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Lst>
  <p:notesMasterIdLst>
    <p:notesMasterId r:id="rId74"/>
  </p:notesMasterIdLst>
  <p:sldIdLst>
    <p:sldId id="256" r:id="rId7"/>
    <p:sldId id="262" r:id="rId8"/>
    <p:sldId id="271" r:id="rId9"/>
    <p:sldId id="330" r:id="rId10"/>
    <p:sldId id="331" r:id="rId11"/>
    <p:sldId id="325" r:id="rId12"/>
    <p:sldId id="275" r:id="rId13"/>
    <p:sldId id="337" r:id="rId14"/>
    <p:sldId id="276" r:id="rId15"/>
    <p:sldId id="277" r:id="rId16"/>
    <p:sldId id="334" r:id="rId17"/>
    <p:sldId id="333" r:id="rId18"/>
    <p:sldId id="278" r:id="rId19"/>
    <p:sldId id="338" r:id="rId20"/>
    <p:sldId id="339" r:id="rId21"/>
    <p:sldId id="340" r:id="rId22"/>
    <p:sldId id="341" r:id="rId23"/>
    <p:sldId id="342" r:id="rId24"/>
    <p:sldId id="343" r:id="rId25"/>
    <p:sldId id="344" r:id="rId26"/>
    <p:sldId id="279" r:id="rId27"/>
    <p:sldId id="336" r:id="rId28"/>
    <p:sldId id="280" r:id="rId29"/>
    <p:sldId id="281" r:id="rId30"/>
    <p:sldId id="307" r:id="rId31"/>
    <p:sldId id="257" r:id="rId32"/>
    <p:sldId id="308" r:id="rId33"/>
    <p:sldId id="321" r:id="rId34"/>
    <p:sldId id="347" r:id="rId35"/>
    <p:sldId id="322" r:id="rId36"/>
    <p:sldId id="269" r:id="rId37"/>
    <p:sldId id="270" r:id="rId38"/>
    <p:sldId id="324" r:id="rId39"/>
    <p:sldId id="348" r:id="rId40"/>
    <p:sldId id="349" r:id="rId41"/>
    <p:sldId id="282" r:id="rId42"/>
    <p:sldId id="345" r:id="rId43"/>
    <p:sldId id="346" r:id="rId44"/>
    <p:sldId id="287" r:id="rId45"/>
    <p:sldId id="283" r:id="rId46"/>
    <p:sldId id="284" r:id="rId47"/>
    <p:sldId id="260" r:id="rId48"/>
    <p:sldId id="261" r:id="rId49"/>
    <p:sldId id="285" r:id="rId50"/>
    <p:sldId id="294" r:id="rId51"/>
    <p:sldId id="259" r:id="rId52"/>
    <p:sldId id="258" r:id="rId53"/>
    <p:sldId id="263" r:id="rId54"/>
    <p:sldId id="264" r:id="rId55"/>
    <p:sldId id="265" r:id="rId56"/>
    <p:sldId id="266" r:id="rId57"/>
    <p:sldId id="267" r:id="rId58"/>
    <p:sldId id="268" r:id="rId59"/>
    <p:sldId id="295" r:id="rId60"/>
    <p:sldId id="296" r:id="rId61"/>
    <p:sldId id="286" r:id="rId62"/>
    <p:sldId id="289" r:id="rId63"/>
    <p:sldId id="290" r:id="rId64"/>
    <p:sldId id="311" r:id="rId65"/>
    <p:sldId id="313" r:id="rId66"/>
    <p:sldId id="314" r:id="rId67"/>
    <p:sldId id="315" r:id="rId68"/>
    <p:sldId id="316" r:id="rId69"/>
    <p:sldId id="317" r:id="rId70"/>
    <p:sldId id="318" r:id="rId71"/>
    <p:sldId id="319" r:id="rId72"/>
    <p:sldId id="320" r:id="rId73"/>
  </p:sldIdLst>
  <p:sldSz cx="9144000" cy="6858000" type="screen4x3"/>
  <p:notesSz cx="6858000" cy="9144000"/>
  <p:defaultTextStyle>
    <a:defPPr>
      <a:defRPr lang="en-US"/>
    </a:defPPr>
    <a:lvl1pPr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kern="1200">
        <a:solidFill>
          <a:srgbClr val="000000"/>
        </a:solidFill>
        <a:latin typeface="Arial" charset="0"/>
        <a:ea typeface="ヒラギノ角ゴ ProN W3" charset="0"/>
        <a:cs typeface="ヒラギノ角ゴ ProN W3" charset="0"/>
        <a:sym typeface="Arial" charset="0"/>
      </a:defRPr>
    </a:lvl5pPr>
    <a:lvl6pPr marL="22860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6pPr>
    <a:lvl7pPr marL="27432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7pPr>
    <a:lvl8pPr marL="32004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8pPr>
    <a:lvl9pPr marL="3657600" algn="l" defTabSz="457200" rtl="0" eaLnBrk="1" latinLnBrk="0" hangingPunct="1">
      <a:defRPr kern="1200">
        <a:solidFill>
          <a:srgbClr val="000000"/>
        </a:solidFill>
        <a:latin typeface="Arial" charset="0"/>
        <a:ea typeface="ヒラギノ角ゴ ProN W3" charset="0"/>
        <a:cs typeface="ヒラギノ角ゴ ProN W3"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08" y="-96"/>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433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9550741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solidFill>
            <a:srgbClr val="FFFFFF"/>
          </a:solidFill>
          <a:ln/>
        </p:spPr>
      </p:sp>
      <p:sp>
        <p:nvSpPr>
          <p:cNvPr id="49154"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Work tic-tac-toe example?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p:spPr>
        <p:txBody>
          <a:bodyPr/>
          <a:lstStyle/>
          <a:p>
            <a:r>
              <a:rPr lang="en-US"/>
              <a:t>Pick an order for two reasons: sequential processor and pruning</a:t>
            </a:r>
          </a:p>
        </p:txBody>
      </p:sp>
      <p:sp>
        <p:nvSpPr>
          <p:cNvPr id="1187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5C0C11C6-EA0D-934E-8A58-4FC426C056DB}" type="slidenum">
              <a:rPr lang="en-US" sz="1800"/>
              <a:pPr eaLnBrk="1" hangingPunct="1"/>
              <a:t>29</a:t>
            </a:fld>
            <a:endParaRPr lang="en-US"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solidFill>
            <a:srgbClr val="FFFFFF"/>
          </a:solidFill>
          <a:ln/>
        </p:spPr>
      </p:sp>
      <p:sp>
        <p:nvSpPr>
          <p:cNvPr id="106498"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python pacman.py -g SmartGhost -l trapped2 -p ExpectimaxAgent -a depth=4,evalFn=better</a:t>
            </a:r>
          </a:p>
          <a:p>
            <a:pPr marL="44450" eaLnBrk="1" hangingPunct="1">
              <a:spcBef>
                <a:spcPts val="413"/>
              </a:spcBef>
            </a:pPr>
            <a:endParaRPr lang="en-US">
              <a:solidFill>
                <a:srgbClr val="000000"/>
              </a:solidFill>
              <a:cs typeface="Arial" charset="0"/>
              <a:sym typeface="Arial" charset="0"/>
            </a:endParaRPr>
          </a:p>
          <a:p>
            <a:pPr marL="44450" eaLnBrk="1" hangingPunct="1">
              <a:spcBef>
                <a:spcPts val="413"/>
              </a:spcBef>
            </a:pPr>
            <a:r>
              <a:rPr lang="en-US">
                <a:solidFill>
                  <a:srgbClr val="000000"/>
                </a:solidFill>
                <a:cs typeface="Arial" charset="0"/>
                <a:sym typeface="Arial" charset="0"/>
              </a:rPr>
              <a:t>animation is in order of who performs best (gets the dot quickiest)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4164E56D-F7CF-EA40-9406-5562BDC8D633}" type="slidenum">
              <a:rPr lang="en-US" sz="1800"/>
              <a:pPr eaLnBrk="1" hangingPunct="1"/>
              <a:t>18</a:t>
            </a:fld>
            <a:endParaRPr lang="en-US" sz="1800"/>
          </a:p>
        </p:txBody>
      </p:sp>
      <p:sp>
        <p:nvSpPr>
          <p:cNvPr id="59395"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4988"/>
            <a:ext cx="5029200" cy="4113212"/>
          </a:xfrm>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673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A55C7AA1-4A75-5A42-832E-1F31F5D7F936}" type="slidenum">
              <a:rPr lang="en-US" sz="1800"/>
              <a:pPr eaLnBrk="1" hangingPunct="1"/>
              <a:t>19</a:t>
            </a:fld>
            <a:endParaRPr 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p:spPr>
        <p:txBody>
          <a:bodyPr/>
          <a:lstStyle/>
          <a:p>
            <a:r>
              <a:rPr lang="en-US"/>
              <a:t>Pick an order for two reasons: sequential processor and pruning</a:t>
            </a:r>
          </a:p>
        </p:txBody>
      </p:sp>
      <p:sp>
        <p:nvSpPr>
          <p:cNvPr id="1177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93DC2CA0-ED91-2643-A534-D3CA946CA608}" type="slidenum">
              <a:rPr lang="en-US" sz="1800"/>
              <a:pPr eaLnBrk="1" hangingPunct="1"/>
              <a:t>20</a:t>
            </a:fld>
            <a:endParaRPr 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2"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what if we had more than two players?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solidFill>
            <a:srgbClr val="FFFFFF"/>
          </a:solidFill>
          <a:ln/>
        </p:spPr>
      </p:sp>
      <p:sp>
        <p:nvSpPr>
          <p:cNvPr id="65538"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what if we had more than two players?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solidFill>
            <a:srgbClr val="FFFFFF"/>
          </a:solidFill>
          <a:ln/>
        </p:spPr>
      </p:sp>
      <p:sp>
        <p:nvSpPr>
          <p:cNvPr id="67586" name="Rectangle 2"/>
          <p:cNvSpPr>
            <a:spLocks noGrp="1" noChangeArrowheads="1"/>
          </p:cNvSpPr>
          <p:nvPr>
            <p:ph type="body" idx="1"/>
          </p:nvPr>
        </p:nvSpPr>
        <p:spPr>
          <a:noFill/>
        </p:spPr>
        <p:txBody>
          <a:bodyPr/>
          <a:lstStyle/>
          <a:p>
            <a:pPr marL="44450" eaLnBrk="1" hangingPunct="1">
              <a:spcBef>
                <a:spcPts val="413"/>
              </a:spcBef>
            </a:pPr>
            <a:r>
              <a:rPr lang="en-US">
                <a:solidFill>
                  <a:srgbClr val="000000"/>
                </a:solidFill>
                <a:cs typeface="Arial" charset="0"/>
                <a:sym typeface="Arial" charset="0"/>
              </a:rPr>
              <a:t>depth first search!  why?  because there are no intermediate utilities /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solidFill>
            <a:srgbClr val="FFFFFF"/>
          </a:solidFill>
          <a:ln/>
        </p:spPr>
      </p:sp>
      <p:sp>
        <p:nvSpPr>
          <p:cNvPr id="70658"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will show bounds on the actual values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solidFill>
            <a:srgbClr val="FFFFFF"/>
          </a:solidFill>
          <a:ln/>
        </p:spPr>
      </p:sp>
      <p:sp>
        <p:nvSpPr>
          <p:cNvPr id="72706" name="Rectangle 2"/>
          <p:cNvSpPr>
            <a:spLocks noGrp="1" noChangeArrowheads="1"/>
          </p:cNvSpPr>
          <p:nvPr>
            <p:ph type="body" idx="1"/>
          </p:nvPr>
        </p:nvSpPr>
        <p:spPr>
          <a:noFill/>
        </p:spPr>
        <p:txBody>
          <a:bodyPr/>
          <a:lstStyle/>
          <a:p>
            <a:pPr eaLnBrk="1" hangingPunct="1"/>
            <a:r>
              <a:rPr lang="en-US">
                <a:latin typeface="Helvetica" charset="0"/>
                <a:cs typeface="Helvetica" charset="0"/>
                <a:sym typeface="Helvetica" charset="0"/>
              </a:rPr>
              <a:t>\alpha - value of the best (highest value) choice along the current path for MAX</a:t>
            </a:r>
          </a:p>
          <a:p>
            <a:pPr eaLnBrk="1" hangingPunct="1"/>
            <a:r>
              <a:rPr lang="en-US">
                <a:latin typeface="Helvetica" charset="0"/>
                <a:cs typeface="Helvetica" charset="0"/>
                <a:sym typeface="Helvetica" charset="0"/>
              </a:rPr>
              <a:t>\beta - value of the vest (lowest value) choice along the current path for MIN</a:t>
            </a:r>
          </a:p>
          <a:p>
            <a:pPr eaLnBrk="1" hangingPunct="1"/>
            <a:endParaRPr lang="en-US">
              <a:latin typeface="Helvetica" charset="0"/>
              <a:cs typeface="Helvetica" charset="0"/>
              <a:sym typeface="Helvetica" charset="0"/>
            </a:endParaRPr>
          </a:p>
          <a:p>
            <a:pPr eaLnBrk="1" hangingPunct="1"/>
            <a:r>
              <a:rPr lang="en-US">
                <a:latin typeface="Helvetica" charset="0"/>
                <a:cs typeface="Helvetica" charset="0"/>
                <a:sym typeface="Helvetica" charset="0"/>
              </a:rPr>
              <a:t>this figure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0863957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182288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88126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568155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1645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554296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34665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11379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71039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974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3430771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07663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157978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79894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416857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18843CA-F16F-7D4B-A925-FC288F60F5E7}" type="slidenum">
              <a:rPr lang="en-US"/>
              <a:pPr>
                <a:defRPr/>
              </a:pPr>
              <a:t>‹#›</a:t>
            </a:fld>
            <a:endParaRPr lang="en-US"/>
          </a:p>
        </p:txBody>
      </p:sp>
    </p:spTree>
    <p:extLst>
      <p:ext uri="{BB962C8B-B14F-4D97-AF65-F5344CB8AC3E}">
        <p14:creationId xmlns:p14="http://schemas.microsoft.com/office/powerpoint/2010/main" val="417436991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5B59EA6-25A0-5E41-9DDB-0CA517345DEC}" type="slidenum">
              <a:rPr lang="en-US"/>
              <a:pPr>
                <a:defRPr/>
              </a:pPr>
              <a:t>‹#›</a:t>
            </a:fld>
            <a:endParaRPr lang="en-US"/>
          </a:p>
        </p:txBody>
      </p:sp>
    </p:spTree>
    <p:extLst>
      <p:ext uri="{BB962C8B-B14F-4D97-AF65-F5344CB8AC3E}">
        <p14:creationId xmlns:p14="http://schemas.microsoft.com/office/powerpoint/2010/main" val="373431794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1717234-C994-424B-BF9A-3D117820FB73}" type="slidenum">
              <a:rPr lang="en-US"/>
              <a:pPr>
                <a:defRPr/>
              </a:pPr>
              <a:t>‹#›</a:t>
            </a:fld>
            <a:endParaRPr lang="en-US"/>
          </a:p>
        </p:txBody>
      </p:sp>
    </p:spTree>
    <p:extLst>
      <p:ext uri="{BB962C8B-B14F-4D97-AF65-F5344CB8AC3E}">
        <p14:creationId xmlns:p14="http://schemas.microsoft.com/office/powerpoint/2010/main" val="171763945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A94E186-A04D-A244-B6EE-F1E2C72B77E0}" type="slidenum">
              <a:rPr lang="en-US"/>
              <a:pPr>
                <a:defRPr/>
              </a:pPr>
              <a:t>‹#›</a:t>
            </a:fld>
            <a:endParaRPr lang="en-US"/>
          </a:p>
        </p:txBody>
      </p:sp>
    </p:spTree>
    <p:extLst>
      <p:ext uri="{BB962C8B-B14F-4D97-AF65-F5344CB8AC3E}">
        <p14:creationId xmlns:p14="http://schemas.microsoft.com/office/powerpoint/2010/main" val="195798157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F342D9E-6D2A-2841-99D3-DF1DFF259335}" type="slidenum">
              <a:rPr lang="en-US"/>
              <a:pPr>
                <a:defRPr/>
              </a:pPr>
              <a:t>‹#›</a:t>
            </a:fld>
            <a:endParaRPr lang="en-US"/>
          </a:p>
        </p:txBody>
      </p:sp>
    </p:spTree>
    <p:extLst>
      <p:ext uri="{BB962C8B-B14F-4D97-AF65-F5344CB8AC3E}">
        <p14:creationId xmlns:p14="http://schemas.microsoft.com/office/powerpoint/2010/main" val="345642839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A35371CF-4AFF-A44D-9BC2-C8D071F711B6}" type="slidenum">
              <a:rPr lang="en-US"/>
              <a:pPr>
                <a:defRPr/>
              </a:pPr>
              <a:t>‹#›</a:t>
            </a:fld>
            <a:endParaRPr lang="en-US"/>
          </a:p>
        </p:txBody>
      </p:sp>
    </p:spTree>
    <p:extLst>
      <p:ext uri="{BB962C8B-B14F-4D97-AF65-F5344CB8AC3E}">
        <p14:creationId xmlns:p14="http://schemas.microsoft.com/office/powerpoint/2010/main" val="318390489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D39DFB0-31B9-5B4B-B66F-AD802A17C0A5}" type="slidenum">
              <a:rPr lang="en-US"/>
              <a:pPr>
                <a:defRPr/>
              </a:pPr>
              <a:t>‹#›</a:t>
            </a:fld>
            <a:endParaRPr lang="en-US"/>
          </a:p>
        </p:txBody>
      </p:sp>
    </p:spTree>
    <p:extLst>
      <p:ext uri="{BB962C8B-B14F-4D97-AF65-F5344CB8AC3E}">
        <p14:creationId xmlns:p14="http://schemas.microsoft.com/office/powerpoint/2010/main" val="127944532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410203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5FE860E-0F7A-624E-AE0C-1F63D5DBD428}" type="slidenum">
              <a:rPr lang="en-US"/>
              <a:pPr>
                <a:defRPr/>
              </a:pPr>
              <a:t>‹#›</a:t>
            </a:fld>
            <a:endParaRPr lang="en-US"/>
          </a:p>
        </p:txBody>
      </p:sp>
    </p:spTree>
    <p:extLst>
      <p:ext uri="{BB962C8B-B14F-4D97-AF65-F5344CB8AC3E}">
        <p14:creationId xmlns:p14="http://schemas.microsoft.com/office/powerpoint/2010/main" val="334971110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E413C45-89FC-3D41-A0EA-CDFF1001F53E}" type="slidenum">
              <a:rPr lang="en-US"/>
              <a:pPr>
                <a:defRPr/>
              </a:pPr>
              <a:t>‹#›</a:t>
            </a:fld>
            <a:endParaRPr lang="en-US"/>
          </a:p>
        </p:txBody>
      </p:sp>
    </p:spTree>
    <p:extLst>
      <p:ext uri="{BB962C8B-B14F-4D97-AF65-F5344CB8AC3E}">
        <p14:creationId xmlns:p14="http://schemas.microsoft.com/office/powerpoint/2010/main" val="36840740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DF79C8F-9A82-EC48-8FE4-0527461ADCB1}" type="slidenum">
              <a:rPr lang="en-US"/>
              <a:pPr>
                <a:defRPr/>
              </a:pPr>
              <a:t>‹#›</a:t>
            </a:fld>
            <a:endParaRPr lang="en-US"/>
          </a:p>
        </p:txBody>
      </p:sp>
    </p:spTree>
    <p:extLst>
      <p:ext uri="{BB962C8B-B14F-4D97-AF65-F5344CB8AC3E}">
        <p14:creationId xmlns:p14="http://schemas.microsoft.com/office/powerpoint/2010/main" val="387342317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734255A-6F22-2446-B3C9-B977CCDB9D94}" type="slidenum">
              <a:rPr lang="en-US"/>
              <a:pPr>
                <a:defRPr/>
              </a:pPr>
              <a:t>‹#›</a:t>
            </a:fld>
            <a:endParaRPr lang="en-US"/>
          </a:p>
        </p:txBody>
      </p:sp>
    </p:spTree>
    <p:extLst>
      <p:ext uri="{BB962C8B-B14F-4D97-AF65-F5344CB8AC3E}">
        <p14:creationId xmlns:p14="http://schemas.microsoft.com/office/powerpoint/2010/main" val="208294976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0855465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36741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331635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574375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77255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883037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625755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23797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07657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073844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19469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967541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1CE2D5-C8CB-704F-9777-109BAF957D89}" type="slidenum">
              <a:rPr lang="en-US"/>
              <a:pPr>
                <a:defRPr/>
              </a:pPr>
              <a:t>‹#›</a:t>
            </a:fld>
            <a:endParaRPr lang="en-US"/>
          </a:p>
        </p:txBody>
      </p:sp>
    </p:spTree>
    <p:extLst>
      <p:ext uri="{BB962C8B-B14F-4D97-AF65-F5344CB8AC3E}">
        <p14:creationId xmlns:p14="http://schemas.microsoft.com/office/powerpoint/2010/main" val="10967457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C098CAA-0D4A-1446-A57F-6B8670BFC508}" type="slidenum">
              <a:rPr lang="en-US"/>
              <a:pPr>
                <a:defRPr/>
              </a:pPr>
              <a:t>‹#›</a:t>
            </a:fld>
            <a:endParaRPr lang="en-US"/>
          </a:p>
        </p:txBody>
      </p:sp>
    </p:spTree>
    <p:extLst>
      <p:ext uri="{BB962C8B-B14F-4D97-AF65-F5344CB8AC3E}">
        <p14:creationId xmlns:p14="http://schemas.microsoft.com/office/powerpoint/2010/main" val="396345847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02F46E4-156F-CF43-8DBF-0239A129E52F}" type="slidenum">
              <a:rPr lang="en-US"/>
              <a:pPr>
                <a:defRPr/>
              </a:pPr>
              <a:t>‹#›</a:t>
            </a:fld>
            <a:endParaRPr lang="en-US"/>
          </a:p>
        </p:txBody>
      </p:sp>
    </p:spTree>
    <p:extLst>
      <p:ext uri="{BB962C8B-B14F-4D97-AF65-F5344CB8AC3E}">
        <p14:creationId xmlns:p14="http://schemas.microsoft.com/office/powerpoint/2010/main" val="376724975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B874D8A6-3394-7346-AE5E-4C61A8F1DAD6}" type="slidenum">
              <a:rPr lang="en-US"/>
              <a:pPr>
                <a:defRPr/>
              </a:pPr>
              <a:t>‹#›</a:t>
            </a:fld>
            <a:endParaRPr lang="en-US"/>
          </a:p>
        </p:txBody>
      </p:sp>
    </p:spTree>
    <p:extLst>
      <p:ext uri="{BB962C8B-B14F-4D97-AF65-F5344CB8AC3E}">
        <p14:creationId xmlns:p14="http://schemas.microsoft.com/office/powerpoint/2010/main" val="2071299571"/>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930D6FB-474A-BD40-A2C5-485FCD45E319}" type="slidenum">
              <a:rPr lang="en-US"/>
              <a:pPr>
                <a:defRPr/>
              </a:pPr>
              <a:t>‹#›</a:t>
            </a:fld>
            <a:endParaRPr lang="en-US"/>
          </a:p>
        </p:txBody>
      </p:sp>
    </p:spTree>
    <p:extLst>
      <p:ext uri="{BB962C8B-B14F-4D97-AF65-F5344CB8AC3E}">
        <p14:creationId xmlns:p14="http://schemas.microsoft.com/office/powerpoint/2010/main" val="18307014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747458"/>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C1151B2-89FA-0045-BD18-7BED596C34A4}" type="slidenum">
              <a:rPr lang="en-US"/>
              <a:pPr>
                <a:defRPr/>
              </a:pPr>
              <a:t>‹#›</a:t>
            </a:fld>
            <a:endParaRPr lang="en-US"/>
          </a:p>
        </p:txBody>
      </p:sp>
    </p:spTree>
    <p:extLst>
      <p:ext uri="{BB962C8B-B14F-4D97-AF65-F5344CB8AC3E}">
        <p14:creationId xmlns:p14="http://schemas.microsoft.com/office/powerpoint/2010/main" val="21099340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79CCB3A-B905-BE49-8FBE-E03DB03E688B}" type="slidenum">
              <a:rPr lang="en-US"/>
              <a:pPr>
                <a:defRPr/>
              </a:pPr>
              <a:t>‹#›</a:t>
            </a:fld>
            <a:endParaRPr lang="en-US"/>
          </a:p>
        </p:txBody>
      </p:sp>
    </p:spTree>
    <p:extLst>
      <p:ext uri="{BB962C8B-B14F-4D97-AF65-F5344CB8AC3E}">
        <p14:creationId xmlns:p14="http://schemas.microsoft.com/office/powerpoint/2010/main" val="237206618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2F657E5-E4A1-B442-8428-B54FA8AE044F}" type="slidenum">
              <a:rPr lang="en-US"/>
              <a:pPr>
                <a:defRPr/>
              </a:pPr>
              <a:t>‹#›</a:t>
            </a:fld>
            <a:endParaRPr lang="en-US"/>
          </a:p>
        </p:txBody>
      </p:sp>
    </p:spTree>
    <p:extLst>
      <p:ext uri="{BB962C8B-B14F-4D97-AF65-F5344CB8AC3E}">
        <p14:creationId xmlns:p14="http://schemas.microsoft.com/office/powerpoint/2010/main" val="185681587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035743A-9C5A-194C-984F-DDBD34BFF575}" type="slidenum">
              <a:rPr lang="en-US"/>
              <a:pPr>
                <a:defRPr/>
              </a:pPr>
              <a:t>‹#›</a:t>
            </a:fld>
            <a:endParaRPr lang="en-US"/>
          </a:p>
        </p:txBody>
      </p:sp>
    </p:spTree>
    <p:extLst>
      <p:ext uri="{BB962C8B-B14F-4D97-AF65-F5344CB8AC3E}">
        <p14:creationId xmlns:p14="http://schemas.microsoft.com/office/powerpoint/2010/main" val="152641862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A5654DC-9284-C54B-86A0-24FE07C062AA}" type="slidenum">
              <a:rPr lang="en-US"/>
              <a:pPr>
                <a:defRPr/>
              </a:pPr>
              <a:t>‹#›</a:t>
            </a:fld>
            <a:endParaRPr lang="en-US"/>
          </a:p>
        </p:txBody>
      </p:sp>
    </p:spTree>
    <p:extLst>
      <p:ext uri="{BB962C8B-B14F-4D97-AF65-F5344CB8AC3E}">
        <p14:creationId xmlns:p14="http://schemas.microsoft.com/office/powerpoint/2010/main" val="217991313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864D7EB-DB8A-1C4A-AA35-A8217505D0B4}" type="slidenum">
              <a:rPr lang="en-US"/>
              <a:pPr>
                <a:defRPr/>
              </a:pPr>
              <a:t>‹#›</a:t>
            </a:fld>
            <a:endParaRPr lang="en-US"/>
          </a:p>
        </p:txBody>
      </p:sp>
    </p:spTree>
    <p:extLst>
      <p:ext uri="{BB962C8B-B14F-4D97-AF65-F5344CB8AC3E}">
        <p14:creationId xmlns:p14="http://schemas.microsoft.com/office/powerpoint/2010/main" val="216187454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44F2A30-DB5E-454E-8443-FFDB964DC7E5}" type="slidenum">
              <a:rPr lang="en-US"/>
              <a:pPr>
                <a:defRPr/>
              </a:pPr>
              <a:t>‹#›</a:t>
            </a:fld>
            <a:endParaRPr lang="en-US"/>
          </a:p>
        </p:txBody>
      </p:sp>
    </p:spTree>
    <p:extLst>
      <p:ext uri="{BB962C8B-B14F-4D97-AF65-F5344CB8AC3E}">
        <p14:creationId xmlns:p14="http://schemas.microsoft.com/office/powerpoint/2010/main" val="170720275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ACAD556-E55A-0D44-955B-CE1924F9BD34}" type="slidenum">
              <a:rPr lang="en-US"/>
              <a:pPr>
                <a:defRPr/>
              </a:pPr>
              <a:t>‹#›</a:t>
            </a:fld>
            <a:endParaRPr lang="en-US"/>
          </a:p>
        </p:txBody>
      </p:sp>
    </p:spTree>
    <p:extLst>
      <p:ext uri="{BB962C8B-B14F-4D97-AF65-F5344CB8AC3E}">
        <p14:creationId xmlns:p14="http://schemas.microsoft.com/office/powerpoint/2010/main" val="918904184"/>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99126F5-2452-5042-B5A5-075C5CAFD172}" type="slidenum">
              <a:rPr lang="en-US"/>
              <a:pPr>
                <a:defRPr/>
              </a:pPr>
              <a:t>‹#›</a:t>
            </a:fld>
            <a:endParaRPr lang="en-US"/>
          </a:p>
        </p:txBody>
      </p:sp>
    </p:spTree>
    <p:extLst>
      <p:ext uri="{BB962C8B-B14F-4D97-AF65-F5344CB8AC3E}">
        <p14:creationId xmlns:p14="http://schemas.microsoft.com/office/powerpoint/2010/main" val="3353385582"/>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B11D695-B6D9-714E-969E-B0545A974C36}" type="slidenum">
              <a:rPr lang="en-US"/>
              <a:pPr>
                <a:defRPr/>
              </a:pPr>
              <a:t>‹#›</a:t>
            </a:fld>
            <a:endParaRPr lang="en-US"/>
          </a:p>
        </p:txBody>
      </p:sp>
    </p:spTree>
    <p:extLst>
      <p:ext uri="{BB962C8B-B14F-4D97-AF65-F5344CB8AC3E}">
        <p14:creationId xmlns:p14="http://schemas.microsoft.com/office/powerpoint/2010/main" val="2948183641"/>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4168015"/>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9E611FD-AB91-B84D-8B53-C544852D7193}" type="slidenum">
              <a:rPr lang="en-US"/>
              <a:pPr>
                <a:defRPr/>
              </a:pPr>
              <a:t>‹#›</a:t>
            </a:fld>
            <a:endParaRPr lang="en-US"/>
          </a:p>
        </p:txBody>
      </p:sp>
    </p:spTree>
    <p:extLst>
      <p:ext uri="{BB962C8B-B14F-4D97-AF65-F5344CB8AC3E}">
        <p14:creationId xmlns:p14="http://schemas.microsoft.com/office/powerpoint/2010/main" val="207343440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04804ED-F4A9-1249-B696-028A9D0D792A}" type="slidenum">
              <a:rPr lang="en-US"/>
              <a:pPr>
                <a:defRPr/>
              </a:pPr>
              <a:t>‹#›</a:t>
            </a:fld>
            <a:endParaRPr lang="en-US"/>
          </a:p>
        </p:txBody>
      </p:sp>
    </p:spTree>
    <p:extLst>
      <p:ext uri="{BB962C8B-B14F-4D97-AF65-F5344CB8AC3E}">
        <p14:creationId xmlns:p14="http://schemas.microsoft.com/office/powerpoint/2010/main" val="356342782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FD20156-3AFA-EB47-AF60-AF038CF18254}" type="slidenum">
              <a:rPr lang="en-US"/>
              <a:pPr>
                <a:defRPr/>
              </a:pPr>
              <a:t>‹#›</a:t>
            </a:fld>
            <a:endParaRPr lang="en-US"/>
          </a:p>
        </p:txBody>
      </p:sp>
    </p:spTree>
    <p:extLst>
      <p:ext uri="{BB962C8B-B14F-4D97-AF65-F5344CB8AC3E}">
        <p14:creationId xmlns:p14="http://schemas.microsoft.com/office/powerpoint/2010/main" val="328495506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BEA40D6-5AEC-2849-9649-0E2ECE86D907}" type="slidenum">
              <a:rPr lang="en-US"/>
              <a:pPr>
                <a:defRPr/>
              </a:pPr>
              <a:t>‹#›</a:t>
            </a:fld>
            <a:endParaRPr lang="en-US"/>
          </a:p>
        </p:txBody>
      </p:sp>
    </p:spTree>
    <p:extLst>
      <p:ext uri="{BB962C8B-B14F-4D97-AF65-F5344CB8AC3E}">
        <p14:creationId xmlns:p14="http://schemas.microsoft.com/office/powerpoint/2010/main" val="203747956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1E1ADCC-FE41-E844-8A18-5E74E6E6E4B9}" type="slidenum">
              <a:rPr lang="en-US"/>
              <a:pPr>
                <a:defRPr/>
              </a:pPr>
              <a:t>‹#›</a:t>
            </a:fld>
            <a:endParaRPr lang="en-US"/>
          </a:p>
        </p:txBody>
      </p:sp>
    </p:spTree>
    <p:extLst>
      <p:ext uri="{BB962C8B-B14F-4D97-AF65-F5344CB8AC3E}">
        <p14:creationId xmlns:p14="http://schemas.microsoft.com/office/powerpoint/2010/main" val="3152927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6CC129A-A16E-AA41-BE7E-3F41A5714DBC}" type="slidenum">
              <a:rPr lang="en-US"/>
              <a:pPr>
                <a:defRPr/>
              </a:pPr>
              <a:t>‹#›</a:t>
            </a:fld>
            <a:endParaRPr lang="en-US"/>
          </a:p>
        </p:txBody>
      </p:sp>
    </p:spTree>
    <p:extLst>
      <p:ext uri="{BB962C8B-B14F-4D97-AF65-F5344CB8AC3E}">
        <p14:creationId xmlns:p14="http://schemas.microsoft.com/office/powerpoint/2010/main" val="221826716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6D3F8B2-9993-1242-BDAB-78EFCEDDFB25}" type="slidenum">
              <a:rPr lang="en-US"/>
              <a:pPr>
                <a:defRPr/>
              </a:pPr>
              <a:t>‹#›</a:t>
            </a:fld>
            <a:endParaRPr lang="en-US"/>
          </a:p>
        </p:txBody>
      </p:sp>
    </p:spTree>
    <p:extLst>
      <p:ext uri="{BB962C8B-B14F-4D97-AF65-F5344CB8AC3E}">
        <p14:creationId xmlns:p14="http://schemas.microsoft.com/office/powerpoint/2010/main" val="372363468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86197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017931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673201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xmlns:p14="http://schemas.microsoft.com/office/powerpoint/2010/mai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2051"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xmlns:p14="http://schemas.microsoft.com/office/powerpoint/2010/mai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3075"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920038" y="65532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57964D7C-ACFB-E340-819E-A79FA39BDA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4099"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5123"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C8B88C4D-2DCE-2F47-925F-EB714076CA21}" type="slidenum">
              <a:rPr lang="en-US"/>
              <a:pPr>
                <a:defRPr/>
              </a:pPr>
              <a:t>‹#›</a:t>
            </a:fld>
            <a:endParaRPr lang="en-US"/>
          </a:p>
        </p:txBody>
      </p:sp>
      <p:sp>
        <p:nvSpPr>
          <p:cNvPr id="16389"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0"/>
            <a:ext cx="8229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charset="0"/>
              </a:rPr>
              <a:t>Click to edit Master title style</a:t>
            </a:r>
          </a:p>
        </p:txBody>
      </p:sp>
      <p:sp>
        <p:nvSpPr>
          <p:cNvPr id="6147"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62838" y="6245225"/>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ヒラギノ角ゴ ProN W3" charset="0"/>
                <a:cs typeface="Arial"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defRPr/>
            </a:pPr>
            <a:fld id="{B19DDC7E-4C51-8341-AADA-847C499ED4AC}" type="slidenum">
              <a:rPr lang="en-US"/>
              <a:pPr>
                <a:defRPr/>
              </a:pPr>
              <a:t>‹#›</a:t>
            </a:fld>
            <a:endParaRPr lang="en-US"/>
          </a:p>
        </p:txBody>
      </p:sp>
      <p:sp>
        <p:nvSpPr>
          <p:cNvPr id="28677"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charset="0"/>
        </a:defRPr>
      </a:lvl1pPr>
      <a:lvl2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2pPr>
      <a:lvl3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3pPr>
      <a:lvl4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4pPr>
      <a:lvl5pPr marL="39688" indent="-39688"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5pPr>
      <a:lvl6pPr marL="4968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700"/>
        </a:spcBef>
        <a:spcAft>
          <a:spcPct val="0"/>
        </a:spcAft>
        <a:buClr>
          <a:srgbClr val="333399"/>
        </a:buClr>
        <a:buSzPct val="100000"/>
        <a:buFont typeface="Wingdings" charset="0"/>
        <a:buChar char="§"/>
        <a:defRPr sz="3200">
          <a:solidFill>
            <a:srgbClr val="333399"/>
          </a:solidFill>
          <a:latin typeface="+mn-lt"/>
          <a:ea typeface="+mn-ea"/>
          <a:cs typeface="+mn-cs"/>
          <a:sym typeface="Arial" charset="0"/>
        </a:defRPr>
      </a:lvl1pPr>
      <a:lvl2pPr marL="731838" indent="-285750" algn="l" rtl="0" eaLnBrk="0" fontAlgn="base" hangingPunct="0">
        <a:spcBef>
          <a:spcPts val="600"/>
        </a:spcBef>
        <a:spcAft>
          <a:spcPct val="0"/>
        </a:spcAft>
        <a:buClr>
          <a:srgbClr val="000000"/>
        </a:buClr>
        <a:buSzPct val="100000"/>
        <a:buFont typeface="Wingdings" charset="0"/>
        <a:buChar char="§"/>
        <a:defRPr sz="2800">
          <a:solidFill>
            <a:schemeClr val="tx1"/>
          </a:solidFill>
          <a:latin typeface="+mn-lt"/>
          <a:ea typeface="+mn-ea"/>
          <a:cs typeface="+mn-cs"/>
          <a:sym typeface="Arial" charset="0"/>
        </a:defRPr>
      </a:lvl2pPr>
      <a:lvl3pPr marL="1131888" indent="-228600" algn="l" rtl="0" eaLnBrk="0" fontAlgn="base" hangingPunct="0">
        <a:spcBef>
          <a:spcPts val="600"/>
        </a:spcBef>
        <a:spcAft>
          <a:spcPct val="0"/>
        </a:spcAft>
        <a:buClr>
          <a:srgbClr val="333399"/>
        </a:buClr>
        <a:buSzPct val="100000"/>
        <a:buFont typeface="Wingdings" charset="0"/>
        <a:buChar char="§"/>
        <a:defRPr sz="2400">
          <a:solidFill>
            <a:schemeClr val="tx1"/>
          </a:solidFill>
          <a:latin typeface="+mn-lt"/>
          <a:ea typeface="+mn-ea"/>
          <a:cs typeface="+mn-cs"/>
          <a:sym typeface="Arial" charset="0"/>
        </a:defRPr>
      </a:lvl3pPr>
      <a:lvl4pPr marL="1589088" indent="-228600" algn="l" rtl="0" eaLnBrk="0" fontAlgn="base" hangingPunct="0">
        <a:spcBef>
          <a:spcPts val="500"/>
        </a:spcBef>
        <a:spcAft>
          <a:spcPct val="0"/>
        </a:spcAft>
        <a:buClr>
          <a:srgbClr val="000000"/>
        </a:buClr>
        <a:buSzPct val="100000"/>
        <a:buFont typeface="Wingdings" charset="0"/>
        <a:buChar char="§"/>
        <a:defRPr sz="2000">
          <a:solidFill>
            <a:schemeClr val="tx1"/>
          </a:solidFill>
          <a:latin typeface="+mn-lt"/>
          <a:ea typeface="+mn-ea"/>
          <a:cs typeface="+mn-cs"/>
          <a:sym typeface="Arial" charset="0"/>
        </a:defRPr>
      </a:lvl4pPr>
      <a:lvl5pPr marL="2046288" indent="-228600" algn="l" rtl="0" eaLnBrk="0" fontAlgn="base" hangingPunct="0">
        <a:spcBef>
          <a:spcPts val="500"/>
        </a:spcBef>
        <a:spcAft>
          <a:spcPct val="0"/>
        </a:spcAft>
        <a:buClr>
          <a:srgbClr val="333399"/>
        </a:buClr>
        <a:buSzPct val="100000"/>
        <a:buFont typeface="Wingdings"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Clr>
          <a:srgbClr val="333399"/>
        </a:buClr>
        <a:buSzPct val="100000"/>
        <a:buFont typeface="Wingdings" charset="2"/>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tags" Target="../tags/tag1.xml"/><Relationship Id="rId2"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13.xml"/><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0.png"/><Relationship Id="rId9" Type="http://schemas.openxmlformats.org/officeDocument/2006/relationships/image" Target="../media/image13.png"/><Relationship Id="rId1" Type="http://schemas.openxmlformats.org/officeDocument/2006/relationships/tags" Target="../tags/tag3.xml"/><Relationship Id="rId2"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3.xml"/><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tags" Target="../tags/tag6.xml"/><Relationship Id="rId2"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8.wmf"/><Relationship Id="rId1" Type="http://schemas.microsoft.com/office/2007/relationships/media" Target="file://localhost/Users/weld/Documents/teaching/473/0000-old/from%20luke/cse473au11-adversarial-search.ppt_media/bad-eval-1.mov" TargetMode="External"/><Relationship Id="rId2" Type="http://schemas.openxmlformats.org/officeDocument/2006/relationships/video" Target="file://localhost/Users/weld/Documents/teaching/473/0000-old/from%20luke/cse473au11-adversarial-search.ppt_media/bad-eval-1.mov"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29.wmf"/><Relationship Id="rId1" Type="http://schemas.microsoft.com/office/2007/relationships/media" Target="file://localhost/Users/weld/Documents/teaching/473/0000-old/from%20luke/cse473au11-adversarial-search.ppt_media/good-eval.mov" TargetMode="External"/><Relationship Id="rId2" Type="http://schemas.openxmlformats.org/officeDocument/2006/relationships/video" Target="file://localhost/Users/weld/Documents/teaching/473/0000-old/from%20luke/cse473au11-adversarial-search.ppt_media/good-eval.m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 Id="rId3" Type="http://schemas.openxmlformats.org/officeDocument/2006/relationships/image" Target="../media/image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31.wmf"/><Relationship Id="rId5" Type="http://schemas.openxmlformats.org/officeDocument/2006/relationships/image" Target="../media/image32.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4.xml"/><Relationship Id="rId2"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image" Target="../media/image40.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image" Target="../media/image41.wmf"/><Relationship Id="rId1" Type="http://schemas.microsoft.com/office/2007/relationships/media" Target="\Macintosh%20HD:Users:lsz:teaching:cse473au11:share:cse473au11-adversarial-" TargetMode="External"/><Relationship Id="rId2" Type="http://schemas.openxmlformats.org/officeDocument/2006/relationships/video" Target="\Macintosh%20HD:Users:lsz:teaching:cse473au11:share:cse473au11-adversaria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png"/><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7.png"/><Relationship Id="rId3"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pn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92463"/>
            <a:ext cx="4059238"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1"/>
          <p:cNvSpPr>
            <a:spLocks noGrp="1" noChangeArrowheads="1"/>
          </p:cNvSpPr>
          <p:nvPr>
            <p:ph type="title"/>
          </p:nvPr>
        </p:nvSpPr>
        <p:spPr>
          <a:xfrm>
            <a:off x="685800" y="0"/>
            <a:ext cx="7772400" cy="2133600"/>
          </a:xfrm>
        </p:spPr>
        <p:txBody>
          <a:bodyPr rIns="132080"/>
          <a:lstStyle/>
          <a:p>
            <a:pPr indent="0" eaLnBrk="1" hangingPunct="1">
              <a:defRPr/>
            </a:pPr>
            <a:r>
              <a:rPr lang="en-US" dirty="0">
                <a:solidFill>
                  <a:srgbClr val="333399"/>
                </a:solidFill>
                <a:latin typeface="Arial" charset="0"/>
                <a:ea typeface="ヒラギノ角ゴ ProN W3" charset="0"/>
                <a:cs typeface="ヒラギノ角ゴ ProN W3" charset="0"/>
              </a:rPr>
              <a:t>CSE 473: Artificial Intelligence</a:t>
            </a:r>
            <a:br>
              <a:rPr lang="en-US" dirty="0">
                <a:solidFill>
                  <a:srgbClr val="333399"/>
                </a:solidFill>
                <a:latin typeface="Arial" charset="0"/>
                <a:ea typeface="ヒラギノ角ゴ ProN W3" charset="0"/>
                <a:cs typeface="ヒラギノ角ゴ ProN W3" charset="0"/>
              </a:rPr>
            </a:br>
            <a:r>
              <a:rPr lang="en-US" sz="3600" dirty="0" smtClean="0">
                <a:solidFill>
                  <a:srgbClr val="333399"/>
                </a:solidFill>
                <a:latin typeface="Arial" charset="0"/>
                <a:ea typeface="ヒラギノ角ゴ ProN W3" charset="0"/>
                <a:cs typeface="ヒラギノ角ゴ ProN W3" charset="0"/>
              </a:rPr>
              <a:t>Fall 2014</a:t>
            </a:r>
            <a:endParaRPr lang="en-US" sz="3600" dirty="0">
              <a:solidFill>
                <a:srgbClr val="333399"/>
              </a:solidFill>
              <a:latin typeface="Arial" charset="0"/>
              <a:ea typeface="ヒラギノ角ゴ ProN W3" charset="0"/>
              <a:cs typeface="ヒラギノ角ゴ ProN W3" charset="0"/>
            </a:endParaRPr>
          </a:p>
        </p:txBody>
      </p:sp>
      <p:sp>
        <p:nvSpPr>
          <p:cNvPr id="7171" name="Rectangle 2"/>
          <p:cNvSpPr>
            <a:spLocks noGrp="1" noChangeArrowheads="1"/>
          </p:cNvSpPr>
          <p:nvPr>
            <p:ph type="body" idx="1"/>
          </p:nvPr>
        </p:nvSpPr>
        <p:spPr>
          <a:xfrm>
            <a:off x="1143000" y="2133600"/>
            <a:ext cx="6705600" cy="1333500"/>
          </a:xfrm>
        </p:spPr>
        <p:txBody>
          <a:bodyPr rIns="132080"/>
          <a:lstStyle/>
          <a:p>
            <a:pPr marL="39688" indent="0" algn="ctr" eaLnBrk="1" hangingPunct="1">
              <a:buFont typeface="Wingdings" charset="0"/>
              <a:buNone/>
              <a:defRPr/>
            </a:pPr>
            <a:r>
              <a:rPr lang="en-US" dirty="0">
                <a:solidFill>
                  <a:schemeClr val="tx1"/>
                </a:solidFill>
                <a:latin typeface="Arial" charset="0"/>
                <a:ea typeface="ヒラギノ角ゴ ProN W3" charset="0"/>
                <a:cs typeface="ヒラギノ角ゴ ProN W3" charset="0"/>
              </a:rPr>
              <a:t>Adversarial Search</a:t>
            </a:r>
          </a:p>
          <a:p>
            <a:pPr marL="39688" indent="0" algn="ctr" eaLnBrk="1" hangingPunct="1">
              <a:buFont typeface="Wingdings" charset="0"/>
              <a:buNone/>
              <a:defRPr/>
            </a:pPr>
            <a:r>
              <a:rPr lang="en-US" sz="2500" dirty="0">
                <a:solidFill>
                  <a:schemeClr val="tx1"/>
                </a:solidFill>
                <a:latin typeface="Arial" charset="0"/>
                <a:ea typeface="ヒラギノ角ゴ ProN W3" charset="0"/>
                <a:cs typeface="ヒラギノ角ゴ ProN W3" charset="0"/>
              </a:rPr>
              <a:t>Dan Weld</a:t>
            </a:r>
          </a:p>
        </p:txBody>
      </p:sp>
      <p:sp>
        <p:nvSpPr>
          <p:cNvPr id="41988" name="Rectangle 3"/>
          <p:cNvSpPr>
            <a:spLocks/>
          </p:cNvSpPr>
          <p:nvPr/>
        </p:nvSpPr>
        <p:spPr bwMode="auto">
          <a:xfrm>
            <a:off x="152400" y="5829300"/>
            <a:ext cx="883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a:solidFill>
                  <a:schemeClr val="tx1"/>
                </a:solidFill>
                <a:cs typeface="Arial" charset="0"/>
              </a:rPr>
              <a:t>Based on slides from </a:t>
            </a:r>
          </a:p>
          <a:p>
            <a:pPr marL="39688" algn="ctr">
              <a:spcBef>
                <a:spcPts val="1050"/>
              </a:spcBef>
            </a:pPr>
            <a:r>
              <a:rPr lang="en-US">
                <a:solidFill>
                  <a:schemeClr val="tx1"/>
                </a:solidFill>
                <a:cs typeface="Arial" charset="0"/>
              </a:rPr>
              <a:t>Dan Klein, Stuart Russell, Pieter Abbeel, Andrew Moore and Luke Zettlemoyer</a:t>
            </a:r>
          </a:p>
          <a:p>
            <a:pPr marL="39688" algn="ctr">
              <a:spcBef>
                <a:spcPts val="1050"/>
              </a:spcBef>
            </a:pPr>
            <a:r>
              <a:rPr lang="en-US" sz="1400">
                <a:solidFill>
                  <a:schemeClr val="tx1"/>
                </a:solidFill>
                <a:cs typeface="Arial" charset="0"/>
              </a:rPr>
              <a:t>(best illustrations from ai.berkeley.edu)</a:t>
            </a:r>
          </a:p>
        </p:txBody>
      </p:sp>
      <p:sp>
        <p:nvSpPr>
          <p:cNvPr id="41989" name="Rectangle 4"/>
          <p:cNvSpPr>
            <a:spLocks/>
          </p:cNvSpPr>
          <p:nvPr/>
        </p:nvSpPr>
        <p:spPr bwMode="auto">
          <a:xfrm>
            <a:off x="7010400" y="6553200"/>
            <a:ext cx="2146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cs typeface="Arial" charset="0"/>
              </a:rPr>
              <a:t>1</a:t>
            </a:r>
          </a:p>
        </p:txBody>
      </p:sp>
      <p:sp>
        <p:nvSpPr>
          <p:cNvPr id="41990" name="Rectangle 5"/>
          <p:cNvSpPr>
            <a:spLocks/>
          </p:cNvSpPr>
          <p:nvPr/>
        </p:nvSpPr>
        <p:spPr bwMode="auto">
          <a:xfrm>
            <a:off x="8763000" y="6553200"/>
            <a:ext cx="381000" cy="304800"/>
          </a:xfrm>
          <a:prstGeom prst="rect">
            <a:avLst/>
          </a:prstGeom>
          <a:solidFill>
            <a:srgbClr val="FFFFF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Two-Player</a:t>
            </a:r>
          </a:p>
        </p:txBody>
      </p:sp>
      <p:sp>
        <p:nvSpPr>
          <p:cNvPr id="13316" name="Rectangle 3"/>
          <p:cNvSpPr>
            <a:spLocks noGrp="1" noChangeArrowheads="1"/>
          </p:cNvSpPr>
          <p:nvPr>
            <p:ph type="body" idx="1"/>
          </p:nvPr>
        </p:nvSpPr>
        <p:spPr>
          <a:xfrm>
            <a:off x="457200" y="1600200"/>
            <a:ext cx="6197600" cy="1600200"/>
          </a:xfrm>
        </p:spPr>
        <p:txBody>
          <a:bodyPr rIns="132080"/>
          <a:lstStyle/>
          <a:p>
            <a:pPr eaLnBrk="1" hangingPunct="1">
              <a:lnSpc>
                <a:spcPct val="80000"/>
              </a:lnSpc>
              <a:defRPr/>
            </a:pPr>
            <a:r>
              <a:rPr lang="en-US" sz="2600">
                <a:latin typeface="Arial" charset="0"/>
                <a:ea typeface="ヒラギノ角ゴ ProN W3" charset="0"/>
                <a:cs typeface="ヒラギノ角ゴ ProN W3" charset="0"/>
              </a:rPr>
              <a:t>E.g. tic-tac-toe, chess, checkers</a:t>
            </a:r>
          </a:p>
          <a:p>
            <a:pPr eaLnBrk="1" hangingPunct="1">
              <a:lnSpc>
                <a:spcPct val="80000"/>
              </a:lnSpc>
              <a:defRPr/>
            </a:pPr>
            <a:r>
              <a:rPr lang="en-US" sz="2600">
                <a:latin typeface="Arial" charset="0"/>
                <a:ea typeface="ヒラギノ角ゴ ProN W3" charset="0"/>
                <a:cs typeface="ヒラギノ角ゴ ProN W3" charset="0"/>
              </a:rPr>
              <a:t>Zero-sum games</a:t>
            </a:r>
          </a:p>
          <a:p>
            <a:pPr marL="782638" lvl="1" eaLnBrk="1" hangingPunct="1">
              <a:lnSpc>
                <a:spcPct val="80000"/>
              </a:lnSpc>
              <a:defRPr/>
            </a:pPr>
            <a:r>
              <a:rPr lang="en-US" sz="2400">
                <a:latin typeface="Arial" charset="0"/>
                <a:ea typeface="ヒラギノ角ゴ ProN W3" charset="0"/>
                <a:cs typeface="ヒラギノ角ゴ ProN W3" charset="0"/>
              </a:rPr>
              <a:t>One player maximizes result</a:t>
            </a:r>
          </a:p>
          <a:p>
            <a:pPr marL="782638" lvl="1" eaLnBrk="1" hangingPunct="1">
              <a:lnSpc>
                <a:spcPct val="80000"/>
              </a:lnSpc>
              <a:defRPr/>
            </a:pPr>
            <a:r>
              <a:rPr lang="en-US" sz="2400">
                <a:latin typeface="Arial" charset="0"/>
                <a:ea typeface="ヒラギノ角ゴ ProN W3" charset="0"/>
                <a:cs typeface="ヒラギノ角ゴ ProN W3" charset="0"/>
              </a:rPr>
              <a:t>The other minimizes result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22400"/>
            <a:ext cx="72961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b="36537"/>
          <a:stretch>
            <a:fillRect/>
          </a:stretch>
        </p:blipFill>
        <p:spPr bwMode="auto">
          <a:xfrm>
            <a:off x="933450" y="1422400"/>
            <a:ext cx="72961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rrowheads="1"/>
          </p:cNvPicPr>
          <p:nvPr/>
        </p:nvPicPr>
        <p:blipFill>
          <a:blip r:embed="rId2">
            <a:extLst>
              <a:ext uri="{28A0092B-C50C-407E-A947-70E740481C1C}">
                <a14:useLocalDpi xmlns:a14="http://schemas.microsoft.com/office/drawing/2010/main" val="0"/>
              </a:ext>
            </a:extLst>
          </a:blip>
          <a:srcRect t="481" b="53365"/>
          <a:stretch>
            <a:fillRect/>
          </a:stretch>
        </p:blipFill>
        <p:spPr bwMode="auto">
          <a:xfrm>
            <a:off x="933450" y="1447800"/>
            <a:ext cx="7296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8"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42" name="Rectangle 5"/>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Tic-tac-toe Game Tree</a:t>
            </a:r>
          </a:p>
        </p:txBody>
      </p:sp>
      <p:pic>
        <p:nvPicPr>
          <p:cNvPr id="18438" name="Picture 6"/>
          <p:cNvPicPr>
            <a:picLocks noChangeArrowheads="1"/>
          </p:cNvPicPr>
          <p:nvPr/>
        </p:nvPicPr>
        <p:blipFill>
          <a:blip r:embed="rId2">
            <a:extLst>
              <a:ext uri="{28A0092B-C50C-407E-A947-70E740481C1C}">
                <a14:useLocalDpi xmlns:a14="http://schemas.microsoft.com/office/drawing/2010/main" val="0"/>
              </a:ext>
            </a:extLst>
          </a:blip>
          <a:srcRect b="70432"/>
          <a:stretch>
            <a:fillRect/>
          </a:stretch>
        </p:blipFill>
        <p:spPr bwMode="auto">
          <a:xfrm>
            <a:off x="933450" y="1422400"/>
            <a:ext cx="7296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1" name="Picture 7"/>
          <p:cNvPicPr>
            <a:picLocks noChangeArrowheads="1"/>
          </p:cNvPicPr>
          <p:nvPr/>
        </p:nvPicPr>
        <p:blipFill>
          <a:blip r:embed="rId2">
            <a:extLst>
              <a:ext uri="{28A0092B-C50C-407E-A947-70E740481C1C}">
                <a14:useLocalDpi xmlns:a14="http://schemas.microsoft.com/office/drawing/2010/main" val="0"/>
              </a:ext>
            </a:extLst>
          </a:blip>
          <a:srcRect b="88942"/>
          <a:stretch>
            <a:fillRect/>
          </a:stretch>
        </p:blipFill>
        <p:spPr bwMode="auto">
          <a:xfrm>
            <a:off x="933450" y="1422400"/>
            <a:ext cx="7296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2" name="Rectangle 8"/>
          <p:cNvSpPr>
            <a:spLocks noChangeArrowheads="1"/>
          </p:cNvSpPr>
          <p:nvPr/>
        </p:nvSpPr>
        <p:spPr bwMode="auto">
          <a:xfrm>
            <a:off x="0" y="1371600"/>
            <a:ext cx="1828800" cy="4343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Freeform 1"/>
          <p:cNvSpPr>
            <a:spLocks/>
          </p:cNvSpPr>
          <p:nvPr/>
        </p:nvSpPr>
        <p:spPr bwMode="auto">
          <a:xfrm>
            <a:off x="2133600" y="1838325"/>
            <a:ext cx="2976563" cy="4533900"/>
          </a:xfrm>
          <a:custGeom>
            <a:avLst/>
            <a:gdLst/>
            <a:ahLst/>
            <a:cxnLst/>
            <a:rect l="0" t="0" r="r" b="b"/>
            <a:pathLst>
              <a:path w="2975700" h="4533849">
                <a:moveTo>
                  <a:pt x="2975700" y="0"/>
                </a:moveTo>
                <a:cubicBezTo>
                  <a:pt x="2963394" y="9846"/>
                  <a:pt x="2949925" y="18393"/>
                  <a:pt x="2938781" y="29537"/>
                </a:cubicBezTo>
                <a:cubicBezTo>
                  <a:pt x="2900406" y="67914"/>
                  <a:pt x="2945778" y="37230"/>
                  <a:pt x="2909245" y="66458"/>
                </a:cubicBezTo>
                <a:cubicBezTo>
                  <a:pt x="2902316" y="72002"/>
                  <a:pt x="2893911" y="75545"/>
                  <a:pt x="2887094" y="81226"/>
                </a:cubicBezTo>
                <a:cubicBezTo>
                  <a:pt x="2879072" y="87911"/>
                  <a:pt x="2871627" y="95356"/>
                  <a:pt x="2864942" y="103378"/>
                </a:cubicBezTo>
                <a:cubicBezTo>
                  <a:pt x="2859261" y="110196"/>
                  <a:pt x="2857104" y="119987"/>
                  <a:pt x="2850174" y="125531"/>
                </a:cubicBezTo>
                <a:cubicBezTo>
                  <a:pt x="2844097" y="130393"/>
                  <a:pt x="2835407" y="130454"/>
                  <a:pt x="2828023" y="132915"/>
                </a:cubicBezTo>
                <a:cubicBezTo>
                  <a:pt x="2820639" y="140299"/>
                  <a:pt x="2814560" y="149275"/>
                  <a:pt x="2805871" y="155067"/>
                </a:cubicBezTo>
                <a:cubicBezTo>
                  <a:pt x="2799395" y="159384"/>
                  <a:pt x="2791203" y="160313"/>
                  <a:pt x="2783719" y="162451"/>
                </a:cubicBezTo>
                <a:cubicBezTo>
                  <a:pt x="2718087" y="181203"/>
                  <a:pt x="2707404" y="172174"/>
                  <a:pt x="2606507" y="177219"/>
                </a:cubicBezTo>
                <a:cubicBezTo>
                  <a:pt x="2599978" y="179395"/>
                  <a:pt x="2546404" y="198514"/>
                  <a:pt x="2532668" y="199372"/>
                </a:cubicBezTo>
                <a:cubicBezTo>
                  <a:pt x="2463842" y="203674"/>
                  <a:pt x="2394835" y="204295"/>
                  <a:pt x="2325919" y="206756"/>
                </a:cubicBezTo>
                <a:cubicBezTo>
                  <a:pt x="2318535" y="209217"/>
                  <a:pt x="2311252" y="212002"/>
                  <a:pt x="2303768" y="214140"/>
                </a:cubicBezTo>
                <a:cubicBezTo>
                  <a:pt x="2294010" y="216928"/>
                  <a:pt x="2283560" y="217526"/>
                  <a:pt x="2274232" y="221524"/>
                </a:cubicBezTo>
                <a:cubicBezTo>
                  <a:pt x="2266075" y="225020"/>
                  <a:pt x="2260190" y="232688"/>
                  <a:pt x="2252081" y="236292"/>
                </a:cubicBezTo>
                <a:cubicBezTo>
                  <a:pt x="2220491" y="250333"/>
                  <a:pt x="2208315" y="249853"/>
                  <a:pt x="2178242" y="258445"/>
                </a:cubicBezTo>
                <a:cubicBezTo>
                  <a:pt x="2170758" y="260583"/>
                  <a:pt x="2163837" y="265079"/>
                  <a:pt x="2156090" y="265829"/>
                </a:cubicBezTo>
                <a:cubicBezTo>
                  <a:pt x="2087320" y="272484"/>
                  <a:pt x="1949342" y="280597"/>
                  <a:pt x="1949342" y="280597"/>
                </a:cubicBezTo>
                <a:cubicBezTo>
                  <a:pt x="1897158" y="291034"/>
                  <a:pt x="1924330" y="284012"/>
                  <a:pt x="1868120" y="302749"/>
                </a:cubicBezTo>
                <a:lnTo>
                  <a:pt x="1845968" y="310133"/>
                </a:lnTo>
                <a:cubicBezTo>
                  <a:pt x="1838584" y="312595"/>
                  <a:pt x="1831494" y="316238"/>
                  <a:pt x="1823816" y="317518"/>
                </a:cubicBezTo>
                <a:cubicBezTo>
                  <a:pt x="1809048" y="319979"/>
                  <a:pt x="1794037" y="321271"/>
                  <a:pt x="1779513" y="324902"/>
                </a:cubicBezTo>
                <a:cubicBezTo>
                  <a:pt x="1764411" y="328678"/>
                  <a:pt x="1750723" y="338377"/>
                  <a:pt x="1735210" y="339670"/>
                </a:cubicBezTo>
                <a:lnTo>
                  <a:pt x="1557997" y="354438"/>
                </a:lnTo>
                <a:cubicBezTo>
                  <a:pt x="1530910" y="356760"/>
                  <a:pt x="1503687" y="357977"/>
                  <a:pt x="1476774" y="361822"/>
                </a:cubicBezTo>
                <a:cubicBezTo>
                  <a:pt x="1348913" y="380089"/>
                  <a:pt x="1408035" y="373127"/>
                  <a:pt x="1299562" y="383975"/>
                </a:cubicBezTo>
                <a:cubicBezTo>
                  <a:pt x="1289717" y="386436"/>
                  <a:pt x="1279746" y="388443"/>
                  <a:pt x="1270026" y="391359"/>
                </a:cubicBezTo>
                <a:cubicBezTo>
                  <a:pt x="1255116" y="395832"/>
                  <a:pt x="1240491" y="401204"/>
                  <a:pt x="1225723" y="406127"/>
                </a:cubicBezTo>
                <a:cubicBezTo>
                  <a:pt x="1206746" y="412453"/>
                  <a:pt x="1194431" y="417187"/>
                  <a:pt x="1174036" y="420895"/>
                </a:cubicBezTo>
                <a:cubicBezTo>
                  <a:pt x="1156913" y="424008"/>
                  <a:pt x="1139551" y="425633"/>
                  <a:pt x="1122349" y="428279"/>
                </a:cubicBezTo>
                <a:cubicBezTo>
                  <a:pt x="1107551" y="430556"/>
                  <a:pt x="1092775" y="432985"/>
                  <a:pt x="1078045" y="435663"/>
                </a:cubicBezTo>
                <a:cubicBezTo>
                  <a:pt x="1065697" y="437908"/>
                  <a:pt x="1053474" y="440803"/>
                  <a:pt x="1041126" y="443048"/>
                </a:cubicBezTo>
                <a:cubicBezTo>
                  <a:pt x="1026396" y="445726"/>
                  <a:pt x="1011438" y="447184"/>
                  <a:pt x="996823" y="450432"/>
                </a:cubicBezTo>
                <a:cubicBezTo>
                  <a:pt x="989225" y="452120"/>
                  <a:pt x="982303" y="456290"/>
                  <a:pt x="974671" y="457816"/>
                </a:cubicBezTo>
                <a:cubicBezTo>
                  <a:pt x="957605" y="461229"/>
                  <a:pt x="940213" y="462739"/>
                  <a:pt x="922984" y="465200"/>
                </a:cubicBezTo>
                <a:lnTo>
                  <a:pt x="856529" y="487352"/>
                </a:lnTo>
                <a:lnTo>
                  <a:pt x="834378" y="494736"/>
                </a:lnTo>
                <a:cubicBezTo>
                  <a:pt x="826994" y="497198"/>
                  <a:pt x="819777" y="500233"/>
                  <a:pt x="812226" y="502121"/>
                </a:cubicBezTo>
                <a:lnTo>
                  <a:pt x="782691" y="509505"/>
                </a:lnTo>
                <a:cubicBezTo>
                  <a:pt x="719202" y="551831"/>
                  <a:pt x="799533" y="501083"/>
                  <a:pt x="738387" y="531657"/>
                </a:cubicBezTo>
                <a:cubicBezTo>
                  <a:pt x="730450" y="535626"/>
                  <a:pt x="724173" y="542456"/>
                  <a:pt x="716236" y="546425"/>
                </a:cubicBezTo>
                <a:cubicBezTo>
                  <a:pt x="704434" y="552326"/>
                  <a:pt x="675589" y="558039"/>
                  <a:pt x="664549" y="561193"/>
                </a:cubicBezTo>
                <a:cubicBezTo>
                  <a:pt x="611427" y="576372"/>
                  <a:pt x="681083" y="563742"/>
                  <a:pt x="583326" y="575962"/>
                </a:cubicBezTo>
                <a:cubicBezTo>
                  <a:pt x="449454" y="620587"/>
                  <a:pt x="616901" y="566805"/>
                  <a:pt x="502104" y="598114"/>
                </a:cubicBezTo>
                <a:cubicBezTo>
                  <a:pt x="487086" y="602210"/>
                  <a:pt x="472568" y="607959"/>
                  <a:pt x="457800" y="612882"/>
                </a:cubicBezTo>
                <a:cubicBezTo>
                  <a:pt x="450416" y="615343"/>
                  <a:pt x="443326" y="618986"/>
                  <a:pt x="435649" y="620266"/>
                </a:cubicBezTo>
                <a:lnTo>
                  <a:pt x="347042" y="635035"/>
                </a:lnTo>
                <a:cubicBezTo>
                  <a:pt x="339658" y="637496"/>
                  <a:pt x="331852" y="638938"/>
                  <a:pt x="324891" y="642419"/>
                </a:cubicBezTo>
                <a:cubicBezTo>
                  <a:pt x="316953" y="646388"/>
                  <a:pt x="310849" y="653583"/>
                  <a:pt x="302739" y="657187"/>
                </a:cubicBezTo>
                <a:cubicBezTo>
                  <a:pt x="288514" y="663509"/>
                  <a:pt x="258436" y="671955"/>
                  <a:pt x="258436" y="671955"/>
                </a:cubicBezTo>
                <a:cubicBezTo>
                  <a:pt x="236284" y="669494"/>
                  <a:pt x="214269" y="664571"/>
                  <a:pt x="191981" y="664571"/>
                </a:cubicBezTo>
                <a:cubicBezTo>
                  <a:pt x="142520" y="664571"/>
                  <a:pt x="138034" y="667785"/>
                  <a:pt x="103375" y="679339"/>
                </a:cubicBezTo>
                <a:cubicBezTo>
                  <a:pt x="95991" y="684262"/>
                  <a:pt x="87498" y="687833"/>
                  <a:pt x="81223" y="694108"/>
                </a:cubicBezTo>
                <a:cubicBezTo>
                  <a:pt x="66114" y="709217"/>
                  <a:pt x="63273" y="728418"/>
                  <a:pt x="51688" y="745796"/>
                </a:cubicBezTo>
                <a:cubicBezTo>
                  <a:pt x="47826" y="751589"/>
                  <a:pt x="41843" y="755642"/>
                  <a:pt x="36920" y="760565"/>
                </a:cubicBezTo>
                <a:cubicBezTo>
                  <a:pt x="18623" y="815456"/>
                  <a:pt x="38329" y="750700"/>
                  <a:pt x="22152" y="863942"/>
                </a:cubicBezTo>
                <a:cubicBezTo>
                  <a:pt x="21051" y="871648"/>
                  <a:pt x="16656" y="878544"/>
                  <a:pt x="14768" y="886095"/>
                </a:cubicBezTo>
                <a:cubicBezTo>
                  <a:pt x="7569" y="914890"/>
                  <a:pt x="4168" y="945526"/>
                  <a:pt x="0" y="974704"/>
                </a:cubicBezTo>
                <a:cubicBezTo>
                  <a:pt x="2461" y="1046084"/>
                  <a:pt x="3190" y="1117545"/>
                  <a:pt x="7384" y="1188844"/>
                </a:cubicBezTo>
                <a:cubicBezTo>
                  <a:pt x="8121" y="1201373"/>
                  <a:pt x="13109" y="1213324"/>
                  <a:pt x="14768" y="1225764"/>
                </a:cubicBezTo>
                <a:cubicBezTo>
                  <a:pt x="18037" y="1250283"/>
                  <a:pt x="18883" y="1275086"/>
                  <a:pt x="22152" y="1299605"/>
                </a:cubicBezTo>
                <a:cubicBezTo>
                  <a:pt x="23811" y="1312046"/>
                  <a:pt x="27473" y="1324146"/>
                  <a:pt x="29536" y="1336526"/>
                </a:cubicBezTo>
                <a:cubicBezTo>
                  <a:pt x="32397" y="1353694"/>
                  <a:pt x="34274" y="1371013"/>
                  <a:pt x="36920" y="1388215"/>
                </a:cubicBezTo>
                <a:cubicBezTo>
                  <a:pt x="39197" y="1403013"/>
                  <a:pt x="42027" y="1417721"/>
                  <a:pt x="44304" y="1432519"/>
                </a:cubicBezTo>
                <a:cubicBezTo>
                  <a:pt x="46950" y="1449721"/>
                  <a:pt x="48664" y="1467068"/>
                  <a:pt x="51688" y="1484208"/>
                </a:cubicBezTo>
                <a:cubicBezTo>
                  <a:pt x="56050" y="1508927"/>
                  <a:pt x="58518" y="1534236"/>
                  <a:pt x="66455" y="1558049"/>
                </a:cubicBezTo>
                <a:lnTo>
                  <a:pt x="103375" y="1668811"/>
                </a:lnTo>
                <a:lnTo>
                  <a:pt x="110758" y="1690964"/>
                </a:lnTo>
                <a:cubicBezTo>
                  <a:pt x="113219" y="1698348"/>
                  <a:pt x="116616" y="1705484"/>
                  <a:pt x="118142" y="1713116"/>
                </a:cubicBezTo>
                <a:cubicBezTo>
                  <a:pt x="120603" y="1725423"/>
                  <a:pt x="122482" y="1737861"/>
                  <a:pt x="125526" y="1750037"/>
                </a:cubicBezTo>
                <a:cubicBezTo>
                  <a:pt x="127414" y="1757588"/>
                  <a:pt x="131160" y="1764605"/>
                  <a:pt x="132910" y="1772189"/>
                </a:cubicBezTo>
                <a:cubicBezTo>
                  <a:pt x="138554" y="1796647"/>
                  <a:pt x="141590" y="1821678"/>
                  <a:pt x="147678" y="1846030"/>
                </a:cubicBezTo>
                <a:cubicBezTo>
                  <a:pt x="170771" y="1938407"/>
                  <a:pt x="141252" y="1823536"/>
                  <a:pt x="162446" y="1897719"/>
                </a:cubicBezTo>
                <a:cubicBezTo>
                  <a:pt x="171446" y="1929222"/>
                  <a:pt x="169603" y="1929930"/>
                  <a:pt x="177213" y="1964176"/>
                </a:cubicBezTo>
                <a:cubicBezTo>
                  <a:pt x="179414" y="1974083"/>
                  <a:pt x="182136" y="1983867"/>
                  <a:pt x="184597" y="1993712"/>
                </a:cubicBezTo>
                <a:cubicBezTo>
                  <a:pt x="182136" y="2038017"/>
                  <a:pt x="182716" y="2082596"/>
                  <a:pt x="177213" y="2126627"/>
                </a:cubicBezTo>
                <a:cubicBezTo>
                  <a:pt x="175282" y="2142074"/>
                  <a:pt x="167368" y="2156163"/>
                  <a:pt x="162446" y="2170931"/>
                </a:cubicBezTo>
                <a:cubicBezTo>
                  <a:pt x="162446" y="2170932"/>
                  <a:pt x="147679" y="2215235"/>
                  <a:pt x="147678" y="2215236"/>
                </a:cubicBezTo>
                <a:lnTo>
                  <a:pt x="132910" y="2237388"/>
                </a:lnTo>
                <a:cubicBezTo>
                  <a:pt x="130449" y="2244772"/>
                  <a:pt x="127414" y="2251990"/>
                  <a:pt x="125526" y="2259541"/>
                </a:cubicBezTo>
                <a:cubicBezTo>
                  <a:pt x="100059" y="2361411"/>
                  <a:pt x="112733" y="2507407"/>
                  <a:pt x="110758" y="2584442"/>
                </a:cubicBezTo>
                <a:cubicBezTo>
                  <a:pt x="113219" y="2638592"/>
                  <a:pt x="114536" y="2692807"/>
                  <a:pt x="118142" y="2746893"/>
                </a:cubicBezTo>
                <a:cubicBezTo>
                  <a:pt x="120487" y="2782066"/>
                  <a:pt x="123934" y="2804086"/>
                  <a:pt x="132910" y="2835502"/>
                </a:cubicBezTo>
                <a:cubicBezTo>
                  <a:pt x="135048" y="2842986"/>
                  <a:pt x="136813" y="2850692"/>
                  <a:pt x="140294" y="2857654"/>
                </a:cubicBezTo>
                <a:cubicBezTo>
                  <a:pt x="144263" y="2865592"/>
                  <a:pt x="151093" y="2871869"/>
                  <a:pt x="155062" y="2879807"/>
                </a:cubicBezTo>
                <a:cubicBezTo>
                  <a:pt x="158543" y="2886769"/>
                  <a:pt x="158965" y="2894997"/>
                  <a:pt x="162446" y="2901959"/>
                </a:cubicBezTo>
                <a:cubicBezTo>
                  <a:pt x="166415" y="2909896"/>
                  <a:pt x="171369" y="2917432"/>
                  <a:pt x="177213" y="2924111"/>
                </a:cubicBezTo>
                <a:cubicBezTo>
                  <a:pt x="192181" y="2941218"/>
                  <a:pt x="214044" y="2964680"/>
                  <a:pt x="236284" y="2975800"/>
                </a:cubicBezTo>
                <a:cubicBezTo>
                  <a:pt x="243246" y="2979281"/>
                  <a:pt x="251052" y="2980723"/>
                  <a:pt x="258436" y="2983184"/>
                </a:cubicBezTo>
                <a:lnTo>
                  <a:pt x="317507" y="3042257"/>
                </a:lnTo>
                <a:cubicBezTo>
                  <a:pt x="322430" y="3047180"/>
                  <a:pt x="328413" y="3051233"/>
                  <a:pt x="332275" y="3057026"/>
                </a:cubicBezTo>
                <a:cubicBezTo>
                  <a:pt x="337197" y="3064410"/>
                  <a:pt x="340363" y="3073334"/>
                  <a:pt x="347042" y="3079178"/>
                </a:cubicBezTo>
                <a:cubicBezTo>
                  <a:pt x="360399" y="3090866"/>
                  <a:pt x="378796" y="3096163"/>
                  <a:pt x="391346" y="3108714"/>
                </a:cubicBezTo>
                <a:cubicBezTo>
                  <a:pt x="396268" y="3113637"/>
                  <a:pt x="401764" y="3118047"/>
                  <a:pt x="406113" y="3123483"/>
                </a:cubicBezTo>
                <a:cubicBezTo>
                  <a:pt x="411657" y="3130413"/>
                  <a:pt x="413951" y="3140091"/>
                  <a:pt x="420881" y="3145635"/>
                </a:cubicBezTo>
                <a:cubicBezTo>
                  <a:pt x="426959" y="3150497"/>
                  <a:pt x="435649" y="3150558"/>
                  <a:pt x="443033" y="3153019"/>
                </a:cubicBezTo>
                <a:cubicBezTo>
                  <a:pt x="450417" y="3157942"/>
                  <a:pt x="457247" y="3163818"/>
                  <a:pt x="465184" y="3167787"/>
                </a:cubicBezTo>
                <a:cubicBezTo>
                  <a:pt x="486450" y="3178420"/>
                  <a:pt x="529866" y="3181920"/>
                  <a:pt x="546407" y="3182556"/>
                </a:cubicBezTo>
                <a:cubicBezTo>
                  <a:pt x="654652" y="3186720"/>
                  <a:pt x="763000" y="3187479"/>
                  <a:pt x="871297" y="3189940"/>
                </a:cubicBezTo>
                <a:cubicBezTo>
                  <a:pt x="915934" y="3201099"/>
                  <a:pt x="891207" y="3194115"/>
                  <a:pt x="945136" y="3212092"/>
                </a:cubicBezTo>
                <a:cubicBezTo>
                  <a:pt x="945140" y="3212093"/>
                  <a:pt x="989436" y="3226859"/>
                  <a:pt x="989439" y="3226860"/>
                </a:cubicBezTo>
                <a:cubicBezTo>
                  <a:pt x="1006628" y="3230298"/>
                  <a:pt x="1065854" y="3240925"/>
                  <a:pt x="1092813" y="3249013"/>
                </a:cubicBezTo>
                <a:cubicBezTo>
                  <a:pt x="1115178" y="3255723"/>
                  <a:pt x="1137116" y="3263781"/>
                  <a:pt x="1159268" y="3271165"/>
                </a:cubicBezTo>
                <a:lnTo>
                  <a:pt x="1181420" y="3278549"/>
                </a:lnTo>
                <a:cubicBezTo>
                  <a:pt x="1188804" y="3283472"/>
                  <a:pt x="1195462" y="3289713"/>
                  <a:pt x="1203571" y="3293317"/>
                </a:cubicBezTo>
                <a:cubicBezTo>
                  <a:pt x="1217796" y="3299640"/>
                  <a:pt x="1234922" y="3299451"/>
                  <a:pt x="1247874" y="3308086"/>
                </a:cubicBezTo>
                <a:cubicBezTo>
                  <a:pt x="1276502" y="3327171"/>
                  <a:pt x="1261607" y="3320048"/>
                  <a:pt x="1292178" y="3330238"/>
                </a:cubicBezTo>
                <a:cubicBezTo>
                  <a:pt x="1306946" y="3340083"/>
                  <a:pt x="1323931" y="3347223"/>
                  <a:pt x="1336481" y="3359774"/>
                </a:cubicBezTo>
                <a:cubicBezTo>
                  <a:pt x="1341404" y="3364697"/>
                  <a:pt x="1346900" y="3369107"/>
                  <a:pt x="1351249" y="3374543"/>
                </a:cubicBezTo>
                <a:cubicBezTo>
                  <a:pt x="1356793" y="3381473"/>
                  <a:pt x="1359086" y="3391151"/>
                  <a:pt x="1366016" y="3396695"/>
                </a:cubicBezTo>
                <a:cubicBezTo>
                  <a:pt x="1372094" y="3401557"/>
                  <a:pt x="1380784" y="3401618"/>
                  <a:pt x="1388168" y="3404079"/>
                </a:cubicBezTo>
                <a:cubicBezTo>
                  <a:pt x="1433623" y="3472261"/>
                  <a:pt x="1375618" y="3388391"/>
                  <a:pt x="1417703" y="3441000"/>
                </a:cubicBezTo>
                <a:cubicBezTo>
                  <a:pt x="1423247" y="3447930"/>
                  <a:pt x="1426627" y="3456473"/>
                  <a:pt x="1432471" y="3463152"/>
                </a:cubicBezTo>
                <a:cubicBezTo>
                  <a:pt x="1443932" y="3476250"/>
                  <a:pt x="1459737" y="3485591"/>
                  <a:pt x="1469391" y="3500073"/>
                </a:cubicBezTo>
                <a:cubicBezTo>
                  <a:pt x="1489950" y="3530914"/>
                  <a:pt x="1477883" y="3515950"/>
                  <a:pt x="1506310" y="3544377"/>
                </a:cubicBezTo>
                <a:cubicBezTo>
                  <a:pt x="1509792" y="3554822"/>
                  <a:pt x="1521078" y="3586795"/>
                  <a:pt x="1521078" y="3596066"/>
                </a:cubicBezTo>
                <a:cubicBezTo>
                  <a:pt x="1521078" y="3640439"/>
                  <a:pt x="1517538" y="3684774"/>
                  <a:pt x="1513694" y="3728980"/>
                </a:cubicBezTo>
                <a:cubicBezTo>
                  <a:pt x="1512444" y="3743356"/>
                  <a:pt x="1502785" y="3780001"/>
                  <a:pt x="1498926" y="3795437"/>
                </a:cubicBezTo>
                <a:cubicBezTo>
                  <a:pt x="1509411" y="3931741"/>
                  <a:pt x="1473813" y="3882830"/>
                  <a:pt x="1609684" y="3898815"/>
                </a:cubicBezTo>
                <a:cubicBezTo>
                  <a:pt x="1617414" y="3899724"/>
                  <a:pt x="1624452" y="3903738"/>
                  <a:pt x="1631836" y="3906199"/>
                </a:cubicBezTo>
                <a:cubicBezTo>
                  <a:pt x="1639220" y="3913583"/>
                  <a:pt x="1645965" y="3921667"/>
                  <a:pt x="1653987" y="3928352"/>
                </a:cubicBezTo>
                <a:cubicBezTo>
                  <a:pt x="1660804" y="3934033"/>
                  <a:pt x="1669864" y="3936845"/>
                  <a:pt x="1676139" y="3943120"/>
                </a:cubicBezTo>
                <a:cubicBezTo>
                  <a:pt x="1688215" y="3955196"/>
                  <a:pt x="1702571" y="3980126"/>
                  <a:pt x="1713058" y="3994809"/>
                </a:cubicBezTo>
                <a:cubicBezTo>
                  <a:pt x="1720211" y="4004824"/>
                  <a:pt x="1728688" y="4013909"/>
                  <a:pt x="1735210" y="4024345"/>
                </a:cubicBezTo>
                <a:cubicBezTo>
                  <a:pt x="1741044" y="4033680"/>
                  <a:pt x="1744315" y="4044443"/>
                  <a:pt x="1749978" y="4053882"/>
                </a:cubicBezTo>
                <a:cubicBezTo>
                  <a:pt x="1759109" y="4069102"/>
                  <a:pt x="1769668" y="4083418"/>
                  <a:pt x="1779513" y="4098186"/>
                </a:cubicBezTo>
                <a:lnTo>
                  <a:pt x="1794281" y="4120339"/>
                </a:lnTo>
                <a:lnTo>
                  <a:pt x="1809049" y="4142491"/>
                </a:lnTo>
                <a:cubicBezTo>
                  <a:pt x="1813971" y="4157259"/>
                  <a:pt x="1820040" y="4171694"/>
                  <a:pt x="1823816" y="4186796"/>
                </a:cubicBezTo>
                <a:cubicBezTo>
                  <a:pt x="1840472" y="4253420"/>
                  <a:pt x="1832166" y="4226614"/>
                  <a:pt x="1845968" y="4268021"/>
                </a:cubicBezTo>
                <a:cubicBezTo>
                  <a:pt x="1854795" y="4338637"/>
                  <a:pt x="1856832" y="4315551"/>
                  <a:pt x="1845968" y="4386167"/>
                </a:cubicBezTo>
                <a:cubicBezTo>
                  <a:pt x="1844060" y="4398571"/>
                  <a:pt x="1842991" y="4411336"/>
                  <a:pt x="1838584" y="4423087"/>
                </a:cubicBezTo>
                <a:cubicBezTo>
                  <a:pt x="1826769" y="4454594"/>
                  <a:pt x="1823325" y="4438347"/>
                  <a:pt x="1801665" y="4460008"/>
                </a:cubicBezTo>
                <a:cubicBezTo>
                  <a:pt x="1781191" y="4480483"/>
                  <a:pt x="1781475" y="4495620"/>
                  <a:pt x="1757361" y="4511697"/>
                </a:cubicBezTo>
                <a:cubicBezTo>
                  <a:pt x="1750885" y="4516014"/>
                  <a:pt x="1742694" y="4516943"/>
                  <a:pt x="1735210" y="4519081"/>
                </a:cubicBezTo>
                <a:cubicBezTo>
                  <a:pt x="1700396" y="4529028"/>
                  <a:pt x="1695815" y="4527873"/>
                  <a:pt x="1653987" y="4533849"/>
                </a:cubicBezTo>
                <a:cubicBezTo>
                  <a:pt x="1619529" y="4531388"/>
                  <a:pt x="1584922" y="4530501"/>
                  <a:pt x="1550613" y="4526465"/>
                </a:cubicBezTo>
                <a:cubicBezTo>
                  <a:pt x="1542883" y="4525556"/>
                  <a:pt x="1536013" y="4520969"/>
                  <a:pt x="1528462" y="4519081"/>
                </a:cubicBezTo>
                <a:cubicBezTo>
                  <a:pt x="1516286" y="4516037"/>
                  <a:pt x="1503849" y="4514158"/>
                  <a:pt x="1491542" y="4511697"/>
                </a:cubicBezTo>
                <a:cubicBezTo>
                  <a:pt x="1423394" y="4477621"/>
                  <a:pt x="1453828" y="4487500"/>
                  <a:pt x="1402936" y="4474776"/>
                </a:cubicBezTo>
                <a:cubicBezTo>
                  <a:pt x="1384575" y="4462535"/>
                  <a:pt x="1372660" y="4453269"/>
                  <a:pt x="1351249" y="4445240"/>
                </a:cubicBezTo>
                <a:cubicBezTo>
                  <a:pt x="1341747" y="4441677"/>
                  <a:pt x="1331471" y="4440644"/>
                  <a:pt x="1321713" y="4437856"/>
                </a:cubicBezTo>
                <a:cubicBezTo>
                  <a:pt x="1314229" y="4435718"/>
                  <a:pt x="1306946" y="4432933"/>
                  <a:pt x="1299562" y="4430472"/>
                </a:cubicBezTo>
                <a:cubicBezTo>
                  <a:pt x="1294639" y="4425549"/>
                  <a:pt x="1290142" y="4420160"/>
                  <a:pt x="1284794" y="4415703"/>
                </a:cubicBezTo>
                <a:cubicBezTo>
                  <a:pt x="1260093" y="4395118"/>
                  <a:pt x="1237432" y="4385269"/>
                  <a:pt x="1218339" y="4356630"/>
                </a:cubicBezTo>
                <a:cubicBezTo>
                  <a:pt x="1205552" y="4337450"/>
                  <a:pt x="1196682" y="4323257"/>
                  <a:pt x="1181420" y="4304942"/>
                </a:cubicBezTo>
                <a:cubicBezTo>
                  <a:pt x="1176963" y="4299594"/>
                  <a:pt x="1171575" y="4295096"/>
                  <a:pt x="1166652" y="4290173"/>
                </a:cubicBezTo>
                <a:cubicBezTo>
                  <a:pt x="1161729" y="4275405"/>
                  <a:pt x="1152855" y="4261406"/>
                  <a:pt x="1151884" y="4245869"/>
                </a:cubicBezTo>
                <a:cubicBezTo>
                  <a:pt x="1143717" y="4115197"/>
                  <a:pt x="1152238" y="4166416"/>
                  <a:pt x="1137116" y="4090802"/>
                </a:cubicBezTo>
                <a:cubicBezTo>
                  <a:pt x="1139577" y="4066188"/>
                  <a:pt x="1138938" y="4041064"/>
                  <a:pt x="1144500" y="4016961"/>
                </a:cubicBezTo>
                <a:cubicBezTo>
                  <a:pt x="1146976" y="4006230"/>
                  <a:pt x="1174273" y="3977421"/>
                  <a:pt x="1181420" y="3972656"/>
                </a:cubicBezTo>
                <a:cubicBezTo>
                  <a:pt x="1187896" y="3968339"/>
                  <a:pt x="1196187" y="3967733"/>
                  <a:pt x="1203571" y="3965272"/>
                </a:cubicBezTo>
                <a:cubicBezTo>
                  <a:pt x="1248582" y="3931512"/>
                  <a:pt x="1253071" y="3920147"/>
                  <a:pt x="1299562" y="3906199"/>
                </a:cubicBezTo>
                <a:cubicBezTo>
                  <a:pt x="1311583" y="3902593"/>
                  <a:pt x="1324175" y="3901276"/>
                  <a:pt x="1336481" y="3898815"/>
                </a:cubicBezTo>
                <a:cubicBezTo>
                  <a:pt x="1380784" y="3901276"/>
                  <a:pt x="1425186" y="3902355"/>
                  <a:pt x="1469391" y="3906199"/>
                </a:cubicBezTo>
                <a:cubicBezTo>
                  <a:pt x="1481894" y="3907286"/>
                  <a:pt x="1493886" y="3911808"/>
                  <a:pt x="1506310" y="3913583"/>
                </a:cubicBezTo>
                <a:cubicBezTo>
                  <a:pt x="1528374" y="3916735"/>
                  <a:pt x="1550613" y="3918506"/>
                  <a:pt x="1572765" y="3920967"/>
                </a:cubicBezTo>
                <a:lnTo>
                  <a:pt x="1535845" y="3943120"/>
                </a:ln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TextBox 2"/>
          <p:cNvSpPr txBox="1">
            <a:spLocks noChangeArrowheads="1"/>
          </p:cNvSpPr>
          <p:nvPr/>
        </p:nvSpPr>
        <p:spPr bwMode="auto">
          <a:xfrm>
            <a:off x="76200" y="1752600"/>
            <a:ext cx="183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2" name="TextBox 11"/>
          <p:cNvSpPr txBox="1">
            <a:spLocks noChangeArrowheads="1"/>
          </p:cNvSpPr>
          <p:nvPr/>
        </p:nvSpPr>
        <p:spPr bwMode="auto">
          <a:xfrm>
            <a:off x="76200" y="3805238"/>
            <a:ext cx="183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3" name="TextBox 12"/>
          <p:cNvSpPr txBox="1">
            <a:spLocks noChangeArrowheads="1"/>
          </p:cNvSpPr>
          <p:nvPr/>
        </p:nvSpPr>
        <p:spPr bwMode="auto">
          <a:xfrm>
            <a:off x="76200" y="5329238"/>
            <a:ext cx="1833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008000"/>
                </a:solidFill>
              </a:rPr>
              <a:t>You</a:t>
            </a:r>
            <a:r>
              <a:rPr lang="en-US">
                <a:solidFill>
                  <a:srgbClr val="008000"/>
                </a:solidFill>
              </a:rPr>
              <a:t> choose</a:t>
            </a:r>
          </a:p>
        </p:txBody>
      </p:sp>
      <p:sp>
        <p:nvSpPr>
          <p:cNvPr id="14" name="TextBox 13"/>
          <p:cNvSpPr txBox="1">
            <a:spLocks noChangeArrowheads="1"/>
          </p:cNvSpPr>
          <p:nvPr/>
        </p:nvSpPr>
        <p:spPr bwMode="auto">
          <a:xfrm>
            <a:off x="88900" y="2895600"/>
            <a:ext cx="166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FF0000"/>
                </a:solidFill>
              </a:rPr>
              <a:t>Opponent</a:t>
            </a:r>
            <a:endParaRPr lang="en-US">
              <a:solidFill>
                <a:srgbClr val="FF0000"/>
              </a:solidFill>
            </a:endParaRPr>
          </a:p>
        </p:txBody>
      </p:sp>
      <p:sp>
        <p:nvSpPr>
          <p:cNvPr id="15" name="TextBox 14"/>
          <p:cNvSpPr txBox="1">
            <a:spLocks noChangeArrowheads="1"/>
          </p:cNvSpPr>
          <p:nvPr/>
        </p:nvSpPr>
        <p:spPr bwMode="auto">
          <a:xfrm>
            <a:off x="76200" y="4724400"/>
            <a:ext cx="166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b="1" i="1">
                <a:solidFill>
                  <a:srgbClr val="FF0000"/>
                </a:solidFill>
              </a:rPr>
              <a:t>Opponent</a:t>
            </a:r>
            <a:endParaRPr lang="en-US">
              <a:solidFill>
                <a:srgbClr val="FF0000"/>
              </a:solidFill>
            </a:endParaRPr>
          </a:p>
        </p:txBody>
      </p:sp>
      <p:cxnSp>
        <p:nvCxnSpPr>
          <p:cNvPr id="5" name="Straight Arrow Connector 4"/>
          <p:cNvCxnSpPr>
            <a:cxnSpLocks noChangeShapeType="1"/>
          </p:cNvCxnSpPr>
          <p:nvPr/>
        </p:nvCxnSpPr>
        <p:spPr bwMode="auto">
          <a:xfrm>
            <a:off x="2209800" y="2971800"/>
            <a:ext cx="609600" cy="381000"/>
          </a:xfrm>
          <a:prstGeom prst="straightConnector1">
            <a:avLst/>
          </a:prstGeom>
          <a:noFill/>
          <a:ln w="571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noChangeShapeType="1"/>
          </p:cNvCxnSpPr>
          <p:nvPr/>
        </p:nvCxnSpPr>
        <p:spPr bwMode="auto">
          <a:xfrm flipH="1">
            <a:off x="2209800" y="4953000"/>
            <a:ext cx="228600" cy="762000"/>
          </a:xfrm>
          <a:prstGeom prst="straightConnector1">
            <a:avLst/>
          </a:prstGeom>
          <a:noFill/>
          <a:ln w="57150">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84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84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331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Two-Player</a:t>
            </a:r>
          </a:p>
        </p:txBody>
      </p:sp>
      <p:sp>
        <p:nvSpPr>
          <p:cNvPr id="13316" name="Rectangle 3"/>
          <p:cNvSpPr>
            <a:spLocks noGrp="1" noChangeArrowheads="1"/>
          </p:cNvSpPr>
          <p:nvPr>
            <p:ph type="body" idx="1"/>
          </p:nvPr>
        </p:nvSpPr>
        <p:spPr>
          <a:xfrm>
            <a:off x="457200" y="1600200"/>
            <a:ext cx="6197600" cy="1600200"/>
          </a:xfrm>
        </p:spPr>
        <p:txBody>
          <a:bodyPr rIns="132080"/>
          <a:lstStyle/>
          <a:p>
            <a:pPr eaLnBrk="1" hangingPunct="1">
              <a:lnSpc>
                <a:spcPct val="80000"/>
              </a:lnSpc>
              <a:defRPr/>
            </a:pPr>
            <a:r>
              <a:rPr lang="en-US" sz="2600">
                <a:latin typeface="Arial" charset="0"/>
                <a:ea typeface="ヒラギノ角ゴ ProN W3" charset="0"/>
                <a:cs typeface="ヒラギノ角ゴ ProN W3" charset="0"/>
              </a:rPr>
              <a:t>E.g. tic-tac-toe, chess, checkers</a:t>
            </a:r>
          </a:p>
          <a:p>
            <a:pPr eaLnBrk="1" hangingPunct="1">
              <a:lnSpc>
                <a:spcPct val="80000"/>
              </a:lnSpc>
              <a:defRPr/>
            </a:pPr>
            <a:r>
              <a:rPr lang="en-US" sz="2600">
                <a:latin typeface="Arial" charset="0"/>
                <a:ea typeface="ヒラギノ角ゴ ProN W3" charset="0"/>
                <a:cs typeface="ヒラギノ角ゴ ProN W3" charset="0"/>
              </a:rPr>
              <a:t>Zero-sum games</a:t>
            </a:r>
          </a:p>
          <a:p>
            <a:pPr marL="782638" lvl="1" eaLnBrk="1" hangingPunct="1">
              <a:lnSpc>
                <a:spcPct val="80000"/>
              </a:lnSpc>
              <a:defRPr/>
            </a:pPr>
            <a:r>
              <a:rPr lang="en-US" sz="2400">
                <a:latin typeface="Arial" charset="0"/>
                <a:ea typeface="ヒラギノ角ゴ ProN W3" charset="0"/>
                <a:cs typeface="ヒラギノ角ゴ ProN W3" charset="0"/>
              </a:rPr>
              <a:t>One player maximizes result</a:t>
            </a:r>
          </a:p>
          <a:p>
            <a:pPr marL="782638" lvl="1" eaLnBrk="1" hangingPunct="1">
              <a:lnSpc>
                <a:spcPct val="80000"/>
              </a:lnSpc>
              <a:defRPr/>
            </a:pPr>
            <a:r>
              <a:rPr lang="en-US" sz="2400">
                <a:latin typeface="Arial" charset="0"/>
                <a:ea typeface="ヒラギノ角ゴ ProN W3" charset="0"/>
                <a:cs typeface="ヒラギノ角ゴ ProN W3" charset="0"/>
              </a:rPr>
              <a:t>The other minimizes result</a:t>
            </a:r>
          </a:p>
        </p:txBody>
      </p:sp>
      <p:grpSp>
        <p:nvGrpSpPr>
          <p:cNvPr id="17432" name="Group 24"/>
          <p:cNvGrpSpPr>
            <a:grpSpLocks/>
          </p:cNvGrpSpPr>
          <p:nvPr/>
        </p:nvGrpSpPr>
        <p:grpSpPr bwMode="auto">
          <a:xfrm>
            <a:off x="5638800" y="2286000"/>
            <a:ext cx="3036888" cy="2616200"/>
            <a:chOff x="0" y="0"/>
            <a:chExt cx="1913" cy="1648"/>
          </a:xfrm>
        </p:grpSpPr>
        <p:sp>
          <p:nvSpPr>
            <p:cNvPr id="53254" name="AutoShape 4"/>
            <p:cNvSpPr>
              <a:spLocks/>
            </p:cNvSpPr>
            <p:nvPr/>
          </p:nvSpPr>
          <p:spPr bwMode="auto">
            <a:xfrm>
              <a:off x="701" y="0"/>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5" name="AutoShape 5"/>
            <p:cNvSpPr>
              <a:spLocks/>
            </p:cNvSpPr>
            <p:nvPr/>
          </p:nvSpPr>
          <p:spPr bwMode="auto">
            <a:xfrm rot="10800000">
              <a:off x="221" y="559"/>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3256" name="AutoShape 6"/>
            <p:cNvSpPr>
              <a:spLocks/>
            </p:cNvSpPr>
            <p:nvPr/>
          </p:nvSpPr>
          <p:spPr bwMode="auto">
            <a:xfrm rot="10800000">
              <a:off x="1181" y="560"/>
              <a:ext cx="277" cy="256"/>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53257" name="Group 17"/>
            <p:cNvGrpSpPr>
              <a:grpSpLocks/>
            </p:cNvGrpSpPr>
            <p:nvPr/>
          </p:nvGrpSpPr>
          <p:grpSpPr bwMode="auto">
            <a:xfrm>
              <a:off x="0" y="3"/>
              <a:ext cx="1913" cy="1645"/>
              <a:chOff x="0" y="0"/>
              <a:chExt cx="1913" cy="1644"/>
            </a:xfrm>
          </p:grpSpPr>
          <p:sp>
            <p:nvSpPr>
              <p:cNvPr id="53264" name="Rectangle 7"/>
              <p:cNvSpPr>
                <a:spLocks/>
              </p:cNvSpPr>
              <p:nvPr/>
            </p:nvSpPr>
            <p:spPr bwMode="auto">
              <a:xfrm>
                <a:off x="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5" name="Rectangle 8"/>
              <p:cNvSpPr>
                <a:spLocks/>
              </p:cNvSpPr>
              <p:nvPr/>
            </p:nvSpPr>
            <p:spPr bwMode="auto">
              <a:xfrm>
                <a:off x="31" y="142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sp>
            <p:nvSpPr>
              <p:cNvPr id="53266" name="Rectangle 9"/>
              <p:cNvSpPr>
                <a:spLocks/>
              </p:cNvSpPr>
              <p:nvPr/>
            </p:nvSpPr>
            <p:spPr bwMode="auto">
              <a:xfrm>
                <a:off x="432"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7" name="Rectangle 10"/>
              <p:cNvSpPr>
                <a:spLocks/>
              </p:cNvSpPr>
              <p:nvPr/>
            </p:nvSpPr>
            <p:spPr bwMode="auto">
              <a:xfrm>
                <a:off x="463" y="142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sp>
            <p:nvSpPr>
              <p:cNvPr id="53268" name="Rectangle 11"/>
              <p:cNvSpPr>
                <a:spLocks/>
              </p:cNvSpPr>
              <p:nvPr/>
            </p:nvSpPr>
            <p:spPr bwMode="auto">
              <a:xfrm>
                <a:off x="96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69" name="Rectangle 12"/>
              <p:cNvSpPr>
                <a:spLocks/>
              </p:cNvSpPr>
              <p:nvPr/>
            </p:nvSpPr>
            <p:spPr bwMode="auto">
              <a:xfrm>
                <a:off x="991" y="142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sp>
            <p:nvSpPr>
              <p:cNvPr id="53270" name="Rectangle 13"/>
              <p:cNvSpPr>
                <a:spLocks/>
              </p:cNvSpPr>
              <p:nvPr/>
            </p:nvSpPr>
            <p:spPr bwMode="auto">
              <a:xfrm>
                <a:off x="1440" y="143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53271" name="Rectangle 14"/>
              <p:cNvSpPr>
                <a:spLocks/>
              </p:cNvSpPr>
              <p:nvPr/>
            </p:nvSpPr>
            <p:spPr bwMode="auto">
              <a:xfrm>
                <a:off x="1471" y="142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6</a:t>
                </a:r>
              </a:p>
            </p:txBody>
          </p:sp>
          <p:sp>
            <p:nvSpPr>
              <p:cNvPr id="53272" name="Rectangle 15"/>
              <p:cNvSpPr>
                <a:spLocks/>
              </p:cNvSpPr>
              <p:nvPr/>
            </p:nvSpPr>
            <p:spPr bwMode="auto">
              <a:xfrm>
                <a:off x="975" y="0"/>
                <a:ext cx="4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53273" name="Rectangle 16"/>
              <p:cNvSpPr>
                <a:spLocks/>
              </p:cNvSpPr>
              <p:nvPr/>
            </p:nvSpPr>
            <p:spPr bwMode="auto">
              <a:xfrm>
                <a:off x="1489" y="576"/>
                <a:ext cx="4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grpSp>
        <p:sp>
          <p:nvSpPr>
            <p:cNvPr id="53258" name="Line 18"/>
            <p:cNvSpPr>
              <a:spLocks noChangeShapeType="1"/>
            </p:cNvSpPr>
            <p:nvPr/>
          </p:nvSpPr>
          <p:spPr bwMode="auto">
            <a:xfrm rot="10800000" flipH="1">
              <a:off x="119" y="807"/>
              <a:ext cx="241" cy="614"/>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9" name="Line 19"/>
            <p:cNvSpPr>
              <a:spLocks noChangeShapeType="1"/>
            </p:cNvSpPr>
            <p:nvPr/>
          </p:nvSpPr>
          <p:spPr bwMode="auto">
            <a:xfrm rot="10800000" flipH="1">
              <a:off x="1080" y="815"/>
              <a:ext cx="240" cy="614"/>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0" name="Line 20"/>
            <p:cNvSpPr>
              <a:spLocks noChangeShapeType="1"/>
            </p:cNvSpPr>
            <p:nvPr/>
          </p:nvSpPr>
          <p:spPr bwMode="auto">
            <a:xfrm rot="10800000">
              <a:off x="367" y="777"/>
              <a:ext cx="175" cy="653"/>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1" name="Line 21"/>
            <p:cNvSpPr>
              <a:spLocks noChangeShapeType="1"/>
            </p:cNvSpPr>
            <p:nvPr/>
          </p:nvSpPr>
          <p:spPr bwMode="auto">
            <a:xfrm rot="10800000">
              <a:off x="1324" y="805"/>
              <a:ext cx="230" cy="635"/>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2" name="Line 22"/>
            <p:cNvSpPr>
              <a:spLocks noChangeShapeType="1"/>
            </p:cNvSpPr>
            <p:nvPr/>
          </p:nvSpPr>
          <p:spPr bwMode="auto">
            <a:xfrm rot="10800000" flipH="1">
              <a:off x="340" y="197"/>
              <a:ext cx="487" cy="433"/>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3" name="Line 23"/>
            <p:cNvSpPr>
              <a:spLocks noChangeShapeType="1"/>
            </p:cNvSpPr>
            <p:nvPr/>
          </p:nvSpPr>
          <p:spPr bwMode="auto">
            <a:xfrm rot="10800000">
              <a:off x="846" y="197"/>
              <a:ext cx="478" cy="414"/>
            </a:xfrm>
            <a:prstGeom prst="line">
              <a:avLst/>
            </a:prstGeom>
            <a:noFill/>
            <a:ln w="1587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7433" name="Rectangle 25"/>
          <p:cNvSpPr>
            <a:spLocks/>
          </p:cNvSpPr>
          <p:nvPr/>
        </p:nvSpPr>
        <p:spPr bwMode="auto">
          <a:xfrm>
            <a:off x="349250" y="3746500"/>
            <a:ext cx="79565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80000"/>
              </a:lnSpc>
              <a:spcBef>
                <a:spcPts val="738"/>
              </a:spcBef>
              <a:buClr>
                <a:srgbClr val="333399"/>
              </a:buClr>
              <a:buSzPct val="100000"/>
              <a:buFont typeface="Wingdings" charset="0"/>
              <a:buChar char="§"/>
            </a:pPr>
            <a:r>
              <a:rPr lang="en-US" sz="2600" b="1" i="1">
                <a:solidFill>
                  <a:srgbClr val="333399"/>
                </a:solidFill>
                <a:latin typeface="Arial Bold" charset="0"/>
                <a:cs typeface="Arial Bold" charset="0"/>
                <a:sym typeface="Arial Bold" charset="0"/>
              </a:rPr>
              <a:t>Minimax search</a:t>
            </a:r>
          </a:p>
          <a:p>
            <a:pPr marL="782638" lvl="1" indent="-285750">
              <a:lnSpc>
                <a:spcPct val="80000"/>
              </a:lnSpc>
              <a:spcBef>
                <a:spcPts val="638"/>
              </a:spcBef>
              <a:buClr>
                <a:srgbClr val="000000"/>
              </a:buClr>
              <a:buSzPct val="100000"/>
              <a:buFont typeface="Wingdings" charset="0"/>
              <a:buChar char="§"/>
            </a:pPr>
            <a:r>
              <a:rPr lang="en-US" sz="2400">
                <a:solidFill>
                  <a:schemeClr val="tx1"/>
                </a:solidFill>
                <a:cs typeface="Arial" charset="0"/>
              </a:rPr>
              <a:t>A state-space search tree</a:t>
            </a:r>
          </a:p>
          <a:p>
            <a:pPr marL="782638" lvl="1" indent="-285750">
              <a:lnSpc>
                <a:spcPct val="80000"/>
              </a:lnSpc>
              <a:spcBef>
                <a:spcPts val="638"/>
              </a:spcBef>
              <a:buClr>
                <a:srgbClr val="000000"/>
              </a:buClr>
              <a:buSzPct val="100000"/>
              <a:buFont typeface="Wingdings" charset="0"/>
              <a:buChar char="§"/>
            </a:pPr>
            <a:r>
              <a:rPr lang="en-US" sz="2400">
                <a:solidFill>
                  <a:schemeClr val="tx1"/>
                </a:solidFill>
                <a:cs typeface="Arial" charset="0"/>
              </a:rPr>
              <a:t>Players alternate</a:t>
            </a:r>
          </a:p>
          <a:p>
            <a:pPr marL="782638" lvl="1" indent="-285750">
              <a:lnSpc>
                <a:spcPct val="110000"/>
              </a:lnSpc>
              <a:spcBef>
                <a:spcPts val="638"/>
              </a:spcBef>
              <a:buClr>
                <a:srgbClr val="000000"/>
              </a:buClr>
              <a:buSzPct val="100000"/>
              <a:buFont typeface="Wingdings" charset="0"/>
              <a:buChar char="§"/>
            </a:pPr>
            <a:r>
              <a:rPr lang="en-US" sz="2400">
                <a:solidFill>
                  <a:schemeClr val="tx1"/>
                </a:solidFill>
                <a:cs typeface="Arial" charset="0"/>
              </a:rPr>
              <a:t>Choose move to position                                       with highest </a:t>
            </a:r>
            <a:r>
              <a:rPr lang="en-US" sz="2400">
                <a:solidFill>
                  <a:srgbClr val="CC0000"/>
                </a:solidFill>
                <a:cs typeface="Arial" charset="0"/>
              </a:rPr>
              <a:t>minimax value                                        </a:t>
            </a:r>
            <a:r>
              <a:rPr lang="en-US" sz="2400" b="1" i="1">
                <a:solidFill>
                  <a:srgbClr val="660066"/>
                </a:solidFill>
                <a:cs typeface="Arial" charset="0"/>
              </a:rPr>
              <a:t>= best achievable utility against best play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17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422400"/>
            <a:ext cx="72961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b="36537"/>
          <a:stretch>
            <a:fillRect/>
          </a:stretch>
        </p:blipFill>
        <p:spPr bwMode="auto">
          <a:xfrm>
            <a:off x="933450" y="1422400"/>
            <a:ext cx="72961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rrowheads="1"/>
          </p:cNvPicPr>
          <p:nvPr/>
        </p:nvPicPr>
        <p:blipFill>
          <a:blip r:embed="rId2">
            <a:extLst>
              <a:ext uri="{28A0092B-C50C-407E-A947-70E740481C1C}">
                <a14:useLocalDpi xmlns:a14="http://schemas.microsoft.com/office/drawing/2010/main" val="0"/>
              </a:ext>
            </a:extLst>
          </a:blip>
          <a:srcRect t="481" b="53365"/>
          <a:stretch>
            <a:fillRect/>
          </a:stretch>
        </p:blipFill>
        <p:spPr bwMode="auto">
          <a:xfrm>
            <a:off x="933450" y="1447800"/>
            <a:ext cx="7296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6" name="Rectangle 4"/>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4342" name="Rectangle 5"/>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Tic-tac-toe Game Tree</a:t>
            </a:r>
          </a:p>
        </p:txBody>
      </p:sp>
      <p:pic>
        <p:nvPicPr>
          <p:cNvPr id="18438" name="Picture 6"/>
          <p:cNvPicPr>
            <a:picLocks noChangeArrowheads="1"/>
          </p:cNvPicPr>
          <p:nvPr/>
        </p:nvPicPr>
        <p:blipFill>
          <a:blip r:embed="rId2">
            <a:extLst>
              <a:ext uri="{28A0092B-C50C-407E-A947-70E740481C1C}">
                <a14:useLocalDpi xmlns:a14="http://schemas.microsoft.com/office/drawing/2010/main" val="0"/>
              </a:ext>
            </a:extLst>
          </a:blip>
          <a:srcRect b="70432"/>
          <a:stretch>
            <a:fillRect/>
          </a:stretch>
        </p:blipFill>
        <p:spPr bwMode="auto">
          <a:xfrm>
            <a:off x="933450" y="1422400"/>
            <a:ext cx="72961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rrowheads="1"/>
          </p:cNvPicPr>
          <p:nvPr/>
        </p:nvPicPr>
        <p:blipFill>
          <a:blip r:embed="rId2">
            <a:extLst>
              <a:ext uri="{28A0092B-C50C-407E-A947-70E740481C1C}">
                <a14:useLocalDpi xmlns:a14="http://schemas.microsoft.com/office/drawing/2010/main" val="0"/>
              </a:ext>
            </a:extLst>
          </a:blip>
          <a:srcRect b="88942"/>
          <a:stretch>
            <a:fillRect/>
          </a:stretch>
        </p:blipFill>
        <p:spPr bwMode="auto">
          <a:xfrm>
            <a:off x="933450" y="1422400"/>
            <a:ext cx="7296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4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4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8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b="1" dirty="0" smtClean="0"/>
              <a:t>Previously: </a:t>
            </a:r>
            <a:r>
              <a:rPr lang="en-US" dirty="0" smtClean="0"/>
              <a:t>Single-Agent Trees</a:t>
            </a:r>
          </a:p>
        </p:txBody>
      </p:sp>
      <p:sp>
        <p:nvSpPr>
          <p:cNvPr id="9" name="Rectangle 8"/>
          <p:cNvSpPr/>
          <p:nvPr/>
        </p:nvSpPr>
        <p:spPr>
          <a:xfrm>
            <a:off x="3943350" y="14478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29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4400550" y="15128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14900" y="16002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rot="10800000" flipV="1">
            <a:off x="2743200" y="1905000"/>
            <a:ext cx="177165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14850" y="1905000"/>
            <a:ext cx="17145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5429250" y="2819400"/>
            <a:ext cx="8001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29350" y="2819400"/>
            <a:ext cx="9144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1943100" y="2819400"/>
            <a:ext cx="8001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43200" y="2819400"/>
            <a:ext cx="9144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171700" y="23622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400300" y="24272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41"/>
          <p:cNvSpPr/>
          <p:nvPr/>
        </p:nvSpPr>
        <p:spPr>
          <a:xfrm>
            <a:off x="3143250"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5657850" y="23622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343650" y="24272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6629400"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485775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5314950" y="33416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49"/>
          <p:cNvSpPr/>
          <p:nvPr/>
        </p:nvSpPr>
        <p:spPr>
          <a:xfrm>
            <a:off x="582930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657225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7486650" y="33416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137160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1371600" y="33416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p:cNvSpPr/>
          <p:nvPr/>
        </p:nvSpPr>
        <p:spPr>
          <a:xfrm>
            <a:off x="234315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3086100" y="3276600"/>
            <a:ext cx="1143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3543300" y="3341688"/>
            <a:ext cx="22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p:cNvSpPr/>
          <p:nvPr/>
        </p:nvSpPr>
        <p:spPr>
          <a:xfrm>
            <a:off x="4057650"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Isosceles Triangle 59"/>
          <p:cNvSpPr/>
          <p:nvPr/>
        </p:nvSpPr>
        <p:spPr>
          <a:xfrm>
            <a:off x="13716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Isosceles Triangle 60"/>
          <p:cNvSpPr/>
          <p:nvPr/>
        </p:nvSpPr>
        <p:spPr>
          <a:xfrm>
            <a:off x="30861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Isosceles Triangle 61"/>
          <p:cNvSpPr/>
          <p:nvPr/>
        </p:nvSpPr>
        <p:spPr>
          <a:xfrm>
            <a:off x="48577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62"/>
          <p:cNvSpPr txBox="1">
            <a:spLocks noChangeArrowheads="1"/>
          </p:cNvSpPr>
          <p:nvPr/>
        </p:nvSpPr>
        <p:spPr bwMode="auto">
          <a:xfrm>
            <a:off x="7029450" y="3733800"/>
            <a:ext cx="40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64" name="TextBox 63"/>
          <p:cNvSpPr txBox="1">
            <a:spLocks noChangeArrowheads="1"/>
          </p:cNvSpPr>
          <p:nvPr/>
        </p:nvSpPr>
        <p:spPr bwMode="auto">
          <a:xfrm>
            <a:off x="1543050" y="5715000"/>
            <a:ext cx="51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a:t>
            </a:r>
          </a:p>
        </p:txBody>
      </p:sp>
      <p:sp>
        <p:nvSpPr>
          <p:cNvPr id="65" name="TextBox 64"/>
          <p:cNvSpPr txBox="1">
            <a:spLocks noChangeArrowheads="1"/>
          </p:cNvSpPr>
          <p:nvPr/>
        </p:nvSpPr>
        <p:spPr bwMode="auto">
          <a:xfrm>
            <a:off x="205740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0</a:t>
            </a:r>
          </a:p>
        </p:txBody>
      </p:sp>
      <p:sp>
        <p:nvSpPr>
          <p:cNvPr id="66" name="TextBox 65"/>
          <p:cNvSpPr txBox="1">
            <a:spLocks noChangeArrowheads="1"/>
          </p:cNvSpPr>
          <p:nvPr/>
        </p:nvSpPr>
        <p:spPr bwMode="auto">
          <a:xfrm>
            <a:off x="3314700" y="57150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a:t>
            </a:r>
          </a:p>
        </p:txBody>
      </p:sp>
      <p:sp>
        <p:nvSpPr>
          <p:cNvPr id="67" name="TextBox 66"/>
          <p:cNvSpPr txBox="1">
            <a:spLocks noChangeArrowheads="1"/>
          </p:cNvSpPr>
          <p:nvPr/>
        </p:nvSpPr>
        <p:spPr bwMode="auto">
          <a:xfrm>
            <a:off x="377190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6</a:t>
            </a:r>
          </a:p>
        </p:txBody>
      </p:sp>
      <p:sp>
        <p:nvSpPr>
          <p:cNvPr id="68" name="TextBox 67"/>
          <p:cNvSpPr txBox="1">
            <a:spLocks noChangeArrowheads="1"/>
          </p:cNvSpPr>
          <p:nvPr/>
        </p:nvSpPr>
        <p:spPr bwMode="auto">
          <a:xfrm>
            <a:off x="5029200" y="57150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4</a:t>
            </a:r>
          </a:p>
        </p:txBody>
      </p:sp>
      <p:sp>
        <p:nvSpPr>
          <p:cNvPr id="69" name="TextBox 68"/>
          <p:cNvSpPr txBox="1">
            <a:spLocks noChangeArrowheads="1"/>
          </p:cNvSpPr>
          <p:nvPr/>
        </p:nvSpPr>
        <p:spPr bwMode="auto">
          <a:xfrm>
            <a:off x="560070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6</a:t>
            </a:r>
          </a:p>
        </p:txBody>
      </p:sp>
      <p:sp>
        <p:nvSpPr>
          <p:cNvPr id="70" name="TextBox 69"/>
          <p:cNvSpPr txBox="1">
            <a:spLocks noChangeArrowheads="1"/>
          </p:cNvSpPr>
          <p:nvPr/>
        </p:nvSpPr>
        <p:spPr bwMode="auto">
          <a:xfrm>
            <a:off x="26860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sp>
        <p:nvSpPr>
          <p:cNvPr id="71" name="TextBox 70"/>
          <p:cNvSpPr txBox="1">
            <a:spLocks noChangeArrowheads="1"/>
          </p:cNvSpPr>
          <p:nvPr/>
        </p:nvSpPr>
        <p:spPr bwMode="auto">
          <a:xfrm>
            <a:off x="44005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sp>
        <p:nvSpPr>
          <p:cNvPr id="55336"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3" grpId="0" animBg="1"/>
      <p:bldP spid="47" grpId="0" animBg="1"/>
      <p:bldP spid="48" grpId="0" animBg="1"/>
      <p:bldP spid="50" grpId="0" animBg="1"/>
      <p:bldP spid="51" grpId="0" animBg="1"/>
      <p:bldP spid="54" grpId="0" animBg="1"/>
      <p:bldP spid="56" grpId="0" animBg="1"/>
      <p:bldP spid="57"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b="1" dirty="0" smtClean="0"/>
              <a:t>Previously</a:t>
            </a:r>
            <a:r>
              <a:rPr lang="en-US" dirty="0" smtClean="0"/>
              <a:t>: Value of a State</a:t>
            </a:r>
          </a:p>
        </p:txBody>
      </p:sp>
      <p:sp>
        <p:nvSpPr>
          <p:cNvPr id="34" name="TextBox 33"/>
          <p:cNvSpPr txBox="1">
            <a:spLocks noChangeArrowheads="1"/>
          </p:cNvSpPr>
          <p:nvPr/>
        </p:nvSpPr>
        <p:spPr bwMode="auto">
          <a:xfrm>
            <a:off x="5867400" y="14478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Non-Terminal States:</a:t>
            </a:r>
          </a:p>
        </p:txBody>
      </p:sp>
      <p:grpSp>
        <p:nvGrpSpPr>
          <p:cNvPr id="56323" name="Group 99"/>
          <p:cNvGrpSpPr>
            <a:grpSpLocks/>
          </p:cNvGrpSpPr>
          <p:nvPr/>
        </p:nvGrpSpPr>
        <p:grpSpPr bwMode="auto">
          <a:xfrm>
            <a:off x="2343150" y="2362200"/>
            <a:ext cx="4743450" cy="3560763"/>
            <a:chOff x="1828800" y="1447800"/>
            <a:chExt cx="8458200" cy="4761126"/>
          </a:xfrm>
        </p:grpSpPr>
        <p:sp>
          <p:nvSpPr>
            <p:cNvPr id="41" name="Rectangle 40"/>
            <p:cNvSpPr/>
            <p:nvPr/>
          </p:nvSpPr>
          <p:spPr>
            <a:xfrm>
              <a:off x="5256806" y="1447800"/>
              <a:ext cx="152575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33"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5867400" y="15128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a:off x="6553277" y="1600631"/>
              <a:ext cx="76429"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cxnSp>
          <p:nvCxnSpPr>
            <p:cNvPr id="65" name="Straight Connector 64"/>
            <p:cNvCxnSpPr/>
            <p:nvPr/>
          </p:nvCxnSpPr>
          <p:spPr>
            <a:xfrm rot="10800000" flipV="1">
              <a:off x="3657447" y="1904172"/>
              <a:ext cx="2363655"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21101" y="1904172"/>
              <a:ext cx="228439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7238312" y="2819038"/>
              <a:ext cx="106718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494" y="2819038"/>
              <a:ext cx="122004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590265" y="2819038"/>
              <a:ext cx="106718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57447" y="2819038"/>
              <a:ext cx="1220042" cy="382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95983" y="2362667"/>
              <a:ext cx="1522929" cy="379955"/>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2"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a:off x="3200400" y="24272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72"/>
            <p:cNvSpPr/>
            <p:nvPr/>
          </p:nvSpPr>
          <p:spPr>
            <a:xfrm>
              <a:off x="4189623" y="2515498"/>
              <a:ext cx="76430" cy="74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4" name="Rectangle 73"/>
            <p:cNvSpPr/>
            <p:nvPr/>
          </p:nvSpPr>
          <p:spPr>
            <a:xfrm>
              <a:off x="7544030" y="2362667"/>
              <a:ext cx="1522929" cy="379955"/>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5"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8458200" y="24272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Oval 75"/>
            <p:cNvSpPr/>
            <p:nvPr/>
          </p:nvSpPr>
          <p:spPr>
            <a:xfrm>
              <a:off x="8840501" y="2515498"/>
              <a:ext cx="73599" cy="742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7" name="Rectangle 76"/>
            <p:cNvSpPr/>
            <p:nvPr/>
          </p:nvSpPr>
          <p:spPr>
            <a:xfrm>
              <a:off x="6476847"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48"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7086600" y="33416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Oval 78"/>
            <p:cNvSpPr/>
            <p:nvPr/>
          </p:nvSpPr>
          <p:spPr>
            <a:xfrm>
              <a:off x="7773318" y="3428242"/>
              <a:ext cx="76430"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0" name="Rectangle 79"/>
            <p:cNvSpPr/>
            <p:nvPr/>
          </p:nvSpPr>
          <p:spPr>
            <a:xfrm>
              <a:off x="8764071"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1"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9982200" y="33416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1828800"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3"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a:off x="1828800" y="33416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Oval 83"/>
            <p:cNvSpPr/>
            <p:nvPr/>
          </p:nvSpPr>
          <p:spPr>
            <a:xfrm>
              <a:off x="3125271" y="3428242"/>
              <a:ext cx="76430"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5" name="Rectangle 84"/>
            <p:cNvSpPr/>
            <p:nvPr/>
          </p:nvSpPr>
          <p:spPr>
            <a:xfrm>
              <a:off x="4116024" y="3277533"/>
              <a:ext cx="1522929" cy="379957"/>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6356" name="Picture 3" descr="\\.host\Shared Folders\Shared with PC\images\Pacman_stuck_minimax.png"/>
            <p:cNvPicPr>
              <a:picLocks noChangeAspect="1" noChangeArrowheads="1"/>
            </p:cNvPicPr>
            <p:nvPr/>
          </p:nvPicPr>
          <p:blipFill>
            <a:blip r:embed="rId4">
              <a:extLst>
                <a:ext uri="{28A0092B-C50C-407E-A947-70E740481C1C}">
                  <a14:useLocalDpi xmlns:a14="http://schemas.microsoft.com/office/drawing/2010/main" val="0"/>
                </a:ext>
              </a:extLst>
            </a:blip>
            <a:srcRect l="38135" t="16438" r="44067" b="58904"/>
            <a:stretch>
              <a:fillRect/>
            </a:stretch>
          </p:blipFill>
          <p:spPr bwMode="auto">
            <a:xfrm flipH="1">
              <a:off x="4724400" y="3341688"/>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Oval 86"/>
            <p:cNvSpPr/>
            <p:nvPr/>
          </p:nvSpPr>
          <p:spPr>
            <a:xfrm>
              <a:off x="5409665" y="3428242"/>
              <a:ext cx="76429" cy="764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8" name="Isosceles Triangle 87"/>
            <p:cNvSpPr/>
            <p:nvPr/>
          </p:nvSpPr>
          <p:spPr>
            <a:xfrm>
              <a:off x="1828800"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9" name="Isosceles Triangle 88"/>
            <p:cNvSpPr/>
            <p:nvPr/>
          </p:nvSpPr>
          <p:spPr>
            <a:xfrm>
              <a:off x="4116024"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90" name="Isosceles Triangle 89"/>
            <p:cNvSpPr/>
            <p:nvPr/>
          </p:nvSpPr>
          <p:spPr>
            <a:xfrm>
              <a:off x="6476847" y="3886736"/>
              <a:ext cx="1522929" cy="1751193"/>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6361" name="TextBox 90"/>
            <p:cNvSpPr txBox="1">
              <a:spLocks noChangeArrowheads="1"/>
            </p:cNvSpPr>
            <p:nvPr/>
          </p:nvSpPr>
          <p:spPr bwMode="auto">
            <a:xfrm>
              <a:off x="9345975" y="3733800"/>
              <a:ext cx="5334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8</a:t>
              </a:r>
            </a:p>
          </p:txBody>
        </p:sp>
        <p:sp>
          <p:nvSpPr>
            <p:cNvPr id="56362" name="TextBox 91"/>
            <p:cNvSpPr txBox="1">
              <a:spLocks noChangeArrowheads="1"/>
            </p:cNvSpPr>
            <p:nvPr/>
          </p:nvSpPr>
          <p:spPr bwMode="auto">
            <a:xfrm>
              <a:off x="2060155" y="5715000"/>
              <a:ext cx="685799"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2</a:t>
              </a:r>
            </a:p>
          </p:txBody>
        </p:sp>
        <p:sp>
          <p:nvSpPr>
            <p:cNvPr id="56363" name="TextBox 92"/>
            <p:cNvSpPr txBox="1">
              <a:spLocks noChangeArrowheads="1"/>
            </p:cNvSpPr>
            <p:nvPr/>
          </p:nvSpPr>
          <p:spPr bwMode="auto">
            <a:xfrm>
              <a:off x="2644048" y="5715000"/>
              <a:ext cx="7620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0</a:t>
              </a:r>
            </a:p>
          </p:txBody>
        </p:sp>
        <p:sp>
          <p:nvSpPr>
            <p:cNvPr id="56364" name="TextBox 93"/>
            <p:cNvSpPr txBox="1">
              <a:spLocks noChangeArrowheads="1"/>
            </p:cNvSpPr>
            <p:nvPr/>
          </p:nvSpPr>
          <p:spPr bwMode="auto">
            <a:xfrm>
              <a:off x="4353499" y="5715000"/>
              <a:ext cx="8382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2</a:t>
              </a:r>
            </a:p>
          </p:txBody>
        </p:sp>
        <p:sp>
          <p:nvSpPr>
            <p:cNvPr id="56365" name="TextBox 94"/>
            <p:cNvSpPr txBox="1">
              <a:spLocks noChangeArrowheads="1"/>
            </p:cNvSpPr>
            <p:nvPr/>
          </p:nvSpPr>
          <p:spPr bwMode="auto">
            <a:xfrm>
              <a:off x="4987887" y="5715000"/>
              <a:ext cx="7620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6</a:t>
              </a:r>
            </a:p>
          </p:txBody>
        </p:sp>
        <p:sp>
          <p:nvSpPr>
            <p:cNvPr id="56366" name="TextBox 95"/>
            <p:cNvSpPr txBox="1">
              <a:spLocks noChangeArrowheads="1"/>
            </p:cNvSpPr>
            <p:nvPr/>
          </p:nvSpPr>
          <p:spPr bwMode="auto">
            <a:xfrm>
              <a:off x="6697338" y="5715000"/>
              <a:ext cx="8382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4</a:t>
              </a:r>
            </a:p>
          </p:txBody>
        </p:sp>
        <p:sp>
          <p:nvSpPr>
            <p:cNvPr id="56367" name="TextBox 96"/>
            <p:cNvSpPr txBox="1">
              <a:spLocks noChangeArrowheads="1"/>
            </p:cNvSpPr>
            <p:nvPr/>
          </p:nvSpPr>
          <p:spPr bwMode="auto">
            <a:xfrm>
              <a:off x="7391401" y="5715000"/>
              <a:ext cx="7620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6</a:t>
              </a:r>
            </a:p>
          </p:txBody>
        </p:sp>
        <p:sp>
          <p:nvSpPr>
            <p:cNvPr id="56368" name="TextBox 97"/>
            <p:cNvSpPr txBox="1">
              <a:spLocks noChangeArrowheads="1"/>
            </p:cNvSpPr>
            <p:nvPr/>
          </p:nvSpPr>
          <p:spPr bwMode="auto">
            <a:xfrm>
              <a:off x="3581400" y="5715000"/>
              <a:ext cx="7620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a:t>
              </a:r>
            </a:p>
          </p:txBody>
        </p:sp>
        <p:sp>
          <p:nvSpPr>
            <p:cNvPr id="56369" name="TextBox 98"/>
            <p:cNvSpPr txBox="1">
              <a:spLocks noChangeArrowheads="1"/>
            </p:cNvSpPr>
            <p:nvPr/>
          </p:nvSpPr>
          <p:spPr bwMode="auto">
            <a:xfrm>
              <a:off x="5867400" y="5715000"/>
              <a:ext cx="762000" cy="4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latin typeface="Calibri" charset="0"/>
                </a:rPr>
                <a:t>…</a:t>
              </a:r>
            </a:p>
          </p:txBody>
        </p:sp>
      </p:grpSp>
      <p:sp>
        <p:nvSpPr>
          <p:cNvPr id="101" name="TextBox 100"/>
          <p:cNvSpPr txBox="1">
            <a:spLocks noChangeArrowheads="1"/>
          </p:cNvSpPr>
          <p:nvPr/>
        </p:nvSpPr>
        <p:spPr bwMode="auto">
          <a:xfrm>
            <a:off x="6591300" y="5634038"/>
            <a:ext cx="278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Terminal States:</a:t>
            </a:r>
          </a:p>
        </p:txBody>
      </p:sp>
      <p:pic>
        <p:nvPicPr>
          <p:cNvPr id="112" name="Picture 111"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457950" y="1981200"/>
            <a:ext cx="203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descr="TP_tmp.png"/>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086600" y="6172200"/>
            <a:ext cx="1181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ight Arrow 109"/>
          <p:cNvSpPr/>
          <p:nvPr/>
        </p:nvSpPr>
        <p:spPr>
          <a:xfrm rot="9900000">
            <a:off x="6645275" y="2647950"/>
            <a:ext cx="800100" cy="3048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ight Arrow 110"/>
          <p:cNvSpPr/>
          <p:nvPr/>
        </p:nvSpPr>
        <p:spPr>
          <a:xfrm rot="14100089">
            <a:off x="6591300" y="4829175"/>
            <a:ext cx="1066800" cy="2286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TextBox 112"/>
          <p:cNvSpPr txBox="1">
            <a:spLocks noChangeArrowheads="1"/>
          </p:cNvSpPr>
          <p:nvPr/>
        </p:nvSpPr>
        <p:spPr bwMode="auto">
          <a:xfrm>
            <a:off x="342900" y="1389063"/>
            <a:ext cx="24003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r>
              <a:rPr lang="en-US">
                <a:latin typeface="Calibri" charset="0"/>
              </a:rPr>
              <a:t>Value of a state: The best achievable outcome (utility) from that state</a:t>
            </a:r>
          </a:p>
        </p:txBody>
      </p:sp>
      <p:sp>
        <p:nvSpPr>
          <p:cNvPr id="114" name="Rounded Rectangle 113"/>
          <p:cNvSpPr/>
          <p:nvPr/>
        </p:nvSpPr>
        <p:spPr>
          <a:xfrm>
            <a:off x="228600" y="1295400"/>
            <a:ext cx="2514600" cy="213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1"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1" grpId="0"/>
      <p:bldP spid="110" grpId="0" animBg="1"/>
      <p:bldP spid="111" grpId="0" animBg="1"/>
      <p:bldP spid="113" grpId="0"/>
      <p:bldP spid="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Adversarial Game Trees</a:t>
            </a:r>
            <a:endParaRPr lang="en-US" dirty="0"/>
          </a:p>
        </p:txBody>
      </p:sp>
      <p:sp>
        <p:nvSpPr>
          <p:cNvPr id="6" name="Rectangle 5"/>
          <p:cNvSpPr/>
          <p:nvPr/>
        </p:nvSpPr>
        <p:spPr>
          <a:xfrm>
            <a:off x="3829050" y="14478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347"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4057650" y="15240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4595813" y="16002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10800000" flipV="1">
            <a:off x="2743200" y="1905000"/>
            <a:ext cx="177165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14850" y="1905000"/>
            <a:ext cx="171450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5429250" y="2819400"/>
            <a:ext cx="8001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29350" y="2819400"/>
            <a:ext cx="914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943100" y="2819400"/>
            <a:ext cx="8001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2819400"/>
            <a:ext cx="9144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13716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p:cNvSpPr/>
          <p:nvPr/>
        </p:nvSpPr>
        <p:spPr>
          <a:xfrm>
            <a:off x="308610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Isosceles Triangle 33"/>
          <p:cNvSpPr/>
          <p:nvPr/>
        </p:nvSpPr>
        <p:spPr>
          <a:xfrm>
            <a:off x="48577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a:spLocks noChangeArrowheads="1"/>
          </p:cNvSpPr>
          <p:nvPr/>
        </p:nvSpPr>
        <p:spPr bwMode="auto">
          <a:xfrm>
            <a:off x="1428750" y="57150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-20</a:t>
            </a:r>
          </a:p>
        </p:txBody>
      </p:sp>
      <p:sp>
        <p:nvSpPr>
          <p:cNvPr id="37" name="TextBox 36"/>
          <p:cNvSpPr txBox="1">
            <a:spLocks noChangeArrowheads="1"/>
          </p:cNvSpPr>
          <p:nvPr/>
        </p:nvSpPr>
        <p:spPr bwMode="auto">
          <a:xfrm>
            <a:off x="205740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38" name="TextBox 37"/>
          <p:cNvSpPr txBox="1">
            <a:spLocks noChangeArrowheads="1"/>
          </p:cNvSpPr>
          <p:nvPr/>
        </p:nvSpPr>
        <p:spPr bwMode="auto">
          <a:xfrm>
            <a:off x="3143250" y="57150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-18</a:t>
            </a:r>
          </a:p>
        </p:txBody>
      </p:sp>
      <p:sp>
        <p:nvSpPr>
          <p:cNvPr id="39" name="TextBox 38"/>
          <p:cNvSpPr txBox="1">
            <a:spLocks noChangeArrowheads="1"/>
          </p:cNvSpPr>
          <p:nvPr/>
        </p:nvSpPr>
        <p:spPr bwMode="auto">
          <a:xfrm>
            <a:off x="377190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-5</a:t>
            </a:r>
          </a:p>
        </p:txBody>
      </p:sp>
      <p:sp>
        <p:nvSpPr>
          <p:cNvPr id="40" name="TextBox 39"/>
          <p:cNvSpPr txBox="1">
            <a:spLocks noChangeArrowheads="1"/>
          </p:cNvSpPr>
          <p:nvPr/>
        </p:nvSpPr>
        <p:spPr bwMode="auto">
          <a:xfrm>
            <a:off x="4914900" y="5715000"/>
            <a:ext cx="62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-10</a:t>
            </a:r>
          </a:p>
        </p:txBody>
      </p:sp>
      <p:sp>
        <p:nvSpPr>
          <p:cNvPr id="41" name="TextBox 40"/>
          <p:cNvSpPr txBox="1">
            <a:spLocks noChangeArrowheads="1"/>
          </p:cNvSpPr>
          <p:nvPr/>
        </p:nvSpPr>
        <p:spPr bwMode="auto">
          <a:xfrm>
            <a:off x="55435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+4</a:t>
            </a:r>
          </a:p>
        </p:txBody>
      </p:sp>
      <p:sp>
        <p:nvSpPr>
          <p:cNvPr id="42" name="TextBox 41"/>
          <p:cNvSpPr txBox="1">
            <a:spLocks noChangeArrowheads="1"/>
          </p:cNvSpPr>
          <p:nvPr/>
        </p:nvSpPr>
        <p:spPr bwMode="auto">
          <a:xfrm>
            <a:off x="26860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sp>
        <p:nvSpPr>
          <p:cNvPr id="43" name="TextBox 42"/>
          <p:cNvSpPr txBox="1">
            <a:spLocks noChangeArrowheads="1"/>
          </p:cNvSpPr>
          <p:nvPr/>
        </p:nvSpPr>
        <p:spPr bwMode="auto">
          <a:xfrm>
            <a:off x="44005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a:t>
            </a:r>
          </a:p>
        </p:txBody>
      </p:sp>
      <p:pic>
        <p:nvPicPr>
          <p:cNvPr id="57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1500188"/>
            <a:ext cx="217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2057400" y="2362200"/>
            <a:ext cx="13716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081213" y="2422525"/>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51"/>
          <p:cNvSpPr/>
          <p:nvPr/>
        </p:nvSpPr>
        <p:spPr>
          <a:xfrm>
            <a:off x="2824163"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14588"/>
            <a:ext cx="217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5543550" y="2362200"/>
            <a:ext cx="13716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000750" y="24384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p:cNvSpPr/>
          <p:nvPr/>
        </p:nvSpPr>
        <p:spPr>
          <a:xfrm>
            <a:off x="6310313" y="25146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414588"/>
            <a:ext cx="217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125730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1281113" y="3336925"/>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59"/>
          <p:cNvSpPr/>
          <p:nvPr/>
        </p:nvSpPr>
        <p:spPr>
          <a:xfrm>
            <a:off x="202406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328988"/>
            <a:ext cx="217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297180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a:off x="2995613" y="3336925"/>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a:off x="373856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763" y="3328988"/>
            <a:ext cx="217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p:nvPr/>
        </p:nvSpPr>
        <p:spPr>
          <a:xfrm>
            <a:off x="474345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7"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5200650" y="33528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67"/>
          <p:cNvSpPr/>
          <p:nvPr/>
        </p:nvSpPr>
        <p:spPr>
          <a:xfrm>
            <a:off x="551021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328988"/>
            <a:ext cx="217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6457950" y="3276600"/>
            <a:ext cx="13716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 name="Picture 3" descr="\\.host\Shared Folders\Shared with PC\images\Pacman_stuck_minimax.png"/>
          <p:cNvPicPr>
            <a:picLocks noChangeAspect="1" noChangeArrowheads="1"/>
          </p:cNvPicPr>
          <p:nvPr/>
        </p:nvPicPr>
        <p:blipFill>
          <a:blip r:embed="rId2">
            <a:extLst>
              <a:ext uri="{28A0092B-C50C-407E-A947-70E740481C1C}">
                <a14:useLocalDpi xmlns:a14="http://schemas.microsoft.com/office/drawing/2010/main" val="0"/>
              </a:ext>
            </a:extLst>
          </a:blip>
          <a:srcRect l="38135" t="16438" r="44067" b="58904"/>
          <a:stretch>
            <a:fillRect/>
          </a:stretch>
        </p:blipFill>
        <p:spPr bwMode="auto">
          <a:xfrm flipH="1">
            <a:off x="6915150" y="33528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p:nvPr/>
        </p:nvSpPr>
        <p:spPr>
          <a:xfrm>
            <a:off x="7224713" y="3429000"/>
            <a:ext cx="5715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13" y="3328988"/>
            <a:ext cx="217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Isosceles Triangle 73"/>
          <p:cNvSpPr/>
          <p:nvPr/>
        </p:nvSpPr>
        <p:spPr>
          <a:xfrm>
            <a:off x="6572250" y="3886200"/>
            <a:ext cx="1143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Box 74"/>
          <p:cNvSpPr txBox="1">
            <a:spLocks noChangeArrowheads="1"/>
          </p:cNvSpPr>
          <p:nvPr/>
        </p:nvSpPr>
        <p:spPr bwMode="auto">
          <a:xfrm>
            <a:off x="6477000" y="5715000"/>
            <a:ext cx="66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-20</a:t>
            </a:r>
          </a:p>
        </p:txBody>
      </p:sp>
      <p:sp>
        <p:nvSpPr>
          <p:cNvPr id="76" name="TextBox 75"/>
          <p:cNvSpPr txBox="1">
            <a:spLocks noChangeArrowheads="1"/>
          </p:cNvSpPr>
          <p:nvPr/>
        </p:nvSpPr>
        <p:spPr bwMode="auto">
          <a:xfrm>
            <a:off x="7258050" y="5715000"/>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5739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p:bldP spid="37" grpId="0"/>
      <p:bldP spid="38" grpId="0"/>
      <p:bldP spid="39" grpId="0"/>
      <p:bldP spid="40" grpId="0"/>
      <p:bldP spid="41" grpId="0"/>
      <p:bldP spid="42" grpId="0"/>
      <p:bldP spid="43" grpId="0"/>
      <p:bldP spid="50" grpId="0" animBg="1"/>
      <p:bldP spid="52" grpId="0" animBg="1"/>
      <p:bldP spid="54" grpId="0" animBg="1"/>
      <p:bldP spid="56" grpId="0" animBg="1"/>
      <p:bldP spid="58" grpId="0" animBg="1"/>
      <p:bldP spid="60" grpId="0" animBg="1"/>
      <p:bldP spid="62" grpId="0" animBg="1"/>
      <p:bldP spid="64" grpId="0" animBg="1"/>
      <p:bldP spid="66" grpId="0" animBg="1"/>
      <p:bldP spid="68" grpId="0" animBg="1"/>
      <p:bldP spid="70" grpId="0" animBg="1"/>
      <p:bldP spid="72" grpId="0" animBg="1"/>
      <p:bldP spid="74" grpId="0" animBg="1"/>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Minimax</a:t>
            </a:r>
            <a:r>
              <a:rPr lang="en-US" dirty="0" smtClean="0"/>
              <a:t> Values</a:t>
            </a:r>
            <a:endParaRPr lang="en-US" dirty="0"/>
          </a:p>
        </p:txBody>
      </p:sp>
      <p:grpSp>
        <p:nvGrpSpPr>
          <p:cNvPr id="58370" name="Group 80"/>
          <p:cNvGrpSpPr>
            <a:grpSpLocks/>
          </p:cNvGrpSpPr>
          <p:nvPr/>
        </p:nvGrpSpPr>
        <p:grpSpPr bwMode="auto">
          <a:xfrm>
            <a:off x="2057400" y="3124200"/>
            <a:ext cx="5086350" cy="2230438"/>
            <a:chOff x="1676400" y="1447800"/>
            <a:chExt cx="8763000" cy="2882533"/>
          </a:xfrm>
        </p:grpSpPr>
        <p:sp>
          <p:nvSpPr>
            <p:cNvPr id="6" name="Rectangle 5"/>
            <p:cNvSpPr/>
            <p:nvPr/>
          </p:nvSpPr>
          <p:spPr>
            <a:xfrm>
              <a:off x="5106113" y="1447800"/>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8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5410200" y="152400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6126276" y="1599620"/>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10800000" flipV="1">
              <a:off x="3656554" y="1905313"/>
              <a:ext cx="2363056" cy="38160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610" y="1905313"/>
              <a:ext cx="2286476" cy="38160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7239428" y="2820337"/>
              <a:ext cx="1066657"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6085" y="2820337"/>
              <a:ext cx="1219818"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2589896" y="2820337"/>
              <a:ext cx="1066657"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6554" y="2820337"/>
              <a:ext cx="1219818" cy="379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838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005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a:xfrm>
              <a:off x="2743057" y="2362825"/>
              <a:ext cx="1829728" cy="379551"/>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2774460" y="242277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51"/>
            <p:cNvSpPr/>
            <p:nvPr/>
          </p:nvSpPr>
          <p:spPr>
            <a:xfrm>
              <a:off x="3765954" y="2514645"/>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4149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7392589" y="2362825"/>
              <a:ext cx="1826993" cy="379551"/>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5"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8001000" y="243840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Oval 55"/>
            <p:cNvSpPr/>
            <p:nvPr/>
          </p:nvSpPr>
          <p:spPr>
            <a:xfrm>
              <a:off x="8412752" y="2514645"/>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24149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1676400" y="3275798"/>
              <a:ext cx="1829728"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399"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1707660" y="333717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59"/>
            <p:cNvSpPr/>
            <p:nvPr/>
          </p:nvSpPr>
          <p:spPr>
            <a:xfrm>
              <a:off x="2699297" y="3429669"/>
              <a:ext cx="73846"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3293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a:xfrm>
              <a:off x="3962876" y="3275798"/>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3"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a:off x="3993660" y="333717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a:off x="4983039"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5373" y="33293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p:cNvSpPr/>
            <p:nvPr/>
          </p:nvSpPr>
          <p:spPr>
            <a:xfrm>
              <a:off x="6325932" y="3275798"/>
              <a:ext cx="1826993"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7"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6934200" y="335280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67"/>
            <p:cNvSpPr/>
            <p:nvPr/>
          </p:nvSpPr>
          <p:spPr>
            <a:xfrm>
              <a:off x="7346095"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0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33293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69"/>
            <p:cNvSpPr/>
            <p:nvPr/>
          </p:nvSpPr>
          <p:spPr>
            <a:xfrm>
              <a:off x="8609673" y="3275798"/>
              <a:ext cx="1829727" cy="381602"/>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11" name="Picture 3" descr="\\.host\Shared Folders\Shared with PC\images\Pacman_stuck_minimax.png"/>
            <p:cNvPicPr>
              <a:picLocks noChangeAspect="1" noChangeArrowheads="1"/>
            </p:cNvPicPr>
            <p:nvPr/>
          </p:nvPicPr>
          <p:blipFill>
            <a:blip r:embed="rId5">
              <a:extLst>
                <a:ext uri="{28A0092B-C50C-407E-A947-70E740481C1C}">
                  <a14:useLocalDpi xmlns:a14="http://schemas.microsoft.com/office/drawing/2010/main" val="0"/>
                </a:ext>
              </a:extLst>
            </a:blip>
            <a:srcRect l="38135" t="16438" r="44067" b="58904"/>
            <a:stretch>
              <a:fillRect/>
            </a:stretch>
          </p:blipFill>
          <p:spPr bwMode="auto">
            <a:xfrm flipH="1">
              <a:off x="9220200" y="3352800"/>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p:nvPr/>
          </p:nvSpPr>
          <p:spPr>
            <a:xfrm>
              <a:off x="9632570" y="3429669"/>
              <a:ext cx="76581" cy="75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4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3573" y="3329355"/>
              <a:ext cx="289627" cy="2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4" name="TextBox 76"/>
            <p:cNvSpPr txBox="1">
              <a:spLocks noChangeArrowheads="1"/>
            </p:cNvSpPr>
            <p:nvPr/>
          </p:nvSpPr>
          <p:spPr bwMode="auto">
            <a:xfrm>
              <a:off x="9207357" y="3733800"/>
              <a:ext cx="838200" cy="5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sp>
          <p:nvSpPr>
            <p:cNvPr id="58415" name="TextBox 77"/>
            <p:cNvSpPr txBox="1">
              <a:spLocks noChangeArrowheads="1"/>
            </p:cNvSpPr>
            <p:nvPr/>
          </p:nvSpPr>
          <p:spPr bwMode="auto">
            <a:xfrm>
              <a:off x="6665074" y="3733800"/>
              <a:ext cx="1067941" cy="5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-10</a:t>
              </a:r>
            </a:p>
          </p:txBody>
        </p:sp>
        <p:sp>
          <p:nvSpPr>
            <p:cNvPr id="58416" name="TextBox 78"/>
            <p:cNvSpPr txBox="1">
              <a:spLocks noChangeArrowheads="1"/>
            </p:cNvSpPr>
            <p:nvPr/>
          </p:nvSpPr>
          <p:spPr bwMode="auto">
            <a:xfrm>
              <a:off x="4630220" y="3733799"/>
              <a:ext cx="838199" cy="5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-5</a:t>
              </a:r>
            </a:p>
          </p:txBody>
        </p:sp>
        <p:sp>
          <p:nvSpPr>
            <p:cNvPr id="58417" name="TextBox 79"/>
            <p:cNvSpPr txBox="1">
              <a:spLocks noChangeArrowheads="1"/>
            </p:cNvSpPr>
            <p:nvPr/>
          </p:nvSpPr>
          <p:spPr bwMode="auto">
            <a:xfrm>
              <a:off x="2267164" y="3733799"/>
              <a:ext cx="838199" cy="59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latin typeface="Calibri" charset="0"/>
                </a:rPr>
                <a:t>-8</a:t>
              </a:r>
            </a:p>
          </p:txBody>
        </p:sp>
      </p:grpSp>
      <p:sp>
        <p:nvSpPr>
          <p:cNvPr id="82" name="TextBox 81"/>
          <p:cNvSpPr txBox="1">
            <a:spLocks noChangeArrowheads="1"/>
          </p:cNvSpPr>
          <p:nvPr/>
        </p:nvSpPr>
        <p:spPr bwMode="auto">
          <a:xfrm>
            <a:off x="0" y="13668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chemeClr val="accent2"/>
                </a:solidFill>
                <a:latin typeface="Calibri" charset="0"/>
              </a:rPr>
              <a:t>States Under Agent’s Control:</a:t>
            </a:r>
          </a:p>
        </p:txBody>
      </p:sp>
      <p:sp>
        <p:nvSpPr>
          <p:cNvPr id="83" name="TextBox 82"/>
          <p:cNvSpPr txBox="1">
            <a:spLocks noChangeArrowheads="1"/>
          </p:cNvSpPr>
          <p:nvPr/>
        </p:nvSpPr>
        <p:spPr bwMode="auto">
          <a:xfrm>
            <a:off x="2895600" y="5562600"/>
            <a:ext cx="310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7030A0"/>
                </a:solidFill>
                <a:latin typeface="Calibri" charset="0"/>
              </a:rPr>
              <a:t>Terminal States:</a:t>
            </a:r>
          </a:p>
        </p:txBody>
      </p:sp>
      <p:pic>
        <p:nvPicPr>
          <p:cNvPr id="92" name="Picture 91"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34975" y="1828800"/>
            <a:ext cx="2555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descr="TP_tmp.png"/>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4133850" y="6019800"/>
            <a:ext cx="1181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Right Arrow 85"/>
          <p:cNvSpPr/>
          <p:nvPr/>
        </p:nvSpPr>
        <p:spPr>
          <a:xfrm rot="1943663">
            <a:off x="3033713" y="2305050"/>
            <a:ext cx="1281112" cy="304800"/>
          </a:xfrm>
          <a:prstGeom prst="rightArrow">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Box 86"/>
          <p:cNvSpPr txBox="1">
            <a:spLocks noChangeArrowheads="1"/>
          </p:cNvSpPr>
          <p:nvPr/>
        </p:nvSpPr>
        <p:spPr bwMode="auto">
          <a:xfrm>
            <a:off x="4648200" y="13716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C00000"/>
                </a:solidFill>
                <a:latin typeface="Calibri" charset="0"/>
              </a:rPr>
              <a:t>States Under Opponent’s Control:</a:t>
            </a:r>
          </a:p>
        </p:txBody>
      </p:sp>
      <p:pic>
        <p:nvPicPr>
          <p:cNvPr id="93" name="Picture 92" descr="TP_tmp.png"/>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638800" y="1828800"/>
            <a:ext cx="292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ight Arrow 89"/>
          <p:cNvSpPr/>
          <p:nvPr/>
        </p:nvSpPr>
        <p:spPr>
          <a:xfrm rot="8255959">
            <a:off x="6111875" y="2949575"/>
            <a:ext cx="1054100" cy="304800"/>
          </a:xfrm>
          <a:prstGeom prst="rightArrow">
            <a:avLst/>
          </a:prstGeom>
          <a:solidFill>
            <a:srgbClr val="FF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9"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6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6" grpId="0" animBg="1"/>
      <p:bldP spid="87" grpId="0"/>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Adversarial Search (</a:t>
            </a:r>
            <a:r>
              <a:rPr lang="en-US" dirty="0" err="1" smtClean="0"/>
              <a:t>Minimax</a:t>
            </a:r>
            <a:r>
              <a:rPr lang="en-US" dirty="0" smtClean="0"/>
              <a:t>)</a:t>
            </a:r>
          </a:p>
        </p:txBody>
      </p:sp>
      <p:sp>
        <p:nvSpPr>
          <p:cNvPr id="12291" name="Rectangle 3"/>
          <p:cNvSpPr>
            <a:spLocks noGrp="1" noChangeArrowheads="1"/>
          </p:cNvSpPr>
          <p:nvPr>
            <p:ph idx="1"/>
          </p:nvPr>
        </p:nvSpPr>
        <p:spPr>
          <a:xfrm>
            <a:off x="152400" y="1447800"/>
            <a:ext cx="4762500" cy="4525963"/>
          </a:xfrm>
        </p:spPr>
        <p:txBody>
          <a:bodyPr/>
          <a:lstStyle/>
          <a:p>
            <a:pPr eaLnBrk="1" hangingPunct="1">
              <a:defRPr/>
            </a:pPr>
            <a:r>
              <a:rPr lang="en-US" sz="2200" dirty="0" smtClean="0"/>
              <a:t>Deterministic, zero-sum games:</a:t>
            </a:r>
          </a:p>
          <a:p>
            <a:pPr lvl="1" eaLnBrk="1" hangingPunct="1">
              <a:defRPr/>
            </a:pPr>
            <a:r>
              <a:rPr lang="en-US" sz="2200" dirty="0" smtClean="0"/>
              <a:t>Tic-tac-toe, chess, checkers</a:t>
            </a:r>
          </a:p>
          <a:p>
            <a:pPr lvl="1" eaLnBrk="1" hangingPunct="1">
              <a:defRPr/>
            </a:pPr>
            <a:r>
              <a:rPr lang="en-US" sz="2200" dirty="0" smtClean="0"/>
              <a:t>One player maximizes result</a:t>
            </a:r>
          </a:p>
          <a:p>
            <a:pPr lvl="1" eaLnBrk="1" hangingPunct="1">
              <a:defRPr/>
            </a:pPr>
            <a:r>
              <a:rPr lang="en-US" sz="2200" dirty="0" smtClean="0"/>
              <a:t>The other minimizes result</a:t>
            </a:r>
          </a:p>
          <a:p>
            <a:pPr lvl="1" eaLnBrk="1" hangingPunct="1">
              <a:defRPr/>
            </a:pPr>
            <a:endParaRPr lang="en-US" sz="2200" dirty="0" smtClean="0"/>
          </a:p>
          <a:p>
            <a:pPr eaLnBrk="1" hangingPunct="1">
              <a:defRPr/>
            </a:pPr>
            <a:r>
              <a:rPr lang="en-US" sz="2200" dirty="0" err="1" smtClean="0"/>
              <a:t>Minimax</a:t>
            </a:r>
            <a:r>
              <a:rPr lang="en-US" sz="2200" dirty="0" smtClean="0"/>
              <a:t> search:</a:t>
            </a:r>
          </a:p>
          <a:p>
            <a:pPr lvl="1" eaLnBrk="1" hangingPunct="1">
              <a:defRPr/>
            </a:pPr>
            <a:r>
              <a:rPr lang="en-US" sz="2200" dirty="0" smtClean="0"/>
              <a:t>A state-space search tree</a:t>
            </a:r>
          </a:p>
          <a:p>
            <a:pPr lvl="1" eaLnBrk="1" hangingPunct="1">
              <a:defRPr/>
            </a:pPr>
            <a:r>
              <a:rPr lang="en-US" sz="2200" dirty="0" smtClean="0"/>
              <a:t>Players alternate turns</a:t>
            </a:r>
          </a:p>
          <a:p>
            <a:pPr lvl="1" eaLnBrk="1" hangingPunct="1">
              <a:defRPr/>
            </a:pPr>
            <a:r>
              <a:rPr lang="en-US" sz="2200" dirty="0" smtClean="0"/>
              <a:t>Compute each node’s </a:t>
            </a:r>
            <a:r>
              <a:rPr lang="en-US" sz="2200" dirty="0" err="1" smtClean="0">
                <a:solidFill>
                  <a:srgbClr val="CC0000"/>
                </a:solidFill>
              </a:rPr>
              <a:t>minimax</a:t>
            </a:r>
            <a:r>
              <a:rPr lang="en-US" sz="2200" dirty="0" smtClean="0">
                <a:solidFill>
                  <a:srgbClr val="CC0000"/>
                </a:solidFill>
              </a:rPr>
              <a:t> value: </a:t>
            </a:r>
            <a:r>
              <a:rPr lang="en-US" sz="2200" dirty="0" smtClean="0"/>
              <a:t>the best achievable utility against a rational (optimal) adversary</a:t>
            </a:r>
          </a:p>
        </p:txBody>
      </p:sp>
      <p:sp>
        <p:nvSpPr>
          <p:cNvPr id="59395" name="AutoShape 4"/>
          <p:cNvSpPr>
            <a:spLocks noChangeArrowheads="1"/>
          </p:cNvSpPr>
          <p:nvPr/>
        </p:nvSpPr>
        <p:spPr bwMode="auto">
          <a:xfrm>
            <a:off x="6572250" y="2325688"/>
            <a:ext cx="285750" cy="3048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latin typeface="Calibri" charset="0"/>
            </a:endParaRPr>
          </a:p>
        </p:txBody>
      </p:sp>
      <p:sp>
        <p:nvSpPr>
          <p:cNvPr id="59396" name="AutoShape 5"/>
          <p:cNvSpPr>
            <a:spLocks noChangeArrowheads="1"/>
          </p:cNvSpPr>
          <p:nvPr/>
        </p:nvSpPr>
        <p:spPr bwMode="auto">
          <a:xfrm rot="10800000">
            <a:off x="6000750" y="3200400"/>
            <a:ext cx="285750" cy="420688"/>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7" name="AutoShape 6"/>
          <p:cNvSpPr>
            <a:spLocks noChangeArrowheads="1"/>
          </p:cNvSpPr>
          <p:nvPr/>
        </p:nvSpPr>
        <p:spPr bwMode="auto">
          <a:xfrm rot="10800000">
            <a:off x="7143750" y="3200400"/>
            <a:ext cx="285750" cy="420688"/>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charset="0"/>
            </a:endParaRPr>
          </a:p>
        </p:txBody>
      </p:sp>
      <p:sp>
        <p:nvSpPr>
          <p:cNvPr id="59398" name="Rectangle 7"/>
          <p:cNvSpPr>
            <a:spLocks noChangeArrowheads="1"/>
          </p:cNvSpPr>
          <p:nvPr/>
        </p:nvSpPr>
        <p:spPr bwMode="auto">
          <a:xfrm>
            <a:off x="5715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8</a:t>
            </a:r>
          </a:p>
        </p:txBody>
      </p:sp>
      <p:sp>
        <p:nvSpPr>
          <p:cNvPr id="59399" name="Rectangle 8"/>
          <p:cNvSpPr>
            <a:spLocks noChangeArrowheads="1"/>
          </p:cNvSpPr>
          <p:nvPr/>
        </p:nvSpPr>
        <p:spPr bwMode="auto">
          <a:xfrm>
            <a:off x="622935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2</a:t>
            </a:r>
          </a:p>
        </p:txBody>
      </p:sp>
      <p:sp>
        <p:nvSpPr>
          <p:cNvPr id="59400" name="Rectangle 9"/>
          <p:cNvSpPr>
            <a:spLocks noChangeArrowheads="1"/>
          </p:cNvSpPr>
          <p:nvPr/>
        </p:nvSpPr>
        <p:spPr bwMode="auto">
          <a:xfrm>
            <a:off x="68580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5</a:t>
            </a:r>
          </a:p>
        </p:txBody>
      </p:sp>
      <p:sp>
        <p:nvSpPr>
          <p:cNvPr id="59401" name="Rectangle 10"/>
          <p:cNvSpPr>
            <a:spLocks noChangeArrowheads="1"/>
          </p:cNvSpPr>
          <p:nvPr/>
        </p:nvSpPr>
        <p:spPr bwMode="auto">
          <a:xfrm>
            <a:off x="7429500" y="4611688"/>
            <a:ext cx="28575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charset="0"/>
              </a:rPr>
              <a:t>6</a:t>
            </a:r>
          </a:p>
        </p:txBody>
      </p:sp>
      <p:cxnSp>
        <p:nvCxnSpPr>
          <p:cNvPr id="59402" name="AutoShape 11"/>
          <p:cNvCxnSpPr>
            <a:cxnSpLocks noChangeShapeType="1"/>
            <a:stCxn id="59395" idx="3"/>
            <a:endCxn id="59396" idx="3"/>
          </p:cNvCxnSpPr>
          <p:nvPr/>
        </p:nvCxnSpPr>
        <p:spPr bwMode="auto">
          <a:xfrm flipH="1">
            <a:off x="6143625" y="2630488"/>
            <a:ext cx="571500" cy="5699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3" name="AutoShape 12"/>
          <p:cNvCxnSpPr>
            <a:cxnSpLocks noChangeShapeType="1"/>
            <a:stCxn id="59395" idx="3"/>
            <a:endCxn id="59397" idx="3"/>
          </p:cNvCxnSpPr>
          <p:nvPr/>
        </p:nvCxnSpPr>
        <p:spPr bwMode="auto">
          <a:xfrm>
            <a:off x="6715125" y="2630488"/>
            <a:ext cx="571500" cy="5699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4" name="AutoShape 13"/>
          <p:cNvCxnSpPr>
            <a:cxnSpLocks noChangeShapeType="1"/>
            <a:stCxn id="59396" idx="0"/>
            <a:endCxn id="59398" idx="0"/>
          </p:cNvCxnSpPr>
          <p:nvPr/>
        </p:nvCxnSpPr>
        <p:spPr bwMode="auto">
          <a:xfrm flipH="1">
            <a:off x="5857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5" name="AutoShape 14"/>
          <p:cNvCxnSpPr>
            <a:cxnSpLocks noChangeShapeType="1"/>
            <a:stCxn id="59396" idx="0"/>
            <a:endCxn id="59399" idx="0"/>
          </p:cNvCxnSpPr>
          <p:nvPr/>
        </p:nvCxnSpPr>
        <p:spPr bwMode="auto">
          <a:xfrm>
            <a:off x="6143625" y="3621088"/>
            <a:ext cx="22860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6" name="AutoShape 15"/>
          <p:cNvCxnSpPr>
            <a:cxnSpLocks noChangeShapeType="1"/>
            <a:stCxn id="59397" idx="0"/>
            <a:endCxn id="59400" idx="0"/>
          </p:cNvCxnSpPr>
          <p:nvPr/>
        </p:nvCxnSpPr>
        <p:spPr bwMode="auto">
          <a:xfrm flipH="1">
            <a:off x="700087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9407" name="AutoShape 16"/>
          <p:cNvCxnSpPr>
            <a:cxnSpLocks noChangeShapeType="1"/>
            <a:stCxn id="59397" idx="0"/>
            <a:endCxn id="59401" idx="0"/>
          </p:cNvCxnSpPr>
          <p:nvPr/>
        </p:nvCxnSpPr>
        <p:spPr bwMode="auto">
          <a:xfrm>
            <a:off x="7286625" y="3621088"/>
            <a:ext cx="28575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08" name="Text Box 17"/>
          <p:cNvSpPr txBox="1">
            <a:spLocks noChangeArrowheads="1"/>
          </p:cNvSpPr>
          <p:nvPr/>
        </p:nvSpPr>
        <p:spPr bwMode="auto">
          <a:xfrm>
            <a:off x="6875463" y="2324378"/>
            <a:ext cx="744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max</a:t>
            </a:r>
          </a:p>
        </p:txBody>
      </p:sp>
      <p:sp>
        <p:nvSpPr>
          <p:cNvPr id="59409" name="Text Box 18"/>
          <p:cNvSpPr txBox="1">
            <a:spLocks noChangeArrowheads="1"/>
          </p:cNvSpPr>
          <p:nvPr/>
        </p:nvSpPr>
        <p:spPr bwMode="auto">
          <a:xfrm>
            <a:off x="7486650" y="3238778"/>
            <a:ext cx="666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dirty="0">
                <a:latin typeface="Calibri" charset="0"/>
              </a:rPr>
              <a:t>min</a:t>
            </a:r>
          </a:p>
        </p:txBody>
      </p:sp>
      <p:grpSp>
        <p:nvGrpSpPr>
          <p:cNvPr id="2" name="Group 25"/>
          <p:cNvGrpSpPr>
            <a:grpSpLocks/>
          </p:cNvGrpSpPr>
          <p:nvPr/>
        </p:nvGrpSpPr>
        <p:grpSpPr bwMode="auto">
          <a:xfrm>
            <a:off x="6019800" y="3124200"/>
            <a:ext cx="1444519" cy="521732"/>
            <a:chOff x="6048976" y="3160077"/>
            <a:chExt cx="1926699" cy="369332"/>
          </a:xfrm>
        </p:grpSpPr>
        <p:sp>
          <p:nvSpPr>
            <p:cNvPr id="59419" name="TextBox 19"/>
            <p:cNvSpPr txBox="1">
              <a:spLocks noChangeArrowheads="1"/>
            </p:cNvSpPr>
            <p:nvPr/>
          </p:nvSpPr>
          <p:spPr bwMode="auto">
            <a:xfrm>
              <a:off x="6048976" y="3160077"/>
              <a:ext cx="402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2</a:t>
              </a:r>
            </a:p>
          </p:txBody>
        </p:sp>
        <p:sp>
          <p:nvSpPr>
            <p:cNvPr id="59420" name="TextBox 20"/>
            <p:cNvSpPr txBox="1">
              <a:spLocks noChangeArrowheads="1"/>
            </p:cNvSpPr>
            <p:nvPr/>
          </p:nvSpPr>
          <p:spPr bwMode="auto">
            <a:xfrm>
              <a:off x="7573508" y="3160077"/>
              <a:ext cx="402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5</a:t>
              </a:r>
            </a:p>
          </p:txBody>
        </p:sp>
      </p:grpSp>
      <p:sp>
        <p:nvSpPr>
          <p:cNvPr id="22" name="TextBox 21"/>
          <p:cNvSpPr txBox="1">
            <a:spLocks noChangeArrowheads="1"/>
          </p:cNvSpPr>
          <p:nvPr/>
        </p:nvSpPr>
        <p:spPr bwMode="auto">
          <a:xfrm>
            <a:off x="6553200" y="228600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latin typeface="Calibri" charset="0"/>
              </a:rPr>
              <a:t>5</a:t>
            </a:r>
          </a:p>
        </p:txBody>
      </p:sp>
      <p:grpSp>
        <p:nvGrpSpPr>
          <p:cNvPr id="3" name="Group 26"/>
          <p:cNvGrpSpPr>
            <a:grpSpLocks/>
          </p:cNvGrpSpPr>
          <p:nvPr/>
        </p:nvGrpSpPr>
        <p:grpSpPr bwMode="auto">
          <a:xfrm>
            <a:off x="5600700" y="4383088"/>
            <a:ext cx="2286000" cy="1484312"/>
            <a:chOff x="5486400" y="4343400"/>
            <a:chExt cx="3048000" cy="1484543"/>
          </a:xfrm>
        </p:grpSpPr>
        <p:sp>
          <p:nvSpPr>
            <p:cNvPr id="23" name="Rounded Rectangle 22"/>
            <p:cNvSpPr/>
            <p:nvPr/>
          </p:nvSpPr>
          <p:spPr>
            <a:xfrm>
              <a:off x="5486400" y="4343400"/>
              <a:ext cx="3048000" cy="762119"/>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8" name="Text Box 17"/>
            <p:cNvSpPr txBox="1">
              <a:spLocks noChangeArrowheads="1"/>
            </p:cNvSpPr>
            <p:nvPr/>
          </p:nvSpPr>
          <p:spPr bwMode="auto">
            <a:xfrm>
              <a:off x="5486400" y="5181612"/>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Terminal values:</a:t>
              </a:r>
              <a:br>
                <a:rPr lang="en-US" sz="1800" b="1">
                  <a:latin typeface="Calibri" charset="0"/>
                </a:rPr>
              </a:br>
              <a:r>
                <a:rPr lang="en-US" sz="1800" b="1">
                  <a:latin typeface="Calibri" charset="0"/>
                </a:rPr>
                <a:t>part of the game </a:t>
              </a:r>
            </a:p>
          </p:txBody>
        </p:sp>
      </p:grpSp>
      <p:grpSp>
        <p:nvGrpSpPr>
          <p:cNvPr id="4" name="Group 27"/>
          <p:cNvGrpSpPr>
            <a:grpSpLocks/>
          </p:cNvGrpSpPr>
          <p:nvPr/>
        </p:nvGrpSpPr>
        <p:grpSpPr bwMode="auto">
          <a:xfrm>
            <a:off x="5600700" y="1447800"/>
            <a:ext cx="2628900" cy="2362200"/>
            <a:chOff x="5334000" y="2855913"/>
            <a:chExt cx="3124200" cy="2362200"/>
          </a:xfrm>
        </p:grpSpPr>
        <p:sp>
          <p:nvSpPr>
            <p:cNvPr id="29" name="Rounded Rectangle 28"/>
            <p:cNvSpPr/>
            <p:nvPr/>
          </p:nvSpPr>
          <p:spPr>
            <a:xfrm>
              <a:off x="5334000" y="3541713"/>
              <a:ext cx="3124200" cy="16764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59416" name="Text Box 17"/>
            <p:cNvSpPr txBox="1">
              <a:spLocks noChangeArrowheads="1"/>
            </p:cNvSpPr>
            <p:nvPr/>
          </p:nvSpPr>
          <p:spPr bwMode="auto">
            <a:xfrm>
              <a:off x="5334000" y="2855913"/>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Minimax values:</a:t>
              </a:r>
              <a:br>
                <a:rPr lang="en-US" sz="1800" b="1">
                  <a:latin typeface="Calibri" charset="0"/>
                </a:rPr>
              </a:br>
              <a:r>
                <a:rPr lang="en-US" sz="1800" b="1">
                  <a:latin typeface="Calibri" charset="0"/>
                </a:rPr>
                <a:t>computed recursively</a:t>
              </a:r>
            </a:p>
          </p:txBody>
        </p:sp>
      </p:grpSp>
      <p:sp>
        <p:nvSpPr>
          <p:cNvPr id="5941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28588" y="1752600"/>
            <a:ext cx="4062412" cy="2362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4953000" y="1828800"/>
            <a:ext cx="4114800" cy="2362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p:txBody>
          <a:bodyPr/>
          <a:lstStyle/>
          <a:p>
            <a:pPr>
              <a:defRPr/>
            </a:pPr>
            <a:r>
              <a:rPr lang="en-US" dirty="0" err="1" smtClean="0"/>
              <a:t>Minimax</a:t>
            </a:r>
            <a:r>
              <a:rPr lang="en-US" dirty="0" smtClean="0"/>
              <a:t> Implementation</a:t>
            </a:r>
          </a:p>
        </p:txBody>
      </p:sp>
      <p:sp>
        <p:nvSpPr>
          <p:cNvPr id="7" name="Content Placeholder 2"/>
          <p:cNvSpPr txBox="1">
            <a:spLocks/>
          </p:cNvSpPr>
          <p:nvPr/>
        </p:nvSpPr>
        <p:spPr bwMode="auto">
          <a:xfrm>
            <a:off x="5100638" y="1981200"/>
            <a:ext cx="41719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400" kern="0" dirty="0">
                <a:solidFill>
                  <a:srgbClr val="C00000"/>
                </a:solidFill>
                <a:latin typeface="Calibri" pitchFamily="34" charset="0"/>
                <a:ea typeface="+mn-ea"/>
                <a:cs typeface="+mn-cs"/>
              </a:rPr>
              <a:t>def min-value(state):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latin typeface="Times New Roman" pitchFamily="18" charset="0"/>
                <a:cs typeface="Times New Roman" pitchFamily="18" charset="0"/>
              </a:rPr>
              <a:t>+</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latin typeface="Calibri" pitchFamily="34" charset="0"/>
              </a:rPr>
              <a:t>v = min(v, </a:t>
            </a:r>
            <a:r>
              <a:rPr lang="en-US" sz="2400" kern="0" dirty="0">
                <a:solidFill>
                  <a:srgbClr val="0070C0"/>
                </a:solidFill>
                <a:latin typeface="Calibri" pitchFamily="34" charset="0"/>
              </a:rPr>
              <a:t>max-value(successor)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8" name="Content Placeholder 2"/>
          <p:cNvSpPr txBox="1">
            <a:spLocks/>
          </p:cNvSpPr>
          <p:nvPr/>
        </p:nvSpPr>
        <p:spPr bwMode="auto">
          <a:xfrm>
            <a:off x="152400" y="1600200"/>
            <a:ext cx="4057650"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400" kern="0" dirty="0">
                <a:solidFill>
                  <a:srgbClr val="0070C0"/>
                </a:solidFill>
                <a:latin typeface="Calibri" pitchFamily="34" charset="0"/>
                <a:ea typeface="+mn-ea"/>
                <a:cs typeface="+mn-cs"/>
              </a:rPr>
              <a:t>def max-value(state):</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initialize v = </a:t>
            </a:r>
            <a:r>
              <a:rPr lang="en-US" sz="24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for each successor of state:</a:t>
            </a:r>
          </a:p>
          <a:p>
            <a:pPr marL="1142942" lvl="2" indent="-228589">
              <a:lnSpc>
                <a:spcPct val="80000"/>
              </a:lnSpc>
              <a:spcBef>
                <a:spcPct val="20000"/>
              </a:spcBef>
              <a:buClr>
                <a:schemeClr val="accent2"/>
              </a:buClr>
              <a:buFont typeface="Wingdings" pitchFamily="2" charset="2"/>
              <a:buNone/>
              <a:defRPr/>
            </a:pPr>
            <a:r>
              <a:rPr lang="en-US" sz="2400" kern="0" dirty="0">
                <a:solidFill>
                  <a:schemeClr val="tx1"/>
                </a:solidFill>
                <a:latin typeface="Calibri" pitchFamily="34" charset="0"/>
              </a:rPr>
              <a:t>v = max(v, </a:t>
            </a:r>
            <a:r>
              <a:rPr lang="en-US" sz="2400" kern="0" dirty="0">
                <a:solidFill>
                  <a:srgbClr val="C00000"/>
                </a:solidFill>
                <a:latin typeface="Calibri" pitchFamily="34" charset="0"/>
              </a:rPr>
              <a:t>min-value(successor)</a:t>
            </a:r>
            <a:r>
              <a:rPr lang="en-US" sz="2400" kern="0" dirty="0">
                <a:latin typeface="Calibri" pitchFamily="34" charset="0"/>
              </a:rPr>
              <a:t>)</a:t>
            </a:r>
          </a:p>
          <a:p>
            <a:pPr marL="742913" lvl="1" indent="-285737">
              <a:lnSpc>
                <a:spcPct val="80000"/>
              </a:lnSpc>
              <a:spcBef>
                <a:spcPct val="20000"/>
              </a:spcBef>
              <a:buClr>
                <a:schemeClr val="tx1"/>
              </a:buClr>
              <a:buFont typeface="Wingdings" pitchFamily="2" charset="2"/>
              <a:buNone/>
              <a:defRPr/>
            </a:pPr>
            <a:r>
              <a:rPr lang="en-US" sz="2400" kern="0" dirty="0">
                <a:solidFill>
                  <a:schemeClr val="tx1"/>
                </a:solidFill>
                <a:latin typeface="Calibri" pitchFamily="34" charset="0"/>
              </a:rPr>
              <a:t>return v</a:t>
            </a:r>
          </a:p>
        </p:txBody>
      </p:sp>
      <p:sp>
        <p:nvSpPr>
          <p:cNvPr id="14" name="Left-Right Arrow 13"/>
          <p:cNvSpPr/>
          <p:nvPr/>
        </p:nvSpPr>
        <p:spPr>
          <a:xfrm>
            <a:off x="4186238" y="2743200"/>
            <a:ext cx="742950" cy="533400"/>
          </a:xfrm>
          <a:prstGeom prst="leftRightArrow">
            <a:avLst/>
          </a:prstGeom>
          <a:solidFill>
            <a:srgbClr val="BD92D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18" descr="TP_tmp.pn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14388" y="4343400"/>
            <a:ext cx="2555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TP_tmp.png"/>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29288" y="4343400"/>
            <a:ext cx="25542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195" name="Rectangle 2"/>
          <p:cNvSpPr>
            <a:spLocks noGrp="1" noChangeArrowheads="1"/>
          </p:cNvSpPr>
          <p:nvPr>
            <p:ph type="title"/>
          </p:nvPr>
        </p:nvSpPr>
        <p:spPr/>
        <p:txBody>
          <a:bodyPr rIns="132080"/>
          <a:lstStyle/>
          <a:p>
            <a:pPr indent="0" eaLnBrk="1" hangingPunct="1">
              <a:defRPr/>
            </a:pPr>
            <a:r>
              <a:rPr lang="en-US" dirty="0" smtClean="0">
                <a:latin typeface="Arial" charset="0"/>
                <a:ea typeface="ヒラギノ角ゴ ProN W3" charset="0"/>
                <a:cs typeface="ヒラギノ角ゴ ProN W3" charset="0"/>
              </a:rPr>
              <a:t>Outline</a:t>
            </a:r>
            <a:endParaRPr lang="en-US" dirty="0">
              <a:latin typeface="Arial" charset="0"/>
              <a:ea typeface="ヒラギノ角ゴ ProN W3" charset="0"/>
              <a:cs typeface="ヒラギノ角ゴ ProN W3" charset="0"/>
            </a:endParaRPr>
          </a:p>
        </p:txBody>
      </p:sp>
      <p:sp>
        <p:nvSpPr>
          <p:cNvPr id="8196" name="Rectangle 3"/>
          <p:cNvSpPr>
            <a:spLocks noGrp="1" noChangeArrowheads="1"/>
          </p:cNvSpPr>
          <p:nvPr>
            <p:ph type="body" idx="1"/>
          </p:nvPr>
        </p:nvSpPr>
        <p:spPr>
          <a:xfrm>
            <a:off x="457200" y="1333500"/>
            <a:ext cx="8229600" cy="5257800"/>
          </a:xfrm>
        </p:spPr>
        <p:txBody>
          <a:bodyPr rIns="132080"/>
          <a:lstStyle/>
          <a:p>
            <a:pPr eaLnBrk="1" hangingPunct="1">
              <a:defRPr/>
            </a:pPr>
            <a:r>
              <a:rPr lang="en-US" dirty="0">
                <a:latin typeface="Arial" charset="0"/>
                <a:ea typeface="ヒラギノ角ゴ ProN W3" charset="0"/>
                <a:cs typeface="ヒラギノ角ゴ ProN W3" charset="0"/>
              </a:rPr>
              <a:t>Adversarial Search</a:t>
            </a:r>
          </a:p>
          <a:p>
            <a:pPr marL="782638" lvl="1" eaLnBrk="1" hangingPunct="1">
              <a:defRPr/>
            </a:pPr>
            <a:r>
              <a:rPr lang="en-US" dirty="0" err="1">
                <a:latin typeface="Arial" charset="0"/>
                <a:ea typeface="ヒラギノ角ゴ ProN W3" charset="0"/>
                <a:cs typeface="ヒラギノ角ゴ ProN W3" charset="0"/>
              </a:rPr>
              <a:t>Minimax</a:t>
            </a:r>
            <a:r>
              <a:rPr lang="en-US" dirty="0">
                <a:latin typeface="Arial" charset="0"/>
                <a:ea typeface="ヒラギノ角ゴ ProN W3" charset="0"/>
                <a:cs typeface="ヒラギノ角ゴ ProN W3" charset="0"/>
              </a:rPr>
              <a:t> search</a:t>
            </a:r>
          </a:p>
          <a:p>
            <a:pPr marL="782638" lvl="1" eaLnBrk="1" hangingPunct="1">
              <a:defRPr/>
            </a:pPr>
            <a:r>
              <a:rPr lang="en-US" dirty="0">
                <a:latin typeface="Arial" charset="0"/>
                <a:ea typeface="ヒラギノ角ゴ ProN W3" charset="0"/>
                <a:cs typeface="ヒラギノ角ゴ ProN W3" charset="0"/>
              </a:rPr>
              <a:t>α-β search</a:t>
            </a:r>
          </a:p>
          <a:p>
            <a:pPr marL="782638" lvl="1" eaLnBrk="1" hangingPunct="1">
              <a:defRPr/>
            </a:pPr>
            <a:r>
              <a:rPr lang="en-US" dirty="0">
                <a:latin typeface="Arial" charset="0"/>
                <a:ea typeface="ヒラギノ角ゴ ProN W3" charset="0"/>
                <a:cs typeface="ヒラギノ角ゴ ProN W3" charset="0"/>
              </a:rPr>
              <a:t>Evaluation functions</a:t>
            </a:r>
          </a:p>
          <a:p>
            <a:pPr marL="782638" lvl="1" eaLnBrk="1" hangingPunct="1">
              <a:defRPr/>
            </a:pPr>
            <a:r>
              <a:rPr lang="en-US" dirty="0" err="1">
                <a:latin typeface="Arial" charset="0"/>
                <a:ea typeface="ヒラギノ角ゴ ProN W3" charset="0"/>
                <a:cs typeface="ヒラギノ角ゴ ProN W3" charset="0"/>
              </a:rPr>
              <a:t>Expectimax</a:t>
            </a:r>
            <a:r>
              <a:rPr lang="en-US" dirty="0">
                <a:latin typeface="Arial" charset="0"/>
                <a:ea typeface="ヒラギノ角ゴ ProN W3" charset="0"/>
                <a:cs typeface="ヒラギノ角ゴ ProN W3" charset="0"/>
              </a:rPr>
              <a:t> </a:t>
            </a:r>
          </a:p>
          <a:p>
            <a:pPr marL="782638" lvl="1" eaLnBrk="1" hangingPunct="1">
              <a:defRPr/>
            </a:pPr>
            <a:endParaRPr lang="en-US" dirty="0">
              <a:latin typeface="Arial" charset="0"/>
              <a:ea typeface="ヒラギノ角ゴ ProN W3" charset="0"/>
              <a:cs typeface="ヒラギノ角ゴ ProN W3" charset="0"/>
            </a:endParaRPr>
          </a:p>
          <a:p>
            <a:pPr eaLnBrk="1" hangingPunct="1">
              <a:defRPr/>
            </a:pPr>
            <a:r>
              <a:rPr lang="en-US" dirty="0">
                <a:latin typeface="Arial" charset="0"/>
                <a:ea typeface="ヒラギノ角ゴ ProN W3" charset="0"/>
                <a:cs typeface="ヒラギノ角ゴ ProN W3" charset="0"/>
              </a:rPr>
              <a:t>Reminder:</a:t>
            </a:r>
          </a:p>
          <a:p>
            <a:pPr marL="782638" lvl="1" eaLnBrk="1" hangingPunct="1">
              <a:defRPr/>
            </a:pPr>
            <a:r>
              <a:rPr lang="en-US" dirty="0" smtClean="0">
                <a:latin typeface="Arial" charset="0"/>
                <a:ea typeface="ヒラギノ角ゴ ProN W3" charset="0"/>
                <a:cs typeface="ヒラギノ角ゴ ProN W3" charset="0"/>
              </a:rPr>
              <a:t>Project </a:t>
            </a:r>
            <a:r>
              <a:rPr lang="en-US" dirty="0">
                <a:latin typeface="Arial" charset="0"/>
                <a:ea typeface="ヒラギノ角ゴ ProN W3" charset="0"/>
                <a:cs typeface="ヒラギノ角ゴ ProN W3" charset="0"/>
              </a:rPr>
              <a:t>1 due </a:t>
            </a:r>
            <a:r>
              <a:rPr lang="en-US" dirty="0" smtClean="0">
                <a:latin typeface="Arial" charset="0"/>
                <a:ea typeface="ヒラギノ角ゴ ProN W3" charset="0"/>
                <a:cs typeface="ヒラギノ角ゴ ProN W3" charset="0"/>
              </a:rPr>
              <a:t>Today</a:t>
            </a:r>
            <a:endParaRPr lang="en-US" dirty="0">
              <a:latin typeface="Arial" charset="0"/>
              <a:ea typeface="ヒラギノ角ゴ ProN W3" charset="0"/>
              <a:cs typeface="ヒラギノ角ゴ ProN W3"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200400" cy="23031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Left-Right-Up Arrow 8"/>
          <p:cNvSpPr/>
          <p:nvPr/>
        </p:nvSpPr>
        <p:spPr>
          <a:xfrm>
            <a:off x="3771900" y="2895600"/>
            <a:ext cx="1600200" cy="2590800"/>
          </a:xfrm>
          <a:prstGeom prst="leftRightUpArrow">
            <a:avLst>
              <a:gd name="adj1" fmla="val 18522"/>
              <a:gd name="adj2" fmla="val 19062"/>
              <a:gd name="adj3" fmla="val 19062"/>
            </a:avLst>
          </a:prstGeom>
          <a:solidFill>
            <a:srgbClr val="BD92D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5429250" y="3962400"/>
            <a:ext cx="3543300" cy="22098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171450" y="3962400"/>
            <a:ext cx="3543300" cy="22098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1714500" y="1371600"/>
            <a:ext cx="5715000" cy="2057400"/>
          </a:xfrm>
          <a:prstGeom prst="roundRect">
            <a:avLst/>
          </a:prstGeom>
          <a:solidFill>
            <a:srgbClr val="C39BE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p:txBody>
          <a:bodyPr/>
          <a:lstStyle/>
          <a:p>
            <a:pPr>
              <a:defRPr/>
            </a:pPr>
            <a:r>
              <a:rPr lang="en-US" dirty="0" err="1" smtClean="0"/>
              <a:t>Minimax</a:t>
            </a:r>
            <a:r>
              <a:rPr lang="en-US" dirty="0" smtClean="0"/>
              <a:t> Implementation (Dispatch)</a:t>
            </a:r>
          </a:p>
        </p:txBody>
      </p:sp>
      <p:sp>
        <p:nvSpPr>
          <p:cNvPr id="13315" name="Content Placeholder 2"/>
          <p:cNvSpPr>
            <a:spLocks noGrp="1"/>
          </p:cNvSpPr>
          <p:nvPr>
            <p:ph idx="1"/>
          </p:nvPr>
        </p:nvSpPr>
        <p:spPr>
          <a:xfrm>
            <a:off x="1828800" y="1371600"/>
            <a:ext cx="6172200" cy="3810000"/>
          </a:xfrm>
        </p:spPr>
        <p:txBody>
          <a:bodyPr/>
          <a:lstStyle/>
          <a:p>
            <a:pPr>
              <a:lnSpc>
                <a:spcPct val="80000"/>
              </a:lnSpc>
              <a:spcBef>
                <a:spcPts val="1200"/>
              </a:spcBef>
              <a:buFont typeface="Wingdings" pitchFamily="2" charset="2"/>
              <a:buNone/>
              <a:defRPr/>
            </a:pPr>
            <a:endParaRPr lang="en-US" sz="200" dirty="0" smtClean="0"/>
          </a:p>
          <a:p>
            <a:pPr>
              <a:lnSpc>
                <a:spcPct val="80000"/>
              </a:lnSpc>
              <a:spcBef>
                <a:spcPts val="1200"/>
              </a:spcBef>
              <a:buFont typeface="Wingdings" pitchFamily="2" charset="2"/>
              <a:buNone/>
              <a:defRPr/>
            </a:pPr>
            <a:r>
              <a:rPr lang="en-US" sz="2400" dirty="0" smtClean="0">
                <a:solidFill>
                  <a:srgbClr val="7030A0"/>
                </a:solidFill>
              </a:rPr>
              <a:t>def value(state):</a:t>
            </a:r>
          </a:p>
          <a:p>
            <a:pPr lvl="1">
              <a:lnSpc>
                <a:spcPct val="80000"/>
              </a:lnSpc>
              <a:buFont typeface="Wingdings" pitchFamily="2" charset="2"/>
              <a:buNone/>
              <a:defRPr/>
            </a:pPr>
            <a:r>
              <a:rPr lang="en-US" sz="2400" dirty="0" smtClean="0"/>
              <a:t>if the state is a terminal state: return the state’s utility</a:t>
            </a:r>
          </a:p>
          <a:p>
            <a:pPr lvl="1">
              <a:lnSpc>
                <a:spcPct val="80000"/>
              </a:lnSpc>
              <a:buFont typeface="Wingdings" pitchFamily="2" charset="2"/>
              <a:buNone/>
              <a:defRPr/>
            </a:pPr>
            <a:r>
              <a:rPr lang="en-US" sz="2400" dirty="0" smtClean="0"/>
              <a:t>if the next agent is </a:t>
            </a:r>
            <a:r>
              <a:rPr lang="en-US" sz="2400" dirty="0" smtClean="0">
                <a:solidFill>
                  <a:srgbClr val="0070C0"/>
                </a:solidFill>
              </a:rPr>
              <a:t>MAX</a:t>
            </a:r>
            <a:r>
              <a:rPr lang="en-US" sz="2400" dirty="0" smtClean="0"/>
              <a:t>: return </a:t>
            </a:r>
            <a:r>
              <a:rPr lang="en-US" sz="2400" dirty="0" smtClean="0">
                <a:solidFill>
                  <a:srgbClr val="0070C0"/>
                </a:solidFill>
              </a:rPr>
              <a:t>max-value(state)</a:t>
            </a:r>
          </a:p>
          <a:p>
            <a:pPr lvl="1">
              <a:lnSpc>
                <a:spcPct val="80000"/>
              </a:lnSpc>
              <a:buFont typeface="Wingdings" pitchFamily="2" charset="2"/>
              <a:buNone/>
              <a:defRPr/>
            </a:pPr>
            <a:r>
              <a:rPr lang="en-US" sz="2400" dirty="0" smtClean="0"/>
              <a:t>if the next agent is </a:t>
            </a:r>
            <a:r>
              <a:rPr lang="en-US" sz="2400" dirty="0" smtClean="0">
                <a:solidFill>
                  <a:srgbClr val="C00000"/>
                </a:solidFill>
              </a:rPr>
              <a:t>MIN</a:t>
            </a:r>
            <a:r>
              <a:rPr lang="en-US" sz="2400" dirty="0" smtClean="0"/>
              <a:t>: return </a:t>
            </a:r>
            <a:r>
              <a:rPr lang="en-US" sz="2400" dirty="0" smtClean="0">
                <a:solidFill>
                  <a:srgbClr val="C00000"/>
                </a:solidFill>
              </a:rPr>
              <a:t>min-value(state)</a:t>
            </a:r>
          </a:p>
        </p:txBody>
      </p:sp>
      <p:sp>
        <p:nvSpPr>
          <p:cNvPr id="7" name="Content Placeholder 2"/>
          <p:cNvSpPr txBox="1">
            <a:spLocks/>
          </p:cNvSpPr>
          <p:nvPr/>
        </p:nvSpPr>
        <p:spPr bwMode="auto">
          <a:xfrm>
            <a:off x="5524500" y="4114800"/>
            <a:ext cx="3600450" cy="22860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r>
              <a:rPr lang="en-US" sz="2400" kern="0" dirty="0">
                <a:solidFill>
                  <a:srgbClr val="C00000"/>
                </a:solidFill>
                <a:latin typeface="Calibri" pitchFamily="34" charset="0"/>
                <a:ea typeface="+mn-ea"/>
                <a:cs typeface="+mn-cs"/>
              </a:rPr>
              <a:t>def min-value(state):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min(v,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a:p>
            <a:pPr marL="742913" lvl="1" indent="-285737">
              <a:lnSpc>
                <a:spcPct val="80000"/>
              </a:lnSpc>
              <a:spcBef>
                <a:spcPct val="20000"/>
              </a:spcBef>
              <a:buClr>
                <a:schemeClr val="tx1"/>
              </a:buClr>
              <a:buFont typeface="Wingdings" pitchFamily="2" charset="2"/>
              <a:buNone/>
              <a:defRPr/>
            </a:pPr>
            <a:endParaRPr lang="en-US" sz="2400" kern="0" dirty="0">
              <a:solidFill>
                <a:schemeClr val="tx1"/>
              </a:solidFill>
              <a:latin typeface="Calibri" pitchFamily="34" charset="0"/>
            </a:endParaRPr>
          </a:p>
        </p:txBody>
      </p:sp>
      <p:sp>
        <p:nvSpPr>
          <p:cNvPr id="8" name="Content Placeholder 2"/>
          <p:cNvSpPr txBox="1">
            <a:spLocks/>
          </p:cNvSpPr>
          <p:nvPr/>
        </p:nvSpPr>
        <p:spPr bwMode="auto">
          <a:xfrm>
            <a:off x="266700" y="3810000"/>
            <a:ext cx="4057650" cy="220980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buFont typeface="Wingdings" pitchFamily="2" charset="2"/>
              <a:buNone/>
              <a:defRPr/>
            </a:pPr>
            <a:endParaRPr lang="en-US" sz="1100" kern="0" dirty="0">
              <a:solidFill>
                <a:srgbClr val="00B0F0"/>
              </a:solidFill>
              <a:latin typeface="Calibri" pitchFamily="34" charset="0"/>
              <a:ea typeface="+mn-ea"/>
              <a:cs typeface="+mn-cs"/>
            </a:endParaRPr>
          </a:p>
          <a:p>
            <a:pPr marL="342882" indent="-342882">
              <a:lnSpc>
                <a:spcPct val="80000"/>
              </a:lnSpc>
              <a:spcBef>
                <a:spcPts val="1200"/>
              </a:spcBef>
              <a:buClr>
                <a:schemeClr val="accent2"/>
              </a:buClr>
              <a:buFont typeface="Wingdings" pitchFamily="2" charset="2"/>
              <a:buNone/>
              <a:defRPr/>
            </a:pPr>
            <a:r>
              <a:rPr lang="en-US" sz="2400" kern="0" dirty="0">
                <a:solidFill>
                  <a:srgbClr val="0070C0"/>
                </a:solidFill>
                <a:latin typeface="Calibri" pitchFamily="34" charset="0"/>
                <a:ea typeface="+mn-ea"/>
                <a:cs typeface="+mn-cs"/>
              </a:rPr>
              <a:t>def max-value(state):</a:t>
            </a:r>
          </a:p>
          <a:p>
            <a:pPr marL="742913" lvl="1" indent="-285737">
              <a:lnSpc>
                <a:spcPct val="80000"/>
              </a:lnSpc>
              <a:spcBef>
                <a:spcPct val="20000"/>
              </a:spcBef>
              <a:buClr>
                <a:schemeClr val="tx1"/>
              </a:buClr>
              <a:defRPr/>
            </a:pPr>
            <a:r>
              <a:rPr lang="en-US" sz="2400" kern="0" dirty="0">
                <a:latin typeface="Calibri" pitchFamily="34" charset="0"/>
              </a:rPr>
              <a:t>initialize v = </a:t>
            </a:r>
            <a:r>
              <a:rPr lang="en-US" sz="2400" kern="0" dirty="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p>
          <a:p>
            <a:pPr marL="1142942" lvl="2" indent="-228589">
              <a:lnSpc>
                <a:spcPct val="80000"/>
              </a:lnSpc>
              <a:spcBef>
                <a:spcPct val="20000"/>
              </a:spcBef>
              <a:buClr>
                <a:schemeClr val="accent2"/>
              </a:buClr>
              <a:defRPr/>
            </a:pPr>
            <a:r>
              <a:rPr lang="en-US" sz="2400" kern="0" dirty="0">
                <a:latin typeface="Calibri" pitchFamily="34" charset="0"/>
              </a:rPr>
              <a:t>v = max(v, </a:t>
            </a:r>
            <a:r>
              <a:rPr lang="en-US" sz="2400" kern="0" dirty="0">
                <a:solidFill>
                  <a:srgbClr val="7030A0"/>
                </a:solidFill>
                <a:latin typeface="Calibri" pitchFamily="34" charset="0"/>
              </a:rPr>
              <a:t>value(successor)</a:t>
            </a:r>
            <a:r>
              <a:rPr lang="en-US" sz="2400" kern="0" dirty="0">
                <a:latin typeface="Calibri" pitchFamily="34" charset="0"/>
              </a:rPr>
              <a:t>)</a:t>
            </a:r>
          </a:p>
          <a:p>
            <a:pPr marL="742913" lvl="1" indent="-285737">
              <a:lnSpc>
                <a:spcPct val="80000"/>
              </a:lnSpc>
              <a:spcBef>
                <a:spcPct val="20000"/>
              </a:spcBef>
              <a:buClr>
                <a:schemeClr val="tx1"/>
              </a:buClr>
              <a:defRPr/>
            </a:pPr>
            <a:r>
              <a:rPr lang="en-US" sz="2400" kern="0" dirty="0">
                <a:latin typeface="Calibri" pitchFamily="34" charset="0"/>
              </a:rPr>
              <a:t>return v</a:t>
            </a:r>
          </a:p>
        </p:txBody>
      </p:sp>
      <p:sp>
        <p:nvSpPr>
          <p:cNvPr id="61449"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a:solidFill>
                  <a:schemeClr val="tx1"/>
                </a:solidFill>
                <a:cs typeface="Arial" charset="0"/>
              </a:rPr>
              <a:t>Slide from Dan Klein &amp;  Pieter Abbeel - ai.berkeley.edu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pic>
        <p:nvPicPr>
          <p:cNvPr id="62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6175"/>
            <a:ext cx="66373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Rectangle 3"/>
          <p:cNvSpPr>
            <a:spLocks noGrp="1" noChangeArrowheads="1"/>
          </p:cNvSpPr>
          <p:nvPr>
            <p:ph type="title"/>
          </p:nvPr>
        </p:nvSpPr>
        <p:spPr/>
        <p:txBody>
          <a:bodyPr rIns="132080"/>
          <a:lstStyle/>
          <a:p>
            <a:pPr indent="0" eaLnBrk="1" hangingPunct="1">
              <a:defRPr/>
            </a:pPr>
            <a:r>
              <a:rPr lang="en-US" dirty="0" smtClean="0">
                <a:latin typeface="Arial" charset="0"/>
                <a:ea typeface="ヒラギノ角ゴ ProN W3" charset="0"/>
                <a:cs typeface="ヒラギノ角ゴ ProN W3" charset="0"/>
              </a:rPr>
              <a:t>Concrete </a:t>
            </a:r>
            <a:r>
              <a:rPr lang="en-US" dirty="0" err="1" smtClean="0">
                <a:latin typeface="Arial" charset="0"/>
                <a:ea typeface="ヒラギノ角ゴ ProN W3" charset="0"/>
                <a:cs typeface="ヒラギノ角ゴ ProN W3" charset="0"/>
              </a:rPr>
              <a:t>Minimax</a:t>
            </a:r>
            <a:r>
              <a:rPr lang="en-US" dirty="0" smtClean="0">
                <a:latin typeface="Arial" charset="0"/>
                <a:ea typeface="ヒラギノ角ゴ ProN W3" charset="0"/>
                <a:cs typeface="ヒラギノ角ゴ ProN W3" charset="0"/>
              </a:rPr>
              <a:t> </a:t>
            </a:r>
            <a:r>
              <a:rPr lang="en-US" dirty="0">
                <a:latin typeface="Arial" charset="0"/>
                <a:ea typeface="ヒラギノ角ゴ ProN W3" charset="0"/>
                <a:cs typeface="ヒラギノ角ゴ ProN W3" charset="0"/>
              </a:rPr>
              <a:t>Example</a:t>
            </a:r>
          </a:p>
        </p:txBody>
      </p:sp>
      <p:sp>
        <p:nvSpPr>
          <p:cNvPr id="15365" name="Rectangle 4"/>
          <p:cNvSpPr>
            <a:spLocks/>
          </p:cNvSpPr>
          <p:nvPr/>
        </p:nvSpPr>
        <p:spPr bwMode="auto">
          <a:xfrm>
            <a:off x="27432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5366" name="Rectangle 5"/>
          <p:cNvSpPr>
            <a:spLocks/>
          </p:cNvSpPr>
          <p:nvPr/>
        </p:nvSpPr>
        <p:spPr bwMode="auto">
          <a:xfrm>
            <a:off x="48006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5367" name="Rectangle 6"/>
          <p:cNvSpPr>
            <a:spLocks/>
          </p:cNvSpPr>
          <p:nvPr/>
        </p:nvSpPr>
        <p:spPr bwMode="auto">
          <a:xfrm>
            <a:off x="6629400" y="3581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2471" name="Rectangle 7"/>
          <p:cNvSpPr>
            <a:spLocks/>
          </p:cNvSpPr>
          <p:nvPr/>
        </p:nvSpPr>
        <p:spPr bwMode="auto">
          <a:xfrm>
            <a:off x="4800600" y="2438400"/>
            <a:ext cx="228600"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2472" name="TextBox 8"/>
          <p:cNvSpPr txBox="1">
            <a:spLocks noChangeArrowheads="1"/>
          </p:cNvSpPr>
          <p:nvPr/>
        </p:nvSpPr>
        <p:spPr bwMode="auto">
          <a:xfrm>
            <a:off x="381000" y="3367088"/>
            <a:ext cx="68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min</a:t>
            </a:r>
            <a:endParaRPr lang="en-US" sz="1800">
              <a:solidFill>
                <a:srgbClr val="0033CC"/>
              </a:solidFill>
            </a:endParaRPr>
          </a:p>
        </p:txBody>
      </p:sp>
      <p:sp>
        <p:nvSpPr>
          <p:cNvPr id="62473" name="TextBox 9"/>
          <p:cNvSpPr txBox="1">
            <a:spLocks noChangeArrowheads="1"/>
          </p:cNvSpPr>
          <p:nvPr/>
        </p:nvSpPr>
        <p:spPr bwMode="auto">
          <a:xfrm>
            <a:off x="381000" y="2322513"/>
            <a:ext cx="76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max</a:t>
            </a:r>
            <a:endParaRPr lang="en-US" sz="1800">
              <a:solidFill>
                <a:srgbClr val="0033CC"/>
              </a:solidFill>
            </a:endParaRPr>
          </a:p>
        </p:txBody>
      </p:sp>
      <p:cxnSp>
        <p:nvCxnSpPr>
          <p:cNvPr id="11" name="Straight Arrow Connector 3"/>
          <p:cNvCxnSpPr>
            <a:cxnSpLocks noChangeShapeType="1"/>
          </p:cNvCxnSpPr>
          <p:nvPr/>
        </p:nvCxnSpPr>
        <p:spPr bwMode="auto">
          <a:xfrm flipH="1">
            <a:off x="1600200" y="3962400"/>
            <a:ext cx="9906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3"/>
          <p:cNvCxnSpPr>
            <a:cxnSpLocks noChangeShapeType="1"/>
          </p:cNvCxnSpPr>
          <p:nvPr/>
        </p:nvCxnSpPr>
        <p:spPr bwMode="auto">
          <a:xfrm flipH="1">
            <a:off x="3886200" y="3962400"/>
            <a:ext cx="685800" cy="8382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3"/>
          <p:cNvCxnSpPr>
            <a:cxnSpLocks noChangeShapeType="1"/>
          </p:cNvCxnSpPr>
          <p:nvPr/>
        </p:nvCxnSpPr>
        <p:spPr bwMode="auto">
          <a:xfrm>
            <a:off x="6477000" y="3962400"/>
            <a:ext cx="1219200" cy="762000"/>
          </a:xfrm>
          <a:prstGeom prst="straightConnector1">
            <a:avLst/>
          </a:prstGeom>
          <a:noFill/>
          <a:ln w="28575" cmpd="sng">
            <a:solidFill>
              <a:srgbClr val="FF0000"/>
            </a:solidFill>
            <a:prstDash val="sysDash"/>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1536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1536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499"/>
                                          </p:stCondLst>
                                        </p:cTn>
                                        <p:tgtEl>
                                          <p:spTgt spid="15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autoUpdateAnimBg="0"/>
      <p:bldP spid="15366" grpId="0" animBg="1" autoUpdateAnimBg="0"/>
      <p:bldP spid="1536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pic>
        <p:nvPicPr>
          <p:cNvPr id="645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16175"/>
            <a:ext cx="66373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Rectangle 3"/>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Example</a:t>
            </a:r>
          </a:p>
        </p:txBody>
      </p:sp>
      <p:sp>
        <p:nvSpPr>
          <p:cNvPr id="64516" name="TextBox 8"/>
          <p:cNvSpPr txBox="1">
            <a:spLocks noChangeArrowheads="1"/>
          </p:cNvSpPr>
          <p:nvPr/>
        </p:nvSpPr>
        <p:spPr bwMode="auto">
          <a:xfrm>
            <a:off x="381000" y="3367088"/>
            <a:ext cx="681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min</a:t>
            </a:r>
            <a:endParaRPr lang="en-US" sz="1800">
              <a:solidFill>
                <a:srgbClr val="0033CC"/>
              </a:solidFill>
            </a:endParaRPr>
          </a:p>
        </p:txBody>
      </p:sp>
      <p:sp>
        <p:nvSpPr>
          <p:cNvPr id="64517" name="TextBox 9"/>
          <p:cNvSpPr txBox="1">
            <a:spLocks noChangeArrowheads="1"/>
          </p:cNvSpPr>
          <p:nvPr/>
        </p:nvSpPr>
        <p:spPr bwMode="auto">
          <a:xfrm>
            <a:off x="381000" y="2322513"/>
            <a:ext cx="76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33CC"/>
                </a:solidFill>
              </a:rPr>
              <a:t>max</a:t>
            </a:r>
            <a:endParaRPr lang="en-US" sz="1800">
              <a:solidFill>
                <a:srgbClr val="0033CC"/>
              </a:solidFill>
            </a:endParaRPr>
          </a:p>
        </p:txBody>
      </p:sp>
      <p:sp>
        <p:nvSpPr>
          <p:cNvPr id="64518" name="TextBox 1"/>
          <p:cNvSpPr txBox="1">
            <a:spLocks noChangeArrowheads="1"/>
          </p:cNvSpPr>
          <p:nvPr/>
        </p:nvSpPr>
        <p:spPr bwMode="auto">
          <a:xfrm>
            <a:off x="2743200" y="2819400"/>
            <a:ext cx="517525"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008000"/>
                </a:solidFill>
              </a:rPr>
              <a:t>A</a:t>
            </a:r>
            <a:r>
              <a:rPr lang="en-US" baseline="-25000">
                <a:solidFill>
                  <a:srgbClr val="008000"/>
                </a:solidFill>
              </a:rPr>
              <a:t>1</a:t>
            </a:r>
          </a:p>
        </p:txBody>
      </p:sp>
      <p:cxnSp>
        <p:nvCxnSpPr>
          <p:cNvPr id="12" name="Straight Arrow Connector 3"/>
          <p:cNvCxnSpPr>
            <a:cxnSpLocks noChangeShapeType="1"/>
          </p:cNvCxnSpPr>
          <p:nvPr/>
        </p:nvCxnSpPr>
        <p:spPr bwMode="auto">
          <a:xfrm flipH="1">
            <a:off x="2590800" y="2782888"/>
            <a:ext cx="1905000" cy="798512"/>
          </a:xfrm>
          <a:prstGeom prst="straightConnector1">
            <a:avLst/>
          </a:prstGeom>
          <a:noFill/>
          <a:ln w="57150">
            <a:solidFill>
              <a:srgbClr val="008000"/>
            </a:solidFill>
            <a:round/>
            <a:headEn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048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Search</a:t>
            </a:r>
          </a:p>
        </p:txBody>
      </p:sp>
      <p:pic>
        <p:nvPicPr>
          <p:cNvPr id="6656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154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150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Minimax Properties</a:t>
            </a:r>
          </a:p>
        </p:txBody>
      </p:sp>
      <p:sp>
        <p:nvSpPr>
          <p:cNvPr id="21508" name="Rectangle 3"/>
          <p:cNvSpPr>
            <a:spLocks noGrp="1" noChangeArrowheads="1"/>
          </p:cNvSpPr>
          <p:nvPr>
            <p:ph type="body" idx="1"/>
          </p:nvPr>
        </p:nvSpPr>
        <p:spPr>
          <a:xfrm>
            <a:off x="457200" y="2552700"/>
            <a:ext cx="8229600" cy="22098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Time complexity?</a:t>
            </a:r>
          </a:p>
          <a:p>
            <a:pPr eaLnBrk="1" hangingPunct="1">
              <a:lnSpc>
                <a:spcPct val="90000"/>
              </a:lnSpc>
              <a:spcBef>
                <a:spcPts val="4900"/>
              </a:spcBef>
              <a:defRPr/>
            </a:pPr>
            <a:r>
              <a:rPr lang="en-US" sz="2400">
                <a:latin typeface="Arial" charset="0"/>
                <a:ea typeface="ヒラギノ角ゴ ProN W3" charset="0"/>
                <a:cs typeface="ヒラギノ角ゴ ProN W3" charset="0"/>
              </a:rPr>
              <a:t>Space complexity?</a:t>
            </a:r>
          </a:p>
        </p:txBody>
      </p:sp>
      <p:sp>
        <p:nvSpPr>
          <p:cNvPr id="68612" name="AutoShape 4"/>
          <p:cNvSpPr>
            <a:spLocks/>
          </p:cNvSpPr>
          <p:nvPr/>
        </p:nvSpPr>
        <p:spPr bwMode="auto">
          <a:xfrm>
            <a:off x="6751638" y="2286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8613" name="AutoShape 5"/>
          <p:cNvSpPr>
            <a:spLocks/>
          </p:cNvSpPr>
          <p:nvPr/>
        </p:nvSpPr>
        <p:spPr bwMode="auto">
          <a:xfrm rot="10800000">
            <a:off x="5989638" y="3173413"/>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68614" name="AutoShape 6"/>
          <p:cNvSpPr>
            <a:spLocks/>
          </p:cNvSpPr>
          <p:nvPr/>
        </p:nvSpPr>
        <p:spPr bwMode="auto">
          <a:xfrm rot="10800000">
            <a:off x="7513638" y="3175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68615" name="Group 9"/>
          <p:cNvGrpSpPr>
            <a:grpSpLocks/>
          </p:cNvGrpSpPr>
          <p:nvPr/>
        </p:nvGrpSpPr>
        <p:grpSpPr bwMode="auto">
          <a:xfrm>
            <a:off x="5624513" y="4546600"/>
            <a:ext cx="407987" cy="355600"/>
            <a:chOff x="0" y="0"/>
            <a:chExt cx="257" cy="224"/>
          </a:xfrm>
        </p:grpSpPr>
        <p:sp>
          <p:nvSpPr>
            <p:cNvPr id="68638" name="Rectangle 7"/>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9" name="Rectangle 8"/>
            <p:cNvSpPr>
              <a:spLocks/>
            </p:cNvSpPr>
            <p:nvPr/>
          </p:nvSpPr>
          <p:spPr bwMode="auto">
            <a:xfrm>
              <a:off x="0" y="0"/>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68616" name="Group 12"/>
          <p:cNvGrpSpPr>
            <a:grpSpLocks/>
          </p:cNvGrpSpPr>
          <p:nvPr/>
        </p:nvGrpSpPr>
        <p:grpSpPr bwMode="auto">
          <a:xfrm>
            <a:off x="6310313" y="4546600"/>
            <a:ext cx="407987" cy="355600"/>
            <a:chOff x="0" y="0"/>
            <a:chExt cx="257" cy="224"/>
          </a:xfrm>
        </p:grpSpPr>
        <p:sp>
          <p:nvSpPr>
            <p:cNvPr id="68636" name="Rectangle 10"/>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7" name="Rectangle 11"/>
            <p:cNvSpPr>
              <a:spLocks/>
            </p:cNvSpPr>
            <p:nvPr/>
          </p:nvSpPr>
          <p:spPr bwMode="auto">
            <a:xfrm>
              <a:off x="0" y="0"/>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68617" name="Group 15"/>
          <p:cNvGrpSpPr>
            <a:grpSpLocks/>
          </p:cNvGrpSpPr>
          <p:nvPr/>
        </p:nvGrpSpPr>
        <p:grpSpPr bwMode="auto">
          <a:xfrm>
            <a:off x="7162800" y="4546600"/>
            <a:ext cx="381000" cy="355600"/>
            <a:chOff x="0" y="0"/>
            <a:chExt cx="240" cy="224"/>
          </a:xfrm>
        </p:grpSpPr>
        <p:sp>
          <p:nvSpPr>
            <p:cNvPr id="68634" name="Rectangle 13"/>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5" name="Rectangle 14"/>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9</a:t>
              </a:r>
            </a:p>
          </p:txBody>
        </p:sp>
      </p:grpSp>
      <p:grpSp>
        <p:nvGrpSpPr>
          <p:cNvPr id="68618" name="Group 18"/>
          <p:cNvGrpSpPr>
            <a:grpSpLocks/>
          </p:cNvGrpSpPr>
          <p:nvPr/>
        </p:nvGrpSpPr>
        <p:grpSpPr bwMode="auto">
          <a:xfrm>
            <a:off x="7847013" y="4546600"/>
            <a:ext cx="534987" cy="355600"/>
            <a:chOff x="0" y="0"/>
            <a:chExt cx="337" cy="224"/>
          </a:xfrm>
        </p:grpSpPr>
        <p:sp>
          <p:nvSpPr>
            <p:cNvPr id="68632" name="Rectangle 16"/>
            <p:cNvSpPr>
              <a:spLocks/>
            </p:cNvSpPr>
            <p:nvPr/>
          </p:nvSpPr>
          <p:spPr bwMode="auto">
            <a:xfrm>
              <a:off x="4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68633" name="Rectangle 17"/>
            <p:cNvSpPr>
              <a:spLocks/>
            </p:cNvSpPr>
            <p:nvPr/>
          </p:nvSpPr>
          <p:spPr bwMode="auto">
            <a:xfrm>
              <a:off x="0" y="0"/>
              <a:ext cx="33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100</a:t>
              </a:r>
            </a:p>
          </p:txBody>
        </p:sp>
      </p:grpSp>
      <p:cxnSp>
        <p:nvCxnSpPr>
          <p:cNvPr id="68619" name="AutoShape 19"/>
          <p:cNvCxnSpPr>
            <a:cxnSpLocks noChangeShapeType="1"/>
            <a:stCxn id="68612" idx="3"/>
            <a:endCxn id="68613" idx="3"/>
          </p:cNvCxnSpPr>
          <p:nvPr/>
        </p:nvCxnSpPr>
        <p:spPr bwMode="auto">
          <a:xfrm flipH="1">
            <a:off x="6208713" y="2692400"/>
            <a:ext cx="763587" cy="4810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0" name="AutoShape 20"/>
          <p:cNvCxnSpPr>
            <a:cxnSpLocks noChangeShapeType="1"/>
            <a:stCxn id="68612" idx="3"/>
            <a:endCxn id="68614" idx="3"/>
          </p:cNvCxnSpPr>
          <p:nvPr/>
        </p:nvCxnSpPr>
        <p:spPr bwMode="auto">
          <a:xfrm>
            <a:off x="6972300" y="2692400"/>
            <a:ext cx="760413" cy="482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1" name="AutoShape 21"/>
          <p:cNvCxnSpPr>
            <a:cxnSpLocks noChangeShapeType="1"/>
            <a:stCxn id="68613" idx="0"/>
          </p:cNvCxnSpPr>
          <p:nvPr/>
        </p:nvCxnSpPr>
        <p:spPr bwMode="auto">
          <a:xfrm flipH="1">
            <a:off x="5791200" y="3579813"/>
            <a:ext cx="417513" cy="9683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2" name="AutoShape 22"/>
          <p:cNvCxnSpPr>
            <a:cxnSpLocks noChangeShapeType="1"/>
            <a:stCxn id="68613" idx="0"/>
            <a:endCxn id="68637" idx="0"/>
          </p:cNvCxnSpPr>
          <p:nvPr/>
        </p:nvCxnSpPr>
        <p:spPr bwMode="auto">
          <a:xfrm>
            <a:off x="6208713" y="3579813"/>
            <a:ext cx="306387" cy="9667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3" name="AutoShape 23"/>
          <p:cNvCxnSpPr>
            <a:cxnSpLocks noChangeShapeType="1"/>
            <a:stCxn id="68614" idx="0"/>
            <a:endCxn id="68635" idx="0"/>
          </p:cNvCxnSpPr>
          <p:nvPr/>
        </p:nvCxnSpPr>
        <p:spPr bwMode="auto">
          <a:xfrm flipH="1">
            <a:off x="7353300" y="3581400"/>
            <a:ext cx="379413" cy="965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4" name="AutoShape 24"/>
          <p:cNvCxnSpPr>
            <a:cxnSpLocks noChangeShapeType="1"/>
            <a:stCxn id="68614" idx="0"/>
            <a:endCxn id="68633" idx="0"/>
          </p:cNvCxnSpPr>
          <p:nvPr/>
        </p:nvCxnSpPr>
        <p:spPr bwMode="auto">
          <a:xfrm>
            <a:off x="7732713" y="3581400"/>
            <a:ext cx="382587" cy="965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25" name="Rectangle 25"/>
          <p:cNvSpPr>
            <a:spLocks/>
          </p:cNvSpPr>
          <p:nvPr/>
        </p:nvSpPr>
        <p:spPr bwMode="auto">
          <a:xfrm>
            <a:off x="7186613" y="2290763"/>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68626" name="Rectangle 26"/>
          <p:cNvSpPr>
            <a:spLocks/>
          </p:cNvSpPr>
          <p:nvPr/>
        </p:nvSpPr>
        <p:spPr bwMode="auto">
          <a:xfrm>
            <a:off x="8002588" y="3205163"/>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sp>
        <p:nvSpPr>
          <p:cNvPr id="23579" name="Rectangle 27"/>
          <p:cNvSpPr>
            <a:spLocks/>
          </p:cNvSpPr>
          <p:nvPr/>
        </p:nvSpPr>
        <p:spPr bwMode="auto">
          <a:xfrm>
            <a:off x="381000" y="2908300"/>
            <a:ext cx="154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O(b</a:t>
            </a:r>
            <a:r>
              <a:rPr lang="en-US" sz="2000" baseline="30000">
                <a:solidFill>
                  <a:schemeClr val="tx1"/>
                </a:solidFill>
                <a:cs typeface="Arial" charset="0"/>
              </a:rPr>
              <a:t>m</a:t>
            </a:r>
            <a:r>
              <a:rPr lang="en-US" sz="2000">
                <a:solidFill>
                  <a:schemeClr val="tx1"/>
                </a:solidFill>
                <a:cs typeface="Arial" charset="0"/>
              </a:rPr>
              <a:t>)</a:t>
            </a:r>
          </a:p>
          <a:p>
            <a:pPr marL="39688">
              <a:lnSpc>
                <a:spcPct val="90000"/>
              </a:lnSpc>
            </a:pPr>
            <a:endParaRPr lang="en-US">
              <a:solidFill>
                <a:schemeClr val="tx1"/>
              </a:solidFill>
              <a:cs typeface="Arial" charset="0"/>
            </a:endParaRPr>
          </a:p>
        </p:txBody>
      </p:sp>
      <p:sp>
        <p:nvSpPr>
          <p:cNvPr id="23580" name="Rectangle 28"/>
          <p:cNvSpPr>
            <a:spLocks/>
          </p:cNvSpPr>
          <p:nvPr/>
        </p:nvSpPr>
        <p:spPr bwMode="auto">
          <a:xfrm>
            <a:off x="393700" y="3886200"/>
            <a:ext cx="16160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O(bm)</a:t>
            </a:r>
          </a:p>
          <a:p>
            <a:pPr marL="39688">
              <a:lnSpc>
                <a:spcPct val="90000"/>
              </a:lnSpc>
            </a:pPr>
            <a:endParaRPr lang="en-US">
              <a:solidFill>
                <a:schemeClr val="tx1"/>
              </a:solidFill>
              <a:cs typeface="Arial" charset="0"/>
            </a:endParaRPr>
          </a:p>
        </p:txBody>
      </p:sp>
      <p:sp>
        <p:nvSpPr>
          <p:cNvPr id="23581" name="Rectangle 29"/>
          <p:cNvSpPr>
            <a:spLocks/>
          </p:cNvSpPr>
          <p:nvPr/>
        </p:nvSpPr>
        <p:spPr bwMode="auto">
          <a:xfrm>
            <a:off x="406400" y="4686300"/>
            <a:ext cx="6705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For chess, b </a:t>
            </a:r>
            <a:r>
              <a:rPr lang="en-US" sz="2400">
                <a:solidFill>
                  <a:srgbClr val="333399"/>
                </a:solidFill>
                <a:latin typeface="Symbol" charset="0"/>
                <a:cs typeface="Symbol" charset="0"/>
                <a:sym typeface="Symbol" charset="0"/>
              </a:rPr>
              <a:t>~</a:t>
            </a:r>
            <a:r>
              <a:rPr lang="en-US" sz="2400">
                <a:solidFill>
                  <a:srgbClr val="333399"/>
                </a:solidFill>
                <a:cs typeface="Arial" charset="0"/>
              </a:rPr>
              <a:t> 35, m </a:t>
            </a:r>
            <a:r>
              <a:rPr lang="en-US" sz="2400">
                <a:solidFill>
                  <a:srgbClr val="333399"/>
                </a:solidFill>
                <a:latin typeface="Symbol" charset="0"/>
                <a:cs typeface="Symbol" charset="0"/>
                <a:sym typeface="Symbol" charset="0"/>
              </a:rPr>
              <a:t>~</a:t>
            </a:r>
            <a:r>
              <a:rPr lang="en-US" sz="2400">
                <a:solidFill>
                  <a:srgbClr val="333399"/>
                </a:solidFill>
                <a:cs typeface="Arial" charset="0"/>
              </a:rPr>
              <a:t> 100</a:t>
            </a:r>
          </a:p>
          <a:p>
            <a:pPr marL="782638" lvl="1" indent="-285750">
              <a:lnSpc>
                <a:spcPct val="90000"/>
              </a:lnSpc>
              <a:spcBef>
                <a:spcPts val="638"/>
              </a:spcBef>
              <a:buClr>
                <a:srgbClr val="000000"/>
              </a:buClr>
              <a:buSzPct val="100000"/>
              <a:buFont typeface="Wingdings" charset="0"/>
              <a:buChar char="§"/>
            </a:pPr>
            <a:r>
              <a:rPr lang="en-US" sz="2100">
                <a:solidFill>
                  <a:schemeClr val="tx1"/>
                </a:solidFill>
                <a:cs typeface="Arial" charset="0"/>
              </a:rPr>
              <a:t>Exact solution is completely infeasible</a:t>
            </a:r>
          </a:p>
          <a:p>
            <a:pPr marL="782638" lvl="1" indent="-285750">
              <a:lnSpc>
                <a:spcPct val="90000"/>
              </a:lnSpc>
              <a:spcBef>
                <a:spcPts val="638"/>
              </a:spcBef>
              <a:buClr>
                <a:srgbClr val="000000"/>
              </a:buClr>
              <a:buSzPct val="100000"/>
              <a:buFont typeface="Wingdings" charset="0"/>
              <a:buChar char="§"/>
            </a:pPr>
            <a:r>
              <a:rPr lang="en-US" sz="2100">
                <a:solidFill>
                  <a:schemeClr val="tx1"/>
                </a:solidFill>
                <a:cs typeface="Arial" charset="0"/>
              </a:rPr>
              <a:t>But, do we need to explore the whole tree?</a:t>
            </a:r>
          </a:p>
        </p:txBody>
      </p:sp>
      <p:sp>
        <p:nvSpPr>
          <p:cNvPr id="68630" name="Rectangle 30"/>
          <p:cNvSpPr>
            <a:spLocks/>
          </p:cNvSpPr>
          <p:nvPr/>
        </p:nvSpPr>
        <p:spPr bwMode="auto">
          <a:xfrm>
            <a:off x="469900" y="1511300"/>
            <a:ext cx="6172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Optimal? </a:t>
            </a:r>
          </a:p>
        </p:txBody>
      </p:sp>
      <p:sp>
        <p:nvSpPr>
          <p:cNvPr id="23583" name="Rectangle 31"/>
          <p:cNvSpPr>
            <a:spLocks/>
          </p:cNvSpPr>
          <p:nvPr/>
        </p:nvSpPr>
        <p:spPr bwMode="auto">
          <a:xfrm>
            <a:off x="381000" y="1955800"/>
            <a:ext cx="551338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782638" lvl="1" indent="-285750">
              <a:spcBef>
                <a:spcPts val="638"/>
              </a:spcBef>
              <a:buClr>
                <a:srgbClr val="000000"/>
              </a:buClr>
              <a:buSzPct val="100000"/>
              <a:buFont typeface="Wingdings" charset="0"/>
              <a:buChar char="§"/>
            </a:pPr>
            <a:r>
              <a:rPr lang="en-US" sz="2100">
                <a:solidFill>
                  <a:schemeClr val="tx1"/>
                </a:solidFill>
                <a:cs typeface="Arial" charset="0"/>
              </a:rPr>
              <a:t>Yes, against perfect player. Otherwise?</a:t>
            </a:r>
          </a:p>
          <a:p>
            <a:pPr marL="39688"/>
            <a:endParaRPr lang="en-US">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9" grpId="0" autoUpdateAnimBg="0"/>
      <p:bldP spid="23580" grpId="0" autoUpdateAnimBg="0"/>
      <p:bldP spid="23581" grpId="0" autoUpdateAnimBg="0"/>
      <p:bldP spid="2358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8" name="Rectangle 2"/>
          <p:cNvSpPr>
            <a:spLocks noGrp="1" noChangeArrowheads="1"/>
          </p:cNvSpPr>
          <p:nvPr>
            <p:ph type="title"/>
          </p:nvPr>
        </p:nvSpPr>
        <p:spPr/>
        <p:txBody>
          <a:bodyPr rIns="132080"/>
          <a:lstStyle/>
          <a:p>
            <a:pPr indent="0" eaLnBrk="1" hangingPunct="1">
              <a:defRPr/>
            </a:pPr>
            <a:r>
              <a:rPr lang="en-US" sz="3600" dirty="0" smtClean="0">
                <a:latin typeface="+mn-lt"/>
                <a:ea typeface="Lucida Grande" charset="0"/>
                <a:cs typeface="Lucida Grande" charset="0"/>
                <a:sym typeface="Symbol" charset="2"/>
              </a:rPr>
              <a:t>Do We Need to Evaluate Every Node?</a:t>
            </a:r>
            <a:endParaRPr lang="en-US" sz="3600" dirty="0" smtClean="0">
              <a:latin typeface="+mn-lt"/>
              <a:sym typeface="Symbol" charset="2"/>
            </a:endParaRPr>
          </a:p>
        </p:txBody>
      </p:sp>
      <p:grpSp>
        <p:nvGrpSpPr>
          <p:cNvPr id="69635" name="Group 9"/>
          <p:cNvGrpSpPr>
            <a:grpSpLocks/>
          </p:cNvGrpSpPr>
          <p:nvPr/>
        </p:nvGrpSpPr>
        <p:grpSpPr bwMode="auto">
          <a:xfrm>
            <a:off x="1371600" y="2416175"/>
            <a:ext cx="6637338" cy="2994025"/>
            <a:chOff x="0" y="0"/>
            <a:chExt cx="4181" cy="1886"/>
          </a:xfrm>
        </p:grpSpPr>
        <p:pic>
          <p:nvPicPr>
            <p:cNvPr id="696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7"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9638"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9639"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69640"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355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sym typeface="Symbol" charset="0"/>
              </a:rPr>
              <a:t>- </a:t>
            </a:r>
            <a:r>
              <a:rPr lang="en-US">
                <a:latin typeface="Arial" charset="0"/>
                <a:ea typeface="ヒラギノ角ゴ ProN W3" charset="0"/>
                <a:cs typeface="ヒラギノ角ゴ ProN W3" charset="0"/>
              </a:rPr>
              <a:t>Pruning Example</a:t>
            </a:r>
          </a:p>
        </p:txBody>
      </p:sp>
      <p:grpSp>
        <p:nvGrpSpPr>
          <p:cNvPr id="71683" name="Group 9"/>
          <p:cNvGrpSpPr>
            <a:grpSpLocks/>
          </p:cNvGrpSpPr>
          <p:nvPr/>
        </p:nvGrpSpPr>
        <p:grpSpPr bwMode="auto">
          <a:xfrm>
            <a:off x="1371600" y="2416175"/>
            <a:ext cx="6637338" cy="2994025"/>
            <a:chOff x="0" y="0"/>
            <a:chExt cx="4181" cy="1886"/>
          </a:xfrm>
        </p:grpSpPr>
        <p:pic>
          <p:nvPicPr>
            <p:cNvPr id="716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6"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71697"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71698"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71699"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grpSp>
      <p:sp>
        <p:nvSpPr>
          <p:cNvPr id="71684" name="Rectangle 10"/>
          <p:cNvSpPr>
            <a:spLocks/>
          </p:cNvSpPr>
          <p:nvPr/>
        </p:nvSpPr>
        <p:spPr bwMode="auto">
          <a:xfrm>
            <a:off x="2781300" y="3492500"/>
            <a:ext cx="244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rPr>
              <a:t>3</a:t>
            </a:r>
          </a:p>
        </p:txBody>
      </p:sp>
      <p:sp>
        <p:nvSpPr>
          <p:cNvPr id="71685" name="Rectangle 11"/>
          <p:cNvSpPr>
            <a:spLocks/>
          </p:cNvSpPr>
          <p:nvPr/>
        </p:nvSpPr>
        <p:spPr bwMode="auto">
          <a:xfrm>
            <a:off x="4775200" y="3479800"/>
            <a:ext cx="40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sym typeface="Symbol" charset="0"/>
              </a:rPr>
              <a:t></a:t>
            </a:r>
            <a:r>
              <a:rPr lang="en-US" sz="2300" b="1">
                <a:solidFill>
                  <a:srgbClr val="7030A0"/>
                </a:solidFill>
                <a:cs typeface="Arial" charset="0"/>
              </a:rPr>
              <a:t>2</a:t>
            </a:r>
          </a:p>
        </p:txBody>
      </p:sp>
      <p:sp>
        <p:nvSpPr>
          <p:cNvPr id="71686" name="Rectangle 12"/>
          <p:cNvSpPr>
            <a:spLocks/>
          </p:cNvSpPr>
          <p:nvPr/>
        </p:nvSpPr>
        <p:spPr bwMode="auto">
          <a:xfrm>
            <a:off x="6718300" y="3492500"/>
            <a:ext cx="2603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rPr>
              <a:t>?</a:t>
            </a:r>
          </a:p>
        </p:txBody>
      </p:sp>
      <p:sp>
        <p:nvSpPr>
          <p:cNvPr id="71687" name="Rectangle 13"/>
          <p:cNvSpPr>
            <a:spLocks/>
          </p:cNvSpPr>
          <p:nvPr/>
        </p:nvSpPr>
        <p:spPr bwMode="auto">
          <a:xfrm>
            <a:off x="4826000" y="2413000"/>
            <a:ext cx="40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7030A0"/>
                </a:solidFill>
                <a:cs typeface="Arial" charset="0"/>
                <a:sym typeface="Symbol" charset="0"/>
              </a:rPr>
              <a:t>3</a:t>
            </a:r>
            <a:endParaRPr lang="en-US" sz="2300" b="1">
              <a:solidFill>
                <a:srgbClr val="7030A0"/>
              </a:solidFill>
              <a:cs typeface="Arial" charset="0"/>
            </a:endParaRPr>
          </a:p>
        </p:txBody>
      </p:sp>
      <p:sp>
        <p:nvSpPr>
          <p:cNvPr id="71688" name="AutoShape 14"/>
          <p:cNvSpPr>
            <a:spLocks/>
          </p:cNvSpPr>
          <p:nvPr/>
        </p:nvSpPr>
        <p:spPr bwMode="auto">
          <a:xfrm>
            <a:off x="4229100" y="4279900"/>
            <a:ext cx="1270000" cy="1270000"/>
          </a:xfrm>
          <a:prstGeom prst="roundRect">
            <a:avLst>
              <a:gd name="adj" fmla="val 15000"/>
            </a:avLst>
          </a:prstGeom>
          <a:solidFill>
            <a:srgbClr val="FFFFFF">
              <a:alpha val="83136"/>
            </a:srgbClr>
          </a:solidFill>
          <a:ln w="9525">
            <a:solidFill>
              <a:srgbClr val="FFFFFF"/>
            </a:solidFill>
            <a:round/>
            <a:headEnd/>
            <a:tailEnd/>
          </a:ln>
        </p:spPr>
        <p:txBody>
          <a:bodyPr lIns="0" tIns="0" rIns="0" bIns="0"/>
          <a:lstStyle/>
          <a:p>
            <a:endParaRPr lang="en-US"/>
          </a:p>
        </p:txBody>
      </p:sp>
      <p:grpSp>
        <p:nvGrpSpPr>
          <p:cNvPr id="71689" name="Group 6"/>
          <p:cNvGrpSpPr>
            <a:grpSpLocks/>
          </p:cNvGrpSpPr>
          <p:nvPr/>
        </p:nvGrpSpPr>
        <p:grpSpPr bwMode="auto">
          <a:xfrm>
            <a:off x="4457700" y="4203700"/>
            <a:ext cx="571500" cy="152400"/>
            <a:chOff x="914400" y="2743200"/>
            <a:chExt cx="571500" cy="152400"/>
          </a:xfrm>
        </p:grpSpPr>
        <p:cxnSp>
          <p:nvCxnSpPr>
            <p:cNvPr id="23565" name="Straight Connector 2"/>
            <p:cNvCxnSpPr>
              <a:cxnSpLocks noChangeShapeType="1"/>
            </p:cNvCxnSpPr>
            <p:nvPr/>
          </p:nvCxnSpPr>
          <p:spPr bwMode="auto">
            <a:xfrm flipV="1">
              <a:off x="914400" y="2743200"/>
              <a:ext cx="304800" cy="1524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566" name="Straight Connector 17"/>
            <p:cNvCxnSpPr>
              <a:cxnSpLocks noChangeShapeType="1"/>
            </p:cNvCxnSpPr>
            <p:nvPr/>
          </p:nvCxnSpPr>
          <p:spPr bwMode="auto">
            <a:xfrm flipV="1">
              <a:off x="1257300" y="2743200"/>
              <a:ext cx="228600" cy="1016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567" name="Straight Connector 18"/>
            <p:cNvCxnSpPr>
              <a:cxnSpLocks noChangeShapeType="1"/>
            </p:cNvCxnSpPr>
            <p:nvPr/>
          </p:nvCxnSpPr>
          <p:spPr bwMode="auto">
            <a:xfrm>
              <a:off x="1219200" y="2743200"/>
              <a:ext cx="38100" cy="101600"/>
            </a:xfrm>
            <a:prstGeom prst="line">
              <a:avLst/>
            </a:prstGeom>
            <a:noFill/>
            <a:ln w="2857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71690" name="Rectangle 10"/>
          <p:cNvSpPr>
            <a:spLocks/>
          </p:cNvSpPr>
          <p:nvPr/>
        </p:nvSpPr>
        <p:spPr bwMode="auto">
          <a:xfrm>
            <a:off x="1143000" y="6008688"/>
            <a:ext cx="30432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300" b="1">
                <a:solidFill>
                  <a:srgbClr val="0033CC"/>
                </a:solidFill>
                <a:cs typeface="Arial" charset="0"/>
              </a:rPr>
              <a:t>Progress of search…</a:t>
            </a:r>
          </a:p>
        </p:txBody>
      </p:sp>
      <p:sp>
        <p:nvSpPr>
          <p:cNvPr id="71691" name="Freeform 7"/>
          <p:cNvSpPr>
            <a:spLocks/>
          </p:cNvSpPr>
          <p:nvPr/>
        </p:nvSpPr>
        <p:spPr bwMode="auto">
          <a:xfrm>
            <a:off x="4186238" y="5310188"/>
            <a:ext cx="336550" cy="850900"/>
          </a:xfrm>
          <a:custGeom>
            <a:avLst/>
            <a:gdLst>
              <a:gd name="T0" fmla="*/ 0 w 238457"/>
              <a:gd name="T1" fmla="*/ 851196 h 850604"/>
              <a:gd name="T2" fmla="*/ 642770 w 238457"/>
              <a:gd name="T3" fmla="*/ 670317 h 850604"/>
              <a:gd name="T4" fmla="*/ 493288 w 238457"/>
              <a:gd name="T5" fmla="*/ 0 h 850604"/>
              <a:gd name="T6" fmla="*/ 0 60000 65536"/>
              <a:gd name="T7" fmla="*/ 0 60000 65536"/>
              <a:gd name="T8" fmla="*/ 0 60000 65536"/>
            </a:gdLst>
            <a:ahLst/>
            <a:cxnLst>
              <a:cxn ang="T6">
                <a:pos x="T0" y="T1"/>
              </a:cxn>
              <a:cxn ang="T7">
                <a:pos x="T2" y="T3"/>
              </a:cxn>
              <a:cxn ang="T8">
                <a:pos x="T4" y="T5"/>
              </a:cxn>
            </a:cxnLst>
            <a:rect l="0" t="0" r="r" b="b"/>
            <a:pathLst>
              <a:path w="238457" h="850604">
                <a:moveTo>
                  <a:pt x="0" y="850604"/>
                </a:moveTo>
                <a:cubicBezTo>
                  <a:pt x="99680" y="831111"/>
                  <a:pt x="199361" y="811618"/>
                  <a:pt x="228600" y="669851"/>
                </a:cubicBezTo>
                <a:cubicBezTo>
                  <a:pt x="257839" y="528084"/>
                  <a:pt x="216638" y="264042"/>
                  <a:pt x="175437" y="0"/>
                </a:cubicBezTo>
              </a:path>
            </a:pathLst>
          </a:custGeom>
          <a:noFill/>
          <a:ln w="28575" cap="flat" cmpd="sng">
            <a:solidFill>
              <a:srgbClr val="0033CC"/>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457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sym typeface="Symbol" charset="0"/>
              </a:rPr>
              <a:t>-</a:t>
            </a:r>
            <a:r>
              <a:rPr lang="en-US">
                <a:latin typeface="Arial" charset="0"/>
                <a:ea typeface="ヒラギノ角ゴ ProN W3" charset="0"/>
                <a:cs typeface="ヒラギノ角ゴ ProN W3" charset="0"/>
              </a:rPr>
              <a:t> Pruning</a:t>
            </a:r>
          </a:p>
        </p:txBody>
      </p:sp>
      <p:sp>
        <p:nvSpPr>
          <p:cNvPr id="24580" name="Rectangle 3"/>
          <p:cNvSpPr>
            <a:spLocks noGrp="1" noChangeArrowheads="1"/>
          </p:cNvSpPr>
          <p:nvPr>
            <p:ph type="body" idx="1"/>
          </p:nvPr>
        </p:nvSpPr>
        <p:spPr>
          <a:xfrm>
            <a:off x="457200" y="1600200"/>
            <a:ext cx="4518025" cy="4953000"/>
          </a:xfrm>
        </p:spPr>
        <p:txBody>
          <a:bodyPr rIns="132080"/>
          <a:lstStyle/>
          <a:p>
            <a:pPr eaLnBrk="1" hangingPunct="1">
              <a:lnSpc>
                <a:spcPct val="110000"/>
              </a:lnSpc>
              <a:defRPr/>
            </a:pPr>
            <a:r>
              <a:rPr lang="en-US" sz="2600" dirty="0">
                <a:latin typeface="Arial" charset="0"/>
                <a:ea typeface="ヒラギノ角ゴ ProN W3" charset="0"/>
                <a:cs typeface="ヒラギノ角ゴ ProN W3" charset="0"/>
              </a:rPr>
              <a:t>General configuration</a:t>
            </a:r>
          </a:p>
          <a:p>
            <a:pPr marL="782638" lvl="1" eaLnBrk="1" hangingPunct="1">
              <a:lnSpc>
                <a:spcPct val="110000"/>
              </a:lnSpc>
              <a:defRPr/>
            </a:pPr>
            <a:r>
              <a:rPr lang="en-US" sz="2400" dirty="0">
                <a:latin typeface="Symbol" charset="0"/>
                <a:ea typeface="ＭＳ Ｐゴシック" charset="0"/>
                <a:cs typeface="Symbol" charset="0"/>
                <a:sym typeface="Symbol" charset="0"/>
              </a:rPr>
              <a:t></a:t>
            </a:r>
            <a:r>
              <a:rPr lang="en-US" sz="2400" dirty="0">
                <a:latin typeface="Arial" charset="0"/>
                <a:ea typeface="ヒラギノ角ゴ ProN W3" charset="0"/>
                <a:cs typeface="ヒラギノ角ゴ ProN W3" charset="0"/>
              </a:rPr>
              <a:t> is </a:t>
            </a:r>
            <a:r>
              <a:rPr lang="en-US" sz="2400" dirty="0" smtClean="0">
                <a:latin typeface="Arial" charset="0"/>
                <a:ea typeface="ヒラギノ角ゴ ProN W3" charset="0"/>
                <a:cs typeface="ヒラギノ角ゴ ProN W3" charset="0"/>
              </a:rPr>
              <a:t>MAX’s best choice on path to root</a:t>
            </a:r>
            <a:endParaRPr lang="en-US" sz="2400" dirty="0">
              <a:latin typeface="Arial" charset="0"/>
              <a:ea typeface="ヒラギノ角ゴ ProN W3" charset="0"/>
              <a:cs typeface="ヒラギノ角ゴ ProN W3" charset="0"/>
            </a:endParaRPr>
          </a:p>
          <a:p>
            <a:pPr marL="782638" lvl="1" eaLnBrk="1" hangingPunct="1">
              <a:lnSpc>
                <a:spcPct val="110000"/>
              </a:lnSpc>
              <a:defRPr/>
            </a:pPr>
            <a:r>
              <a:rPr lang="en-US" sz="2400" dirty="0">
                <a:latin typeface="Arial" charset="0"/>
                <a:ea typeface="ヒラギノ角ゴ ProN W3" charset="0"/>
                <a:cs typeface="ヒラギノ角ゴ ProN W3" charset="0"/>
              </a:rPr>
              <a:t>If </a:t>
            </a:r>
            <a:r>
              <a:rPr lang="en-US" sz="2400" dirty="0">
                <a:latin typeface="Arial Italic" charset="0"/>
                <a:ea typeface="ＭＳ Ｐゴシック" charset="0"/>
                <a:cs typeface="Arial Italic" charset="0"/>
                <a:sym typeface="Arial Italic" charset="0"/>
              </a:rPr>
              <a:t>n</a:t>
            </a:r>
            <a:r>
              <a:rPr lang="en-US" sz="2400" dirty="0">
                <a:latin typeface="Arial" charset="0"/>
                <a:ea typeface="ヒラギノ角ゴ ProN W3" charset="0"/>
                <a:cs typeface="ヒラギノ角ゴ ProN W3" charset="0"/>
              </a:rPr>
              <a:t> becomes worse than </a:t>
            </a:r>
            <a:r>
              <a:rPr lang="en-US" sz="2400" dirty="0">
                <a:latin typeface="Symbol" charset="0"/>
                <a:ea typeface="ＭＳ Ｐゴシック" charset="0"/>
                <a:cs typeface="Symbol" charset="0"/>
                <a:sym typeface="Symbol" charset="0"/>
              </a:rPr>
              <a:t></a:t>
            </a:r>
            <a:r>
              <a:rPr lang="en-US" sz="2400" dirty="0">
                <a:latin typeface="Arial" charset="0"/>
                <a:ea typeface="ヒラギノ角ゴ ProN W3" charset="0"/>
                <a:cs typeface="ヒラギノ角ゴ ProN W3" charset="0"/>
              </a:rPr>
              <a:t>, MAX will avoid it, so can stop considering </a:t>
            </a:r>
            <a:r>
              <a:rPr lang="en-US" sz="2400" dirty="0">
                <a:latin typeface="Arial Italic" charset="0"/>
                <a:ea typeface="ＭＳ Ｐゴシック" charset="0"/>
                <a:cs typeface="Arial Italic" charset="0"/>
                <a:sym typeface="Arial Italic" charset="0"/>
              </a:rPr>
              <a:t>n</a:t>
            </a:r>
            <a:r>
              <a:rPr lang="ja-JP" altLang="en-US" sz="2400" dirty="0">
                <a:latin typeface="Arial" charset="0"/>
                <a:ea typeface="ヒラギノ角ゴ ProN W3" charset="0"/>
                <a:cs typeface="ヒラギノ角ゴ ProN W3" charset="0"/>
              </a:rPr>
              <a:t>’</a:t>
            </a:r>
            <a:r>
              <a:rPr lang="en-US" sz="2400" dirty="0">
                <a:latin typeface="Arial" charset="0"/>
                <a:ea typeface="ヒラギノ角ゴ ProN W3" charset="0"/>
                <a:cs typeface="ヒラギノ角ゴ ProN W3" charset="0"/>
              </a:rPr>
              <a:t>s other children</a:t>
            </a:r>
          </a:p>
          <a:p>
            <a:pPr marL="782638" lvl="1" eaLnBrk="1" hangingPunct="1">
              <a:lnSpc>
                <a:spcPct val="110000"/>
              </a:lnSpc>
              <a:defRPr/>
            </a:pPr>
            <a:r>
              <a:rPr lang="en-US" sz="2400" dirty="0">
                <a:latin typeface="Arial" charset="0"/>
                <a:ea typeface="ヒラギノ角ゴ ProN W3" charset="0"/>
                <a:cs typeface="ヒラギノ角ゴ ProN W3" charset="0"/>
              </a:rPr>
              <a:t>Define </a:t>
            </a:r>
            <a:r>
              <a:rPr lang="en-US" sz="2400" dirty="0">
                <a:latin typeface="Symbol" charset="0"/>
                <a:ea typeface="ＭＳ Ｐゴシック" charset="0"/>
                <a:cs typeface="Symbol" charset="0"/>
                <a:sym typeface="Symbol" charset="0"/>
              </a:rPr>
              <a:t> </a:t>
            </a:r>
            <a:r>
              <a:rPr lang="en-US" sz="2400" dirty="0">
                <a:latin typeface="Arial" charset="0"/>
                <a:ea typeface="ヒラギノ角ゴ ProN W3" charset="0"/>
                <a:cs typeface="ヒラギノ角ゴ ProN W3" charset="0"/>
              </a:rPr>
              <a:t>similarly for MIN</a:t>
            </a:r>
          </a:p>
        </p:txBody>
      </p:sp>
      <p:sp>
        <p:nvSpPr>
          <p:cNvPr id="73732" name="Rectangle 4"/>
          <p:cNvSpPr>
            <a:spLocks/>
          </p:cNvSpPr>
          <p:nvPr/>
        </p:nvSpPr>
        <p:spPr bwMode="auto">
          <a:xfrm>
            <a:off x="5340350" y="2152650"/>
            <a:ext cx="801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Player</a:t>
            </a:r>
          </a:p>
        </p:txBody>
      </p:sp>
      <p:sp>
        <p:nvSpPr>
          <p:cNvPr id="73733" name="Rectangle 5"/>
          <p:cNvSpPr>
            <a:spLocks/>
          </p:cNvSpPr>
          <p:nvPr/>
        </p:nvSpPr>
        <p:spPr bwMode="auto">
          <a:xfrm>
            <a:off x="5340350" y="2976563"/>
            <a:ext cx="11588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Opponent</a:t>
            </a:r>
          </a:p>
        </p:txBody>
      </p:sp>
      <p:sp>
        <p:nvSpPr>
          <p:cNvPr id="73734" name="Rectangle 6"/>
          <p:cNvSpPr>
            <a:spLocks/>
          </p:cNvSpPr>
          <p:nvPr/>
        </p:nvSpPr>
        <p:spPr bwMode="auto">
          <a:xfrm>
            <a:off x="5340350" y="4362450"/>
            <a:ext cx="801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Player</a:t>
            </a:r>
          </a:p>
        </p:txBody>
      </p:sp>
      <p:sp>
        <p:nvSpPr>
          <p:cNvPr id="73735" name="Rectangle 7"/>
          <p:cNvSpPr>
            <a:spLocks/>
          </p:cNvSpPr>
          <p:nvPr/>
        </p:nvSpPr>
        <p:spPr bwMode="auto">
          <a:xfrm>
            <a:off x="5340350" y="5124450"/>
            <a:ext cx="11588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r>
              <a:rPr lang="en-US">
                <a:solidFill>
                  <a:schemeClr val="tx1"/>
                </a:solidFill>
                <a:cs typeface="Arial" charset="0"/>
              </a:rPr>
              <a:t>Opponent</a:t>
            </a:r>
          </a:p>
        </p:txBody>
      </p:sp>
      <p:sp>
        <p:nvSpPr>
          <p:cNvPr id="73736" name="AutoShape 8"/>
          <p:cNvSpPr>
            <a:spLocks/>
          </p:cNvSpPr>
          <p:nvPr/>
        </p:nvSpPr>
        <p:spPr bwMode="auto">
          <a:xfrm rot="10800000" flipH="1">
            <a:off x="6827838" y="29337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37" name="Rectangle 9"/>
          <p:cNvSpPr>
            <a:spLocks/>
          </p:cNvSpPr>
          <p:nvPr/>
        </p:nvSpPr>
        <p:spPr bwMode="auto">
          <a:xfrm>
            <a:off x="6929438" y="2895600"/>
            <a:ext cx="234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68580" bIns="25400" anchor="ctr">
            <a:spAutoFit/>
          </a:bodyPr>
          <a:lstStyle/>
          <a:p>
            <a:pPr marL="17463" algn="ctr"/>
            <a:r>
              <a:rPr lang="en-US" sz="1600" dirty="0">
                <a:solidFill>
                  <a:schemeClr val="tx1"/>
                </a:solidFill>
                <a:latin typeface="Symbol" charset="0"/>
                <a:cs typeface="Symbol" charset="0"/>
                <a:sym typeface="Symbol" charset="0"/>
              </a:rPr>
              <a:t>α</a:t>
            </a:r>
          </a:p>
        </p:txBody>
      </p:sp>
      <p:sp>
        <p:nvSpPr>
          <p:cNvPr id="73738" name="AutoShape 10"/>
          <p:cNvSpPr>
            <a:spLocks/>
          </p:cNvSpPr>
          <p:nvPr/>
        </p:nvSpPr>
        <p:spPr bwMode="auto">
          <a:xfrm>
            <a:off x="7818438" y="4357688"/>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39" name="Line 11"/>
          <p:cNvSpPr>
            <a:spLocks noChangeShapeType="1"/>
          </p:cNvSpPr>
          <p:nvPr/>
        </p:nvSpPr>
        <p:spPr bwMode="auto">
          <a:xfrm>
            <a:off x="7048500" y="3352800"/>
            <a:ext cx="344488"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3740" name="AutoShape 12"/>
          <p:cNvSpPr>
            <a:spLocks/>
          </p:cNvSpPr>
          <p:nvPr/>
        </p:nvSpPr>
        <p:spPr bwMode="auto">
          <a:xfrm>
            <a:off x="7589838" y="22098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41" name="Line 13"/>
          <p:cNvSpPr>
            <a:spLocks noChangeShapeType="1"/>
          </p:cNvSpPr>
          <p:nvPr/>
        </p:nvSpPr>
        <p:spPr bwMode="auto">
          <a:xfrm>
            <a:off x="5715000" y="3429000"/>
            <a:ext cx="1588" cy="838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3742" name="AutoShape 14"/>
          <p:cNvSpPr>
            <a:spLocks/>
          </p:cNvSpPr>
          <p:nvPr/>
        </p:nvSpPr>
        <p:spPr bwMode="auto">
          <a:xfrm rot="10800000" flipH="1">
            <a:off x="8199438" y="52070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3743" name="Rectangle 15"/>
          <p:cNvSpPr>
            <a:spLocks/>
          </p:cNvSpPr>
          <p:nvPr/>
        </p:nvSpPr>
        <p:spPr bwMode="auto">
          <a:xfrm>
            <a:off x="8308975" y="5181600"/>
            <a:ext cx="2190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68580" bIns="25400" anchor="ctr">
            <a:spAutoFit/>
          </a:bodyPr>
          <a:lstStyle/>
          <a:p>
            <a:pPr marL="17463" algn="ctr"/>
            <a:r>
              <a:rPr lang="en-US" sz="1600" dirty="0">
                <a:solidFill>
                  <a:schemeClr val="tx1"/>
                </a:solidFill>
                <a:latin typeface="Arial Italic" charset="0"/>
                <a:cs typeface="Arial Italic" charset="0"/>
                <a:sym typeface="Arial Italic" charset="0"/>
              </a:rPr>
              <a:t>n</a:t>
            </a:r>
          </a:p>
        </p:txBody>
      </p:sp>
      <p:sp>
        <p:nvSpPr>
          <p:cNvPr id="73744" name="Line 16"/>
          <p:cNvSpPr>
            <a:spLocks noChangeShapeType="1"/>
          </p:cNvSpPr>
          <p:nvPr/>
        </p:nvSpPr>
        <p:spPr bwMode="auto">
          <a:xfrm flipH="1">
            <a:off x="6707188" y="3352800"/>
            <a:ext cx="341312"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3745" name="Freeform 17"/>
          <p:cNvSpPr>
            <a:spLocks/>
          </p:cNvSpPr>
          <p:nvPr/>
        </p:nvSpPr>
        <p:spPr bwMode="auto">
          <a:xfrm>
            <a:off x="7772400" y="2514600"/>
            <a:ext cx="419100" cy="1828800"/>
          </a:xfrm>
          <a:custGeom>
            <a:avLst/>
            <a:gdLst>
              <a:gd name="T0" fmla="*/ 15690149 w 20296"/>
              <a:gd name="T1" fmla="*/ 0 h 21600"/>
              <a:gd name="T2" fmla="*/ 15690149 w 20296"/>
              <a:gd name="T3" fmla="*/ 2147483647 h 21600"/>
              <a:gd name="T4" fmla="*/ 178703096 w 20296"/>
              <a:gd name="T5" fmla="*/ 2147483647 h 21600"/>
              <a:gd name="T6" fmla="*/ 15690149 w 20296"/>
              <a:gd name="T7" fmla="*/ 2147483647 h 21600"/>
              <a:gd name="T8" fmla="*/ 146098619 w 20296"/>
              <a:gd name="T9" fmla="*/ 2147483647 h 21600"/>
              <a:gd name="T10" fmla="*/ 113494597 w 20296"/>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96" h="21600">
                <a:moveTo>
                  <a:pt x="1782" y="0"/>
                </a:moveTo>
                <a:cubicBezTo>
                  <a:pt x="239" y="2100"/>
                  <a:pt x="-1304" y="4200"/>
                  <a:pt x="1782" y="5400"/>
                </a:cubicBezTo>
                <a:cubicBezTo>
                  <a:pt x="4867" y="6600"/>
                  <a:pt x="20296" y="5700"/>
                  <a:pt x="20296" y="7200"/>
                </a:cubicBezTo>
                <a:cubicBezTo>
                  <a:pt x="20296" y="8700"/>
                  <a:pt x="2399" y="12900"/>
                  <a:pt x="1782" y="14400"/>
                </a:cubicBezTo>
                <a:cubicBezTo>
                  <a:pt x="1165" y="15900"/>
                  <a:pt x="14742" y="15000"/>
                  <a:pt x="16593" y="16200"/>
                </a:cubicBezTo>
                <a:cubicBezTo>
                  <a:pt x="18445" y="17400"/>
                  <a:pt x="15667" y="19500"/>
                  <a:pt x="12890"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3746" name="Line 18"/>
          <p:cNvSpPr>
            <a:spLocks noChangeShapeType="1"/>
          </p:cNvSpPr>
          <p:nvPr/>
        </p:nvSpPr>
        <p:spPr bwMode="auto">
          <a:xfrm flipH="1">
            <a:off x="7696200" y="4662488"/>
            <a:ext cx="342900" cy="519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3747" name="Line 19"/>
          <p:cNvSpPr>
            <a:spLocks noChangeShapeType="1"/>
          </p:cNvSpPr>
          <p:nvPr/>
        </p:nvSpPr>
        <p:spPr bwMode="auto">
          <a:xfrm flipH="1">
            <a:off x="7810500" y="1752600"/>
            <a:ext cx="4191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3748" name="Line 20"/>
          <p:cNvSpPr>
            <a:spLocks noChangeShapeType="1"/>
          </p:cNvSpPr>
          <p:nvPr/>
        </p:nvSpPr>
        <p:spPr bwMode="auto">
          <a:xfrm flipH="1">
            <a:off x="7073900" y="2541588"/>
            <a:ext cx="711200" cy="4810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3749" name="Line 21"/>
          <p:cNvSpPr>
            <a:spLocks noChangeShapeType="1"/>
          </p:cNvSpPr>
          <p:nvPr/>
        </p:nvSpPr>
        <p:spPr bwMode="auto">
          <a:xfrm>
            <a:off x="8032750" y="4687888"/>
            <a:ext cx="379413" cy="614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560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Pseudocode</a:t>
            </a:r>
          </a:p>
        </p:txBody>
      </p:sp>
      <p:sp>
        <p:nvSpPr>
          <p:cNvPr id="74755" name="Rectangle 3"/>
          <p:cNvSpPr>
            <a:spLocks/>
          </p:cNvSpPr>
          <p:nvPr/>
        </p:nvSpPr>
        <p:spPr bwMode="auto">
          <a:xfrm>
            <a:off x="127000" y="2806700"/>
            <a:ext cx="43465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100">
                <a:solidFill>
                  <a:srgbClr val="002D99"/>
                </a:solidFill>
                <a:latin typeface="Times New Roman" charset="0"/>
                <a:cs typeface="Times New Roman" charset="0"/>
                <a:sym typeface="Times New Roman" charset="0"/>
              </a:rPr>
              <a:t>function</a:t>
            </a:r>
            <a:r>
              <a:rPr lang="en-US" sz="2100">
                <a:solidFill>
                  <a:schemeClr val="tx1"/>
                </a:solidFill>
                <a:latin typeface="Times New Roman" charset="0"/>
                <a:cs typeface="Times New Roman" charset="0"/>
                <a:sym typeface="Times New Roman" charset="0"/>
              </a:rPr>
              <a:t> </a:t>
            </a:r>
            <a:r>
              <a:rPr lang="en-US" sz="2100">
                <a:solidFill>
                  <a:srgbClr val="A40800"/>
                </a:solidFill>
                <a:latin typeface="Times New Roman" charset="0"/>
                <a:cs typeface="Times New Roman" charset="0"/>
                <a:sym typeface="Times New Roman" charset="0"/>
              </a:rPr>
              <a:t>M</a:t>
            </a:r>
            <a:r>
              <a:rPr lang="en-US" sz="1700">
                <a:solidFill>
                  <a:srgbClr val="A40800"/>
                </a:solidFill>
                <a:latin typeface="Times New Roman" charset="0"/>
                <a:cs typeface="Times New Roman" charset="0"/>
                <a:sym typeface="Times New Roman" charset="0"/>
              </a:rPr>
              <a:t>AX</a:t>
            </a:r>
            <a:r>
              <a:rPr lang="en-US" sz="2100">
                <a:solidFill>
                  <a:srgbClr val="A40800"/>
                </a:solidFill>
                <a:latin typeface="Times New Roman" charset="0"/>
                <a:cs typeface="Times New Roman" charset="0"/>
                <a:sym typeface="Times New Roman" charset="0"/>
              </a:rPr>
              <a:t>-V</a:t>
            </a:r>
            <a:r>
              <a:rPr lang="en-US" sz="1700">
                <a:solidFill>
                  <a:srgbClr val="A40800"/>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state,α,β</a:t>
            </a:r>
            <a:r>
              <a:rPr lang="en-US" sz="2100">
                <a:solidFill>
                  <a:schemeClr val="tx1"/>
                </a:solidFill>
                <a:latin typeface="Times New Roman" charset="0"/>
                <a:cs typeface="Times New Roman" charset="0"/>
                <a:sym typeface="Times New Roman" charset="0"/>
              </a:rPr>
              <a:t>)</a:t>
            </a:r>
            <a:endParaRPr lang="en-US" sz="2100">
              <a:solidFill>
                <a:srgbClr val="3F691E"/>
              </a:solidFill>
              <a:latin typeface="Times New Roman Italic" charset="0"/>
              <a:cs typeface="Times New Roman" charset="0"/>
              <a:sym typeface="Times New Roman Italic" charset="0"/>
            </a:endParaRPr>
          </a:p>
          <a:p>
            <a:pPr marL="39688"/>
            <a:r>
              <a:rPr lang="en-US" sz="2100">
                <a:solidFill>
                  <a:srgbClr val="003DCC"/>
                </a:solidFill>
                <a:latin typeface="Times New Roman" charset="0"/>
                <a:cs typeface="Times New Roman" charset="0"/>
                <a:sym typeface="Times New Roman" charset="0"/>
              </a:rPr>
              <a:t>if</a:t>
            </a:r>
            <a:r>
              <a:rPr lang="en-US" sz="2100">
                <a:solidFill>
                  <a:srgbClr val="003DCC"/>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 </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ERMINAL</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EST</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then </a:t>
            </a:r>
          </a:p>
          <a:p>
            <a:pPr marL="725488" lvl="1"/>
            <a:r>
              <a:rPr lang="en-US" sz="2100">
                <a:solidFill>
                  <a:srgbClr val="002D99"/>
                </a:solidFill>
                <a:latin typeface="Times New Roman" charset="0"/>
                <a:cs typeface="Times New Roman" charset="0"/>
                <a:sym typeface="Times New Roman" charset="0"/>
              </a:rPr>
              <a:t>return </a:t>
            </a:r>
            <a:r>
              <a:rPr lang="en-US" sz="2100">
                <a:solidFill>
                  <a:schemeClr val="tx1"/>
                </a:solidFill>
                <a:latin typeface="Times New Roman" charset="0"/>
                <a:cs typeface="Times New Roman" charset="0"/>
                <a:sym typeface="Times New Roman" charset="0"/>
              </a:rPr>
              <a:t>U</a:t>
            </a:r>
            <a:r>
              <a:rPr lang="en-US">
                <a:solidFill>
                  <a:schemeClr val="tx1"/>
                </a:solidFill>
                <a:latin typeface="Times New Roman" charset="0"/>
                <a:cs typeface="Times New Roman" charset="0"/>
                <a:sym typeface="Times New Roman" charset="0"/>
              </a:rPr>
              <a:t>TILITY</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p>
          <a:p>
            <a:pPr marL="39688"/>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p>
          <a:p>
            <a:pPr marL="39688"/>
            <a:r>
              <a:rPr lang="en-US" sz="2100">
                <a:solidFill>
                  <a:srgbClr val="003DCC"/>
                </a:solidFill>
                <a:latin typeface="Times New Roman" charset="0"/>
                <a:cs typeface="Times New Roman" charset="0"/>
                <a:sym typeface="Times New Roman" charset="0"/>
              </a:rPr>
              <a:t>for</a:t>
            </a:r>
            <a:r>
              <a:rPr lang="en-US" sz="2100">
                <a:solidFill>
                  <a:schemeClr val="tx1"/>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a, s</a:t>
            </a:r>
            <a:r>
              <a:rPr lang="en-US" sz="2100">
                <a:solidFill>
                  <a:schemeClr val="tx1"/>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in </a:t>
            </a:r>
            <a:r>
              <a:rPr lang="en-US" sz="2100">
                <a:solidFill>
                  <a:schemeClr val="tx1"/>
                </a:solidFill>
                <a:latin typeface="Times New Roman" charset="0"/>
                <a:cs typeface="Times New Roman" charset="0"/>
                <a:sym typeface="Times New Roman" charset="0"/>
              </a:rPr>
              <a:t>S</a:t>
            </a:r>
            <a:r>
              <a:rPr lang="en-US" sz="1700">
                <a:solidFill>
                  <a:schemeClr val="tx1"/>
                </a:solidFill>
                <a:latin typeface="Times New Roman" charset="0"/>
                <a:cs typeface="Times New Roman" charset="0"/>
                <a:sym typeface="Times New Roman" charset="0"/>
              </a:rPr>
              <a:t>UCCESSORS</a:t>
            </a:r>
            <a:r>
              <a:rPr lang="en-US" sz="2100">
                <a:solidFill>
                  <a:srgbClr val="002D99"/>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rgbClr val="002D99"/>
                </a:solidFill>
                <a:latin typeface="Times New Roman" charset="0"/>
                <a:cs typeface="Times New Roman" charset="0"/>
                <a:sym typeface="Times New Roman" charset="0"/>
              </a:rPr>
              <a:t>) do</a:t>
            </a:r>
          </a:p>
          <a:p>
            <a:pPr marL="725488" lvl="1"/>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-V</a:t>
            </a:r>
            <a:r>
              <a:rPr lang="en-US" sz="1700">
                <a:solidFill>
                  <a:schemeClr val="tx1"/>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p>
          <a:p>
            <a:pPr marL="725488" lvl="1"/>
            <a:r>
              <a:rPr lang="en-US" sz="2100">
                <a:solidFill>
                  <a:srgbClr val="003DCC"/>
                </a:solidFill>
                <a:latin typeface="Times New Roman" charset="0"/>
                <a:cs typeface="Times New Roman" charset="0"/>
                <a:sym typeface="Times New Roman" charset="0"/>
              </a:rPr>
              <a:t>if</a:t>
            </a:r>
            <a:r>
              <a:rPr lang="en-US" sz="2100">
                <a:solidFill>
                  <a:schemeClr val="tx1"/>
                </a:solidFill>
                <a:latin typeface="Times New Roman" charset="0"/>
                <a:cs typeface="Times New Roman" charset="0"/>
                <a:sym typeface="Times New Roman" charset="0"/>
              </a:rPr>
              <a:t> </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 </a:t>
            </a:r>
            <a:r>
              <a:rPr lang="en-US" sz="2100">
                <a:solidFill>
                  <a:srgbClr val="3F691E"/>
                </a:solidFill>
                <a:latin typeface="Times New Roman Italic" charset="0"/>
                <a:cs typeface="Times New Roman Italic" charset="0"/>
                <a:sym typeface="Times New Roman Italic" charset="0"/>
              </a:rPr>
              <a:t>β </a:t>
            </a:r>
            <a:r>
              <a:rPr lang="en-US" sz="2100">
                <a:solidFill>
                  <a:srgbClr val="002D99"/>
                </a:solidFill>
                <a:latin typeface="Times New Roman" charset="0"/>
                <a:cs typeface="Times New Roman" charset="0"/>
                <a:sym typeface="Times New Roman" charset="0"/>
              </a:rPr>
              <a:t>then return </a:t>
            </a:r>
            <a:r>
              <a:rPr lang="en-US" sz="2100">
                <a:solidFill>
                  <a:srgbClr val="3F691E"/>
                </a:solidFill>
                <a:latin typeface="Times New Roman Italic" charset="0"/>
                <a:cs typeface="Times New Roman Italic" charset="0"/>
                <a:sym typeface="Times New Roman Italic" charset="0"/>
              </a:rPr>
              <a:t>v</a:t>
            </a:r>
          </a:p>
          <a:p>
            <a:pPr marL="725488" lvl="1"/>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a:t>
            </a:r>
          </a:p>
          <a:p>
            <a:pPr marL="39688"/>
            <a:r>
              <a:rPr lang="en-US" sz="2100">
                <a:solidFill>
                  <a:srgbClr val="002D99"/>
                </a:solidFill>
                <a:latin typeface="Times New Roman" charset="0"/>
                <a:cs typeface="Times New Roman" charset="0"/>
                <a:sym typeface="Times New Roman" charset="0"/>
              </a:rPr>
              <a:t>return </a:t>
            </a:r>
            <a:r>
              <a:rPr lang="en-US" sz="2100">
                <a:solidFill>
                  <a:srgbClr val="3F691E"/>
                </a:solidFill>
                <a:latin typeface="Times New Roman Italic" charset="0"/>
                <a:cs typeface="Times New Roman Italic" charset="0"/>
                <a:sym typeface="Times New Roman Italic" charset="0"/>
              </a:rPr>
              <a:t>v</a:t>
            </a:r>
            <a:endParaRPr lang="en-US" sz="2100">
              <a:solidFill>
                <a:schemeClr val="tx1"/>
              </a:solidFill>
              <a:latin typeface="Times New Roman Italic" charset="0"/>
              <a:cs typeface="Times New Roman Italic" charset="0"/>
              <a:sym typeface="Times New Roman Italic" charset="0"/>
            </a:endParaRPr>
          </a:p>
          <a:p>
            <a:pPr marL="1068388" lvl="2"/>
            <a:endParaRPr lang="en-US">
              <a:solidFill>
                <a:schemeClr val="tx1"/>
              </a:solidFill>
              <a:latin typeface="Times New Roman" charset="0"/>
              <a:cs typeface="Times New Roman" charset="0"/>
              <a:sym typeface="Times New Roman" charset="0"/>
            </a:endParaRPr>
          </a:p>
        </p:txBody>
      </p:sp>
      <p:sp>
        <p:nvSpPr>
          <p:cNvPr id="74756" name="Rectangle 4"/>
          <p:cNvSpPr>
            <a:spLocks/>
          </p:cNvSpPr>
          <p:nvPr/>
        </p:nvSpPr>
        <p:spPr bwMode="auto">
          <a:xfrm>
            <a:off x="1143000" y="1371600"/>
            <a:ext cx="6578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82588"/>
            <a:r>
              <a:rPr lang="en-US" sz="2000">
                <a:solidFill>
                  <a:srgbClr val="002D99"/>
                </a:solidFill>
                <a:latin typeface="Times New Roman" charset="0"/>
                <a:cs typeface="Times New Roman" charset="0"/>
                <a:sym typeface="Times New Roman" charset="0"/>
              </a:rPr>
              <a:t>inputs</a:t>
            </a:r>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state</a:t>
            </a:r>
            <a:r>
              <a:rPr lang="en-US" sz="2000">
                <a:solidFill>
                  <a:schemeClr val="tx1"/>
                </a:solidFill>
                <a:latin typeface="Times New Roman" charset="0"/>
                <a:cs typeface="Times New Roman" charset="0"/>
                <a:sym typeface="Times New Roman" charset="0"/>
              </a:rPr>
              <a:t>, current game state</a:t>
            </a:r>
          </a:p>
          <a:p>
            <a:pPr marL="1068388" lvl="2"/>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α</a:t>
            </a:r>
            <a:r>
              <a:rPr lang="en-US" sz="2000">
                <a:solidFill>
                  <a:schemeClr val="tx1"/>
                </a:solidFill>
                <a:latin typeface="Times New Roman" charset="0"/>
                <a:cs typeface="Times New Roman" charset="0"/>
                <a:sym typeface="Times New Roman" charset="0"/>
              </a:rPr>
              <a:t>, value of best alternative for MAX on path to </a:t>
            </a:r>
            <a:r>
              <a:rPr lang="en-US" sz="2000">
                <a:solidFill>
                  <a:srgbClr val="3F691E"/>
                </a:solidFill>
                <a:latin typeface="Times New Roman Italic" charset="0"/>
                <a:cs typeface="Times New Roman Italic" charset="0"/>
                <a:sym typeface="Times New Roman Italic" charset="0"/>
              </a:rPr>
              <a:t>state</a:t>
            </a:r>
          </a:p>
          <a:p>
            <a:pPr marL="1068388" lvl="2"/>
            <a:r>
              <a:rPr lang="en-US" sz="2000">
                <a:solidFill>
                  <a:srgbClr val="3F691E"/>
                </a:solidFill>
                <a:latin typeface="Times New Roman Italic" charset="0"/>
                <a:cs typeface="Times New Roman Italic" charset="0"/>
                <a:sym typeface="Times New Roman Italic" charset="0"/>
              </a:rPr>
              <a:t> β</a:t>
            </a:r>
            <a:r>
              <a:rPr lang="en-US" sz="2000">
                <a:solidFill>
                  <a:schemeClr val="tx1"/>
                </a:solidFill>
                <a:latin typeface="Times New Roman" charset="0"/>
                <a:cs typeface="Times New Roman" charset="0"/>
                <a:sym typeface="Times New Roman" charset="0"/>
              </a:rPr>
              <a:t>, value of best alternative for MIN on path to </a:t>
            </a:r>
            <a:r>
              <a:rPr lang="en-US" sz="2000">
                <a:solidFill>
                  <a:srgbClr val="3F691E"/>
                </a:solidFill>
                <a:latin typeface="Times New Roman Italic" charset="0"/>
                <a:cs typeface="Times New Roman Italic" charset="0"/>
                <a:sym typeface="Times New Roman Italic" charset="0"/>
              </a:rPr>
              <a:t>state</a:t>
            </a:r>
          </a:p>
          <a:p>
            <a:pPr marL="382588"/>
            <a:r>
              <a:rPr lang="en-US" sz="2000">
                <a:solidFill>
                  <a:srgbClr val="002D99"/>
                </a:solidFill>
                <a:latin typeface="Times New Roman" charset="0"/>
                <a:cs typeface="Times New Roman" charset="0"/>
                <a:sym typeface="Times New Roman" charset="0"/>
              </a:rPr>
              <a:t>returns:</a:t>
            </a:r>
            <a:r>
              <a:rPr lang="en-US" sz="2000">
                <a:solidFill>
                  <a:schemeClr val="tx1"/>
                </a:solidFill>
                <a:latin typeface="Times New Roman" charset="0"/>
                <a:cs typeface="Times New Roman" charset="0"/>
                <a:sym typeface="Times New Roman" charset="0"/>
              </a:rPr>
              <a:t> </a:t>
            </a:r>
            <a:r>
              <a:rPr lang="en-US" sz="2000">
                <a:solidFill>
                  <a:srgbClr val="3F691E"/>
                </a:solidFill>
                <a:latin typeface="Times New Roman Italic" charset="0"/>
                <a:cs typeface="Times New Roman Italic" charset="0"/>
                <a:sym typeface="Times New Roman Italic" charset="0"/>
              </a:rPr>
              <a:t>a utility value</a:t>
            </a:r>
          </a:p>
        </p:txBody>
      </p:sp>
      <p:sp>
        <p:nvSpPr>
          <p:cNvPr id="74757" name="Rectangle 5"/>
          <p:cNvSpPr>
            <a:spLocks/>
          </p:cNvSpPr>
          <p:nvPr/>
        </p:nvSpPr>
        <p:spPr bwMode="auto">
          <a:xfrm>
            <a:off x="4545013" y="2806700"/>
            <a:ext cx="43481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100">
                <a:solidFill>
                  <a:srgbClr val="002D99"/>
                </a:solidFill>
                <a:latin typeface="Times New Roman" charset="0"/>
                <a:cs typeface="Times New Roman" charset="0"/>
                <a:sym typeface="Times New Roman" charset="0"/>
              </a:rPr>
              <a:t>function</a:t>
            </a:r>
            <a:r>
              <a:rPr lang="en-US" sz="2100">
                <a:solidFill>
                  <a:schemeClr val="tx1"/>
                </a:solidFill>
                <a:latin typeface="Times New Roman" charset="0"/>
                <a:cs typeface="Times New Roman" charset="0"/>
                <a:sym typeface="Times New Roman" charset="0"/>
              </a:rPr>
              <a:t> </a:t>
            </a:r>
            <a:r>
              <a:rPr lang="en-US" sz="2100">
                <a:solidFill>
                  <a:srgbClr val="A40800"/>
                </a:solidFill>
                <a:latin typeface="Times New Roman" charset="0"/>
                <a:cs typeface="Times New Roman" charset="0"/>
                <a:sym typeface="Times New Roman" charset="0"/>
              </a:rPr>
              <a:t>M</a:t>
            </a:r>
            <a:r>
              <a:rPr lang="en-US" sz="1700">
                <a:solidFill>
                  <a:srgbClr val="A40800"/>
                </a:solidFill>
                <a:latin typeface="Times New Roman" charset="0"/>
                <a:cs typeface="Times New Roman" charset="0"/>
                <a:sym typeface="Times New Roman" charset="0"/>
              </a:rPr>
              <a:t>IN</a:t>
            </a:r>
            <a:r>
              <a:rPr lang="en-US" sz="2100">
                <a:solidFill>
                  <a:srgbClr val="A40800"/>
                </a:solidFill>
                <a:latin typeface="Times New Roman" charset="0"/>
                <a:cs typeface="Times New Roman" charset="0"/>
                <a:sym typeface="Times New Roman" charset="0"/>
              </a:rPr>
              <a:t>-V</a:t>
            </a:r>
            <a:r>
              <a:rPr lang="en-US" sz="1700">
                <a:solidFill>
                  <a:srgbClr val="A40800"/>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state,α,β</a:t>
            </a:r>
            <a:r>
              <a:rPr lang="en-US" sz="2100">
                <a:solidFill>
                  <a:schemeClr val="tx1"/>
                </a:solidFill>
                <a:latin typeface="Times New Roman" charset="0"/>
                <a:cs typeface="Times New Roman" charset="0"/>
                <a:sym typeface="Times New Roman" charset="0"/>
              </a:rPr>
              <a:t>)</a:t>
            </a:r>
            <a:endParaRPr lang="en-US" sz="2100">
              <a:solidFill>
                <a:srgbClr val="3F691E"/>
              </a:solidFill>
              <a:latin typeface="Times New Roman Italic" charset="0"/>
              <a:cs typeface="Times New Roman" charset="0"/>
              <a:sym typeface="Times New Roman Italic" charset="0"/>
            </a:endParaRPr>
          </a:p>
          <a:p>
            <a:pPr marL="39688"/>
            <a:r>
              <a:rPr lang="en-US" sz="2100">
                <a:solidFill>
                  <a:srgbClr val="003DCC"/>
                </a:solidFill>
                <a:latin typeface="Times New Roman" charset="0"/>
                <a:cs typeface="Times New Roman" charset="0"/>
                <a:sym typeface="Times New Roman" charset="0"/>
              </a:rPr>
              <a:t>if</a:t>
            </a:r>
            <a:r>
              <a:rPr lang="en-US" sz="2100">
                <a:solidFill>
                  <a:srgbClr val="003DCC"/>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 </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ERMINAL</a:t>
            </a:r>
            <a:r>
              <a:rPr lang="en-US" sz="2100">
                <a:solidFill>
                  <a:schemeClr val="tx1"/>
                </a:solidFill>
                <a:latin typeface="Times New Roman" charset="0"/>
                <a:cs typeface="Times New Roman" charset="0"/>
                <a:sym typeface="Times New Roman" charset="0"/>
              </a:rPr>
              <a:t>-T</a:t>
            </a:r>
            <a:r>
              <a:rPr lang="en-US">
                <a:solidFill>
                  <a:schemeClr val="tx1"/>
                </a:solidFill>
                <a:latin typeface="Times New Roman" charset="0"/>
                <a:cs typeface="Times New Roman" charset="0"/>
                <a:sym typeface="Times New Roman" charset="0"/>
              </a:rPr>
              <a:t>EST</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then </a:t>
            </a:r>
          </a:p>
          <a:p>
            <a:pPr marL="725488" lvl="1"/>
            <a:r>
              <a:rPr lang="en-US" sz="2100">
                <a:solidFill>
                  <a:srgbClr val="002D99"/>
                </a:solidFill>
                <a:latin typeface="Times New Roman" charset="0"/>
                <a:cs typeface="Times New Roman" charset="0"/>
                <a:sym typeface="Times New Roman" charset="0"/>
              </a:rPr>
              <a:t>return </a:t>
            </a:r>
            <a:r>
              <a:rPr lang="en-US" sz="2100">
                <a:solidFill>
                  <a:schemeClr val="tx1"/>
                </a:solidFill>
                <a:latin typeface="Times New Roman" charset="0"/>
                <a:cs typeface="Times New Roman" charset="0"/>
                <a:sym typeface="Times New Roman" charset="0"/>
              </a:rPr>
              <a:t>U</a:t>
            </a:r>
            <a:r>
              <a:rPr lang="en-US">
                <a:solidFill>
                  <a:schemeClr val="tx1"/>
                </a:solidFill>
                <a:latin typeface="Times New Roman" charset="0"/>
                <a:cs typeface="Times New Roman" charset="0"/>
                <a:sym typeface="Times New Roman" charset="0"/>
              </a:rPr>
              <a:t>TILITY</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chemeClr val="tx1"/>
                </a:solidFill>
                <a:latin typeface="Times New Roman" charset="0"/>
                <a:cs typeface="Times New Roman" charset="0"/>
                <a:sym typeface="Times New Roman" charset="0"/>
              </a:rPr>
              <a:t>)</a:t>
            </a:r>
          </a:p>
          <a:p>
            <a:pPr marL="39688"/>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p>
          <a:p>
            <a:pPr marL="39688"/>
            <a:r>
              <a:rPr lang="en-US" sz="2100">
                <a:solidFill>
                  <a:srgbClr val="003DCC"/>
                </a:solidFill>
                <a:latin typeface="Times New Roman" charset="0"/>
                <a:cs typeface="Times New Roman" charset="0"/>
                <a:sym typeface="Times New Roman" charset="0"/>
              </a:rPr>
              <a:t>for</a:t>
            </a:r>
            <a:r>
              <a:rPr lang="en-US" sz="2100">
                <a:solidFill>
                  <a:schemeClr val="tx1"/>
                </a:solidFill>
                <a:latin typeface="Times New Roman Italic" charset="0"/>
                <a:cs typeface="Times New Roman Italic" charset="0"/>
                <a:sym typeface="Times New Roman Italic" charset="0"/>
              </a:rPr>
              <a:t> </a:t>
            </a:r>
            <a:r>
              <a:rPr lang="en-US" sz="2100">
                <a:solidFill>
                  <a:srgbClr val="3F691E"/>
                </a:solidFill>
                <a:latin typeface="Times New Roman Italic" charset="0"/>
                <a:cs typeface="Times New Roman Italic" charset="0"/>
                <a:sym typeface="Times New Roman Italic" charset="0"/>
              </a:rPr>
              <a:t>a, s</a:t>
            </a:r>
            <a:r>
              <a:rPr lang="en-US" sz="2100">
                <a:solidFill>
                  <a:schemeClr val="tx1"/>
                </a:solidFill>
                <a:latin typeface="Times New Roman Italic" charset="0"/>
                <a:cs typeface="Times New Roman Italic" charset="0"/>
                <a:sym typeface="Times New Roman Italic" charset="0"/>
              </a:rPr>
              <a:t> </a:t>
            </a:r>
            <a:r>
              <a:rPr lang="en-US" sz="2100">
                <a:solidFill>
                  <a:srgbClr val="002D99"/>
                </a:solidFill>
                <a:latin typeface="Times New Roman" charset="0"/>
                <a:cs typeface="Times New Roman" charset="0"/>
                <a:sym typeface="Times New Roman" charset="0"/>
              </a:rPr>
              <a:t>in </a:t>
            </a:r>
            <a:r>
              <a:rPr lang="en-US" sz="2100">
                <a:solidFill>
                  <a:schemeClr val="tx1"/>
                </a:solidFill>
                <a:latin typeface="Times New Roman" charset="0"/>
                <a:cs typeface="Times New Roman" charset="0"/>
                <a:sym typeface="Times New Roman" charset="0"/>
              </a:rPr>
              <a:t>S</a:t>
            </a:r>
            <a:r>
              <a:rPr lang="en-US" sz="1700">
                <a:solidFill>
                  <a:schemeClr val="tx1"/>
                </a:solidFill>
                <a:latin typeface="Times New Roman" charset="0"/>
                <a:cs typeface="Times New Roman" charset="0"/>
                <a:sym typeface="Times New Roman" charset="0"/>
              </a:rPr>
              <a:t>UCCESSORS</a:t>
            </a:r>
            <a:r>
              <a:rPr lang="en-US" sz="2100">
                <a:solidFill>
                  <a:srgbClr val="002D99"/>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state</a:t>
            </a:r>
            <a:r>
              <a:rPr lang="en-US" sz="2100">
                <a:solidFill>
                  <a:srgbClr val="002D99"/>
                </a:solidFill>
                <a:latin typeface="Times New Roman" charset="0"/>
                <a:cs typeface="Times New Roman" charset="0"/>
                <a:sym typeface="Times New Roman" charset="0"/>
              </a:rPr>
              <a:t>) do</a:t>
            </a:r>
          </a:p>
          <a:p>
            <a:pPr marL="725488" lvl="1"/>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M</a:t>
            </a:r>
            <a:r>
              <a:rPr lang="en-US" sz="1700">
                <a:solidFill>
                  <a:schemeClr val="tx1"/>
                </a:solidFill>
                <a:latin typeface="Times New Roman" charset="0"/>
                <a:cs typeface="Times New Roman" charset="0"/>
                <a:sym typeface="Times New Roman" charset="0"/>
              </a:rPr>
              <a:t>AX</a:t>
            </a:r>
            <a:r>
              <a:rPr lang="en-US" sz="2100">
                <a:solidFill>
                  <a:schemeClr val="tx1"/>
                </a:solidFill>
                <a:latin typeface="Times New Roman" charset="0"/>
                <a:cs typeface="Times New Roman" charset="0"/>
                <a:sym typeface="Times New Roman" charset="0"/>
              </a:rPr>
              <a:t>-V</a:t>
            </a:r>
            <a:r>
              <a:rPr lang="en-US" sz="1700">
                <a:solidFill>
                  <a:schemeClr val="tx1"/>
                </a:solidFill>
                <a:latin typeface="Times New Roman" charset="0"/>
                <a:cs typeface="Times New Roman" charset="0"/>
                <a:sym typeface="Times New Roman" charset="0"/>
              </a:rPr>
              <a:t>ALUE</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s</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α</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p>
          <a:p>
            <a:pPr marL="725488" lvl="1"/>
            <a:r>
              <a:rPr lang="en-US" sz="2100">
                <a:solidFill>
                  <a:srgbClr val="003DCC"/>
                </a:solidFill>
                <a:latin typeface="Times New Roman" charset="0"/>
                <a:cs typeface="Times New Roman" charset="0"/>
                <a:sym typeface="Times New Roman" charset="0"/>
              </a:rPr>
              <a:t>if</a:t>
            </a:r>
            <a:r>
              <a:rPr lang="en-US" sz="2100">
                <a:solidFill>
                  <a:schemeClr val="tx1"/>
                </a:solidFill>
                <a:latin typeface="Times New Roman" charset="0"/>
                <a:cs typeface="Times New Roman" charset="0"/>
                <a:sym typeface="Times New Roman" charset="0"/>
              </a:rPr>
              <a:t> </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 ≤ </a:t>
            </a:r>
            <a:r>
              <a:rPr lang="en-US" sz="2100">
                <a:solidFill>
                  <a:srgbClr val="3F691E"/>
                </a:solidFill>
                <a:latin typeface="Times New Roman Italic" charset="0"/>
                <a:cs typeface="Times New Roman Italic" charset="0"/>
                <a:sym typeface="Times New Roman Italic" charset="0"/>
              </a:rPr>
              <a:t>α </a:t>
            </a:r>
            <a:r>
              <a:rPr lang="en-US" sz="2100">
                <a:solidFill>
                  <a:srgbClr val="002D99"/>
                </a:solidFill>
                <a:latin typeface="Times New Roman" charset="0"/>
                <a:cs typeface="Times New Roman" charset="0"/>
                <a:sym typeface="Times New Roman" charset="0"/>
              </a:rPr>
              <a:t>then return </a:t>
            </a:r>
            <a:r>
              <a:rPr lang="en-US" sz="2100">
                <a:solidFill>
                  <a:srgbClr val="3F691E"/>
                </a:solidFill>
                <a:latin typeface="Times New Roman Italic" charset="0"/>
                <a:cs typeface="Times New Roman Italic" charset="0"/>
                <a:sym typeface="Times New Roman Italic" charset="0"/>
              </a:rPr>
              <a:t>v</a:t>
            </a:r>
          </a:p>
          <a:p>
            <a:pPr marL="725488" lvl="1"/>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Italic" charset="0"/>
                <a:cs typeface="Times New Roman Italic" charset="0"/>
                <a:sym typeface="Times New Roman Italic" charset="0"/>
              </a:rPr>
              <a:t> ← </a:t>
            </a:r>
            <a:r>
              <a:rPr lang="en-US" sz="2100">
                <a:solidFill>
                  <a:schemeClr val="tx1"/>
                </a:solidFill>
                <a:latin typeface="Times New Roman" charset="0"/>
                <a:cs typeface="Times New Roman" charset="0"/>
                <a:sym typeface="Times New Roman" charset="0"/>
              </a:rPr>
              <a:t>M</a:t>
            </a:r>
            <a:r>
              <a:rPr lang="en-US" sz="1700">
                <a:solidFill>
                  <a:schemeClr val="tx1"/>
                </a:solidFill>
                <a:latin typeface="Times New Roman" charset="0"/>
                <a:cs typeface="Times New Roman" charset="0"/>
                <a:sym typeface="Times New Roman" charset="0"/>
              </a:rPr>
              <a:t>IN</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β</a:t>
            </a:r>
            <a:r>
              <a:rPr lang="en-US" sz="2100">
                <a:solidFill>
                  <a:schemeClr val="tx1"/>
                </a:solidFill>
                <a:latin typeface="Times New Roman" charset="0"/>
                <a:cs typeface="Times New Roman" charset="0"/>
                <a:sym typeface="Times New Roman" charset="0"/>
              </a:rPr>
              <a:t>,</a:t>
            </a:r>
            <a:r>
              <a:rPr lang="en-US" sz="2100">
                <a:solidFill>
                  <a:srgbClr val="3F691E"/>
                </a:solidFill>
                <a:latin typeface="Times New Roman Italic" charset="0"/>
                <a:cs typeface="Times New Roman Italic" charset="0"/>
                <a:sym typeface="Times New Roman Italic" charset="0"/>
              </a:rPr>
              <a:t>v</a:t>
            </a:r>
            <a:r>
              <a:rPr lang="en-US" sz="2100">
                <a:solidFill>
                  <a:schemeClr val="tx1"/>
                </a:solidFill>
                <a:latin typeface="Times New Roman" charset="0"/>
                <a:cs typeface="Times New Roman" charset="0"/>
                <a:sym typeface="Times New Roman" charset="0"/>
              </a:rPr>
              <a:t>)</a:t>
            </a:r>
          </a:p>
          <a:p>
            <a:pPr marL="39688"/>
            <a:r>
              <a:rPr lang="en-US" sz="2100">
                <a:solidFill>
                  <a:srgbClr val="002D99"/>
                </a:solidFill>
                <a:latin typeface="Times New Roman" charset="0"/>
                <a:cs typeface="Times New Roman" charset="0"/>
                <a:sym typeface="Times New Roman" charset="0"/>
              </a:rPr>
              <a:t>return </a:t>
            </a:r>
            <a:r>
              <a:rPr lang="en-US" sz="2100">
                <a:solidFill>
                  <a:srgbClr val="3F691E"/>
                </a:solidFill>
                <a:latin typeface="Times New Roman Italic" charset="0"/>
                <a:cs typeface="Times New Roman Italic" charset="0"/>
                <a:sym typeface="Times New Roman Italic" charset="0"/>
              </a:rPr>
              <a:t>v</a:t>
            </a:r>
            <a:endParaRPr lang="en-US" sz="2100">
              <a:solidFill>
                <a:schemeClr val="tx1"/>
              </a:solidFill>
              <a:latin typeface="Times New Roman Italic" charset="0"/>
              <a:cs typeface="Times New Roman Italic" charset="0"/>
              <a:sym typeface="Times New Roman Italic" charset="0"/>
            </a:endParaRPr>
          </a:p>
          <a:p>
            <a:pPr marL="1068388" lvl="2"/>
            <a:endParaRPr lang="en-US">
              <a:solidFill>
                <a:schemeClr val="tx1"/>
              </a:solidFill>
              <a:latin typeface="Times New Roman" charset="0"/>
              <a:cs typeface="Times New Roman" charset="0"/>
              <a:sym typeface="Times New Roman" charset="0"/>
            </a:endParaRPr>
          </a:p>
        </p:txBody>
      </p:sp>
      <p:sp>
        <p:nvSpPr>
          <p:cNvPr id="2" name="TextBox 1"/>
          <p:cNvSpPr txBox="1">
            <a:spLocks noChangeArrowheads="1"/>
          </p:cNvSpPr>
          <p:nvPr/>
        </p:nvSpPr>
        <p:spPr bwMode="auto">
          <a:xfrm>
            <a:off x="1066800" y="5791200"/>
            <a:ext cx="173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solidFill>
                  <a:srgbClr val="7030A0"/>
                </a:solidFill>
              </a:rPr>
              <a:t>At max node: </a:t>
            </a:r>
          </a:p>
          <a:p>
            <a:pPr eaLnBrk="1" hangingPunct="1"/>
            <a:r>
              <a:rPr lang="en-US" sz="1800">
                <a:solidFill>
                  <a:srgbClr val="7030A0"/>
                </a:solidFill>
              </a:rPr>
              <a:t>   Prune if v</a:t>
            </a:r>
            <a:r>
              <a:rPr lang="en-US" sz="1800">
                <a:solidFill>
                  <a:srgbClr val="7030A0"/>
                </a:solidFill>
                <a:sym typeface="Symbol" charset="0"/>
              </a:rPr>
              <a:t>; </a:t>
            </a:r>
          </a:p>
          <a:p>
            <a:pPr eaLnBrk="1" hangingPunct="1"/>
            <a:r>
              <a:rPr lang="en-US" sz="1800">
                <a:solidFill>
                  <a:srgbClr val="7030A0"/>
                </a:solidFill>
                <a:sym typeface="Symbol" charset="0"/>
              </a:rPr>
              <a:t>   Update </a:t>
            </a:r>
            <a:endParaRPr lang="en-US" sz="1800">
              <a:solidFill>
                <a:srgbClr val="7030A0"/>
              </a:solidFill>
            </a:endParaRPr>
          </a:p>
        </p:txBody>
      </p:sp>
      <p:sp>
        <p:nvSpPr>
          <p:cNvPr id="8" name="TextBox 7"/>
          <p:cNvSpPr txBox="1">
            <a:spLocks noChangeArrowheads="1"/>
          </p:cNvSpPr>
          <p:nvPr/>
        </p:nvSpPr>
        <p:spPr bwMode="auto">
          <a:xfrm>
            <a:off x="5562600" y="57912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a:solidFill>
                  <a:srgbClr val="7030A0"/>
                </a:solidFill>
              </a:rPr>
              <a:t>At min node: </a:t>
            </a:r>
          </a:p>
          <a:p>
            <a:pPr eaLnBrk="1" hangingPunct="1"/>
            <a:r>
              <a:rPr lang="en-US" sz="1800">
                <a:solidFill>
                  <a:srgbClr val="7030A0"/>
                </a:solidFill>
              </a:rPr>
              <a:t>   Prune if </a:t>
            </a:r>
            <a:r>
              <a:rPr lang="en-US" sz="1800">
                <a:solidFill>
                  <a:srgbClr val="7030A0"/>
                </a:solidFill>
                <a:sym typeface="Symbol" charset="0"/>
              </a:rPr>
              <a:t></a:t>
            </a:r>
            <a:r>
              <a:rPr lang="en-US" sz="1800">
                <a:solidFill>
                  <a:srgbClr val="7030A0"/>
                </a:solidFill>
              </a:rPr>
              <a:t>v</a:t>
            </a:r>
            <a:r>
              <a:rPr lang="en-US" sz="1800">
                <a:solidFill>
                  <a:srgbClr val="7030A0"/>
                </a:solidFill>
                <a:sym typeface="Symbol" charset="0"/>
              </a:rPr>
              <a:t>; </a:t>
            </a:r>
          </a:p>
          <a:p>
            <a:pPr eaLnBrk="1" hangingPunct="1"/>
            <a:r>
              <a:rPr lang="en-US" sz="1800">
                <a:solidFill>
                  <a:srgbClr val="7030A0"/>
                </a:solidFill>
                <a:sym typeface="Symbol" charset="0"/>
              </a:rPr>
              <a:t>   Update </a:t>
            </a:r>
            <a:endParaRPr lang="en-US" sz="1800">
              <a:solidFill>
                <a:srgbClr val="7030A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62450" y="2514600"/>
            <a:ext cx="4629150" cy="3505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6200" y="2514600"/>
            <a:ext cx="4191000" cy="3505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4" name="Title 1"/>
          <p:cNvSpPr>
            <a:spLocks noGrp="1"/>
          </p:cNvSpPr>
          <p:nvPr>
            <p:ph type="title"/>
          </p:nvPr>
        </p:nvSpPr>
        <p:spPr>
          <a:xfrm>
            <a:off x="457200" y="-228600"/>
            <a:ext cx="8229600" cy="1295400"/>
          </a:xfrm>
        </p:spPr>
        <p:txBody>
          <a:bodyPr/>
          <a:lstStyle/>
          <a:p>
            <a:pPr>
              <a:defRPr/>
            </a:pPr>
            <a:r>
              <a:rPr lang="en-US" dirty="0" smtClean="0"/>
              <a:t>Alpha-Beta Implementation</a:t>
            </a:r>
          </a:p>
        </p:txBody>
      </p:sp>
      <p:sp>
        <p:nvSpPr>
          <p:cNvPr id="7" name="Content Placeholder 2"/>
          <p:cNvSpPr txBox="1">
            <a:spLocks/>
          </p:cNvSpPr>
          <p:nvPr/>
        </p:nvSpPr>
        <p:spPr bwMode="auto">
          <a:xfrm>
            <a:off x="4343400" y="3003550"/>
            <a:ext cx="4876800" cy="2787650"/>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a:solidFill>
                  <a:srgbClr val="C00000"/>
                </a:solidFill>
                <a:latin typeface="Calibri" pitchFamily="34" charset="0"/>
                <a:ea typeface="+mn-ea"/>
                <a:cs typeface="+mn-cs"/>
              </a:rPr>
              <a:t>def min-</a:t>
            </a:r>
            <a:r>
              <a:rPr lang="en-US" sz="2300" kern="0" dirty="0" err="1" smtClean="0">
                <a:solidFill>
                  <a:srgbClr val="C00000"/>
                </a:solidFill>
                <a:latin typeface="Calibri" pitchFamily="34" charset="0"/>
                <a:ea typeface="+mn-ea"/>
                <a:cs typeface="+mn-cs"/>
              </a:rPr>
              <a:t>val</a:t>
            </a:r>
            <a:r>
              <a:rPr lang="en-US" sz="2300" kern="0" dirty="0" smtClean="0">
                <a:solidFill>
                  <a:srgbClr val="C00000"/>
                </a:solidFill>
                <a:latin typeface="Calibri" pitchFamily="34" charset="0"/>
                <a:ea typeface="+mn-ea"/>
                <a:cs typeface="+mn-cs"/>
              </a:rPr>
              <a:t>(</a:t>
            </a:r>
            <a:r>
              <a:rPr lang="en-US" sz="2300" kern="0" dirty="0">
                <a:solidFill>
                  <a:srgbClr val="C00000"/>
                </a:solidFill>
                <a:latin typeface="Calibri" pitchFamily="34" charset="0"/>
                <a:ea typeface="+mn-ea"/>
                <a:cs typeface="+mn-cs"/>
              </a:rPr>
              <a:t>state</a:t>
            </a:r>
            <a:r>
              <a:rPr lang="en-US" sz="2300" kern="0" dirty="0">
                <a:solidFill>
                  <a:srgbClr val="C00000"/>
                </a:solidFill>
                <a:latin typeface="Calibri" pitchFamily="34" charset="0"/>
              </a:rPr>
              <a:t> , </a:t>
            </a:r>
            <a:r>
              <a:rPr lang="el-GR" sz="2300" kern="0" dirty="0">
                <a:solidFill>
                  <a:srgbClr val="C00000"/>
                </a:solidFill>
                <a:latin typeface="Calibri" pitchFamily="34" charset="0"/>
              </a:rPr>
              <a:t>α</a:t>
            </a:r>
            <a:r>
              <a:rPr lang="en-US" sz="2300" kern="0" dirty="0">
                <a:solidFill>
                  <a:srgbClr val="C00000"/>
                </a:solidFill>
                <a:latin typeface="Calibri" pitchFamily="34" charset="0"/>
              </a:rPr>
              <a:t>, </a:t>
            </a:r>
            <a:r>
              <a:rPr lang="el-GR" sz="2300" kern="0" dirty="0">
                <a:solidFill>
                  <a:srgbClr val="C00000"/>
                </a:solidFill>
                <a:latin typeface="Calibri" pitchFamily="34" charset="0"/>
              </a:rPr>
              <a:t>β</a:t>
            </a:r>
            <a:r>
              <a:rPr lang="en-US" sz="2300" kern="0" dirty="0">
                <a:solidFill>
                  <a:srgbClr val="C00000"/>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initialize v = </a:t>
            </a:r>
            <a:r>
              <a:rPr lang="en-US" sz="2300" kern="0" dirty="0">
                <a:latin typeface="Times New Roman" pitchFamily="18" charset="0"/>
                <a:cs typeface="Times New Roman" pitchFamily="18" charset="0"/>
              </a:rPr>
              <a:t>+</a:t>
            </a:r>
            <a:r>
              <a:rPr lang="en-US" sz="2300" kern="0" dirty="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for each </a:t>
            </a:r>
            <a:r>
              <a:rPr lang="en-US" sz="2300" kern="0" dirty="0" smtClean="0">
                <a:solidFill>
                  <a:schemeClr val="tx1"/>
                </a:solidFill>
                <a:latin typeface="Calibri" pitchFamily="34" charset="0"/>
              </a:rPr>
              <a:t>c </a:t>
            </a:r>
            <a:r>
              <a:rPr lang="en-US" sz="2300" kern="0" dirty="0">
                <a:solidFill>
                  <a:schemeClr val="tx1"/>
                </a:solidFill>
                <a:latin typeface="Calibri" pitchFamily="34" charset="0"/>
              </a:rPr>
              <a:t>in children(state):</a:t>
            </a:r>
          </a:p>
          <a:p>
            <a:pPr marL="1142942" lvl="2" indent="-228589">
              <a:lnSpc>
                <a:spcPct val="80000"/>
              </a:lnSpc>
              <a:spcBef>
                <a:spcPct val="20000"/>
              </a:spcBef>
              <a:buClr>
                <a:schemeClr val="accent2"/>
              </a:buClr>
              <a:defRPr/>
            </a:pPr>
            <a:r>
              <a:rPr lang="en-US" sz="2300" kern="0" dirty="0">
                <a:latin typeface="Calibri" pitchFamily="34" charset="0"/>
              </a:rPr>
              <a:t>v = min(v, </a:t>
            </a:r>
            <a:r>
              <a:rPr lang="en-US" sz="2300" kern="0" dirty="0" smtClean="0">
                <a:solidFill>
                  <a:srgbClr val="3366FF"/>
                </a:solidFill>
                <a:latin typeface="Calibri" pitchFamily="34" charset="0"/>
              </a:rPr>
              <a:t>max-</a:t>
            </a:r>
            <a:r>
              <a:rPr lang="en-US" sz="2300" kern="0" dirty="0" err="1" smtClean="0">
                <a:solidFill>
                  <a:srgbClr val="3366FF"/>
                </a:solidFill>
                <a:latin typeface="Calibri" pitchFamily="34" charset="0"/>
              </a:rPr>
              <a:t>val</a:t>
            </a:r>
            <a:r>
              <a:rPr lang="en-US" sz="2300" kern="0" dirty="0" smtClean="0">
                <a:solidFill>
                  <a:srgbClr val="3366FF"/>
                </a:solidFill>
                <a:latin typeface="Calibri" pitchFamily="34" charset="0"/>
              </a:rPr>
              <a:t>(child, </a:t>
            </a:r>
            <a:r>
              <a:rPr lang="el-GR" sz="2300" kern="0" dirty="0" smtClean="0">
                <a:solidFill>
                  <a:srgbClr val="3366FF"/>
                </a:solidFill>
                <a:latin typeface="Calibri" pitchFamily="34" charset="0"/>
              </a:rPr>
              <a:t>α</a:t>
            </a:r>
            <a:r>
              <a:rPr lang="en-US" sz="2300" kern="0" dirty="0">
                <a:solidFill>
                  <a:srgbClr val="3366FF"/>
                </a:solidFill>
                <a:latin typeface="Calibri" pitchFamily="34" charset="0"/>
              </a:rPr>
              <a:t>, </a:t>
            </a:r>
            <a:r>
              <a:rPr lang="el-GR" sz="2300" kern="0" dirty="0">
                <a:solidFill>
                  <a:srgbClr val="3366FF"/>
                </a:solidFill>
                <a:latin typeface="Calibri" pitchFamily="34" charset="0"/>
              </a:rPr>
              <a:t>β</a:t>
            </a:r>
            <a:r>
              <a:rPr lang="en-US" sz="2300" kern="0" dirty="0">
                <a:solidFill>
                  <a:srgbClr val="3366FF"/>
                </a:solidFill>
                <a:latin typeface="Calibri" pitchFamily="34" charset="0"/>
              </a:rPr>
              <a:t>)</a:t>
            </a:r>
            <a:r>
              <a:rPr lang="en-US" sz="2300" kern="0" dirty="0">
                <a:latin typeface="Calibri" pitchFamily="34" charset="0"/>
              </a:rPr>
              <a:t>)</a:t>
            </a:r>
          </a:p>
          <a:p>
            <a:pPr marL="1142942" lvl="2" indent="-228589">
              <a:lnSpc>
                <a:spcPct val="80000"/>
              </a:lnSpc>
              <a:spcBef>
                <a:spcPct val="20000"/>
              </a:spcBef>
              <a:buClr>
                <a:schemeClr val="accent2"/>
              </a:buClr>
              <a:defRPr/>
            </a:pPr>
            <a:r>
              <a:rPr lang="en-US" sz="2300" kern="0" dirty="0">
                <a:latin typeface="Calibri" pitchFamily="34" charset="0"/>
              </a:rPr>
              <a:t>if v ≤ </a:t>
            </a:r>
            <a:r>
              <a:rPr lang="el-GR" sz="2300" kern="0" dirty="0">
                <a:latin typeface="Calibri" pitchFamily="34" charset="0"/>
              </a:rPr>
              <a:t>α</a:t>
            </a:r>
            <a:r>
              <a:rPr lang="en-US" sz="2300" kern="0" dirty="0">
                <a:latin typeface="Calibri" pitchFamily="34" charset="0"/>
              </a:rPr>
              <a:t> return v</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l-GR" sz="2300" kern="0" dirty="0">
                <a:latin typeface="Calibri" pitchFamily="34" charset="0"/>
              </a:rPr>
              <a:t>β </a:t>
            </a:r>
            <a:r>
              <a:rPr lang="en-US" sz="2300" kern="0" dirty="0">
                <a:latin typeface="Calibri" pitchFamily="34" charset="0"/>
              </a:rPr>
              <a:t>= min(</a:t>
            </a:r>
            <a:r>
              <a:rPr lang="el-GR" sz="2300" kern="0" dirty="0">
                <a:latin typeface="Calibri" pitchFamily="34" charset="0"/>
              </a:rPr>
              <a:t>β</a:t>
            </a:r>
            <a:r>
              <a:rPr lang="en-US" sz="2300" kern="0" dirty="0">
                <a:latin typeface="Calibri" pitchFamily="34" charset="0"/>
              </a:rPr>
              <a:t>, v)</a:t>
            </a: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8" name="Content Placeholder 2"/>
          <p:cNvSpPr txBox="1">
            <a:spLocks/>
          </p:cNvSpPr>
          <p:nvPr/>
        </p:nvSpPr>
        <p:spPr bwMode="auto">
          <a:xfrm>
            <a:off x="76200" y="3003550"/>
            <a:ext cx="4419600" cy="2695575"/>
          </a:xfrm>
          <a:prstGeom prst="rect">
            <a:avLst/>
          </a:prstGeom>
          <a:noFill/>
          <a:ln w="9525">
            <a:noFill/>
            <a:miter lim="800000"/>
            <a:headEnd/>
            <a:tailEnd/>
          </a:ln>
        </p:spPr>
        <p:txBody>
          <a:bodyPr lIns="91436" tIns="45718" rIns="91436" bIns="45718"/>
          <a:lstStyle/>
          <a:p>
            <a:pPr marL="342882" indent="-342882">
              <a:lnSpc>
                <a:spcPct val="80000"/>
              </a:lnSpc>
              <a:spcBef>
                <a:spcPts val="1200"/>
              </a:spcBef>
              <a:buClr>
                <a:schemeClr val="accent2"/>
              </a:buClr>
              <a:defRPr/>
            </a:pPr>
            <a:r>
              <a:rPr lang="en-US" sz="2300" kern="0" dirty="0" err="1" smtClean="0">
                <a:solidFill>
                  <a:srgbClr val="0066CC"/>
                </a:solidFill>
                <a:latin typeface="Calibri" pitchFamily="34" charset="0"/>
                <a:ea typeface="+mn-ea"/>
                <a:cs typeface="+mn-cs"/>
              </a:rPr>
              <a:t>def</a:t>
            </a:r>
            <a:r>
              <a:rPr lang="en-US" sz="2300" kern="0" dirty="0" smtClean="0">
                <a:solidFill>
                  <a:srgbClr val="0066CC"/>
                </a:solidFill>
                <a:latin typeface="Calibri" pitchFamily="34" charset="0"/>
                <a:ea typeface="+mn-ea"/>
                <a:cs typeface="+mn-cs"/>
              </a:rPr>
              <a:t> </a:t>
            </a:r>
            <a:r>
              <a:rPr lang="en-US" sz="2300" kern="0" dirty="0">
                <a:solidFill>
                  <a:srgbClr val="0066CC"/>
                </a:solidFill>
                <a:latin typeface="Calibri" pitchFamily="34" charset="0"/>
                <a:ea typeface="+mn-ea"/>
                <a:cs typeface="+mn-cs"/>
              </a:rPr>
              <a:t>max-</a:t>
            </a:r>
            <a:r>
              <a:rPr lang="en-US" sz="2300" kern="0" dirty="0" err="1" smtClean="0">
                <a:solidFill>
                  <a:srgbClr val="0066CC"/>
                </a:solidFill>
                <a:latin typeface="Calibri" pitchFamily="34" charset="0"/>
                <a:ea typeface="+mn-ea"/>
                <a:cs typeface="+mn-cs"/>
              </a:rPr>
              <a:t>val</a:t>
            </a:r>
            <a:r>
              <a:rPr lang="en-US" sz="2300" kern="0" dirty="0" smtClean="0">
                <a:solidFill>
                  <a:srgbClr val="0066CC"/>
                </a:solidFill>
                <a:latin typeface="Calibri" pitchFamily="34" charset="0"/>
                <a:ea typeface="+mn-ea"/>
                <a:cs typeface="+mn-cs"/>
              </a:rPr>
              <a:t>(</a:t>
            </a:r>
            <a:r>
              <a:rPr lang="en-US" sz="2300" kern="0" dirty="0">
                <a:solidFill>
                  <a:srgbClr val="0066CC"/>
                </a:solidFill>
                <a:latin typeface="Calibri" pitchFamily="34" charset="0"/>
                <a:ea typeface="+mn-ea"/>
                <a:cs typeface="+mn-cs"/>
              </a:rPr>
              <a:t>state, </a:t>
            </a:r>
            <a:r>
              <a:rPr lang="el-GR" sz="2300" kern="0" dirty="0">
                <a:solidFill>
                  <a:srgbClr val="0066CC"/>
                </a:solidFill>
                <a:latin typeface="Calibri" pitchFamily="34" charset="0"/>
              </a:rPr>
              <a:t>α</a:t>
            </a:r>
            <a:r>
              <a:rPr lang="en-US" sz="2300" kern="0" dirty="0">
                <a:solidFill>
                  <a:srgbClr val="0066CC"/>
                </a:solidFill>
                <a:latin typeface="Calibri" pitchFamily="34" charset="0"/>
              </a:rPr>
              <a:t>, </a:t>
            </a:r>
            <a:r>
              <a:rPr lang="el-GR" sz="2300" kern="0" dirty="0">
                <a:solidFill>
                  <a:srgbClr val="0066CC"/>
                </a:solidFill>
                <a:latin typeface="Calibri" pitchFamily="34" charset="0"/>
              </a:rPr>
              <a:t>β</a:t>
            </a:r>
            <a:r>
              <a:rPr lang="en-US" sz="2300" kern="0" dirty="0">
                <a:solidFill>
                  <a:srgbClr val="0066CC"/>
                </a:solidFill>
                <a:latin typeface="Calibri" pitchFamily="34" charset="0"/>
                <a:ea typeface="+mn-ea"/>
                <a:cs typeface="+mn-cs"/>
              </a:rPr>
              <a:t>)</a:t>
            </a:r>
            <a:r>
              <a:rPr lang="en-US" sz="2300" kern="0" dirty="0" smtClean="0">
                <a:solidFill>
                  <a:srgbClr val="0066CC"/>
                </a:solidFill>
                <a:latin typeface="Calibri" pitchFamily="34" charset="0"/>
                <a:ea typeface="+mn-ea"/>
                <a:cs typeface="+mn-cs"/>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initialize v = </a:t>
            </a:r>
            <a:r>
              <a:rPr lang="en-US" sz="2300" kern="0" dirty="0" smtClean="0">
                <a:solidFill>
                  <a:schemeClr val="tx1"/>
                </a:solidFill>
                <a:latin typeface="Times New Roman" pitchFamily="18" charset="0"/>
                <a:cs typeface="Times New Roman" pitchFamily="18" charset="0"/>
              </a:rPr>
              <a:t>-∞</a:t>
            </a:r>
          </a:p>
          <a:p>
            <a:pPr marL="742913" lvl="1" indent="-285737">
              <a:lnSpc>
                <a:spcPct val="80000"/>
              </a:lnSpc>
              <a:spcBef>
                <a:spcPct val="20000"/>
              </a:spcBef>
              <a:buClr>
                <a:schemeClr val="tx1"/>
              </a:buClr>
              <a:buFont typeface="Wingdings" pitchFamily="2" charset="2"/>
              <a:buNone/>
              <a:defRPr/>
            </a:pPr>
            <a:r>
              <a:rPr lang="en-US" sz="2300" kern="0" dirty="0" smtClean="0">
                <a:solidFill>
                  <a:schemeClr val="tx1"/>
                </a:solidFill>
                <a:latin typeface="Calibri" pitchFamily="34" charset="0"/>
              </a:rPr>
              <a:t>for </a:t>
            </a:r>
            <a:r>
              <a:rPr lang="en-US" sz="2300" kern="0" dirty="0">
                <a:solidFill>
                  <a:schemeClr val="tx1"/>
                </a:solidFill>
                <a:latin typeface="Calibri" pitchFamily="34" charset="0"/>
              </a:rPr>
              <a:t>each </a:t>
            </a:r>
            <a:r>
              <a:rPr lang="en-US" sz="2300" kern="0" dirty="0" smtClean="0">
                <a:solidFill>
                  <a:schemeClr val="tx1"/>
                </a:solidFill>
                <a:latin typeface="Calibri" pitchFamily="34" charset="0"/>
              </a:rPr>
              <a:t>c in children(state):</a:t>
            </a:r>
            <a:endParaRPr lang="en-US" sz="2300" kern="0" dirty="0">
              <a:solidFill>
                <a:schemeClr val="tx1"/>
              </a:solidFill>
              <a:latin typeface="Calibri" pitchFamily="34" charset="0"/>
            </a:endParaRPr>
          </a:p>
          <a:p>
            <a:pPr marL="1142942" lvl="2" indent="-228589">
              <a:lnSpc>
                <a:spcPct val="80000"/>
              </a:lnSpc>
              <a:spcBef>
                <a:spcPct val="20000"/>
              </a:spcBef>
              <a:buClr>
                <a:schemeClr val="accent2"/>
              </a:buClr>
              <a:defRPr/>
            </a:pPr>
            <a:r>
              <a:rPr lang="en-US" sz="2300" kern="0" dirty="0">
                <a:solidFill>
                  <a:schemeClr val="tx1"/>
                </a:solidFill>
                <a:latin typeface="Calibri" pitchFamily="34" charset="0"/>
              </a:rPr>
              <a:t>v = </a:t>
            </a:r>
            <a:r>
              <a:rPr lang="en-US" sz="2300" kern="0" dirty="0">
                <a:latin typeface="Calibri" pitchFamily="34" charset="0"/>
              </a:rPr>
              <a:t>max(v, </a:t>
            </a:r>
            <a:r>
              <a:rPr lang="en-US" sz="2300" kern="0" dirty="0" smtClean="0">
                <a:solidFill>
                  <a:srgbClr val="FF0000"/>
                </a:solidFill>
                <a:latin typeface="Calibri" pitchFamily="34" charset="0"/>
              </a:rPr>
              <a:t>min-</a:t>
            </a:r>
            <a:r>
              <a:rPr lang="en-US" sz="2300" kern="0" dirty="0" err="1" smtClean="0">
                <a:solidFill>
                  <a:srgbClr val="FF0000"/>
                </a:solidFill>
                <a:latin typeface="Calibri" pitchFamily="34" charset="0"/>
              </a:rPr>
              <a:t>val</a:t>
            </a:r>
            <a:r>
              <a:rPr lang="en-US" sz="2300" kern="0" dirty="0" smtClean="0">
                <a:solidFill>
                  <a:srgbClr val="FF0000"/>
                </a:solidFill>
                <a:latin typeface="Calibri" pitchFamily="34" charset="0"/>
              </a:rPr>
              <a:t>(c, </a:t>
            </a:r>
            <a:r>
              <a:rPr lang="el-GR" sz="2300" kern="0" dirty="0" smtClean="0">
                <a:solidFill>
                  <a:srgbClr val="FF0000"/>
                </a:solidFill>
                <a:latin typeface="Calibri" pitchFamily="34" charset="0"/>
              </a:rPr>
              <a:t>α</a:t>
            </a:r>
            <a:r>
              <a:rPr lang="en-US" sz="2300" kern="0" dirty="0">
                <a:solidFill>
                  <a:srgbClr val="FF0000"/>
                </a:solidFill>
                <a:latin typeface="Calibri" pitchFamily="34" charset="0"/>
              </a:rPr>
              <a:t>, </a:t>
            </a:r>
            <a:r>
              <a:rPr lang="el-GR" sz="2300" kern="0" dirty="0">
                <a:solidFill>
                  <a:srgbClr val="FF0000"/>
                </a:solidFill>
                <a:latin typeface="Calibri" pitchFamily="34" charset="0"/>
              </a:rPr>
              <a:t>β</a:t>
            </a:r>
            <a:r>
              <a:rPr lang="en-US" sz="2300" kern="0" dirty="0">
                <a:solidFill>
                  <a:srgbClr val="FF0000"/>
                </a:solidFill>
                <a:latin typeface="Calibri" pitchFamily="34" charset="0"/>
              </a:rPr>
              <a:t>)</a:t>
            </a:r>
            <a:r>
              <a:rPr lang="en-US" sz="2300" kern="0" dirty="0">
                <a:latin typeface="Calibri" pitchFamily="34" charset="0"/>
              </a:rPr>
              <a:t>)</a:t>
            </a:r>
            <a:endParaRPr lang="en-US" sz="2300" kern="0" dirty="0">
              <a:solidFill>
                <a:srgbClr val="7030A0"/>
              </a:solidFill>
              <a:latin typeface="Calibri" pitchFamily="34" charset="0"/>
            </a:endParaRPr>
          </a:p>
          <a:p>
            <a:pPr marL="1142942" lvl="2" indent="-228589">
              <a:lnSpc>
                <a:spcPct val="80000"/>
              </a:lnSpc>
              <a:spcBef>
                <a:spcPct val="20000"/>
              </a:spcBef>
              <a:buClr>
                <a:schemeClr val="accent2"/>
              </a:buClr>
              <a:buFont typeface="Wingdings" pitchFamily="2" charset="2"/>
              <a:buNone/>
              <a:defRPr/>
            </a:pPr>
            <a:r>
              <a:rPr lang="en-US" sz="2300" kern="0" dirty="0">
                <a:latin typeface="Calibri" pitchFamily="34" charset="0"/>
              </a:rPr>
              <a:t>if v ≥ </a:t>
            </a:r>
            <a:r>
              <a:rPr lang="el-GR" sz="2300" kern="0" dirty="0">
                <a:latin typeface="Calibri" pitchFamily="34" charset="0"/>
              </a:rPr>
              <a:t>β</a:t>
            </a:r>
            <a:r>
              <a:rPr lang="en-US" sz="2300" kern="0" dirty="0">
                <a:latin typeface="Calibri" pitchFamily="34" charset="0"/>
              </a:rPr>
              <a:t> return v</a:t>
            </a:r>
          </a:p>
          <a:p>
            <a:pPr marL="1142942" lvl="2" indent="-228589">
              <a:lnSpc>
                <a:spcPct val="80000"/>
              </a:lnSpc>
              <a:spcBef>
                <a:spcPct val="20000"/>
              </a:spcBef>
              <a:buClr>
                <a:schemeClr val="accent2"/>
              </a:buClr>
              <a:defRPr/>
            </a:pPr>
            <a:r>
              <a:rPr lang="el-GR" sz="2300" kern="0" dirty="0">
                <a:latin typeface="Calibri" pitchFamily="34" charset="0"/>
              </a:rPr>
              <a:t>α</a:t>
            </a:r>
            <a:r>
              <a:rPr lang="en-US" sz="2300" kern="0" dirty="0">
                <a:latin typeface="Calibri" pitchFamily="34" charset="0"/>
              </a:rPr>
              <a:t> = max(</a:t>
            </a:r>
            <a:r>
              <a:rPr lang="el-GR" sz="2300" kern="0" dirty="0">
                <a:latin typeface="Calibri" pitchFamily="34" charset="0"/>
              </a:rPr>
              <a:t>α</a:t>
            </a:r>
            <a:r>
              <a:rPr lang="en-US" sz="2300" kern="0" dirty="0">
                <a:latin typeface="Calibri" pitchFamily="34" charset="0"/>
              </a:rPr>
              <a:t>, v)</a:t>
            </a:r>
            <a:endParaRPr lang="en-US" sz="2300" kern="0" dirty="0">
              <a:solidFill>
                <a:schemeClr val="tx1"/>
              </a:solidFill>
              <a:latin typeface="Calibri" pitchFamily="34" charset="0"/>
            </a:endParaRPr>
          </a:p>
          <a:p>
            <a:pPr marL="742913" lvl="1" indent="-285737">
              <a:lnSpc>
                <a:spcPct val="80000"/>
              </a:lnSpc>
              <a:spcBef>
                <a:spcPct val="20000"/>
              </a:spcBef>
              <a:buClr>
                <a:schemeClr val="tx1"/>
              </a:buClr>
              <a:buFont typeface="Wingdings" pitchFamily="2" charset="2"/>
              <a:buNone/>
              <a:defRPr/>
            </a:pPr>
            <a:r>
              <a:rPr lang="en-US" sz="2300" kern="0" dirty="0">
                <a:solidFill>
                  <a:schemeClr val="tx1"/>
                </a:solidFill>
                <a:latin typeface="Calibri" pitchFamily="34" charset="0"/>
              </a:rPr>
              <a:t>return v</a:t>
            </a:r>
          </a:p>
        </p:txBody>
      </p:sp>
      <p:sp>
        <p:nvSpPr>
          <p:cNvPr id="14" name="Rounded Rectangle 13"/>
          <p:cNvSpPr/>
          <p:nvPr/>
        </p:nvSpPr>
        <p:spPr>
          <a:xfrm>
            <a:off x="1447800" y="990600"/>
            <a:ext cx="6096000" cy="1066800"/>
          </a:xfrm>
          <a:prstGeom prst="roundRect">
            <a:avLst/>
          </a:prstGeom>
          <a:solidFill>
            <a:srgbClr val="7030A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2"/>
          <p:cNvSpPr>
            <a:spLocks noGrp="1"/>
          </p:cNvSpPr>
          <p:nvPr>
            <p:ph idx="1"/>
          </p:nvPr>
        </p:nvSpPr>
        <p:spPr>
          <a:xfrm>
            <a:off x="0" y="1143000"/>
            <a:ext cx="8801100" cy="1447800"/>
          </a:xfrm>
        </p:spPr>
        <p:txBody>
          <a:bodyPr/>
          <a:lstStyle/>
          <a:p>
            <a:pPr lvl="1" algn="ctr">
              <a:lnSpc>
                <a:spcPct val="80000"/>
              </a:lnSpc>
              <a:buFont typeface="Wingdings" charset="0"/>
              <a:buNone/>
              <a:defRPr/>
            </a:pPr>
            <a:r>
              <a:rPr lang="el-GR" sz="2400" dirty="0" smtClean="0">
                <a:solidFill>
                  <a:srgbClr val="0066CC"/>
                </a:solidFill>
              </a:rPr>
              <a:t>α</a:t>
            </a:r>
            <a:r>
              <a:rPr lang="en-US" sz="2400" dirty="0" smtClean="0">
                <a:solidFill>
                  <a:srgbClr val="0066CC"/>
                </a:solidFill>
              </a:rPr>
              <a:t>: </a:t>
            </a:r>
            <a:r>
              <a:rPr lang="en-US" sz="2400" dirty="0" smtClean="0">
                <a:solidFill>
                  <a:srgbClr val="0070C0"/>
                </a:solidFill>
              </a:rPr>
              <a:t>MAX’s best option on path to root</a:t>
            </a:r>
          </a:p>
          <a:p>
            <a:pPr lvl="1" algn="ctr">
              <a:lnSpc>
                <a:spcPct val="80000"/>
              </a:lnSpc>
              <a:buFont typeface="Wingdings" charset="0"/>
              <a:buNone/>
              <a:defRPr/>
            </a:pPr>
            <a:r>
              <a:rPr lang="el-GR" sz="2400" dirty="0" smtClean="0">
                <a:solidFill>
                  <a:srgbClr val="C00000"/>
                </a:solidFill>
              </a:rPr>
              <a:t>β</a:t>
            </a:r>
            <a:r>
              <a:rPr lang="en-US" sz="2400" dirty="0" smtClean="0">
                <a:solidFill>
                  <a:srgbClr val="C00000"/>
                </a:solidFill>
              </a:rPr>
              <a:t>:</a:t>
            </a:r>
            <a:r>
              <a:rPr lang="el-GR" sz="2400" dirty="0" smtClean="0">
                <a:solidFill>
                  <a:srgbClr val="C00000"/>
                </a:solidFill>
              </a:rPr>
              <a:t> </a:t>
            </a:r>
            <a:r>
              <a:rPr lang="en-US" sz="2400" dirty="0" smtClean="0">
                <a:solidFill>
                  <a:srgbClr val="C00000"/>
                </a:solidFill>
              </a:rPr>
              <a:t>MIN’s best option on path to root</a:t>
            </a:r>
          </a:p>
        </p:txBody>
      </p:sp>
      <p:sp>
        <p:nvSpPr>
          <p:cNvPr id="75784" name="Rectangle 3"/>
          <p:cNvSpPr>
            <a:spLocks/>
          </p:cNvSpPr>
          <p:nvPr/>
        </p:nvSpPr>
        <p:spPr bwMode="auto">
          <a:xfrm>
            <a:off x="152400" y="65913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a:t>
            </a:r>
            <a:r>
              <a:rPr lang="en-US" sz="1400" dirty="0" smtClean="0">
                <a:solidFill>
                  <a:schemeClr val="tx1"/>
                </a:solidFill>
                <a:cs typeface="Arial" charset="0"/>
              </a:rPr>
              <a:t>adapted from </a:t>
            </a:r>
            <a:r>
              <a:rPr lang="en-US" sz="1400" dirty="0">
                <a:solidFill>
                  <a:schemeClr val="tx1"/>
                </a:solidFill>
                <a:cs typeface="Arial" charset="0"/>
              </a:rPr>
              <a:t>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457200" y="1493838"/>
            <a:ext cx="8229600" cy="1935162"/>
          </a:xfrm>
        </p:spPr>
        <p:txBody>
          <a:bodyPr rIns="132080"/>
          <a:lstStyle/>
          <a:p>
            <a:pPr eaLnBrk="1" hangingPunct="1">
              <a:spcBef>
                <a:spcPct val="0"/>
              </a:spcBef>
              <a:defRPr/>
            </a:pPr>
            <a:r>
              <a:rPr lang="en-US" sz="1900" dirty="0">
                <a:latin typeface="Arial Bold" charset="0"/>
                <a:ea typeface="ヒラギノ角ゴ ProN W3" charset="0"/>
                <a:cs typeface="Arial Bold" charset="0"/>
                <a:sym typeface="Arial Bold" charset="0"/>
              </a:rPr>
              <a:t>Checkers:</a:t>
            </a:r>
            <a:r>
              <a:rPr lang="en-US" sz="1900" dirty="0">
                <a:latin typeface="Arial" charset="0"/>
                <a:ea typeface="ヒラギノ角ゴ ProN W3" charset="0"/>
                <a:cs typeface="ヒラギノ角ゴ ProN W3" charset="0"/>
              </a:rPr>
              <a:t> Chinook ended 40-year-reign of human world champion Marion Tinsley in </a:t>
            </a:r>
            <a:r>
              <a:rPr lang="en-US" sz="1900" b="1" dirty="0">
                <a:solidFill>
                  <a:srgbClr val="7030A0"/>
                </a:solidFill>
                <a:latin typeface="Arial" charset="0"/>
                <a:ea typeface="ヒラギノ角ゴ ProN W3" charset="0"/>
                <a:cs typeface="ヒラギノ角ゴ ProN W3" charset="0"/>
              </a:rPr>
              <a:t>1994</a:t>
            </a:r>
            <a:r>
              <a:rPr lang="en-US" sz="1900" dirty="0">
                <a:latin typeface="Arial" charset="0"/>
                <a:ea typeface="ヒラギノ角ゴ ProN W3" charset="0"/>
                <a:cs typeface="ヒラギノ角ゴ ProN W3" charset="0"/>
              </a:rPr>
              <a:t>. Used an endgame database defining perfect play for all positions involving 8 or fewer pieces on the board, a total of 443,748,401,247 positions.  Checkers is now solved</a:t>
            </a:r>
            <a:r>
              <a:rPr lang="en-US" sz="1900" dirty="0" smtClean="0">
                <a:latin typeface="Arial" charset="0"/>
                <a:ea typeface="ヒラギノ角ゴ ProN W3" charset="0"/>
                <a:cs typeface="ヒラギノ角ゴ ProN W3" charset="0"/>
              </a:rPr>
              <a:t>!</a:t>
            </a:r>
            <a:endParaRPr lang="en-US" sz="1900" dirty="0">
              <a:latin typeface="Arial" charset="0"/>
              <a:ea typeface="ヒラギノ角ゴ ProN W3" charset="0"/>
              <a:cs typeface="ヒラギノ角ゴ ProN W3" charset="0"/>
            </a:endParaRPr>
          </a:p>
        </p:txBody>
      </p:sp>
      <p:pic>
        <p:nvPicPr>
          <p:cNvPr id="440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103563"/>
            <a:ext cx="50292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6627" name="Rectangle 2"/>
          <p:cNvSpPr>
            <a:spLocks noGrp="1" noChangeArrowheads="1"/>
          </p:cNvSpPr>
          <p:nvPr>
            <p:ph type="title"/>
          </p:nvPr>
        </p:nvSpPr>
        <p:spPr>
          <a:xfrm>
            <a:off x="457200" y="0"/>
            <a:ext cx="8229600" cy="1295400"/>
          </a:xfrm>
        </p:spPr>
        <p:txBody>
          <a:bodyPr rIns="132080"/>
          <a:lstStyle/>
          <a:p>
            <a:pPr indent="0" eaLnBrk="1" hangingPunct="1">
              <a:defRPr/>
            </a:pPr>
            <a:r>
              <a:rPr lang="en-US">
                <a:solidFill>
                  <a:srgbClr val="7030A0"/>
                </a:solidFill>
                <a:latin typeface="Arial" charset="0"/>
                <a:ea typeface="ヒラギノ角ゴ ProN W3" charset="0"/>
                <a:cs typeface="ヒラギノ角ゴ ProN W3" charset="0"/>
              </a:rPr>
              <a:t>Alpha-Beta Pruning Example</a:t>
            </a:r>
          </a:p>
        </p:txBody>
      </p:sp>
      <p:grpSp>
        <p:nvGrpSpPr>
          <p:cNvPr id="30727" name="Group 7"/>
          <p:cNvGrpSpPr>
            <a:grpSpLocks/>
          </p:cNvGrpSpPr>
          <p:nvPr/>
        </p:nvGrpSpPr>
        <p:grpSpPr bwMode="auto">
          <a:xfrm>
            <a:off x="1966913" y="3270250"/>
            <a:ext cx="407987" cy="1212850"/>
            <a:chOff x="0" y="0"/>
            <a:chExt cx="257" cy="764"/>
          </a:xfrm>
        </p:grpSpPr>
        <p:sp>
          <p:nvSpPr>
            <p:cNvPr id="76881" name="Line 3"/>
            <p:cNvSpPr>
              <a:spLocks noChangeShapeType="1"/>
            </p:cNvSpPr>
            <p:nvPr/>
          </p:nvSpPr>
          <p:spPr bwMode="auto">
            <a:xfrm>
              <a:off x="129" y="0"/>
              <a:ext cx="2" cy="5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82" name="Group 6"/>
            <p:cNvGrpSpPr>
              <a:grpSpLocks/>
            </p:cNvGrpSpPr>
            <p:nvPr/>
          </p:nvGrpSpPr>
          <p:grpSpPr bwMode="auto">
            <a:xfrm>
              <a:off x="0" y="540"/>
              <a:ext cx="257" cy="224"/>
              <a:chOff x="0" y="0"/>
              <a:chExt cx="257" cy="224"/>
            </a:xfrm>
          </p:grpSpPr>
          <p:sp>
            <p:nvSpPr>
              <p:cNvPr id="76883" name="Rectangle 4"/>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4" name="Rectangle 5"/>
              <p:cNvSpPr>
                <a:spLocks/>
              </p:cNvSpPr>
              <p:nvPr/>
            </p:nvSpPr>
            <p:spPr bwMode="auto">
              <a:xfrm>
                <a:off x="0" y="0"/>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12</a:t>
                </a:r>
              </a:p>
            </p:txBody>
          </p:sp>
        </p:grpSp>
      </p:grpSp>
      <p:grpSp>
        <p:nvGrpSpPr>
          <p:cNvPr id="30732" name="Group 12"/>
          <p:cNvGrpSpPr>
            <a:grpSpLocks/>
          </p:cNvGrpSpPr>
          <p:nvPr/>
        </p:nvGrpSpPr>
        <p:grpSpPr bwMode="auto">
          <a:xfrm>
            <a:off x="6553200" y="3270250"/>
            <a:ext cx="381000" cy="1212850"/>
            <a:chOff x="0" y="0"/>
            <a:chExt cx="240" cy="764"/>
          </a:xfrm>
        </p:grpSpPr>
        <p:sp>
          <p:nvSpPr>
            <p:cNvPr id="76877" name="Line 8"/>
            <p:cNvSpPr>
              <a:spLocks noChangeShapeType="1"/>
            </p:cNvSpPr>
            <p:nvPr/>
          </p:nvSpPr>
          <p:spPr bwMode="auto">
            <a:xfrm>
              <a:off x="121" y="0"/>
              <a:ext cx="1" cy="5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78" name="Group 11"/>
            <p:cNvGrpSpPr>
              <a:grpSpLocks/>
            </p:cNvGrpSpPr>
            <p:nvPr/>
          </p:nvGrpSpPr>
          <p:grpSpPr bwMode="auto">
            <a:xfrm>
              <a:off x="0" y="540"/>
              <a:ext cx="240" cy="224"/>
              <a:chOff x="0" y="0"/>
              <a:chExt cx="240" cy="224"/>
            </a:xfrm>
          </p:grpSpPr>
          <p:sp>
            <p:nvSpPr>
              <p:cNvPr id="76879" name="Rectangle 9"/>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80" name="Rectangle 10"/>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grpSp>
        <p:nvGrpSpPr>
          <p:cNvPr id="30737" name="Group 17"/>
          <p:cNvGrpSpPr>
            <a:grpSpLocks/>
          </p:cNvGrpSpPr>
          <p:nvPr/>
        </p:nvGrpSpPr>
        <p:grpSpPr bwMode="auto">
          <a:xfrm>
            <a:off x="6745288" y="3270250"/>
            <a:ext cx="950912" cy="1212850"/>
            <a:chOff x="0" y="0"/>
            <a:chExt cx="599" cy="764"/>
          </a:xfrm>
        </p:grpSpPr>
        <p:sp>
          <p:nvSpPr>
            <p:cNvPr id="76873" name="Line 13"/>
            <p:cNvSpPr>
              <a:spLocks noChangeShapeType="1"/>
            </p:cNvSpPr>
            <p:nvPr/>
          </p:nvSpPr>
          <p:spPr bwMode="auto">
            <a:xfrm>
              <a:off x="0" y="0"/>
              <a:ext cx="481" cy="51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74" name="Group 16"/>
            <p:cNvGrpSpPr>
              <a:grpSpLocks/>
            </p:cNvGrpSpPr>
            <p:nvPr/>
          </p:nvGrpSpPr>
          <p:grpSpPr bwMode="auto">
            <a:xfrm>
              <a:off x="359" y="540"/>
              <a:ext cx="240" cy="224"/>
              <a:chOff x="0" y="0"/>
              <a:chExt cx="240" cy="224"/>
            </a:xfrm>
          </p:grpSpPr>
          <p:sp>
            <p:nvSpPr>
              <p:cNvPr id="76875" name="Rectangle 1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76" name="Rectangle 15"/>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grpSp>
      <p:sp>
        <p:nvSpPr>
          <p:cNvPr id="76806" name="AutoShape 18"/>
          <p:cNvSpPr>
            <a:spLocks/>
          </p:cNvSpPr>
          <p:nvPr/>
        </p:nvSpPr>
        <p:spPr bwMode="auto">
          <a:xfrm>
            <a:off x="4240213" y="17145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30743" name="Group 23"/>
          <p:cNvGrpSpPr>
            <a:grpSpLocks/>
          </p:cNvGrpSpPr>
          <p:nvPr/>
        </p:nvGrpSpPr>
        <p:grpSpPr bwMode="auto">
          <a:xfrm>
            <a:off x="1954213" y="2019300"/>
            <a:ext cx="3074987" cy="1250950"/>
            <a:chOff x="0" y="0"/>
            <a:chExt cx="1936" cy="788"/>
          </a:xfrm>
        </p:grpSpPr>
        <p:sp>
          <p:nvSpPr>
            <p:cNvPr id="76869" name="AutoShape 19"/>
            <p:cNvSpPr>
              <a:spLocks/>
            </p:cNvSpPr>
            <p:nvPr/>
          </p:nvSpPr>
          <p:spPr bwMode="auto">
            <a:xfrm rot="10800000" flipH="1">
              <a:off x="0"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70" name="Line 20"/>
            <p:cNvSpPr>
              <a:spLocks noChangeShapeType="1"/>
            </p:cNvSpPr>
            <p:nvPr/>
          </p:nvSpPr>
          <p:spPr bwMode="auto">
            <a:xfrm flipH="1">
              <a:off x="137" y="0"/>
              <a:ext cx="1441" cy="5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6871" name="Line 21"/>
            <p:cNvSpPr>
              <a:spLocks noChangeShapeType="1"/>
            </p:cNvSpPr>
            <p:nvPr/>
          </p:nvSpPr>
          <p:spPr bwMode="auto">
            <a:xfrm flipH="1">
              <a:off x="1575" y="0"/>
              <a:ext cx="1"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72" name="Line 22"/>
            <p:cNvSpPr>
              <a:spLocks noChangeShapeType="1"/>
            </p:cNvSpPr>
            <p:nvPr/>
          </p:nvSpPr>
          <p:spPr bwMode="auto">
            <a:xfrm>
              <a:off x="1578" y="0"/>
              <a:ext cx="358"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30750" name="Group 30"/>
          <p:cNvGrpSpPr>
            <a:grpSpLocks/>
          </p:cNvGrpSpPr>
          <p:nvPr/>
        </p:nvGrpSpPr>
        <p:grpSpPr bwMode="auto">
          <a:xfrm>
            <a:off x="1217613" y="3267075"/>
            <a:ext cx="1068387" cy="1216025"/>
            <a:chOff x="0" y="0"/>
            <a:chExt cx="672" cy="766"/>
          </a:xfrm>
        </p:grpSpPr>
        <p:sp>
          <p:nvSpPr>
            <p:cNvPr id="76863" name="Line 24"/>
            <p:cNvSpPr>
              <a:spLocks noChangeShapeType="1"/>
            </p:cNvSpPr>
            <p:nvPr/>
          </p:nvSpPr>
          <p:spPr bwMode="auto">
            <a:xfrm flipH="1">
              <a:off x="122" y="2"/>
              <a:ext cx="479" cy="51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64" name="Group 27"/>
            <p:cNvGrpSpPr>
              <a:grpSpLocks/>
            </p:cNvGrpSpPr>
            <p:nvPr/>
          </p:nvGrpSpPr>
          <p:grpSpPr bwMode="auto">
            <a:xfrm>
              <a:off x="0" y="542"/>
              <a:ext cx="240" cy="224"/>
              <a:chOff x="0" y="0"/>
              <a:chExt cx="240" cy="224"/>
            </a:xfrm>
          </p:grpSpPr>
          <p:sp>
            <p:nvSpPr>
              <p:cNvPr id="76867" name="Rectangle 25"/>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8" name="Rectangle 26"/>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3</a:t>
                </a:r>
              </a:p>
            </p:txBody>
          </p:sp>
        </p:grpSp>
        <p:sp>
          <p:nvSpPr>
            <p:cNvPr id="76865" name="Line 28"/>
            <p:cNvSpPr>
              <a:spLocks noChangeShapeType="1"/>
            </p:cNvSpPr>
            <p:nvPr/>
          </p:nvSpPr>
          <p:spPr bwMode="auto">
            <a:xfrm flipH="1">
              <a:off x="600" y="0"/>
              <a:ext cx="1"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66" name="Line 29"/>
            <p:cNvSpPr>
              <a:spLocks noChangeShapeType="1"/>
            </p:cNvSpPr>
            <p:nvPr/>
          </p:nvSpPr>
          <p:spPr bwMode="auto">
            <a:xfrm>
              <a:off x="602" y="2"/>
              <a:ext cx="70" cy="1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30759" name="Group 39"/>
          <p:cNvGrpSpPr>
            <a:grpSpLocks/>
          </p:cNvGrpSpPr>
          <p:nvPr/>
        </p:nvGrpSpPr>
        <p:grpSpPr bwMode="auto">
          <a:xfrm>
            <a:off x="3505200" y="2019300"/>
            <a:ext cx="1174750" cy="2463800"/>
            <a:chOff x="0" y="0"/>
            <a:chExt cx="740" cy="1552"/>
          </a:xfrm>
        </p:grpSpPr>
        <p:sp>
          <p:nvSpPr>
            <p:cNvPr id="76855" name="AutoShape 31"/>
            <p:cNvSpPr>
              <a:spLocks/>
            </p:cNvSpPr>
            <p:nvPr/>
          </p:nvSpPr>
          <p:spPr bwMode="auto">
            <a:xfrm rot="10800000" flipH="1">
              <a:off x="463" y="52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56" name="Line 32"/>
            <p:cNvSpPr>
              <a:spLocks noChangeShapeType="1"/>
            </p:cNvSpPr>
            <p:nvPr/>
          </p:nvSpPr>
          <p:spPr bwMode="auto">
            <a:xfrm flipH="1">
              <a:off x="601" y="0"/>
              <a:ext cx="1" cy="58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6857" name="Line 33"/>
            <p:cNvSpPr>
              <a:spLocks noChangeShapeType="1"/>
            </p:cNvSpPr>
            <p:nvPr/>
          </p:nvSpPr>
          <p:spPr bwMode="auto">
            <a:xfrm flipH="1">
              <a:off x="121" y="788"/>
              <a:ext cx="480" cy="51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58" name="Group 36"/>
            <p:cNvGrpSpPr>
              <a:grpSpLocks/>
            </p:cNvGrpSpPr>
            <p:nvPr/>
          </p:nvGrpSpPr>
          <p:grpSpPr bwMode="auto">
            <a:xfrm>
              <a:off x="0" y="1328"/>
              <a:ext cx="240" cy="224"/>
              <a:chOff x="0" y="0"/>
              <a:chExt cx="240" cy="224"/>
            </a:xfrm>
          </p:grpSpPr>
          <p:sp>
            <p:nvSpPr>
              <p:cNvPr id="76861" name="Rectangle 3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62" name="Rectangle 35"/>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sp>
          <p:nvSpPr>
            <p:cNvPr id="76859" name="Line 37"/>
            <p:cNvSpPr>
              <a:spLocks noChangeShapeType="1"/>
            </p:cNvSpPr>
            <p:nvPr/>
          </p:nvSpPr>
          <p:spPr bwMode="auto">
            <a:xfrm flipH="1">
              <a:off x="599" y="786"/>
              <a:ext cx="2"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60" name="Line 38"/>
            <p:cNvSpPr>
              <a:spLocks noChangeShapeType="1"/>
            </p:cNvSpPr>
            <p:nvPr/>
          </p:nvSpPr>
          <p:spPr bwMode="auto">
            <a:xfrm>
              <a:off x="601" y="788"/>
              <a:ext cx="118" cy="1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30762" name="Group 42"/>
          <p:cNvGrpSpPr>
            <a:grpSpLocks/>
          </p:cNvGrpSpPr>
          <p:nvPr/>
        </p:nvGrpSpPr>
        <p:grpSpPr bwMode="auto">
          <a:xfrm>
            <a:off x="2174875" y="3270250"/>
            <a:ext cx="1130300" cy="1974850"/>
            <a:chOff x="0" y="0"/>
            <a:chExt cx="712" cy="1244"/>
          </a:xfrm>
        </p:grpSpPr>
        <p:sp>
          <p:nvSpPr>
            <p:cNvPr id="76853" name="Line 40"/>
            <p:cNvSpPr>
              <a:spLocks noChangeShapeType="1"/>
            </p:cNvSpPr>
            <p:nvPr/>
          </p:nvSpPr>
          <p:spPr bwMode="auto">
            <a:xfrm>
              <a:off x="0" y="0"/>
              <a:ext cx="573" cy="9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6854" name="AutoShape 41"/>
            <p:cNvSpPr>
              <a:spLocks/>
            </p:cNvSpPr>
            <p:nvPr/>
          </p:nvSpPr>
          <p:spPr bwMode="auto">
            <a:xfrm>
              <a:off x="435" y="988"/>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grpSp>
        <p:nvGrpSpPr>
          <p:cNvPr id="30769" name="Group 49"/>
          <p:cNvGrpSpPr>
            <a:grpSpLocks/>
          </p:cNvGrpSpPr>
          <p:nvPr/>
        </p:nvGrpSpPr>
        <p:grpSpPr bwMode="auto">
          <a:xfrm>
            <a:off x="2514600" y="5143500"/>
            <a:ext cx="914400" cy="863600"/>
            <a:chOff x="0" y="0"/>
            <a:chExt cx="576" cy="544"/>
          </a:xfrm>
        </p:grpSpPr>
        <p:grpSp>
          <p:nvGrpSpPr>
            <p:cNvPr id="76847" name="Group 45"/>
            <p:cNvGrpSpPr>
              <a:grpSpLocks/>
            </p:cNvGrpSpPr>
            <p:nvPr/>
          </p:nvGrpSpPr>
          <p:grpSpPr bwMode="auto">
            <a:xfrm>
              <a:off x="0" y="320"/>
              <a:ext cx="239" cy="224"/>
              <a:chOff x="0" y="0"/>
              <a:chExt cx="239" cy="224"/>
            </a:xfrm>
          </p:grpSpPr>
          <p:sp>
            <p:nvSpPr>
              <p:cNvPr id="76851" name="Rectangle 43"/>
              <p:cNvSpPr>
                <a:spLocks/>
              </p:cNvSpPr>
              <p:nvPr/>
            </p:nvSpPr>
            <p:spPr bwMode="auto">
              <a:xfrm>
                <a:off x="0" y="16"/>
                <a:ext cx="239"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52" name="Rectangle 44"/>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grpSp>
        <p:sp>
          <p:nvSpPr>
            <p:cNvPr id="76848" name="Line 46"/>
            <p:cNvSpPr>
              <a:spLocks noChangeShapeType="1"/>
            </p:cNvSpPr>
            <p:nvPr/>
          </p:nvSpPr>
          <p:spPr bwMode="auto">
            <a:xfrm flipH="1">
              <a:off x="95" y="2"/>
              <a:ext cx="266" cy="28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6849" name="Line 47"/>
            <p:cNvSpPr>
              <a:spLocks noChangeShapeType="1"/>
            </p:cNvSpPr>
            <p:nvPr/>
          </p:nvSpPr>
          <p:spPr bwMode="auto">
            <a:xfrm flipH="1">
              <a:off x="368" y="0"/>
              <a:ext cx="1"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50" name="Line 48"/>
            <p:cNvSpPr>
              <a:spLocks noChangeShapeType="1"/>
            </p:cNvSpPr>
            <p:nvPr/>
          </p:nvSpPr>
          <p:spPr bwMode="auto">
            <a:xfrm>
              <a:off x="361" y="2"/>
              <a:ext cx="215" cy="1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30779" name="Group 59"/>
          <p:cNvGrpSpPr>
            <a:grpSpLocks/>
          </p:cNvGrpSpPr>
          <p:nvPr/>
        </p:nvGrpSpPr>
        <p:grpSpPr bwMode="auto">
          <a:xfrm>
            <a:off x="4460875" y="2019300"/>
            <a:ext cx="2852738" cy="2463800"/>
            <a:chOff x="0" y="0"/>
            <a:chExt cx="1797" cy="1552"/>
          </a:xfrm>
        </p:grpSpPr>
        <p:sp>
          <p:nvSpPr>
            <p:cNvPr id="76838" name="AutoShape 50"/>
            <p:cNvSpPr>
              <a:spLocks/>
            </p:cNvSpPr>
            <p:nvPr/>
          </p:nvSpPr>
          <p:spPr bwMode="auto">
            <a:xfrm rot="10800000" flipH="1">
              <a:off x="1301" y="532"/>
              <a:ext cx="277" cy="256"/>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6839" name="Line 51"/>
            <p:cNvSpPr>
              <a:spLocks noChangeShapeType="1"/>
            </p:cNvSpPr>
            <p:nvPr/>
          </p:nvSpPr>
          <p:spPr bwMode="auto">
            <a:xfrm>
              <a:off x="0" y="0"/>
              <a:ext cx="1438" cy="5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6840" name="Line 52"/>
            <p:cNvSpPr>
              <a:spLocks noChangeShapeType="1"/>
            </p:cNvSpPr>
            <p:nvPr/>
          </p:nvSpPr>
          <p:spPr bwMode="auto">
            <a:xfrm flipH="1">
              <a:off x="959" y="788"/>
              <a:ext cx="479" cy="51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6841" name="Group 55"/>
            <p:cNvGrpSpPr>
              <a:grpSpLocks/>
            </p:cNvGrpSpPr>
            <p:nvPr/>
          </p:nvGrpSpPr>
          <p:grpSpPr bwMode="auto">
            <a:xfrm>
              <a:off x="829" y="1328"/>
              <a:ext cx="257" cy="224"/>
              <a:chOff x="0" y="0"/>
              <a:chExt cx="257" cy="224"/>
            </a:xfrm>
          </p:grpSpPr>
          <p:sp>
            <p:nvSpPr>
              <p:cNvPr id="76845" name="Rectangle 53"/>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6846" name="Rectangle 54"/>
              <p:cNvSpPr>
                <a:spLocks/>
              </p:cNvSpPr>
              <p:nvPr/>
            </p:nvSpPr>
            <p:spPr bwMode="auto">
              <a:xfrm>
                <a:off x="0" y="0"/>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14</a:t>
                </a:r>
              </a:p>
            </p:txBody>
          </p:sp>
        </p:grpSp>
        <p:sp>
          <p:nvSpPr>
            <p:cNvPr id="76842" name="Line 56"/>
            <p:cNvSpPr>
              <a:spLocks noChangeShapeType="1"/>
            </p:cNvSpPr>
            <p:nvPr/>
          </p:nvSpPr>
          <p:spPr bwMode="auto">
            <a:xfrm flipH="1">
              <a:off x="1437" y="786"/>
              <a:ext cx="1"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43" name="Line 57"/>
            <p:cNvSpPr>
              <a:spLocks noChangeShapeType="1"/>
            </p:cNvSpPr>
            <p:nvPr/>
          </p:nvSpPr>
          <p:spPr bwMode="auto">
            <a:xfrm>
              <a:off x="1439" y="788"/>
              <a:ext cx="118" cy="1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6844" name="Line 58"/>
            <p:cNvSpPr>
              <a:spLocks noChangeShapeType="1"/>
            </p:cNvSpPr>
            <p:nvPr/>
          </p:nvSpPr>
          <p:spPr bwMode="auto">
            <a:xfrm>
              <a:off x="1439" y="788"/>
              <a:ext cx="358" cy="1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30780" name="Rectangle 60"/>
          <p:cNvSpPr>
            <a:spLocks/>
          </p:cNvSpPr>
          <p:nvPr/>
        </p:nvSpPr>
        <p:spPr bwMode="auto">
          <a:xfrm>
            <a:off x="2876550" y="4856163"/>
            <a:ext cx="635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≥8</a:t>
            </a:r>
          </a:p>
        </p:txBody>
      </p:sp>
      <p:sp>
        <p:nvSpPr>
          <p:cNvPr id="30781" name="Rectangle 61"/>
          <p:cNvSpPr>
            <a:spLocks/>
          </p:cNvSpPr>
          <p:nvPr/>
        </p:nvSpPr>
        <p:spPr bwMode="auto">
          <a:xfrm>
            <a:off x="2047875" y="2882900"/>
            <a:ext cx="317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30782" name="Rectangle 62"/>
          <p:cNvSpPr>
            <a:spLocks/>
          </p:cNvSpPr>
          <p:nvPr/>
        </p:nvSpPr>
        <p:spPr bwMode="auto">
          <a:xfrm>
            <a:off x="4248150" y="2863850"/>
            <a:ext cx="635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≤2</a:t>
            </a:r>
          </a:p>
        </p:txBody>
      </p:sp>
      <p:sp>
        <p:nvSpPr>
          <p:cNvPr id="30783" name="Rectangle 63"/>
          <p:cNvSpPr>
            <a:spLocks/>
          </p:cNvSpPr>
          <p:nvPr/>
        </p:nvSpPr>
        <p:spPr bwMode="auto">
          <a:xfrm>
            <a:off x="6534150" y="2863850"/>
            <a:ext cx="635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≤1</a:t>
            </a:r>
          </a:p>
        </p:txBody>
      </p:sp>
      <p:sp>
        <p:nvSpPr>
          <p:cNvPr id="30784" name="Rectangle 64"/>
          <p:cNvSpPr>
            <a:spLocks/>
          </p:cNvSpPr>
          <p:nvPr/>
        </p:nvSpPr>
        <p:spPr bwMode="auto">
          <a:xfrm>
            <a:off x="4305300" y="1720850"/>
            <a:ext cx="635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en-US">
                <a:solidFill>
                  <a:schemeClr val="tx1"/>
                </a:solidFill>
                <a:cs typeface="Arial" charset="0"/>
              </a:rPr>
              <a:t>3</a:t>
            </a:r>
          </a:p>
        </p:txBody>
      </p:sp>
      <p:sp>
        <p:nvSpPr>
          <p:cNvPr id="76818" name="Rectangle 65"/>
          <p:cNvSpPr>
            <a:spLocks/>
          </p:cNvSpPr>
          <p:nvPr/>
        </p:nvSpPr>
        <p:spPr bwMode="auto">
          <a:xfrm>
            <a:off x="4494213" y="5411788"/>
            <a:ext cx="4357687" cy="6731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sz="1900">
                <a:solidFill>
                  <a:schemeClr val="tx1"/>
                </a:solidFill>
                <a:cs typeface="Arial" charset="0"/>
              </a:rPr>
              <a:t>α</a:t>
            </a:r>
            <a:r>
              <a:rPr lang="en-US">
                <a:solidFill>
                  <a:schemeClr val="tx1"/>
                </a:solidFill>
                <a:cs typeface="Arial" charset="0"/>
              </a:rPr>
              <a:t>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sz="1900">
                <a:solidFill>
                  <a:schemeClr val="tx1"/>
                </a:solidFill>
                <a:cs typeface="Arial" charset="0"/>
              </a:rPr>
              <a:t>β</a:t>
            </a:r>
            <a:r>
              <a:rPr lang="en-US">
                <a:solidFill>
                  <a:schemeClr val="tx1"/>
                </a:solidFill>
                <a:cs typeface="Arial" charset="0"/>
              </a:rPr>
              <a:t>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30786" name="Rectangle 66"/>
          <p:cNvSpPr>
            <a:spLocks/>
          </p:cNvSpPr>
          <p:nvPr/>
        </p:nvSpPr>
        <p:spPr bwMode="auto">
          <a:xfrm>
            <a:off x="3719513" y="1308100"/>
            <a:ext cx="92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 </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7" name="Rectangle 67"/>
          <p:cNvSpPr>
            <a:spLocks/>
          </p:cNvSpPr>
          <p:nvPr/>
        </p:nvSpPr>
        <p:spPr bwMode="auto">
          <a:xfrm>
            <a:off x="2133600" y="2349500"/>
            <a:ext cx="92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88" name="Rectangle 68"/>
          <p:cNvSpPr>
            <a:spLocks/>
          </p:cNvSpPr>
          <p:nvPr/>
        </p:nvSpPr>
        <p:spPr bwMode="auto">
          <a:xfrm>
            <a:off x="838200" y="3695700"/>
            <a:ext cx="92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 </a:t>
            </a:r>
          </a:p>
        </p:txBody>
      </p:sp>
      <p:sp>
        <p:nvSpPr>
          <p:cNvPr id="30789" name="Rectangle 69"/>
          <p:cNvSpPr>
            <a:spLocks/>
          </p:cNvSpPr>
          <p:nvPr/>
        </p:nvSpPr>
        <p:spPr bwMode="auto">
          <a:xfrm>
            <a:off x="1676400" y="36957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0" name="Rectangle 70"/>
          <p:cNvSpPr>
            <a:spLocks/>
          </p:cNvSpPr>
          <p:nvPr/>
        </p:nvSpPr>
        <p:spPr bwMode="auto">
          <a:xfrm>
            <a:off x="2133600" y="3670300"/>
            <a:ext cx="571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1" name="Rectangle 71"/>
          <p:cNvSpPr>
            <a:spLocks/>
          </p:cNvSpPr>
          <p:nvPr/>
        </p:nvSpPr>
        <p:spPr bwMode="auto">
          <a:xfrm>
            <a:off x="2590800" y="3695700"/>
            <a:ext cx="6032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2" name="Rectangle 72"/>
          <p:cNvSpPr>
            <a:spLocks/>
          </p:cNvSpPr>
          <p:nvPr/>
        </p:nvSpPr>
        <p:spPr bwMode="auto">
          <a:xfrm>
            <a:off x="2057400" y="55245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a:t>
            </a:r>
            <a:r>
              <a:rPr lang="en-US" sz="1400">
                <a:solidFill>
                  <a:schemeClr val="tx1"/>
                </a:solidFill>
                <a:latin typeface="Symbol" charset="0"/>
                <a:cs typeface="Symbol" charset="0"/>
                <a:sym typeface="Symbol" charset="0"/>
              </a:rPr>
              <a:t></a:t>
            </a:r>
            <a:endParaRPr lang="en-US" sz="1400">
              <a:solidFill>
                <a:schemeClr val="tx1"/>
              </a:solidFill>
              <a:cs typeface="Lucida Grande" charset="0"/>
            </a:endParaRPr>
          </a:p>
          <a:p>
            <a:pPr marL="39688"/>
            <a:r>
              <a:rPr lang="en-US" sz="1400">
                <a:solidFill>
                  <a:schemeClr val="tx1"/>
                </a:solidFill>
                <a:cs typeface="Arial" charset="0"/>
              </a:rPr>
              <a:t>β=3</a:t>
            </a:r>
          </a:p>
        </p:txBody>
      </p:sp>
      <p:sp>
        <p:nvSpPr>
          <p:cNvPr id="30793" name="Rectangle 73"/>
          <p:cNvSpPr>
            <a:spLocks/>
          </p:cNvSpPr>
          <p:nvPr/>
        </p:nvSpPr>
        <p:spPr bwMode="auto">
          <a:xfrm>
            <a:off x="2971800" y="5529263"/>
            <a:ext cx="927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α=8</a:t>
            </a:r>
          </a:p>
          <a:p>
            <a:pPr marL="39688"/>
            <a:r>
              <a:rPr lang="en-US" sz="1400">
                <a:solidFill>
                  <a:schemeClr val="tx1"/>
                </a:solidFill>
                <a:cs typeface="Arial" charset="0"/>
              </a:rPr>
              <a:t>β=3</a:t>
            </a:r>
          </a:p>
        </p:txBody>
      </p:sp>
      <p:sp>
        <p:nvSpPr>
          <p:cNvPr id="30794" name="Rectangle 74"/>
          <p:cNvSpPr>
            <a:spLocks/>
          </p:cNvSpPr>
          <p:nvPr/>
        </p:nvSpPr>
        <p:spPr bwMode="auto">
          <a:xfrm>
            <a:off x="3733800" y="24003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5" name="Rectangle 75"/>
          <p:cNvSpPr>
            <a:spLocks/>
          </p:cNvSpPr>
          <p:nvPr/>
        </p:nvSpPr>
        <p:spPr bwMode="auto">
          <a:xfrm>
            <a:off x="4648200" y="24003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6" name="Rectangle 76"/>
          <p:cNvSpPr>
            <a:spLocks/>
          </p:cNvSpPr>
          <p:nvPr/>
        </p:nvSpPr>
        <p:spPr bwMode="auto">
          <a:xfrm>
            <a:off x="6324600" y="24003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7" name="Rectangle 77"/>
          <p:cNvSpPr>
            <a:spLocks/>
          </p:cNvSpPr>
          <p:nvPr/>
        </p:nvSpPr>
        <p:spPr bwMode="auto">
          <a:xfrm>
            <a:off x="3200400" y="36957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798" name="Rectangle 78"/>
          <p:cNvSpPr>
            <a:spLocks/>
          </p:cNvSpPr>
          <p:nvPr/>
        </p:nvSpPr>
        <p:spPr bwMode="auto">
          <a:xfrm>
            <a:off x="4038600" y="3690938"/>
            <a:ext cx="927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β=2</a:t>
            </a:r>
          </a:p>
        </p:txBody>
      </p:sp>
      <p:sp>
        <p:nvSpPr>
          <p:cNvPr id="30799" name="Rectangle 79"/>
          <p:cNvSpPr>
            <a:spLocks/>
          </p:cNvSpPr>
          <p:nvPr/>
        </p:nvSpPr>
        <p:spPr bwMode="auto">
          <a:xfrm>
            <a:off x="5562600" y="3581400"/>
            <a:ext cx="927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a:t>
            </a:r>
            <a:r>
              <a:rPr lang="en-US" sz="1400">
                <a:solidFill>
                  <a:schemeClr val="tx1"/>
                </a:solidFill>
                <a:latin typeface="Symbol" charset="0"/>
                <a:cs typeface="Symbol" charset="0"/>
                <a:sym typeface="Symbol" charset="0"/>
              </a:rPr>
              <a:t></a:t>
            </a:r>
          </a:p>
        </p:txBody>
      </p:sp>
      <p:sp>
        <p:nvSpPr>
          <p:cNvPr id="30800" name="Rectangle 80"/>
          <p:cNvSpPr>
            <a:spLocks/>
          </p:cNvSpPr>
          <p:nvPr/>
        </p:nvSpPr>
        <p:spPr bwMode="auto">
          <a:xfrm>
            <a:off x="6248400" y="3695700"/>
            <a:ext cx="927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β=14</a:t>
            </a:r>
          </a:p>
        </p:txBody>
      </p:sp>
      <p:sp>
        <p:nvSpPr>
          <p:cNvPr id="30801" name="Rectangle 81"/>
          <p:cNvSpPr>
            <a:spLocks/>
          </p:cNvSpPr>
          <p:nvPr/>
        </p:nvSpPr>
        <p:spPr bwMode="auto">
          <a:xfrm>
            <a:off x="6769100" y="3695700"/>
            <a:ext cx="927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β=5</a:t>
            </a:r>
          </a:p>
        </p:txBody>
      </p:sp>
      <p:sp>
        <p:nvSpPr>
          <p:cNvPr id="30802" name="Rectangle 82"/>
          <p:cNvSpPr>
            <a:spLocks/>
          </p:cNvSpPr>
          <p:nvPr/>
        </p:nvSpPr>
        <p:spPr bwMode="auto">
          <a:xfrm>
            <a:off x="7391400" y="3581400"/>
            <a:ext cx="927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r>
              <a:rPr lang="en-US" sz="1400">
                <a:solidFill>
                  <a:schemeClr val="tx1"/>
                </a:solidFill>
                <a:cs typeface="Arial" charset="0"/>
              </a:rPr>
              <a:t>α=3</a:t>
            </a:r>
          </a:p>
          <a:p>
            <a:pPr marL="39688"/>
            <a:r>
              <a:rPr lang="en-US" sz="1400">
                <a:solidFill>
                  <a:schemeClr val="tx1"/>
                </a:solidFill>
                <a:cs typeface="Arial" charset="0"/>
              </a:rPr>
              <a:t>β=1</a:t>
            </a:r>
          </a:p>
        </p:txBody>
      </p:sp>
      <p:sp>
        <p:nvSpPr>
          <p:cNvPr id="76836" name="TextBox 83"/>
          <p:cNvSpPr txBox="1">
            <a:spLocks noChangeArrowheads="1"/>
          </p:cNvSpPr>
          <p:nvPr/>
        </p:nvSpPr>
        <p:spPr bwMode="auto">
          <a:xfrm>
            <a:off x="65088" y="1290638"/>
            <a:ext cx="1733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max node: </a:t>
            </a:r>
          </a:p>
          <a:p>
            <a:pPr eaLnBrk="1" hangingPunct="1"/>
            <a:r>
              <a:rPr lang="en-US" sz="1800" dirty="0">
                <a:solidFill>
                  <a:srgbClr val="FF0000"/>
                </a:solidFill>
              </a:rPr>
              <a:t>   Prune if v</a:t>
            </a:r>
            <a:r>
              <a:rPr lang="en-US" sz="1800" dirty="0">
                <a:solidFill>
                  <a:srgbClr val="FF0000"/>
                </a:solidFill>
                <a:sym typeface="Symbol" charset="0"/>
              </a:rPr>
              <a:t>; </a:t>
            </a:r>
          </a:p>
          <a:p>
            <a:pPr eaLnBrk="1" hangingPunct="1"/>
            <a:r>
              <a:rPr lang="en-US" sz="1800" dirty="0">
                <a:solidFill>
                  <a:srgbClr val="FF0000"/>
                </a:solidFill>
                <a:sym typeface="Symbol" charset="0"/>
              </a:rPr>
              <a:t>   Update </a:t>
            </a:r>
            <a:r>
              <a:rPr lang="en-US" sz="1800" dirty="0" smtClean="0">
                <a:solidFill>
                  <a:srgbClr val="FF0000"/>
                </a:solidFill>
                <a:sym typeface="Symbol" charset="0"/>
              </a:rPr>
              <a:t></a:t>
            </a:r>
            <a:endParaRPr lang="en-US" sz="1800" dirty="0">
              <a:solidFill>
                <a:srgbClr val="FF0000"/>
              </a:solidFill>
            </a:endParaRPr>
          </a:p>
        </p:txBody>
      </p:sp>
      <p:sp>
        <p:nvSpPr>
          <p:cNvPr id="76837" name="TextBox 84"/>
          <p:cNvSpPr txBox="1">
            <a:spLocks noChangeArrowheads="1"/>
          </p:cNvSpPr>
          <p:nvPr/>
        </p:nvSpPr>
        <p:spPr bwMode="auto">
          <a:xfrm>
            <a:off x="7296150" y="1295400"/>
            <a:ext cx="17013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FF0000"/>
                </a:solidFill>
              </a:rPr>
              <a:t>At min node: </a:t>
            </a:r>
          </a:p>
          <a:p>
            <a:pPr eaLnBrk="1" hangingPunct="1"/>
            <a:r>
              <a:rPr lang="en-US" sz="1800" dirty="0">
                <a:solidFill>
                  <a:srgbClr val="FF0000"/>
                </a:solidFill>
              </a:rPr>
              <a:t>   Prune if </a:t>
            </a:r>
            <a:r>
              <a:rPr lang="en-US" sz="1800" dirty="0" smtClean="0">
                <a:solidFill>
                  <a:srgbClr val="FF0000"/>
                </a:solidFill>
              </a:rPr>
              <a:t>v</a:t>
            </a:r>
            <a:r>
              <a:rPr lang="en-US" sz="1800" dirty="0" smtClean="0">
                <a:solidFill>
                  <a:srgbClr val="FF0000"/>
                </a:solidFill>
                <a:sym typeface="Symbol" charset="0"/>
              </a:rPr>
              <a:t>; </a:t>
            </a:r>
            <a:endParaRPr lang="en-US" sz="1800" dirty="0">
              <a:solidFill>
                <a:srgbClr val="FF0000"/>
              </a:solidFill>
              <a:sym typeface="Symbol" charset="0"/>
            </a:endParaRPr>
          </a:p>
          <a:p>
            <a:pPr eaLnBrk="1" hangingPunct="1"/>
            <a:r>
              <a:rPr lang="en-US" sz="1800" dirty="0">
                <a:solidFill>
                  <a:srgbClr val="FF0000"/>
                </a:solidFill>
                <a:sym typeface="Symbol" charset="0"/>
              </a:rPr>
              <a:t>   Update </a:t>
            </a:r>
            <a:endParaRPr lang="en-US" sz="18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7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7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07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79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307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3076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79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079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078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079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78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79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307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079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079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078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30795"/>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3077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3079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30800"/>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499"/>
                                          </p:stCondLst>
                                        </p:cTn>
                                        <p:tgtEl>
                                          <p:spTgt spid="3073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3080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499"/>
                                          </p:stCondLst>
                                        </p:cTn>
                                        <p:tgtEl>
                                          <p:spTgt spid="3073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30802"/>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499"/>
                                          </p:stCondLst>
                                        </p:cTn>
                                        <p:tgtEl>
                                          <p:spTgt spid="3078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499"/>
                                          </p:stCondLst>
                                        </p:cTn>
                                        <p:tgtEl>
                                          <p:spTgt spid="30796"/>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499"/>
                                          </p:stCondLst>
                                        </p:cTn>
                                        <p:tgtEl>
                                          <p:spTgt spid="30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0" grpId="0" autoUpdateAnimBg="0"/>
      <p:bldP spid="30781" grpId="0" autoUpdateAnimBg="0"/>
      <p:bldP spid="30782" grpId="0" autoUpdateAnimBg="0"/>
      <p:bldP spid="30783" grpId="0" autoUpdateAnimBg="0"/>
      <p:bldP spid="30784" grpId="0" autoUpdateAnimBg="0"/>
      <p:bldP spid="30786" grpId="0" autoUpdateAnimBg="0"/>
      <p:bldP spid="30787" grpId="0" autoUpdateAnimBg="0"/>
      <p:bldP spid="30788" grpId="0" autoUpdateAnimBg="0"/>
      <p:bldP spid="30789" grpId="0" autoUpdateAnimBg="0"/>
      <p:bldP spid="30790" grpId="0" autoUpdateAnimBg="0"/>
      <p:bldP spid="30791" grpId="0" autoUpdateAnimBg="0"/>
      <p:bldP spid="30792" grpId="0" autoUpdateAnimBg="0"/>
      <p:bldP spid="30793" grpId="0" autoUpdateAnimBg="0"/>
      <p:bldP spid="30794" grpId="0" autoUpdateAnimBg="0"/>
      <p:bldP spid="30795" grpId="0" autoUpdateAnimBg="0"/>
      <p:bldP spid="30796" grpId="0" autoUpdateAnimBg="0"/>
      <p:bldP spid="30797" grpId="0" autoUpdateAnimBg="0"/>
      <p:bldP spid="30798" grpId="0" autoUpdateAnimBg="0"/>
      <p:bldP spid="30799" grpId="0" autoUpdateAnimBg="0"/>
      <p:bldP spid="30800" grpId="0" autoUpdateAnimBg="0"/>
      <p:bldP spid="30801" grpId="0" autoUpdateAnimBg="0"/>
      <p:bldP spid="308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765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Pruning Example</a:t>
            </a:r>
          </a:p>
        </p:txBody>
      </p:sp>
      <p:sp>
        <p:nvSpPr>
          <p:cNvPr id="77827" name="AutoShape 3"/>
          <p:cNvSpPr>
            <a:spLocks/>
          </p:cNvSpPr>
          <p:nvPr/>
        </p:nvSpPr>
        <p:spPr bwMode="auto">
          <a:xfrm>
            <a:off x="709613" y="47371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28" name="AutoShape 4"/>
          <p:cNvSpPr>
            <a:spLocks/>
          </p:cNvSpPr>
          <p:nvPr/>
        </p:nvSpPr>
        <p:spPr bwMode="auto">
          <a:xfrm rot="10800000" flipH="1">
            <a:off x="1547813" y="320675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29" name="Line 5"/>
          <p:cNvSpPr>
            <a:spLocks noChangeShapeType="1"/>
          </p:cNvSpPr>
          <p:nvPr/>
        </p:nvSpPr>
        <p:spPr bwMode="auto">
          <a:xfrm flipH="1">
            <a:off x="1751013" y="1887538"/>
            <a:ext cx="2749550" cy="1435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30" name="Line 6"/>
          <p:cNvSpPr>
            <a:spLocks noChangeShapeType="1"/>
          </p:cNvSpPr>
          <p:nvPr/>
        </p:nvSpPr>
        <p:spPr bwMode="auto">
          <a:xfrm>
            <a:off x="4546600" y="1901825"/>
            <a:ext cx="2884488" cy="1374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7831" name="AutoShape 7"/>
          <p:cNvSpPr>
            <a:spLocks/>
          </p:cNvSpPr>
          <p:nvPr/>
        </p:nvSpPr>
        <p:spPr bwMode="auto">
          <a:xfrm rot="10800000" flipH="1">
            <a:off x="7224713" y="320675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32" name="Rectangle 8"/>
          <p:cNvSpPr>
            <a:spLocks/>
          </p:cNvSpPr>
          <p:nvPr/>
        </p:nvSpPr>
        <p:spPr bwMode="auto">
          <a:xfrm>
            <a:off x="4621213" y="6173788"/>
            <a:ext cx="4349750" cy="6477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a:solidFill>
                  <a:schemeClr val="tx1"/>
                </a:solidFill>
                <a:cs typeface="Arial" charset="0"/>
              </a:rPr>
              <a:t>α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a:solidFill>
                  <a:schemeClr val="tx1"/>
                </a:solidFill>
                <a:cs typeface="Arial" charset="0"/>
              </a:rPr>
              <a:t>β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77833" name="AutoShape 9"/>
          <p:cNvSpPr>
            <a:spLocks/>
          </p:cNvSpPr>
          <p:nvPr/>
        </p:nvSpPr>
        <p:spPr bwMode="auto">
          <a:xfrm>
            <a:off x="4305300" y="15621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34" name="AutoShape 10"/>
          <p:cNvSpPr>
            <a:spLocks/>
          </p:cNvSpPr>
          <p:nvPr/>
        </p:nvSpPr>
        <p:spPr bwMode="auto">
          <a:xfrm>
            <a:off x="2209800" y="47117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35" name="AutoShape 11"/>
          <p:cNvSpPr>
            <a:spLocks/>
          </p:cNvSpPr>
          <p:nvPr/>
        </p:nvSpPr>
        <p:spPr bwMode="auto">
          <a:xfrm rot="10800000" flipH="1">
            <a:off x="4305300" y="32131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77836" name="Group 14"/>
          <p:cNvGrpSpPr>
            <a:grpSpLocks/>
          </p:cNvGrpSpPr>
          <p:nvPr/>
        </p:nvGrpSpPr>
        <p:grpSpPr bwMode="auto">
          <a:xfrm>
            <a:off x="368300" y="5511800"/>
            <a:ext cx="381000" cy="355600"/>
            <a:chOff x="0" y="0"/>
            <a:chExt cx="240" cy="224"/>
          </a:xfrm>
        </p:grpSpPr>
        <p:sp>
          <p:nvSpPr>
            <p:cNvPr id="77889" name="Rectangle 12"/>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90" name="Rectangle 13"/>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grpSp>
        <p:nvGrpSpPr>
          <p:cNvPr id="77837" name="Group 17"/>
          <p:cNvGrpSpPr>
            <a:grpSpLocks/>
          </p:cNvGrpSpPr>
          <p:nvPr/>
        </p:nvGrpSpPr>
        <p:grpSpPr bwMode="auto">
          <a:xfrm>
            <a:off x="1104900" y="5511800"/>
            <a:ext cx="381000" cy="355600"/>
            <a:chOff x="0" y="0"/>
            <a:chExt cx="240" cy="224"/>
          </a:xfrm>
        </p:grpSpPr>
        <p:sp>
          <p:nvSpPr>
            <p:cNvPr id="77887" name="Rectangle 15"/>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88" name="Rectangle 16"/>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3</a:t>
              </a:r>
            </a:p>
          </p:txBody>
        </p:sp>
      </p:grpSp>
      <p:sp>
        <p:nvSpPr>
          <p:cNvPr id="77838" name="Line 18"/>
          <p:cNvSpPr>
            <a:spLocks noChangeShapeType="1"/>
          </p:cNvSpPr>
          <p:nvPr/>
        </p:nvSpPr>
        <p:spPr bwMode="auto">
          <a:xfrm flipH="1">
            <a:off x="596900" y="5029200"/>
            <a:ext cx="323850" cy="508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39" name="Line 19"/>
          <p:cNvSpPr>
            <a:spLocks noChangeShapeType="1"/>
          </p:cNvSpPr>
          <p:nvPr/>
        </p:nvSpPr>
        <p:spPr bwMode="auto">
          <a:xfrm>
            <a:off x="935038" y="5045075"/>
            <a:ext cx="347662"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7840" name="Group 22"/>
          <p:cNvGrpSpPr>
            <a:grpSpLocks/>
          </p:cNvGrpSpPr>
          <p:nvPr/>
        </p:nvGrpSpPr>
        <p:grpSpPr bwMode="auto">
          <a:xfrm>
            <a:off x="1841500" y="5499100"/>
            <a:ext cx="381000" cy="355600"/>
            <a:chOff x="0" y="0"/>
            <a:chExt cx="240" cy="224"/>
          </a:xfrm>
        </p:grpSpPr>
        <p:sp>
          <p:nvSpPr>
            <p:cNvPr id="77885" name="Rectangle 20"/>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86" name="Rectangle 21"/>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77841" name="Group 25"/>
          <p:cNvGrpSpPr>
            <a:grpSpLocks/>
          </p:cNvGrpSpPr>
          <p:nvPr/>
        </p:nvGrpSpPr>
        <p:grpSpPr bwMode="auto">
          <a:xfrm>
            <a:off x="2578100" y="5499100"/>
            <a:ext cx="381000" cy="355600"/>
            <a:chOff x="0" y="0"/>
            <a:chExt cx="240" cy="224"/>
          </a:xfrm>
        </p:grpSpPr>
        <p:sp>
          <p:nvSpPr>
            <p:cNvPr id="77883" name="Rectangle 23"/>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84" name="Rectangle 24"/>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9</a:t>
              </a:r>
            </a:p>
          </p:txBody>
        </p:sp>
      </p:grpSp>
      <p:sp>
        <p:nvSpPr>
          <p:cNvPr id="77842" name="Line 26"/>
          <p:cNvSpPr>
            <a:spLocks noChangeShapeType="1"/>
          </p:cNvSpPr>
          <p:nvPr/>
        </p:nvSpPr>
        <p:spPr bwMode="auto">
          <a:xfrm flipH="1">
            <a:off x="2070100" y="50165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43" name="Line 27"/>
          <p:cNvSpPr>
            <a:spLocks noChangeShapeType="1"/>
          </p:cNvSpPr>
          <p:nvPr/>
        </p:nvSpPr>
        <p:spPr bwMode="auto">
          <a:xfrm>
            <a:off x="2413000" y="5029200"/>
            <a:ext cx="346075"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7844" name="Group 30"/>
          <p:cNvGrpSpPr>
            <a:grpSpLocks/>
          </p:cNvGrpSpPr>
          <p:nvPr/>
        </p:nvGrpSpPr>
        <p:grpSpPr bwMode="auto">
          <a:xfrm>
            <a:off x="7785100" y="5346700"/>
            <a:ext cx="381000" cy="355600"/>
            <a:chOff x="0" y="0"/>
            <a:chExt cx="240" cy="224"/>
          </a:xfrm>
        </p:grpSpPr>
        <p:sp>
          <p:nvSpPr>
            <p:cNvPr id="77881" name="Rectangle 28"/>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82" name="Rectangle 29"/>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77845" name="Group 33"/>
          <p:cNvGrpSpPr>
            <a:grpSpLocks/>
          </p:cNvGrpSpPr>
          <p:nvPr/>
        </p:nvGrpSpPr>
        <p:grpSpPr bwMode="auto">
          <a:xfrm>
            <a:off x="8521700" y="5346700"/>
            <a:ext cx="381000" cy="355600"/>
            <a:chOff x="0" y="0"/>
            <a:chExt cx="240" cy="224"/>
          </a:xfrm>
        </p:grpSpPr>
        <p:sp>
          <p:nvSpPr>
            <p:cNvPr id="77879" name="Rectangle 31"/>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80" name="Rectangle 32"/>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6</a:t>
              </a:r>
            </a:p>
          </p:txBody>
        </p:sp>
      </p:grpSp>
      <p:sp>
        <p:nvSpPr>
          <p:cNvPr id="77846" name="Line 34"/>
          <p:cNvSpPr>
            <a:spLocks noChangeShapeType="1"/>
          </p:cNvSpPr>
          <p:nvPr/>
        </p:nvSpPr>
        <p:spPr bwMode="auto">
          <a:xfrm flipH="1">
            <a:off x="8013700" y="48641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47" name="Line 35"/>
          <p:cNvSpPr>
            <a:spLocks noChangeShapeType="1"/>
          </p:cNvSpPr>
          <p:nvPr/>
        </p:nvSpPr>
        <p:spPr bwMode="auto">
          <a:xfrm>
            <a:off x="8356600" y="4876800"/>
            <a:ext cx="346075"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7848" name="Group 38"/>
          <p:cNvGrpSpPr>
            <a:grpSpLocks/>
          </p:cNvGrpSpPr>
          <p:nvPr/>
        </p:nvGrpSpPr>
        <p:grpSpPr bwMode="auto">
          <a:xfrm>
            <a:off x="6362700" y="5346700"/>
            <a:ext cx="381000" cy="355600"/>
            <a:chOff x="0" y="0"/>
            <a:chExt cx="240" cy="224"/>
          </a:xfrm>
        </p:grpSpPr>
        <p:sp>
          <p:nvSpPr>
            <p:cNvPr id="77877" name="Rectangle 36"/>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78" name="Rectangle 37"/>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grpSp>
        <p:nvGrpSpPr>
          <p:cNvPr id="77849" name="Group 41"/>
          <p:cNvGrpSpPr>
            <a:grpSpLocks/>
          </p:cNvGrpSpPr>
          <p:nvPr/>
        </p:nvGrpSpPr>
        <p:grpSpPr bwMode="auto">
          <a:xfrm>
            <a:off x="7099300" y="5346700"/>
            <a:ext cx="381000" cy="355600"/>
            <a:chOff x="0" y="0"/>
            <a:chExt cx="240" cy="224"/>
          </a:xfrm>
        </p:grpSpPr>
        <p:sp>
          <p:nvSpPr>
            <p:cNvPr id="77875" name="Rectangle 39"/>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76" name="Rectangle 40"/>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sp>
        <p:nvSpPr>
          <p:cNvPr id="77850" name="Line 42"/>
          <p:cNvSpPr>
            <a:spLocks noChangeShapeType="1"/>
          </p:cNvSpPr>
          <p:nvPr/>
        </p:nvSpPr>
        <p:spPr bwMode="auto">
          <a:xfrm flipH="1">
            <a:off x="6591300" y="48641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51" name="Line 43"/>
          <p:cNvSpPr>
            <a:spLocks noChangeShapeType="1"/>
          </p:cNvSpPr>
          <p:nvPr/>
        </p:nvSpPr>
        <p:spPr bwMode="auto">
          <a:xfrm>
            <a:off x="6934200" y="4876800"/>
            <a:ext cx="346075"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7852" name="Group 46"/>
          <p:cNvGrpSpPr>
            <a:grpSpLocks/>
          </p:cNvGrpSpPr>
          <p:nvPr/>
        </p:nvGrpSpPr>
        <p:grpSpPr bwMode="auto">
          <a:xfrm>
            <a:off x="4597400" y="5346700"/>
            <a:ext cx="381000" cy="355600"/>
            <a:chOff x="0" y="0"/>
            <a:chExt cx="240" cy="224"/>
          </a:xfrm>
        </p:grpSpPr>
        <p:sp>
          <p:nvSpPr>
            <p:cNvPr id="77873" name="Rectangle 4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74" name="Rectangle 45"/>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7</a:t>
              </a:r>
            </a:p>
          </p:txBody>
        </p:sp>
      </p:grpSp>
      <p:grpSp>
        <p:nvGrpSpPr>
          <p:cNvPr id="77853" name="Group 49"/>
          <p:cNvGrpSpPr>
            <a:grpSpLocks/>
          </p:cNvGrpSpPr>
          <p:nvPr/>
        </p:nvGrpSpPr>
        <p:grpSpPr bwMode="auto">
          <a:xfrm>
            <a:off x="5334000" y="5346700"/>
            <a:ext cx="381000" cy="355600"/>
            <a:chOff x="0" y="0"/>
            <a:chExt cx="240" cy="224"/>
          </a:xfrm>
        </p:grpSpPr>
        <p:sp>
          <p:nvSpPr>
            <p:cNvPr id="77871" name="Rectangle 47"/>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72" name="Rectangle 48"/>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sp>
        <p:nvSpPr>
          <p:cNvPr id="77854" name="Line 50"/>
          <p:cNvSpPr>
            <a:spLocks noChangeShapeType="1"/>
          </p:cNvSpPr>
          <p:nvPr/>
        </p:nvSpPr>
        <p:spPr bwMode="auto">
          <a:xfrm flipH="1">
            <a:off x="4826000" y="48641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55" name="Line 51"/>
          <p:cNvSpPr>
            <a:spLocks noChangeShapeType="1"/>
          </p:cNvSpPr>
          <p:nvPr/>
        </p:nvSpPr>
        <p:spPr bwMode="auto">
          <a:xfrm>
            <a:off x="5168900" y="4876800"/>
            <a:ext cx="346075"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7856" name="Group 54"/>
          <p:cNvGrpSpPr>
            <a:grpSpLocks/>
          </p:cNvGrpSpPr>
          <p:nvPr/>
        </p:nvGrpSpPr>
        <p:grpSpPr bwMode="auto">
          <a:xfrm>
            <a:off x="3568700" y="5359400"/>
            <a:ext cx="381000" cy="355600"/>
            <a:chOff x="0" y="0"/>
            <a:chExt cx="240" cy="224"/>
          </a:xfrm>
        </p:grpSpPr>
        <p:sp>
          <p:nvSpPr>
            <p:cNvPr id="77869" name="Rectangle 52"/>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7870" name="Rectangle 53"/>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0</a:t>
              </a:r>
            </a:p>
          </p:txBody>
        </p:sp>
      </p:grpSp>
      <p:sp>
        <p:nvSpPr>
          <p:cNvPr id="77857" name="Line 55"/>
          <p:cNvSpPr>
            <a:spLocks noChangeShapeType="1"/>
          </p:cNvSpPr>
          <p:nvPr/>
        </p:nvSpPr>
        <p:spPr bwMode="auto">
          <a:xfrm flipH="1">
            <a:off x="3760788" y="4851400"/>
            <a:ext cx="17462" cy="509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58" name="AutoShape 56"/>
          <p:cNvSpPr>
            <a:spLocks/>
          </p:cNvSpPr>
          <p:nvPr/>
        </p:nvSpPr>
        <p:spPr bwMode="auto">
          <a:xfrm>
            <a:off x="3568700" y="45466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59" name="AutoShape 57"/>
          <p:cNvSpPr>
            <a:spLocks/>
          </p:cNvSpPr>
          <p:nvPr/>
        </p:nvSpPr>
        <p:spPr bwMode="auto">
          <a:xfrm>
            <a:off x="4927600" y="45593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60" name="AutoShape 58"/>
          <p:cNvSpPr>
            <a:spLocks/>
          </p:cNvSpPr>
          <p:nvPr/>
        </p:nvSpPr>
        <p:spPr bwMode="auto">
          <a:xfrm>
            <a:off x="6705600" y="45466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61" name="AutoShape 59"/>
          <p:cNvSpPr>
            <a:spLocks/>
          </p:cNvSpPr>
          <p:nvPr/>
        </p:nvSpPr>
        <p:spPr bwMode="auto">
          <a:xfrm>
            <a:off x="8140700" y="45466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7862" name="Line 60"/>
          <p:cNvSpPr>
            <a:spLocks noChangeShapeType="1"/>
          </p:cNvSpPr>
          <p:nvPr/>
        </p:nvSpPr>
        <p:spPr bwMode="auto">
          <a:xfrm>
            <a:off x="4500563" y="1901825"/>
            <a:ext cx="46037" cy="1404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3" name="Line 61"/>
          <p:cNvSpPr>
            <a:spLocks noChangeShapeType="1"/>
          </p:cNvSpPr>
          <p:nvPr/>
        </p:nvSpPr>
        <p:spPr bwMode="auto">
          <a:xfrm flipH="1">
            <a:off x="935038" y="3644900"/>
            <a:ext cx="785812" cy="1096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4" name="Line 62"/>
          <p:cNvSpPr>
            <a:spLocks noChangeShapeType="1"/>
          </p:cNvSpPr>
          <p:nvPr/>
        </p:nvSpPr>
        <p:spPr bwMode="auto">
          <a:xfrm>
            <a:off x="1797050" y="3579813"/>
            <a:ext cx="649288" cy="1147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5" name="Line 63"/>
          <p:cNvSpPr>
            <a:spLocks noChangeShapeType="1"/>
          </p:cNvSpPr>
          <p:nvPr/>
        </p:nvSpPr>
        <p:spPr bwMode="auto">
          <a:xfrm flipH="1">
            <a:off x="3790950" y="3594100"/>
            <a:ext cx="774700"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6" name="Line 64"/>
          <p:cNvSpPr>
            <a:spLocks noChangeShapeType="1"/>
          </p:cNvSpPr>
          <p:nvPr/>
        </p:nvSpPr>
        <p:spPr bwMode="auto">
          <a:xfrm>
            <a:off x="4530725" y="3609975"/>
            <a:ext cx="619125"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7" name="Line 65"/>
          <p:cNvSpPr>
            <a:spLocks noChangeShapeType="1"/>
          </p:cNvSpPr>
          <p:nvPr/>
        </p:nvSpPr>
        <p:spPr bwMode="auto">
          <a:xfrm flipH="1">
            <a:off x="6918325" y="3581400"/>
            <a:ext cx="549275" cy="949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7868" name="Line 66"/>
          <p:cNvSpPr>
            <a:spLocks noChangeShapeType="1"/>
          </p:cNvSpPr>
          <p:nvPr/>
        </p:nvSpPr>
        <p:spPr bwMode="auto">
          <a:xfrm>
            <a:off x="7429500" y="3594100"/>
            <a:ext cx="877888" cy="906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867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Pruning Example</a:t>
            </a:r>
          </a:p>
        </p:txBody>
      </p:sp>
      <p:sp>
        <p:nvSpPr>
          <p:cNvPr id="78851" name="AutoShape 3"/>
          <p:cNvSpPr>
            <a:spLocks/>
          </p:cNvSpPr>
          <p:nvPr/>
        </p:nvSpPr>
        <p:spPr bwMode="auto">
          <a:xfrm>
            <a:off x="709613" y="473710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52" name="AutoShape 4"/>
          <p:cNvSpPr>
            <a:spLocks/>
          </p:cNvSpPr>
          <p:nvPr/>
        </p:nvSpPr>
        <p:spPr bwMode="auto">
          <a:xfrm rot="10800000" flipH="1">
            <a:off x="1547813" y="320675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53" name="Line 5"/>
          <p:cNvSpPr>
            <a:spLocks noChangeShapeType="1"/>
          </p:cNvSpPr>
          <p:nvPr/>
        </p:nvSpPr>
        <p:spPr bwMode="auto">
          <a:xfrm flipH="1">
            <a:off x="1751013" y="1887538"/>
            <a:ext cx="2749550" cy="1435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54" name="Line 6"/>
          <p:cNvSpPr>
            <a:spLocks noChangeShapeType="1"/>
          </p:cNvSpPr>
          <p:nvPr/>
        </p:nvSpPr>
        <p:spPr bwMode="auto">
          <a:xfrm>
            <a:off x="4546600" y="1901825"/>
            <a:ext cx="2884488" cy="1374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8855" name="AutoShape 7"/>
          <p:cNvSpPr>
            <a:spLocks/>
          </p:cNvSpPr>
          <p:nvPr/>
        </p:nvSpPr>
        <p:spPr bwMode="auto">
          <a:xfrm rot="10800000" flipH="1">
            <a:off x="7224713" y="3206750"/>
            <a:ext cx="439737"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56" name="Rectangle 8"/>
          <p:cNvSpPr>
            <a:spLocks/>
          </p:cNvSpPr>
          <p:nvPr/>
        </p:nvSpPr>
        <p:spPr bwMode="auto">
          <a:xfrm>
            <a:off x="4621213" y="6173788"/>
            <a:ext cx="4349750" cy="647700"/>
          </a:xfrm>
          <a:prstGeom prst="rect">
            <a:avLst/>
          </a:prstGeom>
          <a:solidFill>
            <a:srgbClr val="FFFFFF"/>
          </a:solidFill>
          <a:ln w="25400">
            <a:solidFill>
              <a:srgbClr val="333399"/>
            </a:solidFill>
            <a:miter lim="800000"/>
            <a:headEnd/>
            <a:tailEnd/>
          </a:ln>
        </p:spPr>
        <p:txBody>
          <a:bodyPr wrap="none" lIns="0" tIns="0" rIns="40639" bIns="0">
            <a:spAutoFit/>
          </a:bodyPr>
          <a:lstStyle/>
          <a:p>
            <a:pPr marL="39688"/>
            <a:r>
              <a:rPr lang="en-US">
                <a:solidFill>
                  <a:schemeClr val="tx1"/>
                </a:solidFill>
                <a:cs typeface="Arial" charset="0"/>
              </a:rPr>
              <a:t>α is MAX</a:t>
            </a:r>
            <a:r>
              <a:rPr lang="ja-JP" altLang="en-US">
                <a:solidFill>
                  <a:schemeClr val="tx1"/>
                </a:solidFill>
                <a:cs typeface="Arial" charset="0"/>
              </a:rPr>
              <a:t>’</a:t>
            </a:r>
            <a:r>
              <a:rPr lang="en-US" altLang="ja-JP">
                <a:solidFill>
                  <a:schemeClr val="tx1"/>
                </a:solidFill>
                <a:cs typeface="Arial" charset="0"/>
              </a:rPr>
              <a:t>s best alternative here or above</a:t>
            </a:r>
          </a:p>
          <a:p>
            <a:pPr marL="39688"/>
            <a:r>
              <a:rPr lang="en-US">
                <a:solidFill>
                  <a:schemeClr val="tx1"/>
                </a:solidFill>
                <a:cs typeface="Arial" charset="0"/>
              </a:rPr>
              <a:t>β is MIN</a:t>
            </a:r>
            <a:r>
              <a:rPr lang="ja-JP" altLang="en-US">
                <a:solidFill>
                  <a:schemeClr val="tx1"/>
                </a:solidFill>
                <a:cs typeface="Arial" charset="0"/>
              </a:rPr>
              <a:t>’</a:t>
            </a:r>
            <a:r>
              <a:rPr lang="en-US" altLang="ja-JP">
                <a:solidFill>
                  <a:schemeClr val="tx1"/>
                </a:solidFill>
                <a:cs typeface="Arial" charset="0"/>
              </a:rPr>
              <a:t>s best alternative here or above</a:t>
            </a:r>
            <a:endParaRPr lang="en-US">
              <a:solidFill>
                <a:schemeClr val="tx1"/>
              </a:solidFill>
              <a:cs typeface="Arial" charset="0"/>
            </a:endParaRPr>
          </a:p>
        </p:txBody>
      </p:sp>
      <p:sp>
        <p:nvSpPr>
          <p:cNvPr id="78857" name="AutoShape 9"/>
          <p:cNvSpPr>
            <a:spLocks/>
          </p:cNvSpPr>
          <p:nvPr/>
        </p:nvSpPr>
        <p:spPr bwMode="auto">
          <a:xfrm>
            <a:off x="4305300" y="15621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58" name="AutoShape 10"/>
          <p:cNvSpPr>
            <a:spLocks/>
          </p:cNvSpPr>
          <p:nvPr/>
        </p:nvSpPr>
        <p:spPr bwMode="auto">
          <a:xfrm>
            <a:off x="2209800" y="47117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59" name="AutoShape 11"/>
          <p:cNvSpPr>
            <a:spLocks/>
          </p:cNvSpPr>
          <p:nvPr/>
        </p:nvSpPr>
        <p:spPr bwMode="auto">
          <a:xfrm rot="10800000" flipH="1">
            <a:off x="4305300" y="32131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grpSp>
        <p:nvGrpSpPr>
          <p:cNvPr id="78860" name="Group 14"/>
          <p:cNvGrpSpPr>
            <a:grpSpLocks/>
          </p:cNvGrpSpPr>
          <p:nvPr/>
        </p:nvGrpSpPr>
        <p:grpSpPr bwMode="auto">
          <a:xfrm>
            <a:off x="368300" y="5511800"/>
            <a:ext cx="381000" cy="355600"/>
            <a:chOff x="0" y="0"/>
            <a:chExt cx="240" cy="224"/>
          </a:xfrm>
        </p:grpSpPr>
        <p:sp>
          <p:nvSpPr>
            <p:cNvPr id="78892" name="Rectangle 12"/>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93" name="Rectangle 13"/>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grpSp>
        <p:nvGrpSpPr>
          <p:cNvPr id="78861" name="Group 17"/>
          <p:cNvGrpSpPr>
            <a:grpSpLocks/>
          </p:cNvGrpSpPr>
          <p:nvPr/>
        </p:nvGrpSpPr>
        <p:grpSpPr bwMode="auto">
          <a:xfrm>
            <a:off x="1104900" y="5511800"/>
            <a:ext cx="381000" cy="355600"/>
            <a:chOff x="0" y="0"/>
            <a:chExt cx="240" cy="224"/>
          </a:xfrm>
        </p:grpSpPr>
        <p:sp>
          <p:nvSpPr>
            <p:cNvPr id="78890" name="Rectangle 15"/>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91" name="Rectangle 16"/>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3</a:t>
              </a:r>
            </a:p>
          </p:txBody>
        </p:sp>
      </p:grpSp>
      <p:sp>
        <p:nvSpPr>
          <p:cNvPr id="78862" name="Line 18"/>
          <p:cNvSpPr>
            <a:spLocks noChangeShapeType="1"/>
          </p:cNvSpPr>
          <p:nvPr/>
        </p:nvSpPr>
        <p:spPr bwMode="auto">
          <a:xfrm flipH="1">
            <a:off x="596900" y="5029200"/>
            <a:ext cx="323850" cy="508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63" name="Line 19"/>
          <p:cNvSpPr>
            <a:spLocks noChangeShapeType="1"/>
          </p:cNvSpPr>
          <p:nvPr/>
        </p:nvSpPr>
        <p:spPr bwMode="auto">
          <a:xfrm>
            <a:off x="935038" y="5045075"/>
            <a:ext cx="347662"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8864" name="Group 22"/>
          <p:cNvGrpSpPr>
            <a:grpSpLocks/>
          </p:cNvGrpSpPr>
          <p:nvPr/>
        </p:nvGrpSpPr>
        <p:grpSpPr bwMode="auto">
          <a:xfrm>
            <a:off x="1841500" y="5499100"/>
            <a:ext cx="381000" cy="355600"/>
            <a:chOff x="0" y="0"/>
            <a:chExt cx="240" cy="224"/>
          </a:xfrm>
        </p:grpSpPr>
        <p:sp>
          <p:nvSpPr>
            <p:cNvPr id="78888" name="Rectangle 20"/>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89" name="Rectangle 21"/>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sp>
        <p:nvSpPr>
          <p:cNvPr id="78865" name="Line 23"/>
          <p:cNvSpPr>
            <a:spLocks noChangeShapeType="1"/>
          </p:cNvSpPr>
          <p:nvPr/>
        </p:nvSpPr>
        <p:spPr bwMode="auto">
          <a:xfrm flipH="1">
            <a:off x="2070100" y="50165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66" name="Line 24"/>
          <p:cNvSpPr>
            <a:spLocks noChangeShapeType="1"/>
          </p:cNvSpPr>
          <p:nvPr/>
        </p:nvSpPr>
        <p:spPr bwMode="auto">
          <a:xfrm>
            <a:off x="2413000" y="5029200"/>
            <a:ext cx="139700" cy="196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8867" name="Group 27"/>
          <p:cNvGrpSpPr>
            <a:grpSpLocks/>
          </p:cNvGrpSpPr>
          <p:nvPr/>
        </p:nvGrpSpPr>
        <p:grpSpPr bwMode="auto">
          <a:xfrm>
            <a:off x="6362700" y="5346700"/>
            <a:ext cx="381000" cy="355600"/>
            <a:chOff x="0" y="0"/>
            <a:chExt cx="240" cy="224"/>
          </a:xfrm>
        </p:grpSpPr>
        <p:sp>
          <p:nvSpPr>
            <p:cNvPr id="78886" name="Rectangle 25"/>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87" name="Rectangle 26"/>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grpSp>
        <p:nvGrpSpPr>
          <p:cNvPr id="78868" name="Group 30"/>
          <p:cNvGrpSpPr>
            <a:grpSpLocks/>
          </p:cNvGrpSpPr>
          <p:nvPr/>
        </p:nvGrpSpPr>
        <p:grpSpPr bwMode="auto">
          <a:xfrm>
            <a:off x="7099300" y="5346700"/>
            <a:ext cx="381000" cy="355600"/>
            <a:chOff x="0" y="0"/>
            <a:chExt cx="240" cy="224"/>
          </a:xfrm>
        </p:grpSpPr>
        <p:sp>
          <p:nvSpPr>
            <p:cNvPr id="78884" name="Rectangle 28"/>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85" name="Rectangle 29"/>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sp>
        <p:nvSpPr>
          <p:cNvPr id="78869" name="Line 31"/>
          <p:cNvSpPr>
            <a:spLocks noChangeShapeType="1"/>
          </p:cNvSpPr>
          <p:nvPr/>
        </p:nvSpPr>
        <p:spPr bwMode="auto">
          <a:xfrm flipH="1">
            <a:off x="6591300" y="4864100"/>
            <a:ext cx="323850" cy="506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0" name="Line 32"/>
          <p:cNvSpPr>
            <a:spLocks noChangeShapeType="1"/>
          </p:cNvSpPr>
          <p:nvPr/>
        </p:nvSpPr>
        <p:spPr bwMode="auto">
          <a:xfrm>
            <a:off x="6934200" y="4876800"/>
            <a:ext cx="346075" cy="4984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8871" name="Group 35"/>
          <p:cNvGrpSpPr>
            <a:grpSpLocks/>
          </p:cNvGrpSpPr>
          <p:nvPr/>
        </p:nvGrpSpPr>
        <p:grpSpPr bwMode="auto">
          <a:xfrm>
            <a:off x="3568700" y="5359400"/>
            <a:ext cx="381000" cy="355600"/>
            <a:chOff x="0" y="0"/>
            <a:chExt cx="240" cy="224"/>
          </a:xfrm>
        </p:grpSpPr>
        <p:sp>
          <p:nvSpPr>
            <p:cNvPr id="78882" name="Rectangle 33"/>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78883" name="Rectangle 34"/>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0</a:t>
              </a:r>
            </a:p>
          </p:txBody>
        </p:sp>
      </p:grpSp>
      <p:sp>
        <p:nvSpPr>
          <p:cNvPr id="78872" name="Line 36"/>
          <p:cNvSpPr>
            <a:spLocks noChangeShapeType="1"/>
          </p:cNvSpPr>
          <p:nvPr/>
        </p:nvSpPr>
        <p:spPr bwMode="auto">
          <a:xfrm flipH="1">
            <a:off x="3760788" y="4851400"/>
            <a:ext cx="17462" cy="509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3" name="AutoShape 37"/>
          <p:cNvSpPr>
            <a:spLocks/>
          </p:cNvSpPr>
          <p:nvPr/>
        </p:nvSpPr>
        <p:spPr bwMode="auto">
          <a:xfrm>
            <a:off x="3568700" y="45466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74" name="AutoShape 38"/>
          <p:cNvSpPr>
            <a:spLocks/>
          </p:cNvSpPr>
          <p:nvPr/>
        </p:nvSpPr>
        <p:spPr bwMode="auto">
          <a:xfrm>
            <a:off x="6705600" y="4546600"/>
            <a:ext cx="439738" cy="406400"/>
          </a:xfrm>
          <a:prstGeom prst="triangle">
            <a:avLst>
              <a:gd name="adj" fmla="val 50000"/>
            </a:avLst>
          </a:prstGeom>
          <a:solidFill>
            <a:srgbClr val="CCCCCC"/>
          </a:solidFill>
          <a:ln w="12700">
            <a:solidFill>
              <a:schemeClr val="tx1"/>
            </a:solidFill>
            <a:miter lim="800000"/>
            <a:headEnd/>
            <a:tailEnd/>
          </a:ln>
        </p:spPr>
        <p:txBody>
          <a:bodyPr lIns="0" tIns="0" rIns="0" bIns="0"/>
          <a:lstStyle/>
          <a:p>
            <a:endParaRPr lang="en-US"/>
          </a:p>
        </p:txBody>
      </p:sp>
      <p:sp>
        <p:nvSpPr>
          <p:cNvPr id="78875" name="Line 39"/>
          <p:cNvSpPr>
            <a:spLocks noChangeShapeType="1"/>
          </p:cNvSpPr>
          <p:nvPr/>
        </p:nvSpPr>
        <p:spPr bwMode="auto">
          <a:xfrm>
            <a:off x="4500563" y="1901825"/>
            <a:ext cx="46037" cy="14049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6" name="Line 40"/>
          <p:cNvSpPr>
            <a:spLocks noChangeShapeType="1"/>
          </p:cNvSpPr>
          <p:nvPr/>
        </p:nvSpPr>
        <p:spPr bwMode="auto">
          <a:xfrm flipH="1">
            <a:off x="935038" y="3594100"/>
            <a:ext cx="846137" cy="1147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7" name="Line 41"/>
          <p:cNvSpPr>
            <a:spLocks noChangeShapeType="1"/>
          </p:cNvSpPr>
          <p:nvPr/>
        </p:nvSpPr>
        <p:spPr bwMode="auto">
          <a:xfrm>
            <a:off x="1797050" y="3579813"/>
            <a:ext cx="649288" cy="1147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8" name="Line 42"/>
          <p:cNvSpPr>
            <a:spLocks noChangeShapeType="1"/>
          </p:cNvSpPr>
          <p:nvPr/>
        </p:nvSpPr>
        <p:spPr bwMode="auto">
          <a:xfrm flipH="1">
            <a:off x="3790950" y="3594100"/>
            <a:ext cx="774700"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79" name="Line 43"/>
          <p:cNvSpPr>
            <a:spLocks noChangeShapeType="1"/>
          </p:cNvSpPr>
          <p:nvPr/>
        </p:nvSpPr>
        <p:spPr bwMode="auto">
          <a:xfrm flipH="1">
            <a:off x="6918325" y="3581400"/>
            <a:ext cx="549275" cy="949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8880" name="Line 44"/>
          <p:cNvSpPr>
            <a:spLocks noChangeShapeType="1"/>
          </p:cNvSpPr>
          <p:nvPr/>
        </p:nvSpPr>
        <p:spPr bwMode="auto">
          <a:xfrm>
            <a:off x="4546600" y="3619500"/>
            <a:ext cx="139700" cy="196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8881" name="Line 45"/>
          <p:cNvSpPr>
            <a:spLocks noChangeShapeType="1"/>
          </p:cNvSpPr>
          <p:nvPr/>
        </p:nvSpPr>
        <p:spPr bwMode="auto">
          <a:xfrm>
            <a:off x="7442200" y="3606800"/>
            <a:ext cx="139700" cy="196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2969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Alpha-Beta Pruning Properties</a:t>
            </a:r>
          </a:p>
        </p:txBody>
      </p:sp>
      <p:sp>
        <p:nvSpPr>
          <p:cNvPr id="29700" name="Rectangle 3"/>
          <p:cNvSpPr>
            <a:spLocks noGrp="1" noChangeArrowheads="1"/>
          </p:cNvSpPr>
          <p:nvPr>
            <p:ph type="body" idx="1"/>
          </p:nvPr>
        </p:nvSpPr>
        <p:spPr>
          <a:xfrm>
            <a:off x="457200" y="1600200"/>
            <a:ext cx="8229600" cy="45593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This pruning has </a:t>
            </a:r>
            <a:r>
              <a:rPr lang="en-US" sz="2400">
                <a:solidFill>
                  <a:srgbClr val="CC0000"/>
                </a:solidFill>
                <a:latin typeface="Arial" charset="0"/>
                <a:ea typeface="ヒラギノ角ゴ ProN W3" charset="0"/>
                <a:cs typeface="ヒラギノ角ゴ ProN W3" charset="0"/>
              </a:rPr>
              <a:t>no effect</a:t>
            </a:r>
            <a:r>
              <a:rPr lang="en-US" sz="2400">
                <a:latin typeface="Arial" charset="0"/>
                <a:ea typeface="ヒラギノ角ゴ ProN W3" charset="0"/>
                <a:cs typeface="ヒラギノ角ゴ ProN W3" charset="0"/>
              </a:rPr>
              <a:t> on final result at the root</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Values of intermediate nodes might be wrong!</a:t>
            </a:r>
          </a:p>
          <a:p>
            <a:pPr marL="782638" lvl="1" eaLnBrk="1" hangingPunct="1">
              <a:lnSpc>
                <a:spcPct val="90000"/>
              </a:lnSpc>
              <a:defRPr/>
            </a:pPr>
            <a:r>
              <a:rPr lang="en-US" sz="2400">
                <a:latin typeface="Arial" charset="0"/>
                <a:ea typeface="ヒラギノ角ゴ ProN W3" charset="0"/>
                <a:cs typeface="ヒラギノ角ゴ ProN W3" charset="0"/>
              </a:rPr>
              <a:t>but, they are bounds</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Good child ordering improves effectiveness of pruning</a:t>
            </a:r>
          </a:p>
          <a:p>
            <a:pPr eaLnBrk="1" hangingPunct="1">
              <a:lnSpc>
                <a:spcPct val="90000"/>
              </a:lnSpc>
              <a:defRPr/>
            </a:pPr>
            <a:endParaRPr lang="en-US" sz="24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With </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perfect ordering</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a:t>
            </a:r>
          </a:p>
          <a:p>
            <a:pPr marL="782638" lvl="1" eaLnBrk="1" hangingPunct="1">
              <a:lnSpc>
                <a:spcPct val="90000"/>
              </a:lnSpc>
              <a:defRPr/>
            </a:pPr>
            <a:r>
              <a:rPr lang="en-US" sz="2000">
                <a:latin typeface="Arial" charset="0"/>
                <a:ea typeface="ヒラギノ角ゴ ProN W3" charset="0"/>
                <a:cs typeface="ヒラギノ角ゴ ProN W3" charset="0"/>
              </a:rPr>
              <a:t>Time complexity drops to O(b</a:t>
            </a:r>
            <a:r>
              <a:rPr lang="en-US" sz="2000" baseline="30000">
                <a:latin typeface="Arial" charset="0"/>
                <a:ea typeface="ヒラギノ角ゴ ProN W3" charset="0"/>
                <a:cs typeface="ヒラギノ角ゴ ProN W3" charset="0"/>
              </a:rPr>
              <a:t>m/2</a:t>
            </a:r>
            <a:r>
              <a:rPr lang="en-US" sz="2000">
                <a:latin typeface="Arial" charset="0"/>
                <a:ea typeface="ヒラギノ角ゴ ProN W3" charset="0"/>
                <a:cs typeface="ヒラギノ角ゴ ProN W3" charset="0"/>
              </a:rPr>
              <a:t>)</a:t>
            </a:r>
          </a:p>
          <a:p>
            <a:pPr marL="782638" lvl="1" eaLnBrk="1" hangingPunct="1">
              <a:lnSpc>
                <a:spcPct val="90000"/>
              </a:lnSpc>
              <a:defRPr/>
            </a:pPr>
            <a:r>
              <a:rPr lang="en-US" sz="2000">
                <a:latin typeface="Arial" charset="0"/>
                <a:ea typeface="ヒラギノ角ゴ ProN W3" charset="0"/>
                <a:cs typeface="ヒラギノ角ゴ ProN W3" charset="0"/>
              </a:rPr>
              <a:t>Doubles solvable depth!</a:t>
            </a:r>
          </a:p>
          <a:p>
            <a:pPr marL="782638" lvl="1" eaLnBrk="1" hangingPunct="1">
              <a:lnSpc>
                <a:spcPct val="90000"/>
              </a:lnSpc>
              <a:defRPr/>
            </a:pPr>
            <a:r>
              <a:rPr lang="en-US" sz="2000">
                <a:latin typeface="Arial" charset="0"/>
                <a:ea typeface="ヒラギノ角ゴ ProN W3" charset="0"/>
                <a:cs typeface="ヒラギノ角ゴ ProN W3" charset="0"/>
              </a:rPr>
              <a:t>Full search of, e.g. chess, is still hopeless…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Alpha-Beta Quiz</a:t>
            </a:r>
            <a:endParaRPr lang="en-US" dirty="0"/>
          </a:p>
        </p:txBody>
      </p:sp>
      <p:pic>
        <p:nvPicPr>
          <p:cNvPr id="6" name="Picture 5" descr="alpha-beta-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371600"/>
            <a:ext cx="4876800" cy="4826000"/>
          </a:xfrm>
          <a:prstGeom prst="rect">
            <a:avLst/>
          </a:prstGeom>
        </p:spPr>
      </p:pic>
      <p:sp>
        <p:nvSpPr>
          <p:cNvPr id="4" name="Rectangle 3"/>
          <p:cNvSpPr>
            <a:spLocks/>
          </p:cNvSpPr>
          <p:nvPr/>
        </p:nvSpPr>
        <p:spPr bwMode="auto">
          <a:xfrm>
            <a:off x="152400" y="65151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cxnSp>
        <p:nvCxnSpPr>
          <p:cNvPr id="5" name="Curved Connector 4"/>
          <p:cNvCxnSpPr/>
          <p:nvPr/>
        </p:nvCxnSpPr>
        <p:spPr bwMode="auto">
          <a:xfrm rot="5400000" flipH="1" flipV="1">
            <a:off x="5981700" y="4381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849356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smtClean="0"/>
              <a:t>Alpha-Beta Quiz 2</a:t>
            </a:r>
            <a:endParaRPr lang="en-US" dirty="0"/>
          </a:p>
        </p:txBody>
      </p:sp>
      <p:pic>
        <p:nvPicPr>
          <p:cNvPr id="5" name="Picture 4" descr="alpha-beta-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0" y="838200"/>
            <a:ext cx="6772275" cy="5715000"/>
          </a:xfrm>
          <a:prstGeom prst="rect">
            <a:avLst/>
          </a:prstGeom>
        </p:spPr>
      </p:pic>
      <p:sp>
        <p:nvSpPr>
          <p:cNvPr id="4" name="Rectangle 3"/>
          <p:cNvSpPr>
            <a:spLocks/>
          </p:cNvSpPr>
          <p:nvPr/>
        </p:nvSpPr>
        <p:spPr bwMode="auto">
          <a:xfrm>
            <a:off x="152400" y="6667500"/>
            <a:ext cx="8839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spcBef>
                <a:spcPts val="1050"/>
              </a:spcBef>
            </a:pPr>
            <a:r>
              <a:rPr lang="en-US" sz="1400" dirty="0">
                <a:solidFill>
                  <a:schemeClr val="tx1"/>
                </a:solidFill>
                <a:cs typeface="Arial" charset="0"/>
              </a:rPr>
              <a:t>Slide from Dan Klein &amp;  Pieter </a:t>
            </a:r>
            <a:r>
              <a:rPr lang="en-US" sz="1400" dirty="0" err="1">
                <a:solidFill>
                  <a:schemeClr val="tx1"/>
                </a:solidFill>
                <a:cs typeface="Arial" charset="0"/>
              </a:rPr>
              <a:t>Abbeel</a:t>
            </a:r>
            <a:r>
              <a:rPr lang="en-US" sz="1400" dirty="0">
                <a:solidFill>
                  <a:schemeClr val="tx1"/>
                </a:solidFill>
                <a:cs typeface="Arial" charset="0"/>
              </a:rPr>
              <a:t> - </a:t>
            </a:r>
            <a:r>
              <a:rPr lang="en-US" sz="1400" dirty="0" err="1">
                <a:solidFill>
                  <a:schemeClr val="tx1"/>
                </a:solidFill>
                <a:cs typeface="Arial" charset="0"/>
              </a:rPr>
              <a:t>ai.berkeley.edu</a:t>
            </a:r>
            <a:endParaRPr lang="en-US" sz="1400" dirty="0">
              <a:solidFill>
                <a:schemeClr val="tx1"/>
              </a:solidFill>
              <a:cs typeface="Arial" charset="0"/>
            </a:endParaRPr>
          </a:p>
        </p:txBody>
      </p:sp>
      <p:cxnSp>
        <p:nvCxnSpPr>
          <p:cNvPr id="6" name="Curved Connector 5"/>
          <p:cNvCxnSpPr/>
          <p:nvPr/>
        </p:nvCxnSpPr>
        <p:spPr bwMode="auto">
          <a:xfrm rot="5400000" flipH="1" flipV="1">
            <a:off x="3695700" y="5143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urved Connector 6"/>
          <p:cNvCxnSpPr/>
          <p:nvPr/>
        </p:nvCxnSpPr>
        <p:spPr bwMode="auto">
          <a:xfrm rot="5400000" flipH="1" flipV="1">
            <a:off x="6591300" y="3619500"/>
            <a:ext cx="762000" cy="533400"/>
          </a:xfrm>
          <a:prstGeom prst="curvedConnector3">
            <a:avLst/>
          </a:prstGeom>
          <a:solidFill>
            <a:srgbClr val="BBE0E3"/>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2740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089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0723"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Resource Limits</a:t>
            </a:r>
          </a:p>
        </p:txBody>
      </p:sp>
      <p:sp>
        <p:nvSpPr>
          <p:cNvPr id="35843" name="Rectangle 3"/>
          <p:cNvSpPr>
            <a:spLocks noGrp="1" noChangeArrowheads="1"/>
          </p:cNvSpPr>
          <p:nvPr>
            <p:ph type="body" idx="1"/>
          </p:nvPr>
        </p:nvSpPr>
        <p:spPr>
          <a:xfrm>
            <a:off x="76200" y="1600200"/>
            <a:ext cx="5346700" cy="4699000"/>
          </a:xfrm>
        </p:spPr>
        <p:txBody>
          <a:bodyPr rIns="132080"/>
          <a:lstStyle/>
          <a:p>
            <a:pPr eaLnBrk="1" hangingPunct="1">
              <a:defRPr/>
            </a:pPr>
            <a:r>
              <a:rPr lang="en-US" sz="2200">
                <a:latin typeface="Arial" charset="0"/>
                <a:ea typeface="ヒラギノ角ゴ ProN W3" charset="0"/>
                <a:cs typeface="ヒラギノ角ゴ ProN W3" charset="0"/>
              </a:rPr>
              <a:t>Cannot search to leaves</a:t>
            </a:r>
          </a:p>
          <a:p>
            <a:pPr eaLnBrk="1" hangingPunct="1">
              <a:defRPr/>
            </a:pPr>
            <a:r>
              <a:rPr lang="en-US" sz="2200">
                <a:latin typeface="Arial" charset="0"/>
                <a:ea typeface="ヒラギノ角ゴ ProN W3" charset="0"/>
                <a:cs typeface="ヒラギノ角ゴ ProN W3" charset="0"/>
              </a:rPr>
              <a:t>Depth-limited search</a:t>
            </a:r>
          </a:p>
          <a:p>
            <a:pPr marL="782638" lvl="1" eaLnBrk="1" hangingPunct="1">
              <a:defRPr/>
            </a:pPr>
            <a:r>
              <a:rPr lang="en-US" sz="2000">
                <a:latin typeface="Arial" charset="0"/>
                <a:ea typeface="ヒラギノ角ゴ ProN W3" charset="0"/>
                <a:cs typeface="ヒラギノ角ゴ ProN W3" charset="0"/>
              </a:rPr>
              <a:t>Instead, search a limited depth of tree</a:t>
            </a:r>
          </a:p>
          <a:p>
            <a:pPr marL="782638" lvl="1" eaLnBrk="1" hangingPunct="1">
              <a:defRPr/>
            </a:pPr>
            <a:r>
              <a:rPr lang="en-US" sz="2000">
                <a:latin typeface="Arial" charset="0"/>
                <a:ea typeface="ヒラギノ角ゴ ProN W3" charset="0"/>
                <a:cs typeface="ヒラギノ角ゴ ProN W3" charset="0"/>
              </a:rPr>
              <a:t>Replace terminal utilities with </a:t>
            </a:r>
            <a:r>
              <a:rPr lang="en-US" sz="2000">
                <a:solidFill>
                  <a:srgbClr val="FF0000"/>
                </a:solidFill>
                <a:latin typeface="Arial" charset="0"/>
                <a:ea typeface="ヒラギノ角ゴ ProN W3" charset="0"/>
                <a:cs typeface="ヒラギノ角ゴ ProN W3" charset="0"/>
              </a:rPr>
              <a:t>heuristic  eval function</a:t>
            </a:r>
            <a:r>
              <a:rPr lang="en-US" sz="2000">
                <a:latin typeface="Arial" charset="0"/>
                <a:ea typeface="ヒラギノ角ゴ ProN W3" charset="0"/>
                <a:cs typeface="ヒラギノ角ゴ ProN W3" charset="0"/>
              </a:rPr>
              <a:t> for non-terminal positions</a:t>
            </a:r>
          </a:p>
          <a:p>
            <a:pPr eaLnBrk="1" hangingPunct="1">
              <a:defRPr/>
            </a:pPr>
            <a:r>
              <a:rPr lang="en-US" sz="2200">
                <a:latin typeface="Arial" charset="0"/>
                <a:ea typeface="ヒラギノ角ゴ ProN W3" charset="0"/>
                <a:cs typeface="ヒラギノ角ゴ ProN W3" charset="0"/>
              </a:rPr>
              <a:t>Guarantee of optimal play is gone</a:t>
            </a:r>
          </a:p>
          <a:p>
            <a:pPr eaLnBrk="1" hangingPunct="1">
              <a:defRPr/>
            </a:pPr>
            <a:r>
              <a:rPr lang="en-US" sz="2200">
                <a:latin typeface="Arial" charset="0"/>
                <a:ea typeface="ヒラギノ角ゴ ProN W3" charset="0"/>
                <a:cs typeface="ヒラギノ角ゴ ProN W3" charset="0"/>
              </a:rPr>
              <a:t>Example:</a:t>
            </a:r>
          </a:p>
          <a:p>
            <a:pPr marL="782638" lvl="1" eaLnBrk="1" hangingPunct="1">
              <a:defRPr/>
            </a:pPr>
            <a:r>
              <a:rPr lang="en-US" sz="2000">
                <a:latin typeface="Arial" charset="0"/>
                <a:ea typeface="ヒラギノ角ゴ ProN W3" charset="0"/>
                <a:cs typeface="ヒラギノ角ゴ ProN W3" charset="0"/>
              </a:rPr>
              <a:t>Suppose we have 100 seconds, can explore 10K nodes / sec</a:t>
            </a:r>
          </a:p>
          <a:p>
            <a:pPr marL="782638" lvl="1" eaLnBrk="1" hangingPunct="1">
              <a:defRPr/>
            </a:pPr>
            <a:r>
              <a:rPr lang="en-US" sz="2000">
                <a:latin typeface="Arial" charset="0"/>
                <a:ea typeface="ヒラギノ角ゴ ProN W3" charset="0"/>
                <a:cs typeface="ヒラギノ角ゴ ProN W3" charset="0"/>
              </a:rPr>
              <a:t>So can check 1M nodes per move</a:t>
            </a:r>
          </a:p>
          <a:p>
            <a:pPr marL="782638" lvl="1" eaLnBrk="1" hangingPunct="1">
              <a:defRPr/>
            </a:pPr>
            <a:r>
              <a:rPr lang="en-US" sz="2000">
                <a:latin typeface="Symbol" charset="0"/>
                <a:ea typeface="ＭＳ Ｐゴシック" charset="0"/>
                <a:cs typeface="Symbol" charset="0"/>
                <a:sym typeface="Symbol" charset="0"/>
              </a:rPr>
              <a:t>-</a:t>
            </a:r>
            <a:r>
              <a:rPr lang="en-US" sz="2000">
                <a:latin typeface="Arial" charset="0"/>
                <a:ea typeface="ヒラギノ角ゴ ProN W3" charset="0"/>
                <a:cs typeface="ヒラギノ角ゴ ProN W3" charset="0"/>
              </a:rPr>
              <a:t> reaches about depth 8	decent chess program</a:t>
            </a:r>
          </a:p>
        </p:txBody>
      </p:sp>
      <p:sp>
        <p:nvSpPr>
          <p:cNvPr id="80900" name="AutoShape 4"/>
          <p:cNvSpPr>
            <a:spLocks/>
          </p:cNvSpPr>
          <p:nvPr/>
        </p:nvSpPr>
        <p:spPr bwMode="auto">
          <a:xfrm>
            <a:off x="6827838" y="1828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01" name="AutoShape 5"/>
          <p:cNvSpPr>
            <a:spLocks/>
          </p:cNvSpPr>
          <p:nvPr/>
        </p:nvSpPr>
        <p:spPr bwMode="auto">
          <a:xfrm rot="10800000">
            <a:off x="5989638" y="2184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02" name="AutoShape 6"/>
          <p:cNvSpPr>
            <a:spLocks/>
          </p:cNvSpPr>
          <p:nvPr/>
        </p:nvSpPr>
        <p:spPr bwMode="auto">
          <a:xfrm rot="10800000">
            <a:off x="7666038" y="2184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80903" name="AutoShape 7"/>
          <p:cNvCxnSpPr>
            <a:cxnSpLocks noChangeShapeType="1"/>
            <a:stCxn id="80900" idx="0"/>
            <a:endCxn id="80901" idx="0"/>
          </p:cNvCxnSpPr>
          <p:nvPr/>
        </p:nvCxnSpPr>
        <p:spPr bwMode="auto">
          <a:xfrm flipH="1">
            <a:off x="6208713" y="2032000"/>
            <a:ext cx="838200" cy="355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4" name="AutoShape 8"/>
          <p:cNvCxnSpPr>
            <a:cxnSpLocks noChangeShapeType="1"/>
            <a:stCxn id="80900" idx="0"/>
            <a:endCxn id="80902" idx="0"/>
          </p:cNvCxnSpPr>
          <p:nvPr/>
        </p:nvCxnSpPr>
        <p:spPr bwMode="auto">
          <a:xfrm>
            <a:off x="7046913" y="2032000"/>
            <a:ext cx="838200" cy="355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5" name="AutoShape 9"/>
          <p:cNvCxnSpPr>
            <a:cxnSpLocks noChangeShapeType="1"/>
          </p:cNvCxnSpPr>
          <p:nvPr/>
        </p:nvCxnSpPr>
        <p:spPr bwMode="auto">
          <a:xfrm flipH="1">
            <a:off x="5867400" y="2387600"/>
            <a:ext cx="341313" cy="508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6" name="AutoShape 10"/>
          <p:cNvCxnSpPr>
            <a:cxnSpLocks noChangeShapeType="1"/>
          </p:cNvCxnSpPr>
          <p:nvPr/>
        </p:nvCxnSpPr>
        <p:spPr bwMode="auto">
          <a:xfrm>
            <a:off x="6208713" y="2387600"/>
            <a:ext cx="344487" cy="508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7" name="AutoShape 11"/>
          <p:cNvCxnSpPr>
            <a:cxnSpLocks noChangeShapeType="1"/>
            <a:stCxn id="80912" idx="0"/>
            <a:endCxn id="80915" idx="0"/>
          </p:cNvCxnSpPr>
          <p:nvPr/>
        </p:nvCxnSpPr>
        <p:spPr bwMode="auto">
          <a:xfrm flipH="1">
            <a:off x="7885113" y="2946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08" name="AutoShape 12"/>
          <p:cNvCxnSpPr>
            <a:cxnSpLocks noChangeShapeType="1"/>
            <a:stCxn id="80912" idx="0"/>
            <a:endCxn id="80916" idx="0"/>
          </p:cNvCxnSpPr>
          <p:nvPr/>
        </p:nvCxnSpPr>
        <p:spPr bwMode="auto">
          <a:xfrm>
            <a:off x="8189913" y="2946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09" name="AutoShape 13"/>
          <p:cNvSpPr>
            <a:spLocks/>
          </p:cNvSpPr>
          <p:nvPr/>
        </p:nvSpPr>
        <p:spPr bwMode="auto">
          <a:xfrm>
            <a:off x="5684838" y="2743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0" name="AutoShape 14"/>
          <p:cNvSpPr>
            <a:spLocks/>
          </p:cNvSpPr>
          <p:nvPr/>
        </p:nvSpPr>
        <p:spPr bwMode="auto">
          <a:xfrm>
            <a:off x="6294438" y="2743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1" name="AutoShape 15"/>
          <p:cNvSpPr>
            <a:spLocks/>
          </p:cNvSpPr>
          <p:nvPr/>
        </p:nvSpPr>
        <p:spPr bwMode="auto">
          <a:xfrm>
            <a:off x="7361238" y="2743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2" name="AutoShape 16"/>
          <p:cNvSpPr>
            <a:spLocks/>
          </p:cNvSpPr>
          <p:nvPr/>
        </p:nvSpPr>
        <p:spPr bwMode="auto">
          <a:xfrm>
            <a:off x="7970838" y="2743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3" name="AutoShape 17"/>
          <p:cNvSpPr>
            <a:spLocks/>
          </p:cNvSpPr>
          <p:nvPr/>
        </p:nvSpPr>
        <p:spPr bwMode="auto">
          <a:xfrm>
            <a:off x="5989638" y="3200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4" name="AutoShape 18"/>
          <p:cNvSpPr>
            <a:spLocks/>
          </p:cNvSpPr>
          <p:nvPr/>
        </p:nvSpPr>
        <p:spPr bwMode="auto">
          <a:xfrm>
            <a:off x="5989638" y="4114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5" name="AutoShape 19"/>
          <p:cNvSpPr>
            <a:spLocks/>
          </p:cNvSpPr>
          <p:nvPr/>
        </p:nvSpPr>
        <p:spPr bwMode="auto">
          <a:xfrm>
            <a:off x="7666038" y="3200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6" name="AutoShape 20"/>
          <p:cNvSpPr>
            <a:spLocks/>
          </p:cNvSpPr>
          <p:nvPr/>
        </p:nvSpPr>
        <p:spPr bwMode="auto">
          <a:xfrm>
            <a:off x="8275638" y="3200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7" name="AutoShape 21"/>
          <p:cNvSpPr>
            <a:spLocks/>
          </p:cNvSpPr>
          <p:nvPr/>
        </p:nvSpPr>
        <p:spPr bwMode="auto">
          <a:xfrm>
            <a:off x="5684838" y="3657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80918" name="AutoShape 22"/>
          <p:cNvSpPr>
            <a:spLocks/>
          </p:cNvSpPr>
          <p:nvPr/>
        </p:nvSpPr>
        <p:spPr bwMode="auto">
          <a:xfrm>
            <a:off x="6294438" y="3657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80919" name="AutoShape 23"/>
          <p:cNvCxnSpPr>
            <a:cxnSpLocks noChangeShapeType="1"/>
            <a:stCxn id="80902" idx="0"/>
            <a:endCxn id="80911" idx="0"/>
          </p:cNvCxnSpPr>
          <p:nvPr/>
        </p:nvCxnSpPr>
        <p:spPr bwMode="auto">
          <a:xfrm flipH="1">
            <a:off x="7580313" y="2387600"/>
            <a:ext cx="304800" cy="558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0" name="AutoShape 24"/>
          <p:cNvCxnSpPr>
            <a:cxnSpLocks noChangeShapeType="1"/>
            <a:stCxn id="80902" idx="0"/>
            <a:endCxn id="80912" idx="0"/>
          </p:cNvCxnSpPr>
          <p:nvPr/>
        </p:nvCxnSpPr>
        <p:spPr bwMode="auto">
          <a:xfrm>
            <a:off x="7885113" y="2387600"/>
            <a:ext cx="304800" cy="558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1" name="AutoShape 25"/>
          <p:cNvCxnSpPr>
            <a:cxnSpLocks noChangeShapeType="1"/>
            <a:stCxn id="80910" idx="0"/>
            <a:endCxn id="80913" idx="0"/>
          </p:cNvCxnSpPr>
          <p:nvPr/>
        </p:nvCxnSpPr>
        <p:spPr bwMode="auto">
          <a:xfrm flipH="1">
            <a:off x="6208713" y="2946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22" name="AutoShape 26"/>
          <p:cNvSpPr>
            <a:spLocks/>
          </p:cNvSpPr>
          <p:nvPr/>
        </p:nvSpPr>
        <p:spPr bwMode="auto">
          <a:xfrm>
            <a:off x="6599238" y="4114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80923" name="AutoShape 27"/>
          <p:cNvCxnSpPr>
            <a:cxnSpLocks noChangeShapeType="1"/>
            <a:stCxn id="80913" idx="0"/>
            <a:endCxn id="80917" idx="0"/>
          </p:cNvCxnSpPr>
          <p:nvPr/>
        </p:nvCxnSpPr>
        <p:spPr bwMode="auto">
          <a:xfrm flipH="1">
            <a:off x="5903913" y="3403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4" name="AutoShape 28"/>
          <p:cNvCxnSpPr>
            <a:cxnSpLocks noChangeShapeType="1"/>
            <a:stCxn id="80913" idx="0"/>
            <a:endCxn id="80918" idx="0"/>
          </p:cNvCxnSpPr>
          <p:nvPr/>
        </p:nvCxnSpPr>
        <p:spPr bwMode="auto">
          <a:xfrm>
            <a:off x="6208713" y="3403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5" name="AutoShape 29"/>
          <p:cNvCxnSpPr>
            <a:cxnSpLocks noChangeShapeType="1"/>
            <a:stCxn id="80918" idx="0"/>
            <a:endCxn id="80914" idx="0"/>
          </p:cNvCxnSpPr>
          <p:nvPr/>
        </p:nvCxnSpPr>
        <p:spPr bwMode="auto">
          <a:xfrm flipH="1">
            <a:off x="6208713" y="38608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0926" name="AutoShape 30"/>
          <p:cNvCxnSpPr>
            <a:cxnSpLocks noChangeShapeType="1"/>
            <a:stCxn id="80918" idx="0"/>
            <a:endCxn id="80922" idx="0"/>
          </p:cNvCxnSpPr>
          <p:nvPr/>
        </p:nvCxnSpPr>
        <p:spPr bwMode="auto">
          <a:xfrm>
            <a:off x="6513513" y="38608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0927" name="Group 33"/>
          <p:cNvGrpSpPr>
            <a:grpSpLocks/>
          </p:cNvGrpSpPr>
          <p:nvPr/>
        </p:nvGrpSpPr>
        <p:grpSpPr bwMode="auto">
          <a:xfrm>
            <a:off x="5486400" y="6070600"/>
            <a:ext cx="533400" cy="355600"/>
            <a:chOff x="0" y="0"/>
            <a:chExt cx="336" cy="224"/>
          </a:xfrm>
        </p:grpSpPr>
        <p:sp>
          <p:nvSpPr>
            <p:cNvPr id="80967" name="Rectangle 31"/>
            <p:cNvSpPr>
              <a:spLocks/>
            </p:cNvSpPr>
            <p:nvPr/>
          </p:nvSpPr>
          <p:spPr bwMode="auto">
            <a:xfrm>
              <a:off x="0" y="16"/>
              <a:ext cx="336" cy="192"/>
            </a:xfrm>
            <a:prstGeom prst="rect">
              <a:avLst/>
            </a:prstGeom>
            <a:solidFill>
              <a:srgbClr val="CCCCCC"/>
            </a:solidFill>
            <a:ln w="12700">
              <a:solidFill>
                <a:schemeClr val="tx1"/>
              </a:solidFill>
              <a:miter lim="800000"/>
              <a:headEnd/>
              <a:tailEnd/>
            </a:ln>
          </p:spPr>
          <p:txBody>
            <a:bodyPr lIns="0" tIns="0" rIns="0" bIns="0"/>
            <a:lstStyle/>
            <a:p>
              <a:endParaRPr lang="en-US"/>
            </a:p>
          </p:txBody>
        </p:sp>
        <p:sp>
          <p:nvSpPr>
            <p:cNvPr id="80968" name="Rectangle 32"/>
            <p:cNvSpPr>
              <a:spLocks/>
            </p:cNvSpPr>
            <p:nvPr/>
          </p:nvSpPr>
          <p:spPr bwMode="auto">
            <a:xfrm>
              <a:off x="79"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a:t>
              </a:r>
            </a:p>
          </p:txBody>
        </p:sp>
      </p:grpSp>
      <p:grpSp>
        <p:nvGrpSpPr>
          <p:cNvPr id="80928" name="Group 36"/>
          <p:cNvGrpSpPr>
            <a:grpSpLocks/>
          </p:cNvGrpSpPr>
          <p:nvPr/>
        </p:nvGrpSpPr>
        <p:grpSpPr bwMode="auto">
          <a:xfrm>
            <a:off x="6324600" y="6070600"/>
            <a:ext cx="533400" cy="355600"/>
            <a:chOff x="0" y="0"/>
            <a:chExt cx="336" cy="224"/>
          </a:xfrm>
        </p:grpSpPr>
        <p:sp>
          <p:nvSpPr>
            <p:cNvPr id="80965" name="Rectangle 34"/>
            <p:cNvSpPr>
              <a:spLocks/>
            </p:cNvSpPr>
            <p:nvPr/>
          </p:nvSpPr>
          <p:spPr bwMode="auto">
            <a:xfrm>
              <a:off x="0" y="16"/>
              <a:ext cx="336" cy="192"/>
            </a:xfrm>
            <a:prstGeom prst="rect">
              <a:avLst/>
            </a:prstGeom>
            <a:solidFill>
              <a:srgbClr val="CCCCCC"/>
            </a:solidFill>
            <a:ln w="12700">
              <a:solidFill>
                <a:schemeClr val="tx1"/>
              </a:solidFill>
              <a:miter lim="800000"/>
              <a:headEnd/>
              <a:tailEnd/>
            </a:ln>
          </p:spPr>
          <p:txBody>
            <a:bodyPr lIns="0" tIns="0" rIns="0" bIns="0"/>
            <a:lstStyle/>
            <a:p>
              <a:endParaRPr lang="en-US"/>
            </a:p>
          </p:txBody>
        </p:sp>
        <p:sp>
          <p:nvSpPr>
            <p:cNvPr id="80966" name="Rectangle 35"/>
            <p:cNvSpPr>
              <a:spLocks/>
            </p:cNvSpPr>
            <p:nvPr/>
          </p:nvSpPr>
          <p:spPr bwMode="auto">
            <a:xfrm>
              <a:off x="79"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a:t>
              </a:r>
            </a:p>
          </p:txBody>
        </p:sp>
      </p:grpSp>
      <p:grpSp>
        <p:nvGrpSpPr>
          <p:cNvPr id="80929" name="Group 39"/>
          <p:cNvGrpSpPr>
            <a:grpSpLocks/>
          </p:cNvGrpSpPr>
          <p:nvPr/>
        </p:nvGrpSpPr>
        <p:grpSpPr bwMode="auto">
          <a:xfrm>
            <a:off x="7315200" y="6070600"/>
            <a:ext cx="533400" cy="355600"/>
            <a:chOff x="0" y="0"/>
            <a:chExt cx="336" cy="224"/>
          </a:xfrm>
        </p:grpSpPr>
        <p:sp>
          <p:nvSpPr>
            <p:cNvPr id="80963" name="Rectangle 37"/>
            <p:cNvSpPr>
              <a:spLocks/>
            </p:cNvSpPr>
            <p:nvPr/>
          </p:nvSpPr>
          <p:spPr bwMode="auto">
            <a:xfrm>
              <a:off x="0" y="16"/>
              <a:ext cx="336" cy="192"/>
            </a:xfrm>
            <a:prstGeom prst="rect">
              <a:avLst/>
            </a:prstGeom>
            <a:solidFill>
              <a:srgbClr val="CCCCCC"/>
            </a:solidFill>
            <a:ln w="12700">
              <a:solidFill>
                <a:schemeClr val="tx1"/>
              </a:solidFill>
              <a:miter lim="800000"/>
              <a:headEnd/>
              <a:tailEnd/>
            </a:ln>
          </p:spPr>
          <p:txBody>
            <a:bodyPr lIns="0" tIns="0" rIns="0" bIns="0"/>
            <a:lstStyle/>
            <a:p>
              <a:endParaRPr lang="en-US"/>
            </a:p>
          </p:txBody>
        </p:sp>
        <p:sp>
          <p:nvSpPr>
            <p:cNvPr id="80964" name="Rectangle 38"/>
            <p:cNvSpPr>
              <a:spLocks/>
            </p:cNvSpPr>
            <p:nvPr/>
          </p:nvSpPr>
          <p:spPr bwMode="auto">
            <a:xfrm>
              <a:off x="79"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a:t>
              </a:r>
            </a:p>
          </p:txBody>
        </p:sp>
      </p:grpSp>
      <p:grpSp>
        <p:nvGrpSpPr>
          <p:cNvPr id="80930" name="Group 42"/>
          <p:cNvGrpSpPr>
            <a:grpSpLocks/>
          </p:cNvGrpSpPr>
          <p:nvPr/>
        </p:nvGrpSpPr>
        <p:grpSpPr bwMode="auto">
          <a:xfrm>
            <a:off x="8153400" y="6070600"/>
            <a:ext cx="533400" cy="355600"/>
            <a:chOff x="0" y="0"/>
            <a:chExt cx="336" cy="224"/>
          </a:xfrm>
        </p:grpSpPr>
        <p:sp>
          <p:nvSpPr>
            <p:cNvPr id="80961" name="Rectangle 40"/>
            <p:cNvSpPr>
              <a:spLocks/>
            </p:cNvSpPr>
            <p:nvPr/>
          </p:nvSpPr>
          <p:spPr bwMode="auto">
            <a:xfrm>
              <a:off x="0" y="16"/>
              <a:ext cx="336" cy="192"/>
            </a:xfrm>
            <a:prstGeom prst="rect">
              <a:avLst/>
            </a:prstGeom>
            <a:solidFill>
              <a:srgbClr val="CCCCCC"/>
            </a:solidFill>
            <a:ln w="12700">
              <a:solidFill>
                <a:schemeClr val="tx1"/>
              </a:solidFill>
              <a:miter lim="800000"/>
              <a:headEnd/>
              <a:tailEnd/>
            </a:ln>
          </p:spPr>
          <p:txBody>
            <a:bodyPr lIns="0" tIns="0" rIns="0" bIns="0"/>
            <a:lstStyle/>
            <a:p>
              <a:endParaRPr lang="en-US"/>
            </a:p>
          </p:txBody>
        </p:sp>
        <p:sp>
          <p:nvSpPr>
            <p:cNvPr id="80962" name="Rectangle 41"/>
            <p:cNvSpPr>
              <a:spLocks/>
            </p:cNvSpPr>
            <p:nvPr/>
          </p:nvSpPr>
          <p:spPr bwMode="auto">
            <a:xfrm>
              <a:off x="79"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a:t>
              </a:r>
            </a:p>
          </p:txBody>
        </p:sp>
      </p:grpSp>
      <p:sp>
        <p:nvSpPr>
          <p:cNvPr id="80931" name="Freeform 43"/>
          <p:cNvSpPr>
            <a:spLocks/>
          </p:cNvSpPr>
          <p:nvPr/>
        </p:nvSpPr>
        <p:spPr bwMode="auto">
          <a:xfrm>
            <a:off x="5691188" y="4419600"/>
            <a:ext cx="481012" cy="1676400"/>
          </a:xfrm>
          <a:custGeom>
            <a:avLst/>
            <a:gdLst>
              <a:gd name="T0" fmla="*/ 267428312 w 20400"/>
              <a:gd name="T1" fmla="*/ 0 h 21600"/>
              <a:gd name="T2" fmla="*/ 97532728 w 20400"/>
              <a:gd name="T3" fmla="*/ 1682961554 h 21600"/>
              <a:gd name="T4" fmla="*/ 182480532 w 20400"/>
              <a:gd name="T5" fmla="*/ 2147483647 h 21600"/>
              <a:gd name="T6" fmla="*/ 12584948 w 20400"/>
              <a:gd name="T7" fmla="*/ 2147483647 h 21600"/>
              <a:gd name="T8" fmla="*/ 12584948 w 20400"/>
              <a:gd name="T9" fmla="*/ 2147483647 h 21600"/>
              <a:gd name="T10" fmla="*/ 12584948 w 204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00" h="21600">
                <a:moveTo>
                  <a:pt x="20400" y="0"/>
                </a:moveTo>
                <a:cubicBezTo>
                  <a:pt x="14460" y="1080"/>
                  <a:pt x="8520" y="2160"/>
                  <a:pt x="7440" y="3600"/>
                </a:cubicBezTo>
                <a:cubicBezTo>
                  <a:pt x="6360" y="5040"/>
                  <a:pt x="15000" y="7200"/>
                  <a:pt x="13920" y="8640"/>
                </a:cubicBezTo>
                <a:cubicBezTo>
                  <a:pt x="12840" y="10080"/>
                  <a:pt x="3120" y="11040"/>
                  <a:pt x="960" y="12240"/>
                </a:cubicBezTo>
                <a:cubicBezTo>
                  <a:pt x="-1200" y="13440"/>
                  <a:pt x="960" y="14280"/>
                  <a:pt x="960" y="15840"/>
                </a:cubicBezTo>
                <a:cubicBezTo>
                  <a:pt x="960" y="17400"/>
                  <a:pt x="960" y="19500"/>
                  <a:pt x="960"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0932" name="Freeform 44"/>
          <p:cNvSpPr>
            <a:spLocks/>
          </p:cNvSpPr>
          <p:nvPr/>
        </p:nvSpPr>
        <p:spPr bwMode="auto">
          <a:xfrm>
            <a:off x="6472238" y="4419600"/>
            <a:ext cx="385762" cy="1676400"/>
          </a:xfrm>
          <a:custGeom>
            <a:avLst/>
            <a:gdLst>
              <a:gd name="T0" fmla="*/ 136813458 w 20484"/>
              <a:gd name="T1" fmla="*/ 0 h 21600"/>
              <a:gd name="T2" fmla="*/ 1562973 w 20484"/>
              <a:gd name="T3" fmla="*/ 2147483647 h 21600"/>
              <a:gd name="T4" fmla="*/ 109763357 w 20484"/>
              <a:gd name="T5" fmla="*/ 2147483647 h 21600"/>
              <a:gd name="T6" fmla="*/ 1562973 w 20484"/>
              <a:gd name="T7" fmla="*/ 2147483647 h 21600"/>
              <a:gd name="T8" fmla="*/ 55663174 w 20484"/>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4" h="21600">
                <a:moveTo>
                  <a:pt x="20484" y="0"/>
                </a:moveTo>
                <a:cubicBezTo>
                  <a:pt x="10697" y="3027"/>
                  <a:pt x="909" y="6055"/>
                  <a:pt x="234" y="7855"/>
                </a:cubicBezTo>
                <a:cubicBezTo>
                  <a:pt x="-441" y="9655"/>
                  <a:pt x="16434" y="9327"/>
                  <a:pt x="16434" y="10800"/>
                </a:cubicBezTo>
                <a:cubicBezTo>
                  <a:pt x="16434" y="12273"/>
                  <a:pt x="1584" y="14891"/>
                  <a:pt x="234" y="16691"/>
                </a:cubicBezTo>
                <a:cubicBezTo>
                  <a:pt x="-1116" y="18491"/>
                  <a:pt x="3609" y="20045"/>
                  <a:pt x="8334"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0933" name="Freeform 45"/>
          <p:cNvSpPr>
            <a:spLocks/>
          </p:cNvSpPr>
          <p:nvPr/>
        </p:nvSpPr>
        <p:spPr bwMode="auto">
          <a:xfrm>
            <a:off x="8099425" y="3505200"/>
            <a:ext cx="434975" cy="2590800"/>
          </a:xfrm>
          <a:custGeom>
            <a:avLst/>
            <a:gdLst>
              <a:gd name="T0" fmla="*/ 196138730 w 20484"/>
              <a:gd name="T1" fmla="*/ 0 h 21600"/>
              <a:gd name="T2" fmla="*/ 2240618 w 20484"/>
              <a:gd name="T3" fmla="*/ 2147483647 h 21600"/>
              <a:gd name="T4" fmla="*/ 157359193 w 20484"/>
              <a:gd name="T5" fmla="*/ 2147483647 h 21600"/>
              <a:gd name="T6" fmla="*/ 2240618 w 20484"/>
              <a:gd name="T7" fmla="*/ 2147483647 h 21600"/>
              <a:gd name="T8" fmla="*/ 79799693 w 20484"/>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4" h="21600">
                <a:moveTo>
                  <a:pt x="20484" y="0"/>
                </a:moveTo>
                <a:cubicBezTo>
                  <a:pt x="10697" y="3027"/>
                  <a:pt x="909" y="6055"/>
                  <a:pt x="234" y="7855"/>
                </a:cubicBezTo>
                <a:cubicBezTo>
                  <a:pt x="-441" y="9655"/>
                  <a:pt x="16434" y="9327"/>
                  <a:pt x="16434" y="10800"/>
                </a:cubicBezTo>
                <a:cubicBezTo>
                  <a:pt x="16434" y="12273"/>
                  <a:pt x="1584" y="14891"/>
                  <a:pt x="234" y="16691"/>
                </a:cubicBezTo>
                <a:cubicBezTo>
                  <a:pt x="-1116" y="18491"/>
                  <a:pt x="3609" y="20045"/>
                  <a:pt x="8334"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0934" name="Freeform 46"/>
          <p:cNvSpPr>
            <a:spLocks/>
          </p:cNvSpPr>
          <p:nvPr/>
        </p:nvSpPr>
        <p:spPr bwMode="auto">
          <a:xfrm>
            <a:off x="7521575" y="3505200"/>
            <a:ext cx="479425" cy="2590800"/>
          </a:xfrm>
          <a:custGeom>
            <a:avLst/>
            <a:gdLst>
              <a:gd name="T0" fmla="*/ 179536039 w 20431"/>
              <a:gd name="T1" fmla="*/ 0 h 21600"/>
              <a:gd name="T2" fmla="*/ 263263622 w 20431"/>
              <a:gd name="T3" fmla="*/ 2147483647 h 21600"/>
              <a:gd name="T4" fmla="*/ 137672529 w 20431"/>
              <a:gd name="T5" fmla="*/ 2147483647 h 21600"/>
              <a:gd name="T6" fmla="*/ 137672529 w 20431"/>
              <a:gd name="T7" fmla="*/ 2147483647 h 21600"/>
              <a:gd name="T8" fmla="*/ 12080895 w 20431"/>
              <a:gd name="T9" fmla="*/ 2147483647 h 21600"/>
              <a:gd name="T10" fmla="*/ 12080895 w 20431"/>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31" h="21600">
                <a:moveTo>
                  <a:pt x="13895" y="0"/>
                </a:moveTo>
                <a:cubicBezTo>
                  <a:pt x="17405" y="1429"/>
                  <a:pt x="20915" y="2859"/>
                  <a:pt x="20375" y="4447"/>
                </a:cubicBezTo>
                <a:cubicBezTo>
                  <a:pt x="19835" y="6035"/>
                  <a:pt x="12275" y="7624"/>
                  <a:pt x="10655" y="9529"/>
                </a:cubicBezTo>
                <a:cubicBezTo>
                  <a:pt x="9035" y="11435"/>
                  <a:pt x="12275" y="14612"/>
                  <a:pt x="10655" y="15882"/>
                </a:cubicBezTo>
                <a:cubicBezTo>
                  <a:pt x="9035" y="17153"/>
                  <a:pt x="2555" y="16200"/>
                  <a:pt x="935" y="17153"/>
                </a:cubicBezTo>
                <a:cubicBezTo>
                  <a:pt x="-685" y="18106"/>
                  <a:pt x="125" y="19853"/>
                  <a:pt x="935"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80935" name="AutoShape 47"/>
          <p:cNvCxnSpPr>
            <a:cxnSpLocks noChangeShapeType="1"/>
            <a:stCxn id="80910" idx="0"/>
            <a:endCxn id="80936" idx="0"/>
          </p:cNvCxnSpPr>
          <p:nvPr/>
        </p:nvCxnSpPr>
        <p:spPr bwMode="auto">
          <a:xfrm>
            <a:off x="6513513" y="2946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0936" name="AutoShape 48"/>
          <p:cNvSpPr>
            <a:spLocks/>
          </p:cNvSpPr>
          <p:nvPr/>
        </p:nvSpPr>
        <p:spPr bwMode="auto">
          <a:xfrm>
            <a:off x="6599238" y="3200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35891" name="Group 51"/>
          <p:cNvGrpSpPr>
            <a:grpSpLocks/>
          </p:cNvGrpSpPr>
          <p:nvPr/>
        </p:nvGrpSpPr>
        <p:grpSpPr bwMode="auto">
          <a:xfrm>
            <a:off x="5638800" y="2717800"/>
            <a:ext cx="457200" cy="355600"/>
            <a:chOff x="0" y="0"/>
            <a:chExt cx="288" cy="224"/>
          </a:xfrm>
        </p:grpSpPr>
        <p:sp>
          <p:nvSpPr>
            <p:cNvPr id="80959" name="Rectangle 49"/>
            <p:cNvSpPr>
              <a:spLocks/>
            </p:cNvSpPr>
            <p:nvPr/>
          </p:nvSpPr>
          <p:spPr bwMode="auto">
            <a:xfrm>
              <a:off x="0" y="16"/>
              <a:ext cx="288" cy="192"/>
            </a:xfrm>
            <a:prstGeom prst="rect">
              <a:avLst/>
            </a:prstGeom>
            <a:solidFill>
              <a:srgbClr val="0099FF"/>
            </a:solidFill>
            <a:ln w="12700">
              <a:solidFill>
                <a:schemeClr val="tx1"/>
              </a:solidFill>
              <a:miter lim="800000"/>
              <a:headEnd/>
              <a:tailEnd/>
            </a:ln>
          </p:spPr>
          <p:txBody>
            <a:bodyPr lIns="0" tIns="0" rIns="0" bIns="0"/>
            <a:lstStyle/>
            <a:p>
              <a:endParaRPr lang="en-US"/>
            </a:p>
          </p:txBody>
        </p:sp>
        <p:sp>
          <p:nvSpPr>
            <p:cNvPr id="80960" name="Rectangle 50"/>
            <p:cNvSpPr>
              <a:spLocks/>
            </p:cNvSpPr>
            <p:nvPr/>
          </p:nvSpPr>
          <p:spPr bwMode="auto">
            <a:xfrm>
              <a:off x="31" y="0"/>
              <a:ext cx="22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a:t>
              </a:r>
            </a:p>
          </p:txBody>
        </p:sp>
      </p:grpSp>
      <p:grpSp>
        <p:nvGrpSpPr>
          <p:cNvPr id="35894" name="Group 54"/>
          <p:cNvGrpSpPr>
            <a:grpSpLocks/>
          </p:cNvGrpSpPr>
          <p:nvPr/>
        </p:nvGrpSpPr>
        <p:grpSpPr bwMode="auto">
          <a:xfrm>
            <a:off x="6324600" y="2717800"/>
            <a:ext cx="457200" cy="355600"/>
            <a:chOff x="0" y="0"/>
            <a:chExt cx="288" cy="224"/>
          </a:xfrm>
        </p:grpSpPr>
        <p:sp>
          <p:nvSpPr>
            <p:cNvPr id="80957" name="Rectangle 52"/>
            <p:cNvSpPr>
              <a:spLocks/>
            </p:cNvSpPr>
            <p:nvPr/>
          </p:nvSpPr>
          <p:spPr bwMode="auto">
            <a:xfrm>
              <a:off x="0" y="16"/>
              <a:ext cx="288" cy="192"/>
            </a:xfrm>
            <a:prstGeom prst="rect">
              <a:avLst/>
            </a:prstGeom>
            <a:solidFill>
              <a:srgbClr val="0099FF"/>
            </a:solidFill>
            <a:ln w="12700">
              <a:solidFill>
                <a:schemeClr val="tx1"/>
              </a:solidFill>
              <a:miter lim="800000"/>
              <a:headEnd/>
              <a:tailEnd/>
            </a:ln>
          </p:spPr>
          <p:txBody>
            <a:bodyPr lIns="0" tIns="0" rIns="0" bIns="0"/>
            <a:lstStyle/>
            <a:p>
              <a:endParaRPr lang="en-US"/>
            </a:p>
          </p:txBody>
        </p:sp>
        <p:sp>
          <p:nvSpPr>
            <p:cNvPr id="80958" name="Rectangle 53"/>
            <p:cNvSpPr>
              <a:spLocks/>
            </p:cNvSpPr>
            <p:nvPr/>
          </p:nvSpPr>
          <p:spPr bwMode="auto">
            <a:xfrm>
              <a:off x="31" y="0"/>
              <a:ext cx="225"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-2</a:t>
              </a:r>
            </a:p>
          </p:txBody>
        </p:sp>
      </p:grpSp>
      <p:grpSp>
        <p:nvGrpSpPr>
          <p:cNvPr id="35897" name="Group 57"/>
          <p:cNvGrpSpPr>
            <a:grpSpLocks/>
          </p:cNvGrpSpPr>
          <p:nvPr/>
        </p:nvGrpSpPr>
        <p:grpSpPr bwMode="auto">
          <a:xfrm>
            <a:off x="7315200" y="2717800"/>
            <a:ext cx="457200" cy="355600"/>
            <a:chOff x="0" y="0"/>
            <a:chExt cx="288" cy="224"/>
          </a:xfrm>
        </p:grpSpPr>
        <p:sp>
          <p:nvSpPr>
            <p:cNvPr id="80955" name="Rectangle 55"/>
            <p:cNvSpPr>
              <a:spLocks/>
            </p:cNvSpPr>
            <p:nvPr/>
          </p:nvSpPr>
          <p:spPr bwMode="auto">
            <a:xfrm>
              <a:off x="0" y="16"/>
              <a:ext cx="288" cy="192"/>
            </a:xfrm>
            <a:prstGeom prst="rect">
              <a:avLst/>
            </a:prstGeom>
            <a:solidFill>
              <a:srgbClr val="0099FF"/>
            </a:solidFill>
            <a:ln w="12700">
              <a:solidFill>
                <a:schemeClr val="tx1"/>
              </a:solidFill>
              <a:miter lim="800000"/>
              <a:headEnd/>
              <a:tailEnd/>
            </a:ln>
          </p:spPr>
          <p:txBody>
            <a:bodyPr lIns="0" tIns="0" rIns="0" bIns="0"/>
            <a:lstStyle/>
            <a:p>
              <a:endParaRPr lang="en-US"/>
            </a:p>
          </p:txBody>
        </p:sp>
        <p:sp>
          <p:nvSpPr>
            <p:cNvPr id="80956" name="Rectangle 56"/>
            <p:cNvSpPr>
              <a:spLocks/>
            </p:cNvSpPr>
            <p:nvPr/>
          </p:nvSpPr>
          <p:spPr bwMode="auto">
            <a:xfrm>
              <a:off x="55"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grpSp>
        <p:nvGrpSpPr>
          <p:cNvPr id="35900" name="Group 60"/>
          <p:cNvGrpSpPr>
            <a:grpSpLocks/>
          </p:cNvGrpSpPr>
          <p:nvPr/>
        </p:nvGrpSpPr>
        <p:grpSpPr bwMode="auto">
          <a:xfrm>
            <a:off x="8001000" y="2717800"/>
            <a:ext cx="457200" cy="355600"/>
            <a:chOff x="0" y="0"/>
            <a:chExt cx="288" cy="224"/>
          </a:xfrm>
        </p:grpSpPr>
        <p:sp>
          <p:nvSpPr>
            <p:cNvPr id="80953" name="Rectangle 58"/>
            <p:cNvSpPr>
              <a:spLocks/>
            </p:cNvSpPr>
            <p:nvPr/>
          </p:nvSpPr>
          <p:spPr bwMode="auto">
            <a:xfrm>
              <a:off x="0" y="16"/>
              <a:ext cx="288" cy="192"/>
            </a:xfrm>
            <a:prstGeom prst="rect">
              <a:avLst/>
            </a:prstGeom>
            <a:solidFill>
              <a:srgbClr val="0099FF"/>
            </a:solidFill>
            <a:ln w="12700">
              <a:solidFill>
                <a:schemeClr val="tx1"/>
              </a:solidFill>
              <a:miter lim="800000"/>
              <a:headEnd/>
              <a:tailEnd/>
            </a:ln>
          </p:spPr>
          <p:txBody>
            <a:bodyPr lIns="0" tIns="0" rIns="0" bIns="0"/>
            <a:lstStyle/>
            <a:p>
              <a:endParaRPr lang="en-US"/>
            </a:p>
          </p:txBody>
        </p:sp>
        <p:sp>
          <p:nvSpPr>
            <p:cNvPr id="80954" name="Rectangle 59"/>
            <p:cNvSpPr>
              <a:spLocks/>
            </p:cNvSpPr>
            <p:nvPr/>
          </p:nvSpPr>
          <p:spPr bwMode="auto">
            <a:xfrm>
              <a:off x="55"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9</a:t>
              </a:r>
            </a:p>
          </p:txBody>
        </p:sp>
      </p:grpSp>
      <p:grpSp>
        <p:nvGrpSpPr>
          <p:cNvPr id="35903" name="Group 63"/>
          <p:cNvGrpSpPr>
            <a:grpSpLocks/>
          </p:cNvGrpSpPr>
          <p:nvPr/>
        </p:nvGrpSpPr>
        <p:grpSpPr bwMode="auto">
          <a:xfrm>
            <a:off x="6827838" y="1841500"/>
            <a:ext cx="439737" cy="457200"/>
            <a:chOff x="0" y="0"/>
            <a:chExt cx="277" cy="288"/>
          </a:xfrm>
        </p:grpSpPr>
        <p:sp>
          <p:nvSpPr>
            <p:cNvPr id="80951" name="AutoShape 61"/>
            <p:cNvSpPr>
              <a:spLocks/>
            </p:cNvSpPr>
            <p:nvPr/>
          </p:nvSpPr>
          <p:spPr bwMode="auto">
            <a:xfrm>
              <a:off x="0" y="0"/>
              <a:ext cx="277" cy="256"/>
            </a:xfrm>
            <a:prstGeom prst="triangle">
              <a:avLst>
                <a:gd name="adj" fmla="val 50000"/>
              </a:avLst>
            </a:prstGeom>
            <a:solidFill>
              <a:srgbClr val="0099FF"/>
            </a:solidFill>
            <a:ln w="9525">
              <a:solidFill>
                <a:schemeClr val="tx1"/>
              </a:solidFill>
              <a:round/>
              <a:headEnd/>
              <a:tailEnd/>
            </a:ln>
          </p:spPr>
          <p:txBody>
            <a:bodyPr lIns="0" tIns="0" rIns="0" bIns="0"/>
            <a:lstStyle/>
            <a:p>
              <a:endParaRPr lang="en-US"/>
            </a:p>
          </p:txBody>
        </p:sp>
        <p:sp>
          <p:nvSpPr>
            <p:cNvPr id="80952" name="Rectangle 62"/>
            <p:cNvSpPr>
              <a:spLocks/>
            </p:cNvSpPr>
            <p:nvPr/>
          </p:nvSpPr>
          <p:spPr bwMode="auto">
            <a:xfrm>
              <a:off x="64" y="96"/>
              <a:ext cx="1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68580" bIns="25400" anchor="ctr">
              <a:spAutoFit/>
            </a:bodyPr>
            <a:lstStyle/>
            <a:p>
              <a:pPr marL="17463" algn="ctr"/>
              <a:r>
                <a:rPr lang="en-US">
                  <a:solidFill>
                    <a:schemeClr val="tx1"/>
                  </a:solidFill>
                  <a:latin typeface="Arial Bold" charset="0"/>
                  <a:cs typeface="Arial Bold" charset="0"/>
                  <a:sym typeface="Arial Bold" charset="0"/>
                </a:rPr>
                <a:t>4</a:t>
              </a:r>
            </a:p>
          </p:txBody>
        </p:sp>
      </p:grpSp>
      <p:sp>
        <p:nvSpPr>
          <p:cNvPr id="35904" name="Rectangle 64"/>
          <p:cNvSpPr>
            <a:spLocks/>
          </p:cNvSpPr>
          <p:nvPr/>
        </p:nvSpPr>
        <p:spPr bwMode="auto">
          <a:xfrm>
            <a:off x="6348413" y="2228850"/>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sp>
        <p:nvSpPr>
          <p:cNvPr id="35905" name="Rectangle 65"/>
          <p:cNvSpPr>
            <a:spLocks/>
          </p:cNvSpPr>
          <p:nvPr/>
        </p:nvSpPr>
        <p:spPr bwMode="auto">
          <a:xfrm>
            <a:off x="8154988" y="2228850"/>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min</a:t>
            </a:r>
          </a:p>
        </p:txBody>
      </p:sp>
      <p:sp>
        <p:nvSpPr>
          <p:cNvPr id="35906" name="Rectangle 66"/>
          <p:cNvSpPr>
            <a:spLocks/>
          </p:cNvSpPr>
          <p:nvPr/>
        </p:nvSpPr>
        <p:spPr bwMode="auto">
          <a:xfrm>
            <a:off x="7240588" y="1771650"/>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grpSp>
        <p:nvGrpSpPr>
          <p:cNvPr id="35909" name="Group 69"/>
          <p:cNvGrpSpPr>
            <a:grpSpLocks/>
          </p:cNvGrpSpPr>
          <p:nvPr/>
        </p:nvGrpSpPr>
        <p:grpSpPr bwMode="auto">
          <a:xfrm rot="10800000">
            <a:off x="5989638" y="2133600"/>
            <a:ext cx="439737" cy="457200"/>
            <a:chOff x="0" y="0"/>
            <a:chExt cx="277" cy="288"/>
          </a:xfrm>
        </p:grpSpPr>
        <p:sp>
          <p:nvSpPr>
            <p:cNvPr id="80949" name="AutoShape 67"/>
            <p:cNvSpPr>
              <a:spLocks/>
            </p:cNvSpPr>
            <p:nvPr/>
          </p:nvSpPr>
          <p:spPr bwMode="auto">
            <a:xfrm>
              <a:off x="0" y="0"/>
              <a:ext cx="277" cy="256"/>
            </a:xfrm>
            <a:prstGeom prst="triangle">
              <a:avLst>
                <a:gd name="adj" fmla="val 50000"/>
              </a:avLst>
            </a:prstGeom>
            <a:solidFill>
              <a:srgbClr val="FF7575"/>
            </a:solidFill>
            <a:ln w="9525">
              <a:solidFill>
                <a:schemeClr val="tx1"/>
              </a:solidFill>
              <a:round/>
              <a:headEnd/>
              <a:tailEnd/>
            </a:ln>
          </p:spPr>
          <p:txBody>
            <a:bodyPr lIns="0" tIns="0" rIns="0" bIns="0"/>
            <a:lstStyle/>
            <a:p>
              <a:endParaRPr lang="en-US"/>
            </a:p>
          </p:txBody>
        </p:sp>
        <p:sp>
          <p:nvSpPr>
            <p:cNvPr id="80950" name="Rectangle 68"/>
            <p:cNvSpPr>
              <a:spLocks/>
            </p:cNvSpPr>
            <p:nvPr/>
          </p:nvSpPr>
          <p:spPr bwMode="auto">
            <a:xfrm rot="10800000">
              <a:off x="40" y="96"/>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68580" bIns="25400" anchor="ctr">
              <a:spAutoFit/>
            </a:bodyPr>
            <a:lstStyle/>
            <a:p>
              <a:pPr marL="17463" algn="ctr"/>
              <a:r>
                <a:rPr lang="en-US">
                  <a:solidFill>
                    <a:schemeClr val="tx1"/>
                  </a:solidFill>
                  <a:latin typeface="Arial Bold" charset="0"/>
                  <a:cs typeface="Arial Bold" charset="0"/>
                  <a:sym typeface="Arial Bold" charset="0"/>
                </a:rPr>
                <a:t>-2</a:t>
              </a:r>
            </a:p>
          </p:txBody>
        </p:sp>
      </p:grpSp>
      <p:grpSp>
        <p:nvGrpSpPr>
          <p:cNvPr id="35912" name="Group 72"/>
          <p:cNvGrpSpPr>
            <a:grpSpLocks/>
          </p:cNvGrpSpPr>
          <p:nvPr/>
        </p:nvGrpSpPr>
        <p:grpSpPr bwMode="auto">
          <a:xfrm rot="10800000">
            <a:off x="7666038" y="2133600"/>
            <a:ext cx="439737" cy="457200"/>
            <a:chOff x="0" y="0"/>
            <a:chExt cx="277" cy="288"/>
          </a:xfrm>
        </p:grpSpPr>
        <p:sp>
          <p:nvSpPr>
            <p:cNvPr id="80947" name="AutoShape 70"/>
            <p:cNvSpPr>
              <a:spLocks/>
            </p:cNvSpPr>
            <p:nvPr/>
          </p:nvSpPr>
          <p:spPr bwMode="auto">
            <a:xfrm>
              <a:off x="0" y="0"/>
              <a:ext cx="277" cy="256"/>
            </a:xfrm>
            <a:prstGeom prst="triangle">
              <a:avLst>
                <a:gd name="adj" fmla="val 50000"/>
              </a:avLst>
            </a:prstGeom>
            <a:solidFill>
              <a:srgbClr val="FF7575"/>
            </a:solidFill>
            <a:ln w="9525">
              <a:solidFill>
                <a:schemeClr val="tx1"/>
              </a:solidFill>
              <a:round/>
              <a:headEnd/>
              <a:tailEnd/>
            </a:ln>
          </p:spPr>
          <p:txBody>
            <a:bodyPr lIns="0" tIns="0" rIns="0" bIns="0"/>
            <a:lstStyle/>
            <a:p>
              <a:endParaRPr lang="en-US"/>
            </a:p>
          </p:txBody>
        </p:sp>
        <p:sp>
          <p:nvSpPr>
            <p:cNvPr id="80948" name="Rectangle 71"/>
            <p:cNvSpPr>
              <a:spLocks/>
            </p:cNvSpPr>
            <p:nvPr/>
          </p:nvSpPr>
          <p:spPr bwMode="auto">
            <a:xfrm rot="10800000">
              <a:off x="64" y="96"/>
              <a:ext cx="14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68580" bIns="25400" anchor="ctr">
              <a:spAutoFit/>
            </a:bodyPr>
            <a:lstStyle/>
            <a:p>
              <a:pPr marL="17463" algn="ctr"/>
              <a:r>
                <a:rPr lang="en-US">
                  <a:solidFill>
                    <a:schemeClr val="tx1"/>
                  </a:solidFill>
                  <a:latin typeface="Arial Bold" charset="0"/>
                  <a:cs typeface="Arial Bold" charset="0"/>
                  <a:sym typeface="Arial Bold" charset="0"/>
                </a:rPr>
                <a:t>4</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5843">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5843">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5843">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5843">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5843">
                                            <p:txEl>
                                              <p:pRg st="5" end="5"/>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5843">
                                            <p:txEl>
                                              <p:pRg st="6" end="6"/>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5843">
                                            <p:txEl>
                                              <p:pRg st="7" end="7"/>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584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5891"/>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nodeType="afterEffect">
                                  <p:stCondLst>
                                    <p:cond delay="1"/>
                                  </p:stCondLst>
                                  <p:childTnLst>
                                    <p:set>
                                      <p:cBhvr>
                                        <p:cTn id="37" dur="1" fill="hold">
                                          <p:stCondLst>
                                            <p:cond delay="499"/>
                                          </p:stCondLst>
                                        </p:cTn>
                                        <p:tgtEl>
                                          <p:spTgt spid="35894"/>
                                        </p:tgtEl>
                                        <p:attrNameLst>
                                          <p:attrName>style.visibility</p:attrName>
                                        </p:attrNameLst>
                                      </p:cBhvr>
                                      <p:to>
                                        <p:strVal val="visible"/>
                                      </p:to>
                                    </p:set>
                                  </p:childTnLst>
                                </p:cTn>
                              </p:par>
                            </p:childTnLst>
                          </p:cTn>
                        </p:par>
                        <p:par>
                          <p:cTn id="38" fill="hold" nodeType="afterGroup">
                            <p:stCondLst>
                              <p:cond delay="1001"/>
                            </p:stCondLst>
                            <p:childTnLst>
                              <p:par>
                                <p:cTn id="39" presetID="1" presetClass="entr" presetSubtype="0" fill="hold" nodeType="afterEffect">
                                  <p:stCondLst>
                                    <p:cond delay="1"/>
                                  </p:stCondLst>
                                  <p:childTnLst>
                                    <p:set>
                                      <p:cBhvr>
                                        <p:cTn id="40" dur="1" fill="hold">
                                          <p:stCondLst>
                                            <p:cond delay="499"/>
                                          </p:stCondLst>
                                        </p:cTn>
                                        <p:tgtEl>
                                          <p:spTgt spid="35897"/>
                                        </p:tgtEl>
                                        <p:attrNameLst>
                                          <p:attrName>style.visibility</p:attrName>
                                        </p:attrNameLst>
                                      </p:cBhvr>
                                      <p:to>
                                        <p:strVal val="visible"/>
                                      </p:to>
                                    </p:set>
                                  </p:childTnLst>
                                </p:cTn>
                              </p:par>
                            </p:childTnLst>
                          </p:cTn>
                        </p:par>
                        <p:par>
                          <p:cTn id="41" fill="hold" nodeType="afterGroup">
                            <p:stCondLst>
                              <p:cond delay="1502"/>
                            </p:stCondLst>
                            <p:childTnLst>
                              <p:par>
                                <p:cTn id="42" presetID="1" presetClass="entr" presetSubtype="0" fill="hold" nodeType="afterEffect">
                                  <p:stCondLst>
                                    <p:cond delay="1"/>
                                  </p:stCondLst>
                                  <p:childTnLst>
                                    <p:set>
                                      <p:cBhvr>
                                        <p:cTn id="43" dur="1" fill="hold">
                                          <p:stCondLst>
                                            <p:cond delay="499"/>
                                          </p:stCondLst>
                                        </p:cTn>
                                        <p:tgtEl>
                                          <p:spTgt spid="3590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5904">
                                            <p:txEl>
                                              <p:pRg st="0" end="0"/>
                                            </p:txEl>
                                          </p:spTgt>
                                        </p:tgtEl>
                                        <p:attrNameLst>
                                          <p:attrName>style.visibility</p:attrName>
                                        </p:attrNameLst>
                                      </p:cBhvr>
                                      <p:to>
                                        <p:strVal val="visible"/>
                                      </p:to>
                                    </p:set>
                                  </p:childTnLst>
                                </p:cTn>
                              </p:par>
                            </p:childTnLst>
                          </p:cTn>
                        </p:par>
                        <p:par>
                          <p:cTn id="48" fill="hold" nodeType="afterGroup">
                            <p:stCondLst>
                              <p:cond delay="500"/>
                            </p:stCondLst>
                            <p:childTnLst>
                              <p:par>
                                <p:cTn id="49" presetID="1" presetClass="entr" presetSubtype="0" fill="hold" nodeType="afterEffect">
                                  <p:stCondLst>
                                    <p:cond delay="1"/>
                                  </p:stCondLst>
                                  <p:childTnLst>
                                    <p:set>
                                      <p:cBhvr>
                                        <p:cTn id="50" dur="1" fill="hold">
                                          <p:stCondLst>
                                            <p:cond delay="499"/>
                                          </p:stCondLst>
                                        </p:cTn>
                                        <p:tgtEl>
                                          <p:spTgt spid="35909"/>
                                        </p:tgtEl>
                                        <p:attrNameLst>
                                          <p:attrName>style.visibility</p:attrName>
                                        </p:attrNameLst>
                                      </p:cBhvr>
                                      <p:to>
                                        <p:strVal val="visible"/>
                                      </p:to>
                                    </p:set>
                                  </p:childTnLst>
                                </p:cTn>
                              </p:par>
                            </p:childTnLst>
                          </p:cTn>
                        </p:par>
                        <p:par>
                          <p:cTn id="51" fill="hold" nodeType="afterGroup">
                            <p:stCondLst>
                              <p:cond delay="1001"/>
                            </p:stCondLst>
                            <p:childTnLst>
                              <p:par>
                                <p:cTn id="52" presetID="1" presetClass="entr" presetSubtype="0" fill="hold" grpId="0" nodeType="afterEffect">
                                  <p:stCondLst>
                                    <p:cond delay="1"/>
                                  </p:stCondLst>
                                  <p:childTnLst>
                                    <p:set>
                                      <p:cBhvr>
                                        <p:cTn id="53" dur="1" fill="hold">
                                          <p:stCondLst>
                                            <p:cond delay="499"/>
                                          </p:stCondLst>
                                        </p:cTn>
                                        <p:tgtEl>
                                          <p:spTgt spid="35905">
                                            <p:txEl>
                                              <p:pRg st="0" end="0"/>
                                            </p:txEl>
                                          </p:spTgt>
                                        </p:tgtEl>
                                        <p:attrNameLst>
                                          <p:attrName>style.visibility</p:attrName>
                                        </p:attrNameLst>
                                      </p:cBhvr>
                                      <p:to>
                                        <p:strVal val="visible"/>
                                      </p:to>
                                    </p:set>
                                  </p:childTnLst>
                                </p:cTn>
                              </p:par>
                            </p:childTnLst>
                          </p:cTn>
                        </p:par>
                        <p:par>
                          <p:cTn id="54" fill="hold" nodeType="afterGroup">
                            <p:stCondLst>
                              <p:cond delay="1502"/>
                            </p:stCondLst>
                            <p:childTnLst>
                              <p:par>
                                <p:cTn id="55" presetID="1" presetClass="entr" presetSubtype="0" fill="hold" nodeType="afterEffect">
                                  <p:stCondLst>
                                    <p:cond delay="1"/>
                                  </p:stCondLst>
                                  <p:childTnLst>
                                    <p:set>
                                      <p:cBhvr>
                                        <p:cTn id="56" dur="1" fill="hold">
                                          <p:stCondLst>
                                            <p:cond delay="499"/>
                                          </p:stCondLst>
                                        </p:cTn>
                                        <p:tgtEl>
                                          <p:spTgt spid="35912"/>
                                        </p:tgtEl>
                                        <p:attrNameLst>
                                          <p:attrName>style.visibility</p:attrName>
                                        </p:attrNameLst>
                                      </p:cBhvr>
                                      <p:to>
                                        <p:strVal val="visible"/>
                                      </p:to>
                                    </p:set>
                                  </p:childTnLst>
                                </p:cTn>
                              </p:par>
                            </p:childTnLst>
                          </p:cTn>
                        </p:par>
                        <p:par>
                          <p:cTn id="57" fill="hold" nodeType="afterGroup">
                            <p:stCondLst>
                              <p:cond delay="2003"/>
                            </p:stCondLst>
                            <p:childTnLst>
                              <p:par>
                                <p:cTn id="58" presetID="1" presetClass="entr" presetSubtype="0" fill="hold" grpId="0" nodeType="afterEffect">
                                  <p:stCondLst>
                                    <p:cond delay="1"/>
                                  </p:stCondLst>
                                  <p:childTnLst>
                                    <p:set>
                                      <p:cBhvr>
                                        <p:cTn id="59" dur="1" fill="hold">
                                          <p:stCondLst>
                                            <p:cond delay="499"/>
                                          </p:stCondLst>
                                        </p:cTn>
                                        <p:tgtEl>
                                          <p:spTgt spid="35906">
                                            <p:txEl>
                                              <p:pRg st="0" end="0"/>
                                            </p:txEl>
                                          </p:spTgt>
                                        </p:tgtEl>
                                        <p:attrNameLst>
                                          <p:attrName>style.visibility</p:attrName>
                                        </p:attrNameLst>
                                      </p:cBhvr>
                                      <p:to>
                                        <p:strVal val="visible"/>
                                      </p:to>
                                    </p:set>
                                  </p:childTnLst>
                                </p:cTn>
                              </p:par>
                            </p:childTnLst>
                          </p:cTn>
                        </p:par>
                        <p:par>
                          <p:cTn id="60" fill="hold" nodeType="afterGroup">
                            <p:stCondLst>
                              <p:cond delay="2504"/>
                            </p:stCondLst>
                            <p:childTnLst>
                              <p:par>
                                <p:cTn id="61" presetID="1" presetClass="entr" presetSubtype="0" fill="hold" nodeType="afterEffect">
                                  <p:stCondLst>
                                    <p:cond delay="1"/>
                                  </p:stCondLst>
                                  <p:childTnLst>
                                    <p:set>
                                      <p:cBhvr>
                                        <p:cTn id="62" dur="1" fill="hold">
                                          <p:stCondLst>
                                            <p:cond delay="499"/>
                                          </p:stCondLst>
                                        </p:cTn>
                                        <p:tgtEl>
                                          <p:spTgt spid="35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5" autoUpdateAnimBg="0" advAuto="0"/>
      <p:bldP spid="35904" grpId="0" build="p" autoUpdateAnimBg="0"/>
      <p:bldP spid="35905" grpId="0" build="p" autoUpdateAnimBg="0" advAuto="1"/>
      <p:bldP spid="35906" grpId="0" build="p" autoUpdateAnimBg="0" advAuto="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066800"/>
          </a:xfrm>
        </p:spPr>
        <p:txBody>
          <a:bodyPr/>
          <a:lstStyle/>
          <a:p>
            <a:pPr eaLnBrk="1" hangingPunct="1">
              <a:defRPr/>
            </a:pPr>
            <a:r>
              <a:rPr lang="en-US" dirty="0" smtClean="0"/>
              <a:t>Resource Limits</a:t>
            </a:r>
          </a:p>
        </p:txBody>
      </p:sp>
      <p:sp>
        <p:nvSpPr>
          <p:cNvPr id="17411" name="Rectangle 3"/>
          <p:cNvSpPr>
            <a:spLocks noGrp="1" noChangeArrowheads="1"/>
          </p:cNvSpPr>
          <p:nvPr>
            <p:ph idx="1"/>
          </p:nvPr>
        </p:nvSpPr>
        <p:spPr>
          <a:xfrm>
            <a:off x="152400" y="990600"/>
            <a:ext cx="5391150" cy="4906963"/>
          </a:xfrm>
        </p:spPr>
        <p:txBody>
          <a:bodyPr/>
          <a:lstStyle/>
          <a:p>
            <a:pPr eaLnBrk="1" hangingPunct="1">
              <a:lnSpc>
                <a:spcPct val="80000"/>
              </a:lnSpc>
              <a:spcBef>
                <a:spcPts val="0"/>
              </a:spcBef>
              <a:defRPr/>
            </a:pPr>
            <a:r>
              <a:rPr lang="en-US" sz="2400" dirty="0" smtClean="0"/>
              <a:t>Problem: In realistic games, cannot search to leaves!</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Solution: Depth-limited search</a:t>
            </a:r>
          </a:p>
          <a:p>
            <a:pPr lvl="1" eaLnBrk="1" hangingPunct="1">
              <a:lnSpc>
                <a:spcPct val="80000"/>
              </a:lnSpc>
              <a:spcBef>
                <a:spcPts val="0"/>
              </a:spcBef>
              <a:defRPr/>
            </a:pPr>
            <a:r>
              <a:rPr lang="en-US" sz="2000" dirty="0" smtClean="0"/>
              <a:t>Instead, search only to a limited depth in the tree</a:t>
            </a:r>
          </a:p>
          <a:p>
            <a:pPr lvl="1" eaLnBrk="1" hangingPunct="1">
              <a:lnSpc>
                <a:spcPct val="80000"/>
              </a:lnSpc>
              <a:spcBef>
                <a:spcPts val="0"/>
              </a:spcBef>
              <a:defRPr/>
            </a:pPr>
            <a:r>
              <a:rPr lang="en-US" sz="2000" dirty="0" smtClean="0"/>
              <a:t>Replace terminal utilities with an evaluation function for non-terminal positions</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Example:</a:t>
            </a:r>
          </a:p>
          <a:p>
            <a:pPr lvl="1" eaLnBrk="1" hangingPunct="1">
              <a:lnSpc>
                <a:spcPct val="80000"/>
              </a:lnSpc>
              <a:spcBef>
                <a:spcPts val="0"/>
              </a:spcBef>
              <a:defRPr/>
            </a:pPr>
            <a:r>
              <a:rPr lang="en-US" sz="2000" dirty="0" smtClean="0"/>
              <a:t>Suppose we have 100 seconds, can explore 10K nodes / sec</a:t>
            </a:r>
          </a:p>
          <a:p>
            <a:pPr lvl="1" eaLnBrk="1" hangingPunct="1">
              <a:lnSpc>
                <a:spcPct val="80000"/>
              </a:lnSpc>
              <a:spcBef>
                <a:spcPts val="0"/>
              </a:spcBef>
              <a:defRPr/>
            </a:pPr>
            <a:r>
              <a:rPr lang="en-US" sz="2000" dirty="0" smtClean="0"/>
              <a:t>So can check 1M nodes per move</a:t>
            </a:r>
          </a:p>
          <a:p>
            <a:pPr lvl="1" eaLnBrk="1" hangingPunct="1">
              <a:lnSpc>
                <a:spcPct val="80000"/>
              </a:lnSpc>
              <a:spcBef>
                <a:spcPts val="0"/>
              </a:spcBef>
              <a:defRPr/>
            </a:pPr>
            <a:r>
              <a:rPr lang="en-US" sz="2000" dirty="0" smtClean="0">
                <a:sym typeface="Symbol" pitchFamily="18" charset="2"/>
              </a:rPr>
              <a:t>- reaches about depth 8 – decent chess program</a:t>
            </a:r>
          </a:p>
          <a:p>
            <a:pPr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Guarantee of optimal play is gone</a:t>
            </a:r>
          </a:p>
          <a:p>
            <a:pPr lvl="1"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More plies makes a BIG difference</a:t>
            </a:r>
          </a:p>
          <a:p>
            <a:pPr eaLnBrk="1" hangingPunct="1">
              <a:lnSpc>
                <a:spcPct val="80000"/>
              </a:lnSpc>
              <a:spcBef>
                <a:spcPts val="0"/>
              </a:spcBef>
              <a:defRPr/>
            </a:pPr>
            <a:endParaRPr lang="en-US" sz="1400" dirty="0" smtClean="0"/>
          </a:p>
          <a:p>
            <a:pPr eaLnBrk="1" hangingPunct="1">
              <a:lnSpc>
                <a:spcPct val="80000"/>
              </a:lnSpc>
              <a:spcBef>
                <a:spcPts val="0"/>
              </a:spcBef>
              <a:defRPr/>
            </a:pPr>
            <a:r>
              <a:rPr lang="en-US" sz="2400" dirty="0" smtClean="0"/>
              <a:t>Use iterative deepening for an anytime algorithm</a:t>
            </a:r>
          </a:p>
          <a:p>
            <a:pPr lvl="1" eaLnBrk="1" hangingPunct="1">
              <a:lnSpc>
                <a:spcPct val="80000"/>
              </a:lnSpc>
              <a:spcBef>
                <a:spcPts val="0"/>
              </a:spcBef>
              <a:defRPr/>
            </a:pPr>
            <a:endParaRPr lang="en-US" sz="2000" dirty="0" smtClean="0">
              <a:solidFill>
                <a:srgbClr val="CC0000"/>
              </a:solidFill>
            </a:endParaRPr>
          </a:p>
        </p:txBody>
      </p:sp>
      <p:sp>
        <p:nvSpPr>
          <p:cNvPr id="113667" name="AutoShape 22"/>
          <p:cNvSpPr>
            <a:spLocks noChangeArrowheads="1"/>
          </p:cNvSpPr>
          <p:nvPr/>
        </p:nvSpPr>
        <p:spPr bwMode="auto">
          <a:xfrm>
            <a:off x="6972300" y="1524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pPr algn="ctr"/>
            <a:endParaRPr lang="en-US">
              <a:latin typeface="Calibri" charset="0"/>
            </a:endParaRPr>
          </a:p>
        </p:txBody>
      </p:sp>
      <p:sp>
        <p:nvSpPr>
          <p:cNvPr id="113668" name="AutoShape 23"/>
          <p:cNvSpPr>
            <a:spLocks noChangeArrowheads="1"/>
          </p:cNvSpPr>
          <p:nvPr/>
        </p:nvSpPr>
        <p:spPr bwMode="auto">
          <a:xfrm rot="10800000">
            <a:off x="6343650" y="19812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69" name="AutoShape 24"/>
          <p:cNvSpPr>
            <a:spLocks noChangeArrowheads="1"/>
          </p:cNvSpPr>
          <p:nvPr/>
        </p:nvSpPr>
        <p:spPr bwMode="auto">
          <a:xfrm rot="10800000">
            <a:off x="7600950" y="1981200"/>
            <a:ext cx="285750" cy="304800"/>
          </a:xfrm>
          <a:prstGeom prst="triangle">
            <a:avLst>
              <a:gd name="adj" fmla="val 50000"/>
            </a:avLst>
          </a:prstGeom>
          <a:solidFill>
            <a:srgbClr val="CCCCCC"/>
          </a:solidFill>
          <a:ln w="9525">
            <a:solidFill>
              <a:schemeClr val="tx1"/>
            </a:solidFill>
            <a:miter lim="800000"/>
            <a:headEnd/>
            <a:tailEnd/>
          </a:ln>
        </p:spPr>
        <p:txBody>
          <a:bodyPr rot="10800000" wrap="none" anchor="ctr"/>
          <a:lstStyle/>
          <a:p>
            <a:pPr algn="ctr"/>
            <a:endParaRPr lang="en-US">
              <a:latin typeface="Calibri" charset="0"/>
            </a:endParaRPr>
          </a:p>
        </p:txBody>
      </p:sp>
      <p:cxnSp>
        <p:nvCxnSpPr>
          <p:cNvPr id="113670" name="AutoShape 25"/>
          <p:cNvCxnSpPr>
            <a:cxnSpLocks noChangeShapeType="1"/>
            <a:stCxn id="113667" idx="3"/>
            <a:endCxn id="113668" idx="3"/>
          </p:cNvCxnSpPr>
          <p:nvPr/>
        </p:nvCxnSpPr>
        <p:spPr bwMode="auto">
          <a:xfrm flipH="1">
            <a:off x="6486525" y="1828800"/>
            <a:ext cx="62865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1" name="AutoShape 26"/>
          <p:cNvCxnSpPr>
            <a:cxnSpLocks noChangeShapeType="1"/>
            <a:stCxn id="113667" idx="3"/>
            <a:endCxn id="113669" idx="3"/>
          </p:cNvCxnSpPr>
          <p:nvPr/>
        </p:nvCxnSpPr>
        <p:spPr bwMode="auto">
          <a:xfrm>
            <a:off x="7115175" y="1828800"/>
            <a:ext cx="62865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2" name="AutoShape 27"/>
          <p:cNvCxnSpPr>
            <a:cxnSpLocks noChangeShapeType="1"/>
            <a:stCxn id="113668" idx="0"/>
            <a:endCxn id="1085499" idx="0"/>
          </p:cNvCxnSpPr>
          <p:nvPr/>
        </p:nvCxnSpPr>
        <p:spPr bwMode="auto">
          <a:xfrm flipH="1">
            <a:off x="6229350" y="2286000"/>
            <a:ext cx="257175"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3" name="AutoShape 28"/>
          <p:cNvCxnSpPr>
            <a:cxnSpLocks noChangeShapeType="1"/>
            <a:stCxn id="113668" idx="0"/>
            <a:endCxn id="1085500" idx="0"/>
          </p:cNvCxnSpPr>
          <p:nvPr/>
        </p:nvCxnSpPr>
        <p:spPr bwMode="auto">
          <a:xfrm>
            <a:off x="6486525" y="2286000"/>
            <a:ext cx="257175"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4" name="AutoShape 29"/>
          <p:cNvCxnSpPr>
            <a:cxnSpLocks noChangeShapeType="1"/>
            <a:stCxn id="113679" idx="3"/>
            <a:endCxn id="113682" idx="0"/>
          </p:cNvCxnSpPr>
          <p:nvPr/>
        </p:nvCxnSpPr>
        <p:spPr bwMode="auto">
          <a:xfrm flipH="1">
            <a:off x="77438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5" name="AutoShape 30"/>
          <p:cNvCxnSpPr>
            <a:cxnSpLocks noChangeShapeType="1"/>
            <a:stCxn id="113679" idx="3"/>
            <a:endCxn id="113683" idx="0"/>
          </p:cNvCxnSpPr>
          <p:nvPr/>
        </p:nvCxnSpPr>
        <p:spPr bwMode="auto">
          <a:xfrm>
            <a:off x="79724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76" name="AutoShape 31"/>
          <p:cNvSpPr>
            <a:spLocks noChangeArrowheads="1"/>
          </p:cNvSpPr>
          <p:nvPr/>
        </p:nvSpPr>
        <p:spPr bwMode="auto">
          <a:xfrm>
            <a:off x="61150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7" name="AutoShape 32"/>
          <p:cNvSpPr>
            <a:spLocks noChangeArrowheads="1"/>
          </p:cNvSpPr>
          <p:nvPr/>
        </p:nvSpPr>
        <p:spPr bwMode="auto">
          <a:xfrm>
            <a:off x="65722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8" name="AutoShape 33"/>
          <p:cNvSpPr>
            <a:spLocks noChangeArrowheads="1"/>
          </p:cNvSpPr>
          <p:nvPr/>
        </p:nvSpPr>
        <p:spPr bwMode="auto">
          <a:xfrm>
            <a:off x="73723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79" name="AutoShape 34"/>
          <p:cNvSpPr>
            <a:spLocks noChangeArrowheads="1"/>
          </p:cNvSpPr>
          <p:nvPr/>
        </p:nvSpPr>
        <p:spPr bwMode="auto">
          <a:xfrm>
            <a:off x="7829550" y="24384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0" name="AutoShape 35"/>
          <p:cNvSpPr>
            <a:spLocks noChangeArrowheads="1"/>
          </p:cNvSpPr>
          <p:nvPr/>
        </p:nvSpPr>
        <p:spPr bwMode="auto">
          <a:xfrm>
            <a:off x="63436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1" name="AutoShape 36"/>
          <p:cNvSpPr>
            <a:spLocks noChangeArrowheads="1"/>
          </p:cNvSpPr>
          <p:nvPr/>
        </p:nvSpPr>
        <p:spPr bwMode="auto">
          <a:xfrm>
            <a:off x="6343650" y="3810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13682" name="AutoShape 37"/>
          <p:cNvSpPr>
            <a:spLocks noChangeArrowheads="1"/>
          </p:cNvSpPr>
          <p:nvPr/>
        </p:nvSpPr>
        <p:spPr bwMode="auto">
          <a:xfrm>
            <a:off x="76009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3" name="AutoShape 38"/>
          <p:cNvSpPr>
            <a:spLocks noChangeArrowheads="1"/>
          </p:cNvSpPr>
          <p:nvPr/>
        </p:nvSpPr>
        <p:spPr bwMode="auto">
          <a:xfrm>
            <a:off x="80581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13684" name="AutoShape 39"/>
          <p:cNvSpPr>
            <a:spLocks noChangeArrowheads="1"/>
          </p:cNvSpPr>
          <p:nvPr/>
        </p:nvSpPr>
        <p:spPr bwMode="auto">
          <a:xfrm>
            <a:off x="6115050" y="33528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13685" name="AutoShape 40"/>
          <p:cNvSpPr>
            <a:spLocks noChangeArrowheads="1"/>
          </p:cNvSpPr>
          <p:nvPr/>
        </p:nvSpPr>
        <p:spPr bwMode="auto">
          <a:xfrm>
            <a:off x="6572250" y="33528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13686" name="AutoShape 41"/>
          <p:cNvCxnSpPr>
            <a:cxnSpLocks noChangeShapeType="1"/>
            <a:stCxn id="113669" idx="0"/>
            <a:endCxn id="113678" idx="0"/>
          </p:cNvCxnSpPr>
          <p:nvPr/>
        </p:nvCxnSpPr>
        <p:spPr bwMode="auto">
          <a:xfrm flipH="1">
            <a:off x="7515225" y="22860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7" name="AutoShape 42"/>
          <p:cNvCxnSpPr>
            <a:cxnSpLocks noChangeShapeType="1"/>
            <a:stCxn id="113669" idx="0"/>
            <a:endCxn id="113679" idx="0"/>
          </p:cNvCxnSpPr>
          <p:nvPr/>
        </p:nvCxnSpPr>
        <p:spPr bwMode="auto">
          <a:xfrm>
            <a:off x="7743825" y="22860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8" name="AutoShape 43"/>
          <p:cNvCxnSpPr>
            <a:cxnSpLocks noChangeShapeType="1"/>
            <a:stCxn id="113677" idx="3"/>
            <a:endCxn id="113680" idx="0"/>
          </p:cNvCxnSpPr>
          <p:nvPr/>
        </p:nvCxnSpPr>
        <p:spPr bwMode="auto">
          <a:xfrm flipH="1">
            <a:off x="64865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89" name="AutoShape 44"/>
          <p:cNvSpPr>
            <a:spLocks noChangeArrowheads="1"/>
          </p:cNvSpPr>
          <p:nvPr/>
        </p:nvSpPr>
        <p:spPr bwMode="auto">
          <a:xfrm>
            <a:off x="6800850" y="38100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13690" name="AutoShape 45"/>
          <p:cNvCxnSpPr>
            <a:cxnSpLocks noChangeShapeType="1"/>
            <a:stCxn id="113680" idx="3"/>
            <a:endCxn id="113684" idx="0"/>
          </p:cNvCxnSpPr>
          <p:nvPr/>
        </p:nvCxnSpPr>
        <p:spPr bwMode="auto">
          <a:xfrm flipH="1">
            <a:off x="6257925" y="32004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91" name="AutoShape 46"/>
          <p:cNvCxnSpPr>
            <a:cxnSpLocks noChangeShapeType="1"/>
            <a:stCxn id="113680" idx="3"/>
            <a:endCxn id="113685" idx="0"/>
          </p:cNvCxnSpPr>
          <p:nvPr/>
        </p:nvCxnSpPr>
        <p:spPr bwMode="auto">
          <a:xfrm>
            <a:off x="6486525" y="32004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92" name="AutoShape 47"/>
          <p:cNvCxnSpPr>
            <a:cxnSpLocks noChangeShapeType="1"/>
            <a:stCxn id="113685" idx="3"/>
            <a:endCxn id="113681" idx="0"/>
          </p:cNvCxnSpPr>
          <p:nvPr/>
        </p:nvCxnSpPr>
        <p:spPr bwMode="auto">
          <a:xfrm flipH="1">
            <a:off x="6486525" y="36576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93" name="AutoShape 48"/>
          <p:cNvCxnSpPr>
            <a:cxnSpLocks noChangeShapeType="1"/>
            <a:stCxn id="113685" idx="3"/>
            <a:endCxn id="113689" idx="0"/>
          </p:cNvCxnSpPr>
          <p:nvPr/>
        </p:nvCxnSpPr>
        <p:spPr bwMode="auto">
          <a:xfrm>
            <a:off x="6715125" y="36576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94" name="Rectangle 49"/>
          <p:cNvSpPr>
            <a:spLocks noChangeArrowheads="1"/>
          </p:cNvSpPr>
          <p:nvPr/>
        </p:nvSpPr>
        <p:spPr bwMode="auto">
          <a:xfrm>
            <a:off x="594360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5" name="Rectangle 50"/>
          <p:cNvSpPr>
            <a:spLocks noChangeArrowheads="1"/>
          </p:cNvSpPr>
          <p:nvPr/>
        </p:nvSpPr>
        <p:spPr bwMode="auto">
          <a:xfrm>
            <a:off x="657225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6" name="Rectangle 51"/>
          <p:cNvSpPr>
            <a:spLocks noChangeArrowheads="1"/>
          </p:cNvSpPr>
          <p:nvPr/>
        </p:nvSpPr>
        <p:spPr bwMode="auto">
          <a:xfrm>
            <a:off x="731520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7" name="Rectangle 52"/>
          <p:cNvSpPr>
            <a:spLocks noChangeArrowheads="1"/>
          </p:cNvSpPr>
          <p:nvPr/>
        </p:nvSpPr>
        <p:spPr bwMode="auto">
          <a:xfrm>
            <a:off x="7943850" y="5791200"/>
            <a:ext cx="40005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13698" name="Freeform 53"/>
          <p:cNvSpPr>
            <a:spLocks/>
          </p:cNvSpPr>
          <p:nvPr/>
        </p:nvSpPr>
        <p:spPr bwMode="auto">
          <a:xfrm>
            <a:off x="6076950" y="4114800"/>
            <a:ext cx="381000" cy="1676400"/>
          </a:xfrm>
          <a:custGeom>
            <a:avLst/>
            <a:gdLst>
              <a:gd name="T0" fmla="*/ 2147483647 w 320"/>
              <a:gd name="T1" fmla="*/ 0 h 1440"/>
              <a:gd name="T2" fmla="*/ 2147483647 w 320"/>
              <a:gd name="T3" fmla="*/ 2147483647 h 1440"/>
              <a:gd name="T4" fmla="*/ 2147483647 w 320"/>
              <a:gd name="T5" fmla="*/ 2147483647 h 1440"/>
              <a:gd name="T6" fmla="*/ 2147483647 w 320"/>
              <a:gd name="T7" fmla="*/ 2147483647 h 1440"/>
              <a:gd name="T8" fmla="*/ 2147483647 w 320"/>
              <a:gd name="T9" fmla="*/ 2147483647 h 1440"/>
              <a:gd name="T10" fmla="*/ 2147483647 w 320"/>
              <a:gd name="T11" fmla="*/ 2147483647 h 1440"/>
              <a:gd name="T12" fmla="*/ 0 60000 65536"/>
              <a:gd name="T13" fmla="*/ 0 60000 65536"/>
              <a:gd name="T14" fmla="*/ 0 60000 65536"/>
              <a:gd name="T15" fmla="*/ 0 60000 65536"/>
              <a:gd name="T16" fmla="*/ 0 60000 65536"/>
              <a:gd name="T17" fmla="*/ 0 60000 65536"/>
              <a:gd name="T18" fmla="*/ 0 w 320"/>
              <a:gd name="T19" fmla="*/ 0 h 1440"/>
              <a:gd name="T20" fmla="*/ 320 w 320"/>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320" h="1440">
                <a:moveTo>
                  <a:pt x="320" y="0"/>
                </a:moveTo>
                <a:cubicBezTo>
                  <a:pt x="232" y="72"/>
                  <a:pt x="144" y="144"/>
                  <a:pt x="128" y="240"/>
                </a:cubicBezTo>
                <a:cubicBezTo>
                  <a:pt x="112" y="336"/>
                  <a:pt x="240" y="480"/>
                  <a:pt x="224" y="576"/>
                </a:cubicBezTo>
                <a:cubicBezTo>
                  <a:pt x="208" y="672"/>
                  <a:pt x="64" y="736"/>
                  <a:pt x="32" y="816"/>
                </a:cubicBezTo>
                <a:cubicBezTo>
                  <a:pt x="0" y="896"/>
                  <a:pt x="32" y="952"/>
                  <a:pt x="32" y="1056"/>
                </a:cubicBezTo>
                <a:cubicBezTo>
                  <a:pt x="32" y="1160"/>
                  <a:pt x="32" y="1300"/>
                  <a:pt x="32" y="1440"/>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699" name="Freeform 54"/>
          <p:cNvSpPr>
            <a:spLocks/>
          </p:cNvSpPr>
          <p:nvPr/>
        </p:nvSpPr>
        <p:spPr bwMode="auto">
          <a:xfrm>
            <a:off x="6667500" y="4114800"/>
            <a:ext cx="304800" cy="16764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700" name="Freeform 55"/>
          <p:cNvSpPr>
            <a:spLocks/>
          </p:cNvSpPr>
          <p:nvPr/>
        </p:nvSpPr>
        <p:spPr bwMode="auto">
          <a:xfrm>
            <a:off x="7886700" y="3200400"/>
            <a:ext cx="342900" cy="25908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701" name="Freeform 56"/>
          <p:cNvSpPr>
            <a:spLocks/>
          </p:cNvSpPr>
          <p:nvPr/>
        </p:nvSpPr>
        <p:spPr bwMode="auto">
          <a:xfrm>
            <a:off x="7458075" y="3200400"/>
            <a:ext cx="381000" cy="2590800"/>
          </a:xfrm>
          <a:custGeom>
            <a:avLst/>
            <a:gdLst>
              <a:gd name="T0" fmla="*/ 2147483647 w 320"/>
              <a:gd name="T1" fmla="*/ 0 h 1632"/>
              <a:gd name="T2" fmla="*/ 2147483647 w 320"/>
              <a:gd name="T3" fmla="*/ 2147483647 h 1632"/>
              <a:gd name="T4" fmla="*/ 2147483647 w 320"/>
              <a:gd name="T5" fmla="*/ 2147483647 h 1632"/>
              <a:gd name="T6" fmla="*/ 2147483647 w 320"/>
              <a:gd name="T7" fmla="*/ 2147483647 h 1632"/>
              <a:gd name="T8" fmla="*/ 2147483647 w 320"/>
              <a:gd name="T9" fmla="*/ 2147483647 h 1632"/>
              <a:gd name="T10" fmla="*/ 2147483647 w 320"/>
              <a:gd name="T11" fmla="*/ 2147483647 h 1632"/>
              <a:gd name="T12" fmla="*/ 0 60000 65536"/>
              <a:gd name="T13" fmla="*/ 0 60000 65536"/>
              <a:gd name="T14" fmla="*/ 0 60000 65536"/>
              <a:gd name="T15" fmla="*/ 0 60000 65536"/>
              <a:gd name="T16" fmla="*/ 0 60000 65536"/>
              <a:gd name="T17" fmla="*/ 0 60000 65536"/>
              <a:gd name="T18" fmla="*/ 0 w 320"/>
              <a:gd name="T19" fmla="*/ 0 h 1632"/>
              <a:gd name="T20" fmla="*/ 320 w 3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320" h="1632">
                <a:moveTo>
                  <a:pt x="216" y="0"/>
                </a:moveTo>
                <a:cubicBezTo>
                  <a:pt x="268" y="108"/>
                  <a:pt x="320" y="216"/>
                  <a:pt x="312" y="336"/>
                </a:cubicBezTo>
                <a:cubicBezTo>
                  <a:pt x="304" y="456"/>
                  <a:pt x="192" y="576"/>
                  <a:pt x="168" y="720"/>
                </a:cubicBezTo>
                <a:cubicBezTo>
                  <a:pt x="144" y="864"/>
                  <a:pt x="192" y="1104"/>
                  <a:pt x="168" y="1200"/>
                </a:cubicBezTo>
                <a:cubicBezTo>
                  <a:pt x="144" y="1296"/>
                  <a:pt x="48" y="1224"/>
                  <a:pt x="24" y="1296"/>
                </a:cubicBezTo>
                <a:cubicBezTo>
                  <a:pt x="0" y="1368"/>
                  <a:pt x="12" y="1500"/>
                  <a:pt x="24" y="1632"/>
                </a:cubicBez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13702" name="AutoShape 57"/>
          <p:cNvCxnSpPr>
            <a:cxnSpLocks noChangeShapeType="1"/>
            <a:stCxn id="113677" idx="3"/>
            <a:endCxn id="113703" idx="0"/>
          </p:cNvCxnSpPr>
          <p:nvPr/>
        </p:nvCxnSpPr>
        <p:spPr bwMode="auto">
          <a:xfrm>
            <a:off x="6715125" y="2743200"/>
            <a:ext cx="2286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703" name="AutoShape 58"/>
          <p:cNvSpPr>
            <a:spLocks noChangeArrowheads="1"/>
          </p:cNvSpPr>
          <p:nvPr/>
        </p:nvSpPr>
        <p:spPr bwMode="auto">
          <a:xfrm>
            <a:off x="6800850" y="2895600"/>
            <a:ext cx="28575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charset="0"/>
            </a:endParaRPr>
          </a:p>
        </p:txBody>
      </p:sp>
      <p:sp>
        <p:nvSpPr>
          <p:cNvPr id="1085499" name="Rectangle 59"/>
          <p:cNvSpPr>
            <a:spLocks noChangeArrowheads="1"/>
          </p:cNvSpPr>
          <p:nvPr/>
        </p:nvSpPr>
        <p:spPr bwMode="auto">
          <a:xfrm>
            <a:off x="605790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-1</a:t>
            </a:r>
          </a:p>
        </p:txBody>
      </p:sp>
      <p:sp>
        <p:nvSpPr>
          <p:cNvPr id="1085500" name="Rectangle 60"/>
          <p:cNvSpPr>
            <a:spLocks noChangeArrowheads="1"/>
          </p:cNvSpPr>
          <p:nvPr/>
        </p:nvSpPr>
        <p:spPr bwMode="auto">
          <a:xfrm>
            <a:off x="657225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-2</a:t>
            </a:r>
          </a:p>
        </p:txBody>
      </p:sp>
      <p:sp>
        <p:nvSpPr>
          <p:cNvPr id="1085501" name="Rectangle 61"/>
          <p:cNvSpPr>
            <a:spLocks noChangeArrowheads="1"/>
          </p:cNvSpPr>
          <p:nvPr/>
        </p:nvSpPr>
        <p:spPr bwMode="auto">
          <a:xfrm>
            <a:off x="731520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4</a:t>
            </a:r>
          </a:p>
        </p:txBody>
      </p:sp>
      <p:sp>
        <p:nvSpPr>
          <p:cNvPr id="1085502" name="Rectangle 62"/>
          <p:cNvSpPr>
            <a:spLocks noChangeArrowheads="1"/>
          </p:cNvSpPr>
          <p:nvPr/>
        </p:nvSpPr>
        <p:spPr bwMode="auto">
          <a:xfrm>
            <a:off x="7829550" y="2438400"/>
            <a:ext cx="3429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charset="0"/>
              </a:rPr>
              <a:t>9</a:t>
            </a:r>
          </a:p>
        </p:txBody>
      </p:sp>
      <p:sp>
        <p:nvSpPr>
          <p:cNvPr id="1085505" name="AutoShape 65"/>
          <p:cNvSpPr>
            <a:spLocks noChangeArrowheads="1"/>
          </p:cNvSpPr>
          <p:nvPr/>
        </p:nvSpPr>
        <p:spPr bwMode="auto">
          <a:xfrm>
            <a:off x="6972300" y="1524000"/>
            <a:ext cx="285750" cy="304800"/>
          </a:xfrm>
          <a:prstGeom prst="triangle">
            <a:avLst>
              <a:gd name="adj" fmla="val 50000"/>
            </a:avLst>
          </a:prstGeom>
          <a:solidFill>
            <a:srgbClr val="0099FF"/>
          </a:solidFill>
          <a:ln w="9525">
            <a:solidFill>
              <a:schemeClr val="tx1"/>
            </a:solidFill>
            <a:miter lim="800000"/>
            <a:headEnd/>
            <a:tailEnd/>
          </a:ln>
        </p:spPr>
        <p:txBody>
          <a:bodyPr wrap="none" tIns="182880" anchor="b"/>
          <a:lstStyle/>
          <a:p>
            <a:pPr algn="ctr"/>
            <a:r>
              <a:rPr lang="en-US">
                <a:latin typeface="Calibri" charset="0"/>
              </a:rPr>
              <a:t>4</a:t>
            </a:r>
          </a:p>
        </p:txBody>
      </p:sp>
      <p:sp>
        <p:nvSpPr>
          <p:cNvPr id="113709" name="Text Box 67"/>
          <p:cNvSpPr txBox="1">
            <a:spLocks noChangeArrowheads="1"/>
          </p:cNvSpPr>
          <p:nvPr/>
        </p:nvSpPr>
        <p:spPr bwMode="auto">
          <a:xfrm>
            <a:off x="8153400" y="19177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min</a:t>
            </a:r>
          </a:p>
        </p:txBody>
      </p:sp>
      <p:sp>
        <p:nvSpPr>
          <p:cNvPr id="113710" name="Text Box 68"/>
          <p:cNvSpPr txBox="1">
            <a:spLocks noChangeArrowheads="1"/>
          </p:cNvSpPr>
          <p:nvPr/>
        </p:nvSpPr>
        <p:spPr bwMode="auto">
          <a:xfrm>
            <a:off x="8001000" y="14605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eaLnBrk="1" hangingPunct="1">
              <a:spcBef>
                <a:spcPct val="50000"/>
              </a:spcBef>
            </a:pPr>
            <a:r>
              <a:rPr lang="en-US" sz="1800" b="1">
                <a:latin typeface="Calibri" charset="0"/>
              </a:rPr>
              <a:t>max</a:t>
            </a:r>
          </a:p>
        </p:txBody>
      </p:sp>
      <p:sp>
        <p:nvSpPr>
          <p:cNvPr id="1085509" name="AutoShape 69"/>
          <p:cNvSpPr>
            <a:spLocks noChangeArrowheads="1"/>
          </p:cNvSpPr>
          <p:nvPr/>
        </p:nvSpPr>
        <p:spPr bwMode="auto">
          <a:xfrm rot="10800000">
            <a:off x="6343650" y="1981200"/>
            <a:ext cx="28575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a:latin typeface="Calibri" charset="0"/>
              </a:rPr>
              <a:t>-2</a:t>
            </a:r>
          </a:p>
        </p:txBody>
      </p:sp>
      <p:sp>
        <p:nvSpPr>
          <p:cNvPr id="1085510" name="AutoShape 70"/>
          <p:cNvSpPr>
            <a:spLocks noChangeArrowheads="1"/>
          </p:cNvSpPr>
          <p:nvPr/>
        </p:nvSpPr>
        <p:spPr bwMode="auto">
          <a:xfrm rot="10800000">
            <a:off x="7600950" y="1981200"/>
            <a:ext cx="28575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a:latin typeface="Calibri" charset="0"/>
              </a:rPr>
              <a:t>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55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55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855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5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5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550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41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411">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4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9" grpId="0" animBg="1" autoUpdateAnimBg="0"/>
      <p:bldP spid="1085500" grpId="0" animBg="1" autoUpdateAnimBg="0"/>
      <p:bldP spid="1085501" grpId="0" animBg="1" autoUpdateAnimBg="0"/>
      <p:bldP spid="1085502" grpId="0" animBg="1" autoUpdateAnimBg="0"/>
      <p:bldP spid="1085505" grpId="0" animBg="1" autoUpdateAnimBg="0"/>
      <p:bldP spid="1085509" grpId="0" animBg="1"/>
      <p:bldP spid="10855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404938"/>
            <a:ext cx="34575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886200"/>
            <a:ext cx="3514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Depth Matters</a:t>
            </a:r>
            <a:endParaRPr lang="en-US" dirty="0"/>
          </a:p>
        </p:txBody>
      </p:sp>
      <p:sp>
        <p:nvSpPr>
          <p:cNvPr id="3" name="Content Placeholder 2"/>
          <p:cNvSpPr>
            <a:spLocks noGrp="1"/>
          </p:cNvSpPr>
          <p:nvPr>
            <p:ph idx="1"/>
          </p:nvPr>
        </p:nvSpPr>
        <p:spPr>
          <a:xfrm>
            <a:off x="152400" y="1397000"/>
            <a:ext cx="4724400" cy="4729163"/>
          </a:xfrm>
        </p:spPr>
        <p:txBody>
          <a:bodyPr/>
          <a:lstStyle/>
          <a:p>
            <a:pPr>
              <a:defRPr/>
            </a:pPr>
            <a:r>
              <a:rPr lang="en-US" sz="2800" dirty="0" smtClean="0"/>
              <a:t>Evaluation functions are always imperfect</a:t>
            </a:r>
          </a:p>
          <a:p>
            <a:pPr>
              <a:defRPr/>
            </a:pPr>
            <a:r>
              <a:rPr lang="en-US" sz="2800" dirty="0" smtClean="0"/>
              <a:t>The deeper in the tree the evaluation function is buried, the less the quality of the evaluation function matters</a:t>
            </a:r>
          </a:p>
          <a:p>
            <a:pPr>
              <a:defRPr/>
            </a:pPr>
            <a:r>
              <a:rPr lang="en-US" sz="2800" dirty="0" smtClean="0"/>
              <a:t>An important example of the tradeoff between complexity of features and complexity of computation</a:t>
            </a:r>
            <a:endParaRPr lang="en-US" sz="2800" dirty="0"/>
          </a:p>
        </p:txBody>
      </p:sp>
      <p:sp>
        <p:nvSpPr>
          <p:cNvPr id="114693" name="Text Box 76"/>
          <p:cNvSpPr txBox="1">
            <a:spLocks noChangeArrowheads="1"/>
          </p:cNvSpPr>
          <p:nvPr/>
        </p:nvSpPr>
        <p:spPr bwMode="auto">
          <a:xfrm>
            <a:off x="6286500" y="6488113"/>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r" eaLnBrk="1" hangingPunct="1">
              <a:spcBef>
                <a:spcPct val="50000"/>
              </a:spcBef>
            </a:pPr>
            <a:r>
              <a:rPr lang="en-US" sz="1800">
                <a:solidFill>
                  <a:srgbClr val="CC0000"/>
                </a:solidFill>
                <a:latin typeface="Calibri" charset="0"/>
              </a:rPr>
              <a:t>[Demo: depth limited (L6D4, L6D5)]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87042" name="Freeform 2"/>
          <p:cNvSpPr>
            <a:spLocks/>
          </p:cNvSpPr>
          <p:nvPr/>
        </p:nvSpPr>
        <p:spPr bwMode="auto">
          <a:xfrm>
            <a:off x="6861175" y="1631950"/>
            <a:ext cx="965200" cy="828675"/>
          </a:xfrm>
          <a:custGeom>
            <a:avLst/>
            <a:gdLst>
              <a:gd name="T0" fmla="*/ 953912924 w 21600"/>
              <a:gd name="T1" fmla="*/ 0 h 21600"/>
              <a:gd name="T2" fmla="*/ 0 w 21600"/>
              <a:gd name="T3" fmla="*/ 1219678048 h 21600"/>
              <a:gd name="T4" fmla="*/ 1927278338 w 21600"/>
              <a:gd name="T5" fmla="*/ 1219678048 h 21600"/>
              <a:gd name="T6" fmla="*/ 953912924 w 21600"/>
              <a:gd name="T7" fmla="*/ 0 h 21600"/>
              <a:gd name="T8" fmla="*/ 953912924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87043" name="Freeform 3"/>
          <p:cNvSpPr>
            <a:spLocks/>
          </p:cNvSpPr>
          <p:nvPr/>
        </p:nvSpPr>
        <p:spPr bwMode="auto">
          <a:xfrm>
            <a:off x="6477000" y="1631950"/>
            <a:ext cx="1725613" cy="1470025"/>
          </a:xfrm>
          <a:custGeom>
            <a:avLst/>
            <a:gdLst>
              <a:gd name="T0" fmla="*/ 2147483647 w 21600"/>
              <a:gd name="T1" fmla="*/ 0 h 21600"/>
              <a:gd name="T2" fmla="*/ 0 w 21600"/>
              <a:gd name="T3" fmla="*/ 2147483647 h 21600"/>
              <a:gd name="T4" fmla="*/ 2147483647 w 21600"/>
              <a:gd name="T5" fmla="*/ 2147483647 h 21600"/>
              <a:gd name="T6" fmla="*/ 2147483647 w 21600"/>
              <a:gd name="T7" fmla="*/ 0 h 21600"/>
              <a:gd name="T8" fmla="*/ 2147483647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87044" name="Freeform 4"/>
          <p:cNvSpPr>
            <a:spLocks/>
          </p:cNvSpPr>
          <p:nvPr/>
        </p:nvSpPr>
        <p:spPr bwMode="auto">
          <a:xfrm>
            <a:off x="6681788" y="1638300"/>
            <a:ext cx="1323975" cy="1162050"/>
          </a:xfrm>
          <a:custGeom>
            <a:avLst/>
            <a:gdLst>
              <a:gd name="T0" fmla="*/ 2147483647 w 21600"/>
              <a:gd name="T1" fmla="*/ 0 h 21600"/>
              <a:gd name="T2" fmla="*/ 0 w 21600"/>
              <a:gd name="T3" fmla="*/ 2147483647 h 21600"/>
              <a:gd name="T4" fmla="*/ 2147483647 w 21600"/>
              <a:gd name="T5" fmla="*/ 2147483647 h 21600"/>
              <a:gd name="T6" fmla="*/ 2147483647 w 21600"/>
              <a:gd name="T7" fmla="*/ 0 h 21600"/>
              <a:gd name="T8" fmla="*/ 2147483647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
        <p:nvSpPr>
          <p:cNvPr id="36870" name="Rectangle 5"/>
          <p:cNvSpPr>
            <a:spLocks noGrp="1" noChangeArrowheads="1"/>
          </p:cNvSpPr>
          <p:nvPr>
            <p:ph type="title"/>
          </p:nvPr>
        </p:nvSpPr>
        <p:spPr>
          <a:xfrm>
            <a:off x="457200" y="12700"/>
            <a:ext cx="8229600" cy="1397000"/>
          </a:xfrm>
        </p:spPr>
        <p:txBody>
          <a:bodyPr rIns="132080"/>
          <a:lstStyle/>
          <a:p>
            <a:pPr indent="0" eaLnBrk="1" hangingPunct="1">
              <a:defRPr/>
            </a:pPr>
            <a:r>
              <a:rPr lang="en-US">
                <a:latin typeface="Arial" charset="0"/>
                <a:ea typeface="ヒラギノ角ゴ ProN W3" charset="0"/>
                <a:cs typeface="ヒラギノ角ゴ ProN W3" charset="0"/>
              </a:rPr>
              <a:t>Iterative Deepening</a:t>
            </a:r>
          </a:p>
        </p:txBody>
      </p:sp>
      <p:sp>
        <p:nvSpPr>
          <p:cNvPr id="36871" name="Rectangle 6"/>
          <p:cNvSpPr>
            <a:spLocks noGrp="1" noChangeArrowheads="1"/>
          </p:cNvSpPr>
          <p:nvPr>
            <p:ph type="body" idx="1"/>
          </p:nvPr>
        </p:nvSpPr>
        <p:spPr>
          <a:xfrm>
            <a:off x="496888" y="1409700"/>
            <a:ext cx="5532437" cy="5448300"/>
          </a:xfrm>
        </p:spPr>
        <p:txBody>
          <a:bodyPr rIns="132080"/>
          <a:lstStyle/>
          <a:p>
            <a:pPr marL="388938" indent="-349250" eaLnBrk="1" hangingPunct="1">
              <a:buFont typeface="Wingdings" charset="0"/>
              <a:buNone/>
              <a:defRPr/>
            </a:pPr>
            <a:r>
              <a:rPr lang="en-US" sz="2200">
                <a:latin typeface="Arial" charset="0"/>
                <a:ea typeface="ヒラギノ角ゴ ProN W3" charset="0"/>
                <a:cs typeface="ヒラギノ角ゴ ProN W3" charset="0"/>
              </a:rPr>
              <a:t>Iterative deepening uses DFS as a subroutine:</a:t>
            </a:r>
          </a:p>
          <a:p>
            <a:pPr marL="388938" indent="-349250" eaLnBrk="1" hangingPunct="1">
              <a:buFont typeface="Wingdings" charset="0"/>
              <a:buNone/>
              <a:defRPr/>
            </a:pPr>
            <a:endParaRPr lang="en-US" sz="1300">
              <a:latin typeface="Arial" charset="0"/>
              <a:ea typeface="ヒラギノ角ゴ ProN W3" charset="0"/>
              <a:cs typeface="ヒラギノ角ゴ ProN W3" charset="0"/>
            </a:endParaRPr>
          </a:p>
          <a:p>
            <a:pPr marL="388938" indent="-349250" eaLnBrk="1" hangingPunct="1">
              <a:buSzPct val="99000"/>
              <a:buFont typeface="Wingdings" charset="0"/>
              <a:buAutoNum type="arabicPeriod"/>
              <a:defRPr/>
            </a:pPr>
            <a:r>
              <a:rPr lang="en-US" sz="2200">
                <a:latin typeface="Arial" charset="0"/>
                <a:ea typeface="ヒラギノ角ゴ ProN W3" charset="0"/>
                <a:cs typeface="ヒラギノ角ゴ ProN W3" charset="0"/>
              </a:rPr>
              <a:t>Do a DFS which only searches for paths of length 1 or less.  (DFS 	gives up on any path of length 2)</a:t>
            </a:r>
          </a:p>
          <a:p>
            <a:pPr marL="388938" indent="-349250" eaLnBrk="1" hangingPunct="1">
              <a:buSzPct val="99000"/>
              <a:buFont typeface="Wingdings" charset="0"/>
              <a:buAutoNum type="arabicPeriod"/>
              <a:defRPr/>
            </a:pPr>
            <a:r>
              <a:rPr lang="en-US" sz="2200">
                <a:latin typeface="Arial" charset="0"/>
                <a:ea typeface="ヒラギノ角ゴ ProN W3" charset="0"/>
                <a:cs typeface="ヒラギノ角ゴ ProN W3" charset="0"/>
              </a:rPr>
              <a:t>If </a:t>
            </a:r>
            <a:r>
              <a:rPr lang="ja-JP" altLang="en-US" sz="2200">
                <a:latin typeface="Arial" charset="0"/>
                <a:ea typeface="ヒラギノ角ゴ ProN W3" charset="0"/>
                <a:cs typeface="ヒラギノ角ゴ ProN W3" charset="0"/>
              </a:rPr>
              <a:t>“</a:t>
            </a:r>
            <a:r>
              <a:rPr lang="en-US" sz="2200">
                <a:latin typeface="Arial" charset="0"/>
                <a:ea typeface="ヒラギノ角ゴ ProN W3" charset="0"/>
                <a:cs typeface="ヒラギノ角ゴ ProN W3" charset="0"/>
              </a:rPr>
              <a:t>1</a:t>
            </a:r>
            <a:r>
              <a:rPr lang="ja-JP" altLang="en-US" sz="2200">
                <a:latin typeface="Arial" charset="0"/>
                <a:ea typeface="ヒラギノ角ゴ ProN W3" charset="0"/>
                <a:cs typeface="ヒラギノ角ゴ ProN W3" charset="0"/>
              </a:rPr>
              <a:t>”</a:t>
            </a:r>
            <a:r>
              <a:rPr lang="en-US" sz="2200">
                <a:latin typeface="Arial" charset="0"/>
                <a:ea typeface="ヒラギノ角ゴ ProN W3" charset="0"/>
                <a:cs typeface="ヒラギノ角ゴ ProN W3" charset="0"/>
              </a:rPr>
              <a:t> failed, do a DFS which only searches paths of length 2 or less.</a:t>
            </a:r>
          </a:p>
          <a:p>
            <a:pPr marL="388938" indent="-349250" eaLnBrk="1" hangingPunct="1">
              <a:buSzPct val="99000"/>
              <a:buFont typeface="Wingdings" charset="0"/>
              <a:buAutoNum type="arabicPeriod"/>
              <a:defRPr/>
            </a:pPr>
            <a:r>
              <a:rPr lang="en-US" sz="2200">
                <a:latin typeface="Arial" charset="0"/>
                <a:ea typeface="ヒラギノ角ゴ ProN W3" charset="0"/>
                <a:cs typeface="ヒラギノ角ゴ ProN W3" charset="0"/>
              </a:rPr>
              <a:t>If </a:t>
            </a:r>
            <a:r>
              <a:rPr lang="ja-JP" altLang="en-US" sz="2200">
                <a:latin typeface="Arial" charset="0"/>
                <a:ea typeface="ヒラギノ角ゴ ProN W3" charset="0"/>
                <a:cs typeface="ヒラギノ角ゴ ProN W3" charset="0"/>
              </a:rPr>
              <a:t>“</a:t>
            </a:r>
            <a:r>
              <a:rPr lang="en-US" sz="2200">
                <a:latin typeface="Arial" charset="0"/>
                <a:ea typeface="ヒラギノ角ゴ ProN W3" charset="0"/>
                <a:cs typeface="ヒラギノ角ゴ ProN W3" charset="0"/>
              </a:rPr>
              <a:t>2</a:t>
            </a:r>
            <a:r>
              <a:rPr lang="ja-JP" altLang="en-US" sz="2200">
                <a:latin typeface="Arial" charset="0"/>
                <a:ea typeface="ヒラギノ角ゴ ProN W3" charset="0"/>
                <a:cs typeface="ヒラギノ角ゴ ProN W3" charset="0"/>
              </a:rPr>
              <a:t>”</a:t>
            </a:r>
            <a:r>
              <a:rPr lang="en-US" sz="2200">
                <a:latin typeface="Arial" charset="0"/>
                <a:ea typeface="ヒラギノ角ゴ ProN W3" charset="0"/>
                <a:cs typeface="ヒラギノ角ゴ ProN W3" charset="0"/>
              </a:rPr>
              <a:t> failed, do a DFS which only searches paths of length 3 or less.</a:t>
            </a:r>
          </a:p>
          <a:p>
            <a:pPr marL="388938" indent="-349250" eaLnBrk="1" hangingPunct="1">
              <a:buFont typeface="Wingdings" charset="0"/>
              <a:buNone/>
              <a:defRPr/>
            </a:pPr>
            <a:r>
              <a:rPr lang="en-US" sz="2200">
                <a:latin typeface="Arial" charset="0"/>
                <a:ea typeface="ヒラギノ角ゴ ProN W3" charset="0"/>
                <a:cs typeface="ヒラギノ角ゴ ProN W3" charset="0"/>
              </a:rPr>
              <a:t>				….and so on.</a:t>
            </a:r>
          </a:p>
          <a:p>
            <a:pPr marL="388938" indent="-349250" eaLnBrk="1" hangingPunct="1">
              <a:buFont typeface="Wingdings" charset="0"/>
              <a:buNone/>
              <a:defRPr/>
            </a:pPr>
            <a:r>
              <a:rPr lang="en-US" sz="2200">
                <a:latin typeface="Arial" charset="0"/>
                <a:ea typeface="ヒラギノ角ゴ ProN W3" charset="0"/>
                <a:cs typeface="ヒラギノ角ゴ ProN W3" charset="0"/>
              </a:rPr>
              <a:t>Why do we want to do this for multiplayer games?</a:t>
            </a:r>
          </a:p>
        </p:txBody>
      </p:sp>
      <p:sp>
        <p:nvSpPr>
          <p:cNvPr id="87047" name="Freeform 7"/>
          <p:cNvSpPr>
            <a:spLocks/>
          </p:cNvSpPr>
          <p:nvPr/>
        </p:nvSpPr>
        <p:spPr bwMode="auto">
          <a:xfrm>
            <a:off x="5884863" y="1612900"/>
            <a:ext cx="2927350" cy="2554288"/>
          </a:xfrm>
          <a:custGeom>
            <a:avLst/>
            <a:gdLst>
              <a:gd name="T0" fmla="*/ 0 w 21600"/>
              <a:gd name="T1" fmla="*/ 2147483647 h 21600"/>
              <a:gd name="T2" fmla="*/ 2147483647 w 21600"/>
              <a:gd name="T3" fmla="*/ 2147483647 h 21600"/>
              <a:gd name="T4" fmla="*/ 2147483647 w 21600"/>
              <a:gd name="T5" fmla="*/ 0 h 21600"/>
              <a:gd name="T6" fmla="*/ 0 w 21600"/>
              <a:gd name="T7" fmla="*/ 2147483647 h 21600"/>
              <a:gd name="T8" fmla="*/ 0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1600"/>
                </a:lnTo>
                <a:lnTo>
                  <a:pt x="10718" y="0"/>
                </a:lnTo>
                <a:lnTo>
                  <a:pt x="0" y="21600"/>
                </a:lnTo>
                <a:close/>
                <a:moveTo>
                  <a:pt x="0" y="21600"/>
                </a:move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48" name="Oval 8"/>
          <p:cNvSpPr>
            <a:spLocks/>
          </p:cNvSpPr>
          <p:nvPr/>
        </p:nvSpPr>
        <p:spPr bwMode="auto">
          <a:xfrm>
            <a:off x="7239000" y="1543050"/>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49" name="Oval 9"/>
          <p:cNvSpPr>
            <a:spLocks/>
          </p:cNvSpPr>
          <p:nvPr/>
        </p:nvSpPr>
        <p:spPr bwMode="auto">
          <a:xfrm>
            <a:off x="7007225" y="1968500"/>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50" name="Oval 10"/>
          <p:cNvSpPr>
            <a:spLocks/>
          </p:cNvSpPr>
          <p:nvPr/>
        </p:nvSpPr>
        <p:spPr bwMode="auto">
          <a:xfrm>
            <a:off x="7483475" y="1958975"/>
            <a:ext cx="179388" cy="179388"/>
          </a:xfrm>
          <a:prstGeom prst="ellipse">
            <a:avLst/>
          </a:prstGeom>
          <a:solidFill>
            <a:schemeClr val="accent1"/>
          </a:solidFill>
          <a:ln w="9525">
            <a:solidFill>
              <a:schemeClr val="tx1"/>
            </a:solidFill>
            <a:round/>
            <a:headEnd/>
            <a:tailEnd/>
          </a:ln>
        </p:spPr>
        <p:txBody>
          <a:bodyPr lIns="0" tIns="0" rIns="0" bIns="0"/>
          <a:lstStyle/>
          <a:p>
            <a:endParaRPr lang="en-US"/>
          </a:p>
        </p:txBody>
      </p:sp>
      <p:sp>
        <p:nvSpPr>
          <p:cNvPr id="87051" name="Rectangle 11"/>
          <p:cNvSpPr>
            <a:spLocks/>
          </p:cNvSpPr>
          <p:nvPr/>
        </p:nvSpPr>
        <p:spPr bwMode="auto">
          <a:xfrm>
            <a:off x="7137400" y="1819275"/>
            <a:ext cx="287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a:t>
            </a:r>
          </a:p>
        </p:txBody>
      </p:sp>
      <p:sp>
        <p:nvSpPr>
          <p:cNvPr id="87052" name="Freeform 12"/>
          <p:cNvSpPr>
            <a:spLocks/>
          </p:cNvSpPr>
          <p:nvPr/>
        </p:nvSpPr>
        <p:spPr bwMode="auto">
          <a:xfrm>
            <a:off x="7119938" y="1773238"/>
            <a:ext cx="444500" cy="85725"/>
          </a:xfrm>
          <a:custGeom>
            <a:avLst/>
            <a:gdLst>
              <a:gd name="T0" fmla="*/ 0 w 21600"/>
              <a:gd name="T1" fmla="*/ 293796 h 20876"/>
              <a:gd name="T2" fmla="*/ 101517770 w 21600"/>
              <a:gd name="T3" fmla="*/ 1442279 h 20876"/>
              <a:gd name="T4" fmla="*/ 188238218 w 21600"/>
              <a:gd name="T5" fmla="*/ 0 h 20876"/>
              <a:gd name="T6" fmla="*/ 0 60000 65536"/>
              <a:gd name="T7" fmla="*/ 0 60000 65536"/>
              <a:gd name="T8" fmla="*/ 0 60000 65536"/>
            </a:gdLst>
            <a:ahLst/>
            <a:cxnLst>
              <a:cxn ang="T6">
                <a:pos x="T0" y="T1"/>
              </a:cxn>
              <a:cxn ang="T7">
                <a:pos x="T2" y="T3"/>
              </a:cxn>
              <a:cxn ang="T8">
                <a:pos x="T4" y="T5"/>
              </a:cxn>
            </a:cxnLst>
            <a:rect l="0" t="0" r="r" b="b"/>
            <a:pathLst>
              <a:path w="21600" h="20876">
                <a:moveTo>
                  <a:pt x="0" y="4243"/>
                </a:moveTo>
                <a:cubicBezTo>
                  <a:pt x="4011" y="12729"/>
                  <a:pt x="8023" y="21600"/>
                  <a:pt x="11649" y="20829"/>
                </a:cubicBezTo>
                <a:cubicBezTo>
                  <a:pt x="15274" y="20057"/>
                  <a:pt x="18437" y="10029"/>
                  <a:pt x="21600" y="0"/>
                </a:cubicBezTo>
              </a:path>
            </a:pathLst>
          </a:custGeom>
          <a:noFill/>
          <a:ln w="9525" cap="flat">
            <a:solidFill>
              <a:schemeClr val="tx1"/>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3" name="Rectangle 13"/>
          <p:cNvSpPr>
            <a:spLocks/>
          </p:cNvSpPr>
          <p:nvPr/>
        </p:nvSpPr>
        <p:spPr bwMode="auto">
          <a:xfrm>
            <a:off x="7521575" y="1571625"/>
            <a:ext cx="3111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1050"/>
              </a:spcBef>
            </a:pPr>
            <a:r>
              <a:rPr lang="en-US">
                <a:solidFill>
                  <a:schemeClr val="tx1"/>
                </a:solidFill>
                <a:cs typeface="Arial" charset="0"/>
              </a:rPr>
              <a:t>b</a:t>
            </a:r>
          </a:p>
        </p:txBody>
      </p:sp>
      <p:sp>
        <p:nvSpPr>
          <p:cNvPr id="87054" name="Oval 14"/>
          <p:cNvSpPr>
            <a:spLocks/>
          </p:cNvSpPr>
          <p:nvPr/>
        </p:nvSpPr>
        <p:spPr bwMode="auto">
          <a:xfrm>
            <a:off x="7731125" y="3008313"/>
            <a:ext cx="179388" cy="179387"/>
          </a:xfrm>
          <a:prstGeom prst="ellipse">
            <a:avLst/>
          </a:prstGeom>
          <a:solidFill>
            <a:srgbClr val="FF9999"/>
          </a:solidFill>
          <a:ln w="9525">
            <a:solidFill>
              <a:schemeClr val="tx1"/>
            </a:solidFill>
            <a:round/>
            <a:headEnd/>
            <a:tailEnd/>
          </a:ln>
        </p:spPr>
        <p:txBody>
          <a:bodyPr lIns="0" tIns="0" rIns="0" bIns="0"/>
          <a:lstStyle/>
          <a:p>
            <a:endParaRPr lang="en-US"/>
          </a:p>
        </p:txBody>
      </p:sp>
      <p:sp>
        <p:nvSpPr>
          <p:cNvPr id="87055" name="Freeform 15"/>
          <p:cNvSpPr>
            <a:spLocks/>
          </p:cNvSpPr>
          <p:nvPr/>
        </p:nvSpPr>
        <p:spPr bwMode="auto">
          <a:xfrm>
            <a:off x="7623175" y="2551113"/>
            <a:ext cx="212725" cy="436562"/>
          </a:xfrm>
          <a:custGeom>
            <a:avLst/>
            <a:gdLst>
              <a:gd name="T0" fmla="*/ 0 w 20774"/>
              <a:gd name="T1" fmla="*/ 0 h 21600"/>
              <a:gd name="T2" fmla="*/ 5466400 w 20774"/>
              <a:gd name="T3" fmla="*/ 21399703 h 21600"/>
              <a:gd name="T4" fmla="*/ 19713722 w 20774"/>
              <a:gd name="T5" fmla="*/ 49280978 h 21600"/>
              <a:gd name="T6" fmla="*/ 20541561 w 20774"/>
              <a:gd name="T7" fmla="*/ 111540176 h 21600"/>
              <a:gd name="T8" fmla="*/ 15240527 w 20774"/>
              <a:gd name="T9" fmla="*/ 143318050 h 21600"/>
              <a:gd name="T10" fmla="*/ 18885872 w 20774"/>
              <a:gd name="T11" fmla="*/ 17833242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74" h="21600">
                <a:moveTo>
                  <a:pt x="0" y="0"/>
                </a:moveTo>
                <a:cubicBezTo>
                  <a:pt x="1697" y="864"/>
                  <a:pt x="3086" y="1885"/>
                  <a:pt x="5091" y="2592"/>
                </a:cubicBezTo>
                <a:cubicBezTo>
                  <a:pt x="9103" y="4084"/>
                  <a:pt x="14194" y="4556"/>
                  <a:pt x="18360" y="5969"/>
                </a:cubicBezTo>
                <a:cubicBezTo>
                  <a:pt x="21600" y="8326"/>
                  <a:pt x="21291" y="10839"/>
                  <a:pt x="19131" y="13510"/>
                </a:cubicBezTo>
                <a:cubicBezTo>
                  <a:pt x="17897" y="14924"/>
                  <a:pt x="14194" y="17359"/>
                  <a:pt x="14194" y="17359"/>
                </a:cubicBezTo>
                <a:cubicBezTo>
                  <a:pt x="15120" y="18851"/>
                  <a:pt x="17589" y="20029"/>
                  <a:pt x="17589" y="2160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6" name="Freeform 16"/>
          <p:cNvSpPr>
            <a:spLocks/>
          </p:cNvSpPr>
          <p:nvPr/>
        </p:nvSpPr>
        <p:spPr bwMode="auto">
          <a:xfrm>
            <a:off x="7083425" y="1638300"/>
            <a:ext cx="511175" cy="419100"/>
          </a:xfrm>
          <a:custGeom>
            <a:avLst/>
            <a:gdLst>
              <a:gd name="T0" fmla="*/ 141698728 w 21600"/>
              <a:gd name="T1" fmla="*/ 0 h 21600"/>
              <a:gd name="T2" fmla="*/ 0 w 21600"/>
              <a:gd name="T3" fmla="*/ 157777646 h 21600"/>
              <a:gd name="T4" fmla="*/ 286286801 w 21600"/>
              <a:gd name="T5" fmla="*/ 157777646 h 21600"/>
              <a:gd name="T6" fmla="*/ 141698728 w 21600"/>
              <a:gd name="T7" fmla="*/ 0 h 21600"/>
              <a:gd name="T8" fmla="*/ 141698728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91" y="0"/>
                </a:moveTo>
                <a:lnTo>
                  <a:pt x="0" y="21600"/>
                </a:lnTo>
                <a:lnTo>
                  <a:pt x="21600" y="21600"/>
                </a:lnTo>
                <a:lnTo>
                  <a:pt x="10691" y="0"/>
                </a:lnTo>
                <a:close/>
                <a:moveTo>
                  <a:pt x="10691" y="0"/>
                </a:moveTo>
              </a:path>
            </a:pathLst>
          </a:custGeom>
          <a:solidFill>
            <a:srgbClr val="808080">
              <a:alpha val="19608"/>
            </a:srgbClr>
          </a:solidFill>
          <a:ln w="9525" cap="flat">
            <a:solidFill>
              <a:schemeClr val="tx1"/>
            </a:solidFill>
            <a:prstDash val="solid"/>
            <a:round/>
            <a:headEnd type="none" w="med" len="med"/>
            <a:tailEnd type="none" w="med" len="med"/>
          </a:ln>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505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457200" y="1493838"/>
            <a:ext cx="8229600" cy="5364162"/>
          </a:xfrm>
        </p:spPr>
        <p:txBody>
          <a:bodyPr rIns="132080"/>
          <a:lstStyle/>
          <a:p>
            <a:pPr eaLnBrk="1" hangingPunct="1">
              <a:spcBef>
                <a:spcPts val="1000"/>
              </a:spcBef>
              <a:defRPr/>
            </a:pPr>
            <a:r>
              <a:rPr lang="en-US" sz="1900" dirty="0" smtClean="0">
                <a:latin typeface="Arial Bold" charset="0"/>
                <a:ea typeface="ヒラギノ角ゴ ProN W3" charset="0"/>
                <a:cs typeface="Arial Bold" charset="0"/>
                <a:sym typeface="Arial Bold" charset="0"/>
              </a:rPr>
              <a:t>Chess</a:t>
            </a:r>
            <a:r>
              <a:rPr lang="en-US" sz="1900" dirty="0">
                <a:latin typeface="Arial Bold" charset="0"/>
                <a:ea typeface="ヒラギノ角ゴ ProN W3" charset="0"/>
                <a:cs typeface="Arial Bold" charset="0"/>
                <a:sym typeface="Arial Bold" charset="0"/>
              </a:rPr>
              <a:t>:</a:t>
            </a:r>
            <a:r>
              <a:rPr lang="en-US" sz="1900" dirty="0">
                <a:latin typeface="Arial" charset="0"/>
                <a:ea typeface="ヒラギノ角ゴ ProN W3" charset="0"/>
                <a:cs typeface="ヒラギノ角ゴ ProN W3" charset="0"/>
              </a:rPr>
              <a:t> Deep Blue defeated human world champion Gary Kasparov in a six-game match in </a:t>
            </a:r>
            <a:r>
              <a:rPr lang="en-US" sz="1900" b="1" dirty="0">
                <a:solidFill>
                  <a:srgbClr val="7030A0"/>
                </a:solidFill>
                <a:latin typeface="Arial" charset="0"/>
                <a:ea typeface="ヒラギノ角ゴ ProN W3" charset="0"/>
                <a:cs typeface="ヒラギノ角ゴ ProN W3" charset="0"/>
              </a:rPr>
              <a:t>1997</a:t>
            </a:r>
            <a:r>
              <a:rPr lang="en-US" sz="1900" dirty="0">
                <a:latin typeface="Arial" charset="0"/>
                <a:ea typeface="ヒラギノ角ゴ ProN W3" charset="0"/>
                <a:cs typeface="ヒラギノ角ゴ ProN W3" charset="0"/>
              </a:rPr>
              <a:t>. Deep Blue examined 200 million positions per second, used very sophisticated evaluation and undisclosed methods for extending some lines of search up to 40 ply.  Current programs are even better, if less historic</a:t>
            </a:r>
            <a:r>
              <a:rPr lang="en-US" sz="1900" dirty="0" smtClean="0">
                <a:latin typeface="Arial" charset="0"/>
                <a:ea typeface="ヒラギノ角ゴ ProN W3" charset="0"/>
                <a:cs typeface="ヒラギノ角ゴ ProN W3" charset="0"/>
              </a:rPr>
              <a:t>.</a:t>
            </a:r>
            <a:endParaRPr lang="en-US" sz="3300" dirty="0">
              <a:latin typeface="Arial" charset="0"/>
              <a:ea typeface="ヒラギノ角ゴ ProN W3" charset="0"/>
              <a:cs typeface="ヒラギノ角ゴ ProN W3"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4495800" cy="32353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174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Heuristic Evaluation Function</a:t>
            </a:r>
          </a:p>
        </p:txBody>
      </p:sp>
      <p:sp>
        <p:nvSpPr>
          <p:cNvPr id="31748" name="Rectangle 3"/>
          <p:cNvSpPr>
            <a:spLocks noGrp="1" noChangeArrowheads="1"/>
          </p:cNvSpPr>
          <p:nvPr>
            <p:ph type="body" idx="1"/>
          </p:nvPr>
        </p:nvSpPr>
        <p:spPr>
          <a:xfrm>
            <a:off x="457200" y="1473200"/>
            <a:ext cx="8229600" cy="558800"/>
          </a:xfrm>
        </p:spPr>
        <p:txBody>
          <a:bodyPr rIns="132080"/>
          <a:lstStyle/>
          <a:p>
            <a:pPr eaLnBrk="1" hangingPunct="1">
              <a:lnSpc>
                <a:spcPct val="80000"/>
              </a:lnSpc>
              <a:defRPr/>
            </a:pPr>
            <a:r>
              <a:rPr lang="en-US" sz="2300">
                <a:latin typeface="Arial" charset="0"/>
                <a:ea typeface="ヒラギノ角ゴ ProN W3" charset="0"/>
                <a:cs typeface="ヒラギノ角ゴ ProN W3" charset="0"/>
              </a:rPr>
              <a:t>Function which scores non-terminals</a:t>
            </a:r>
          </a:p>
        </p:txBody>
      </p:sp>
      <p:pic>
        <p:nvPicPr>
          <p:cNvPr id="819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30400"/>
            <a:ext cx="21844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1930400"/>
            <a:ext cx="22574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737100"/>
            <a:ext cx="7416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7" name="AutoShape 7"/>
          <p:cNvSpPr>
            <a:spLocks/>
          </p:cNvSpPr>
          <p:nvPr/>
        </p:nvSpPr>
        <p:spPr bwMode="auto">
          <a:xfrm>
            <a:off x="4733925" y="2451100"/>
            <a:ext cx="193675"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28" name="AutoShape 8"/>
          <p:cNvSpPr>
            <a:spLocks/>
          </p:cNvSpPr>
          <p:nvPr/>
        </p:nvSpPr>
        <p:spPr bwMode="auto">
          <a:xfrm rot="10800000">
            <a:off x="4146550" y="2787650"/>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29" name="AutoShape 9"/>
          <p:cNvSpPr>
            <a:spLocks/>
          </p:cNvSpPr>
          <p:nvPr/>
        </p:nvSpPr>
        <p:spPr bwMode="auto">
          <a:xfrm rot="10800000">
            <a:off x="5235575" y="2787650"/>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0" name="AutoShape 10"/>
          <p:cNvSpPr>
            <a:spLocks/>
          </p:cNvSpPr>
          <p:nvPr/>
        </p:nvSpPr>
        <p:spPr bwMode="auto">
          <a:xfrm>
            <a:off x="38560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1" name="AutoShape 11"/>
          <p:cNvSpPr>
            <a:spLocks/>
          </p:cNvSpPr>
          <p:nvPr/>
        </p:nvSpPr>
        <p:spPr bwMode="auto">
          <a:xfrm>
            <a:off x="44656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2" name="AutoShape 12"/>
          <p:cNvSpPr>
            <a:spLocks/>
          </p:cNvSpPr>
          <p:nvPr/>
        </p:nvSpPr>
        <p:spPr bwMode="auto">
          <a:xfrm>
            <a:off x="4922838" y="3133725"/>
            <a:ext cx="195262"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sp>
        <p:nvSpPr>
          <p:cNvPr id="81933" name="AutoShape 13"/>
          <p:cNvSpPr>
            <a:spLocks/>
          </p:cNvSpPr>
          <p:nvPr/>
        </p:nvSpPr>
        <p:spPr bwMode="auto">
          <a:xfrm>
            <a:off x="5572125" y="3133725"/>
            <a:ext cx="195263" cy="223838"/>
          </a:xfrm>
          <a:prstGeom prst="triangle">
            <a:avLst>
              <a:gd name="adj" fmla="val 50000"/>
            </a:avLst>
          </a:prstGeom>
          <a:solidFill>
            <a:schemeClr val="accent1"/>
          </a:solidFill>
          <a:ln w="9525">
            <a:solidFill>
              <a:schemeClr val="tx1"/>
            </a:solidFill>
            <a:round/>
            <a:headEnd/>
            <a:tailEnd/>
          </a:ln>
        </p:spPr>
        <p:txBody>
          <a:bodyPr lIns="0" tIns="0" rIns="0" bIns="0"/>
          <a:lstStyle/>
          <a:p>
            <a:endParaRPr lang="en-US"/>
          </a:p>
        </p:txBody>
      </p:sp>
      <p:cxnSp>
        <p:nvCxnSpPr>
          <p:cNvPr id="81934" name="AutoShape 14"/>
          <p:cNvCxnSpPr>
            <a:cxnSpLocks noChangeShapeType="1"/>
            <a:stCxn id="81927" idx="0"/>
            <a:endCxn id="81928" idx="0"/>
          </p:cNvCxnSpPr>
          <p:nvPr/>
        </p:nvCxnSpPr>
        <p:spPr bwMode="auto">
          <a:xfrm flipH="1">
            <a:off x="4243388" y="2562225"/>
            <a:ext cx="587375" cy="3365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35" name="AutoShape 15"/>
          <p:cNvCxnSpPr>
            <a:cxnSpLocks noChangeShapeType="1"/>
            <a:stCxn id="81927" idx="0"/>
            <a:endCxn id="81929" idx="0"/>
          </p:cNvCxnSpPr>
          <p:nvPr/>
        </p:nvCxnSpPr>
        <p:spPr bwMode="auto">
          <a:xfrm>
            <a:off x="4830763" y="2562225"/>
            <a:ext cx="501650" cy="3365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36" name="AutoShape 16"/>
          <p:cNvCxnSpPr>
            <a:cxnSpLocks noChangeShapeType="1"/>
            <a:stCxn id="81928" idx="0"/>
            <a:endCxn id="81930" idx="0"/>
          </p:cNvCxnSpPr>
          <p:nvPr/>
        </p:nvCxnSpPr>
        <p:spPr bwMode="auto">
          <a:xfrm flipH="1">
            <a:off x="3952875" y="2898775"/>
            <a:ext cx="290513"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37" name="AutoShape 17"/>
          <p:cNvCxnSpPr>
            <a:cxnSpLocks noChangeShapeType="1"/>
            <a:stCxn id="81928" idx="0"/>
            <a:endCxn id="81931" idx="0"/>
          </p:cNvCxnSpPr>
          <p:nvPr/>
        </p:nvCxnSpPr>
        <p:spPr bwMode="auto">
          <a:xfrm>
            <a:off x="4243388" y="2898775"/>
            <a:ext cx="319087"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38" name="AutoShape 18"/>
          <p:cNvCxnSpPr>
            <a:cxnSpLocks noChangeShapeType="1"/>
            <a:stCxn id="81929" idx="0"/>
            <a:endCxn id="81932" idx="0"/>
          </p:cNvCxnSpPr>
          <p:nvPr/>
        </p:nvCxnSpPr>
        <p:spPr bwMode="auto">
          <a:xfrm flipH="1">
            <a:off x="5019675" y="2898775"/>
            <a:ext cx="312738"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39" name="AutoShape 19"/>
          <p:cNvCxnSpPr>
            <a:cxnSpLocks noChangeShapeType="1"/>
            <a:stCxn id="81929" idx="0"/>
            <a:endCxn id="81933" idx="0"/>
          </p:cNvCxnSpPr>
          <p:nvPr/>
        </p:nvCxnSpPr>
        <p:spPr bwMode="auto">
          <a:xfrm>
            <a:off x="5332413" y="2898775"/>
            <a:ext cx="336550"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40" name="AutoShape 20"/>
          <p:cNvSpPr>
            <a:spLocks/>
          </p:cNvSpPr>
          <p:nvPr/>
        </p:nvSpPr>
        <p:spPr bwMode="auto">
          <a:xfrm>
            <a:off x="5362575" y="3792538"/>
            <a:ext cx="703263" cy="361950"/>
          </a:xfrm>
          <a:prstGeom prst="triangle">
            <a:avLst>
              <a:gd name="adj" fmla="val 50000"/>
            </a:avLst>
          </a:prstGeom>
          <a:solidFill>
            <a:srgbClr val="FFFFFF"/>
          </a:solidFill>
          <a:ln w="9525">
            <a:solidFill>
              <a:schemeClr val="tx1"/>
            </a:solidFill>
            <a:prstDash val="dash"/>
            <a:miter lim="800000"/>
            <a:headEnd/>
            <a:tailEnd/>
          </a:ln>
        </p:spPr>
        <p:txBody>
          <a:bodyPr lIns="0" tIns="0" rIns="0" bIns="0"/>
          <a:lstStyle/>
          <a:p>
            <a:endParaRPr lang="en-US"/>
          </a:p>
        </p:txBody>
      </p:sp>
      <p:sp>
        <p:nvSpPr>
          <p:cNvPr id="81941" name="Freeform 21"/>
          <p:cNvSpPr>
            <a:spLocks/>
          </p:cNvSpPr>
          <p:nvPr/>
        </p:nvSpPr>
        <p:spPr bwMode="auto">
          <a:xfrm rot="10800000" flipH="1">
            <a:off x="3251200" y="2535238"/>
            <a:ext cx="1538288" cy="620712"/>
          </a:xfrm>
          <a:custGeom>
            <a:avLst/>
            <a:gdLst>
              <a:gd name="T0" fmla="*/ 0 w 21600"/>
              <a:gd name="T1" fmla="*/ 0 h 21600"/>
              <a:gd name="T2" fmla="*/ 2147483647 w 21600"/>
              <a:gd name="T3" fmla="*/ 256290749 h 21600"/>
              <a:gd name="T4" fmla="*/ 2147483647 w 21600"/>
              <a:gd name="T5" fmla="*/ 512581498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cubicBezTo>
                  <a:pt x="5249" y="0"/>
                  <a:pt x="10499" y="5400"/>
                  <a:pt x="10499" y="10800"/>
                </a:cubicBezTo>
                <a:cubicBezTo>
                  <a:pt x="10499" y="16200"/>
                  <a:pt x="16049" y="21600"/>
                  <a:pt x="21600" y="21600"/>
                </a:cubicBezTo>
              </a:path>
            </a:pathLst>
          </a:custGeom>
          <a:noFill/>
          <a:ln w="9525" cap="flat">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1942" name="Line 22"/>
          <p:cNvSpPr>
            <a:spLocks noChangeShapeType="1"/>
          </p:cNvSpPr>
          <p:nvPr/>
        </p:nvSpPr>
        <p:spPr bwMode="auto">
          <a:xfrm flipH="1">
            <a:off x="5791200" y="3160713"/>
            <a:ext cx="866775" cy="5302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1943" name="Rectangle 23"/>
          <p:cNvSpPr>
            <a:spLocks/>
          </p:cNvSpPr>
          <p:nvPr/>
        </p:nvSpPr>
        <p:spPr bwMode="auto">
          <a:xfrm rot="10800000">
            <a:off x="4937125" y="3590925"/>
            <a:ext cx="168275" cy="168275"/>
          </a:xfrm>
          <a:prstGeom prst="rect">
            <a:avLst/>
          </a:prstGeom>
          <a:solidFill>
            <a:schemeClr val="accent1"/>
          </a:solidFill>
          <a:ln w="9525">
            <a:solidFill>
              <a:schemeClr val="tx1"/>
            </a:solidFill>
            <a:round/>
            <a:headEnd/>
            <a:tailEnd/>
          </a:ln>
        </p:spPr>
        <p:txBody>
          <a:bodyPr lIns="0" tIns="0" rIns="0" bIns="0"/>
          <a:lstStyle/>
          <a:p>
            <a:endParaRPr lang="en-US"/>
          </a:p>
        </p:txBody>
      </p:sp>
      <p:cxnSp>
        <p:nvCxnSpPr>
          <p:cNvPr id="81944" name="AutoShape 24"/>
          <p:cNvCxnSpPr>
            <a:cxnSpLocks noChangeShapeType="1"/>
            <a:stCxn id="81932" idx="0"/>
            <a:endCxn id="81943" idx="0"/>
          </p:cNvCxnSpPr>
          <p:nvPr/>
        </p:nvCxnSpPr>
        <p:spPr bwMode="auto">
          <a:xfrm>
            <a:off x="5019675" y="3244850"/>
            <a:ext cx="1588" cy="4302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945" name="AutoShape 25"/>
          <p:cNvCxnSpPr>
            <a:cxnSpLocks noChangeShapeType="1"/>
            <a:stCxn id="81932" idx="0"/>
            <a:endCxn id="81946" idx="0"/>
          </p:cNvCxnSpPr>
          <p:nvPr/>
        </p:nvCxnSpPr>
        <p:spPr bwMode="auto">
          <a:xfrm>
            <a:off x="5019675" y="3244850"/>
            <a:ext cx="687388" cy="4460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1946" name="Rectangle 26"/>
          <p:cNvSpPr>
            <a:spLocks/>
          </p:cNvSpPr>
          <p:nvPr/>
        </p:nvSpPr>
        <p:spPr bwMode="auto">
          <a:xfrm rot="10800000">
            <a:off x="5622925" y="3606800"/>
            <a:ext cx="168275" cy="168275"/>
          </a:xfrm>
          <a:prstGeom prst="rect">
            <a:avLst/>
          </a:prstGeom>
          <a:solidFill>
            <a:schemeClr val="accent1"/>
          </a:solidFill>
          <a:ln w="9525">
            <a:solidFill>
              <a:schemeClr val="tx1"/>
            </a:solidFill>
            <a:round/>
            <a:headEnd/>
            <a:tailEnd/>
          </a:ln>
        </p:spPr>
        <p:txBody>
          <a:bodyPr lIns="0" tIns="0" rIns="0" bIns="0"/>
          <a:lstStyle/>
          <a:p>
            <a:endParaRPr lang="en-US"/>
          </a:p>
        </p:txBody>
      </p:sp>
      <p:sp>
        <p:nvSpPr>
          <p:cNvPr id="81947" name="AutoShape 27"/>
          <p:cNvSpPr>
            <a:spLocks/>
          </p:cNvSpPr>
          <p:nvPr/>
        </p:nvSpPr>
        <p:spPr bwMode="auto">
          <a:xfrm>
            <a:off x="4676775" y="3792538"/>
            <a:ext cx="703263" cy="361950"/>
          </a:xfrm>
          <a:prstGeom prst="triangle">
            <a:avLst>
              <a:gd name="adj" fmla="val 50000"/>
            </a:avLst>
          </a:prstGeom>
          <a:solidFill>
            <a:srgbClr val="FFFFFF"/>
          </a:solidFill>
          <a:ln w="9525">
            <a:solidFill>
              <a:schemeClr val="tx1"/>
            </a:solidFill>
            <a:prstDash val="dash"/>
            <a:miter lim="800000"/>
            <a:headEnd/>
            <a:tailEnd/>
          </a:ln>
        </p:spPr>
        <p:txBody>
          <a:bodyPr lIns="0" tIns="0" rIns="0" bIns="0"/>
          <a:lstStyle/>
          <a:p>
            <a:endParaRPr lang="en-US"/>
          </a:p>
        </p:txBody>
      </p:sp>
      <p:sp>
        <p:nvSpPr>
          <p:cNvPr id="36892" name="Rectangle 28"/>
          <p:cNvSpPr>
            <a:spLocks/>
          </p:cNvSpPr>
          <p:nvPr/>
        </p:nvSpPr>
        <p:spPr bwMode="auto">
          <a:xfrm>
            <a:off x="495300" y="5270500"/>
            <a:ext cx="78724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82588" indent="-342900">
              <a:lnSpc>
                <a:spcPct val="80000"/>
              </a:lnSpc>
              <a:spcBef>
                <a:spcPts val="738"/>
              </a:spcBef>
              <a:buClr>
                <a:srgbClr val="333399"/>
              </a:buClr>
              <a:buSzPct val="100000"/>
              <a:buFont typeface="Wingdings" charset="0"/>
              <a:buChar char="§"/>
            </a:pPr>
            <a:r>
              <a:rPr lang="en-US" sz="2200">
                <a:solidFill>
                  <a:srgbClr val="333399"/>
                </a:solidFill>
                <a:cs typeface="Arial" charset="0"/>
              </a:rPr>
              <a:t>Ideal function: returns the utility of the position</a:t>
            </a:r>
          </a:p>
          <a:p>
            <a:pPr marL="382588" indent="-342900">
              <a:lnSpc>
                <a:spcPct val="80000"/>
              </a:lnSpc>
              <a:spcBef>
                <a:spcPts val="738"/>
              </a:spcBef>
              <a:buClr>
                <a:srgbClr val="333399"/>
              </a:buClr>
              <a:buSzPct val="100000"/>
              <a:buFont typeface="Wingdings" charset="0"/>
              <a:buChar char="§"/>
            </a:pPr>
            <a:r>
              <a:rPr lang="en-US" sz="2200">
                <a:solidFill>
                  <a:srgbClr val="333399"/>
                </a:solidFill>
                <a:cs typeface="Arial" charset="0"/>
              </a:rPr>
              <a:t>In practice: typically weighted linear sum of features:</a:t>
            </a:r>
            <a:endParaRPr lang="en-US" sz="3400">
              <a:solidFill>
                <a:srgbClr val="333399"/>
              </a:solidFill>
              <a:cs typeface="Lucida Grande" charset="0"/>
            </a:endParaRPr>
          </a:p>
          <a:p>
            <a:pPr marL="782638" lvl="1" indent="-285750">
              <a:lnSpc>
                <a:spcPct val="80000"/>
              </a:lnSpc>
              <a:spcBef>
                <a:spcPts val="638"/>
              </a:spcBef>
              <a:buClr>
                <a:srgbClr val="000000"/>
              </a:buClr>
              <a:buSzPct val="100000"/>
              <a:buFont typeface="Wingdings" charset="0"/>
              <a:buChar char="§"/>
            </a:pPr>
            <a:r>
              <a:rPr lang="en-US" sz="2200">
                <a:solidFill>
                  <a:schemeClr val="tx1"/>
                </a:solidFill>
                <a:cs typeface="Arial" charset="0"/>
              </a:rPr>
              <a:t>e.g. </a:t>
            </a:r>
            <a:r>
              <a:rPr lang="en-US" sz="2200">
                <a:solidFill>
                  <a:srgbClr val="CC0000"/>
                </a:solidFill>
                <a:latin typeface="Times New Roman Italic" charset="0"/>
                <a:cs typeface="Times New Roman Italic" charset="0"/>
                <a:sym typeface="Times New Roman Italic" charset="0"/>
              </a:rPr>
              <a:t>f</a:t>
            </a:r>
            <a:r>
              <a:rPr lang="en-US" sz="2200" baseline="-23000">
                <a:solidFill>
                  <a:srgbClr val="CC0000"/>
                </a:solidFill>
                <a:cs typeface="Arial" charset="0"/>
              </a:rPr>
              <a:t>1</a:t>
            </a:r>
            <a:r>
              <a:rPr lang="en-US" sz="2200">
                <a:solidFill>
                  <a:srgbClr val="CC0000"/>
                </a:solidFill>
                <a:cs typeface="Arial" charset="0"/>
              </a:rPr>
              <a:t>(</a:t>
            </a:r>
            <a:r>
              <a:rPr lang="en-US" sz="2200">
                <a:solidFill>
                  <a:srgbClr val="CC0000"/>
                </a:solidFill>
                <a:latin typeface="Times New Roman Italic" charset="0"/>
                <a:cs typeface="Times New Roman Italic" charset="0"/>
                <a:sym typeface="Times New Roman Italic" charset="0"/>
              </a:rPr>
              <a:t>s</a:t>
            </a:r>
            <a:r>
              <a:rPr lang="en-US" sz="2200">
                <a:solidFill>
                  <a:srgbClr val="CC0000"/>
                </a:solidFill>
                <a:cs typeface="Arial" charset="0"/>
              </a:rPr>
              <a:t>) = (num white queens – num black queens)</a:t>
            </a:r>
            <a:r>
              <a:rPr lang="en-US" sz="2200">
                <a:solidFill>
                  <a:schemeClr val="tx1"/>
                </a:solidFill>
                <a:cs typeface="Arial" charset="0"/>
              </a:rPr>
              <a:t>, etc.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6892">
                                            <p:txEl>
                                              <p:pRg st="2" end="2"/>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grpSp>
        <p:nvGrpSpPr>
          <p:cNvPr id="82946" name="Group 7"/>
          <p:cNvGrpSpPr>
            <a:grpSpLocks/>
          </p:cNvGrpSpPr>
          <p:nvPr/>
        </p:nvGrpSpPr>
        <p:grpSpPr bwMode="auto">
          <a:xfrm>
            <a:off x="2311400" y="1828800"/>
            <a:ext cx="4521200" cy="2462213"/>
            <a:chOff x="0" y="0"/>
            <a:chExt cx="2847" cy="1551"/>
          </a:xfrm>
        </p:grpSpPr>
        <p:grpSp>
          <p:nvGrpSpPr>
            <p:cNvPr id="82954" name="Group 5"/>
            <p:cNvGrpSpPr>
              <a:grpSpLocks/>
            </p:cNvGrpSpPr>
            <p:nvPr/>
          </p:nvGrpSpPr>
          <p:grpSpPr bwMode="auto">
            <a:xfrm>
              <a:off x="0" y="0"/>
              <a:ext cx="2847" cy="1551"/>
              <a:chOff x="0" y="0"/>
              <a:chExt cx="2847" cy="1551"/>
            </a:xfrm>
          </p:grpSpPr>
          <p:pic>
            <p:nvPicPr>
              <p:cNvPr id="8295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47"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 y="975"/>
                <a:ext cx="16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 y="1119"/>
                <a:ext cx="20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295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 y="975"/>
              <a:ext cx="1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772" name="Rectangle 8"/>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Evaluation for Pacman</a:t>
            </a:r>
          </a:p>
        </p:txBody>
      </p:sp>
      <p:grpSp>
        <p:nvGrpSpPr>
          <p:cNvPr id="82948" name="Group 12"/>
          <p:cNvGrpSpPr>
            <a:grpSpLocks/>
          </p:cNvGrpSpPr>
          <p:nvPr/>
        </p:nvGrpSpPr>
        <p:grpSpPr bwMode="auto">
          <a:xfrm>
            <a:off x="3644900" y="2881313"/>
            <a:ext cx="1866900" cy="754062"/>
            <a:chOff x="0" y="0"/>
            <a:chExt cx="1176" cy="475"/>
          </a:xfrm>
        </p:grpSpPr>
        <p:pic>
          <p:nvPicPr>
            <p:cNvPr id="82951"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44"/>
              <a:ext cx="21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2"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0"/>
              <a:ext cx="19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3"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8"/>
              <a:ext cx="21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2949"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0" y="5778500"/>
            <a:ext cx="74168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50" name="Rectangle 14"/>
          <p:cNvSpPr>
            <a:spLocks/>
          </p:cNvSpPr>
          <p:nvPr/>
        </p:nvSpPr>
        <p:spPr bwMode="auto">
          <a:xfrm>
            <a:off x="266700" y="4965700"/>
            <a:ext cx="6654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700">
                <a:solidFill>
                  <a:schemeClr val="tx1"/>
                </a:solidFill>
                <a:cs typeface="Arial" charset="0"/>
              </a:rPr>
              <a:t>What features would be good for Pacman?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379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38915" name="cse473au11-adversarial-" descr="cse473au11-adversarial-search.ppt_media/bad-eval-2.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20700" y="2413000"/>
            <a:ext cx="8089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p:cNvSpPr>
          <p:nvPr/>
        </p:nvSpPr>
        <p:spPr bwMode="auto">
          <a:xfrm>
            <a:off x="431800" y="1562100"/>
            <a:ext cx="7239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sz="3500" dirty="0">
                <a:solidFill>
                  <a:schemeClr val="tx1"/>
                </a:solidFill>
                <a:latin typeface="Symbol" charset="0"/>
                <a:cs typeface="Symbol" charset="0"/>
                <a:sym typeface="Symbol" charset="0"/>
              </a:rPr>
              <a:t>α</a:t>
            </a:r>
            <a:r>
              <a:rPr lang="en-US" sz="3500" dirty="0">
                <a:solidFill>
                  <a:schemeClr val="tx1"/>
                </a:solidFill>
                <a:cs typeface="Arial" charset="0"/>
              </a:rPr>
              <a:t>-</a:t>
            </a:r>
            <a:r>
              <a:rPr lang="en-US" sz="3500" dirty="0">
                <a:solidFill>
                  <a:schemeClr val="tx1"/>
                </a:solidFill>
                <a:latin typeface="Symbol" charset="0"/>
                <a:cs typeface="Lucida Grande" charset="0"/>
                <a:sym typeface="Symbol" charset="0"/>
              </a:rPr>
              <a:t>β, </a:t>
            </a:r>
            <a:r>
              <a:rPr lang="en-US" sz="3500" dirty="0">
                <a:solidFill>
                  <a:schemeClr val="tx1"/>
                </a:solidFill>
                <a:latin typeface="Arial"/>
                <a:cs typeface="Arial"/>
                <a:sym typeface="Symbol" charset="0"/>
              </a:rPr>
              <a:t>depth</a:t>
            </a:r>
            <a:r>
              <a:rPr lang="en-US" sz="3500" dirty="0">
                <a:solidFill>
                  <a:schemeClr val="tx1"/>
                </a:solidFill>
                <a:latin typeface="Symbol" charset="0"/>
                <a:cs typeface="Lucida Grande" charset="0"/>
                <a:sym typeface="Symbol" charset="0"/>
              </a:rPr>
              <a:t> 4, </a:t>
            </a:r>
            <a:r>
              <a:rPr lang="en-US" sz="3500" dirty="0">
                <a:solidFill>
                  <a:schemeClr val="tx1"/>
                </a:solidFill>
                <a:latin typeface="Arial"/>
                <a:cs typeface="Arial"/>
                <a:sym typeface="Symbol" charset="0"/>
              </a:rPr>
              <a:t>simple </a:t>
            </a:r>
            <a:r>
              <a:rPr lang="en-US" sz="3500" dirty="0" err="1">
                <a:solidFill>
                  <a:schemeClr val="tx1"/>
                </a:solidFill>
                <a:latin typeface="Arial"/>
                <a:cs typeface="Arial"/>
                <a:sym typeface="Symbol" charset="0"/>
              </a:rPr>
              <a:t>eval</a:t>
            </a:r>
            <a:r>
              <a:rPr lang="en-US" sz="3500" dirty="0">
                <a:solidFill>
                  <a:schemeClr val="tx1"/>
                </a:solidFill>
                <a:latin typeface="Arial"/>
                <a:cs typeface="Arial"/>
                <a:sym typeface="Symbol" charset="0"/>
              </a:rPr>
              <a:t> fun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8915"/>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8915"/>
                </p:tgtEl>
              </p:cMediaNode>
            </p:video>
            <p:seq concurrent="1" nextAc="seek">
              <p:cTn id="12" restart="whenNotActive" fill="hold" evtFilter="cancelBubble" nodeType="interactiveSeq">
                <p:stCondLst>
                  <p:cond evt="onClick" delay="0">
                    <p:tgtEl>
                      <p:spTgt spid="38915"/>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38915"/>
                                        </p:tgtEl>
                                      </p:cBhvr>
                                    </p:cmd>
                                  </p:childTnLst>
                                </p:cTn>
                              </p:par>
                            </p:childTnLst>
                          </p:cTn>
                        </p:par>
                      </p:childTnLst>
                    </p:cTn>
                  </p:par>
                </p:childTnLst>
              </p:cTn>
              <p:nextCondLst>
                <p:cond evt="onClick" delay="0">
                  <p:tgtEl>
                    <p:spTgt spid="38915"/>
                  </p:tgtEl>
                </p:cond>
              </p:nextCondLst>
            </p:seq>
          </p:childTnLst>
        </p:cTn>
      </p:par>
    </p:tnLst>
    <p:bldLst>
      <p:bldP spid="3891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481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39939" name="cse473au11-adversarial-" descr="cse473au11-adversarial-search.ppt_media/good-eval-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20700" y="2273300"/>
            <a:ext cx="8089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4"/>
          <p:cNvSpPr>
            <a:spLocks/>
          </p:cNvSpPr>
          <p:nvPr/>
        </p:nvSpPr>
        <p:spPr bwMode="auto">
          <a:xfrm>
            <a:off x="355600" y="1473200"/>
            <a:ext cx="7239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ctr"/>
            <a:r>
              <a:rPr lang="en-US" sz="3500" dirty="0">
                <a:solidFill>
                  <a:schemeClr val="tx1"/>
                </a:solidFill>
                <a:latin typeface="Symbol" charset="0"/>
                <a:cs typeface="Symbol" charset="0"/>
                <a:sym typeface="Symbol" charset="0"/>
              </a:rPr>
              <a:t>α</a:t>
            </a:r>
            <a:r>
              <a:rPr lang="en-US" sz="3500" dirty="0">
                <a:solidFill>
                  <a:schemeClr val="tx1"/>
                </a:solidFill>
                <a:cs typeface="Arial" charset="0"/>
              </a:rPr>
              <a:t>-</a:t>
            </a:r>
            <a:r>
              <a:rPr lang="en-US" sz="3500" dirty="0">
                <a:solidFill>
                  <a:schemeClr val="tx1"/>
                </a:solidFill>
                <a:latin typeface="Symbol" charset="0"/>
                <a:cs typeface="Lucida Grande" charset="0"/>
                <a:sym typeface="Symbol" charset="0"/>
              </a:rPr>
              <a:t>β, </a:t>
            </a:r>
            <a:r>
              <a:rPr lang="en-US" sz="3500" dirty="0">
                <a:solidFill>
                  <a:schemeClr val="tx1"/>
                </a:solidFill>
                <a:latin typeface="Arial"/>
                <a:cs typeface="Arial"/>
                <a:sym typeface="Symbol" charset="0"/>
              </a:rPr>
              <a:t>depth</a:t>
            </a:r>
            <a:r>
              <a:rPr lang="en-US" sz="3500" dirty="0">
                <a:solidFill>
                  <a:schemeClr val="tx1"/>
                </a:solidFill>
                <a:latin typeface="Symbol" charset="0"/>
                <a:cs typeface="Lucida Grande" charset="0"/>
                <a:sym typeface="Symbol" charset="0"/>
              </a:rPr>
              <a:t> 4, </a:t>
            </a:r>
            <a:r>
              <a:rPr lang="en-US" sz="3500" dirty="0">
                <a:solidFill>
                  <a:schemeClr val="tx1"/>
                </a:solidFill>
                <a:latin typeface="Arial"/>
                <a:cs typeface="Arial"/>
                <a:sym typeface="Symbol" charset="0"/>
              </a:rPr>
              <a:t>better </a:t>
            </a:r>
            <a:r>
              <a:rPr lang="en-US" sz="3500" dirty="0" err="1">
                <a:solidFill>
                  <a:schemeClr val="tx1"/>
                </a:solidFill>
                <a:latin typeface="Arial"/>
                <a:cs typeface="Arial"/>
                <a:sym typeface="Symbol" charset="0"/>
              </a:rPr>
              <a:t>eval</a:t>
            </a:r>
            <a:r>
              <a:rPr lang="en-US" sz="3500" dirty="0">
                <a:solidFill>
                  <a:schemeClr val="tx1"/>
                </a:solidFill>
                <a:latin typeface="Arial"/>
                <a:cs typeface="Arial"/>
                <a:sym typeface="Symbol" charset="0"/>
              </a:rPr>
              <a:t> fun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993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9939"/>
                </p:tgtEl>
              </p:cMediaNode>
            </p:video>
            <p:seq concurrent="1" nextAc="seek">
              <p:cTn id="12" restart="whenNotActive" fill="hold" evtFilter="cancelBubble" nodeType="interactiveSeq">
                <p:stCondLst>
                  <p:cond evt="onClick" delay="0">
                    <p:tgtEl>
                      <p:spTgt spid="39939"/>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39939"/>
                                        </p:tgtEl>
                                      </p:cBhvr>
                                    </p:cmd>
                                  </p:childTnLst>
                                </p:cTn>
                              </p:par>
                            </p:childTnLst>
                          </p:cTn>
                        </p:par>
                      </p:childTnLst>
                    </p:cTn>
                  </p:par>
                </p:childTnLst>
              </p:cTn>
              <p:nextCondLst>
                <p:cond evt="onClick" delay="0">
                  <p:tgtEl>
                    <p:spTgt spid="39939"/>
                  </p:tgtEl>
                </p:cond>
              </p:nextCondLst>
            </p:seq>
          </p:childTnLst>
        </p:cTn>
      </p:par>
    </p:tnLst>
    <p:bldLst>
      <p:bldP spid="3994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584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Why Pacman Starves</a:t>
            </a:r>
          </a:p>
        </p:txBody>
      </p:sp>
      <p:sp>
        <p:nvSpPr>
          <p:cNvPr id="35844" name="Rectangle 3"/>
          <p:cNvSpPr>
            <a:spLocks noGrp="1" noChangeArrowheads="1"/>
          </p:cNvSpPr>
          <p:nvPr>
            <p:ph type="body" idx="1"/>
          </p:nvPr>
        </p:nvSpPr>
        <p:spPr>
          <a:xfrm>
            <a:off x="457200" y="1600200"/>
            <a:ext cx="4267200" cy="5257800"/>
          </a:xfrm>
        </p:spPr>
        <p:txBody>
          <a:bodyPr rIns="132080"/>
          <a:lstStyle/>
          <a:p>
            <a:pPr eaLnBrk="1" hangingPunct="1">
              <a:defRPr/>
            </a:pPr>
            <a:r>
              <a:rPr lang="en-US" sz="2400">
                <a:latin typeface="Arial" charset="0"/>
                <a:ea typeface="ヒラギノ角ゴ ProN W3" charset="0"/>
                <a:cs typeface="ヒラギノ角ゴ ProN W3" charset="0"/>
              </a:rPr>
              <a:t>He knows his score will go up by eating the dot now</a:t>
            </a:r>
          </a:p>
          <a:p>
            <a:pPr eaLnBrk="1" hangingPunct="1">
              <a:defRPr/>
            </a:pPr>
            <a:r>
              <a:rPr lang="en-US" sz="2400">
                <a:latin typeface="Arial" charset="0"/>
                <a:ea typeface="ヒラギノ角ゴ ProN W3" charset="0"/>
                <a:cs typeface="ヒラギノ角ゴ ProN W3" charset="0"/>
              </a:rPr>
              <a:t>He knows his score will go up just as much by eating the dot later on</a:t>
            </a:r>
          </a:p>
          <a:p>
            <a:pPr eaLnBrk="1" hangingPunct="1">
              <a:defRPr/>
            </a:pPr>
            <a:r>
              <a:rPr lang="en-US" sz="2400">
                <a:latin typeface="Arial" charset="0"/>
                <a:ea typeface="ヒラギノ角ゴ ProN W3" charset="0"/>
                <a:cs typeface="ヒラギノ角ゴ ProN W3" charset="0"/>
              </a:rPr>
              <a:t>There are no point-scoring opportunities after eating the dot</a:t>
            </a:r>
          </a:p>
          <a:p>
            <a:pPr eaLnBrk="1" hangingPunct="1">
              <a:defRPr/>
            </a:pPr>
            <a:r>
              <a:rPr lang="en-US" sz="2400">
                <a:latin typeface="Arial" charset="0"/>
                <a:ea typeface="ヒラギノ角ゴ ProN W3" charset="0"/>
                <a:cs typeface="ヒラギノ角ゴ ProN W3" charset="0"/>
              </a:rPr>
              <a:t>Therefore, waiting seems just as good as eating</a:t>
            </a:r>
          </a:p>
        </p:txBody>
      </p:sp>
      <p:pic>
        <p:nvPicPr>
          <p:cNvPr id="860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2959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021" name="Freeform 5"/>
          <p:cNvSpPr>
            <a:spLocks/>
          </p:cNvSpPr>
          <p:nvPr/>
        </p:nvSpPr>
        <p:spPr bwMode="auto">
          <a:xfrm>
            <a:off x="5913438" y="5141913"/>
            <a:ext cx="341312" cy="512762"/>
          </a:xfrm>
          <a:custGeom>
            <a:avLst/>
            <a:gdLst>
              <a:gd name="T0" fmla="*/ 0 w 21600"/>
              <a:gd name="T1" fmla="*/ 0 h 21600"/>
              <a:gd name="T2" fmla="*/ 0 w 21600"/>
              <a:gd name="T3" fmla="*/ 282085213 h 21600"/>
              <a:gd name="T4" fmla="*/ 85221103 w 21600"/>
              <a:gd name="T5" fmla="*/ 288961518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2" name="Freeform 6"/>
          <p:cNvSpPr>
            <a:spLocks/>
          </p:cNvSpPr>
          <p:nvPr/>
        </p:nvSpPr>
        <p:spPr bwMode="auto">
          <a:xfrm rot="16200000" flipH="1">
            <a:off x="6257925" y="4791075"/>
            <a:ext cx="341313" cy="512763"/>
          </a:xfrm>
          <a:custGeom>
            <a:avLst/>
            <a:gdLst>
              <a:gd name="T0" fmla="*/ 0 w 21600"/>
              <a:gd name="T1" fmla="*/ 0 h 21600"/>
              <a:gd name="T2" fmla="*/ 0 w 21600"/>
              <a:gd name="T3" fmla="*/ 282086855 h 21600"/>
              <a:gd name="T4" fmla="*/ 85221858 w 21600"/>
              <a:gd name="T5" fmla="*/ 28896319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602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2997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024" name="Freeform 8"/>
          <p:cNvSpPr>
            <a:spLocks/>
          </p:cNvSpPr>
          <p:nvPr/>
        </p:nvSpPr>
        <p:spPr bwMode="auto">
          <a:xfrm flipH="1">
            <a:off x="6400800" y="2514600"/>
            <a:ext cx="341313" cy="512763"/>
          </a:xfrm>
          <a:custGeom>
            <a:avLst/>
            <a:gdLst>
              <a:gd name="T0" fmla="*/ 0 w 21600"/>
              <a:gd name="T1" fmla="*/ 0 h 21600"/>
              <a:gd name="T2" fmla="*/ 0 w 21600"/>
              <a:gd name="T3" fmla="*/ 282086855 h 21600"/>
              <a:gd name="T4" fmla="*/ 85221858 w 21600"/>
              <a:gd name="T5" fmla="*/ 28896319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0" y="21086"/>
                </a:lnTo>
                <a:lnTo>
                  <a:pt x="21600" y="21600"/>
                </a:lnTo>
              </a:path>
            </a:pathLst>
          </a:custGeom>
          <a:noFill/>
          <a:ln w="381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7891"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Stochastic Single-Player</a:t>
            </a:r>
          </a:p>
        </p:txBody>
      </p:sp>
      <p:sp>
        <p:nvSpPr>
          <p:cNvPr id="37892" name="Rectangle 3"/>
          <p:cNvSpPr>
            <a:spLocks noGrp="1" noChangeArrowheads="1"/>
          </p:cNvSpPr>
          <p:nvPr>
            <p:ph type="body" idx="1"/>
          </p:nvPr>
        </p:nvSpPr>
        <p:spPr>
          <a:xfrm>
            <a:off x="457200" y="1447800"/>
            <a:ext cx="5029200" cy="2082800"/>
          </a:xfrm>
        </p:spPr>
        <p:txBody>
          <a:bodyPr rIns="132080"/>
          <a:lstStyle/>
          <a:p>
            <a:pPr eaLnBrk="1" hangingPunct="1">
              <a:spcBef>
                <a:spcPct val="0"/>
              </a:spcBef>
              <a:defRPr/>
            </a:pPr>
            <a:r>
              <a:rPr lang="en-US" sz="2500">
                <a:latin typeface="Arial" charset="0"/>
                <a:ea typeface="ヒラギノ角ゴ ProN W3" charset="0"/>
                <a:cs typeface="ヒラギノ角ゴ ProN W3" charset="0"/>
              </a:rPr>
              <a:t>What if we don</a:t>
            </a:r>
            <a:r>
              <a:rPr lang="ja-JP" altLang="en-US" sz="2500">
                <a:latin typeface="Arial" charset="0"/>
                <a:ea typeface="ヒラギノ角ゴ ProN W3" charset="0"/>
                <a:cs typeface="ヒラギノ角ゴ ProN W3" charset="0"/>
              </a:rPr>
              <a:t>’</a:t>
            </a:r>
            <a:r>
              <a:rPr lang="en-US" sz="2500">
                <a:latin typeface="Arial" charset="0"/>
                <a:ea typeface="ヒラギノ角ゴ ProN W3" charset="0"/>
                <a:cs typeface="ヒラギノ角ゴ ProN W3" charset="0"/>
              </a:rPr>
              <a:t>t know what the result of an action will be? E.g.,</a:t>
            </a:r>
          </a:p>
          <a:p>
            <a:pPr marL="782638" lvl="1" eaLnBrk="1" hangingPunct="1">
              <a:spcBef>
                <a:spcPct val="0"/>
              </a:spcBef>
              <a:defRPr/>
            </a:pPr>
            <a:r>
              <a:rPr lang="en-US" sz="2300">
                <a:latin typeface="Arial" charset="0"/>
                <a:ea typeface="ヒラギノ角ゴ ProN W3" charset="0"/>
                <a:cs typeface="ヒラギノ角ゴ ProN W3" charset="0"/>
              </a:rPr>
              <a:t>In solitaire, shuffle is unknown</a:t>
            </a:r>
          </a:p>
          <a:p>
            <a:pPr marL="782638" lvl="1" eaLnBrk="1" hangingPunct="1">
              <a:spcBef>
                <a:spcPct val="0"/>
              </a:spcBef>
              <a:defRPr/>
            </a:pPr>
            <a:r>
              <a:rPr lang="en-US" sz="2300">
                <a:latin typeface="Arial" charset="0"/>
                <a:ea typeface="ヒラギノ角ゴ ProN W3" charset="0"/>
                <a:cs typeface="ヒラギノ角ゴ ProN W3" charset="0"/>
              </a:rPr>
              <a:t>In minesweeper, mine locations</a:t>
            </a:r>
          </a:p>
        </p:txBody>
      </p:sp>
      <p:sp>
        <p:nvSpPr>
          <p:cNvPr id="43012" name="AutoShape 4"/>
          <p:cNvSpPr>
            <a:spLocks/>
          </p:cNvSpPr>
          <p:nvPr/>
        </p:nvSpPr>
        <p:spPr bwMode="auto">
          <a:xfrm>
            <a:off x="6815138" y="2235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43013" name="AutoShape 5"/>
          <p:cNvCxnSpPr>
            <a:cxnSpLocks noChangeShapeType="1"/>
            <a:stCxn id="43012" idx="0"/>
            <a:endCxn id="43015" idx="0"/>
          </p:cNvCxnSpPr>
          <p:nvPr/>
        </p:nvCxnSpPr>
        <p:spPr bwMode="auto">
          <a:xfrm flipH="1">
            <a:off x="6273800" y="2438400"/>
            <a:ext cx="760413"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14" name="AutoShape 6"/>
          <p:cNvCxnSpPr>
            <a:cxnSpLocks noChangeShapeType="1"/>
            <a:stCxn id="43012" idx="0"/>
            <a:endCxn id="43016" idx="0"/>
          </p:cNvCxnSpPr>
          <p:nvPr/>
        </p:nvCxnSpPr>
        <p:spPr bwMode="auto">
          <a:xfrm>
            <a:off x="7034213" y="2438400"/>
            <a:ext cx="763587"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015" name="Oval 7"/>
          <p:cNvSpPr>
            <a:spLocks/>
          </p:cNvSpPr>
          <p:nvPr/>
        </p:nvSpPr>
        <p:spPr bwMode="auto">
          <a:xfrm>
            <a:off x="6083300" y="3149600"/>
            <a:ext cx="381000" cy="381000"/>
          </a:xfrm>
          <a:prstGeom prst="ellipse">
            <a:avLst/>
          </a:prstGeom>
          <a:solidFill>
            <a:srgbClr val="660066"/>
          </a:solidFill>
          <a:ln w="9525">
            <a:solidFill>
              <a:schemeClr val="tx1"/>
            </a:solidFill>
            <a:round/>
            <a:headEnd/>
            <a:tailEnd/>
          </a:ln>
        </p:spPr>
        <p:txBody>
          <a:bodyPr lIns="0" tIns="0" rIns="0" bIns="0"/>
          <a:lstStyle/>
          <a:p>
            <a:endParaRPr lang="en-US"/>
          </a:p>
        </p:txBody>
      </p:sp>
      <p:sp>
        <p:nvSpPr>
          <p:cNvPr id="43016" name="Oval 8"/>
          <p:cNvSpPr>
            <a:spLocks/>
          </p:cNvSpPr>
          <p:nvPr/>
        </p:nvSpPr>
        <p:spPr bwMode="auto">
          <a:xfrm>
            <a:off x="7607300" y="3149600"/>
            <a:ext cx="381000" cy="381000"/>
          </a:xfrm>
          <a:prstGeom prst="ellipse">
            <a:avLst/>
          </a:prstGeom>
          <a:solidFill>
            <a:srgbClr val="660066"/>
          </a:solidFill>
          <a:ln w="9525">
            <a:solidFill>
              <a:schemeClr val="tx1"/>
            </a:solidFill>
            <a:round/>
            <a:headEnd/>
            <a:tailEnd/>
          </a:ln>
        </p:spPr>
        <p:txBody>
          <a:bodyPr lIns="0" tIns="0" rIns="0" bIns="0"/>
          <a:lstStyle/>
          <a:p>
            <a:endParaRPr lang="en-US"/>
          </a:p>
        </p:txBody>
      </p:sp>
      <p:grpSp>
        <p:nvGrpSpPr>
          <p:cNvPr id="43031" name="Group 23"/>
          <p:cNvGrpSpPr>
            <a:grpSpLocks/>
          </p:cNvGrpSpPr>
          <p:nvPr/>
        </p:nvGrpSpPr>
        <p:grpSpPr bwMode="auto">
          <a:xfrm>
            <a:off x="5688013" y="2178050"/>
            <a:ext cx="3379787" cy="2673350"/>
            <a:chOff x="0" y="0"/>
            <a:chExt cx="2128" cy="1683"/>
          </a:xfrm>
        </p:grpSpPr>
        <p:sp>
          <p:nvSpPr>
            <p:cNvPr id="88075" name="Rectangle 9"/>
            <p:cNvSpPr>
              <a:spLocks/>
            </p:cNvSpPr>
            <p:nvPr/>
          </p:nvSpPr>
          <p:spPr bwMode="auto">
            <a:xfrm>
              <a:off x="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88076" name="Rectangle 10"/>
            <p:cNvSpPr>
              <a:spLocks/>
            </p:cNvSpPr>
            <p:nvPr/>
          </p:nvSpPr>
          <p:spPr bwMode="auto">
            <a:xfrm>
              <a:off x="0" y="1459"/>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sp>
          <p:nvSpPr>
            <p:cNvPr id="88077" name="Rectangle 11"/>
            <p:cNvSpPr>
              <a:spLocks/>
            </p:cNvSpPr>
            <p:nvPr/>
          </p:nvSpPr>
          <p:spPr bwMode="auto">
            <a:xfrm>
              <a:off x="440"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88078" name="Rectangle 12"/>
            <p:cNvSpPr>
              <a:spLocks/>
            </p:cNvSpPr>
            <p:nvPr/>
          </p:nvSpPr>
          <p:spPr bwMode="auto">
            <a:xfrm>
              <a:off x="472" y="1459"/>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sp>
          <p:nvSpPr>
            <p:cNvPr id="88079" name="Rectangle 13"/>
            <p:cNvSpPr>
              <a:spLocks/>
            </p:cNvSpPr>
            <p:nvPr/>
          </p:nvSpPr>
          <p:spPr bwMode="auto">
            <a:xfrm>
              <a:off x="96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88080" name="Rectangle 14"/>
            <p:cNvSpPr>
              <a:spLocks/>
            </p:cNvSpPr>
            <p:nvPr/>
          </p:nvSpPr>
          <p:spPr bwMode="auto">
            <a:xfrm>
              <a:off x="1000" y="1459"/>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sp>
          <p:nvSpPr>
            <p:cNvPr id="88081" name="Rectangle 15"/>
            <p:cNvSpPr>
              <a:spLocks/>
            </p:cNvSpPr>
            <p:nvPr/>
          </p:nvSpPr>
          <p:spPr bwMode="auto">
            <a:xfrm>
              <a:off x="1448" y="1475"/>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88082" name="Rectangle 16"/>
            <p:cNvSpPr>
              <a:spLocks/>
            </p:cNvSpPr>
            <p:nvPr/>
          </p:nvSpPr>
          <p:spPr bwMode="auto">
            <a:xfrm>
              <a:off x="1480" y="1459"/>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7</a:t>
              </a:r>
            </a:p>
          </p:txBody>
        </p:sp>
        <p:sp>
          <p:nvSpPr>
            <p:cNvPr id="88083" name="Line 17"/>
            <p:cNvSpPr>
              <a:spLocks noChangeShapeType="1"/>
            </p:cNvSpPr>
            <p:nvPr/>
          </p:nvSpPr>
          <p:spPr bwMode="auto">
            <a:xfrm flipH="1">
              <a:off x="12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8084" name="Line 18"/>
            <p:cNvSpPr>
              <a:spLocks noChangeShapeType="1"/>
            </p:cNvSpPr>
            <p:nvPr/>
          </p:nvSpPr>
          <p:spPr bwMode="auto">
            <a:xfrm>
              <a:off x="368" y="851"/>
              <a:ext cx="192"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8085" name="Line 19"/>
            <p:cNvSpPr>
              <a:spLocks noChangeShapeType="1"/>
            </p:cNvSpPr>
            <p:nvPr/>
          </p:nvSpPr>
          <p:spPr bwMode="auto">
            <a:xfrm flipH="1">
              <a:off x="108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8086" name="Line 20"/>
            <p:cNvSpPr>
              <a:spLocks noChangeShapeType="1"/>
            </p:cNvSpPr>
            <p:nvPr/>
          </p:nvSpPr>
          <p:spPr bwMode="auto">
            <a:xfrm>
              <a:off x="1328" y="851"/>
              <a:ext cx="24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8087" name="Rectangle 21"/>
            <p:cNvSpPr>
              <a:spLocks/>
            </p:cNvSpPr>
            <p:nvPr/>
          </p:nvSpPr>
          <p:spPr bwMode="auto">
            <a:xfrm>
              <a:off x="983" y="0"/>
              <a:ext cx="42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88088" name="Rectangle 22"/>
            <p:cNvSpPr>
              <a:spLocks/>
            </p:cNvSpPr>
            <p:nvPr/>
          </p:nvSpPr>
          <p:spPr bwMode="auto">
            <a:xfrm>
              <a:off x="1448" y="615"/>
              <a:ext cx="68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average</a:t>
              </a:r>
            </a:p>
          </p:txBody>
        </p:sp>
      </p:grpSp>
      <p:sp>
        <p:nvSpPr>
          <p:cNvPr id="43032" name="Rectangle 24"/>
          <p:cNvSpPr>
            <a:spLocks/>
          </p:cNvSpPr>
          <p:nvPr/>
        </p:nvSpPr>
        <p:spPr bwMode="auto">
          <a:xfrm>
            <a:off x="515938" y="3365500"/>
            <a:ext cx="5194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buClr>
                <a:srgbClr val="333399"/>
              </a:buClr>
              <a:buSzPct val="100000"/>
              <a:buFont typeface="Wingdings" charset="0"/>
              <a:buChar char="§"/>
            </a:pPr>
            <a:r>
              <a:rPr lang="en-US" sz="2500" dirty="0">
                <a:solidFill>
                  <a:srgbClr val="333399"/>
                </a:solidFill>
                <a:cs typeface="Arial" charset="0"/>
              </a:rPr>
              <a:t>Can do </a:t>
            </a:r>
            <a:r>
              <a:rPr lang="en-US" sz="2500" dirty="0" err="1">
                <a:solidFill>
                  <a:srgbClr val="FF0000"/>
                </a:solidFill>
                <a:latin typeface="Arial Bold" charset="0"/>
                <a:cs typeface="Arial Bold" charset="0"/>
                <a:sym typeface="Arial Bold" charset="0"/>
              </a:rPr>
              <a:t>expectimax</a:t>
            </a:r>
            <a:r>
              <a:rPr lang="en-US" sz="2500" dirty="0">
                <a:solidFill>
                  <a:srgbClr val="FF0000"/>
                </a:solidFill>
                <a:latin typeface="Arial Bold" charset="0"/>
                <a:cs typeface="Arial Bold" charset="0"/>
                <a:sym typeface="Arial Bold" charset="0"/>
              </a:rPr>
              <a:t> search</a:t>
            </a:r>
          </a:p>
          <a:p>
            <a:pPr marL="782638" lvl="1" indent="-285750">
              <a:buClr>
                <a:srgbClr val="000000"/>
              </a:buClr>
              <a:buSzPct val="100000"/>
              <a:buFont typeface="Wingdings" charset="0"/>
              <a:buChar char="§"/>
            </a:pPr>
            <a:r>
              <a:rPr lang="en-US" sz="2300" dirty="0">
                <a:solidFill>
                  <a:srgbClr val="660066"/>
                </a:solidFill>
                <a:cs typeface="Arial" charset="0"/>
              </a:rPr>
              <a:t>Chance nodes</a:t>
            </a:r>
            <a:r>
              <a:rPr lang="en-US" sz="2300" dirty="0">
                <a:solidFill>
                  <a:schemeClr val="tx1"/>
                </a:solidFill>
                <a:cs typeface="Arial" charset="0"/>
              </a:rPr>
              <a:t>, like actions except the environment controls the action chosen</a:t>
            </a:r>
          </a:p>
          <a:p>
            <a:pPr marL="782638" lvl="1" indent="-285750">
              <a:buClr>
                <a:srgbClr val="000000"/>
              </a:buClr>
              <a:buSzPct val="100000"/>
              <a:buFont typeface="Wingdings" charset="0"/>
              <a:buChar char="§"/>
            </a:pPr>
            <a:r>
              <a:rPr lang="en-US" sz="2300" dirty="0">
                <a:solidFill>
                  <a:schemeClr val="tx1"/>
                </a:solidFill>
                <a:cs typeface="Arial" charset="0"/>
              </a:rPr>
              <a:t>Max nodes as before</a:t>
            </a:r>
          </a:p>
          <a:p>
            <a:pPr marL="782638" lvl="1" indent="-285750">
              <a:buClr>
                <a:srgbClr val="000000"/>
              </a:buClr>
              <a:buSzPct val="100000"/>
              <a:buFont typeface="Wingdings" charset="0"/>
              <a:buChar char="§"/>
            </a:pPr>
            <a:r>
              <a:rPr lang="en-US" sz="2300" dirty="0">
                <a:solidFill>
                  <a:srgbClr val="660066"/>
                </a:solidFill>
                <a:cs typeface="Arial" charset="0"/>
              </a:rPr>
              <a:t>Chance nodes take average (expectation) of value of children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301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301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301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301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3031"/>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3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5" grpId="0" animBg="1"/>
      <p:bldP spid="43016" grpId="0" animBg="1"/>
      <p:bldP spid="4303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891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Algorithms?</a:t>
            </a:r>
          </a:p>
        </p:txBody>
      </p:sp>
      <p:pic>
        <p:nvPicPr>
          <p:cNvPr id="44035" name="cse473au11-adversarial-" descr="cse473au11-adversarial-search.ppt_media/out-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5105400" y="2476500"/>
            <a:ext cx="3517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cse473au11-adversarial-" descr="cse473au11-adversarial-search.ppt_media/trapped-expectimax-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95300" y="2476500"/>
            <a:ext cx="3517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p:cNvSpPr>
          <p:nvPr/>
        </p:nvSpPr>
        <p:spPr bwMode="auto">
          <a:xfrm>
            <a:off x="469900" y="1778000"/>
            <a:ext cx="2057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Expectimax</a:t>
            </a:r>
          </a:p>
        </p:txBody>
      </p:sp>
      <p:sp>
        <p:nvSpPr>
          <p:cNvPr id="44038" name="Rectangle 6"/>
          <p:cNvSpPr>
            <a:spLocks/>
          </p:cNvSpPr>
          <p:nvPr/>
        </p:nvSpPr>
        <p:spPr bwMode="auto">
          <a:xfrm>
            <a:off x="4953000" y="1778000"/>
            <a:ext cx="15255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Minimax</a:t>
            </a:r>
          </a:p>
        </p:txBody>
      </p:sp>
      <p:sp>
        <p:nvSpPr>
          <p:cNvPr id="44039" name="Rectangle 7"/>
          <p:cNvSpPr>
            <a:spLocks/>
          </p:cNvSpPr>
          <p:nvPr/>
        </p:nvSpPr>
        <p:spPr bwMode="auto">
          <a:xfrm>
            <a:off x="1193800" y="5765800"/>
            <a:ext cx="6746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4035"/>
                                        </p:tgtEl>
                                      </p:cBhvr>
                                    </p:cmd>
                                  </p:childTnLst>
                                </p:cTn>
                              </p:par>
                            </p:childTnLst>
                          </p:cTn>
                        </p:par>
                        <p:par>
                          <p:cTn id="7" fill="hold" nodeType="afterGroup">
                            <p:stCondLst>
                              <p:cond delay="0"/>
                            </p:stCondLst>
                            <p:childTnLst>
                              <p:par>
                                <p:cTn id="8" presetID="1" presetClass="mediacall" presetSubtype="0" fill="hold" nodeType="afterEffect">
                                  <p:stCondLst>
                                    <p:cond delay="0"/>
                                  </p:stCondLst>
                                  <p:childTnLst>
                                    <p:cmd type="call" cmd="playFrom(0.0)">
                                      <p:cBhvr>
                                        <p:cTn id="9" dur="1" fill="hold"/>
                                        <p:tgtEl>
                                          <p:spTgt spid="44036"/>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403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403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fill="hold" display="0">
                  <p:stCondLst>
                    <p:cond delay="indefinite"/>
                  </p:stCondLst>
                </p:cTn>
                <p:tgtEl>
                  <p:spTgt spid="44035"/>
                </p:tgtEl>
              </p:cMediaNode>
            </p:video>
            <p:seq concurrent="1" nextAc="seek">
              <p:cTn id="21" restart="whenNotActive" fill="hold" evtFilter="cancelBubble" nodeType="interactiveSeq">
                <p:stCondLst>
                  <p:cond evt="onClick" delay="0">
                    <p:tgtEl>
                      <p:spTgt spid="4403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mediacall" presetSubtype="0" fill="hold" nodeType="clickEffect">
                                  <p:stCondLst>
                                    <p:cond delay="0"/>
                                  </p:stCondLst>
                                  <p:childTnLst>
                                    <p:cmd type="call" cmd="togglePause">
                                      <p:cBhvr>
                                        <p:cTn id="25" dur="1" fill="hold"/>
                                        <p:tgtEl>
                                          <p:spTgt spid="44035"/>
                                        </p:tgtEl>
                                      </p:cBhvr>
                                    </p:cmd>
                                  </p:childTnLst>
                                </p:cTn>
                              </p:par>
                            </p:childTnLst>
                          </p:cTn>
                        </p:par>
                      </p:childTnLst>
                    </p:cTn>
                  </p:par>
                </p:childTnLst>
              </p:cTn>
              <p:nextCondLst>
                <p:cond evt="onClick" delay="0">
                  <p:tgtEl>
                    <p:spTgt spid="44035"/>
                  </p:tgtEl>
                </p:cond>
              </p:nextCondLst>
            </p:seq>
            <p:video>
              <p:cMediaNode vol="80000">
                <p:cTn id="26" fill="hold" display="0">
                  <p:stCondLst>
                    <p:cond delay="indefinite"/>
                  </p:stCondLst>
                </p:cTn>
                <p:tgtEl>
                  <p:spTgt spid="44036"/>
                </p:tgtEl>
              </p:cMediaNode>
            </p:video>
            <p:seq concurrent="1" nextAc="seek">
              <p:cTn id="27" restart="whenNotActive" fill="hold" evtFilter="cancelBubble" nodeType="interactiveSeq">
                <p:stCondLst>
                  <p:cond evt="onClick" delay="0">
                    <p:tgtEl>
                      <p:spTgt spid="4403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44036"/>
                                        </p:tgtEl>
                                      </p:cBhvr>
                                    </p:cmd>
                                  </p:childTnLst>
                                </p:cTn>
                              </p:par>
                            </p:childTnLst>
                          </p:cTn>
                        </p:par>
                      </p:childTnLst>
                    </p:cTn>
                  </p:par>
                </p:childTnLst>
              </p:cTn>
              <p:nextCondLst>
                <p:cond evt="onClick" delay="0">
                  <p:tgtEl>
                    <p:spTgt spid="44036"/>
                  </p:tgtEl>
                </p:cond>
              </p:nextCondLst>
            </p:seq>
          </p:childTnLst>
        </p:cTn>
      </p:par>
    </p:tnLst>
    <p:bldLst>
      <p:bldP spid="44037" grpId="0" autoUpdateAnimBg="0"/>
      <p:bldP spid="44038" grpId="0" autoUpdateAnimBg="0"/>
      <p:bldP spid="4403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011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3993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Maximum Expected Utility</a:t>
            </a:r>
          </a:p>
        </p:txBody>
      </p:sp>
      <p:sp>
        <p:nvSpPr>
          <p:cNvPr id="45059" name="Rectangle 3"/>
          <p:cNvSpPr>
            <a:spLocks noGrp="1" noChangeArrowheads="1"/>
          </p:cNvSpPr>
          <p:nvPr>
            <p:ph type="body" idx="1"/>
          </p:nvPr>
        </p:nvSpPr>
        <p:spPr>
          <a:xfrm>
            <a:off x="457200" y="1646238"/>
            <a:ext cx="8229600" cy="5211762"/>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Why should we average utilities?  Why not minimax?</a:t>
            </a:r>
            <a:endParaRPr lang="en-US">
              <a:latin typeface="Arial" charset="0"/>
              <a:ea typeface="ヒラギノ角ゴ ProN W3" charset="0"/>
              <a:cs typeface="ヒラギノ角ゴ ProN W3" charset="0"/>
            </a:endParaRPr>
          </a:p>
          <a:p>
            <a:pPr eaLnBrk="1" hangingPunct="1">
              <a:lnSpc>
                <a:spcPct val="90000"/>
              </a:lnSpc>
              <a:spcBef>
                <a:spcPts val="5800"/>
              </a:spcBef>
              <a:defRPr/>
            </a:pPr>
            <a:r>
              <a:rPr lang="en-US" sz="2400">
                <a:latin typeface="Arial" charset="0"/>
                <a:ea typeface="ヒラギノ角ゴ ProN W3" charset="0"/>
                <a:cs typeface="ヒラギノ角ゴ ProN W3" charset="0"/>
              </a:rPr>
              <a:t>Principle of maximum expected utility: an agent should chose the action which </a:t>
            </a:r>
            <a:r>
              <a:rPr lang="en-US" sz="2400">
                <a:solidFill>
                  <a:srgbClr val="CC0000"/>
                </a:solidFill>
                <a:latin typeface="Arial" charset="0"/>
                <a:ea typeface="ヒラギノ角ゴ ProN W3" charset="0"/>
                <a:cs typeface="ヒラギノ角ゴ ProN W3" charset="0"/>
              </a:rPr>
              <a:t>maximizes its expected utility, given its knowledge</a:t>
            </a:r>
            <a:endParaRPr lang="en-US">
              <a:latin typeface="Arial" charset="0"/>
              <a:ea typeface="ヒラギノ角ゴ ProN W3" charset="0"/>
              <a:cs typeface="ヒラギノ角ゴ ProN W3" charset="0"/>
            </a:endParaRPr>
          </a:p>
          <a:p>
            <a:pPr marL="782638" lvl="1" eaLnBrk="1" hangingPunct="1">
              <a:lnSpc>
                <a:spcPct val="90000"/>
              </a:lnSpc>
              <a:defRPr/>
            </a:pPr>
            <a:r>
              <a:rPr lang="en-US" sz="2400">
                <a:latin typeface="Arial" charset="0"/>
                <a:ea typeface="ヒラギノ角ゴ ProN W3" charset="0"/>
                <a:cs typeface="ヒラギノ角ゴ ProN W3" charset="0"/>
              </a:rPr>
              <a:t>General principle for decision making</a:t>
            </a:r>
          </a:p>
          <a:p>
            <a:pPr marL="782638" lvl="1" eaLnBrk="1" hangingPunct="1">
              <a:lnSpc>
                <a:spcPct val="90000"/>
              </a:lnSpc>
              <a:defRPr/>
            </a:pPr>
            <a:r>
              <a:rPr lang="en-US" sz="2400">
                <a:latin typeface="Arial" charset="0"/>
                <a:ea typeface="ヒラギノ角ゴ ProN W3" charset="0"/>
                <a:cs typeface="ヒラギノ角ゴ ProN W3" charset="0"/>
              </a:rPr>
              <a:t>Often taken as the definition of rationality</a:t>
            </a:r>
          </a:p>
          <a:p>
            <a:pPr marL="782638" lvl="1" eaLnBrk="1" hangingPunct="1">
              <a:lnSpc>
                <a:spcPct val="90000"/>
              </a:lnSpc>
              <a:defRPr/>
            </a:pPr>
            <a:r>
              <a:rPr lang="en-US" sz="2400">
                <a:latin typeface="Arial" charset="0"/>
                <a:ea typeface="ヒラギノ角ゴ ProN W3" charset="0"/>
                <a:cs typeface="ヒラギノ角ゴ ProN W3" charset="0"/>
              </a:rPr>
              <a:t>We</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ll see this idea over and over in this course!</a:t>
            </a:r>
          </a:p>
          <a:p>
            <a:pPr eaLnBrk="1" hangingPunct="1">
              <a:lnSpc>
                <a:spcPct val="90000"/>
              </a:lnSpc>
              <a:spcBef>
                <a:spcPts val="3200"/>
              </a:spcBef>
              <a:defRPr/>
            </a:pPr>
            <a:r>
              <a:rPr lang="en-US" sz="2400">
                <a:latin typeface="Arial" charset="0"/>
                <a:ea typeface="ヒラギノ角ゴ ProN W3" charset="0"/>
                <a:cs typeface="ヒラギノ角ゴ ProN W3" charset="0"/>
              </a:rPr>
              <a:t>Let</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s decompress this definition…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59">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5059">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5059">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45059">
                                            <p:txEl>
                                              <p:pRg st="4" end="4"/>
                                            </p:txEl>
                                          </p:spTgt>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096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Reminder: Probabilities</a:t>
            </a:r>
          </a:p>
        </p:txBody>
      </p:sp>
      <p:sp>
        <p:nvSpPr>
          <p:cNvPr id="46083" name="Rectangle 3"/>
          <p:cNvSpPr>
            <a:spLocks noGrp="1" noChangeArrowheads="1"/>
          </p:cNvSpPr>
          <p:nvPr>
            <p:ph type="body" idx="1"/>
          </p:nvPr>
        </p:nvSpPr>
        <p:spPr/>
        <p:txBody>
          <a:bodyPr rIns="132080"/>
          <a:lstStyle/>
          <a:p>
            <a:pPr eaLnBrk="1" hangingPunct="1">
              <a:lnSpc>
                <a:spcPct val="80000"/>
              </a:lnSpc>
              <a:defRPr/>
            </a:pPr>
            <a:r>
              <a:rPr lang="en-US" sz="2000">
                <a:latin typeface="Arial" charset="0"/>
                <a:ea typeface="ヒラギノ角ゴ ProN W3" charset="0"/>
                <a:cs typeface="ヒラギノ角ゴ ProN W3" charset="0"/>
              </a:rPr>
              <a:t>A </a:t>
            </a:r>
            <a:r>
              <a:rPr lang="en-US" sz="2000">
                <a:solidFill>
                  <a:srgbClr val="CC0000"/>
                </a:solidFill>
                <a:latin typeface="Arial" charset="0"/>
                <a:ea typeface="ヒラギノ角ゴ ProN W3" charset="0"/>
                <a:cs typeface="ヒラギノ角ゴ ProN W3" charset="0"/>
              </a:rPr>
              <a:t>random variable</a:t>
            </a:r>
            <a:r>
              <a:rPr lang="en-US" sz="2000">
                <a:latin typeface="Arial" charset="0"/>
                <a:ea typeface="ヒラギノ角ゴ ProN W3" charset="0"/>
                <a:cs typeface="ヒラギノ角ゴ ProN W3" charset="0"/>
              </a:rPr>
              <a:t> represents an event whose outcome is unknown</a:t>
            </a:r>
          </a:p>
          <a:p>
            <a:pPr eaLnBrk="1" hangingPunct="1">
              <a:lnSpc>
                <a:spcPct val="80000"/>
              </a:lnSpc>
              <a:defRPr/>
            </a:pPr>
            <a:r>
              <a:rPr lang="en-US" sz="2000">
                <a:latin typeface="Arial" charset="0"/>
                <a:ea typeface="ヒラギノ角ゴ ProN W3" charset="0"/>
                <a:cs typeface="ヒラギノ角ゴ ProN W3" charset="0"/>
              </a:rPr>
              <a:t>A </a:t>
            </a:r>
            <a:r>
              <a:rPr lang="en-US" sz="2000">
                <a:solidFill>
                  <a:srgbClr val="CC0000"/>
                </a:solidFill>
                <a:latin typeface="Arial" charset="0"/>
                <a:ea typeface="ヒラギノ角ゴ ProN W3" charset="0"/>
                <a:cs typeface="ヒラギノ角ゴ ProN W3" charset="0"/>
              </a:rPr>
              <a:t>probability distribution</a:t>
            </a:r>
            <a:r>
              <a:rPr lang="en-US" sz="2000">
                <a:latin typeface="Arial" charset="0"/>
                <a:ea typeface="ヒラギノ角ゴ ProN W3" charset="0"/>
                <a:cs typeface="ヒラギノ角ゴ ProN W3" charset="0"/>
              </a:rPr>
              <a:t> is an assignment of weights to outcomes</a:t>
            </a:r>
            <a:endParaRPr lang="en-US">
              <a:latin typeface="Arial" charset="0"/>
              <a:ea typeface="ヒラギノ角ゴ ProN W3" charset="0"/>
              <a:cs typeface="ヒラギノ角ゴ ProN W3" charset="0"/>
            </a:endParaRPr>
          </a:p>
          <a:p>
            <a:pPr eaLnBrk="1" hangingPunct="1">
              <a:lnSpc>
                <a:spcPct val="80000"/>
              </a:lnSpc>
              <a:spcBef>
                <a:spcPts val="3500"/>
              </a:spcBef>
              <a:defRPr/>
            </a:pPr>
            <a:r>
              <a:rPr lang="en-US" sz="2000">
                <a:latin typeface="Arial" charset="0"/>
                <a:ea typeface="ヒラギノ角ゴ ProN W3" charset="0"/>
                <a:cs typeface="ヒラギノ角ゴ ProN W3" charset="0"/>
              </a:rPr>
              <a:t>Example: traffic on freeway?</a:t>
            </a:r>
          </a:p>
          <a:p>
            <a:pPr marL="782638" lvl="1" eaLnBrk="1" hangingPunct="1">
              <a:lnSpc>
                <a:spcPct val="80000"/>
              </a:lnSpc>
              <a:defRPr/>
            </a:pPr>
            <a:r>
              <a:rPr lang="en-US" sz="1800">
                <a:latin typeface="Arial" charset="0"/>
                <a:ea typeface="ヒラギノ角ゴ ProN W3" charset="0"/>
                <a:cs typeface="ヒラギノ角ゴ ProN W3" charset="0"/>
              </a:rPr>
              <a:t>Random variable: T = whether there</a:t>
            </a:r>
            <a:r>
              <a:rPr lang="ja-JP" altLang="en-US" sz="1800">
                <a:latin typeface="Arial" charset="0"/>
                <a:ea typeface="ヒラギノ角ゴ ProN W3" charset="0"/>
                <a:cs typeface="ヒラギノ角ゴ ProN W3" charset="0"/>
              </a:rPr>
              <a:t>’</a:t>
            </a:r>
            <a:r>
              <a:rPr lang="en-US" sz="1800">
                <a:latin typeface="Arial" charset="0"/>
                <a:ea typeface="ヒラギノ角ゴ ProN W3" charset="0"/>
                <a:cs typeface="ヒラギノ角ゴ ProN W3" charset="0"/>
              </a:rPr>
              <a:t>s traffic</a:t>
            </a:r>
          </a:p>
          <a:p>
            <a:pPr marL="782638" lvl="1" eaLnBrk="1" hangingPunct="1">
              <a:lnSpc>
                <a:spcPct val="80000"/>
              </a:lnSpc>
              <a:defRPr/>
            </a:pPr>
            <a:r>
              <a:rPr lang="en-US" sz="1800">
                <a:latin typeface="Arial" charset="0"/>
                <a:ea typeface="ヒラギノ角ゴ ProN W3" charset="0"/>
                <a:cs typeface="ヒラギノ角ゴ ProN W3" charset="0"/>
              </a:rPr>
              <a:t>Outcomes: T in {none, light, heavy}</a:t>
            </a:r>
          </a:p>
          <a:p>
            <a:pPr marL="782638" lvl="1" eaLnBrk="1" hangingPunct="1">
              <a:lnSpc>
                <a:spcPct val="80000"/>
              </a:lnSpc>
              <a:defRPr/>
            </a:pPr>
            <a:r>
              <a:rPr lang="en-US" sz="1800">
                <a:latin typeface="Arial" charset="0"/>
                <a:ea typeface="ヒラギノ角ゴ ProN W3" charset="0"/>
                <a:cs typeface="ヒラギノ角ゴ ProN W3" charset="0"/>
              </a:rPr>
              <a:t>Distribution: P(T=none) = 0.25, P(T=light) = 0.55, P(T=heavy) = 0.20</a:t>
            </a:r>
          </a:p>
          <a:p>
            <a:pPr eaLnBrk="1" hangingPunct="1">
              <a:lnSpc>
                <a:spcPct val="80000"/>
              </a:lnSpc>
              <a:spcBef>
                <a:spcPts val="3000"/>
              </a:spcBef>
              <a:defRPr/>
            </a:pPr>
            <a:r>
              <a:rPr lang="en-US" sz="2000">
                <a:latin typeface="Arial" charset="0"/>
                <a:ea typeface="ヒラギノ角ゴ ProN W3" charset="0"/>
                <a:cs typeface="ヒラギノ角ゴ ProN W3" charset="0"/>
              </a:rPr>
              <a:t>Some laws of probability (more later):</a:t>
            </a:r>
          </a:p>
          <a:p>
            <a:pPr marL="782638" lvl="1" eaLnBrk="1" hangingPunct="1">
              <a:lnSpc>
                <a:spcPct val="80000"/>
              </a:lnSpc>
              <a:defRPr/>
            </a:pPr>
            <a:r>
              <a:rPr lang="en-US" sz="1800">
                <a:latin typeface="Arial" charset="0"/>
                <a:ea typeface="ヒラギノ角ゴ ProN W3" charset="0"/>
                <a:cs typeface="ヒラギノ角ゴ ProN W3" charset="0"/>
              </a:rPr>
              <a:t>Probabilities are always non-negative</a:t>
            </a:r>
          </a:p>
          <a:p>
            <a:pPr marL="782638" lvl="1" eaLnBrk="1" hangingPunct="1">
              <a:lnSpc>
                <a:spcPct val="80000"/>
              </a:lnSpc>
              <a:defRPr/>
            </a:pPr>
            <a:r>
              <a:rPr lang="en-US" sz="1800">
                <a:latin typeface="Arial" charset="0"/>
                <a:ea typeface="ヒラギノ角ゴ ProN W3" charset="0"/>
                <a:cs typeface="ヒラギノ角ゴ ProN W3" charset="0"/>
              </a:rPr>
              <a:t>Probabilities over all possible outcomes sum to one</a:t>
            </a:r>
          </a:p>
          <a:p>
            <a:pPr eaLnBrk="1" hangingPunct="1">
              <a:lnSpc>
                <a:spcPct val="80000"/>
              </a:lnSpc>
              <a:spcBef>
                <a:spcPts val="4000"/>
              </a:spcBef>
              <a:defRPr/>
            </a:pPr>
            <a:r>
              <a:rPr lang="en-US" sz="2000">
                <a:latin typeface="Arial" charset="0"/>
                <a:ea typeface="ヒラギノ角ゴ ProN W3" charset="0"/>
                <a:cs typeface="ヒラギノ角ゴ ProN W3" charset="0"/>
              </a:rPr>
              <a:t>As we get more evidence, probabilities may change:</a:t>
            </a:r>
          </a:p>
          <a:p>
            <a:pPr marL="782638" lvl="1" eaLnBrk="1" hangingPunct="1">
              <a:lnSpc>
                <a:spcPct val="80000"/>
              </a:lnSpc>
              <a:defRPr/>
            </a:pPr>
            <a:r>
              <a:rPr lang="en-US" sz="1800">
                <a:latin typeface="Arial" charset="0"/>
                <a:ea typeface="ヒラギノ角ゴ ProN W3" charset="0"/>
                <a:cs typeface="ヒラギノ角ゴ ProN W3" charset="0"/>
              </a:rPr>
              <a:t>P(T=heavy) = 0.20, P(T=heavy | Hour=8am) = 0.60</a:t>
            </a:r>
          </a:p>
          <a:p>
            <a:pPr marL="782638" lvl="1" eaLnBrk="1" hangingPunct="1">
              <a:lnSpc>
                <a:spcPct val="80000"/>
              </a:lnSpc>
              <a:defRPr/>
            </a:pPr>
            <a:r>
              <a:rPr lang="en-US" sz="1800">
                <a:latin typeface="Arial" charset="0"/>
                <a:ea typeface="ヒラギノ角ゴ ProN W3" charset="0"/>
                <a:cs typeface="ヒラギノ角ゴ ProN W3" charset="0"/>
              </a:rPr>
              <a:t>We</a:t>
            </a:r>
            <a:r>
              <a:rPr lang="ja-JP" altLang="en-US" sz="1800">
                <a:latin typeface="Arial" charset="0"/>
                <a:ea typeface="ヒラギノ角ゴ ProN W3" charset="0"/>
                <a:cs typeface="ヒラギノ角ゴ ProN W3" charset="0"/>
              </a:rPr>
              <a:t>’</a:t>
            </a:r>
            <a:r>
              <a:rPr lang="en-US" sz="1800">
                <a:latin typeface="Arial" charset="0"/>
                <a:ea typeface="ヒラギノ角ゴ ProN W3" charset="0"/>
                <a:cs typeface="ヒラギノ角ゴ ProN W3" charset="0"/>
              </a:rPr>
              <a:t>ll talk about methods for reasoning and updating probabilities later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083">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6083">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6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6083">
                                            <p:txEl>
                                              <p:pRg st="5" end="5"/>
                                            </p:txEl>
                                          </p:spTgt>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46083">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608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6083">
                                            <p:txEl>
                                              <p:pRg st="8" end="8"/>
                                            </p:txEl>
                                          </p:spTgt>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460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60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60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6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1987"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What are Probabilities?</a:t>
            </a:r>
          </a:p>
        </p:txBody>
      </p:sp>
      <p:sp>
        <p:nvSpPr>
          <p:cNvPr id="47107" name="Rectangle 3"/>
          <p:cNvSpPr>
            <a:spLocks noGrp="1" noChangeArrowheads="1"/>
          </p:cNvSpPr>
          <p:nvPr>
            <p:ph type="body" idx="1"/>
          </p:nvPr>
        </p:nvSpPr>
        <p:spPr>
          <a:xfrm>
            <a:off x="457200" y="1816100"/>
            <a:ext cx="8229600" cy="2095500"/>
          </a:xfrm>
        </p:spPr>
        <p:txBody>
          <a:bodyPr rIns="132080"/>
          <a:lstStyle/>
          <a:p>
            <a:pPr marL="782638" lvl="1" eaLnBrk="1" hangingPunct="1">
              <a:lnSpc>
                <a:spcPct val="90000"/>
              </a:lnSpc>
              <a:defRPr/>
            </a:pPr>
            <a:r>
              <a:rPr lang="en-US" sz="2000">
                <a:latin typeface="Arial" charset="0"/>
                <a:ea typeface="ヒラギノ角ゴ ProN W3" charset="0"/>
                <a:cs typeface="ヒラギノ角ゴ ProN W3" charset="0"/>
              </a:rPr>
              <a:t>Averages over repeated </a:t>
            </a:r>
            <a:r>
              <a:rPr lang="en-US" sz="2000">
                <a:latin typeface="Arial Italic" charset="0"/>
                <a:ea typeface="ＭＳ Ｐゴシック" charset="0"/>
                <a:cs typeface="Arial Italic" charset="0"/>
                <a:sym typeface="Arial Italic" charset="0"/>
              </a:rPr>
              <a:t>experiments</a:t>
            </a:r>
            <a:endParaRPr lang="en-US" sz="2000">
              <a:latin typeface="Arial Italic" charset="0"/>
              <a:ea typeface="ヒラギノ角ゴ ProN W3" charset="0"/>
              <a:cs typeface="ヒラギノ角ゴ ProN W3" charset="0"/>
              <a:sym typeface="Arial Italic" charset="0"/>
            </a:endParaRPr>
          </a:p>
          <a:p>
            <a:pPr marL="782638" lvl="1" eaLnBrk="1" hangingPunct="1">
              <a:lnSpc>
                <a:spcPct val="90000"/>
              </a:lnSpc>
              <a:defRPr/>
            </a:pPr>
            <a:r>
              <a:rPr lang="en-US" sz="2000">
                <a:latin typeface="Arial" charset="0"/>
                <a:ea typeface="ヒラギノ角ゴ ProN W3" charset="0"/>
                <a:cs typeface="ヒラギノ角ゴ ProN W3" charset="0"/>
              </a:rPr>
              <a:t>E.g. empirically estimating P(rain) from historical observation</a:t>
            </a:r>
          </a:p>
          <a:p>
            <a:pPr marL="782638" lvl="1" eaLnBrk="1" hangingPunct="1">
              <a:lnSpc>
                <a:spcPct val="90000"/>
              </a:lnSpc>
              <a:defRPr/>
            </a:pPr>
            <a:r>
              <a:rPr lang="en-US" sz="2000">
                <a:latin typeface="Arial" charset="0"/>
                <a:ea typeface="ヒラギノ角ゴ ProN W3" charset="0"/>
                <a:cs typeface="ヒラギノ角ゴ ProN W3" charset="0"/>
              </a:rPr>
              <a:t>E.g. pacman</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s estimate of what the ghost will do, given what it has done in the past</a:t>
            </a:r>
          </a:p>
          <a:p>
            <a:pPr marL="782638" lvl="1" eaLnBrk="1" hangingPunct="1">
              <a:lnSpc>
                <a:spcPct val="90000"/>
              </a:lnSpc>
              <a:defRPr/>
            </a:pPr>
            <a:r>
              <a:rPr lang="en-US" sz="2000">
                <a:latin typeface="Arial" charset="0"/>
                <a:ea typeface="ヒラギノ角ゴ ProN W3" charset="0"/>
                <a:cs typeface="ヒラギノ角ゴ ProN W3" charset="0"/>
              </a:rPr>
              <a:t>Assertion about how future experiments will go (in the limit)</a:t>
            </a:r>
            <a:endParaRPr lang="en-US" sz="2000">
              <a:latin typeface="Arial Italic" charset="0"/>
              <a:ea typeface="ヒラギノ角ゴ ProN W3" charset="0"/>
              <a:cs typeface="ヒラギノ角ゴ ProN W3" charset="0"/>
              <a:sym typeface="Arial Italic" charset="0"/>
            </a:endParaRPr>
          </a:p>
          <a:p>
            <a:pPr marL="782638" lvl="1" eaLnBrk="1" hangingPunct="1">
              <a:lnSpc>
                <a:spcPct val="90000"/>
              </a:lnSpc>
              <a:defRPr/>
            </a:pPr>
            <a:r>
              <a:rPr lang="en-US" sz="2000">
                <a:latin typeface="Arial" charset="0"/>
                <a:ea typeface="ヒラギノ角ゴ ProN W3" charset="0"/>
                <a:cs typeface="ヒラギノ角ゴ ProN W3" charset="0"/>
              </a:rPr>
              <a:t>Makes one think of </a:t>
            </a:r>
            <a:r>
              <a:rPr lang="en-US" sz="2000">
                <a:latin typeface="Arial Italic" charset="0"/>
                <a:ea typeface="ＭＳ Ｐゴシック" charset="0"/>
                <a:cs typeface="Arial Italic" charset="0"/>
                <a:sym typeface="Arial Italic" charset="0"/>
              </a:rPr>
              <a:t>inherently random</a:t>
            </a:r>
            <a:r>
              <a:rPr lang="en-US" sz="2000">
                <a:latin typeface="Arial" charset="0"/>
                <a:ea typeface="ヒラギノ角ゴ ProN W3" charset="0"/>
                <a:cs typeface="ヒラギノ角ゴ ProN W3" charset="0"/>
              </a:rPr>
              <a:t> events, like rolling dice</a:t>
            </a:r>
          </a:p>
        </p:txBody>
      </p:sp>
      <p:sp>
        <p:nvSpPr>
          <p:cNvPr id="92164" name="Rectangle 4"/>
          <p:cNvSpPr>
            <a:spLocks/>
          </p:cNvSpPr>
          <p:nvPr/>
        </p:nvSpPr>
        <p:spPr bwMode="auto">
          <a:xfrm>
            <a:off x="571500" y="1409700"/>
            <a:ext cx="4732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Objectivist / frequentist answer:</a:t>
            </a:r>
          </a:p>
          <a:p>
            <a:pPr marL="382588" indent="-342900">
              <a:lnSpc>
                <a:spcPct val="90000"/>
              </a:lnSpc>
            </a:pPr>
            <a:endParaRPr lang="en-US">
              <a:solidFill>
                <a:schemeClr val="tx1"/>
              </a:solidFill>
              <a:cs typeface="Arial" charset="0"/>
            </a:endParaRPr>
          </a:p>
        </p:txBody>
      </p:sp>
      <p:sp>
        <p:nvSpPr>
          <p:cNvPr id="47109" name="Rectangle 5"/>
          <p:cNvSpPr>
            <a:spLocks/>
          </p:cNvSpPr>
          <p:nvPr/>
        </p:nvSpPr>
        <p:spPr bwMode="auto">
          <a:xfrm>
            <a:off x="457200" y="4470400"/>
            <a:ext cx="792321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Degrees of belief about unobserved variables</a:t>
            </a:r>
          </a:p>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E.g. an agent</a:t>
            </a:r>
            <a:r>
              <a:rPr lang="ja-JP" altLang="en-US" sz="2000">
                <a:solidFill>
                  <a:schemeClr val="tx1"/>
                </a:solidFill>
                <a:cs typeface="Arial" charset="0"/>
              </a:rPr>
              <a:t>’</a:t>
            </a:r>
            <a:r>
              <a:rPr lang="en-US" altLang="ja-JP" sz="2000">
                <a:solidFill>
                  <a:schemeClr val="tx1"/>
                </a:solidFill>
                <a:cs typeface="Arial" charset="0"/>
              </a:rPr>
              <a:t>s belief that it</a:t>
            </a:r>
            <a:r>
              <a:rPr lang="ja-JP" altLang="en-US" sz="2000">
                <a:solidFill>
                  <a:schemeClr val="tx1"/>
                </a:solidFill>
                <a:cs typeface="Arial" charset="0"/>
              </a:rPr>
              <a:t>’</a:t>
            </a:r>
            <a:r>
              <a:rPr lang="en-US" altLang="ja-JP" sz="2000">
                <a:solidFill>
                  <a:schemeClr val="tx1"/>
                </a:solidFill>
                <a:cs typeface="Arial" charset="0"/>
              </a:rPr>
              <a:t>s raining, given the temperature</a:t>
            </a:r>
          </a:p>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E.g. pacman</a:t>
            </a:r>
            <a:r>
              <a:rPr lang="ja-JP" altLang="en-US" sz="2000">
                <a:solidFill>
                  <a:schemeClr val="tx1"/>
                </a:solidFill>
                <a:cs typeface="Arial" charset="0"/>
              </a:rPr>
              <a:t>’</a:t>
            </a:r>
            <a:r>
              <a:rPr lang="en-US" altLang="ja-JP" sz="2000">
                <a:solidFill>
                  <a:schemeClr val="tx1"/>
                </a:solidFill>
                <a:cs typeface="Arial" charset="0"/>
              </a:rPr>
              <a:t>s belief that the ghost will turn left, given the state</a:t>
            </a:r>
          </a:p>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Often </a:t>
            </a:r>
            <a:r>
              <a:rPr lang="en-US" sz="2000">
                <a:solidFill>
                  <a:schemeClr val="tx1"/>
                </a:solidFill>
                <a:latin typeface="Arial Italic" charset="0"/>
                <a:cs typeface="Arial Italic" charset="0"/>
                <a:sym typeface="Arial Italic" charset="0"/>
              </a:rPr>
              <a:t>learn </a:t>
            </a:r>
            <a:r>
              <a:rPr lang="en-US" sz="2000">
                <a:solidFill>
                  <a:schemeClr val="tx1"/>
                </a:solidFill>
                <a:cs typeface="Arial" charset="0"/>
              </a:rPr>
              <a:t>probabilities from past experiences (more later)</a:t>
            </a:r>
          </a:p>
          <a:p>
            <a:pPr marL="782638" lvl="1" indent="-285750">
              <a:lnSpc>
                <a:spcPct val="90000"/>
              </a:lnSpc>
              <a:spcBef>
                <a:spcPts val="638"/>
              </a:spcBef>
              <a:buClr>
                <a:srgbClr val="000000"/>
              </a:buClr>
              <a:buSzPct val="100000"/>
              <a:buFont typeface="Wingdings" charset="0"/>
              <a:buChar char="§"/>
            </a:pPr>
            <a:r>
              <a:rPr lang="en-US" sz="2000">
                <a:solidFill>
                  <a:schemeClr val="tx1"/>
                </a:solidFill>
                <a:cs typeface="Arial" charset="0"/>
              </a:rPr>
              <a:t>New evidence </a:t>
            </a:r>
            <a:r>
              <a:rPr lang="en-US" sz="2000">
                <a:solidFill>
                  <a:schemeClr val="tx1"/>
                </a:solidFill>
                <a:latin typeface="Arial Italic" charset="0"/>
                <a:cs typeface="Arial Italic" charset="0"/>
                <a:sym typeface="Arial Italic" charset="0"/>
              </a:rPr>
              <a:t>updates beliefs </a:t>
            </a:r>
            <a:r>
              <a:rPr lang="en-US" sz="2000">
                <a:solidFill>
                  <a:schemeClr val="tx1"/>
                </a:solidFill>
                <a:cs typeface="Arial" charset="0"/>
              </a:rPr>
              <a:t>(more later)</a:t>
            </a:r>
          </a:p>
        </p:txBody>
      </p:sp>
      <p:sp>
        <p:nvSpPr>
          <p:cNvPr id="92166" name="Rectangle 6"/>
          <p:cNvSpPr>
            <a:spLocks/>
          </p:cNvSpPr>
          <p:nvPr/>
        </p:nvSpPr>
        <p:spPr bwMode="auto">
          <a:xfrm>
            <a:off x="596900" y="4038600"/>
            <a:ext cx="469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82588" indent="-342900">
              <a:lnSpc>
                <a:spcPct val="90000"/>
              </a:lnSpc>
              <a:spcBef>
                <a:spcPts val="738"/>
              </a:spcBef>
              <a:buClr>
                <a:srgbClr val="333399"/>
              </a:buClr>
              <a:buSzPct val="100000"/>
              <a:buFont typeface="Wingdings" charset="0"/>
              <a:buChar char="§"/>
            </a:pPr>
            <a:r>
              <a:rPr lang="en-US" sz="2400">
                <a:solidFill>
                  <a:srgbClr val="333399"/>
                </a:solidFill>
                <a:cs typeface="Arial" charset="0"/>
              </a:rPr>
              <a:t>Subjectivist / Bayesian answer:</a:t>
            </a:r>
          </a:p>
          <a:p>
            <a:pPr marL="382588" indent="-342900">
              <a:lnSpc>
                <a:spcPct val="90000"/>
              </a:lnSpc>
            </a:pPr>
            <a:endParaRPr lang="en-US">
              <a:solidFill>
                <a:schemeClr val="tx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9219" name="Rectangle 2"/>
          <p:cNvSpPr>
            <a:spLocks noGrp="1" noChangeArrowheads="1"/>
          </p:cNvSpPr>
          <p:nvPr>
            <p:ph type="title"/>
          </p:nvPr>
        </p:nvSpPr>
        <p:spPr>
          <a:xfrm>
            <a:off x="457200" y="106363"/>
            <a:ext cx="8229600" cy="1387475"/>
          </a:xfrm>
        </p:spPr>
        <p:txBody>
          <a:bodyPr rIns="132080"/>
          <a:lstStyle/>
          <a:p>
            <a:pPr indent="0" eaLnBrk="1" hangingPunct="1">
              <a:defRPr/>
            </a:pPr>
            <a:r>
              <a:rPr lang="en-US">
                <a:latin typeface="Arial" charset="0"/>
                <a:ea typeface="ヒラギノ角ゴ ProN W3" charset="0"/>
                <a:cs typeface="ヒラギノ角ゴ ProN W3" charset="0"/>
              </a:rPr>
              <a:t>Game Playing State-of-the-Art</a:t>
            </a:r>
          </a:p>
        </p:txBody>
      </p:sp>
      <p:sp>
        <p:nvSpPr>
          <p:cNvPr id="2" name="Rectangle 3"/>
          <p:cNvSpPr>
            <a:spLocks noGrp="1" noChangeArrowheads="1"/>
          </p:cNvSpPr>
          <p:nvPr>
            <p:ph type="body" idx="1"/>
          </p:nvPr>
        </p:nvSpPr>
        <p:spPr>
          <a:xfrm>
            <a:off x="457200" y="1493838"/>
            <a:ext cx="8229600" cy="5364162"/>
          </a:xfrm>
        </p:spPr>
        <p:txBody>
          <a:bodyPr rIns="132080"/>
          <a:lstStyle/>
          <a:p>
            <a:pPr eaLnBrk="1" hangingPunct="1">
              <a:spcBef>
                <a:spcPts val="1000"/>
              </a:spcBef>
              <a:defRPr/>
            </a:pPr>
            <a:r>
              <a:rPr lang="en-US" sz="1900" dirty="0" smtClean="0">
                <a:latin typeface="Arial Bold" charset="0"/>
                <a:ea typeface="ヒラギノ角ゴ ProN W3" charset="0"/>
                <a:cs typeface="Arial Bold" charset="0"/>
                <a:sym typeface="Arial Bold" charset="0"/>
              </a:rPr>
              <a:t>Othello</a:t>
            </a:r>
            <a:r>
              <a:rPr lang="en-US" sz="1900" dirty="0">
                <a:latin typeface="Arial Bold" charset="0"/>
                <a:ea typeface="ヒラギノ角ゴ ProN W3" charset="0"/>
                <a:cs typeface="Arial Bold" charset="0"/>
                <a:sym typeface="Arial Bold" charset="0"/>
              </a:rPr>
              <a:t>:</a:t>
            </a:r>
            <a:r>
              <a:rPr lang="en-US" sz="1900" dirty="0">
                <a:latin typeface="Arial" charset="0"/>
                <a:ea typeface="ヒラギノ角ゴ ProN W3" charset="0"/>
                <a:cs typeface="ヒラギノ角ゴ ProN W3" charset="0"/>
              </a:rPr>
              <a:t> Human champions refuse to compete against computers, which are too good.</a:t>
            </a:r>
            <a:endParaRPr lang="en-US" sz="3300" dirty="0">
              <a:latin typeface="Arial" charset="0"/>
              <a:ea typeface="ヒラギノ角ゴ ProN W3" charset="0"/>
              <a:cs typeface="ヒラギノ角ゴ ProN W3" charset="0"/>
            </a:endParaRPr>
          </a:p>
          <a:p>
            <a:pPr eaLnBrk="1" hangingPunct="1">
              <a:spcBef>
                <a:spcPts val="1000"/>
              </a:spcBef>
              <a:defRPr/>
            </a:pPr>
            <a:r>
              <a:rPr lang="en-US" sz="1900" dirty="0">
                <a:latin typeface="Arial Bold" charset="0"/>
                <a:ea typeface="ヒラギノ角ゴ ProN W3" charset="0"/>
                <a:cs typeface="Arial Bold" charset="0"/>
                <a:sym typeface="Arial Bold" charset="0"/>
              </a:rPr>
              <a:t>Go:</a:t>
            </a:r>
            <a:r>
              <a:rPr lang="en-US" sz="1900" dirty="0">
                <a:latin typeface="Arial" charset="0"/>
                <a:ea typeface="ヒラギノ角ゴ ProN W3" charset="0"/>
                <a:cs typeface="ヒラギノ角ゴ ProN W3" charset="0"/>
              </a:rPr>
              <a:t> Human champions are beginning to be challenged by machines, though the best humans still beat the best machines on the full board. In go, b &gt; 300, so need pattern knowledge bases and </a:t>
            </a:r>
            <a:r>
              <a:rPr lang="en-US" sz="1900" dirty="0" err="1">
                <a:latin typeface="Arial" charset="0"/>
                <a:ea typeface="ヒラギノ角ゴ ProN W3" charset="0"/>
                <a:cs typeface="ヒラギノ角ゴ ProN W3" charset="0"/>
              </a:rPr>
              <a:t>monte</a:t>
            </a:r>
            <a:r>
              <a:rPr lang="en-US" sz="1900" dirty="0">
                <a:latin typeface="Arial" charset="0"/>
                <a:ea typeface="ヒラギノ角ゴ ProN W3" charset="0"/>
                <a:cs typeface="ヒラギノ角ゴ ProN W3" charset="0"/>
              </a:rPr>
              <a:t> </a:t>
            </a:r>
            <a:r>
              <a:rPr lang="en-US" sz="1900" dirty="0" err="1">
                <a:latin typeface="Arial" charset="0"/>
                <a:ea typeface="ヒラギノ角ゴ ProN W3" charset="0"/>
                <a:cs typeface="ヒラギノ角ゴ ProN W3" charset="0"/>
              </a:rPr>
              <a:t>carlo</a:t>
            </a:r>
            <a:r>
              <a:rPr lang="en-US" sz="1900" dirty="0">
                <a:latin typeface="Arial" charset="0"/>
                <a:ea typeface="ヒラギノ角ゴ ProN W3" charset="0"/>
                <a:cs typeface="ヒラギノ角ゴ ProN W3" charset="0"/>
              </a:rPr>
              <a:t> search (UCT)</a:t>
            </a:r>
            <a:endParaRPr lang="en-US" sz="3300" dirty="0">
              <a:latin typeface="Arial" charset="0"/>
              <a:ea typeface="ヒラギノ角ゴ ProN W3" charset="0"/>
              <a:cs typeface="ヒラギノ角ゴ ProN W3" charset="0"/>
            </a:endParaRPr>
          </a:p>
          <a:p>
            <a:pPr eaLnBrk="1" hangingPunct="1">
              <a:spcBef>
                <a:spcPts val="1000"/>
              </a:spcBef>
              <a:defRPr/>
            </a:pPr>
            <a:r>
              <a:rPr lang="en-US" sz="1900" dirty="0" err="1">
                <a:latin typeface="Arial Bold" charset="0"/>
                <a:ea typeface="ヒラギノ角ゴ ProN W3" charset="0"/>
                <a:cs typeface="Arial Bold" charset="0"/>
                <a:sym typeface="Arial Bold" charset="0"/>
              </a:rPr>
              <a:t>Pacman</a:t>
            </a:r>
            <a:r>
              <a:rPr lang="en-US" sz="1900" dirty="0">
                <a:latin typeface="Arial Bold" charset="0"/>
                <a:ea typeface="ヒラギノ角ゴ ProN W3" charset="0"/>
                <a:cs typeface="Arial Bold" charset="0"/>
                <a:sym typeface="Arial Bold" charset="0"/>
              </a:rPr>
              <a:t>:</a:t>
            </a:r>
            <a:r>
              <a:rPr lang="en-US" sz="1900" dirty="0">
                <a:latin typeface="Arial" charset="0"/>
                <a:ea typeface="ヒラギノ角ゴ ProN W3" charset="0"/>
                <a:cs typeface="ヒラギノ角ゴ ProN W3" charset="0"/>
              </a:rPr>
              <a:t> unknown</a:t>
            </a:r>
          </a:p>
        </p:txBody>
      </p:sp>
      <p:pic>
        <p:nvPicPr>
          <p:cNvPr id="460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24250"/>
            <a:ext cx="45212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318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301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Uncertainty Everywhere</a:t>
            </a:r>
          </a:p>
        </p:txBody>
      </p:sp>
      <p:sp>
        <p:nvSpPr>
          <p:cNvPr id="48131" name="Rectangle 3"/>
          <p:cNvSpPr>
            <a:spLocks noGrp="1" noChangeArrowheads="1"/>
          </p:cNvSpPr>
          <p:nvPr>
            <p:ph type="body" idx="1"/>
          </p:nvPr>
        </p:nvSpPr>
        <p:spPr/>
        <p:txBody>
          <a:bodyPr rIns="132080"/>
          <a:lstStyle/>
          <a:p>
            <a:pPr eaLnBrk="1" hangingPunct="1">
              <a:lnSpc>
                <a:spcPct val="80000"/>
              </a:lnSpc>
              <a:defRPr/>
            </a:pPr>
            <a:r>
              <a:rPr lang="en-US" sz="2200">
                <a:latin typeface="Arial" charset="0"/>
                <a:ea typeface="ヒラギノ角ゴ ProN W3" charset="0"/>
                <a:cs typeface="ヒラギノ角ゴ ProN W3" charset="0"/>
              </a:rPr>
              <a:t>Not just for games of chance!</a:t>
            </a:r>
          </a:p>
          <a:p>
            <a:pPr marL="782638" lvl="1" eaLnBrk="1" hangingPunct="1">
              <a:lnSpc>
                <a:spcPct val="80000"/>
              </a:lnSpc>
              <a:defRPr/>
            </a:pPr>
            <a:r>
              <a:rPr lang="en-US" sz="2000">
                <a:latin typeface="Arial" charset="0"/>
                <a:ea typeface="ヒラギノ角ゴ ProN W3" charset="0"/>
                <a:cs typeface="ヒラギノ角ゴ ProN W3" charset="0"/>
              </a:rPr>
              <a:t>I</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m sick: will I sneeze this minute?</a:t>
            </a:r>
          </a:p>
          <a:p>
            <a:pPr marL="782638" lvl="1" eaLnBrk="1" hangingPunct="1">
              <a:lnSpc>
                <a:spcPct val="80000"/>
              </a:lnSpc>
              <a:defRPr/>
            </a:pPr>
            <a:r>
              <a:rPr lang="en-US" sz="2000">
                <a:latin typeface="Arial" charset="0"/>
                <a:ea typeface="ヒラギノ角ゴ ProN W3" charset="0"/>
                <a:cs typeface="ヒラギノ角ゴ ProN W3" charset="0"/>
              </a:rPr>
              <a:t>Email contains </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FREE!</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 is it spam?</a:t>
            </a:r>
          </a:p>
          <a:p>
            <a:pPr marL="782638" lvl="1" eaLnBrk="1" hangingPunct="1">
              <a:lnSpc>
                <a:spcPct val="80000"/>
              </a:lnSpc>
              <a:defRPr/>
            </a:pPr>
            <a:r>
              <a:rPr lang="en-US" sz="2000">
                <a:latin typeface="Arial" charset="0"/>
                <a:ea typeface="ヒラギノ角ゴ ProN W3" charset="0"/>
                <a:cs typeface="ヒラギノ角ゴ ProN W3" charset="0"/>
              </a:rPr>
              <a:t>Tooth hurts: have cavity?</a:t>
            </a:r>
          </a:p>
          <a:p>
            <a:pPr marL="782638" lvl="1" eaLnBrk="1" hangingPunct="1">
              <a:lnSpc>
                <a:spcPct val="80000"/>
              </a:lnSpc>
              <a:defRPr/>
            </a:pPr>
            <a:r>
              <a:rPr lang="en-US" sz="2000">
                <a:latin typeface="Arial" charset="0"/>
                <a:ea typeface="ヒラギノ角ゴ ProN W3" charset="0"/>
                <a:cs typeface="ヒラギノ角ゴ ProN W3" charset="0"/>
              </a:rPr>
              <a:t>60 min enough to get to the airport?</a:t>
            </a:r>
          </a:p>
          <a:p>
            <a:pPr marL="782638" lvl="1" eaLnBrk="1" hangingPunct="1">
              <a:lnSpc>
                <a:spcPct val="80000"/>
              </a:lnSpc>
              <a:defRPr/>
            </a:pPr>
            <a:r>
              <a:rPr lang="en-US" sz="2000">
                <a:latin typeface="Arial" charset="0"/>
                <a:ea typeface="ヒラギノ角ゴ ProN W3" charset="0"/>
                <a:cs typeface="ヒラギノ角ゴ ProN W3" charset="0"/>
              </a:rPr>
              <a:t>Robot rotated wheel three times, how far did it advance?</a:t>
            </a:r>
          </a:p>
          <a:p>
            <a:pPr marL="782638" lvl="1" eaLnBrk="1" hangingPunct="1">
              <a:lnSpc>
                <a:spcPct val="80000"/>
              </a:lnSpc>
              <a:defRPr/>
            </a:pPr>
            <a:r>
              <a:rPr lang="en-US" sz="2000">
                <a:latin typeface="Arial" charset="0"/>
                <a:ea typeface="ヒラギノ角ゴ ProN W3" charset="0"/>
                <a:cs typeface="ヒラギノ角ゴ ProN W3" charset="0"/>
              </a:rPr>
              <a:t>Safe to cross street? (Look both ways!)</a:t>
            </a:r>
          </a:p>
          <a:p>
            <a:pPr eaLnBrk="1" hangingPunct="1">
              <a:lnSpc>
                <a:spcPct val="80000"/>
              </a:lnSpc>
              <a:spcBef>
                <a:spcPts val="3300"/>
              </a:spcBef>
              <a:defRPr/>
            </a:pPr>
            <a:r>
              <a:rPr lang="en-US" sz="2200">
                <a:latin typeface="Arial" charset="0"/>
                <a:ea typeface="ヒラギノ角ゴ ProN W3" charset="0"/>
                <a:cs typeface="ヒラギノ角ゴ ProN W3" charset="0"/>
              </a:rPr>
              <a:t>Sources of uncertainty in random variables:</a:t>
            </a:r>
          </a:p>
          <a:p>
            <a:pPr marL="782638" lvl="1" eaLnBrk="1" hangingPunct="1">
              <a:lnSpc>
                <a:spcPct val="80000"/>
              </a:lnSpc>
              <a:defRPr/>
            </a:pPr>
            <a:r>
              <a:rPr lang="en-US" sz="2000">
                <a:latin typeface="Arial" charset="0"/>
                <a:ea typeface="ヒラギノ角ゴ ProN W3" charset="0"/>
                <a:cs typeface="ヒラギノ角ゴ ProN W3" charset="0"/>
              </a:rPr>
              <a:t>Inherently random process (dice, etc)</a:t>
            </a:r>
          </a:p>
          <a:p>
            <a:pPr marL="782638" lvl="1" eaLnBrk="1" hangingPunct="1">
              <a:lnSpc>
                <a:spcPct val="80000"/>
              </a:lnSpc>
              <a:defRPr/>
            </a:pPr>
            <a:r>
              <a:rPr lang="en-US" sz="2000">
                <a:latin typeface="Arial" charset="0"/>
                <a:ea typeface="ヒラギノ角ゴ ProN W3" charset="0"/>
                <a:cs typeface="ヒラギノ角ゴ ProN W3" charset="0"/>
              </a:rPr>
              <a:t>Insufficient or weak evidence</a:t>
            </a:r>
          </a:p>
          <a:p>
            <a:pPr marL="782638" lvl="1" eaLnBrk="1" hangingPunct="1">
              <a:lnSpc>
                <a:spcPct val="80000"/>
              </a:lnSpc>
              <a:defRPr/>
            </a:pPr>
            <a:r>
              <a:rPr lang="en-US" sz="2000">
                <a:latin typeface="Arial" charset="0"/>
                <a:ea typeface="ヒラギノ角ゴ ProN W3" charset="0"/>
                <a:cs typeface="ヒラギノ角ゴ ProN W3" charset="0"/>
              </a:rPr>
              <a:t>Ignorance of underlying processes</a:t>
            </a:r>
          </a:p>
          <a:p>
            <a:pPr marL="782638" lvl="1" eaLnBrk="1" hangingPunct="1">
              <a:lnSpc>
                <a:spcPct val="80000"/>
              </a:lnSpc>
              <a:defRPr/>
            </a:pPr>
            <a:r>
              <a:rPr lang="en-US" sz="2000">
                <a:latin typeface="Arial" charset="0"/>
                <a:ea typeface="ヒラギノ角ゴ ProN W3" charset="0"/>
                <a:cs typeface="ヒラギノ角ゴ ProN W3" charset="0"/>
              </a:rPr>
              <a:t>Unmodeled variables</a:t>
            </a:r>
          </a:p>
          <a:p>
            <a:pPr marL="782638" lvl="1" eaLnBrk="1" hangingPunct="1">
              <a:lnSpc>
                <a:spcPct val="80000"/>
              </a:lnSpc>
              <a:defRPr/>
            </a:pPr>
            <a:r>
              <a:rPr lang="en-US" sz="2000">
                <a:latin typeface="Arial" charset="0"/>
                <a:ea typeface="ヒラギノ角ゴ ProN W3" charset="0"/>
                <a:cs typeface="ヒラギノ角ゴ ProN W3" charset="0"/>
              </a:rPr>
              <a:t>The world</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s just noisy – it doesn</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t behave according to plan!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1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81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81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81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81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81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81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20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403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Reminder: Expectations</a:t>
            </a:r>
          </a:p>
        </p:txBody>
      </p:sp>
      <p:sp>
        <p:nvSpPr>
          <p:cNvPr id="49155" name="Rectangle 3"/>
          <p:cNvSpPr>
            <a:spLocks noGrp="1" noChangeArrowheads="1"/>
          </p:cNvSpPr>
          <p:nvPr>
            <p:ph type="body" idx="1"/>
          </p:nvPr>
        </p:nvSpPr>
        <p:spPr>
          <a:xfrm>
            <a:off x="381000" y="1447800"/>
            <a:ext cx="8458200" cy="54102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We can define function f(X) of a random variable X</a:t>
            </a:r>
          </a:p>
          <a:p>
            <a:pPr eaLnBrk="1" hangingPunct="1">
              <a:lnSpc>
                <a:spcPct val="90000"/>
              </a:lnSpc>
              <a:spcBef>
                <a:spcPts val="3000"/>
              </a:spcBef>
              <a:defRPr/>
            </a:pPr>
            <a:r>
              <a:rPr lang="en-US" sz="2400">
                <a:solidFill>
                  <a:srgbClr val="CC0000"/>
                </a:solidFill>
                <a:latin typeface="Arial" charset="0"/>
                <a:ea typeface="ヒラギノ角ゴ ProN W3" charset="0"/>
                <a:cs typeface="ヒラギノ角ゴ ProN W3" charset="0"/>
              </a:rPr>
              <a:t>The expected value of a function is its average value, weighted by the probability distribution over inputs</a:t>
            </a:r>
          </a:p>
          <a:p>
            <a:pPr eaLnBrk="1" hangingPunct="1">
              <a:lnSpc>
                <a:spcPct val="90000"/>
              </a:lnSpc>
              <a:spcBef>
                <a:spcPts val="2200"/>
              </a:spcBef>
              <a:defRPr/>
            </a:pPr>
            <a:r>
              <a:rPr lang="en-US" sz="2400">
                <a:latin typeface="Arial" charset="0"/>
                <a:ea typeface="ヒラギノ角ゴ ProN W3" charset="0"/>
                <a:cs typeface="ヒラギノ角ゴ ProN W3" charset="0"/>
              </a:rPr>
              <a:t>Example: How long to get to the airport?</a:t>
            </a:r>
          </a:p>
          <a:p>
            <a:pPr marL="782638" lvl="1" eaLnBrk="1" hangingPunct="1">
              <a:lnSpc>
                <a:spcPct val="90000"/>
              </a:lnSpc>
              <a:defRPr/>
            </a:pPr>
            <a:r>
              <a:rPr lang="en-US" sz="2000">
                <a:latin typeface="Arial" charset="0"/>
                <a:ea typeface="ヒラギノ角ゴ ProN W3" charset="0"/>
                <a:cs typeface="ヒラギノ角ゴ ProN W3" charset="0"/>
              </a:rPr>
              <a:t>Length of driving time as a function of traffic:</a:t>
            </a:r>
          </a:p>
          <a:p>
            <a:pPr marL="1182688" lvl="2" eaLnBrk="1" hangingPunct="1">
              <a:lnSpc>
                <a:spcPct val="90000"/>
              </a:lnSpc>
              <a:buFont typeface="Wingdings" charset="0"/>
              <a:buNone/>
              <a:defRPr/>
            </a:pPr>
            <a:r>
              <a:rPr lang="en-US" sz="1800">
                <a:latin typeface="Arial" charset="0"/>
                <a:ea typeface="ヒラギノ角ゴ ProN W3" charset="0"/>
                <a:cs typeface="ヒラギノ角ゴ ProN W3" charset="0"/>
              </a:rPr>
              <a:t>L(none) = 20, L(light) = 30, L(heavy) = 60</a:t>
            </a:r>
          </a:p>
          <a:p>
            <a:pPr marL="782638" lvl="1" eaLnBrk="1" hangingPunct="1">
              <a:lnSpc>
                <a:spcPct val="90000"/>
              </a:lnSpc>
              <a:defRPr/>
            </a:pPr>
            <a:r>
              <a:rPr lang="en-US" sz="2000">
                <a:latin typeface="Arial" charset="0"/>
                <a:ea typeface="ヒラギノ角ゴ ProN W3" charset="0"/>
                <a:cs typeface="ヒラギノ角ゴ ProN W3" charset="0"/>
              </a:rPr>
              <a:t>What is my expected driving time?</a:t>
            </a:r>
          </a:p>
          <a:p>
            <a:pPr marL="1182688" lvl="2" eaLnBrk="1" hangingPunct="1">
              <a:lnSpc>
                <a:spcPct val="90000"/>
              </a:lnSpc>
              <a:defRPr/>
            </a:pPr>
            <a:r>
              <a:rPr lang="en-US" sz="1800">
                <a:latin typeface="Arial" charset="0"/>
                <a:ea typeface="ヒラギノ角ゴ ProN W3" charset="0"/>
                <a:cs typeface="ヒラギノ角ゴ ProN W3" charset="0"/>
              </a:rPr>
              <a:t>Notation: E</a:t>
            </a:r>
            <a:r>
              <a:rPr lang="en-US" sz="1800" baseline="-6000">
                <a:latin typeface="Arial" charset="0"/>
                <a:ea typeface="ヒラギノ角ゴ ProN W3" charset="0"/>
                <a:cs typeface="ヒラギノ角ゴ ProN W3" charset="0"/>
              </a:rPr>
              <a:t>P(T)</a:t>
            </a:r>
            <a:r>
              <a:rPr lang="en-US" sz="1800">
                <a:latin typeface="Arial" charset="0"/>
                <a:ea typeface="ヒラギノ角ゴ ProN W3" charset="0"/>
                <a:cs typeface="ヒラギノ角ゴ ProN W3" charset="0"/>
              </a:rPr>
              <a:t>[ L(T) ]</a:t>
            </a:r>
          </a:p>
          <a:p>
            <a:pPr marL="1182688" lvl="2" eaLnBrk="1" hangingPunct="1">
              <a:lnSpc>
                <a:spcPct val="90000"/>
              </a:lnSpc>
              <a:defRPr/>
            </a:pPr>
            <a:r>
              <a:rPr lang="en-US" sz="1800">
                <a:latin typeface="Arial" charset="0"/>
                <a:ea typeface="ヒラギノ角ゴ ProN W3" charset="0"/>
                <a:cs typeface="ヒラギノ角ゴ ProN W3" charset="0"/>
              </a:rPr>
              <a:t>Remember, P(T) = {none: 0.25, light: 0.5, heavy: 0.25}</a:t>
            </a:r>
          </a:p>
          <a:p>
            <a:pPr marL="1182688" lvl="2" eaLnBrk="1" hangingPunct="1">
              <a:lnSpc>
                <a:spcPct val="90000"/>
              </a:lnSpc>
              <a:spcBef>
                <a:spcPts val="3500"/>
              </a:spcBef>
              <a:defRPr/>
            </a:pPr>
            <a:r>
              <a:rPr lang="en-US" sz="1800">
                <a:latin typeface="Arial" charset="0"/>
                <a:ea typeface="ヒラギノ角ゴ ProN W3" charset="0"/>
                <a:cs typeface="ヒラギノ角ゴ ProN W3" charset="0"/>
              </a:rPr>
              <a:t>E[ L(T) ] = L(none) * P(none) + L(light) * P(light) + L(heavy) * P(heavy)</a:t>
            </a:r>
          </a:p>
          <a:p>
            <a:pPr marL="1182688" lvl="2" eaLnBrk="1" hangingPunct="1">
              <a:lnSpc>
                <a:spcPct val="90000"/>
              </a:lnSpc>
              <a:defRPr/>
            </a:pPr>
            <a:r>
              <a:rPr lang="en-US" sz="1800">
                <a:latin typeface="Arial" charset="0"/>
                <a:ea typeface="ヒラギノ角ゴ ProN W3" charset="0"/>
                <a:cs typeface="ヒラギノ角ゴ ProN W3" charset="0"/>
              </a:rPr>
              <a:t>E[ L(T) ] = (20 * 0.25) + (30 * 0.5) + (60 * 0.25) = 35</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childTnLst>
                          </p:cTn>
                        </p:par>
                        <p:par>
                          <p:cTn id="7" fill="hold" nodeType="afterGroup">
                            <p:stCondLst>
                              <p:cond delay="501"/>
                            </p:stCondLst>
                            <p:childTnLst>
                              <p:par>
                                <p:cTn id="8" presetID="1" presetClass="entr" presetSubtype="0" fill="hold" grpId="0" nodeType="afterEffect">
                                  <p:stCondLst>
                                    <p:cond delay="1"/>
                                  </p:stCondLst>
                                  <p:childTnLst>
                                    <p:set>
                                      <p:cBhvr>
                                        <p:cTn id="9" dur="1" fill="hold">
                                          <p:stCondLst>
                                            <p:cond delay="499"/>
                                          </p:stCondLst>
                                        </p:cTn>
                                        <p:tgtEl>
                                          <p:spTgt spid="49155">
                                            <p:txEl>
                                              <p:pRg st="1" end="1"/>
                                            </p:txEl>
                                          </p:spTgt>
                                        </p:tgtEl>
                                        <p:attrNameLst>
                                          <p:attrName>style.visibility</p:attrName>
                                        </p:attrNameLst>
                                      </p:cBhvr>
                                      <p:to>
                                        <p:strVal val="visible"/>
                                      </p:to>
                                    </p:set>
                                  </p:childTnLst>
                                </p:cTn>
                              </p:par>
                            </p:childTnLst>
                          </p:cTn>
                        </p:par>
                        <p:par>
                          <p:cTn id="10" fill="hold" nodeType="afterGroup">
                            <p:stCondLst>
                              <p:cond delay="1002"/>
                            </p:stCondLst>
                            <p:childTnLst>
                              <p:par>
                                <p:cTn id="11" presetID="1" presetClass="entr" presetSubtype="0" fill="hold" grpId="0" nodeType="afterEffect">
                                  <p:stCondLst>
                                    <p:cond delay="1"/>
                                  </p:stCondLst>
                                  <p:childTnLst>
                                    <p:set>
                                      <p:cBhvr>
                                        <p:cTn id="12" dur="1" fill="hold">
                                          <p:stCondLst>
                                            <p:cond delay="499"/>
                                          </p:stCondLst>
                                        </p:cTn>
                                        <p:tgtEl>
                                          <p:spTgt spid="49155">
                                            <p:txEl>
                                              <p:pRg st="2" end="2"/>
                                            </p:txEl>
                                          </p:spTgt>
                                        </p:tgtEl>
                                        <p:attrNameLst>
                                          <p:attrName>style.visibility</p:attrName>
                                        </p:attrNameLst>
                                      </p:cBhvr>
                                      <p:to>
                                        <p:strVal val="visible"/>
                                      </p:to>
                                    </p:set>
                                  </p:childTnLst>
                                </p:cTn>
                              </p:par>
                            </p:childTnLst>
                          </p:cTn>
                        </p:par>
                        <p:par>
                          <p:cTn id="13" fill="hold" nodeType="afterGroup">
                            <p:stCondLst>
                              <p:cond delay="1503"/>
                            </p:stCondLst>
                            <p:childTnLst>
                              <p:par>
                                <p:cTn id="14" presetID="1" presetClass="entr" presetSubtype="0" fill="hold" grpId="0" nodeType="afterEffect">
                                  <p:stCondLst>
                                    <p:cond delay="1"/>
                                  </p:stCondLst>
                                  <p:childTnLst>
                                    <p:set>
                                      <p:cBhvr>
                                        <p:cTn id="15" dur="1" fill="hold">
                                          <p:stCondLst>
                                            <p:cond delay="499"/>
                                          </p:stCondLst>
                                        </p:cTn>
                                        <p:tgtEl>
                                          <p:spTgt spid="49155">
                                            <p:txEl>
                                              <p:pRg st="3" end="3"/>
                                            </p:txEl>
                                          </p:spTgt>
                                        </p:tgtEl>
                                        <p:attrNameLst>
                                          <p:attrName>style.visibility</p:attrName>
                                        </p:attrNameLst>
                                      </p:cBhvr>
                                      <p:to>
                                        <p:strVal val="visible"/>
                                      </p:to>
                                    </p:set>
                                  </p:childTnLst>
                                </p:cTn>
                              </p:par>
                            </p:childTnLst>
                          </p:cTn>
                        </p:par>
                        <p:par>
                          <p:cTn id="16" fill="hold" nodeType="afterGroup">
                            <p:stCondLst>
                              <p:cond delay="2004"/>
                            </p:stCondLst>
                            <p:childTnLst>
                              <p:par>
                                <p:cTn id="17" presetID="1" presetClass="entr" presetSubtype="0" fill="hold" grpId="0" nodeType="afterEffect">
                                  <p:stCondLst>
                                    <p:cond delay="1"/>
                                  </p:stCondLst>
                                  <p:childTnLst>
                                    <p:set>
                                      <p:cBhvr>
                                        <p:cTn id="18" dur="1" fill="hold">
                                          <p:stCondLst>
                                            <p:cond delay="499"/>
                                          </p:stCondLst>
                                        </p:cTn>
                                        <p:tgtEl>
                                          <p:spTgt spid="49155">
                                            <p:txEl>
                                              <p:pRg st="4" end="4"/>
                                            </p:txEl>
                                          </p:spTgt>
                                        </p:tgtEl>
                                        <p:attrNameLst>
                                          <p:attrName>style.visibility</p:attrName>
                                        </p:attrNameLst>
                                      </p:cBhvr>
                                      <p:to>
                                        <p:strVal val="visible"/>
                                      </p:to>
                                    </p:set>
                                  </p:childTnLst>
                                </p:cTn>
                              </p:par>
                            </p:childTnLst>
                          </p:cTn>
                        </p:par>
                        <p:par>
                          <p:cTn id="19" fill="hold" nodeType="afterGroup">
                            <p:stCondLst>
                              <p:cond delay="2505"/>
                            </p:stCondLst>
                            <p:childTnLst>
                              <p:par>
                                <p:cTn id="20" presetID="1" presetClass="entr" presetSubtype="0" fill="hold" grpId="0" nodeType="afterEffect">
                                  <p:stCondLst>
                                    <p:cond delay="1"/>
                                  </p:stCondLst>
                                  <p:childTnLst>
                                    <p:set>
                                      <p:cBhvr>
                                        <p:cTn id="21" dur="1" fill="hold">
                                          <p:stCondLst>
                                            <p:cond delay="499"/>
                                          </p:stCondLst>
                                        </p:cTn>
                                        <p:tgtEl>
                                          <p:spTgt spid="49155">
                                            <p:txEl>
                                              <p:pRg st="5" end="5"/>
                                            </p:txEl>
                                          </p:spTgt>
                                        </p:tgtEl>
                                        <p:attrNameLst>
                                          <p:attrName>style.visibility</p:attrName>
                                        </p:attrNameLst>
                                      </p:cBhvr>
                                      <p:to>
                                        <p:strVal val="visible"/>
                                      </p:to>
                                    </p:set>
                                  </p:childTnLst>
                                </p:cTn>
                              </p:par>
                            </p:childTnLst>
                          </p:cTn>
                        </p:par>
                        <p:par>
                          <p:cTn id="22" fill="hold" nodeType="afterGroup">
                            <p:stCondLst>
                              <p:cond delay="3006"/>
                            </p:stCondLst>
                            <p:childTnLst>
                              <p:par>
                                <p:cTn id="23" presetID="1" presetClass="entr" presetSubtype="0" fill="hold" grpId="0" nodeType="afterEffect">
                                  <p:stCondLst>
                                    <p:cond delay="1"/>
                                  </p:stCondLst>
                                  <p:childTnLst>
                                    <p:set>
                                      <p:cBhvr>
                                        <p:cTn id="24" dur="1" fill="hold">
                                          <p:stCondLst>
                                            <p:cond delay="499"/>
                                          </p:stCondLst>
                                        </p:cTn>
                                        <p:tgtEl>
                                          <p:spTgt spid="49155">
                                            <p:txEl>
                                              <p:pRg st="6" end="6"/>
                                            </p:txEl>
                                          </p:spTgt>
                                        </p:tgtEl>
                                        <p:attrNameLst>
                                          <p:attrName>style.visibility</p:attrName>
                                        </p:attrNameLst>
                                      </p:cBhvr>
                                      <p:to>
                                        <p:strVal val="visible"/>
                                      </p:to>
                                    </p:set>
                                  </p:childTnLst>
                                </p:cTn>
                              </p:par>
                            </p:childTnLst>
                          </p:cTn>
                        </p:par>
                        <p:par>
                          <p:cTn id="25" fill="hold" nodeType="afterGroup">
                            <p:stCondLst>
                              <p:cond delay="3507"/>
                            </p:stCondLst>
                            <p:childTnLst>
                              <p:par>
                                <p:cTn id="26" presetID="1" presetClass="entr" presetSubtype="0" fill="hold" grpId="0" nodeType="afterEffect">
                                  <p:stCondLst>
                                    <p:cond delay="1"/>
                                  </p:stCondLst>
                                  <p:childTnLst>
                                    <p:set>
                                      <p:cBhvr>
                                        <p:cTn id="27" dur="1" fill="hold">
                                          <p:stCondLst>
                                            <p:cond delay="499"/>
                                          </p:stCondLst>
                                        </p:cTn>
                                        <p:tgtEl>
                                          <p:spTgt spid="49155">
                                            <p:txEl>
                                              <p:pRg st="7" end="7"/>
                                            </p:txEl>
                                          </p:spTgt>
                                        </p:tgtEl>
                                        <p:attrNameLst>
                                          <p:attrName>style.visibility</p:attrName>
                                        </p:attrNameLst>
                                      </p:cBhvr>
                                      <p:to>
                                        <p:strVal val="visible"/>
                                      </p:to>
                                    </p:set>
                                  </p:childTnLst>
                                </p:cTn>
                              </p:par>
                            </p:childTnLst>
                          </p:cTn>
                        </p:par>
                        <p:par>
                          <p:cTn id="28" fill="hold" nodeType="afterGroup">
                            <p:stCondLst>
                              <p:cond delay="4008"/>
                            </p:stCondLst>
                            <p:childTnLst>
                              <p:par>
                                <p:cTn id="29" presetID="1" presetClass="entr" presetSubtype="0" fill="hold" grpId="0" nodeType="afterEffect">
                                  <p:stCondLst>
                                    <p:cond delay="1"/>
                                  </p:stCondLst>
                                  <p:childTnLst>
                                    <p:set>
                                      <p:cBhvr>
                                        <p:cTn id="30" dur="1" fill="hold">
                                          <p:stCondLst>
                                            <p:cond delay="499"/>
                                          </p:stCondLst>
                                        </p:cTn>
                                        <p:tgtEl>
                                          <p:spTgt spid="49155">
                                            <p:txEl>
                                              <p:pRg st="8" end="8"/>
                                            </p:txEl>
                                          </p:spTgt>
                                        </p:tgtEl>
                                        <p:attrNameLst>
                                          <p:attrName>style.visibility</p:attrName>
                                        </p:attrNameLst>
                                      </p:cBhvr>
                                      <p:to>
                                        <p:strVal val="visible"/>
                                      </p:to>
                                    </p:set>
                                  </p:childTnLst>
                                </p:cTn>
                              </p:par>
                            </p:childTnLst>
                          </p:cTn>
                        </p:par>
                        <p:par>
                          <p:cTn id="31" fill="hold" nodeType="afterGroup">
                            <p:stCondLst>
                              <p:cond delay="4509"/>
                            </p:stCondLst>
                            <p:childTnLst>
                              <p:par>
                                <p:cTn id="32" presetID="1" presetClass="entr" presetSubtype="0" fill="hold" grpId="0" nodeType="afterEffect">
                                  <p:stCondLst>
                                    <p:cond delay="1"/>
                                  </p:stCondLst>
                                  <p:childTnLst>
                                    <p:set>
                                      <p:cBhvr>
                                        <p:cTn id="33" dur="1" fill="hold">
                                          <p:stCondLst>
                                            <p:cond delay="499"/>
                                          </p:stCondLst>
                                        </p:cTn>
                                        <p:tgtEl>
                                          <p:spTgt spid="49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5" autoUpdateAnimBg="0" advAuto="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5059"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Review: Expectations</a:t>
            </a:r>
          </a:p>
        </p:txBody>
      </p:sp>
      <p:sp>
        <p:nvSpPr>
          <p:cNvPr id="45060" name="Rectangle 3"/>
          <p:cNvSpPr>
            <a:spLocks noGrp="1" noChangeArrowheads="1"/>
          </p:cNvSpPr>
          <p:nvPr>
            <p:ph type="body" idx="1"/>
          </p:nvPr>
        </p:nvSpPr>
        <p:spPr>
          <a:xfrm>
            <a:off x="457200" y="1524000"/>
            <a:ext cx="8229600" cy="53340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Real valued functions of random variables:</a:t>
            </a: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Expectation of a function of a random variable</a:t>
            </a: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marL="782638" lvl="1" eaLnBrk="1" hangingPunct="1">
              <a:lnSpc>
                <a:spcPct val="90000"/>
              </a:lnSpc>
              <a:defRPr/>
            </a:pPr>
            <a:endParaRPr lang="en-US" sz="2000">
              <a:latin typeface="Arial" charset="0"/>
              <a:ea typeface="ヒラギノ角ゴ ProN W3" charset="0"/>
              <a:cs typeface="ヒラギノ角ゴ ProN W3" charset="0"/>
            </a:endParaRPr>
          </a:p>
          <a:p>
            <a:pPr eaLnBrk="1" hangingPunct="1">
              <a:lnSpc>
                <a:spcPct val="90000"/>
              </a:lnSpc>
              <a:defRPr/>
            </a:pPr>
            <a:r>
              <a:rPr lang="en-US" sz="2400">
                <a:latin typeface="Arial" charset="0"/>
                <a:ea typeface="ヒラギノ角ゴ ProN W3" charset="0"/>
                <a:cs typeface="ヒラギノ角ゴ ProN W3" charset="0"/>
              </a:rPr>
              <a:t>Example: Expected value of a fair die roll</a:t>
            </a:r>
          </a:p>
        </p:txBody>
      </p:sp>
      <p:pic>
        <p:nvPicPr>
          <p:cNvPr id="9523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23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3276600"/>
            <a:ext cx="4851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0182" name="Group 6"/>
          <p:cNvGraphicFramePr>
            <a:graphicFrameLocks noGrp="1"/>
          </p:cNvGraphicFramePr>
          <p:nvPr/>
        </p:nvGraphicFramePr>
        <p:xfrm>
          <a:off x="1219200" y="4572000"/>
          <a:ext cx="2000250" cy="2235200"/>
        </p:xfrm>
        <a:graphic>
          <a:graphicData uri="http://schemas.openxmlformats.org/drawingml/2006/table">
            <a:tbl>
              <a:tblPr/>
              <a:tblGrid>
                <a:gridCol w="857250"/>
                <a:gridCol w="571500"/>
                <a:gridCol w="571500"/>
              </a:tblGrid>
              <a:tr h="34544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600" b="0" i="0" u="none" strike="noStrike" cap="none" normalizeH="0" baseline="0" smtClean="0">
                          <a:ln>
                            <a:noFill/>
                          </a:ln>
                          <a:solidFill>
                            <a:srgbClr val="333399"/>
                          </a:solidFill>
                          <a:effectLst/>
                          <a:latin typeface="Times New Roman Italic" charset="0"/>
                          <a:cs typeface="Times New Roman Italic" charset="0"/>
                          <a:sym typeface="Times New Roman Italic" charset="0"/>
                        </a:rPr>
                        <a:t>X</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P</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600" b="0" i="0" u="none" strike="noStrike" cap="none" normalizeH="0" baseline="0" smtClean="0">
                          <a:ln>
                            <a:noFill/>
                          </a:ln>
                          <a:solidFill>
                            <a:srgbClr val="333399"/>
                          </a:solidFill>
                          <a:effectLst/>
                          <a:latin typeface="Times New Roman Italic" charset="0"/>
                          <a:cs typeface="Times New Roman Italic" charset="0"/>
                          <a:sym typeface="Times New Roman Italic" charset="0"/>
                        </a:rPr>
                        <a:t>f</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2</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2</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3</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3</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4</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4</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5</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5</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96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6</a:t>
                      </a:r>
                    </a:p>
                  </a:txBody>
                  <a:tcPr marL="50800" marR="50800" marT="50800" marB="508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1/6</a:t>
                      </a: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1400" b="0" i="0" u="none" strike="noStrike" cap="none" normalizeH="0" baseline="0" smtClean="0">
                          <a:ln>
                            <a:noFill/>
                          </a:ln>
                          <a:solidFill>
                            <a:srgbClr val="333399"/>
                          </a:solidFill>
                          <a:effectLst/>
                          <a:latin typeface="Arial" charset="0"/>
                          <a:ea typeface="ヒラギノ角ゴ ProN W3" charset="0"/>
                          <a:cs typeface="ヒラギノ角ゴ ProN W3" charset="0"/>
                          <a:sym typeface="Arial" charset="0"/>
                        </a:rPr>
                        <a:t>6</a:t>
                      </a:r>
                    </a:p>
                  </a:txBody>
                  <a:tcPr marL="50800" marR="50800" marT="50800" marB="508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95272" name="Picture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388" y="4800600"/>
            <a:ext cx="52308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273" name="Picture 8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638800"/>
            <a:ext cx="615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608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Utilities</a:t>
            </a:r>
          </a:p>
        </p:txBody>
      </p:sp>
      <p:sp>
        <p:nvSpPr>
          <p:cNvPr id="46084" name="Rectangle 3"/>
          <p:cNvSpPr>
            <a:spLocks noGrp="1" noChangeArrowheads="1"/>
          </p:cNvSpPr>
          <p:nvPr>
            <p:ph type="body" idx="1"/>
          </p:nvPr>
        </p:nvSpPr>
        <p:spPr/>
        <p:txBody>
          <a:bodyPr rIns="132080"/>
          <a:lstStyle/>
          <a:p>
            <a:pPr eaLnBrk="1" hangingPunct="1">
              <a:lnSpc>
                <a:spcPct val="80000"/>
              </a:lnSpc>
              <a:defRPr/>
            </a:pPr>
            <a:r>
              <a:rPr lang="en-US" sz="2400">
                <a:solidFill>
                  <a:srgbClr val="CC0000"/>
                </a:solidFill>
                <a:latin typeface="Arial" charset="0"/>
                <a:ea typeface="ヒラギノ角ゴ ProN W3" charset="0"/>
                <a:cs typeface="ヒラギノ角ゴ ProN W3" charset="0"/>
              </a:rPr>
              <a:t>Utilities are functions from outcomes (states of the world) to real numbers that describe an agent</a:t>
            </a:r>
            <a:r>
              <a:rPr lang="ja-JP" altLang="en-US" sz="2400">
                <a:solidFill>
                  <a:srgbClr val="CC0000"/>
                </a:solidFill>
                <a:latin typeface="Arial" charset="0"/>
                <a:ea typeface="ヒラギノ角ゴ ProN W3" charset="0"/>
                <a:cs typeface="ヒラギノ角ゴ ProN W3" charset="0"/>
              </a:rPr>
              <a:t>’</a:t>
            </a:r>
            <a:r>
              <a:rPr lang="en-US" sz="2400">
                <a:solidFill>
                  <a:srgbClr val="CC0000"/>
                </a:solidFill>
                <a:latin typeface="Arial" charset="0"/>
                <a:ea typeface="ヒラギノ角ゴ ProN W3" charset="0"/>
                <a:cs typeface="ヒラギノ角ゴ ProN W3" charset="0"/>
              </a:rPr>
              <a:t>s preferences</a:t>
            </a:r>
          </a:p>
          <a:p>
            <a:pPr eaLnBrk="1" hangingPunct="1">
              <a:lnSpc>
                <a:spcPct val="80000"/>
              </a:lnSpc>
              <a:defRPr/>
            </a:pPr>
            <a:endParaRPr lang="en-US" sz="2400">
              <a:latin typeface="Arial" charset="0"/>
              <a:ea typeface="ヒラギノ角ゴ ProN W3" charset="0"/>
              <a:cs typeface="ヒラギノ角ゴ ProN W3" charset="0"/>
            </a:endParaRPr>
          </a:p>
          <a:p>
            <a:pPr eaLnBrk="1" hangingPunct="1">
              <a:lnSpc>
                <a:spcPct val="80000"/>
              </a:lnSpc>
              <a:defRPr/>
            </a:pPr>
            <a:r>
              <a:rPr lang="en-US" sz="2400">
                <a:latin typeface="Arial" charset="0"/>
                <a:ea typeface="ヒラギノ角ゴ ProN W3" charset="0"/>
                <a:cs typeface="ヒラギノ角ゴ ProN W3" charset="0"/>
              </a:rPr>
              <a:t>Where do utilities come from?</a:t>
            </a:r>
          </a:p>
          <a:p>
            <a:pPr marL="782638" lvl="1" eaLnBrk="1" hangingPunct="1">
              <a:lnSpc>
                <a:spcPct val="80000"/>
              </a:lnSpc>
              <a:defRPr/>
            </a:pPr>
            <a:r>
              <a:rPr lang="en-US" sz="2000">
                <a:latin typeface="Arial" charset="0"/>
                <a:ea typeface="ヒラギノ角ゴ ProN W3" charset="0"/>
                <a:cs typeface="ヒラギノ角ゴ ProN W3" charset="0"/>
              </a:rPr>
              <a:t>In a game, may be simple (+1/-1)</a:t>
            </a:r>
          </a:p>
          <a:p>
            <a:pPr marL="782638" lvl="1" eaLnBrk="1" hangingPunct="1">
              <a:lnSpc>
                <a:spcPct val="80000"/>
              </a:lnSpc>
              <a:defRPr/>
            </a:pPr>
            <a:r>
              <a:rPr lang="en-US" sz="2000">
                <a:latin typeface="Arial" charset="0"/>
                <a:ea typeface="ヒラギノ角ゴ ProN W3" charset="0"/>
                <a:cs typeface="ヒラギノ角ゴ ProN W3" charset="0"/>
              </a:rPr>
              <a:t>Utilities summarize the agent</a:t>
            </a:r>
            <a:r>
              <a:rPr lang="ja-JP" altLang="en-US" sz="2000">
                <a:latin typeface="Arial" charset="0"/>
                <a:ea typeface="ヒラギノ角ゴ ProN W3" charset="0"/>
                <a:cs typeface="ヒラギノ角ゴ ProN W3" charset="0"/>
              </a:rPr>
              <a:t>’</a:t>
            </a:r>
            <a:r>
              <a:rPr lang="en-US" sz="2000">
                <a:latin typeface="Arial" charset="0"/>
                <a:ea typeface="ヒラギノ角ゴ ProN W3" charset="0"/>
                <a:cs typeface="ヒラギノ角ゴ ProN W3" charset="0"/>
              </a:rPr>
              <a:t>s goals</a:t>
            </a:r>
          </a:p>
          <a:p>
            <a:pPr marL="782638" lvl="1" eaLnBrk="1" hangingPunct="1">
              <a:lnSpc>
                <a:spcPct val="80000"/>
              </a:lnSpc>
              <a:defRPr/>
            </a:pPr>
            <a:r>
              <a:rPr lang="en-US" sz="2000">
                <a:latin typeface="Arial" charset="0"/>
                <a:ea typeface="ヒラギノ角ゴ ProN W3" charset="0"/>
                <a:cs typeface="ヒラギノ角ゴ ProN W3" charset="0"/>
              </a:rPr>
              <a:t>Theorem: any set of preferences between outcomes can be summarized as a utility function (provided the preferences meet certain conditions)</a:t>
            </a:r>
          </a:p>
          <a:p>
            <a:pPr marL="782638" lvl="1" eaLnBrk="1" hangingPunct="1">
              <a:lnSpc>
                <a:spcPct val="80000"/>
              </a:lnSpc>
              <a:defRPr/>
            </a:pPr>
            <a:endParaRPr lang="en-US" sz="2000">
              <a:latin typeface="Arial" charset="0"/>
              <a:ea typeface="ヒラギノ角ゴ ProN W3" charset="0"/>
              <a:cs typeface="ヒラギノ角ゴ ProN W3" charset="0"/>
            </a:endParaRPr>
          </a:p>
          <a:p>
            <a:pPr eaLnBrk="1" hangingPunct="1">
              <a:lnSpc>
                <a:spcPct val="80000"/>
              </a:lnSpc>
              <a:defRPr/>
            </a:pPr>
            <a:r>
              <a:rPr lang="en-US" sz="2400">
                <a:latin typeface="Arial" charset="0"/>
                <a:ea typeface="ヒラギノ角ゴ ProN W3" charset="0"/>
                <a:cs typeface="ヒラギノ角ゴ ProN W3" charset="0"/>
              </a:rPr>
              <a:t>In general, we hard-wire utilities and let actions emerge (why don</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t we let agents decide their own utilities?)</a:t>
            </a:r>
          </a:p>
          <a:p>
            <a:pPr eaLnBrk="1" hangingPunct="1">
              <a:lnSpc>
                <a:spcPct val="80000"/>
              </a:lnSpc>
              <a:defRPr/>
            </a:pPr>
            <a:endParaRPr lang="en-US" sz="2400">
              <a:latin typeface="Arial" charset="0"/>
              <a:ea typeface="ヒラギノ角ゴ ProN W3" charset="0"/>
              <a:cs typeface="ヒラギノ角ゴ ProN W3" charset="0"/>
            </a:endParaRPr>
          </a:p>
          <a:p>
            <a:pPr eaLnBrk="1" hangingPunct="1">
              <a:lnSpc>
                <a:spcPct val="80000"/>
              </a:lnSpc>
              <a:defRPr/>
            </a:pPr>
            <a:r>
              <a:rPr lang="en-US" sz="2400">
                <a:latin typeface="Arial" charset="0"/>
                <a:ea typeface="ヒラギノ角ゴ ProN W3" charset="0"/>
                <a:cs typeface="ヒラギノ角ゴ ProN W3" charset="0"/>
              </a:rPr>
              <a:t>More on utilities soon…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7107" name="Rectangle 2"/>
          <p:cNvSpPr>
            <a:spLocks noGrp="1" noChangeArrowheads="1"/>
          </p:cNvSpPr>
          <p:nvPr>
            <p:ph type="title"/>
          </p:nvPr>
        </p:nvSpPr>
        <p:spPr>
          <a:xfrm>
            <a:off x="457200" y="76200"/>
            <a:ext cx="8229600" cy="1447800"/>
          </a:xfrm>
        </p:spPr>
        <p:txBody>
          <a:bodyPr rIns="132080"/>
          <a:lstStyle/>
          <a:p>
            <a:pPr indent="0" eaLnBrk="1" hangingPunct="1">
              <a:defRPr/>
            </a:pPr>
            <a:r>
              <a:rPr lang="en-US">
                <a:latin typeface="Arial" charset="0"/>
                <a:ea typeface="ヒラギノ角ゴ ProN W3" charset="0"/>
                <a:cs typeface="ヒラギノ角ゴ ProN W3" charset="0"/>
              </a:rPr>
              <a:t>Stochastic Two-Player</a:t>
            </a:r>
          </a:p>
        </p:txBody>
      </p:sp>
      <p:sp>
        <p:nvSpPr>
          <p:cNvPr id="47108" name="Rectangle 3"/>
          <p:cNvSpPr>
            <a:spLocks noGrp="1" noChangeArrowheads="1"/>
          </p:cNvSpPr>
          <p:nvPr>
            <p:ph type="body" idx="1"/>
          </p:nvPr>
        </p:nvSpPr>
        <p:spPr>
          <a:xfrm>
            <a:off x="457200" y="1524000"/>
            <a:ext cx="4114800" cy="5334000"/>
          </a:xfrm>
        </p:spPr>
        <p:txBody>
          <a:bodyPr rIns="132080"/>
          <a:lstStyle/>
          <a:p>
            <a:pPr eaLnBrk="1" hangingPunct="1">
              <a:defRPr/>
            </a:pPr>
            <a:r>
              <a:rPr lang="en-US" sz="2600">
                <a:latin typeface="Arial" charset="0"/>
                <a:ea typeface="ヒラギノ角ゴ ProN W3" charset="0"/>
                <a:cs typeface="ヒラギノ角ゴ ProN W3" charset="0"/>
              </a:rPr>
              <a:t>E.g. backgammon</a:t>
            </a:r>
          </a:p>
          <a:p>
            <a:pPr eaLnBrk="1" hangingPunct="1">
              <a:defRPr/>
            </a:pPr>
            <a:r>
              <a:rPr lang="en-US" sz="2600">
                <a:latin typeface="Arial" charset="0"/>
                <a:ea typeface="ヒラギノ角ゴ ProN W3" charset="0"/>
                <a:cs typeface="ヒラギノ角ゴ ProN W3" charset="0"/>
              </a:rPr>
              <a:t>Expectiminimax (!)</a:t>
            </a:r>
          </a:p>
          <a:p>
            <a:pPr marL="782638" lvl="1" eaLnBrk="1" hangingPunct="1">
              <a:defRPr/>
            </a:pPr>
            <a:r>
              <a:rPr lang="en-US" sz="2400">
                <a:latin typeface="Arial" charset="0"/>
                <a:ea typeface="ヒラギノ角ゴ ProN W3" charset="0"/>
                <a:cs typeface="ヒラギノ角ゴ ProN W3" charset="0"/>
              </a:rPr>
              <a:t>Environment is an extra player that moves after each agent</a:t>
            </a:r>
          </a:p>
          <a:p>
            <a:pPr marL="782638" lvl="1" eaLnBrk="1" hangingPunct="1">
              <a:defRPr/>
            </a:pPr>
            <a:r>
              <a:rPr lang="en-US" sz="2400">
                <a:latin typeface="Arial" charset="0"/>
                <a:ea typeface="ヒラギノ角ゴ ProN W3" charset="0"/>
                <a:cs typeface="ヒラギノ角ゴ ProN W3" charset="0"/>
              </a:rPr>
              <a:t>Chance nodes take expectations, otherwise like minimax</a:t>
            </a:r>
          </a:p>
        </p:txBody>
      </p:sp>
      <p:pic>
        <p:nvPicPr>
          <p:cNvPr id="972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918075"/>
            <a:ext cx="77120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39703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6" name="Rectangle 6"/>
          <p:cNvSpPr>
            <a:spLocks/>
          </p:cNvSpPr>
          <p:nvPr/>
        </p:nvSpPr>
        <p:spPr bwMode="auto">
          <a:xfrm>
            <a:off x="5822950" y="2746375"/>
            <a:ext cx="188913"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97287" name="Rectangle 7"/>
          <p:cNvSpPr>
            <a:spLocks/>
          </p:cNvSpPr>
          <p:nvPr/>
        </p:nvSpPr>
        <p:spPr bwMode="auto">
          <a:xfrm>
            <a:off x="7772400" y="2743200"/>
            <a:ext cx="314325" cy="250825"/>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97288" name="Rectangle 8"/>
          <p:cNvSpPr>
            <a:spLocks/>
          </p:cNvSpPr>
          <p:nvPr/>
        </p:nvSpPr>
        <p:spPr bwMode="auto">
          <a:xfrm>
            <a:off x="5446713" y="3689350"/>
            <a:ext cx="188912"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97289" name="Rectangle 9"/>
          <p:cNvSpPr>
            <a:spLocks/>
          </p:cNvSpPr>
          <p:nvPr/>
        </p:nvSpPr>
        <p:spPr bwMode="auto">
          <a:xfrm>
            <a:off x="6138863" y="3689350"/>
            <a:ext cx="187325"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97290" name="Rectangle 10"/>
          <p:cNvSpPr>
            <a:spLocks/>
          </p:cNvSpPr>
          <p:nvPr/>
        </p:nvSpPr>
        <p:spPr bwMode="auto">
          <a:xfrm>
            <a:off x="6956425" y="3689350"/>
            <a:ext cx="188913"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97291" name="Rectangle 11"/>
          <p:cNvSpPr>
            <a:spLocks/>
          </p:cNvSpPr>
          <p:nvPr/>
        </p:nvSpPr>
        <p:spPr bwMode="auto">
          <a:xfrm>
            <a:off x="7648575" y="3689350"/>
            <a:ext cx="250825"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Tree>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813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Stochastic Two-Player</a:t>
            </a:r>
          </a:p>
        </p:txBody>
      </p:sp>
      <p:sp>
        <p:nvSpPr>
          <p:cNvPr id="48132" name="Rectangle 3"/>
          <p:cNvSpPr>
            <a:spLocks noGrp="1" noChangeArrowheads="1"/>
          </p:cNvSpPr>
          <p:nvPr>
            <p:ph type="body" idx="1"/>
          </p:nvPr>
        </p:nvSpPr>
        <p:spPr>
          <a:xfrm>
            <a:off x="457200" y="1798638"/>
            <a:ext cx="5410200" cy="5059362"/>
          </a:xfrm>
        </p:spPr>
        <p:txBody>
          <a:bodyPr rIns="132080"/>
          <a:lstStyle/>
          <a:p>
            <a:pPr eaLnBrk="1" hangingPunct="1">
              <a:lnSpc>
                <a:spcPct val="80000"/>
              </a:lnSpc>
              <a:defRPr/>
            </a:pPr>
            <a:r>
              <a:rPr lang="en-US" sz="2200">
                <a:latin typeface="Arial" charset="0"/>
                <a:ea typeface="ヒラギノ角ゴ ProN W3" charset="0"/>
                <a:cs typeface="ヒラギノ角ゴ ProN W3" charset="0"/>
              </a:rPr>
              <a:t>Dice rolls increase </a:t>
            </a:r>
            <a:r>
              <a:rPr lang="en-US" sz="2200">
                <a:latin typeface="Arial Italic" charset="0"/>
                <a:ea typeface="ヒラギノ角ゴ ProN W3" charset="0"/>
                <a:cs typeface="Arial Italic" charset="0"/>
                <a:sym typeface="Arial Italic" charset="0"/>
              </a:rPr>
              <a:t>b</a:t>
            </a:r>
            <a:r>
              <a:rPr lang="en-US" sz="2200">
                <a:latin typeface="Arial" charset="0"/>
                <a:ea typeface="ヒラギノ角ゴ ProN W3" charset="0"/>
                <a:cs typeface="ヒラギノ角ゴ ProN W3" charset="0"/>
              </a:rPr>
              <a:t>: 21 possible rolls with 2 dice</a:t>
            </a:r>
          </a:p>
          <a:p>
            <a:pPr marL="782638" lvl="1" eaLnBrk="1" hangingPunct="1">
              <a:lnSpc>
                <a:spcPct val="80000"/>
              </a:lnSpc>
              <a:defRPr/>
            </a:pPr>
            <a:r>
              <a:rPr lang="en-US" sz="2000">
                <a:latin typeface="Arial" charset="0"/>
                <a:ea typeface="ヒラギノ角ゴ ProN W3" charset="0"/>
                <a:cs typeface="ヒラギノ角ゴ ProN W3" charset="0"/>
              </a:rPr>
              <a:t>Backgammon </a:t>
            </a:r>
            <a:r>
              <a:rPr lang="en-US" sz="2000">
                <a:latin typeface="Symbol" charset="0"/>
                <a:ea typeface="ＭＳ Ｐゴシック" charset="0"/>
                <a:cs typeface="Symbol" charset="0"/>
                <a:sym typeface="Symbol" charset="0"/>
              </a:rPr>
              <a:t>≈</a:t>
            </a:r>
            <a:r>
              <a:rPr lang="en-US" sz="2000">
                <a:latin typeface="Arial" charset="0"/>
                <a:ea typeface="ヒラギノ角ゴ ProN W3" charset="0"/>
                <a:cs typeface="ヒラギノ角ゴ ProN W3" charset="0"/>
              </a:rPr>
              <a:t> 20 legal moves</a:t>
            </a:r>
          </a:p>
          <a:p>
            <a:pPr marL="782638" lvl="1" eaLnBrk="1" hangingPunct="1">
              <a:lnSpc>
                <a:spcPct val="80000"/>
              </a:lnSpc>
              <a:defRPr/>
            </a:pPr>
            <a:r>
              <a:rPr lang="en-US" sz="2000">
                <a:latin typeface="Arial" charset="0"/>
                <a:ea typeface="ヒラギノ角ゴ ProN W3" charset="0"/>
                <a:cs typeface="ヒラギノ角ゴ ProN W3" charset="0"/>
              </a:rPr>
              <a:t>Depth 4 = 20 x (21 x 20)</a:t>
            </a:r>
            <a:r>
              <a:rPr lang="en-US" sz="2000" baseline="30000">
                <a:latin typeface="Arial" charset="0"/>
                <a:ea typeface="ヒラギノ角ゴ ProN W3" charset="0"/>
                <a:cs typeface="ヒラギノ角ゴ ProN W3" charset="0"/>
              </a:rPr>
              <a:t>3</a:t>
            </a:r>
            <a:r>
              <a:rPr lang="en-US" sz="2000">
                <a:latin typeface="Arial" charset="0"/>
                <a:ea typeface="ヒラギノ角ゴ ProN W3" charset="0"/>
                <a:cs typeface="ヒラギノ角ゴ ProN W3" charset="0"/>
              </a:rPr>
              <a:t> = 1.2 x 10</a:t>
            </a:r>
            <a:r>
              <a:rPr lang="en-US" sz="2000" baseline="30000">
                <a:latin typeface="Arial" charset="0"/>
                <a:ea typeface="ヒラギノ角ゴ ProN W3" charset="0"/>
                <a:cs typeface="ヒラギノ角ゴ ProN W3" charset="0"/>
              </a:rPr>
              <a:t>9</a:t>
            </a:r>
          </a:p>
          <a:p>
            <a:pPr eaLnBrk="1" hangingPunct="1">
              <a:lnSpc>
                <a:spcPct val="80000"/>
              </a:lnSpc>
              <a:defRPr/>
            </a:pPr>
            <a:r>
              <a:rPr lang="en-US" sz="2200">
                <a:latin typeface="Arial" charset="0"/>
                <a:ea typeface="ヒラギノ角ゴ ProN W3" charset="0"/>
                <a:cs typeface="ヒラギノ角ゴ ProN W3" charset="0"/>
              </a:rPr>
              <a:t>As depth increases, probability of reaching a given node shrinks</a:t>
            </a:r>
          </a:p>
          <a:p>
            <a:pPr marL="782638" lvl="1" eaLnBrk="1" hangingPunct="1">
              <a:lnSpc>
                <a:spcPct val="80000"/>
              </a:lnSpc>
              <a:defRPr/>
            </a:pPr>
            <a:r>
              <a:rPr lang="en-US" sz="2000">
                <a:latin typeface="Arial" charset="0"/>
                <a:ea typeface="ヒラギノ角ゴ ProN W3" charset="0"/>
                <a:cs typeface="ヒラギノ角ゴ ProN W3" charset="0"/>
              </a:rPr>
              <a:t>So value of lookahead is diminished</a:t>
            </a:r>
          </a:p>
          <a:p>
            <a:pPr marL="782638" lvl="1" eaLnBrk="1" hangingPunct="1">
              <a:lnSpc>
                <a:spcPct val="80000"/>
              </a:lnSpc>
              <a:defRPr/>
            </a:pPr>
            <a:r>
              <a:rPr lang="en-US" sz="2000">
                <a:latin typeface="Arial" charset="0"/>
                <a:ea typeface="ヒラギノ角ゴ ProN W3" charset="0"/>
                <a:cs typeface="ヒラギノ角ゴ ProN W3" charset="0"/>
              </a:rPr>
              <a:t>So limiting depth is less damaging</a:t>
            </a:r>
          </a:p>
          <a:p>
            <a:pPr marL="782638" lvl="1" eaLnBrk="1" hangingPunct="1">
              <a:lnSpc>
                <a:spcPct val="80000"/>
              </a:lnSpc>
              <a:defRPr/>
            </a:pPr>
            <a:r>
              <a:rPr lang="en-US" sz="2000">
                <a:latin typeface="Arial" charset="0"/>
                <a:ea typeface="ヒラギノ角ゴ ProN W3" charset="0"/>
                <a:cs typeface="ヒラギノ角ゴ ProN W3" charset="0"/>
              </a:rPr>
              <a:t>But pruning is less possible…</a:t>
            </a:r>
          </a:p>
          <a:p>
            <a:pPr eaLnBrk="1" hangingPunct="1">
              <a:lnSpc>
                <a:spcPct val="80000"/>
              </a:lnSpc>
              <a:defRPr/>
            </a:pPr>
            <a:r>
              <a:rPr lang="en-US" sz="2200">
                <a:latin typeface="Arial" charset="0"/>
                <a:ea typeface="ヒラギノ角ゴ ProN W3" charset="0"/>
                <a:cs typeface="ヒラギノ角ゴ ProN W3" charset="0"/>
              </a:rPr>
              <a:t>TDGammon uses depth-2 search + very good eval function + reinforcement learning: world-champion level play</a:t>
            </a:r>
          </a:p>
        </p:txBody>
      </p:sp>
      <p:pic>
        <p:nvPicPr>
          <p:cNvPr id="9830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362200"/>
            <a:ext cx="266858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49155"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Expectimax Search Trees</a:t>
            </a:r>
          </a:p>
        </p:txBody>
      </p:sp>
      <p:sp>
        <p:nvSpPr>
          <p:cNvPr id="49156" name="Rectangle 3"/>
          <p:cNvSpPr>
            <a:spLocks noGrp="1" noChangeArrowheads="1"/>
          </p:cNvSpPr>
          <p:nvPr>
            <p:ph type="body" idx="1"/>
          </p:nvPr>
        </p:nvSpPr>
        <p:spPr>
          <a:xfrm>
            <a:off x="457200" y="1447800"/>
            <a:ext cx="5029200" cy="1752600"/>
          </a:xfrm>
        </p:spPr>
        <p:txBody>
          <a:bodyPr rIns="132080"/>
          <a:lstStyle/>
          <a:p>
            <a:pPr eaLnBrk="1" hangingPunct="1">
              <a:lnSpc>
                <a:spcPct val="85000"/>
              </a:lnSpc>
              <a:spcBef>
                <a:spcPct val="0"/>
              </a:spcBef>
              <a:defRPr/>
            </a:pPr>
            <a:r>
              <a:rPr lang="en-US" sz="2200">
                <a:latin typeface="Arial" charset="0"/>
                <a:ea typeface="ヒラギノ角ゴ ProN W3" charset="0"/>
                <a:cs typeface="ヒラギノ角ゴ ProN W3" charset="0"/>
              </a:rPr>
              <a:t>What if we don</a:t>
            </a:r>
            <a:r>
              <a:rPr lang="ja-JP" altLang="en-US" sz="2200">
                <a:latin typeface="Arial" charset="0"/>
                <a:ea typeface="ヒラギノ角ゴ ProN W3" charset="0"/>
                <a:cs typeface="ヒラギノ角ゴ ProN W3" charset="0"/>
              </a:rPr>
              <a:t>’</a:t>
            </a:r>
            <a:r>
              <a:rPr lang="en-US" sz="2200">
                <a:latin typeface="Arial" charset="0"/>
                <a:ea typeface="ヒラギノ角ゴ ProN W3" charset="0"/>
                <a:cs typeface="ヒラギノ角ゴ ProN W3" charset="0"/>
              </a:rPr>
              <a:t>t know what the result of an action will be? E.g.,</a:t>
            </a:r>
          </a:p>
          <a:p>
            <a:pPr marL="782638" lvl="1" eaLnBrk="1" hangingPunct="1">
              <a:lnSpc>
                <a:spcPct val="85000"/>
              </a:lnSpc>
              <a:spcBef>
                <a:spcPct val="0"/>
              </a:spcBef>
              <a:defRPr/>
            </a:pPr>
            <a:r>
              <a:rPr lang="en-US" sz="2000">
                <a:latin typeface="Arial" charset="0"/>
                <a:ea typeface="ヒラギノ角ゴ ProN W3" charset="0"/>
                <a:cs typeface="ヒラギノ角ゴ ProN W3" charset="0"/>
              </a:rPr>
              <a:t>In solitaire, next card is unknown</a:t>
            </a:r>
          </a:p>
          <a:p>
            <a:pPr marL="782638" lvl="1" eaLnBrk="1" hangingPunct="1">
              <a:lnSpc>
                <a:spcPct val="85000"/>
              </a:lnSpc>
              <a:spcBef>
                <a:spcPct val="0"/>
              </a:spcBef>
              <a:defRPr/>
            </a:pPr>
            <a:r>
              <a:rPr lang="en-US" sz="2000">
                <a:latin typeface="Arial" charset="0"/>
                <a:ea typeface="ヒラギノ角ゴ ProN W3" charset="0"/>
                <a:cs typeface="ヒラギノ角ゴ ProN W3" charset="0"/>
              </a:rPr>
              <a:t>In minesweeper, mine locations</a:t>
            </a:r>
          </a:p>
          <a:p>
            <a:pPr marL="782638" lvl="1" eaLnBrk="1" hangingPunct="1">
              <a:lnSpc>
                <a:spcPct val="85000"/>
              </a:lnSpc>
              <a:spcBef>
                <a:spcPct val="0"/>
              </a:spcBef>
              <a:defRPr/>
            </a:pPr>
            <a:r>
              <a:rPr lang="en-US" sz="2000">
                <a:latin typeface="Arial" charset="0"/>
                <a:ea typeface="ヒラギノ角ゴ ProN W3" charset="0"/>
                <a:cs typeface="ヒラギノ角ゴ ProN W3" charset="0"/>
              </a:rPr>
              <a:t>In pacman, the ghosts act randomly</a:t>
            </a:r>
          </a:p>
        </p:txBody>
      </p:sp>
      <p:sp>
        <p:nvSpPr>
          <p:cNvPr id="54276" name="AutoShape 4"/>
          <p:cNvSpPr>
            <a:spLocks/>
          </p:cNvSpPr>
          <p:nvPr/>
        </p:nvSpPr>
        <p:spPr bwMode="auto">
          <a:xfrm>
            <a:off x="6751638" y="2362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nvGrpSpPr>
          <p:cNvPr id="54279" name="Group 7"/>
          <p:cNvGrpSpPr>
            <a:grpSpLocks/>
          </p:cNvGrpSpPr>
          <p:nvPr/>
        </p:nvGrpSpPr>
        <p:grpSpPr bwMode="auto">
          <a:xfrm>
            <a:off x="5624513" y="4622800"/>
            <a:ext cx="407987" cy="355600"/>
            <a:chOff x="0" y="0"/>
            <a:chExt cx="257" cy="224"/>
          </a:xfrm>
        </p:grpSpPr>
        <p:sp>
          <p:nvSpPr>
            <p:cNvPr id="99355" name="Rectangle 5"/>
            <p:cNvSpPr>
              <a:spLocks/>
            </p:cNvSpPr>
            <p:nvPr/>
          </p:nvSpPr>
          <p:spPr bwMode="auto">
            <a:xfrm>
              <a:off x="8"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9356" name="Rectangle 6"/>
            <p:cNvSpPr>
              <a:spLocks/>
            </p:cNvSpPr>
            <p:nvPr/>
          </p:nvSpPr>
          <p:spPr bwMode="auto">
            <a:xfrm>
              <a:off x="0" y="0"/>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10</a:t>
              </a:r>
            </a:p>
          </p:txBody>
        </p:sp>
      </p:grpSp>
      <p:grpSp>
        <p:nvGrpSpPr>
          <p:cNvPr id="54282" name="Group 10"/>
          <p:cNvGrpSpPr>
            <a:grpSpLocks/>
          </p:cNvGrpSpPr>
          <p:nvPr/>
        </p:nvGrpSpPr>
        <p:grpSpPr bwMode="auto">
          <a:xfrm>
            <a:off x="6324600" y="4622800"/>
            <a:ext cx="381000" cy="355600"/>
            <a:chOff x="0" y="0"/>
            <a:chExt cx="240" cy="224"/>
          </a:xfrm>
        </p:grpSpPr>
        <p:sp>
          <p:nvSpPr>
            <p:cNvPr id="99353" name="Rectangle 8"/>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9354" name="Rectangle 9"/>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grpSp>
        <p:nvGrpSpPr>
          <p:cNvPr id="54285" name="Group 13"/>
          <p:cNvGrpSpPr>
            <a:grpSpLocks/>
          </p:cNvGrpSpPr>
          <p:nvPr/>
        </p:nvGrpSpPr>
        <p:grpSpPr bwMode="auto">
          <a:xfrm>
            <a:off x="7162800" y="4622800"/>
            <a:ext cx="381000" cy="355600"/>
            <a:chOff x="0" y="0"/>
            <a:chExt cx="240" cy="224"/>
          </a:xfrm>
        </p:grpSpPr>
        <p:sp>
          <p:nvSpPr>
            <p:cNvPr id="99351" name="Rectangle 11"/>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9352" name="Rectangle 12"/>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54288" name="Group 16"/>
          <p:cNvGrpSpPr>
            <a:grpSpLocks/>
          </p:cNvGrpSpPr>
          <p:nvPr/>
        </p:nvGrpSpPr>
        <p:grpSpPr bwMode="auto">
          <a:xfrm>
            <a:off x="7924800" y="4622800"/>
            <a:ext cx="381000" cy="355600"/>
            <a:chOff x="0" y="0"/>
            <a:chExt cx="240" cy="224"/>
          </a:xfrm>
        </p:grpSpPr>
        <p:sp>
          <p:nvSpPr>
            <p:cNvPr id="99349" name="Rectangle 14"/>
            <p:cNvSpPr>
              <a:spLocks/>
            </p:cNvSpPr>
            <p:nvPr/>
          </p:nvSpPr>
          <p:spPr bwMode="auto">
            <a:xfrm>
              <a:off x="0" y="16"/>
              <a:ext cx="240" cy="192"/>
            </a:xfrm>
            <a:prstGeom prst="rect">
              <a:avLst/>
            </a:prstGeom>
            <a:solidFill>
              <a:srgbClr val="CCCCCC"/>
            </a:solidFill>
            <a:ln w="9525">
              <a:solidFill>
                <a:schemeClr val="tx1"/>
              </a:solidFill>
              <a:round/>
              <a:headEnd/>
              <a:tailEnd/>
            </a:ln>
          </p:spPr>
          <p:txBody>
            <a:bodyPr lIns="0" tIns="0" rIns="0" bIns="0"/>
            <a:lstStyle/>
            <a:p>
              <a:endParaRPr lang="en-US"/>
            </a:p>
          </p:txBody>
        </p:sp>
        <p:sp>
          <p:nvSpPr>
            <p:cNvPr id="99350" name="Rectangle 15"/>
            <p:cNvSpPr>
              <a:spLocks/>
            </p:cNvSpPr>
            <p:nvPr/>
          </p:nvSpPr>
          <p:spPr bwMode="auto">
            <a:xfrm>
              <a:off x="31"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7</a:t>
              </a:r>
            </a:p>
          </p:txBody>
        </p:sp>
      </p:grpSp>
      <p:cxnSp>
        <p:nvCxnSpPr>
          <p:cNvPr id="54289" name="AutoShape 17"/>
          <p:cNvCxnSpPr>
            <a:cxnSpLocks noChangeShapeType="1"/>
            <a:stCxn id="54276" idx="0"/>
            <a:endCxn id="54295" idx="0"/>
          </p:cNvCxnSpPr>
          <p:nvPr/>
        </p:nvCxnSpPr>
        <p:spPr bwMode="auto">
          <a:xfrm flipH="1">
            <a:off x="6210300" y="2565400"/>
            <a:ext cx="760413"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4290" name="AutoShape 18"/>
          <p:cNvCxnSpPr>
            <a:cxnSpLocks noChangeShapeType="1"/>
            <a:stCxn id="54276" idx="0"/>
            <a:endCxn id="54296" idx="0"/>
          </p:cNvCxnSpPr>
          <p:nvPr/>
        </p:nvCxnSpPr>
        <p:spPr bwMode="auto">
          <a:xfrm>
            <a:off x="6970713" y="2565400"/>
            <a:ext cx="763587" cy="9017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4291" name="Line 19"/>
          <p:cNvSpPr>
            <a:spLocks noChangeShapeType="1"/>
          </p:cNvSpPr>
          <p:nvPr/>
        </p:nvSpPr>
        <p:spPr bwMode="auto">
          <a:xfrm flipH="1">
            <a:off x="5829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4292" name="Line 20"/>
          <p:cNvSpPr>
            <a:spLocks noChangeShapeType="1"/>
          </p:cNvSpPr>
          <p:nvPr/>
        </p:nvSpPr>
        <p:spPr bwMode="auto">
          <a:xfrm>
            <a:off x="6210300" y="3657600"/>
            <a:ext cx="304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4293" name="Line 21"/>
          <p:cNvSpPr>
            <a:spLocks noChangeShapeType="1"/>
          </p:cNvSpPr>
          <p:nvPr/>
        </p:nvSpPr>
        <p:spPr bwMode="auto">
          <a:xfrm flipH="1">
            <a:off x="7353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4294" name="Line 22"/>
          <p:cNvSpPr>
            <a:spLocks noChangeShapeType="1"/>
          </p:cNvSpPr>
          <p:nvPr/>
        </p:nvSpPr>
        <p:spPr bwMode="auto">
          <a:xfrm>
            <a:off x="7734300" y="3657600"/>
            <a:ext cx="381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54295" name="Oval 23"/>
          <p:cNvSpPr>
            <a:spLocks/>
          </p:cNvSpPr>
          <p:nvPr/>
        </p:nvSpPr>
        <p:spPr bwMode="auto">
          <a:xfrm>
            <a:off x="6019800" y="3276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54296" name="Oval 24"/>
          <p:cNvSpPr>
            <a:spLocks/>
          </p:cNvSpPr>
          <p:nvPr/>
        </p:nvSpPr>
        <p:spPr bwMode="auto">
          <a:xfrm>
            <a:off x="7543800" y="3276600"/>
            <a:ext cx="381000" cy="38100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54297" name="Rectangle 25"/>
          <p:cNvSpPr>
            <a:spLocks/>
          </p:cNvSpPr>
          <p:nvPr/>
        </p:nvSpPr>
        <p:spPr bwMode="auto">
          <a:xfrm>
            <a:off x="7186613" y="2305050"/>
            <a:ext cx="67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max</a:t>
            </a:r>
          </a:p>
        </p:txBody>
      </p:sp>
      <p:sp>
        <p:nvSpPr>
          <p:cNvPr id="54298" name="Rectangle 26"/>
          <p:cNvSpPr>
            <a:spLocks/>
          </p:cNvSpPr>
          <p:nvPr/>
        </p:nvSpPr>
        <p:spPr bwMode="auto">
          <a:xfrm>
            <a:off x="7924800" y="3282950"/>
            <a:ext cx="10795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ctr">
              <a:spcBef>
                <a:spcPts val="1050"/>
              </a:spcBef>
            </a:pPr>
            <a:r>
              <a:rPr lang="en-US">
                <a:solidFill>
                  <a:schemeClr val="tx1"/>
                </a:solidFill>
                <a:latin typeface="Arial Bold" charset="0"/>
                <a:cs typeface="Arial Bold" charset="0"/>
                <a:sym typeface="Arial Bold" charset="0"/>
              </a:rPr>
              <a:t>chance</a:t>
            </a:r>
          </a:p>
        </p:txBody>
      </p:sp>
      <p:sp>
        <p:nvSpPr>
          <p:cNvPr id="54299" name="Rectangle 27"/>
          <p:cNvSpPr>
            <a:spLocks/>
          </p:cNvSpPr>
          <p:nvPr/>
        </p:nvSpPr>
        <p:spPr bwMode="auto">
          <a:xfrm>
            <a:off x="682625" y="4800600"/>
            <a:ext cx="48387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782638" lvl="1" indent="-285750">
              <a:lnSpc>
                <a:spcPct val="85000"/>
              </a:lnSpc>
              <a:buClr>
                <a:srgbClr val="000000"/>
              </a:buClr>
              <a:buSzPct val="100000"/>
              <a:buFont typeface="Wingdings" charset="0"/>
              <a:buChar char="§"/>
            </a:pPr>
            <a:endParaRPr lang="en-US" sz="2000">
              <a:solidFill>
                <a:schemeClr val="tx1"/>
              </a:solidFill>
              <a:cs typeface="Lucida Grande" charset="0"/>
            </a:endParaRPr>
          </a:p>
          <a:p>
            <a:pPr>
              <a:lnSpc>
                <a:spcPct val="85000"/>
              </a:lnSpc>
            </a:pPr>
            <a:endParaRPr lang="en-US" sz="3200">
              <a:solidFill>
                <a:srgbClr val="333399"/>
              </a:solidFill>
              <a:cs typeface="Lucida Grande" charset="0"/>
            </a:endParaRPr>
          </a:p>
          <a:p>
            <a:pPr>
              <a:lnSpc>
                <a:spcPct val="85000"/>
              </a:lnSpc>
              <a:buClr>
                <a:srgbClr val="333399"/>
              </a:buClr>
              <a:buSzPct val="100000"/>
              <a:buFont typeface="Wingdings" charset="0"/>
              <a:buChar char="§"/>
            </a:pPr>
            <a:r>
              <a:rPr lang="en-US" sz="2200">
                <a:solidFill>
                  <a:srgbClr val="333399"/>
                </a:solidFill>
                <a:cs typeface="Arial" charset="0"/>
              </a:rPr>
              <a:t>Later, we</a:t>
            </a:r>
            <a:r>
              <a:rPr lang="ja-JP" altLang="en-US" sz="2200">
                <a:solidFill>
                  <a:srgbClr val="333399"/>
                </a:solidFill>
                <a:cs typeface="Arial" charset="0"/>
              </a:rPr>
              <a:t>’</a:t>
            </a:r>
            <a:r>
              <a:rPr lang="en-US" altLang="ja-JP" sz="2200">
                <a:solidFill>
                  <a:srgbClr val="333399"/>
                </a:solidFill>
                <a:cs typeface="Arial" charset="0"/>
              </a:rPr>
              <a:t>ll learn how to formalize the underlying problem as a </a:t>
            </a:r>
            <a:r>
              <a:rPr lang="en-US" altLang="ja-JP" sz="2200">
                <a:solidFill>
                  <a:srgbClr val="CC0000"/>
                </a:solidFill>
                <a:latin typeface="Arial Bold" charset="0"/>
                <a:cs typeface="Arial Bold" charset="0"/>
                <a:sym typeface="Arial Bold" charset="0"/>
              </a:rPr>
              <a:t>Markov Decision Process</a:t>
            </a:r>
            <a:endParaRPr lang="en-US" sz="2200">
              <a:solidFill>
                <a:srgbClr val="CC0000"/>
              </a:solidFill>
              <a:latin typeface="Arial Bold" charset="0"/>
              <a:cs typeface="Arial Bold" charset="0"/>
              <a:sym typeface="Arial Bold" charset="0"/>
            </a:endParaRPr>
          </a:p>
        </p:txBody>
      </p:sp>
      <p:sp>
        <p:nvSpPr>
          <p:cNvPr id="54300" name="Rectangle 28"/>
          <p:cNvSpPr>
            <a:spLocks/>
          </p:cNvSpPr>
          <p:nvPr/>
        </p:nvSpPr>
        <p:spPr bwMode="auto">
          <a:xfrm>
            <a:off x="419100" y="3009900"/>
            <a:ext cx="4610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85000"/>
              </a:lnSpc>
              <a:buClr>
                <a:srgbClr val="333399"/>
              </a:buClr>
              <a:buSzPct val="100000"/>
              <a:buFont typeface="Wingdings" charset="0"/>
              <a:buChar char="§"/>
            </a:pPr>
            <a:r>
              <a:rPr lang="en-US" sz="2200">
                <a:solidFill>
                  <a:srgbClr val="333399"/>
                </a:solidFill>
                <a:cs typeface="Arial" charset="0"/>
              </a:rPr>
              <a:t>Can do </a:t>
            </a:r>
            <a:r>
              <a:rPr lang="en-US" sz="2200">
                <a:solidFill>
                  <a:srgbClr val="CC0000"/>
                </a:solidFill>
                <a:latin typeface="Arial Bold" charset="0"/>
                <a:cs typeface="Arial Bold" charset="0"/>
                <a:sym typeface="Arial Bold" charset="0"/>
              </a:rPr>
              <a:t>expectimax search</a:t>
            </a:r>
          </a:p>
          <a:p>
            <a:pPr marL="782638" lvl="1" indent="-285750">
              <a:lnSpc>
                <a:spcPct val="85000"/>
              </a:lnSpc>
              <a:buClr>
                <a:srgbClr val="000000"/>
              </a:buClr>
              <a:buSzPct val="100000"/>
              <a:buFont typeface="Wingdings" charset="0"/>
              <a:buChar char="§"/>
            </a:pPr>
            <a:r>
              <a:rPr lang="en-US" sz="2000">
                <a:solidFill>
                  <a:schemeClr val="tx1"/>
                </a:solidFill>
                <a:cs typeface="Arial" charset="0"/>
              </a:rPr>
              <a:t>Chance nodes, like min nodes, except the outcome is uncertain</a:t>
            </a:r>
          </a:p>
          <a:p>
            <a:pPr marL="782638" lvl="1" indent="-285750">
              <a:lnSpc>
                <a:spcPct val="85000"/>
              </a:lnSpc>
              <a:buClr>
                <a:srgbClr val="000000"/>
              </a:buClr>
              <a:buSzPct val="100000"/>
              <a:buFont typeface="Wingdings" charset="0"/>
              <a:buChar char="§"/>
            </a:pPr>
            <a:r>
              <a:rPr lang="en-US" sz="2000">
                <a:solidFill>
                  <a:schemeClr val="tx1"/>
                </a:solidFill>
                <a:cs typeface="Arial" charset="0"/>
              </a:rPr>
              <a:t>Calculate </a:t>
            </a:r>
            <a:r>
              <a:rPr lang="en-US" sz="2000">
                <a:solidFill>
                  <a:srgbClr val="CC0000"/>
                </a:solidFill>
                <a:cs typeface="Arial" charset="0"/>
              </a:rPr>
              <a:t>expected utilities</a:t>
            </a:r>
          </a:p>
          <a:p>
            <a:pPr marL="782638" lvl="1" indent="-285750">
              <a:lnSpc>
                <a:spcPct val="85000"/>
              </a:lnSpc>
              <a:buClr>
                <a:srgbClr val="000000"/>
              </a:buClr>
              <a:buSzPct val="100000"/>
              <a:buFont typeface="Wingdings" charset="0"/>
              <a:buChar char="§"/>
            </a:pPr>
            <a:r>
              <a:rPr lang="en-US" sz="2000">
                <a:solidFill>
                  <a:schemeClr val="tx1"/>
                </a:solidFill>
                <a:cs typeface="Arial" charset="0"/>
              </a:rPr>
              <a:t>Max nodes as in minimax search</a:t>
            </a:r>
          </a:p>
          <a:p>
            <a:pPr marL="782638" lvl="1" indent="-285750">
              <a:lnSpc>
                <a:spcPct val="85000"/>
              </a:lnSpc>
              <a:buClr>
                <a:srgbClr val="000000"/>
              </a:buClr>
              <a:buSzPct val="100000"/>
              <a:buFont typeface="Wingdings" charset="0"/>
              <a:buChar char="§"/>
            </a:pPr>
            <a:r>
              <a:rPr lang="en-US" sz="2000">
                <a:solidFill>
                  <a:schemeClr val="tx1"/>
                </a:solidFill>
                <a:cs typeface="Arial" charset="0"/>
              </a:rPr>
              <a:t>Chance nodes take average (expectation) of value of children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427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428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428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54288"/>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54289"/>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54290"/>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4291"/>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4292"/>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54293"/>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54294"/>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54295"/>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54296"/>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54297"/>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54298"/>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5430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54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91" grpId="0" animBg="1"/>
      <p:bldP spid="54292" grpId="0" animBg="1"/>
      <p:bldP spid="54293" grpId="0" animBg="1"/>
      <p:bldP spid="54294" grpId="0" animBg="1"/>
      <p:bldP spid="54295" grpId="0" animBg="1"/>
      <p:bldP spid="54296" grpId="0" animBg="1"/>
      <p:bldP spid="54297" grpId="0" autoUpdateAnimBg="0"/>
      <p:bldP spid="54298" grpId="0" autoUpdateAnimBg="0"/>
      <p:bldP spid="54299" grpId="0" autoUpdateAnimBg="0"/>
      <p:bldP spid="5430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0179"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55299" name="cse473au11-adversarial-" descr="cse473au11-adversarial-search.ppt_media/out-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806700" y="2552700"/>
            <a:ext cx="3517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4"/>
          <p:cNvSpPr>
            <a:spLocks/>
          </p:cNvSpPr>
          <p:nvPr/>
        </p:nvSpPr>
        <p:spPr bwMode="auto">
          <a:xfrm>
            <a:off x="1104900" y="1638300"/>
            <a:ext cx="4432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Minimax: no point in trying</a:t>
            </a:r>
          </a:p>
        </p:txBody>
      </p:sp>
      <p:sp>
        <p:nvSpPr>
          <p:cNvPr id="55301" name="Rectangle 5"/>
          <p:cNvSpPr>
            <a:spLocks/>
          </p:cNvSpPr>
          <p:nvPr/>
        </p:nvSpPr>
        <p:spPr bwMode="auto">
          <a:xfrm>
            <a:off x="1193800" y="5753100"/>
            <a:ext cx="6746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529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5299"/>
                </p:tgtEl>
              </p:cMediaNode>
            </p:video>
            <p:seq concurrent="1" nextAc="seek">
              <p:cTn id="15" restart="whenNotActive" fill="hold" evtFilter="cancelBubble" nodeType="interactiveSeq">
                <p:stCondLst>
                  <p:cond evt="onClick" delay="0">
                    <p:tgtEl>
                      <p:spTgt spid="55299"/>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55299"/>
                                        </p:tgtEl>
                                      </p:cBhvr>
                                    </p:cmd>
                                  </p:childTnLst>
                                </p:cTn>
                              </p:par>
                            </p:childTnLst>
                          </p:cTn>
                        </p:par>
                      </p:childTnLst>
                    </p:cTn>
                  </p:par>
                </p:childTnLst>
              </p:cTn>
              <p:nextCondLst>
                <p:cond evt="onClick" delay="0">
                  <p:tgtEl>
                    <p:spTgt spid="55299"/>
                  </p:tgtEl>
                </p:cond>
              </p:nextCondLst>
            </p:seq>
          </p:childTnLst>
        </p:cTn>
      </p:par>
    </p:tnLst>
    <p:bldLst>
      <p:bldP spid="55300" grpId="0" autoUpdateAnimBg="0"/>
      <p:bldP spid="5530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1203" name="Rectangle 2"/>
          <p:cNvSpPr>
            <a:spLocks noGrp="1" noChangeArrowheads="1"/>
          </p:cNvSpPr>
          <p:nvPr>
            <p:ph type="title"/>
          </p:nvPr>
        </p:nvSpPr>
        <p:spPr>
          <a:xfrm>
            <a:off x="457200" y="152400"/>
            <a:ext cx="8229600" cy="1295400"/>
          </a:xfrm>
        </p:spPr>
        <p:txBody>
          <a:bodyPr rIns="132080"/>
          <a:lstStyle/>
          <a:p>
            <a:pPr indent="0" eaLnBrk="1" hangingPunct="1">
              <a:defRPr/>
            </a:pPr>
            <a:r>
              <a:rPr lang="en-US">
                <a:latin typeface="Arial" charset="0"/>
                <a:ea typeface="ヒラギノ角ゴ ProN W3" charset="0"/>
                <a:cs typeface="ヒラギノ角ゴ ProN W3" charset="0"/>
              </a:rPr>
              <a:t>Which Algorithm?</a:t>
            </a:r>
          </a:p>
        </p:txBody>
      </p:sp>
      <p:pic>
        <p:nvPicPr>
          <p:cNvPr id="56323" name="cse473au11-adversarial-" descr="cse473au11-adversarial-search.ppt_media/trapped-expectimax-1.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362200" y="2743200"/>
            <a:ext cx="3517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p:cNvSpPr>
          <p:nvPr/>
        </p:nvSpPr>
        <p:spPr bwMode="auto">
          <a:xfrm>
            <a:off x="469900" y="1778000"/>
            <a:ext cx="58245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Expectimax: wins some of the time</a:t>
            </a:r>
          </a:p>
        </p:txBody>
      </p:sp>
      <p:sp>
        <p:nvSpPr>
          <p:cNvPr id="56325" name="Rectangle 5"/>
          <p:cNvSpPr>
            <a:spLocks/>
          </p:cNvSpPr>
          <p:nvPr/>
        </p:nvSpPr>
        <p:spPr bwMode="auto">
          <a:xfrm>
            <a:off x="1193800" y="5765800"/>
            <a:ext cx="6746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900">
                <a:solidFill>
                  <a:schemeClr val="tx1"/>
                </a:solidFill>
                <a:cs typeface="Arial" charset="0"/>
              </a:rPr>
              <a:t>3 ply look ahead, ghosts move randomly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632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6323"/>
                </p:tgtEl>
              </p:cMediaNode>
            </p:video>
            <p:seq concurrent="1" nextAc="seek">
              <p:cTn id="15" restart="whenNotActive" fill="hold" evtFilter="cancelBubble" nodeType="interactiveSeq">
                <p:stCondLst>
                  <p:cond evt="onClick" delay="0">
                    <p:tgtEl>
                      <p:spTgt spid="5632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2" presetClass="mediacall" presetSubtype="0" fill="hold" nodeType="clickEffect">
                                  <p:stCondLst>
                                    <p:cond delay="0"/>
                                  </p:stCondLst>
                                  <p:childTnLst>
                                    <p:cmd type="call" cmd="togglePause">
                                      <p:cBhvr>
                                        <p:cTn id="19" dur="1" fill="hold"/>
                                        <p:tgtEl>
                                          <p:spTgt spid="56323"/>
                                        </p:tgtEl>
                                      </p:cBhvr>
                                    </p:cmd>
                                  </p:childTnLst>
                                </p:cTn>
                              </p:par>
                            </p:childTnLst>
                          </p:cTn>
                        </p:par>
                      </p:childTnLst>
                    </p:cTn>
                  </p:par>
                </p:childTnLst>
              </p:cTn>
              <p:nextCondLst>
                <p:cond evt="onClick" delay="0">
                  <p:tgtEl>
                    <p:spTgt spid="56323"/>
                  </p:tgtEl>
                </p:cond>
              </p:nextCondLst>
            </p:seq>
          </p:childTnLst>
        </p:cTn>
      </p:par>
    </p:tnLst>
    <p:bldLst>
      <p:bldP spid="56324" grpId="0" autoUpdateAnimBg="0"/>
      <p:bldP spid="5632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222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Search</a:t>
            </a:r>
          </a:p>
        </p:txBody>
      </p:sp>
      <p:sp>
        <p:nvSpPr>
          <p:cNvPr id="57347" name="Rectangle 3"/>
          <p:cNvSpPr>
            <a:spLocks noGrp="1" noChangeArrowheads="1"/>
          </p:cNvSpPr>
          <p:nvPr>
            <p:ph type="body" idx="1"/>
          </p:nvPr>
        </p:nvSpPr>
        <p:spPr>
          <a:xfrm>
            <a:off x="457200" y="1600200"/>
            <a:ext cx="4762500" cy="3746500"/>
          </a:xfrm>
        </p:spPr>
        <p:txBody>
          <a:bodyPr rIns="132080"/>
          <a:lstStyle/>
          <a:p>
            <a:pPr eaLnBrk="1" hangingPunct="1">
              <a:lnSpc>
                <a:spcPct val="90000"/>
              </a:lnSpc>
              <a:defRPr/>
            </a:pPr>
            <a:r>
              <a:rPr lang="en-US" sz="2000">
                <a:latin typeface="Arial" charset="0"/>
                <a:ea typeface="ヒラギノ角ゴ ProN W3" charset="0"/>
                <a:cs typeface="ヒラギノ角ゴ ProN W3" charset="0"/>
              </a:rPr>
              <a:t>In expectimax search, we have a probabilistic model of how the opponent (or environment) will behave in any state</a:t>
            </a:r>
          </a:p>
          <a:p>
            <a:pPr marL="782638" lvl="1" eaLnBrk="1" hangingPunct="1">
              <a:lnSpc>
                <a:spcPct val="90000"/>
              </a:lnSpc>
              <a:defRPr/>
            </a:pPr>
            <a:r>
              <a:rPr lang="en-US" sz="1800">
                <a:latin typeface="Arial" charset="0"/>
                <a:ea typeface="ヒラギノ角ゴ ProN W3" charset="0"/>
                <a:cs typeface="ヒラギノ角ゴ ProN W3" charset="0"/>
              </a:rPr>
              <a:t>Model could be a simple uniform distribution (roll a die)</a:t>
            </a:r>
          </a:p>
          <a:p>
            <a:pPr marL="782638" lvl="1" eaLnBrk="1" hangingPunct="1">
              <a:lnSpc>
                <a:spcPct val="90000"/>
              </a:lnSpc>
              <a:defRPr/>
            </a:pPr>
            <a:r>
              <a:rPr lang="en-US" sz="1800">
                <a:latin typeface="Arial" charset="0"/>
                <a:ea typeface="ヒラギノ角ゴ ProN W3" charset="0"/>
                <a:cs typeface="ヒラギノ角ゴ ProN W3" charset="0"/>
              </a:rPr>
              <a:t>Model could be sophisticated and require a great deal of computation</a:t>
            </a:r>
          </a:p>
          <a:p>
            <a:pPr marL="782638" lvl="1" eaLnBrk="1" hangingPunct="1">
              <a:lnSpc>
                <a:spcPct val="90000"/>
              </a:lnSpc>
              <a:defRPr/>
            </a:pPr>
            <a:r>
              <a:rPr lang="en-US" sz="1800">
                <a:latin typeface="Arial" charset="0"/>
                <a:ea typeface="ヒラギノ角ゴ ProN W3" charset="0"/>
                <a:cs typeface="ヒラギノ角ゴ ProN W3" charset="0"/>
              </a:rPr>
              <a:t>We have a node for every outcome out of our control: opponent or environment</a:t>
            </a:r>
          </a:p>
          <a:p>
            <a:pPr marL="782638" lvl="1" eaLnBrk="1" hangingPunct="1">
              <a:lnSpc>
                <a:spcPct val="90000"/>
              </a:lnSpc>
              <a:defRPr/>
            </a:pPr>
            <a:r>
              <a:rPr lang="en-US" sz="1800">
                <a:latin typeface="Arial" charset="0"/>
                <a:ea typeface="ヒラギノ角ゴ ProN W3" charset="0"/>
                <a:cs typeface="ヒラギノ角ゴ ProN W3" charset="0"/>
              </a:rPr>
              <a:t>The model might say that adversarial actions are likely!</a:t>
            </a:r>
          </a:p>
        </p:txBody>
      </p:sp>
      <p:grpSp>
        <p:nvGrpSpPr>
          <p:cNvPr id="102404" name="Group 26"/>
          <p:cNvGrpSpPr>
            <a:grpSpLocks/>
          </p:cNvGrpSpPr>
          <p:nvPr/>
        </p:nvGrpSpPr>
        <p:grpSpPr bwMode="auto">
          <a:xfrm>
            <a:off x="5410200" y="1828800"/>
            <a:ext cx="2667000" cy="3733800"/>
            <a:chOff x="0" y="0"/>
            <a:chExt cx="1680" cy="2352"/>
          </a:xfrm>
        </p:grpSpPr>
        <p:sp>
          <p:nvSpPr>
            <p:cNvPr id="102406" name="AutoShape 4"/>
            <p:cNvSpPr>
              <a:spLocks/>
            </p:cNvSpPr>
            <p:nvPr/>
          </p:nvSpPr>
          <p:spPr bwMode="auto">
            <a:xfrm>
              <a:off x="719" y="0"/>
              <a:ext cx="207" cy="192"/>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102407" name="Line 5"/>
            <p:cNvSpPr>
              <a:spLocks noChangeShapeType="1"/>
            </p:cNvSpPr>
            <p:nvPr/>
          </p:nvSpPr>
          <p:spPr bwMode="auto">
            <a:xfrm flipH="1">
              <a:off x="463" y="144"/>
              <a:ext cx="360" cy="2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08" name="Line 6"/>
            <p:cNvSpPr>
              <a:spLocks noChangeShapeType="1"/>
            </p:cNvSpPr>
            <p:nvPr/>
          </p:nvSpPr>
          <p:spPr bwMode="auto">
            <a:xfrm>
              <a:off x="823" y="144"/>
              <a:ext cx="361" cy="2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09" name="Line 7"/>
            <p:cNvSpPr>
              <a:spLocks noChangeShapeType="1"/>
            </p:cNvSpPr>
            <p:nvPr/>
          </p:nvSpPr>
          <p:spPr bwMode="auto">
            <a:xfrm flipH="1">
              <a:off x="282" y="613"/>
              <a:ext cx="181"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10" name="Line 8"/>
            <p:cNvSpPr>
              <a:spLocks noChangeShapeType="1"/>
            </p:cNvSpPr>
            <p:nvPr/>
          </p:nvSpPr>
          <p:spPr bwMode="auto">
            <a:xfrm>
              <a:off x="463" y="613"/>
              <a:ext cx="144"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11" name="Line 9"/>
            <p:cNvSpPr>
              <a:spLocks noChangeShapeType="1"/>
            </p:cNvSpPr>
            <p:nvPr/>
          </p:nvSpPr>
          <p:spPr bwMode="auto">
            <a:xfrm flipH="1">
              <a:off x="1004" y="613"/>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12" name="Line 10"/>
            <p:cNvSpPr>
              <a:spLocks noChangeShapeType="1"/>
            </p:cNvSpPr>
            <p:nvPr/>
          </p:nvSpPr>
          <p:spPr bwMode="auto">
            <a:xfrm>
              <a:off x="1184" y="613"/>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13" name="Oval 11"/>
            <p:cNvSpPr>
              <a:spLocks/>
            </p:cNvSpPr>
            <p:nvPr/>
          </p:nvSpPr>
          <p:spPr bwMode="auto">
            <a:xfrm>
              <a:off x="372" y="43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2414" name="Oval 12"/>
            <p:cNvSpPr>
              <a:spLocks/>
            </p:cNvSpPr>
            <p:nvPr/>
          </p:nvSpPr>
          <p:spPr bwMode="auto">
            <a:xfrm>
              <a:off x="1094" y="43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pic>
          <p:nvPicPr>
            <p:cNvPr id="102415"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 y="433"/>
              <a:ext cx="16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6"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 y="1119"/>
              <a:ext cx="14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7"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 y="0"/>
              <a:ext cx="16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18" name="Oval 16"/>
            <p:cNvSpPr>
              <a:spLocks/>
            </p:cNvSpPr>
            <p:nvPr/>
          </p:nvSpPr>
          <p:spPr bwMode="auto">
            <a:xfrm>
              <a:off x="553" y="108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2419" name="Oval 17"/>
            <p:cNvSpPr>
              <a:spLocks/>
            </p:cNvSpPr>
            <p:nvPr/>
          </p:nvSpPr>
          <p:spPr bwMode="auto">
            <a:xfrm>
              <a:off x="913" y="108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2420" name="Oval 18"/>
            <p:cNvSpPr>
              <a:spLocks/>
            </p:cNvSpPr>
            <p:nvPr/>
          </p:nvSpPr>
          <p:spPr bwMode="auto">
            <a:xfrm>
              <a:off x="1274" y="1083"/>
              <a:ext cx="181" cy="180"/>
            </a:xfrm>
            <a:prstGeom prst="ellipse">
              <a:avLst/>
            </a:prstGeom>
            <a:solidFill>
              <a:srgbClr val="CCCCCC"/>
            </a:solidFill>
            <a:ln w="9525">
              <a:solidFill>
                <a:schemeClr val="tx1"/>
              </a:solidFill>
              <a:round/>
              <a:headEnd/>
              <a:tailEnd/>
            </a:ln>
          </p:spPr>
          <p:txBody>
            <a:bodyPr lIns="0" tIns="0" rIns="0" bIns="0"/>
            <a:lstStyle/>
            <a:p>
              <a:endParaRPr lang="en-US"/>
            </a:p>
          </p:txBody>
        </p:sp>
        <p:sp>
          <p:nvSpPr>
            <p:cNvPr id="102421" name="Line 19"/>
            <p:cNvSpPr>
              <a:spLocks noChangeShapeType="1"/>
            </p:cNvSpPr>
            <p:nvPr/>
          </p:nvSpPr>
          <p:spPr bwMode="auto">
            <a:xfrm>
              <a:off x="288" y="1248"/>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22" name="Line 20"/>
            <p:cNvSpPr>
              <a:spLocks noChangeShapeType="1"/>
            </p:cNvSpPr>
            <p:nvPr/>
          </p:nvSpPr>
          <p:spPr bwMode="auto">
            <a:xfrm flipH="1">
              <a:off x="144" y="1248"/>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23" name="AutoShape 21"/>
            <p:cNvSpPr>
              <a:spLocks/>
            </p:cNvSpPr>
            <p:nvPr/>
          </p:nvSpPr>
          <p:spPr bwMode="auto">
            <a:xfrm>
              <a:off x="34" y="1728"/>
              <a:ext cx="207" cy="192"/>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pic>
          <p:nvPicPr>
            <p:cNvPr id="102424"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 y="1728"/>
              <a:ext cx="16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25" name="Line 23"/>
            <p:cNvSpPr>
              <a:spLocks noChangeShapeType="1"/>
            </p:cNvSpPr>
            <p:nvPr/>
          </p:nvSpPr>
          <p:spPr bwMode="auto">
            <a:xfrm>
              <a:off x="144" y="1872"/>
              <a:ext cx="180" cy="4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26" name="Line 24"/>
            <p:cNvSpPr>
              <a:spLocks noChangeShapeType="1"/>
            </p:cNvSpPr>
            <p:nvPr/>
          </p:nvSpPr>
          <p:spPr bwMode="auto">
            <a:xfrm flipH="1">
              <a:off x="0" y="1872"/>
              <a:ext cx="144"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27" name="Oval 25"/>
            <p:cNvSpPr>
              <a:spLocks/>
            </p:cNvSpPr>
            <p:nvPr/>
          </p:nvSpPr>
          <p:spPr bwMode="auto">
            <a:xfrm>
              <a:off x="192" y="1083"/>
              <a:ext cx="180" cy="180"/>
            </a:xfrm>
            <a:prstGeom prst="ellipse">
              <a:avLst/>
            </a:prstGeom>
            <a:solidFill>
              <a:srgbClr val="CCCCCC"/>
            </a:solidFill>
            <a:ln w="9525">
              <a:solidFill>
                <a:schemeClr val="tx1"/>
              </a:solidFill>
              <a:round/>
              <a:headEnd/>
              <a:tailEnd/>
            </a:ln>
          </p:spPr>
          <p:txBody>
            <a:bodyPr lIns="0" tIns="0" rIns="0" bIns="0"/>
            <a:lstStyle/>
            <a:p>
              <a:endParaRPr lang="en-US"/>
            </a:p>
          </p:txBody>
        </p:sp>
      </p:grpSp>
      <p:sp>
        <p:nvSpPr>
          <p:cNvPr id="57371" name="Rectangle 27"/>
          <p:cNvSpPr>
            <a:spLocks/>
          </p:cNvSpPr>
          <p:nvPr/>
        </p:nvSpPr>
        <p:spPr bwMode="auto">
          <a:xfrm>
            <a:off x="609600" y="5270500"/>
            <a:ext cx="4762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90000"/>
              </a:lnSpc>
              <a:spcBef>
                <a:spcPts val="738"/>
              </a:spcBef>
              <a:buClr>
                <a:srgbClr val="333399"/>
              </a:buClr>
              <a:buSzPct val="100000"/>
              <a:buFont typeface="Wingdings" charset="0"/>
              <a:buChar char="§"/>
            </a:pPr>
            <a:r>
              <a:rPr lang="en-US" sz="2000">
                <a:solidFill>
                  <a:srgbClr val="333399"/>
                </a:solidFill>
                <a:cs typeface="Arial" charset="0"/>
              </a:rPr>
              <a:t>For now, assume for any state we magically have a distribution to assign probabilities to opponent actions / environment outcomes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066800"/>
          </a:xfrm>
        </p:spPr>
        <p:txBody>
          <a:bodyPr/>
          <a:lstStyle/>
          <a:p>
            <a:pPr indent="0" eaLnBrk="1" hangingPunct="1">
              <a:defRPr/>
            </a:pPr>
            <a:r>
              <a:rPr lang="en-US">
                <a:latin typeface="Arial" charset="0"/>
                <a:ea typeface="ヒラギノ角ゴ ProN W3" charset="0"/>
                <a:cs typeface="ヒラギノ角ゴ ProN W3" charset="0"/>
              </a:rPr>
              <a:t>Types of Games</a:t>
            </a:r>
          </a:p>
        </p:txBody>
      </p:sp>
      <p:pic>
        <p:nvPicPr>
          <p:cNvPr id="102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85163" cy="426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7" name="TextBox 3"/>
          <p:cNvSpPr txBox="1">
            <a:spLocks noChangeArrowheads="1"/>
          </p:cNvSpPr>
          <p:nvPr/>
        </p:nvSpPr>
        <p:spPr bwMode="auto">
          <a:xfrm>
            <a:off x="3733800" y="4724400"/>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t>stratego</a:t>
            </a:r>
          </a:p>
        </p:txBody>
      </p:sp>
      <p:sp>
        <p:nvSpPr>
          <p:cNvPr id="47108" name="TextBox 5"/>
          <p:cNvSpPr txBox="1">
            <a:spLocks noChangeArrowheads="1"/>
          </p:cNvSpPr>
          <p:nvPr/>
        </p:nvSpPr>
        <p:spPr bwMode="auto">
          <a:xfrm>
            <a:off x="2667000" y="6172200"/>
            <a:ext cx="423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a:solidFill>
                  <a:srgbClr val="7030A0"/>
                </a:solidFill>
              </a:rPr>
              <a:t>Number of Players?  1, 2,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325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Pseudocode</a:t>
            </a:r>
          </a:p>
        </p:txBody>
      </p:sp>
      <p:sp>
        <p:nvSpPr>
          <p:cNvPr id="53252" name="Rectangle 3"/>
          <p:cNvSpPr>
            <a:spLocks noGrp="1" noChangeArrowheads="1"/>
          </p:cNvSpPr>
          <p:nvPr>
            <p:ph type="body" idx="1"/>
          </p:nvPr>
        </p:nvSpPr>
        <p:spPr/>
        <p:txBody>
          <a:bodyPr rIns="132080"/>
          <a:lstStyle/>
          <a:p>
            <a:pPr eaLnBrk="1" hangingPunct="1">
              <a:lnSpc>
                <a:spcPct val="90000"/>
              </a:lnSpc>
              <a:buFont typeface="Wingdings" charset="0"/>
              <a:buNone/>
              <a:defRPr/>
            </a:pPr>
            <a:r>
              <a:rPr lang="en-US" sz="2000">
                <a:latin typeface="Arial" charset="0"/>
                <a:ea typeface="ヒラギノ角ゴ ProN W3" charset="0"/>
                <a:cs typeface="ヒラギノ角ゴ ProN W3" charset="0"/>
              </a:rPr>
              <a:t>def 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009999"/>
                </a:solidFill>
                <a:latin typeface="Arial" charset="0"/>
                <a:ea typeface="ヒラギノ角ゴ ProN W3" charset="0"/>
                <a:cs typeface="ヒラギノ角ゴ ProN W3" charset="0"/>
              </a:rPr>
              <a:t>if s is a max node return maxValue(s)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CC0000"/>
                </a:solidFill>
                <a:latin typeface="Arial" charset="0"/>
                <a:ea typeface="ヒラギノ角ゴ ProN W3" charset="0"/>
                <a:cs typeface="ヒラギノ角ゴ ProN W3" charset="0"/>
              </a:rPr>
              <a:t>if s is an exp node return expValue(s)</a:t>
            </a:r>
          </a:p>
          <a:p>
            <a:pPr eaLnBrk="1" hangingPunct="1">
              <a:lnSpc>
                <a:spcPct val="90000"/>
              </a:lnSpc>
              <a:buFont typeface="Wingdings" charset="0"/>
              <a:buNone/>
              <a:defRPr/>
            </a:pPr>
            <a:r>
              <a:rPr lang="en-US" sz="2000">
                <a:latin typeface="Arial" charset="0"/>
                <a:ea typeface="ヒラギノ角ゴ ProN W3" charset="0"/>
                <a:cs typeface="ヒラギノ角ゴ ProN W3" charset="0"/>
              </a:rPr>
              <a:t>	</a:t>
            </a:r>
            <a:r>
              <a:rPr lang="en-US" sz="2000">
                <a:solidFill>
                  <a:srgbClr val="808080"/>
                </a:solidFill>
                <a:latin typeface="Arial" charset="0"/>
                <a:ea typeface="ヒラギノ角ゴ ProN W3" charset="0"/>
                <a:cs typeface="ヒラギノ角ゴ ProN W3" charset="0"/>
              </a:rPr>
              <a:t>if s is a terminal node return evaluation(s)</a:t>
            </a:r>
          </a:p>
          <a:p>
            <a:pPr eaLnBrk="1" hangingPunct="1">
              <a:lnSpc>
                <a:spcPct val="90000"/>
              </a:lnSpc>
              <a:buFont typeface="Wingdings" charset="0"/>
              <a:buNone/>
              <a:defRPr/>
            </a:pPr>
            <a:endParaRPr lang="en-US" sz="2000">
              <a:latin typeface="Arial" charset="0"/>
              <a:ea typeface="ヒラギノ角ゴ ProN W3" charset="0"/>
              <a:cs typeface="ヒラギノ角ゴ ProN W3" charset="0"/>
            </a:endParaRP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def maxValue(s)</a:t>
            </a: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	values = [value(s</a:t>
            </a:r>
            <a:r>
              <a:rPr lang="ja-JP" altLang="en-US" sz="2000">
                <a:solidFill>
                  <a:srgbClr val="009999"/>
                </a:solidFill>
                <a:latin typeface="Arial" charset="0"/>
                <a:ea typeface="ヒラギノ角ゴ ProN W3" charset="0"/>
                <a:cs typeface="ヒラギノ角ゴ ProN W3" charset="0"/>
              </a:rPr>
              <a:t>’</a:t>
            </a:r>
            <a:r>
              <a:rPr lang="en-US" sz="2000">
                <a:solidFill>
                  <a:srgbClr val="009999"/>
                </a:solidFill>
                <a:latin typeface="Arial" charset="0"/>
                <a:ea typeface="ヒラギノ角ゴ ProN W3" charset="0"/>
                <a:cs typeface="ヒラギノ角ゴ ProN W3" charset="0"/>
              </a:rPr>
              <a:t>) for s</a:t>
            </a:r>
            <a:r>
              <a:rPr lang="ja-JP" altLang="en-US" sz="2000">
                <a:solidFill>
                  <a:srgbClr val="009999"/>
                </a:solidFill>
                <a:latin typeface="Arial" charset="0"/>
                <a:ea typeface="ヒラギノ角ゴ ProN W3" charset="0"/>
                <a:cs typeface="ヒラギノ角ゴ ProN W3" charset="0"/>
              </a:rPr>
              <a:t>’</a:t>
            </a:r>
            <a:r>
              <a:rPr lang="en-US" sz="2000">
                <a:solidFill>
                  <a:srgbClr val="009999"/>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009999"/>
                </a:solidFill>
                <a:latin typeface="Arial" charset="0"/>
                <a:ea typeface="ヒラギノ角ゴ ProN W3" charset="0"/>
                <a:cs typeface="ヒラギノ角ゴ ProN W3" charset="0"/>
              </a:rPr>
              <a:t>	return max(values)</a:t>
            </a:r>
          </a:p>
          <a:p>
            <a:pPr eaLnBrk="1" hangingPunct="1">
              <a:lnSpc>
                <a:spcPct val="90000"/>
              </a:lnSpc>
              <a:buFont typeface="Wingdings" charset="0"/>
              <a:buNone/>
              <a:defRPr/>
            </a:pPr>
            <a:endParaRPr lang="en-US" sz="2000">
              <a:solidFill>
                <a:srgbClr val="009999"/>
              </a:solidFill>
              <a:latin typeface="Arial" charset="0"/>
              <a:ea typeface="ヒラギノ角ゴ ProN W3" charset="0"/>
              <a:cs typeface="ヒラギノ角ゴ ProN W3" charset="0"/>
            </a:endParaRP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def expValue(s)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values = [value(s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for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weights = [probability(s,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for s</a:t>
            </a:r>
            <a:r>
              <a:rPr lang="ja-JP" altLang="en-US" sz="2000">
                <a:solidFill>
                  <a:srgbClr val="CC0000"/>
                </a:solidFill>
                <a:latin typeface="Arial" charset="0"/>
                <a:ea typeface="ヒラギノ角ゴ ProN W3" charset="0"/>
                <a:cs typeface="ヒラギノ角ゴ ProN W3" charset="0"/>
              </a:rPr>
              <a:t>’</a:t>
            </a:r>
            <a:r>
              <a:rPr lang="en-US" sz="2000">
                <a:solidFill>
                  <a:srgbClr val="CC0000"/>
                </a:solidFill>
                <a:latin typeface="Arial" charset="0"/>
                <a:ea typeface="ヒラギノ角ゴ ProN W3" charset="0"/>
                <a:cs typeface="ヒラギノ角ゴ ProN W3" charset="0"/>
              </a:rPr>
              <a:t> in successors(s)]</a:t>
            </a:r>
          </a:p>
          <a:p>
            <a:pPr eaLnBrk="1" hangingPunct="1">
              <a:lnSpc>
                <a:spcPct val="90000"/>
              </a:lnSpc>
              <a:buFont typeface="Wingdings" charset="0"/>
              <a:buNone/>
              <a:defRPr/>
            </a:pPr>
            <a:r>
              <a:rPr lang="en-US" sz="2000">
                <a:solidFill>
                  <a:srgbClr val="CC0000"/>
                </a:solidFill>
                <a:latin typeface="Arial" charset="0"/>
                <a:ea typeface="ヒラギノ角ゴ ProN W3" charset="0"/>
                <a:cs typeface="ヒラギノ角ゴ ProN W3" charset="0"/>
              </a:rPr>
              <a:t>	return expectation(values, weights)</a:t>
            </a:r>
          </a:p>
        </p:txBody>
      </p:sp>
      <p:grpSp>
        <p:nvGrpSpPr>
          <p:cNvPr id="103428" name="Group 27"/>
          <p:cNvGrpSpPr>
            <a:grpSpLocks/>
          </p:cNvGrpSpPr>
          <p:nvPr/>
        </p:nvGrpSpPr>
        <p:grpSpPr bwMode="auto">
          <a:xfrm>
            <a:off x="6096000" y="2124075"/>
            <a:ext cx="2667000" cy="2338388"/>
            <a:chOff x="0" y="0"/>
            <a:chExt cx="1680" cy="1473"/>
          </a:xfrm>
        </p:grpSpPr>
        <p:sp>
          <p:nvSpPr>
            <p:cNvPr id="103429" name="AutoShape 4"/>
            <p:cNvSpPr>
              <a:spLocks/>
            </p:cNvSpPr>
            <p:nvPr/>
          </p:nvSpPr>
          <p:spPr bwMode="auto">
            <a:xfrm>
              <a:off x="621" y="0"/>
              <a:ext cx="246" cy="226"/>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grpSp>
          <p:nvGrpSpPr>
            <p:cNvPr id="103430" name="Group 7"/>
            <p:cNvGrpSpPr>
              <a:grpSpLocks/>
            </p:cNvGrpSpPr>
            <p:nvPr/>
          </p:nvGrpSpPr>
          <p:grpSpPr bwMode="auto">
            <a:xfrm>
              <a:off x="0" y="1249"/>
              <a:ext cx="213" cy="224"/>
              <a:chOff x="0" y="0"/>
              <a:chExt cx="213" cy="224"/>
            </a:xfrm>
          </p:grpSpPr>
          <p:sp>
            <p:nvSpPr>
              <p:cNvPr id="103450" name="Rectangle 5"/>
              <p:cNvSpPr>
                <a:spLocks/>
              </p:cNvSpPr>
              <p:nvPr/>
            </p:nvSpPr>
            <p:spPr bwMode="auto">
              <a:xfrm>
                <a:off x="0" y="27"/>
                <a:ext cx="213"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3451" name="Rectangle 6"/>
              <p:cNvSpPr>
                <a:spLocks/>
              </p:cNvSpPr>
              <p:nvPr/>
            </p:nvSpPr>
            <p:spPr bwMode="auto">
              <a:xfrm>
                <a:off x="17" y="0"/>
                <a:ext cx="17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8</a:t>
                </a:r>
              </a:p>
            </p:txBody>
          </p:sp>
        </p:grpSp>
        <p:grpSp>
          <p:nvGrpSpPr>
            <p:cNvPr id="103431" name="Group 10"/>
            <p:cNvGrpSpPr>
              <a:grpSpLocks/>
            </p:cNvGrpSpPr>
            <p:nvPr/>
          </p:nvGrpSpPr>
          <p:grpSpPr bwMode="auto">
            <a:xfrm>
              <a:off x="383" y="1249"/>
              <a:ext cx="212" cy="224"/>
              <a:chOff x="0" y="0"/>
              <a:chExt cx="212" cy="224"/>
            </a:xfrm>
          </p:grpSpPr>
          <p:sp>
            <p:nvSpPr>
              <p:cNvPr id="103448" name="Rectangle 8"/>
              <p:cNvSpPr>
                <a:spLocks/>
              </p:cNvSpPr>
              <p:nvPr/>
            </p:nvSpPr>
            <p:spPr bwMode="auto">
              <a:xfrm>
                <a:off x="0" y="27"/>
                <a:ext cx="212"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3449" name="Rectangle 9"/>
              <p:cNvSpPr>
                <a:spLocks/>
              </p:cNvSpPr>
              <p:nvPr/>
            </p:nvSpPr>
            <p:spPr bwMode="auto">
              <a:xfrm>
                <a:off x="17"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4</a:t>
                </a:r>
              </a:p>
            </p:txBody>
          </p:sp>
        </p:grpSp>
        <p:grpSp>
          <p:nvGrpSpPr>
            <p:cNvPr id="103432" name="Group 13"/>
            <p:cNvGrpSpPr>
              <a:grpSpLocks/>
            </p:cNvGrpSpPr>
            <p:nvPr/>
          </p:nvGrpSpPr>
          <p:grpSpPr bwMode="auto">
            <a:xfrm>
              <a:off x="851" y="1249"/>
              <a:ext cx="212" cy="224"/>
              <a:chOff x="0" y="0"/>
              <a:chExt cx="212" cy="224"/>
            </a:xfrm>
          </p:grpSpPr>
          <p:sp>
            <p:nvSpPr>
              <p:cNvPr id="103446" name="Rectangle 11"/>
              <p:cNvSpPr>
                <a:spLocks/>
              </p:cNvSpPr>
              <p:nvPr/>
            </p:nvSpPr>
            <p:spPr bwMode="auto">
              <a:xfrm>
                <a:off x="0" y="27"/>
                <a:ext cx="212"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3447" name="Rectangle 12"/>
              <p:cNvSpPr>
                <a:spLocks/>
              </p:cNvSpPr>
              <p:nvPr/>
            </p:nvSpPr>
            <p:spPr bwMode="auto">
              <a:xfrm>
                <a:off x="17" y="0"/>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5</a:t>
                </a:r>
              </a:p>
            </p:txBody>
          </p:sp>
        </p:grpSp>
        <p:grpSp>
          <p:nvGrpSpPr>
            <p:cNvPr id="103433" name="Group 16"/>
            <p:cNvGrpSpPr>
              <a:grpSpLocks/>
            </p:cNvGrpSpPr>
            <p:nvPr/>
          </p:nvGrpSpPr>
          <p:grpSpPr bwMode="auto">
            <a:xfrm>
              <a:off x="1276" y="1249"/>
              <a:ext cx="213" cy="224"/>
              <a:chOff x="0" y="0"/>
              <a:chExt cx="213" cy="224"/>
            </a:xfrm>
          </p:grpSpPr>
          <p:sp>
            <p:nvSpPr>
              <p:cNvPr id="103444" name="Rectangle 14"/>
              <p:cNvSpPr>
                <a:spLocks/>
              </p:cNvSpPr>
              <p:nvPr/>
            </p:nvSpPr>
            <p:spPr bwMode="auto">
              <a:xfrm>
                <a:off x="0" y="27"/>
                <a:ext cx="213" cy="170"/>
              </a:xfrm>
              <a:prstGeom prst="rect">
                <a:avLst/>
              </a:prstGeom>
              <a:solidFill>
                <a:srgbClr val="CCCCCC"/>
              </a:solidFill>
              <a:ln w="9525">
                <a:solidFill>
                  <a:schemeClr val="tx1"/>
                </a:solidFill>
                <a:round/>
                <a:headEnd/>
                <a:tailEnd/>
              </a:ln>
            </p:spPr>
            <p:txBody>
              <a:bodyPr lIns="0" tIns="0" rIns="0" bIns="0"/>
              <a:lstStyle/>
              <a:p>
                <a:endParaRPr lang="en-US"/>
              </a:p>
            </p:txBody>
          </p:sp>
          <p:sp>
            <p:nvSpPr>
              <p:cNvPr id="103445" name="Rectangle 15"/>
              <p:cNvSpPr>
                <a:spLocks/>
              </p:cNvSpPr>
              <p:nvPr/>
            </p:nvSpPr>
            <p:spPr bwMode="auto">
              <a:xfrm>
                <a:off x="17" y="0"/>
                <a:ext cx="17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6</a:t>
                </a:r>
              </a:p>
            </p:txBody>
          </p:sp>
        </p:grpSp>
        <p:sp>
          <p:nvSpPr>
            <p:cNvPr id="103434" name="Line 17"/>
            <p:cNvSpPr>
              <a:spLocks noChangeShapeType="1"/>
            </p:cNvSpPr>
            <p:nvPr/>
          </p:nvSpPr>
          <p:spPr bwMode="auto">
            <a:xfrm flipH="1">
              <a:off x="319" y="170"/>
              <a:ext cx="425" cy="3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5" name="Line 18"/>
            <p:cNvSpPr>
              <a:spLocks noChangeShapeType="1"/>
            </p:cNvSpPr>
            <p:nvPr/>
          </p:nvSpPr>
          <p:spPr bwMode="auto">
            <a:xfrm>
              <a:off x="744" y="170"/>
              <a:ext cx="426" cy="3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6" name="Line 19"/>
            <p:cNvSpPr>
              <a:spLocks noChangeShapeType="1"/>
            </p:cNvSpPr>
            <p:nvPr/>
          </p:nvSpPr>
          <p:spPr bwMode="auto">
            <a:xfrm flipH="1">
              <a:off x="107" y="723"/>
              <a:ext cx="213" cy="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7" name="Line 20"/>
            <p:cNvSpPr>
              <a:spLocks noChangeShapeType="1"/>
            </p:cNvSpPr>
            <p:nvPr/>
          </p:nvSpPr>
          <p:spPr bwMode="auto">
            <a:xfrm>
              <a:off x="319" y="723"/>
              <a:ext cx="170" cy="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8" name="Line 21"/>
            <p:cNvSpPr>
              <a:spLocks noChangeShapeType="1"/>
            </p:cNvSpPr>
            <p:nvPr/>
          </p:nvSpPr>
          <p:spPr bwMode="auto">
            <a:xfrm flipH="1">
              <a:off x="957" y="723"/>
              <a:ext cx="213" cy="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9" name="Line 22"/>
            <p:cNvSpPr>
              <a:spLocks noChangeShapeType="1"/>
            </p:cNvSpPr>
            <p:nvPr/>
          </p:nvSpPr>
          <p:spPr bwMode="auto">
            <a:xfrm>
              <a:off x="1171" y="723"/>
              <a:ext cx="212" cy="5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40" name="Oval 23"/>
            <p:cNvSpPr>
              <a:spLocks/>
            </p:cNvSpPr>
            <p:nvPr/>
          </p:nvSpPr>
          <p:spPr bwMode="auto">
            <a:xfrm>
              <a:off x="213" y="510"/>
              <a:ext cx="212" cy="213"/>
            </a:xfrm>
            <a:prstGeom prst="ellipse">
              <a:avLst/>
            </a:prstGeom>
            <a:solidFill>
              <a:srgbClr val="CC0000"/>
            </a:solidFill>
            <a:ln w="9525">
              <a:solidFill>
                <a:schemeClr val="tx1"/>
              </a:solidFill>
              <a:round/>
              <a:headEnd/>
              <a:tailEnd/>
            </a:ln>
          </p:spPr>
          <p:txBody>
            <a:bodyPr lIns="0" tIns="0" rIns="0" bIns="0"/>
            <a:lstStyle/>
            <a:p>
              <a:endParaRPr lang="en-US"/>
            </a:p>
          </p:txBody>
        </p:sp>
        <p:sp>
          <p:nvSpPr>
            <p:cNvPr id="103441" name="Oval 24"/>
            <p:cNvSpPr>
              <a:spLocks/>
            </p:cNvSpPr>
            <p:nvPr/>
          </p:nvSpPr>
          <p:spPr bwMode="auto">
            <a:xfrm>
              <a:off x="1063" y="510"/>
              <a:ext cx="213" cy="213"/>
            </a:xfrm>
            <a:prstGeom prst="ellipse">
              <a:avLst/>
            </a:prstGeom>
            <a:solidFill>
              <a:srgbClr val="CC0000"/>
            </a:solidFill>
            <a:ln w="9525">
              <a:solidFill>
                <a:schemeClr val="tx1"/>
              </a:solidFill>
              <a:round/>
              <a:headEnd/>
              <a:tailEnd/>
            </a:ln>
          </p:spPr>
          <p:txBody>
            <a:bodyPr lIns="0" tIns="0" rIns="0" bIns="0"/>
            <a:lstStyle/>
            <a:p>
              <a:endParaRPr lang="en-US"/>
            </a:p>
          </p:txBody>
        </p:sp>
        <p:pic>
          <p:nvPicPr>
            <p:cNvPr id="103442" name="Picture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 y="0"/>
              <a:ext cx="19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43"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34"/>
              <a:ext cx="19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444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427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for Pacman</a:t>
            </a:r>
          </a:p>
        </p:txBody>
      </p:sp>
      <p:sp>
        <p:nvSpPr>
          <p:cNvPr id="59395" name="Rectangle 3"/>
          <p:cNvSpPr>
            <a:spLocks noGrp="1" noChangeArrowheads="1"/>
          </p:cNvSpPr>
          <p:nvPr>
            <p:ph type="body" idx="1"/>
          </p:nvPr>
        </p:nvSpPr>
        <p:spPr>
          <a:xfrm>
            <a:off x="457200" y="1549400"/>
            <a:ext cx="8229600" cy="5257800"/>
          </a:xfrm>
        </p:spPr>
        <p:txBody>
          <a:bodyPr rIns="132080"/>
          <a:lstStyle/>
          <a:p>
            <a:pPr eaLnBrk="1" hangingPunct="1">
              <a:defRPr/>
            </a:pPr>
            <a:r>
              <a:rPr lang="en-US" sz="2600">
                <a:latin typeface="Arial" charset="0"/>
                <a:ea typeface="ヒラギノ角ゴ ProN W3" charset="0"/>
                <a:cs typeface="ヒラギノ角ゴ ProN W3" charset="0"/>
              </a:rPr>
              <a:t>Notice that we</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ve gotten away from thinking that the ghosts are trying to minimize pacman</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s score</a:t>
            </a:r>
          </a:p>
          <a:p>
            <a:pPr eaLnBrk="1" hangingPunct="1">
              <a:defRPr/>
            </a:pPr>
            <a:r>
              <a:rPr lang="en-US" sz="2600">
                <a:latin typeface="Arial" charset="0"/>
                <a:ea typeface="ヒラギノ角ゴ ProN W3" charset="0"/>
                <a:cs typeface="ヒラギノ角ゴ ProN W3" charset="0"/>
              </a:rPr>
              <a:t>Instead, they are now a part of the environment</a:t>
            </a:r>
          </a:p>
          <a:p>
            <a:pPr eaLnBrk="1" hangingPunct="1">
              <a:defRPr/>
            </a:pPr>
            <a:r>
              <a:rPr lang="en-US" sz="2600">
                <a:latin typeface="Arial" charset="0"/>
                <a:ea typeface="ヒラギノ角ゴ ProN W3" charset="0"/>
                <a:cs typeface="ヒラギノ角ゴ ProN W3" charset="0"/>
              </a:rPr>
              <a:t>Pacman has a belief (distribution) over how they will act</a:t>
            </a:r>
          </a:p>
          <a:p>
            <a:pPr eaLnBrk="1" hangingPunct="1">
              <a:defRPr/>
            </a:pPr>
            <a:r>
              <a:rPr lang="en-US" sz="2600">
                <a:latin typeface="Arial" charset="0"/>
                <a:ea typeface="ヒラギノ角ゴ ProN W3" charset="0"/>
                <a:cs typeface="ヒラギノ角ゴ ProN W3" charset="0"/>
              </a:rPr>
              <a:t>Quiz: Can we see minimax as a special case of expectimax?</a:t>
            </a:r>
          </a:p>
          <a:p>
            <a:pPr eaLnBrk="1" hangingPunct="1">
              <a:defRPr/>
            </a:pPr>
            <a:r>
              <a:rPr lang="en-US" sz="2600">
                <a:latin typeface="Arial" charset="0"/>
                <a:ea typeface="ヒラギノ角ゴ ProN W3" charset="0"/>
                <a:cs typeface="ヒラギノ角ゴ ProN W3" charset="0"/>
              </a:rPr>
              <a:t>Quiz: what would pacman</a:t>
            </a:r>
            <a:r>
              <a:rPr lang="ja-JP" altLang="en-US" sz="2600">
                <a:latin typeface="Arial" charset="0"/>
                <a:ea typeface="ヒラギノ角ゴ ProN W3" charset="0"/>
                <a:cs typeface="ヒラギノ角ゴ ProN W3" charset="0"/>
              </a:rPr>
              <a:t>’</a:t>
            </a:r>
            <a:r>
              <a:rPr lang="en-US" sz="2600">
                <a:latin typeface="Arial" charset="0"/>
                <a:ea typeface="ヒラギノ角ゴ ProN W3" charset="0"/>
                <a:cs typeface="ヒラギノ角ゴ ProN W3" charset="0"/>
              </a:rPr>
              <a:t>s computation look like if we assumed that the ghosts were doing 1-ply minimax and taking the result 80% of the time, otherwise moving randomly?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395">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9395">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9395">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5"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5299"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for Pacman</a:t>
            </a:r>
          </a:p>
        </p:txBody>
      </p:sp>
      <p:graphicFrame>
        <p:nvGraphicFramePr>
          <p:cNvPr id="60419" name="Group 3"/>
          <p:cNvGraphicFramePr>
            <a:graphicFrameLocks noGrp="1"/>
          </p:cNvGraphicFramePr>
          <p:nvPr/>
        </p:nvGraphicFramePr>
        <p:xfrm>
          <a:off x="165100" y="2006600"/>
          <a:ext cx="5014913" cy="3681413"/>
        </p:xfrm>
        <a:graphic>
          <a:graphicData uri="http://schemas.openxmlformats.org/drawingml/2006/table">
            <a:tbl>
              <a:tblPr/>
              <a:tblGrid>
                <a:gridCol w="1671638"/>
                <a:gridCol w="1671637"/>
                <a:gridCol w="1671638"/>
              </a:tblGrid>
              <a:tr h="849313">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800" b="0" i="0" u="none" strike="noStrike" cap="none" normalizeH="0" baseline="0" smtClean="0">
                        <a:ln>
                          <a:noFill/>
                        </a:ln>
                        <a:solidFill>
                          <a:srgbClr val="FFFFFF"/>
                        </a:solidFill>
                        <a:effectLst/>
                        <a:latin typeface="Arial Bold" charset="0"/>
                        <a:ea typeface="ヒラギノ角ゴ ProN W6" charset="0"/>
                        <a:cs typeface="ヒラギノ角ゴ ProN W6" charset="0"/>
                        <a:sym typeface="Arial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000" b="0" i="0" u="none" strike="noStrike" cap="none" normalizeH="0" baseline="0" smtClean="0">
                          <a:ln>
                            <a:noFill/>
                          </a:ln>
                          <a:solidFill>
                            <a:srgbClr val="FFFFFF"/>
                          </a:solidFill>
                          <a:effectLst/>
                          <a:latin typeface="Arial Bold" charset="0"/>
                          <a:cs typeface="Arial Bold" charset="0"/>
                          <a:sym typeface="Arial Bold" charset="0"/>
                        </a:rPr>
                        <a:t>Minimizing Ghost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000" b="0" i="0" u="none" strike="noStrike" cap="none" normalizeH="0" baseline="0" smtClean="0">
                          <a:ln>
                            <a:noFill/>
                          </a:ln>
                          <a:solidFill>
                            <a:srgbClr val="FFFFFF"/>
                          </a:solidFill>
                          <a:effectLst/>
                          <a:latin typeface="Arial Bold" charset="0"/>
                          <a:cs typeface="Arial Bold" charset="0"/>
                          <a:sym typeface="Arial Bold" charset="0"/>
                        </a:rPr>
                        <a:t>Random Ghost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33399"/>
                    </a:solidFill>
                  </a:tcPr>
                </a:tc>
              </a:tr>
              <a:tr h="14160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3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rPr>
                        <a:t>Minimax Pacman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19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DCDDE"/>
                    </a:solidFill>
                  </a:tcPr>
                </a:tc>
              </a:tr>
              <a:tr h="1416050">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r>
                        <a:rPr kumimoji="0" lang="en-US" sz="21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rPr>
                        <a:t>Expectimax Pacman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c>
                  <a:txBody>
                    <a:bodyPr/>
                    <a:lstStyle/>
                    <a:p>
                      <a:pPr marL="39688" marR="0" lvl="0" indent="0" algn="ctr" defTabSz="914400" rtl="0" eaLnBrk="1" fontAlgn="base" latinLnBrk="0" hangingPunct="1">
                        <a:lnSpc>
                          <a:spcPct val="100000"/>
                        </a:lnSpc>
                        <a:spcBef>
                          <a:spcPct val="0"/>
                        </a:spcBef>
                        <a:spcAft>
                          <a:spcPct val="0"/>
                        </a:spcAft>
                        <a:buClr>
                          <a:srgbClr val="333399"/>
                        </a:buClr>
                        <a:buSzPct val="100000"/>
                        <a:buFont typeface="Wingdings" charset="2"/>
                        <a:buNone/>
                        <a:tabLst/>
                      </a:pPr>
                      <a:endParaRPr kumimoji="0" lang="en-US" sz="2000" b="0" i="0" u="none" strike="noStrike" cap="none" normalizeH="0" baseline="0" smtClean="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8E8EF"/>
                    </a:solidFill>
                  </a:tcPr>
                </a:tc>
              </a:tr>
            </a:tbl>
          </a:graphicData>
        </a:graphic>
      </p:graphicFrame>
      <p:sp>
        <p:nvSpPr>
          <p:cNvPr id="105493" name="Rectangle 37"/>
          <p:cNvSpPr>
            <a:spLocks/>
          </p:cNvSpPr>
          <p:nvPr/>
        </p:nvSpPr>
        <p:spPr bwMode="auto">
          <a:xfrm>
            <a:off x="1143000" y="1524000"/>
            <a:ext cx="33940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a:solidFill>
                  <a:schemeClr val="tx1"/>
                </a:solidFill>
                <a:latin typeface="Arial Bold" charset="0"/>
                <a:cs typeface="Arial Bold" charset="0"/>
                <a:sym typeface="Arial Bold" charset="0"/>
              </a:rPr>
              <a:t>Results from playing 5 games</a:t>
            </a:r>
          </a:p>
        </p:txBody>
      </p:sp>
      <p:sp>
        <p:nvSpPr>
          <p:cNvPr id="105494" name="Rectangle 38"/>
          <p:cNvSpPr>
            <a:spLocks/>
          </p:cNvSpPr>
          <p:nvPr/>
        </p:nvSpPr>
        <p:spPr bwMode="auto">
          <a:xfrm>
            <a:off x="495300" y="5956300"/>
            <a:ext cx="8134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a:solidFill>
                  <a:schemeClr val="tx1"/>
                </a:solidFill>
                <a:cs typeface="Arial" charset="0"/>
              </a:rPr>
              <a:t>Pacman does depth 4 search with an eval function that avoids trouble</a:t>
            </a:r>
            <a:br>
              <a:rPr lang="en-US">
                <a:solidFill>
                  <a:schemeClr val="tx1"/>
                </a:solidFill>
                <a:cs typeface="Arial" charset="0"/>
              </a:rPr>
            </a:br>
            <a:r>
              <a:rPr lang="en-US">
                <a:solidFill>
                  <a:schemeClr val="tx1"/>
                </a:solidFill>
                <a:cs typeface="Arial" charset="0"/>
              </a:rPr>
              <a:t>Minimizing ghost does depth 2 search with an eval function that seeks Pacman</a:t>
            </a:r>
          </a:p>
        </p:txBody>
      </p:sp>
      <p:pic>
        <p:nvPicPr>
          <p:cNvPr id="10549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1993900"/>
            <a:ext cx="32639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0456" name="Rectangle 40"/>
          <p:cNvSpPr>
            <a:spLocks/>
          </p:cNvSpPr>
          <p:nvPr/>
        </p:nvSpPr>
        <p:spPr bwMode="auto">
          <a:xfrm>
            <a:off x="1947863" y="3048000"/>
            <a:ext cx="14620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5/5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493</a:t>
            </a:r>
          </a:p>
        </p:txBody>
      </p:sp>
      <p:sp>
        <p:nvSpPr>
          <p:cNvPr id="60457" name="Rectangle 41"/>
          <p:cNvSpPr>
            <a:spLocks/>
          </p:cNvSpPr>
          <p:nvPr/>
        </p:nvSpPr>
        <p:spPr bwMode="auto">
          <a:xfrm>
            <a:off x="3592513" y="3060700"/>
            <a:ext cx="139858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spcBef>
                <a:spcPts val="638"/>
              </a:spcBef>
            </a:pPr>
            <a:r>
              <a:rPr lang="en-US" sz="1900">
                <a:solidFill>
                  <a:schemeClr val="tx1"/>
                </a:solidFill>
                <a:cs typeface="Arial" charset="0"/>
              </a:rPr>
              <a:t>Won 5/5</a:t>
            </a:r>
          </a:p>
          <a:p>
            <a:pPr marL="39688" algn="ctr">
              <a:spcBef>
                <a:spcPts val="638"/>
              </a:spcBef>
            </a:pPr>
            <a:r>
              <a:rPr lang="en-US" sz="1900">
                <a:solidFill>
                  <a:schemeClr val="tx1"/>
                </a:solidFill>
                <a:cs typeface="Arial" charset="0"/>
              </a:rPr>
              <a:t>Avg. Score:</a:t>
            </a:r>
          </a:p>
          <a:p>
            <a:pPr marL="39688" algn="ctr">
              <a:spcBef>
                <a:spcPts val="638"/>
              </a:spcBef>
            </a:pPr>
            <a:r>
              <a:rPr lang="en-US" sz="1900">
                <a:solidFill>
                  <a:schemeClr val="tx1"/>
                </a:solidFill>
                <a:cs typeface="Arial" charset="0"/>
              </a:rPr>
              <a:t>483</a:t>
            </a:r>
          </a:p>
        </p:txBody>
      </p:sp>
      <p:sp>
        <p:nvSpPr>
          <p:cNvPr id="60458" name="Rectangle 42"/>
          <p:cNvSpPr>
            <a:spLocks/>
          </p:cNvSpPr>
          <p:nvPr/>
        </p:nvSpPr>
        <p:spPr bwMode="auto">
          <a:xfrm>
            <a:off x="3560763" y="4406900"/>
            <a:ext cx="14620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5/5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503</a:t>
            </a:r>
          </a:p>
        </p:txBody>
      </p:sp>
      <p:sp>
        <p:nvSpPr>
          <p:cNvPr id="60459" name="Rectangle 43"/>
          <p:cNvSpPr>
            <a:spLocks/>
          </p:cNvSpPr>
          <p:nvPr/>
        </p:nvSpPr>
        <p:spPr bwMode="auto">
          <a:xfrm>
            <a:off x="1947863" y="4419600"/>
            <a:ext cx="1462087"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p>
            <a:pPr marL="39688" algn="ctr">
              <a:spcBef>
                <a:spcPts val="638"/>
              </a:spcBef>
            </a:pPr>
            <a:r>
              <a:rPr lang="en-US" sz="2000">
                <a:solidFill>
                  <a:schemeClr val="tx1"/>
                </a:solidFill>
                <a:cs typeface="Arial" charset="0"/>
              </a:rPr>
              <a:t>Won 1/5</a:t>
            </a:r>
          </a:p>
          <a:p>
            <a:pPr marL="39688" algn="ctr">
              <a:spcBef>
                <a:spcPts val="638"/>
              </a:spcBef>
            </a:pPr>
            <a:r>
              <a:rPr lang="en-US" sz="2000">
                <a:solidFill>
                  <a:schemeClr val="tx1"/>
                </a:solidFill>
                <a:cs typeface="Arial" charset="0"/>
              </a:rPr>
              <a:t>Avg. Score:</a:t>
            </a:r>
          </a:p>
          <a:p>
            <a:pPr marL="39688" algn="ctr">
              <a:spcBef>
                <a:spcPts val="638"/>
              </a:spcBef>
            </a:pPr>
            <a:r>
              <a:rPr lang="en-US" sz="2000">
                <a:solidFill>
                  <a:schemeClr val="tx1"/>
                </a:solidFill>
                <a:cs typeface="Arial" charset="0"/>
              </a:rPr>
              <a:t>-303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6" grpId="0" autoUpdateAnimBg="0"/>
      <p:bldP spid="60457" grpId="0" autoUpdateAnimBg="0"/>
      <p:bldP spid="60458" grpId="0" autoUpdateAnimBg="0"/>
      <p:bldP spid="6045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1"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6323"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Pruning?</a:t>
            </a:r>
          </a:p>
        </p:txBody>
      </p:sp>
      <p:sp>
        <p:nvSpPr>
          <p:cNvPr id="62467" name="Rectangle 3"/>
          <p:cNvSpPr>
            <a:spLocks noGrp="1" noChangeArrowheads="1"/>
          </p:cNvSpPr>
          <p:nvPr>
            <p:ph type="body" idx="1"/>
          </p:nvPr>
        </p:nvSpPr>
        <p:spPr>
          <a:xfrm>
            <a:off x="457200" y="5130800"/>
            <a:ext cx="8229600" cy="1460500"/>
          </a:xfrm>
        </p:spPr>
        <p:txBody>
          <a:bodyPr rIns="132080"/>
          <a:lstStyle/>
          <a:p>
            <a:pPr eaLnBrk="1" hangingPunct="1">
              <a:defRPr/>
            </a:pPr>
            <a:r>
              <a:rPr lang="en-US" sz="2900">
                <a:latin typeface="Arial" charset="0"/>
                <a:ea typeface="ヒラギノ角ゴ ProN W3" charset="0"/>
                <a:cs typeface="ヒラギノ角ゴ ProN W3" charset="0"/>
              </a:rPr>
              <a:t>Not easy</a:t>
            </a:r>
          </a:p>
          <a:p>
            <a:pPr marL="782638" lvl="1" eaLnBrk="1" hangingPunct="1">
              <a:defRPr/>
            </a:pPr>
            <a:r>
              <a:rPr lang="en-US" sz="2500">
                <a:latin typeface="Arial" charset="0"/>
                <a:ea typeface="ヒラギノ角ゴ ProN W3" charset="0"/>
                <a:cs typeface="ヒラギノ角ゴ ProN W3" charset="0"/>
              </a:rPr>
              <a:t>exact: need bounds on possible values</a:t>
            </a:r>
          </a:p>
          <a:p>
            <a:pPr marL="782638" lvl="1" eaLnBrk="1" hangingPunct="1">
              <a:defRPr/>
            </a:pPr>
            <a:r>
              <a:rPr lang="en-US" sz="2500">
                <a:latin typeface="Arial" charset="0"/>
                <a:ea typeface="ヒラギノ角ゴ ProN W3" charset="0"/>
                <a:cs typeface="ヒラギノ角ゴ ProN W3" charset="0"/>
              </a:rPr>
              <a:t>approximate: sample high-probability branches</a:t>
            </a:r>
          </a:p>
        </p:txBody>
      </p:sp>
      <p:grpSp>
        <p:nvGrpSpPr>
          <p:cNvPr id="107524" name="Group 9"/>
          <p:cNvGrpSpPr>
            <a:grpSpLocks/>
          </p:cNvGrpSpPr>
          <p:nvPr/>
        </p:nvGrpSpPr>
        <p:grpSpPr bwMode="auto">
          <a:xfrm>
            <a:off x="1244600" y="1628775"/>
            <a:ext cx="6637338" cy="2994025"/>
            <a:chOff x="0" y="0"/>
            <a:chExt cx="4181" cy="1886"/>
          </a:xfrm>
        </p:grpSpPr>
        <p:pic>
          <p:nvPicPr>
            <p:cNvPr id="10752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81"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529" name="Rectangle 5"/>
            <p:cNvSpPr>
              <a:spLocks/>
            </p:cNvSpPr>
            <p:nvPr/>
          </p:nvSpPr>
          <p:spPr bwMode="auto">
            <a:xfrm>
              <a:off x="864"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7530" name="Rectangle 6"/>
            <p:cNvSpPr>
              <a:spLocks/>
            </p:cNvSpPr>
            <p:nvPr/>
          </p:nvSpPr>
          <p:spPr bwMode="auto">
            <a:xfrm>
              <a:off x="2160"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7531" name="Rectangle 7"/>
            <p:cNvSpPr>
              <a:spLocks/>
            </p:cNvSpPr>
            <p:nvPr/>
          </p:nvSpPr>
          <p:spPr bwMode="auto">
            <a:xfrm>
              <a:off x="3312" y="73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7532" name="Rectangle 8"/>
            <p:cNvSpPr>
              <a:spLocks/>
            </p:cNvSpPr>
            <p:nvPr/>
          </p:nvSpPr>
          <p:spPr bwMode="auto">
            <a:xfrm>
              <a:off x="2160" y="14"/>
              <a:ext cx="144" cy="14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grpSp>
      <p:sp>
        <p:nvSpPr>
          <p:cNvPr id="107525" name="Oval 10"/>
          <p:cNvSpPr>
            <a:spLocks/>
          </p:cNvSpPr>
          <p:nvPr/>
        </p:nvSpPr>
        <p:spPr bwMode="auto">
          <a:xfrm>
            <a:off x="21590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
        <p:nvSpPr>
          <p:cNvPr id="107526" name="Oval 11"/>
          <p:cNvSpPr>
            <a:spLocks/>
          </p:cNvSpPr>
          <p:nvPr/>
        </p:nvSpPr>
        <p:spPr bwMode="auto">
          <a:xfrm>
            <a:off x="42164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
        <p:nvSpPr>
          <p:cNvPr id="107527" name="Oval 12"/>
          <p:cNvSpPr>
            <a:spLocks/>
          </p:cNvSpPr>
          <p:nvPr/>
        </p:nvSpPr>
        <p:spPr bwMode="auto">
          <a:xfrm>
            <a:off x="6045200" y="2717800"/>
            <a:ext cx="533400" cy="533400"/>
          </a:xfrm>
          <a:prstGeom prst="ellipse">
            <a:avLst/>
          </a:prstGeom>
          <a:solidFill>
            <a:srgbClr val="C0C0C0"/>
          </a:solidFill>
          <a:ln w="25400">
            <a:solidFill>
              <a:schemeClr val="tx1"/>
            </a:solidFill>
            <a:round/>
            <a:headEnd/>
            <a:tailEnd/>
          </a:ln>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734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Expectimax Evaluation</a:t>
            </a:r>
          </a:p>
        </p:txBody>
      </p:sp>
      <p:sp>
        <p:nvSpPr>
          <p:cNvPr id="57348" name="Rectangle 3"/>
          <p:cNvSpPr>
            <a:spLocks noGrp="1" noChangeArrowheads="1"/>
          </p:cNvSpPr>
          <p:nvPr>
            <p:ph type="body" idx="1"/>
          </p:nvPr>
        </p:nvSpPr>
        <p:spPr>
          <a:xfrm>
            <a:off x="457200" y="1600200"/>
            <a:ext cx="8229600" cy="4914900"/>
          </a:xfrm>
        </p:spPr>
        <p:txBody>
          <a:bodyPr rIns="132080"/>
          <a:lstStyle/>
          <a:p>
            <a:pPr eaLnBrk="1" hangingPunct="1">
              <a:defRPr/>
            </a:pPr>
            <a:r>
              <a:rPr lang="en-US" sz="2400">
                <a:latin typeface="Arial" charset="0"/>
                <a:ea typeface="ヒラギノ角ゴ ProN W3" charset="0"/>
                <a:cs typeface="ヒラギノ角ゴ ProN W3" charset="0"/>
              </a:rPr>
              <a:t>Evaluation functions quickly return an estimate for a node</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s true value (which value, expectimax or minimax?)</a:t>
            </a:r>
          </a:p>
          <a:p>
            <a:pPr eaLnBrk="1" hangingPunct="1">
              <a:defRPr/>
            </a:pPr>
            <a:r>
              <a:rPr lang="en-US" sz="2400">
                <a:latin typeface="Arial" charset="0"/>
                <a:ea typeface="ヒラギノ角ゴ ProN W3" charset="0"/>
                <a:cs typeface="ヒラギノ角ゴ ProN W3" charset="0"/>
              </a:rPr>
              <a:t>For minimax, evaluation function scale doesn</a:t>
            </a:r>
            <a:r>
              <a:rPr lang="ja-JP" altLang="en-US" sz="2400">
                <a:latin typeface="Arial" charset="0"/>
                <a:ea typeface="ヒラギノ角ゴ ProN W3" charset="0"/>
                <a:cs typeface="ヒラギノ角ゴ ProN W3" charset="0"/>
              </a:rPr>
              <a:t>’</a:t>
            </a:r>
            <a:r>
              <a:rPr lang="en-US" sz="2400">
                <a:latin typeface="Arial" charset="0"/>
                <a:ea typeface="ヒラギノ角ゴ ProN W3" charset="0"/>
                <a:cs typeface="ヒラギノ角ゴ ProN W3" charset="0"/>
              </a:rPr>
              <a:t>t matter</a:t>
            </a:r>
          </a:p>
          <a:p>
            <a:pPr marL="782638" lvl="1" eaLnBrk="1" hangingPunct="1">
              <a:defRPr/>
            </a:pPr>
            <a:r>
              <a:rPr lang="en-US" sz="2400">
                <a:latin typeface="Arial" charset="0"/>
                <a:ea typeface="ヒラギノ角ゴ ProN W3" charset="0"/>
                <a:cs typeface="ヒラギノ角ゴ ProN W3" charset="0"/>
              </a:rPr>
              <a:t>We just want better states to have higher evaluations (get the ordering right)</a:t>
            </a:r>
          </a:p>
          <a:p>
            <a:pPr marL="782638" lvl="1" eaLnBrk="1" hangingPunct="1">
              <a:defRPr/>
            </a:pPr>
            <a:r>
              <a:rPr lang="en-US" sz="2400">
                <a:latin typeface="Arial" charset="0"/>
                <a:ea typeface="ヒラギノ角ゴ ProN W3" charset="0"/>
                <a:cs typeface="ヒラギノ角ゴ ProN W3" charset="0"/>
              </a:rPr>
              <a:t>We call this </a:t>
            </a:r>
            <a:r>
              <a:rPr lang="en-US" sz="2400">
                <a:solidFill>
                  <a:srgbClr val="C00000"/>
                </a:solidFill>
                <a:latin typeface="Arial" charset="0"/>
                <a:ea typeface="ヒラギノ角ゴ ProN W3" charset="0"/>
                <a:cs typeface="ヒラギノ角ゴ ProN W3" charset="0"/>
              </a:rPr>
              <a:t>insensitivity to monotonic transformations</a:t>
            </a:r>
          </a:p>
          <a:p>
            <a:pPr eaLnBrk="1" hangingPunct="1">
              <a:defRPr/>
            </a:pPr>
            <a:r>
              <a:rPr lang="en-US" sz="2400">
                <a:latin typeface="Arial" charset="0"/>
                <a:ea typeface="ヒラギノ角ゴ ProN W3" charset="0"/>
                <a:cs typeface="ヒラギノ角ゴ ProN W3" charset="0"/>
              </a:rPr>
              <a:t>For expectimax, we need </a:t>
            </a:r>
            <a:r>
              <a:rPr lang="en-US" sz="2400">
                <a:latin typeface="Arial Italic" charset="0"/>
                <a:ea typeface="ヒラギノ角ゴ ProN W3" charset="0"/>
                <a:cs typeface="Arial Italic" charset="0"/>
                <a:sym typeface="Arial Italic" charset="0"/>
              </a:rPr>
              <a:t>magnitudes</a:t>
            </a:r>
            <a:r>
              <a:rPr lang="en-US" sz="2400">
                <a:latin typeface="Arial" charset="0"/>
                <a:ea typeface="ヒラギノ角ゴ ProN W3" charset="0"/>
                <a:cs typeface="ヒラギノ角ゴ ProN W3" charset="0"/>
              </a:rPr>
              <a:t> to be meaningful</a:t>
            </a:r>
          </a:p>
        </p:txBody>
      </p:sp>
      <p:grpSp>
        <p:nvGrpSpPr>
          <p:cNvPr id="63513" name="Group 25"/>
          <p:cNvGrpSpPr>
            <a:grpSpLocks/>
          </p:cNvGrpSpPr>
          <p:nvPr/>
        </p:nvGrpSpPr>
        <p:grpSpPr bwMode="auto">
          <a:xfrm>
            <a:off x="1066800" y="4724400"/>
            <a:ext cx="2819400" cy="1695450"/>
            <a:chOff x="0" y="0"/>
            <a:chExt cx="1776" cy="1068"/>
          </a:xfrm>
        </p:grpSpPr>
        <p:sp>
          <p:nvSpPr>
            <p:cNvPr id="108574" name="Line 4"/>
            <p:cNvSpPr>
              <a:spLocks noChangeShapeType="1"/>
            </p:cNvSpPr>
            <p:nvPr/>
          </p:nvSpPr>
          <p:spPr bwMode="auto">
            <a:xfrm>
              <a:off x="341" y="672"/>
              <a:ext cx="186"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75" name="Oval 5"/>
            <p:cNvSpPr>
              <a:spLocks/>
            </p:cNvSpPr>
            <p:nvPr/>
          </p:nvSpPr>
          <p:spPr bwMode="auto">
            <a:xfrm>
              <a:off x="204" y="396"/>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08576" name="Group 8"/>
            <p:cNvGrpSpPr>
              <a:grpSpLocks/>
            </p:cNvGrpSpPr>
            <p:nvPr/>
          </p:nvGrpSpPr>
          <p:grpSpPr bwMode="auto">
            <a:xfrm>
              <a:off x="0" y="828"/>
              <a:ext cx="288" cy="240"/>
              <a:chOff x="0" y="0"/>
              <a:chExt cx="288" cy="240"/>
            </a:xfrm>
          </p:grpSpPr>
          <p:sp>
            <p:nvSpPr>
              <p:cNvPr id="108593" name="Rectangle 6"/>
              <p:cNvSpPr>
                <a:spLocks/>
              </p:cNvSpPr>
              <p:nvPr/>
            </p:nvSpPr>
            <p:spPr bwMode="auto">
              <a:xfrm>
                <a:off x="0" y="0"/>
                <a:ext cx="288"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94" name="Rectangle 7"/>
              <p:cNvSpPr>
                <a:spLocks/>
              </p:cNvSpPr>
              <p:nvPr/>
            </p:nvSpPr>
            <p:spPr bwMode="auto">
              <a:xfrm>
                <a:off x="55" y="8"/>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0</a:t>
                </a:r>
              </a:p>
            </p:txBody>
          </p:sp>
        </p:grpSp>
        <p:grpSp>
          <p:nvGrpSpPr>
            <p:cNvPr id="108577" name="Group 11"/>
            <p:cNvGrpSpPr>
              <a:grpSpLocks/>
            </p:cNvGrpSpPr>
            <p:nvPr/>
          </p:nvGrpSpPr>
          <p:grpSpPr bwMode="auto">
            <a:xfrm>
              <a:off x="336" y="828"/>
              <a:ext cx="384" cy="240"/>
              <a:chOff x="0" y="0"/>
              <a:chExt cx="384" cy="240"/>
            </a:xfrm>
          </p:grpSpPr>
          <p:sp>
            <p:nvSpPr>
              <p:cNvPr id="108591" name="Rectangle 9"/>
              <p:cNvSpPr>
                <a:spLocks/>
              </p:cNvSpPr>
              <p:nvPr/>
            </p:nvSpPr>
            <p:spPr bwMode="auto">
              <a:xfrm>
                <a:off x="0" y="0"/>
                <a:ext cx="384"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92" name="Rectangle 10"/>
              <p:cNvSpPr>
                <a:spLocks/>
              </p:cNvSpPr>
              <p:nvPr/>
            </p:nvSpPr>
            <p:spPr bwMode="auto">
              <a:xfrm>
                <a:off x="63" y="8"/>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40</a:t>
                </a:r>
              </a:p>
            </p:txBody>
          </p:sp>
        </p:grpSp>
        <p:sp>
          <p:nvSpPr>
            <p:cNvPr id="108578" name="Line 12"/>
            <p:cNvSpPr>
              <a:spLocks noChangeShapeType="1"/>
            </p:cNvSpPr>
            <p:nvPr/>
          </p:nvSpPr>
          <p:spPr bwMode="auto">
            <a:xfrm flipH="1">
              <a:off x="144" y="672"/>
              <a:ext cx="198"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79" name="Line 13"/>
            <p:cNvSpPr>
              <a:spLocks noChangeShapeType="1"/>
            </p:cNvSpPr>
            <p:nvPr/>
          </p:nvSpPr>
          <p:spPr bwMode="auto">
            <a:xfrm>
              <a:off x="1397" y="660"/>
              <a:ext cx="210"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80" name="Oval 14"/>
            <p:cNvSpPr>
              <a:spLocks/>
            </p:cNvSpPr>
            <p:nvPr/>
          </p:nvSpPr>
          <p:spPr bwMode="auto">
            <a:xfrm>
              <a:off x="1260" y="384"/>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08581" name="Group 17"/>
            <p:cNvGrpSpPr>
              <a:grpSpLocks/>
            </p:cNvGrpSpPr>
            <p:nvPr/>
          </p:nvGrpSpPr>
          <p:grpSpPr bwMode="auto">
            <a:xfrm>
              <a:off x="1008" y="816"/>
              <a:ext cx="336" cy="240"/>
              <a:chOff x="0" y="0"/>
              <a:chExt cx="336" cy="240"/>
            </a:xfrm>
          </p:grpSpPr>
          <p:sp>
            <p:nvSpPr>
              <p:cNvPr id="108589" name="Rectangle 15"/>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90" name="Rectangle 16"/>
              <p:cNvSpPr>
                <a:spLocks/>
              </p:cNvSpPr>
              <p:nvPr/>
            </p:nvSpPr>
            <p:spPr bwMode="auto">
              <a:xfrm>
                <a:off x="39" y="8"/>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20</a:t>
                </a:r>
              </a:p>
            </p:txBody>
          </p:sp>
        </p:grpSp>
        <p:grpSp>
          <p:nvGrpSpPr>
            <p:cNvPr id="108582" name="Group 20"/>
            <p:cNvGrpSpPr>
              <a:grpSpLocks/>
            </p:cNvGrpSpPr>
            <p:nvPr/>
          </p:nvGrpSpPr>
          <p:grpSpPr bwMode="auto">
            <a:xfrm>
              <a:off x="1440" y="816"/>
              <a:ext cx="336" cy="240"/>
              <a:chOff x="0" y="0"/>
              <a:chExt cx="336" cy="240"/>
            </a:xfrm>
          </p:grpSpPr>
          <p:sp>
            <p:nvSpPr>
              <p:cNvPr id="108587" name="Rectangle 18"/>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88" name="Rectangle 19"/>
              <p:cNvSpPr>
                <a:spLocks/>
              </p:cNvSpPr>
              <p:nvPr/>
            </p:nvSpPr>
            <p:spPr bwMode="auto">
              <a:xfrm>
                <a:off x="39" y="8"/>
                <a:ext cx="25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30</a:t>
                </a:r>
              </a:p>
            </p:txBody>
          </p:sp>
        </p:grpSp>
        <p:sp>
          <p:nvSpPr>
            <p:cNvPr id="108583" name="Line 21"/>
            <p:cNvSpPr>
              <a:spLocks noChangeShapeType="1"/>
            </p:cNvSpPr>
            <p:nvPr/>
          </p:nvSpPr>
          <p:spPr bwMode="auto">
            <a:xfrm flipH="1">
              <a:off x="1176" y="660"/>
              <a:ext cx="222"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84" name="Line 22"/>
            <p:cNvSpPr>
              <a:spLocks noChangeShapeType="1"/>
            </p:cNvSpPr>
            <p:nvPr/>
          </p:nvSpPr>
          <p:spPr bwMode="auto">
            <a:xfrm>
              <a:off x="864" y="240"/>
              <a:ext cx="534" cy="144"/>
            </a:xfrm>
            <a:prstGeom prst="line">
              <a:avLst/>
            </a:prstGeom>
            <a:noFill/>
            <a:ln w="38100">
              <a:solidFill>
                <a:srgbClr val="2F2F98"/>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85" name="Line 23"/>
            <p:cNvSpPr>
              <a:spLocks noChangeShapeType="1"/>
            </p:cNvSpPr>
            <p:nvPr/>
          </p:nvSpPr>
          <p:spPr bwMode="auto">
            <a:xfrm flipH="1">
              <a:off x="342" y="240"/>
              <a:ext cx="522"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86" name="AutoShape 24"/>
            <p:cNvSpPr>
              <a:spLocks/>
            </p:cNvSpPr>
            <p:nvPr/>
          </p:nvSpPr>
          <p:spPr bwMode="auto">
            <a:xfrm>
              <a:off x="697" y="0"/>
              <a:ext cx="333" cy="32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grpSp>
        <p:nvGrpSpPr>
          <p:cNvPr id="63516" name="Group 28"/>
          <p:cNvGrpSpPr>
            <a:grpSpLocks/>
          </p:cNvGrpSpPr>
          <p:nvPr/>
        </p:nvGrpSpPr>
        <p:grpSpPr bwMode="auto">
          <a:xfrm>
            <a:off x="4416425" y="5943600"/>
            <a:ext cx="612775" cy="533400"/>
            <a:chOff x="0" y="0"/>
            <a:chExt cx="385" cy="336"/>
          </a:xfrm>
        </p:grpSpPr>
        <p:sp>
          <p:nvSpPr>
            <p:cNvPr id="108572" name="AutoShape 26"/>
            <p:cNvSpPr>
              <a:spLocks/>
            </p:cNvSpPr>
            <p:nvPr/>
          </p:nvSpPr>
          <p:spPr bwMode="auto">
            <a:xfrm>
              <a:off x="1" y="0"/>
              <a:ext cx="384" cy="336"/>
            </a:xfrm>
            <a:prstGeom prst="rightArrow">
              <a:avLst>
                <a:gd name="adj1" fmla="val 100000"/>
                <a:gd name="adj2" fmla="val 26974"/>
              </a:avLst>
            </a:prstGeom>
            <a:solidFill>
              <a:srgbClr val="FFFFFF"/>
            </a:solidFill>
            <a:ln w="25400">
              <a:solidFill>
                <a:srgbClr val="2D2D8A"/>
              </a:solidFill>
              <a:prstDash val="sysDot"/>
              <a:miter lim="800000"/>
              <a:headEnd/>
              <a:tailEnd/>
            </a:ln>
          </p:spPr>
          <p:txBody>
            <a:bodyPr lIns="0" tIns="0" rIns="0" bIns="0"/>
            <a:lstStyle/>
            <a:p>
              <a:endParaRPr lang="en-US"/>
            </a:p>
          </p:txBody>
        </p:sp>
        <p:sp>
          <p:nvSpPr>
            <p:cNvPr id="108573" name="Rectangle 27"/>
            <p:cNvSpPr>
              <a:spLocks/>
            </p:cNvSpPr>
            <p:nvPr/>
          </p:nvSpPr>
          <p:spPr bwMode="auto">
            <a:xfrm>
              <a:off x="0" y="56"/>
              <a:ext cx="29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9058" bIns="0" anchor="ctr"/>
            <a:lstStyle/>
            <a:p>
              <a:pPr marL="39688" algn="ctr"/>
              <a:r>
                <a:rPr lang="en-US">
                  <a:solidFill>
                    <a:schemeClr val="tx1"/>
                  </a:solidFill>
                  <a:cs typeface="Arial" charset="0"/>
                </a:rPr>
                <a:t>x</a:t>
              </a:r>
              <a:r>
                <a:rPr lang="en-US" baseline="30000">
                  <a:solidFill>
                    <a:schemeClr val="tx1"/>
                  </a:solidFill>
                  <a:cs typeface="Arial" charset="0"/>
                </a:rPr>
                <a:t>2</a:t>
              </a:r>
            </a:p>
          </p:txBody>
        </p:sp>
      </p:grpSp>
      <p:grpSp>
        <p:nvGrpSpPr>
          <p:cNvPr id="63538" name="Group 50"/>
          <p:cNvGrpSpPr>
            <a:grpSpLocks/>
          </p:cNvGrpSpPr>
          <p:nvPr/>
        </p:nvGrpSpPr>
        <p:grpSpPr bwMode="auto">
          <a:xfrm>
            <a:off x="5484813" y="4724400"/>
            <a:ext cx="2820987" cy="1695450"/>
            <a:chOff x="0" y="0"/>
            <a:chExt cx="1776" cy="1068"/>
          </a:xfrm>
        </p:grpSpPr>
        <p:sp>
          <p:nvSpPr>
            <p:cNvPr id="108551" name="Line 29"/>
            <p:cNvSpPr>
              <a:spLocks noChangeShapeType="1"/>
            </p:cNvSpPr>
            <p:nvPr/>
          </p:nvSpPr>
          <p:spPr bwMode="auto">
            <a:xfrm>
              <a:off x="341" y="672"/>
              <a:ext cx="186"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52" name="Oval 30"/>
            <p:cNvSpPr>
              <a:spLocks/>
            </p:cNvSpPr>
            <p:nvPr/>
          </p:nvSpPr>
          <p:spPr bwMode="auto">
            <a:xfrm>
              <a:off x="204" y="396"/>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08553" name="Group 33"/>
            <p:cNvGrpSpPr>
              <a:grpSpLocks/>
            </p:cNvGrpSpPr>
            <p:nvPr/>
          </p:nvGrpSpPr>
          <p:grpSpPr bwMode="auto">
            <a:xfrm>
              <a:off x="0" y="828"/>
              <a:ext cx="288" cy="240"/>
              <a:chOff x="0" y="0"/>
              <a:chExt cx="288" cy="240"/>
            </a:xfrm>
          </p:grpSpPr>
          <p:sp>
            <p:nvSpPr>
              <p:cNvPr id="108570" name="Rectangle 31"/>
              <p:cNvSpPr>
                <a:spLocks/>
              </p:cNvSpPr>
              <p:nvPr/>
            </p:nvSpPr>
            <p:spPr bwMode="auto">
              <a:xfrm>
                <a:off x="0" y="0"/>
                <a:ext cx="288"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71" name="Rectangle 32"/>
              <p:cNvSpPr>
                <a:spLocks/>
              </p:cNvSpPr>
              <p:nvPr/>
            </p:nvSpPr>
            <p:spPr bwMode="auto">
              <a:xfrm>
                <a:off x="55" y="8"/>
                <a:ext cx="17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0</a:t>
                </a:r>
              </a:p>
            </p:txBody>
          </p:sp>
        </p:grpSp>
        <p:grpSp>
          <p:nvGrpSpPr>
            <p:cNvPr id="108554" name="Group 36"/>
            <p:cNvGrpSpPr>
              <a:grpSpLocks/>
            </p:cNvGrpSpPr>
            <p:nvPr/>
          </p:nvGrpSpPr>
          <p:grpSpPr bwMode="auto">
            <a:xfrm>
              <a:off x="319" y="828"/>
              <a:ext cx="417" cy="240"/>
              <a:chOff x="0" y="0"/>
              <a:chExt cx="417" cy="240"/>
            </a:xfrm>
          </p:grpSpPr>
          <p:sp>
            <p:nvSpPr>
              <p:cNvPr id="108568" name="Rectangle 34"/>
              <p:cNvSpPr>
                <a:spLocks/>
              </p:cNvSpPr>
              <p:nvPr/>
            </p:nvSpPr>
            <p:spPr bwMode="auto">
              <a:xfrm>
                <a:off x="16" y="0"/>
                <a:ext cx="384"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69" name="Rectangle 35"/>
              <p:cNvSpPr>
                <a:spLocks/>
              </p:cNvSpPr>
              <p:nvPr/>
            </p:nvSpPr>
            <p:spPr bwMode="auto">
              <a:xfrm>
                <a:off x="0" y="8"/>
                <a:ext cx="41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1600</a:t>
                </a:r>
              </a:p>
            </p:txBody>
          </p:sp>
        </p:grpSp>
        <p:sp>
          <p:nvSpPr>
            <p:cNvPr id="108555" name="Line 37"/>
            <p:cNvSpPr>
              <a:spLocks noChangeShapeType="1"/>
            </p:cNvSpPr>
            <p:nvPr/>
          </p:nvSpPr>
          <p:spPr bwMode="auto">
            <a:xfrm flipH="1">
              <a:off x="144" y="672"/>
              <a:ext cx="198"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56" name="Line 38"/>
            <p:cNvSpPr>
              <a:spLocks noChangeShapeType="1"/>
            </p:cNvSpPr>
            <p:nvPr/>
          </p:nvSpPr>
          <p:spPr bwMode="auto">
            <a:xfrm>
              <a:off x="1397" y="660"/>
              <a:ext cx="210"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57" name="Oval 39"/>
            <p:cNvSpPr>
              <a:spLocks/>
            </p:cNvSpPr>
            <p:nvPr/>
          </p:nvSpPr>
          <p:spPr bwMode="auto">
            <a:xfrm>
              <a:off x="1260" y="384"/>
              <a:ext cx="276" cy="276"/>
            </a:xfrm>
            <a:prstGeom prst="ellipse">
              <a:avLst/>
            </a:prstGeom>
            <a:solidFill>
              <a:srgbClr val="CCCCCC"/>
            </a:solidFill>
            <a:ln w="9525">
              <a:solidFill>
                <a:schemeClr val="tx1"/>
              </a:solidFill>
              <a:round/>
              <a:headEnd/>
              <a:tailEnd/>
            </a:ln>
          </p:spPr>
          <p:txBody>
            <a:bodyPr lIns="0" tIns="0" rIns="0" bIns="0"/>
            <a:lstStyle/>
            <a:p>
              <a:endParaRPr lang="en-US"/>
            </a:p>
          </p:txBody>
        </p:sp>
        <p:grpSp>
          <p:nvGrpSpPr>
            <p:cNvPr id="108558" name="Group 42"/>
            <p:cNvGrpSpPr>
              <a:grpSpLocks/>
            </p:cNvGrpSpPr>
            <p:nvPr/>
          </p:nvGrpSpPr>
          <p:grpSpPr bwMode="auto">
            <a:xfrm>
              <a:off x="1007" y="816"/>
              <a:ext cx="337" cy="240"/>
              <a:chOff x="0" y="0"/>
              <a:chExt cx="337" cy="240"/>
            </a:xfrm>
          </p:grpSpPr>
          <p:sp>
            <p:nvSpPr>
              <p:cNvPr id="108566" name="Rectangle 40"/>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67" name="Rectangle 41"/>
              <p:cNvSpPr>
                <a:spLocks/>
              </p:cNvSpPr>
              <p:nvPr/>
            </p:nvSpPr>
            <p:spPr bwMode="auto">
              <a:xfrm>
                <a:off x="0" y="8"/>
                <a:ext cx="33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400</a:t>
                </a:r>
              </a:p>
            </p:txBody>
          </p:sp>
        </p:grpSp>
        <p:grpSp>
          <p:nvGrpSpPr>
            <p:cNvPr id="108559" name="Group 45"/>
            <p:cNvGrpSpPr>
              <a:grpSpLocks/>
            </p:cNvGrpSpPr>
            <p:nvPr/>
          </p:nvGrpSpPr>
          <p:grpSpPr bwMode="auto">
            <a:xfrm>
              <a:off x="1439" y="816"/>
              <a:ext cx="337" cy="240"/>
              <a:chOff x="0" y="0"/>
              <a:chExt cx="337" cy="240"/>
            </a:xfrm>
          </p:grpSpPr>
          <p:sp>
            <p:nvSpPr>
              <p:cNvPr id="108564" name="Rectangle 43"/>
              <p:cNvSpPr>
                <a:spLocks/>
              </p:cNvSpPr>
              <p:nvPr/>
            </p:nvSpPr>
            <p:spPr bwMode="auto">
              <a:xfrm>
                <a:off x="0" y="0"/>
                <a:ext cx="336" cy="240"/>
              </a:xfrm>
              <a:prstGeom prst="rect">
                <a:avLst/>
              </a:prstGeom>
              <a:solidFill>
                <a:srgbClr val="A3A3E0"/>
              </a:solidFill>
              <a:ln w="9525">
                <a:solidFill>
                  <a:schemeClr val="tx1"/>
                </a:solidFill>
                <a:round/>
                <a:headEnd/>
                <a:tailEnd/>
              </a:ln>
            </p:spPr>
            <p:txBody>
              <a:bodyPr lIns="0" tIns="0" rIns="0" bIns="0"/>
              <a:lstStyle/>
              <a:p>
                <a:endParaRPr lang="en-US"/>
              </a:p>
            </p:txBody>
          </p:sp>
          <p:sp>
            <p:nvSpPr>
              <p:cNvPr id="108565" name="Rectangle 44"/>
              <p:cNvSpPr>
                <a:spLocks/>
              </p:cNvSpPr>
              <p:nvPr/>
            </p:nvSpPr>
            <p:spPr bwMode="auto">
              <a:xfrm>
                <a:off x="0" y="8"/>
                <a:ext cx="33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rgbClr val="0D0D0D"/>
                    </a:solidFill>
                    <a:cs typeface="Arial" charset="0"/>
                  </a:rPr>
                  <a:t>900</a:t>
                </a:r>
              </a:p>
            </p:txBody>
          </p:sp>
        </p:grpSp>
        <p:sp>
          <p:nvSpPr>
            <p:cNvPr id="108560" name="Line 46"/>
            <p:cNvSpPr>
              <a:spLocks noChangeShapeType="1"/>
            </p:cNvSpPr>
            <p:nvPr/>
          </p:nvSpPr>
          <p:spPr bwMode="auto">
            <a:xfrm flipH="1">
              <a:off x="1176" y="660"/>
              <a:ext cx="222" cy="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61" name="Line 47"/>
            <p:cNvSpPr>
              <a:spLocks noChangeShapeType="1"/>
            </p:cNvSpPr>
            <p:nvPr/>
          </p:nvSpPr>
          <p:spPr bwMode="auto">
            <a:xfrm>
              <a:off x="863" y="240"/>
              <a:ext cx="53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62" name="Line 48"/>
            <p:cNvSpPr>
              <a:spLocks noChangeShapeType="1"/>
            </p:cNvSpPr>
            <p:nvPr/>
          </p:nvSpPr>
          <p:spPr bwMode="auto">
            <a:xfrm flipH="1">
              <a:off x="342" y="240"/>
              <a:ext cx="522" cy="156"/>
            </a:xfrm>
            <a:prstGeom prst="line">
              <a:avLst/>
            </a:prstGeom>
            <a:noFill/>
            <a:ln w="38100">
              <a:solidFill>
                <a:srgbClr val="2F2F98"/>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8563" name="AutoShape 49"/>
            <p:cNvSpPr>
              <a:spLocks/>
            </p:cNvSpPr>
            <p:nvPr/>
          </p:nvSpPr>
          <p:spPr bwMode="auto">
            <a:xfrm>
              <a:off x="697" y="0"/>
              <a:ext cx="333" cy="32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3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351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
                                  </p:stCondLst>
                                  <p:childTnLst>
                                    <p:set>
                                      <p:cBhvr>
                                        <p:cTn id="13" dur="1" fill="hold">
                                          <p:stCondLst>
                                            <p:cond delay="499"/>
                                          </p:stCondLst>
                                        </p:cTn>
                                        <p:tgtEl>
                                          <p:spTgt spid="63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8371" name="Rectangle 2"/>
          <p:cNvSpPr>
            <a:spLocks noGrp="1" noChangeArrowheads="1"/>
          </p:cNvSpPr>
          <p:nvPr>
            <p:ph type="title"/>
          </p:nvPr>
        </p:nvSpPr>
        <p:spPr>
          <a:xfrm>
            <a:off x="457200" y="228600"/>
            <a:ext cx="8229600" cy="1143000"/>
          </a:xfrm>
        </p:spPr>
        <p:txBody>
          <a:bodyPr rIns="132080"/>
          <a:lstStyle/>
          <a:p>
            <a:pPr indent="0" eaLnBrk="1" hangingPunct="1">
              <a:defRPr/>
            </a:pPr>
            <a:r>
              <a:rPr lang="en-US">
                <a:latin typeface="Arial" charset="0"/>
                <a:ea typeface="ヒラギノ角ゴ ProN W3" charset="0"/>
                <a:cs typeface="ヒラギノ角ゴ ProN W3" charset="0"/>
              </a:rPr>
              <a:t>Mixed Layer Types</a:t>
            </a:r>
          </a:p>
        </p:txBody>
      </p:sp>
      <p:sp>
        <p:nvSpPr>
          <p:cNvPr id="58372" name="Rectangle 3"/>
          <p:cNvSpPr>
            <a:spLocks noGrp="1" noChangeArrowheads="1"/>
          </p:cNvSpPr>
          <p:nvPr>
            <p:ph type="body" idx="1"/>
          </p:nvPr>
        </p:nvSpPr>
        <p:spPr>
          <a:xfrm>
            <a:off x="457200" y="1371600"/>
            <a:ext cx="4114800" cy="5486400"/>
          </a:xfrm>
        </p:spPr>
        <p:txBody>
          <a:bodyPr rIns="132080"/>
          <a:lstStyle/>
          <a:p>
            <a:pPr eaLnBrk="1" hangingPunct="1">
              <a:defRPr/>
            </a:pPr>
            <a:r>
              <a:rPr lang="en-US" sz="2600">
                <a:latin typeface="Arial" charset="0"/>
                <a:ea typeface="ヒラギノ角ゴ ProN W3" charset="0"/>
                <a:cs typeface="ヒラギノ角ゴ ProN W3" charset="0"/>
              </a:rPr>
              <a:t>E.g. Backgammon</a:t>
            </a:r>
          </a:p>
          <a:p>
            <a:pPr eaLnBrk="1" hangingPunct="1">
              <a:defRPr/>
            </a:pPr>
            <a:r>
              <a:rPr lang="en-US" sz="2600">
                <a:latin typeface="Arial" charset="0"/>
                <a:ea typeface="ヒラギノ角ゴ ProN W3" charset="0"/>
                <a:cs typeface="ヒラギノ角ゴ ProN W3" charset="0"/>
              </a:rPr>
              <a:t>Expectiminimax</a:t>
            </a:r>
          </a:p>
          <a:p>
            <a:pPr marL="782638" lvl="1" eaLnBrk="1" hangingPunct="1">
              <a:defRPr/>
            </a:pPr>
            <a:r>
              <a:rPr lang="en-US" sz="2400">
                <a:latin typeface="Arial" charset="0"/>
                <a:ea typeface="ヒラギノ角ゴ ProN W3" charset="0"/>
                <a:cs typeface="ヒラギノ角ゴ ProN W3" charset="0"/>
              </a:rPr>
              <a:t>Environment is an extra player that moves after each agent</a:t>
            </a:r>
          </a:p>
          <a:p>
            <a:pPr marL="782638" lvl="1" eaLnBrk="1" hangingPunct="1">
              <a:defRPr/>
            </a:pPr>
            <a:r>
              <a:rPr lang="en-US" sz="2400">
                <a:latin typeface="Arial" charset="0"/>
                <a:ea typeface="ヒラギノ角ゴ ProN W3" charset="0"/>
                <a:cs typeface="ヒラギノ角ゴ ProN W3" charset="0"/>
              </a:rPr>
              <a:t>Chance nodes take expectations, otherwise like minimax</a:t>
            </a:r>
          </a:p>
        </p:txBody>
      </p:sp>
      <p:pic>
        <p:nvPicPr>
          <p:cNvPr id="10957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41875"/>
            <a:ext cx="77120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24000"/>
            <a:ext cx="397033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574" name="Rectangle 6"/>
          <p:cNvSpPr>
            <a:spLocks/>
          </p:cNvSpPr>
          <p:nvPr/>
        </p:nvSpPr>
        <p:spPr bwMode="auto">
          <a:xfrm>
            <a:off x="5822950" y="2593975"/>
            <a:ext cx="188913"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9575" name="Rectangle 7"/>
          <p:cNvSpPr>
            <a:spLocks/>
          </p:cNvSpPr>
          <p:nvPr/>
        </p:nvSpPr>
        <p:spPr bwMode="auto">
          <a:xfrm>
            <a:off x="5446713" y="3536950"/>
            <a:ext cx="188912"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9576" name="Rectangle 8"/>
          <p:cNvSpPr>
            <a:spLocks/>
          </p:cNvSpPr>
          <p:nvPr/>
        </p:nvSpPr>
        <p:spPr bwMode="auto">
          <a:xfrm>
            <a:off x="6138863" y="3536950"/>
            <a:ext cx="187325"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9577" name="Rectangle 9"/>
          <p:cNvSpPr>
            <a:spLocks/>
          </p:cNvSpPr>
          <p:nvPr/>
        </p:nvSpPr>
        <p:spPr bwMode="auto">
          <a:xfrm>
            <a:off x="6956425" y="3536950"/>
            <a:ext cx="188913"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
        <p:nvSpPr>
          <p:cNvPr id="109578" name="Rectangle 10"/>
          <p:cNvSpPr>
            <a:spLocks/>
          </p:cNvSpPr>
          <p:nvPr/>
        </p:nvSpPr>
        <p:spPr bwMode="auto">
          <a:xfrm>
            <a:off x="7648575" y="3536950"/>
            <a:ext cx="250825" cy="188913"/>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spTree>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59395"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Stochastic Two-Player</a:t>
            </a:r>
          </a:p>
        </p:txBody>
      </p:sp>
      <p:sp>
        <p:nvSpPr>
          <p:cNvPr id="59396" name="Rectangle 3"/>
          <p:cNvSpPr>
            <a:spLocks noGrp="1" noChangeArrowheads="1"/>
          </p:cNvSpPr>
          <p:nvPr>
            <p:ph type="body" idx="1"/>
          </p:nvPr>
        </p:nvSpPr>
        <p:spPr>
          <a:xfrm>
            <a:off x="457200" y="1798638"/>
            <a:ext cx="5410200" cy="5059362"/>
          </a:xfrm>
        </p:spPr>
        <p:txBody>
          <a:bodyPr rIns="132080"/>
          <a:lstStyle/>
          <a:p>
            <a:pPr eaLnBrk="1" hangingPunct="1">
              <a:lnSpc>
                <a:spcPct val="80000"/>
              </a:lnSpc>
              <a:defRPr/>
            </a:pPr>
            <a:r>
              <a:rPr lang="en-US" sz="2200">
                <a:latin typeface="Arial" charset="0"/>
                <a:ea typeface="ヒラギノ角ゴ ProN W3" charset="0"/>
                <a:cs typeface="ヒラギノ角ゴ ProN W3" charset="0"/>
              </a:rPr>
              <a:t>Dice rolls increase </a:t>
            </a:r>
            <a:r>
              <a:rPr lang="en-US" sz="2200">
                <a:latin typeface="Arial Italic" charset="0"/>
                <a:ea typeface="ヒラギノ角ゴ ProN W3" charset="0"/>
                <a:cs typeface="Arial Italic" charset="0"/>
                <a:sym typeface="Arial Italic" charset="0"/>
              </a:rPr>
              <a:t>b</a:t>
            </a:r>
            <a:r>
              <a:rPr lang="en-US" sz="2200">
                <a:latin typeface="Arial" charset="0"/>
                <a:ea typeface="ヒラギノ角ゴ ProN W3" charset="0"/>
                <a:cs typeface="ヒラギノ角ゴ ProN W3" charset="0"/>
              </a:rPr>
              <a:t>: 21 possible rolls with 2 dice</a:t>
            </a:r>
          </a:p>
          <a:p>
            <a:pPr marL="782638" lvl="1" eaLnBrk="1" hangingPunct="1">
              <a:lnSpc>
                <a:spcPct val="80000"/>
              </a:lnSpc>
              <a:defRPr/>
            </a:pPr>
            <a:r>
              <a:rPr lang="en-US" sz="2000">
                <a:latin typeface="Arial" charset="0"/>
                <a:ea typeface="ヒラギノ角ゴ ProN W3" charset="0"/>
                <a:cs typeface="ヒラギノ角ゴ ProN W3" charset="0"/>
              </a:rPr>
              <a:t>Backgammon </a:t>
            </a:r>
            <a:r>
              <a:rPr lang="en-US" sz="2000">
                <a:latin typeface="Symbol" charset="0"/>
                <a:ea typeface="ＭＳ Ｐゴシック" charset="0"/>
                <a:cs typeface="Symbol" charset="0"/>
                <a:sym typeface="Symbol" charset="0"/>
              </a:rPr>
              <a:t>≈</a:t>
            </a:r>
            <a:r>
              <a:rPr lang="en-US" sz="2000">
                <a:latin typeface="Arial" charset="0"/>
                <a:ea typeface="ヒラギノ角ゴ ProN W3" charset="0"/>
                <a:cs typeface="ヒラギノ角ゴ ProN W3" charset="0"/>
              </a:rPr>
              <a:t> 20 legal moves</a:t>
            </a:r>
          </a:p>
          <a:p>
            <a:pPr marL="782638" lvl="1" eaLnBrk="1" hangingPunct="1">
              <a:lnSpc>
                <a:spcPct val="80000"/>
              </a:lnSpc>
              <a:defRPr/>
            </a:pPr>
            <a:r>
              <a:rPr lang="en-US" sz="2000">
                <a:latin typeface="Arial" charset="0"/>
                <a:ea typeface="ヒラギノ角ゴ ProN W3" charset="0"/>
                <a:cs typeface="ヒラギノ角ゴ ProN W3" charset="0"/>
              </a:rPr>
              <a:t>Depth 4 = 20 x (21 x 20)</a:t>
            </a:r>
            <a:r>
              <a:rPr lang="en-US" sz="2000" baseline="30000">
                <a:latin typeface="Arial" charset="0"/>
                <a:ea typeface="ヒラギノ角ゴ ProN W3" charset="0"/>
                <a:cs typeface="ヒラギノ角ゴ ProN W3" charset="0"/>
              </a:rPr>
              <a:t>3</a:t>
            </a:r>
            <a:r>
              <a:rPr lang="en-US" sz="2000">
                <a:latin typeface="Arial" charset="0"/>
                <a:ea typeface="ヒラギノ角ゴ ProN W3" charset="0"/>
                <a:cs typeface="ヒラギノ角ゴ ProN W3" charset="0"/>
              </a:rPr>
              <a:t>  1.2 x 10</a:t>
            </a:r>
            <a:r>
              <a:rPr lang="en-US" sz="2000" baseline="30000">
                <a:latin typeface="Arial" charset="0"/>
                <a:ea typeface="ヒラギノ角ゴ ProN W3" charset="0"/>
                <a:cs typeface="ヒラギノ角ゴ ProN W3" charset="0"/>
              </a:rPr>
              <a:t>9</a:t>
            </a:r>
          </a:p>
          <a:p>
            <a:pPr eaLnBrk="1" hangingPunct="1">
              <a:lnSpc>
                <a:spcPct val="80000"/>
              </a:lnSpc>
              <a:defRPr/>
            </a:pPr>
            <a:r>
              <a:rPr lang="en-US" sz="2200">
                <a:latin typeface="Arial" charset="0"/>
                <a:ea typeface="ヒラギノ角ゴ ProN W3" charset="0"/>
                <a:cs typeface="ヒラギノ角ゴ ProN W3" charset="0"/>
              </a:rPr>
              <a:t>As depth increases, probability of reaching a given node shrinks</a:t>
            </a:r>
          </a:p>
          <a:p>
            <a:pPr marL="782638" lvl="1" eaLnBrk="1" hangingPunct="1">
              <a:lnSpc>
                <a:spcPct val="80000"/>
              </a:lnSpc>
              <a:defRPr/>
            </a:pPr>
            <a:r>
              <a:rPr lang="en-US" sz="2000">
                <a:latin typeface="Arial" charset="0"/>
                <a:ea typeface="ヒラギノ角ゴ ProN W3" charset="0"/>
                <a:cs typeface="ヒラギノ角ゴ ProN W3" charset="0"/>
              </a:rPr>
              <a:t>So value of lookahead is diminished</a:t>
            </a:r>
          </a:p>
          <a:p>
            <a:pPr marL="782638" lvl="1" eaLnBrk="1" hangingPunct="1">
              <a:lnSpc>
                <a:spcPct val="80000"/>
              </a:lnSpc>
              <a:defRPr/>
            </a:pPr>
            <a:r>
              <a:rPr lang="en-US" sz="2000">
                <a:latin typeface="Arial" charset="0"/>
                <a:ea typeface="ヒラギノ角ゴ ProN W3" charset="0"/>
                <a:cs typeface="ヒラギノ角ゴ ProN W3" charset="0"/>
              </a:rPr>
              <a:t>So limiting depth is less damaging</a:t>
            </a:r>
          </a:p>
          <a:p>
            <a:pPr marL="782638" lvl="1" eaLnBrk="1" hangingPunct="1">
              <a:lnSpc>
                <a:spcPct val="80000"/>
              </a:lnSpc>
              <a:defRPr/>
            </a:pPr>
            <a:r>
              <a:rPr lang="en-US" sz="2000">
                <a:latin typeface="Arial" charset="0"/>
                <a:ea typeface="ヒラギノ角ゴ ProN W3" charset="0"/>
                <a:cs typeface="ヒラギノ角ゴ ProN W3" charset="0"/>
              </a:rPr>
              <a:t>But pruning is less possible…</a:t>
            </a:r>
          </a:p>
          <a:p>
            <a:pPr eaLnBrk="1" hangingPunct="1">
              <a:lnSpc>
                <a:spcPct val="80000"/>
              </a:lnSpc>
              <a:defRPr/>
            </a:pPr>
            <a:r>
              <a:rPr lang="en-US" sz="2200">
                <a:latin typeface="Arial" charset="0"/>
                <a:ea typeface="ヒラギノ角ゴ ProN W3" charset="0"/>
                <a:cs typeface="ヒラギノ角ゴ ProN W3" charset="0"/>
              </a:rPr>
              <a:t>TDGammon uses depth-2 search + very good eval function + reinforcement learning: world-champion level play</a:t>
            </a:r>
          </a:p>
        </p:txBody>
      </p:sp>
      <p:pic>
        <p:nvPicPr>
          <p:cNvPr id="1105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213" y="2362200"/>
            <a:ext cx="266858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60419" name="Rectangle 2"/>
          <p:cNvSpPr>
            <a:spLocks noGrp="1" noChangeArrowheads="1"/>
          </p:cNvSpPr>
          <p:nvPr>
            <p:ph type="title"/>
          </p:nvPr>
        </p:nvSpPr>
        <p:spPr/>
        <p:txBody>
          <a:bodyPr rIns="132080"/>
          <a:lstStyle/>
          <a:p>
            <a:pPr indent="0" eaLnBrk="1" hangingPunct="1">
              <a:defRPr/>
            </a:pPr>
            <a:r>
              <a:rPr lang="en-US" sz="4000">
                <a:latin typeface="Arial" charset="0"/>
                <a:ea typeface="ヒラギノ角ゴ ProN W3" charset="0"/>
                <a:cs typeface="ヒラギノ角ゴ ProN W3" charset="0"/>
              </a:rPr>
              <a:t>Multi-player Non-Zero-Sum Games</a:t>
            </a:r>
          </a:p>
        </p:txBody>
      </p:sp>
      <p:sp>
        <p:nvSpPr>
          <p:cNvPr id="60420" name="Rectangle 3"/>
          <p:cNvSpPr>
            <a:spLocks noGrp="1" noChangeArrowheads="1"/>
          </p:cNvSpPr>
          <p:nvPr>
            <p:ph type="body" idx="1"/>
          </p:nvPr>
        </p:nvSpPr>
        <p:spPr>
          <a:xfrm>
            <a:off x="304800" y="1600200"/>
            <a:ext cx="2832100" cy="5257800"/>
          </a:xfrm>
        </p:spPr>
        <p:txBody>
          <a:bodyPr rIns="132080"/>
          <a:lstStyle/>
          <a:p>
            <a:pPr eaLnBrk="1" hangingPunct="1">
              <a:lnSpc>
                <a:spcPct val="90000"/>
              </a:lnSpc>
              <a:defRPr/>
            </a:pPr>
            <a:r>
              <a:rPr lang="en-US" sz="2400">
                <a:latin typeface="Arial" charset="0"/>
                <a:ea typeface="ヒラギノ角ゴ ProN W3" charset="0"/>
                <a:cs typeface="ヒラギノ角ゴ ProN W3" charset="0"/>
              </a:rPr>
              <a:t>Similar to minimax:</a:t>
            </a:r>
          </a:p>
          <a:p>
            <a:pPr marL="782638" lvl="1" eaLnBrk="1" hangingPunct="1">
              <a:lnSpc>
                <a:spcPct val="90000"/>
              </a:lnSpc>
              <a:defRPr/>
            </a:pPr>
            <a:r>
              <a:rPr lang="en-US" sz="2000">
                <a:latin typeface="Arial" charset="0"/>
                <a:ea typeface="ヒラギノ角ゴ ProN W3" charset="0"/>
                <a:cs typeface="ヒラギノ角ゴ ProN W3" charset="0"/>
              </a:rPr>
              <a:t>Utilities are now tuples</a:t>
            </a:r>
          </a:p>
          <a:p>
            <a:pPr marL="782638" lvl="1" eaLnBrk="1" hangingPunct="1">
              <a:lnSpc>
                <a:spcPct val="90000"/>
              </a:lnSpc>
              <a:defRPr/>
            </a:pPr>
            <a:r>
              <a:rPr lang="en-US" sz="2000">
                <a:latin typeface="Arial" charset="0"/>
                <a:ea typeface="ヒラギノ角ゴ ProN W3" charset="0"/>
                <a:cs typeface="ヒラギノ角ゴ ProN W3" charset="0"/>
              </a:rPr>
              <a:t>Each player maximizes their own entry at each node</a:t>
            </a:r>
          </a:p>
          <a:p>
            <a:pPr marL="782638" lvl="1" eaLnBrk="1" hangingPunct="1">
              <a:lnSpc>
                <a:spcPct val="90000"/>
              </a:lnSpc>
              <a:defRPr/>
            </a:pPr>
            <a:r>
              <a:rPr lang="en-US" sz="2000">
                <a:latin typeface="Arial" charset="0"/>
                <a:ea typeface="ヒラギノ角ゴ ProN W3" charset="0"/>
                <a:cs typeface="ヒラギノ角ゴ ProN W3" charset="0"/>
              </a:rPr>
              <a:t>Propagate (or back up) nodes from children</a:t>
            </a:r>
          </a:p>
          <a:p>
            <a:pPr marL="782638" lvl="1" eaLnBrk="1" hangingPunct="1">
              <a:lnSpc>
                <a:spcPct val="90000"/>
              </a:lnSpc>
              <a:defRPr/>
            </a:pPr>
            <a:r>
              <a:rPr lang="en-US" sz="2000">
                <a:latin typeface="Arial" charset="0"/>
                <a:ea typeface="ヒラギノ角ゴ ProN W3" charset="0"/>
                <a:cs typeface="ヒラギノ角ゴ ProN W3" charset="0"/>
              </a:rPr>
              <a:t>Can give rise to cooperation and competition dynamically…</a:t>
            </a:r>
          </a:p>
        </p:txBody>
      </p:sp>
      <p:sp>
        <p:nvSpPr>
          <p:cNvPr id="111620" name="Rectangle 4"/>
          <p:cNvSpPr>
            <a:spLocks/>
          </p:cNvSpPr>
          <p:nvPr/>
        </p:nvSpPr>
        <p:spPr bwMode="auto">
          <a:xfrm>
            <a:off x="5791200" y="2057400"/>
            <a:ext cx="381000" cy="304800"/>
          </a:xfrm>
          <a:prstGeom prst="rect">
            <a:avLst/>
          </a:prstGeom>
          <a:solidFill>
            <a:srgbClr val="CC0000"/>
          </a:solidFill>
          <a:ln w="9525">
            <a:solidFill>
              <a:schemeClr val="tx1"/>
            </a:solidFill>
            <a:round/>
            <a:headEnd/>
            <a:tailEnd/>
          </a:ln>
        </p:spPr>
        <p:txBody>
          <a:bodyPr lIns="0" tIns="0" rIns="0" bIns="0"/>
          <a:lstStyle/>
          <a:p>
            <a:endParaRPr lang="en-US"/>
          </a:p>
        </p:txBody>
      </p:sp>
      <p:sp>
        <p:nvSpPr>
          <p:cNvPr id="111621" name="Rectangle 5"/>
          <p:cNvSpPr>
            <a:spLocks/>
          </p:cNvSpPr>
          <p:nvPr/>
        </p:nvSpPr>
        <p:spPr bwMode="auto">
          <a:xfrm>
            <a:off x="4495800" y="2819400"/>
            <a:ext cx="381000" cy="304800"/>
          </a:xfrm>
          <a:prstGeom prst="rect">
            <a:avLst/>
          </a:prstGeom>
          <a:solidFill>
            <a:srgbClr val="008000"/>
          </a:solidFill>
          <a:ln w="9525">
            <a:solidFill>
              <a:schemeClr val="tx1"/>
            </a:solidFill>
            <a:round/>
            <a:headEnd/>
            <a:tailEnd/>
          </a:ln>
        </p:spPr>
        <p:txBody>
          <a:bodyPr lIns="0" tIns="0" rIns="0" bIns="0"/>
          <a:lstStyle/>
          <a:p>
            <a:endParaRPr lang="en-US"/>
          </a:p>
        </p:txBody>
      </p:sp>
      <p:sp>
        <p:nvSpPr>
          <p:cNvPr id="111622" name="Rectangle 6"/>
          <p:cNvSpPr>
            <a:spLocks/>
          </p:cNvSpPr>
          <p:nvPr/>
        </p:nvSpPr>
        <p:spPr bwMode="auto">
          <a:xfrm>
            <a:off x="7239000" y="2819400"/>
            <a:ext cx="381000" cy="304800"/>
          </a:xfrm>
          <a:prstGeom prst="rect">
            <a:avLst/>
          </a:prstGeom>
          <a:solidFill>
            <a:srgbClr val="008000"/>
          </a:solidFill>
          <a:ln w="9525">
            <a:solidFill>
              <a:schemeClr val="tx1"/>
            </a:solidFill>
            <a:round/>
            <a:headEnd/>
            <a:tailEnd/>
          </a:ln>
        </p:spPr>
        <p:txBody>
          <a:bodyPr lIns="0" tIns="0" rIns="0" bIns="0"/>
          <a:lstStyle/>
          <a:p>
            <a:endParaRPr lang="en-US"/>
          </a:p>
        </p:txBody>
      </p:sp>
      <p:sp>
        <p:nvSpPr>
          <p:cNvPr id="111623" name="Rectangle 7"/>
          <p:cNvSpPr>
            <a:spLocks/>
          </p:cNvSpPr>
          <p:nvPr/>
        </p:nvSpPr>
        <p:spPr bwMode="auto">
          <a:xfrm>
            <a:off x="38100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1624" name="Rectangle 8"/>
          <p:cNvSpPr>
            <a:spLocks/>
          </p:cNvSpPr>
          <p:nvPr/>
        </p:nvSpPr>
        <p:spPr bwMode="auto">
          <a:xfrm>
            <a:off x="51054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1625" name="Rectangle 9"/>
          <p:cNvSpPr>
            <a:spLocks/>
          </p:cNvSpPr>
          <p:nvPr/>
        </p:nvSpPr>
        <p:spPr bwMode="auto">
          <a:xfrm>
            <a:off x="66294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sp>
        <p:nvSpPr>
          <p:cNvPr id="111626" name="Rectangle 10"/>
          <p:cNvSpPr>
            <a:spLocks/>
          </p:cNvSpPr>
          <p:nvPr/>
        </p:nvSpPr>
        <p:spPr bwMode="auto">
          <a:xfrm>
            <a:off x="7848600" y="3733800"/>
            <a:ext cx="381000" cy="304800"/>
          </a:xfrm>
          <a:prstGeom prst="rect">
            <a:avLst/>
          </a:prstGeom>
          <a:solidFill>
            <a:srgbClr val="3333FF"/>
          </a:solidFill>
          <a:ln w="9525">
            <a:solidFill>
              <a:schemeClr val="tx1"/>
            </a:solidFill>
            <a:round/>
            <a:headEnd/>
            <a:tailEnd/>
          </a:ln>
        </p:spPr>
        <p:txBody>
          <a:bodyPr lIns="0" tIns="0" rIns="0" bIns="0"/>
          <a:lstStyle/>
          <a:p>
            <a:endParaRPr lang="en-US"/>
          </a:p>
        </p:txBody>
      </p:sp>
      <p:cxnSp>
        <p:nvCxnSpPr>
          <p:cNvPr id="111627" name="AutoShape 11"/>
          <p:cNvCxnSpPr>
            <a:cxnSpLocks noChangeShapeType="1"/>
            <a:stCxn id="111620" idx="0"/>
            <a:endCxn id="111621" idx="0"/>
          </p:cNvCxnSpPr>
          <p:nvPr/>
        </p:nvCxnSpPr>
        <p:spPr bwMode="auto">
          <a:xfrm flipH="1">
            <a:off x="4686300" y="2209800"/>
            <a:ext cx="12954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1628" name="AutoShape 12"/>
          <p:cNvCxnSpPr>
            <a:cxnSpLocks noChangeShapeType="1"/>
            <a:stCxn id="111620" idx="0"/>
            <a:endCxn id="111622" idx="0"/>
          </p:cNvCxnSpPr>
          <p:nvPr/>
        </p:nvCxnSpPr>
        <p:spPr bwMode="auto">
          <a:xfrm>
            <a:off x="5981700" y="2209800"/>
            <a:ext cx="14478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1629" name="AutoShape 13"/>
          <p:cNvCxnSpPr>
            <a:cxnSpLocks noChangeShapeType="1"/>
            <a:stCxn id="111621" idx="0"/>
            <a:endCxn id="111623" idx="0"/>
          </p:cNvCxnSpPr>
          <p:nvPr/>
        </p:nvCxnSpPr>
        <p:spPr bwMode="auto">
          <a:xfrm flipH="1">
            <a:off x="4000500" y="2971800"/>
            <a:ext cx="6858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1630" name="AutoShape 14"/>
          <p:cNvCxnSpPr>
            <a:cxnSpLocks noChangeShapeType="1"/>
            <a:stCxn id="111621" idx="0"/>
            <a:endCxn id="111624" idx="0"/>
          </p:cNvCxnSpPr>
          <p:nvPr/>
        </p:nvCxnSpPr>
        <p:spPr bwMode="auto">
          <a:xfrm>
            <a:off x="46863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1631" name="AutoShape 15"/>
          <p:cNvCxnSpPr>
            <a:cxnSpLocks noChangeShapeType="1"/>
            <a:stCxn id="111622" idx="0"/>
            <a:endCxn id="111625" idx="0"/>
          </p:cNvCxnSpPr>
          <p:nvPr/>
        </p:nvCxnSpPr>
        <p:spPr bwMode="auto">
          <a:xfrm flipH="1">
            <a:off x="68199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1632" name="AutoShape 16"/>
          <p:cNvCxnSpPr>
            <a:cxnSpLocks noChangeShapeType="1"/>
            <a:stCxn id="111622" idx="0"/>
            <a:endCxn id="111626" idx="0"/>
          </p:cNvCxnSpPr>
          <p:nvPr/>
        </p:nvCxnSpPr>
        <p:spPr bwMode="auto">
          <a:xfrm>
            <a:off x="7429500" y="2971800"/>
            <a:ext cx="60960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1633" name="Line 17"/>
          <p:cNvSpPr>
            <a:spLocks noChangeShapeType="1"/>
          </p:cNvSpPr>
          <p:nvPr/>
        </p:nvSpPr>
        <p:spPr bwMode="auto">
          <a:xfrm flipH="1">
            <a:off x="37338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4" name="Line 18"/>
          <p:cNvSpPr>
            <a:spLocks noChangeShapeType="1"/>
          </p:cNvSpPr>
          <p:nvPr/>
        </p:nvSpPr>
        <p:spPr bwMode="auto">
          <a:xfrm>
            <a:off x="4000500" y="4038600"/>
            <a:ext cx="1905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5" name="Line 19"/>
          <p:cNvSpPr>
            <a:spLocks noChangeShapeType="1"/>
          </p:cNvSpPr>
          <p:nvPr/>
        </p:nvSpPr>
        <p:spPr bwMode="auto">
          <a:xfrm flipH="1">
            <a:off x="50292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6" name="Line 20"/>
          <p:cNvSpPr>
            <a:spLocks noChangeShapeType="1"/>
          </p:cNvSpPr>
          <p:nvPr/>
        </p:nvSpPr>
        <p:spPr bwMode="auto">
          <a:xfrm>
            <a:off x="52959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7" name="Line 21"/>
          <p:cNvSpPr>
            <a:spLocks noChangeShapeType="1"/>
          </p:cNvSpPr>
          <p:nvPr/>
        </p:nvSpPr>
        <p:spPr bwMode="auto">
          <a:xfrm flipH="1">
            <a:off x="65532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8" name="Line 22"/>
          <p:cNvSpPr>
            <a:spLocks noChangeShapeType="1"/>
          </p:cNvSpPr>
          <p:nvPr/>
        </p:nvSpPr>
        <p:spPr bwMode="auto">
          <a:xfrm>
            <a:off x="6819900" y="4038600"/>
            <a:ext cx="1905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39" name="Line 23"/>
          <p:cNvSpPr>
            <a:spLocks noChangeShapeType="1"/>
          </p:cNvSpPr>
          <p:nvPr/>
        </p:nvSpPr>
        <p:spPr bwMode="auto">
          <a:xfrm flipH="1">
            <a:off x="77724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40" name="Line 24"/>
          <p:cNvSpPr>
            <a:spLocks noChangeShapeType="1"/>
          </p:cNvSpPr>
          <p:nvPr/>
        </p:nvSpPr>
        <p:spPr bwMode="auto">
          <a:xfrm>
            <a:off x="8039100" y="4038600"/>
            <a:ext cx="2667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1641" name="Rectangle 25"/>
          <p:cNvSpPr>
            <a:spLocks/>
          </p:cNvSpPr>
          <p:nvPr/>
        </p:nvSpPr>
        <p:spPr bwMode="auto">
          <a:xfrm>
            <a:off x="32004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1</a:t>
            </a:r>
            <a:r>
              <a:rPr lang="en-US" sz="1400">
                <a:solidFill>
                  <a:schemeClr val="tx1"/>
                </a:solidFill>
                <a:cs typeface="Arial" charset="0"/>
              </a:rPr>
              <a:t>,</a:t>
            </a:r>
            <a:r>
              <a:rPr lang="en-US" sz="1400">
                <a:solidFill>
                  <a:srgbClr val="3333FF"/>
                </a:solidFill>
                <a:cs typeface="Arial" charset="0"/>
              </a:rPr>
              <a:t>2</a:t>
            </a:r>
            <a:r>
              <a:rPr lang="en-US" sz="1400">
                <a:solidFill>
                  <a:schemeClr val="tx1"/>
                </a:solidFill>
                <a:cs typeface="Arial" charset="0"/>
              </a:rPr>
              <a:t>,</a:t>
            </a:r>
            <a:r>
              <a:rPr lang="en-US" sz="1400">
                <a:solidFill>
                  <a:srgbClr val="008000"/>
                </a:solidFill>
                <a:cs typeface="Arial" charset="0"/>
              </a:rPr>
              <a:t>6</a:t>
            </a:r>
          </a:p>
        </p:txBody>
      </p:sp>
      <p:sp>
        <p:nvSpPr>
          <p:cNvPr id="111642" name="Rectangle 26"/>
          <p:cNvSpPr>
            <a:spLocks/>
          </p:cNvSpPr>
          <p:nvPr/>
        </p:nvSpPr>
        <p:spPr bwMode="auto">
          <a:xfrm>
            <a:off x="38862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4</a:t>
            </a:r>
            <a:r>
              <a:rPr lang="en-US" sz="1400">
                <a:solidFill>
                  <a:schemeClr val="tx1"/>
                </a:solidFill>
                <a:cs typeface="Arial" charset="0"/>
              </a:rPr>
              <a:t>,</a:t>
            </a:r>
            <a:r>
              <a:rPr lang="en-US" sz="1400">
                <a:solidFill>
                  <a:srgbClr val="3333FF"/>
                </a:solidFill>
                <a:cs typeface="Arial" charset="0"/>
              </a:rPr>
              <a:t>3</a:t>
            </a:r>
            <a:r>
              <a:rPr lang="en-US" sz="1400">
                <a:solidFill>
                  <a:schemeClr val="tx1"/>
                </a:solidFill>
                <a:cs typeface="Arial" charset="0"/>
              </a:rPr>
              <a:t>,</a:t>
            </a:r>
            <a:r>
              <a:rPr lang="en-US" sz="1400">
                <a:solidFill>
                  <a:srgbClr val="008000"/>
                </a:solidFill>
                <a:cs typeface="Arial" charset="0"/>
              </a:rPr>
              <a:t>2</a:t>
            </a:r>
          </a:p>
        </p:txBody>
      </p:sp>
      <p:sp>
        <p:nvSpPr>
          <p:cNvPr id="111643" name="Rectangle 27"/>
          <p:cNvSpPr>
            <a:spLocks/>
          </p:cNvSpPr>
          <p:nvPr/>
        </p:nvSpPr>
        <p:spPr bwMode="auto">
          <a:xfrm>
            <a:off x="46482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6</a:t>
            </a:r>
            <a:r>
              <a:rPr lang="en-US" sz="1400">
                <a:solidFill>
                  <a:schemeClr val="tx1"/>
                </a:solidFill>
                <a:cs typeface="Arial" charset="0"/>
              </a:rPr>
              <a:t>,</a:t>
            </a:r>
            <a:r>
              <a:rPr lang="en-US" sz="1400">
                <a:solidFill>
                  <a:srgbClr val="3333FF"/>
                </a:solidFill>
                <a:cs typeface="Arial" charset="0"/>
              </a:rPr>
              <a:t>1</a:t>
            </a:r>
            <a:r>
              <a:rPr lang="en-US" sz="1400">
                <a:solidFill>
                  <a:schemeClr val="tx1"/>
                </a:solidFill>
                <a:cs typeface="Arial" charset="0"/>
              </a:rPr>
              <a:t>,</a:t>
            </a:r>
            <a:r>
              <a:rPr lang="en-US" sz="1400">
                <a:solidFill>
                  <a:srgbClr val="008000"/>
                </a:solidFill>
                <a:cs typeface="Arial" charset="0"/>
              </a:rPr>
              <a:t>2</a:t>
            </a:r>
          </a:p>
        </p:txBody>
      </p:sp>
      <p:sp>
        <p:nvSpPr>
          <p:cNvPr id="111644" name="Rectangle 28"/>
          <p:cNvSpPr>
            <a:spLocks/>
          </p:cNvSpPr>
          <p:nvPr/>
        </p:nvSpPr>
        <p:spPr bwMode="auto">
          <a:xfrm>
            <a:off x="53340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7</a:t>
            </a:r>
            <a:r>
              <a:rPr lang="en-US" sz="1400">
                <a:solidFill>
                  <a:schemeClr val="tx1"/>
                </a:solidFill>
                <a:cs typeface="Arial" charset="0"/>
              </a:rPr>
              <a:t>,</a:t>
            </a:r>
            <a:r>
              <a:rPr lang="en-US" sz="1400">
                <a:solidFill>
                  <a:srgbClr val="3333FF"/>
                </a:solidFill>
                <a:cs typeface="Arial" charset="0"/>
              </a:rPr>
              <a:t>4</a:t>
            </a:r>
            <a:r>
              <a:rPr lang="en-US" sz="1400">
                <a:solidFill>
                  <a:schemeClr val="tx1"/>
                </a:solidFill>
                <a:cs typeface="Arial" charset="0"/>
              </a:rPr>
              <a:t>,</a:t>
            </a:r>
            <a:r>
              <a:rPr lang="en-US" sz="1400">
                <a:solidFill>
                  <a:srgbClr val="008000"/>
                </a:solidFill>
                <a:cs typeface="Arial" charset="0"/>
              </a:rPr>
              <a:t>1</a:t>
            </a:r>
          </a:p>
        </p:txBody>
      </p:sp>
      <p:sp>
        <p:nvSpPr>
          <p:cNvPr id="111645" name="Rectangle 29"/>
          <p:cNvSpPr>
            <a:spLocks/>
          </p:cNvSpPr>
          <p:nvPr/>
        </p:nvSpPr>
        <p:spPr bwMode="auto">
          <a:xfrm>
            <a:off x="60960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5</a:t>
            </a:r>
            <a:r>
              <a:rPr lang="en-US" sz="1400">
                <a:solidFill>
                  <a:schemeClr val="tx1"/>
                </a:solidFill>
                <a:cs typeface="Arial" charset="0"/>
              </a:rPr>
              <a:t>,</a:t>
            </a:r>
            <a:r>
              <a:rPr lang="en-US" sz="1400">
                <a:solidFill>
                  <a:srgbClr val="3333FF"/>
                </a:solidFill>
                <a:cs typeface="Arial" charset="0"/>
              </a:rPr>
              <a:t>1</a:t>
            </a:r>
            <a:r>
              <a:rPr lang="en-US" sz="1400">
                <a:solidFill>
                  <a:schemeClr val="tx1"/>
                </a:solidFill>
                <a:cs typeface="Arial" charset="0"/>
              </a:rPr>
              <a:t>,</a:t>
            </a:r>
            <a:r>
              <a:rPr lang="en-US" sz="1400">
                <a:solidFill>
                  <a:srgbClr val="008000"/>
                </a:solidFill>
                <a:cs typeface="Arial" charset="0"/>
              </a:rPr>
              <a:t>1</a:t>
            </a:r>
          </a:p>
        </p:txBody>
      </p:sp>
      <p:sp>
        <p:nvSpPr>
          <p:cNvPr id="111646" name="Rectangle 30"/>
          <p:cNvSpPr>
            <a:spLocks/>
          </p:cNvSpPr>
          <p:nvPr/>
        </p:nvSpPr>
        <p:spPr bwMode="auto">
          <a:xfrm>
            <a:off x="67818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1</a:t>
            </a:r>
            <a:r>
              <a:rPr lang="en-US" sz="1400">
                <a:solidFill>
                  <a:schemeClr val="tx1"/>
                </a:solidFill>
                <a:cs typeface="Arial" charset="0"/>
              </a:rPr>
              <a:t>,</a:t>
            </a:r>
            <a:r>
              <a:rPr lang="en-US" sz="1400">
                <a:solidFill>
                  <a:srgbClr val="3333FF"/>
                </a:solidFill>
                <a:cs typeface="Arial" charset="0"/>
              </a:rPr>
              <a:t>5</a:t>
            </a:r>
            <a:r>
              <a:rPr lang="en-US" sz="1400">
                <a:solidFill>
                  <a:schemeClr val="tx1"/>
                </a:solidFill>
                <a:cs typeface="Arial" charset="0"/>
              </a:rPr>
              <a:t>,</a:t>
            </a:r>
            <a:r>
              <a:rPr lang="en-US" sz="1400">
                <a:solidFill>
                  <a:srgbClr val="008000"/>
                </a:solidFill>
                <a:cs typeface="Arial" charset="0"/>
              </a:rPr>
              <a:t>2</a:t>
            </a:r>
          </a:p>
        </p:txBody>
      </p:sp>
      <p:sp>
        <p:nvSpPr>
          <p:cNvPr id="111647" name="Rectangle 31"/>
          <p:cNvSpPr>
            <a:spLocks/>
          </p:cNvSpPr>
          <p:nvPr/>
        </p:nvSpPr>
        <p:spPr bwMode="auto">
          <a:xfrm>
            <a:off x="75438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7</a:t>
            </a:r>
            <a:r>
              <a:rPr lang="en-US" sz="1400">
                <a:solidFill>
                  <a:schemeClr val="tx1"/>
                </a:solidFill>
                <a:cs typeface="Arial" charset="0"/>
              </a:rPr>
              <a:t>,</a:t>
            </a:r>
            <a:r>
              <a:rPr lang="en-US" sz="1400">
                <a:solidFill>
                  <a:srgbClr val="3333FF"/>
                </a:solidFill>
                <a:cs typeface="Arial" charset="0"/>
              </a:rPr>
              <a:t>7</a:t>
            </a:r>
            <a:r>
              <a:rPr lang="en-US" sz="1400">
                <a:solidFill>
                  <a:schemeClr val="tx1"/>
                </a:solidFill>
                <a:cs typeface="Arial" charset="0"/>
              </a:rPr>
              <a:t>,</a:t>
            </a:r>
            <a:r>
              <a:rPr lang="en-US" sz="1400">
                <a:solidFill>
                  <a:srgbClr val="008000"/>
                </a:solidFill>
                <a:cs typeface="Arial" charset="0"/>
              </a:rPr>
              <a:t>1</a:t>
            </a:r>
          </a:p>
        </p:txBody>
      </p:sp>
      <p:sp>
        <p:nvSpPr>
          <p:cNvPr id="111648" name="Rectangle 32"/>
          <p:cNvSpPr>
            <a:spLocks/>
          </p:cNvSpPr>
          <p:nvPr/>
        </p:nvSpPr>
        <p:spPr bwMode="auto">
          <a:xfrm>
            <a:off x="8229600" y="4800600"/>
            <a:ext cx="622300" cy="33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p>
            <a:pPr marL="39688">
              <a:spcBef>
                <a:spcPts val="800"/>
              </a:spcBef>
            </a:pPr>
            <a:r>
              <a:rPr lang="en-US" sz="1400">
                <a:solidFill>
                  <a:srgbClr val="CC0000"/>
                </a:solidFill>
                <a:cs typeface="Arial" charset="0"/>
              </a:rPr>
              <a:t>5</a:t>
            </a:r>
            <a:r>
              <a:rPr lang="en-US" sz="1400">
                <a:solidFill>
                  <a:schemeClr val="tx1"/>
                </a:solidFill>
                <a:cs typeface="Arial" charset="0"/>
              </a:rPr>
              <a:t>,</a:t>
            </a:r>
            <a:r>
              <a:rPr lang="en-US" sz="1400">
                <a:solidFill>
                  <a:srgbClr val="3333FF"/>
                </a:solidFill>
                <a:cs typeface="Arial" charset="0"/>
              </a:rPr>
              <a:t>4</a:t>
            </a:r>
            <a:r>
              <a:rPr lang="en-US" sz="1400">
                <a:solidFill>
                  <a:schemeClr val="tx1"/>
                </a:solidFill>
                <a:cs typeface="Arial" charset="0"/>
              </a:rPr>
              <a:t>,</a:t>
            </a:r>
            <a:r>
              <a:rPr lang="en-US" sz="1400">
                <a:solidFill>
                  <a:srgbClr val="008000"/>
                </a:solidFill>
                <a:cs typeface="Arial" charset="0"/>
              </a:rPr>
              <a:t>5</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1267"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Games</a:t>
            </a:r>
          </a:p>
        </p:txBody>
      </p:sp>
      <p:sp>
        <p:nvSpPr>
          <p:cNvPr id="11268" name="Rectangle 3"/>
          <p:cNvSpPr>
            <a:spLocks noGrp="1" noChangeArrowheads="1"/>
          </p:cNvSpPr>
          <p:nvPr>
            <p:ph type="body" idx="1"/>
          </p:nvPr>
        </p:nvSpPr>
        <p:spPr/>
        <p:txBody>
          <a:bodyPr rIns="132080"/>
          <a:lstStyle/>
          <a:p>
            <a:pPr eaLnBrk="1" hangingPunct="1">
              <a:defRPr/>
            </a:pPr>
            <a:r>
              <a:rPr lang="en-US" sz="3100" dirty="0">
                <a:latin typeface="Arial" charset="0"/>
                <a:ea typeface="ヒラギノ角ゴ ProN W3" charset="0"/>
                <a:cs typeface="ヒラギノ角ゴ ProN W3" charset="0"/>
              </a:rPr>
              <a:t>Many possible formalizations, one is:</a:t>
            </a:r>
          </a:p>
          <a:p>
            <a:pPr marL="782638" lvl="1" eaLnBrk="1" hangingPunct="1">
              <a:defRPr/>
            </a:pPr>
            <a:r>
              <a:rPr lang="en-US" sz="2700" dirty="0">
                <a:latin typeface="Arial" charset="0"/>
                <a:ea typeface="ヒラギノ角ゴ ProN W3" charset="0"/>
                <a:cs typeface="ヒラギノ角ゴ ProN W3" charset="0"/>
              </a:rPr>
              <a:t>States: S (start at s</a:t>
            </a:r>
            <a:r>
              <a:rPr lang="en-US" sz="2700" baseline="-23000" dirty="0">
                <a:latin typeface="Arial" charset="0"/>
                <a:ea typeface="ヒラギノ角ゴ ProN W3" charset="0"/>
                <a:cs typeface="ヒラギノ角ゴ ProN W3" charset="0"/>
              </a:rPr>
              <a:t>0</a:t>
            </a:r>
            <a:r>
              <a:rPr lang="en-US" sz="2700" dirty="0">
                <a:latin typeface="Arial" charset="0"/>
                <a:ea typeface="ヒラギノ角ゴ ProN W3" charset="0"/>
                <a:cs typeface="ヒラギノ角ゴ ProN W3" charset="0"/>
              </a:rPr>
              <a:t>)</a:t>
            </a:r>
          </a:p>
          <a:p>
            <a:pPr marL="782638" lvl="1" eaLnBrk="1" hangingPunct="1">
              <a:defRPr/>
            </a:pPr>
            <a:r>
              <a:rPr lang="en-US" sz="2700" dirty="0">
                <a:latin typeface="Arial" charset="0"/>
                <a:ea typeface="ヒラギノ角ゴ ProN W3" charset="0"/>
                <a:cs typeface="ヒラギノ角ゴ ProN W3" charset="0"/>
              </a:rPr>
              <a:t>Players: P={1...N} (usually take turns)</a:t>
            </a:r>
          </a:p>
          <a:p>
            <a:pPr marL="782638" lvl="1" eaLnBrk="1" hangingPunct="1">
              <a:defRPr/>
            </a:pPr>
            <a:r>
              <a:rPr lang="en-US" sz="2700" dirty="0">
                <a:latin typeface="Arial" charset="0"/>
                <a:ea typeface="ヒラギノ角ゴ ProN W3" charset="0"/>
                <a:cs typeface="ヒラギノ角ゴ ProN W3" charset="0"/>
              </a:rPr>
              <a:t>Actions: A (may depend on player / state)</a:t>
            </a:r>
          </a:p>
          <a:p>
            <a:pPr marL="782638" lvl="1" eaLnBrk="1" hangingPunct="1">
              <a:defRPr/>
            </a:pPr>
            <a:r>
              <a:rPr lang="en-US" sz="2700" dirty="0">
                <a:latin typeface="Arial" charset="0"/>
                <a:ea typeface="ヒラギノ角ゴ ProN W3" charset="0"/>
                <a:cs typeface="ヒラギノ角ゴ ProN W3" charset="0"/>
              </a:rPr>
              <a:t>Transition Function: S x </a:t>
            </a:r>
            <a:r>
              <a:rPr lang="en-US" sz="2700" dirty="0" smtClean="0">
                <a:latin typeface="Arial" charset="0"/>
                <a:ea typeface="ヒラギノ角ゴ ProN W3" charset="0"/>
                <a:cs typeface="ヒラギノ角ゴ ProN W3" charset="0"/>
              </a:rPr>
              <a:t>A </a:t>
            </a:r>
            <a:r>
              <a:rPr lang="en-US" sz="2700" dirty="0" smtClean="0">
                <a:latin typeface="Arial" charset="0"/>
                <a:ea typeface="ヒラギノ角ゴ ProN W3" charset="0"/>
                <a:cs typeface="ヒラギノ角ゴ ProN W3" charset="0"/>
                <a:sym typeface="Wingdings"/>
              </a:rPr>
              <a:t></a:t>
            </a:r>
            <a:r>
              <a:rPr lang="en-US" sz="2700" dirty="0" smtClean="0">
                <a:latin typeface="Arial" charset="0"/>
                <a:ea typeface="ヒラギノ角ゴ ProN W3" charset="0"/>
                <a:cs typeface="ヒラギノ角ゴ ProN W3" charset="0"/>
              </a:rPr>
              <a:t> </a:t>
            </a:r>
            <a:r>
              <a:rPr lang="en-US" sz="2700" dirty="0">
                <a:latin typeface="Arial" charset="0"/>
                <a:ea typeface="ヒラギノ角ゴ ProN W3" charset="0"/>
                <a:cs typeface="ヒラギノ角ゴ ProN W3" charset="0"/>
              </a:rPr>
              <a:t>S</a:t>
            </a:r>
          </a:p>
          <a:p>
            <a:pPr marL="782638" lvl="1" eaLnBrk="1" hangingPunct="1">
              <a:defRPr/>
            </a:pPr>
            <a:r>
              <a:rPr lang="en-US" sz="2700" dirty="0">
                <a:latin typeface="Arial" charset="0"/>
                <a:ea typeface="ヒラギノ角ゴ ProN W3" charset="0"/>
                <a:cs typeface="ヒラギノ角ゴ ProN W3" charset="0"/>
              </a:rPr>
              <a:t>Terminal Test: </a:t>
            </a:r>
            <a:r>
              <a:rPr lang="en-US" sz="2700" dirty="0" smtClean="0">
                <a:latin typeface="Arial" charset="0"/>
                <a:ea typeface="ヒラギノ角ゴ ProN W3" charset="0"/>
                <a:cs typeface="ヒラギノ角ゴ ProN W3" charset="0"/>
              </a:rPr>
              <a:t>S </a:t>
            </a:r>
            <a:r>
              <a:rPr lang="en-US" sz="2700" dirty="0" smtClean="0">
                <a:latin typeface="Arial" charset="0"/>
                <a:ea typeface="ヒラギノ角ゴ ProN W3" charset="0"/>
                <a:cs typeface="ヒラギノ角ゴ ProN W3" charset="0"/>
                <a:sym typeface="Wingdings"/>
              </a:rPr>
              <a:t></a:t>
            </a:r>
            <a:r>
              <a:rPr lang="en-US" sz="2700" dirty="0" smtClean="0">
                <a:latin typeface="Symbol" charset="0"/>
                <a:ea typeface="ヒラギノ角ゴ ProN W3" charset="0"/>
                <a:cs typeface="ヒラギノ角ゴ ProN W3" charset="0"/>
                <a:sym typeface="Wingdings" charset="0"/>
              </a:rPr>
              <a:t> </a:t>
            </a:r>
            <a:r>
              <a:rPr lang="en-US" sz="2700" dirty="0" smtClean="0">
                <a:latin typeface="Arial" charset="0"/>
                <a:ea typeface="ヒラギノ角ゴ ProN W3" charset="0"/>
                <a:cs typeface="ヒラギノ角ゴ ProN W3" charset="0"/>
              </a:rPr>
              <a:t>{</a:t>
            </a:r>
            <a:r>
              <a:rPr lang="en-US" sz="2700" dirty="0" err="1">
                <a:latin typeface="Arial" charset="0"/>
                <a:ea typeface="ヒラギノ角ゴ ProN W3" charset="0"/>
                <a:cs typeface="ヒラギノ角ゴ ProN W3" charset="0"/>
              </a:rPr>
              <a:t>t,f</a:t>
            </a:r>
            <a:r>
              <a:rPr lang="en-US" sz="2700" dirty="0">
                <a:latin typeface="Arial" charset="0"/>
                <a:ea typeface="ヒラギノ角ゴ ProN W3" charset="0"/>
                <a:cs typeface="ヒラギノ角ゴ ProN W3" charset="0"/>
              </a:rPr>
              <a:t>}</a:t>
            </a:r>
          </a:p>
          <a:p>
            <a:pPr marL="782638" lvl="1" eaLnBrk="1" hangingPunct="1">
              <a:defRPr/>
            </a:pPr>
            <a:r>
              <a:rPr lang="en-US" sz="2700" dirty="0">
                <a:latin typeface="Arial" charset="0"/>
                <a:ea typeface="ヒラギノ角ゴ ProN W3" charset="0"/>
                <a:cs typeface="ヒラギノ角ゴ ProN W3" charset="0"/>
              </a:rPr>
              <a:t>Terminal Utilities: S x </a:t>
            </a:r>
            <a:r>
              <a:rPr lang="en-US" sz="2700" dirty="0" smtClean="0">
                <a:latin typeface="Arial" charset="0"/>
                <a:ea typeface="ヒラギノ角ゴ ProN W3" charset="0"/>
                <a:cs typeface="ヒラギノ角ゴ ProN W3" charset="0"/>
              </a:rPr>
              <a:t>P</a:t>
            </a:r>
            <a:r>
              <a:rPr lang="en-US" sz="2700" dirty="0" smtClean="0">
                <a:latin typeface="Arial" charset="0"/>
                <a:ea typeface="ヒラギノ角ゴ ProN W3" charset="0"/>
                <a:cs typeface="ヒラギノ角ゴ ProN W3" charset="0"/>
                <a:sym typeface="Wingdings"/>
              </a:rPr>
              <a:t></a:t>
            </a:r>
            <a:r>
              <a:rPr lang="en-US" sz="2700" dirty="0" smtClean="0">
                <a:latin typeface="Arial" charset="0"/>
                <a:ea typeface="ヒラギノ角ゴ ProN W3" charset="0"/>
                <a:cs typeface="ヒラギノ角ゴ ProN W3" charset="0"/>
              </a:rPr>
              <a:t> </a:t>
            </a:r>
            <a:r>
              <a:rPr lang="en-US" sz="2700" dirty="0">
                <a:latin typeface="Arial" charset="0"/>
                <a:ea typeface="ヒラギノ角ゴ ProN W3" charset="0"/>
                <a:cs typeface="ヒラギノ角ゴ ProN W3" charset="0"/>
              </a:rPr>
              <a:t>R</a:t>
            </a:r>
          </a:p>
          <a:p>
            <a:pPr eaLnBrk="1" hangingPunct="1">
              <a:defRPr/>
            </a:pPr>
            <a:endParaRPr lang="en-US" sz="2800" dirty="0">
              <a:latin typeface="Arial" charset="0"/>
              <a:ea typeface="ヒラギノ角ゴ ProN W3" charset="0"/>
              <a:cs typeface="ヒラギノ角ゴ ProN W3" charset="0"/>
            </a:endParaRPr>
          </a:p>
          <a:p>
            <a:pPr eaLnBrk="1" hangingPunct="1">
              <a:defRPr/>
            </a:pPr>
            <a:r>
              <a:rPr lang="en-US" sz="3000" dirty="0">
                <a:latin typeface="Arial" charset="0"/>
                <a:ea typeface="ヒラギノ角ゴ ProN W3" charset="0"/>
                <a:cs typeface="ヒラギノ角ゴ ProN W3" charset="0"/>
              </a:rPr>
              <a:t>Solution for a player is a </a:t>
            </a:r>
            <a:r>
              <a:rPr lang="en-US" sz="3000" b="1" i="1" dirty="0">
                <a:solidFill>
                  <a:srgbClr val="7030A0"/>
                </a:solidFill>
                <a:latin typeface="Arial" charset="0"/>
                <a:ea typeface="ヒラギノ角ゴ ProN W3" charset="0"/>
                <a:cs typeface="ヒラギノ角ゴ ProN W3" charset="0"/>
              </a:rPr>
              <a:t>policy</a:t>
            </a:r>
            <a:r>
              <a:rPr lang="en-US" sz="3000" dirty="0">
                <a:latin typeface="Arial" charset="0"/>
                <a:ea typeface="ヒラギノ角ゴ ProN W3" charset="0"/>
                <a:cs typeface="ヒラギノ角ゴ ProN W3" charset="0"/>
              </a:rPr>
              <a:t>: S </a:t>
            </a:r>
            <a:r>
              <a:rPr lang="en-US" sz="2800" dirty="0" smtClean="0">
                <a:latin typeface="Arial" charset="0"/>
                <a:ea typeface="ヒラギノ角ゴ ProN W3" charset="0"/>
                <a:cs typeface="ヒラギノ角ゴ ProN W3" charset="0"/>
                <a:sym typeface="Wingdings"/>
              </a:rPr>
              <a:t></a:t>
            </a:r>
            <a:r>
              <a:rPr lang="en-US" sz="3000" dirty="0">
                <a:latin typeface="Arial" charset="0"/>
                <a:ea typeface="ヒラギノ角ゴ ProN W3" charset="0"/>
                <a:cs typeface="ヒラギノ角ゴ ProN W3" charset="0"/>
              </a:rPr>
              <a:t> </a:t>
            </a:r>
            <a:r>
              <a:rPr lang="en-US" sz="3000" dirty="0" smtClean="0">
                <a:latin typeface="Arial" charset="0"/>
                <a:ea typeface="ヒラギノ角ゴ ProN W3" charset="0"/>
                <a:cs typeface="ヒラギノ角ゴ ProN W3" charset="0"/>
              </a:rPr>
              <a:t>A</a:t>
            </a:r>
            <a:endParaRPr lang="en-US" sz="3000" dirty="0">
              <a:latin typeface="Arial" charset="0"/>
              <a:ea typeface="ヒラギノ角ゴ ProN W3" charset="0"/>
              <a:cs typeface="ヒラギノ角ゴ ProN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1357313"/>
            <a:ext cx="49371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389063"/>
            <a:ext cx="3081337"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Zero-Sum Games</a:t>
            </a:r>
            <a:endParaRPr lang="en-US" dirty="0"/>
          </a:p>
        </p:txBody>
      </p:sp>
      <p:sp>
        <p:nvSpPr>
          <p:cNvPr id="8" name="Content Placeholder 7"/>
          <p:cNvSpPr>
            <a:spLocks noGrp="1"/>
          </p:cNvSpPr>
          <p:nvPr>
            <p:ph sz="half" idx="1"/>
          </p:nvPr>
        </p:nvSpPr>
        <p:spPr>
          <a:xfrm>
            <a:off x="76200" y="4191000"/>
            <a:ext cx="4286250" cy="1706563"/>
          </a:xfrm>
        </p:spPr>
        <p:txBody>
          <a:bodyPr/>
          <a:lstStyle/>
          <a:p>
            <a:pPr>
              <a:defRPr/>
            </a:pPr>
            <a:r>
              <a:rPr lang="en-US" sz="2400" dirty="0" smtClean="0"/>
              <a:t>Zero-Sum Games</a:t>
            </a:r>
          </a:p>
          <a:p>
            <a:pPr lvl="1">
              <a:defRPr/>
            </a:pPr>
            <a:r>
              <a:rPr lang="en-US" sz="2000" dirty="0" smtClean="0"/>
              <a:t>Agents have opposite utilities (values on outcomes)</a:t>
            </a:r>
          </a:p>
          <a:p>
            <a:pPr lvl="1">
              <a:defRPr/>
            </a:pPr>
            <a:r>
              <a:rPr lang="en-US" sz="2000" dirty="0" smtClean="0"/>
              <a:t>Lets us think of a single value that one maximizes and the other minimizes</a:t>
            </a:r>
          </a:p>
          <a:p>
            <a:pPr lvl="1">
              <a:defRPr/>
            </a:pPr>
            <a:r>
              <a:rPr lang="en-US" sz="2000" dirty="0" smtClean="0"/>
              <a:t>Adversarial, pure competition</a:t>
            </a:r>
          </a:p>
        </p:txBody>
      </p:sp>
      <p:sp>
        <p:nvSpPr>
          <p:cNvPr id="9" name="Content Placeholder 8"/>
          <p:cNvSpPr>
            <a:spLocks noGrp="1"/>
          </p:cNvSpPr>
          <p:nvPr>
            <p:ph sz="half" idx="2"/>
          </p:nvPr>
        </p:nvSpPr>
        <p:spPr>
          <a:xfrm>
            <a:off x="4419600" y="4191000"/>
            <a:ext cx="4724400" cy="1706563"/>
          </a:xfrm>
        </p:spPr>
        <p:txBody>
          <a:bodyPr/>
          <a:lstStyle/>
          <a:p>
            <a:pPr>
              <a:defRPr/>
            </a:pPr>
            <a:r>
              <a:rPr lang="en-US" sz="2400" dirty="0" smtClean="0"/>
              <a:t>General Games</a:t>
            </a:r>
          </a:p>
          <a:p>
            <a:pPr lvl="1">
              <a:defRPr/>
            </a:pPr>
            <a:r>
              <a:rPr lang="en-US" sz="2000" dirty="0" smtClean="0"/>
              <a:t>Agents have independent utilities (values on outcomes)</a:t>
            </a:r>
          </a:p>
          <a:p>
            <a:pPr lvl="1">
              <a:defRPr/>
            </a:pPr>
            <a:r>
              <a:rPr lang="en-US" sz="2000" dirty="0" smtClean="0"/>
              <a:t>Cooperation, indifference, competition, &amp; more are possible</a:t>
            </a:r>
          </a:p>
          <a:p>
            <a:pPr lvl="1">
              <a:defRPr/>
            </a:pPr>
            <a:r>
              <a:rPr lang="en-US" sz="2000" dirty="0" smtClean="0"/>
              <a:t>More later on non-zero-sum games</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1"/>
          <p:cNvSpPr>
            <a:spLocks/>
          </p:cNvSpPr>
          <p:nvPr/>
        </p:nvSpPr>
        <p:spPr bwMode="auto">
          <a:xfrm>
            <a:off x="457200" y="1219200"/>
            <a:ext cx="8229600" cy="76200"/>
          </a:xfrm>
          <a:prstGeom prst="rect">
            <a:avLst/>
          </a:prstGeom>
          <a:gradFill rotWithShape="0">
            <a:gsLst>
              <a:gs pos="0">
                <a:srgbClr val="0000CC"/>
              </a:gs>
              <a:gs pos="100000">
                <a:srgbClr val="000000"/>
              </a:gs>
            </a:gsLst>
            <a:lin ang="0" scaled="1"/>
          </a:gradFill>
          <a:ln w="9525">
            <a:solidFill>
              <a:schemeClr val="tx1"/>
            </a:solidFill>
            <a:round/>
            <a:headEnd/>
            <a:tailEnd/>
          </a:ln>
        </p:spPr>
        <p:txBody>
          <a:bodyPr lIns="0" tIns="0" rIns="0" bIns="0"/>
          <a:lstStyle/>
          <a:p>
            <a:endParaRPr lang="en-US"/>
          </a:p>
        </p:txBody>
      </p:sp>
      <p:sp>
        <p:nvSpPr>
          <p:cNvPr id="12291" name="Rectangle 2"/>
          <p:cNvSpPr>
            <a:spLocks noGrp="1" noChangeArrowheads="1"/>
          </p:cNvSpPr>
          <p:nvPr>
            <p:ph type="title"/>
          </p:nvPr>
        </p:nvSpPr>
        <p:spPr/>
        <p:txBody>
          <a:bodyPr rIns="132080"/>
          <a:lstStyle/>
          <a:p>
            <a:pPr indent="0" eaLnBrk="1" hangingPunct="1">
              <a:defRPr/>
            </a:pPr>
            <a:r>
              <a:rPr lang="en-US">
                <a:latin typeface="Arial" charset="0"/>
                <a:ea typeface="ヒラギノ角ゴ ProN W3" charset="0"/>
                <a:cs typeface="ヒラギノ角ゴ ProN W3" charset="0"/>
              </a:rPr>
              <a:t>Deterministic Single-Player</a:t>
            </a:r>
          </a:p>
        </p:txBody>
      </p:sp>
      <p:sp>
        <p:nvSpPr>
          <p:cNvPr id="12292" name="Rectangle 3"/>
          <p:cNvSpPr>
            <a:spLocks noGrp="1" noChangeArrowheads="1"/>
          </p:cNvSpPr>
          <p:nvPr>
            <p:ph type="body" idx="1"/>
          </p:nvPr>
        </p:nvSpPr>
        <p:spPr>
          <a:xfrm>
            <a:off x="254000" y="1562100"/>
            <a:ext cx="4724400" cy="2171700"/>
          </a:xfrm>
        </p:spPr>
        <p:txBody>
          <a:bodyPr rIns="132080"/>
          <a:lstStyle/>
          <a:p>
            <a:pPr eaLnBrk="1" hangingPunct="1">
              <a:lnSpc>
                <a:spcPct val="90000"/>
              </a:lnSpc>
              <a:spcBef>
                <a:spcPct val="0"/>
              </a:spcBef>
              <a:defRPr/>
            </a:pPr>
            <a:r>
              <a:rPr lang="en-US" sz="2300">
                <a:latin typeface="Arial" charset="0"/>
                <a:ea typeface="ヒラギノ角ゴ ProN W3" charset="0"/>
                <a:cs typeface="ヒラギノ角ゴ ProN W3" charset="0"/>
              </a:rPr>
              <a:t>Deterministic, single player, perfect information:</a:t>
            </a:r>
          </a:p>
          <a:p>
            <a:pPr marL="782638" lvl="1" eaLnBrk="1" hangingPunct="1">
              <a:lnSpc>
                <a:spcPct val="90000"/>
              </a:lnSpc>
              <a:spcBef>
                <a:spcPct val="0"/>
              </a:spcBef>
              <a:defRPr/>
            </a:pPr>
            <a:r>
              <a:rPr lang="en-US" sz="2100">
                <a:latin typeface="Arial" charset="0"/>
                <a:ea typeface="ヒラギノ角ゴ ProN W3" charset="0"/>
                <a:cs typeface="ヒラギノ角ゴ ProN W3" charset="0"/>
              </a:rPr>
              <a:t>Know the rules, action effects, winning states</a:t>
            </a:r>
          </a:p>
          <a:p>
            <a:pPr marL="782638" lvl="1" eaLnBrk="1" hangingPunct="1">
              <a:lnSpc>
                <a:spcPct val="90000"/>
              </a:lnSpc>
              <a:spcBef>
                <a:spcPct val="0"/>
              </a:spcBef>
              <a:defRPr/>
            </a:pPr>
            <a:r>
              <a:rPr lang="en-US" sz="2100">
                <a:latin typeface="Arial" charset="0"/>
                <a:ea typeface="ヒラギノ角ゴ ProN W3" charset="0"/>
                <a:cs typeface="ヒラギノ角ゴ ProN W3" charset="0"/>
              </a:rPr>
              <a:t>E.g. Freecell, 8-Puzzle, Rubik</a:t>
            </a:r>
            <a:r>
              <a:rPr lang="ja-JP" altLang="en-US" sz="2100">
                <a:latin typeface="Arial" charset="0"/>
                <a:ea typeface="ヒラギノ角ゴ ProN W3" charset="0"/>
                <a:cs typeface="ヒラギノ角ゴ ProN W3" charset="0"/>
              </a:rPr>
              <a:t>’</a:t>
            </a:r>
            <a:r>
              <a:rPr lang="en-US" sz="2100">
                <a:latin typeface="Arial" charset="0"/>
                <a:ea typeface="ヒラギノ角ゴ ProN W3" charset="0"/>
                <a:cs typeface="ヒラギノ角ゴ ProN W3" charset="0"/>
              </a:rPr>
              <a:t>s cube</a:t>
            </a:r>
          </a:p>
          <a:p>
            <a:pPr eaLnBrk="1" hangingPunct="1">
              <a:lnSpc>
                <a:spcPct val="90000"/>
              </a:lnSpc>
              <a:spcBef>
                <a:spcPct val="0"/>
              </a:spcBef>
              <a:defRPr/>
            </a:pPr>
            <a:r>
              <a:rPr lang="en-US" sz="2300">
                <a:latin typeface="Arial" charset="0"/>
                <a:ea typeface="ヒラギノ角ゴ ProN W3" charset="0"/>
                <a:cs typeface="ヒラギノ角ゴ ProN W3" charset="0"/>
              </a:rPr>
              <a:t>… it</a:t>
            </a:r>
            <a:r>
              <a:rPr lang="ja-JP" altLang="en-US" sz="2300">
                <a:latin typeface="Arial" charset="0"/>
                <a:ea typeface="ヒラギノ角ゴ ProN W3" charset="0"/>
                <a:cs typeface="ヒラギノ角ゴ ProN W3" charset="0"/>
              </a:rPr>
              <a:t>’</a:t>
            </a:r>
            <a:r>
              <a:rPr lang="en-US" sz="2300">
                <a:latin typeface="Arial" charset="0"/>
                <a:ea typeface="ヒラギノ角ゴ ProN W3" charset="0"/>
                <a:cs typeface="ヒラギノ角ゴ ProN W3" charset="0"/>
              </a:rPr>
              <a:t>s just search!</a:t>
            </a:r>
          </a:p>
        </p:txBody>
      </p:sp>
      <p:sp>
        <p:nvSpPr>
          <p:cNvPr id="50180" name="AutoShape 4"/>
          <p:cNvSpPr>
            <a:spLocks/>
          </p:cNvSpPr>
          <p:nvPr/>
        </p:nvSpPr>
        <p:spPr bwMode="auto">
          <a:xfrm>
            <a:off x="6904038" y="1752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81" name="AutoShape 5"/>
          <p:cNvSpPr>
            <a:spLocks/>
          </p:cNvSpPr>
          <p:nvPr/>
        </p:nvSpPr>
        <p:spPr bwMode="auto">
          <a:xfrm>
            <a:off x="6065838" y="2209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82" name="AutoShape 6"/>
          <p:cNvSpPr>
            <a:spLocks/>
          </p:cNvSpPr>
          <p:nvPr/>
        </p:nvSpPr>
        <p:spPr bwMode="auto">
          <a:xfrm>
            <a:off x="7742238" y="22098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183" name="AutoShape 7"/>
          <p:cNvCxnSpPr>
            <a:cxnSpLocks noChangeShapeType="1"/>
            <a:stCxn id="50180" idx="0"/>
            <a:endCxn id="50181" idx="0"/>
          </p:cNvCxnSpPr>
          <p:nvPr/>
        </p:nvCxnSpPr>
        <p:spPr bwMode="auto">
          <a:xfrm flipH="1">
            <a:off x="6284913" y="1955800"/>
            <a:ext cx="838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84" name="AutoShape 8"/>
          <p:cNvCxnSpPr>
            <a:cxnSpLocks noChangeShapeType="1"/>
            <a:stCxn id="50180" idx="0"/>
            <a:endCxn id="50182" idx="0"/>
          </p:cNvCxnSpPr>
          <p:nvPr/>
        </p:nvCxnSpPr>
        <p:spPr bwMode="auto">
          <a:xfrm>
            <a:off x="7123113" y="1955800"/>
            <a:ext cx="838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85" name="AutoShape 9"/>
          <p:cNvCxnSpPr>
            <a:cxnSpLocks noChangeShapeType="1"/>
            <a:stCxn id="50181" idx="0"/>
            <a:endCxn id="50189" idx="0"/>
          </p:cNvCxnSpPr>
          <p:nvPr/>
        </p:nvCxnSpPr>
        <p:spPr bwMode="auto">
          <a:xfrm flipH="1">
            <a:off x="59801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86" name="AutoShape 10"/>
          <p:cNvCxnSpPr>
            <a:cxnSpLocks noChangeShapeType="1"/>
            <a:stCxn id="50181" idx="0"/>
            <a:endCxn id="50190" idx="0"/>
          </p:cNvCxnSpPr>
          <p:nvPr/>
        </p:nvCxnSpPr>
        <p:spPr bwMode="auto">
          <a:xfrm>
            <a:off x="62849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87" name="AutoShape 11"/>
          <p:cNvCxnSpPr>
            <a:cxnSpLocks noChangeShapeType="1"/>
            <a:stCxn id="50192" idx="0"/>
            <a:endCxn id="50195" idx="0"/>
          </p:cNvCxnSpPr>
          <p:nvPr/>
        </p:nvCxnSpPr>
        <p:spPr bwMode="auto">
          <a:xfrm flipH="1">
            <a:off x="79613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188" name="AutoShape 12"/>
          <p:cNvCxnSpPr>
            <a:cxnSpLocks noChangeShapeType="1"/>
            <a:stCxn id="50192" idx="0"/>
            <a:endCxn id="50196" idx="0"/>
          </p:cNvCxnSpPr>
          <p:nvPr/>
        </p:nvCxnSpPr>
        <p:spPr bwMode="auto">
          <a:xfrm>
            <a:off x="82661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189" name="AutoShape 13"/>
          <p:cNvSpPr>
            <a:spLocks/>
          </p:cNvSpPr>
          <p:nvPr/>
        </p:nvSpPr>
        <p:spPr bwMode="auto">
          <a:xfrm>
            <a:off x="57610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0" name="AutoShape 14"/>
          <p:cNvSpPr>
            <a:spLocks/>
          </p:cNvSpPr>
          <p:nvPr/>
        </p:nvSpPr>
        <p:spPr bwMode="auto">
          <a:xfrm>
            <a:off x="63706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1" name="AutoShape 15"/>
          <p:cNvSpPr>
            <a:spLocks/>
          </p:cNvSpPr>
          <p:nvPr/>
        </p:nvSpPr>
        <p:spPr bwMode="auto">
          <a:xfrm>
            <a:off x="74374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2" name="AutoShape 16"/>
          <p:cNvSpPr>
            <a:spLocks/>
          </p:cNvSpPr>
          <p:nvPr/>
        </p:nvSpPr>
        <p:spPr bwMode="auto">
          <a:xfrm>
            <a:off x="8047038" y="26670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3" name="AutoShape 17"/>
          <p:cNvSpPr>
            <a:spLocks/>
          </p:cNvSpPr>
          <p:nvPr/>
        </p:nvSpPr>
        <p:spPr bwMode="auto">
          <a:xfrm>
            <a:off x="60658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4" name="AutoShape 18"/>
          <p:cNvSpPr>
            <a:spLocks/>
          </p:cNvSpPr>
          <p:nvPr/>
        </p:nvSpPr>
        <p:spPr bwMode="auto">
          <a:xfrm>
            <a:off x="6065838" y="4038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5" name="AutoShape 19"/>
          <p:cNvSpPr>
            <a:spLocks/>
          </p:cNvSpPr>
          <p:nvPr/>
        </p:nvSpPr>
        <p:spPr bwMode="auto">
          <a:xfrm>
            <a:off x="77422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6" name="AutoShape 20"/>
          <p:cNvSpPr>
            <a:spLocks/>
          </p:cNvSpPr>
          <p:nvPr/>
        </p:nvSpPr>
        <p:spPr bwMode="auto">
          <a:xfrm>
            <a:off x="83518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7" name="AutoShape 21"/>
          <p:cNvSpPr>
            <a:spLocks/>
          </p:cNvSpPr>
          <p:nvPr/>
        </p:nvSpPr>
        <p:spPr bwMode="auto">
          <a:xfrm>
            <a:off x="5761038" y="3581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198" name="AutoShape 22"/>
          <p:cNvSpPr>
            <a:spLocks/>
          </p:cNvSpPr>
          <p:nvPr/>
        </p:nvSpPr>
        <p:spPr bwMode="auto">
          <a:xfrm>
            <a:off x="6370638" y="35814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199" name="AutoShape 23"/>
          <p:cNvCxnSpPr>
            <a:cxnSpLocks noChangeShapeType="1"/>
            <a:stCxn id="50182" idx="0"/>
            <a:endCxn id="50191" idx="0"/>
          </p:cNvCxnSpPr>
          <p:nvPr/>
        </p:nvCxnSpPr>
        <p:spPr bwMode="auto">
          <a:xfrm flipH="1">
            <a:off x="76565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0" name="AutoShape 24"/>
          <p:cNvCxnSpPr>
            <a:cxnSpLocks noChangeShapeType="1"/>
            <a:stCxn id="50182" idx="0"/>
            <a:endCxn id="50192" idx="0"/>
          </p:cNvCxnSpPr>
          <p:nvPr/>
        </p:nvCxnSpPr>
        <p:spPr bwMode="auto">
          <a:xfrm>
            <a:off x="7961313" y="24130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1" name="AutoShape 25"/>
          <p:cNvCxnSpPr>
            <a:cxnSpLocks noChangeShapeType="1"/>
            <a:stCxn id="50190" idx="0"/>
            <a:endCxn id="50193" idx="0"/>
          </p:cNvCxnSpPr>
          <p:nvPr/>
        </p:nvCxnSpPr>
        <p:spPr bwMode="auto">
          <a:xfrm flipH="1">
            <a:off x="62849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202" name="AutoShape 26"/>
          <p:cNvSpPr>
            <a:spLocks/>
          </p:cNvSpPr>
          <p:nvPr/>
        </p:nvSpPr>
        <p:spPr bwMode="auto">
          <a:xfrm>
            <a:off x="6675438" y="40386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cxnSp>
        <p:nvCxnSpPr>
          <p:cNvPr id="50203" name="AutoShape 27"/>
          <p:cNvCxnSpPr>
            <a:cxnSpLocks noChangeShapeType="1"/>
            <a:stCxn id="50193" idx="0"/>
            <a:endCxn id="50197" idx="0"/>
          </p:cNvCxnSpPr>
          <p:nvPr/>
        </p:nvCxnSpPr>
        <p:spPr bwMode="auto">
          <a:xfrm flipH="1">
            <a:off x="5980113" y="3327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4" name="AutoShape 28"/>
          <p:cNvCxnSpPr>
            <a:cxnSpLocks noChangeShapeType="1"/>
            <a:stCxn id="50193" idx="0"/>
            <a:endCxn id="50198" idx="0"/>
          </p:cNvCxnSpPr>
          <p:nvPr/>
        </p:nvCxnSpPr>
        <p:spPr bwMode="auto">
          <a:xfrm>
            <a:off x="6284913" y="33274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5" name="AutoShape 29"/>
          <p:cNvCxnSpPr>
            <a:cxnSpLocks noChangeShapeType="1"/>
            <a:stCxn id="50198" idx="0"/>
            <a:endCxn id="50194" idx="0"/>
          </p:cNvCxnSpPr>
          <p:nvPr/>
        </p:nvCxnSpPr>
        <p:spPr bwMode="auto">
          <a:xfrm flipH="1">
            <a:off x="6284913" y="3784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6" name="AutoShape 30"/>
          <p:cNvCxnSpPr>
            <a:cxnSpLocks noChangeShapeType="1"/>
            <a:stCxn id="50198" idx="0"/>
            <a:endCxn id="50202" idx="0"/>
          </p:cNvCxnSpPr>
          <p:nvPr/>
        </p:nvCxnSpPr>
        <p:spPr bwMode="auto">
          <a:xfrm>
            <a:off x="6589713" y="37846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0207" name="AutoShape 31"/>
          <p:cNvCxnSpPr>
            <a:cxnSpLocks noChangeShapeType="1"/>
            <a:stCxn id="50190" idx="0"/>
            <a:endCxn id="50208" idx="0"/>
          </p:cNvCxnSpPr>
          <p:nvPr/>
        </p:nvCxnSpPr>
        <p:spPr bwMode="auto">
          <a:xfrm>
            <a:off x="6589713" y="2870200"/>
            <a:ext cx="304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0208" name="AutoShape 32"/>
          <p:cNvSpPr>
            <a:spLocks/>
          </p:cNvSpPr>
          <p:nvPr/>
        </p:nvSpPr>
        <p:spPr bwMode="auto">
          <a:xfrm>
            <a:off x="6675438" y="3124200"/>
            <a:ext cx="439737" cy="406400"/>
          </a:xfrm>
          <a:prstGeom prst="triangle">
            <a:avLst>
              <a:gd name="adj" fmla="val 50000"/>
            </a:avLst>
          </a:prstGeom>
          <a:solidFill>
            <a:srgbClr val="CCCCCC"/>
          </a:solidFill>
          <a:ln w="9525">
            <a:solidFill>
              <a:schemeClr val="tx1"/>
            </a:solidFill>
            <a:round/>
            <a:headEnd/>
            <a:tailEnd/>
          </a:ln>
        </p:spPr>
        <p:txBody>
          <a:bodyPr lIns="0" tIns="0" rIns="0" bIns="0"/>
          <a:lstStyle/>
          <a:p>
            <a:endParaRPr lang="en-US"/>
          </a:p>
        </p:txBody>
      </p:sp>
      <p:sp>
        <p:nvSpPr>
          <p:cNvPr id="50209" name="AutoShape 33"/>
          <p:cNvSpPr>
            <a:spLocks/>
          </p:cNvSpPr>
          <p:nvPr/>
        </p:nvSpPr>
        <p:spPr bwMode="auto">
          <a:xfrm>
            <a:off x="6065838" y="40386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0" name="AutoShape 34"/>
          <p:cNvSpPr>
            <a:spLocks/>
          </p:cNvSpPr>
          <p:nvPr/>
        </p:nvSpPr>
        <p:spPr bwMode="auto">
          <a:xfrm>
            <a:off x="6675438" y="40386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1" name="AutoShape 35"/>
          <p:cNvSpPr>
            <a:spLocks/>
          </p:cNvSpPr>
          <p:nvPr/>
        </p:nvSpPr>
        <p:spPr bwMode="auto">
          <a:xfrm>
            <a:off x="6370638" y="35814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2" name="AutoShape 36"/>
          <p:cNvSpPr>
            <a:spLocks/>
          </p:cNvSpPr>
          <p:nvPr/>
        </p:nvSpPr>
        <p:spPr bwMode="auto">
          <a:xfrm>
            <a:off x="6065838" y="31242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3" name="AutoShape 37"/>
          <p:cNvSpPr>
            <a:spLocks/>
          </p:cNvSpPr>
          <p:nvPr/>
        </p:nvSpPr>
        <p:spPr bwMode="auto">
          <a:xfrm>
            <a:off x="6370638" y="26670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4" name="AutoShape 38"/>
          <p:cNvSpPr>
            <a:spLocks/>
          </p:cNvSpPr>
          <p:nvPr/>
        </p:nvSpPr>
        <p:spPr bwMode="auto">
          <a:xfrm>
            <a:off x="6065838" y="22098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sp>
        <p:nvSpPr>
          <p:cNvPr id="50215" name="AutoShape 39"/>
          <p:cNvSpPr>
            <a:spLocks/>
          </p:cNvSpPr>
          <p:nvPr/>
        </p:nvSpPr>
        <p:spPr bwMode="auto">
          <a:xfrm>
            <a:off x="77422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6" name="AutoShape 40"/>
          <p:cNvSpPr>
            <a:spLocks/>
          </p:cNvSpPr>
          <p:nvPr/>
        </p:nvSpPr>
        <p:spPr bwMode="auto">
          <a:xfrm>
            <a:off x="83518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7" name="AutoShape 41"/>
          <p:cNvSpPr>
            <a:spLocks/>
          </p:cNvSpPr>
          <p:nvPr/>
        </p:nvSpPr>
        <p:spPr bwMode="auto">
          <a:xfrm>
            <a:off x="80470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8" name="AutoShape 42"/>
          <p:cNvSpPr>
            <a:spLocks/>
          </p:cNvSpPr>
          <p:nvPr/>
        </p:nvSpPr>
        <p:spPr bwMode="auto">
          <a:xfrm>
            <a:off x="7742238" y="22098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19" name="AutoShape 43"/>
          <p:cNvSpPr>
            <a:spLocks/>
          </p:cNvSpPr>
          <p:nvPr/>
        </p:nvSpPr>
        <p:spPr bwMode="auto">
          <a:xfrm>
            <a:off x="6904038" y="1752600"/>
            <a:ext cx="439737" cy="406400"/>
          </a:xfrm>
          <a:prstGeom prst="triangle">
            <a:avLst>
              <a:gd name="adj" fmla="val 50000"/>
            </a:avLst>
          </a:prstGeom>
          <a:solidFill>
            <a:srgbClr val="33FF00"/>
          </a:solidFill>
          <a:ln w="9525">
            <a:solidFill>
              <a:schemeClr val="tx1"/>
            </a:solidFill>
            <a:round/>
            <a:headEnd/>
            <a:tailEnd/>
          </a:ln>
        </p:spPr>
        <p:txBody>
          <a:bodyPr lIns="0" tIns="0" rIns="0" bIns="0"/>
          <a:lstStyle/>
          <a:p>
            <a:endParaRPr lang="en-US"/>
          </a:p>
        </p:txBody>
      </p:sp>
      <p:grpSp>
        <p:nvGrpSpPr>
          <p:cNvPr id="16445" name="Group 61"/>
          <p:cNvGrpSpPr>
            <a:grpSpLocks/>
          </p:cNvGrpSpPr>
          <p:nvPr/>
        </p:nvGrpSpPr>
        <p:grpSpPr bwMode="auto">
          <a:xfrm>
            <a:off x="5200650" y="2971800"/>
            <a:ext cx="3422650" cy="3378200"/>
            <a:chOff x="0" y="0"/>
            <a:chExt cx="2155" cy="2128"/>
          </a:xfrm>
        </p:grpSpPr>
        <p:grpSp>
          <p:nvGrpSpPr>
            <p:cNvPr id="50226" name="Group 46"/>
            <p:cNvGrpSpPr>
              <a:grpSpLocks/>
            </p:cNvGrpSpPr>
            <p:nvPr/>
          </p:nvGrpSpPr>
          <p:grpSpPr bwMode="auto">
            <a:xfrm>
              <a:off x="763" y="1904"/>
              <a:ext cx="336" cy="224"/>
              <a:chOff x="0" y="0"/>
              <a:chExt cx="336" cy="224"/>
            </a:xfrm>
          </p:grpSpPr>
          <p:sp>
            <p:nvSpPr>
              <p:cNvPr id="50241" name="Rectangle 44"/>
              <p:cNvSpPr>
                <a:spLocks/>
              </p:cNvSpPr>
              <p:nvPr/>
            </p:nvSpPr>
            <p:spPr bwMode="auto">
              <a:xfrm>
                <a:off x="0" y="16"/>
                <a:ext cx="336" cy="192"/>
              </a:xfrm>
              <a:prstGeom prst="rect">
                <a:avLst/>
              </a:prstGeom>
              <a:solidFill>
                <a:srgbClr val="33FF00"/>
              </a:solidFill>
              <a:ln w="12700">
                <a:solidFill>
                  <a:schemeClr val="tx1"/>
                </a:solidFill>
                <a:miter lim="800000"/>
                <a:headEnd/>
                <a:tailEnd/>
              </a:ln>
            </p:spPr>
            <p:txBody>
              <a:bodyPr lIns="0" tIns="0" rIns="0" bIns="0"/>
              <a:lstStyle/>
              <a:p>
                <a:endParaRPr lang="en-US"/>
              </a:p>
            </p:txBody>
          </p:sp>
          <p:sp>
            <p:nvSpPr>
              <p:cNvPr id="50242" name="Rectangle 45"/>
              <p:cNvSpPr>
                <a:spLocks/>
              </p:cNvSpPr>
              <p:nvPr/>
            </p:nvSpPr>
            <p:spPr bwMode="auto">
              <a:xfrm>
                <a:off x="11" y="0"/>
                <a:ext cx="31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win</a:t>
                </a:r>
              </a:p>
            </p:txBody>
          </p:sp>
        </p:grpSp>
        <p:grpSp>
          <p:nvGrpSpPr>
            <p:cNvPr id="50227" name="Group 49"/>
            <p:cNvGrpSpPr>
              <a:grpSpLocks/>
            </p:cNvGrpSpPr>
            <p:nvPr/>
          </p:nvGrpSpPr>
          <p:grpSpPr bwMode="auto">
            <a:xfrm>
              <a:off x="1326" y="1904"/>
              <a:ext cx="362" cy="224"/>
              <a:chOff x="0" y="0"/>
              <a:chExt cx="361" cy="224"/>
            </a:xfrm>
          </p:grpSpPr>
          <p:sp>
            <p:nvSpPr>
              <p:cNvPr id="50239" name="Rectangle 47"/>
              <p:cNvSpPr>
                <a:spLocks/>
              </p:cNvSpPr>
              <p:nvPr/>
            </p:nvSpPr>
            <p:spPr bwMode="auto">
              <a:xfrm>
                <a:off x="12" y="16"/>
                <a:ext cx="336" cy="192"/>
              </a:xfrm>
              <a:prstGeom prst="rect">
                <a:avLst/>
              </a:prstGeom>
              <a:solidFill>
                <a:srgbClr val="009999"/>
              </a:solidFill>
              <a:ln w="12700">
                <a:solidFill>
                  <a:schemeClr val="tx1"/>
                </a:solidFill>
                <a:miter lim="800000"/>
                <a:headEnd/>
                <a:tailEnd/>
              </a:ln>
            </p:spPr>
            <p:txBody>
              <a:bodyPr lIns="0" tIns="0" rIns="0" bIns="0"/>
              <a:lstStyle/>
              <a:p>
                <a:endParaRPr lang="en-US"/>
              </a:p>
            </p:txBody>
          </p:sp>
          <p:sp>
            <p:nvSpPr>
              <p:cNvPr id="50240" name="Rectangle 48"/>
              <p:cNvSpPr>
                <a:spLocks/>
              </p:cNvSpPr>
              <p:nvPr/>
            </p:nvSpPr>
            <p:spPr bwMode="auto">
              <a:xfrm>
                <a:off x="0" y="0"/>
                <a:ext cx="36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lose</a:t>
                </a:r>
              </a:p>
            </p:txBody>
          </p:sp>
        </p:grpSp>
        <p:sp>
          <p:nvSpPr>
            <p:cNvPr id="50228" name="Freeform 50"/>
            <p:cNvSpPr>
              <a:spLocks/>
            </p:cNvSpPr>
            <p:nvPr/>
          </p:nvSpPr>
          <p:spPr bwMode="auto">
            <a:xfrm>
              <a:off x="618" y="864"/>
              <a:ext cx="289" cy="1056"/>
            </a:xfrm>
            <a:custGeom>
              <a:avLst/>
              <a:gdLst>
                <a:gd name="T0" fmla="*/ 0 w 21545"/>
                <a:gd name="T1" fmla="*/ 0 h 21600"/>
                <a:gd name="T2" fmla="*/ 0 w 21545"/>
                <a:gd name="T3" fmla="*/ 0 h 21600"/>
                <a:gd name="T4" fmla="*/ 0 w 21545"/>
                <a:gd name="T5" fmla="*/ 1 h 21600"/>
                <a:gd name="T6" fmla="*/ 0 w 21545"/>
                <a:gd name="T7" fmla="*/ 1 h 21600"/>
                <a:gd name="T8" fmla="*/ 0 w 21545"/>
                <a:gd name="T9" fmla="*/ 2 h 21600"/>
                <a:gd name="T10" fmla="*/ 0 w 21545"/>
                <a:gd name="T11" fmla="*/ 2 h 21600"/>
                <a:gd name="T12" fmla="*/ 0 w 21545"/>
                <a:gd name="T13" fmla="*/ 3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45" h="21600">
                  <a:moveTo>
                    <a:pt x="5276" y="0"/>
                  </a:moveTo>
                  <a:cubicBezTo>
                    <a:pt x="5991" y="716"/>
                    <a:pt x="10553" y="2823"/>
                    <a:pt x="9673" y="4255"/>
                  </a:cubicBezTo>
                  <a:cubicBezTo>
                    <a:pt x="8794" y="5686"/>
                    <a:pt x="55" y="7323"/>
                    <a:pt x="0" y="8632"/>
                  </a:cubicBezTo>
                  <a:cubicBezTo>
                    <a:pt x="-55" y="9941"/>
                    <a:pt x="8519" y="11005"/>
                    <a:pt x="9234" y="12109"/>
                  </a:cubicBezTo>
                  <a:cubicBezTo>
                    <a:pt x="9948" y="13214"/>
                    <a:pt x="3463" y="14400"/>
                    <a:pt x="4397" y="15218"/>
                  </a:cubicBezTo>
                  <a:cubicBezTo>
                    <a:pt x="5331" y="16036"/>
                    <a:pt x="12092" y="15955"/>
                    <a:pt x="14950" y="17018"/>
                  </a:cubicBezTo>
                  <a:cubicBezTo>
                    <a:pt x="17808" y="18082"/>
                    <a:pt x="20171" y="20639"/>
                    <a:pt x="21545"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29" name="Freeform 51"/>
            <p:cNvSpPr>
              <a:spLocks/>
            </p:cNvSpPr>
            <p:nvPr/>
          </p:nvSpPr>
          <p:spPr bwMode="auto">
            <a:xfrm>
              <a:off x="858" y="864"/>
              <a:ext cx="665" cy="1056"/>
            </a:xfrm>
            <a:custGeom>
              <a:avLst/>
              <a:gdLst>
                <a:gd name="T0" fmla="*/ 0 w 21352"/>
                <a:gd name="T1" fmla="*/ 0 h 21600"/>
                <a:gd name="T2" fmla="*/ 0 w 21352"/>
                <a:gd name="T3" fmla="*/ 1 h 21600"/>
                <a:gd name="T4" fmla="*/ 0 w 21352"/>
                <a:gd name="T5" fmla="*/ 1 h 21600"/>
                <a:gd name="T6" fmla="*/ 0 w 21352"/>
                <a:gd name="T7" fmla="*/ 2 h 21600"/>
                <a:gd name="T8" fmla="*/ 1 w 21352"/>
                <a:gd name="T9" fmla="*/ 3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52" h="21600">
                  <a:moveTo>
                    <a:pt x="7723" y="0"/>
                  </a:moveTo>
                  <a:cubicBezTo>
                    <a:pt x="3995" y="3027"/>
                    <a:pt x="266" y="6055"/>
                    <a:pt x="9" y="7855"/>
                  </a:cubicBezTo>
                  <a:cubicBezTo>
                    <a:pt x="-248" y="9655"/>
                    <a:pt x="4798" y="9511"/>
                    <a:pt x="6181" y="10800"/>
                  </a:cubicBezTo>
                  <a:cubicBezTo>
                    <a:pt x="7563" y="12089"/>
                    <a:pt x="5698" y="13745"/>
                    <a:pt x="8238" y="15545"/>
                  </a:cubicBezTo>
                  <a:cubicBezTo>
                    <a:pt x="10777" y="17345"/>
                    <a:pt x="18620" y="20332"/>
                    <a:pt x="21352"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0" name="Freeform 52"/>
            <p:cNvSpPr>
              <a:spLocks/>
            </p:cNvSpPr>
            <p:nvPr/>
          </p:nvSpPr>
          <p:spPr bwMode="auto">
            <a:xfrm>
              <a:off x="1515" y="288"/>
              <a:ext cx="640" cy="1624"/>
            </a:xfrm>
            <a:custGeom>
              <a:avLst/>
              <a:gdLst>
                <a:gd name="T0" fmla="*/ 1 w 21600"/>
                <a:gd name="T1" fmla="*/ 0 h 21600"/>
                <a:gd name="T2" fmla="*/ 0 w 21600"/>
                <a:gd name="T3" fmla="*/ 3 h 21600"/>
                <a:gd name="T4" fmla="*/ 1 w 21600"/>
                <a:gd name="T5" fmla="*/ 5 h 21600"/>
                <a:gd name="T6" fmla="*/ 0 w 21600"/>
                <a:gd name="T7" fmla="*/ 7 h 21600"/>
                <a:gd name="T8" fmla="*/ 0 w 21600"/>
                <a:gd name="T9" fmla="*/ 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cubicBezTo>
                    <a:pt x="17213" y="3046"/>
                    <a:pt x="12791" y="6078"/>
                    <a:pt x="12488" y="7887"/>
                  </a:cubicBezTo>
                  <a:cubicBezTo>
                    <a:pt x="12184" y="9696"/>
                    <a:pt x="20284" y="9417"/>
                    <a:pt x="19778" y="10853"/>
                  </a:cubicBezTo>
                  <a:cubicBezTo>
                    <a:pt x="19271" y="12290"/>
                    <a:pt x="12758" y="14697"/>
                    <a:pt x="9450" y="16493"/>
                  </a:cubicBezTo>
                  <a:cubicBezTo>
                    <a:pt x="6143" y="18288"/>
                    <a:pt x="1958" y="20536"/>
                    <a:pt x="0"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1" name="Freeform 53"/>
            <p:cNvSpPr>
              <a:spLocks/>
            </p:cNvSpPr>
            <p:nvPr/>
          </p:nvSpPr>
          <p:spPr bwMode="auto">
            <a:xfrm>
              <a:off x="1517" y="288"/>
              <a:ext cx="303" cy="1632"/>
            </a:xfrm>
            <a:custGeom>
              <a:avLst/>
              <a:gdLst>
                <a:gd name="T0" fmla="*/ 0 w 20431"/>
                <a:gd name="T1" fmla="*/ 0 h 21600"/>
                <a:gd name="T2" fmla="*/ 0 w 20431"/>
                <a:gd name="T3" fmla="*/ 2 h 21600"/>
                <a:gd name="T4" fmla="*/ 0 w 20431"/>
                <a:gd name="T5" fmla="*/ 4 h 21600"/>
                <a:gd name="T6" fmla="*/ 0 w 20431"/>
                <a:gd name="T7" fmla="*/ 7 h 21600"/>
                <a:gd name="T8" fmla="*/ 0 w 20431"/>
                <a:gd name="T9" fmla="*/ 7 h 21600"/>
                <a:gd name="T10" fmla="*/ 0 w 20431"/>
                <a:gd name="T11" fmla="*/ 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31" h="21600">
                  <a:moveTo>
                    <a:pt x="13895" y="0"/>
                  </a:moveTo>
                  <a:cubicBezTo>
                    <a:pt x="17405" y="1429"/>
                    <a:pt x="20915" y="2859"/>
                    <a:pt x="20375" y="4447"/>
                  </a:cubicBezTo>
                  <a:cubicBezTo>
                    <a:pt x="19835" y="6035"/>
                    <a:pt x="12275" y="7624"/>
                    <a:pt x="10655" y="9529"/>
                  </a:cubicBezTo>
                  <a:cubicBezTo>
                    <a:pt x="9035" y="11435"/>
                    <a:pt x="12275" y="14612"/>
                    <a:pt x="10655" y="15882"/>
                  </a:cubicBezTo>
                  <a:cubicBezTo>
                    <a:pt x="9035" y="17153"/>
                    <a:pt x="2555" y="16200"/>
                    <a:pt x="935" y="17153"/>
                  </a:cubicBezTo>
                  <a:cubicBezTo>
                    <a:pt x="-685" y="18106"/>
                    <a:pt x="125" y="19853"/>
                    <a:pt x="935"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2" name="Freeform 54"/>
            <p:cNvSpPr>
              <a:spLocks/>
            </p:cNvSpPr>
            <p:nvPr/>
          </p:nvSpPr>
          <p:spPr bwMode="auto">
            <a:xfrm>
              <a:off x="249" y="576"/>
              <a:ext cx="222" cy="1344"/>
            </a:xfrm>
            <a:custGeom>
              <a:avLst/>
              <a:gdLst>
                <a:gd name="T0" fmla="*/ 0 w 19530"/>
                <a:gd name="T1" fmla="*/ 0 h 21600"/>
                <a:gd name="T2" fmla="*/ 0 w 19530"/>
                <a:gd name="T3" fmla="*/ 1 h 21600"/>
                <a:gd name="T4" fmla="*/ 0 w 19530"/>
                <a:gd name="T5" fmla="*/ 2 h 21600"/>
                <a:gd name="T6" fmla="*/ 0 w 19530"/>
                <a:gd name="T7" fmla="*/ 2 h 21600"/>
                <a:gd name="T8" fmla="*/ 0 w 19530"/>
                <a:gd name="T9" fmla="*/ 3 h 21600"/>
                <a:gd name="T10" fmla="*/ 0 w 19530"/>
                <a:gd name="T11" fmla="*/ 4 h 21600"/>
                <a:gd name="T12" fmla="*/ 0 w 19530"/>
                <a:gd name="T13" fmla="*/ 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30" h="21600">
                  <a:moveTo>
                    <a:pt x="17070" y="0"/>
                  </a:moveTo>
                  <a:cubicBezTo>
                    <a:pt x="9312" y="852"/>
                    <a:pt x="1553" y="1704"/>
                    <a:pt x="143" y="2829"/>
                  </a:cubicBezTo>
                  <a:cubicBezTo>
                    <a:pt x="-1268" y="3954"/>
                    <a:pt x="8254" y="5673"/>
                    <a:pt x="8606" y="6782"/>
                  </a:cubicBezTo>
                  <a:cubicBezTo>
                    <a:pt x="8959" y="7891"/>
                    <a:pt x="1112" y="8646"/>
                    <a:pt x="2259" y="9514"/>
                  </a:cubicBezTo>
                  <a:cubicBezTo>
                    <a:pt x="3405" y="10382"/>
                    <a:pt x="12838" y="11009"/>
                    <a:pt x="15659" y="11957"/>
                  </a:cubicBezTo>
                  <a:cubicBezTo>
                    <a:pt x="18481" y="12905"/>
                    <a:pt x="20332" y="13564"/>
                    <a:pt x="19186" y="15171"/>
                  </a:cubicBezTo>
                  <a:cubicBezTo>
                    <a:pt x="18040" y="16779"/>
                    <a:pt x="10810" y="20266"/>
                    <a:pt x="8606"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3" name="Freeform 55"/>
            <p:cNvSpPr>
              <a:spLocks/>
            </p:cNvSpPr>
            <p:nvPr/>
          </p:nvSpPr>
          <p:spPr bwMode="auto">
            <a:xfrm>
              <a:off x="1007" y="288"/>
              <a:ext cx="500" cy="1616"/>
            </a:xfrm>
            <a:custGeom>
              <a:avLst/>
              <a:gdLst>
                <a:gd name="T0" fmla="*/ 0 w 20633"/>
                <a:gd name="T1" fmla="*/ 0 h 21600"/>
                <a:gd name="T2" fmla="*/ 0 w 20633"/>
                <a:gd name="T3" fmla="*/ 1 h 21600"/>
                <a:gd name="T4" fmla="*/ 0 w 20633"/>
                <a:gd name="T5" fmla="*/ 2 h 21600"/>
                <a:gd name="T6" fmla="*/ 0 w 20633"/>
                <a:gd name="T7" fmla="*/ 4 h 21600"/>
                <a:gd name="T8" fmla="*/ 0 w 20633"/>
                <a:gd name="T9" fmla="*/ 6 h 21600"/>
                <a:gd name="T10" fmla="*/ 0 w 20633"/>
                <a:gd name="T11" fmla="*/ 7 h 21600"/>
                <a:gd name="T12" fmla="*/ 0 w 20633"/>
                <a:gd name="T13" fmla="*/ 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3" h="21600">
                  <a:moveTo>
                    <a:pt x="1470" y="0"/>
                  </a:moveTo>
                  <a:cubicBezTo>
                    <a:pt x="1305" y="388"/>
                    <a:pt x="-967" y="1497"/>
                    <a:pt x="479" y="2352"/>
                  </a:cubicBezTo>
                  <a:cubicBezTo>
                    <a:pt x="1924" y="3208"/>
                    <a:pt x="8078" y="3756"/>
                    <a:pt x="10060" y="5133"/>
                  </a:cubicBezTo>
                  <a:cubicBezTo>
                    <a:pt x="12043" y="6509"/>
                    <a:pt x="10680" y="9183"/>
                    <a:pt x="12373" y="10586"/>
                  </a:cubicBezTo>
                  <a:cubicBezTo>
                    <a:pt x="14066" y="11990"/>
                    <a:pt x="20303" y="12364"/>
                    <a:pt x="20303" y="13580"/>
                  </a:cubicBezTo>
                  <a:cubicBezTo>
                    <a:pt x="20303" y="14797"/>
                    <a:pt x="12332" y="16521"/>
                    <a:pt x="12373" y="17857"/>
                  </a:cubicBezTo>
                  <a:cubicBezTo>
                    <a:pt x="12414" y="19194"/>
                    <a:pt x="18898" y="20825"/>
                    <a:pt x="20633"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4" name="Freeform 56"/>
            <p:cNvSpPr>
              <a:spLocks/>
            </p:cNvSpPr>
            <p:nvPr/>
          </p:nvSpPr>
          <p:spPr bwMode="auto">
            <a:xfrm>
              <a:off x="1329" y="0"/>
              <a:ext cx="266" cy="1920"/>
            </a:xfrm>
            <a:custGeom>
              <a:avLst/>
              <a:gdLst>
                <a:gd name="T0" fmla="*/ 0 w 19776"/>
                <a:gd name="T1" fmla="*/ 0 h 21600"/>
                <a:gd name="T2" fmla="*/ 0 w 19776"/>
                <a:gd name="T3" fmla="*/ 1 h 21600"/>
                <a:gd name="T4" fmla="*/ 0 w 19776"/>
                <a:gd name="T5" fmla="*/ 3 h 21600"/>
                <a:gd name="T6" fmla="*/ 0 w 19776"/>
                <a:gd name="T7" fmla="*/ 6 h 21600"/>
                <a:gd name="T8" fmla="*/ 0 w 19776"/>
                <a:gd name="T9" fmla="*/ 9 h 21600"/>
                <a:gd name="T10" fmla="*/ 0 w 19776"/>
                <a:gd name="T11" fmla="*/ 12 h 21600"/>
                <a:gd name="T12" fmla="*/ 0 w 19776"/>
                <a:gd name="T13" fmla="*/ 1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76" h="21600">
                  <a:moveTo>
                    <a:pt x="14380" y="0"/>
                  </a:moveTo>
                  <a:cubicBezTo>
                    <a:pt x="7848" y="596"/>
                    <a:pt x="1316" y="1193"/>
                    <a:pt x="129" y="1980"/>
                  </a:cubicBezTo>
                  <a:cubicBezTo>
                    <a:pt x="-1059" y="2768"/>
                    <a:pt x="6364" y="3611"/>
                    <a:pt x="7254" y="4748"/>
                  </a:cubicBezTo>
                  <a:cubicBezTo>
                    <a:pt x="8145" y="5884"/>
                    <a:pt x="3395" y="7380"/>
                    <a:pt x="5473" y="8820"/>
                  </a:cubicBezTo>
                  <a:cubicBezTo>
                    <a:pt x="7551" y="10260"/>
                    <a:pt x="18908" y="12049"/>
                    <a:pt x="19725" y="13410"/>
                  </a:cubicBezTo>
                  <a:cubicBezTo>
                    <a:pt x="20541" y="14771"/>
                    <a:pt x="11411" y="15649"/>
                    <a:pt x="10223" y="17010"/>
                  </a:cubicBezTo>
                  <a:cubicBezTo>
                    <a:pt x="9036" y="18371"/>
                    <a:pt x="12079" y="20644"/>
                    <a:pt x="12599"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35" name="Freeform 57"/>
            <p:cNvSpPr>
              <a:spLocks/>
            </p:cNvSpPr>
            <p:nvPr/>
          </p:nvSpPr>
          <p:spPr bwMode="auto">
            <a:xfrm>
              <a:off x="0" y="0"/>
              <a:ext cx="467" cy="1920"/>
            </a:xfrm>
            <a:custGeom>
              <a:avLst/>
              <a:gdLst>
                <a:gd name="T0" fmla="*/ 0 w 20636"/>
                <a:gd name="T1" fmla="*/ 0 h 21600"/>
                <a:gd name="T2" fmla="*/ 0 w 20636"/>
                <a:gd name="T3" fmla="*/ 3 h 21600"/>
                <a:gd name="T4" fmla="*/ 0 w 20636"/>
                <a:gd name="T5" fmla="*/ 5 h 21600"/>
                <a:gd name="T6" fmla="*/ 0 w 20636"/>
                <a:gd name="T7" fmla="*/ 8 h 21600"/>
                <a:gd name="T8" fmla="*/ 0 w 20636"/>
                <a:gd name="T9" fmla="*/ 11 h 21600"/>
                <a:gd name="T10" fmla="*/ 0 w 20636"/>
                <a:gd name="T11" fmla="*/ 13 h 21600"/>
                <a:gd name="T12" fmla="*/ 0 w 20636"/>
                <a:gd name="T13" fmla="*/ 1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6" h="21600">
                  <a:moveTo>
                    <a:pt x="20636" y="0"/>
                  </a:moveTo>
                  <a:cubicBezTo>
                    <a:pt x="19443" y="731"/>
                    <a:pt x="16970" y="3206"/>
                    <a:pt x="13569" y="4410"/>
                  </a:cubicBezTo>
                  <a:cubicBezTo>
                    <a:pt x="10167" y="5614"/>
                    <a:pt x="1245" y="6019"/>
                    <a:pt x="140" y="7200"/>
                  </a:cubicBezTo>
                  <a:cubicBezTo>
                    <a:pt x="-964" y="8381"/>
                    <a:pt x="4734" y="10125"/>
                    <a:pt x="6854" y="11520"/>
                  </a:cubicBezTo>
                  <a:cubicBezTo>
                    <a:pt x="8975" y="12915"/>
                    <a:pt x="12508" y="14490"/>
                    <a:pt x="12862" y="15570"/>
                  </a:cubicBezTo>
                  <a:cubicBezTo>
                    <a:pt x="13215" y="16650"/>
                    <a:pt x="8489" y="16999"/>
                    <a:pt x="8975" y="18000"/>
                  </a:cubicBezTo>
                  <a:cubicBezTo>
                    <a:pt x="9461" y="19001"/>
                    <a:pt x="14275" y="20846"/>
                    <a:pt x="15689" y="21600"/>
                  </a:cubicBezTo>
                </a:path>
              </a:pathLst>
            </a:cu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50236" name="Group 60"/>
            <p:cNvGrpSpPr>
              <a:grpSpLocks/>
            </p:cNvGrpSpPr>
            <p:nvPr/>
          </p:nvGrpSpPr>
          <p:grpSpPr bwMode="auto">
            <a:xfrm>
              <a:off x="174" y="1904"/>
              <a:ext cx="362" cy="224"/>
              <a:chOff x="0" y="0"/>
              <a:chExt cx="361" cy="224"/>
            </a:xfrm>
          </p:grpSpPr>
          <p:sp>
            <p:nvSpPr>
              <p:cNvPr id="50237" name="Rectangle 58"/>
              <p:cNvSpPr>
                <a:spLocks/>
              </p:cNvSpPr>
              <p:nvPr/>
            </p:nvSpPr>
            <p:spPr bwMode="auto">
              <a:xfrm>
                <a:off x="12" y="16"/>
                <a:ext cx="336" cy="192"/>
              </a:xfrm>
              <a:prstGeom prst="rect">
                <a:avLst/>
              </a:prstGeom>
              <a:solidFill>
                <a:srgbClr val="009999"/>
              </a:solidFill>
              <a:ln w="12700">
                <a:solidFill>
                  <a:schemeClr val="tx1"/>
                </a:solidFill>
                <a:miter lim="800000"/>
                <a:headEnd/>
                <a:tailEnd/>
              </a:ln>
            </p:spPr>
            <p:txBody>
              <a:bodyPr lIns="0" tIns="0" rIns="0" bIns="0"/>
              <a:lstStyle/>
              <a:p>
                <a:endParaRPr lang="en-US"/>
              </a:p>
            </p:txBody>
          </p:sp>
          <p:sp>
            <p:nvSpPr>
              <p:cNvPr id="50238" name="Rectangle 59"/>
              <p:cNvSpPr>
                <a:spLocks/>
              </p:cNvSpPr>
              <p:nvPr/>
            </p:nvSpPr>
            <p:spPr bwMode="auto">
              <a:xfrm>
                <a:off x="0" y="0"/>
                <a:ext cx="36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39688" algn="ctr"/>
                <a:r>
                  <a:rPr lang="en-US">
                    <a:solidFill>
                      <a:schemeClr val="tx1"/>
                    </a:solidFill>
                    <a:cs typeface="Arial" charset="0"/>
                  </a:rPr>
                  <a:t>lose</a:t>
                </a:r>
              </a:p>
            </p:txBody>
          </p:sp>
        </p:grpSp>
      </p:grpSp>
      <p:sp>
        <p:nvSpPr>
          <p:cNvPr id="16446" name="AutoShape 62"/>
          <p:cNvSpPr>
            <a:spLocks/>
          </p:cNvSpPr>
          <p:nvPr/>
        </p:nvSpPr>
        <p:spPr bwMode="auto">
          <a:xfrm>
            <a:off x="57610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2" name="AutoShape 63"/>
          <p:cNvSpPr>
            <a:spLocks/>
          </p:cNvSpPr>
          <p:nvPr/>
        </p:nvSpPr>
        <p:spPr bwMode="auto">
          <a:xfrm>
            <a:off x="7437438" y="26670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3" name="AutoShape 64"/>
          <p:cNvSpPr>
            <a:spLocks/>
          </p:cNvSpPr>
          <p:nvPr/>
        </p:nvSpPr>
        <p:spPr bwMode="auto">
          <a:xfrm>
            <a:off x="5761038" y="35814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50224" name="AutoShape 65"/>
          <p:cNvSpPr>
            <a:spLocks/>
          </p:cNvSpPr>
          <p:nvPr/>
        </p:nvSpPr>
        <p:spPr bwMode="auto">
          <a:xfrm>
            <a:off x="6675438" y="3124200"/>
            <a:ext cx="439737" cy="406400"/>
          </a:xfrm>
          <a:prstGeom prst="triangle">
            <a:avLst>
              <a:gd name="adj" fmla="val 50000"/>
            </a:avLst>
          </a:prstGeom>
          <a:solidFill>
            <a:srgbClr val="009999"/>
          </a:solidFill>
          <a:ln w="9525">
            <a:solidFill>
              <a:schemeClr val="tx1"/>
            </a:solidFill>
            <a:round/>
            <a:headEnd/>
            <a:tailEnd/>
          </a:ln>
        </p:spPr>
        <p:txBody>
          <a:bodyPr lIns="0" tIns="0" rIns="0" bIns="0"/>
          <a:lstStyle/>
          <a:p>
            <a:endParaRPr lang="en-US"/>
          </a:p>
        </p:txBody>
      </p:sp>
      <p:sp>
        <p:nvSpPr>
          <p:cNvPr id="16450" name="Rectangle 66"/>
          <p:cNvSpPr>
            <a:spLocks/>
          </p:cNvSpPr>
          <p:nvPr/>
        </p:nvSpPr>
        <p:spPr bwMode="auto">
          <a:xfrm>
            <a:off x="266700" y="3683000"/>
            <a:ext cx="4724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lnSpc>
                <a:spcPct val="90000"/>
              </a:lnSpc>
              <a:buClr>
                <a:srgbClr val="333399"/>
              </a:buClr>
              <a:buSzPct val="100000"/>
              <a:buFont typeface="Wingdings" charset="0"/>
              <a:buChar char="§"/>
            </a:pPr>
            <a:r>
              <a:rPr lang="en-US" sz="2300">
                <a:solidFill>
                  <a:srgbClr val="333399"/>
                </a:solidFill>
                <a:cs typeface="Arial" charset="0"/>
              </a:rPr>
              <a:t>Slight reinterpretation:</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Each node stores a </a:t>
            </a:r>
            <a:r>
              <a:rPr lang="en-US" sz="2100">
                <a:solidFill>
                  <a:srgbClr val="FF0000"/>
                </a:solidFill>
                <a:cs typeface="Arial" charset="0"/>
              </a:rPr>
              <a:t>value</a:t>
            </a:r>
            <a:r>
              <a:rPr lang="en-US" sz="2100">
                <a:solidFill>
                  <a:schemeClr val="tx1"/>
                </a:solidFill>
                <a:cs typeface="Arial" charset="0"/>
              </a:rPr>
              <a:t>: the best outcome it can reach</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This is the maximal outcome of its children (the </a:t>
            </a:r>
            <a:r>
              <a:rPr lang="en-US" sz="2100">
                <a:solidFill>
                  <a:srgbClr val="FF3300"/>
                </a:solidFill>
                <a:cs typeface="Arial" charset="0"/>
              </a:rPr>
              <a:t>max value</a:t>
            </a:r>
            <a:r>
              <a:rPr lang="en-US" sz="2100">
                <a:solidFill>
                  <a:schemeClr val="tx1"/>
                </a:solidFill>
                <a:cs typeface="Arial" charset="0"/>
              </a:rPr>
              <a:t>)</a:t>
            </a:r>
          </a:p>
          <a:p>
            <a:pPr marL="782638" lvl="1" indent="-285750">
              <a:lnSpc>
                <a:spcPct val="90000"/>
              </a:lnSpc>
              <a:buClr>
                <a:srgbClr val="000000"/>
              </a:buClr>
              <a:buSzPct val="100000"/>
              <a:buFont typeface="Wingdings" charset="0"/>
              <a:buChar char="§"/>
            </a:pPr>
            <a:r>
              <a:rPr lang="en-US" sz="2100">
                <a:solidFill>
                  <a:schemeClr val="tx1"/>
                </a:solidFill>
                <a:cs typeface="Arial" charset="0"/>
              </a:rPr>
              <a:t>Note that we don</a:t>
            </a:r>
            <a:r>
              <a:rPr lang="ja-JP" altLang="en-US" sz="2100">
                <a:solidFill>
                  <a:schemeClr val="tx1"/>
                </a:solidFill>
                <a:cs typeface="Arial" charset="0"/>
              </a:rPr>
              <a:t>’</a:t>
            </a:r>
            <a:r>
              <a:rPr lang="en-US" altLang="ja-JP" sz="2100">
                <a:solidFill>
                  <a:schemeClr val="tx1"/>
                </a:solidFill>
                <a:cs typeface="Arial" charset="0"/>
              </a:rPr>
              <a:t>t have path sums as before (utilities at end)</a:t>
            </a:r>
          </a:p>
          <a:p>
            <a:pPr marL="382588" indent="-342900">
              <a:lnSpc>
                <a:spcPct val="90000"/>
              </a:lnSpc>
              <a:buClr>
                <a:srgbClr val="333399"/>
              </a:buClr>
              <a:buSzPct val="100000"/>
              <a:buFont typeface="Wingdings" charset="0"/>
              <a:buChar char="§"/>
            </a:pPr>
            <a:r>
              <a:rPr lang="en-US" sz="2300">
                <a:solidFill>
                  <a:srgbClr val="333399"/>
                </a:solidFill>
                <a:cs typeface="Arial" charset="0"/>
              </a:rPr>
              <a:t>After search, can pick move that leads to best node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4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6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6" grpId="0" animBg="1"/>
      <p:bldP spid="1645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children}(s)} V(s')&#10;\]&#10;\end{document}&#10;"/>
  <p:tag name="FILENAME" val="TP_tmp"/>
  <p:tag name="FORMAT" val="png16m"/>
  <p:tag name="RES" val="1200"/>
  <p:tag name="BLEND" val="0"/>
  <p:tag name="TRANSPARENT" val="0"/>
  <p:tag name="TBUG" val="0"/>
  <p:tag name="ALLOWFS" val="0"/>
  <p:tag name="ORIGWIDTH" val="107"/>
  <p:tag name="PICTUREFILESIZE" val="904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heme/theme1.xml><?xml version="1.0" encoding="utf-8"?>
<a:theme xmlns:a="http://schemas.openxmlformats.org/drawingml/2006/main" name="1_dan-berkeley-nlp-v1">
  <a:themeElements>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1_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n-berkeley-nlp-v1 copy 2">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berkeley-nlp-v1 copy 3">
  <a:themeElements>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n-berkeley-nlp-v1 copy 1">
  <a:themeElements>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n-berkeley-nlp-v1 copy">
  <a:themeElements>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an-berkeley-nlp-v1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Pages>0</Pages>
  <Words>4042</Words>
  <Characters>0</Characters>
  <Application>Microsoft Macintosh PowerPoint</Application>
  <PresentationFormat>On-screen Show (4:3)</PresentationFormat>
  <Lines>0</Lines>
  <Paragraphs>727</Paragraphs>
  <Slides>67</Slides>
  <Notes>11</Notes>
  <HiddenSlides>41</HiddenSlides>
  <MMClips>6</MMClips>
  <ScaleCrop>false</ScaleCrop>
  <HeadingPairs>
    <vt:vector size="4" baseType="variant">
      <vt:variant>
        <vt:lpstr>Theme</vt:lpstr>
      </vt:variant>
      <vt:variant>
        <vt:i4>6</vt:i4>
      </vt:variant>
      <vt:variant>
        <vt:lpstr>Slide Titles</vt:lpstr>
      </vt:variant>
      <vt:variant>
        <vt:i4>67</vt:i4>
      </vt:variant>
    </vt:vector>
  </HeadingPairs>
  <TitlesOfParts>
    <vt:vector size="73" baseType="lpstr">
      <vt:lpstr>1_dan-berkeley-nlp-v1</vt:lpstr>
      <vt:lpstr>dan-berkeley-nlp-v1</vt:lpstr>
      <vt:lpstr>dan-berkeley-nlp-v1 copy 2</vt:lpstr>
      <vt:lpstr>dan-berkeley-nlp-v1 copy 3</vt:lpstr>
      <vt:lpstr>dan-berkeley-nlp-v1 copy 1</vt:lpstr>
      <vt:lpstr>dan-berkeley-nlp-v1 copy</vt:lpstr>
      <vt:lpstr>CSE 473: Artificial Intelligence Fall 2014</vt:lpstr>
      <vt:lpstr>Outline</vt:lpstr>
      <vt:lpstr>Game Playing State-of-the-Art</vt:lpstr>
      <vt:lpstr>Game Playing State-of-the-Art</vt:lpstr>
      <vt:lpstr>Game Playing State-of-the-Art</vt:lpstr>
      <vt:lpstr>Types of Games</vt:lpstr>
      <vt:lpstr>Deterministic Games</vt:lpstr>
      <vt:lpstr>Zero-Sum Games</vt:lpstr>
      <vt:lpstr>Deterministic Single-Player</vt:lpstr>
      <vt:lpstr>Deterministic Two-Player</vt:lpstr>
      <vt:lpstr>Tic-tac-toe Game Tree</vt:lpstr>
      <vt:lpstr>Deterministic Two-Player</vt:lpstr>
      <vt:lpstr>Tic-tac-toe Game Tree</vt:lpstr>
      <vt:lpstr>Previously: Single-Agent Trees</vt:lpstr>
      <vt:lpstr>Previously: Value of a State</vt:lpstr>
      <vt:lpstr>Adversarial Game Trees</vt:lpstr>
      <vt:lpstr>Minimax Values</vt:lpstr>
      <vt:lpstr>Adversarial Search (Minimax)</vt:lpstr>
      <vt:lpstr>Minimax Implementation</vt:lpstr>
      <vt:lpstr>Minimax Implementation (Dispatch)</vt:lpstr>
      <vt:lpstr>Concrete Minimax Example</vt:lpstr>
      <vt:lpstr>Minimax Example</vt:lpstr>
      <vt:lpstr>Minimax Search</vt:lpstr>
      <vt:lpstr>Minimax Properties</vt:lpstr>
      <vt:lpstr>Do We Need to Evaluate Every Node?</vt:lpstr>
      <vt:lpstr>- Pruning Example</vt:lpstr>
      <vt:lpstr>- Pruning</vt:lpstr>
      <vt:lpstr>Alpha-Beta Pseudocode</vt:lpstr>
      <vt:lpstr>Alpha-Beta Implementation</vt:lpstr>
      <vt:lpstr>Alpha-Beta Pruning Example</vt:lpstr>
      <vt:lpstr>Alpha-Beta Pruning Example</vt:lpstr>
      <vt:lpstr>Alpha-Beta Pruning Example</vt:lpstr>
      <vt:lpstr>Alpha-Beta Pruning Properties</vt:lpstr>
      <vt:lpstr>Alpha-Beta Quiz</vt:lpstr>
      <vt:lpstr>Alpha-Beta Quiz 2</vt:lpstr>
      <vt:lpstr>Resource Limits</vt:lpstr>
      <vt:lpstr>Resource Limits</vt:lpstr>
      <vt:lpstr>Depth Matters</vt:lpstr>
      <vt:lpstr>Iterative Deepening</vt:lpstr>
      <vt:lpstr>Heuristic Evaluation Function</vt:lpstr>
      <vt:lpstr>Evaluation for Pacman</vt:lpstr>
      <vt:lpstr>Which algorithm?</vt:lpstr>
      <vt:lpstr>Which algorithm?</vt:lpstr>
      <vt:lpstr>Why Pacman Starves</vt:lpstr>
      <vt:lpstr>Stochastic Single-Player</vt:lpstr>
      <vt:lpstr>Which Algorithms?</vt:lpstr>
      <vt:lpstr>Maximum Expected Utility</vt:lpstr>
      <vt:lpstr>Reminder: Probabilities</vt:lpstr>
      <vt:lpstr>What are Probabilities?</vt:lpstr>
      <vt:lpstr>Uncertainty Everywhere</vt:lpstr>
      <vt:lpstr>Reminder: Expectations</vt:lpstr>
      <vt:lpstr>Review: Expectations</vt:lpstr>
      <vt:lpstr>Utilities</vt:lpstr>
      <vt:lpstr>Stochastic Two-Player</vt:lpstr>
      <vt:lpstr>Stochastic Two-Player</vt:lpstr>
      <vt:lpstr>Expectimax Search Trees</vt:lpstr>
      <vt:lpstr>Which Algorithm?</vt:lpstr>
      <vt:lpstr>Which Algorithm?</vt:lpstr>
      <vt:lpstr>Expectimax Search</vt:lpstr>
      <vt:lpstr>Expectimax Pseudocode</vt:lpstr>
      <vt:lpstr>Expectimax for Pacman</vt:lpstr>
      <vt:lpstr>Expectimax for Pacman</vt:lpstr>
      <vt:lpstr>Expectimax Pruning?</vt:lpstr>
      <vt:lpstr>Expectimax Evaluation</vt:lpstr>
      <vt:lpstr>Mixed Layer Types</vt:lpstr>
      <vt:lpstr>Stochastic Two-Player</vt:lpstr>
      <vt:lpstr>Multi-player Non-Zero-Sum Games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subject/>
  <dc:creator>Preferred Customer</dc:creator>
  <cp:keywords/>
  <dc:description/>
  <cp:lastModifiedBy>Dan Weld</cp:lastModifiedBy>
  <cp:revision>25</cp:revision>
  <dcterms:modified xsi:type="dcterms:W3CDTF">2014-10-13T19:09:42Z</dcterms:modified>
</cp:coreProperties>
</file>