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embeddings/oleObject1.bin" ContentType="application/vnd.openxmlformats-officedocument.oleObject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5"/>
  </p:notesMasterIdLst>
  <p:handoutMasterIdLst>
    <p:handoutMasterId r:id="rId46"/>
  </p:handoutMasterIdLst>
  <p:sldIdLst>
    <p:sldId id="256" r:id="rId3"/>
    <p:sldId id="405" r:id="rId4"/>
    <p:sldId id="404" r:id="rId5"/>
    <p:sldId id="384" r:id="rId6"/>
    <p:sldId id="401" r:id="rId7"/>
    <p:sldId id="403" r:id="rId8"/>
    <p:sldId id="400" r:id="rId9"/>
    <p:sldId id="402" r:id="rId10"/>
    <p:sldId id="399" r:id="rId11"/>
    <p:sldId id="381" r:id="rId12"/>
    <p:sldId id="382" r:id="rId13"/>
    <p:sldId id="383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1" r:id="rId24"/>
    <p:sldId id="352" r:id="rId25"/>
    <p:sldId id="354" r:id="rId26"/>
    <p:sldId id="355" r:id="rId27"/>
    <p:sldId id="398" r:id="rId28"/>
    <p:sldId id="385" r:id="rId29"/>
    <p:sldId id="386" r:id="rId30"/>
    <p:sldId id="387" r:id="rId31"/>
    <p:sldId id="370" r:id="rId32"/>
    <p:sldId id="357" r:id="rId33"/>
    <p:sldId id="358" r:id="rId34"/>
    <p:sldId id="353" r:id="rId35"/>
    <p:sldId id="397" r:id="rId36"/>
    <p:sldId id="360" r:id="rId37"/>
    <p:sldId id="361" r:id="rId38"/>
    <p:sldId id="362" r:id="rId39"/>
    <p:sldId id="363" r:id="rId40"/>
    <p:sldId id="364" r:id="rId41"/>
    <p:sldId id="365" r:id="rId42"/>
    <p:sldId id="366" r:id="rId43"/>
    <p:sldId id="367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4572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4572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4572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4572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FC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7" d="100"/>
          <a:sy n="177" d="100"/>
        </p:scale>
        <p:origin x="-63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1" d="100"/>
        <a:sy n="17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05D73-1C99-784F-99BC-74325E41C504}" type="datetimeFigureOut">
              <a:rPr lang="en-US" smtClean="0"/>
              <a:t>10/1/14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C33E0-FF3D-2E4D-8555-B5EE395B3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85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6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5539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1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Helvetica" charset="0"/>
              <a:cs typeface="Helvetica" charset="0"/>
              <a:sym typeface="Helvetica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ln/>
        </p:spPr>
        <p:txBody>
          <a:bodyPr lIns="86493" tIns="43247" rIns="86493" bIns="43247"/>
          <a:lstStyle/>
          <a:p>
            <a:fld id="{DBFDBFE3-8F85-402E-BCE1-55F76AB229B7}" type="slidenum">
              <a:rPr lang="en-US"/>
              <a:pPr/>
              <a:t>16</a:t>
            </a:fld>
            <a:endParaRPr lang="en-US"/>
          </a:p>
        </p:txBody>
      </p:sp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ln/>
        </p:spPr>
        <p:txBody>
          <a:bodyPr lIns="86493" tIns="43247" rIns="86493" bIns="43247"/>
          <a:lstStyle/>
          <a:p>
            <a:fld id="{DA8EBD55-AABB-4B9D-8F85-C1EF5848C11E}" type="slidenum">
              <a:rPr lang="en-US"/>
              <a:pPr/>
              <a:t>17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ln/>
        </p:spPr>
        <p:txBody>
          <a:bodyPr lIns="86493" tIns="43247" rIns="86493" bIns="43247"/>
          <a:lstStyle/>
          <a:p>
            <a:fld id="{33BFB26E-BE07-4BB2-8679-3836D0FEA548}" type="slidenum">
              <a:rPr lang="en-US"/>
              <a:pPr/>
              <a:t>18</a:t>
            </a:fld>
            <a:endParaRPr lang="en-US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ln/>
        </p:spPr>
        <p:txBody>
          <a:bodyPr lIns="86493" tIns="43247" rIns="86493" bIns="43247"/>
          <a:lstStyle/>
          <a:p>
            <a:fld id="{36196B3E-9C07-4026-B55C-5772C72C7892}" type="slidenum">
              <a:rPr lang="en-US"/>
              <a:pPr/>
              <a:t>19</a:t>
            </a:fld>
            <a:endParaRPr 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ln/>
        </p:spPr>
        <p:txBody>
          <a:bodyPr lIns="86493" tIns="43247" rIns="86493" bIns="43247"/>
          <a:lstStyle/>
          <a:p>
            <a:fld id="{C03E35DE-63EA-4008-9DD2-71818AAE4F10}" type="slidenum">
              <a:rPr lang="en-US"/>
              <a:pPr/>
              <a:t>20</a:t>
            </a:fld>
            <a:endParaRPr lang="en-US"/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ln/>
        </p:spPr>
        <p:txBody>
          <a:bodyPr lIns="86493" tIns="43247" rIns="86493" bIns="43247"/>
          <a:lstStyle/>
          <a:p>
            <a:fld id="{C272DA93-C50F-4879-A4A1-B2FF7FFDF77D}" type="slidenum">
              <a:rPr lang="en-US"/>
              <a:pPr/>
              <a:t>21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ln/>
        </p:spPr>
        <p:txBody>
          <a:bodyPr lIns="86493" tIns="43247" rIns="86493" bIns="43247"/>
          <a:lstStyle/>
          <a:p>
            <a:fld id="{3AF5ECF8-2559-4D85-B55B-19F4CD10C72D}" type="slidenum">
              <a:rPr lang="en-US"/>
              <a:pPr/>
              <a:t>22</a:t>
            </a:fld>
            <a:endParaRPr lang="en-US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ln/>
        </p:spPr>
        <p:txBody>
          <a:bodyPr lIns="86493" tIns="43247" rIns="86493" bIns="43247"/>
          <a:lstStyle/>
          <a:p>
            <a:fld id="{FA59AD20-EC7D-43AA-B569-84F44168CFDF}" type="slidenum">
              <a:rPr lang="en-US"/>
              <a:pPr/>
              <a:t>23</a:t>
            </a:fld>
            <a:endParaRPr lang="en-US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ln/>
        </p:spPr>
        <p:txBody>
          <a:bodyPr lIns="86493" tIns="43247" rIns="86493" bIns="43247"/>
          <a:lstStyle/>
          <a:p>
            <a:fld id="{168A234C-85B7-4B03-B3D8-C798BA3F48D8}" type="slidenum">
              <a:rPr lang="en-US"/>
              <a:pPr/>
              <a:t>24</a:t>
            </a:fld>
            <a:endParaRPr lang="en-US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ln/>
        </p:spPr>
        <p:txBody>
          <a:bodyPr lIns="86493" tIns="43247" rIns="86493" bIns="43247"/>
          <a:lstStyle/>
          <a:p>
            <a:fld id="{F1842903-E6B4-4BFE-BE1C-7DD6BC186C39}" type="slidenum">
              <a:rPr lang="en-US"/>
              <a:pPr/>
              <a:t>25</a:t>
            </a:fld>
            <a:endParaRPr lang="en-US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837E8F47-2AA6-4CBD-B248-0F37BC22A31B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Gates, W. and Papadimitriou, C., "Bounds for Sorting by Prefix Reversal.", Discrete Mathematics. 27, 47-57, 1979.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Gates, W. and Papadimitriou, C., "Bounds for Sorting by Prefix Reversal.", Discrete Mathematics. 27, 47-57, 1979.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A* expanded 8100 ; Path cost = 33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UCS expanded 25263 . Path cost = 33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Greedy expanded 10 . Path cost = 41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[0, 7, 5, 3, 2, 1, 4, 6]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(7, 0, 5, 3, 2, 1, 4, 6)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(6, 4, 1, 2, 3, 5, 0, 7)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(3, 2, 1, 4, 6, 5, 0, 7)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(1, 2, 3, 4, 6, 5, 0, 7)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(5, 6, 4, 3, 2, 1, 0, 7)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(6, 5, 4, 3, 2, 1, 0, 7)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(0, 1, 2, 3, 4, 5, 6, 7)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A* expanded 8100 ; Path cost = 33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UCS expanded 25263 . Path cost = 33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Greedy expanded 10 . Path cost = 41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[0, 7, 5, 3, 2, 1, 4, 6]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(7, 0, 5, 3, 2, 1, 4, 6)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(6, 4, 1, 2, 3, 5, 0, 7)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(3, 2, 1, 4, 6, 5, 0, 7)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(1, 2, 3, 4, 6, 5, 0, 7)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(5, 6, 4, 3, 2, 1, 0, 7)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(6, 5, 4, 3, 2, 1, 0, 7)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(0, 1, 2, 3, 4, 5, 6, 7)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ln/>
        </p:spPr>
        <p:txBody>
          <a:bodyPr lIns="86493" tIns="43247" rIns="86493" bIns="43247"/>
          <a:lstStyle/>
          <a:p>
            <a:fld id="{4E64FA46-F0CF-4E9A-A4A3-EAC8984F4284}" type="slidenum">
              <a:rPr lang="en-US"/>
              <a:pPr/>
              <a:t>31</a:t>
            </a:fld>
            <a:endParaRPr lang="en-US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ln/>
        </p:spPr>
        <p:txBody>
          <a:bodyPr lIns="86493" tIns="43247" rIns="86493" bIns="43247"/>
          <a:lstStyle/>
          <a:p>
            <a:fld id="{DE0853D1-8582-4B38-A8AF-762292AE8338}" type="slidenum">
              <a:rPr lang="en-US"/>
              <a:pPr/>
              <a:t>32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ln/>
        </p:spPr>
        <p:txBody>
          <a:bodyPr lIns="86493" tIns="43247" rIns="86493" bIns="43247"/>
          <a:lstStyle/>
          <a:p>
            <a:fld id="{02905712-E4E1-4D5E-AD9A-ECDBE78A5470}" type="slidenum">
              <a:rPr lang="en-US"/>
              <a:pPr/>
              <a:t>33</a:t>
            </a:fld>
            <a:endParaRPr lang="en-US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ln/>
        </p:spPr>
        <p:txBody>
          <a:bodyPr lIns="86493" tIns="43247" rIns="86493" bIns="43247"/>
          <a:lstStyle/>
          <a:p>
            <a:fld id="{02905712-E4E1-4D5E-AD9A-ECDBE78A5470}" type="slidenum">
              <a:rPr lang="en-US"/>
              <a:pPr/>
              <a:t>34</a:t>
            </a:fld>
            <a:endParaRPr lang="en-US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ln/>
        </p:spPr>
        <p:txBody>
          <a:bodyPr lIns="86493" tIns="43247" rIns="86493" bIns="43247"/>
          <a:lstStyle/>
          <a:p>
            <a:fld id="{83372B3E-872B-486A-AB99-7A65D47222A4}" type="slidenum">
              <a:rPr lang="en-US"/>
              <a:pPr/>
              <a:t>35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ln/>
        </p:spPr>
        <p:txBody>
          <a:bodyPr lIns="86493" tIns="43247" rIns="86493" bIns="43247"/>
          <a:lstStyle/>
          <a:p>
            <a:fld id="{FD0B54DB-BCE4-4DBF-8D72-11C556EEE1F6}" type="slidenum">
              <a:rPr lang="en-US"/>
              <a:pPr/>
              <a:t>9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ln/>
        </p:spPr>
        <p:txBody>
          <a:bodyPr lIns="86493" tIns="43247" rIns="86493" bIns="43247"/>
          <a:lstStyle/>
          <a:p>
            <a:fld id="{4AD1B548-AD91-4C98-B3E2-A232A3F2A8A5}" type="slidenum">
              <a:rPr lang="en-US"/>
              <a:pPr/>
              <a:t>36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ln/>
        </p:spPr>
        <p:txBody>
          <a:bodyPr lIns="86493" tIns="43247" rIns="86493" bIns="43247"/>
          <a:lstStyle/>
          <a:p>
            <a:fld id="{8D1401C6-AB88-4F92-96D1-945B3B060098}" type="slidenum">
              <a:rPr lang="en-US"/>
              <a:pPr/>
              <a:t>37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ln/>
        </p:spPr>
        <p:txBody>
          <a:bodyPr lIns="86493" tIns="43247" rIns="86493" bIns="43247"/>
          <a:lstStyle/>
          <a:p>
            <a:fld id="{91FFDE18-4807-4F68-A458-9044E91D7465}" type="slidenum">
              <a:rPr lang="en-US"/>
              <a:pPr/>
              <a:t>38</a:t>
            </a:fld>
            <a:endParaRPr 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ln/>
        </p:spPr>
        <p:txBody>
          <a:bodyPr lIns="86493" tIns="43247" rIns="86493" bIns="43247"/>
          <a:lstStyle/>
          <a:p>
            <a:fld id="{2C24B904-6A39-4F03-8E7D-17EEB5368334}" type="slidenum">
              <a:rPr lang="en-US"/>
              <a:pPr/>
              <a:t>39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ln/>
        </p:spPr>
        <p:txBody>
          <a:bodyPr lIns="86493" tIns="43247" rIns="86493" bIns="43247"/>
          <a:lstStyle/>
          <a:p>
            <a:fld id="{DD4A08B4-670A-4EDA-937E-0C8E3E2FC8CF}" type="slidenum">
              <a:rPr lang="en-US"/>
              <a:pPr/>
              <a:t>40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ln/>
        </p:spPr>
        <p:txBody>
          <a:bodyPr lIns="86493" tIns="43247" rIns="86493" bIns="43247"/>
          <a:lstStyle/>
          <a:p>
            <a:fld id="{B9D05645-354B-40C7-9E76-DFF61E479989}" type="slidenum">
              <a:rPr lang="en-US"/>
              <a:pPr/>
              <a:t>41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ln/>
        </p:spPr>
        <p:txBody>
          <a:bodyPr lIns="86493" tIns="43247" rIns="86493" bIns="43247"/>
          <a:lstStyle/>
          <a:p>
            <a:fld id="{B61399B4-F037-4C84-BD32-B903C91095E9}" type="slidenum">
              <a:rPr lang="en-US"/>
              <a:pPr/>
              <a:t>42</a:t>
            </a:fld>
            <a:endParaRPr 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ln/>
        </p:spPr>
        <p:txBody>
          <a:bodyPr lIns="86493" tIns="43247" rIns="86493" bIns="43247"/>
          <a:lstStyle/>
          <a:p>
            <a:fld id="{CA5CAA21-EDFB-4CD4-8609-B166C0B9B156}" type="slidenum">
              <a:rPr lang="en-US"/>
              <a:pPr/>
              <a:t>13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ln/>
        </p:spPr>
        <p:txBody>
          <a:bodyPr lIns="86493" tIns="43247" rIns="86493" bIns="43247"/>
          <a:lstStyle/>
          <a:p>
            <a:fld id="{92020AFC-A41C-4DE1-982C-BC701F7C31A0}" type="slidenum">
              <a:rPr lang="en-US"/>
              <a:pPr/>
              <a:t>14</a:t>
            </a:fld>
            <a:endParaRPr lang="en-US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ln/>
        </p:spPr>
        <p:txBody>
          <a:bodyPr lIns="86493" tIns="43247" rIns="86493" bIns="43247"/>
          <a:lstStyle/>
          <a:p>
            <a:fld id="{66D65A50-D28D-4D14-A643-35BD8E284180}" type="slidenum">
              <a:rPr lang="en-US"/>
              <a:pPr/>
              <a:t>15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5EE5ED-17AC-4F47-B340-0823BEAB82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78358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E6576A-F273-E24E-842E-E510FA3537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7157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D7EBE3-F501-5142-9841-EB7C56CCF9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94035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A66B0-8D4D-2241-B206-FF83EAC7FB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390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257800"/>
          </a:xfrm>
        </p:spPr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xfrm>
            <a:off x="8602663" y="6400800"/>
            <a:ext cx="312737" cy="304800"/>
          </a:xfrm>
          <a:ln/>
        </p:spPr>
        <p:txBody>
          <a:bodyPr/>
          <a:lstStyle>
            <a:lvl1pPr>
              <a:defRPr/>
            </a:lvl1pPr>
          </a:lstStyle>
          <a:p>
            <a:fld id="{B4ACDB6C-E76C-7B4A-A934-94793221652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7013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13488F-01BD-694C-A6C6-C347FF2BE7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37309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26AFE-364F-124A-9B03-617480F118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51686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060BE1-BA20-D542-BB90-1D2F17803A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10757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305255-6A8E-1847-AB3F-2A11066F86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34778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98FC58-334E-804B-B215-DDF52C1323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45054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A9A744-ED5B-064E-9378-7D98430AA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35382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901A33-68FA-C348-94CA-BF53BB60B9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90037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908C77-2660-2E4B-A0D8-EE6E20708B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7535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5ED4CF-6E46-E942-AE71-D2E571F3B2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72072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2E4329-8906-DC43-9E7B-377FBD0489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04703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50" y="230188"/>
            <a:ext cx="7191375" cy="901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16000" y="1841500"/>
            <a:ext cx="3505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841500"/>
            <a:ext cx="3505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672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© Daniel S. Weld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1934F7C-D251-4CCA-9BE8-EF29F11A31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86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84C5E8-6342-1449-BED1-DE3210F154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58686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46F0FA-2A30-1B44-8CD4-427277B15C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41327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D4C4C9-C62D-0A47-8322-3F357A76B9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57396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403CF-B458-8A49-83BF-17B83180A3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41733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BFEDC-495E-FC4B-9799-7D2E5721B3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01096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E6FC4F-7E6E-764B-9204-24441D449B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01622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075255-41E7-8340-A455-01E82FEAE3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22989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text styles</a:t>
            </a:r>
          </a:p>
          <a:p>
            <a:pPr lvl="1"/>
            <a:r>
              <a:rPr lang="en-US">
                <a:sym typeface="Arial" charset="0"/>
              </a:rPr>
              <a:t>Second level</a:t>
            </a:r>
          </a:p>
          <a:p>
            <a:pPr lvl="2"/>
            <a:r>
              <a:rPr lang="en-US">
                <a:sym typeface="Arial" charset="0"/>
              </a:rPr>
              <a:t>Third level</a:t>
            </a:r>
          </a:p>
          <a:p>
            <a:pPr lvl="3"/>
            <a:r>
              <a:rPr lang="en-US">
                <a:sym typeface="Arial" charset="0"/>
              </a:rPr>
              <a:t>Fourth level</a:t>
            </a:r>
          </a:p>
          <a:p>
            <a:pPr lvl="4"/>
            <a:r>
              <a:rPr lang="en-US">
                <a:sym typeface="Arial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charset="0"/>
                <a:ea typeface="ヒラギノ角ゴ ProN W3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fld id="{41D6A224-E1B1-144E-9AFE-4294F9747D2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xmlns:p14="http://schemas.microsoft.com/office/powerpoint/2010/main"/>
  <p:hf hdr="0" ftr="0" dt="0"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82588" indent="-342900" algn="l" rtl="0" eaLnBrk="0" fontAlgn="base" hangingPunct="0">
        <a:spcBef>
          <a:spcPts val="700"/>
        </a:spcBef>
        <a:spcAft>
          <a:spcPct val="0"/>
        </a:spcAft>
        <a:buClr>
          <a:srgbClr val="333399"/>
        </a:buClr>
        <a:buSzPct val="100000"/>
        <a:buFont typeface="Wingdings" charset="0"/>
        <a:buChar char="§"/>
        <a:defRPr sz="3200">
          <a:solidFill>
            <a:srgbClr val="333399"/>
          </a:solidFill>
          <a:latin typeface="+mn-lt"/>
          <a:ea typeface="+mn-ea"/>
          <a:cs typeface="+mn-cs"/>
          <a:sym typeface="Arial" charset="0"/>
        </a:defRPr>
      </a:lvl1pPr>
      <a:lvl2pPr marL="731838" indent="-285750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Wingdings" charset="0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31888" indent="-228600" algn="l" rtl="0" eaLnBrk="0" fontAlgn="base" hangingPunct="0">
        <a:spcBef>
          <a:spcPts val="600"/>
        </a:spcBef>
        <a:spcAft>
          <a:spcPct val="0"/>
        </a:spcAft>
        <a:buClr>
          <a:srgbClr val="333399"/>
        </a:buClr>
        <a:buSzPct val="100000"/>
        <a:buFont typeface="Wingdings" charset="0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text styles</a:t>
            </a:r>
          </a:p>
          <a:p>
            <a:pPr lvl="1"/>
            <a:r>
              <a:rPr lang="en-US">
                <a:sym typeface="Arial" charset="0"/>
              </a:rPr>
              <a:t>Second level</a:t>
            </a:r>
          </a:p>
          <a:p>
            <a:pPr lvl="2"/>
            <a:r>
              <a:rPr lang="en-US">
                <a:sym typeface="Arial" charset="0"/>
              </a:rPr>
              <a:t>Third level</a:t>
            </a:r>
          </a:p>
          <a:p>
            <a:pPr lvl="3"/>
            <a:r>
              <a:rPr lang="en-US">
                <a:sym typeface="Arial" charset="0"/>
              </a:rPr>
              <a:t>Fourth level</a:t>
            </a:r>
          </a:p>
          <a:p>
            <a:pPr lvl="4"/>
            <a:r>
              <a:rPr lang="en-US">
                <a:sym typeface="Arial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charset="0"/>
                <a:ea typeface="ヒラギノ角ゴ ProN W3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fld id="{95CB38EF-417E-4642-BCB4-909077C7A0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96" r:id="rId12"/>
  </p:sldLayoutIdLst>
  <p:transition xmlns:p14="http://schemas.microsoft.com/office/powerpoint/2010/main"/>
  <p:hf hdr="0" ftr="0" dt="0"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82588" indent="-342900" algn="l" rtl="0" eaLnBrk="0" fontAlgn="base" hangingPunct="0">
        <a:spcBef>
          <a:spcPts val="700"/>
        </a:spcBef>
        <a:spcAft>
          <a:spcPct val="0"/>
        </a:spcAft>
        <a:buClr>
          <a:srgbClr val="333399"/>
        </a:buClr>
        <a:buSzPct val="100000"/>
        <a:buFont typeface="Wingdings" charset="0"/>
        <a:buChar char="§"/>
        <a:defRPr sz="3200">
          <a:solidFill>
            <a:srgbClr val="333399"/>
          </a:solidFill>
          <a:latin typeface="+mn-lt"/>
          <a:ea typeface="+mn-ea"/>
          <a:cs typeface="+mn-cs"/>
          <a:sym typeface="Arial" charset="0"/>
        </a:defRPr>
      </a:lvl1pPr>
      <a:lvl2pPr marL="731838" indent="-285750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Wingdings" charset="0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31888" indent="-228600" algn="l" rtl="0" eaLnBrk="0" fontAlgn="base" hangingPunct="0">
        <a:spcBef>
          <a:spcPts val="600"/>
        </a:spcBef>
        <a:spcAft>
          <a:spcPct val="0"/>
        </a:spcAft>
        <a:buClr>
          <a:srgbClr val="333399"/>
        </a:buClr>
        <a:buSzPct val="100000"/>
        <a:buFont typeface="Wingdings" charset="0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2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3146425"/>
          </a:xfrm>
        </p:spPr>
        <p:txBody>
          <a:bodyPr rIns="132080"/>
          <a:lstStyle/>
          <a:p>
            <a:pPr indent="0" eaLnBrk="1" hangingPunct="1"/>
            <a:r>
              <a:rPr lang="en-US" dirty="0">
                <a:solidFill>
                  <a:srgbClr val="333399"/>
                </a:solidFill>
                <a:latin typeface="Arial" charset="0"/>
                <a:ea typeface="ヒラギノ角ゴ ProN W3" charset="0"/>
                <a:cs typeface="ヒラギノ角ゴ ProN W3" charset="0"/>
              </a:rPr>
              <a:t>CSE 473: Artificial Intelligence</a:t>
            </a:r>
            <a:br>
              <a:rPr lang="en-US" dirty="0">
                <a:solidFill>
                  <a:srgbClr val="333399"/>
                </a:solidFill>
                <a:latin typeface="Arial" charset="0"/>
                <a:ea typeface="ヒラギノ角ゴ ProN W3" charset="0"/>
                <a:cs typeface="ヒラギノ角ゴ ProN W3" charset="0"/>
              </a:rPr>
            </a:br>
            <a:r>
              <a:rPr lang="en-US" sz="3600" dirty="0" smtClean="0">
                <a:solidFill>
                  <a:srgbClr val="333399"/>
                </a:solidFill>
                <a:latin typeface="Arial" charset="0"/>
                <a:ea typeface="ヒラギノ角ゴ ProN W3" charset="0"/>
                <a:cs typeface="ヒラギノ角ゴ ProN W3" charset="0"/>
              </a:rPr>
              <a:t>Autumn 2014</a:t>
            </a:r>
            <a:endParaRPr lang="en-US" sz="3600" dirty="0">
              <a:solidFill>
                <a:srgbClr val="333399"/>
              </a:solidFill>
              <a:latin typeface="Arial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2590800"/>
            <a:ext cx="7620000" cy="1524000"/>
          </a:xfrm>
        </p:spPr>
        <p:txBody>
          <a:bodyPr rIns="132080"/>
          <a:lstStyle/>
          <a:p>
            <a:pPr marL="39688" indent="0" algn="ctr" eaLnBrk="1" hangingPunct="1">
              <a:buFont typeface="Wingdings" charset="0"/>
              <a:buNone/>
            </a:pPr>
            <a:r>
              <a:rPr lang="en-US" sz="4800" dirty="0" smtClean="0">
                <a:solidFill>
                  <a:srgbClr val="FF0000"/>
                </a:solidFill>
                <a:latin typeface="Arial" charset="0"/>
                <a:ea typeface="ヒラギノ角ゴ ProN W3" charset="0"/>
                <a:cs typeface="ヒラギノ角ゴ ProN W3" charset="0"/>
              </a:rPr>
              <a:t>Heuristics &amp; Pattern Databases for Search</a:t>
            </a:r>
            <a:endParaRPr lang="en-US" dirty="0">
              <a:solidFill>
                <a:srgbClr val="FF0000"/>
              </a:solidFill>
              <a:latin typeface="Arial" charset="0"/>
              <a:ea typeface="ヒラギノ角ゴ ProN W3" charset="0"/>
              <a:cs typeface="ヒラギノ角ゴ ProN W3" charset="0"/>
            </a:endParaRPr>
          </a:p>
          <a:p>
            <a:pPr marL="39688" indent="0" algn="ctr" eaLnBrk="1" hangingPunct="1">
              <a:buFont typeface="Wingdings" charset="0"/>
              <a:buNone/>
            </a:pPr>
            <a:endParaRPr lang="en-US" dirty="0">
              <a:solidFill>
                <a:schemeClr val="tx1"/>
              </a:solidFill>
              <a:latin typeface="Arial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5125" name="Rectangle 4"/>
          <p:cNvSpPr>
            <a:spLocks/>
          </p:cNvSpPr>
          <p:nvPr/>
        </p:nvSpPr>
        <p:spPr bwMode="auto">
          <a:xfrm>
            <a:off x="152400" y="6172200"/>
            <a:ext cx="966311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2000" dirty="0">
                <a:solidFill>
                  <a:schemeClr val="tx1"/>
                </a:solidFill>
                <a:latin typeface="Gill Sans" charset="0"/>
                <a:cs typeface="Gill Sans" charset="0"/>
                <a:sym typeface="Gill Sans" charset="0"/>
              </a:rPr>
              <a:t>With </a:t>
            </a:r>
            <a:r>
              <a:rPr lang="en-US" sz="2000" dirty="0" smtClean="0">
                <a:solidFill>
                  <a:schemeClr val="tx1"/>
                </a:solidFill>
                <a:latin typeface="Gill Sans" charset="0"/>
                <a:cs typeface="Gill Sans" charset="0"/>
                <a:sym typeface="Gill Sans" charset="0"/>
              </a:rPr>
              <a:t>many slides </a:t>
            </a:r>
            <a:r>
              <a:rPr lang="en-US" sz="2000" dirty="0">
                <a:solidFill>
                  <a:schemeClr val="tx1"/>
                </a:solidFill>
                <a:latin typeface="Gill Sans" charset="0"/>
                <a:cs typeface="Gill Sans" charset="0"/>
                <a:sym typeface="Gill Sans" charset="0"/>
              </a:rPr>
              <a:t>from </a:t>
            </a:r>
          </a:p>
          <a:p>
            <a:r>
              <a:rPr lang="en-US" sz="2000" dirty="0">
                <a:solidFill>
                  <a:schemeClr val="tx1"/>
                </a:solidFill>
                <a:latin typeface="Gill Sans" charset="0"/>
                <a:cs typeface="Gill Sans" charset="0"/>
                <a:sym typeface="Gill Sans" charset="0"/>
              </a:rPr>
              <a:t>Dan Klein, </a:t>
            </a:r>
            <a:r>
              <a:rPr lang="en-US" sz="2000" dirty="0" smtClean="0">
                <a:solidFill>
                  <a:schemeClr val="tx1"/>
                </a:solidFill>
                <a:latin typeface="Gill Sans" charset="0"/>
                <a:cs typeface="Gill Sans" charset="0"/>
                <a:sym typeface="Gill Sans" charset="0"/>
              </a:rPr>
              <a:t>Richard </a:t>
            </a:r>
            <a:r>
              <a:rPr lang="en-US" sz="2000" dirty="0" err="1" smtClean="0">
                <a:solidFill>
                  <a:schemeClr val="tx1"/>
                </a:solidFill>
                <a:latin typeface="Gill Sans" charset="0"/>
                <a:cs typeface="Gill Sans" charset="0"/>
                <a:sym typeface="Gill Sans" charset="0"/>
              </a:rPr>
              <a:t>Korf</a:t>
            </a:r>
            <a:r>
              <a:rPr lang="en-US" sz="2000" dirty="0" smtClean="0">
                <a:solidFill>
                  <a:schemeClr val="tx1"/>
                </a:solidFill>
                <a:latin typeface="Gill Sans" charset="0"/>
                <a:cs typeface="Gill Sans" charset="0"/>
                <a:sym typeface="Gill Sans" charset="0"/>
              </a:rPr>
              <a:t>, Stuart </a:t>
            </a:r>
            <a:r>
              <a:rPr lang="en-US" sz="2000" dirty="0">
                <a:solidFill>
                  <a:schemeClr val="tx1"/>
                </a:solidFill>
                <a:latin typeface="Gill Sans" charset="0"/>
                <a:cs typeface="Gill Sans" charset="0"/>
                <a:sym typeface="Gill Sans" charset="0"/>
              </a:rPr>
              <a:t>Russell,  Andrew Moore, </a:t>
            </a:r>
            <a:r>
              <a:rPr lang="en-US" sz="2000" dirty="0" smtClean="0">
                <a:solidFill>
                  <a:schemeClr val="tx1"/>
                </a:solidFill>
                <a:latin typeface="Gill Sans" charset="0"/>
                <a:cs typeface="Gill Sans" charset="0"/>
                <a:sym typeface="Gill Sans" charset="0"/>
              </a:rPr>
              <a:t>&amp; UW Faculty</a:t>
            </a:r>
            <a:endParaRPr lang="en-US" sz="2000" dirty="0">
              <a:solidFill>
                <a:schemeClr val="tx1"/>
              </a:solidFill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126" name="Rectangle 5"/>
          <p:cNvSpPr>
            <a:spLocks/>
          </p:cNvSpPr>
          <p:nvPr/>
        </p:nvSpPr>
        <p:spPr bwMode="auto">
          <a:xfrm>
            <a:off x="-1371600" y="4114800"/>
            <a:ext cx="117983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2500">
                <a:solidFill>
                  <a:schemeClr val="tx1"/>
                </a:solidFill>
                <a:latin typeface="Gill Sans" charset="0"/>
                <a:cs typeface="Gill Sans" charset="0"/>
                <a:sym typeface="Gill Sans" charset="0"/>
              </a:rPr>
              <a:t>Dan Weld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" b="11885"/>
          <a:stretch>
            <a:fillRect/>
          </a:stretch>
        </p:blipFill>
        <p:spPr bwMode="auto">
          <a:xfrm>
            <a:off x="298450" y="2236788"/>
            <a:ext cx="8402638" cy="3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fld id="{668E2715-9ACD-40B0-BC15-B4D4F3208509}" type="slidenum">
              <a:rPr lang="en-US" sz="1400">
                <a:cs typeface="Arial" charset="0"/>
              </a:rPr>
              <a:pPr algn="ctr"/>
              <a:t>10</a:t>
            </a:fld>
            <a:endParaRPr lang="en-US" sz="1400">
              <a:cs typeface="Arial" charset="0"/>
            </a:endParaRPr>
          </a:p>
        </p:txBody>
      </p:sp>
      <p:sp>
        <p:nvSpPr>
          <p:cNvPr id="34819" name="Rectangle 3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Which Algorithm?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821" name="Rectangle 5"/>
          <p:cNvSpPr>
            <a:spLocks/>
          </p:cNvSpPr>
          <p:nvPr/>
        </p:nvSpPr>
        <p:spPr bwMode="auto">
          <a:xfrm>
            <a:off x="403225" y="1600200"/>
            <a:ext cx="86995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82588" indent="-342900">
              <a:spcBef>
                <a:spcPts val="638"/>
              </a:spcBef>
              <a:buClr>
                <a:srgbClr val="333399"/>
              </a:buClr>
              <a:buSzPct val="100000"/>
              <a:buFont typeface="Wingdings" charset="2"/>
              <a:buChar char="§"/>
            </a:pPr>
            <a:r>
              <a:rPr lang="en-US" sz="2800">
                <a:solidFill>
                  <a:srgbClr val="333399"/>
                </a:solidFill>
                <a:cs typeface="Arial" charset="0"/>
              </a:rPr>
              <a:t>Uniform cost search (UCS):</a:t>
            </a:r>
          </a:p>
        </p:txBody>
      </p:sp>
    </p:spTree>
    <p:extLst>
      <p:ext uri="{BB962C8B-B14F-4D97-AF65-F5344CB8AC3E}">
        <p14:creationId xmlns:p14="http://schemas.microsoft.com/office/powerpoint/2010/main" val="21280902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00300"/>
            <a:ext cx="8369300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5842" name="Rectangle 2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Which Algorithm?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844" name="Rectangle 4"/>
          <p:cNvSpPr>
            <a:spLocks/>
          </p:cNvSpPr>
          <p:nvPr/>
        </p:nvSpPr>
        <p:spPr bwMode="auto">
          <a:xfrm>
            <a:off x="403225" y="1600200"/>
            <a:ext cx="86995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82588" indent="-342900">
              <a:spcBef>
                <a:spcPts val="638"/>
              </a:spcBef>
              <a:buClr>
                <a:srgbClr val="333399"/>
              </a:buClr>
              <a:buSzPct val="100000"/>
              <a:buFont typeface="Wingdings" charset="2"/>
              <a:buChar char="§"/>
            </a:pPr>
            <a:r>
              <a:rPr lang="en-US" sz="2800">
                <a:solidFill>
                  <a:srgbClr val="333399"/>
                </a:solidFill>
                <a:cs typeface="Arial" charset="0"/>
              </a:rPr>
              <a:t>A*, Manhattan Heuristic:</a:t>
            </a:r>
          </a:p>
        </p:txBody>
      </p:sp>
    </p:spTree>
    <p:extLst>
      <p:ext uri="{BB962C8B-B14F-4D97-AF65-F5344CB8AC3E}">
        <p14:creationId xmlns:p14="http://schemas.microsoft.com/office/powerpoint/2010/main" val="8723454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2425700"/>
            <a:ext cx="8343900" cy="370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6866" name="Rectangle 2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Which Algorithm?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868" name="Rectangle 4"/>
          <p:cNvSpPr>
            <a:spLocks/>
          </p:cNvSpPr>
          <p:nvPr/>
        </p:nvSpPr>
        <p:spPr bwMode="auto">
          <a:xfrm>
            <a:off x="403225" y="1600200"/>
            <a:ext cx="86995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82588" indent="-342900">
              <a:spcBef>
                <a:spcPts val="638"/>
              </a:spcBef>
              <a:buClr>
                <a:srgbClr val="333399"/>
              </a:buClr>
              <a:buSzPct val="100000"/>
              <a:buFont typeface="Wingdings" charset="2"/>
              <a:buChar char="§"/>
            </a:pPr>
            <a:r>
              <a:rPr lang="en-US" sz="2800">
                <a:solidFill>
                  <a:srgbClr val="333399"/>
                </a:solidFill>
                <a:cs typeface="Arial" charset="0"/>
              </a:rPr>
              <a:t>Best First / Greedy, Manhattan Heuristic:</a:t>
            </a:r>
          </a:p>
        </p:txBody>
      </p:sp>
    </p:spTree>
    <p:extLst>
      <p:ext uri="{BB962C8B-B14F-4D97-AF65-F5344CB8AC3E}">
        <p14:creationId xmlns:p14="http://schemas.microsoft.com/office/powerpoint/2010/main" val="3787124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Iterative-Deepening A*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idx="1"/>
          </p:nvPr>
        </p:nvSpPr>
        <p:spPr>
          <a:xfrm>
            <a:off x="199606" y="1219200"/>
            <a:ext cx="8915400" cy="5257800"/>
          </a:xfrm>
        </p:spPr>
        <p:txBody>
          <a:bodyPr/>
          <a:lstStyle/>
          <a:p>
            <a:pPr marL="342900" indent="-342900">
              <a:spcBef>
                <a:spcPts val="400"/>
              </a:spcBef>
            </a:pPr>
            <a:r>
              <a:rPr lang="en-US" dirty="0"/>
              <a:t>Like iterative-deepening depth-first, but...</a:t>
            </a:r>
          </a:p>
          <a:p>
            <a:pPr marL="342900" indent="-342900">
              <a:spcBef>
                <a:spcPts val="400"/>
              </a:spcBef>
            </a:pPr>
            <a:r>
              <a:rPr lang="en-US" dirty="0"/>
              <a:t>Depth bound modified to be an </a:t>
            </a:r>
            <a:r>
              <a:rPr lang="en-US" b="0" dirty="0">
                <a:solidFill>
                  <a:srgbClr val="FF0000"/>
                </a:solidFill>
              </a:rPr>
              <a:t>f-limit</a:t>
            </a:r>
          </a:p>
          <a:p>
            <a:pPr marL="742950" lvl="1" indent="-285750">
              <a:spcBef>
                <a:spcPts val="400"/>
              </a:spcBef>
            </a:pPr>
            <a:r>
              <a:rPr lang="en-US" dirty="0"/>
              <a:t>Start with  f-limit = h(start)</a:t>
            </a:r>
          </a:p>
          <a:p>
            <a:pPr marL="742950" lvl="1" indent="-285750">
              <a:spcBef>
                <a:spcPts val="400"/>
              </a:spcBef>
            </a:pPr>
            <a:r>
              <a:rPr lang="en-US" dirty="0"/>
              <a:t>Prune any node if f(node) &gt; f-limit</a:t>
            </a:r>
          </a:p>
          <a:p>
            <a:pPr marL="742950" lvl="1" indent="-285750">
              <a:spcBef>
                <a:spcPts val="400"/>
              </a:spcBef>
            </a:pPr>
            <a:r>
              <a:rPr lang="en-US" dirty="0"/>
              <a:t>Next f-limit = min-cost of any node pruned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69FBB55D-698D-4239-A98E-A3D8D2864DC5}" type="slidenum">
              <a:rPr lang="en-US"/>
              <a:pPr/>
              <a:t>13</a:t>
            </a:fld>
            <a:endParaRPr lang="en-US"/>
          </a:p>
        </p:txBody>
      </p:sp>
      <p:sp>
        <p:nvSpPr>
          <p:cNvPr id="251908" name="Oval 4"/>
          <p:cNvSpPr>
            <a:spLocks noChangeArrowheads="1"/>
          </p:cNvSpPr>
          <p:nvPr/>
        </p:nvSpPr>
        <p:spPr bwMode="auto">
          <a:xfrm>
            <a:off x="1355725" y="4742546"/>
            <a:ext cx="136525" cy="1936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09" name="Oval 5"/>
          <p:cNvSpPr>
            <a:spLocks noChangeArrowheads="1"/>
          </p:cNvSpPr>
          <p:nvPr/>
        </p:nvSpPr>
        <p:spPr bwMode="auto">
          <a:xfrm>
            <a:off x="2498725" y="5352146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0" name="Oval 6"/>
          <p:cNvSpPr>
            <a:spLocks noChangeArrowheads="1"/>
          </p:cNvSpPr>
          <p:nvPr/>
        </p:nvSpPr>
        <p:spPr bwMode="auto">
          <a:xfrm>
            <a:off x="4251325" y="6418946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1" name="Oval 7"/>
          <p:cNvSpPr>
            <a:spLocks noChangeArrowheads="1"/>
          </p:cNvSpPr>
          <p:nvPr/>
        </p:nvSpPr>
        <p:spPr bwMode="auto">
          <a:xfrm>
            <a:off x="4175125" y="4742546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2" name="Oval 8"/>
          <p:cNvSpPr>
            <a:spLocks noChangeArrowheads="1"/>
          </p:cNvSpPr>
          <p:nvPr/>
        </p:nvSpPr>
        <p:spPr bwMode="auto">
          <a:xfrm>
            <a:off x="5622925" y="4361546"/>
            <a:ext cx="136525" cy="1936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3" name="Oval 9"/>
          <p:cNvSpPr>
            <a:spLocks noChangeArrowheads="1"/>
          </p:cNvSpPr>
          <p:nvPr/>
        </p:nvSpPr>
        <p:spPr bwMode="auto">
          <a:xfrm>
            <a:off x="3184525" y="4285346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4" name="Line 10"/>
          <p:cNvSpPr>
            <a:spLocks noChangeShapeType="1"/>
          </p:cNvSpPr>
          <p:nvPr/>
        </p:nvSpPr>
        <p:spPr bwMode="auto">
          <a:xfrm flipV="1">
            <a:off x="1431925" y="4361546"/>
            <a:ext cx="1828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5" name="Line 11"/>
          <p:cNvSpPr>
            <a:spLocks noChangeShapeType="1"/>
          </p:cNvSpPr>
          <p:nvPr/>
        </p:nvSpPr>
        <p:spPr bwMode="auto">
          <a:xfrm>
            <a:off x="3184525" y="4361546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6" name="Line 12"/>
          <p:cNvSpPr>
            <a:spLocks noChangeShapeType="1"/>
          </p:cNvSpPr>
          <p:nvPr/>
        </p:nvSpPr>
        <p:spPr bwMode="auto">
          <a:xfrm>
            <a:off x="1431925" y="4894946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7" name="Line 13"/>
          <p:cNvSpPr>
            <a:spLocks noChangeShapeType="1"/>
          </p:cNvSpPr>
          <p:nvPr/>
        </p:nvSpPr>
        <p:spPr bwMode="auto">
          <a:xfrm flipV="1">
            <a:off x="2574925" y="4361546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8" name="Line 14"/>
          <p:cNvSpPr>
            <a:spLocks noChangeShapeType="1"/>
          </p:cNvSpPr>
          <p:nvPr/>
        </p:nvSpPr>
        <p:spPr bwMode="auto">
          <a:xfrm>
            <a:off x="2574925" y="5428346"/>
            <a:ext cx="1752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9" name="Line 15"/>
          <p:cNvSpPr>
            <a:spLocks noChangeShapeType="1"/>
          </p:cNvSpPr>
          <p:nvPr/>
        </p:nvSpPr>
        <p:spPr bwMode="auto">
          <a:xfrm flipV="1">
            <a:off x="4327525" y="4513946"/>
            <a:ext cx="1371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20" name="Line 16"/>
          <p:cNvSpPr>
            <a:spLocks noChangeShapeType="1"/>
          </p:cNvSpPr>
          <p:nvPr/>
        </p:nvSpPr>
        <p:spPr bwMode="auto">
          <a:xfrm>
            <a:off x="4251325" y="4894946"/>
            <a:ext cx="76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21" name="Text Box 17"/>
          <p:cNvSpPr txBox="1">
            <a:spLocks noChangeArrowheads="1"/>
          </p:cNvSpPr>
          <p:nvPr/>
        </p:nvSpPr>
        <p:spPr bwMode="auto">
          <a:xfrm>
            <a:off x="1035050" y="4402821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51922" name="Text Box 18"/>
          <p:cNvSpPr txBox="1">
            <a:spLocks noChangeArrowheads="1"/>
          </p:cNvSpPr>
          <p:nvPr/>
        </p:nvSpPr>
        <p:spPr bwMode="auto">
          <a:xfrm>
            <a:off x="2254250" y="5469621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51923" name="Text Box 19"/>
          <p:cNvSpPr txBox="1">
            <a:spLocks noChangeArrowheads="1"/>
          </p:cNvSpPr>
          <p:nvPr/>
        </p:nvSpPr>
        <p:spPr bwMode="auto">
          <a:xfrm>
            <a:off x="4479925" y="6384021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51924" name="Text Box 20"/>
          <p:cNvSpPr txBox="1">
            <a:spLocks noChangeArrowheads="1"/>
          </p:cNvSpPr>
          <p:nvPr/>
        </p:nvSpPr>
        <p:spPr bwMode="auto">
          <a:xfrm>
            <a:off x="5759450" y="4326621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251925" name="Text Box 21"/>
          <p:cNvSpPr txBox="1">
            <a:spLocks noChangeArrowheads="1"/>
          </p:cNvSpPr>
          <p:nvPr/>
        </p:nvSpPr>
        <p:spPr bwMode="auto">
          <a:xfrm>
            <a:off x="3168650" y="3793221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251926" name="Text Box 22"/>
          <p:cNvSpPr txBox="1">
            <a:spLocks noChangeArrowheads="1"/>
          </p:cNvSpPr>
          <p:nvPr/>
        </p:nvSpPr>
        <p:spPr bwMode="auto">
          <a:xfrm>
            <a:off x="4387850" y="4479021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f</a:t>
            </a:r>
          </a:p>
        </p:txBody>
      </p:sp>
      <p:sp>
        <p:nvSpPr>
          <p:cNvPr id="251927" name="Oval 23"/>
          <p:cNvSpPr>
            <a:spLocks noChangeArrowheads="1"/>
          </p:cNvSpPr>
          <p:nvPr/>
        </p:nvSpPr>
        <p:spPr bwMode="auto">
          <a:xfrm rot="-1316754">
            <a:off x="746125" y="4056746"/>
            <a:ext cx="3276600" cy="1676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28" name="Text Box 24"/>
          <p:cNvSpPr txBox="1">
            <a:spLocks noChangeArrowheads="1"/>
          </p:cNvSpPr>
          <p:nvPr/>
        </p:nvSpPr>
        <p:spPr bwMode="auto">
          <a:xfrm>
            <a:off x="1797050" y="4098021"/>
            <a:ext cx="101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b="0">
                <a:solidFill>
                  <a:srgbClr val="0000FF"/>
                </a:solidFill>
                <a:latin typeface="Times New Roman" pitchFamily="18" charset="0"/>
              </a:rPr>
              <a:t>FL=15</a:t>
            </a:r>
          </a:p>
        </p:txBody>
      </p:sp>
      <p:sp>
        <p:nvSpPr>
          <p:cNvPr id="251930" name="Oval 26"/>
          <p:cNvSpPr>
            <a:spLocks noChangeArrowheads="1"/>
          </p:cNvSpPr>
          <p:nvPr/>
        </p:nvSpPr>
        <p:spPr bwMode="auto">
          <a:xfrm>
            <a:off x="593725" y="3828146"/>
            <a:ext cx="4419600" cy="2514600"/>
          </a:xfrm>
          <a:prstGeom prst="ellips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251931" name="Text Box 27"/>
          <p:cNvSpPr txBox="1">
            <a:spLocks noChangeArrowheads="1"/>
          </p:cNvSpPr>
          <p:nvPr/>
        </p:nvSpPr>
        <p:spPr bwMode="auto">
          <a:xfrm>
            <a:off x="4403725" y="3751946"/>
            <a:ext cx="8150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b="0">
                <a:solidFill>
                  <a:srgbClr val="660066"/>
                </a:solidFill>
                <a:latin typeface="Times New Roman" pitchFamily="18" charset="0"/>
              </a:rPr>
              <a:t>FL=21</a:t>
            </a:r>
          </a:p>
        </p:txBody>
      </p:sp>
    </p:spTree>
    <p:extLst>
      <p:ext uri="{BB962C8B-B14F-4D97-AF65-F5344CB8AC3E}">
        <p14:creationId xmlns:p14="http://schemas.microsoft.com/office/powerpoint/2010/main" val="15393158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27" grpId="0" animBg="1"/>
      <p:bldP spid="2519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IDA* Analysis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143000"/>
            <a:ext cx="8915400" cy="5257800"/>
          </a:xfrm>
        </p:spPr>
        <p:txBody>
          <a:bodyPr/>
          <a:lstStyle/>
          <a:p>
            <a:pPr marL="342900" indent="-342900"/>
            <a:r>
              <a:rPr lang="en-US" dirty="0"/>
              <a:t>Complete &amp; Optimal (</a:t>
            </a:r>
            <a:r>
              <a:rPr lang="en-US" dirty="0" err="1"/>
              <a:t>ala</a:t>
            </a:r>
            <a:r>
              <a:rPr lang="en-US" dirty="0"/>
              <a:t> A*)</a:t>
            </a:r>
          </a:p>
          <a:p>
            <a:pPr marL="342900" indent="-342900"/>
            <a:r>
              <a:rPr lang="en-US" dirty="0"/>
              <a:t>Space usage </a:t>
            </a:r>
            <a:r>
              <a:rPr lang="en-US" dirty="0">
                <a:sym typeface="Symbol" pitchFamily="18" charset="2"/>
              </a:rPr>
              <a:t></a:t>
            </a:r>
            <a:r>
              <a:rPr lang="en-US" dirty="0"/>
              <a:t> depth of solution</a:t>
            </a:r>
          </a:p>
          <a:p>
            <a:pPr marL="342900" indent="-342900"/>
            <a:r>
              <a:rPr lang="en-US" dirty="0"/>
              <a:t>Each iteration is DFS - no priority queue!</a:t>
            </a:r>
          </a:p>
          <a:p>
            <a:pPr marL="342900" indent="-342900"/>
            <a:r>
              <a:rPr lang="en-US" dirty="0"/>
              <a:t># nodes expanded relative to A*</a:t>
            </a:r>
          </a:p>
          <a:p>
            <a:pPr marL="742950" lvl="1" indent="-285750"/>
            <a:r>
              <a:rPr lang="en-US" dirty="0"/>
              <a:t>Depends on # unique values of heuristic function</a:t>
            </a:r>
          </a:p>
          <a:p>
            <a:pPr marL="742950" lvl="1" indent="-285750"/>
            <a:r>
              <a:rPr lang="en-US" dirty="0"/>
              <a:t>In 8 puzzle: few values </a:t>
            </a:r>
            <a:r>
              <a:rPr lang="en-US" dirty="0">
                <a:sym typeface="Symbol" pitchFamily="18" charset="2"/>
              </a:rPr>
              <a:t> close to # A* expands</a:t>
            </a:r>
          </a:p>
          <a:p>
            <a:pPr marL="742950" lvl="1" indent="-285750"/>
            <a:r>
              <a:rPr lang="en-US" dirty="0">
                <a:sym typeface="Symbol" pitchFamily="18" charset="2"/>
              </a:rPr>
              <a:t>In </a:t>
            </a:r>
            <a:r>
              <a:rPr lang="en-US" dirty="0" smtClean="0">
                <a:sym typeface="Symbol" pitchFamily="18" charset="2"/>
              </a:rPr>
              <a:t>eastern-</a:t>
            </a:r>
            <a:r>
              <a:rPr lang="en-US" dirty="0" err="1" smtClean="0">
                <a:sym typeface="Symbol" pitchFamily="18" charset="2"/>
              </a:rPr>
              <a:t>europe</a:t>
            </a:r>
            <a:r>
              <a:rPr lang="en-US" dirty="0" smtClean="0">
                <a:sym typeface="Symbol" pitchFamily="18" charset="2"/>
              </a:rPr>
              <a:t> travel: </a:t>
            </a:r>
            <a:r>
              <a:rPr lang="en-US" dirty="0">
                <a:sym typeface="Symbol" pitchFamily="18" charset="2"/>
              </a:rPr>
              <a:t>each f value is unique</a:t>
            </a:r>
          </a:p>
          <a:p>
            <a:pPr marL="1143000" lvl="2">
              <a:buFontTx/>
              <a:buNone/>
            </a:pPr>
            <a:r>
              <a:rPr lang="en-US" dirty="0">
                <a:sym typeface="Symbol" pitchFamily="18" charset="2"/>
              </a:rPr>
              <a:t> 1+2+…+n  = O(n</a:t>
            </a:r>
            <a:r>
              <a:rPr lang="en-US" baseline="30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)    where n=nodes A* expands</a:t>
            </a:r>
          </a:p>
          <a:p>
            <a:pPr marL="1143000" lvl="2">
              <a:buFontTx/>
              <a:buNone/>
            </a:pPr>
            <a:r>
              <a:rPr lang="en-US" dirty="0">
                <a:sym typeface="Symbol" pitchFamily="18" charset="2"/>
              </a:rPr>
              <a:t>if n is too big for main memory, n</a:t>
            </a:r>
            <a:r>
              <a:rPr lang="en-US" baseline="30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 is too long to wait!</a:t>
            </a:r>
            <a:r>
              <a:rPr lang="en-US" dirty="0"/>
              <a:t> </a:t>
            </a:r>
          </a:p>
          <a:p>
            <a:pPr marL="342900" indent="-342900"/>
            <a:r>
              <a:rPr lang="en-US" dirty="0">
                <a:solidFill>
                  <a:schemeClr val="accent2"/>
                </a:solidFill>
              </a:rPr>
              <a:t>Generates duplicate nodes in cyclic graphs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276A7C0C-DF98-491C-B5CF-8B8322A62591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410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Forgetfulness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A* used exponential memory</a:t>
            </a:r>
          </a:p>
          <a:p>
            <a:r>
              <a:rPr lang="en-US"/>
              <a:t>How much does IDA* use?</a:t>
            </a:r>
          </a:p>
          <a:p>
            <a:pPr lvl="1"/>
            <a:r>
              <a:rPr lang="en-US"/>
              <a:t>During a run?</a:t>
            </a:r>
          </a:p>
          <a:p>
            <a:pPr lvl="1"/>
            <a:r>
              <a:rPr lang="en-US"/>
              <a:t>In between runs?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719E450F-133F-4201-AE04-1F45B855EC29}" type="slidenum">
              <a:rPr lang="en-US"/>
              <a:pPr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Daniel S. Weld</a:t>
            </a:r>
          </a:p>
        </p:txBody>
      </p:sp>
    </p:spTree>
    <p:extLst>
      <p:ext uri="{BB962C8B-B14F-4D97-AF65-F5344CB8AC3E}">
        <p14:creationId xmlns:p14="http://schemas.microsoft.com/office/powerpoint/2010/main" val="39526455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SMA*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 all available memory</a:t>
            </a:r>
          </a:p>
          <a:p>
            <a:r>
              <a:rPr lang="en-US"/>
              <a:t>Start like A*</a:t>
            </a:r>
          </a:p>
          <a:p>
            <a:r>
              <a:rPr lang="en-US"/>
              <a:t>When memory is full…</a:t>
            </a:r>
          </a:p>
          <a:p>
            <a:pPr lvl="1"/>
            <a:r>
              <a:rPr lang="en-US"/>
              <a:t>Erase node with highest f-value</a:t>
            </a:r>
          </a:p>
          <a:p>
            <a:pPr lvl="1"/>
            <a:r>
              <a:rPr lang="en-US"/>
              <a:t>First, backup parent with this f-value</a:t>
            </a:r>
          </a:p>
          <a:p>
            <a:pPr lvl="1"/>
            <a:r>
              <a:rPr lang="en-US"/>
              <a:t>So… parent knows cost-bound on best child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24D14318-E6FF-4DDF-A11C-CFFBF30A5621}" type="slidenum">
              <a:rPr lang="en-US"/>
              <a:pPr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Daniel S. Weld</a:t>
            </a:r>
          </a:p>
        </p:txBody>
      </p:sp>
    </p:spTree>
    <p:extLst>
      <p:ext uri="{BB962C8B-B14F-4D97-AF65-F5344CB8AC3E}">
        <p14:creationId xmlns:p14="http://schemas.microsoft.com/office/powerpoint/2010/main" val="34211985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Alternative Approach to </a:t>
            </a:r>
            <a:br>
              <a:rPr lang="en-US" sz="3600"/>
            </a:br>
            <a:r>
              <a:rPr lang="en-US" sz="3600"/>
              <a:t>Finite Memory…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Optimality is nice to have, but…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7F280F15-1482-414A-9CE7-1874F8BF5F1D}" type="slidenum">
              <a:rPr lang="en-US"/>
              <a:pPr/>
              <a:t>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Daniel S. Weld</a:t>
            </a:r>
          </a:p>
        </p:txBody>
      </p:sp>
    </p:spTree>
    <p:extLst>
      <p:ext uri="{BB962C8B-B14F-4D97-AF65-F5344CB8AC3E}">
        <p14:creationId xmlns:p14="http://schemas.microsoft.com/office/powerpoint/2010/main" val="40408699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Depth-First Branch &amp; Bound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Single DF search </a:t>
            </a:r>
          </a:p>
          <a:p>
            <a:pPr lvl="1"/>
            <a:r>
              <a:rPr lang="en-US">
                <a:sym typeface="Wingdings" pitchFamily="2" charset="2"/>
              </a:rPr>
              <a:t> uses linear space</a:t>
            </a:r>
          </a:p>
          <a:p>
            <a:r>
              <a:rPr lang="en-US">
                <a:sym typeface="Wingdings" pitchFamily="2" charset="2"/>
              </a:rPr>
              <a:t>Keep track of best solution so far</a:t>
            </a:r>
          </a:p>
          <a:p>
            <a:r>
              <a:rPr lang="en-US">
                <a:sym typeface="Wingdings" pitchFamily="2" charset="2"/>
              </a:rPr>
              <a:t>If f(n) = g(n)+h(n) </a:t>
            </a:r>
            <a:r>
              <a:rPr lang="en-US" b="0">
                <a:sym typeface="Symbol" pitchFamily="18" charset="2"/>
              </a:rPr>
              <a:t></a:t>
            </a:r>
            <a:r>
              <a:rPr lang="en-US">
                <a:sym typeface="Symbol" pitchFamily="18" charset="2"/>
              </a:rPr>
              <a:t> </a:t>
            </a:r>
            <a:r>
              <a:rPr lang="en-US">
                <a:sym typeface="Wingdings" pitchFamily="2" charset="2"/>
              </a:rPr>
              <a:t>cost(best-soln)</a:t>
            </a:r>
          </a:p>
          <a:p>
            <a:pPr lvl="1"/>
            <a:r>
              <a:rPr lang="en-US">
                <a:sym typeface="Wingdings" pitchFamily="2" charset="2"/>
              </a:rPr>
              <a:t>Then prune n</a:t>
            </a:r>
          </a:p>
          <a:p>
            <a:endParaRPr lang="en-US">
              <a:sym typeface="Wingdings" pitchFamily="2" charset="2"/>
            </a:endParaRPr>
          </a:p>
          <a:p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Requires</a:t>
            </a:r>
          </a:p>
          <a:p>
            <a:pPr lvl="1"/>
            <a:r>
              <a:rPr lang="en-US"/>
              <a:t>Finite search tree, or</a:t>
            </a:r>
          </a:p>
          <a:p>
            <a:pPr lvl="1"/>
            <a:r>
              <a:rPr lang="en-US"/>
              <a:t>Good upper bound on solution cost</a:t>
            </a:r>
          </a:p>
          <a:p>
            <a:r>
              <a:rPr lang="en-US"/>
              <a:t>Generates duplicate nodes in cyclic graphs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60B16FCB-76D4-46B7-AB27-008A5B524FC6}" type="slidenum">
              <a:rPr lang="en-US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314372" name="Rectangle 4"/>
          <p:cNvSpPr>
            <a:spLocks noChangeArrowheads="1"/>
          </p:cNvSpPr>
          <p:nvPr/>
        </p:nvSpPr>
        <p:spPr bwMode="auto">
          <a:xfrm>
            <a:off x="5608638" y="6500813"/>
            <a:ext cx="4300537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25425" indent="-225425" algn="l" eaLnBrk="0" hangingPunct="0">
              <a:lnSpc>
                <a:spcPct val="140000"/>
              </a:lnSpc>
              <a:spcBef>
                <a:spcPct val="30000"/>
              </a:spcBef>
            </a:pPr>
            <a:r>
              <a:rPr lang="en-US" sz="900">
                <a:solidFill>
                  <a:schemeClr val="tx1"/>
                </a:solidFill>
                <a:latin typeface="Comic Sans MS" pitchFamily="66" charset="0"/>
              </a:rPr>
              <a:t>Adapted from Richard Korf presentation</a:t>
            </a:r>
          </a:p>
        </p:txBody>
      </p:sp>
      <p:sp>
        <p:nvSpPr>
          <p:cNvPr id="314373" name="Text Box 5"/>
          <p:cNvSpPr txBox="1">
            <a:spLocks noChangeArrowheads="1"/>
          </p:cNvSpPr>
          <p:nvPr/>
        </p:nvSpPr>
        <p:spPr bwMode="auto">
          <a:xfrm rot="458065">
            <a:off x="3935413" y="3216275"/>
            <a:ext cx="4560887" cy="161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800">
                <a:solidFill>
                  <a:srgbClr val="9900CC"/>
                </a:solidFill>
                <a:latin typeface="Comic Sans MS" pitchFamily="66" charset="0"/>
              </a:rPr>
              <a:t>Tradeoff:</a:t>
            </a:r>
          </a:p>
          <a:p>
            <a:pPr algn="l"/>
            <a:r>
              <a:rPr lang="en-US">
                <a:solidFill>
                  <a:srgbClr val="9900CC"/>
                </a:solidFill>
                <a:latin typeface="Comic Sans MS" pitchFamily="66" charset="0"/>
              </a:rPr>
              <a:t>Prune space, but…</a:t>
            </a:r>
          </a:p>
          <a:p>
            <a:pPr algn="l"/>
            <a:r>
              <a:rPr lang="en-US">
                <a:solidFill>
                  <a:srgbClr val="9900CC"/>
                </a:solidFill>
                <a:latin typeface="Comic Sans MS" pitchFamily="66" charset="0"/>
              </a:rPr>
              <a:t>Must apply test to each node</a:t>
            </a:r>
          </a:p>
        </p:txBody>
      </p:sp>
    </p:spTree>
    <p:extLst>
      <p:ext uri="{BB962C8B-B14F-4D97-AF65-F5344CB8AC3E}">
        <p14:creationId xmlns:p14="http://schemas.microsoft.com/office/powerpoint/2010/main" val="19426956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Beam Search</a:t>
            </a:r>
          </a:p>
        </p:txBody>
      </p:sp>
      <p:sp>
        <p:nvSpPr>
          <p:cNvPr id="316423" name="Rectangle 7"/>
          <p:cNvSpPr>
            <a:spLocks noGrp="1" noChangeArrowheads="1"/>
          </p:cNvSpPr>
          <p:nvPr>
            <p:ph idx="1"/>
          </p:nvPr>
        </p:nvSpPr>
        <p:spPr>
          <a:xfrm>
            <a:off x="76200" y="1143000"/>
            <a:ext cx="8915400" cy="5257800"/>
          </a:xfrm>
        </p:spPr>
        <p:txBody>
          <a:bodyPr/>
          <a:lstStyle/>
          <a:p>
            <a:r>
              <a:rPr lang="en-US" dirty="0"/>
              <a:t>Idea</a:t>
            </a:r>
          </a:p>
          <a:p>
            <a:pPr lvl="1"/>
            <a:r>
              <a:rPr lang="en-US" dirty="0"/>
              <a:t>Best first </a:t>
            </a:r>
            <a:endParaRPr lang="en-US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ut discard all but N </a:t>
            </a:r>
            <a:r>
              <a:rPr lang="en-US" dirty="0"/>
              <a:t>best items on priority queue</a:t>
            </a:r>
          </a:p>
          <a:p>
            <a:r>
              <a:rPr lang="en-US" dirty="0"/>
              <a:t>Evaluation</a:t>
            </a:r>
          </a:p>
          <a:p>
            <a:pPr lvl="1"/>
            <a:r>
              <a:rPr lang="en-US" dirty="0"/>
              <a:t>Complete?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Time Complexity?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Space Complexity?</a:t>
            </a: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6B7210D8-1245-4201-A7E2-4D29702BA353}" type="slidenum">
              <a:rPr lang="en-US"/>
              <a:pPr/>
              <a:t>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316418" name="Text Box 2"/>
          <p:cNvSpPr txBox="1">
            <a:spLocks noChangeArrowheads="1"/>
          </p:cNvSpPr>
          <p:nvPr/>
        </p:nvSpPr>
        <p:spPr bwMode="auto">
          <a:xfrm>
            <a:off x="1111250" y="3663950"/>
            <a:ext cx="5736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No</a:t>
            </a:r>
            <a:endParaRPr lang="en-US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16419" name="Text Box 3"/>
          <p:cNvSpPr txBox="1">
            <a:spLocks noChangeArrowheads="1"/>
          </p:cNvSpPr>
          <p:nvPr/>
        </p:nvSpPr>
        <p:spPr bwMode="auto">
          <a:xfrm>
            <a:off x="1127125" y="4689475"/>
            <a:ext cx="10641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O(b^d)</a:t>
            </a:r>
            <a:endParaRPr lang="en-US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16420" name="Text Box 4"/>
          <p:cNvSpPr txBox="1">
            <a:spLocks noChangeArrowheads="1"/>
          </p:cNvSpPr>
          <p:nvPr/>
        </p:nvSpPr>
        <p:spPr bwMode="auto">
          <a:xfrm>
            <a:off x="1143000" y="5715000"/>
            <a:ext cx="13155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O(b + N)</a:t>
            </a:r>
            <a:endParaRPr lang="en-US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9650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8" grpId="0"/>
      <p:bldP spid="316419" grpId="0"/>
      <p:bldP spid="3164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Spanning tree heuristic for TSP way too hard – cut or at least define search space (nodes and edges) first with illustration.  Use illustration of TSP for partial solution.</a:t>
            </a:r>
          </a:p>
          <a:p>
            <a:r>
              <a:rPr lang="en-US" dirty="0" smtClean="0"/>
              <a:t>Pattern databases too hard and abstract. Need concrete example and need to concretely show how the DB is –used- </a:t>
            </a:r>
          </a:p>
          <a:p>
            <a:r>
              <a:rPr lang="en-US" dirty="0" smtClean="0"/>
              <a:t>People couldn’t </a:t>
            </a:r>
            <a:r>
              <a:rPr lang="en-US" dirty="0" err="1" smtClean="0"/>
              <a:t>grok</a:t>
            </a:r>
            <a:r>
              <a:rPr lang="en-US" dirty="0" smtClean="0"/>
              <a:t> using the DB to compute a solution.  Maybe show </a:t>
            </a:r>
            <a:r>
              <a:rPr lang="en-US" dirty="0" err="1" smtClean="0"/>
              <a:t>manhattan</a:t>
            </a:r>
            <a:r>
              <a:rPr lang="en-US" dirty="0" smtClean="0"/>
              <a:t> distance as a big table next to pattern DB as a table.  Also nice to know other examples where pattern DBs are used.  (maybe tie into endgame DB)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01A33-68FA-C348-94CA-BF53BB60B9C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76131"/>
      </p:ext>
    </p:extLst>
  </p:cSld>
  <p:clrMapOvr>
    <a:masterClrMapping/>
  </p:clrMapOvr>
  <p:transition xmlns:p14="http://schemas.microsoft.com/office/powerpoint/2010/main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Hill Climbing</a:t>
            </a:r>
          </a:p>
        </p:txBody>
      </p:sp>
      <p:graphicFrame>
        <p:nvGraphicFramePr>
          <p:cNvPr id="318471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7075823"/>
              </p:ext>
            </p:extLst>
          </p:nvPr>
        </p:nvGraphicFramePr>
        <p:xfrm>
          <a:off x="4038600" y="3999877"/>
          <a:ext cx="2943225" cy="2832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Bitmap Image" r:id="rId4" imgW="3552381" imgH="3419952" progId="PBrush">
                  <p:embed/>
                </p:oleObj>
              </mc:Choice>
              <mc:Fallback>
                <p:oleObj name="Bitmap Image" r:id="rId4" imgW="3552381" imgH="3419952" progId="PBrush">
                  <p:embed/>
                  <p:pic>
                    <p:nvPicPr>
                      <p:cNvPr id="0" name="Picture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999877"/>
                        <a:ext cx="2943225" cy="28327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BBB2A-DA5E-4A99-AA37-7B18835C1109}" type="slidenum">
              <a:rPr lang="en-US"/>
              <a:pPr/>
              <a:t>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294967295"/>
          </p:nvPr>
        </p:nvSpPr>
        <p:spPr>
          <a:xfrm>
            <a:off x="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865188"/>
            <a:ext cx="8610600" cy="4114800"/>
          </a:xfrm>
        </p:spPr>
        <p:txBody>
          <a:bodyPr/>
          <a:lstStyle/>
          <a:p>
            <a:pPr marL="0" indent="0"/>
            <a:r>
              <a:rPr lang="en-US" dirty="0"/>
              <a:t>Idea</a:t>
            </a:r>
          </a:p>
          <a:p>
            <a:pPr lvl="1"/>
            <a:r>
              <a:rPr lang="en-US" sz="2400" dirty="0"/>
              <a:t>Always choose best child; no backtracking</a:t>
            </a:r>
          </a:p>
          <a:p>
            <a:pPr lvl="1"/>
            <a:r>
              <a:rPr lang="en-US" sz="2400" dirty="0"/>
              <a:t>Beam search with |queue| = 1</a:t>
            </a:r>
          </a:p>
          <a:p>
            <a:pPr marL="0" indent="0"/>
            <a:r>
              <a:rPr lang="en-US" dirty="0"/>
              <a:t>Problems?</a:t>
            </a:r>
          </a:p>
        </p:txBody>
      </p:sp>
      <p:sp>
        <p:nvSpPr>
          <p:cNvPr id="318468" name="Rectangle 4"/>
          <p:cNvSpPr>
            <a:spLocks noChangeArrowheads="1"/>
          </p:cNvSpPr>
          <p:nvPr/>
        </p:nvSpPr>
        <p:spPr bwMode="auto">
          <a:xfrm>
            <a:off x="-36513" y="3094038"/>
            <a:ext cx="3957638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17575" lvl="1" indent="-228600" algn="l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Local maxima</a:t>
            </a:r>
          </a:p>
          <a:p>
            <a:pPr marL="1031875" lvl="2" algn="l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marL="917575" lvl="1" indent="-228600" algn="l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Plateaus</a:t>
            </a:r>
          </a:p>
          <a:p>
            <a:pPr marL="917575" lvl="1" indent="-228600" algn="l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marL="917575" lvl="1" indent="-228600" algn="l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Diagonal ridges </a:t>
            </a:r>
          </a:p>
          <a:p>
            <a:pPr marL="1260475" lvl="2" indent="-228600" algn="l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marL="225425" indent="-225425" algn="l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endParaRPr lang="en-US" sz="2400" dirty="0">
              <a:latin typeface="+mn-lt"/>
            </a:endParaRPr>
          </a:p>
        </p:txBody>
      </p:sp>
      <p:sp>
        <p:nvSpPr>
          <p:cNvPr id="318469" name="Freeform 5"/>
          <p:cNvSpPr>
            <a:spLocks/>
          </p:cNvSpPr>
          <p:nvPr/>
        </p:nvSpPr>
        <p:spPr bwMode="auto">
          <a:xfrm>
            <a:off x="5072063" y="2057400"/>
            <a:ext cx="3355975" cy="1047750"/>
          </a:xfrm>
          <a:custGeom>
            <a:avLst/>
            <a:gdLst>
              <a:gd name="T0" fmla="*/ 0 w 2114"/>
              <a:gd name="T1" fmla="*/ 649 h 660"/>
              <a:gd name="T2" fmla="*/ 129 w 2114"/>
              <a:gd name="T3" fmla="*/ 649 h 660"/>
              <a:gd name="T4" fmla="*/ 166 w 2114"/>
              <a:gd name="T5" fmla="*/ 637 h 660"/>
              <a:gd name="T6" fmla="*/ 251 w 2114"/>
              <a:gd name="T7" fmla="*/ 557 h 660"/>
              <a:gd name="T8" fmla="*/ 307 w 2114"/>
              <a:gd name="T9" fmla="*/ 471 h 660"/>
              <a:gd name="T10" fmla="*/ 368 w 2114"/>
              <a:gd name="T11" fmla="*/ 398 h 660"/>
              <a:gd name="T12" fmla="*/ 411 w 2114"/>
              <a:gd name="T13" fmla="*/ 502 h 660"/>
              <a:gd name="T14" fmla="*/ 460 w 2114"/>
              <a:gd name="T15" fmla="*/ 533 h 660"/>
              <a:gd name="T16" fmla="*/ 546 w 2114"/>
              <a:gd name="T17" fmla="*/ 490 h 660"/>
              <a:gd name="T18" fmla="*/ 619 w 2114"/>
              <a:gd name="T19" fmla="*/ 361 h 660"/>
              <a:gd name="T20" fmla="*/ 650 w 2114"/>
              <a:gd name="T21" fmla="*/ 367 h 660"/>
              <a:gd name="T22" fmla="*/ 662 w 2114"/>
              <a:gd name="T23" fmla="*/ 410 h 660"/>
              <a:gd name="T24" fmla="*/ 699 w 2114"/>
              <a:gd name="T25" fmla="*/ 478 h 660"/>
              <a:gd name="T26" fmla="*/ 748 w 2114"/>
              <a:gd name="T27" fmla="*/ 527 h 660"/>
              <a:gd name="T28" fmla="*/ 772 w 2114"/>
              <a:gd name="T29" fmla="*/ 496 h 660"/>
              <a:gd name="T30" fmla="*/ 778 w 2114"/>
              <a:gd name="T31" fmla="*/ 478 h 660"/>
              <a:gd name="T32" fmla="*/ 791 w 2114"/>
              <a:gd name="T33" fmla="*/ 465 h 660"/>
              <a:gd name="T34" fmla="*/ 797 w 2114"/>
              <a:gd name="T35" fmla="*/ 447 h 660"/>
              <a:gd name="T36" fmla="*/ 809 w 2114"/>
              <a:gd name="T37" fmla="*/ 429 h 660"/>
              <a:gd name="T38" fmla="*/ 827 w 2114"/>
              <a:gd name="T39" fmla="*/ 373 h 660"/>
              <a:gd name="T40" fmla="*/ 846 w 2114"/>
              <a:gd name="T41" fmla="*/ 318 h 660"/>
              <a:gd name="T42" fmla="*/ 852 w 2114"/>
              <a:gd name="T43" fmla="*/ 263 h 660"/>
              <a:gd name="T44" fmla="*/ 858 w 2114"/>
              <a:gd name="T45" fmla="*/ 165 h 660"/>
              <a:gd name="T46" fmla="*/ 932 w 2114"/>
              <a:gd name="T47" fmla="*/ 0 h 660"/>
              <a:gd name="T48" fmla="*/ 944 w 2114"/>
              <a:gd name="T49" fmla="*/ 36 h 660"/>
              <a:gd name="T50" fmla="*/ 950 w 2114"/>
              <a:gd name="T51" fmla="*/ 55 h 660"/>
              <a:gd name="T52" fmla="*/ 956 w 2114"/>
              <a:gd name="T53" fmla="*/ 73 h 660"/>
              <a:gd name="T54" fmla="*/ 999 w 2114"/>
              <a:gd name="T55" fmla="*/ 220 h 660"/>
              <a:gd name="T56" fmla="*/ 1048 w 2114"/>
              <a:gd name="T57" fmla="*/ 490 h 660"/>
              <a:gd name="T58" fmla="*/ 1097 w 2114"/>
              <a:gd name="T59" fmla="*/ 600 h 660"/>
              <a:gd name="T60" fmla="*/ 1122 w 2114"/>
              <a:gd name="T61" fmla="*/ 569 h 660"/>
              <a:gd name="T62" fmla="*/ 1128 w 2114"/>
              <a:gd name="T63" fmla="*/ 551 h 660"/>
              <a:gd name="T64" fmla="*/ 1140 w 2114"/>
              <a:gd name="T65" fmla="*/ 533 h 660"/>
              <a:gd name="T66" fmla="*/ 1177 w 2114"/>
              <a:gd name="T67" fmla="*/ 441 h 660"/>
              <a:gd name="T68" fmla="*/ 1213 w 2114"/>
              <a:gd name="T69" fmla="*/ 539 h 660"/>
              <a:gd name="T70" fmla="*/ 1250 w 2114"/>
              <a:gd name="T71" fmla="*/ 588 h 660"/>
              <a:gd name="T72" fmla="*/ 1299 w 2114"/>
              <a:gd name="T73" fmla="*/ 606 h 660"/>
              <a:gd name="T74" fmla="*/ 1336 w 2114"/>
              <a:gd name="T75" fmla="*/ 557 h 660"/>
              <a:gd name="T76" fmla="*/ 1354 w 2114"/>
              <a:gd name="T77" fmla="*/ 502 h 660"/>
              <a:gd name="T78" fmla="*/ 1367 w 2114"/>
              <a:gd name="T79" fmla="*/ 459 h 660"/>
              <a:gd name="T80" fmla="*/ 1434 w 2114"/>
              <a:gd name="T81" fmla="*/ 478 h 660"/>
              <a:gd name="T82" fmla="*/ 1459 w 2114"/>
              <a:gd name="T83" fmla="*/ 514 h 660"/>
              <a:gd name="T84" fmla="*/ 1465 w 2114"/>
              <a:gd name="T85" fmla="*/ 551 h 660"/>
              <a:gd name="T86" fmla="*/ 1495 w 2114"/>
              <a:gd name="T87" fmla="*/ 625 h 660"/>
              <a:gd name="T88" fmla="*/ 1557 w 2114"/>
              <a:gd name="T89" fmla="*/ 582 h 660"/>
              <a:gd name="T90" fmla="*/ 1593 w 2114"/>
              <a:gd name="T91" fmla="*/ 527 h 660"/>
              <a:gd name="T92" fmla="*/ 1630 w 2114"/>
              <a:gd name="T93" fmla="*/ 502 h 660"/>
              <a:gd name="T94" fmla="*/ 1698 w 2114"/>
              <a:gd name="T95" fmla="*/ 539 h 660"/>
              <a:gd name="T96" fmla="*/ 1765 w 2114"/>
              <a:gd name="T97" fmla="*/ 612 h 660"/>
              <a:gd name="T98" fmla="*/ 1796 w 2114"/>
              <a:gd name="T99" fmla="*/ 606 h 660"/>
              <a:gd name="T100" fmla="*/ 1808 w 2114"/>
              <a:gd name="T101" fmla="*/ 569 h 660"/>
              <a:gd name="T102" fmla="*/ 1875 w 2114"/>
              <a:gd name="T103" fmla="*/ 422 h 660"/>
              <a:gd name="T104" fmla="*/ 1887 w 2114"/>
              <a:gd name="T105" fmla="*/ 435 h 660"/>
              <a:gd name="T106" fmla="*/ 1906 w 2114"/>
              <a:gd name="T107" fmla="*/ 441 h 660"/>
              <a:gd name="T108" fmla="*/ 1912 w 2114"/>
              <a:gd name="T109" fmla="*/ 459 h 660"/>
              <a:gd name="T110" fmla="*/ 1930 w 2114"/>
              <a:gd name="T111" fmla="*/ 471 h 660"/>
              <a:gd name="T112" fmla="*/ 1973 w 2114"/>
              <a:gd name="T113" fmla="*/ 563 h 660"/>
              <a:gd name="T114" fmla="*/ 1986 w 2114"/>
              <a:gd name="T115" fmla="*/ 600 h 660"/>
              <a:gd name="T116" fmla="*/ 2004 w 2114"/>
              <a:gd name="T117" fmla="*/ 606 h 660"/>
              <a:gd name="T118" fmla="*/ 2114 w 2114"/>
              <a:gd name="T119" fmla="*/ 637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114" h="660">
                <a:moveTo>
                  <a:pt x="0" y="649"/>
                </a:moveTo>
                <a:cubicBezTo>
                  <a:pt x="55" y="660"/>
                  <a:pt x="44" y="660"/>
                  <a:pt x="129" y="649"/>
                </a:cubicBezTo>
                <a:cubicBezTo>
                  <a:pt x="142" y="647"/>
                  <a:pt x="166" y="637"/>
                  <a:pt x="166" y="637"/>
                </a:cubicBezTo>
                <a:cubicBezTo>
                  <a:pt x="200" y="614"/>
                  <a:pt x="218" y="579"/>
                  <a:pt x="251" y="557"/>
                </a:cubicBezTo>
                <a:cubicBezTo>
                  <a:pt x="270" y="530"/>
                  <a:pt x="284" y="494"/>
                  <a:pt x="307" y="471"/>
                </a:cubicBezTo>
                <a:cubicBezTo>
                  <a:pt x="317" y="441"/>
                  <a:pt x="338" y="407"/>
                  <a:pt x="368" y="398"/>
                </a:cubicBezTo>
                <a:cubicBezTo>
                  <a:pt x="410" y="412"/>
                  <a:pt x="394" y="468"/>
                  <a:pt x="411" y="502"/>
                </a:cubicBezTo>
                <a:cubicBezTo>
                  <a:pt x="422" y="525"/>
                  <a:pt x="438" y="526"/>
                  <a:pt x="460" y="533"/>
                </a:cubicBezTo>
                <a:cubicBezTo>
                  <a:pt x="523" y="524"/>
                  <a:pt x="506" y="527"/>
                  <a:pt x="546" y="490"/>
                </a:cubicBezTo>
                <a:cubicBezTo>
                  <a:pt x="561" y="445"/>
                  <a:pt x="567" y="378"/>
                  <a:pt x="619" y="361"/>
                </a:cubicBezTo>
                <a:cubicBezTo>
                  <a:pt x="629" y="363"/>
                  <a:pt x="641" y="361"/>
                  <a:pt x="650" y="367"/>
                </a:cubicBezTo>
                <a:cubicBezTo>
                  <a:pt x="662" y="375"/>
                  <a:pt x="658" y="396"/>
                  <a:pt x="662" y="410"/>
                </a:cubicBezTo>
                <a:cubicBezTo>
                  <a:pt x="669" y="434"/>
                  <a:pt x="682" y="461"/>
                  <a:pt x="699" y="478"/>
                </a:cubicBezTo>
                <a:cubicBezTo>
                  <a:pt x="716" y="528"/>
                  <a:pt x="702" y="510"/>
                  <a:pt x="748" y="527"/>
                </a:cubicBezTo>
                <a:cubicBezTo>
                  <a:pt x="763" y="480"/>
                  <a:pt x="741" y="534"/>
                  <a:pt x="772" y="496"/>
                </a:cubicBezTo>
                <a:cubicBezTo>
                  <a:pt x="776" y="491"/>
                  <a:pt x="775" y="483"/>
                  <a:pt x="778" y="478"/>
                </a:cubicBezTo>
                <a:cubicBezTo>
                  <a:pt x="781" y="473"/>
                  <a:pt x="787" y="469"/>
                  <a:pt x="791" y="465"/>
                </a:cubicBezTo>
                <a:cubicBezTo>
                  <a:pt x="793" y="459"/>
                  <a:pt x="794" y="453"/>
                  <a:pt x="797" y="447"/>
                </a:cubicBezTo>
                <a:cubicBezTo>
                  <a:pt x="800" y="441"/>
                  <a:pt x="806" y="436"/>
                  <a:pt x="809" y="429"/>
                </a:cubicBezTo>
                <a:cubicBezTo>
                  <a:pt x="824" y="394"/>
                  <a:pt x="816" y="400"/>
                  <a:pt x="827" y="373"/>
                </a:cubicBezTo>
                <a:cubicBezTo>
                  <a:pt x="834" y="355"/>
                  <a:pt x="846" y="318"/>
                  <a:pt x="846" y="318"/>
                </a:cubicBezTo>
                <a:cubicBezTo>
                  <a:pt x="848" y="300"/>
                  <a:pt x="851" y="281"/>
                  <a:pt x="852" y="263"/>
                </a:cubicBezTo>
                <a:cubicBezTo>
                  <a:pt x="855" y="230"/>
                  <a:pt x="855" y="198"/>
                  <a:pt x="858" y="165"/>
                </a:cubicBezTo>
                <a:cubicBezTo>
                  <a:pt x="861" y="121"/>
                  <a:pt x="882" y="16"/>
                  <a:pt x="932" y="0"/>
                </a:cubicBezTo>
                <a:cubicBezTo>
                  <a:pt x="936" y="12"/>
                  <a:pt x="940" y="24"/>
                  <a:pt x="944" y="36"/>
                </a:cubicBezTo>
                <a:cubicBezTo>
                  <a:pt x="946" y="42"/>
                  <a:pt x="948" y="49"/>
                  <a:pt x="950" y="55"/>
                </a:cubicBezTo>
                <a:cubicBezTo>
                  <a:pt x="952" y="61"/>
                  <a:pt x="956" y="73"/>
                  <a:pt x="956" y="73"/>
                </a:cubicBezTo>
                <a:cubicBezTo>
                  <a:pt x="963" y="124"/>
                  <a:pt x="970" y="177"/>
                  <a:pt x="999" y="220"/>
                </a:cubicBezTo>
                <a:cubicBezTo>
                  <a:pt x="1026" y="307"/>
                  <a:pt x="1023" y="402"/>
                  <a:pt x="1048" y="490"/>
                </a:cubicBezTo>
                <a:cubicBezTo>
                  <a:pt x="1060" y="534"/>
                  <a:pt x="1057" y="573"/>
                  <a:pt x="1097" y="600"/>
                </a:cubicBezTo>
                <a:cubicBezTo>
                  <a:pt x="1104" y="589"/>
                  <a:pt x="1115" y="580"/>
                  <a:pt x="1122" y="569"/>
                </a:cubicBezTo>
                <a:cubicBezTo>
                  <a:pt x="1125" y="564"/>
                  <a:pt x="1125" y="557"/>
                  <a:pt x="1128" y="551"/>
                </a:cubicBezTo>
                <a:cubicBezTo>
                  <a:pt x="1131" y="545"/>
                  <a:pt x="1136" y="539"/>
                  <a:pt x="1140" y="533"/>
                </a:cubicBezTo>
                <a:cubicBezTo>
                  <a:pt x="1151" y="500"/>
                  <a:pt x="1157" y="469"/>
                  <a:pt x="1177" y="441"/>
                </a:cubicBezTo>
                <a:cubicBezTo>
                  <a:pt x="1223" y="456"/>
                  <a:pt x="1207" y="491"/>
                  <a:pt x="1213" y="539"/>
                </a:cubicBezTo>
                <a:cubicBezTo>
                  <a:pt x="1217" y="566"/>
                  <a:pt x="1229" y="574"/>
                  <a:pt x="1250" y="588"/>
                </a:cubicBezTo>
                <a:cubicBezTo>
                  <a:pt x="1265" y="611"/>
                  <a:pt x="1273" y="615"/>
                  <a:pt x="1299" y="606"/>
                </a:cubicBezTo>
                <a:cubicBezTo>
                  <a:pt x="1313" y="585"/>
                  <a:pt x="1315" y="571"/>
                  <a:pt x="1336" y="557"/>
                </a:cubicBezTo>
                <a:cubicBezTo>
                  <a:pt x="1342" y="539"/>
                  <a:pt x="1348" y="520"/>
                  <a:pt x="1354" y="502"/>
                </a:cubicBezTo>
                <a:cubicBezTo>
                  <a:pt x="1358" y="488"/>
                  <a:pt x="1367" y="459"/>
                  <a:pt x="1367" y="459"/>
                </a:cubicBezTo>
                <a:cubicBezTo>
                  <a:pt x="1422" y="473"/>
                  <a:pt x="1400" y="465"/>
                  <a:pt x="1434" y="478"/>
                </a:cubicBezTo>
                <a:cubicBezTo>
                  <a:pt x="1442" y="490"/>
                  <a:pt x="1451" y="502"/>
                  <a:pt x="1459" y="514"/>
                </a:cubicBezTo>
                <a:cubicBezTo>
                  <a:pt x="1466" y="524"/>
                  <a:pt x="1463" y="539"/>
                  <a:pt x="1465" y="551"/>
                </a:cubicBezTo>
                <a:cubicBezTo>
                  <a:pt x="1470" y="579"/>
                  <a:pt x="1476" y="604"/>
                  <a:pt x="1495" y="625"/>
                </a:cubicBezTo>
                <a:cubicBezTo>
                  <a:pt x="1539" y="609"/>
                  <a:pt x="1527" y="610"/>
                  <a:pt x="1557" y="582"/>
                </a:cubicBezTo>
                <a:cubicBezTo>
                  <a:pt x="1564" y="559"/>
                  <a:pt x="1574" y="542"/>
                  <a:pt x="1593" y="527"/>
                </a:cubicBezTo>
                <a:cubicBezTo>
                  <a:pt x="1605" y="518"/>
                  <a:pt x="1630" y="502"/>
                  <a:pt x="1630" y="502"/>
                </a:cubicBezTo>
                <a:cubicBezTo>
                  <a:pt x="1693" y="511"/>
                  <a:pt x="1661" y="505"/>
                  <a:pt x="1698" y="539"/>
                </a:cubicBezTo>
                <a:cubicBezTo>
                  <a:pt x="1716" y="595"/>
                  <a:pt x="1705" y="600"/>
                  <a:pt x="1765" y="612"/>
                </a:cubicBezTo>
                <a:cubicBezTo>
                  <a:pt x="1775" y="610"/>
                  <a:pt x="1789" y="613"/>
                  <a:pt x="1796" y="606"/>
                </a:cubicBezTo>
                <a:cubicBezTo>
                  <a:pt x="1805" y="597"/>
                  <a:pt x="1804" y="581"/>
                  <a:pt x="1808" y="569"/>
                </a:cubicBezTo>
                <a:cubicBezTo>
                  <a:pt x="1823" y="524"/>
                  <a:pt x="1825" y="442"/>
                  <a:pt x="1875" y="422"/>
                </a:cubicBezTo>
                <a:cubicBezTo>
                  <a:pt x="1879" y="426"/>
                  <a:pt x="1882" y="432"/>
                  <a:pt x="1887" y="435"/>
                </a:cubicBezTo>
                <a:cubicBezTo>
                  <a:pt x="1893" y="438"/>
                  <a:pt x="1901" y="436"/>
                  <a:pt x="1906" y="441"/>
                </a:cubicBezTo>
                <a:cubicBezTo>
                  <a:pt x="1911" y="445"/>
                  <a:pt x="1908" y="454"/>
                  <a:pt x="1912" y="459"/>
                </a:cubicBezTo>
                <a:cubicBezTo>
                  <a:pt x="1917" y="465"/>
                  <a:pt x="1924" y="467"/>
                  <a:pt x="1930" y="471"/>
                </a:cubicBezTo>
                <a:cubicBezTo>
                  <a:pt x="1941" y="501"/>
                  <a:pt x="1955" y="537"/>
                  <a:pt x="1973" y="563"/>
                </a:cubicBezTo>
                <a:cubicBezTo>
                  <a:pt x="1974" y="566"/>
                  <a:pt x="1983" y="598"/>
                  <a:pt x="1986" y="600"/>
                </a:cubicBezTo>
                <a:cubicBezTo>
                  <a:pt x="1991" y="604"/>
                  <a:pt x="1998" y="603"/>
                  <a:pt x="2004" y="606"/>
                </a:cubicBezTo>
                <a:cubicBezTo>
                  <a:pt x="2040" y="624"/>
                  <a:pt x="2072" y="637"/>
                  <a:pt x="2114" y="637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8470" name="Freeform 6"/>
          <p:cNvSpPr>
            <a:spLocks/>
          </p:cNvSpPr>
          <p:nvPr/>
        </p:nvSpPr>
        <p:spPr bwMode="auto">
          <a:xfrm>
            <a:off x="4611688" y="3200400"/>
            <a:ext cx="4376737" cy="949325"/>
          </a:xfrm>
          <a:custGeom>
            <a:avLst/>
            <a:gdLst>
              <a:gd name="T0" fmla="*/ 0 w 2757"/>
              <a:gd name="T1" fmla="*/ 527 h 598"/>
              <a:gd name="T2" fmla="*/ 220 w 2757"/>
              <a:gd name="T3" fmla="*/ 545 h 598"/>
              <a:gd name="T4" fmla="*/ 710 w 2757"/>
              <a:gd name="T5" fmla="*/ 508 h 598"/>
              <a:gd name="T6" fmla="*/ 1152 w 2757"/>
              <a:gd name="T7" fmla="*/ 496 h 598"/>
              <a:gd name="T8" fmla="*/ 1213 w 2757"/>
              <a:gd name="T9" fmla="*/ 288 h 598"/>
              <a:gd name="T10" fmla="*/ 1250 w 2757"/>
              <a:gd name="T11" fmla="*/ 0 h 598"/>
              <a:gd name="T12" fmla="*/ 1268 w 2757"/>
              <a:gd name="T13" fmla="*/ 12 h 598"/>
              <a:gd name="T14" fmla="*/ 1280 w 2757"/>
              <a:gd name="T15" fmla="*/ 49 h 598"/>
              <a:gd name="T16" fmla="*/ 1311 w 2757"/>
              <a:gd name="T17" fmla="*/ 465 h 598"/>
              <a:gd name="T18" fmla="*/ 1317 w 2757"/>
              <a:gd name="T19" fmla="*/ 514 h 598"/>
              <a:gd name="T20" fmla="*/ 1354 w 2757"/>
              <a:gd name="T21" fmla="*/ 502 h 598"/>
              <a:gd name="T22" fmla="*/ 1881 w 2757"/>
              <a:gd name="T23" fmla="*/ 496 h 598"/>
              <a:gd name="T24" fmla="*/ 2757 w 2757"/>
              <a:gd name="T25" fmla="*/ 514 h 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757" h="598">
                <a:moveTo>
                  <a:pt x="0" y="527"/>
                </a:moveTo>
                <a:cubicBezTo>
                  <a:pt x="73" y="535"/>
                  <a:pt x="147" y="536"/>
                  <a:pt x="220" y="545"/>
                </a:cubicBezTo>
                <a:cubicBezTo>
                  <a:pt x="384" y="534"/>
                  <a:pt x="544" y="513"/>
                  <a:pt x="710" y="508"/>
                </a:cubicBezTo>
                <a:cubicBezTo>
                  <a:pt x="856" y="484"/>
                  <a:pt x="1042" y="598"/>
                  <a:pt x="1152" y="496"/>
                </a:cubicBezTo>
                <a:cubicBezTo>
                  <a:pt x="1174" y="427"/>
                  <a:pt x="1195" y="359"/>
                  <a:pt x="1213" y="288"/>
                </a:cubicBezTo>
                <a:cubicBezTo>
                  <a:pt x="1225" y="192"/>
                  <a:pt x="1241" y="97"/>
                  <a:pt x="1250" y="0"/>
                </a:cubicBezTo>
                <a:cubicBezTo>
                  <a:pt x="1256" y="4"/>
                  <a:pt x="1264" y="6"/>
                  <a:pt x="1268" y="12"/>
                </a:cubicBezTo>
                <a:cubicBezTo>
                  <a:pt x="1275" y="23"/>
                  <a:pt x="1280" y="49"/>
                  <a:pt x="1280" y="49"/>
                </a:cubicBezTo>
                <a:cubicBezTo>
                  <a:pt x="1285" y="181"/>
                  <a:pt x="1278" y="335"/>
                  <a:pt x="1311" y="465"/>
                </a:cubicBezTo>
                <a:cubicBezTo>
                  <a:pt x="1313" y="481"/>
                  <a:pt x="1305" y="503"/>
                  <a:pt x="1317" y="514"/>
                </a:cubicBezTo>
                <a:cubicBezTo>
                  <a:pt x="1327" y="522"/>
                  <a:pt x="1354" y="502"/>
                  <a:pt x="1354" y="502"/>
                </a:cubicBezTo>
                <a:cubicBezTo>
                  <a:pt x="1530" y="506"/>
                  <a:pt x="1706" y="515"/>
                  <a:pt x="1881" y="496"/>
                </a:cubicBezTo>
                <a:cubicBezTo>
                  <a:pt x="2186" y="506"/>
                  <a:pt x="2418" y="514"/>
                  <a:pt x="2757" y="51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8472" name="Text Box 8"/>
          <p:cNvSpPr txBox="1">
            <a:spLocks noChangeArrowheads="1"/>
          </p:cNvSpPr>
          <p:nvPr/>
        </p:nvSpPr>
        <p:spPr bwMode="auto">
          <a:xfrm>
            <a:off x="6429375" y="685800"/>
            <a:ext cx="23006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“Gradient ascent”</a:t>
            </a:r>
          </a:p>
        </p:txBody>
      </p:sp>
    </p:spTree>
    <p:extLst>
      <p:ext uri="{BB962C8B-B14F-4D97-AF65-F5344CB8AC3E}">
        <p14:creationId xmlns:p14="http://schemas.microsoft.com/office/powerpoint/2010/main" val="12961946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8" grpId="0"/>
      <p:bldP spid="318469" grpId="0" animBg="1"/>
      <p:bldP spid="31847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Randomizing Hill Climbing 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Randomly disobeying heuristic</a:t>
            </a:r>
          </a:p>
          <a:p>
            <a:r>
              <a:rPr lang="en-US"/>
              <a:t>Random restarts</a:t>
            </a:r>
          </a:p>
          <a:p>
            <a:endParaRPr lang="en-US"/>
          </a:p>
          <a:p>
            <a:pPr lvl="1">
              <a:buFontTx/>
              <a:buNone/>
            </a:pPr>
            <a:r>
              <a:rPr lang="en-US"/>
              <a:t>( heavy tailed distributions 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9A702843-88A6-4F1B-9F01-05FA6D9503BF}" type="slidenum">
              <a:rPr lang="en-US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320516" name="Rectangle 4"/>
          <p:cNvSpPr>
            <a:spLocks noChangeArrowheads="1"/>
          </p:cNvSpPr>
          <p:nvPr/>
        </p:nvSpPr>
        <p:spPr bwMode="auto">
          <a:xfrm>
            <a:off x="701675" y="5068888"/>
            <a:ext cx="7191375" cy="901700"/>
          </a:xfrm>
          <a:prstGeom prst="rect">
            <a:avLst/>
          </a:prstGeom>
          <a:noFill/>
          <a:ln>
            <a:noFill/>
          </a:ln>
          <a:effectLst>
            <a:outerShdw dist="17961" dir="189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sz="4000">
                <a:solidFill>
                  <a:schemeClr val="hlink"/>
                </a:solidFill>
                <a:latin typeface="Comic Sans MS" pitchFamily="66" charset="0"/>
                <a:sym typeface="Wingdings" pitchFamily="2" charset="2"/>
              </a:rPr>
              <a:t> Local Search</a:t>
            </a:r>
            <a:r>
              <a:rPr lang="en-US" sz="4000">
                <a:solidFill>
                  <a:schemeClr val="hlink"/>
                </a:solidFill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5887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Simulated Annealing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Objective: avoid local minima</a:t>
            </a:r>
          </a:p>
          <a:p>
            <a:r>
              <a:rPr lang="en-US" sz="2400"/>
              <a:t>Technique:</a:t>
            </a:r>
          </a:p>
          <a:p>
            <a:pPr lvl="1"/>
            <a:r>
              <a:rPr lang="en-US" sz="2400"/>
              <a:t>For the most part use hill climbing</a:t>
            </a:r>
          </a:p>
          <a:p>
            <a:pPr lvl="1"/>
            <a:r>
              <a:rPr lang="en-US" sz="2400"/>
              <a:t>When no improvement possible</a:t>
            </a:r>
          </a:p>
          <a:p>
            <a:pPr lvl="2"/>
            <a:r>
              <a:rPr lang="en-US" sz="1800"/>
              <a:t>Choose random neighbor</a:t>
            </a:r>
          </a:p>
          <a:p>
            <a:pPr lvl="2"/>
            <a:r>
              <a:rPr lang="en-US" sz="1800"/>
              <a:t>Let </a:t>
            </a:r>
            <a:r>
              <a:rPr lang="en-US" sz="1800">
                <a:sym typeface="Symbol" pitchFamily="18" charset="2"/>
              </a:rPr>
              <a:t> be the decrease in quality</a:t>
            </a:r>
            <a:endParaRPr lang="en-US" sz="1800"/>
          </a:p>
          <a:p>
            <a:pPr lvl="2"/>
            <a:r>
              <a:rPr lang="en-US" sz="1800"/>
              <a:t>Move to neighbor with probability e </a:t>
            </a:r>
            <a:r>
              <a:rPr lang="en-US" sz="1800" baseline="30000">
                <a:sym typeface="Symbol" pitchFamily="18" charset="2"/>
              </a:rPr>
              <a:t>--/T</a:t>
            </a:r>
          </a:p>
          <a:p>
            <a:pPr lvl="1"/>
            <a:r>
              <a:rPr lang="en-US" sz="2400"/>
              <a:t>Reduce “temperature” (T) over time</a:t>
            </a:r>
          </a:p>
          <a:p>
            <a:r>
              <a:rPr lang="en-US" sz="2400"/>
              <a:t>Pros &amp; cons</a:t>
            </a:r>
          </a:p>
          <a:p>
            <a:pPr lvl="1"/>
            <a:r>
              <a:rPr lang="en-US" sz="2400"/>
              <a:t>Optimal?</a:t>
            </a:r>
          </a:p>
          <a:p>
            <a:endParaRPr lang="en-US" sz="240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A26284C1-58FF-4261-80A5-F3B61B16B8BC}" type="slidenum">
              <a:rPr lang="en-US"/>
              <a:pPr/>
              <a:t>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294967295"/>
          </p:nvPr>
        </p:nvSpPr>
        <p:spPr>
          <a:xfrm>
            <a:off x="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322564" name="AutoShape 4"/>
          <p:cNvSpPr>
            <a:spLocks noChangeArrowheads="1"/>
          </p:cNvSpPr>
          <p:nvPr/>
        </p:nvSpPr>
        <p:spPr bwMode="auto">
          <a:xfrm flipV="1">
            <a:off x="4495800" y="5181600"/>
            <a:ext cx="1371600" cy="1295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65" name="AutoShape 5"/>
          <p:cNvSpPr>
            <a:spLocks noChangeArrowheads="1"/>
          </p:cNvSpPr>
          <p:nvPr/>
        </p:nvSpPr>
        <p:spPr bwMode="auto">
          <a:xfrm flipV="1">
            <a:off x="4800600" y="5181600"/>
            <a:ext cx="3810000" cy="990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66" name="Line 6"/>
          <p:cNvSpPr>
            <a:spLocks noChangeShapeType="1"/>
          </p:cNvSpPr>
          <p:nvPr/>
        </p:nvSpPr>
        <p:spPr bwMode="auto">
          <a:xfrm>
            <a:off x="44196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67" name="Text Box 7"/>
          <p:cNvSpPr txBox="1">
            <a:spLocks noChangeArrowheads="1"/>
          </p:cNvSpPr>
          <p:nvPr/>
        </p:nvSpPr>
        <p:spPr bwMode="auto">
          <a:xfrm>
            <a:off x="8077200" y="5562600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temp</a:t>
            </a:r>
          </a:p>
        </p:txBody>
      </p:sp>
      <p:sp>
        <p:nvSpPr>
          <p:cNvPr id="322568" name="Rectangle 8"/>
          <p:cNvSpPr>
            <a:spLocks noChangeArrowheads="1"/>
          </p:cNvSpPr>
          <p:nvPr/>
        </p:nvSpPr>
        <p:spPr bwMode="auto">
          <a:xfrm>
            <a:off x="0" y="4735513"/>
            <a:ext cx="91440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17575" lvl="1" indent="-228600" algn="l" eaLnBrk="0" hangingPunct="0">
              <a:lnSpc>
                <a:spcPct val="75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Comic Sans MS" pitchFamily="66" charset="0"/>
              </a:rPr>
              <a:t>If T decreased slowly enough, </a:t>
            </a:r>
            <a:r>
              <a:rPr lang="en-US" sz="2000" b="0" i="1">
                <a:solidFill>
                  <a:schemeClr val="tx1"/>
                </a:solidFill>
                <a:latin typeface="Comic Sans MS" pitchFamily="66" charset="0"/>
              </a:rPr>
              <a:t>will</a:t>
            </a:r>
            <a:r>
              <a:rPr lang="en-US" sz="2000">
                <a:solidFill>
                  <a:schemeClr val="tx1"/>
                </a:solidFill>
                <a:latin typeface="Comic Sans MS" pitchFamily="66" charset="0"/>
              </a:rPr>
              <a:t> reach optimal state</a:t>
            </a:r>
          </a:p>
          <a:p>
            <a:pPr marL="225425" indent="-225425" algn="l" eaLnBrk="0" hangingPunct="0">
              <a:lnSpc>
                <a:spcPct val="75000"/>
              </a:lnSpc>
              <a:spcBef>
                <a:spcPct val="30000"/>
              </a:spcBef>
              <a:buFontTx/>
              <a:buChar char="•"/>
            </a:pPr>
            <a:r>
              <a:rPr lang="en-US" sz="2000">
                <a:latin typeface="Comic Sans MS" pitchFamily="66" charset="0"/>
              </a:rPr>
              <a:t>Widely used</a:t>
            </a:r>
          </a:p>
          <a:p>
            <a:pPr marL="917575" lvl="1" indent="-228600" algn="l" eaLnBrk="0" hangingPunct="0">
              <a:lnSpc>
                <a:spcPct val="75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Comic Sans MS" pitchFamily="66" charset="0"/>
              </a:rPr>
              <a:t>See also WalkSAT</a:t>
            </a:r>
          </a:p>
          <a:p>
            <a:pPr marL="917575" lvl="1" indent="-228600" algn="l" eaLnBrk="0" hangingPunct="0">
              <a:lnSpc>
                <a:spcPct val="75000"/>
              </a:lnSpc>
              <a:spcBef>
                <a:spcPct val="30000"/>
              </a:spcBef>
              <a:buSzPct val="100000"/>
              <a:buFontTx/>
              <a:buChar char="•"/>
            </a:pPr>
            <a:endParaRPr lang="en-US" sz="200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4075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/>
          <a:lstStyle/>
          <a:p>
            <a:r>
              <a:rPr lang="en-US" sz="10600" dirty="0"/>
              <a:t>Heuristics</a:t>
            </a:r>
          </a:p>
        </p:txBody>
      </p:sp>
      <p:sp>
        <p:nvSpPr>
          <p:cNvPr id="371717" name="Rectangle 5"/>
          <p:cNvSpPr>
            <a:spLocks noGrp="1" noChangeArrowheads="1"/>
          </p:cNvSpPr>
          <p:nvPr>
            <p:ph idx="1"/>
          </p:nvPr>
        </p:nvSpPr>
        <p:spPr>
          <a:xfrm>
            <a:off x="76200" y="4343400"/>
            <a:ext cx="8915400" cy="2286000"/>
          </a:xfrm>
        </p:spPr>
        <p:txBody>
          <a:bodyPr/>
          <a:lstStyle/>
          <a:p>
            <a:pPr algn="ctr">
              <a:buNone/>
            </a:pPr>
            <a:r>
              <a:rPr lang="en-US" b="0" dirty="0"/>
              <a:t>It’s what makes search</a:t>
            </a:r>
            <a:r>
              <a:rPr lang="en-US" dirty="0"/>
              <a:t> actually work</a:t>
            </a:r>
          </a:p>
        </p:txBody>
      </p:sp>
    </p:spTree>
    <p:extLst>
      <p:ext uri="{BB962C8B-B14F-4D97-AF65-F5344CB8AC3E}">
        <p14:creationId xmlns:p14="http://schemas.microsoft.com/office/powerpoint/2010/main" val="38597604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Admissable Heuristics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f(x) = g(x) + h(x)</a:t>
            </a:r>
          </a:p>
          <a:p>
            <a:r>
              <a:rPr lang="en-US"/>
              <a:t>g: cost so far</a:t>
            </a:r>
          </a:p>
          <a:p>
            <a:r>
              <a:rPr lang="en-US"/>
              <a:t>h: underestimate of remaining costs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7D0AB27B-4DCB-48B3-8558-6EC216C73A2B}" type="slidenum">
              <a:rPr lang="en-US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330756" name="Rectangle 4"/>
          <p:cNvSpPr>
            <a:spLocks noChangeArrowheads="1"/>
          </p:cNvSpPr>
          <p:nvPr/>
        </p:nvSpPr>
        <p:spPr bwMode="auto">
          <a:xfrm>
            <a:off x="0" y="3275013"/>
            <a:ext cx="9144000" cy="89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Where do heuristics come from?</a:t>
            </a:r>
          </a:p>
        </p:txBody>
      </p:sp>
    </p:spTree>
    <p:extLst>
      <p:ext uri="{BB962C8B-B14F-4D97-AF65-F5344CB8AC3E}">
        <p14:creationId xmlns:p14="http://schemas.microsoft.com/office/powerpoint/2010/main" val="9983919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Relaxed Problems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Derive admissible heuristic from </a:t>
            </a:r>
            <a:r>
              <a:rPr lang="en-US" b="0" dirty="0">
                <a:solidFill>
                  <a:srgbClr val="FF0000"/>
                </a:solidFill>
              </a:rPr>
              <a:t>exact</a:t>
            </a:r>
            <a:r>
              <a:rPr lang="en-US" dirty="0"/>
              <a:t> cost of a solution to a </a:t>
            </a:r>
            <a:r>
              <a:rPr lang="en-US" b="0" dirty="0">
                <a:solidFill>
                  <a:srgbClr val="FF0000"/>
                </a:solidFill>
              </a:rPr>
              <a:t>relaxed</a:t>
            </a:r>
            <a:r>
              <a:rPr lang="en-US" dirty="0"/>
              <a:t> version of </a:t>
            </a: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46B48A51-8FE6-4B30-892E-B0F1F2F5B176}" type="slidenum">
              <a:rPr lang="en-US"/>
              <a:pPr/>
              <a:t>25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4294967295"/>
          </p:nvPr>
        </p:nvSpPr>
        <p:spPr>
          <a:xfrm>
            <a:off x="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Daniel S. Weld</a:t>
            </a:r>
          </a:p>
        </p:txBody>
      </p:sp>
      <p:grpSp>
        <p:nvGrpSpPr>
          <p:cNvPr id="332804" name="Group 4"/>
          <p:cNvGrpSpPr>
            <a:grpSpLocks/>
          </p:cNvGrpSpPr>
          <p:nvPr/>
        </p:nvGrpSpPr>
        <p:grpSpPr bwMode="auto">
          <a:xfrm>
            <a:off x="914400" y="4283075"/>
            <a:ext cx="7053263" cy="1143000"/>
            <a:chOff x="576" y="2496"/>
            <a:chExt cx="4443" cy="720"/>
          </a:xfrm>
        </p:grpSpPr>
        <p:sp>
          <p:nvSpPr>
            <p:cNvPr id="332805" name="Text Box 5"/>
            <p:cNvSpPr txBox="1">
              <a:spLocks noChangeArrowheads="1"/>
            </p:cNvSpPr>
            <p:nvPr/>
          </p:nvSpPr>
          <p:spPr bwMode="auto">
            <a:xfrm>
              <a:off x="703" y="2928"/>
              <a:ext cx="43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b="0">
                  <a:solidFill>
                    <a:schemeClr val="tx1"/>
                  </a:solidFill>
                  <a:latin typeface="Comic Sans MS" pitchFamily="66" charset="0"/>
                </a:rPr>
                <a:t># out of place = 2,   true distance to goal = 3</a:t>
              </a:r>
            </a:p>
          </p:txBody>
        </p:sp>
        <p:grpSp>
          <p:nvGrpSpPr>
            <p:cNvPr id="332806" name="Group 6"/>
            <p:cNvGrpSpPr>
              <a:grpSpLocks/>
            </p:cNvGrpSpPr>
            <p:nvPr/>
          </p:nvGrpSpPr>
          <p:grpSpPr bwMode="auto">
            <a:xfrm>
              <a:off x="576" y="2496"/>
              <a:ext cx="4320" cy="432"/>
              <a:chOff x="576" y="2352"/>
              <a:chExt cx="4320" cy="432"/>
            </a:xfrm>
          </p:grpSpPr>
          <p:sp>
            <p:nvSpPr>
              <p:cNvPr id="332807" name="Rectangle 7"/>
              <p:cNvSpPr>
                <a:spLocks noChangeArrowheads="1"/>
              </p:cNvSpPr>
              <p:nvPr/>
            </p:nvSpPr>
            <p:spPr bwMode="auto">
              <a:xfrm>
                <a:off x="3216" y="2640"/>
                <a:ext cx="144" cy="14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08" name="Rectangle 8"/>
              <p:cNvSpPr>
                <a:spLocks noChangeArrowheads="1"/>
              </p:cNvSpPr>
              <p:nvPr/>
            </p:nvSpPr>
            <p:spPr bwMode="auto">
              <a:xfrm>
                <a:off x="3504" y="2640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09" name="Rectangle 9"/>
              <p:cNvSpPr>
                <a:spLocks noChangeArrowheads="1"/>
              </p:cNvSpPr>
              <p:nvPr/>
            </p:nvSpPr>
            <p:spPr bwMode="auto">
              <a:xfrm>
                <a:off x="2976" y="2640"/>
                <a:ext cx="144" cy="14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10" name="Line 10"/>
              <p:cNvSpPr>
                <a:spLocks noChangeShapeType="1"/>
              </p:cNvSpPr>
              <p:nvPr/>
            </p:nvSpPr>
            <p:spPr bwMode="auto">
              <a:xfrm>
                <a:off x="2928" y="2784"/>
                <a:ext cx="768" cy="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811" name="Rectangle 11"/>
              <p:cNvSpPr>
                <a:spLocks noChangeArrowheads="1"/>
              </p:cNvSpPr>
              <p:nvPr/>
            </p:nvSpPr>
            <p:spPr bwMode="auto">
              <a:xfrm>
                <a:off x="4416" y="2640"/>
                <a:ext cx="144" cy="14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12" name="Rectangle 12"/>
              <p:cNvSpPr>
                <a:spLocks noChangeArrowheads="1"/>
              </p:cNvSpPr>
              <p:nvPr/>
            </p:nvSpPr>
            <p:spPr bwMode="auto">
              <a:xfrm>
                <a:off x="4704" y="2640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13" name="Rectangle 13"/>
              <p:cNvSpPr>
                <a:spLocks noChangeArrowheads="1"/>
              </p:cNvSpPr>
              <p:nvPr/>
            </p:nvSpPr>
            <p:spPr bwMode="auto">
              <a:xfrm>
                <a:off x="4416" y="2496"/>
                <a:ext cx="144" cy="14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14" name="Line 14"/>
              <p:cNvSpPr>
                <a:spLocks noChangeShapeType="1"/>
              </p:cNvSpPr>
              <p:nvPr/>
            </p:nvSpPr>
            <p:spPr bwMode="auto">
              <a:xfrm>
                <a:off x="4128" y="2784"/>
                <a:ext cx="768" cy="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815" name="Rectangle 15"/>
              <p:cNvSpPr>
                <a:spLocks noChangeArrowheads="1"/>
              </p:cNvSpPr>
              <p:nvPr/>
            </p:nvSpPr>
            <p:spPr bwMode="auto">
              <a:xfrm>
                <a:off x="2256" y="2496"/>
                <a:ext cx="144" cy="14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16" name="Rectangle 16"/>
              <p:cNvSpPr>
                <a:spLocks noChangeArrowheads="1"/>
              </p:cNvSpPr>
              <p:nvPr/>
            </p:nvSpPr>
            <p:spPr bwMode="auto">
              <a:xfrm>
                <a:off x="2256" y="2640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17" name="Rectangle 17"/>
              <p:cNvSpPr>
                <a:spLocks noChangeArrowheads="1"/>
              </p:cNvSpPr>
              <p:nvPr/>
            </p:nvSpPr>
            <p:spPr bwMode="auto">
              <a:xfrm>
                <a:off x="1728" y="2640"/>
                <a:ext cx="144" cy="14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18" name="Line 18"/>
              <p:cNvSpPr>
                <a:spLocks noChangeShapeType="1"/>
              </p:cNvSpPr>
              <p:nvPr/>
            </p:nvSpPr>
            <p:spPr bwMode="auto">
              <a:xfrm>
                <a:off x="1680" y="2784"/>
                <a:ext cx="768" cy="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819" name="Rectangle 19"/>
              <p:cNvSpPr>
                <a:spLocks noChangeArrowheads="1"/>
              </p:cNvSpPr>
              <p:nvPr/>
            </p:nvSpPr>
            <p:spPr bwMode="auto">
              <a:xfrm>
                <a:off x="1152" y="2496"/>
                <a:ext cx="144" cy="14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20" name="Rectangle 20"/>
              <p:cNvSpPr>
                <a:spLocks noChangeArrowheads="1"/>
              </p:cNvSpPr>
              <p:nvPr/>
            </p:nvSpPr>
            <p:spPr bwMode="auto">
              <a:xfrm>
                <a:off x="1152" y="2640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21" name="Rectangle 21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144" cy="14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22" name="Line 22"/>
              <p:cNvSpPr>
                <a:spLocks noChangeShapeType="1"/>
              </p:cNvSpPr>
              <p:nvPr/>
            </p:nvSpPr>
            <p:spPr bwMode="auto">
              <a:xfrm>
                <a:off x="576" y="2784"/>
                <a:ext cx="768" cy="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823" name="Line 23"/>
              <p:cNvSpPr>
                <a:spLocks noChangeShapeType="1"/>
              </p:cNvSpPr>
              <p:nvPr/>
            </p:nvSpPr>
            <p:spPr bwMode="auto">
              <a:xfrm>
                <a:off x="1440" y="2448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24" name="Line 24"/>
              <p:cNvSpPr>
                <a:spLocks noChangeShapeType="1"/>
              </p:cNvSpPr>
              <p:nvPr/>
            </p:nvSpPr>
            <p:spPr bwMode="auto">
              <a:xfrm>
                <a:off x="2544" y="2448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25" name="Line 25"/>
              <p:cNvSpPr>
                <a:spLocks noChangeShapeType="1"/>
              </p:cNvSpPr>
              <p:nvPr/>
            </p:nvSpPr>
            <p:spPr bwMode="auto">
              <a:xfrm>
                <a:off x="3744" y="2448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32826" name="Rectangle 26"/>
          <p:cNvSpPr>
            <a:spLocks noChangeArrowheads="1"/>
          </p:cNvSpPr>
          <p:nvPr/>
        </p:nvSpPr>
        <p:spPr bwMode="auto">
          <a:xfrm>
            <a:off x="152400" y="55118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25425" indent="-225425" algn="l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2800">
                <a:latin typeface="Comic Sans MS" pitchFamily="66" charset="0"/>
              </a:rPr>
              <a:t>Cost of optimal soln to relaxed problem </a:t>
            </a:r>
            <a:r>
              <a:rPr lang="en-US" sz="2800">
                <a:latin typeface="Comic Sans MS" pitchFamily="66" charset="0"/>
                <a:sym typeface="Symbol" pitchFamily="18" charset="2"/>
              </a:rPr>
              <a:t></a:t>
            </a:r>
            <a:r>
              <a:rPr lang="en-US" sz="2800">
                <a:latin typeface="Comic Sans MS" pitchFamily="66" charset="0"/>
              </a:rPr>
              <a:t> cost of optimal soln for real problem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533400" y="2514600"/>
            <a:ext cx="89154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Wingdings" charset="0"/>
              <a:buChar char="§"/>
              <a:defRPr sz="3200">
                <a:solidFill>
                  <a:srgbClr val="0000FF"/>
                </a:solidFill>
                <a:latin typeface="+mn-lt"/>
                <a:ea typeface="+mn-ea"/>
                <a:cs typeface="+mn-cs"/>
                <a:sym typeface="Arial" charset="0"/>
              </a:defRPr>
            </a:lvl1pPr>
            <a:lvl2pPr marL="731838" indent="-2857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0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  <a:sym typeface="Arial" charset="0"/>
              </a:defRPr>
            </a:lvl2pPr>
            <a:lvl3pPr marL="1131888" indent="-2286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charset="0"/>
              </a:defRPr>
            </a:lvl3pPr>
            <a:lvl4pPr marL="1589088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  <a:sym typeface="Arial" charset="0"/>
              </a:defRPr>
            </a:lvl4pPr>
            <a:lvl5pPr marL="2046288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  <a:sym typeface="Arial" charset="0"/>
              </a:defRPr>
            </a:lvl5pPr>
            <a:lvl6pPr marL="2503488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  <a:sym typeface="Arial" charset="0"/>
              </a:defRPr>
            </a:lvl6pPr>
            <a:lvl7pPr marL="2960688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  <a:sym typeface="Arial" charset="0"/>
              </a:defRPr>
            </a:lvl7pPr>
            <a:lvl8pPr marL="3417888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  <a:sym typeface="Arial" charset="0"/>
              </a:defRPr>
            </a:lvl8pPr>
            <a:lvl9pPr marL="3875088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  <a:sym typeface="Arial" charset="0"/>
              </a:defRPr>
            </a:lvl9pPr>
          </a:lstStyle>
          <a:p>
            <a:pPr lvl="1"/>
            <a:r>
              <a:rPr lang="en-US" sz="2400" dirty="0" smtClean="0">
                <a:sym typeface="Wingdings" pitchFamily="2" charset="2"/>
              </a:rPr>
              <a:t>For blocks world, distance = # move operations 	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heuristic = number of misplaced blocks</a:t>
            </a:r>
          </a:p>
          <a:p>
            <a:pPr lvl="1"/>
            <a:r>
              <a:rPr lang="en-US" sz="2400" i="1" dirty="0" smtClean="0">
                <a:sym typeface="Wingdings" pitchFamily="2" charset="2"/>
              </a:rPr>
              <a:t>What is relaxed problem?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8906934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What’s </a:t>
            </a:r>
            <a:r>
              <a:rPr lang="en-US" smtClean="0"/>
              <a:t>being relaxed?</a:t>
            </a:r>
            <a:endParaRPr lang="en-US" dirty="0" smtClean="0"/>
          </a:p>
        </p:txBody>
      </p:sp>
      <p:pic>
        <p:nvPicPr>
          <p:cNvPr id="10243" name="Picture 4" descr="romania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828800"/>
            <a:ext cx="8229600" cy="403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057400" y="914400"/>
            <a:ext cx="5004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Heuristic = Euclidean distance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609600" y="2895600"/>
            <a:ext cx="304800" cy="304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419600" y="4876800"/>
            <a:ext cx="304800" cy="304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Example: Pancake Problem</a:t>
            </a:r>
          </a:p>
        </p:txBody>
      </p:sp>
      <p:sp>
        <p:nvSpPr>
          <p:cNvPr id="31" name="Content Placeholder 3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7" name="Picture 3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348163"/>
            <a:ext cx="122555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95763"/>
            <a:ext cx="153035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425" y="4500563"/>
            <a:ext cx="2371725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/>
          <p:cNvPicPr>
            <a:picLocks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043363"/>
            <a:ext cx="1914525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Freeform 7"/>
          <p:cNvSpPr>
            <a:spLocks/>
          </p:cNvSpPr>
          <p:nvPr/>
        </p:nvSpPr>
        <p:spPr bwMode="auto">
          <a:xfrm rot="10800000" flipH="1">
            <a:off x="1295400" y="4140200"/>
            <a:ext cx="990600" cy="228600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21600 w 21600"/>
              <a:gd name="T5" fmla="*/ 0 h 21600"/>
              <a:gd name="T6" fmla="*/ 0 w 21600"/>
              <a:gd name="T7" fmla="*/ 21600 h 21600"/>
              <a:gd name="T8" fmla="*/ 0 w 21600"/>
              <a:gd name="T9" fmla="*/ 10800 h 21600"/>
              <a:gd name="T10" fmla="*/ 0 w 21600"/>
              <a:gd name="T11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10800" y="0"/>
                </a:lnTo>
                <a:lnTo>
                  <a:pt x="21600" y="0"/>
                </a:lnTo>
                <a:lnTo>
                  <a:pt x="0" y="21600"/>
                </a:lnTo>
                <a:lnTo>
                  <a:pt x="0" y="10800"/>
                </a:lnTo>
                <a:close/>
                <a:moveTo>
                  <a:pt x="0" y="10800"/>
                </a:moveTo>
              </a:path>
            </a:pathLst>
          </a:custGeom>
          <a:gradFill rotWithShape="0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540000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25399" dir="5400000" algn="ctr" rotWithShape="0">
              <a:schemeClr val="bg2">
                <a:alpha val="37997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rot="10800000">
            <a:off x="608013" y="3225800"/>
            <a:ext cx="687387" cy="971550"/>
          </a:xfrm>
          <a:prstGeom prst="line">
            <a:avLst/>
          </a:prstGeom>
          <a:noFill/>
          <a:ln w="38100" cap="flat">
            <a:solidFill>
              <a:srgbClr val="60606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1278" name="Group 14"/>
          <p:cNvGrpSpPr>
            <a:grpSpLocks/>
          </p:cNvGrpSpPr>
          <p:nvPr/>
        </p:nvGrpSpPr>
        <p:grpSpPr bwMode="auto">
          <a:xfrm>
            <a:off x="5257800" y="2036763"/>
            <a:ext cx="3130550" cy="650875"/>
            <a:chOff x="0" y="0"/>
            <a:chExt cx="1972" cy="410"/>
          </a:xfrm>
        </p:grpSpPr>
        <p:pic>
          <p:nvPicPr>
            <p:cNvPr id="11273" name="Picture 9"/>
            <p:cNvPicPr>
              <a:picLocks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192"/>
              <a:ext cx="772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4" name="Picture 10"/>
            <p:cNvPicPr>
              <a:picLocks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0"/>
              <a:ext cx="96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5" name="Picture 11"/>
            <p:cNvPicPr>
              <a:picLocks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" y="288"/>
              <a:ext cx="149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6" name="Picture 12"/>
            <p:cNvPicPr>
              <a:picLocks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96"/>
              <a:ext cx="1206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7" name="AutoShape 13"/>
            <p:cNvSpPr>
              <a:spLocks/>
            </p:cNvSpPr>
            <p:nvPr/>
          </p:nvSpPr>
          <p:spPr bwMode="auto">
            <a:xfrm flipH="1">
              <a:off x="0" y="81"/>
              <a:ext cx="240" cy="2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25400" cap="flat">
              <a:solidFill>
                <a:srgbClr val="89A4A7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1285" name="Group 21"/>
          <p:cNvGrpSpPr>
            <a:grpSpLocks/>
          </p:cNvGrpSpPr>
          <p:nvPr/>
        </p:nvGrpSpPr>
        <p:grpSpPr bwMode="auto">
          <a:xfrm>
            <a:off x="5257800" y="3255963"/>
            <a:ext cx="3130550" cy="650875"/>
            <a:chOff x="0" y="0"/>
            <a:chExt cx="1972" cy="410"/>
          </a:xfrm>
        </p:grpSpPr>
        <p:pic>
          <p:nvPicPr>
            <p:cNvPr id="11279" name="Picture 15"/>
            <p:cNvPicPr>
              <a:picLocks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0"/>
              <a:ext cx="772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284" name="Group 20"/>
            <p:cNvGrpSpPr>
              <a:grpSpLocks/>
            </p:cNvGrpSpPr>
            <p:nvPr/>
          </p:nvGrpSpPr>
          <p:grpSpPr bwMode="auto">
            <a:xfrm>
              <a:off x="0" y="96"/>
              <a:ext cx="1972" cy="314"/>
              <a:chOff x="0" y="0"/>
              <a:chExt cx="1972" cy="314"/>
            </a:xfrm>
          </p:grpSpPr>
          <p:pic>
            <p:nvPicPr>
              <p:cNvPr id="11280" name="Picture 16"/>
              <p:cNvPicPr>
                <a:picLocks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0" y="0"/>
                <a:ext cx="964" cy="1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81" name="Picture 17"/>
              <p:cNvPicPr>
                <a:picLocks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8" y="192"/>
                <a:ext cx="1494" cy="1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82" name="Picture 18"/>
              <p:cNvPicPr>
                <a:picLocks noChangeArrowheads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" y="96"/>
                <a:ext cx="1206" cy="1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283" name="AutoShape 19"/>
              <p:cNvSpPr>
                <a:spLocks/>
              </p:cNvSpPr>
              <p:nvPr/>
            </p:nvSpPr>
            <p:spPr bwMode="auto">
              <a:xfrm flipH="1">
                <a:off x="0" y="61"/>
                <a:ext cx="240" cy="240"/>
              </a:xfrm>
              <a:prstGeom prst="leftArrow">
                <a:avLst>
                  <a:gd name="adj1" fmla="val 50000"/>
                  <a:gd name="adj2" fmla="val 50000"/>
                </a:avLst>
              </a:prstGeom>
              <a:solidFill>
                <a:schemeClr val="accent1"/>
              </a:solidFill>
              <a:ln w="25400" cap="flat">
                <a:solidFill>
                  <a:srgbClr val="89A4A7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  <p:grpSp>
        <p:nvGrpSpPr>
          <p:cNvPr id="11291" name="Group 27"/>
          <p:cNvGrpSpPr>
            <a:grpSpLocks/>
          </p:cNvGrpSpPr>
          <p:nvPr/>
        </p:nvGrpSpPr>
        <p:grpSpPr bwMode="auto">
          <a:xfrm>
            <a:off x="5257800" y="4475163"/>
            <a:ext cx="3130550" cy="782637"/>
            <a:chOff x="0" y="0"/>
            <a:chExt cx="1972" cy="493"/>
          </a:xfrm>
        </p:grpSpPr>
        <p:pic>
          <p:nvPicPr>
            <p:cNvPr id="11286" name="Picture 22"/>
            <p:cNvPicPr>
              <a:picLocks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96"/>
              <a:ext cx="772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7" name="Picture 23"/>
            <p:cNvPicPr>
              <a:picLocks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192"/>
              <a:ext cx="96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8" name="Picture 24"/>
            <p:cNvPicPr>
              <a:picLocks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" y="0"/>
              <a:ext cx="149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9" name="Picture 25"/>
            <p:cNvPicPr>
              <a:picLocks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88"/>
              <a:ext cx="1206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90" name="AutoShape 26"/>
            <p:cNvSpPr>
              <a:spLocks/>
            </p:cNvSpPr>
            <p:nvPr/>
          </p:nvSpPr>
          <p:spPr bwMode="auto">
            <a:xfrm flipH="1">
              <a:off x="0" y="253"/>
              <a:ext cx="240" cy="2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25400" cap="flat">
              <a:solidFill>
                <a:srgbClr val="89A4A7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1292" name="Rectangle 28"/>
          <p:cNvSpPr>
            <a:spLocks/>
          </p:cNvSpPr>
          <p:nvPr/>
        </p:nvSpPr>
        <p:spPr bwMode="auto">
          <a:xfrm>
            <a:off x="2209800" y="5867400"/>
            <a:ext cx="4745038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400">
                <a:solidFill>
                  <a:schemeClr val="tx1"/>
                </a:solidFill>
                <a:cs typeface="Arial" charset="0"/>
              </a:rPr>
              <a:t>Cost: Number of pancakes flipped</a:t>
            </a:r>
          </a:p>
        </p:txBody>
      </p:sp>
      <p:sp>
        <p:nvSpPr>
          <p:cNvPr id="11293" name="Rectangle 29"/>
          <p:cNvSpPr>
            <a:spLocks/>
          </p:cNvSpPr>
          <p:nvPr/>
        </p:nvSpPr>
        <p:spPr bwMode="auto">
          <a:xfrm>
            <a:off x="571500" y="1790700"/>
            <a:ext cx="28479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400">
                <a:solidFill>
                  <a:schemeClr val="tx1"/>
                </a:solidFill>
                <a:cs typeface="Arial" charset="0"/>
              </a:rPr>
              <a:t>Action: Flip over the</a:t>
            </a:r>
          </a:p>
          <a:p>
            <a:pPr marL="39688"/>
            <a:r>
              <a:rPr lang="en-US" sz="2400">
                <a:solidFill>
                  <a:schemeClr val="tx1"/>
                </a:solidFill>
                <a:cs typeface="Arial" charset="0"/>
              </a:rPr>
              <a:t>top </a:t>
            </a:r>
            <a:r>
              <a:rPr lang="en-US" sz="2400">
                <a:solidFill>
                  <a:schemeClr val="tx1"/>
                </a:solidFill>
                <a:latin typeface="Arial Italic" charset="0"/>
                <a:cs typeface="Arial Italic" charset="0"/>
                <a:sym typeface="Arial Italic" charset="0"/>
              </a:rPr>
              <a:t>n </a:t>
            </a:r>
            <a:r>
              <a:rPr lang="en-US" sz="2400">
                <a:solidFill>
                  <a:schemeClr val="tx1"/>
                </a:solidFill>
                <a:cs typeface="Arial" charset="0"/>
              </a:rPr>
              <a:t>pancakes</a:t>
            </a:r>
          </a:p>
        </p:txBody>
      </p:sp>
    </p:spTree>
    <p:extLst>
      <p:ext uri="{BB962C8B-B14F-4D97-AF65-F5344CB8AC3E}">
        <p14:creationId xmlns:p14="http://schemas.microsoft.com/office/powerpoint/2010/main" val="10127967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Example: Pancake Problem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701800"/>
            <a:ext cx="8137525" cy="43434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319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Example: Pancake Problem</a:t>
            </a:r>
          </a:p>
        </p:txBody>
      </p:sp>
      <p:sp>
        <p:nvSpPr>
          <p:cNvPr id="99" name="Content Placeholder 9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 rot="10800000" flipH="1">
            <a:off x="1771650" y="2716213"/>
            <a:ext cx="495300" cy="1587"/>
          </a:xfrm>
          <a:prstGeom prst="line">
            <a:avLst/>
          </a:prstGeom>
          <a:noFill/>
          <a:ln w="38100" cap="flat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rot="10800000" flipH="1">
            <a:off x="1700213" y="2813050"/>
            <a:ext cx="636587" cy="1588"/>
          </a:xfrm>
          <a:prstGeom prst="line">
            <a:avLst/>
          </a:prstGeom>
          <a:noFill/>
          <a:ln w="38100" cap="flat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rot="10800000" flipH="1">
            <a:off x="1524000" y="2617788"/>
            <a:ext cx="1025525" cy="1587"/>
          </a:xfrm>
          <a:prstGeom prst="line">
            <a:avLst/>
          </a:prstGeom>
          <a:noFill/>
          <a:ln w="38100" cap="flat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rot="10800000" flipH="1">
            <a:off x="1630363" y="2908300"/>
            <a:ext cx="812800" cy="1588"/>
          </a:xfrm>
          <a:prstGeom prst="line">
            <a:avLst/>
          </a:prstGeom>
          <a:noFill/>
          <a:ln w="38100" cap="flat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rot="10800000" flipH="1">
            <a:off x="1716088" y="3941763"/>
            <a:ext cx="636587" cy="1587"/>
          </a:xfrm>
          <a:prstGeom prst="line">
            <a:avLst/>
          </a:prstGeom>
          <a:noFill/>
          <a:ln w="38100" cap="flat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1787525" y="3748088"/>
            <a:ext cx="495300" cy="1587"/>
          </a:xfrm>
          <a:prstGeom prst="line">
            <a:avLst/>
          </a:prstGeom>
          <a:noFill/>
          <a:ln w="38100" cap="flat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1539875" y="3844925"/>
            <a:ext cx="1025525" cy="1588"/>
          </a:xfrm>
          <a:prstGeom prst="line">
            <a:avLst/>
          </a:prstGeom>
          <a:noFill/>
          <a:ln w="38100" cap="flat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rot="10800000" flipH="1">
            <a:off x="1646238" y="4037013"/>
            <a:ext cx="812800" cy="1587"/>
          </a:xfrm>
          <a:prstGeom prst="line">
            <a:avLst/>
          </a:prstGeom>
          <a:noFill/>
          <a:ln w="38100" cap="flat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3662363" y="2486025"/>
            <a:ext cx="1025525" cy="1588"/>
          </a:xfrm>
          <a:prstGeom prst="line">
            <a:avLst/>
          </a:prstGeom>
          <a:noFill/>
          <a:ln w="38100" cap="flat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3910013" y="2389188"/>
            <a:ext cx="495300" cy="1587"/>
          </a:xfrm>
          <a:prstGeom prst="line">
            <a:avLst/>
          </a:prstGeom>
          <a:noFill/>
          <a:ln w="38100" cap="flat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3838575" y="2292350"/>
            <a:ext cx="636588" cy="1588"/>
          </a:xfrm>
          <a:prstGeom prst="line">
            <a:avLst/>
          </a:prstGeom>
          <a:noFill/>
          <a:ln w="38100" cap="flat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3768725" y="2195513"/>
            <a:ext cx="812800" cy="1587"/>
          </a:xfrm>
          <a:prstGeom prst="line">
            <a:avLst/>
          </a:prstGeom>
          <a:noFill/>
          <a:ln w="38100" cap="flat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5378" name="Group 18"/>
          <p:cNvGrpSpPr>
            <a:grpSpLocks/>
          </p:cNvGrpSpPr>
          <p:nvPr/>
        </p:nvGrpSpPr>
        <p:grpSpPr bwMode="auto">
          <a:xfrm rot="10800000" flipH="1">
            <a:off x="838200" y="4903788"/>
            <a:ext cx="1025525" cy="195262"/>
            <a:chOff x="0" y="0"/>
            <a:chExt cx="646" cy="123"/>
          </a:xfrm>
        </p:grpSpPr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 rot="10800000" flipH="1">
              <a:off x="111" y="122"/>
              <a:ext cx="401" cy="1"/>
            </a:xfrm>
            <a:prstGeom prst="line">
              <a:avLst/>
            </a:prstGeom>
            <a:noFill/>
            <a:ln w="38100" cap="flat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>
              <a:off x="156" y="0"/>
              <a:ext cx="312" cy="1"/>
            </a:xfrm>
            <a:prstGeom prst="line">
              <a:avLst/>
            </a:prstGeom>
            <a:noFill/>
            <a:ln w="38100" cap="flat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77" name="Line 17"/>
            <p:cNvSpPr>
              <a:spLocks noChangeShapeType="1"/>
            </p:cNvSpPr>
            <p:nvPr/>
          </p:nvSpPr>
          <p:spPr bwMode="auto">
            <a:xfrm>
              <a:off x="0" y="61"/>
              <a:ext cx="646" cy="1"/>
            </a:xfrm>
            <a:prstGeom prst="line">
              <a:avLst/>
            </a:prstGeom>
            <a:noFill/>
            <a:ln w="38100" cap="flat">
              <a:solidFill>
                <a:srgbClr val="6633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5379" name="Line 19"/>
          <p:cNvSpPr>
            <a:spLocks noChangeShapeType="1"/>
          </p:cNvSpPr>
          <p:nvPr/>
        </p:nvSpPr>
        <p:spPr bwMode="auto">
          <a:xfrm rot="10800000" flipH="1">
            <a:off x="944563" y="5194300"/>
            <a:ext cx="812800" cy="1588"/>
          </a:xfrm>
          <a:prstGeom prst="line">
            <a:avLst/>
          </a:prstGeom>
          <a:noFill/>
          <a:ln w="38100" cap="flat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5385" name="Group 25"/>
          <p:cNvGrpSpPr>
            <a:grpSpLocks/>
          </p:cNvGrpSpPr>
          <p:nvPr/>
        </p:nvGrpSpPr>
        <p:grpSpPr bwMode="auto">
          <a:xfrm rot="10800000" flipH="1">
            <a:off x="2819400" y="4570413"/>
            <a:ext cx="1025525" cy="290512"/>
            <a:chOff x="0" y="0"/>
            <a:chExt cx="646" cy="182"/>
          </a:xfrm>
        </p:grpSpPr>
        <p:grpSp>
          <p:nvGrpSpPr>
            <p:cNvPr id="15383" name="Group 23"/>
            <p:cNvGrpSpPr>
              <a:grpSpLocks/>
            </p:cNvGrpSpPr>
            <p:nvPr/>
          </p:nvGrpSpPr>
          <p:grpSpPr bwMode="auto">
            <a:xfrm>
              <a:off x="0" y="0"/>
              <a:ext cx="646" cy="122"/>
              <a:chOff x="0" y="0"/>
              <a:chExt cx="646" cy="122"/>
            </a:xfrm>
          </p:grpSpPr>
          <p:sp>
            <p:nvSpPr>
              <p:cNvPr id="15380" name="Line 20"/>
              <p:cNvSpPr>
                <a:spLocks noChangeShapeType="1"/>
              </p:cNvSpPr>
              <p:nvPr/>
            </p:nvSpPr>
            <p:spPr bwMode="auto">
              <a:xfrm rot="10800000" flipH="1">
                <a:off x="111" y="121"/>
                <a:ext cx="401" cy="1"/>
              </a:xfrm>
              <a:prstGeom prst="line">
                <a:avLst/>
              </a:prstGeom>
              <a:noFill/>
              <a:ln w="38100" cap="flat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81" name="Line 21"/>
              <p:cNvSpPr>
                <a:spLocks noChangeShapeType="1"/>
              </p:cNvSpPr>
              <p:nvPr/>
            </p:nvSpPr>
            <p:spPr bwMode="auto">
              <a:xfrm>
                <a:off x="156" y="0"/>
                <a:ext cx="312" cy="1"/>
              </a:xfrm>
              <a:prstGeom prst="line">
                <a:avLst/>
              </a:prstGeom>
              <a:noFill/>
              <a:ln w="38100" cap="flat">
                <a:solidFill>
                  <a:srgbClr val="CC99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82" name="Line 22"/>
              <p:cNvSpPr>
                <a:spLocks noChangeShapeType="1"/>
              </p:cNvSpPr>
              <p:nvPr/>
            </p:nvSpPr>
            <p:spPr bwMode="auto">
              <a:xfrm>
                <a:off x="0" y="60"/>
                <a:ext cx="646" cy="1"/>
              </a:xfrm>
              <a:prstGeom prst="line">
                <a:avLst/>
              </a:prstGeom>
              <a:noFill/>
              <a:ln w="38100" cap="flat">
                <a:solidFill>
                  <a:srgbClr val="6633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15384" name="Line 24"/>
            <p:cNvSpPr>
              <a:spLocks noChangeShapeType="1"/>
            </p:cNvSpPr>
            <p:nvPr/>
          </p:nvSpPr>
          <p:spPr bwMode="auto">
            <a:xfrm rot="10800000" flipH="1">
              <a:off x="67" y="181"/>
              <a:ext cx="512" cy="1"/>
            </a:xfrm>
            <a:prstGeom prst="line">
              <a:avLst/>
            </a:prstGeom>
            <a:noFill/>
            <a:ln w="38100" cap="flat">
              <a:solidFill>
                <a:srgbClr val="99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7620000" y="4405313"/>
            <a:ext cx="1025525" cy="1587"/>
          </a:xfrm>
          <a:prstGeom prst="line">
            <a:avLst/>
          </a:prstGeom>
          <a:noFill/>
          <a:ln w="38100" cap="flat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rot="10800000" flipH="1">
            <a:off x="7867650" y="4114800"/>
            <a:ext cx="495300" cy="1588"/>
          </a:xfrm>
          <a:prstGeom prst="line">
            <a:avLst/>
          </a:prstGeom>
          <a:noFill/>
          <a:ln w="38100" cap="flat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 rot="10800000" flipH="1">
            <a:off x="7796213" y="4211638"/>
            <a:ext cx="636587" cy="1587"/>
          </a:xfrm>
          <a:prstGeom prst="line">
            <a:avLst/>
          </a:prstGeom>
          <a:noFill/>
          <a:ln w="38100" cap="flat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 rot="10800000" flipH="1">
            <a:off x="7726363" y="4308475"/>
            <a:ext cx="812800" cy="1588"/>
          </a:xfrm>
          <a:prstGeom prst="line">
            <a:avLst/>
          </a:prstGeom>
          <a:noFill/>
          <a:ln w="38100" cap="flat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>
            <a:off x="3616325" y="3808413"/>
            <a:ext cx="1025525" cy="1587"/>
          </a:xfrm>
          <a:prstGeom prst="line">
            <a:avLst/>
          </a:prstGeom>
          <a:noFill/>
          <a:ln w="38100" cap="flat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3863975" y="3711575"/>
            <a:ext cx="495300" cy="1588"/>
          </a:xfrm>
          <a:prstGeom prst="line">
            <a:avLst/>
          </a:prstGeom>
          <a:noFill/>
          <a:ln w="38100" cap="flat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5394" name="Group 34"/>
          <p:cNvGrpSpPr>
            <a:grpSpLocks/>
          </p:cNvGrpSpPr>
          <p:nvPr/>
        </p:nvGrpSpPr>
        <p:grpSpPr bwMode="auto">
          <a:xfrm rot="10800000" flipH="1">
            <a:off x="3722688" y="3519488"/>
            <a:ext cx="812800" cy="96837"/>
            <a:chOff x="0" y="0"/>
            <a:chExt cx="512" cy="61"/>
          </a:xfrm>
        </p:grpSpPr>
        <p:sp>
          <p:nvSpPr>
            <p:cNvPr id="15392" name="Line 32"/>
            <p:cNvSpPr>
              <a:spLocks noChangeShapeType="1"/>
            </p:cNvSpPr>
            <p:nvPr/>
          </p:nvSpPr>
          <p:spPr bwMode="auto">
            <a:xfrm>
              <a:off x="45" y="60"/>
              <a:ext cx="399" cy="1"/>
            </a:xfrm>
            <a:prstGeom prst="line">
              <a:avLst/>
            </a:prstGeom>
            <a:noFill/>
            <a:ln w="38100" cap="flat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93" name="Line 33"/>
            <p:cNvSpPr>
              <a:spLocks noChangeShapeType="1"/>
            </p:cNvSpPr>
            <p:nvPr/>
          </p:nvSpPr>
          <p:spPr bwMode="auto">
            <a:xfrm>
              <a:off x="0" y="0"/>
              <a:ext cx="512" cy="0"/>
            </a:xfrm>
            <a:prstGeom prst="line">
              <a:avLst/>
            </a:prstGeom>
            <a:noFill/>
            <a:ln w="38100" cap="flat">
              <a:solidFill>
                <a:srgbClr val="99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5395" name="Line 35"/>
          <p:cNvSpPr>
            <a:spLocks noChangeShapeType="1"/>
          </p:cNvSpPr>
          <p:nvPr/>
        </p:nvSpPr>
        <p:spPr bwMode="auto">
          <a:xfrm flipH="1">
            <a:off x="2701925" y="2514600"/>
            <a:ext cx="574675" cy="2286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 rot="10800000" flipH="1">
            <a:off x="2055813" y="3074988"/>
            <a:ext cx="1587" cy="5334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97" name="Line 37"/>
          <p:cNvSpPr>
            <a:spLocks noChangeShapeType="1"/>
          </p:cNvSpPr>
          <p:nvPr/>
        </p:nvSpPr>
        <p:spPr bwMode="auto">
          <a:xfrm rot="10800000" flipH="1">
            <a:off x="1447800" y="4217988"/>
            <a:ext cx="609600" cy="4572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 rot="10800000">
            <a:off x="2473325" y="4267200"/>
            <a:ext cx="304800" cy="2286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99" name="Line 39"/>
          <p:cNvSpPr>
            <a:spLocks noChangeShapeType="1"/>
          </p:cNvSpPr>
          <p:nvPr/>
        </p:nvSpPr>
        <p:spPr bwMode="auto">
          <a:xfrm rot="10800000" flipH="1">
            <a:off x="4092575" y="5713413"/>
            <a:ext cx="495300" cy="1587"/>
          </a:xfrm>
          <a:prstGeom prst="line">
            <a:avLst/>
          </a:prstGeom>
          <a:noFill/>
          <a:ln w="38100" cap="flat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5403" name="Group 43"/>
          <p:cNvGrpSpPr>
            <a:grpSpLocks/>
          </p:cNvGrpSpPr>
          <p:nvPr/>
        </p:nvGrpSpPr>
        <p:grpSpPr bwMode="auto">
          <a:xfrm rot="10800000" flipH="1">
            <a:off x="3844925" y="5424488"/>
            <a:ext cx="1025525" cy="193675"/>
            <a:chOff x="0" y="0"/>
            <a:chExt cx="646" cy="122"/>
          </a:xfrm>
        </p:grpSpPr>
        <p:sp>
          <p:nvSpPr>
            <p:cNvPr id="15400" name="Line 40"/>
            <p:cNvSpPr>
              <a:spLocks noChangeShapeType="1"/>
            </p:cNvSpPr>
            <p:nvPr/>
          </p:nvSpPr>
          <p:spPr bwMode="auto">
            <a:xfrm>
              <a:off x="111" y="60"/>
              <a:ext cx="400" cy="1"/>
            </a:xfrm>
            <a:prstGeom prst="line">
              <a:avLst/>
            </a:prstGeom>
            <a:noFill/>
            <a:ln w="38100" cap="flat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01" name="Line 41"/>
            <p:cNvSpPr>
              <a:spLocks noChangeShapeType="1"/>
            </p:cNvSpPr>
            <p:nvPr/>
          </p:nvSpPr>
          <p:spPr bwMode="auto">
            <a:xfrm rot="10800000" flipH="1">
              <a:off x="0" y="121"/>
              <a:ext cx="646" cy="1"/>
            </a:xfrm>
            <a:prstGeom prst="line">
              <a:avLst/>
            </a:prstGeom>
            <a:noFill/>
            <a:ln w="38100" cap="flat">
              <a:solidFill>
                <a:srgbClr val="6633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02" name="Line 42"/>
            <p:cNvSpPr>
              <a:spLocks noChangeShapeType="1"/>
            </p:cNvSpPr>
            <p:nvPr/>
          </p:nvSpPr>
          <p:spPr bwMode="auto">
            <a:xfrm>
              <a:off x="67" y="0"/>
              <a:ext cx="512" cy="1"/>
            </a:xfrm>
            <a:prstGeom prst="line">
              <a:avLst/>
            </a:prstGeom>
            <a:noFill/>
            <a:ln w="38100" cap="flat">
              <a:solidFill>
                <a:srgbClr val="99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5404" name="Line 44"/>
          <p:cNvSpPr>
            <a:spLocks noChangeShapeType="1"/>
          </p:cNvSpPr>
          <p:nvPr/>
        </p:nvSpPr>
        <p:spPr bwMode="auto">
          <a:xfrm rot="10800000" flipH="1">
            <a:off x="1009650" y="6013450"/>
            <a:ext cx="495300" cy="1588"/>
          </a:xfrm>
          <a:prstGeom prst="line">
            <a:avLst/>
          </a:prstGeom>
          <a:noFill/>
          <a:ln w="38100" cap="flat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5407" name="Group 47"/>
          <p:cNvGrpSpPr>
            <a:grpSpLocks/>
          </p:cNvGrpSpPr>
          <p:nvPr/>
        </p:nvGrpSpPr>
        <p:grpSpPr bwMode="auto">
          <a:xfrm rot="10800000" flipH="1">
            <a:off x="762000" y="5818188"/>
            <a:ext cx="1025525" cy="98425"/>
            <a:chOff x="0" y="0"/>
            <a:chExt cx="646" cy="62"/>
          </a:xfrm>
        </p:grpSpPr>
        <p:sp>
          <p:nvSpPr>
            <p:cNvPr id="15405" name="Line 45"/>
            <p:cNvSpPr>
              <a:spLocks noChangeShapeType="1"/>
            </p:cNvSpPr>
            <p:nvPr/>
          </p:nvSpPr>
          <p:spPr bwMode="auto">
            <a:xfrm>
              <a:off x="111" y="0"/>
              <a:ext cx="400" cy="1"/>
            </a:xfrm>
            <a:prstGeom prst="line">
              <a:avLst/>
            </a:prstGeom>
            <a:noFill/>
            <a:ln w="38100" cap="flat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06" name="Line 46"/>
            <p:cNvSpPr>
              <a:spLocks noChangeShapeType="1"/>
            </p:cNvSpPr>
            <p:nvPr/>
          </p:nvSpPr>
          <p:spPr bwMode="auto">
            <a:xfrm rot="10800000" flipH="1">
              <a:off x="0" y="61"/>
              <a:ext cx="646" cy="1"/>
            </a:xfrm>
            <a:prstGeom prst="line">
              <a:avLst/>
            </a:prstGeom>
            <a:noFill/>
            <a:ln w="38100" cap="flat">
              <a:solidFill>
                <a:srgbClr val="6633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5408" name="Line 48"/>
          <p:cNvSpPr>
            <a:spLocks noChangeShapeType="1"/>
          </p:cNvSpPr>
          <p:nvPr/>
        </p:nvSpPr>
        <p:spPr bwMode="auto">
          <a:xfrm rot="10800000" flipH="1">
            <a:off x="868363" y="6108700"/>
            <a:ext cx="812800" cy="1588"/>
          </a:xfrm>
          <a:prstGeom prst="line">
            <a:avLst/>
          </a:prstGeom>
          <a:noFill/>
          <a:ln w="38100" cap="flat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5414" name="Group 54"/>
          <p:cNvGrpSpPr>
            <a:grpSpLocks/>
          </p:cNvGrpSpPr>
          <p:nvPr/>
        </p:nvGrpSpPr>
        <p:grpSpPr bwMode="auto">
          <a:xfrm rot="10800000" flipH="1">
            <a:off x="2251075" y="6186488"/>
            <a:ext cx="1025525" cy="290512"/>
            <a:chOff x="0" y="0"/>
            <a:chExt cx="646" cy="183"/>
          </a:xfrm>
        </p:grpSpPr>
        <p:sp>
          <p:nvSpPr>
            <p:cNvPr id="15409" name="Line 49"/>
            <p:cNvSpPr>
              <a:spLocks noChangeShapeType="1"/>
            </p:cNvSpPr>
            <p:nvPr/>
          </p:nvSpPr>
          <p:spPr bwMode="auto">
            <a:xfrm rot="10800000" flipH="1">
              <a:off x="156" y="122"/>
              <a:ext cx="312" cy="0"/>
            </a:xfrm>
            <a:prstGeom prst="line">
              <a:avLst/>
            </a:prstGeom>
            <a:noFill/>
            <a:ln w="38100" cap="flat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5412" name="Group 52"/>
            <p:cNvGrpSpPr>
              <a:grpSpLocks/>
            </p:cNvGrpSpPr>
            <p:nvPr/>
          </p:nvGrpSpPr>
          <p:grpSpPr bwMode="auto">
            <a:xfrm rot="10800000" flipH="1">
              <a:off x="0" y="0"/>
              <a:ext cx="646" cy="62"/>
              <a:chOff x="0" y="0"/>
              <a:chExt cx="646" cy="62"/>
            </a:xfrm>
          </p:grpSpPr>
          <p:sp>
            <p:nvSpPr>
              <p:cNvPr id="15410" name="Line 50"/>
              <p:cNvSpPr>
                <a:spLocks noChangeShapeType="1"/>
              </p:cNvSpPr>
              <p:nvPr/>
            </p:nvSpPr>
            <p:spPr bwMode="auto">
              <a:xfrm>
                <a:off x="111" y="0"/>
                <a:ext cx="400" cy="1"/>
              </a:xfrm>
              <a:prstGeom prst="line">
                <a:avLst/>
              </a:prstGeom>
              <a:noFill/>
              <a:ln w="38100" cap="flat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411" name="Line 51"/>
              <p:cNvSpPr>
                <a:spLocks noChangeShapeType="1"/>
              </p:cNvSpPr>
              <p:nvPr/>
            </p:nvSpPr>
            <p:spPr bwMode="auto">
              <a:xfrm rot="10800000" flipH="1">
                <a:off x="0" y="61"/>
                <a:ext cx="646" cy="1"/>
              </a:xfrm>
              <a:prstGeom prst="line">
                <a:avLst/>
              </a:prstGeom>
              <a:noFill/>
              <a:ln w="38100" cap="flat">
                <a:solidFill>
                  <a:srgbClr val="6633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15413" name="Line 53"/>
            <p:cNvSpPr>
              <a:spLocks noChangeShapeType="1"/>
            </p:cNvSpPr>
            <p:nvPr/>
          </p:nvSpPr>
          <p:spPr bwMode="auto">
            <a:xfrm rot="10800000" flipH="1">
              <a:off x="67" y="182"/>
              <a:ext cx="512" cy="1"/>
            </a:xfrm>
            <a:prstGeom prst="line">
              <a:avLst/>
            </a:prstGeom>
            <a:noFill/>
            <a:ln w="38100" cap="flat">
              <a:solidFill>
                <a:srgbClr val="99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5420" name="Group 60"/>
          <p:cNvGrpSpPr>
            <a:grpSpLocks/>
          </p:cNvGrpSpPr>
          <p:nvPr/>
        </p:nvGrpSpPr>
        <p:grpSpPr bwMode="auto">
          <a:xfrm rot="10800000" flipH="1">
            <a:off x="5445125" y="4037013"/>
            <a:ext cx="1025525" cy="290512"/>
            <a:chOff x="0" y="0"/>
            <a:chExt cx="646" cy="183"/>
          </a:xfrm>
        </p:grpSpPr>
        <p:sp>
          <p:nvSpPr>
            <p:cNvPr id="15415" name="Line 55"/>
            <p:cNvSpPr>
              <a:spLocks noChangeShapeType="1"/>
            </p:cNvSpPr>
            <p:nvPr/>
          </p:nvSpPr>
          <p:spPr bwMode="auto">
            <a:xfrm rot="10800000" flipH="1">
              <a:off x="156" y="182"/>
              <a:ext cx="312" cy="1"/>
            </a:xfrm>
            <a:prstGeom prst="line">
              <a:avLst/>
            </a:prstGeom>
            <a:noFill/>
            <a:ln w="38100" cap="flat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5419" name="Group 59"/>
            <p:cNvGrpSpPr>
              <a:grpSpLocks/>
            </p:cNvGrpSpPr>
            <p:nvPr/>
          </p:nvGrpSpPr>
          <p:grpSpPr bwMode="auto">
            <a:xfrm rot="10800000" flipH="1">
              <a:off x="0" y="0"/>
              <a:ext cx="646" cy="122"/>
              <a:chOff x="0" y="0"/>
              <a:chExt cx="646" cy="122"/>
            </a:xfrm>
          </p:grpSpPr>
          <p:sp>
            <p:nvSpPr>
              <p:cNvPr id="15416" name="Line 56"/>
              <p:cNvSpPr>
                <a:spLocks noChangeShapeType="1"/>
              </p:cNvSpPr>
              <p:nvPr/>
            </p:nvSpPr>
            <p:spPr bwMode="auto">
              <a:xfrm>
                <a:off x="111" y="59"/>
                <a:ext cx="400" cy="1"/>
              </a:xfrm>
              <a:prstGeom prst="line">
                <a:avLst/>
              </a:prstGeom>
              <a:noFill/>
              <a:ln w="38100" cap="flat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417" name="Line 57"/>
              <p:cNvSpPr>
                <a:spLocks noChangeShapeType="1"/>
              </p:cNvSpPr>
              <p:nvPr/>
            </p:nvSpPr>
            <p:spPr bwMode="auto">
              <a:xfrm rot="10800000" flipH="1">
                <a:off x="0" y="121"/>
                <a:ext cx="646" cy="1"/>
              </a:xfrm>
              <a:prstGeom prst="line">
                <a:avLst/>
              </a:prstGeom>
              <a:noFill/>
              <a:ln w="38100" cap="flat">
                <a:solidFill>
                  <a:srgbClr val="6633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418" name="Line 58"/>
              <p:cNvSpPr>
                <a:spLocks noChangeShapeType="1"/>
              </p:cNvSpPr>
              <p:nvPr/>
            </p:nvSpPr>
            <p:spPr bwMode="auto">
              <a:xfrm>
                <a:off x="67" y="0"/>
                <a:ext cx="512" cy="0"/>
              </a:xfrm>
              <a:prstGeom prst="line">
                <a:avLst/>
              </a:prstGeom>
              <a:noFill/>
              <a:ln w="38100" cap="flat">
                <a:solidFill>
                  <a:srgbClr val="9966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  <p:sp>
        <p:nvSpPr>
          <p:cNvPr id="15421" name="Line 61"/>
          <p:cNvSpPr>
            <a:spLocks noChangeShapeType="1"/>
          </p:cNvSpPr>
          <p:nvPr/>
        </p:nvSpPr>
        <p:spPr bwMode="auto">
          <a:xfrm rot="10800000" flipH="1">
            <a:off x="6705600" y="6157913"/>
            <a:ext cx="1025525" cy="1587"/>
          </a:xfrm>
          <a:prstGeom prst="line">
            <a:avLst/>
          </a:prstGeom>
          <a:noFill/>
          <a:ln w="38100" cap="flat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5425" name="Group 65"/>
          <p:cNvGrpSpPr>
            <a:grpSpLocks/>
          </p:cNvGrpSpPr>
          <p:nvPr/>
        </p:nvGrpSpPr>
        <p:grpSpPr bwMode="auto">
          <a:xfrm rot="10800000" flipH="1">
            <a:off x="6811963" y="5865813"/>
            <a:ext cx="812800" cy="193675"/>
            <a:chOff x="0" y="0"/>
            <a:chExt cx="512" cy="122"/>
          </a:xfrm>
        </p:grpSpPr>
        <p:sp>
          <p:nvSpPr>
            <p:cNvPr id="15422" name="Line 62"/>
            <p:cNvSpPr>
              <a:spLocks noChangeShapeType="1"/>
            </p:cNvSpPr>
            <p:nvPr/>
          </p:nvSpPr>
          <p:spPr bwMode="auto">
            <a:xfrm>
              <a:off x="88" y="60"/>
              <a:ext cx="312" cy="0"/>
            </a:xfrm>
            <a:prstGeom prst="line">
              <a:avLst/>
            </a:prstGeom>
            <a:noFill/>
            <a:ln w="38100" cap="flat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23" name="Line 63"/>
            <p:cNvSpPr>
              <a:spLocks noChangeShapeType="1"/>
            </p:cNvSpPr>
            <p:nvPr/>
          </p:nvSpPr>
          <p:spPr bwMode="auto">
            <a:xfrm>
              <a:off x="44" y="121"/>
              <a:ext cx="400" cy="1"/>
            </a:xfrm>
            <a:prstGeom prst="line">
              <a:avLst/>
            </a:prstGeom>
            <a:noFill/>
            <a:ln w="38100" cap="flat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24" name="Line 64"/>
            <p:cNvSpPr>
              <a:spLocks noChangeShapeType="1"/>
            </p:cNvSpPr>
            <p:nvPr/>
          </p:nvSpPr>
          <p:spPr bwMode="auto">
            <a:xfrm>
              <a:off x="0" y="0"/>
              <a:ext cx="512" cy="0"/>
            </a:xfrm>
            <a:prstGeom prst="line">
              <a:avLst/>
            </a:prstGeom>
            <a:noFill/>
            <a:ln w="38100" cap="flat">
              <a:solidFill>
                <a:srgbClr val="99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5426" name="Line 66"/>
          <p:cNvSpPr>
            <a:spLocks noChangeShapeType="1"/>
          </p:cNvSpPr>
          <p:nvPr/>
        </p:nvSpPr>
        <p:spPr bwMode="auto">
          <a:xfrm rot="10800000" flipH="1">
            <a:off x="1328738" y="5335588"/>
            <a:ext cx="1587" cy="304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427" name="Line 67"/>
          <p:cNvSpPr>
            <a:spLocks noChangeShapeType="1"/>
          </p:cNvSpPr>
          <p:nvPr/>
        </p:nvSpPr>
        <p:spPr bwMode="auto">
          <a:xfrm rot="10800000">
            <a:off x="1863725" y="5943600"/>
            <a:ext cx="381000" cy="2286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428" name="Line 68"/>
          <p:cNvSpPr>
            <a:spLocks noChangeShapeType="1"/>
          </p:cNvSpPr>
          <p:nvPr/>
        </p:nvSpPr>
        <p:spPr bwMode="auto">
          <a:xfrm flipH="1">
            <a:off x="3311525" y="6019800"/>
            <a:ext cx="2971800" cy="2286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429" name="Line 69"/>
          <p:cNvSpPr>
            <a:spLocks noChangeShapeType="1"/>
          </p:cNvSpPr>
          <p:nvPr/>
        </p:nvSpPr>
        <p:spPr bwMode="auto">
          <a:xfrm rot="10800000">
            <a:off x="3692525" y="5029200"/>
            <a:ext cx="304800" cy="2286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430" name="Line 70"/>
          <p:cNvSpPr>
            <a:spLocks noChangeShapeType="1"/>
          </p:cNvSpPr>
          <p:nvPr/>
        </p:nvSpPr>
        <p:spPr bwMode="auto">
          <a:xfrm flipH="1">
            <a:off x="4454525" y="4495800"/>
            <a:ext cx="914400" cy="685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431" name="Line 71"/>
          <p:cNvSpPr>
            <a:spLocks noChangeShapeType="1"/>
          </p:cNvSpPr>
          <p:nvPr/>
        </p:nvSpPr>
        <p:spPr bwMode="auto">
          <a:xfrm>
            <a:off x="4800600" y="3581400"/>
            <a:ext cx="762000" cy="304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432" name="Line 72"/>
          <p:cNvSpPr>
            <a:spLocks noChangeShapeType="1"/>
          </p:cNvSpPr>
          <p:nvPr/>
        </p:nvSpPr>
        <p:spPr bwMode="auto">
          <a:xfrm flipH="1">
            <a:off x="4148138" y="2744788"/>
            <a:ext cx="1587" cy="5334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433" name="Line 73"/>
          <p:cNvSpPr>
            <a:spLocks noChangeShapeType="1"/>
          </p:cNvSpPr>
          <p:nvPr/>
        </p:nvSpPr>
        <p:spPr bwMode="auto">
          <a:xfrm>
            <a:off x="5849938" y="5235575"/>
            <a:ext cx="636587" cy="1588"/>
          </a:xfrm>
          <a:prstGeom prst="line">
            <a:avLst/>
          </a:prstGeom>
          <a:noFill/>
          <a:ln w="38100" cap="flat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434" name="Line 74"/>
          <p:cNvSpPr>
            <a:spLocks noChangeShapeType="1"/>
          </p:cNvSpPr>
          <p:nvPr/>
        </p:nvSpPr>
        <p:spPr bwMode="auto">
          <a:xfrm rot="10800000" flipH="1">
            <a:off x="5673725" y="5332413"/>
            <a:ext cx="1025525" cy="1587"/>
          </a:xfrm>
          <a:prstGeom prst="line">
            <a:avLst/>
          </a:prstGeom>
          <a:noFill/>
          <a:ln w="38100" cap="flat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5437" name="Group 77"/>
          <p:cNvGrpSpPr>
            <a:grpSpLocks/>
          </p:cNvGrpSpPr>
          <p:nvPr/>
        </p:nvGrpSpPr>
        <p:grpSpPr bwMode="auto">
          <a:xfrm rot="10800000" flipH="1">
            <a:off x="5780088" y="5043488"/>
            <a:ext cx="812800" cy="96837"/>
            <a:chOff x="0" y="0"/>
            <a:chExt cx="512" cy="61"/>
          </a:xfrm>
        </p:grpSpPr>
        <p:sp>
          <p:nvSpPr>
            <p:cNvPr id="15435" name="Line 75"/>
            <p:cNvSpPr>
              <a:spLocks noChangeShapeType="1"/>
            </p:cNvSpPr>
            <p:nvPr/>
          </p:nvSpPr>
          <p:spPr bwMode="auto">
            <a:xfrm>
              <a:off x="89" y="0"/>
              <a:ext cx="312" cy="0"/>
            </a:xfrm>
            <a:prstGeom prst="line">
              <a:avLst/>
            </a:prstGeom>
            <a:noFill/>
            <a:ln w="38100" cap="flat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36" name="Line 76"/>
            <p:cNvSpPr>
              <a:spLocks noChangeShapeType="1"/>
            </p:cNvSpPr>
            <p:nvPr/>
          </p:nvSpPr>
          <p:spPr bwMode="auto">
            <a:xfrm>
              <a:off x="0" y="60"/>
              <a:ext cx="512" cy="1"/>
            </a:xfrm>
            <a:prstGeom prst="line">
              <a:avLst/>
            </a:prstGeom>
            <a:noFill/>
            <a:ln w="38100" cap="flat">
              <a:solidFill>
                <a:srgbClr val="99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5438" name="Line 78"/>
          <p:cNvSpPr>
            <a:spLocks noChangeShapeType="1"/>
          </p:cNvSpPr>
          <p:nvPr/>
        </p:nvSpPr>
        <p:spPr bwMode="auto">
          <a:xfrm rot="10800000">
            <a:off x="4911725" y="2667000"/>
            <a:ext cx="2438400" cy="13716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439" name="Line 79"/>
          <p:cNvSpPr>
            <a:spLocks noChangeShapeType="1"/>
          </p:cNvSpPr>
          <p:nvPr/>
        </p:nvSpPr>
        <p:spPr bwMode="auto">
          <a:xfrm>
            <a:off x="5978525" y="4495800"/>
            <a:ext cx="228600" cy="4572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440" name="Line 80"/>
          <p:cNvSpPr>
            <a:spLocks noChangeShapeType="1"/>
          </p:cNvSpPr>
          <p:nvPr/>
        </p:nvSpPr>
        <p:spPr bwMode="auto">
          <a:xfrm>
            <a:off x="6359525" y="5486400"/>
            <a:ext cx="609600" cy="2286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441" name="Line 81"/>
          <p:cNvSpPr>
            <a:spLocks noChangeShapeType="1"/>
          </p:cNvSpPr>
          <p:nvPr/>
        </p:nvSpPr>
        <p:spPr bwMode="auto">
          <a:xfrm rot="10800000" flipH="1">
            <a:off x="7273925" y="4648200"/>
            <a:ext cx="838200" cy="1066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442" name="Rectangle 82"/>
          <p:cNvSpPr>
            <a:spLocks/>
          </p:cNvSpPr>
          <p:nvPr/>
        </p:nvSpPr>
        <p:spPr bwMode="auto">
          <a:xfrm>
            <a:off x="6019800" y="297180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808080"/>
                </a:solidFill>
                <a:cs typeface="Arial" charset="0"/>
              </a:rPr>
              <a:t>3</a:t>
            </a:r>
          </a:p>
        </p:txBody>
      </p:sp>
      <p:sp>
        <p:nvSpPr>
          <p:cNvPr id="15443" name="Rectangle 83"/>
          <p:cNvSpPr>
            <a:spLocks/>
          </p:cNvSpPr>
          <p:nvPr/>
        </p:nvSpPr>
        <p:spPr bwMode="auto">
          <a:xfrm>
            <a:off x="7696200" y="5056188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808080"/>
                </a:solidFill>
                <a:cs typeface="Arial" charset="0"/>
              </a:rPr>
              <a:t>2</a:t>
            </a:r>
          </a:p>
        </p:txBody>
      </p:sp>
      <p:sp>
        <p:nvSpPr>
          <p:cNvPr id="15444" name="Rectangle 84"/>
          <p:cNvSpPr>
            <a:spLocks/>
          </p:cNvSpPr>
          <p:nvPr/>
        </p:nvSpPr>
        <p:spPr bwMode="auto">
          <a:xfrm>
            <a:off x="4648200" y="449580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808080"/>
                </a:solidFill>
                <a:cs typeface="Arial" charset="0"/>
              </a:rPr>
              <a:t>4</a:t>
            </a:r>
          </a:p>
        </p:txBody>
      </p:sp>
      <p:sp>
        <p:nvSpPr>
          <p:cNvPr id="15445" name="Rectangle 85"/>
          <p:cNvSpPr>
            <a:spLocks/>
          </p:cNvSpPr>
          <p:nvPr/>
        </p:nvSpPr>
        <p:spPr bwMode="auto">
          <a:xfrm>
            <a:off x="5105400" y="3379788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808080"/>
                </a:solidFill>
                <a:cs typeface="Arial" charset="0"/>
              </a:rPr>
              <a:t>3</a:t>
            </a:r>
          </a:p>
        </p:txBody>
      </p:sp>
      <p:sp>
        <p:nvSpPr>
          <p:cNvPr id="15446" name="Rectangle 86"/>
          <p:cNvSpPr>
            <a:spLocks/>
          </p:cNvSpPr>
          <p:nvPr/>
        </p:nvSpPr>
        <p:spPr bwMode="auto">
          <a:xfrm>
            <a:off x="4572000" y="609600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808080"/>
                </a:solidFill>
                <a:cs typeface="Arial" charset="0"/>
              </a:rPr>
              <a:t>3</a:t>
            </a:r>
          </a:p>
        </p:txBody>
      </p:sp>
      <p:sp>
        <p:nvSpPr>
          <p:cNvPr id="15447" name="Rectangle 87"/>
          <p:cNvSpPr>
            <a:spLocks/>
          </p:cNvSpPr>
          <p:nvPr/>
        </p:nvSpPr>
        <p:spPr bwMode="auto">
          <a:xfrm>
            <a:off x="6172200" y="449580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808080"/>
                </a:solidFill>
                <a:cs typeface="Arial" charset="0"/>
              </a:rPr>
              <a:t>2</a:t>
            </a:r>
          </a:p>
        </p:txBody>
      </p:sp>
      <p:sp>
        <p:nvSpPr>
          <p:cNvPr id="15448" name="Rectangle 88"/>
          <p:cNvSpPr>
            <a:spLocks/>
          </p:cNvSpPr>
          <p:nvPr/>
        </p:nvSpPr>
        <p:spPr bwMode="auto">
          <a:xfrm>
            <a:off x="1371600" y="5300663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808080"/>
                </a:solidFill>
                <a:cs typeface="Arial" charset="0"/>
              </a:rPr>
              <a:t>2</a:t>
            </a:r>
          </a:p>
        </p:txBody>
      </p:sp>
      <p:sp>
        <p:nvSpPr>
          <p:cNvPr id="15449" name="Rectangle 89"/>
          <p:cNvSpPr>
            <a:spLocks/>
          </p:cNvSpPr>
          <p:nvPr/>
        </p:nvSpPr>
        <p:spPr bwMode="auto">
          <a:xfrm>
            <a:off x="2057400" y="312420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808080"/>
                </a:solidFill>
                <a:cs typeface="Arial" charset="0"/>
              </a:rPr>
              <a:t>2</a:t>
            </a:r>
          </a:p>
        </p:txBody>
      </p:sp>
      <p:sp>
        <p:nvSpPr>
          <p:cNvPr id="15450" name="Rectangle 90"/>
          <p:cNvSpPr>
            <a:spLocks/>
          </p:cNvSpPr>
          <p:nvPr/>
        </p:nvSpPr>
        <p:spPr bwMode="auto">
          <a:xfrm>
            <a:off x="2895600" y="259080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808080"/>
                </a:solidFill>
                <a:cs typeface="Arial" charset="0"/>
              </a:rPr>
              <a:t>4</a:t>
            </a:r>
          </a:p>
        </p:txBody>
      </p:sp>
      <p:sp>
        <p:nvSpPr>
          <p:cNvPr id="15451" name="Rectangle 91"/>
          <p:cNvSpPr>
            <a:spLocks/>
          </p:cNvSpPr>
          <p:nvPr/>
        </p:nvSpPr>
        <p:spPr bwMode="auto">
          <a:xfrm>
            <a:off x="1828800" y="1447800"/>
            <a:ext cx="55753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400">
                <a:solidFill>
                  <a:schemeClr val="tx1"/>
                </a:solidFill>
                <a:cs typeface="Arial" charset="0"/>
              </a:rPr>
              <a:t>State space graph with costs as weights</a:t>
            </a:r>
          </a:p>
        </p:txBody>
      </p:sp>
      <p:sp>
        <p:nvSpPr>
          <p:cNvPr id="15452" name="Rectangle 92"/>
          <p:cNvSpPr>
            <a:spLocks/>
          </p:cNvSpPr>
          <p:nvPr/>
        </p:nvSpPr>
        <p:spPr bwMode="auto">
          <a:xfrm>
            <a:off x="1752600" y="434340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808080"/>
                </a:solidFill>
                <a:cs typeface="Arial" charset="0"/>
              </a:rPr>
              <a:t>3</a:t>
            </a:r>
          </a:p>
        </p:txBody>
      </p:sp>
      <p:sp>
        <p:nvSpPr>
          <p:cNvPr id="15453" name="Rectangle 93"/>
          <p:cNvSpPr>
            <a:spLocks/>
          </p:cNvSpPr>
          <p:nvPr/>
        </p:nvSpPr>
        <p:spPr bwMode="auto">
          <a:xfrm>
            <a:off x="2667000" y="403860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808080"/>
                </a:solidFill>
                <a:cs typeface="Arial" charset="0"/>
              </a:rPr>
              <a:t>4</a:t>
            </a:r>
          </a:p>
        </p:txBody>
      </p:sp>
      <p:sp>
        <p:nvSpPr>
          <p:cNvPr id="15454" name="Rectangle 94"/>
          <p:cNvSpPr>
            <a:spLocks/>
          </p:cNvSpPr>
          <p:nvPr/>
        </p:nvSpPr>
        <p:spPr bwMode="auto">
          <a:xfrm>
            <a:off x="3429000" y="502920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808080"/>
                </a:solidFill>
                <a:cs typeface="Arial" charset="0"/>
              </a:rPr>
              <a:t>3</a:t>
            </a:r>
          </a:p>
        </p:txBody>
      </p:sp>
      <p:sp>
        <p:nvSpPr>
          <p:cNvPr id="15455" name="Rectangle 95"/>
          <p:cNvSpPr>
            <a:spLocks/>
          </p:cNvSpPr>
          <p:nvPr/>
        </p:nvSpPr>
        <p:spPr bwMode="auto">
          <a:xfrm>
            <a:off x="2057400" y="563880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808080"/>
                </a:solidFill>
                <a:cs typeface="Arial" charset="0"/>
              </a:rPr>
              <a:t>4</a:t>
            </a:r>
          </a:p>
        </p:txBody>
      </p:sp>
      <p:sp>
        <p:nvSpPr>
          <p:cNvPr id="15456" name="Rectangle 96"/>
          <p:cNvSpPr>
            <a:spLocks/>
          </p:cNvSpPr>
          <p:nvPr/>
        </p:nvSpPr>
        <p:spPr bwMode="auto">
          <a:xfrm>
            <a:off x="3810000" y="289560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808080"/>
                </a:solidFill>
                <a:cs typeface="Arial" charset="0"/>
              </a:rPr>
              <a:t>2</a:t>
            </a:r>
          </a:p>
        </p:txBody>
      </p:sp>
      <p:sp>
        <p:nvSpPr>
          <p:cNvPr id="15457" name="Rectangle 97"/>
          <p:cNvSpPr>
            <a:spLocks/>
          </p:cNvSpPr>
          <p:nvPr/>
        </p:nvSpPr>
        <p:spPr bwMode="auto">
          <a:xfrm>
            <a:off x="6502400" y="553720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808080"/>
                </a:solidFill>
                <a:cs typeface="Arial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33077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PS1 – due Monday 10/13</a:t>
            </a:r>
          </a:p>
          <a:p>
            <a:r>
              <a:rPr lang="en-US" dirty="0" smtClean="0"/>
              <a:t>Office hours</a:t>
            </a:r>
          </a:p>
          <a:p>
            <a:pPr lvl="1"/>
            <a:r>
              <a:rPr lang="en-US" dirty="0" smtClean="0"/>
              <a:t>Jeff today 10:30am CSE 021</a:t>
            </a:r>
          </a:p>
          <a:p>
            <a:pPr lvl="1"/>
            <a:r>
              <a:rPr lang="en-US" dirty="0" smtClean="0"/>
              <a:t>Galen today 1-3pm CSE 218</a:t>
            </a:r>
          </a:p>
          <a:p>
            <a:pPr lvl="1"/>
            <a:r>
              <a:rPr lang="en-US" dirty="0" smtClean="0"/>
              <a:t>See Website for 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01A33-68FA-C348-94CA-BF53BB60B9C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182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Example: Heuristic Function</a:t>
            </a:r>
          </a:p>
        </p:txBody>
      </p:sp>
      <p:sp>
        <p:nvSpPr>
          <p:cNvPr id="99" name="Content Placeholder 9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 rot="10800000" flipH="1">
            <a:off x="1771650" y="2716213"/>
            <a:ext cx="495300" cy="1587"/>
          </a:xfrm>
          <a:prstGeom prst="line">
            <a:avLst/>
          </a:prstGeom>
          <a:noFill/>
          <a:ln w="38100" cap="flat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rot="10800000" flipH="1">
            <a:off x="1700213" y="2813050"/>
            <a:ext cx="636587" cy="1588"/>
          </a:xfrm>
          <a:prstGeom prst="line">
            <a:avLst/>
          </a:prstGeom>
          <a:noFill/>
          <a:ln w="38100" cap="flat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rot="10800000" flipH="1">
            <a:off x="1524000" y="2617788"/>
            <a:ext cx="1025525" cy="1587"/>
          </a:xfrm>
          <a:prstGeom prst="line">
            <a:avLst/>
          </a:prstGeom>
          <a:noFill/>
          <a:ln w="38100" cap="flat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rot="10800000" flipH="1">
            <a:off x="1630363" y="2908300"/>
            <a:ext cx="812800" cy="1588"/>
          </a:xfrm>
          <a:prstGeom prst="line">
            <a:avLst/>
          </a:prstGeom>
          <a:noFill/>
          <a:ln w="38100" cap="flat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rot="10800000" flipH="1">
            <a:off x="1716088" y="3941763"/>
            <a:ext cx="636587" cy="1587"/>
          </a:xfrm>
          <a:prstGeom prst="line">
            <a:avLst/>
          </a:prstGeom>
          <a:noFill/>
          <a:ln w="38100" cap="flat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1787525" y="3748088"/>
            <a:ext cx="495300" cy="1587"/>
          </a:xfrm>
          <a:prstGeom prst="line">
            <a:avLst/>
          </a:prstGeom>
          <a:noFill/>
          <a:ln w="38100" cap="flat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539875" y="3844925"/>
            <a:ext cx="1025525" cy="1588"/>
          </a:xfrm>
          <a:prstGeom prst="line">
            <a:avLst/>
          </a:prstGeom>
          <a:noFill/>
          <a:ln w="38100" cap="flat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rot="10800000" flipH="1">
            <a:off x="1646238" y="4037013"/>
            <a:ext cx="812800" cy="1587"/>
          </a:xfrm>
          <a:prstGeom prst="line">
            <a:avLst/>
          </a:prstGeom>
          <a:noFill/>
          <a:ln w="38100" cap="flat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3662363" y="2486025"/>
            <a:ext cx="1025525" cy="1588"/>
          </a:xfrm>
          <a:prstGeom prst="line">
            <a:avLst/>
          </a:prstGeom>
          <a:noFill/>
          <a:ln w="38100" cap="flat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3910013" y="2389188"/>
            <a:ext cx="495300" cy="1587"/>
          </a:xfrm>
          <a:prstGeom prst="line">
            <a:avLst/>
          </a:prstGeom>
          <a:noFill/>
          <a:ln w="38100" cap="flat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3838575" y="2292350"/>
            <a:ext cx="636588" cy="1588"/>
          </a:xfrm>
          <a:prstGeom prst="line">
            <a:avLst/>
          </a:prstGeom>
          <a:noFill/>
          <a:ln w="38100" cap="flat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3768725" y="2195513"/>
            <a:ext cx="812800" cy="1587"/>
          </a:xfrm>
          <a:prstGeom prst="line">
            <a:avLst/>
          </a:prstGeom>
          <a:noFill/>
          <a:ln w="38100" cap="flat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20498" name="Group 18"/>
          <p:cNvGrpSpPr>
            <a:grpSpLocks/>
          </p:cNvGrpSpPr>
          <p:nvPr/>
        </p:nvGrpSpPr>
        <p:grpSpPr bwMode="auto">
          <a:xfrm rot="10800000" flipH="1">
            <a:off x="838200" y="4903788"/>
            <a:ext cx="1025525" cy="195262"/>
            <a:chOff x="0" y="0"/>
            <a:chExt cx="646" cy="123"/>
          </a:xfrm>
        </p:grpSpPr>
        <p:sp>
          <p:nvSpPr>
            <p:cNvPr id="20495" name="Line 15"/>
            <p:cNvSpPr>
              <a:spLocks noChangeShapeType="1"/>
            </p:cNvSpPr>
            <p:nvPr/>
          </p:nvSpPr>
          <p:spPr bwMode="auto">
            <a:xfrm rot="10800000" flipH="1">
              <a:off x="111" y="122"/>
              <a:ext cx="401" cy="1"/>
            </a:xfrm>
            <a:prstGeom prst="line">
              <a:avLst/>
            </a:prstGeom>
            <a:noFill/>
            <a:ln w="38100" cap="flat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496" name="Line 16"/>
            <p:cNvSpPr>
              <a:spLocks noChangeShapeType="1"/>
            </p:cNvSpPr>
            <p:nvPr/>
          </p:nvSpPr>
          <p:spPr bwMode="auto">
            <a:xfrm>
              <a:off x="156" y="0"/>
              <a:ext cx="312" cy="1"/>
            </a:xfrm>
            <a:prstGeom prst="line">
              <a:avLst/>
            </a:prstGeom>
            <a:noFill/>
            <a:ln w="38100" cap="flat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497" name="Line 17"/>
            <p:cNvSpPr>
              <a:spLocks noChangeShapeType="1"/>
            </p:cNvSpPr>
            <p:nvPr/>
          </p:nvSpPr>
          <p:spPr bwMode="auto">
            <a:xfrm>
              <a:off x="0" y="61"/>
              <a:ext cx="646" cy="1"/>
            </a:xfrm>
            <a:prstGeom prst="line">
              <a:avLst/>
            </a:prstGeom>
            <a:noFill/>
            <a:ln w="38100" cap="flat">
              <a:solidFill>
                <a:srgbClr val="6633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0499" name="Line 19"/>
          <p:cNvSpPr>
            <a:spLocks noChangeShapeType="1"/>
          </p:cNvSpPr>
          <p:nvPr/>
        </p:nvSpPr>
        <p:spPr bwMode="auto">
          <a:xfrm rot="10800000" flipH="1">
            <a:off x="944563" y="5194300"/>
            <a:ext cx="812800" cy="1588"/>
          </a:xfrm>
          <a:prstGeom prst="line">
            <a:avLst/>
          </a:prstGeom>
          <a:noFill/>
          <a:ln w="38100" cap="flat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20505" name="Group 25"/>
          <p:cNvGrpSpPr>
            <a:grpSpLocks/>
          </p:cNvGrpSpPr>
          <p:nvPr/>
        </p:nvGrpSpPr>
        <p:grpSpPr bwMode="auto">
          <a:xfrm rot="10800000" flipH="1">
            <a:off x="2819400" y="4570413"/>
            <a:ext cx="1025525" cy="290512"/>
            <a:chOff x="0" y="0"/>
            <a:chExt cx="646" cy="182"/>
          </a:xfrm>
        </p:grpSpPr>
        <p:grpSp>
          <p:nvGrpSpPr>
            <p:cNvPr id="20503" name="Group 23"/>
            <p:cNvGrpSpPr>
              <a:grpSpLocks/>
            </p:cNvGrpSpPr>
            <p:nvPr/>
          </p:nvGrpSpPr>
          <p:grpSpPr bwMode="auto">
            <a:xfrm>
              <a:off x="0" y="0"/>
              <a:ext cx="646" cy="122"/>
              <a:chOff x="0" y="0"/>
              <a:chExt cx="646" cy="122"/>
            </a:xfrm>
          </p:grpSpPr>
          <p:sp>
            <p:nvSpPr>
              <p:cNvPr id="20500" name="Line 20"/>
              <p:cNvSpPr>
                <a:spLocks noChangeShapeType="1"/>
              </p:cNvSpPr>
              <p:nvPr/>
            </p:nvSpPr>
            <p:spPr bwMode="auto">
              <a:xfrm rot="10800000" flipH="1">
                <a:off x="111" y="121"/>
                <a:ext cx="401" cy="1"/>
              </a:xfrm>
              <a:prstGeom prst="line">
                <a:avLst/>
              </a:prstGeom>
              <a:noFill/>
              <a:ln w="38100" cap="flat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0501" name="Line 21"/>
              <p:cNvSpPr>
                <a:spLocks noChangeShapeType="1"/>
              </p:cNvSpPr>
              <p:nvPr/>
            </p:nvSpPr>
            <p:spPr bwMode="auto">
              <a:xfrm>
                <a:off x="156" y="0"/>
                <a:ext cx="312" cy="1"/>
              </a:xfrm>
              <a:prstGeom prst="line">
                <a:avLst/>
              </a:prstGeom>
              <a:noFill/>
              <a:ln w="38100" cap="flat">
                <a:solidFill>
                  <a:srgbClr val="CC99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0502" name="Line 22"/>
              <p:cNvSpPr>
                <a:spLocks noChangeShapeType="1"/>
              </p:cNvSpPr>
              <p:nvPr/>
            </p:nvSpPr>
            <p:spPr bwMode="auto">
              <a:xfrm>
                <a:off x="0" y="60"/>
                <a:ext cx="646" cy="1"/>
              </a:xfrm>
              <a:prstGeom prst="line">
                <a:avLst/>
              </a:prstGeom>
              <a:noFill/>
              <a:ln w="38100" cap="flat">
                <a:solidFill>
                  <a:srgbClr val="6633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20504" name="Line 24"/>
            <p:cNvSpPr>
              <a:spLocks noChangeShapeType="1"/>
            </p:cNvSpPr>
            <p:nvPr/>
          </p:nvSpPr>
          <p:spPr bwMode="auto">
            <a:xfrm rot="10800000" flipH="1">
              <a:off x="67" y="181"/>
              <a:ext cx="512" cy="1"/>
            </a:xfrm>
            <a:prstGeom prst="line">
              <a:avLst/>
            </a:prstGeom>
            <a:noFill/>
            <a:ln w="38100" cap="flat">
              <a:solidFill>
                <a:srgbClr val="99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0506" name="Line 26"/>
          <p:cNvSpPr>
            <a:spLocks noChangeShapeType="1"/>
          </p:cNvSpPr>
          <p:nvPr/>
        </p:nvSpPr>
        <p:spPr bwMode="auto">
          <a:xfrm>
            <a:off x="7620000" y="4405313"/>
            <a:ext cx="1025525" cy="1587"/>
          </a:xfrm>
          <a:prstGeom prst="line">
            <a:avLst/>
          </a:prstGeom>
          <a:noFill/>
          <a:ln w="38100" cap="flat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 rot="10800000" flipH="1">
            <a:off x="7867650" y="4114800"/>
            <a:ext cx="495300" cy="1588"/>
          </a:xfrm>
          <a:prstGeom prst="line">
            <a:avLst/>
          </a:prstGeom>
          <a:noFill/>
          <a:ln w="38100" cap="flat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 rot="10800000" flipH="1">
            <a:off x="7796213" y="4211638"/>
            <a:ext cx="636587" cy="1587"/>
          </a:xfrm>
          <a:prstGeom prst="line">
            <a:avLst/>
          </a:prstGeom>
          <a:noFill/>
          <a:ln w="38100" cap="flat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 rot="10800000" flipH="1">
            <a:off x="7726363" y="4308475"/>
            <a:ext cx="812800" cy="1588"/>
          </a:xfrm>
          <a:prstGeom prst="line">
            <a:avLst/>
          </a:prstGeom>
          <a:noFill/>
          <a:ln w="38100" cap="flat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>
            <a:off x="3616325" y="3808413"/>
            <a:ext cx="1025525" cy="1587"/>
          </a:xfrm>
          <a:prstGeom prst="line">
            <a:avLst/>
          </a:prstGeom>
          <a:noFill/>
          <a:ln w="38100" cap="flat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>
            <a:off x="3863975" y="3711575"/>
            <a:ext cx="495300" cy="1588"/>
          </a:xfrm>
          <a:prstGeom prst="line">
            <a:avLst/>
          </a:prstGeom>
          <a:noFill/>
          <a:ln w="38100" cap="flat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20514" name="Group 34"/>
          <p:cNvGrpSpPr>
            <a:grpSpLocks/>
          </p:cNvGrpSpPr>
          <p:nvPr/>
        </p:nvGrpSpPr>
        <p:grpSpPr bwMode="auto">
          <a:xfrm rot="10800000" flipH="1">
            <a:off x="3722688" y="3519488"/>
            <a:ext cx="812800" cy="96837"/>
            <a:chOff x="0" y="0"/>
            <a:chExt cx="512" cy="61"/>
          </a:xfrm>
        </p:grpSpPr>
        <p:sp>
          <p:nvSpPr>
            <p:cNvPr id="20512" name="Line 32"/>
            <p:cNvSpPr>
              <a:spLocks noChangeShapeType="1"/>
            </p:cNvSpPr>
            <p:nvPr/>
          </p:nvSpPr>
          <p:spPr bwMode="auto">
            <a:xfrm>
              <a:off x="45" y="60"/>
              <a:ext cx="399" cy="1"/>
            </a:xfrm>
            <a:prstGeom prst="line">
              <a:avLst/>
            </a:prstGeom>
            <a:noFill/>
            <a:ln w="38100" cap="flat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13" name="Line 33"/>
            <p:cNvSpPr>
              <a:spLocks noChangeShapeType="1"/>
            </p:cNvSpPr>
            <p:nvPr/>
          </p:nvSpPr>
          <p:spPr bwMode="auto">
            <a:xfrm>
              <a:off x="0" y="0"/>
              <a:ext cx="512" cy="0"/>
            </a:xfrm>
            <a:prstGeom prst="line">
              <a:avLst/>
            </a:prstGeom>
            <a:noFill/>
            <a:ln w="38100" cap="flat">
              <a:solidFill>
                <a:srgbClr val="99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0515" name="Line 35"/>
          <p:cNvSpPr>
            <a:spLocks noChangeShapeType="1"/>
          </p:cNvSpPr>
          <p:nvPr/>
        </p:nvSpPr>
        <p:spPr bwMode="auto">
          <a:xfrm flipH="1">
            <a:off x="2701925" y="2514600"/>
            <a:ext cx="574675" cy="2286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 rot="10800000" flipH="1">
            <a:off x="2055813" y="3074988"/>
            <a:ext cx="1587" cy="5334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 rot="10800000" flipH="1">
            <a:off x="1447800" y="4217988"/>
            <a:ext cx="609600" cy="4572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18" name="Line 38"/>
          <p:cNvSpPr>
            <a:spLocks noChangeShapeType="1"/>
          </p:cNvSpPr>
          <p:nvPr/>
        </p:nvSpPr>
        <p:spPr bwMode="auto">
          <a:xfrm rot="10800000">
            <a:off x="2473325" y="4267200"/>
            <a:ext cx="304800" cy="2286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 rot="10800000" flipH="1">
            <a:off x="4092575" y="5713413"/>
            <a:ext cx="495300" cy="1587"/>
          </a:xfrm>
          <a:prstGeom prst="line">
            <a:avLst/>
          </a:prstGeom>
          <a:noFill/>
          <a:ln w="38100" cap="flat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20523" name="Group 43"/>
          <p:cNvGrpSpPr>
            <a:grpSpLocks/>
          </p:cNvGrpSpPr>
          <p:nvPr/>
        </p:nvGrpSpPr>
        <p:grpSpPr bwMode="auto">
          <a:xfrm rot="10800000" flipH="1">
            <a:off x="3844925" y="5424488"/>
            <a:ext cx="1025525" cy="193675"/>
            <a:chOff x="0" y="0"/>
            <a:chExt cx="646" cy="122"/>
          </a:xfrm>
        </p:grpSpPr>
        <p:sp>
          <p:nvSpPr>
            <p:cNvPr id="20520" name="Line 40"/>
            <p:cNvSpPr>
              <a:spLocks noChangeShapeType="1"/>
            </p:cNvSpPr>
            <p:nvPr/>
          </p:nvSpPr>
          <p:spPr bwMode="auto">
            <a:xfrm>
              <a:off x="111" y="60"/>
              <a:ext cx="400" cy="1"/>
            </a:xfrm>
            <a:prstGeom prst="line">
              <a:avLst/>
            </a:prstGeom>
            <a:noFill/>
            <a:ln w="38100" cap="flat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21" name="Line 41"/>
            <p:cNvSpPr>
              <a:spLocks noChangeShapeType="1"/>
            </p:cNvSpPr>
            <p:nvPr/>
          </p:nvSpPr>
          <p:spPr bwMode="auto">
            <a:xfrm rot="10800000" flipH="1">
              <a:off x="0" y="121"/>
              <a:ext cx="646" cy="1"/>
            </a:xfrm>
            <a:prstGeom prst="line">
              <a:avLst/>
            </a:prstGeom>
            <a:noFill/>
            <a:ln w="38100" cap="flat">
              <a:solidFill>
                <a:srgbClr val="6633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22" name="Line 42"/>
            <p:cNvSpPr>
              <a:spLocks noChangeShapeType="1"/>
            </p:cNvSpPr>
            <p:nvPr/>
          </p:nvSpPr>
          <p:spPr bwMode="auto">
            <a:xfrm>
              <a:off x="67" y="0"/>
              <a:ext cx="512" cy="1"/>
            </a:xfrm>
            <a:prstGeom prst="line">
              <a:avLst/>
            </a:prstGeom>
            <a:noFill/>
            <a:ln w="38100" cap="flat">
              <a:solidFill>
                <a:srgbClr val="99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0524" name="Line 44"/>
          <p:cNvSpPr>
            <a:spLocks noChangeShapeType="1"/>
          </p:cNvSpPr>
          <p:nvPr/>
        </p:nvSpPr>
        <p:spPr bwMode="auto">
          <a:xfrm rot="10800000" flipH="1">
            <a:off x="1009650" y="6013450"/>
            <a:ext cx="495300" cy="1588"/>
          </a:xfrm>
          <a:prstGeom prst="line">
            <a:avLst/>
          </a:prstGeom>
          <a:noFill/>
          <a:ln w="38100" cap="flat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20527" name="Group 47"/>
          <p:cNvGrpSpPr>
            <a:grpSpLocks/>
          </p:cNvGrpSpPr>
          <p:nvPr/>
        </p:nvGrpSpPr>
        <p:grpSpPr bwMode="auto">
          <a:xfrm rot="10800000" flipH="1">
            <a:off x="762000" y="5818188"/>
            <a:ext cx="1025525" cy="98425"/>
            <a:chOff x="0" y="0"/>
            <a:chExt cx="646" cy="62"/>
          </a:xfrm>
        </p:grpSpPr>
        <p:sp>
          <p:nvSpPr>
            <p:cNvPr id="20525" name="Line 45"/>
            <p:cNvSpPr>
              <a:spLocks noChangeShapeType="1"/>
            </p:cNvSpPr>
            <p:nvPr/>
          </p:nvSpPr>
          <p:spPr bwMode="auto">
            <a:xfrm>
              <a:off x="111" y="0"/>
              <a:ext cx="400" cy="1"/>
            </a:xfrm>
            <a:prstGeom prst="line">
              <a:avLst/>
            </a:prstGeom>
            <a:noFill/>
            <a:ln w="38100" cap="flat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26" name="Line 46"/>
            <p:cNvSpPr>
              <a:spLocks noChangeShapeType="1"/>
            </p:cNvSpPr>
            <p:nvPr/>
          </p:nvSpPr>
          <p:spPr bwMode="auto">
            <a:xfrm rot="10800000" flipH="1">
              <a:off x="0" y="61"/>
              <a:ext cx="646" cy="1"/>
            </a:xfrm>
            <a:prstGeom prst="line">
              <a:avLst/>
            </a:prstGeom>
            <a:noFill/>
            <a:ln w="38100" cap="flat">
              <a:solidFill>
                <a:srgbClr val="6633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0528" name="Line 48"/>
          <p:cNvSpPr>
            <a:spLocks noChangeShapeType="1"/>
          </p:cNvSpPr>
          <p:nvPr/>
        </p:nvSpPr>
        <p:spPr bwMode="auto">
          <a:xfrm rot="10800000" flipH="1">
            <a:off x="868363" y="6108700"/>
            <a:ext cx="812800" cy="1588"/>
          </a:xfrm>
          <a:prstGeom prst="line">
            <a:avLst/>
          </a:prstGeom>
          <a:noFill/>
          <a:ln w="38100" cap="flat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20534" name="Group 54"/>
          <p:cNvGrpSpPr>
            <a:grpSpLocks/>
          </p:cNvGrpSpPr>
          <p:nvPr/>
        </p:nvGrpSpPr>
        <p:grpSpPr bwMode="auto">
          <a:xfrm rot="10800000" flipH="1">
            <a:off x="2251075" y="6186488"/>
            <a:ext cx="1025525" cy="290512"/>
            <a:chOff x="0" y="0"/>
            <a:chExt cx="646" cy="183"/>
          </a:xfrm>
        </p:grpSpPr>
        <p:sp>
          <p:nvSpPr>
            <p:cNvPr id="20529" name="Line 49"/>
            <p:cNvSpPr>
              <a:spLocks noChangeShapeType="1"/>
            </p:cNvSpPr>
            <p:nvPr/>
          </p:nvSpPr>
          <p:spPr bwMode="auto">
            <a:xfrm rot="10800000" flipH="1">
              <a:off x="156" y="122"/>
              <a:ext cx="312" cy="0"/>
            </a:xfrm>
            <a:prstGeom prst="line">
              <a:avLst/>
            </a:prstGeom>
            <a:noFill/>
            <a:ln w="38100" cap="flat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20532" name="Group 52"/>
            <p:cNvGrpSpPr>
              <a:grpSpLocks/>
            </p:cNvGrpSpPr>
            <p:nvPr/>
          </p:nvGrpSpPr>
          <p:grpSpPr bwMode="auto">
            <a:xfrm rot="10800000" flipH="1">
              <a:off x="0" y="0"/>
              <a:ext cx="646" cy="62"/>
              <a:chOff x="0" y="0"/>
              <a:chExt cx="646" cy="62"/>
            </a:xfrm>
          </p:grpSpPr>
          <p:sp>
            <p:nvSpPr>
              <p:cNvPr id="20530" name="Line 50"/>
              <p:cNvSpPr>
                <a:spLocks noChangeShapeType="1"/>
              </p:cNvSpPr>
              <p:nvPr/>
            </p:nvSpPr>
            <p:spPr bwMode="auto">
              <a:xfrm>
                <a:off x="111" y="0"/>
                <a:ext cx="400" cy="1"/>
              </a:xfrm>
              <a:prstGeom prst="line">
                <a:avLst/>
              </a:prstGeom>
              <a:noFill/>
              <a:ln w="38100" cap="flat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0531" name="Line 51"/>
              <p:cNvSpPr>
                <a:spLocks noChangeShapeType="1"/>
              </p:cNvSpPr>
              <p:nvPr/>
            </p:nvSpPr>
            <p:spPr bwMode="auto">
              <a:xfrm rot="10800000" flipH="1">
                <a:off x="0" y="61"/>
                <a:ext cx="646" cy="1"/>
              </a:xfrm>
              <a:prstGeom prst="line">
                <a:avLst/>
              </a:prstGeom>
              <a:noFill/>
              <a:ln w="38100" cap="flat">
                <a:solidFill>
                  <a:srgbClr val="6633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20533" name="Line 53"/>
            <p:cNvSpPr>
              <a:spLocks noChangeShapeType="1"/>
            </p:cNvSpPr>
            <p:nvPr/>
          </p:nvSpPr>
          <p:spPr bwMode="auto">
            <a:xfrm rot="10800000" flipH="1">
              <a:off x="67" y="182"/>
              <a:ext cx="512" cy="1"/>
            </a:xfrm>
            <a:prstGeom prst="line">
              <a:avLst/>
            </a:prstGeom>
            <a:noFill/>
            <a:ln w="38100" cap="flat">
              <a:solidFill>
                <a:srgbClr val="99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20540" name="Group 60"/>
          <p:cNvGrpSpPr>
            <a:grpSpLocks/>
          </p:cNvGrpSpPr>
          <p:nvPr/>
        </p:nvGrpSpPr>
        <p:grpSpPr bwMode="auto">
          <a:xfrm rot="10800000" flipH="1">
            <a:off x="5445125" y="4037013"/>
            <a:ext cx="1025525" cy="290512"/>
            <a:chOff x="0" y="0"/>
            <a:chExt cx="646" cy="183"/>
          </a:xfrm>
        </p:grpSpPr>
        <p:sp>
          <p:nvSpPr>
            <p:cNvPr id="20535" name="Line 55"/>
            <p:cNvSpPr>
              <a:spLocks noChangeShapeType="1"/>
            </p:cNvSpPr>
            <p:nvPr/>
          </p:nvSpPr>
          <p:spPr bwMode="auto">
            <a:xfrm rot="10800000" flipH="1">
              <a:off x="156" y="182"/>
              <a:ext cx="312" cy="1"/>
            </a:xfrm>
            <a:prstGeom prst="line">
              <a:avLst/>
            </a:prstGeom>
            <a:noFill/>
            <a:ln w="38100" cap="flat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20539" name="Group 59"/>
            <p:cNvGrpSpPr>
              <a:grpSpLocks/>
            </p:cNvGrpSpPr>
            <p:nvPr/>
          </p:nvGrpSpPr>
          <p:grpSpPr bwMode="auto">
            <a:xfrm rot="10800000" flipH="1">
              <a:off x="0" y="0"/>
              <a:ext cx="646" cy="122"/>
              <a:chOff x="0" y="0"/>
              <a:chExt cx="646" cy="122"/>
            </a:xfrm>
          </p:grpSpPr>
          <p:sp>
            <p:nvSpPr>
              <p:cNvPr id="20536" name="Line 56"/>
              <p:cNvSpPr>
                <a:spLocks noChangeShapeType="1"/>
              </p:cNvSpPr>
              <p:nvPr/>
            </p:nvSpPr>
            <p:spPr bwMode="auto">
              <a:xfrm>
                <a:off x="111" y="59"/>
                <a:ext cx="400" cy="1"/>
              </a:xfrm>
              <a:prstGeom prst="line">
                <a:avLst/>
              </a:prstGeom>
              <a:noFill/>
              <a:ln w="38100" cap="flat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0537" name="Line 57"/>
              <p:cNvSpPr>
                <a:spLocks noChangeShapeType="1"/>
              </p:cNvSpPr>
              <p:nvPr/>
            </p:nvSpPr>
            <p:spPr bwMode="auto">
              <a:xfrm rot="10800000" flipH="1">
                <a:off x="0" y="121"/>
                <a:ext cx="646" cy="1"/>
              </a:xfrm>
              <a:prstGeom prst="line">
                <a:avLst/>
              </a:prstGeom>
              <a:noFill/>
              <a:ln w="38100" cap="flat">
                <a:solidFill>
                  <a:srgbClr val="6633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0538" name="Line 58"/>
              <p:cNvSpPr>
                <a:spLocks noChangeShapeType="1"/>
              </p:cNvSpPr>
              <p:nvPr/>
            </p:nvSpPr>
            <p:spPr bwMode="auto">
              <a:xfrm>
                <a:off x="67" y="0"/>
                <a:ext cx="512" cy="0"/>
              </a:xfrm>
              <a:prstGeom prst="line">
                <a:avLst/>
              </a:prstGeom>
              <a:noFill/>
              <a:ln w="38100" cap="flat">
                <a:solidFill>
                  <a:srgbClr val="9966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  <p:sp>
        <p:nvSpPr>
          <p:cNvPr id="20541" name="Line 61"/>
          <p:cNvSpPr>
            <a:spLocks noChangeShapeType="1"/>
          </p:cNvSpPr>
          <p:nvPr/>
        </p:nvSpPr>
        <p:spPr bwMode="auto">
          <a:xfrm rot="10800000" flipH="1">
            <a:off x="6705600" y="6157913"/>
            <a:ext cx="1025525" cy="1587"/>
          </a:xfrm>
          <a:prstGeom prst="line">
            <a:avLst/>
          </a:prstGeom>
          <a:noFill/>
          <a:ln w="38100" cap="flat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20545" name="Group 65"/>
          <p:cNvGrpSpPr>
            <a:grpSpLocks/>
          </p:cNvGrpSpPr>
          <p:nvPr/>
        </p:nvGrpSpPr>
        <p:grpSpPr bwMode="auto">
          <a:xfrm rot="10800000" flipH="1">
            <a:off x="6811963" y="5865813"/>
            <a:ext cx="812800" cy="193675"/>
            <a:chOff x="0" y="0"/>
            <a:chExt cx="512" cy="122"/>
          </a:xfrm>
        </p:grpSpPr>
        <p:sp>
          <p:nvSpPr>
            <p:cNvPr id="20542" name="Line 62"/>
            <p:cNvSpPr>
              <a:spLocks noChangeShapeType="1"/>
            </p:cNvSpPr>
            <p:nvPr/>
          </p:nvSpPr>
          <p:spPr bwMode="auto">
            <a:xfrm>
              <a:off x="88" y="60"/>
              <a:ext cx="312" cy="0"/>
            </a:xfrm>
            <a:prstGeom prst="line">
              <a:avLst/>
            </a:prstGeom>
            <a:noFill/>
            <a:ln w="38100" cap="flat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43" name="Line 63"/>
            <p:cNvSpPr>
              <a:spLocks noChangeShapeType="1"/>
            </p:cNvSpPr>
            <p:nvPr/>
          </p:nvSpPr>
          <p:spPr bwMode="auto">
            <a:xfrm>
              <a:off x="44" y="121"/>
              <a:ext cx="400" cy="1"/>
            </a:xfrm>
            <a:prstGeom prst="line">
              <a:avLst/>
            </a:prstGeom>
            <a:noFill/>
            <a:ln w="38100" cap="flat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44" name="Line 64"/>
            <p:cNvSpPr>
              <a:spLocks noChangeShapeType="1"/>
            </p:cNvSpPr>
            <p:nvPr/>
          </p:nvSpPr>
          <p:spPr bwMode="auto">
            <a:xfrm>
              <a:off x="0" y="0"/>
              <a:ext cx="512" cy="0"/>
            </a:xfrm>
            <a:prstGeom prst="line">
              <a:avLst/>
            </a:prstGeom>
            <a:noFill/>
            <a:ln w="38100" cap="flat">
              <a:solidFill>
                <a:srgbClr val="99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0546" name="Line 66"/>
          <p:cNvSpPr>
            <a:spLocks noChangeShapeType="1"/>
          </p:cNvSpPr>
          <p:nvPr/>
        </p:nvSpPr>
        <p:spPr bwMode="auto">
          <a:xfrm rot="10800000" flipH="1">
            <a:off x="1328738" y="5335588"/>
            <a:ext cx="1587" cy="304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47" name="Line 67"/>
          <p:cNvSpPr>
            <a:spLocks noChangeShapeType="1"/>
          </p:cNvSpPr>
          <p:nvPr/>
        </p:nvSpPr>
        <p:spPr bwMode="auto">
          <a:xfrm rot="10800000">
            <a:off x="1863725" y="5943600"/>
            <a:ext cx="381000" cy="2286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48" name="Line 68"/>
          <p:cNvSpPr>
            <a:spLocks noChangeShapeType="1"/>
          </p:cNvSpPr>
          <p:nvPr/>
        </p:nvSpPr>
        <p:spPr bwMode="auto">
          <a:xfrm flipH="1">
            <a:off x="3311525" y="6019800"/>
            <a:ext cx="2971800" cy="2286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49" name="Line 69"/>
          <p:cNvSpPr>
            <a:spLocks noChangeShapeType="1"/>
          </p:cNvSpPr>
          <p:nvPr/>
        </p:nvSpPr>
        <p:spPr bwMode="auto">
          <a:xfrm rot="10800000">
            <a:off x="3692525" y="5029200"/>
            <a:ext cx="304800" cy="2286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50" name="Line 70"/>
          <p:cNvSpPr>
            <a:spLocks noChangeShapeType="1"/>
          </p:cNvSpPr>
          <p:nvPr/>
        </p:nvSpPr>
        <p:spPr bwMode="auto">
          <a:xfrm flipH="1">
            <a:off x="4454525" y="4495800"/>
            <a:ext cx="914400" cy="685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51" name="Line 71"/>
          <p:cNvSpPr>
            <a:spLocks noChangeShapeType="1"/>
          </p:cNvSpPr>
          <p:nvPr/>
        </p:nvSpPr>
        <p:spPr bwMode="auto">
          <a:xfrm>
            <a:off x="4800600" y="3581400"/>
            <a:ext cx="762000" cy="304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52" name="Line 72"/>
          <p:cNvSpPr>
            <a:spLocks noChangeShapeType="1"/>
          </p:cNvSpPr>
          <p:nvPr/>
        </p:nvSpPr>
        <p:spPr bwMode="auto">
          <a:xfrm flipH="1">
            <a:off x="4148138" y="2744788"/>
            <a:ext cx="1587" cy="5334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53" name="Line 73"/>
          <p:cNvSpPr>
            <a:spLocks noChangeShapeType="1"/>
          </p:cNvSpPr>
          <p:nvPr/>
        </p:nvSpPr>
        <p:spPr bwMode="auto">
          <a:xfrm>
            <a:off x="5849938" y="5235575"/>
            <a:ext cx="636587" cy="1588"/>
          </a:xfrm>
          <a:prstGeom prst="line">
            <a:avLst/>
          </a:prstGeom>
          <a:noFill/>
          <a:ln w="38100" cap="flat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54" name="Line 74"/>
          <p:cNvSpPr>
            <a:spLocks noChangeShapeType="1"/>
          </p:cNvSpPr>
          <p:nvPr/>
        </p:nvSpPr>
        <p:spPr bwMode="auto">
          <a:xfrm rot="10800000" flipH="1">
            <a:off x="5673725" y="5332413"/>
            <a:ext cx="1025525" cy="1587"/>
          </a:xfrm>
          <a:prstGeom prst="line">
            <a:avLst/>
          </a:prstGeom>
          <a:noFill/>
          <a:ln w="38100" cap="flat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20557" name="Group 77"/>
          <p:cNvGrpSpPr>
            <a:grpSpLocks/>
          </p:cNvGrpSpPr>
          <p:nvPr/>
        </p:nvGrpSpPr>
        <p:grpSpPr bwMode="auto">
          <a:xfrm rot="10800000" flipH="1">
            <a:off x="5780088" y="5043488"/>
            <a:ext cx="812800" cy="96837"/>
            <a:chOff x="0" y="0"/>
            <a:chExt cx="512" cy="61"/>
          </a:xfrm>
        </p:grpSpPr>
        <p:sp>
          <p:nvSpPr>
            <p:cNvPr id="20555" name="Line 75"/>
            <p:cNvSpPr>
              <a:spLocks noChangeShapeType="1"/>
            </p:cNvSpPr>
            <p:nvPr/>
          </p:nvSpPr>
          <p:spPr bwMode="auto">
            <a:xfrm>
              <a:off x="89" y="0"/>
              <a:ext cx="312" cy="0"/>
            </a:xfrm>
            <a:prstGeom prst="line">
              <a:avLst/>
            </a:prstGeom>
            <a:noFill/>
            <a:ln w="38100" cap="flat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56" name="Line 76"/>
            <p:cNvSpPr>
              <a:spLocks noChangeShapeType="1"/>
            </p:cNvSpPr>
            <p:nvPr/>
          </p:nvSpPr>
          <p:spPr bwMode="auto">
            <a:xfrm>
              <a:off x="0" y="60"/>
              <a:ext cx="512" cy="1"/>
            </a:xfrm>
            <a:prstGeom prst="line">
              <a:avLst/>
            </a:prstGeom>
            <a:noFill/>
            <a:ln w="38100" cap="flat">
              <a:solidFill>
                <a:srgbClr val="99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0558" name="Line 78"/>
          <p:cNvSpPr>
            <a:spLocks noChangeShapeType="1"/>
          </p:cNvSpPr>
          <p:nvPr/>
        </p:nvSpPr>
        <p:spPr bwMode="auto">
          <a:xfrm rot="10800000">
            <a:off x="4911725" y="2667000"/>
            <a:ext cx="2438400" cy="13716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59" name="Line 79"/>
          <p:cNvSpPr>
            <a:spLocks noChangeShapeType="1"/>
          </p:cNvSpPr>
          <p:nvPr/>
        </p:nvSpPr>
        <p:spPr bwMode="auto">
          <a:xfrm>
            <a:off x="5978525" y="4495800"/>
            <a:ext cx="228600" cy="4572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60" name="Line 80"/>
          <p:cNvSpPr>
            <a:spLocks noChangeShapeType="1"/>
          </p:cNvSpPr>
          <p:nvPr/>
        </p:nvSpPr>
        <p:spPr bwMode="auto">
          <a:xfrm>
            <a:off x="6359525" y="5486400"/>
            <a:ext cx="609600" cy="2286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61" name="Line 81"/>
          <p:cNvSpPr>
            <a:spLocks noChangeShapeType="1"/>
          </p:cNvSpPr>
          <p:nvPr/>
        </p:nvSpPr>
        <p:spPr bwMode="auto">
          <a:xfrm rot="10800000" flipH="1">
            <a:off x="7273925" y="4648200"/>
            <a:ext cx="838200" cy="1066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62" name="Rectangle 82"/>
          <p:cNvSpPr>
            <a:spLocks/>
          </p:cNvSpPr>
          <p:nvPr/>
        </p:nvSpPr>
        <p:spPr bwMode="auto">
          <a:xfrm>
            <a:off x="1219200" y="1398588"/>
            <a:ext cx="67945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2200">
                <a:solidFill>
                  <a:schemeClr val="tx1"/>
                </a:solidFill>
                <a:cs typeface="Arial" charset="0"/>
              </a:rPr>
              <a:t>Heuristic: the largest pancake that is still out of place</a:t>
            </a:r>
          </a:p>
        </p:txBody>
      </p:sp>
      <p:grpSp>
        <p:nvGrpSpPr>
          <p:cNvPr id="20576" name="Group 96"/>
          <p:cNvGrpSpPr>
            <a:grpSpLocks/>
          </p:cNvGrpSpPr>
          <p:nvPr/>
        </p:nvGrpSpPr>
        <p:grpSpPr bwMode="auto">
          <a:xfrm>
            <a:off x="457200" y="2133600"/>
            <a:ext cx="7099300" cy="4379913"/>
            <a:chOff x="0" y="0"/>
            <a:chExt cx="4472" cy="2759"/>
          </a:xfrm>
        </p:grpSpPr>
        <p:sp>
          <p:nvSpPr>
            <p:cNvPr id="20563" name="Rectangle 83"/>
            <p:cNvSpPr>
              <a:spLocks/>
            </p:cNvSpPr>
            <p:nvPr/>
          </p:nvSpPr>
          <p:spPr bwMode="auto">
            <a:xfrm>
              <a:off x="432" y="287"/>
              <a:ext cx="20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2200">
                  <a:solidFill>
                    <a:srgbClr val="C00000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20564" name="Rectangle 84"/>
            <p:cNvSpPr>
              <a:spLocks/>
            </p:cNvSpPr>
            <p:nvPr/>
          </p:nvSpPr>
          <p:spPr bwMode="auto">
            <a:xfrm>
              <a:off x="1824" y="0"/>
              <a:ext cx="20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2200">
                  <a:solidFill>
                    <a:srgbClr val="C0000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20565" name="Rectangle 85"/>
            <p:cNvSpPr>
              <a:spLocks/>
            </p:cNvSpPr>
            <p:nvPr/>
          </p:nvSpPr>
          <p:spPr bwMode="auto">
            <a:xfrm>
              <a:off x="4272" y="1199"/>
              <a:ext cx="20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2200">
                  <a:solidFill>
                    <a:srgbClr val="C00000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20566" name="Rectangle 86"/>
            <p:cNvSpPr>
              <a:spLocks/>
            </p:cNvSpPr>
            <p:nvPr/>
          </p:nvSpPr>
          <p:spPr bwMode="auto">
            <a:xfrm>
              <a:off x="3744" y="2303"/>
              <a:ext cx="20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2200">
                  <a:solidFill>
                    <a:srgbClr val="C000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20567" name="Rectangle 87"/>
            <p:cNvSpPr>
              <a:spLocks/>
            </p:cNvSpPr>
            <p:nvPr/>
          </p:nvSpPr>
          <p:spPr bwMode="auto">
            <a:xfrm>
              <a:off x="3072" y="1775"/>
              <a:ext cx="20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2200">
                  <a:solidFill>
                    <a:srgbClr val="C0000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20568" name="Rectangle 88"/>
            <p:cNvSpPr>
              <a:spLocks/>
            </p:cNvSpPr>
            <p:nvPr/>
          </p:nvSpPr>
          <p:spPr bwMode="auto">
            <a:xfrm>
              <a:off x="2976" y="1151"/>
              <a:ext cx="20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2200">
                  <a:solidFill>
                    <a:srgbClr val="C0000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20569" name="Rectangle 89"/>
            <p:cNvSpPr>
              <a:spLocks/>
            </p:cNvSpPr>
            <p:nvPr/>
          </p:nvSpPr>
          <p:spPr bwMode="auto">
            <a:xfrm>
              <a:off x="1776" y="815"/>
              <a:ext cx="20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2200">
                  <a:solidFill>
                    <a:srgbClr val="C0000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20570" name="Rectangle 90"/>
            <p:cNvSpPr>
              <a:spLocks/>
            </p:cNvSpPr>
            <p:nvPr/>
          </p:nvSpPr>
          <p:spPr bwMode="auto">
            <a:xfrm>
              <a:off x="1248" y="1487"/>
              <a:ext cx="20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2200">
                  <a:solidFill>
                    <a:srgbClr val="C00000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20571" name="Rectangle 91"/>
            <p:cNvSpPr>
              <a:spLocks/>
            </p:cNvSpPr>
            <p:nvPr/>
          </p:nvSpPr>
          <p:spPr bwMode="auto">
            <a:xfrm>
              <a:off x="1920" y="2015"/>
              <a:ext cx="20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2200">
                  <a:solidFill>
                    <a:srgbClr val="C00000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20572" name="Rectangle 92"/>
            <p:cNvSpPr>
              <a:spLocks/>
            </p:cNvSpPr>
            <p:nvPr/>
          </p:nvSpPr>
          <p:spPr bwMode="auto">
            <a:xfrm>
              <a:off x="912" y="2495"/>
              <a:ext cx="20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2200">
                  <a:solidFill>
                    <a:srgbClr val="C0000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20573" name="Rectangle 93"/>
            <p:cNvSpPr>
              <a:spLocks/>
            </p:cNvSpPr>
            <p:nvPr/>
          </p:nvSpPr>
          <p:spPr bwMode="auto">
            <a:xfrm>
              <a:off x="0" y="1727"/>
              <a:ext cx="20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2200">
                  <a:solidFill>
                    <a:srgbClr val="C00000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20574" name="Rectangle 94"/>
            <p:cNvSpPr>
              <a:spLocks/>
            </p:cNvSpPr>
            <p:nvPr/>
          </p:nvSpPr>
          <p:spPr bwMode="auto">
            <a:xfrm>
              <a:off x="0" y="2255"/>
              <a:ext cx="20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2200">
                  <a:solidFill>
                    <a:srgbClr val="C00000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20575" name="Rectangle 95"/>
            <p:cNvSpPr>
              <a:spLocks/>
            </p:cNvSpPr>
            <p:nvPr/>
          </p:nvSpPr>
          <p:spPr bwMode="auto">
            <a:xfrm>
              <a:off x="480" y="959"/>
              <a:ext cx="20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2200">
                  <a:solidFill>
                    <a:srgbClr val="C00000"/>
                  </a:solidFill>
                  <a:cs typeface="Arial" charset="0"/>
                </a:rPr>
                <a:t>4</a:t>
              </a:r>
            </a:p>
          </p:txBody>
        </p:sp>
      </p:grpSp>
      <p:sp>
        <p:nvSpPr>
          <p:cNvPr id="20577" name="Rectangle 97"/>
          <p:cNvSpPr>
            <a:spLocks/>
          </p:cNvSpPr>
          <p:nvPr/>
        </p:nvSpPr>
        <p:spPr bwMode="auto">
          <a:xfrm>
            <a:off x="7162800" y="2362200"/>
            <a:ext cx="11557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en-US" sz="2400">
                <a:solidFill>
                  <a:srgbClr val="CC0000"/>
                </a:solidFill>
                <a:cs typeface="Arial" charset="0"/>
              </a:rPr>
              <a:t>h(x)</a:t>
            </a:r>
          </a:p>
        </p:txBody>
      </p:sp>
    </p:spTree>
    <p:extLst>
      <p:ext uri="{BB962C8B-B14F-4D97-AF65-F5344CB8AC3E}">
        <p14:creationId xmlns:p14="http://schemas.microsoft.com/office/powerpoint/2010/main" val="26824835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2" grpId="0" autoUpdateAnimBg="0"/>
      <p:bldP spid="20577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Traveling Salesman Problem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E9D51C52-608E-47FA-8D15-426E5EC92004}" type="slidenum">
              <a:rPr lang="en-US"/>
              <a:pPr/>
              <a:t>31</a:t>
            </a:fld>
            <a:endParaRPr lang="en-US"/>
          </a:p>
        </p:txBody>
      </p:sp>
      <p:pic>
        <p:nvPicPr>
          <p:cNvPr id="336900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263" y="2976563"/>
            <a:ext cx="4816475" cy="297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6901" name="Line 5"/>
          <p:cNvSpPr>
            <a:spLocks noChangeShapeType="1"/>
          </p:cNvSpPr>
          <p:nvPr/>
        </p:nvSpPr>
        <p:spPr bwMode="auto">
          <a:xfrm>
            <a:off x="3803650" y="3870325"/>
            <a:ext cx="1036638" cy="2889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6902" name="Line 6"/>
          <p:cNvSpPr>
            <a:spLocks noChangeShapeType="1"/>
          </p:cNvSpPr>
          <p:nvPr/>
        </p:nvSpPr>
        <p:spPr bwMode="auto">
          <a:xfrm>
            <a:off x="5072063" y="4619625"/>
            <a:ext cx="806450" cy="3841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6903" name="Line 7"/>
          <p:cNvSpPr>
            <a:spLocks noChangeShapeType="1"/>
          </p:cNvSpPr>
          <p:nvPr/>
        </p:nvSpPr>
        <p:spPr bwMode="auto">
          <a:xfrm>
            <a:off x="4840288" y="4159250"/>
            <a:ext cx="231775" cy="4603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6904" name="Line 8"/>
          <p:cNvSpPr>
            <a:spLocks noChangeShapeType="1"/>
          </p:cNvSpPr>
          <p:nvPr/>
        </p:nvSpPr>
        <p:spPr bwMode="auto">
          <a:xfrm flipH="1" flipV="1">
            <a:off x="4840288" y="4159250"/>
            <a:ext cx="9604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6905" name="Line 9"/>
          <p:cNvSpPr>
            <a:spLocks noChangeShapeType="1"/>
          </p:cNvSpPr>
          <p:nvPr/>
        </p:nvSpPr>
        <p:spPr bwMode="auto">
          <a:xfrm flipH="1">
            <a:off x="6376988" y="5370513"/>
            <a:ext cx="230187" cy="4778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6907" name="Text Box 11"/>
          <p:cNvSpPr txBox="1">
            <a:spLocks noChangeArrowheads="1"/>
          </p:cNvSpPr>
          <p:nvPr/>
        </p:nvSpPr>
        <p:spPr bwMode="auto">
          <a:xfrm>
            <a:off x="609600" y="5410200"/>
            <a:ext cx="220059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What can be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Relaxed?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990600" y="1295400"/>
            <a:ext cx="67703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Objective: shortest path visiting every city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297946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01" grpId="0" animBg="1"/>
      <p:bldP spid="336902" grpId="0" animBg="1"/>
      <p:bldP spid="336903" grpId="0" animBg="1"/>
      <p:bldP spid="336904" grpId="0" animBg="1"/>
      <p:bldP spid="336905" grpId="0" animBg="1"/>
      <p:bldP spid="33690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60066"/>
                </a:solidFill>
              </a:rPr>
              <a:t>Heuristics for eight puzzle</a:t>
            </a:r>
          </a:p>
        </p:txBody>
      </p:sp>
      <p:sp>
        <p:nvSpPr>
          <p:cNvPr id="338976" name="Rectangle 32"/>
          <p:cNvSpPr>
            <a:spLocks noGrp="1" noChangeArrowheads="1"/>
          </p:cNvSpPr>
          <p:nvPr>
            <p:ph idx="1"/>
          </p:nvPr>
        </p:nvSpPr>
        <p:spPr>
          <a:xfrm>
            <a:off x="76200" y="3505200"/>
            <a:ext cx="8915400" cy="3124200"/>
          </a:xfrm>
        </p:spPr>
        <p:txBody>
          <a:bodyPr/>
          <a:lstStyle/>
          <a:p>
            <a:r>
              <a:rPr lang="en-US" dirty="0">
                <a:solidFill>
                  <a:srgbClr val="660066"/>
                </a:solidFill>
              </a:rPr>
              <a:t>What can we relax?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9BA7F571-0E06-4021-88CA-32CDDB7EDB50}" type="slidenum">
              <a:rPr lang="en-US"/>
              <a:pPr/>
              <a:t>32</a:t>
            </a:fld>
            <a:endParaRPr lang="en-US"/>
          </a:p>
        </p:txBody>
      </p:sp>
      <p:grpSp>
        <p:nvGrpSpPr>
          <p:cNvPr id="338947" name="Group 3"/>
          <p:cNvGrpSpPr>
            <a:grpSpLocks/>
          </p:cNvGrpSpPr>
          <p:nvPr/>
        </p:nvGrpSpPr>
        <p:grpSpPr bwMode="auto">
          <a:xfrm>
            <a:off x="2378076" y="1209675"/>
            <a:ext cx="1419225" cy="1401763"/>
            <a:chOff x="2976" y="3293"/>
            <a:chExt cx="894" cy="883"/>
          </a:xfrm>
        </p:grpSpPr>
        <p:sp>
          <p:nvSpPr>
            <p:cNvPr id="338948" name="Rectangle 4"/>
            <p:cNvSpPr>
              <a:spLocks noChangeArrowheads="1"/>
            </p:cNvSpPr>
            <p:nvPr/>
          </p:nvSpPr>
          <p:spPr bwMode="auto">
            <a:xfrm>
              <a:off x="2976" y="3312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38949" name="Rectangle 5"/>
            <p:cNvSpPr>
              <a:spLocks noChangeArrowheads="1"/>
            </p:cNvSpPr>
            <p:nvPr/>
          </p:nvSpPr>
          <p:spPr bwMode="auto">
            <a:xfrm>
              <a:off x="3264" y="3312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38950" name="Rectangle 6"/>
            <p:cNvSpPr>
              <a:spLocks noChangeArrowheads="1"/>
            </p:cNvSpPr>
            <p:nvPr/>
          </p:nvSpPr>
          <p:spPr bwMode="auto">
            <a:xfrm>
              <a:off x="3552" y="3312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38951" name="Rectangle 7"/>
            <p:cNvSpPr>
              <a:spLocks noChangeArrowheads="1"/>
            </p:cNvSpPr>
            <p:nvPr/>
          </p:nvSpPr>
          <p:spPr bwMode="auto">
            <a:xfrm>
              <a:off x="2976" y="3600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38952" name="Rectangle 8"/>
            <p:cNvSpPr>
              <a:spLocks noChangeArrowheads="1"/>
            </p:cNvSpPr>
            <p:nvPr/>
          </p:nvSpPr>
          <p:spPr bwMode="auto">
            <a:xfrm>
              <a:off x="3264" y="3600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38953" name="Rectangle 9"/>
            <p:cNvSpPr>
              <a:spLocks noChangeArrowheads="1"/>
            </p:cNvSpPr>
            <p:nvPr/>
          </p:nvSpPr>
          <p:spPr bwMode="auto">
            <a:xfrm>
              <a:off x="3552" y="3600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38954" name="Rectangle 10"/>
            <p:cNvSpPr>
              <a:spLocks noChangeArrowheads="1"/>
            </p:cNvSpPr>
            <p:nvPr/>
          </p:nvSpPr>
          <p:spPr bwMode="auto">
            <a:xfrm>
              <a:off x="2976" y="3888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38955" name="Rectangle 11"/>
            <p:cNvSpPr>
              <a:spLocks noChangeArrowheads="1"/>
            </p:cNvSpPr>
            <p:nvPr/>
          </p:nvSpPr>
          <p:spPr bwMode="auto">
            <a:xfrm>
              <a:off x="3264" y="3888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38956" name="Rectangle 12"/>
            <p:cNvSpPr>
              <a:spLocks noChangeArrowheads="1"/>
            </p:cNvSpPr>
            <p:nvPr/>
          </p:nvSpPr>
          <p:spPr bwMode="auto">
            <a:xfrm>
              <a:off x="3552" y="3888"/>
              <a:ext cx="288" cy="28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</a:pPr>
              <a:endParaRPr lang="en-US" sz="2400" b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338957" name="Text Box 13"/>
            <p:cNvSpPr txBox="1">
              <a:spLocks noChangeArrowheads="1"/>
            </p:cNvSpPr>
            <p:nvPr/>
          </p:nvSpPr>
          <p:spPr bwMode="auto">
            <a:xfrm>
              <a:off x="3014" y="3293"/>
              <a:ext cx="81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400" b="0" dirty="0">
                  <a:solidFill>
                    <a:schemeClr val="tx1"/>
                  </a:solidFill>
                  <a:latin typeface="Comic Sans MS" pitchFamily="66" charset="0"/>
                </a:rPr>
                <a:t>7  </a:t>
              </a:r>
              <a:r>
                <a:rPr lang="en-US" sz="2400" b="0" dirty="0" smtClean="0">
                  <a:solidFill>
                    <a:schemeClr val="tx1"/>
                  </a:solidFill>
                  <a:latin typeface="Comic Sans MS" pitchFamily="66" charset="0"/>
                </a:rPr>
                <a:t> 2   3</a:t>
              </a:r>
              <a:endParaRPr lang="en-US" sz="2400" b="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338958" name="Text Box 14"/>
            <p:cNvSpPr txBox="1">
              <a:spLocks noChangeArrowheads="1"/>
            </p:cNvSpPr>
            <p:nvPr/>
          </p:nvSpPr>
          <p:spPr bwMode="auto">
            <a:xfrm>
              <a:off x="3024" y="3843"/>
              <a:ext cx="52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400" b="0">
                  <a:solidFill>
                    <a:schemeClr val="tx1"/>
                  </a:solidFill>
                  <a:latin typeface="Comic Sans MS" pitchFamily="66" charset="0"/>
                </a:rPr>
                <a:t>8   3</a:t>
              </a:r>
            </a:p>
          </p:txBody>
        </p:sp>
        <p:sp>
          <p:nvSpPr>
            <p:cNvPr id="338959" name="Text Box 15"/>
            <p:cNvSpPr txBox="1">
              <a:spLocks noChangeArrowheads="1"/>
            </p:cNvSpPr>
            <p:nvPr/>
          </p:nvSpPr>
          <p:spPr bwMode="auto">
            <a:xfrm>
              <a:off x="3024" y="3555"/>
              <a:ext cx="84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400" b="0" dirty="0">
                  <a:solidFill>
                    <a:schemeClr val="tx1"/>
                  </a:solidFill>
                  <a:latin typeface="Comic Sans MS" pitchFamily="66" charset="0"/>
                </a:rPr>
                <a:t>5   </a:t>
              </a:r>
              <a:r>
                <a:rPr lang="en-US" sz="2400" b="0" dirty="0" smtClean="0">
                  <a:solidFill>
                    <a:schemeClr val="tx1"/>
                  </a:solidFill>
                  <a:latin typeface="Comic Sans MS" pitchFamily="66" charset="0"/>
                </a:rPr>
                <a:t>1    6</a:t>
              </a:r>
              <a:endParaRPr lang="en-US" sz="2400" b="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38960" name="Group 16"/>
          <p:cNvGrpSpPr>
            <a:grpSpLocks/>
          </p:cNvGrpSpPr>
          <p:nvPr/>
        </p:nvGrpSpPr>
        <p:grpSpPr bwMode="auto">
          <a:xfrm>
            <a:off x="4835527" y="1239838"/>
            <a:ext cx="1376363" cy="1401762"/>
            <a:chOff x="2976" y="3293"/>
            <a:chExt cx="867" cy="883"/>
          </a:xfrm>
        </p:grpSpPr>
        <p:sp>
          <p:nvSpPr>
            <p:cNvPr id="338961" name="Rectangle 17"/>
            <p:cNvSpPr>
              <a:spLocks noChangeArrowheads="1"/>
            </p:cNvSpPr>
            <p:nvPr/>
          </p:nvSpPr>
          <p:spPr bwMode="auto">
            <a:xfrm>
              <a:off x="2976" y="3312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38962" name="Rectangle 18"/>
            <p:cNvSpPr>
              <a:spLocks noChangeArrowheads="1"/>
            </p:cNvSpPr>
            <p:nvPr/>
          </p:nvSpPr>
          <p:spPr bwMode="auto">
            <a:xfrm>
              <a:off x="3264" y="3312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38963" name="Rectangle 19"/>
            <p:cNvSpPr>
              <a:spLocks noChangeArrowheads="1"/>
            </p:cNvSpPr>
            <p:nvPr/>
          </p:nvSpPr>
          <p:spPr bwMode="auto">
            <a:xfrm>
              <a:off x="3552" y="3312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38964" name="Rectangle 20"/>
            <p:cNvSpPr>
              <a:spLocks noChangeArrowheads="1"/>
            </p:cNvSpPr>
            <p:nvPr/>
          </p:nvSpPr>
          <p:spPr bwMode="auto">
            <a:xfrm>
              <a:off x="2976" y="3600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38965" name="Rectangle 21"/>
            <p:cNvSpPr>
              <a:spLocks noChangeArrowheads="1"/>
            </p:cNvSpPr>
            <p:nvPr/>
          </p:nvSpPr>
          <p:spPr bwMode="auto">
            <a:xfrm>
              <a:off x="3264" y="3600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38966" name="Rectangle 22"/>
            <p:cNvSpPr>
              <a:spLocks noChangeArrowheads="1"/>
            </p:cNvSpPr>
            <p:nvPr/>
          </p:nvSpPr>
          <p:spPr bwMode="auto">
            <a:xfrm>
              <a:off x="3552" y="3600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38967" name="Rectangle 23"/>
            <p:cNvSpPr>
              <a:spLocks noChangeArrowheads="1"/>
            </p:cNvSpPr>
            <p:nvPr/>
          </p:nvSpPr>
          <p:spPr bwMode="auto">
            <a:xfrm>
              <a:off x="2976" y="3888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38968" name="Rectangle 24"/>
            <p:cNvSpPr>
              <a:spLocks noChangeArrowheads="1"/>
            </p:cNvSpPr>
            <p:nvPr/>
          </p:nvSpPr>
          <p:spPr bwMode="auto">
            <a:xfrm>
              <a:off x="3264" y="3888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38969" name="Rectangle 25"/>
            <p:cNvSpPr>
              <a:spLocks noChangeArrowheads="1"/>
            </p:cNvSpPr>
            <p:nvPr/>
          </p:nvSpPr>
          <p:spPr bwMode="auto">
            <a:xfrm>
              <a:off x="3552" y="3888"/>
              <a:ext cx="288" cy="28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</a:pPr>
              <a:endParaRPr lang="en-US" sz="2400" b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338970" name="Text Box 26"/>
            <p:cNvSpPr txBox="1">
              <a:spLocks noChangeArrowheads="1"/>
            </p:cNvSpPr>
            <p:nvPr/>
          </p:nvSpPr>
          <p:spPr bwMode="auto">
            <a:xfrm>
              <a:off x="3014" y="3293"/>
              <a:ext cx="7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400" b="0">
                  <a:solidFill>
                    <a:schemeClr val="tx1"/>
                  </a:solidFill>
                  <a:latin typeface="Comic Sans MS" pitchFamily="66" charset="0"/>
                </a:rPr>
                <a:t>1   2   3</a:t>
              </a:r>
            </a:p>
          </p:txBody>
        </p:sp>
        <p:sp>
          <p:nvSpPr>
            <p:cNvPr id="338971" name="Text Box 27"/>
            <p:cNvSpPr txBox="1">
              <a:spLocks noChangeArrowheads="1"/>
            </p:cNvSpPr>
            <p:nvPr/>
          </p:nvSpPr>
          <p:spPr bwMode="auto">
            <a:xfrm>
              <a:off x="3024" y="3843"/>
              <a:ext cx="52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400" b="0">
                  <a:solidFill>
                    <a:schemeClr val="tx1"/>
                  </a:solidFill>
                  <a:latin typeface="Comic Sans MS" pitchFamily="66" charset="0"/>
                </a:rPr>
                <a:t>7   8</a:t>
              </a:r>
            </a:p>
          </p:txBody>
        </p:sp>
        <p:sp>
          <p:nvSpPr>
            <p:cNvPr id="338972" name="Text Box 28"/>
            <p:cNvSpPr txBox="1">
              <a:spLocks noChangeArrowheads="1"/>
            </p:cNvSpPr>
            <p:nvPr/>
          </p:nvSpPr>
          <p:spPr bwMode="auto">
            <a:xfrm>
              <a:off x="3024" y="3555"/>
              <a:ext cx="81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400" b="0">
                  <a:solidFill>
                    <a:schemeClr val="tx1"/>
                  </a:solidFill>
                  <a:latin typeface="Comic Sans MS" pitchFamily="66" charset="0"/>
                </a:rPr>
                <a:t>4   5   6</a:t>
              </a:r>
            </a:p>
          </p:txBody>
        </p:sp>
      </p:grpSp>
      <p:sp>
        <p:nvSpPr>
          <p:cNvPr id="338973" name="Text Box 29"/>
          <p:cNvSpPr txBox="1">
            <a:spLocks noChangeArrowheads="1"/>
          </p:cNvSpPr>
          <p:nvPr/>
        </p:nvSpPr>
        <p:spPr bwMode="auto">
          <a:xfrm>
            <a:off x="2592388" y="2967038"/>
            <a:ext cx="9299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start</a:t>
            </a:r>
          </a:p>
        </p:txBody>
      </p:sp>
      <p:sp>
        <p:nvSpPr>
          <p:cNvPr id="338974" name="Text Box 30"/>
          <p:cNvSpPr txBox="1">
            <a:spLocks noChangeArrowheads="1"/>
          </p:cNvSpPr>
          <p:nvPr/>
        </p:nvSpPr>
        <p:spPr bwMode="auto">
          <a:xfrm>
            <a:off x="5240338" y="2967038"/>
            <a:ext cx="7516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goal</a:t>
            </a:r>
          </a:p>
        </p:txBody>
      </p:sp>
      <p:sp>
        <p:nvSpPr>
          <p:cNvPr id="338975" name="Text Box 31"/>
          <p:cNvSpPr txBox="1">
            <a:spLocks noChangeArrowheads="1"/>
          </p:cNvSpPr>
          <p:nvPr/>
        </p:nvSpPr>
        <p:spPr bwMode="auto">
          <a:xfrm>
            <a:off x="4024313" y="1778000"/>
            <a:ext cx="4861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endParaRPr lang="en-US" sz="2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Rectangle 4"/>
          <p:cNvSpPr txBox="1">
            <a:spLocks noChangeArrowheads="1"/>
          </p:cNvSpPr>
          <p:nvPr/>
        </p:nvSpPr>
        <p:spPr bwMode="auto">
          <a:xfrm>
            <a:off x="228600" y="4953000"/>
            <a:ext cx="8915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Wingdings" charset="0"/>
              <a:buChar char="§"/>
              <a:defRPr sz="3200">
                <a:solidFill>
                  <a:srgbClr val="0000FF"/>
                </a:solidFill>
                <a:latin typeface="+mn-lt"/>
                <a:ea typeface="+mn-ea"/>
                <a:cs typeface="+mn-cs"/>
                <a:sym typeface="Arial" charset="0"/>
              </a:defRPr>
            </a:lvl1pPr>
            <a:lvl2pPr marL="731838" indent="-2857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0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  <a:sym typeface="Arial" charset="0"/>
              </a:defRPr>
            </a:lvl2pPr>
            <a:lvl3pPr marL="1131888" indent="-2286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" charset="0"/>
              </a:defRPr>
            </a:lvl3pPr>
            <a:lvl4pPr marL="1589088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  <a:sym typeface="Arial" charset="0"/>
              </a:defRPr>
            </a:lvl4pPr>
            <a:lvl5pPr marL="2046288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  <a:sym typeface="Arial" charset="0"/>
              </a:defRPr>
            </a:lvl5pPr>
            <a:lvl6pPr marL="2503488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  <a:sym typeface="Arial" charset="0"/>
              </a:defRPr>
            </a:lvl6pPr>
            <a:lvl7pPr marL="2960688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  <a:sym typeface="Arial" charset="0"/>
              </a:defRPr>
            </a:lvl7pPr>
            <a:lvl8pPr marL="3417888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  <a:sym typeface="Arial" charset="0"/>
              </a:defRPr>
            </a:lvl8pPr>
            <a:lvl9pPr marL="3875088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  <a:sym typeface="Arial" charset="0"/>
              </a:defRPr>
            </a:lvl9pPr>
          </a:lstStyle>
          <a:p>
            <a:pPr>
              <a:buFontTx/>
              <a:buNone/>
            </a:pPr>
            <a:r>
              <a:rPr lang="en-US" dirty="0" smtClean="0"/>
              <a:t>h1 = number of tiles in wrong place</a:t>
            </a:r>
          </a:p>
          <a:p>
            <a:pPr>
              <a:buFontTx/>
              <a:buNone/>
            </a:pPr>
            <a:r>
              <a:rPr lang="en-US" dirty="0" smtClean="0"/>
              <a:t>h2 = </a:t>
            </a:r>
            <a:r>
              <a:rPr lang="en-US" sz="3600" dirty="0" smtClean="0">
                <a:sym typeface="Symbol" pitchFamily="18" charset="2"/>
              </a:rPr>
              <a:t>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/>
              <a:t>distances of tiles from correct </a:t>
            </a:r>
            <a:r>
              <a:rPr lang="en-US" dirty="0" err="1" smtClean="0"/>
              <a:t>loc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0239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/>
          <a:lstStyle/>
          <a:p>
            <a:r>
              <a:rPr lang="en-US" dirty="0"/>
              <a:t>Importance of Heuristics</a:t>
            </a:r>
          </a:p>
        </p:txBody>
      </p:sp>
      <p:sp>
        <p:nvSpPr>
          <p:cNvPr id="374788" name="Rectangle 4"/>
          <p:cNvSpPr>
            <a:spLocks noGrp="1" noChangeArrowheads="1"/>
          </p:cNvSpPr>
          <p:nvPr>
            <p:ph idx="1"/>
          </p:nvPr>
        </p:nvSpPr>
        <p:spPr>
          <a:xfrm>
            <a:off x="76200" y="1066800"/>
            <a:ext cx="8915400" cy="1447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h1 = number of tiles in wrong </a:t>
            </a:r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AC59FAA5-5D3D-47DE-B48A-325E55D5EC16}" type="slidenum">
              <a:rPr lang="en-US"/>
              <a:pPr/>
              <a:t>33</a:t>
            </a:fld>
            <a:endParaRPr lang="en-US"/>
          </a:p>
        </p:txBody>
      </p:sp>
      <p:sp>
        <p:nvSpPr>
          <p:cNvPr id="374787" name="Text Box 3"/>
          <p:cNvSpPr txBox="1">
            <a:spLocks noChangeArrowheads="1"/>
          </p:cNvSpPr>
          <p:nvPr/>
        </p:nvSpPr>
        <p:spPr bwMode="auto">
          <a:xfrm>
            <a:off x="971550" y="2247900"/>
            <a:ext cx="5724644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b="0" dirty="0">
                <a:solidFill>
                  <a:srgbClr val="FF0000"/>
                </a:solidFill>
                <a:latin typeface="Times New Roman" pitchFamily="18" charset="0"/>
              </a:rPr>
              <a:t>D	    IDS		    </a:t>
            </a:r>
            <a:r>
              <a:rPr lang="en-US" sz="2000" b="0" dirty="0" smtClean="0">
                <a:solidFill>
                  <a:srgbClr val="FF0000"/>
                </a:solidFill>
                <a:latin typeface="Times New Roman" pitchFamily="18" charset="0"/>
              </a:rPr>
              <a:t>        </a:t>
            </a:r>
            <a:r>
              <a:rPr lang="en-US" sz="2000" b="0" dirty="0">
                <a:solidFill>
                  <a:srgbClr val="FF0000"/>
                </a:solidFill>
                <a:latin typeface="Times New Roman" pitchFamily="18" charset="0"/>
              </a:rPr>
              <a:t>A*(h1)	</a:t>
            </a:r>
            <a:r>
              <a:rPr lang="en-US" sz="2000" b="0" dirty="0" smtClean="0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en-US" sz="2000" b="0" dirty="0">
                <a:solidFill>
                  <a:srgbClr val="FF0000"/>
                </a:solidFill>
                <a:latin typeface="Times New Roman" pitchFamily="18" charset="0"/>
              </a:rPr>
              <a:t>*(h2)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 2	         10		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	 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6	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      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6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 4	       112		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	13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12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 6	       680		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	20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18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 8	      6384		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	39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25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10	    47127		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	93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39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12	  364404	         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                   227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73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14	3473941	          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    	              539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  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113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18			        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    3056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  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363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24			      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    39135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1641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</a:p>
        </p:txBody>
      </p:sp>
      <p:grpSp>
        <p:nvGrpSpPr>
          <p:cNvPr id="374789" name="Group 5"/>
          <p:cNvGrpSpPr>
            <a:grpSpLocks/>
          </p:cNvGrpSpPr>
          <p:nvPr/>
        </p:nvGrpSpPr>
        <p:grpSpPr bwMode="auto">
          <a:xfrm>
            <a:off x="7467600" y="228600"/>
            <a:ext cx="1403350" cy="1406525"/>
            <a:chOff x="2976" y="3290"/>
            <a:chExt cx="884" cy="886"/>
          </a:xfrm>
        </p:grpSpPr>
        <p:sp>
          <p:nvSpPr>
            <p:cNvPr id="374790" name="Rectangle 6"/>
            <p:cNvSpPr>
              <a:spLocks noChangeArrowheads="1"/>
            </p:cNvSpPr>
            <p:nvPr/>
          </p:nvSpPr>
          <p:spPr bwMode="auto">
            <a:xfrm>
              <a:off x="2976" y="3312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1" name="Rectangle 7"/>
            <p:cNvSpPr>
              <a:spLocks noChangeArrowheads="1"/>
            </p:cNvSpPr>
            <p:nvPr/>
          </p:nvSpPr>
          <p:spPr bwMode="auto">
            <a:xfrm>
              <a:off x="3264" y="3312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2" name="Rectangle 8"/>
            <p:cNvSpPr>
              <a:spLocks noChangeArrowheads="1"/>
            </p:cNvSpPr>
            <p:nvPr/>
          </p:nvSpPr>
          <p:spPr bwMode="auto">
            <a:xfrm>
              <a:off x="3552" y="3312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3" name="Rectangle 9"/>
            <p:cNvSpPr>
              <a:spLocks noChangeArrowheads="1"/>
            </p:cNvSpPr>
            <p:nvPr/>
          </p:nvSpPr>
          <p:spPr bwMode="auto">
            <a:xfrm>
              <a:off x="2976" y="3600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4" name="Rectangle 10"/>
            <p:cNvSpPr>
              <a:spLocks noChangeArrowheads="1"/>
            </p:cNvSpPr>
            <p:nvPr/>
          </p:nvSpPr>
          <p:spPr bwMode="auto">
            <a:xfrm>
              <a:off x="3264" y="3600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5" name="Rectangle 11"/>
            <p:cNvSpPr>
              <a:spLocks noChangeArrowheads="1"/>
            </p:cNvSpPr>
            <p:nvPr/>
          </p:nvSpPr>
          <p:spPr bwMode="auto">
            <a:xfrm>
              <a:off x="3552" y="3600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6" name="Rectangle 12"/>
            <p:cNvSpPr>
              <a:spLocks noChangeArrowheads="1"/>
            </p:cNvSpPr>
            <p:nvPr/>
          </p:nvSpPr>
          <p:spPr bwMode="auto">
            <a:xfrm>
              <a:off x="2976" y="3888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7" name="Rectangle 13"/>
            <p:cNvSpPr>
              <a:spLocks noChangeArrowheads="1"/>
            </p:cNvSpPr>
            <p:nvPr/>
          </p:nvSpPr>
          <p:spPr bwMode="auto">
            <a:xfrm>
              <a:off x="3264" y="3888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8" name="Rectangle 14"/>
            <p:cNvSpPr>
              <a:spLocks noChangeArrowheads="1"/>
            </p:cNvSpPr>
            <p:nvPr/>
          </p:nvSpPr>
          <p:spPr bwMode="auto">
            <a:xfrm>
              <a:off x="3552" y="3888"/>
              <a:ext cx="288" cy="28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</a:pPr>
              <a:endParaRPr lang="en-US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74799" name="Text Box 15"/>
            <p:cNvSpPr txBox="1">
              <a:spLocks noChangeArrowheads="1"/>
            </p:cNvSpPr>
            <p:nvPr/>
          </p:nvSpPr>
          <p:spPr bwMode="auto">
            <a:xfrm>
              <a:off x="3014" y="3290"/>
              <a:ext cx="8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7    2     3</a:t>
              </a:r>
            </a:p>
          </p:txBody>
        </p:sp>
        <p:sp>
          <p:nvSpPr>
            <p:cNvPr id="374800" name="Text Box 16"/>
            <p:cNvSpPr txBox="1">
              <a:spLocks noChangeArrowheads="1"/>
            </p:cNvSpPr>
            <p:nvPr/>
          </p:nvSpPr>
          <p:spPr bwMode="auto">
            <a:xfrm>
              <a:off x="3024" y="3840"/>
              <a:ext cx="5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8    5</a:t>
              </a:r>
            </a:p>
          </p:txBody>
        </p:sp>
        <p:sp>
          <p:nvSpPr>
            <p:cNvPr id="374801" name="Text Box 17"/>
            <p:cNvSpPr txBox="1">
              <a:spLocks noChangeArrowheads="1"/>
            </p:cNvSpPr>
            <p:nvPr/>
          </p:nvSpPr>
          <p:spPr bwMode="auto">
            <a:xfrm>
              <a:off x="3024" y="3552"/>
              <a:ext cx="8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4    1     6</a:t>
              </a:r>
            </a:p>
          </p:txBody>
        </p:sp>
      </p:grpSp>
      <p:sp>
        <p:nvSpPr>
          <p:cNvPr id="374803" name="Rectangle 19"/>
          <p:cNvSpPr>
            <a:spLocks noChangeArrowheads="1"/>
          </p:cNvSpPr>
          <p:nvPr/>
        </p:nvSpPr>
        <p:spPr bwMode="auto">
          <a:xfrm>
            <a:off x="6238875" y="2209800"/>
            <a:ext cx="1571625" cy="3762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4802" name="Rectangle 18"/>
          <p:cNvSpPr>
            <a:spLocks noChangeArrowheads="1"/>
          </p:cNvSpPr>
          <p:nvPr/>
        </p:nvSpPr>
        <p:spPr bwMode="auto">
          <a:xfrm>
            <a:off x="5286375" y="2057400"/>
            <a:ext cx="1571625" cy="3762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421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/>
          <a:lstStyle/>
          <a:p>
            <a:r>
              <a:rPr lang="en-US" dirty="0"/>
              <a:t>Importance of Heuristics</a:t>
            </a:r>
          </a:p>
        </p:txBody>
      </p:sp>
      <p:sp>
        <p:nvSpPr>
          <p:cNvPr id="374788" name="Rectangle 4"/>
          <p:cNvSpPr>
            <a:spLocks noGrp="1" noChangeArrowheads="1"/>
          </p:cNvSpPr>
          <p:nvPr>
            <p:ph idx="1"/>
          </p:nvPr>
        </p:nvSpPr>
        <p:spPr>
          <a:xfrm>
            <a:off x="76200" y="1066800"/>
            <a:ext cx="8915400" cy="1447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h1 = number of tiles in wrong place</a:t>
            </a:r>
          </a:p>
          <a:p>
            <a:pPr>
              <a:buFontTx/>
              <a:buNone/>
            </a:pPr>
            <a:r>
              <a:rPr lang="en-US" dirty="0"/>
              <a:t>h2 = </a:t>
            </a:r>
            <a:r>
              <a:rPr lang="en-US" sz="3600" dirty="0">
                <a:sym typeface="Symbol" pitchFamily="18" charset="2"/>
              </a:rPr>
              <a:t>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/>
              <a:t>distances of tiles from correct loc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AC59FAA5-5D3D-47DE-B48A-325E55D5EC16}" type="slidenum">
              <a:rPr lang="en-US"/>
              <a:pPr/>
              <a:t>34</a:t>
            </a:fld>
            <a:endParaRPr lang="en-US"/>
          </a:p>
        </p:txBody>
      </p:sp>
      <p:sp>
        <p:nvSpPr>
          <p:cNvPr id="374787" name="Text Box 3"/>
          <p:cNvSpPr txBox="1">
            <a:spLocks noChangeArrowheads="1"/>
          </p:cNvSpPr>
          <p:nvPr/>
        </p:nvSpPr>
        <p:spPr bwMode="auto">
          <a:xfrm>
            <a:off x="971550" y="2247900"/>
            <a:ext cx="5724644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b="0" dirty="0">
                <a:solidFill>
                  <a:srgbClr val="FF0000"/>
                </a:solidFill>
                <a:latin typeface="Times New Roman" pitchFamily="18" charset="0"/>
              </a:rPr>
              <a:t>D	   </a:t>
            </a:r>
            <a:r>
              <a:rPr lang="en-US" sz="2000" b="0" dirty="0" smtClean="0">
                <a:solidFill>
                  <a:srgbClr val="FF0000"/>
                </a:solidFill>
                <a:latin typeface="Times New Roman" pitchFamily="18" charset="0"/>
              </a:rPr>
              <a:t>    </a:t>
            </a:r>
            <a:r>
              <a:rPr lang="en-US" sz="2000" b="0" dirty="0">
                <a:solidFill>
                  <a:srgbClr val="FF0000"/>
                </a:solidFill>
                <a:latin typeface="Times New Roman" pitchFamily="18" charset="0"/>
              </a:rPr>
              <a:t>IDS		    </a:t>
            </a:r>
            <a:r>
              <a:rPr lang="en-US" sz="2000" b="0" dirty="0" smtClean="0">
                <a:solidFill>
                  <a:srgbClr val="FF0000"/>
                </a:solidFill>
                <a:latin typeface="Times New Roman" pitchFamily="18" charset="0"/>
              </a:rPr>
              <a:t>        </a:t>
            </a:r>
            <a:r>
              <a:rPr lang="en-US" sz="2000" b="0" dirty="0">
                <a:solidFill>
                  <a:srgbClr val="FF0000"/>
                </a:solidFill>
                <a:latin typeface="Times New Roman" pitchFamily="18" charset="0"/>
              </a:rPr>
              <a:t>A*(h1)	</a:t>
            </a:r>
            <a:r>
              <a:rPr lang="en-US" sz="2000" b="0" dirty="0" smtClean="0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en-US" sz="2000" b="0" dirty="0">
                <a:solidFill>
                  <a:srgbClr val="FF0000"/>
                </a:solidFill>
                <a:latin typeface="Times New Roman" pitchFamily="18" charset="0"/>
              </a:rPr>
              <a:t>*(h2)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 2	         10		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	 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6	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      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6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 4	       112		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	13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12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 6	       680		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	20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18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 8	      6384		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	39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25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10	    47127		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	93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39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12	  364404	         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                   227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73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14	3473941	          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    	              539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  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113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18			        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    3056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  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363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24			      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    39135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</a:rPr>
              <a:t>1641</a:t>
            </a:r>
            <a:r>
              <a:rPr lang="en-US" sz="2000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467600" y="228600"/>
            <a:ext cx="1403350" cy="1406525"/>
            <a:chOff x="2976" y="3290"/>
            <a:chExt cx="884" cy="886"/>
          </a:xfrm>
        </p:grpSpPr>
        <p:sp>
          <p:nvSpPr>
            <p:cNvPr id="374790" name="Rectangle 6"/>
            <p:cNvSpPr>
              <a:spLocks noChangeArrowheads="1"/>
            </p:cNvSpPr>
            <p:nvPr/>
          </p:nvSpPr>
          <p:spPr bwMode="auto">
            <a:xfrm>
              <a:off x="2976" y="3312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1" name="Rectangle 7"/>
            <p:cNvSpPr>
              <a:spLocks noChangeArrowheads="1"/>
            </p:cNvSpPr>
            <p:nvPr/>
          </p:nvSpPr>
          <p:spPr bwMode="auto">
            <a:xfrm>
              <a:off x="3264" y="3312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2" name="Rectangle 8"/>
            <p:cNvSpPr>
              <a:spLocks noChangeArrowheads="1"/>
            </p:cNvSpPr>
            <p:nvPr/>
          </p:nvSpPr>
          <p:spPr bwMode="auto">
            <a:xfrm>
              <a:off x="3552" y="3312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3" name="Rectangle 9"/>
            <p:cNvSpPr>
              <a:spLocks noChangeArrowheads="1"/>
            </p:cNvSpPr>
            <p:nvPr/>
          </p:nvSpPr>
          <p:spPr bwMode="auto">
            <a:xfrm>
              <a:off x="2976" y="3600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4" name="Rectangle 10"/>
            <p:cNvSpPr>
              <a:spLocks noChangeArrowheads="1"/>
            </p:cNvSpPr>
            <p:nvPr/>
          </p:nvSpPr>
          <p:spPr bwMode="auto">
            <a:xfrm>
              <a:off x="3264" y="3600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5" name="Rectangle 11"/>
            <p:cNvSpPr>
              <a:spLocks noChangeArrowheads="1"/>
            </p:cNvSpPr>
            <p:nvPr/>
          </p:nvSpPr>
          <p:spPr bwMode="auto">
            <a:xfrm>
              <a:off x="3552" y="3600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6" name="Rectangle 12"/>
            <p:cNvSpPr>
              <a:spLocks noChangeArrowheads="1"/>
            </p:cNvSpPr>
            <p:nvPr/>
          </p:nvSpPr>
          <p:spPr bwMode="auto">
            <a:xfrm>
              <a:off x="2976" y="3888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7" name="Rectangle 13"/>
            <p:cNvSpPr>
              <a:spLocks noChangeArrowheads="1"/>
            </p:cNvSpPr>
            <p:nvPr/>
          </p:nvSpPr>
          <p:spPr bwMode="auto">
            <a:xfrm>
              <a:off x="3264" y="3888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8" name="Rectangle 14"/>
            <p:cNvSpPr>
              <a:spLocks noChangeArrowheads="1"/>
            </p:cNvSpPr>
            <p:nvPr/>
          </p:nvSpPr>
          <p:spPr bwMode="auto">
            <a:xfrm>
              <a:off x="3552" y="3888"/>
              <a:ext cx="288" cy="28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</a:pPr>
              <a:endParaRPr lang="en-US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74799" name="Text Box 15"/>
            <p:cNvSpPr txBox="1">
              <a:spLocks noChangeArrowheads="1"/>
            </p:cNvSpPr>
            <p:nvPr/>
          </p:nvSpPr>
          <p:spPr bwMode="auto">
            <a:xfrm>
              <a:off x="3014" y="3290"/>
              <a:ext cx="8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7    2     3</a:t>
              </a:r>
            </a:p>
          </p:txBody>
        </p:sp>
        <p:sp>
          <p:nvSpPr>
            <p:cNvPr id="374800" name="Text Box 16"/>
            <p:cNvSpPr txBox="1">
              <a:spLocks noChangeArrowheads="1"/>
            </p:cNvSpPr>
            <p:nvPr/>
          </p:nvSpPr>
          <p:spPr bwMode="auto">
            <a:xfrm>
              <a:off x="3024" y="3840"/>
              <a:ext cx="5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8    5</a:t>
              </a:r>
            </a:p>
          </p:txBody>
        </p:sp>
        <p:sp>
          <p:nvSpPr>
            <p:cNvPr id="374801" name="Text Box 17"/>
            <p:cNvSpPr txBox="1">
              <a:spLocks noChangeArrowheads="1"/>
            </p:cNvSpPr>
            <p:nvPr/>
          </p:nvSpPr>
          <p:spPr bwMode="auto">
            <a:xfrm>
              <a:off x="3024" y="3552"/>
              <a:ext cx="8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4    1     6</a:t>
              </a:r>
            </a:p>
          </p:txBody>
        </p:sp>
      </p:grpSp>
      <p:sp>
        <p:nvSpPr>
          <p:cNvPr id="374804" name="Rectangle 20"/>
          <p:cNvSpPr>
            <a:spLocks noChangeArrowheads="1"/>
          </p:cNvSpPr>
          <p:nvPr/>
        </p:nvSpPr>
        <p:spPr bwMode="auto">
          <a:xfrm>
            <a:off x="685800" y="5486400"/>
            <a:ext cx="78486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25425" indent="-225425" algn="l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800" dirty="0">
                <a:solidFill>
                  <a:srgbClr val="CC00FF"/>
                </a:solidFill>
                <a:latin typeface="Comic Sans MS" pitchFamily="66" charset="0"/>
              </a:rPr>
              <a:t>Decrease effective branching factor</a:t>
            </a:r>
          </a:p>
        </p:txBody>
      </p:sp>
    </p:spTree>
    <p:extLst>
      <p:ext uri="{BB962C8B-B14F-4D97-AF65-F5344CB8AC3E}">
        <p14:creationId xmlns:p14="http://schemas.microsoft.com/office/powerpoint/2010/main" val="12507421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Need More Power!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Performance of Manhattan Distance Heuristic</a:t>
            </a:r>
          </a:p>
          <a:p>
            <a:pPr lvl="1"/>
            <a:r>
              <a:rPr lang="en-US"/>
              <a:t> 8 Puzzle		&lt; 1 second</a:t>
            </a:r>
          </a:p>
          <a:p>
            <a:pPr lvl="1"/>
            <a:r>
              <a:rPr lang="en-US"/>
              <a:t>15 Puzzle		1 minute</a:t>
            </a:r>
          </a:p>
          <a:p>
            <a:pPr lvl="1"/>
            <a:r>
              <a:rPr lang="en-US"/>
              <a:t>24 Puzzle		65000 years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>
              <a:buFontTx/>
              <a:buNone/>
            </a:pPr>
            <a:r>
              <a:rPr lang="en-US"/>
              <a:t>Need even better heuristics!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2136C4D4-12F4-4C3F-81CB-53EC1759ACE1}" type="slidenum">
              <a:rPr lang="en-US"/>
              <a:pPr/>
              <a:t>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343044" name="Rectangle 4"/>
          <p:cNvSpPr>
            <a:spLocks noChangeArrowheads="1"/>
          </p:cNvSpPr>
          <p:nvPr/>
        </p:nvSpPr>
        <p:spPr bwMode="auto">
          <a:xfrm>
            <a:off x="5608638" y="6500813"/>
            <a:ext cx="4300537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25425" indent="-225425" algn="l" eaLnBrk="0" hangingPunct="0">
              <a:lnSpc>
                <a:spcPct val="140000"/>
              </a:lnSpc>
              <a:spcBef>
                <a:spcPct val="30000"/>
              </a:spcBef>
            </a:pPr>
            <a:r>
              <a:rPr lang="en-US" sz="1000">
                <a:solidFill>
                  <a:schemeClr val="tx1"/>
                </a:solidFill>
                <a:latin typeface="Comic Sans MS" pitchFamily="66" charset="0"/>
              </a:rPr>
              <a:t>Adapted from Richard Korf presentation</a:t>
            </a:r>
          </a:p>
        </p:txBody>
      </p:sp>
    </p:spTree>
    <p:extLst>
      <p:ext uri="{BB962C8B-B14F-4D97-AF65-F5344CB8AC3E}">
        <p14:creationId xmlns:p14="http://schemas.microsoft.com/office/powerpoint/2010/main" val="38811557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Subgoal Interactions 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Manhattan distance assumes </a:t>
            </a:r>
          </a:p>
          <a:p>
            <a:pPr lvl="1"/>
            <a:r>
              <a:rPr lang="en-US"/>
              <a:t>Each tile can be moved independently of others</a:t>
            </a:r>
          </a:p>
          <a:p>
            <a:r>
              <a:rPr lang="en-US"/>
              <a:t>Underestimates because </a:t>
            </a:r>
          </a:p>
          <a:p>
            <a:pPr lvl="1"/>
            <a:r>
              <a:rPr lang="en-US"/>
              <a:t>Doesn’t consider interactions between tiles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6011534A-2FB7-464E-86F0-AA44E489AA19}" type="slidenum">
              <a:rPr lang="en-US"/>
              <a:pPr/>
              <a:t>36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4294967295"/>
          </p:nvPr>
        </p:nvSpPr>
        <p:spPr>
          <a:xfrm>
            <a:off x="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345092" name="Rectangle 4"/>
          <p:cNvSpPr>
            <a:spLocks noChangeArrowheads="1"/>
          </p:cNvSpPr>
          <p:nvPr/>
        </p:nvSpPr>
        <p:spPr bwMode="auto">
          <a:xfrm>
            <a:off x="5608638" y="6500813"/>
            <a:ext cx="4300537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25425" indent="-225425" algn="l" eaLnBrk="0" hangingPunct="0">
              <a:lnSpc>
                <a:spcPct val="140000"/>
              </a:lnSpc>
              <a:spcBef>
                <a:spcPct val="30000"/>
              </a:spcBef>
            </a:pPr>
            <a:r>
              <a:rPr lang="en-US" sz="1000">
                <a:solidFill>
                  <a:schemeClr val="tx1"/>
                </a:solidFill>
                <a:latin typeface="Comic Sans MS" pitchFamily="66" charset="0"/>
              </a:rPr>
              <a:t>Adapted from Richard Korf presentation</a:t>
            </a:r>
          </a:p>
        </p:txBody>
      </p:sp>
      <p:grpSp>
        <p:nvGrpSpPr>
          <p:cNvPr id="345093" name="Group 5"/>
          <p:cNvGrpSpPr>
            <a:grpSpLocks/>
          </p:cNvGrpSpPr>
          <p:nvPr/>
        </p:nvGrpSpPr>
        <p:grpSpPr bwMode="auto">
          <a:xfrm>
            <a:off x="2805115" y="4648200"/>
            <a:ext cx="1376363" cy="1401763"/>
            <a:chOff x="2976" y="3293"/>
            <a:chExt cx="867" cy="883"/>
          </a:xfrm>
        </p:grpSpPr>
        <p:sp>
          <p:nvSpPr>
            <p:cNvPr id="345094" name="Rectangle 6"/>
            <p:cNvSpPr>
              <a:spLocks noChangeArrowheads="1"/>
            </p:cNvSpPr>
            <p:nvPr/>
          </p:nvSpPr>
          <p:spPr bwMode="auto">
            <a:xfrm>
              <a:off x="2976" y="3312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45095" name="Rectangle 7"/>
            <p:cNvSpPr>
              <a:spLocks noChangeArrowheads="1"/>
            </p:cNvSpPr>
            <p:nvPr/>
          </p:nvSpPr>
          <p:spPr bwMode="auto">
            <a:xfrm>
              <a:off x="3264" y="3312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45096" name="Rectangle 8"/>
            <p:cNvSpPr>
              <a:spLocks noChangeArrowheads="1"/>
            </p:cNvSpPr>
            <p:nvPr/>
          </p:nvSpPr>
          <p:spPr bwMode="auto">
            <a:xfrm>
              <a:off x="3552" y="3312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45097" name="Rectangle 9"/>
            <p:cNvSpPr>
              <a:spLocks noChangeArrowheads="1"/>
            </p:cNvSpPr>
            <p:nvPr/>
          </p:nvSpPr>
          <p:spPr bwMode="auto">
            <a:xfrm>
              <a:off x="2976" y="3600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45098" name="Rectangle 10"/>
            <p:cNvSpPr>
              <a:spLocks noChangeArrowheads="1"/>
            </p:cNvSpPr>
            <p:nvPr/>
          </p:nvSpPr>
          <p:spPr bwMode="auto">
            <a:xfrm>
              <a:off x="3264" y="3600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45099" name="Rectangle 11"/>
            <p:cNvSpPr>
              <a:spLocks noChangeArrowheads="1"/>
            </p:cNvSpPr>
            <p:nvPr/>
          </p:nvSpPr>
          <p:spPr bwMode="auto">
            <a:xfrm>
              <a:off x="3552" y="3600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45100" name="Rectangle 12"/>
            <p:cNvSpPr>
              <a:spLocks noChangeArrowheads="1"/>
            </p:cNvSpPr>
            <p:nvPr/>
          </p:nvSpPr>
          <p:spPr bwMode="auto">
            <a:xfrm>
              <a:off x="2976" y="3888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45101" name="Rectangle 13"/>
            <p:cNvSpPr>
              <a:spLocks noChangeArrowheads="1"/>
            </p:cNvSpPr>
            <p:nvPr/>
          </p:nvSpPr>
          <p:spPr bwMode="auto">
            <a:xfrm>
              <a:off x="3264" y="3888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45102" name="Rectangle 14"/>
            <p:cNvSpPr>
              <a:spLocks noChangeArrowheads="1"/>
            </p:cNvSpPr>
            <p:nvPr/>
          </p:nvSpPr>
          <p:spPr bwMode="auto">
            <a:xfrm>
              <a:off x="3552" y="3888"/>
              <a:ext cx="288" cy="28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</a:pPr>
              <a:endParaRPr lang="en-US" sz="2400" b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345103" name="Text Box 15"/>
            <p:cNvSpPr txBox="1">
              <a:spLocks noChangeArrowheads="1"/>
            </p:cNvSpPr>
            <p:nvPr/>
          </p:nvSpPr>
          <p:spPr bwMode="auto">
            <a:xfrm>
              <a:off x="3014" y="3293"/>
              <a:ext cx="7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400" b="0">
                  <a:solidFill>
                    <a:schemeClr val="tx1"/>
                  </a:solidFill>
                  <a:latin typeface="Comic Sans MS" pitchFamily="66" charset="0"/>
                </a:rPr>
                <a:t>1   2   3</a:t>
              </a:r>
            </a:p>
          </p:txBody>
        </p:sp>
        <p:sp>
          <p:nvSpPr>
            <p:cNvPr id="345104" name="Text Box 16"/>
            <p:cNvSpPr txBox="1">
              <a:spLocks noChangeArrowheads="1"/>
            </p:cNvSpPr>
            <p:nvPr/>
          </p:nvSpPr>
          <p:spPr bwMode="auto">
            <a:xfrm>
              <a:off x="3024" y="3843"/>
              <a:ext cx="52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400" b="0">
                  <a:solidFill>
                    <a:schemeClr val="tx1"/>
                  </a:solidFill>
                  <a:latin typeface="Comic Sans MS" pitchFamily="66" charset="0"/>
                </a:rPr>
                <a:t>7   8</a:t>
              </a:r>
            </a:p>
          </p:txBody>
        </p:sp>
        <p:sp>
          <p:nvSpPr>
            <p:cNvPr id="345105" name="Text Box 17"/>
            <p:cNvSpPr txBox="1">
              <a:spLocks noChangeArrowheads="1"/>
            </p:cNvSpPr>
            <p:nvPr/>
          </p:nvSpPr>
          <p:spPr bwMode="auto">
            <a:xfrm>
              <a:off x="3024" y="3555"/>
              <a:ext cx="81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400" b="0" dirty="0">
                  <a:solidFill>
                    <a:schemeClr val="tx1"/>
                  </a:solidFill>
                  <a:latin typeface="Comic Sans MS" pitchFamily="66" charset="0"/>
                </a:rPr>
                <a:t>4   </a:t>
              </a:r>
              <a:r>
                <a:rPr lang="en-US" sz="2400" b="0" dirty="0">
                  <a:solidFill>
                    <a:srgbClr val="FF0000"/>
                  </a:solidFill>
                  <a:latin typeface="Comic Sans MS" pitchFamily="66" charset="0"/>
                </a:rPr>
                <a:t>6   5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07250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7948612" y="2163762"/>
            <a:ext cx="457200" cy="457200"/>
          </a:xfrm>
          <a:prstGeom prst="rect">
            <a:avLst/>
          </a:prstGeom>
          <a:solidFill>
            <a:srgbClr val="FDFFC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spcBef>
                <a:spcPct val="0"/>
              </a:spcBef>
            </a:pPr>
            <a:endParaRPr lang="en-US" sz="2400" b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8405812" y="2163762"/>
            <a:ext cx="457200" cy="457200"/>
          </a:xfrm>
          <a:prstGeom prst="rect">
            <a:avLst/>
          </a:prstGeom>
          <a:solidFill>
            <a:srgbClr val="FDFFC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 Databases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 any subset of tiles</a:t>
            </a:r>
          </a:p>
          <a:p>
            <a:pPr lvl="2"/>
            <a:r>
              <a:rPr lang="en-US" dirty="0"/>
              <a:t>E.g., 3, 7, 11, 12, 13, 14, </a:t>
            </a:r>
            <a:r>
              <a:rPr lang="en-US" dirty="0" smtClean="0"/>
              <a:t>15</a:t>
            </a:r>
          </a:p>
          <a:p>
            <a:pPr lvl="2"/>
            <a:r>
              <a:rPr lang="en-US" dirty="0" smtClean="0"/>
              <a:t>(or as drawn)</a:t>
            </a:r>
            <a:endParaRPr lang="en-US" dirty="0"/>
          </a:p>
          <a:p>
            <a:r>
              <a:rPr lang="en-US" dirty="0" err="1"/>
              <a:t>Precompute</a:t>
            </a:r>
            <a:r>
              <a:rPr lang="en-US" dirty="0"/>
              <a:t> a table </a:t>
            </a:r>
          </a:p>
          <a:p>
            <a:pPr lvl="1"/>
            <a:r>
              <a:rPr lang="en-US" dirty="0"/>
              <a:t>Optimal cost of solving just these tiles</a:t>
            </a:r>
          </a:p>
          <a:p>
            <a:pPr lvl="1"/>
            <a:r>
              <a:rPr lang="en-US" dirty="0"/>
              <a:t>For all possible configurations</a:t>
            </a:r>
          </a:p>
          <a:p>
            <a:pPr lvl="2"/>
            <a:r>
              <a:rPr lang="en-US" dirty="0"/>
              <a:t>57 Million in this case</a:t>
            </a:r>
          </a:p>
          <a:p>
            <a:pPr lvl="1"/>
            <a:r>
              <a:rPr lang="en-US" dirty="0"/>
              <a:t>Use </a:t>
            </a:r>
            <a:r>
              <a:rPr lang="en-US" dirty="0" smtClean="0"/>
              <a:t>A* or IDA* </a:t>
            </a:r>
          </a:p>
          <a:p>
            <a:pPr lvl="2"/>
            <a:r>
              <a:rPr lang="en-US" dirty="0" smtClean="0"/>
              <a:t>State </a:t>
            </a:r>
            <a:r>
              <a:rPr lang="en-US" dirty="0"/>
              <a:t>= </a:t>
            </a:r>
            <a:r>
              <a:rPr lang="en-US" dirty="0">
                <a:solidFill>
                  <a:srgbClr val="FF0000"/>
                </a:solidFill>
              </a:rPr>
              <a:t>position of just these tiles (&amp; blank)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52C6CEC7-4261-495B-B335-96C563FE0698}" type="slidenum">
              <a:rPr lang="en-US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347140" name="Rectangle 4"/>
          <p:cNvSpPr>
            <a:spLocks noChangeArrowheads="1"/>
          </p:cNvSpPr>
          <p:nvPr/>
        </p:nvSpPr>
        <p:spPr bwMode="auto">
          <a:xfrm>
            <a:off x="5608638" y="6500813"/>
            <a:ext cx="4300537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25425" indent="-225425" algn="l" eaLnBrk="0" hangingPunct="0">
              <a:lnSpc>
                <a:spcPct val="140000"/>
              </a:lnSpc>
              <a:spcBef>
                <a:spcPct val="30000"/>
              </a:spcBef>
            </a:pPr>
            <a:r>
              <a:rPr lang="en-US" sz="1000">
                <a:solidFill>
                  <a:schemeClr val="tx1"/>
                </a:solidFill>
                <a:latin typeface="Comic Sans MS" pitchFamily="66" charset="0"/>
              </a:rPr>
              <a:t>Adapted from Richard Korf presentation</a:t>
            </a:r>
          </a:p>
        </p:txBody>
      </p:sp>
      <p:sp>
        <p:nvSpPr>
          <p:cNvPr id="347141" name="Rectangle 5"/>
          <p:cNvSpPr>
            <a:spLocks noChangeArrowheads="1"/>
          </p:cNvSpPr>
          <p:nvPr/>
        </p:nvSpPr>
        <p:spPr bwMode="auto">
          <a:xfrm>
            <a:off x="5956300" y="822325"/>
            <a:ext cx="31877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25425" indent="-225425" algn="l" eaLnBrk="0" hangingPunct="0">
              <a:lnSpc>
                <a:spcPct val="140000"/>
              </a:lnSpc>
              <a:spcBef>
                <a:spcPct val="30000"/>
              </a:spcBef>
            </a:pPr>
            <a:r>
              <a:rPr lang="en-US" sz="1400">
                <a:solidFill>
                  <a:schemeClr val="tx1"/>
                </a:solidFill>
                <a:latin typeface="Comic Sans MS" pitchFamily="66" charset="0"/>
              </a:rPr>
              <a:t>[Culberson &amp; Schaeffer 1996]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034212" y="1249362"/>
            <a:ext cx="4572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7491412" y="1249362"/>
            <a:ext cx="4572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948612" y="1249362"/>
            <a:ext cx="4572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7034212" y="1706562"/>
            <a:ext cx="4572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7491412" y="1706562"/>
            <a:ext cx="4572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7948612" y="1706562"/>
            <a:ext cx="4572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7034212" y="2163762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7491412" y="2163762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7094537" y="2163762"/>
            <a:ext cx="176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400" b="0" dirty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9  10  </a:t>
            </a:r>
            <a:r>
              <a:rPr lang="en-US" sz="2400" b="0" dirty="0">
                <a:solidFill>
                  <a:schemeClr val="tx1"/>
                </a:solidFill>
                <a:latin typeface="Comic Sans MS" pitchFamily="66" charset="0"/>
              </a:rPr>
              <a:t>11 12</a:t>
            </a: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8405812" y="1249362"/>
            <a:ext cx="4572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8405812" y="1706562"/>
            <a:ext cx="4572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8405812" y="2620962"/>
            <a:ext cx="457200" cy="457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7948612" y="2620962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7491412" y="2620962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7034212" y="2620962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7010400" y="2620962"/>
            <a:ext cx="14398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400" b="0" dirty="0">
                <a:solidFill>
                  <a:srgbClr val="BFBFBF"/>
                </a:solidFill>
                <a:latin typeface="Comic Sans MS" pitchFamily="66" charset="0"/>
              </a:rPr>
              <a:t>13 14  15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7094537" y="1219200"/>
            <a:ext cx="19304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400" b="0" dirty="0">
                <a:solidFill>
                  <a:schemeClr val="tx1"/>
                </a:solidFill>
                <a:latin typeface="Comic Sans MS" pitchFamily="66" charset="0"/>
              </a:rPr>
              <a:t>1   2   3   4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7110412" y="1635125"/>
            <a:ext cx="16716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400" b="0">
                <a:solidFill>
                  <a:schemeClr val="tx1"/>
                </a:solidFill>
                <a:latin typeface="Comic Sans MS" pitchFamily="66" charset="0"/>
              </a:rPr>
              <a:t>5  6   7   8</a:t>
            </a:r>
          </a:p>
        </p:txBody>
      </p:sp>
    </p:spTree>
    <p:extLst>
      <p:ext uri="{BB962C8B-B14F-4D97-AF65-F5344CB8AC3E}">
        <p14:creationId xmlns:p14="http://schemas.microsoft.com/office/powerpoint/2010/main" val="35485758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a Pattern Database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 each state is generated</a:t>
            </a:r>
          </a:p>
          <a:p>
            <a:pPr lvl="1"/>
            <a:r>
              <a:rPr lang="en-US"/>
              <a:t>Use position of chosen tiles as index into DB</a:t>
            </a:r>
          </a:p>
          <a:p>
            <a:pPr lvl="1"/>
            <a:r>
              <a:rPr lang="en-US"/>
              <a:t>Use lookup value as heuristic, h(n)</a:t>
            </a:r>
          </a:p>
          <a:p>
            <a:pPr lvl="1"/>
            <a:endParaRPr lang="en-US"/>
          </a:p>
          <a:p>
            <a:pPr lvl="1"/>
            <a:r>
              <a:rPr lang="en-US"/>
              <a:t>Admissible?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43DA2A77-E4C8-4ECE-93AE-084845E653C5}" type="slidenum">
              <a:rPr lang="en-US"/>
              <a:pPr/>
              <a:t>38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349188" name="Rectangle 4"/>
          <p:cNvSpPr>
            <a:spLocks noChangeArrowheads="1"/>
          </p:cNvSpPr>
          <p:nvPr/>
        </p:nvSpPr>
        <p:spPr bwMode="auto">
          <a:xfrm>
            <a:off x="5608638" y="6500813"/>
            <a:ext cx="4300537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25425" indent="-225425" algn="l" eaLnBrk="0" hangingPunct="0">
              <a:lnSpc>
                <a:spcPct val="140000"/>
              </a:lnSpc>
              <a:spcBef>
                <a:spcPct val="30000"/>
              </a:spcBef>
            </a:pPr>
            <a:r>
              <a:rPr lang="en-US" sz="1000">
                <a:solidFill>
                  <a:schemeClr val="tx1"/>
                </a:solidFill>
                <a:latin typeface="Comic Sans MS" pitchFamily="66" charset="0"/>
              </a:rPr>
              <a:t>Adapted from Richard Korf presentation</a:t>
            </a:r>
          </a:p>
        </p:txBody>
      </p:sp>
    </p:spTree>
    <p:extLst>
      <p:ext uri="{BB962C8B-B14F-4D97-AF65-F5344CB8AC3E}">
        <p14:creationId xmlns:p14="http://schemas.microsoft.com/office/powerpoint/2010/main" val="33868241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8024812" y="2163762"/>
            <a:ext cx="457200" cy="457200"/>
          </a:xfrm>
          <a:prstGeom prst="rect">
            <a:avLst/>
          </a:prstGeom>
          <a:solidFill>
            <a:srgbClr val="FDFFC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Combining Multiple Databases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Can choose another set of tiles</a:t>
            </a:r>
          </a:p>
          <a:p>
            <a:pPr lvl="1"/>
            <a:r>
              <a:rPr lang="en-US"/>
              <a:t>Precompute multiple tables</a:t>
            </a:r>
          </a:p>
          <a:p>
            <a:r>
              <a:rPr lang="en-US"/>
              <a:t>How combine table values?</a:t>
            </a:r>
          </a:p>
          <a:p>
            <a:endParaRPr lang="en-US"/>
          </a:p>
          <a:p>
            <a:r>
              <a:rPr lang="en-US"/>
              <a:t>E.g. Optimal solutions to Rubik’s cube</a:t>
            </a:r>
          </a:p>
          <a:p>
            <a:pPr lvl="1"/>
            <a:r>
              <a:rPr lang="en-US"/>
              <a:t>First found w/ IDA* using pattern DB heuristics</a:t>
            </a:r>
          </a:p>
          <a:p>
            <a:pPr lvl="1"/>
            <a:r>
              <a:rPr lang="en-US"/>
              <a:t>Multiple DBs were used (dif cubie subsets )</a:t>
            </a:r>
          </a:p>
          <a:p>
            <a:pPr lvl="1"/>
            <a:r>
              <a:rPr lang="en-US"/>
              <a:t>Most problems solved optimally in 1 day</a:t>
            </a:r>
          </a:p>
          <a:p>
            <a:pPr lvl="1"/>
            <a:r>
              <a:rPr lang="en-US"/>
              <a:t>Compare with </a:t>
            </a:r>
            <a:r>
              <a:rPr lang="en-US" b="0" i="1"/>
              <a:t>574,000 years</a:t>
            </a:r>
            <a:r>
              <a:rPr lang="en-US"/>
              <a:t> for IDDFS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73AFC8CE-DB69-473D-A791-06B1D74D4D55}" type="slidenum">
              <a:rPr lang="en-US"/>
              <a:pPr/>
              <a:t>39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5532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 sz="1200" dirty="0"/>
              <a:t>© Daniel S. Weld</a:t>
            </a:r>
          </a:p>
        </p:txBody>
      </p:sp>
      <p:sp>
        <p:nvSpPr>
          <p:cNvPr id="351236" name="Rectangle 4"/>
          <p:cNvSpPr>
            <a:spLocks noChangeArrowheads="1"/>
          </p:cNvSpPr>
          <p:nvPr/>
        </p:nvSpPr>
        <p:spPr bwMode="auto">
          <a:xfrm>
            <a:off x="5608638" y="6500813"/>
            <a:ext cx="4300537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25425" indent="-225425" algn="l" eaLnBrk="0" hangingPunct="0">
              <a:lnSpc>
                <a:spcPct val="140000"/>
              </a:lnSpc>
              <a:spcBef>
                <a:spcPct val="30000"/>
              </a:spcBef>
            </a:pPr>
            <a:r>
              <a:rPr lang="en-US" sz="1000">
                <a:solidFill>
                  <a:schemeClr val="tx1"/>
                </a:solidFill>
                <a:latin typeface="Comic Sans MS" pitchFamily="66" charset="0"/>
              </a:rPr>
              <a:t>Adapted from Richard Korf presentation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653212" y="1249362"/>
            <a:ext cx="4572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110412" y="1249362"/>
            <a:ext cx="4572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567612" y="1249362"/>
            <a:ext cx="4572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653212" y="1706562"/>
            <a:ext cx="4572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7110412" y="1706562"/>
            <a:ext cx="4572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567612" y="1706562"/>
            <a:ext cx="4572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653212" y="2163762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7110412" y="2163762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7567612" y="2163762"/>
            <a:ext cx="457200" cy="457200"/>
          </a:xfrm>
          <a:prstGeom prst="rect">
            <a:avLst/>
          </a:prstGeom>
          <a:solidFill>
            <a:srgbClr val="FDFFC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spcBef>
                <a:spcPct val="0"/>
              </a:spcBef>
            </a:pPr>
            <a:endParaRPr lang="en-US" sz="2400" b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6713537" y="2163762"/>
            <a:ext cx="176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400" b="0" dirty="0">
                <a:solidFill>
                  <a:schemeClr val="tx1"/>
                </a:solidFill>
                <a:latin typeface="Comic Sans MS" pitchFamily="66" charset="0"/>
              </a:rPr>
              <a:t>9  10  11 12</a:t>
            </a: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8024812" y="1249362"/>
            <a:ext cx="4572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8024812" y="1706562"/>
            <a:ext cx="4572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8024812" y="2620962"/>
            <a:ext cx="457200" cy="457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7567612" y="2620962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7110412" y="2620962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6653212" y="2620962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6629400" y="2620962"/>
            <a:ext cx="14398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400" b="0">
                <a:solidFill>
                  <a:schemeClr val="tx1"/>
                </a:solidFill>
                <a:latin typeface="Comic Sans MS" pitchFamily="66" charset="0"/>
              </a:rPr>
              <a:t>13 14  15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6713537" y="1219200"/>
            <a:ext cx="19304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400" b="0" dirty="0">
                <a:solidFill>
                  <a:schemeClr val="tx1"/>
                </a:solidFill>
                <a:latin typeface="Comic Sans MS" pitchFamily="66" charset="0"/>
              </a:rPr>
              <a:t>1   2   3   4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6729412" y="1635125"/>
            <a:ext cx="16716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400" b="0" dirty="0">
                <a:solidFill>
                  <a:schemeClr val="tx1"/>
                </a:solidFill>
                <a:latin typeface="Comic Sans MS" pitchFamily="66" charset="0"/>
              </a:rPr>
              <a:t>5  6   7   8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6477000" y="1143000"/>
            <a:ext cx="1143000" cy="213360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889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/>
              <a:t>Recap: </a:t>
            </a:r>
            <a:r>
              <a:rPr lang="en-US" dirty="0" smtClean="0"/>
              <a:t>Search Problem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rIns="132080"/>
          <a:lstStyle/>
          <a:p>
            <a:pPr marL="433388">
              <a:lnSpc>
                <a:spcPct val="90000"/>
              </a:lnSpc>
            </a:pPr>
            <a:r>
              <a:rPr lang="en-US" dirty="0" smtClean="0"/>
              <a:t>States </a:t>
            </a:r>
          </a:p>
          <a:p>
            <a:pPr marL="782638" lvl="1">
              <a:lnSpc>
                <a:spcPct val="90000"/>
              </a:lnSpc>
            </a:pPr>
            <a:r>
              <a:rPr lang="en-US" dirty="0" smtClean="0"/>
              <a:t>configurations </a:t>
            </a:r>
            <a:r>
              <a:rPr lang="en-US" dirty="0"/>
              <a:t>of the </a:t>
            </a:r>
            <a:r>
              <a:rPr lang="en-US" dirty="0" smtClean="0"/>
              <a:t>world</a:t>
            </a:r>
            <a:endParaRPr lang="en-US" dirty="0"/>
          </a:p>
          <a:p>
            <a:pPr marL="433388">
              <a:lnSpc>
                <a:spcPct val="90000"/>
              </a:lnSpc>
            </a:pPr>
            <a:r>
              <a:rPr lang="en-US" dirty="0"/>
              <a:t>Successor function: </a:t>
            </a:r>
            <a:endParaRPr lang="en-US" dirty="0" smtClean="0"/>
          </a:p>
          <a:p>
            <a:pPr marL="782638" lvl="1">
              <a:lnSpc>
                <a:spcPct val="90000"/>
              </a:lnSpc>
            </a:pPr>
            <a:r>
              <a:rPr lang="en-US" dirty="0" smtClean="0"/>
              <a:t>function </a:t>
            </a:r>
            <a:r>
              <a:rPr lang="en-US" dirty="0"/>
              <a:t>from states </a:t>
            </a:r>
            <a:r>
              <a:rPr lang="en-US" dirty="0" smtClean="0"/>
              <a:t>to lists </a:t>
            </a:r>
            <a:r>
              <a:rPr lang="en-US" dirty="0"/>
              <a:t>of (state, action, cost) </a:t>
            </a:r>
            <a:r>
              <a:rPr lang="en-US" dirty="0" smtClean="0"/>
              <a:t>triples</a:t>
            </a:r>
            <a:endParaRPr lang="en-US" dirty="0"/>
          </a:p>
          <a:p>
            <a:pPr marL="433388">
              <a:lnSpc>
                <a:spcPct val="90000"/>
              </a:lnSpc>
            </a:pPr>
            <a:r>
              <a:rPr lang="en-US" dirty="0"/>
              <a:t>Start </a:t>
            </a:r>
            <a:r>
              <a:rPr lang="en-US" dirty="0" smtClean="0"/>
              <a:t>state</a:t>
            </a:r>
          </a:p>
          <a:p>
            <a:pPr marL="433388">
              <a:lnSpc>
                <a:spcPct val="90000"/>
              </a:lnSpc>
            </a:pPr>
            <a:r>
              <a:rPr lang="en-US" dirty="0" smtClean="0"/>
              <a:t>Goal </a:t>
            </a:r>
            <a:r>
              <a:rPr lang="en-US" dirty="0"/>
              <a:t>test</a:t>
            </a:r>
          </a:p>
          <a:p>
            <a:pPr marL="782638" lvl="1">
              <a:lnSpc>
                <a:spcPct val="90000"/>
              </a:lnSpc>
            </a:pPr>
            <a:endParaRPr lang="en-US" sz="1200" dirty="0"/>
          </a:p>
          <a:p>
            <a:pPr marL="782638" lvl="1">
              <a:lnSpc>
                <a:spcPct val="90000"/>
              </a:lnSpc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601908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Drawbacks of Standard Pattern DBs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we can only take </a:t>
            </a:r>
            <a:r>
              <a:rPr lang="en-US" b="0" i="1" dirty="0"/>
              <a:t>max</a:t>
            </a:r>
          </a:p>
          <a:p>
            <a:pPr lvl="1"/>
            <a:r>
              <a:rPr lang="en-US" dirty="0"/>
              <a:t>Diminishing returns on additional DBs</a:t>
            </a:r>
          </a:p>
          <a:p>
            <a:endParaRPr lang="en-US" dirty="0"/>
          </a:p>
          <a:p>
            <a:r>
              <a:rPr lang="en-US" dirty="0"/>
              <a:t>Would like to be able to </a:t>
            </a:r>
            <a:r>
              <a:rPr lang="en-US" b="1" i="1" dirty="0"/>
              <a:t>add</a:t>
            </a:r>
            <a:r>
              <a:rPr lang="en-US" dirty="0"/>
              <a:t> values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2C3F0121-74D7-4EAF-ACB4-A889D950A3AA}" type="slidenum">
              <a:rPr lang="en-US"/>
              <a:pPr/>
              <a:t>40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353284" name="Rectangle 4"/>
          <p:cNvSpPr>
            <a:spLocks noChangeArrowheads="1"/>
          </p:cNvSpPr>
          <p:nvPr/>
        </p:nvSpPr>
        <p:spPr bwMode="auto">
          <a:xfrm>
            <a:off x="5608638" y="6500813"/>
            <a:ext cx="4300537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25425" indent="-225425" algn="l" eaLnBrk="0" hangingPunct="0">
              <a:lnSpc>
                <a:spcPct val="140000"/>
              </a:lnSpc>
              <a:spcBef>
                <a:spcPct val="30000"/>
              </a:spcBef>
            </a:pPr>
            <a:r>
              <a:rPr lang="en-US" sz="1000">
                <a:solidFill>
                  <a:schemeClr val="tx1"/>
                </a:solidFill>
                <a:latin typeface="Comic Sans MS" pitchFamily="66" charset="0"/>
              </a:rPr>
              <a:t>Adapted from Richard Korf presentation</a:t>
            </a:r>
          </a:p>
        </p:txBody>
      </p:sp>
    </p:spTree>
    <p:extLst>
      <p:ext uri="{BB962C8B-B14F-4D97-AF65-F5344CB8AC3E}">
        <p14:creationId xmlns:p14="http://schemas.microsoft.com/office/powerpoint/2010/main" val="18188263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Disjoint Pattern DBs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Partition tiles into disjoint sets</a:t>
            </a:r>
          </a:p>
          <a:p>
            <a:pPr lvl="1"/>
            <a:r>
              <a:rPr lang="en-US" dirty="0"/>
              <a:t>For each set, </a:t>
            </a:r>
            <a:r>
              <a:rPr lang="en-US" dirty="0" err="1"/>
              <a:t>precompute</a:t>
            </a:r>
            <a:r>
              <a:rPr lang="en-US" dirty="0"/>
              <a:t> table</a:t>
            </a:r>
          </a:p>
          <a:p>
            <a:pPr lvl="2"/>
            <a:r>
              <a:rPr lang="en-US" dirty="0"/>
              <a:t>E.g. 8 tile DB has 519 million entries</a:t>
            </a:r>
          </a:p>
          <a:p>
            <a:pPr lvl="2"/>
            <a:r>
              <a:rPr lang="en-US" dirty="0"/>
              <a:t>And 7 tile DB has 58 million</a:t>
            </a:r>
          </a:p>
          <a:p>
            <a:r>
              <a:rPr lang="en-US" dirty="0"/>
              <a:t>During search</a:t>
            </a:r>
          </a:p>
          <a:p>
            <a:pPr lvl="1"/>
            <a:r>
              <a:rPr lang="en-US" dirty="0"/>
              <a:t>Look up heuristic values for each set</a:t>
            </a:r>
          </a:p>
          <a:p>
            <a:pPr lvl="1"/>
            <a:r>
              <a:rPr lang="en-US" b="0" i="1" dirty="0">
                <a:solidFill>
                  <a:srgbClr val="FF0000"/>
                </a:solidFill>
              </a:rPr>
              <a:t>Can add values without overestimating!</a:t>
            </a:r>
          </a:p>
          <a:p>
            <a:pPr lvl="1"/>
            <a:endParaRPr lang="en-US" b="0" i="1" dirty="0"/>
          </a:p>
          <a:p>
            <a:pPr lvl="1"/>
            <a:r>
              <a:rPr lang="en-US" dirty="0"/>
              <a:t>Manhattan distance is a special case of this idea where each set is a single tile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033709EA-66D0-4EDD-8BC5-7EB2ADEAD315}" type="slidenum">
              <a:rPr lang="en-US"/>
              <a:pPr/>
              <a:t>41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4294967295"/>
          </p:nvPr>
        </p:nvSpPr>
        <p:spPr>
          <a:xfrm>
            <a:off x="0" y="65532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 sz="1400" dirty="0"/>
              <a:t>© Daniel S. Weld</a:t>
            </a:r>
          </a:p>
        </p:txBody>
      </p:sp>
      <p:sp>
        <p:nvSpPr>
          <p:cNvPr id="355332" name="Rectangle 4"/>
          <p:cNvSpPr>
            <a:spLocks noChangeArrowheads="1"/>
          </p:cNvSpPr>
          <p:nvPr/>
        </p:nvSpPr>
        <p:spPr bwMode="auto">
          <a:xfrm>
            <a:off x="5608638" y="6500813"/>
            <a:ext cx="4300537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25425" indent="-225425" algn="l" eaLnBrk="0" hangingPunct="0">
              <a:lnSpc>
                <a:spcPct val="140000"/>
              </a:lnSpc>
              <a:spcBef>
                <a:spcPct val="30000"/>
              </a:spcBef>
            </a:pPr>
            <a:r>
              <a:rPr lang="en-US" sz="1000">
                <a:solidFill>
                  <a:schemeClr val="tx1"/>
                </a:solidFill>
                <a:latin typeface="Comic Sans MS" pitchFamily="66" charset="0"/>
              </a:rPr>
              <a:t>Adapted from Richard Korf presentation</a:t>
            </a:r>
          </a:p>
        </p:txBody>
      </p:sp>
      <p:grpSp>
        <p:nvGrpSpPr>
          <p:cNvPr id="355333" name="Group 5"/>
          <p:cNvGrpSpPr>
            <a:grpSpLocks/>
          </p:cNvGrpSpPr>
          <p:nvPr/>
        </p:nvGrpSpPr>
        <p:grpSpPr bwMode="auto">
          <a:xfrm>
            <a:off x="7129463" y="779462"/>
            <a:ext cx="2014537" cy="1863724"/>
            <a:chOff x="1974" y="3152"/>
            <a:chExt cx="1269" cy="1174"/>
          </a:xfrm>
        </p:grpSpPr>
        <p:sp>
          <p:nvSpPr>
            <p:cNvPr id="355334" name="Rectangle 6"/>
            <p:cNvSpPr>
              <a:spLocks noChangeArrowheads="1"/>
            </p:cNvSpPr>
            <p:nvPr/>
          </p:nvSpPr>
          <p:spPr bwMode="auto">
            <a:xfrm>
              <a:off x="1989" y="3171"/>
              <a:ext cx="288" cy="28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55335" name="Rectangle 7"/>
            <p:cNvSpPr>
              <a:spLocks noChangeArrowheads="1"/>
            </p:cNvSpPr>
            <p:nvPr/>
          </p:nvSpPr>
          <p:spPr bwMode="auto">
            <a:xfrm>
              <a:off x="2277" y="3171"/>
              <a:ext cx="288" cy="28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55336" name="Rectangle 8"/>
            <p:cNvSpPr>
              <a:spLocks noChangeArrowheads="1"/>
            </p:cNvSpPr>
            <p:nvPr/>
          </p:nvSpPr>
          <p:spPr bwMode="auto">
            <a:xfrm>
              <a:off x="2565" y="3171"/>
              <a:ext cx="288" cy="28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55337" name="Rectangle 9"/>
            <p:cNvSpPr>
              <a:spLocks noChangeArrowheads="1"/>
            </p:cNvSpPr>
            <p:nvPr/>
          </p:nvSpPr>
          <p:spPr bwMode="auto">
            <a:xfrm>
              <a:off x="1989" y="3459"/>
              <a:ext cx="288" cy="28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55338" name="Rectangle 10"/>
            <p:cNvSpPr>
              <a:spLocks noChangeArrowheads="1"/>
            </p:cNvSpPr>
            <p:nvPr/>
          </p:nvSpPr>
          <p:spPr bwMode="auto">
            <a:xfrm>
              <a:off x="2277" y="3459"/>
              <a:ext cx="288" cy="28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55339" name="Rectangle 11"/>
            <p:cNvSpPr>
              <a:spLocks noChangeArrowheads="1"/>
            </p:cNvSpPr>
            <p:nvPr/>
          </p:nvSpPr>
          <p:spPr bwMode="auto">
            <a:xfrm>
              <a:off x="2565" y="3459"/>
              <a:ext cx="288" cy="28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55340" name="Rectangle 12"/>
            <p:cNvSpPr>
              <a:spLocks noChangeArrowheads="1"/>
            </p:cNvSpPr>
            <p:nvPr/>
          </p:nvSpPr>
          <p:spPr bwMode="auto">
            <a:xfrm>
              <a:off x="1989" y="3747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55341" name="Rectangle 13"/>
            <p:cNvSpPr>
              <a:spLocks noChangeArrowheads="1"/>
            </p:cNvSpPr>
            <p:nvPr/>
          </p:nvSpPr>
          <p:spPr bwMode="auto">
            <a:xfrm>
              <a:off x="2277" y="3747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55342" name="Rectangle 14"/>
            <p:cNvSpPr>
              <a:spLocks noChangeArrowheads="1"/>
            </p:cNvSpPr>
            <p:nvPr/>
          </p:nvSpPr>
          <p:spPr bwMode="auto">
            <a:xfrm>
              <a:off x="2565" y="3747"/>
              <a:ext cx="288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</a:pPr>
              <a:endParaRPr lang="en-US" sz="2400" b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355343" name="Text Box 15"/>
            <p:cNvSpPr txBox="1">
              <a:spLocks noChangeArrowheads="1"/>
            </p:cNvSpPr>
            <p:nvPr/>
          </p:nvSpPr>
          <p:spPr bwMode="auto">
            <a:xfrm>
              <a:off x="2027" y="3747"/>
              <a:ext cx="111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400" b="0">
                  <a:solidFill>
                    <a:schemeClr val="tx1"/>
                  </a:solidFill>
                  <a:latin typeface="Comic Sans MS" pitchFamily="66" charset="0"/>
                </a:rPr>
                <a:t>9  10  11 12</a:t>
              </a:r>
            </a:p>
          </p:txBody>
        </p:sp>
        <p:sp>
          <p:nvSpPr>
            <p:cNvPr id="355344" name="Rectangle 16"/>
            <p:cNvSpPr>
              <a:spLocks noChangeArrowheads="1"/>
            </p:cNvSpPr>
            <p:nvPr/>
          </p:nvSpPr>
          <p:spPr bwMode="auto">
            <a:xfrm>
              <a:off x="2853" y="3171"/>
              <a:ext cx="288" cy="28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55345" name="Rectangle 17"/>
            <p:cNvSpPr>
              <a:spLocks noChangeArrowheads="1"/>
            </p:cNvSpPr>
            <p:nvPr/>
          </p:nvSpPr>
          <p:spPr bwMode="auto">
            <a:xfrm>
              <a:off x="2853" y="3459"/>
              <a:ext cx="288" cy="28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55346" name="Rectangle 18"/>
            <p:cNvSpPr>
              <a:spLocks noChangeArrowheads="1"/>
            </p:cNvSpPr>
            <p:nvPr/>
          </p:nvSpPr>
          <p:spPr bwMode="auto">
            <a:xfrm>
              <a:off x="2853" y="3747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55347" name="Rectangle 19"/>
            <p:cNvSpPr>
              <a:spLocks noChangeArrowheads="1"/>
            </p:cNvSpPr>
            <p:nvPr/>
          </p:nvSpPr>
          <p:spPr bwMode="auto">
            <a:xfrm>
              <a:off x="2853" y="4035"/>
              <a:ext cx="288" cy="28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55348" name="Rectangle 20"/>
            <p:cNvSpPr>
              <a:spLocks noChangeArrowheads="1"/>
            </p:cNvSpPr>
            <p:nvPr/>
          </p:nvSpPr>
          <p:spPr bwMode="auto">
            <a:xfrm>
              <a:off x="2565" y="4035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55349" name="Rectangle 21"/>
            <p:cNvSpPr>
              <a:spLocks noChangeArrowheads="1"/>
            </p:cNvSpPr>
            <p:nvPr/>
          </p:nvSpPr>
          <p:spPr bwMode="auto">
            <a:xfrm>
              <a:off x="2277" y="4035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55350" name="Rectangle 22"/>
            <p:cNvSpPr>
              <a:spLocks noChangeArrowheads="1"/>
            </p:cNvSpPr>
            <p:nvPr/>
          </p:nvSpPr>
          <p:spPr bwMode="auto">
            <a:xfrm>
              <a:off x="1989" y="4035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55351" name="Text Box 23"/>
            <p:cNvSpPr txBox="1">
              <a:spLocks noChangeArrowheads="1"/>
            </p:cNvSpPr>
            <p:nvPr/>
          </p:nvSpPr>
          <p:spPr bwMode="auto">
            <a:xfrm>
              <a:off x="1974" y="4035"/>
              <a:ext cx="90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400" b="0">
                  <a:solidFill>
                    <a:schemeClr val="tx1"/>
                  </a:solidFill>
                  <a:latin typeface="Comic Sans MS" pitchFamily="66" charset="0"/>
                </a:rPr>
                <a:t>13 14  15</a:t>
              </a:r>
            </a:p>
          </p:txBody>
        </p:sp>
        <p:sp>
          <p:nvSpPr>
            <p:cNvPr id="355352" name="Text Box 24"/>
            <p:cNvSpPr txBox="1">
              <a:spLocks noChangeArrowheads="1"/>
            </p:cNvSpPr>
            <p:nvPr/>
          </p:nvSpPr>
          <p:spPr bwMode="auto">
            <a:xfrm>
              <a:off x="2027" y="3152"/>
              <a:ext cx="12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400" b="0" dirty="0">
                  <a:solidFill>
                    <a:schemeClr val="tx1"/>
                  </a:solidFill>
                  <a:latin typeface="Comic Sans MS" pitchFamily="66" charset="0"/>
                </a:rPr>
                <a:t>1   2   3   4</a:t>
              </a:r>
            </a:p>
          </p:txBody>
        </p:sp>
        <p:sp>
          <p:nvSpPr>
            <p:cNvPr id="355353" name="Text Box 25"/>
            <p:cNvSpPr txBox="1">
              <a:spLocks noChangeArrowheads="1"/>
            </p:cNvSpPr>
            <p:nvPr/>
          </p:nvSpPr>
          <p:spPr bwMode="auto">
            <a:xfrm>
              <a:off x="2037" y="3414"/>
              <a:ext cx="105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400" b="0">
                  <a:solidFill>
                    <a:schemeClr val="tx1"/>
                  </a:solidFill>
                  <a:latin typeface="Comic Sans MS" pitchFamily="66" charset="0"/>
                </a:rPr>
                <a:t>5  6   7   8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88592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15 Puzzle:</a:t>
            </a:r>
            <a:r>
              <a:rPr lang="en-US"/>
              <a:t>  2000x speedup </a:t>
            </a:r>
            <a:r>
              <a:rPr lang="en-US" i="1"/>
              <a:t>vs</a:t>
            </a:r>
            <a:r>
              <a:rPr lang="en-US"/>
              <a:t> Manhattan dist</a:t>
            </a:r>
          </a:p>
          <a:p>
            <a:pPr lvl="1"/>
            <a:r>
              <a:rPr lang="en-US"/>
              <a:t>IDA* with the two DBs shown previously solves 15 Puzzles optimally in 30 milliseconds</a:t>
            </a:r>
          </a:p>
          <a:p>
            <a:pPr lvl="1"/>
            <a:endParaRPr lang="en-US"/>
          </a:p>
          <a:p>
            <a:r>
              <a:rPr lang="en-US">
                <a:solidFill>
                  <a:srgbClr val="FF0000"/>
                </a:solidFill>
              </a:rPr>
              <a:t>24 Puzzle:</a:t>
            </a:r>
            <a:r>
              <a:rPr lang="en-US"/>
              <a:t> 12 million x speedup </a:t>
            </a:r>
            <a:r>
              <a:rPr lang="en-US" i="1"/>
              <a:t>vs</a:t>
            </a:r>
            <a:r>
              <a:rPr lang="en-US"/>
              <a:t> Manhattan </a:t>
            </a:r>
          </a:p>
          <a:p>
            <a:pPr lvl="1"/>
            <a:r>
              <a:rPr lang="en-US"/>
              <a:t>IDA* can solve random instances in 2 days.</a:t>
            </a:r>
          </a:p>
          <a:p>
            <a:pPr lvl="1"/>
            <a:r>
              <a:rPr lang="en-US"/>
              <a:t>Requires 4 DBs as shown</a:t>
            </a:r>
          </a:p>
          <a:p>
            <a:pPr lvl="2"/>
            <a:r>
              <a:rPr lang="en-US"/>
              <a:t>Each DB has 128 million entries</a:t>
            </a:r>
          </a:p>
          <a:p>
            <a:pPr lvl="1"/>
            <a:r>
              <a:rPr lang="en-US"/>
              <a:t>Without PDBs: 65,000 years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B572FA16-6658-43F1-A991-C3A298FA9A46}" type="slidenum">
              <a:rPr lang="en-US"/>
              <a:pPr/>
              <a:t>42</a:t>
            </a:fld>
            <a:endParaRPr lang="en-US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4294967295"/>
          </p:nvPr>
        </p:nvSpPr>
        <p:spPr>
          <a:xfrm>
            <a:off x="0" y="65532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 sz="1400" dirty="0"/>
              <a:t>© Daniel S. Weld</a:t>
            </a:r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5608638" y="6500813"/>
            <a:ext cx="4300537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25425" indent="-225425" algn="l" eaLnBrk="0" hangingPunct="0">
              <a:lnSpc>
                <a:spcPct val="140000"/>
              </a:lnSpc>
              <a:spcBef>
                <a:spcPct val="30000"/>
              </a:spcBef>
            </a:pPr>
            <a:r>
              <a:rPr lang="en-US" sz="1000">
                <a:solidFill>
                  <a:schemeClr val="tx1"/>
                </a:solidFill>
                <a:latin typeface="Comic Sans MS" pitchFamily="66" charset="0"/>
              </a:rPr>
              <a:t>Adapted from Richard Korf presentation</a:t>
            </a:r>
          </a:p>
        </p:txBody>
      </p:sp>
      <p:sp>
        <p:nvSpPr>
          <p:cNvPr id="357381" name="Rectangle 5"/>
          <p:cNvSpPr>
            <a:spLocks noChangeArrowheads="1"/>
          </p:cNvSpPr>
          <p:nvPr/>
        </p:nvSpPr>
        <p:spPr bwMode="auto">
          <a:xfrm>
            <a:off x="6954838" y="4772025"/>
            <a:ext cx="230187" cy="2301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7185025" y="4772025"/>
            <a:ext cx="230188" cy="2301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83" name="Rectangle 7"/>
          <p:cNvSpPr>
            <a:spLocks noChangeArrowheads="1"/>
          </p:cNvSpPr>
          <p:nvPr/>
        </p:nvSpPr>
        <p:spPr bwMode="auto">
          <a:xfrm>
            <a:off x="7415213" y="4772025"/>
            <a:ext cx="230187" cy="230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84" name="Rectangle 8"/>
          <p:cNvSpPr>
            <a:spLocks noChangeArrowheads="1"/>
          </p:cNvSpPr>
          <p:nvPr/>
        </p:nvSpPr>
        <p:spPr bwMode="auto">
          <a:xfrm>
            <a:off x="7645400" y="4772025"/>
            <a:ext cx="230188" cy="230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85" name="Rectangle 9"/>
          <p:cNvSpPr>
            <a:spLocks noChangeArrowheads="1"/>
          </p:cNvSpPr>
          <p:nvPr/>
        </p:nvSpPr>
        <p:spPr bwMode="auto">
          <a:xfrm>
            <a:off x="7875588" y="4772025"/>
            <a:ext cx="230187" cy="230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86" name="Rectangle 10"/>
          <p:cNvSpPr>
            <a:spLocks noChangeArrowheads="1"/>
          </p:cNvSpPr>
          <p:nvPr/>
        </p:nvSpPr>
        <p:spPr bwMode="auto">
          <a:xfrm>
            <a:off x="6954838" y="5002213"/>
            <a:ext cx="230187" cy="23018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87" name="Rectangle 11"/>
          <p:cNvSpPr>
            <a:spLocks noChangeArrowheads="1"/>
          </p:cNvSpPr>
          <p:nvPr/>
        </p:nvSpPr>
        <p:spPr bwMode="auto">
          <a:xfrm>
            <a:off x="7185025" y="5002213"/>
            <a:ext cx="230188" cy="23018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88" name="Rectangle 12"/>
          <p:cNvSpPr>
            <a:spLocks noChangeArrowheads="1"/>
          </p:cNvSpPr>
          <p:nvPr/>
        </p:nvSpPr>
        <p:spPr bwMode="auto">
          <a:xfrm>
            <a:off x="7415213" y="5002213"/>
            <a:ext cx="230187" cy="230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89" name="Rectangle 13"/>
          <p:cNvSpPr>
            <a:spLocks noChangeArrowheads="1"/>
          </p:cNvSpPr>
          <p:nvPr/>
        </p:nvSpPr>
        <p:spPr bwMode="auto">
          <a:xfrm>
            <a:off x="7645400" y="5002213"/>
            <a:ext cx="230188" cy="230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90" name="Rectangle 14"/>
          <p:cNvSpPr>
            <a:spLocks noChangeArrowheads="1"/>
          </p:cNvSpPr>
          <p:nvPr/>
        </p:nvSpPr>
        <p:spPr bwMode="auto">
          <a:xfrm>
            <a:off x="7875588" y="5002213"/>
            <a:ext cx="230187" cy="230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91" name="Rectangle 15"/>
          <p:cNvSpPr>
            <a:spLocks noChangeArrowheads="1"/>
          </p:cNvSpPr>
          <p:nvPr/>
        </p:nvSpPr>
        <p:spPr bwMode="auto">
          <a:xfrm>
            <a:off x="6954838" y="5232400"/>
            <a:ext cx="230187" cy="2301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92" name="Rectangle 16"/>
          <p:cNvSpPr>
            <a:spLocks noChangeArrowheads="1"/>
          </p:cNvSpPr>
          <p:nvPr/>
        </p:nvSpPr>
        <p:spPr bwMode="auto">
          <a:xfrm>
            <a:off x="7185025" y="5232400"/>
            <a:ext cx="230188" cy="2301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93" name="Rectangle 17"/>
          <p:cNvSpPr>
            <a:spLocks noChangeArrowheads="1"/>
          </p:cNvSpPr>
          <p:nvPr/>
        </p:nvSpPr>
        <p:spPr bwMode="auto">
          <a:xfrm>
            <a:off x="7415213" y="5232400"/>
            <a:ext cx="230187" cy="23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94" name="Rectangle 18"/>
          <p:cNvSpPr>
            <a:spLocks noChangeArrowheads="1"/>
          </p:cNvSpPr>
          <p:nvPr/>
        </p:nvSpPr>
        <p:spPr bwMode="auto">
          <a:xfrm>
            <a:off x="7645400" y="5232400"/>
            <a:ext cx="230188" cy="23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95" name="Rectangle 19"/>
          <p:cNvSpPr>
            <a:spLocks noChangeArrowheads="1"/>
          </p:cNvSpPr>
          <p:nvPr/>
        </p:nvSpPr>
        <p:spPr bwMode="auto">
          <a:xfrm>
            <a:off x="7875588" y="5232400"/>
            <a:ext cx="230187" cy="23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96" name="Rectangle 20"/>
          <p:cNvSpPr>
            <a:spLocks noChangeArrowheads="1"/>
          </p:cNvSpPr>
          <p:nvPr/>
        </p:nvSpPr>
        <p:spPr bwMode="auto">
          <a:xfrm>
            <a:off x="6954838" y="5462588"/>
            <a:ext cx="230187" cy="2301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97" name="Rectangle 21"/>
          <p:cNvSpPr>
            <a:spLocks noChangeArrowheads="1"/>
          </p:cNvSpPr>
          <p:nvPr/>
        </p:nvSpPr>
        <p:spPr bwMode="auto">
          <a:xfrm>
            <a:off x="7185025" y="5462588"/>
            <a:ext cx="230188" cy="2301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98" name="Rectangle 22"/>
          <p:cNvSpPr>
            <a:spLocks noChangeArrowheads="1"/>
          </p:cNvSpPr>
          <p:nvPr/>
        </p:nvSpPr>
        <p:spPr bwMode="auto">
          <a:xfrm>
            <a:off x="7415213" y="5462588"/>
            <a:ext cx="230187" cy="2301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99" name="Rectangle 23"/>
          <p:cNvSpPr>
            <a:spLocks noChangeArrowheads="1"/>
          </p:cNvSpPr>
          <p:nvPr/>
        </p:nvSpPr>
        <p:spPr bwMode="auto">
          <a:xfrm>
            <a:off x="7645400" y="5462588"/>
            <a:ext cx="230188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400" name="Rectangle 24"/>
          <p:cNvSpPr>
            <a:spLocks noChangeArrowheads="1"/>
          </p:cNvSpPr>
          <p:nvPr/>
        </p:nvSpPr>
        <p:spPr bwMode="auto">
          <a:xfrm>
            <a:off x="7875588" y="5462588"/>
            <a:ext cx="230187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401" name="Rectangle 25"/>
          <p:cNvSpPr>
            <a:spLocks noChangeArrowheads="1"/>
          </p:cNvSpPr>
          <p:nvPr/>
        </p:nvSpPr>
        <p:spPr bwMode="auto">
          <a:xfrm>
            <a:off x="6954838" y="5692775"/>
            <a:ext cx="230187" cy="2301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402" name="Rectangle 26"/>
          <p:cNvSpPr>
            <a:spLocks noChangeArrowheads="1"/>
          </p:cNvSpPr>
          <p:nvPr/>
        </p:nvSpPr>
        <p:spPr bwMode="auto">
          <a:xfrm>
            <a:off x="7185025" y="5692775"/>
            <a:ext cx="230188" cy="2301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403" name="Rectangle 27"/>
          <p:cNvSpPr>
            <a:spLocks noChangeArrowheads="1"/>
          </p:cNvSpPr>
          <p:nvPr/>
        </p:nvSpPr>
        <p:spPr bwMode="auto">
          <a:xfrm>
            <a:off x="7415213" y="5692775"/>
            <a:ext cx="230187" cy="2301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404" name="Rectangle 28"/>
          <p:cNvSpPr>
            <a:spLocks noChangeArrowheads="1"/>
          </p:cNvSpPr>
          <p:nvPr/>
        </p:nvSpPr>
        <p:spPr bwMode="auto">
          <a:xfrm>
            <a:off x="7645400" y="5692775"/>
            <a:ext cx="230188" cy="23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405" name="Rectangle 29"/>
          <p:cNvSpPr>
            <a:spLocks noChangeArrowheads="1"/>
          </p:cNvSpPr>
          <p:nvPr/>
        </p:nvSpPr>
        <p:spPr bwMode="auto">
          <a:xfrm>
            <a:off x="7875588" y="5692775"/>
            <a:ext cx="230187" cy="230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975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N-Queens as Search?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38400"/>
            <a:ext cx="8915400" cy="1981200"/>
          </a:xfrm>
        </p:spPr>
        <p:txBody>
          <a:bodyPr/>
          <a:lstStyle/>
          <a:p>
            <a:r>
              <a:rPr lang="en-US" dirty="0" smtClean="0"/>
              <a:t>Given N x N chess board</a:t>
            </a:r>
          </a:p>
          <a:p>
            <a:r>
              <a:rPr lang="en-US" dirty="0" smtClean="0"/>
              <a:t>Can you place N queens so they don’t fight?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CDB6C-E76C-7B4A-A934-94793221652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l="75101" b="14342"/>
          <a:stretch>
            <a:fillRect/>
          </a:stretch>
        </p:blipFill>
        <p:spPr bwMode="auto">
          <a:xfrm>
            <a:off x="3200400" y="3962400"/>
            <a:ext cx="20462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12123" y="990600"/>
            <a:ext cx="4150020" cy="194824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973906" y="6452382"/>
            <a:ext cx="54842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Cool picture from Dan Klein &amp; Pieter </a:t>
            </a:r>
            <a:r>
              <a:rPr lang="en-US" sz="1600" dirty="0" err="1" smtClean="0"/>
              <a:t>Abeel</a:t>
            </a:r>
            <a:r>
              <a:rPr lang="en-US" sz="1600" dirty="0" smtClean="0"/>
              <a:t> </a:t>
            </a:r>
            <a:r>
              <a:rPr lang="en-US" sz="1600" dirty="0" err="1" smtClean="0"/>
              <a:t>ai.berkeley.edu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994102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are Board Positions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CDB6C-E76C-7B4A-A934-947932216524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l="75101" b="14342"/>
          <a:stretch>
            <a:fillRect/>
          </a:stretch>
        </p:blipFill>
        <p:spPr bwMode="auto">
          <a:xfrm>
            <a:off x="4953000" y="1295400"/>
            <a:ext cx="20462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/>
          <a:srcRect l="75101" b="14342"/>
          <a:stretch>
            <a:fillRect/>
          </a:stretch>
        </p:blipFill>
        <p:spPr bwMode="auto">
          <a:xfrm>
            <a:off x="4953000" y="3810000"/>
            <a:ext cx="20462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 cstate="print"/>
          <a:srcRect l="75101" b="14342"/>
          <a:stretch>
            <a:fillRect/>
          </a:stretch>
        </p:blipFill>
        <p:spPr bwMode="auto">
          <a:xfrm>
            <a:off x="2133600" y="2514600"/>
            <a:ext cx="20462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 rotWithShape="1">
          <a:blip r:embed="rId2" cstate="print"/>
          <a:srcRect l="82736" t="7464" r="13082" b="78539"/>
          <a:stretch/>
        </p:blipFill>
        <p:spPr bwMode="auto">
          <a:xfrm>
            <a:off x="6477000" y="1447800"/>
            <a:ext cx="343647" cy="336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 rotWithShape="1">
          <a:blip r:embed="rId2" cstate="print"/>
          <a:srcRect l="82082" t="43731" r="7100" b="39162"/>
          <a:stretch/>
        </p:blipFill>
        <p:spPr bwMode="auto">
          <a:xfrm>
            <a:off x="6019800" y="1875117"/>
            <a:ext cx="889001" cy="410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5638800" y="6172200"/>
            <a:ext cx="937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Etc…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4191000" y="2362200"/>
            <a:ext cx="685800" cy="68580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>
            <a:stCxn id="10" idx="3"/>
          </p:cNvCxnSpPr>
          <p:nvPr/>
        </p:nvCxnSpPr>
        <p:spPr bwMode="auto">
          <a:xfrm>
            <a:off x="4179888" y="3543300"/>
            <a:ext cx="696912" cy="64770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4191000" y="3962400"/>
            <a:ext cx="914400" cy="243840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3" name="Picture 12"/>
          <p:cNvPicPr>
            <a:picLocks noChangeAspect="1" noChangeArrowheads="1"/>
          </p:cNvPicPr>
          <p:nvPr/>
        </p:nvPicPr>
        <p:blipFill rotWithShape="1">
          <a:blip r:embed="rId2" cstate="print"/>
          <a:srcRect l="82082" t="43731" r="7100" b="39162"/>
          <a:stretch/>
        </p:blipFill>
        <p:spPr bwMode="auto">
          <a:xfrm>
            <a:off x="3149599" y="3094317"/>
            <a:ext cx="889001" cy="410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796007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52400" y="2514600"/>
            <a:ext cx="8839200" cy="3200400"/>
          </a:xfrm>
          <a:prstGeom prst="rect">
            <a:avLst/>
          </a:prstGeom>
          <a:solidFill>
            <a:srgbClr val="CAF2F7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Search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3505200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dirty="0" smtClean="0"/>
              <a:t>Depth first search (DFS)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Breadth first search (BFS)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Iterative deepening depth-first search (IDS)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Best first search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Uniform cost search (UCS)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Greedy search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A*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Iterative Deepening A* (IDA*)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Beam search, hill climbing</a:t>
            </a:r>
          </a:p>
          <a:p>
            <a:pPr>
              <a:spcBef>
                <a:spcPts val="4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Stochastic Search</a:t>
            </a:r>
          </a:p>
          <a:p>
            <a:pPr>
              <a:spcBef>
                <a:spcPts val="4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Constraint Satisfaction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CDB6C-E76C-7B4A-A934-94793221652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567382">
            <a:off x="6380309" y="3550821"/>
            <a:ext cx="2391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Heuristic search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8450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IDA* for N-Queens?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38400"/>
            <a:ext cx="8915400" cy="1981200"/>
          </a:xfrm>
        </p:spPr>
        <p:txBody>
          <a:bodyPr/>
          <a:lstStyle/>
          <a:p>
            <a:r>
              <a:rPr lang="en-US" dirty="0" smtClean="0"/>
              <a:t>Given N x N chess board</a:t>
            </a:r>
          </a:p>
          <a:p>
            <a:r>
              <a:rPr lang="en-US" dirty="0" smtClean="0"/>
              <a:t>Can you place N queens so they don’t fight?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CDB6C-E76C-7B4A-A934-947932216524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l="75101" b="14342"/>
          <a:stretch>
            <a:fillRect/>
          </a:stretch>
        </p:blipFill>
        <p:spPr bwMode="auto">
          <a:xfrm>
            <a:off x="3200400" y="3962400"/>
            <a:ext cx="20462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12123" y="990600"/>
            <a:ext cx="4150020" cy="194824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973906" y="6452382"/>
            <a:ext cx="54842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Cool picture from Dan Klein &amp; Pieter </a:t>
            </a:r>
            <a:r>
              <a:rPr lang="en-US" sz="1600" dirty="0" err="1" smtClean="0"/>
              <a:t>Abeel</a:t>
            </a:r>
            <a:r>
              <a:rPr lang="en-US" sz="1600" dirty="0" smtClean="0"/>
              <a:t> </a:t>
            </a:r>
            <a:r>
              <a:rPr lang="en-US" sz="1600" dirty="0" err="1" smtClean="0"/>
              <a:t>ai.berkeley.edu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47151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fld id="{746FD5B4-B468-41E8-A8BE-3537FA69AA15}" type="slidenum">
              <a:rPr lang="en-US"/>
              <a:pPr/>
              <a:t>9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Best</a:t>
            </a:r>
            <a:r>
              <a:rPr lang="en-US" dirty="0" smtClean="0"/>
              <a:t>-First </a:t>
            </a:r>
            <a:r>
              <a:rPr lang="en-US" dirty="0"/>
              <a:t>Search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9650"/>
            <a:ext cx="9144000" cy="1612900"/>
          </a:xfrm>
        </p:spPr>
        <p:txBody>
          <a:bodyPr/>
          <a:lstStyle/>
          <a:p>
            <a:pPr marL="342900" indent="-342900"/>
            <a:r>
              <a:rPr lang="en-US" dirty="0"/>
              <a:t>Generalization of </a:t>
            </a:r>
            <a:r>
              <a:rPr lang="en-US" dirty="0" smtClean="0"/>
              <a:t>breadth-first </a:t>
            </a:r>
            <a:r>
              <a:rPr lang="en-US" dirty="0"/>
              <a:t>search</a:t>
            </a:r>
          </a:p>
          <a:p>
            <a:pPr marL="342900" indent="-342900"/>
            <a:r>
              <a:rPr lang="en-US" dirty="0" smtClean="0"/>
              <a:t>Fringe = </a:t>
            </a:r>
            <a:r>
              <a:rPr lang="en-US" b="1" i="1" dirty="0" smtClean="0"/>
              <a:t>Priority</a:t>
            </a:r>
            <a:r>
              <a:rPr lang="en-US" dirty="0" smtClean="0"/>
              <a:t> </a:t>
            </a:r>
            <a:r>
              <a:rPr lang="en-US" dirty="0"/>
              <a:t>queue of nodes to be explored</a:t>
            </a:r>
          </a:p>
          <a:p>
            <a:pPr marL="342900" indent="-342900"/>
            <a:r>
              <a:rPr lang="en-US" dirty="0" smtClean="0"/>
              <a:t>Cost </a:t>
            </a:r>
            <a:r>
              <a:rPr lang="en-US" dirty="0"/>
              <a:t>function f(n) applied to each node</a:t>
            </a:r>
          </a:p>
        </p:txBody>
      </p:sp>
      <p:sp>
        <p:nvSpPr>
          <p:cNvPr id="238596" name="Rectangle 4"/>
          <p:cNvSpPr>
            <a:spLocks noChangeArrowheads="1"/>
          </p:cNvSpPr>
          <p:nvPr/>
        </p:nvSpPr>
        <p:spPr bwMode="auto">
          <a:xfrm>
            <a:off x="500063" y="3044825"/>
            <a:ext cx="8643937" cy="28797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Add initial state to priority queue</a:t>
            </a:r>
          </a:p>
          <a:p>
            <a:pPr marL="342900" indent="-342900" algn="l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While queue not empty</a:t>
            </a:r>
          </a:p>
          <a:p>
            <a:pPr marL="342900" indent="-342900" algn="l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 		Node = head(queue)</a:t>
            </a:r>
          </a:p>
          <a:p>
            <a:pPr marL="342900" indent="-342900" algn="l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      	If goal?(node) then return node</a:t>
            </a:r>
          </a:p>
          <a:p>
            <a:pPr marL="342900" indent="-342900" algn="l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	   	Add children of node to 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queue</a:t>
            </a:r>
            <a:endParaRPr lang="en-US" sz="2800" dirty="0">
              <a:solidFill>
                <a:schemeClr val="tx1"/>
              </a:solidFill>
              <a:latin typeface="Apple Chancery"/>
              <a:cs typeface="Apple Chancery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72200" y="6032315"/>
            <a:ext cx="29754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tx1"/>
                </a:solidFill>
                <a:latin typeface="Apple Chancery"/>
                <a:cs typeface="Apple Chancery"/>
              </a:rPr>
              <a:t>“expanding the node”</a:t>
            </a:r>
            <a:endParaRPr lang="en-US" sz="2400" dirty="0">
              <a:solidFill>
                <a:schemeClr val="tx1"/>
              </a:solidFill>
              <a:latin typeface="Apple Chancery"/>
              <a:cs typeface="Apple Chancery"/>
            </a:endParaRPr>
          </a:p>
          <a:p>
            <a:endParaRPr lang="en-US" sz="2400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5257800" y="5715000"/>
            <a:ext cx="914400" cy="53340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852502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dan-berkeley-nlp-v1">
  <a:themeElements>
    <a:clrScheme name="1_dan-berkeley-nlp-v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an-berkeley-nlp-v1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1_dan-berkeley-nlp-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an-berkeley-nlp-v1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n-berkeley-nlp-v1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an-berkeley-nlp-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7936</TotalTime>
  <Pages>0</Pages>
  <Words>2130</Words>
  <Characters>0</Characters>
  <Application>Microsoft Macintosh PowerPoint</Application>
  <PresentationFormat>On-screen Show (4:3)</PresentationFormat>
  <Lines>0</Lines>
  <Paragraphs>452</Paragraphs>
  <Slides>42</Slides>
  <Notes>36</Notes>
  <HiddenSlides>11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1_dan-berkeley-nlp-v1</vt:lpstr>
      <vt:lpstr>dan-berkeley-nlp-v1</vt:lpstr>
      <vt:lpstr>Bitmap Image</vt:lpstr>
      <vt:lpstr>CSE 473: Artificial Intelligence Autumn 2014</vt:lpstr>
      <vt:lpstr>Todo</vt:lpstr>
      <vt:lpstr>Logistics</vt:lpstr>
      <vt:lpstr>Recap: Search Problem</vt:lpstr>
      <vt:lpstr>N-Queens as Search?</vt:lpstr>
      <vt:lpstr>States are Board Positions</vt:lpstr>
      <vt:lpstr>Search Methods</vt:lpstr>
      <vt:lpstr>IDA* for N-Queens?</vt:lpstr>
      <vt:lpstr>Best-First Search</vt:lpstr>
      <vt:lpstr>Which Algorithm?</vt:lpstr>
      <vt:lpstr>Which Algorithm?</vt:lpstr>
      <vt:lpstr>Which Algorithm?</vt:lpstr>
      <vt:lpstr>Iterative-Deepening A*</vt:lpstr>
      <vt:lpstr>IDA* Analysis</vt:lpstr>
      <vt:lpstr>Forgetfulness</vt:lpstr>
      <vt:lpstr>SMA*</vt:lpstr>
      <vt:lpstr>Alternative Approach to  Finite Memory…</vt:lpstr>
      <vt:lpstr>Depth-First Branch &amp; Bound</vt:lpstr>
      <vt:lpstr>Beam Search</vt:lpstr>
      <vt:lpstr>Hill Climbing</vt:lpstr>
      <vt:lpstr>Randomizing Hill Climbing </vt:lpstr>
      <vt:lpstr>Simulated Annealing</vt:lpstr>
      <vt:lpstr>Heuristics</vt:lpstr>
      <vt:lpstr>Admissable Heuristics</vt:lpstr>
      <vt:lpstr>Relaxed Problems</vt:lpstr>
      <vt:lpstr>What’s being relaxed?</vt:lpstr>
      <vt:lpstr>Example: Pancake Problem</vt:lpstr>
      <vt:lpstr>Example: Pancake Problem</vt:lpstr>
      <vt:lpstr>Example: Pancake Problem</vt:lpstr>
      <vt:lpstr>Example: Heuristic Function</vt:lpstr>
      <vt:lpstr>Traveling Salesman Problem</vt:lpstr>
      <vt:lpstr>Heuristics for eight puzzle</vt:lpstr>
      <vt:lpstr>Importance of Heuristics</vt:lpstr>
      <vt:lpstr>Importance of Heuristics</vt:lpstr>
      <vt:lpstr>Need More Power!</vt:lpstr>
      <vt:lpstr>Subgoal Interactions </vt:lpstr>
      <vt:lpstr>Pattern Databases</vt:lpstr>
      <vt:lpstr>Using a Pattern Database</vt:lpstr>
      <vt:lpstr>Combining Multiple Databases</vt:lpstr>
      <vt:lpstr>Drawbacks of Standard Pattern DBs</vt:lpstr>
      <vt:lpstr>Disjoint Pattern DBs</vt:lpstr>
      <vt:lpstr>Performance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294-5: Statistical Natural Language Processing</dc:title>
  <dc:creator>Preferred Customer</dc:creator>
  <cp:lastModifiedBy>Daniel Weld</cp:lastModifiedBy>
  <cp:revision>45</cp:revision>
  <cp:lastPrinted>2014-10-01T17:44:36Z</cp:lastPrinted>
  <dcterms:modified xsi:type="dcterms:W3CDTF">2014-10-01T17:44:55Z</dcterms:modified>
</cp:coreProperties>
</file>