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notesSlides/notesSlide24.xml" ContentType="application/vnd.openxmlformats-officedocument.presentationml.notesSlide+xml"/>
  <Override PartName="/ppt/embeddings/oleObject5.bin" ContentType="application/vnd.openxmlformats-officedocument.oleObject"/>
  <Override PartName="/ppt/notesSlides/notesSlide25.xml" ContentType="application/vnd.openxmlformats-officedocument.presentationml.notesSlide+xml"/>
  <Override PartName="/ppt/embeddings/oleObject6.bin" ContentType="application/vnd.openxmlformats-officedocument.oleObject"/>
  <Override PartName="/ppt/notesSlides/notesSlide26.xml" ContentType="application/vnd.openxmlformats-officedocument.presentationml.notesSlide+xml"/>
  <Override PartName="/ppt/embeddings/oleObject7.bin" ContentType="application/vnd.openxmlformats-officedocument.oleObject"/>
  <Override PartName="/ppt/notesSlides/notesSlide27.xml" ContentType="application/vnd.openxmlformats-officedocument.presentationml.notesSlide+xml"/>
  <Override PartName="/ppt/embeddings/oleObject8.bin" ContentType="application/vnd.openxmlformats-officedocument.oleObject"/>
  <Override PartName="/ppt/notesSlides/notesSlide28.xml" ContentType="application/vnd.openxmlformats-officedocument.presentationml.notesSlide+xml"/>
  <Override PartName="/ppt/embeddings/oleObject9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0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69"/>
  </p:notesMasterIdLst>
  <p:sldIdLst>
    <p:sldId id="256" r:id="rId4"/>
    <p:sldId id="257" r:id="rId5"/>
    <p:sldId id="308" r:id="rId6"/>
    <p:sldId id="327" r:id="rId7"/>
    <p:sldId id="328" r:id="rId8"/>
    <p:sldId id="354" r:id="rId9"/>
    <p:sldId id="355" r:id="rId10"/>
    <p:sldId id="316" r:id="rId11"/>
    <p:sldId id="317" r:id="rId12"/>
    <p:sldId id="318" r:id="rId13"/>
    <p:sldId id="320" r:id="rId14"/>
    <p:sldId id="322" r:id="rId15"/>
    <p:sldId id="323" r:id="rId16"/>
    <p:sldId id="324" r:id="rId17"/>
    <p:sldId id="325" r:id="rId18"/>
    <p:sldId id="326" r:id="rId19"/>
    <p:sldId id="279" r:id="rId20"/>
    <p:sldId id="353" r:id="rId21"/>
    <p:sldId id="329" r:id="rId22"/>
    <p:sldId id="281" r:id="rId23"/>
    <p:sldId id="352" r:id="rId24"/>
    <p:sldId id="330" r:id="rId25"/>
    <p:sldId id="303" r:id="rId26"/>
    <p:sldId id="280" r:id="rId27"/>
    <p:sldId id="282" r:id="rId28"/>
    <p:sldId id="283" r:id="rId29"/>
    <p:sldId id="304" r:id="rId30"/>
    <p:sldId id="284" r:id="rId31"/>
    <p:sldId id="356" r:id="rId32"/>
    <p:sldId id="285" r:id="rId33"/>
    <p:sldId id="286" r:id="rId34"/>
    <p:sldId id="307" r:id="rId35"/>
    <p:sldId id="287" r:id="rId36"/>
    <p:sldId id="331" r:id="rId37"/>
    <p:sldId id="360" r:id="rId38"/>
    <p:sldId id="357" r:id="rId39"/>
    <p:sldId id="358" r:id="rId40"/>
    <p:sldId id="359" r:id="rId41"/>
    <p:sldId id="333" r:id="rId42"/>
    <p:sldId id="334" r:id="rId43"/>
    <p:sldId id="335" r:id="rId44"/>
    <p:sldId id="336" r:id="rId45"/>
    <p:sldId id="337" r:id="rId46"/>
    <p:sldId id="338" r:id="rId47"/>
    <p:sldId id="332" r:id="rId48"/>
    <p:sldId id="339" r:id="rId49"/>
    <p:sldId id="340" r:id="rId50"/>
    <p:sldId id="341" r:id="rId51"/>
    <p:sldId id="36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06" r:id="rId63"/>
    <p:sldId id="290" r:id="rId64"/>
    <p:sldId id="291" r:id="rId65"/>
    <p:sldId id="292" r:id="rId66"/>
    <p:sldId id="293" r:id="rId67"/>
    <p:sldId id="29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16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5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B8B06E41-5F40-7041-8BB8-B7392633BC27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48111480-432F-2741-A4DB-409C3417016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D0B54DB-BCE4-4DBF-8D72-11C556EEE1F6}" type="slidenum">
              <a:rPr lang="en-US"/>
              <a:pPr/>
              <a:t>19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D0B54DB-BCE4-4DBF-8D72-11C556EEE1F6}" type="slidenum">
              <a:rPr lang="en-US"/>
              <a:pPr/>
              <a:t>21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534E616-5505-4971-807F-9421576EF347}" type="slidenum">
              <a:rPr lang="en-US"/>
              <a:pPr/>
              <a:t>22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-l contoursMaze -p SearchAgent -a fn=ucs --frameTime -1</a:t>
            </a:r>
          </a:p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fn=ucs -l smallMaze --frameTime -1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34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35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C112457-BB0F-F74B-8CB8-C4C1A911BED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 hangingPunct="1"/>
            <a:r>
              <a:rPr lang="en-US"/>
              <a:t>State Space Search is basically a GRAPH SEARCH PROBLEM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15900" indent="-215900" eaLnBrk="1" hangingPunct="1"/>
            <a:r>
              <a:rPr lang="en-US"/>
              <a:t>                 May have different COSTS or all be UNIT cost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03E4284-8A18-46A3-B6EC-F0CCD3270126}" type="slidenum">
              <a:rPr lang="en-US"/>
              <a:pPr/>
              <a:t>39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B81FB89-408A-45BA-A9CA-9627CBCE9AE7}" type="slidenum">
              <a:rPr lang="en-US"/>
              <a:pPr/>
              <a:t>40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F3BB2DC-6EF7-4D4A-98A7-381E6D15FE7B}" type="slidenum">
              <a:rPr lang="en-US"/>
              <a:pPr/>
              <a:t>41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B707F12-B066-46D2-8061-A1789A6A4172}" type="slidenum">
              <a:rPr lang="en-US"/>
              <a:pPr/>
              <a:t>42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81068C3-CB12-4C50-9872-CD40F69F51DD}" type="slidenum">
              <a:rPr lang="en-US"/>
              <a:pPr/>
              <a:t>43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C29A76C-BB52-492D-A45C-901AB254211A}" type="slidenum">
              <a:rPr lang="en-US"/>
              <a:pPr/>
              <a:t>44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5832133-5EDA-4E75-B729-5CF91C873B0F}" type="slidenum">
              <a:rPr lang="en-US"/>
              <a:pPr/>
              <a:t>45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8C5BC2C-FC0E-41B1-9A34-83DF012EE43F}" type="slidenum">
              <a:rPr lang="en-US"/>
              <a:pPr/>
              <a:t>46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4B86BC36-E5C5-4F27-8656-550785FCACE3}" type="slidenum">
              <a:rPr lang="en-US"/>
              <a:pPr/>
              <a:t>47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5C7A89A-6ECF-47A0-B447-82E8601E2277}" type="slidenum">
              <a:rPr lang="en-US"/>
              <a:pPr/>
              <a:t>48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86B04407-F019-47EC-B751-2A839B7B5C3F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A5CAA21-EDFB-4CD4-8609-B166C0B9B156}" type="slidenum">
              <a:rPr lang="en-US"/>
              <a:pPr/>
              <a:t>50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2020AFC-A41C-4DE1-982C-BC701F7C31A0}" type="slidenum">
              <a:rPr lang="en-US"/>
              <a:pPr/>
              <a:t>51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66D65A50-D28D-4D14-A643-35BD8E284180}" type="slidenum">
              <a:rPr lang="en-US"/>
              <a:pPr/>
              <a:t>52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BFDBFE3-8F85-402E-BCE1-55F76AB229B7}" type="slidenum">
              <a:rPr lang="en-US"/>
              <a:pPr/>
              <a:t>53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A8EBD55-AABB-4B9D-8F85-C1EF5848C11E}" type="slidenum">
              <a:rPr lang="en-US"/>
              <a:pPr/>
              <a:t>54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3BFB26E-BE07-4BB2-8679-3836D0FEA548}" type="slidenum">
              <a:rPr lang="en-US"/>
              <a:pPr/>
              <a:t>55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6196B3E-9C07-4026-B55C-5772C72C7892}" type="slidenum">
              <a:rPr lang="en-US"/>
              <a:pPr/>
              <a:t>56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03E35DE-63EA-4008-9DD2-71818AAE4F10}" type="slidenum">
              <a:rPr lang="en-US"/>
              <a:pPr/>
              <a:t>57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272DA93-C50F-4879-A4A1-B2FF7FFDF77D}" type="slidenum">
              <a:rPr lang="en-US"/>
              <a:pPr/>
              <a:t>58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AF5ECF8-2559-4D85-B55B-19F4CD10C72D}" type="slidenum">
              <a:rPr lang="en-US"/>
              <a:pPr/>
              <a:t>59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D6BEFD3-4CBF-41EC-B806-0FB6ABAA86A7}" type="slidenum">
              <a:rPr lang="en-US"/>
              <a:pPr/>
              <a:t>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2DB1797-C111-9748-B4E2-9E92B42689B8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99218A2-4500-7645-86C9-56C283E8B45C}" type="slidenum">
              <a:rPr lang="en-US"/>
              <a:pPr/>
              <a:t>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B0B4432D-2EFA-AF45-AA84-C247F7E969E2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EE5ED-17AC-4F47-B340-0823BEAB8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35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6576A-F273-E24E-842E-E510FA353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15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7EBE3-F501-5142-9841-EB7C56CCF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40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66B0-8D4D-2241-B206-FF83EAC7F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906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DB6C-E76C-7B4A-A934-947932216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39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488F-01BD-694C-A6C6-C347FF2BE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3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26AFE-364F-124A-9B03-617480F11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168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60BE1-BA20-D542-BB90-1D2F17803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75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5255-6A8E-1847-AB3F-2A11066F8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47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8FC58-334E-804B-B215-DDF52C132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05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9A744-ED5B-064E-9378-7D98430A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538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1A33-68FA-C348-94CA-BF53BB60B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003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08C77-2660-2E4B-A0D8-EE6E20708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3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D4CF-6E46-E942-AE71-D2E571F3B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207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E4329-8906-DC43-9E7B-377FBD048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47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230188"/>
            <a:ext cx="7191375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34F7C-D251-4CCA-9BE8-EF29F11A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0C3-4871-984E-A67B-356405471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154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75D9C-F0FF-0D4A-A8A1-CB42DAA15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5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95DA-3B84-1542-A943-6CDADDF4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857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F7F34-2D67-1440-B371-9EE2FB5E6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16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5FAFA-B3B0-7548-BB8B-42D015EED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595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B51CB-3E93-DC43-98CB-3E7F99BB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954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C5E8-6342-1449-BED1-DE3210F15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86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E1CA6-11C9-8045-9609-5F2267429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723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8F10-7F2B-7049-9C40-0BD1E703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617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40D26-F261-5245-A1B3-CE151E124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47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D6ABE-6D69-A044-9BB7-013BBBE94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24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9D2F-7C61-F54E-A3DA-237303AC5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439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F0FA-2A30-1B44-8CD4-427277B15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32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C4C9-C62D-0A47-8322-3F357A76B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739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03CF-B458-8A49-83BF-17B83180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17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FEDC-495E-FC4B-9799-7D2E5721B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109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FC4F-7E6E-764B-9204-24441D449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162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75255-41E7-8340-A455-01E82FEAE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98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41D6A224-E1B1-144E-9AFE-4294F9747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95CB38EF-417E-4642-BCB4-909077C7A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6A9C39F2-0FAD-4C4B-862D-C4E1184F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3600" dirty="0" smtClean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Autumn 2014</a:t>
            </a:r>
            <a:endParaRPr lang="en-US" sz="3600" dirty="0">
              <a:solidFill>
                <a:srgbClr val="333399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6200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</a:pPr>
            <a:r>
              <a:rPr lang="en-US" sz="4800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Search: Cost &amp; Heuristics</a:t>
            </a:r>
            <a:endParaRPr lang="en-US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</a:pP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2870200" y="8407400"/>
            <a:ext cx="6565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Luke Zettlemoyer</a:t>
            </a: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Lecture adapted from Dan Klein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cs typeface="Arial" charset="0"/>
              </a:rPr>
              <a:t>s slides</a:t>
            </a:r>
            <a:endParaRPr lang="en-US">
              <a:solidFill>
                <a:schemeClr val="tx1"/>
              </a:solidFill>
              <a:cs typeface="Lucida Grande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Lucida Grande" charset="0"/>
              </a:rPr>
              <a:t>Multiple slides from Stuart Russell, Andrew Moore </a:t>
            </a: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Klein, Stuart Russell,  Andrew Moore, Luke Zettlemoyer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Weld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780FB8F-22EA-B943-A315-7CB59A23003C}" type="slidenum">
              <a:rPr lang="en-US"/>
              <a:pPr/>
              <a:t>10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Memory a Limitation?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71600"/>
            <a:ext cx="7496175" cy="825500"/>
          </a:xfrm>
        </p:spPr>
        <p:txBody>
          <a:bodyPr/>
          <a:lstStyle/>
          <a:p>
            <a:r>
              <a:rPr lang="en-US" sz="3600"/>
              <a:t>Suppose: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4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>
                <a:latin typeface="Comic Sans MS" charset="0"/>
              </a:rPr>
              <a:t>GHz CPU			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990600" y="23622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16 </a:t>
            </a:r>
            <a:r>
              <a:rPr lang="en-US" sz="2800" dirty="0">
                <a:latin typeface="Comic Sans MS" charset="0"/>
              </a:rPr>
              <a:t>GB main memory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81075" y="2819400"/>
            <a:ext cx="7496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100 instructions / expansion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90600" y="32766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10 </a:t>
            </a:r>
            <a:r>
              <a:rPr lang="en-US" sz="2800" dirty="0">
                <a:latin typeface="Comic Sans MS" charset="0"/>
              </a:rPr>
              <a:t>bytes / node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990600" y="37338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623888" y="4191000"/>
            <a:ext cx="82534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4</a:t>
            </a:r>
            <a:r>
              <a:rPr lang="en-US" sz="2800" dirty="0" smtClean="0">
                <a:latin typeface="Comic Sans MS" charset="0"/>
              </a:rPr>
              <a:t>00,000 </a:t>
            </a:r>
            <a:r>
              <a:rPr lang="en-US" sz="2800" dirty="0">
                <a:latin typeface="Comic Sans MS" charset="0"/>
              </a:rPr>
              <a:t>expansions / sec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990600" y="4648200"/>
            <a:ext cx="7610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Memory filled in 400 sec   …  &lt; 7 min</a:t>
            </a:r>
          </a:p>
        </p:txBody>
      </p:sp>
    </p:spTree>
    <p:extLst>
      <p:ext uri="{BB962C8B-B14F-4D97-AF65-F5344CB8AC3E}">
        <p14:creationId xmlns:p14="http://schemas.microsoft.com/office/powerpoint/2010/main" val="1730367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11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/>
              <a:t>DFS with limit; incrementally grow limit</a:t>
            </a:r>
          </a:p>
          <a:p>
            <a:pPr marL="342900" indent="-342900"/>
            <a:r>
              <a:rPr lang="en-US" sz="3200"/>
              <a:t>Evaluation</a:t>
            </a:r>
          </a:p>
          <a:p>
            <a:pPr marL="742950" lvl="1" indent="-285750"/>
            <a:r>
              <a:rPr lang="en-US" sz="3200"/>
              <a:t>Complete?</a:t>
            </a:r>
          </a:p>
          <a:p>
            <a:pPr marL="1143000" lvl="2"/>
            <a:endParaRPr lang="en-US" sz="2400"/>
          </a:p>
          <a:p>
            <a:pPr marL="742950" lvl="1" indent="-285750"/>
            <a:r>
              <a:rPr lang="en-US" sz="3200"/>
              <a:t>Time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r>
              <a:rPr lang="en-US" sz="3200"/>
              <a:t>Space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endParaRPr lang="en-US" sz="32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9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12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/>
              <a:t>DFS with limit; incrementally grow limit</a:t>
            </a:r>
          </a:p>
          <a:p>
            <a:pPr marL="342900" indent="-342900"/>
            <a:r>
              <a:rPr lang="en-US" sz="3200"/>
              <a:t>Evaluation</a:t>
            </a:r>
          </a:p>
          <a:p>
            <a:pPr marL="742950" lvl="1" indent="-285750"/>
            <a:r>
              <a:rPr lang="en-US" sz="3200"/>
              <a:t>Complete?</a:t>
            </a:r>
          </a:p>
          <a:p>
            <a:pPr marL="1143000" lvl="2"/>
            <a:endParaRPr lang="en-US" sz="2400"/>
          </a:p>
          <a:p>
            <a:pPr marL="742950" lvl="1" indent="-285750"/>
            <a:r>
              <a:rPr lang="en-US" sz="3200"/>
              <a:t>Time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r>
              <a:rPr lang="en-US" sz="3200"/>
              <a:t>Space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endParaRPr lang="en-US" sz="32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782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0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13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f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654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  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724400" y="51771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g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5833646" y="5181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h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8348246" y="5105400"/>
            <a:ext cx="270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l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7543800" y="5105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k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816424" y="5181600"/>
            <a:ext cx="295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j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3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14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1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d   </a:t>
            </a:r>
            <a:endParaRPr lang="en-US" sz="24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698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Yes </a:t>
            </a:r>
            <a:endParaRPr lang="en-US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193800" y="4424363"/>
            <a:ext cx="95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143000" y="5656263"/>
            <a:ext cx="952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432800" y="3821668"/>
            <a:ext cx="320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d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09000" y="33528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509000" y="45720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813800" y="3352800"/>
            <a:ext cx="25400" cy="1219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2445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8153400" y="6367463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5A7FF63-E029-E84D-8C20-33DA03830B94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15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Cost of Iterative Deepening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ratio ID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423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0420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7654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610600" y="64770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2008CC4-C5B2-724E-88A0-1EAC184F5F5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16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4879975" y="5791200"/>
            <a:ext cx="4264025" cy="93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# 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duplicates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0"/>
            <a:ext cx="2695575" cy="639763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+mn-lt"/>
              </a:rPr>
              <a:t>Speed</a:t>
            </a:r>
          </a:p>
        </p:txBody>
      </p:sp>
      <p:sp>
        <p:nvSpPr>
          <p:cNvPr id="409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1579563"/>
            <a:ext cx="3035300" cy="4114800"/>
          </a:xfrm>
        </p:spPr>
        <p:txBody>
          <a:bodyPr/>
          <a:lstStyle/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8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2x2x2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15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3x3x3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24 Puzzle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353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0706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08700" y="1816100"/>
            <a:ext cx="3305175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20k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574k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37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289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    BFS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Nodes   Time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58785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Iter. Deep.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Nodes  Time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2036763" y="0"/>
            <a:ext cx="7843837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>
                <a:solidFill>
                  <a:srgbClr val="CC00FF"/>
                </a:solidFill>
                <a:latin typeface="+mn-lt"/>
              </a:rPr>
              <a:t>Assuming 10M nodes/sec &amp; sufficient memory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843213" y="1816100"/>
            <a:ext cx="3132137" cy="32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 days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68k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12B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892800" y="6500813"/>
            <a:ext cx="3736975" cy="484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Slide adapted from Richard </a:t>
            </a:r>
            <a:r>
              <a:rPr lang="en-US" sz="900" dirty="0" err="1">
                <a:solidFill>
                  <a:schemeClr val="tx1"/>
                </a:solidFill>
                <a:latin typeface="+mn-lt"/>
              </a:rPr>
              <a:t>Korf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 presentation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228600" y="51816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Why the difference?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416550" y="4119563"/>
            <a:ext cx="8461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8x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340350" y="3429000"/>
            <a:ext cx="10747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1Mx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90574" y="55626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Rubik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has higher branch factor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15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puzzle has greater depth</a:t>
            </a:r>
          </a:p>
        </p:txBody>
      </p:sp>
    </p:spTree>
    <p:extLst>
      <p:ext uri="{BB962C8B-B14F-4D97-AF65-F5344CB8AC3E}">
        <p14:creationId xmlns:p14="http://schemas.microsoft.com/office/powerpoint/2010/main" val="346056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  <p:bldP spid="234505" grpId="0"/>
      <p:bldP spid="234509" grpId="0"/>
      <p:bldP spid="234511" grpId="0"/>
      <p:bldP spid="2345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Costs on 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Objective: Path with smallest overall cost</a:t>
            </a: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38984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5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38982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3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38980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1" name="Rectangle 11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38978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9" name="Rectangle 14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38976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7" name="Rectangle 17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38974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5" name="Rectangle 20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8923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38972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3" name="Rectangle 23"/>
            <p:cNvSpPr>
              <a:spLocks/>
            </p:cNvSpPr>
            <p:nvPr/>
          </p:nvSpPr>
          <p:spPr bwMode="auto">
            <a:xfrm>
              <a:off x="123" y="67"/>
              <a:ext cx="1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38970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1" name="Rectangle 26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38968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9" name="Rectangle 29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38966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7" name="Rectangle 32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8927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38964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5" name="Rectangle 35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8928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38962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3" name="Rectangle 38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6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9</a:t>
            </a:r>
          </a:p>
        </p:txBody>
      </p:sp>
      <p:sp>
        <p:nvSpPr>
          <p:cNvPr id="38947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8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49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0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51" name="Rectangle 62"/>
          <p:cNvSpPr>
            <a:spLocks/>
          </p:cNvSpPr>
          <p:nvPr/>
        </p:nvSpPr>
        <p:spPr bwMode="auto">
          <a:xfrm>
            <a:off x="4092575" y="1828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52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3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4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5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6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15</a:t>
            </a:r>
          </a:p>
        </p:txBody>
      </p:sp>
      <p:sp>
        <p:nvSpPr>
          <p:cNvPr id="38957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8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9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60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Costs on 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What will BFS return?</a:t>
            </a:r>
            <a:endParaRPr lang="en-US" sz="2800" dirty="0">
              <a:solidFill>
                <a:srgbClr val="66006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38984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5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38982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3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38980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1" name="Rectangle 11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38978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9" name="Rectangle 14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38976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7" name="Rectangle 17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38974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5" name="Rectangle 20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8923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38972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3" name="Rectangle 23"/>
            <p:cNvSpPr>
              <a:spLocks/>
            </p:cNvSpPr>
            <p:nvPr/>
          </p:nvSpPr>
          <p:spPr bwMode="auto">
            <a:xfrm>
              <a:off x="123" y="67"/>
              <a:ext cx="1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38970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1" name="Rectangle 26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38968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9" name="Rectangle 29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38966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7" name="Rectangle 32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8927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38964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5" name="Rectangle 35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8928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38962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3" name="Rectangle 38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6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9</a:t>
            </a:r>
          </a:p>
        </p:txBody>
      </p:sp>
      <p:sp>
        <p:nvSpPr>
          <p:cNvPr id="38947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8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49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0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51" name="Rectangle 62"/>
          <p:cNvSpPr>
            <a:spLocks/>
          </p:cNvSpPr>
          <p:nvPr/>
        </p:nvSpPr>
        <p:spPr bwMode="auto">
          <a:xfrm>
            <a:off x="4092575" y="1828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52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3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4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5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6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15</a:t>
            </a:r>
          </a:p>
        </p:txBody>
      </p:sp>
      <p:sp>
        <p:nvSpPr>
          <p:cNvPr id="38957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8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9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60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533400" y="6019800"/>
            <a:ext cx="8229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… finds the shortest path in terms of number of transitions.  </a:t>
            </a:r>
          </a:p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It does </a:t>
            </a:r>
            <a:r>
              <a:rPr lang="en-US" sz="2400" b="1" i="1" dirty="0" smtClean="0">
                <a:latin typeface="Arial" charset="0"/>
                <a:ea typeface="ヒラギノ角ゴ ProN W3" charset="0"/>
                <a:cs typeface="ヒラギノ角ゴ ProN W3" charset="0"/>
              </a:rPr>
              <a:t>not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 find the least-cost path.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12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6FD5B4-B468-41E8-A8BE-3537FA69AA15}" type="slidenum">
              <a:rPr lang="en-US"/>
              <a:pPr/>
              <a:t>19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-First </a:t>
            </a:r>
            <a:r>
              <a:rPr lang="en-US" dirty="0"/>
              <a:t>Search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9650"/>
            <a:ext cx="9144000" cy="1612900"/>
          </a:xfrm>
        </p:spPr>
        <p:txBody>
          <a:bodyPr/>
          <a:lstStyle/>
          <a:p>
            <a:pPr marL="342900" indent="-342900"/>
            <a:r>
              <a:rPr lang="en-US" dirty="0"/>
              <a:t>Generalization of </a:t>
            </a:r>
            <a:r>
              <a:rPr lang="en-US" dirty="0" smtClean="0"/>
              <a:t>breadth-first </a:t>
            </a:r>
            <a:r>
              <a:rPr lang="en-US" dirty="0"/>
              <a:t>search</a:t>
            </a:r>
          </a:p>
          <a:p>
            <a:pPr marL="342900" indent="-342900"/>
            <a:r>
              <a:rPr lang="en-US" dirty="0" smtClean="0"/>
              <a:t>Fringe = </a:t>
            </a:r>
            <a:r>
              <a:rPr lang="en-US" b="1" i="1" dirty="0" smtClean="0"/>
              <a:t>Priority</a:t>
            </a:r>
            <a:r>
              <a:rPr lang="en-US" dirty="0" smtClean="0"/>
              <a:t> </a:t>
            </a:r>
            <a:r>
              <a:rPr lang="en-US" dirty="0"/>
              <a:t>queue of nodes to be explored</a:t>
            </a:r>
          </a:p>
          <a:p>
            <a:pPr marL="342900" indent="-342900"/>
            <a:r>
              <a:rPr lang="en-US" dirty="0" smtClean="0"/>
              <a:t>Cost </a:t>
            </a:r>
            <a:r>
              <a:rPr lang="en-US" dirty="0"/>
              <a:t>function f(n) applied to each node</a:t>
            </a:r>
          </a:p>
        </p:txBody>
      </p:sp>
    </p:spTree>
    <p:extLst>
      <p:ext uri="{BB962C8B-B14F-4D97-AF65-F5344CB8AC3E}">
        <p14:creationId xmlns:p14="http://schemas.microsoft.com/office/powerpoint/2010/main" val="1919553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3589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Announcements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550"/>
            <a:ext cx="8229600" cy="5378450"/>
          </a:xfrm>
        </p:spPr>
        <p:txBody>
          <a:bodyPr rIns="132080"/>
          <a:lstStyle/>
          <a:p>
            <a:pPr eaLnBrk="1" hangingPunct="1"/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Piazza?</a:t>
            </a:r>
          </a:p>
          <a:p>
            <a:pPr marL="39688" indent="0" eaLnBrk="1" hangingPunct="1">
              <a:buNone/>
            </a:pPr>
            <a:endParaRPr lang="en-US" sz="25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Project </a:t>
            </a: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1: </a:t>
            </a: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online tomorrow</a:t>
            </a:r>
          </a:p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due Monday 10/13</a:t>
            </a:r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96888" lvl="1" indent="0" eaLnBrk="1" hangingPunct="1">
              <a:buNone/>
            </a:pPr>
            <a:r>
              <a:rPr lang="en-US" sz="2300" dirty="0" err="1" smtClean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ue</a:t>
            </a:r>
            <a:r>
              <a:rPr lang="en-US" sz="2300" dirty="0" smtClean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Wed 4/11</a:t>
            </a:r>
          </a:p>
          <a:p>
            <a:pPr marL="496888" lvl="1" indent="0" eaLnBrk="1" hangingPunct="1">
              <a:buNone/>
            </a:pPr>
            <a:endParaRPr lang="en-US" sz="2300" dirty="0">
              <a:solidFill>
                <a:schemeClr val="bg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96888" lvl="1" indent="0" eaLnBrk="1" hangingPunct="1">
              <a:buNone/>
            </a:pPr>
            <a:r>
              <a:rPr lang="en-US" sz="2300" dirty="0" smtClean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Start!</a:t>
            </a:r>
            <a:endParaRPr lang="en-US" sz="2300" dirty="0">
              <a:solidFill>
                <a:schemeClr val="bg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7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8600"/>
            <a:ext cx="1044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1635125" y="0"/>
            <a:ext cx="7086600" cy="131762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Priority Queue Refresher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92138" y="2770188"/>
          <a:ext cx="7772400" cy="1216025"/>
        </p:xfrm>
        <a:graphic>
          <a:graphicData uri="http://schemas.openxmlformats.org/drawingml/2006/table">
            <a:tbl>
              <a:tblPr/>
              <a:tblGrid>
                <a:gridCol w="2568575"/>
                <a:gridCol w="5203825"/>
              </a:tblGrid>
              <a:tr h="4651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pq.push(key, value)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inserts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(key, value)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into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7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pq.pop()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returns the key with the lowest value, and removes it from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0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4075113"/>
            <a:ext cx="8229600" cy="2782887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You can decrease a key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s priority by pushing it again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Unlike a regular queue, insertions aren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t constant time, usually O(log </a:t>
            </a:r>
            <a:r>
              <a:rPr lang="en-US" sz="2200">
                <a:latin typeface="Arial Italic" charset="0"/>
                <a:ea typeface="ヒラギノ角ゴ ProN W3" charset="0"/>
                <a:cs typeface="Arial Italic" charset="0"/>
                <a:sym typeface="Arial Italic" charset="0"/>
              </a:rPr>
              <a:t>n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/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We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ll need priority queues for cost-sensitive search methods</a:t>
            </a:r>
          </a:p>
        </p:txBody>
      </p:sp>
      <p:sp>
        <p:nvSpPr>
          <p:cNvPr id="42001" name="Rectangle 22"/>
          <p:cNvSpPr>
            <a:spLocks/>
          </p:cNvSpPr>
          <p:nvPr/>
        </p:nvSpPr>
        <p:spPr bwMode="auto">
          <a:xfrm>
            <a:off x="501650" y="1497013"/>
            <a:ext cx="8242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endParaRPr lang="en-US" sz="2200">
              <a:solidFill>
                <a:srgbClr val="333399"/>
              </a:solidFill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A priority queue is a data structure in which you can insert and retrieve (key, value) pairs with the following operations: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6FD5B4-B468-41E8-A8BE-3537FA69AA15}" type="slidenum">
              <a:rPr lang="en-US"/>
              <a:pPr/>
              <a:t>21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-First </a:t>
            </a:r>
            <a:r>
              <a:rPr lang="en-US" dirty="0"/>
              <a:t>Search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9650"/>
            <a:ext cx="9144000" cy="1612900"/>
          </a:xfrm>
        </p:spPr>
        <p:txBody>
          <a:bodyPr/>
          <a:lstStyle/>
          <a:p>
            <a:pPr marL="342900" indent="-342900"/>
            <a:r>
              <a:rPr lang="en-US" dirty="0"/>
              <a:t>Generalization of </a:t>
            </a:r>
            <a:r>
              <a:rPr lang="en-US" dirty="0" smtClean="0"/>
              <a:t>breadth-first </a:t>
            </a:r>
            <a:r>
              <a:rPr lang="en-US" dirty="0"/>
              <a:t>search</a:t>
            </a:r>
          </a:p>
          <a:p>
            <a:pPr marL="342900" indent="-342900"/>
            <a:r>
              <a:rPr lang="en-US" dirty="0" smtClean="0"/>
              <a:t>Fringe = </a:t>
            </a:r>
            <a:r>
              <a:rPr lang="en-US" b="1" i="1" dirty="0" smtClean="0"/>
              <a:t>Priority</a:t>
            </a:r>
            <a:r>
              <a:rPr lang="en-US" dirty="0" smtClean="0"/>
              <a:t> </a:t>
            </a:r>
            <a:r>
              <a:rPr lang="en-US" dirty="0"/>
              <a:t>queue of nodes to be explored</a:t>
            </a:r>
          </a:p>
          <a:p>
            <a:pPr marL="342900" indent="-342900"/>
            <a:r>
              <a:rPr lang="en-US" dirty="0" smtClean="0"/>
              <a:t>Cost </a:t>
            </a:r>
            <a:r>
              <a:rPr lang="en-US" dirty="0"/>
              <a:t>function f(n) applied to each node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00063" y="3044825"/>
            <a:ext cx="8643937" cy="2879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Add initial state to priority queue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While queue not empty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		Node = head(queue)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 	If goal?(node) then return node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	   	Add children of node to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queue</a:t>
            </a:r>
            <a:endParaRPr lang="en-US" sz="2800" dirty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6032315"/>
            <a:ext cx="297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Apple Chancery"/>
                <a:cs typeface="Apple Chancery"/>
              </a:rPr>
              <a:t>“expanding the node”</a:t>
            </a:r>
            <a:endParaRPr lang="en-US" sz="2400" dirty="0">
              <a:solidFill>
                <a:schemeClr val="tx1"/>
              </a:solidFill>
              <a:latin typeface="Apple Chancery"/>
              <a:cs typeface="Apple Chancery"/>
            </a:endParaRPr>
          </a:p>
          <a:p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5257800" y="5715000"/>
            <a:ext cx="914400" cy="533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845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D6D8E86-2F72-4B1D-B73E-ACAF13D5988B}" type="slidenum">
              <a:rPr lang="en-US"/>
              <a:pPr/>
              <a:t>22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Old Friends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4600"/>
            <a:ext cx="8686800" cy="4114800"/>
          </a:xfrm>
        </p:spPr>
        <p:txBody>
          <a:bodyPr/>
          <a:lstStyle/>
          <a:p>
            <a:pPr marL="342900" indent="-342900"/>
            <a:r>
              <a:rPr lang="en-US" sz="2800" dirty="0"/>
              <a:t>Breadth </a:t>
            </a:r>
            <a:r>
              <a:rPr lang="en-US" sz="2800" dirty="0" smtClean="0"/>
              <a:t>First </a:t>
            </a:r>
            <a:r>
              <a:rPr lang="en-US" sz="2800" dirty="0"/>
              <a:t>= </a:t>
            </a:r>
            <a:endParaRPr lang="en-US" sz="2800" dirty="0" smtClean="0"/>
          </a:p>
          <a:p>
            <a:pPr marL="692150" lvl="1" indent="-342900"/>
            <a:r>
              <a:rPr lang="en-US" sz="2400" dirty="0" smtClean="0"/>
              <a:t>Best First</a:t>
            </a:r>
            <a:endParaRPr lang="en-US" sz="2400" dirty="0"/>
          </a:p>
          <a:p>
            <a:pPr marL="692150" lvl="1" indent="-342900"/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f(n) = depth(n)</a:t>
            </a:r>
          </a:p>
          <a:p>
            <a:pPr marL="742950" lvl="1" indent="-285750"/>
            <a:endParaRPr lang="en-US" sz="2400" dirty="0"/>
          </a:p>
          <a:p>
            <a:pPr marL="342900" indent="-342900"/>
            <a:r>
              <a:rPr lang="en-US" sz="2800" dirty="0" err="1"/>
              <a:t>Dijkstra’s</a:t>
            </a:r>
            <a:r>
              <a:rPr lang="en-US" sz="2800" dirty="0"/>
              <a:t> Algorithm </a:t>
            </a:r>
            <a:r>
              <a:rPr lang="en-US" sz="2800" dirty="0" smtClean="0"/>
              <a:t>(Uniform cost) = </a:t>
            </a:r>
          </a:p>
          <a:p>
            <a:pPr marL="692150" lvl="1" indent="-342900"/>
            <a:r>
              <a:rPr lang="en-US" sz="2400" dirty="0" smtClean="0"/>
              <a:t>Best First</a:t>
            </a:r>
            <a:endParaRPr lang="en-US" sz="2400" dirty="0"/>
          </a:p>
          <a:p>
            <a:pPr marL="692150" lvl="1" indent="-342900"/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f(n) = </a:t>
            </a:r>
            <a:r>
              <a:rPr lang="en-US" sz="2400" dirty="0" smtClean="0"/>
              <a:t>the </a:t>
            </a:r>
            <a:r>
              <a:rPr lang="en-US" sz="2400" dirty="0"/>
              <a:t>sum of edge costs from start to </a:t>
            </a:r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803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1720850" y="4560888"/>
            <a:ext cx="695325" cy="661987"/>
            <a:chOff x="0" y="0"/>
            <a:chExt cx="437" cy="417"/>
          </a:xfrm>
        </p:grpSpPr>
        <p:sp>
          <p:nvSpPr>
            <p:cNvPr id="40008" name="AutoShape 3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9" name="Rectangle 4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7758113" y="2309813"/>
            <a:ext cx="693737" cy="661987"/>
            <a:chOff x="0" y="0"/>
            <a:chExt cx="436" cy="417"/>
          </a:xfrm>
        </p:grpSpPr>
        <p:sp>
          <p:nvSpPr>
            <p:cNvPr id="40006" name="AutoShape 6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7" name="Rectangle 7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3660775" y="3963988"/>
            <a:ext cx="663575" cy="661987"/>
            <a:chOff x="0" y="0"/>
            <a:chExt cx="417" cy="417"/>
          </a:xfrm>
        </p:grpSpPr>
        <p:sp>
          <p:nvSpPr>
            <p:cNvPr id="40004" name="AutoShape 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5" name="Rectangle 1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2268538" y="2971800"/>
            <a:ext cx="663575" cy="661988"/>
            <a:chOff x="0" y="0"/>
            <a:chExt cx="417" cy="417"/>
          </a:xfrm>
        </p:grpSpPr>
        <p:sp>
          <p:nvSpPr>
            <p:cNvPr id="40002" name="AutoShape 1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3" name="Rectangle 13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2932113" y="5287963"/>
            <a:ext cx="661987" cy="661987"/>
            <a:chOff x="0" y="0"/>
            <a:chExt cx="417" cy="417"/>
          </a:xfrm>
        </p:grpSpPr>
        <p:sp>
          <p:nvSpPr>
            <p:cNvPr id="40000" name="AutoShape 1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1" name="Rectangle 1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4522788" y="5486400"/>
            <a:ext cx="663575" cy="661988"/>
            <a:chOff x="0" y="0"/>
            <a:chExt cx="417" cy="417"/>
          </a:xfrm>
        </p:grpSpPr>
        <p:sp>
          <p:nvSpPr>
            <p:cNvPr id="39998" name="AutoShape 1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9" name="Rectangle 1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9946" name="Group 23"/>
          <p:cNvGrpSpPr>
            <a:grpSpLocks/>
          </p:cNvGrpSpPr>
          <p:nvPr/>
        </p:nvGrpSpPr>
        <p:grpSpPr bwMode="auto">
          <a:xfrm>
            <a:off x="5253038" y="2905125"/>
            <a:ext cx="663575" cy="661988"/>
            <a:chOff x="0" y="0"/>
            <a:chExt cx="417" cy="417"/>
          </a:xfrm>
        </p:grpSpPr>
        <p:sp>
          <p:nvSpPr>
            <p:cNvPr id="39996" name="AutoShape 2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7" name="Rectangle 22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9947" name="Group 26"/>
          <p:cNvGrpSpPr>
            <a:grpSpLocks/>
          </p:cNvGrpSpPr>
          <p:nvPr/>
        </p:nvGrpSpPr>
        <p:grpSpPr bwMode="auto">
          <a:xfrm>
            <a:off x="6181725" y="3698875"/>
            <a:ext cx="663575" cy="661988"/>
            <a:chOff x="0" y="0"/>
            <a:chExt cx="417" cy="417"/>
          </a:xfrm>
        </p:grpSpPr>
        <p:sp>
          <p:nvSpPr>
            <p:cNvPr id="39994" name="AutoShape 2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9948" name="Group 29"/>
          <p:cNvGrpSpPr>
            <a:grpSpLocks/>
          </p:cNvGrpSpPr>
          <p:nvPr/>
        </p:nvGrpSpPr>
        <p:grpSpPr bwMode="auto">
          <a:xfrm>
            <a:off x="5651500" y="4625975"/>
            <a:ext cx="661988" cy="661988"/>
            <a:chOff x="0" y="0"/>
            <a:chExt cx="417" cy="417"/>
          </a:xfrm>
        </p:grpSpPr>
        <p:sp>
          <p:nvSpPr>
            <p:cNvPr id="39992" name="AutoShape 2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3" name="Rectangle 28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9949" name="Group 32"/>
          <p:cNvGrpSpPr>
            <a:grpSpLocks/>
          </p:cNvGrpSpPr>
          <p:nvPr/>
        </p:nvGrpSpPr>
        <p:grpSpPr bwMode="auto">
          <a:xfrm>
            <a:off x="3462338" y="2374900"/>
            <a:ext cx="663575" cy="661988"/>
            <a:chOff x="0" y="0"/>
            <a:chExt cx="417" cy="417"/>
          </a:xfrm>
        </p:grpSpPr>
        <p:sp>
          <p:nvSpPr>
            <p:cNvPr id="39990" name="AutoShape 3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1" name="Rectangle 3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9950" name="Group 35"/>
          <p:cNvGrpSpPr>
            <a:grpSpLocks/>
          </p:cNvGrpSpPr>
          <p:nvPr/>
        </p:nvGrpSpPr>
        <p:grpSpPr bwMode="auto">
          <a:xfrm>
            <a:off x="7573963" y="4097338"/>
            <a:ext cx="663575" cy="661987"/>
            <a:chOff x="0" y="0"/>
            <a:chExt cx="417" cy="417"/>
          </a:xfrm>
        </p:grpSpPr>
        <p:sp>
          <p:nvSpPr>
            <p:cNvPr id="39988" name="AutoShape 3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9" name="Rectangle 34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9951" name="Group 38"/>
          <p:cNvGrpSpPr>
            <a:grpSpLocks/>
          </p:cNvGrpSpPr>
          <p:nvPr/>
        </p:nvGrpSpPr>
        <p:grpSpPr bwMode="auto">
          <a:xfrm>
            <a:off x="7308850" y="5287963"/>
            <a:ext cx="663575" cy="661987"/>
            <a:chOff x="0" y="0"/>
            <a:chExt cx="417" cy="417"/>
          </a:xfrm>
        </p:grpSpPr>
        <p:sp>
          <p:nvSpPr>
            <p:cNvPr id="39986" name="AutoShape 3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Rectangle 37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9952" name="Line 39"/>
          <p:cNvSpPr>
            <a:spLocks noChangeShapeType="1"/>
          </p:cNvSpPr>
          <p:nvPr/>
        </p:nvSpPr>
        <p:spPr bwMode="auto">
          <a:xfrm>
            <a:off x="2303463" y="51260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Line 40"/>
          <p:cNvSpPr>
            <a:spLocks noChangeShapeType="1"/>
          </p:cNvSpPr>
          <p:nvPr/>
        </p:nvSpPr>
        <p:spPr bwMode="auto">
          <a:xfrm rot="10800000" flipH="1">
            <a:off x="3497263" y="58181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Line 41"/>
          <p:cNvSpPr>
            <a:spLocks noChangeShapeType="1"/>
          </p:cNvSpPr>
          <p:nvPr/>
        </p:nvSpPr>
        <p:spPr bwMode="auto">
          <a:xfrm flipH="1">
            <a:off x="5089525" y="51911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Line 42"/>
          <p:cNvSpPr>
            <a:spLocks noChangeShapeType="1"/>
          </p:cNvSpPr>
          <p:nvPr/>
        </p:nvSpPr>
        <p:spPr bwMode="auto">
          <a:xfrm flipH="1">
            <a:off x="3594100" y="49577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Line 43"/>
          <p:cNvSpPr>
            <a:spLocks noChangeShapeType="1"/>
          </p:cNvSpPr>
          <p:nvPr/>
        </p:nvSpPr>
        <p:spPr bwMode="auto">
          <a:xfrm flipH="1">
            <a:off x="6218238" y="43608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Line 44"/>
          <p:cNvSpPr>
            <a:spLocks noChangeShapeType="1"/>
          </p:cNvSpPr>
          <p:nvPr/>
        </p:nvSpPr>
        <p:spPr bwMode="auto">
          <a:xfrm>
            <a:off x="6748463" y="42656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Line 45"/>
          <p:cNvSpPr>
            <a:spLocks noChangeShapeType="1"/>
          </p:cNvSpPr>
          <p:nvPr/>
        </p:nvSpPr>
        <p:spPr bwMode="auto">
          <a:xfrm rot="10800000" flipH="1">
            <a:off x="7640638" y="47593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Line 46"/>
          <p:cNvSpPr>
            <a:spLocks noChangeShapeType="1"/>
          </p:cNvSpPr>
          <p:nvPr/>
        </p:nvSpPr>
        <p:spPr bwMode="auto">
          <a:xfrm rot="10800000" flipH="1">
            <a:off x="7905750" y="29718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Line 47"/>
          <p:cNvSpPr>
            <a:spLocks noChangeShapeType="1"/>
          </p:cNvSpPr>
          <p:nvPr/>
        </p:nvSpPr>
        <p:spPr bwMode="auto">
          <a:xfrm rot="10800000" flipH="1">
            <a:off x="2303463" y="42957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Line 48"/>
          <p:cNvSpPr>
            <a:spLocks noChangeShapeType="1"/>
          </p:cNvSpPr>
          <p:nvPr/>
        </p:nvSpPr>
        <p:spPr bwMode="auto">
          <a:xfrm rot="10800000">
            <a:off x="2835275" y="35369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Line 49"/>
          <p:cNvSpPr>
            <a:spLocks noChangeShapeType="1"/>
          </p:cNvSpPr>
          <p:nvPr/>
        </p:nvSpPr>
        <p:spPr bwMode="auto">
          <a:xfrm rot="10800000" flipH="1">
            <a:off x="2865438" y="27066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Line 50"/>
          <p:cNvSpPr>
            <a:spLocks noChangeShapeType="1"/>
          </p:cNvSpPr>
          <p:nvPr/>
        </p:nvSpPr>
        <p:spPr bwMode="auto">
          <a:xfrm rot="10800000">
            <a:off x="4125913" y="27066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Line 51"/>
          <p:cNvSpPr>
            <a:spLocks noChangeShapeType="1"/>
          </p:cNvSpPr>
          <p:nvPr/>
        </p:nvSpPr>
        <p:spPr bwMode="auto">
          <a:xfrm rot="10800000" flipH="1">
            <a:off x="4227513" y="34702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Line 52"/>
          <p:cNvSpPr>
            <a:spLocks noChangeShapeType="1"/>
          </p:cNvSpPr>
          <p:nvPr/>
        </p:nvSpPr>
        <p:spPr bwMode="auto">
          <a:xfrm rot="10800000" flipH="1">
            <a:off x="4324350" y="40306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Freeform 53"/>
          <p:cNvSpPr>
            <a:spLocks/>
          </p:cNvSpPr>
          <p:nvPr/>
        </p:nvSpPr>
        <p:spPr bwMode="auto">
          <a:xfrm rot="5400000" flipH="1">
            <a:off x="6314281" y="28360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Freeform 54"/>
          <p:cNvSpPr>
            <a:spLocks/>
          </p:cNvSpPr>
          <p:nvPr/>
        </p:nvSpPr>
        <p:spPr bwMode="auto">
          <a:xfrm rot="10800000" flipH="1">
            <a:off x="2400300" y="42656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Rectangle 55"/>
          <p:cNvSpPr>
            <a:spLocks/>
          </p:cNvSpPr>
          <p:nvPr/>
        </p:nvSpPr>
        <p:spPr bwMode="auto">
          <a:xfrm>
            <a:off x="2816225" y="26289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69" name="Rectangle 56"/>
          <p:cNvSpPr>
            <a:spLocks/>
          </p:cNvSpPr>
          <p:nvPr/>
        </p:nvSpPr>
        <p:spPr bwMode="auto">
          <a:xfrm>
            <a:off x="4586288" y="43894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9970" name="Rectangle 57"/>
          <p:cNvSpPr>
            <a:spLocks/>
          </p:cNvSpPr>
          <p:nvPr/>
        </p:nvSpPr>
        <p:spPr bwMode="auto">
          <a:xfrm>
            <a:off x="6973888" y="44688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1" name="Rectangle 58"/>
          <p:cNvSpPr>
            <a:spLocks/>
          </p:cNvSpPr>
          <p:nvPr/>
        </p:nvSpPr>
        <p:spPr bwMode="auto">
          <a:xfrm>
            <a:off x="4433888" y="35083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2" name="Rectangle 59"/>
          <p:cNvSpPr>
            <a:spLocks/>
          </p:cNvSpPr>
          <p:nvPr/>
        </p:nvSpPr>
        <p:spPr bwMode="auto">
          <a:xfrm>
            <a:off x="3278188" y="35083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3" name="Rectangle 60"/>
          <p:cNvSpPr>
            <a:spLocks/>
          </p:cNvSpPr>
          <p:nvPr/>
        </p:nvSpPr>
        <p:spPr bwMode="auto">
          <a:xfrm>
            <a:off x="6357938" y="43894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4" name="Rectangle 61"/>
          <p:cNvSpPr>
            <a:spLocks/>
          </p:cNvSpPr>
          <p:nvPr/>
        </p:nvSpPr>
        <p:spPr bwMode="auto">
          <a:xfrm>
            <a:off x="4664075" y="27082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5" name="Rectangle 62"/>
          <p:cNvSpPr>
            <a:spLocks/>
          </p:cNvSpPr>
          <p:nvPr/>
        </p:nvSpPr>
        <p:spPr bwMode="auto">
          <a:xfrm>
            <a:off x="2662238" y="413067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9976" name="Rectangle 63"/>
          <p:cNvSpPr>
            <a:spLocks/>
          </p:cNvSpPr>
          <p:nvPr/>
        </p:nvSpPr>
        <p:spPr bwMode="auto">
          <a:xfrm>
            <a:off x="7743825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7" name="Rectangle 64"/>
          <p:cNvSpPr>
            <a:spLocks/>
          </p:cNvSpPr>
          <p:nvPr/>
        </p:nvSpPr>
        <p:spPr bwMode="auto">
          <a:xfrm>
            <a:off x="5356225" y="53498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8" name="Rectangle 65"/>
          <p:cNvSpPr>
            <a:spLocks/>
          </p:cNvSpPr>
          <p:nvPr/>
        </p:nvSpPr>
        <p:spPr bwMode="auto">
          <a:xfrm>
            <a:off x="4278313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9" name="Rectangle 66"/>
          <p:cNvSpPr>
            <a:spLocks/>
          </p:cNvSpPr>
          <p:nvPr/>
        </p:nvSpPr>
        <p:spPr bwMode="auto">
          <a:xfrm>
            <a:off x="4048125" y="55086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39980" name="Rectangle 67"/>
          <p:cNvSpPr>
            <a:spLocks/>
          </p:cNvSpPr>
          <p:nvPr/>
        </p:nvSpPr>
        <p:spPr bwMode="auto">
          <a:xfrm>
            <a:off x="2508250" y="50292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81" name="Rectangle 68"/>
          <p:cNvSpPr>
            <a:spLocks/>
          </p:cNvSpPr>
          <p:nvPr/>
        </p:nvSpPr>
        <p:spPr bwMode="auto">
          <a:xfrm>
            <a:off x="7050088" y="31892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9982" name="Rectangle 69"/>
          <p:cNvSpPr>
            <a:spLocks/>
          </p:cNvSpPr>
          <p:nvPr/>
        </p:nvSpPr>
        <p:spPr bwMode="auto">
          <a:xfrm>
            <a:off x="8051800" y="33496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83" name="Line 70"/>
          <p:cNvSpPr>
            <a:spLocks noChangeShapeType="1"/>
          </p:cNvSpPr>
          <p:nvPr/>
        </p:nvSpPr>
        <p:spPr bwMode="auto">
          <a:xfrm rot="10800000" flipH="1">
            <a:off x="5186363" y="56213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4" name="Rectangle 71"/>
          <p:cNvSpPr>
            <a:spLocks/>
          </p:cNvSpPr>
          <p:nvPr/>
        </p:nvSpPr>
        <p:spPr bwMode="auto">
          <a:xfrm>
            <a:off x="5203825" y="381000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9985" name="Rectangle 72"/>
          <p:cNvSpPr>
            <a:spLocks/>
          </p:cNvSpPr>
          <p:nvPr/>
        </p:nvSpPr>
        <p:spPr bwMode="auto">
          <a:xfrm>
            <a:off x="180489" y="1295400"/>
            <a:ext cx="48487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Best first, where </a:t>
            </a:r>
          </a:p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f(n) = “cost from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start</a:t>
            </a: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 to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n</a:t>
            </a:r>
            <a:r>
              <a:rPr lang="en-US" sz="27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74" name="Rectangle 72"/>
          <p:cNvSpPr>
            <a:spLocks/>
          </p:cNvSpPr>
          <p:nvPr/>
        </p:nvSpPr>
        <p:spPr bwMode="auto">
          <a:xfrm>
            <a:off x="180489" y="6276181"/>
            <a:ext cx="4848711" cy="58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</a:rPr>
              <a:t>aka “</a:t>
            </a:r>
            <a:r>
              <a:rPr lang="en-US" sz="2400" dirty="0" err="1" smtClean="0">
                <a:solidFill>
                  <a:srgbClr val="7030A0"/>
                </a:solidFill>
              </a:rPr>
              <a:t>Dijkstra’s</a:t>
            </a:r>
            <a:r>
              <a:rPr lang="en-US" sz="2400" dirty="0" smtClean="0">
                <a:solidFill>
                  <a:srgbClr val="7030A0"/>
                </a:solidFill>
              </a:rPr>
              <a:t> Algorithm”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0" y="0"/>
            <a:chExt cx="4231" cy="2110"/>
          </a:xfrm>
        </p:grpSpPr>
        <p:sp>
          <p:nvSpPr>
            <p:cNvPr id="41136" name="Freeform 2"/>
            <p:cNvSpPr>
              <a:spLocks/>
            </p:cNvSpPr>
            <p:nvPr/>
          </p:nvSpPr>
          <p:spPr bwMode="auto">
            <a:xfrm>
              <a:off x="1604" y="0"/>
              <a:ext cx="1938" cy="221"/>
            </a:xfrm>
            <a:custGeom>
              <a:avLst/>
              <a:gdLst>
                <a:gd name="T0" fmla="*/ 1938 w 21600"/>
                <a:gd name="T1" fmla="*/ 0 h 21600"/>
                <a:gd name="T2" fmla="*/ 1066 w 21600"/>
                <a:gd name="T3" fmla="*/ 210 h 21600"/>
                <a:gd name="T4" fmla="*/ 662 w 21600"/>
                <a:gd name="T5" fmla="*/ 221 h 21600"/>
                <a:gd name="T6" fmla="*/ 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1881" y="20525"/>
                  </a:lnTo>
                  <a:lnTo>
                    <a:pt x="7378" y="21600"/>
                  </a:lnTo>
                  <a:lnTo>
                    <a:pt x="0" y="3128"/>
                  </a:lnTo>
                </a:path>
              </a:pathLst>
            </a:custGeom>
            <a:solidFill>
              <a:srgbClr val="FF33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7" name="Freeform 3"/>
            <p:cNvSpPr>
              <a:spLocks/>
            </p:cNvSpPr>
            <p:nvPr/>
          </p:nvSpPr>
          <p:spPr bwMode="auto">
            <a:xfrm>
              <a:off x="0" y="0"/>
              <a:ext cx="4231" cy="1271"/>
            </a:xfrm>
            <a:custGeom>
              <a:avLst/>
              <a:gdLst>
                <a:gd name="T0" fmla="*/ 4231 w 21600"/>
                <a:gd name="T1" fmla="*/ 32 h 21600"/>
                <a:gd name="T2" fmla="*/ 4150 w 21600"/>
                <a:gd name="T3" fmla="*/ 479 h 21600"/>
                <a:gd name="T4" fmla="*/ 3510 w 21600"/>
                <a:gd name="T5" fmla="*/ 544 h 21600"/>
                <a:gd name="T6" fmla="*/ 2853 w 21600"/>
                <a:gd name="T7" fmla="*/ 232 h 21600"/>
                <a:gd name="T8" fmla="*/ 2212 w 21600"/>
                <a:gd name="T9" fmla="*/ 285 h 21600"/>
                <a:gd name="T10" fmla="*/ 1846 w 21600"/>
                <a:gd name="T11" fmla="*/ 818 h 21600"/>
                <a:gd name="T12" fmla="*/ 1405 w 21600"/>
                <a:gd name="T13" fmla="*/ 824 h 21600"/>
                <a:gd name="T14" fmla="*/ 1259 w 21600"/>
                <a:gd name="T15" fmla="*/ 608 h 21600"/>
                <a:gd name="T16" fmla="*/ 942 w 21600"/>
                <a:gd name="T17" fmla="*/ 598 h 21600"/>
                <a:gd name="T18" fmla="*/ 845 w 21600"/>
                <a:gd name="T19" fmla="*/ 1179 h 21600"/>
                <a:gd name="T20" fmla="*/ 350 w 21600"/>
                <a:gd name="T21" fmla="*/ 1271 h 21600"/>
                <a:gd name="T22" fmla="*/ 0 w 21600"/>
                <a:gd name="T23" fmla="*/ 189 h 21600"/>
                <a:gd name="T24" fmla="*/ 1604 w 21600"/>
                <a:gd name="T25" fmla="*/ 27 h 21600"/>
                <a:gd name="T26" fmla="*/ 2234 w 21600"/>
                <a:gd name="T27" fmla="*/ 210 h 21600"/>
                <a:gd name="T28" fmla="*/ 2654 w 21600"/>
                <a:gd name="T29" fmla="*/ 216 h 21600"/>
                <a:gd name="T30" fmla="*/ 3526 w 21600"/>
                <a:gd name="T31" fmla="*/ 0 h 21600"/>
                <a:gd name="T32" fmla="*/ 4226 w 21600"/>
                <a:gd name="T33" fmla="*/ 2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21600" y="544"/>
                  </a:moveTo>
                  <a:lnTo>
                    <a:pt x="21186" y="8140"/>
                  </a:lnTo>
                  <a:lnTo>
                    <a:pt x="17919" y="9245"/>
                  </a:lnTo>
                  <a:lnTo>
                    <a:pt x="14565" y="3943"/>
                  </a:lnTo>
                  <a:lnTo>
                    <a:pt x="11293" y="4843"/>
                  </a:lnTo>
                  <a:lnTo>
                    <a:pt x="9424" y="13901"/>
                  </a:lnTo>
                  <a:lnTo>
                    <a:pt x="7173" y="14003"/>
                  </a:lnTo>
                  <a:lnTo>
                    <a:pt x="6427" y="10333"/>
                  </a:lnTo>
                  <a:lnTo>
                    <a:pt x="4809" y="10163"/>
                  </a:lnTo>
                  <a:lnTo>
                    <a:pt x="4314" y="20037"/>
                  </a:lnTo>
                  <a:lnTo>
                    <a:pt x="1787" y="21600"/>
                  </a:lnTo>
                  <a:lnTo>
                    <a:pt x="0" y="3212"/>
                  </a:lnTo>
                  <a:lnTo>
                    <a:pt x="8189" y="459"/>
                  </a:lnTo>
                  <a:lnTo>
                    <a:pt x="11405" y="3569"/>
                  </a:lnTo>
                  <a:lnTo>
                    <a:pt x="13549" y="3671"/>
                  </a:lnTo>
                  <a:lnTo>
                    <a:pt x="18001" y="0"/>
                  </a:lnTo>
                  <a:lnTo>
                    <a:pt x="21574" y="459"/>
                  </a:lnTo>
                </a:path>
              </a:pathLst>
            </a:custGeom>
            <a:solidFill>
              <a:srgbClr val="FF99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8" name="Freeform 4"/>
            <p:cNvSpPr>
              <a:spLocks/>
            </p:cNvSpPr>
            <p:nvPr/>
          </p:nvSpPr>
          <p:spPr bwMode="auto">
            <a:xfrm>
              <a:off x="350" y="216"/>
              <a:ext cx="3789" cy="1313"/>
            </a:xfrm>
            <a:custGeom>
              <a:avLst/>
              <a:gdLst>
                <a:gd name="T0" fmla="*/ 3789 w 21600"/>
                <a:gd name="T1" fmla="*/ 269 h 21600"/>
                <a:gd name="T2" fmla="*/ 3784 w 21600"/>
                <a:gd name="T3" fmla="*/ 323 h 21600"/>
                <a:gd name="T4" fmla="*/ 3160 w 21600"/>
                <a:gd name="T5" fmla="*/ 387 h 21600"/>
                <a:gd name="T6" fmla="*/ 2072 w 21600"/>
                <a:gd name="T7" fmla="*/ 312 h 21600"/>
                <a:gd name="T8" fmla="*/ 1733 w 21600"/>
                <a:gd name="T9" fmla="*/ 635 h 21600"/>
                <a:gd name="T10" fmla="*/ 1668 w 21600"/>
                <a:gd name="T11" fmla="*/ 1302 h 21600"/>
                <a:gd name="T12" fmla="*/ 1270 w 21600"/>
                <a:gd name="T13" fmla="*/ 1313 h 21600"/>
                <a:gd name="T14" fmla="*/ 1152 w 21600"/>
                <a:gd name="T15" fmla="*/ 683 h 21600"/>
                <a:gd name="T16" fmla="*/ 920 w 21600"/>
                <a:gd name="T17" fmla="*/ 602 h 21600"/>
                <a:gd name="T18" fmla="*/ 818 w 21600"/>
                <a:gd name="T19" fmla="*/ 403 h 21600"/>
                <a:gd name="T20" fmla="*/ 608 w 21600"/>
                <a:gd name="T21" fmla="*/ 398 h 21600"/>
                <a:gd name="T22" fmla="*/ 516 w 21600"/>
                <a:gd name="T23" fmla="*/ 1012 h 21600"/>
                <a:gd name="T24" fmla="*/ 0 w 21600"/>
                <a:gd name="T25" fmla="*/ 1125 h 21600"/>
                <a:gd name="T26" fmla="*/ 0 w 21600"/>
                <a:gd name="T27" fmla="*/ 1049 h 21600"/>
                <a:gd name="T28" fmla="*/ 490 w 21600"/>
                <a:gd name="T29" fmla="*/ 958 h 21600"/>
                <a:gd name="T30" fmla="*/ 592 w 21600"/>
                <a:gd name="T31" fmla="*/ 376 h 21600"/>
                <a:gd name="T32" fmla="*/ 920 w 21600"/>
                <a:gd name="T33" fmla="*/ 387 h 21600"/>
                <a:gd name="T34" fmla="*/ 1049 w 21600"/>
                <a:gd name="T35" fmla="*/ 608 h 21600"/>
                <a:gd name="T36" fmla="*/ 1496 w 21600"/>
                <a:gd name="T37" fmla="*/ 597 h 21600"/>
                <a:gd name="T38" fmla="*/ 1857 w 21600"/>
                <a:gd name="T39" fmla="*/ 69 h 21600"/>
                <a:gd name="T40" fmla="*/ 2497 w 21600"/>
                <a:gd name="T41" fmla="*/ 0 h 21600"/>
                <a:gd name="T42" fmla="*/ 3170 w 21600"/>
                <a:gd name="T43" fmla="*/ 328 h 21600"/>
                <a:gd name="T44" fmla="*/ 3789 w 21600"/>
                <a:gd name="T45" fmla="*/ 269 h 21600"/>
                <a:gd name="T46" fmla="*/ 3789 w 21600"/>
                <a:gd name="T47" fmla="*/ 269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21600" y="4425"/>
                  </a:moveTo>
                  <a:lnTo>
                    <a:pt x="21571" y="5314"/>
                  </a:lnTo>
                  <a:lnTo>
                    <a:pt x="18014" y="6366"/>
                  </a:lnTo>
                  <a:lnTo>
                    <a:pt x="11812" y="5133"/>
                  </a:lnTo>
                  <a:lnTo>
                    <a:pt x="9879" y="10446"/>
                  </a:lnTo>
                  <a:lnTo>
                    <a:pt x="9509" y="21419"/>
                  </a:lnTo>
                  <a:lnTo>
                    <a:pt x="7240" y="21600"/>
                  </a:lnTo>
                  <a:lnTo>
                    <a:pt x="6567" y="11236"/>
                  </a:lnTo>
                  <a:lnTo>
                    <a:pt x="5245" y="9903"/>
                  </a:lnTo>
                  <a:lnTo>
                    <a:pt x="4663" y="6630"/>
                  </a:lnTo>
                  <a:lnTo>
                    <a:pt x="3466" y="6547"/>
                  </a:lnTo>
                  <a:lnTo>
                    <a:pt x="2942" y="16648"/>
                  </a:lnTo>
                  <a:lnTo>
                    <a:pt x="0" y="18507"/>
                  </a:lnTo>
                  <a:lnTo>
                    <a:pt x="0" y="17257"/>
                  </a:lnTo>
                  <a:lnTo>
                    <a:pt x="2793" y="15760"/>
                  </a:lnTo>
                  <a:lnTo>
                    <a:pt x="3375" y="6186"/>
                  </a:lnTo>
                  <a:lnTo>
                    <a:pt x="5245" y="6366"/>
                  </a:lnTo>
                  <a:lnTo>
                    <a:pt x="5980" y="10002"/>
                  </a:lnTo>
                  <a:lnTo>
                    <a:pt x="8528" y="9821"/>
                  </a:lnTo>
                  <a:lnTo>
                    <a:pt x="10586" y="1135"/>
                  </a:lnTo>
                  <a:lnTo>
                    <a:pt x="14235" y="0"/>
                  </a:lnTo>
                  <a:lnTo>
                    <a:pt x="18071" y="5396"/>
                  </a:lnTo>
                  <a:lnTo>
                    <a:pt x="21600" y="4425"/>
                  </a:lnTo>
                  <a:close/>
                  <a:moveTo>
                    <a:pt x="21600" y="4425"/>
                  </a:moveTo>
                </a:path>
              </a:pathLst>
            </a:custGeom>
            <a:solidFill>
              <a:srgbClr val="0080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9" name="Freeform 5"/>
            <p:cNvSpPr>
              <a:spLocks/>
            </p:cNvSpPr>
            <p:nvPr/>
          </p:nvSpPr>
          <p:spPr bwMode="auto">
            <a:xfrm>
              <a:off x="339" y="517"/>
              <a:ext cx="3784" cy="1330"/>
            </a:xfrm>
            <a:custGeom>
              <a:avLst/>
              <a:gdLst>
                <a:gd name="T0" fmla="*/ 3784 w 21600"/>
                <a:gd name="T1" fmla="*/ 27 h 21600"/>
                <a:gd name="T2" fmla="*/ 3768 w 21600"/>
                <a:gd name="T3" fmla="*/ 75 h 21600"/>
                <a:gd name="T4" fmla="*/ 3208 w 21600"/>
                <a:gd name="T5" fmla="*/ 113 h 21600"/>
                <a:gd name="T6" fmla="*/ 2094 w 21600"/>
                <a:gd name="T7" fmla="*/ 43 h 21600"/>
                <a:gd name="T8" fmla="*/ 1787 w 21600"/>
                <a:gd name="T9" fmla="*/ 350 h 21600"/>
                <a:gd name="T10" fmla="*/ 1723 w 21600"/>
                <a:gd name="T11" fmla="*/ 1287 h 21600"/>
                <a:gd name="T12" fmla="*/ 1400 w 21600"/>
                <a:gd name="T13" fmla="*/ 1330 h 21600"/>
                <a:gd name="T14" fmla="*/ 1378 w 21600"/>
                <a:gd name="T15" fmla="*/ 1055 h 21600"/>
                <a:gd name="T16" fmla="*/ 1216 w 21600"/>
                <a:gd name="T17" fmla="*/ 1039 h 21600"/>
                <a:gd name="T18" fmla="*/ 1120 w 21600"/>
                <a:gd name="T19" fmla="*/ 393 h 21600"/>
                <a:gd name="T20" fmla="*/ 899 w 21600"/>
                <a:gd name="T21" fmla="*/ 323 h 21600"/>
                <a:gd name="T22" fmla="*/ 791 w 21600"/>
                <a:gd name="T23" fmla="*/ 102 h 21600"/>
                <a:gd name="T24" fmla="*/ 630 w 21600"/>
                <a:gd name="T25" fmla="*/ 118 h 21600"/>
                <a:gd name="T26" fmla="*/ 549 w 21600"/>
                <a:gd name="T27" fmla="*/ 770 h 21600"/>
                <a:gd name="T28" fmla="*/ 21 w 21600"/>
                <a:gd name="T29" fmla="*/ 883 h 21600"/>
                <a:gd name="T30" fmla="*/ 0 w 21600"/>
                <a:gd name="T31" fmla="*/ 813 h 21600"/>
                <a:gd name="T32" fmla="*/ 517 w 21600"/>
                <a:gd name="T33" fmla="*/ 711 h 21600"/>
                <a:gd name="T34" fmla="*/ 619 w 21600"/>
                <a:gd name="T35" fmla="*/ 75 h 21600"/>
                <a:gd name="T36" fmla="*/ 840 w 21600"/>
                <a:gd name="T37" fmla="*/ 102 h 21600"/>
                <a:gd name="T38" fmla="*/ 931 w 21600"/>
                <a:gd name="T39" fmla="*/ 307 h 21600"/>
                <a:gd name="T40" fmla="*/ 1157 w 21600"/>
                <a:gd name="T41" fmla="*/ 377 h 21600"/>
                <a:gd name="T42" fmla="*/ 1276 w 21600"/>
                <a:gd name="T43" fmla="*/ 1001 h 21600"/>
                <a:gd name="T44" fmla="*/ 1674 w 21600"/>
                <a:gd name="T45" fmla="*/ 996 h 21600"/>
                <a:gd name="T46" fmla="*/ 1749 w 21600"/>
                <a:gd name="T47" fmla="*/ 328 h 21600"/>
                <a:gd name="T48" fmla="*/ 2089 w 21600"/>
                <a:gd name="T49" fmla="*/ 0 h 21600"/>
                <a:gd name="T50" fmla="*/ 3181 w 21600"/>
                <a:gd name="T51" fmla="*/ 81 h 21600"/>
                <a:gd name="T52" fmla="*/ 3784 w 21600"/>
                <a:gd name="T53" fmla="*/ 27 h 21600"/>
                <a:gd name="T54" fmla="*/ 3784 w 21600"/>
                <a:gd name="T55" fmla="*/ 27 h 216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00" h="21600">
                  <a:moveTo>
                    <a:pt x="21600" y="438"/>
                  </a:moveTo>
                  <a:lnTo>
                    <a:pt x="21509" y="1218"/>
                  </a:lnTo>
                  <a:lnTo>
                    <a:pt x="18312" y="1835"/>
                  </a:lnTo>
                  <a:lnTo>
                    <a:pt x="11953" y="698"/>
                  </a:lnTo>
                  <a:lnTo>
                    <a:pt x="10201" y="5684"/>
                  </a:lnTo>
                  <a:lnTo>
                    <a:pt x="9835" y="20902"/>
                  </a:lnTo>
                  <a:lnTo>
                    <a:pt x="7992" y="21600"/>
                  </a:lnTo>
                  <a:lnTo>
                    <a:pt x="7866" y="17134"/>
                  </a:lnTo>
                  <a:lnTo>
                    <a:pt x="6941" y="16874"/>
                  </a:lnTo>
                  <a:lnTo>
                    <a:pt x="6393" y="6383"/>
                  </a:lnTo>
                  <a:lnTo>
                    <a:pt x="5132" y="5246"/>
                  </a:lnTo>
                  <a:lnTo>
                    <a:pt x="4515" y="1657"/>
                  </a:lnTo>
                  <a:lnTo>
                    <a:pt x="3596" y="1916"/>
                  </a:lnTo>
                  <a:lnTo>
                    <a:pt x="3134" y="12505"/>
                  </a:lnTo>
                  <a:lnTo>
                    <a:pt x="120" y="14340"/>
                  </a:lnTo>
                  <a:lnTo>
                    <a:pt x="0" y="13204"/>
                  </a:lnTo>
                  <a:lnTo>
                    <a:pt x="2951" y="11547"/>
                  </a:lnTo>
                  <a:lnTo>
                    <a:pt x="3533" y="1218"/>
                  </a:lnTo>
                  <a:lnTo>
                    <a:pt x="4795" y="1657"/>
                  </a:lnTo>
                  <a:lnTo>
                    <a:pt x="5314" y="4986"/>
                  </a:lnTo>
                  <a:lnTo>
                    <a:pt x="6604" y="6123"/>
                  </a:lnTo>
                  <a:lnTo>
                    <a:pt x="7284" y="16257"/>
                  </a:lnTo>
                  <a:lnTo>
                    <a:pt x="9556" y="16176"/>
                  </a:lnTo>
                  <a:lnTo>
                    <a:pt x="9984" y="5327"/>
                  </a:lnTo>
                  <a:lnTo>
                    <a:pt x="11925" y="0"/>
                  </a:lnTo>
                  <a:lnTo>
                    <a:pt x="18158" y="1315"/>
                  </a:lnTo>
                  <a:lnTo>
                    <a:pt x="21600" y="438"/>
                  </a:lnTo>
                  <a:close/>
                  <a:moveTo>
                    <a:pt x="21600" y="438"/>
                  </a:moveTo>
                </a:path>
              </a:pathLst>
            </a:custGeom>
            <a:solidFill>
              <a:srgbClr val="0000FF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40" name="Freeform 6"/>
            <p:cNvSpPr>
              <a:spLocks/>
            </p:cNvSpPr>
            <p:nvPr/>
          </p:nvSpPr>
          <p:spPr bwMode="auto">
            <a:xfrm>
              <a:off x="355" y="555"/>
              <a:ext cx="3736" cy="1555"/>
            </a:xfrm>
            <a:custGeom>
              <a:avLst/>
              <a:gdLst>
                <a:gd name="T0" fmla="*/ 3736 w 21600"/>
                <a:gd name="T1" fmla="*/ 43 h 21600"/>
                <a:gd name="T2" fmla="*/ 3709 w 21600"/>
                <a:gd name="T3" fmla="*/ 350 h 21600"/>
                <a:gd name="T4" fmla="*/ 2460 w 21600"/>
                <a:gd name="T5" fmla="*/ 1410 h 21600"/>
                <a:gd name="T6" fmla="*/ 942 w 21600"/>
                <a:gd name="T7" fmla="*/ 1555 h 21600"/>
                <a:gd name="T8" fmla="*/ 70 w 21600"/>
                <a:gd name="T9" fmla="*/ 1405 h 21600"/>
                <a:gd name="T10" fmla="*/ 0 w 21600"/>
                <a:gd name="T11" fmla="*/ 845 h 21600"/>
                <a:gd name="T12" fmla="*/ 538 w 21600"/>
                <a:gd name="T13" fmla="*/ 732 h 21600"/>
                <a:gd name="T14" fmla="*/ 619 w 21600"/>
                <a:gd name="T15" fmla="*/ 59 h 21600"/>
                <a:gd name="T16" fmla="*/ 791 w 21600"/>
                <a:gd name="T17" fmla="*/ 70 h 21600"/>
                <a:gd name="T18" fmla="*/ 872 w 21600"/>
                <a:gd name="T19" fmla="*/ 290 h 21600"/>
                <a:gd name="T20" fmla="*/ 1109 w 21600"/>
                <a:gd name="T21" fmla="*/ 360 h 21600"/>
                <a:gd name="T22" fmla="*/ 1195 w 21600"/>
                <a:gd name="T23" fmla="*/ 990 h 21600"/>
                <a:gd name="T24" fmla="*/ 1362 w 21600"/>
                <a:gd name="T25" fmla="*/ 1017 h 21600"/>
                <a:gd name="T26" fmla="*/ 1389 w 21600"/>
                <a:gd name="T27" fmla="*/ 1275 h 21600"/>
                <a:gd name="T28" fmla="*/ 1696 w 21600"/>
                <a:gd name="T29" fmla="*/ 1259 h 21600"/>
                <a:gd name="T30" fmla="*/ 1776 w 21600"/>
                <a:gd name="T31" fmla="*/ 306 h 21600"/>
                <a:gd name="T32" fmla="*/ 2089 w 21600"/>
                <a:gd name="T33" fmla="*/ 0 h 21600"/>
                <a:gd name="T34" fmla="*/ 3208 w 21600"/>
                <a:gd name="T35" fmla="*/ 75 h 21600"/>
                <a:gd name="T36" fmla="*/ 3736 w 21600"/>
                <a:gd name="T37" fmla="*/ 43 h 21600"/>
                <a:gd name="T38" fmla="*/ 3736 w 21600"/>
                <a:gd name="T39" fmla="*/ 43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21600" y="597"/>
                  </a:moveTo>
                  <a:lnTo>
                    <a:pt x="21444" y="4862"/>
                  </a:lnTo>
                  <a:lnTo>
                    <a:pt x="14223" y="19586"/>
                  </a:lnTo>
                  <a:lnTo>
                    <a:pt x="5446" y="21600"/>
                  </a:lnTo>
                  <a:lnTo>
                    <a:pt x="405" y="19516"/>
                  </a:lnTo>
                  <a:lnTo>
                    <a:pt x="0" y="11738"/>
                  </a:lnTo>
                  <a:lnTo>
                    <a:pt x="3110" y="10168"/>
                  </a:lnTo>
                  <a:lnTo>
                    <a:pt x="3579" y="820"/>
                  </a:lnTo>
                  <a:lnTo>
                    <a:pt x="4573" y="972"/>
                  </a:lnTo>
                  <a:lnTo>
                    <a:pt x="5042" y="4028"/>
                  </a:lnTo>
                  <a:lnTo>
                    <a:pt x="6412" y="5001"/>
                  </a:lnTo>
                  <a:lnTo>
                    <a:pt x="6909" y="13752"/>
                  </a:lnTo>
                  <a:lnTo>
                    <a:pt x="7875" y="14127"/>
                  </a:lnTo>
                  <a:lnTo>
                    <a:pt x="8031" y="17711"/>
                  </a:lnTo>
                  <a:lnTo>
                    <a:pt x="9806" y="17488"/>
                  </a:lnTo>
                  <a:lnTo>
                    <a:pt x="10268" y="4251"/>
                  </a:lnTo>
                  <a:lnTo>
                    <a:pt x="12078" y="0"/>
                  </a:lnTo>
                  <a:lnTo>
                    <a:pt x="18547" y="1042"/>
                  </a:lnTo>
                  <a:lnTo>
                    <a:pt x="21600" y="597"/>
                  </a:lnTo>
                  <a:close/>
                  <a:moveTo>
                    <a:pt x="21600" y="597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40965" name="Group 66"/>
          <p:cNvGrpSpPr>
            <a:grpSpLocks/>
          </p:cNvGrpSpPr>
          <p:nvPr/>
        </p:nvGrpSpPr>
        <p:grpSpPr bwMode="auto">
          <a:xfrm>
            <a:off x="2386013" y="3409950"/>
            <a:ext cx="5499100" cy="3340100"/>
            <a:chOff x="0" y="0"/>
            <a:chExt cx="3464" cy="2104"/>
          </a:xfrm>
        </p:grpSpPr>
        <p:sp>
          <p:nvSpPr>
            <p:cNvPr id="41079" name="Rectangle 9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1080" name="Rectangle 10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1" name="Rectangle 11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41082" name="Rectangle 12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41083" name="Rectangle 13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41084" name="Rectangle 14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5" name="Rectangle 15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41086" name="Line 16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7" name="Line 17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8" name="Line 18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9" name="Line 19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0" name="Group 39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41117" name="Rectangle 20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118" name="Rectangle 21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19" name="Rectangle 22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20" name="Rectangle 23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21" name="Rectangle 24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22" name="Rectangle 25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3" name="Rectangle 26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4" name="Rectangle 27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25" name="Rectangle 28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26" name="Rectangle 29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27" name="Line 30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8" name="Line 31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9" name="Line 32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0" name="Line 33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1" name="Line 34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2" name="Line 35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3" name="Line 36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4" name="Line 37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5" name="Line 38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1" name="Rectangle 40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41092" name="Line 41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3" name="Group 61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41098" name="Rectangle 42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099" name="Rectangle 43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00" name="Rectangle 44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01" name="Rectangle 45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02" name="Rectangle 46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03" name="Rectangle 47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4" name="Rectangle 48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5" name="Rectangle 49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06" name="Rectangle 50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07" name="Rectangle 51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08" name="Line 52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09" name="Line 53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0" name="Line 54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1" name="Line 55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2" name="Line 56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3" name="Line 57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4" name="Line 58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5" name="Line 59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6" name="Line 60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4" name="Line 62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5" name="Line 63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6" name="Line 64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7" name="Line 65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6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Oval 68"/>
          <p:cNvSpPr>
            <a:spLocks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Oval 69"/>
          <p:cNvSpPr>
            <a:spLocks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Oval 70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Oval 71"/>
          <p:cNvSpPr>
            <a:spLocks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Oval 72"/>
          <p:cNvSpPr>
            <a:spLocks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2" name="Rectangle 73"/>
          <p:cNvSpPr>
            <a:spLocks/>
          </p:cNvSpPr>
          <p:nvPr/>
        </p:nvSpPr>
        <p:spPr bwMode="auto">
          <a:xfrm>
            <a:off x="347663" y="1862138"/>
            <a:ext cx="36242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 dirty="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S, p, d, b, e, a, r, f, e, G</a:t>
            </a:r>
            <a:endParaRPr lang="en-US" sz="2500" dirty="0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41077" name="AutoShape 74"/>
          <p:cNvSpPr>
            <a:spLocks/>
          </p:cNvSpPr>
          <p:nvPr/>
        </p:nvSpPr>
        <p:spPr bwMode="auto">
          <a:xfrm>
            <a:off x="5487988" y="2479676"/>
            <a:ext cx="315912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8" name="Rectangle 75"/>
          <p:cNvSpPr>
            <a:spLocks/>
          </p:cNvSpPr>
          <p:nvPr/>
        </p:nvSpPr>
        <p:spPr bwMode="auto">
          <a:xfrm>
            <a:off x="5505450" y="24685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chemeClr val="tx1"/>
                </a:solidFill>
                <a:cs typeface="Arial" charset="0"/>
              </a:rPr>
              <a:t>S</a:t>
            </a:r>
          </a:p>
        </p:txBody>
      </p:sp>
      <p:sp>
        <p:nvSpPr>
          <p:cNvPr id="41075" name="AutoShape 77"/>
          <p:cNvSpPr>
            <a:spLocks/>
          </p:cNvSpPr>
          <p:nvPr/>
        </p:nvSpPr>
        <p:spPr bwMode="auto">
          <a:xfrm>
            <a:off x="8375650" y="1443038"/>
            <a:ext cx="317500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76" name="Rectangle 78"/>
          <p:cNvSpPr>
            <a:spLocks/>
          </p:cNvSpPr>
          <p:nvPr/>
        </p:nvSpPr>
        <p:spPr bwMode="auto">
          <a:xfrm>
            <a:off x="8385028" y="1420054"/>
            <a:ext cx="298743" cy="35394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rgbClr val="7030A0"/>
                </a:solidFill>
                <a:cs typeface="Arial" charset="0"/>
              </a:rPr>
              <a:t>G</a:t>
            </a:r>
          </a:p>
        </p:txBody>
      </p:sp>
      <p:sp>
        <p:nvSpPr>
          <p:cNvPr id="41073" name="AutoShape 80"/>
          <p:cNvSpPr>
            <a:spLocks/>
          </p:cNvSpPr>
          <p:nvPr/>
        </p:nvSpPr>
        <p:spPr bwMode="auto">
          <a:xfrm>
            <a:off x="6407150" y="22066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4" name="Rectangle 81"/>
          <p:cNvSpPr>
            <a:spLocks/>
          </p:cNvSpPr>
          <p:nvPr/>
        </p:nvSpPr>
        <p:spPr bwMode="auto">
          <a:xfrm>
            <a:off x="6451823" y="22193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</a:t>
            </a:r>
          </a:p>
        </p:txBody>
      </p:sp>
      <p:sp>
        <p:nvSpPr>
          <p:cNvPr id="41071" name="AutoShape 83"/>
          <p:cNvSpPr>
            <a:spLocks/>
          </p:cNvSpPr>
          <p:nvPr/>
        </p:nvSpPr>
        <p:spPr bwMode="auto">
          <a:xfrm>
            <a:off x="5740400" y="1749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2" name="Rectangle 84"/>
          <p:cNvSpPr>
            <a:spLocks/>
          </p:cNvSpPr>
          <p:nvPr/>
        </p:nvSpPr>
        <p:spPr bwMode="auto">
          <a:xfrm>
            <a:off x="5785073" y="1762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b</a:t>
            </a:r>
          </a:p>
        </p:txBody>
      </p:sp>
      <p:sp>
        <p:nvSpPr>
          <p:cNvPr id="41069" name="AutoShape 86"/>
          <p:cNvSpPr>
            <a:spLocks/>
          </p:cNvSpPr>
          <p:nvPr/>
        </p:nvSpPr>
        <p:spPr bwMode="auto">
          <a:xfrm>
            <a:off x="60579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0" name="Rectangle 87"/>
          <p:cNvSpPr>
            <a:spLocks/>
          </p:cNvSpPr>
          <p:nvPr/>
        </p:nvSpPr>
        <p:spPr bwMode="auto">
          <a:xfrm>
            <a:off x="6102573" y="28289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p</a:t>
            </a:r>
          </a:p>
        </p:txBody>
      </p:sp>
      <p:sp>
        <p:nvSpPr>
          <p:cNvPr id="41067" name="AutoShape 89"/>
          <p:cNvSpPr>
            <a:spLocks/>
          </p:cNvSpPr>
          <p:nvPr/>
        </p:nvSpPr>
        <p:spPr bwMode="auto">
          <a:xfrm>
            <a:off x="6819900" y="2906713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8" name="Rectangle 90"/>
          <p:cNvSpPr>
            <a:spLocks/>
          </p:cNvSpPr>
          <p:nvPr/>
        </p:nvSpPr>
        <p:spPr bwMode="auto">
          <a:xfrm>
            <a:off x="6864573" y="2919413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q</a:t>
            </a:r>
          </a:p>
        </p:txBody>
      </p:sp>
      <p:sp>
        <p:nvSpPr>
          <p:cNvPr id="41065" name="AutoShape 92"/>
          <p:cNvSpPr>
            <a:spLocks/>
          </p:cNvSpPr>
          <p:nvPr/>
        </p:nvSpPr>
        <p:spPr bwMode="auto">
          <a:xfrm>
            <a:off x="7169150" y="171767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6" name="Rectangle 93"/>
          <p:cNvSpPr>
            <a:spLocks/>
          </p:cNvSpPr>
          <p:nvPr/>
        </p:nvSpPr>
        <p:spPr bwMode="auto">
          <a:xfrm>
            <a:off x="7218610" y="1730375"/>
            <a:ext cx="21858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c</a:t>
            </a:r>
          </a:p>
        </p:txBody>
      </p:sp>
      <p:sp>
        <p:nvSpPr>
          <p:cNvPr id="41063" name="AutoShape 95"/>
          <p:cNvSpPr>
            <a:spLocks/>
          </p:cNvSpPr>
          <p:nvPr/>
        </p:nvSpPr>
        <p:spPr bwMode="auto">
          <a:xfrm>
            <a:off x="7613650" y="20843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4" name="Rectangle 96"/>
          <p:cNvSpPr>
            <a:spLocks/>
          </p:cNvSpPr>
          <p:nvPr/>
        </p:nvSpPr>
        <p:spPr bwMode="auto">
          <a:xfrm>
            <a:off x="7658323" y="20970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</a:t>
            </a:r>
          </a:p>
        </p:txBody>
      </p:sp>
      <p:sp>
        <p:nvSpPr>
          <p:cNvPr id="41061" name="AutoShape 98"/>
          <p:cNvSpPr>
            <a:spLocks/>
          </p:cNvSpPr>
          <p:nvPr/>
        </p:nvSpPr>
        <p:spPr bwMode="auto">
          <a:xfrm>
            <a:off x="7359650" y="2511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2" name="Rectangle 99"/>
          <p:cNvSpPr>
            <a:spLocks/>
          </p:cNvSpPr>
          <p:nvPr/>
        </p:nvSpPr>
        <p:spPr bwMode="auto">
          <a:xfrm>
            <a:off x="7404323" y="2524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h</a:t>
            </a:r>
          </a:p>
        </p:txBody>
      </p:sp>
      <p:sp>
        <p:nvSpPr>
          <p:cNvPr id="41059" name="AutoShape 101"/>
          <p:cNvSpPr>
            <a:spLocks/>
          </p:cNvSpPr>
          <p:nvPr/>
        </p:nvSpPr>
        <p:spPr bwMode="auto">
          <a:xfrm>
            <a:off x="6311900" y="14747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0" name="Rectangle 102"/>
          <p:cNvSpPr>
            <a:spLocks/>
          </p:cNvSpPr>
          <p:nvPr/>
        </p:nvSpPr>
        <p:spPr bwMode="auto">
          <a:xfrm>
            <a:off x="6356573" y="14874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a</a:t>
            </a:r>
          </a:p>
        </p:txBody>
      </p:sp>
      <p:sp>
        <p:nvSpPr>
          <p:cNvPr id="41057" name="AutoShape 104"/>
          <p:cNvSpPr>
            <a:spLocks/>
          </p:cNvSpPr>
          <p:nvPr/>
        </p:nvSpPr>
        <p:spPr bwMode="auto">
          <a:xfrm>
            <a:off x="8280400" y="2266950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8" name="Rectangle 105"/>
          <p:cNvSpPr>
            <a:spLocks/>
          </p:cNvSpPr>
          <p:nvPr/>
        </p:nvSpPr>
        <p:spPr bwMode="auto">
          <a:xfrm>
            <a:off x="8349006" y="2279650"/>
            <a:ext cx="18028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</a:t>
            </a:r>
          </a:p>
        </p:txBody>
      </p:sp>
      <p:sp>
        <p:nvSpPr>
          <p:cNvPr id="41055" name="AutoShape 107"/>
          <p:cNvSpPr>
            <a:spLocks/>
          </p:cNvSpPr>
          <p:nvPr/>
        </p:nvSpPr>
        <p:spPr bwMode="auto">
          <a:xfrm>
            <a:off x="81534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6" name="Rectangle 108"/>
          <p:cNvSpPr>
            <a:spLocks/>
          </p:cNvSpPr>
          <p:nvPr/>
        </p:nvSpPr>
        <p:spPr bwMode="auto">
          <a:xfrm>
            <a:off x="8217219" y="2828925"/>
            <a:ext cx="189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</a:t>
            </a:r>
          </a:p>
        </p:txBody>
      </p:sp>
      <p:sp>
        <p:nvSpPr>
          <p:cNvPr id="41039" name="Line 110"/>
          <p:cNvSpPr>
            <a:spLocks noChangeShapeType="1"/>
          </p:cNvSpPr>
          <p:nvPr/>
        </p:nvSpPr>
        <p:spPr bwMode="auto">
          <a:xfrm>
            <a:off x="5757863" y="2741613"/>
            <a:ext cx="300037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0" name="Line 111"/>
          <p:cNvSpPr>
            <a:spLocks noChangeShapeType="1"/>
          </p:cNvSpPr>
          <p:nvPr/>
        </p:nvSpPr>
        <p:spPr bwMode="auto">
          <a:xfrm rot="10800000" flipH="1">
            <a:off x="6329363" y="3059113"/>
            <a:ext cx="4905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1" name="Line 112"/>
          <p:cNvSpPr>
            <a:spLocks noChangeShapeType="1"/>
          </p:cNvSpPr>
          <p:nvPr/>
        </p:nvSpPr>
        <p:spPr bwMode="auto">
          <a:xfrm flipH="1">
            <a:off x="7091363" y="2771775"/>
            <a:ext cx="314325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2" name="Line 113"/>
          <p:cNvSpPr>
            <a:spLocks noChangeShapeType="1"/>
          </p:cNvSpPr>
          <p:nvPr/>
        </p:nvSpPr>
        <p:spPr bwMode="auto">
          <a:xfrm flipH="1">
            <a:off x="6375400" y="2663825"/>
            <a:ext cx="9842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3" name="Line 114"/>
          <p:cNvSpPr>
            <a:spLocks noChangeShapeType="1"/>
          </p:cNvSpPr>
          <p:nvPr/>
        </p:nvSpPr>
        <p:spPr bwMode="auto">
          <a:xfrm flipH="1">
            <a:off x="7631113" y="2389188"/>
            <a:ext cx="141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4" name="Line 115"/>
          <p:cNvSpPr>
            <a:spLocks noChangeShapeType="1"/>
          </p:cNvSpPr>
          <p:nvPr/>
        </p:nvSpPr>
        <p:spPr bwMode="auto">
          <a:xfrm>
            <a:off x="7885113" y="2344738"/>
            <a:ext cx="3143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5" name="Line 116"/>
          <p:cNvSpPr>
            <a:spLocks noChangeShapeType="1"/>
          </p:cNvSpPr>
          <p:nvPr/>
        </p:nvSpPr>
        <p:spPr bwMode="auto">
          <a:xfrm rot="10800000" flipH="1">
            <a:off x="8312150" y="2571750"/>
            <a:ext cx="12700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6" name="Line 117"/>
          <p:cNvSpPr>
            <a:spLocks noChangeShapeType="1"/>
          </p:cNvSpPr>
          <p:nvPr/>
        </p:nvSpPr>
        <p:spPr bwMode="auto">
          <a:xfrm rot="10800000" flipH="1">
            <a:off x="8439150" y="1749425"/>
            <a:ext cx="9525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7" name="Line 118"/>
          <p:cNvSpPr>
            <a:spLocks noChangeShapeType="1"/>
          </p:cNvSpPr>
          <p:nvPr/>
        </p:nvSpPr>
        <p:spPr bwMode="auto">
          <a:xfrm rot="10800000" flipH="1">
            <a:off x="5757863" y="2359025"/>
            <a:ext cx="649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8" name="Line 119"/>
          <p:cNvSpPr>
            <a:spLocks noChangeShapeType="1"/>
          </p:cNvSpPr>
          <p:nvPr/>
        </p:nvSpPr>
        <p:spPr bwMode="auto">
          <a:xfrm rot="10800000">
            <a:off x="6011863" y="2009775"/>
            <a:ext cx="441325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9" name="Line 120"/>
          <p:cNvSpPr>
            <a:spLocks noChangeShapeType="1"/>
          </p:cNvSpPr>
          <p:nvPr/>
        </p:nvSpPr>
        <p:spPr bwMode="auto">
          <a:xfrm rot="10800000" flipH="1">
            <a:off x="6026150" y="1627188"/>
            <a:ext cx="2857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0" name="Line 121"/>
          <p:cNvSpPr>
            <a:spLocks noChangeShapeType="1"/>
          </p:cNvSpPr>
          <p:nvPr/>
        </p:nvSpPr>
        <p:spPr bwMode="auto">
          <a:xfrm rot="10800000">
            <a:off x="6629400" y="1627188"/>
            <a:ext cx="539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1" name="Line 122"/>
          <p:cNvSpPr>
            <a:spLocks noChangeShapeType="1"/>
          </p:cNvSpPr>
          <p:nvPr/>
        </p:nvSpPr>
        <p:spPr bwMode="auto">
          <a:xfrm rot="10800000" flipH="1">
            <a:off x="6678613" y="1978025"/>
            <a:ext cx="53657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2" name="Line 123"/>
          <p:cNvSpPr>
            <a:spLocks noChangeShapeType="1"/>
          </p:cNvSpPr>
          <p:nvPr/>
        </p:nvSpPr>
        <p:spPr bwMode="auto">
          <a:xfrm rot="10800000" flipH="1">
            <a:off x="6724650" y="2236788"/>
            <a:ext cx="88900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3" name="Freeform 124"/>
          <p:cNvSpPr>
            <a:spLocks/>
          </p:cNvSpPr>
          <p:nvPr/>
        </p:nvSpPr>
        <p:spPr bwMode="auto">
          <a:xfrm rot="5400000" flipH="1">
            <a:off x="7685088" y="1670050"/>
            <a:ext cx="441325" cy="839787"/>
          </a:xfrm>
          <a:custGeom>
            <a:avLst/>
            <a:gdLst>
              <a:gd name="T0" fmla="*/ 0 w 21600"/>
              <a:gd name="T1" fmla="*/ 0 h 21600"/>
              <a:gd name="T2" fmla="*/ 278 w 21600"/>
              <a:gd name="T3" fmla="*/ 529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4" name="Freeform 125"/>
          <p:cNvSpPr>
            <a:spLocks/>
          </p:cNvSpPr>
          <p:nvPr/>
        </p:nvSpPr>
        <p:spPr bwMode="auto">
          <a:xfrm rot="10800000" flipH="1">
            <a:off x="5803900" y="2344738"/>
            <a:ext cx="1855787" cy="288925"/>
          </a:xfrm>
          <a:custGeom>
            <a:avLst/>
            <a:gdLst>
              <a:gd name="T0" fmla="*/ 0 w 21600"/>
              <a:gd name="T1" fmla="*/ 0 h 21600"/>
              <a:gd name="T2" fmla="*/ 1169 w 21600"/>
              <a:gd name="T3" fmla="*/ 182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6" name="Line 127"/>
          <p:cNvSpPr>
            <a:spLocks noChangeShapeType="1"/>
          </p:cNvSpPr>
          <p:nvPr/>
        </p:nvSpPr>
        <p:spPr bwMode="auto">
          <a:xfrm rot="10800000" flipH="1">
            <a:off x="7137400" y="2968625"/>
            <a:ext cx="1016000" cy="920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Rectangle 129"/>
          <p:cNvSpPr>
            <a:spLocks/>
          </p:cNvSpPr>
          <p:nvPr/>
        </p:nvSpPr>
        <p:spPr bwMode="auto">
          <a:xfrm>
            <a:off x="3425825" y="38973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0975" name="Rectangle 130"/>
          <p:cNvSpPr>
            <a:spLocks/>
          </p:cNvSpPr>
          <p:nvPr/>
        </p:nvSpPr>
        <p:spPr bwMode="auto">
          <a:xfrm>
            <a:off x="6183313" y="3827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0976" name="Rectangle 131"/>
          <p:cNvSpPr>
            <a:spLocks/>
          </p:cNvSpPr>
          <p:nvPr/>
        </p:nvSpPr>
        <p:spPr bwMode="auto">
          <a:xfrm>
            <a:off x="7893050" y="3824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0977" name="Oval 132"/>
          <p:cNvSpPr>
            <a:spLocks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Oval 133"/>
          <p:cNvSpPr>
            <a:spLocks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Rectangle 134"/>
          <p:cNvSpPr>
            <a:spLocks/>
          </p:cNvSpPr>
          <p:nvPr/>
        </p:nvSpPr>
        <p:spPr bwMode="auto">
          <a:xfrm>
            <a:off x="7918450" y="4332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40980" name="Oval 135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Oval 136"/>
          <p:cNvSpPr>
            <a:spLocks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Oval 137"/>
          <p:cNvSpPr>
            <a:spLocks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Rectangle 138"/>
          <p:cNvSpPr>
            <a:spLocks/>
          </p:cNvSpPr>
          <p:nvPr/>
        </p:nvSpPr>
        <p:spPr bwMode="auto">
          <a:xfrm>
            <a:off x="2724150" y="4383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984" name="Rectangle 139"/>
          <p:cNvSpPr>
            <a:spLocks/>
          </p:cNvSpPr>
          <p:nvPr/>
        </p:nvSpPr>
        <p:spPr bwMode="auto">
          <a:xfrm>
            <a:off x="3313113" y="45354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0985" name="Rectangle 140"/>
          <p:cNvSpPr>
            <a:spLocks/>
          </p:cNvSpPr>
          <p:nvPr/>
        </p:nvSpPr>
        <p:spPr bwMode="auto">
          <a:xfrm>
            <a:off x="424338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0986" name="Oval 141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7" name="Oval 142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8" name="Oval 143"/>
          <p:cNvSpPr>
            <a:spLocks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9" name="Oval 144"/>
          <p:cNvSpPr>
            <a:spLocks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0" name="Oval 145"/>
          <p:cNvSpPr>
            <a:spLocks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1" name="Oval 146"/>
          <p:cNvSpPr>
            <a:spLocks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2" name="Oval 147"/>
          <p:cNvSpPr>
            <a:spLocks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3" name="Rectangle 148"/>
          <p:cNvSpPr>
            <a:spLocks/>
          </p:cNvSpPr>
          <p:nvPr/>
        </p:nvSpPr>
        <p:spPr bwMode="auto">
          <a:xfrm>
            <a:off x="4546600" y="4891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0994" name="Rectangle 149"/>
          <p:cNvSpPr>
            <a:spLocks/>
          </p:cNvSpPr>
          <p:nvPr/>
        </p:nvSpPr>
        <p:spPr bwMode="auto">
          <a:xfrm>
            <a:off x="3844925" y="48974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40995" name="Oval 150"/>
          <p:cNvSpPr>
            <a:spLocks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6" name="Oval 151"/>
          <p:cNvSpPr>
            <a:spLocks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7" name="Rectangle 152"/>
          <p:cNvSpPr>
            <a:spLocks/>
          </p:cNvSpPr>
          <p:nvPr/>
        </p:nvSpPr>
        <p:spPr bwMode="auto">
          <a:xfrm>
            <a:off x="4535488" y="54260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0998" name="Oval 153"/>
          <p:cNvSpPr>
            <a:spLocks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9" name="Oval 154"/>
          <p:cNvSpPr>
            <a:spLocks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0" name="Rectangle 155"/>
          <p:cNvSpPr>
            <a:spLocks/>
          </p:cNvSpPr>
          <p:nvPr/>
        </p:nvSpPr>
        <p:spPr bwMode="auto">
          <a:xfrm>
            <a:off x="4800600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1001" name="Rectangle 156"/>
          <p:cNvSpPr>
            <a:spLocks/>
          </p:cNvSpPr>
          <p:nvPr/>
        </p:nvSpPr>
        <p:spPr bwMode="auto">
          <a:xfrm>
            <a:off x="3640138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2" name="Oval 157"/>
          <p:cNvSpPr>
            <a:spLocks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3" name="Oval 158"/>
          <p:cNvSpPr>
            <a:spLocks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4" name="Oval 159"/>
          <p:cNvSpPr>
            <a:spLocks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5" name="Oval 160"/>
          <p:cNvSpPr>
            <a:spLocks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6" name="Rectangle 161"/>
          <p:cNvSpPr>
            <a:spLocks/>
          </p:cNvSpPr>
          <p:nvPr/>
        </p:nvSpPr>
        <p:spPr bwMode="auto">
          <a:xfrm>
            <a:off x="564673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41007" name="Rectangle 162"/>
          <p:cNvSpPr>
            <a:spLocks/>
          </p:cNvSpPr>
          <p:nvPr/>
        </p:nvSpPr>
        <p:spPr bwMode="auto">
          <a:xfrm>
            <a:off x="6362700" y="43449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8" name="Oval 163"/>
          <p:cNvSpPr>
            <a:spLocks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9" name="Rectangle 164"/>
          <p:cNvSpPr>
            <a:spLocks/>
          </p:cNvSpPr>
          <p:nvPr/>
        </p:nvSpPr>
        <p:spPr bwMode="auto">
          <a:xfrm>
            <a:off x="5776913" y="33813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41010" name="Rectangle 165"/>
          <p:cNvSpPr>
            <a:spLocks/>
          </p:cNvSpPr>
          <p:nvPr/>
        </p:nvSpPr>
        <p:spPr bwMode="auto">
          <a:xfrm>
            <a:off x="2713038" y="48958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1011" name="Rectangle 166"/>
          <p:cNvSpPr>
            <a:spLocks/>
          </p:cNvSpPr>
          <p:nvPr/>
        </p:nvSpPr>
        <p:spPr bwMode="auto">
          <a:xfrm>
            <a:off x="5800725" y="2149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1012" name="Rectangle 167"/>
          <p:cNvSpPr>
            <a:spLocks/>
          </p:cNvSpPr>
          <p:nvPr/>
        </p:nvSpPr>
        <p:spPr bwMode="auto">
          <a:xfrm>
            <a:off x="6794500" y="2303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1013" name="Rectangle 168"/>
          <p:cNvSpPr>
            <a:spLocks/>
          </p:cNvSpPr>
          <p:nvPr/>
        </p:nvSpPr>
        <p:spPr bwMode="auto">
          <a:xfrm>
            <a:off x="5651500" y="27971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4" name="Rectangle 169"/>
          <p:cNvSpPr>
            <a:spLocks/>
          </p:cNvSpPr>
          <p:nvPr/>
        </p:nvSpPr>
        <p:spPr bwMode="auto">
          <a:xfrm>
            <a:off x="6140450" y="18319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5" name="Rectangle 170"/>
          <p:cNvSpPr>
            <a:spLocks/>
          </p:cNvSpPr>
          <p:nvPr/>
        </p:nvSpPr>
        <p:spPr bwMode="auto">
          <a:xfrm>
            <a:off x="5951538" y="13938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16" name="Rectangle 171"/>
          <p:cNvSpPr>
            <a:spLocks/>
          </p:cNvSpPr>
          <p:nvPr/>
        </p:nvSpPr>
        <p:spPr bwMode="auto">
          <a:xfrm>
            <a:off x="6669088" y="18145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7" name="Rectangle 172"/>
          <p:cNvSpPr>
            <a:spLocks/>
          </p:cNvSpPr>
          <p:nvPr/>
        </p:nvSpPr>
        <p:spPr bwMode="auto">
          <a:xfrm>
            <a:off x="7683500" y="2427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8" name="Rectangle 173"/>
          <p:cNvSpPr>
            <a:spLocks/>
          </p:cNvSpPr>
          <p:nvPr/>
        </p:nvSpPr>
        <p:spPr bwMode="auto">
          <a:xfrm>
            <a:off x="7929563" y="2300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9" name="Rectangle 174"/>
          <p:cNvSpPr>
            <a:spLocks/>
          </p:cNvSpPr>
          <p:nvPr/>
        </p:nvSpPr>
        <p:spPr bwMode="auto">
          <a:xfrm>
            <a:off x="6364288" y="30257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1020" name="Rectangle 175"/>
          <p:cNvSpPr>
            <a:spLocks/>
          </p:cNvSpPr>
          <p:nvPr/>
        </p:nvSpPr>
        <p:spPr bwMode="auto">
          <a:xfrm>
            <a:off x="8456613" y="25463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21" name="Rectangle 176"/>
          <p:cNvSpPr>
            <a:spLocks/>
          </p:cNvSpPr>
          <p:nvPr/>
        </p:nvSpPr>
        <p:spPr bwMode="auto">
          <a:xfrm>
            <a:off x="8472488" y="1895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22" name="Freeform 177"/>
          <p:cNvSpPr>
            <a:spLocks/>
          </p:cNvSpPr>
          <p:nvPr/>
        </p:nvSpPr>
        <p:spPr bwMode="auto">
          <a:xfrm>
            <a:off x="1355725" y="3641725"/>
            <a:ext cx="396875" cy="2986088"/>
          </a:xfrm>
          <a:custGeom>
            <a:avLst/>
            <a:gdLst>
              <a:gd name="T0" fmla="*/ 396875 w 21600"/>
              <a:gd name="T1" fmla="*/ 0 h 21600"/>
              <a:gd name="T2" fmla="*/ 198438 w 21600"/>
              <a:gd name="T3" fmla="*/ 248841 h 21600"/>
              <a:gd name="T4" fmla="*/ 198438 w 21600"/>
              <a:gd name="T5" fmla="*/ 1244203 h 21600"/>
              <a:gd name="T6" fmla="*/ 0 w 21600"/>
              <a:gd name="T7" fmla="*/ 1493044 h 21600"/>
              <a:gd name="T8" fmla="*/ 198438 w 21600"/>
              <a:gd name="T9" fmla="*/ 1741885 h 21600"/>
              <a:gd name="T10" fmla="*/ 198438 w 21600"/>
              <a:gd name="T11" fmla="*/ 2737247 h 21600"/>
              <a:gd name="T12" fmla="*/ 396875 w 21600"/>
              <a:gd name="T13" fmla="*/ 298608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3" name="Rectangle 178"/>
          <p:cNvSpPr>
            <a:spLocks/>
          </p:cNvSpPr>
          <p:nvPr/>
        </p:nvSpPr>
        <p:spPr bwMode="auto">
          <a:xfrm>
            <a:off x="1" y="4711700"/>
            <a:ext cx="160019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Cost 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contours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(not all shown)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024" name="Rectangle 179"/>
          <p:cNvSpPr>
            <a:spLocks/>
          </p:cNvSpPr>
          <p:nvPr/>
        </p:nvSpPr>
        <p:spPr bwMode="auto">
          <a:xfrm>
            <a:off x="7050088" y="20018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40568" y="2389188"/>
            <a:ext cx="1676400" cy="439737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2508249" y="2389188"/>
            <a:ext cx="859632" cy="43973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3407568" y="2379663"/>
            <a:ext cx="451645" cy="43973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177800" y="1452563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UCS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8" name="Rectangle 83"/>
          <p:cNvSpPr>
            <a:spLocks/>
          </p:cNvSpPr>
          <p:nvPr/>
        </p:nvSpPr>
        <p:spPr bwMode="auto">
          <a:xfrm>
            <a:off x="2209800" y="1901825"/>
            <a:ext cx="11723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 if finite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049" name="Rectangle 84"/>
          <p:cNvSpPr>
            <a:spLocks/>
          </p:cNvSpPr>
          <p:nvPr/>
        </p:nvSpPr>
        <p:spPr bwMode="auto">
          <a:xfrm>
            <a:off x="3759200" y="19018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43050" name="Rectangle 85"/>
          <p:cNvSpPr>
            <a:spLocks/>
          </p:cNvSpPr>
          <p:nvPr/>
        </p:nvSpPr>
        <p:spPr bwMode="auto">
          <a:xfrm>
            <a:off x="4899025" y="1901825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1" name="Rectangle 86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2" name="Rectangle 87"/>
          <p:cNvSpPr>
            <a:spLocks/>
          </p:cNvSpPr>
          <p:nvPr/>
        </p:nvSpPr>
        <p:spPr bwMode="auto">
          <a:xfrm>
            <a:off x="2498725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053" name="Rectangle 88"/>
          <p:cNvSpPr>
            <a:spLocks/>
          </p:cNvSpPr>
          <p:nvPr/>
        </p:nvSpPr>
        <p:spPr bwMode="auto">
          <a:xfrm>
            <a:off x="3752850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054" name="Rectangle 89"/>
          <p:cNvSpPr>
            <a:spLocks/>
          </p:cNvSpPr>
          <p:nvPr/>
        </p:nvSpPr>
        <p:spPr bwMode="auto">
          <a:xfrm>
            <a:off x="4892675" y="2379663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5" name="Rectangle 90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99" name="Rectangle 91"/>
          <p:cNvSpPr>
            <a:spLocks/>
          </p:cNvSpPr>
          <p:nvPr/>
        </p:nvSpPr>
        <p:spPr bwMode="auto">
          <a:xfrm>
            <a:off x="2492375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100" name="Rectangle 92"/>
          <p:cNvSpPr>
            <a:spLocks/>
          </p:cNvSpPr>
          <p:nvPr/>
        </p:nvSpPr>
        <p:spPr bwMode="auto">
          <a:xfrm>
            <a:off x="3746500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101" name="Rectangle 93"/>
          <p:cNvSpPr>
            <a:spLocks/>
          </p:cNvSpPr>
          <p:nvPr/>
        </p:nvSpPr>
        <p:spPr bwMode="auto">
          <a:xfrm>
            <a:off x="4886325" y="2841625"/>
            <a:ext cx="1917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102" name="Rectangle 94"/>
          <p:cNvSpPr>
            <a:spLocks/>
          </p:cNvSpPr>
          <p:nvPr/>
        </p:nvSpPr>
        <p:spPr bwMode="auto">
          <a:xfrm>
            <a:off x="6997700" y="284162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43120" name="Group 112"/>
          <p:cNvGrpSpPr>
            <a:grpSpLocks/>
          </p:cNvGrpSpPr>
          <p:nvPr/>
        </p:nvGrpSpPr>
        <p:grpSpPr bwMode="auto">
          <a:xfrm>
            <a:off x="1450975" y="3683000"/>
            <a:ext cx="5202238" cy="2740025"/>
            <a:chOff x="0" y="0"/>
            <a:chExt cx="3277" cy="1725"/>
          </a:xfrm>
        </p:grpSpPr>
        <p:sp>
          <p:nvSpPr>
            <p:cNvPr id="43061" name="Freeform 95"/>
            <p:cNvSpPr>
              <a:spLocks/>
            </p:cNvSpPr>
            <p:nvPr/>
          </p:nvSpPr>
          <p:spPr bwMode="auto">
            <a:xfrm>
              <a:off x="1433" y="55"/>
              <a:ext cx="1844" cy="1609"/>
            </a:xfrm>
            <a:custGeom>
              <a:avLst/>
              <a:gdLst>
                <a:gd name="T0" fmla="*/ 0 w 21600"/>
                <a:gd name="T1" fmla="*/ 1609 h 21600"/>
                <a:gd name="T2" fmla="*/ 1844 w 21600"/>
                <a:gd name="T3" fmla="*/ 1609 h 21600"/>
                <a:gd name="T4" fmla="*/ 915 w 21600"/>
                <a:gd name="T5" fmla="*/ 0 h 21600"/>
                <a:gd name="T6" fmla="*/ 0 w 21600"/>
                <a:gd name="T7" fmla="*/ 1609 h 21600"/>
                <a:gd name="T8" fmla="*/ 0 w 21600"/>
                <a:gd name="T9" fmla="*/ 160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2" name="Oval 96"/>
            <p:cNvSpPr>
              <a:spLocks/>
            </p:cNvSpPr>
            <p:nvPr/>
          </p:nvSpPr>
          <p:spPr bwMode="auto">
            <a:xfrm>
              <a:off x="2140" y="279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Oval 97"/>
            <p:cNvSpPr>
              <a:spLocks/>
            </p:cNvSpPr>
            <p:nvPr/>
          </p:nvSpPr>
          <p:spPr bwMode="auto">
            <a:xfrm>
              <a:off x="2440" y="27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4" name="Rectangle 98"/>
            <p:cNvSpPr>
              <a:spLocks/>
            </p:cNvSpPr>
            <p:nvPr/>
          </p:nvSpPr>
          <p:spPr bwMode="auto">
            <a:xfrm>
              <a:off x="2222" y="185"/>
              <a:ext cx="1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3065" name="Freeform 99"/>
            <p:cNvSpPr>
              <a:spLocks/>
            </p:cNvSpPr>
            <p:nvPr/>
          </p:nvSpPr>
          <p:spPr bwMode="auto">
            <a:xfrm>
              <a:off x="2211" y="156"/>
              <a:ext cx="280" cy="54"/>
            </a:xfrm>
            <a:custGeom>
              <a:avLst/>
              <a:gdLst>
                <a:gd name="T0" fmla="*/ 0 w 21600"/>
                <a:gd name="T1" fmla="*/ 11 h 20876"/>
                <a:gd name="T2" fmla="*/ 151 w 21600"/>
                <a:gd name="T3" fmla="*/ 54 h 20876"/>
                <a:gd name="T4" fmla="*/ 280 w 21600"/>
                <a:gd name="T5" fmla="*/ 0 h 20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100"/>
            <p:cNvSpPr>
              <a:spLocks/>
            </p:cNvSpPr>
            <p:nvPr/>
          </p:nvSpPr>
          <p:spPr bwMode="auto">
            <a:xfrm>
              <a:off x="2464" y="29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3067" name="Oval 101"/>
            <p:cNvSpPr>
              <a:spLocks/>
            </p:cNvSpPr>
            <p:nvPr/>
          </p:nvSpPr>
          <p:spPr bwMode="auto">
            <a:xfrm>
              <a:off x="1933" y="1612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8" name="Oval 102"/>
            <p:cNvSpPr>
              <a:spLocks/>
            </p:cNvSpPr>
            <p:nvPr/>
          </p:nvSpPr>
          <p:spPr bwMode="auto">
            <a:xfrm>
              <a:off x="2596" y="93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Oval 103"/>
            <p:cNvSpPr>
              <a:spLocks/>
            </p:cNvSpPr>
            <p:nvPr/>
          </p:nvSpPr>
          <p:spPr bwMode="auto">
            <a:xfrm>
              <a:off x="2294" y="128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0" name="Freeform 104"/>
            <p:cNvSpPr>
              <a:spLocks/>
            </p:cNvSpPr>
            <p:nvPr/>
          </p:nvSpPr>
          <p:spPr bwMode="auto">
            <a:xfrm>
              <a:off x="1996" y="447"/>
              <a:ext cx="193" cy="1168"/>
            </a:xfrm>
            <a:custGeom>
              <a:avLst/>
              <a:gdLst>
                <a:gd name="T0" fmla="*/ 193 w 21378"/>
                <a:gd name="T1" fmla="*/ 0 h 21600"/>
                <a:gd name="T2" fmla="*/ 188 w 21378"/>
                <a:gd name="T3" fmla="*/ 140 h 21600"/>
                <a:gd name="T4" fmla="*/ 123 w 21378"/>
                <a:gd name="T5" fmla="*/ 242 h 21600"/>
                <a:gd name="T6" fmla="*/ 80 w 21378"/>
                <a:gd name="T7" fmla="*/ 312 h 21600"/>
                <a:gd name="T8" fmla="*/ 86 w 21378"/>
                <a:gd name="T9" fmla="*/ 436 h 21600"/>
                <a:gd name="T10" fmla="*/ 91 w 21378"/>
                <a:gd name="T11" fmla="*/ 641 h 21600"/>
                <a:gd name="T12" fmla="*/ 26 w 21378"/>
                <a:gd name="T13" fmla="*/ 754 h 21600"/>
                <a:gd name="T14" fmla="*/ 10 w 21378"/>
                <a:gd name="T15" fmla="*/ 802 h 21600"/>
                <a:gd name="T16" fmla="*/ 0 w 21378"/>
                <a:gd name="T17" fmla="*/ 1168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1" name="Freeform 105"/>
            <p:cNvSpPr>
              <a:spLocks/>
            </p:cNvSpPr>
            <p:nvPr/>
          </p:nvSpPr>
          <p:spPr bwMode="auto">
            <a:xfrm>
              <a:off x="2265" y="522"/>
              <a:ext cx="103" cy="754"/>
            </a:xfrm>
            <a:custGeom>
              <a:avLst/>
              <a:gdLst>
                <a:gd name="T0" fmla="*/ 80 w 19761"/>
                <a:gd name="T1" fmla="*/ 0 h 21600"/>
                <a:gd name="T2" fmla="*/ 97 w 19761"/>
                <a:gd name="T3" fmla="*/ 60 h 21600"/>
                <a:gd name="T4" fmla="*/ 54 w 19761"/>
                <a:gd name="T5" fmla="*/ 264 h 21600"/>
                <a:gd name="T6" fmla="*/ 21 w 19761"/>
                <a:gd name="T7" fmla="*/ 334 h 21600"/>
                <a:gd name="T8" fmla="*/ 10 w 19761"/>
                <a:gd name="T9" fmla="*/ 372 h 21600"/>
                <a:gd name="T10" fmla="*/ 0 w 19761"/>
                <a:gd name="T11" fmla="*/ 404 h 21600"/>
                <a:gd name="T12" fmla="*/ 43 w 19761"/>
                <a:gd name="T13" fmla="*/ 523 h 21600"/>
                <a:gd name="T14" fmla="*/ 48 w 19761"/>
                <a:gd name="T15" fmla="*/ 544 h 21600"/>
                <a:gd name="T16" fmla="*/ 59 w 19761"/>
                <a:gd name="T17" fmla="*/ 560 h 21600"/>
                <a:gd name="T18" fmla="*/ 70 w 19761"/>
                <a:gd name="T19" fmla="*/ 75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2" name="Freeform 106"/>
            <p:cNvSpPr>
              <a:spLocks/>
            </p:cNvSpPr>
            <p:nvPr/>
          </p:nvSpPr>
          <p:spPr bwMode="auto">
            <a:xfrm>
              <a:off x="2528" y="646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33 w 20774"/>
                <a:gd name="T3" fmla="*/ 33 h 21600"/>
                <a:gd name="T4" fmla="*/ 118 w 20774"/>
                <a:gd name="T5" fmla="*/ 76 h 21600"/>
                <a:gd name="T6" fmla="*/ 123 w 20774"/>
                <a:gd name="T7" fmla="*/ 172 h 21600"/>
                <a:gd name="T8" fmla="*/ 92 w 20774"/>
                <a:gd name="T9" fmla="*/ 221 h 21600"/>
                <a:gd name="T10" fmla="*/ 113 w 20774"/>
                <a:gd name="T11" fmla="*/ 27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73" name="Group 109"/>
            <p:cNvGrpSpPr>
              <a:grpSpLocks/>
            </p:cNvGrpSpPr>
            <p:nvPr/>
          </p:nvGrpSpPr>
          <p:grpSpPr bwMode="auto">
            <a:xfrm>
              <a:off x="0" y="0"/>
              <a:ext cx="1328" cy="1392"/>
              <a:chOff x="0" y="0"/>
              <a:chExt cx="1328" cy="1392"/>
            </a:xfrm>
          </p:grpSpPr>
          <p:sp>
            <p:nvSpPr>
              <p:cNvPr id="43076" name="Freeform 107"/>
              <p:cNvSpPr>
                <a:spLocks/>
              </p:cNvSpPr>
              <p:nvPr/>
            </p:nvSpPr>
            <p:spPr bwMode="auto">
              <a:xfrm>
                <a:off x="1105" y="0"/>
                <a:ext cx="223" cy="1392"/>
              </a:xfrm>
              <a:custGeom>
                <a:avLst/>
                <a:gdLst>
                  <a:gd name="T0" fmla="*/ 223 w 21600"/>
                  <a:gd name="T1" fmla="*/ 0 h 21600"/>
                  <a:gd name="T2" fmla="*/ 112 w 21600"/>
                  <a:gd name="T3" fmla="*/ 116 h 21600"/>
                  <a:gd name="T4" fmla="*/ 112 w 21600"/>
                  <a:gd name="T5" fmla="*/ 580 h 21600"/>
                  <a:gd name="T6" fmla="*/ 0 w 21600"/>
                  <a:gd name="T7" fmla="*/ 696 h 21600"/>
                  <a:gd name="T8" fmla="*/ 112 w 21600"/>
                  <a:gd name="T9" fmla="*/ 812 h 21600"/>
                  <a:gd name="T10" fmla="*/ 112 w 21600"/>
                  <a:gd name="T11" fmla="*/ 1276 h 21600"/>
                  <a:gd name="T12" fmla="*/ 223 w 21600"/>
                  <a:gd name="T13" fmla="*/ 1392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563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5965" y="10800"/>
                      <a:pt x="0" y="10800"/>
                    </a:cubicBezTo>
                    <a:cubicBezTo>
                      <a:pt x="596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15635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77" name="Rectangle 108"/>
              <p:cNvSpPr>
                <a:spLocks/>
              </p:cNvSpPr>
              <p:nvPr/>
            </p:nvSpPr>
            <p:spPr bwMode="auto">
              <a:xfrm>
                <a:off x="0" y="553"/>
                <a:ext cx="1077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050"/>
                  </a:spcBef>
                </a:pPr>
                <a:r>
                  <a:rPr lang="en-US" sz="2700" dirty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C*/</a:t>
                </a:r>
                <a:r>
                  <a:rPr lang="en-US" sz="2700" dirty="0">
                    <a:solidFill>
                      <a:schemeClr val="tx1"/>
                    </a:solidFill>
                    <a:latin typeface="Symbol" charset="0"/>
                    <a:cs typeface="Times New Roman Italic" charset="0"/>
                    <a:sym typeface="Symbol" charset="0"/>
                  </a:rPr>
                  <a:t></a:t>
                </a:r>
                <a:r>
                  <a:rPr lang="en-US" sz="2700" dirty="0">
                    <a:solidFill>
                      <a:schemeClr val="tx1"/>
                    </a:solidFill>
                    <a:cs typeface="Arial" charset="0"/>
                  </a:rPr>
                  <a:t> tiers</a:t>
                </a:r>
              </a:p>
            </p:txBody>
          </p:sp>
        </p:grpSp>
        <p:sp>
          <p:nvSpPr>
            <p:cNvPr id="43074" name="Freeform 110"/>
            <p:cNvSpPr>
              <a:spLocks/>
            </p:cNvSpPr>
            <p:nvPr/>
          </p:nvSpPr>
          <p:spPr bwMode="auto">
            <a:xfrm>
              <a:off x="1744" y="55"/>
              <a:ext cx="1018" cy="1407"/>
            </a:xfrm>
            <a:custGeom>
              <a:avLst/>
              <a:gdLst>
                <a:gd name="T0" fmla="*/ 636 w 21600"/>
                <a:gd name="T1" fmla="*/ 164 h 20264"/>
                <a:gd name="T2" fmla="*/ 1018 w 21600"/>
                <a:gd name="T3" fmla="*/ 842 h 20264"/>
                <a:gd name="T4" fmla="*/ 772 w 21600"/>
                <a:gd name="T5" fmla="*/ 978 h 20264"/>
                <a:gd name="T6" fmla="*/ 691 w 21600"/>
                <a:gd name="T7" fmla="*/ 1446 h 20264"/>
                <a:gd name="T8" fmla="*/ 573 w 21600"/>
                <a:gd name="T9" fmla="*/ 1500 h 20264"/>
                <a:gd name="T10" fmla="*/ 492 w 21600"/>
                <a:gd name="T11" fmla="*/ 1468 h 20264"/>
                <a:gd name="T12" fmla="*/ 406 w 21600"/>
                <a:gd name="T13" fmla="*/ 1382 h 20264"/>
                <a:gd name="T14" fmla="*/ 347 w 21600"/>
                <a:gd name="T15" fmla="*/ 1312 h 20264"/>
                <a:gd name="T16" fmla="*/ 304 w 21600"/>
                <a:gd name="T17" fmla="*/ 1263 h 20264"/>
                <a:gd name="T18" fmla="*/ 0 w 21600"/>
                <a:gd name="T19" fmla="*/ 1181 h 20264"/>
                <a:gd name="T20" fmla="*/ 566 w 21600"/>
                <a:gd name="T21" fmla="*/ 169 h 20264"/>
                <a:gd name="T22" fmla="*/ 636 w 21600"/>
                <a:gd name="T23" fmla="*/ 164 h 20264"/>
                <a:gd name="T24" fmla="*/ 636 w 21600"/>
                <a:gd name="T25" fmla="*/ 164 h 20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  <a:moveTo>
                    <a:pt x="13495" y="1026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Oval 111"/>
            <p:cNvSpPr>
              <a:spLocks/>
            </p:cNvSpPr>
            <p:nvPr/>
          </p:nvSpPr>
          <p:spPr bwMode="auto">
            <a:xfrm>
              <a:off x="2286" y="1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Rectangle 108"/>
          <p:cNvSpPr>
            <a:spLocks/>
          </p:cNvSpPr>
          <p:nvPr/>
        </p:nvSpPr>
        <p:spPr bwMode="auto">
          <a:xfrm>
            <a:off x="152400" y="6020858"/>
            <a:ext cx="3505200" cy="9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* 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Optimal cost</a:t>
            </a:r>
          </a:p>
          <a:p>
            <a:pPr marL="39688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  = Minimum cost of an action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9" grpId="0" autoUpdateAnimBg="0"/>
      <p:bldP spid="43100" grpId="0" autoUpdateAnimBg="0"/>
      <p:bldP spid="43101" grpId="0" autoUpdateAnimBg="0"/>
      <p:bldP spid="431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val 2"/>
          <p:cNvSpPr>
            <a:spLocks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5889625" y="1558925"/>
            <a:ext cx="1616075" cy="2235200"/>
          </a:xfrm>
          <a:custGeom>
            <a:avLst/>
            <a:gdLst>
              <a:gd name="T0" fmla="*/ 1009673 w 21600"/>
              <a:gd name="T1" fmla="*/ 260538 h 20264"/>
              <a:gd name="T2" fmla="*/ 1616075 w 21600"/>
              <a:gd name="T3" fmla="*/ 1337436 h 20264"/>
              <a:gd name="T4" fmla="*/ 1225524 w 21600"/>
              <a:gd name="T5" fmla="*/ 1553411 h 20264"/>
              <a:gd name="T6" fmla="*/ 1096986 w 21600"/>
              <a:gd name="T7" fmla="*/ 2296750 h 20264"/>
              <a:gd name="T8" fmla="*/ 909641 w 21600"/>
              <a:gd name="T9" fmla="*/ 2382566 h 20264"/>
              <a:gd name="T10" fmla="*/ 781028 w 21600"/>
              <a:gd name="T11" fmla="*/ 2331716 h 20264"/>
              <a:gd name="T12" fmla="*/ 644560 w 21600"/>
              <a:gd name="T13" fmla="*/ 2195160 h 20264"/>
              <a:gd name="T14" fmla="*/ 550887 w 21600"/>
              <a:gd name="T15" fmla="*/ 2083973 h 20264"/>
              <a:gd name="T16" fmla="*/ 482578 w 21600"/>
              <a:gd name="T17" fmla="*/ 2006099 h 20264"/>
              <a:gd name="T18" fmla="*/ 0 w 21600"/>
              <a:gd name="T19" fmla="*/ 1875830 h 20264"/>
              <a:gd name="T20" fmla="*/ 898493 w 21600"/>
              <a:gd name="T21" fmla="*/ 268480 h 20264"/>
              <a:gd name="T22" fmla="*/ 1009673 w 21600"/>
              <a:gd name="T23" fmla="*/ 260538 h 20264"/>
              <a:gd name="T24" fmla="*/ 1009673 w 21600"/>
              <a:gd name="T25" fmla="*/ 260538 h 20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0264">
                <a:moveTo>
                  <a:pt x="13495" y="1026"/>
                </a:moveTo>
                <a:cubicBezTo>
                  <a:pt x="15150" y="2595"/>
                  <a:pt x="21112" y="8830"/>
                  <a:pt x="21600" y="10789"/>
                </a:cubicBezTo>
                <a:cubicBezTo>
                  <a:pt x="20433" y="10832"/>
                  <a:pt x="16911" y="12229"/>
                  <a:pt x="16380" y="12747"/>
                </a:cubicBezTo>
                <a:cubicBezTo>
                  <a:pt x="16359" y="13410"/>
                  <a:pt x="17335" y="18421"/>
                  <a:pt x="14662" y="19486"/>
                </a:cubicBezTo>
                <a:cubicBezTo>
                  <a:pt x="14046" y="20163"/>
                  <a:pt x="13283" y="20192"/>
                  <a:pt x="12158" y="20264"/>
                </a:cubicBezTo>
                <a:cubicBezTo>
                  <a:pt x="11267" y="20120"/>
                  <a:pt x="11118" y="20120"/>
                  <a:pt x="10439" y="19803"/>
                </a:cubicBezTo>
                <a:cubicBezTo>
                  <a:pt x="10057" y="19429"/>
                  <a:pt x="9187" y="18838"/>
                  <a:pt x="8615" y="18565"/>
                </a:cubicBezTo>
                <a:cubicBezTo>
                  <a:pt x="7851" y="17845"/>
                  <a:pt x="8275" y="18176"/>
                  <a:pt x="7363" y="17557"/>
                </a:cubicBezTo>
                <a:cubicBezTo>
                  <a:pt x="5856" y="16534"/>
                  <a:pt x="7426" y="17298"/>
                  <a:pt x="6450" y="16851"/>
                </a:cubicBezTo>
                <a:cubicBezTo>
                  <a:pt x="5007" y="15426"/>
                  <a:pt x="2440" y="15714"/>
                  <a:pt x="0" y="15670"/>
                </a:cubicBezTo>
                <a:cubicBezTo>
                  <a:pt x="976" y="13136"/>
                  <a:pt x="9760" y="3531"/>
                  <a:pt x="12009" y="1098"/>
                </a:cubicBezTo>
                <a:cubicBezTo>
                  <a:pt x="14259" y="-1336"/>
                  <a:pt x="13198" y="1040"/>
                  <a:pt x="13495" y="1026"/>
                </a:cubicBezTo>
                <a:close/>
                <a:moveTo>
                  <a:pt x="13495" y="1026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Issues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The bad: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Explores options in every 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direction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”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No information about goal location</a:t>
            </a:r>
          </a:p>
        </p:txBody>
      </p:sp>
      <p:sp>
        <p:nvSpPr>
          <p:cNvPr id="44039" name="Oval 6"/>
          <p:cNvSpPr>
            <a:spLocks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7"/>
          <p:cNvSpPr>
            <a:spLocks/>
          </p:cNvSpPr>
          <p:nvPr/>
        </p:nvSpPr>
        <p:spPr bwMode="auto">
          <a:xfrm>
            <a:off x="6138863" y="5386388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Start</a:t>
            </a:r>
          </a:p>
        </p:txBody>
      </p:sp>
      <p:sp>
        <p:nvSpPr>
          <p:cNvPr id="44041" name="Oval 8"/>
          <p:cNvSpPr>
            <a:spLocks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Rectangle 9"/>
          <p:cNvSpPr>
            <a:spLocks/>
          </p:cNvSpPr>
          <p:nvPr/>
        </p:nvSpPr>
        <p:spPr bwMode="auto">
          <a:xfrm>
            <a:off x="7388225" y="5410200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Goal</a:t>
            </a:r>
          </a:p>
        </p:txBody>
      </p:sp>
      <p:sp>
        <p:nvSpPr>
          <p:cNvPr id="44043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21600"/>
              <a:gd name="T1" fmla="*/ 2554287 h 21600"/>
              <a:gd name="T2" fmla="*/ 2927350 w 21600"/>
              <a:gd name="T3" fmla="*/ 2554287 h 21600"/>
              <a:gd name="T4" fmla="*/ 1452562 w 21600"/>
              <a:gd name="T5" fmla="*/ 0 h 21600"/>
              <a:gd name="T6" fmla="*/ 0 w 21600"/>
              <a:gd name="T7" fmla="*/ 2554287 h 21600"/>
              <a:gd name="T8" fmla="*/ 0 w 21600"/>
              <a:gd name="T9" fmla="*/ 25542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4" name="Oval 11"/>
          <p:cNvSpPr>
            <a:spLocks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Oval 12"/>
          <p:cNvSpPr>
            <a:spLocks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Rectangle 13"/>
          <p:cNvSpPr>
            <a:spLocks/>
          </p:cNvSpPr>
          <p:nvPr/>
        </p:nvSpPr>
        <p:spPr bwMode="auto">
          <a:xfrm>
            <a:off x="6648450" y="176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44047" name="Oval 14"/>
          <p:cNvSpPr>
            <a:spLocks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Oval 15"/>
          <p:cNvSpPr>
            <a:spLocks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Freeform 16"/>
          <p:cNvSpPr>
            <a:spLocks/>
          </p:cNvSpPr>
          <p:nvPr/>
        </p:nvSpPr>
        <p:spPr bwMode="auto">
          <a:xfrm>
            <a:off x="6716713" y="2301875"/>
            <a:ext cx="163512" cy="1196975"/>
          </a:xfrm>
          <a:custGeom>
            <a:avLst/>
            <a:gdLst>
              <a:gd name="T0" fmla="*/ 126533 w 19761"/>
              <a:gd name="T1" fmla="*/ 0 h 21600"/>
              <a:gd name="T2" fmla="*/ 153425 w 19761"/>
              <a:gd name="T3" fmla="*/ 95259 h 21600"/>
              <a:gd name="T4" fmla="*/ 85409 w 19761"/>
              <a:gd name="T5" fmla="*/ 419107 h 21600"/>
              <a:gd name="T6" fmla="*/ 33214 w 19761"/>
              <a:gd name="T7" fmla="*/ 530216 h 21600"/>
              <a:gd name="T8" fmla="*/ 15821 w 19761"/>
              <a:gd name="T9" fmla="*/ 590563 h 21600"/>
              <a:gd name="T10" fmla="*/ 0 w 19761"/>
              <a:gd name="T11" fmla="*/ 641324 h 21600"/>
              <a:gd name="T12" fmla="*/ 68008 w 19761"/>
              <a:gd name="T13" fmla="*/ 830235 h 21600"/>
              <a:gd name="T14" fmla="*/ 75918 w 19761"/>
              <a:gd name="T15" fmla="*/ 863595 h 21600"/>
              <a:gd name="T16" fmla="*/ 93320 w 19761"/>
              <a:gd name="T17" fmla="*/ 888976 h 21600"/>
              <a:gd name="T18" fmla="*/ 110721 w 19761"/>
              <a:gd name="T19" fmla="*/ 11969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761" h="21600">
                <a:moveTo>
                  <a:pt x="15292" y="0"/>
                </a:moveTo>
                <a:cubicBezTo>
                  <a:pt x="16248" y="602"/>
                  <a:pt x="17204" y="1146"/>
                  <a:pt x="18542" y="1719"/>
                </a:cubicBezTo>
                <a:cubicBezTo>
                  <a:pt x="21600" y="4584"/>
                  <a:pt x="18924" y="5472"/>
                  <a:pt x="10322" y="7563"/>
                </a:cubicBezTo>
                <a:cubicBezTo>
                  <a:pt x="8984" y="8279"/>
                  <a:pt x="6690" y="8967"/>
                  <a:pt x="4014" y="9568"/>
                </a:cubicBezTo>
                <a:cubicBezTo>
                  <a:pt x="2294" y="10714"/>
                  <a:pt x="4014" y="9740"/>
                  <a:pt x="1912" y="10657"/>
                </a:cubicBezTo>
                <a:cubicBezTo>
                  <a:pt x="1147" y="10972"/>
                  <a:pt x="0" y="11573"/>
                  <a:pt x="0" y="11573"/>
                </a:cubicBezTo>
                <a:cubicBezTo>
                  <a:pt x="765" y="12777"/>
                  <a:pt x="2485" y="14066"/>
                  <a:pt x="8219" y="14982"/>
                </a:cubicBezTo>
                <a:cubicBezTo>
                  <a:pt x="8602" y="15183"/>
                  <a:pt x="8602" y="15384"/>
                  <a:pt x="9175" y="15584"/>
                </a:cubicBezTo>
                <a:cubicBezTo>
                  <a:pt x="9749" y="15756"/>
                  <a:pt x="10896" y="15871"/>
                  <a:pt x="11278" y="16042"/>
                </a:cubicBezTo>
                <a:cubicBezTo>
                  <a:pt x="14910" y="17933"/>
                  <a:pt x="13381" y="19595"/>
                  <a:pt x="13381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Freeform 17"/>
          <p:cNvSpPr>
            <a:spLocks/>
          </p:cNvSpPr>
          <p:nvPr/>
        </p:nvSpPr>
        <p:spPr bwMode="auto">
          <a:xfrm>
            <a:off x="7134225" y="2498725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2132 w 20774"/>
              <a:gd name="T3" fmla="*/ 52388 h 21600"/>
              <a:gd name="T4" fmla="*/ 188006 w 20774"/>
              <a:gd name="T5" fmla="*/ 120641 h 21600"/>
              <a:gd name="T6" fmla="*/ 195901 w 20774"/>
              <a:gd name="T7" fmla="*/ 273054 h 21600"/>
              <a:gd name="T8" fmla="*/ 145346 w 20774"/>
              <a:gd name="T9" fmla="*/ 350847 h 21600"/>
              <a:gd name="T10" fmla="*/ 180111 w 20774"/>
              <a:gd name="T11" fmla="*/ 4365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Oval 18"/>
          <p:cNvSpPr>
            <a:spLocks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Freeform 19"/>
          <p:cNvSpPr>
            <a:spLocks/>
          </p:cNvSpPr>
          <p:nvPr/>
        </p:nvSpPr>
        <p:spPr bwMode="auto">
          <a:xfrm>
            <a:off x="6178550" y="2395538"/>
            <a:ext cx="1181100" cy="523875"/>
          </a:xfrm>
          <a:custGeom>
            <a:avLst/>
            <a:gdLst>
              <a:gd name="T0" fmla="*/ 1181100 w 21600"/>
              <a:gd name="T1" fmla="*/ 0 h 20339"/>
              <a:gd name="T2" fmla="*/ 868382 w 21600"/>
              <a:gd name="T3" fmla="*/ 166443 h 20339"/>
              <a:gd name="T4" fmla="*/ 679461 w 21600"/>
              <a:gd name="T5" fmla="*/ 511975 h 20339"/>
              <a:gd name="T6" fmla="*/ 322287 w 21600"/>
              <a:gd name="T7" fmla="*/ 434317 h 20339"/>
              <a:gd name="T8" fmla="*/ 0 w 21600"/>
              <a:gd name="T9" fmla="*/ 334457 h 2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339">
                <a:moveTo>
                  <a:pt x="21600" y="0"/>
                </a:moveTo>
                <a:cubicBezTo>
                  <a:pt x="19510" y="1538"/>
                  <a:pt x="17419" y="3138"/>
                  <a:pt x="15881" y="6462"/>
                </a:cubicBezTo>
                <a:cubicBezTo>
                  <a:pt x="14342" y="9785"/>
                  <a:pt x="14081" y="18154"/>
                  <a:pt x="12426" y="19877"/>
                </a:cubicBezTo>
                <a:cubicBezTo>
                  <a:pt x="10771" y="21600"/>
                  <a:pt x="7955" y="18031"/>
                  <a:pt x="5894" y="16862"/>
                </a:cubicBezTo>
                <a:cubicBezTo>
                  <a:pt x="3832" y="15692"/>
                  <a:pt x="1916" y="14338"/>
                  <a:pt x="0" y="129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Freeform 20"/>
          <p:cNvSpPr>
            <a:spLocks/>
          </p:cNvSpPr>
          <p:nvPr/>
        </p:nvSpPr>
        <p:spPr bwMode="auto">
          <a:xfrm>
            <a:off x="6434138" y="2127250"/>
            <a:ext cx="747712" cy="273050"/>
          </a:xfrm>
          <a:custGeom>
            <a:avLst/>
            <a:gdLst>
              <a:gd name="T0" fmla="*/ 747712 w 21600"/>
              <a:gd name="T1" fmla="*/ 0 h 20131"/>
              <a:gd name="T2" fmla="*/ 379429 w 21600"/>
              <a:gd name="T3" fmla="*/ 267638 h 20131"/>
              <a:gd name="T4" fmla="*/ 0 w 21600"/>
              <a:gd name="T5" fmla="*/ 156782 h 20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31">
                <a:moveTo>
                  <a:pt x="21600" y="0"/>
                </a:moveTo>
                <a:cubicBezTo>
                  <a:pt x="18069" y="8874"/>
                  <a:pt x="14538" y="17864"/>
                  <a:pt x="10961" y="19732"/>
                </a:cubicBezTo>
                <a:cubicBezTo>
                  <a:pt x="7383" y="21600"/>
                  <a:pt x="3669" y="16579"/>
                  <a:pt x="0" y="115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Oval 21"/>
          <p:cNvSpPr>
            <a:spLocks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Rectangle 22"/>
          <p:cNvSpPr>
            <a:spLocks/>
          </p:cNvSpPr>
          <p:nvPr/>
        </p:nvSpPr>
        <p:spPr bwMode="auto">
          <a:xfrm>
            <a:off x="7672388" y="249555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3</a:t>
            </a:r>
          </a:p>
        </p:txBody>
      </p:sp>
      <p:sp>
        <p:nvSpPr>
          <p:cNvPr id="44056" name="Rectangle 23"/>
          <p:cNvSpPr>
            <a:spLocks/>
          </p:cNvSpPr>
          <p:nvPr/>
        </p:nvSpPr>
        <p:spPr bwMode="auto">
          <a:xfrm>
            <a:off x="7545388" y="2100263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57" name="Rectangle 24"/>
          <p:cNvSpPr>
            <a:spLocks/>
          </p:cNvSpPr>
          <p:nvPr/>
        </p:nvSpPr>
        <p:spPr bwMode="auto">
          <a:xfrm>
            <a:off x="7345363" y="1722438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9" grpId="0" animBg="1"/>
      <p:bldP spid="44040" grpId="0"/>
      <p:bldP spid="44041" grpId="0" animBg="1"/>
      <p:bldP spid="44042" grpId="0"/>
      <p:bldP spid="440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11885"/>
          <a:stretch>
            <a:fillRect/>
          </a:stretch>
        </p:blipFill>
        <p:spPr bwMode="auto">
          <a:xfrm>
            <a:off x="1328738" y="2940050"/>
            <a:ext cx="68500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Cost: Pac-Man</a:t>
            </a: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Cost of 1 for each action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Explores all of the states, but 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What is a </a:t>
            </a:r>
            <a:r>
              <a:rPr lang="en-US" b="1" i="1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51460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3716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An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573213" y="3094038"/>
            <a:ext cx="3025775" cy="1924050"/>
            <a:chOff x="0" y="0"/>
            <a:chExt cx="1906" cy="1212"/>
          </a:xfrm>
        </p:grpSpPr>
        <p:sp>
          <p:nvSpPr>
            <p:cNvPr id="46091" name="Freeform 5"/>
            <p:cNvSpPr>
              <a:spLocks/>
            </p:cNvSpPr>
            <p:nvPr/>
          </p:nvSpPr>
          <p:spPr bwMode="auto">
            <a:xfrm>
              <a:off x="0" y="267"/>
              <a:ext cx="1906" cy="945"/>
            </a:xfrm>
            <a:custGeom>
              <a:avLst/>
              <a:gdLst>
                <a:gd name="T0" fmla="*/ 1906 w 21600"/>
                <a:gd name="T1" fmla="*/ 9 h 21600"/>
                <a:gd name="T2" fmla="*/ 0 w 21600"/>
                <a:gd name="T3" fmla="*/ 0 h 21600"/>
                <a:gd name="T4" fmla="*/ 17 w 21600"/>
                <a:gd name="T5" fmla="*/ 9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96"/>
                  </a:moveTo>
                  <a:lnTo>
                    <a:pt x="0" y="0"/>
                  </a:lnTo>
                  <a:lnTo>
                    <a:pt x="189" y="21600"/>
                  </a:ln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2" name="Rectangle 6"/>
            <p:cNvSpPr>
              <a:spLocks/>
            </p:cNvSpPr>
            <p:nvPr/>
          </p:nvSpPr>
          <p:spPr bwMode="auto">
            <a:xfrm>
              <a:off x="372" y="0"/>
              <a:ext cx="31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46093" name="Rectangle 7"/>
            <p:cNvSpPr>
              <a:spLocks/>
            </p:cNvSpPr>
            <p:nvPr/>
          </p:nvSpPr>
          <p:spPr bwMode="auto">
            <a:xfrm>
              <a:off x="11" y="502"/>
              <a:ext cx="2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5</a:t>
              </a:r>
            </a:p>
          </p:txBody>
        </p:sp>
      </p:grp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654175" y="3605213"/>
            <a:ext cx="2917825" cy="1412875"/>
            <a:chOff x="0" y="0"/>
            <a:chExt cx="1837" cy="890"/>
          </a:xfrm>
        </p:grpSpPr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837" cy="8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858" y="435"/>
              <a:ext cx="4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11.2</a:t>
              </a:r>
            </a:p>
          </p:txBody>
        </p:sp>
      </p:grp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670550"/>
            <a:ext cx="70942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Examples: Manhattan 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distance: 10+5 = 15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2590800" y="6154063"/>
            <a:ext cx="39270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638"/>
              </a:spcBef>
              <a:buClr>
                <a:srgbClr val="333399"/>
              </a:buClr>
              <a:buSzPct val="100000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Euclidean distance: 11.2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  <p:bldP spid="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What is a </a:t>
            </a:r>
            <a:r>
              <a:rPr lang="en-US" b="1" i="1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51460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3716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An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sp>
        <p:nvSpPr>
          <p:cNvPr id="46092" name="Rectangle 6"/>
          <p:cNvSpPr>
            <a:spLocks/>
          </p:cNvSpPr>
          <p:nvPr/>
        </p:nvSpPr>
        <p:spPr bwMode="auto">
          <a:xfrm>
            <a:off x="-476250" y="2547937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46093" name="Rectangle 7"/>
          <p:cNvSpPr>
            <a:spLocks/>
          </p:cNvSpPr>
          <p:nvPr/>
        </p:nvSpPr>
        <p:spPr bwMode="auto">
          <a:xfrm>
            <a:off x="-1049337" y="3344862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670550"/>
            <a:ext cx="61709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A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ctual distance to goal: 2+4+2+1+8=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H="1">
            <a:off x="4876800" y="3505200"/>
            <a:ext cx="533400" cy="5334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6915150" y="4572000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342063" y="5368925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4876800" y="4038600"/>
            <a:ext cx="533400" cy="762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343400" y="4724400"/>
            <a:ext cx="533400" cy="381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676400" y="5105400"/>
            <a:ext cx="2667000" cy="0"/>
          </a:xfrm>
          <a:prstGeom prst="straightConnector1">
            <a:avLst/>
          </a:prstGeom>
          <a:solidFill>
            <a:srgbClr val="BBE0E3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6293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E60E005-F0B7-E141-A865-AA61E5C776E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/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Heuristics</a:t>
            </a:r>
          </a:p>
        </p:txBody>
      </p:sp>
      <p:pic>
        <p:nvPicPr>
          <p:cNvPr id="4710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89408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343400" y="4876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34000" y="2590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440" y="33528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1120" y="25146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pic>
        <p:nvPicPr>
          <p:cNvPr id="4813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6487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/>
          </p:cNvSpPr>
          <p:nvPr/>
        </p:nvSpPr>
        <p:spPr bwMode="auto">
          <a:xfrm>
            <a:off x="304800" y="1366838"/>
            <a:ext cx="8686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6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Best first with f(n) = heuristic estimate of distance to goal</a:t>
            </a:r>
            <a:endParaRPr lang="en-US" sz="26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295400" y="45720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1000" y="5181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229600" y="4114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Connector 3"/>
          <p:cNvCxnSpPr>
            <a:stCxn id="2" idx="6"/>
            <a:endCxn id="7" idx="2"/>
          </p:cNvCxnSpPr>
          <p:nvPr/>
        </p:nvCxnSpPr>
        <p:spPr bwMode="auto">
          <a:xfrm>
            <a:off x="1676400" y="4762500"/>
            <a:ext cx="2514600" cy="60960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Expand the node that seems closest…</a:t>
            </a: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What can go wrong?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21442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81585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386496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48400" y="262978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 bwMode="auto">
          <a:xfrm flipV="1">
            <a:off x="2473842" y="2945938"/>
            <a:ext cx="520276" cy="48306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2111282" y="3581400"/>
            <a:ext cx="250919" cy="30587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2"/>
          </p:cNvCxnSpPr>
          <p:nvPr/>
        </p:nvCxnSpPr>
        <p:spPr bwMode="auto">
          <a:xfrm flipV="1">
            <a:off x="3124200" y="2514600"/>
            <a:ext cx="838200" cy="35671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56321" y="2590801"/>
            <a:ext cx="134679" cy="99059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72516" y="2629786"/>
            <a:ext cx="680484" cy="98971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16" idx="0"/>
          </p:cNvCxnSpPr>
          <p:nvPr/>
        </p:nvCxnSpPr>
        <p:spPr bwMode="auto">
          <a:xfrm>
            <a:off x="5055781" y="2690756"/>
            <a:ext cx="202019" cy="111924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17" idx="3"/>
          </p:cNvCxnSpPr>
          <p:nvPr/>
        </p:nvCxnSpPr>
        <p:spPr bwMode="auto">
          <a:xfrm flipV="1">
            <a:off x="5334000" y="2759868"/>
            <a:ext cx="936718" cy="108382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endCxn id="14" idx="1"/>
          </p:cNvCxnSpPr>
          <p:nvPr/>
        </p:nvCxnSpPr>
        <p:spPr bwMode="auto">
          <a:xfrm>
            <a:off x="6354726" y="2768896"/>
            <a:ext cx="830392" cy="136822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14" idx="3"/>
          </p:cNvCxnSpPr>
          <p:nvPr/>
        </p:nvCxnSpPr>
        <p:spPr bwMode="auto">
          <a:xfrm>
            <a:off x="2133600" y="3962400"/>
            <a:ext cx="5051518" cy="28248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618907" y="3777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33246" y="2631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52493" y="32138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40063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Freeform 2"/>
          <p:cNvSpPr>
            <a:spLocks/>
          </p:cNvSpPr>
          <p:nvPr/>
        </p:nvSpPr>
        <p:spPr bwMode="auto">
          <a:xfrm>
            <a:off x="5775325" y="4259263"/>
            <a:ext cx="2481263" cy="2093912"/>
          </a:xfrm>
          <a:custGeom>
            <a:avLst/>
            <a:gdLst>
              <a:gd name="T0" fmla="*/ 1427495 w 19765"/>
              <a:gd name="T1" fmla="*/ 216579 h 19984"/>
              <a:gd name="T2" fmla="*/ 2033970 w 19765"/>
              <a:gd name="T3" fmla="*/ 1111814 h 19984"/>
              <a:gd name="T4" fmla="*/ 1826079 w 19765"/>
              <a:gd name="T5" fmla="*/ 1593800 h 19984"/>
              <a:gd name="T6" fmla="*/ 2450004 w 19765"/>
              <a:gd name="T7" fmla="*/ 2177421 h 19984"/>
              <a:gd name="T8" fmla="*/ 1133861 w 19765"/>
              <a:gd name="T9" fmla="*/ 2198482 h 19984"/>
              <a:gd name="T10" fmla="*/ 868725 w 19765"/>
              <a:gd name="T11" fmla="*/ 2184022 h 19984"/>
              <a:gd name="T12" fmla="*/ 12930 w 19765"/>
              <a:gd name="T13" fmla="*/ 2177421 h 19984"/>
              <a:gd name="T14" fmla="*/ 417791 w 19765"/>
              <a:gd name="T15" fmla="*/ 1559432 h 19984"/>
              <a:gd name="T16" fmla="*/ 1316394 w 19765"/>
              <a:gd name="T17" fmla="*/ 223180 h 19984"/>
              <a:gd name="T18" fmla="*/ 1427495 w 19765"/>
              <a:gd name="T19" fmla="*/ 216579 h 19984"/>
              <a:gd name="T20" fmla="*/ 1427495 w 19765"/>
              <a:gd name="T21" fmla="*/ 216579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65" h="19984">
                <a:moveTo>
                  <a:pt x="11371" y="898"/>
                </a:moveTo>
                <a:cubicBezTo>
                  <a:pt x="12358" y="2271"/>
                  <a:pt x="15671" y="7249"/>
                  <a:pt x="16202" y="9442"/>
                </a:cubicBezTo>
                <a:cubicBezTo>
                  <a:pt x="15507" y="9480"/>
                  <a:pt x="14862" y="13588"/>
                  <a:pt x="14546" y="14042"/>
                </a:cubicBezTo>
                <a:cubicBezTo>
                  <a:pt x="14533" y="14621"/>
                  <a:pt x="21109" y="18679"/>
                  <a:pt x="19516" y="19612"/>
                </a:cubicBezTo>
                <a:cubicBezTo>
                  <a:pt x="19149" y="20204"/>
                  <a:pt x="9702" y="19750"/>
                  <a:pt x="9032" y="19813"/>
                </a:cubicBezTo>
                <a:cubicBezTo>
                  <a:pt x="8501" y="19687"/>
                  <a:pt x="7324" y="19952"/>
                  <a:pt x="6920" y="19675"/>
                </a:cubicBezTo>
                <a:cubicBezTo>
                  <a:pt x="5428" y="19637"/>
                  <a:pt x="65" y="20431"/>
                  <a:pt x="103" y="19612"/>
                </a:cubicBezTo>
                <a:cubicBezTo>
                  <a:pt x="-491" y="18616"/>
                  <a:pt x="1596" y="16814"/>
                  <a:pt x="3328" y="13714"/>
                </a:cubicBezTo>
                <a:cubicBezTo>
                  <a:pt x="3910" y="11496"/>
                  <a:pt x="9146" y="3091"/>
                  <a:pt x="10486" y="961"/>
                </a:cubicBezTo>
                <a:cubicBezTo>
                  <a:pt x="11827" y="-1169"/>
                  <a:pt x="11194" y="910"/>
                  <a:pt x="11371" y="898"/>
                </a:cubicBezTo>
                <a:close/>
                <a:moveTo>
                  <a:pt x="11371" y="898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4815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A common case: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Best-first takes you straight to 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a (suboptimal) 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goal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Worst-case: like a badly-guided DFS in the worst case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Can explore everything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Can get stuck in loops if no cycle checking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Like DFS in completeness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(if finite # states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w/ cycle checking)</a:t>
            </a:r>
          </a:p>
        </p:txBody>
      </p:sp>
      <p:sp>
        <p:nvSpPr>
          <p:cNvPr id="50182" name="Freeform 5"/>
          <p:cNvSpPr>
            <a:spLocks/>
          </p:cNvSpPr>
          <p:nvPr/>
        </p:nvSpPr>
        <p:spPr bwMode="auto">
          <a:xfrm>
            <a:off x="6997700" y="1593850"/>
            <a:ext cx="788988" cy="1585913"/>
          </a:xfrm>
          <a:custGeom>
            <a:avLst/>
            <a:gdLst>
              <a:gd name="T0" fmla="*/ 129082 w 20140"/>
              <a:gd name="T1" fmla="*/ 217452 h 19305"/>
              <a:gd name="T2" fmla="*/ 706955 w 20140"/>
              <a:gd name="T3" fmla="*/ 1250657 h 19305"/>
              <a:gd name="T4" fmla="*/ 784718 w 20140"/>
              <a:gd name="T5" fmla="*/ 1472874 h 19305"/>
              <a:gd name="T6" fmla="*/ 416432 w 20140"/>
              <a:gd name="T7" fmla="*/ 1572851 h 19305"/>
              <a:gd name="T8" fmla="*/ 17942 w 20140"/>
              <a:gd name="T9" fmla="*/ 225338 h 19305"/>
              <a:gd name="T10" fmla="*/ 129082 w 20140"/>
              <a:gd name="T11" fmla="*/ 217452 h 19305"/>
              <a:gd name="T12" fmla="*/ 129082 w 20140"/>
              <a:gd name="T13" fmla="*/ 217452 h 19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40" h="19305">
                <a:moveTo>
                  <a:pt x="3295" y="1767"/>
                </a:moveTo>
                <a:cubicBezTo>
                  <a:pt x="6212" y="3853"/>
                  <a:pt x="15250" y="11794"/>
                  <a:pt x="18046" y="14344"/>
                </a:cubicBezTo>
                <a:cubicBezTo>
                  <a:pt x="20842" y="16895"/>
                  <a:pt x="20031" y="15697"/>
                  <a:pt x="20031" y="17049"/>
                </a:cubicBezTo>
                <a:cubicBezTo>
                  <a:pt x="18370" y="18208"/>
                  <a:pt x="14642" y="20720"/>
                  <a:pt x="10630" y="18266"/>
                </a:cubicBezTo>
                <a:cubicBezTo>
                  <a:pt x="9779" y="15021"/>
                  <a:pt x="1674" y="4607"/>
                  <a:pt x="458" y="1863"/>
                </a:cubicBezTo>
                <a:cubicBezTo>
                  <a:pt x="-758" y="-880"/>
                  <a:pt x="539" y="-320"/>
                  <a:pt x="3295" y="1767"/>
                </a:cubicBezTo>
                <a:close/>
                <a:moveTo>
                  <a:pt x="3295" y="1767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Freeform 6"/>
          <p:cNvSpPr>
            <a:spLocks/>
          </p:cNvSpPr>
          <p:nvPr/>
        </p:nvSpPr>
        <p:spPr bwMode="auto">
          <a:xfrm>
            <a:off x="5621338" y="1625600"/>
            <a:ext cx="2927350" cy="2108200"/>
          </a:xfrm>
          <a:custGeom>
            <a:avLst/>
            <a:gdLst>
              <a:gd name="T0" fmla="*/ 0 w 21600"/>
              <a:gd name="T1" fmla="*/ 2108200 h 21600"/>
              <a:gd name="T2" fmla="*/ 2927350 w 21600"/>
              <a:gd name="T3" fmla="*/ 2108200 h 21600"/>
              <a:gd name="T4" fmla="*/ 1452562 w 21600"/>
              <a:gd name="T5" fmla="*/ 0 h 21600"/>
              <a:gd name="T6" fmla="*/ 0 w 21600"/>
              <a:gd name="T7" fmla="*/ 2108200 h 21600"/>
              <a:gd name="T8" fmla="*/ 0 w 21600"/>
              <a:gd name="T9" fmla="*/ 21082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val 7"/>
          <p:cNvSpPr>
            <a:spLocks/>
          </p:cNvSpPr>
          <p:nvPr/>
        </p:nvSpPr>
        <p:spPr bwMode="auto">
          <a:xfrm>
            <a:off x="6743700" y="19812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val 8"/>
          <p:cNvSpPr>
            <a:spLocks/>
          </p:cNvSpPr>
          <p:nvPr/>
        </p:nvSpPr>
        <p:spPr bwMode="auto">
          <a:xfrm>
            <a:off x="7219950" y="19716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Rectangle 9"/>
          <p:cNvSpPr>
            <a:spLocks/>
          </p:cNvSpPr>
          <p:nvPr/>
        </p:nvSpPr>
        <p:spPr bwMode="auto">
          <a:xfrm>
            <a:off x="6873875" y="1831975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87" name="Freeform 10"/>
          <p:cNvSpPr>
            <a:spLocks/>
          </p:cNvSpPr>
          <p:nvPr/>
        </p:nvSpPr>
        <p:spPr bwMode="auto">
          <a:xfrm>
            <a:off x="6856413" y="1785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Rectangle 11"/>
          <p:cNvSpPr>
            <a:spLocks/>
          </p:cNvSpPr>
          <p:nvPr/>
        </p:nvSpPr>
        <p:spPr bwMode="auto">
          <a:xfrm>
            <a:off x="7258050" y="1584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89" name="Oval 12"/>
          <p:cNvSpPr>
            <a:spLocks/>
          </p:cNvSpPr>
          <p:nvPr/>
        </p:nvSpPr>
        <p:spPr bwMode="auto">
          <a:xfrm>
            <a:off x="7467600" y="2895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val 13"/>
          <p:cNvSpPr>
            <a:spLocks/>
          </p:cNvSpPr>
          <p:nvPr/>
        </p:nvSpPr>
        <p:spPr bwMode="auto">
          <a:xfrm>
            <a:off x="6975475" y="15557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Freeform 14"/>
          <p:cNvSpPr>
            <a:spLocks/>
          </p:cNvSpPr>
          <p:nvPr/>
        </p:nvSpPr>
        <p:spPr bwMode="auto">
          <a:xfrm>
            <a:off x="5700713" y="4262438"/>
            <a:ext cx="2927350" cy="2062162"/>
          </a:xfrm>
          <a:custGeom>
            <a:avLst/>
            <a:gdLst>
              <a:gd name="T0" fmla="*/ 0 w 21600"/>
              <a:gd name="T1" fmla="*/ 2062162 h 21600"/>
              <a:gd name="T2" fmla="*/ 2927350 w 21600"/>
              <a:gd name="T3" fmla="*/ 2062162 h 21600"/>
              <a:gd name="T4" fmla="*/ 1452562 w 21600"/>
              <a:gd name="T5" fmla="*/ 0 h 21600"/>
              <a:gd name="T6" fmla="*/ 0 w 21600"/>
              <a:gd name="T7" fmla="*/ 2062162 h 21600"/>
              <a:gd name="T8" fmla="*/ 0 w 21600"/>
              <a:gd name="T9" fmla="*/ 206216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val 15"/>
          <p:cNvSpPr>
            <a:spLocks/>
          </p:cNvSpPr>
          <p:nvPr/>
        </p:nvSpPr>
        <p:spPr bwMode="auto">
          <a:xfrm>
            <a:off x="6823075" y="46180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val 16"/>
          <p:cNvSpPr>
            <a:spLocks/>
          </p:cNvSpPr>
          <p:nvPr/>
        </p:nvSpPr>
        <p:spPr bwMode="auto">
          <a:xfrm>
            <a:off x="7299325" y="46085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Rectangle 17"/>
          <p:cNvSpPr>
            <a:spLocks/>
          </p:cNvSpPr>
          <p:nvPr/>
        </p:nvSpPr>
        <p:spPr bwMode="auto">
          <a:xfrm>
            <a:off x="6953250" y="4468813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95" name="Freeform 18"/>
          <p:cNvSpPr>
            <a:spLocks/>
          </p:cNvSpPr>
          <p:nvPr/>
        </p:nvSpPr>
        <p:spPr bwMode="auto">
          <a:xfrm>
            <a:off x="6935788" y="4422775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Rectangle 19"/>
          <p:cNvSpPr>
            <a:spLocks/>
          </p:cNvSpPr>
          <p:nvPr/>
        </p:nvSpPr>
        <p:spPr bwMode="auto">
          <a:xfrm>
            <a:off x="7337425" y="4221163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97" name="Oval 20"/>
          <p:cNvSpPr>
            <a:spLocks/>
          </p:cNvSpPr>
          <p:nvPr/>
        </p:nvSpPr>
        <p:spPr bwMode="auto">
          <a:xfrm>
            <a:off x="7794625" y="54864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Oval 21"/>
          <p:cNvSpPr>
            <a:spLocks/>
          </p:cNvSpPr>
          <p:nvPr/>
        </p:nvSpPr>
        <p:spPr bwMode="auto">
          <a:xfrm>
            <a:off x="7054850" y="4192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34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If h(n) is </a:t>
            </a:r>
            <a:r>
              <a:rPr lang="en-US" dirty="0">
                <a:solidFill>
                  <a:srgbClr val="0000FF"/>
                </a:solidFill>
              </a:rPr>
              <a:t>admissible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monotonic</a:t>
            </a:r>
            <a:r>
              <a:rPr lang="en-US" dirty="0" smtClean="0"/>
              <a:t> </a:t>
            </a: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A* is optimal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8470" y="4904344"/>
            <a:ext cx="3078506" cy="1372095"/>
            <a:chOff x="1848470" y="4904344"/>
            <a:chExt cx="3078506" cy="1372095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 rot="21585670">
              <a:off x="1848470" y="5339669"/>
              <a:ext cx="272161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7030A0"/>
                  </a:solidFill>
                  <a:latin typeface="Comic Sans MS" pitchFamily="66" charset="0"/>
                </a:rPr>
                <a:t>Underestimates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cost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of </a:t>
              </a:r>
              <a:r>
                <a:rPr lang="en-US" b="0" dirty="0" smtClean="0">
                  <a:solidFill>
                    <a:srgbClr val="0000FF"/>
                  </a:solidFill>
                  <a:latin typeface="Comic Sans MS" pitchFamily="66" charset="0"/>
                </a:rPr>
                <a:t>reaching goal from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node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200012" y="4953000"/>
              <a:ext cx="67678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8000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  <a:endParaRPr lang="en-US" sz="2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 rot="18067980" flipH="1" flipV="1">
              <a:off x="3871075" y="4342075"/>
              <a:ext cx="493632" cy="1618170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/>
          <p:cNvSpPr txBox="1">
            <a:spLocks noChangeArrowheads="1"/>
          </p:cNvSpPr>
          <p:nvPr/>
        </p:nvSpPr>
        <p:spPr bwMode="auto">
          <a:xfrm rot="-14330">
            <a:off x="6086503" y="5724823"/>
            <a:ext cx="258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 values </a:t>
            </a:r>
            <a:r>
              <a:rPr lang="en-US" b="0" dirty="0">
                <a:solidFill>
                  <a:srgbClr val="7030A0"/>
                </a:solidFill>
                <a:latin typeface="Comic Sans MS" pitchFamily="66" charset="0"/>
              </a:rPr>
              <a:t>increase</a:t>
            </a: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 from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node to descendants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(triangle inequality)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 rot="5400000">
            <a:off x="6993731" y="3332957"/>
            <a:ext cx="671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900" b="0">
                <a:solidFill>
                  <a:srgbClr val="0000FF"/>
                </a:solidFill>
                <a:latin typeface="Times New Roman" pitchFamily="18" charset="0"/>
              </a:rPr>
              <a:t>{</a:t>
            </a:r>
            <a:endParaRPr lang="en-US" sz="7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 rot="17342640" flipH="1" flipV="1">
            <a:off x="6622257" y="4429919"/>
            <a:ext cx="319087" cy="593725"/>
          </a:xfrm>
          <a:custGeom>
            <a:avLst/>
            <a:gdLst>
              <a:gd name="T0" fmla="*/ 336 w 336"/>
              <a:gd name="T1" fmla="*/ 8 h 344"/>
              <a:gd name="T2" fmla="*/ 96 w 336"/>
              <a:gd name="T3" fmla="*/ 56 h 344"/>
              <a:gd name="T4" fmla="*/ 0 w 3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344">
                <a:moveTo>
                  <a:pt x="336" y="8"/>
                </a:moveTo>
                <a:cubicBezTo>
                  <a:pt x="244" y="4"/>
                  <a:pt x="152" y="0"/>
                  <a:pt x="96" y="56"/>
                </a:cubicBezTo>
                <a:cubicBezTo>
                  <a:pt x="40" y="112"/>
                  <a:pt x="20" y="228"/>
                  <a:pt x="0" y="34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35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Can view as cross-breed: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g(n) ~ uniform cost search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h(n) ~ greedy search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79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Best of both worlds…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98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admissible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r>
              <a:rPr lang="en-US" dirty="0" smtClean="0"/>
              <a:t>Underestimate?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1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monotonic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f values </a:t>
            </a:r>
            <a:r>
              <a:rPr lang="en-US" dirty="0">
                <a:solidFill>
                  <a:srgbClr val="7030A0"/>
                </a:solidFill>
              </a:rPr>
              <a:t>increase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from node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(triangle inequality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3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Admissible?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Monotonic?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2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C8ED55E-20DC-4DE4-BC20-CEAF28195EF4}" type="slidenum">
              <a:rPr lang="en-US"/>
              <a:pPr/>
              <a:t>39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9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9F2DCF-EC22-4500-B87E-7C048557B4BC}" type="slidenum">
              <a:rPr lang="en-US"/>
              <a:pPr/>
              <a:t>4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7625"/>
            <a:ext cx="8610600" cy="4114800"/>
          </a:xfrm>
        </p:spPr>
        <p:txBody>
          <a:bodyPr/>
          <a:lstStyle/>
          <a:p>
            <a:r>
              <a:rPr lang="en-US" dirty="0"/>
              <a:t>Getting a </a:t>
            </a:r>
            <a:r>
              <a:rPr lang="en-US" dirty="0" smtClean="0"/>
              <a:t>BS in CSE as </a:t>
            </a:r>
            <a:r>
              <a:rPr lang="en-US" dirty="0"/>
              <a:t>a search problem?	</a:t>
            </a:r>
            <a:r>
              <a:rPr lang="en-US" sz="2400" i="1" dirty="0" smtClean="0">
                <a:solidFill>
                  <a:schemeClr val="tx1"/>
                </a:solidFill>
              </a:rPr>
              <a:t>(don’t </a:t>
            </a:r>
            <a:r>
              <a:rPr lang="en-US" sz="2400" i="1" dirty="0">
                <a:solidFill>
                  <a:schemeClr val="tx1"/>
                </a:solidFill>
              </a:rPr>
              <a:t>think too hard)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/>
              <a:t>Space of States</a:t>
            </a:r>
          </a:p>
          <a:p>
            <a:r>
              <a:rPr lang="en-US" dirty="0"/>
              <a:t>Operators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Goal State </a:t>
            </a:r>
          </a:p>
        </p:txBody>
      </p:sp>
    </p:spTree>
    <p:extLst>
      <p:ext uri="{BB962C8B-B14F-4D97-AF65-F5344CB8AC3E}">
        <p14:creationId xmlns:p14="http://schemas.microsoft.com/office/powerpoint/2010/main" val="1441858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890BDAB-33AD-4777-BC3C-7CD16BFD6231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64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77B143-E417-48EF-9581-289EFEC82DE7}" type="slidenum">
              <a:rPr lang="en-US"/>
              <a:pPr/>
              <a:t>41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43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D33D24A-05EF-4195-A910-11CD2964A64C}" type="slidenum">
              <a:rPr lang="en-US"/>
              <a:pPr/>
              <a:t>42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077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D75AE1-0B17-4C72-8203-436264E25E34}" type="slidenum">
              <a:rPr lang="en-US"/>
              <a:pPr/>
              <a:t>43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83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B9DCFC-69E9-4060-B025-9FC6AABF3970}" type="slidenum">
              <a:rPr lang="en-US"/>
              <a:pPr/>
              <a:t>44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13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EB43C42-0B77-43FA-B6CB-F7365AD6AA12}" type="slidenum">
              <a:rPr lang="en-US"/>
              <a:pPr/>
              <a:t>45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Example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5400000">
            <a:off x="-42681" y="1167756"/>
            <a:ext cx="929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323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4290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05200" y="28956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1574" y="3962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0" y="4724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49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FC6F7B-88D5-486E-A0D4-23E6B0EABB1A}" type="slidenum">
              <a:rPr lang="en-US"/>
              <a:pPr/>
              <a:t>46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Optimality of A* </a:t>
            </a: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231775" y="884238"/>
          <a:ext cx="8526463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Bitmap Image" r:id="rId4" imgW="9104762" imgH="5830114" progId="Paint.Picture">
                  <p:embed/>
                </p:oleObj>
              </mc:Choice>
              <mc:Fallback>
                <p:oleObj name="Bitmap Image" r:id="rId4" imgW="9104762" imgH="58301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884238"/>
                        <a:ext cx="8526463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29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9B53B97-4274-4CA8-BE7C-2AA746FBC5DD}" type="slidenum">
              <a:rPr lang="en-US"/>
              <a:pPr/>
              <a:t>47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76200"/>
            <a:ext cx="7191375" cy="554037"/>
          </a:xfrm>
        </p:spPr>
        <p:txBody>
          <a:bodyPr/>
          <a:lstStyle/>
          <a:p>
            <a:r>
              <a:rPr lang="en-US" dirty="0"/>
              <a:t>Optimality Continued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53671"/>
              </p:ext>
            </p:extLst>
          </p:nvPr>
        </p:nvGraphicFramePr>
        <p:xfrm>
          <a:off x="381000" y="685800"/>
          <a:ext cx="8393112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Bitmap Image" r:id="rId4" imgW="8392696" imgH="5923810" progId="Paint.Picture">
                  <p:embed/>
                </p:oleObj>
              </mc:Choice>
              <mc:Fallback>
                <p:oleObj name="Bitmap Image" r:id="rId4" imgW="8392696" imgH="5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393112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95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A806CDE-D2F4-4E46-9DCB-9D3905B15E3F}" type="slidenum">
              <a:rPr lang="en-US"/>
              <a:pPr/>
              <a:t>48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Summary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362200"/>
            <a:ext cx="5174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Produces optimal cost solution!</a:t>
            </a:r>
          </a:p>
          <a:p>
            <a:endParaRPr lang="en-US" sz="2800" dirty="0" smtClean="0"/>
          </a:p>
          <a:p>
            <a:r>
              <a:rPr lang="en-US" sz="2800" dirty="0" smtClean="0"/>
              <a:t>Does so quite quickly (focused)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574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Maintains priority queue…</a:t>
            </a:r>
          </a:p>
          <a:p>
            <a:endParaRPr lang="en-US" sz="2800" dirty="0"/>
          </a:p>
          <a:p>
            <a:r>
              <a:rPr lang="en-US" sz="2800" dirty="0" smtClean="0"/>
              <a:t>Which can get exponentially big </a:t>
            </a:r>
            <a:r>
              <a:rPr lang="en-US" sz="2800" dirty="0" smtClean="0">
                <a:sym typeface="Wingdings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608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Reached </a:t>
            </a:r>
            <a:r>
              <a:rPr lang="en-US" smtClean="0"/>
              <a:t>this point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2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C7C11BBA-E277-4F9A-862A-47D7762AC74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0"/>
            <a:ext cx="7191375" cy="6080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Concept Learning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673100"/>
            <a:ext cx="8305800" cy="213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Labeled Training Examples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  	</a:t>
            </a: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&lt;p1,blond,32,mc,ok&gt;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&lt;p2,red,47,visa,ok&gt;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&lt;p3,blond,23,cash,ter&gt;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&lt;p4,…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Output: f: &lt;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</a:rPr>
              <a:t>pn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…&gt; 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 {ok, 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ter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}</a:t>
            </a:r>
            <a:endParaRPr lang="en-US" sz="32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77800" y="3708400"/>
            <a:ext cx="716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Input: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Set of states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Operators [and costs]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Start state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Goal state (test)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53260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9FBB55D-698D-4239-A98E-A3D8D2864DC5}" type="slidenum">
              <a:rPr lang="en-US"/>
              <a:pPr/>
              <a:t>50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584200"/>
          </a:xfrm>
        </p:spPr>
        <p:txBody>
          <a:bodyPr/>
          <a:lstStyle/>
          <a:p>
            <a:r>
              <a:rPr lang="en-US"/>
              <a:t>Iterative-Deepening A*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741363"/>
            <a:ext cx="9144000" cy="4171950"/>
          </a:xfrm>
        </p:spPr>
        <p:txBody>
          <a:bodyPr/>
          <a:lstStyle/>
          <a:p>
            <a:pPr marL="342900" indent="-342900"/>
            <a:r>
              <a:rPr lang="en-US" dirty="0"/>
              <a:t>Like iterative-deepening depth-first, but...</a:t>
            </a:r>
          </a:p>
          <a:p>
            <a:pPr marL="342900" indent="-342900"/>
            <a:r>
              <a:rPr lang="en-US" dirty="0"/>
              <a:t>Depth bound modified to be an </a:t>
            </a:r>
            <a:r>
              <a:rPr lang="en-US" b="0" dirty="0">
                <a:solidFill>
                  <a:srgbClr val="FF0000"/>
                </a:solidFill>
              </a:rPr>
              <a:t>f-limit</a:t>
            </a:r>
          </a:p>
          <a:p>
            <a:pPr marL="742950" lvl="1" indent="-285750"/>
            <a:r>
              <a:rPr lang="en-US" dirty="0"/>
              <a:t>Start with  f-limit = h(start)</a:t>
            </a:r>
          </a:p>
          <a:p>
            <a:pPr marL="742950" lvl="1" indent="-285750"/>
            <a:r>
              <a:rPr lang="en-US" dirty="0"/>
              <a:t>Prune any node if f(node) &gt; f-limit</a:t>
            </a:r>
          </a:p>
          <a:p>
            <a:pPr marL="742950" lvl="1" indent="-285750"/>
            <a:r>
              <a:rPr lang="en-US" dirty="0"/>
              <a:t>Next f-limit = min-cost of any node pruned</a:t>
            </a: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822325" y="4413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965325" y="50228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717925" y="60896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641725" y="44132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5089525" y="4032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2651125" y="39560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898525" y="403225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2651125" y="403225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898525" y="456565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041525" y="40322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041525" y="509905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794125" y="418465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717925" y="456565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01650" y="40735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17208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946525" y="60547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26050" y="399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635250" y="34639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854450" y="414972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51927" name="Oval 23"/>
          <p:cNvSpPr>
            <a:spLocks noChangeArrowheads="1"/>
          </p:cNvSpPr>
          <p:nvPr/>
        </p:nvSpPr>
        <p:spPr bwMode="auto">
          <a:xfrm rot="-1316754">
            <a:off x="212725" y="3727450"/>
            <a:ext cx="3276600" cy="1676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1263650" y="37687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FL=15</a:t>
            </a:r>
          </a:p>
        </p:txBody>
      </p:sp>
      <p:sp>
        <p:nvSpPr>
          <p:cNvPr id="251930" name="Oval 26"/>
          <p:cNvSpPr>
            <a:spLocks noChangeArrowheads="1"/>
          </p:cNvSpPr>
          <p:nvPr/>
        </p:nvSpPr>
        <p:spPr bwMode="auto">
          <a:xfrm>
            <a:off x="60325" y="3498850"/>
            <a:ext cx="4419600" cy="2514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870325" y="3422650"/>
            <a:ext cx="81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FL=21</a:t>
            </a:r>
          </a:p>
        </p:txBody>
      </p:sp>
    </p:spTree>
    <p:extLst>
      <p:ext uri="{BB962C8B-B14F-4D97-AF65-F5344CB8AC3E}">
        <p14:creationId xmlns:p14="http://schemas.microsoft.com/office/powerpoint/2010/main" val="1539315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 animBg="1"/>
      <p:bldP spid="251928" grpId="0"/>
      <p:bldP spid="251930" grpId="0" animBg="1"/>
      <p:bldP spid="2519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51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/>
              <a:t>Complete &amp; Optimal (ala A*)</a:t>
            </a:r>
          </a:p>
          <a:p>
            <a:pPr marL="342900" indent="-342900"/>
            <a:r>
              <a:rPr lang="en-US"/>
              <a:t>Space usage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depth of solution</a:t>
            </a:r>
          </a:p>
          <a:p>
            <a:pPr marL="342900" indent="-342900"/>
            <a:r>
              <a:rPr lang="en-US"/>
              <a:t>Each iteration is DFS - no priority queue!</a:t>
            </a:r>
          </a:p>
          <a:p>
            <a:pPr marL="342900" indent="-342900"/>
            <a:r>
              <a:rPr lang="en-US"/>
              <a:t># nodes expanded relative to A*</a:t>
            </a:r>
          </a:p>
          <a:p>
            <a:pPr marL="742950" lvl="1" indent="-285750"/>
            <a:r>
              <a:rPr lang="en-US"/>
              <a:t>Depends on # unique values of heuristic function</a:t>
            </a:r>
          </a:p>
          <a:p>
            <a:pPr marL="742950" lvl="1" indent="-285750"/>
            <a:r>
              <a:rPr lang="en-US"/>
              <a:t>In 8 puzzle: few values </a:t>
            </a:r>
            <a:r>
              <a:rPr lang="en-US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 1+2+…+n  = O(n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if n is too big for main memory, 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is too long to wait!</a:t>
            </a:r>
            <a:r>
              <a:rPr lang="en-US"/>
              <a:t> </a:t>
            </a:r>
          </a:p>
          <a:p>
            <a:pPr marL="342900" indent="-342900"/>
            <a:r>
              <a:rPr lang="en-US">
                <a:solidFill>
                  <a:schemeClr val="accent2"/>
                </a:solidFill>
              </a:rPr>
              <a:t>Generates duplicate nodes in cyclic graphs</a:t>
            </a:r>
          </a:p>
        </p:txBody>
      </p:sp>
    </p:spTree>
    <p:extLst>
      <p:ext uri="{BB962C8B-B14F-4D97-AF65-F5344CB8AC3E}">
        <p14:creationId xmlns:p14="http://schemas.microsoft.com/office/powerpoint/2010/main" val="4013341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19E450F-133F-4201-AE04-1F45B855EC29}" type="slidenum">
              <a:rPr lang="en-US"/>
              <a:pPr/>
              <a:t>52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Forgetfulness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A* used exponential memory</a:t>
            </a:r>
          </a:p>
          <a:p>
            <a:r>
              <a:rPr lang="en-US"/>
              <a:t>How much does IDA* use?</a:t>
            </a:r>
          </a:p>
          <a:p>
            <a:pPr lvl="1"/>
            <a:r>
              <a:rPr lang="en-US"/>
              <a:t>During a run?</a:t>
            </a:r>
          </a:p>
          <a:p>
            <a:pPr lvl="1"/>
            <a:r>
              <a:rPr lang="en-US"/>
              <a:t>In between runs?</a:t>
            </a:r>
          </a:p>
        </p:txBody>
      </p:sp>
    </p:spTree>
    <p:extLst>
      <p:ext uri="{BB962C8B-B14F-4D97-AF65-F5344CB8AC3E}">
        <p14:creationId xmlns:p14="http://schemas.microsoft.com/office/powerpoint/2010/main" val="3952645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4D14318-E6FF-4DDF-A11C-CFFBF30A5621}" type="slidenum">
              <a:rPr lang="en-US"/>
              <a:pPr/>
              <a:t>53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SMA*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6200"/>
            <a:ext cx="9023350" cy="4114800"/>
          </a:xfrm>
        </p:spPr>
        <p:txBody>
          <a:bodyPr/>
          <a:lstStyle/>
          <a:p>
            <a:r>
              <a:rPr lang="en-US"/>
              <a:t>Use all available memory</a:t>
            </a:r>
          </a:p>
          <a:p>
            <a:r>
              <a:rPr lang="en-US"/>
              <a:t>Start like A*</a:t>
            </a:r>
          </a:p>
          <a:p>
            <a:r>
              <a:rPr lang="en-US"/>
              <a:t>When memory is full…</a:t>
            </a:r>
          </a:p>
          <a:p>
            <a:pPr lvl="1"/>
            <a:r>
              <a:rPr lang="en-US"/>
              <a:t>Erase node with highest f-value</a:t>
            </a:r>
          </a:p>
          <a:p>
            <a:pPr lvl="1"/>
            <a:r>
              <a:rPr lang="en-US"/>
              <a:t>First, backup parent with this f-value</a:t>
            </a:r>
          </a:p>
          <a:p>
            <a:pPr lvl="1"/>
            <a:r>
              <a:rPr lang="en-US"/>
              <a:t>So… parent knows cost-bound on best child </a:t>
            </a:r>
          </a:p>
        </p:txBody>
      </p:sp>
    </p:spTree>
    <p:extLst>
      <p:ext uri="{BB962C8B-B14F-4D97-AF65-F5344CB8AC3E}">
        <p14:creationId xmlns:p14="http://schemas.microsoft.com/office/powerpoint/2010/main" val="3421198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F280F15-1482-414A-9CE7-1874F8BF5F1D}" type="slidenum">
              <a:rPr lang="en-US"/>
              <a:pPr/>
              <a:t>54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Alternative Approach to </a:t>
            </a:r>
            <a:br>
              <a:rPr lang="en-US" sz="3600"/>
            </a:br>
            <a:r>
              <a:rPr lang="en-US" sz="3600"/>
              <a:t>Finite Memory…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Optimality is nice to have, but…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9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0B16FCB-76D4-46B7-AB27-008A5B524FC6}" type="slidenum">
              <a:rPr lang="en-US"/>
              <a:pPr/>
              <a:t>55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Branch &amp; Bound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841375"/>
            <a:ext cx="8712200" cy="4114800"/>
          </a:xfrm>
        </p:spPr>
        <p:txBody>
          <a:bodyPr/>
          <a:lstStyle/>
          <a:p>
            <a:r>
              <a:rPr lang="en-US"/>
              <a:t>Single DF search </a:t>
            </a:r>
          </a:p>
          <a:p>
            <a:pPr lvl="1"/>
            <a:r>
              <a:rPr lang="en-US">
                <a:sym typeface="Wingdings" pitchFamily="2" charset="2"/>
              </a:rPr>
              <a:t> uses linear space</a:t>
            </a:r>
          </a:p>
          <a:p>
            <a:r>
              <a:rPr lang="en-US">
                <a:sym typeface="Wingdings" pitchFamily="2" charset="2"/>
              </a:rPr>
              <a:t>Keep track of best solution so far</a:t>
            </a:r>
          </a:p>
          <a:p>
            <a:r>
              <a:rPr lang="en-US">
                <a:sym typeface="Wingdings" pitchFamily="2" charset="2"/>
              </a:rPr>
              <a:t>If f(n) = g(n)+h(n) </a:t>
            </a:r>
            <a:r>
              <a:rPr lang="en-US" b="0">
                <a:sym typeface="Symbol" pitchFamily="18" charset="2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cost(best-soln)</a:t>
            </a:r>
          </a:p>
          <a:p>
            <a:pPr lvl="1"/>
            <a:r>
              <a:rPr lang="en-US">
                <a:sym typeface="Wingdings" pitchFamily="2" charset="2"/>
              </a:rPr>
              <a:t>Then prune n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Requires</a:t>
            </a:r>
          </a:p>
          <a:p>
            <a:pPr lvl="1"/>
            <a:r>
              <a:rPr lang="en-US"/>
              <a:t>Finite search tree, or</a:t>
            </a:r>
          </a:p>
          <a:p>
            <a:pPr lvl="1"/>
            <a:r>
              <a:rPr lang="en-US"/>
              <a:t>Good upper bound on solution cost</a:t>
            </a:r>
          </a:p>
          <a:p>
            <a:r>
              <a:rPr lang="en-US"/>
              <a:t>Generates duplicate nodes in cyclic graphs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9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458065">
            <a:off x="3935413" y="3216275"/>
            <a:ext cx="4560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Tradeoff: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Prune space, but…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Must apply test to each node</a:t>
            </a:r>
          </a:p>
        </p:txBody>
      </p:sp>
    </p:spTree>
    <p:extLst>
      <p:ext uri="{BB962C8B-B14F-4D97-AF65-F5344CB8AC3E}">
        <p14:creationId xmlns:p14="http://schemas.microsoft.com/office/powerpoint/2010/main" val="1942695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B7210D8-1245-4201-A7E2-4D29702BA353}" type="slidenum">
              <a:rPr lang="en-US"/>
              <a:pPr/>
              <a:t>56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111250" y="366395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127125" y="46894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O(b^d)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 + 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00400"/>
            <a:ext cx="4114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Search</a:t>
            </a:r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320800"/>
            <a:ext cx="7162800" cy="41148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Best first but only keep N best items on priority queue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Complete?</a:t>
            </a:r>
          </a:p>
          <a:p>
            <a:pPr lvl="2"/>
            <a:endParaRPr lang="en-US"/>
          </a:p>
          <a:p>
            <a:pPr lvl="1"/>
            <a:r>
              <a:rPr lang="en-US"/>
              <a:t>Time Complexity?</a:t>
            </a:r>
          </a:p>
          <a:p>
            <a:pPr lvl="1"/>
            <a:endParaRPr lang="en-US"/>
          </a:p>
          <a:p>
            <a:pPr lvl="1"/>
            <a:r>
              <a:rPr lang="en-US"/>
              <a:t>Space Complexity?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BB2A-DA5E-4A99-AA37-7B18835C1109}" type="slidenum">
              <a:rPr lang="en-US"/>
              <a:pPr/>
              <a:t>57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6375400" cy="901700"/>
          </a:xfrm>
        </p:spPr>
        <p:txBody>
          <a:bodyPr/>
          <a:lstStyle/>
          <a:p>
            <a:r>
              <a:rPr lang="en-US"/>
              <a:t>Hill Climbing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5188"/>
            <a:ext cx="6513513" cy="4114800"/>
          </a:xfrm>
        </p:spPr>
        <p:txBody>
          <a:bodyPr/>
          <a:lstStyle/>
          <a:p>
            <a:pPr marL="0" indent="0"/>
            <a:r>
              <a:rPr lang="en-US"/>
              <a:t>Idea</a:t>
            </a:r>
          </a:p>
          <a:p>
            <a:pPr lvl="1"/>
            <a:r>
              <a:rPr lang="en-US" sz="2400"/>
              <a:t>Always choose best child; no backtracking</a:t>
            </a:r>
          </a:p>
          <a:p>
            <a:pPr lvl="1"/>
            <a:r>
              <a:rPr lang="en-US" sz="2400"/>
              <a:t>Beam search with |queue| = 1</a:t>
            </a:r>
          </a:p>
          <a:p>
            <a:pPr marL="0" indent="0"/>
            <a:r>
              <a:rPr lang="en-US"/>
              <a:t>Problems?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-36513" y="3094038"/>
            <a:ext cx="39576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Local maxima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Plateaus</a:t>
            </a: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8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Diagonal ridges 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5072063" y="2303463"/>
            <a:ext cx="3355975" cy="1047750"/>
          </a:xfrm>
          <a:custGeom>
            <a:avLst/>
            <a:gdLst>
              <a:gd name="T0" fmla="*/ 0 w 2114"/>
              <a:gd name="T1" fmla="*/ 649 h 660"/>
              <a:gd name="T2" fmla="*/ 129 w 2114"/>
              <a:gd name="T3" fmla="*/ 649 h 660"/>
              <a:gd name="T4" fmla="*/ 166 w 2114"/>
              <a:gd name="T5" fmla="*/ 637 h 660"/>
              <a:gd name="T6" fmla="*/ 251 w 2114"/>
              <a:gd name="T7" fmla="*/ 557 h 660"/>
              <a:gd name="T8" fmla="*/ 307 w 2114"/>
              <a:gd name="T9" fmla="*/ 471 h 660"/>
              <a:gd name="T10" fmla="*/ 368 w 2114"/>
              <a:gd name="T11" fmla="*/ 398 h 660"/>
              <a:gd name="T12" fmla="*/ 411 w 2114"/>
              <a:gd name="T13" fmla="*/ 502 h 660"/>
              <a:gd name="T14" fmla="*/ 460 w 2114"/>
              <a:gd name="T15" fmla="*/ 533 h 660"/>
              <a:gd name="T16" fmla="*/ 546 w 2114"/>
              <a:gd name="T17" fmla="*/ 490 h 660"/>
              <a:gd name="T18" fmla="*/ 619 w 2114"/>
              <a:gd name="T19" fmla="*/ 361 h 660"/>
              <a:gd name="T20" fmla="*/ 650 w 2114"/>
              <a:gd name="T21" fmla="*/ 367 h 660"/>
              <a:gd name="T22" fmla="*/ 662 w 2114"/>
              <a:gd name="T23" fmla="*/ 410 h 660"/>
              <a:gd name="T24" fmla="*/ 699 w 2114"/>
              <a:gd name="T25" fmla="*/ 478 h 660"/>
              <a:gd name="T26" fmla="*/ 748 w 2114"/>
              <a:gd name="T27" fmla="*/ 527 h 660"/>
              <a:gd name="T28" fmla="*/ 772 w 2114"/>
              <a:gd name="T29" fmla="*/ 496 h 660"/>
              <a:gd name="T30" fmla="*/ 778 w 2114"/>
              <a:gd name="T31" fmla="*/ 478 h 660"/>
              <a:gd name="T32" fmla="*/ 791 w 2114"/>
              <a:gd name="T33" fmla="*/ 465 h 660"/>
              <a:gd name="T34" fmla="*/ 797 w 2114"/>
              <a:gd name="T35" fmla="*/ 447 h 660"/>
              <a:gd name="T36" fmla="*/ 809 w 2114"/>
              <a:gd name="T37" fmla="*/ 429 h 660"/>
              <a:gd name="T38" fmla="*/ 827 w 2114"/>
              <a:gd name="T39" fmla="*/ 373 h 660"/>
              <a:gd name="T40" fmla="*/ 846 w 2114"/>
              <a:gd name="T41" fmla="*/ 318 h 660"/>
              <a:gd name="T42" fmla="*/ 852 w 2114"/>
              <a:gd name="T43" fmla="*/ 263 h 660"/>
              <a:gd name="T44" fmla="*/ 858 w 2114"/>
              <a:gd name="T45" fmla="*/ 165 h 660"/>
              <a:gd name="T46" fmla="*/ 932 w 2114"/>
              <a:gd name="T47" fmla="*/ 0 h 660"/>
              <a:gd name="T48" fmla="*/ 944 w 2114"/>
              <a:gd name="T49" fmla="*/ 36 h 660"/>
              <a:gd name="T50" fmla="*/ 950 w 2114"/>
              <a:gd name="T51" fmla="*/ 55 h 660"/>
              <a:gd name="T52" fmla="*/ 956 w 2114"/>
              <a:gd name="T53" fmla="*/ 73 h 660"/>
              <a:gd name="T54" fmla="*/ 999 w 2114"/>
              <a:gd name="T55" fmla="*/ 220 h 660"/>
              <a:gd name="T56" fmla="*/ 1048 w 2114"/>
              <a:gd name="T57" fmla="*/ 490 h 660"/>
              <a:gd name="T58" fmla="*/ 1097 w 2114"/>
              <a:gd name="T59" fmla="*/ 600 h 660"/>
              <a:gd name="T60" fmla="*/ 1122 w 2114"/>
              <a:gd name="T61" fmla="*/ 569 h 660"/>
              <a:gd name="T62" fmla="*/ 1128 w 2114"/>
              <a:gd name="T63" fmla="*/ 551 h 660"/>
              <a:gd name="T64" fmla="*/ 1140 w 2114"/>
              <a:gd name="T65" fmla="*/ 533 h 660"/>
              <a:gd name="T66" fmla="*/ 1177 w 2114"/>
              <a:gd name="T67" fmla="*/ 441 h 660"/>
              <a:gd name="T68" fmla="*/ 1213 w 2114"/>
              <a:gd name="T69" fmla="*/ 539 h 660"/>
              <a:gd name="T70" fmla="*/ 1250 w 2114"/>
              <a:gd name="T71" fmla="*/ 588 h 660"/>
              <a:gd name="T72" fmla="*/ 1299 w 2114"/>
              <a:gd name="T73" fmla="*/ 606 h 660"/>
              <a:gd name="T74" fmla="*/ 1336 w 2114"/>
              <a:gd name="T75" fmla="*/ 557 h 660"/>
              <a:gd name="T76" fmla="*/ 1354 w 2114"/>
              <a:gd name="T77" fmla="*/ 502 h 660"/>
              <a:gd name="T78" fmla="*/ 1367 w 2114"/>
              <a:gd name="T79" fmla="*/ 459 h 660"/>
              <a:gd name="T80" fmla="*/ 1434 w 2114"/>
              <a:gd name="T81" fmla="*/ 478 h 660"/>
              <a:gd name="T82" fmla="*/ 1459 w 2114"/>
              <a:gd name="T83" fmla="*/ 514 h 660"/>
              <a:gd name="T84" fmla="*/ 1465 w 2114"/>
              <a:gd name="T85" fmla="*/ 551 h 660"/>
              <a:gd name="T86" fmla="*/ 1495 w 2114"/>
              <a:gd name="T87" fmla="*/ 625 h 660"/>
              <a:gd name="T88" fmla="*/ 1557 w 2114"/>
              <a:gd name="T89" fmla="*/ 582 h 660"/>
              <a:gd name="T90" fmla="*/ 1593 w 2114"/>
              <a:gd name="T91" fmla="*/ 527 h 660"/>
              <a:gd name="T92" fmla="*/ 1630 w 2114"/>
              <a:gd name="T93" fmla="*/ 502 h 660"/>
              <a:gd name="T94" fmla="*/ 1698 w 2114"/>
              <a:gd name="T95" fmla="*/ 539 h 660"/>
              <a:gd name="T96" fmla="*/ 1765 w 2114"/>
              <a:gd name="T97" fmla="*/ 612 h 660"/>
              <a:gd name="T98" fmla="*/ 1796 w 2114"/>
              <a:gd name="T99" fmla="*/ 606 h 660"/>
              <a:gd name="T100" fmla="*/ 1808 w 2114"/>
              <a:gd name="T101" fmla="*/ 569 h 660"/>
              <a:gd name="T102" fmla="*/ 1875 w 2114"/>
              <a:gd name="T103" fmla="*/ 422 h 660"/>
              <a:gd name="T104" fmla="*/ 1887 w 2114"/>
              <a:gd name="T105" fmla="*/ 435 h 660"/>
              <a:gd name="T106" fmla="*/ 1906 w 2114"/>
              <a:gd name="T107" fmla="*/ 441 h 660"/>
              <a:gd name="T108" fmla="*/ 1912 w 2114"/>
              <a:gd name="T109" fmla="*/ 459 h 660"/>
              <a:gd name="T110" fmla="*/ 1930 w 2114"/>
              <a:gd name="T111" fmla="*/ 471 h 660"/>
              <a:gd name="T112" fmla="*/ 1973 w 2114"/>
              <a:gd name="T113" fmla="*/ 563 h 660"/>
              <a:gd name="T114" fmla="*/ 1986 w 2114"/>
              <a:gd name="T115" fmla="*/ 600 h 660"/>
              <a:gd name="T116" fmla="*/ 2004 w 2114"/>
              <a:gd name="T117" fmla="*/ 606 h 660"/>
              <a:gd name="T118" fmla="*/ 2114 w 2114"/>
              <a:gd name="T119" fmla="*/ 637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470" name="Freeform 6"/>
          <p:cNvSpPr>
            <a:spLocks/>
          </p:cNvSpPr>
          <p:nvPr/>
        </p:nvSpPr>
        <p:spPr bwMode="auto">
          <a:xfrm>
            <a:off x="4611688" y="3716338"/>
            <a:ext cx="4376737" cy="949325"/>
          </a:xfrm>
          <a:custGeom>
            <a:avLst/>
            <a:gdLst>
              <a:gd name="T0" fmla="*/ 0 w 2757"/>
              <a:gd name="T1" fmla="*/ 527 h 598"/>
              <a:gd name="T2" fmla="*/ 220 w 2757"/>
              <a:gd name="T3" fmla="*/ 545 h 598"/>
              <a:gd name="T4" fmla="*/ 710 w 2757"/>
              <a:gd name="T5" fmla="*/ 508 h 598"/>
              <a:gd name="T6" fmla="*/ 1152 w 2757"/>
              <a:gd name="T7" fmla="*/ 496 h 598"/>
              <a:gd name="T8" fmla="*/ 1213 w 2757"/>
              <a:gd name="T9" fmla="*/ 288 h 598"/>
              <a:gd name="T10" fmla="*/ 1250 w 2757"/>
              <a:gd name="T11" fmla="*/ 0 h 598"/>
              <a:gd name="T12" fmla="*/ 1268 w 2757"/>
              <a:gd name="T13" fmla="*/ 12 h 598"/>
              <a:gd name="T14" fmla="*/ 1280 w 2757"/>
              <a:gd name="T15" fmla="*/ 49 h 598"/>
              <a:gd name="T16" fmla="*/ 1311 w 2757"/>
              <a:gd name="T17" fmla="*/ 465 h 598"/>
              <a:gd name="T18" fmla="*/ 1317 w 2757"/>
              <a:gd name="T19" fmla="*/ 514 h 598"/>
              <a:gd name="T20" fmla="*/ 1354 w 2757"/>
              <a:gd name="T21" fmla="*/ 502 h 598"/>
              <a:gd name="T22" fmla="*/ 1881 w 2757"/>
              <a:gd name="T23" fmla="*/ 496 h 598"/>
              <a:gd name="T24" fmla="*/ 2757 w 2757"/>
              <a:gd name="T25" fmla="*/ 5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4878388"/>
          <a:ext cx="24495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878388"/>
                        <a:ext cx="24495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“Gradient ascent”</a:t>
            </a:r>
          </a:p>
        </p:txBody>
      </p:sp>
    </p:spTree>
    <p:extLst>
      <p:ext uri="{BB962C8B-B14F-4D97-AF65-F5344CB8AC3E}">
        <p14:creationId xmlns:p14="http://schemas.microsoft.com/office/powerpoint/2010/main" val="12961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 animBg="1"/>
      <p:bldP spid="3184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02843-88A6-4F1B-9F01-05FA6D9503BF}" type="slidenum">
              <a:rPr lang="en-US"/>
              <a:pPr/>
              <a:t>58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Randomizing Hill Climbing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Randomly disobeying heuristic</a:t>
            </a:r>
          </a:p>
          <a:p>
            <a:r>
              <a:rPr lang="en-US"/>
              <a:t>Random restarts</a:t>
            </a:r>
          </a:p>
          <a:p>
            <a:endParaRPr lang="en-US"/>
          </a:p>
          <a:p>
            <a:pPr lvl="1">
              <a:buFontTx/>
              <a:buNone/>
            </a:pPr>
            <a:r>
              <a:rPr lang="en-US"/>
              <a:t>( heavy tailed distributions )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701675" y="50688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 Local Search</a:t>
            </a:r>
            <a:r>
              <a:rPr lang="en-US" sz="400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88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26284C1-58FF-4261-80A5-F3B61B16B8BC}" type="slidenum">
              <a:rPr lang="en-US"/>
              <a:pPr/>
              <a:t>59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55613"/>
            <a:ext cx="7191375" cy="298450"/>
          </a:xfrm>
        </p:spPr>
        <p:txBody>
          <a:bodyPr/>
          <a:lstStyle/>
          <a:p>
            <a:r>
              <a:rPr lang="en-US"/>
              <a:t>Simulated Annealing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9463"/>
            <a:ext cx="9144000" cy="4114800"/>
          </a:xfrm>
        </p:spPr>
        <p:txBody>
          <a:bodyPr/>
          <a:lstStyle/>
          <a:p>
            <a:r>
              <a:rPr lang="en-US" sz="2400"/>
              <a:t>Objective: avoid local minima</a:t>
            </a:r>
          </a:p>
          <a:p>
            <a:r>
              <a:rPr lang="en-US" sz="2400"/>
              <a:t>Technique:</a:t>
            </a:r>
          </a:p>
          <a:p>
            <a:pPr lvl="1"/>
            <a:r>
              <a:rPr lang="en-US" sz="2400"/>
              <a:t>For the most part use hill climbing</a:t>
            </a:r>
          </a:p>
          <a:p>
            <a:pPr lvl="1"/>
            <a:r>
              <a:rPr lang="en-US" sz="2400"/>
              <a:t>When no improvement possible</a:t>
            </a:r>
          </a:p>
          <a:p>
            <a:pPr lvl="2"/>
            <a:r>
              <a:rPr lang="en-US" sz="1800"/>
              <a:t>Choose random neighbor</a:t>
            </a:r>
          </a:p>
          <a:p>
            <a:pPr lvl="2"/>
            <a:r>
              <a:rPr lang="en-US" sz="1800"/>
              <a:t>Let </a:t>
            </a:r>
            <a:r>
              <a:rPr lang="en-US" sz="1800">
                <a:sym typeface="Symbol" pitchFamily="18" charset="2"/>
              </a:rPr>
              <a:t> be the decrease in quality</a:t>
            </a:r>
            <a:endParaRPr lang="en-US" sz="1800"/>
          </a:p>
          <a:p>
            <a:pPr lvl="2"/>
            <a:r>
              <a:rPr lang="en-US" sz="1800"/>
              <a:t>Move to neighbor with probability e </a:t>
            </a:r>
            <a:r>
              <a:rPr lang="en-US" sz="1800" baseline="30000">
                <a:sym typeface="Symbol" pitchFamily="18" charset="2"/>
              </a:rPr>
              <a:t>--/T</a:t>
            </a:r>
          </a:p>
          <a:p>
            <a:pPr lvl="1"/>
            <a:r>
              <a:rPr lang="en-US" sz="2400"/>
              <a:t>Reduce “temperature” (T) over time</a:t>
            </a:r>
          </a:p>
          <a:p>
            <a:r>
              <a:rPr lang="en-US" sz="2400"/>
              <a:t>Pros &amp; cons</a:t>
            </a:r>
          </a:p>
          <a:p>
            <a:pPr lvl="1"/>
            <a:r>
              <a:rPr lang="en-US" sz="2400"/>
              <a:t>Optimal?</a:t>
            </a:r>
          </a:p>
          <a:p>
            <a:endParaRPr lang="en-US" sz="2400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 flipV="1">
            <a:off x="4495800" y="51816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 flipV="1">
            <a:off x="4800600" y="5181600"/>
            <a:ext cx="3810000" cy="99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4419600" y="5562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8077200" y="5562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temp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0" y="4735513"/>
            <a:ext cx="9144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If T decreased slowly enough, </a:t>
            </a:r>
            <a:r>
              <a:rPr lang="en-US" sz="2000" b="0" i="1">
                <a:solidFill>
                  <a:schemeClr val="tx1"/>
                </a:solidFill>
                <a:latin typeface="Comic Sans MS" pitchFamily="66" charset="0"/>
              </a:rPr>
              <a:t>will</a:t>
            </a: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 reach optimal state</a:t>
            </a:r>
          </a:p>
          <a:p>
            <a:pPr marL="225425" indent="-225425" algn="l" eaLnBrk="0" hangingPunct="0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Widely used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See also WalkSAT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07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838200"/>
            <a:ext cx="8839200" cy="2057400"/>
          </a:xfrm>
          <a:prstGeom prst="rect">
            <a:avLst/>
          </a:prstGeom>
          <a:solidFill>
            <a:srgbClr val="CAF2F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r>
              <a:rPr lang="en-US" dirty="0" smtClean="0"/>
              <a:t>Depth first search (DFS)</a:t>
            </a:r>
          </a:p>
          <a:p>
            <a:r>
              <a:rPr lang="en-US" dirty="0" smtClean="0"/>
              <a:t>Breadth first search (BFS)</a:t>
            </a:r>
          </a:p>
          <a:p>
            <a:r>
              <a:rPr lang="en-US" dirty="0" smtClean="0"/>
              <a:t>Iterative deepening depth-first search (IDS)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67382">
            <a:off x="6711300" y="1304336"/>
            <a:ext cx="187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Blind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521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>
                <a:latin typeface="Arial" charset="0"/>
                <a:ea typeface="ヒラギノ角ゴ ProN W3" charset="0"/>
                <a:cs typeface="ヒラギノ角ゴ ProN W3" charset="0"/>
              </a:rPr>
              <a:t>To Do: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43053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Look at the course website:</a:t>
            </a:r>
          </a:p>
          <a:p>
            <a:pPr marL="782638" lvl="1" eaLnBrk="1" hangingPunct="1"/>
            <a:r>
              <a:rPr lang="en-US" u="sng" dirty="0">
                <a:latin typeface="Arial" charset="0"/>
                <a:ea typeface="ヒラギノ角ゴ ProN W3" charset="0"/>
                <a:cs typeface="ヒラギノ角ゴ ProN W3" charset="0"/>
              </a:rPr>
              <a:t>http://www.cs.washington.edu/cse473/12sp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Do the readings (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Ch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3)</a:t>
            </a:r>
          </a:p>
          <a:p>
            <a:pPr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Start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PS1,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Extra Work?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Failure to detect repeated states can cause exponentially more work (why?)</a:t>
            </a:r>
          </a:p>
        </p:txBody>
      </p:sp>
      <p:pic>
        <p:nvPicPr>
          <p:cNvPr id="5222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In BFS, for example, we shouldn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 bother expanding the circled nodes (why?)</a:t>
            </a:r>
          </a:p>
        </p:txBody>
      </p:sp>
      <p:grpSp>
        <p:nvGrpSpPr>
          <p:cNvPr id="53253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3258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3259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0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3261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3262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3263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4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7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69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3296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97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98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99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300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301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2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3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304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3305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8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9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0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1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2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3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4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0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3271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72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3277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78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79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80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281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282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3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4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285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3286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287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8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9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0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1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2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3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4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5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3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4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5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6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Very simple fix: never expand a state type twice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1182688" lvl="2" eaLnBrk="1" hangingPunct="1"/>
            <a:endParaRPr lang="en-US" sz="1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this wreck completeness?  Why or why not?</a:t>
            </a: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How about optimality?  Why or why not?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Some Hints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Graph search is almost always better than tree search (when not?)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Implement your closed list as a dict or set!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/>
                <a:gridCol w="1295400"/>
                <a:gridCol w="1290638"/>
                <a:gridCol w="2066925"/>
                <a:gridCol w="2200275"/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591175"/>
            <a:ext cx="8229600" cy="1266825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we make it optimal?  Next class!</a:t>
            </a:r>
          </a:p>
        </p:txBody>
      </p:sp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6349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554288 h 21600"/>
              <a:gd name="T2" fmla="*/ 2927350 w 21600"/>
              <a:gd name="T3" fmla="*/ 2554288 h 21600"/>
              <a:gd name="T4" fmla="*/ 1452562 w 21600"/>
              <a:gd name="T5" fmla="*/ 0 h 21600"/>
              <a:gd name="T6" fmla="*/ 0 w 21600"/>
              <a:gd name="T7" fmla="*/ 2554288 h 21600"/>
              <a:gd name="T8" fmla="*/ 0 w 21600"/>
              <a:gd name="T9" fmla="*/ 2554288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0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1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2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6353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4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6355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6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7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306387 w 21378"/>
              <a:gd name="T1" fmla="*/ 0 h 21600"/>
              <a:gd name="T2" fmla="*/ 298461 w 21378"/>
              <a:gd name="T3" fmla="*/ 222246 h 21600"/>
              <a:gd name="T4" fmla="*/ 195272 w 21378"/>
              <a:gd name="T5" fmla="*/ 384146 h 21600"/>
              <a:gd name="T6" fmla="*/ 127009 w 21378"/>
              <a:gd name="T7" fmla="*/ 495312 h 21600"/>
              <a:gd name="T8" fmla="*/ 136526 w 21378"/>
              <a:gd name="T9" fmla="*/ 692149 h 21600"/>
              <a:gd name="T10" fmla="*/ 144465 w 21378"/>
              <a:gd name="T11" fmla="*/ 1017578 h 21600"/>
              <a:gd name="T12" fmla="*/ 41276 w 21378"/>
              <a:gd name="T13" fmla="*/ 1196989 h 21600"/>
              <a:gd name="T14" fmla="*/ 15880 w 21378"/>
              <a:gd name="T15" fmla="*/ 1273217 h 21600"/>
              <a:gd name="T16" fmla="*/ 0 w 21378"/>
              <a:gd name="T17" fmla="*/ 18542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8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52384 w 21600"/>
              <a:gd name="T3" fmla="*/ 52395 h 21600"/>
              <a:gd name="T4" fmla="*/ 188910 w 21600"/>
              <a:gd name="T5" fmla="*/ 120654 h 21600"/>
              <a:gd name="T6" fmla="*/ 196850 w 21600"/>
              <a:gd name="T7" fmla="*/ 273053 h 21600"/>
              <a:gd name="T8" fmla="*/ 146052 w 21600"/>
              <a:gd name="T9" fmla="*/ 350845 h 21600"/>
              <a:gd name="T10" fmla="*/ 255588 w 21600"/>
              <a:gd name="T11" fmla="*/ 4381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1427371 w 19817"/>
              <a:gd name="T1" fmla="*/ 260420 h 19984"/>
              <a:gd name="T2" fmla="*/ 2033793 w 19817"/>
              <a:gd name="T3" fmla="*/ 1336875 h 19984"/>
              <a:gd name="T4" fmla="*/ 2005196 w 19817"/>
              <a:gd name="T5" fmla="*/ 1916427 h 19984"/>
              <a:gd name="T6" fmla="*/ 2141724 w 19817"/>
              <a:gd name="T7" fmla="*/ 2626126 h 19984"/>
              <a:gd name="T8" fmla="*/ 1133730 w 19817"/>
              <a:gd name="T9" fmla="*/ 2643513 h 19984"/>
              <a:gd name="T10" fmla="*/ 868573 w 19817"/>
              <a:gd name="T11" fmla="*/ 2626126 h 19984"/>
              <a:gd name="T12" fmla="*/ 13019 w 19817"/>
              <a:gd name="T13" fmla="*/ 2618189 h 19984"/>
              <a:gd name="T14" fmla="*/ 417819 w 19817"/>
              <a:gd name="T15" fmla="*/ 1875102 h 19984"/>
              <a:gd name="T16" fmla="*/ 1316324 w 19817"/>
              <a:gd name="T17" fmla="*/ 268358 h 19984"/>
              <a:gd name="T18" fmla="*/ 1427371 w 19817"/>
              <a:gd name="T19" fmla="*/ 260420 h 19984"/>
              <a:gd name="T20" fmla="*/ 1427371 w 19817"/>
              <a:gd name="T21" fmla="*/ 260420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0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1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265113 w 21600"/>
              <a:gd name="T1" fmla="*/ 0 h 21600"/>
              <a:gd name="T2" fmla="*/ 132557 w 21600"/>
              <a:gd name="T3" fmla="*/ 199496 h 21600"/>
              <a:gd name="T4" fmla="*/ 132557 w 21600"/>
              <a:gd name="T5" fmla="*/ 997479 h 21600"/>
              <a:gd name="T6" fmla="*/ 0 w 21600"/>
              <a:gd name="T7" fmla="*/ 1196975 h 21600"/>
              <a:gd name="T8" fmla="*/ 132557 w 21600"/>
              <a:gd name="T9" fmla="*/ 1396471 h 21600"/>
              <a:gd name="T10" fmla="*/ 132557 w 21600"/>
              <a:gd name="T11" fmla="*/ 2194454 h 21600"/>
              <a:gd name="T12" fmla="*/ 265113 w 21600"/>
              <a:gd name="T13" fmla="*/ 2393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2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build="p" autoUpdateAnimBg="0" advAuto="1"/>
      <p:bldP spid="59434" grpId="0" autoUpdateAnimBg="0"/>
      <p:bldP spid="59435" grpId="0" autoUpdateAnimBg="0"/>
      <p:bldP spid="59436" grpId="0" autoUpdateAnimBg="0"/>
      <p:bldP spid="59437" grpId="0" autoUpdateAnimBg="0"/>
      <p:bldP spid="594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2819400"/>
            <a:ext cx="8839200" cy="4038600"/>
          </a:xfrm>
          <a:prstGeom prst="rect">
            <a:avLst/>
          </a:prstGeom>
          <a:solidFill>
            <a:srgbClr val="CAF2F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r>
              <a:rPr lang="en-US" dirty="0" smtClean="0"/>
              <a:t>Depth first search (DFS)</a:t>
            </a:r>
          </a:p>
          <a:p>
            <a:r>
              <a:rPr lang="en-US" dirty="0" smtClean="0"/>
              <a:t>Breadth first search (BFS)</a:t>
            </a:r>
          </a:p>
          <a:p>
            <a:r>
              <a:rPr lang="en-US" dirty="0" smtClean="0"/>
              <a:t>Iterative deepening depth-first search (IDS)</a:t>
            </a:r>
          </a:p>
          <a:p>
            <a:r>
              <a:rPr lang="en-US" dirty="0" smtClean="0"/>
              <a:t>Best first search</a:t>
            </a:r>
          </a:p>
          <a:p>
            <a:r>
              <a:rPr lang="en-US" dirty="0" smtClean="0"/>
              <a:t>Uniform cost search (UCS)</a:t>
            </a:r>
          </a:p>
          <a:p>
            <a:r>
              <a:rPr lang="en-US" dirty="0" smtClean="0"/>
              <a:t>Greedy search</a:t>
            </a:r>
          </a:p>
          <a:p>
            <a:r>
              <a:rPr lang="en-US" dirty="0" smtClean="0"/>
              <a:t>A*</a:t>
            </a:r>
          </a:p>
          <a:p>
            <a:r>
              <a:rPr lang="en-US" dirty="0" smtClean="0"/>
              <a:t>Iterative Deepening A* (IDA*)</a:t>
            </a:r>
          </a:p>
          <a:p>
            <a:r>
              <a:rPr lang="en-US" dirty="0" smtClean="0"/>
              <a:t>Beam search</a:t>
            </a:r>
          </a:p>
          <a:p>
            <a:r>
              <a:rPr lang="en-US" dirty="0" smtClean="0"/>
              <a:t>Hill climbing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67382">
            <a:off x="6380309" y="3550821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Heuristic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504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2CA6BBA-9151-7F49-90BF-98E0E31EDE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832475" y="32734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816600" y="31623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5222875" y="42640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207000" y="4152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b</a:t>
            </a:r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6823075" y="43402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521200" y="52197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45370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5588000" y="5219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d</a:t>
            </a:r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56038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807200" y="42291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Times New Roman" charset="0"/>
              </a:rPr>
              <a:t>e</a:t>
            </a:r>
          </a:p>
        </p:txBody>
      </p:sp>
      <p:sp>
        <p:nvSpPr>
          <p:cNvPr id="204813" name="Oval 13"/>
          <p:cNvSpPr>
            <a:spLocks noChangeArrowheads="1"/>
          </p:cNvSpPr>
          <p:nvPr/>
        </p:nvSpPr>
        <p:spPr bwMode="auto">
          <a:xfrm>
            <a:off x="65944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6578600" y="52197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f</a:t>
            </a:r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7356475" y="5254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7340600" y="5143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g</a:t>
            </a:r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8118475" y="5254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8102600" y="5143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h</a:t>
            </a:r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5435600" y="35433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045200" y="35433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4749800" y="45339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5435600" y="45339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 flipH="1">
            <a:off x="6731000" y="46863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7112000" y="46863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5" name="Line 25"/>
          <p:cNvSpPr>
            <a:spLocks noChangeShapeType="1"/>
          </p:cNvSpPr>
          <p:nvPr/>
        </p:nvSpPr>
        <p:spPr bwMode="auto">
          <a:xfrm>
            <a:off x="7188200" y="4610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1981200"/>
          </a:xfrm>
        </p:spPr>
        <p:txBody>
          <a:bodyPr/>
          <a:lstStyle/>
          <a:p>
            <a:pPr marL="342900" indent="-342900"/>
            <a:r>
              <a:rPr lang="en-US" sz="3200" dirty="0"/>
              <a:t>Maintain </a:t>
            </a:r>
            <a:r>
              <a:rPr lang="en-US" sz="3200" b="1" i="1" dirty="0"/>
              <a:t>stack</a:t>
            </a:r>
            <a:r>
              <a:rPr lang="en-US" sz="3200" dirty="0"/>
              <a:t> of nodes to </a:t>
            </a:r>
            <a:r>
              <a:rPr lang="en-US" sz="3200" dirty="0" smtClean="0"/>
              <a:t>visit</a:t>
            </a:r>
          </a:p>
          <a:p>
            <a:pPr marL="692150" lvl="1" indent="-342900"/>
            <a:r>
              <a:rPr lang="en-US" sz="2800" dirty="0" smtClean="0"/>
              <a:t>Check path to root to prune duplicates</a:t>
            </a:r>
            <a:endParaRPr lang="en-US" sz="2800" dirty="0"/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</p:txBody>
      </p:sp>
      <p:sp>
        <p:nvSpPr>
          <p:cNvPr id="204827" name="Text Box 27"/>
          <p:cNvSpPr txBox="1">
            <a:spLocks noChangeArrowheads="1"/>
          </p:cNvSpPr>
          <p:nvPr/>
        </p:nvSpPr>
        <p:spPr bwMode="auto">
          <a:xfrm>
            <a:off x="1028700" y="3128963"/>
            <a:ext cx="3478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Not for infinite spaces</a:t>
            </a:r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1066800" y="4221163"/>
            <a:ext cx="997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m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1066800" y="5465763"/>
            <a:ext cx="107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bm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8534400" y="4191000"/>
            <a:ext cx="363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m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610600" y="34290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8610600" y="54102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15400" y="3429000"/>
            <a:ext cx="0" cy="1981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4422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FAEA900-2863-2948-A098-907FA9E7AF4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 First Search</a:t>
            </a:r>
          </a:p>
        </p:txBody>
      </p:sp>
      <p:sp>
        <p:nvSpPr>
          <p:cNvPr id="20585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7162800" cy="1979613"/>
          </a:xfrm>
        </p:spPr>
        <p:txBody>
          <a:bodyPr/>
          <a:lstStyle/>
          <a:p>
            <a:pPr marL="342900" indent="-342900"/>
            <a:r>
              <a:rPr lang="en-US" sz="3200" dirty="0"/>
              <a:t>Maintain </a:t>
            </a:r>
            <a:r>
              <a:rPr lang="en-US" sz="3200" b="1" i="1" dirty="0"/>
              <a:t>queue</a:t>
            </a:r>
            <a:r>
              <a:rPr lang="en-US" sz="3200" dirty="0"/>
              <a:t> of nodes to visit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698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Yes </a:t>
            </a:r>
            <a:endParaRPr lang="en-US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1193800" y="4424363"/>
            <a:ext cx="95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1143000" y="5656263"/>
            <a:ext cx="952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77" name="Oval 53"/>
          <p:cNvSpPr>
            <a:spLocks noChangeArrowheads="1"/>
          </p:cNvSpPr>
          <p:nvPr/>
        </p:nvSpPr>
        <p:spPr bwMode="auto">
          <a:xfrm>
            <a:off x="6111875" y="3590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8" name="Text Box 54"/>
          <p:cNvSpPr txBox="1">
            <a:spLocks noChangeArrowheads="1"/>
          </p:cNvSpPr>
          <p:nvPr/>
        </p:nvSpPr>
        <p:spPr bwMode="auto">
          <a:xfrm>
            <a:off x="6096000" y="34798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5879" name="Oval 55"/>
          <p:cNvSpPr>
            <a:spLocks noChangeArrowheads="1"/>
          </p:cNvSpPr>
          <p:nvPr/>
        </p:nvSpPr>
        <p:spPr bwMode="auto">
          <a:xfrm>
            <a:off x="5502275" y="4581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0" name="Text Box 56"/>
          <p:cNvSpPr txBox="1">
            <a:spLocks noChangeArrowheads="1"/>
          </p:cNvSpPr>
          <p:nvPr/>
        </p:nvSpPr>
        <p:spPr bwMode="auto">
          <a:xfrm>
            <a:off x="5486400" y="447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b</a:t>
            </a:r>
          </a:p>
        </p:txBody>
      </p:sp>
      <p:sp>
        <p:nvSpPr>
          <p:cNvPr id="205881" name="Oval 57"/>
          <p:cNvSpPr>
            <a:spLocks noChangeArrowheads="1"/>
          </p:cNvSpPr>
          <p:nvPr/>
        </p:nvSpPr>
        <p:spPr bwMode="auto">
          <a:xfrm>
            <a:off x="7102475" y="4657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2" name="Text Box 58"/>
          <p:cNvSpPr txBox="1">
            <a:spLocks noChangeArrowheads="1"/>
          </p:cNvSpPr>
          <p:nvPr/>
        </p:nvSpPr>
        <p:spPr bwMode="auto">
          <a:xfrm>
            <a:off x="4800600" y="5537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 smtClean="0">
                <a:solidFill>
                  <a:schemeClr val="tx1"/>
                </a:solidFill>
                <a:latin typeface="Times New Roman" charset="0"/>
              </a:rPr>
              <a:t>d</a:t>
            </a:r>
            <a:endParaRPr lang="en-US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883" name="Oval 59"/>
          <p:cNvSpPr>
            <a:spLocks noChangeArrowheads="1"/>
          </p:cNvSpPr>
          <p:nvPr/>
        </p:nvSpPr>
        <p:spPr bwMode="auto">
          <a:xfrm>
            <a:off x="48164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4" name="Text Box 60"/>
          <p:cNvSpPr txBox="1">
            <a:spLocks noChangeArrowheads="1"/>
          </p:cNvSpPr>
          <p:nvPr/>
        </p:nvSpPr>
        <p:spPr bwMode="auto">
          <a:xfrm>
            <a:off x="5867400" y="55372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 smtClean="0">
                <a:solidFill>
                  <a:schemeClr val="tx1"/>
                </a:solidFill>
                <a:latin typeface="Times New Roman" charset="0"/>
              </a:rPr>
              <a:t>e</a:t>
            </a:r>
            <a:endParaRPr lang="en-US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885" name="Oval 61"/>
          <p:cNvSpPr>
            <a:spLocks noChangeArrowheads="1"/>
          </p:cNvSpPr>
          <p:nvPr/>
        </p:nvSpPr>
        <p:spPr bwMode="auto">
          <a:xfrm>
            <a:off x="58832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6" name="Text Box 62"/>
          <p:cNvSpPr txBox="1">
            <a:spLocks noChangeArrowheads="1"/>
          </p:cNvSpPr>
          <p:nvPr/>
        </p:nvSpPr>
        <p:spPr bwMode="auto">
          <a:xfrm>
            <a:off x="7086600" y="45466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05887" name="Oval 63"/>
          <p:cNvSpPr>
            <a:spLocks noChangeArrowheads="1"/>
          </p:cNvSpPr>
          <p:nvPr/>
        </p:nvSpPr>
        <p:spPr bwMode="auto">
          <a:xfrm>
            <a:off x="68738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8" name="Text Box 64"/>
          <p:cNvSpPr txBox="1">
            <a:spLocks noChangeArrowheads="1"/>
          </p:cNvSpPr>
          <p:nvPr/>
        </p:nvSpPr>
        <p:spPr bwMode="auto">
          <a:xfrm>
            <a:off x="6858000" y="5537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f</a:t>
            </a:r>
          </a:p>
        </p:txBody>
      </p:sp>
      <p:sp>
        <p:nvSpPr>
          <p:cNvPr id="205889" name="Oval 65"/>
          <p:cNvSpPr>
            <a:spLocks noChangeArrowheads="1"/>
          </p:cNvSpPr>
          <p:nvPr/>
        </p:nvSpPr>
        <p:spPr bwMode="auto">
          <a:xfrm>
            <a:off x="7635875" y="557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0" name="Text Box 66"/>
          <p:cNvSpPr txBox="1">
            <a:spLocks noChangeArrowheads="1"/>
          </p:cNvSpPr>
          <p:nvPr/>
        </p:nvSpPr>
        <p:spPr bwMode="auto">
          <a:xfrm>
            <a:off x="7620000" y="546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g</a:t>
            </a:r>
          </a:p>
        </p:txBody>
      </p:sp>
      <p:sp>
        <p:nvSpPr>
          <p:cNvPr id="205891" name="Oval 67"/>
          <p:cNvSpPr>
            <a:spLocks noChangeArrowheads="1"/>
          </p:cNvSpPr>
          <p:nvPr/>
        </p:nvSpPr>
        <p:spPr bwMode="auto">
          <a:xfrm>
            <a:off x="8397875" y="557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2" name="Text Box 68"/>
          <p:cNvSpPr txBox="1">
            <a:spLocks noChangeArrowheads="1"/>
          </p:cNvSpPr>
          <p:nvPr/>
        </p:nvSpPr>
        <p:spPr bwMode="auto">
          <a:xfrm>
            <a:off x="8382000" y="546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h</a:t>
            </a:r>
          </a:p>
        </p:txBody>
      </p:sp>
      <p:sp>
        <p:nvSpPr>
          <p:cNvPr id="205893" name="Line 69"/>
          <p:cNvSpPr>
            <a:spLocks noChangeShapeType="1"/>
          </p:cNvSpPr>
          <p:nvPr/>
        </p:nvSpPr>
        <p:spPr bwMode="auto">
          <a:xfrm flipH="1">
            <a:off x="5715000" y="38608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4" name="Line 70"/>
          <p:cNvSpPr>
            <a:spLocks noChangeShapeType="1"/>
          </p:cNvSpPr>
          <p:nvPr/>
        </p:nvSpPr>
        <p:spPr bwMode="auto">
          <a:xfrm>
            <a:off x="6324600" y="38608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 flipH="1">
            <a:off x="5029200" y="4851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6" name="Line 72"/>
          <p:cNvSpPr>
            <a:spLocks noChangeShapeType="1"/>
          </p:cNvSpPr>
          <p:nvPr/>
        </p:nvSpPr>
        <p:spPr bwMode="auto">
          <a:xfrm>
            <a:off x="5715000" y="48514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7" name="Line 73"/>
          <p:cNvSpPr>
            <a:spLocks noChangeShapeType="1"/>
          </p:cNvSpPr>
          <p:nvPr/>
        </p:nvSpPr>
        <p:spPr bwMode="auto">
          <a:xfrm flipH="1">
            <a:off x="7010400" y="50038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8" name="Line 74"/>
          <p:cNvSpPr>
            <a:spLocks noChangeShapeType="1"/>
          </p:cNvSpPr>
          <p:nvPr/>
        </p:nvSpPr>
        <p:spPr bwMode="auto">
          <a:xfrm>
            <a:off x="7391400" y="5003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>
            <a:off x="7467600" y="49276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432800" y="4126468"/>
            <a:ext cx="320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d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09000" y="36576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509000" y="48768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813800" y="3657600"/>
            <a:ext cx="25400" cy="1219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6007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Pages>0</Pages>
  <Words>2467</Words>
  <Characters>0</Characters>
  <Application>Microsoft Macintosh PowerPoint</Application>
  <PresentationFormat>On-screen Show (4:3)</PresentationFormat>
  <Lines>0</Lines>
  <Paragraphs>839</Paragraphs>
  <Slides>65</Slides>
  <Notes>39</Notes>
  <HiddenSlides>11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1_dan-berkeley-nlp-v1</vt:lpstr>
      <vt:lpstr>dan-berkeley-nlp-v1</vt:lpstr>
      <vt:lpstr>dan-berkeley-nlp-v1 copy</vt:lpstr>
      <vt:lpstr>Bitmap Image</vt:lpstr>
      <vt:lpstr>CSE 473: Artificial Intelligence Autumn 2014</vt:lpstr>
      <vt:lpstr>Announcements</vt:lpstr>
      <vt:lpstr>Search thru a </vt:lpstr>
      <vt:lpstr>Graduation?</vt:lpstr>
      <vt:lpstr>Concept Learning</vt:lpstr>
      <vt:lpstr>Search Methods</vt:lpstr>
      <vt:lpstr>Search Methods</vt:lpstr>
      <vt:lpstr>Depth First Search</vt:lpstr>
      <vt:lpstr>Breadth First Search</vt:lpstr>
      <vt:lpstr>Memory a Limitation?</vt:lpstr>
      <vt:lpstr>Iterative Deepening Search</vt:lpstr>
      <vt:lpstr>Iterative Deepening Search</vt:lpstr>
      <vt:lpstr>Iterative Deepening Search</vt:lpstr>
      <vt:lpstr>Iterative Deepening Search</vt:lpstr>
      <vt:lpstr>Cost of Iterative Deepening</vt:lpstr>
      <vt:lpstr>Speed</vt:lpstr>
      <vt:lpstr>Costs on Actions</vt:lpstr>
      <vt:lpstr>Costs on Actions</vt:lpstr>
      <vt:lpstr>Best-First Search</vt:lpstr>
      <vt:lpstr>Priority Queue Refresher</vt:lpstr>
      <vt:lpstr>Best-First Search</vt:lpstr>
      <vt:lpstr>Old Friends</vt:lpstr>
      <vt:lpstr>Uniform Cost Search</vt:lpstr>
      <vt:lpstr>Uniform Cost Search</vt:lpstr>
      <vt:lpstr>Uniform Cost Search</vt:lpstr>
      <vt:lpstr>Uniform Cost Issues</vt:lpstr>
      <vt:lpstr>Uniform Cost: Pac-Man</vt:lpstr>
      <vt:lpstr>What is a Heuristic?</vt:lpstr>
      <vt:lpstr>What is a Heuristic?</vt:lpstr>
      <vt:lpstr>Heuristics</vt:lpstr>
      <vt:lpstr>Greedy Search</vt:lpstr>
      <vt:lpstr>Greedy Search</vt:lpstr>
      <vt:lpstr>Greedy Search</vt:lpstr>
      <vt:lpstr>A* Search</vt:lpstr>
      <vt:lpstr>A* Search</vt:lpstr>
      <vt:lpstr>Is Manhattan distance admissible?</vt:lpstr>
      <vt:lpstr>Is Manhattan distance monotonic?</vt:lpstr>
      <vt:lpstr>Euclidean Distance</vt:lpstr>
      <vt:lpstr>A* Example</vt:lpstr>
      <vt:lpstr>A* Example</vt:lpstr>
      <vt:lpstr>A* Example</vt:lpstr>
      <vt:lpstr>A* Example</vt:lpstr>
      <vt:lpstr>A* Example</vt:lpstr>
      <vt:lpstr>A* Example</vt:lpstr>
      <vt:lpstr>European Example</vt:lpstr>
      <vt:lpstr>Optimality of A* </vt:lpstr>
      <vt:lpstr>Optimality Continued</vt:lpstr>
      <vt:lpstr>A* Summary</vt:lpstr>
      <vt:lpstr>Reached this point</vt:lpstr>
      <vt:lpstr>Iterative-Deepening A*</vt:lpstr>
      <vt:lpstr>IDA* Analysis</vt:lpstr>
      <vt:lpstr>Forgetfulness</vt:lpstr>
      <vt:lpstr>SMA*</vt:lpstr>
      <vt:lpstr>Alternative Approach to  Finite Memory…</vt:lpstr>
      <vt:lpstr>Depth-First Branch &amp; Bound</vt:lpstr>
      <vt:lpstr>Beam Search</vt:lpstr>
      <vt:lpstr>Hill Climbing</vt:lpstr>
      <vt:lpstr>Randomizing Hill Climbing </vt:lpstr>
      <vt:lpstr>Simulated Annealing</vt:lpstr>
      <vt:lpstr>To Do:</vt:lpstr>
      <vt:lpstr>Extra Work?</vt:lpstr>
      <vt:lpstr>Graph Search</vt:lpstr>
      <vt:lpstr>Graph Search</vt:lpstr>
      <vt:lpstr>Some Hints</vt:lpstr>
      <vt:lpstr>Best First Greedy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41</cp:revision>
  <dcterms:modified xsi:type="dcterms:W3CDTF">2014-09-29T18:39:22Z</dcterms:modified>
</cp:coreProperties>
</file>