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67"/>
  </p:notesMasterIdLst>
  <p:handoutMasterIdLst>
    <p:handoutMasterId r:id="rId68"/>
  </p:handoutMasterIdLst>
  <p:sldIdLst>
    <p:sldId id="256" r:id="rId5"/>
    <p:sldId id="351" r:id="rId6"/>
    <p:sldId id="258" r:id="rId7"/>
    <p:sldId id="305" r:id="rId8"/>
    <p:sldId id="352" r:id="rId9"/>
    <p:sldId id="353" r:id="rId10"/>
    <p:sldId id="354" r:id="rId11"/>
    <p:sldId id="300" r:id="rId12"/>
    <p:sldId id="260" r:id="rId13"/>
    <p:sldId id="308" r:id="rId14"/>
    <p:sldId id="261" r:id="rId15"/>
    <p:sldId id="309" r:id="rId16"/>
    <p:sldId id="310" r:id="rId17"/>
    <p:sldId id="311" r:id="rId18"/>
    <p:sldId id="312" r:id="rId19"/>
    <p:sldId id="314" r:id="rId20"/>
    <p:sldId id="263" r:id="rId21"/>
    <p:sldId id="264" r:id="rId22"/>
    <p:sldId id="313" r:id="rId23"/>
    <p:sldId id="265" r:id="rId24"/>
    <p:sldId id="268" r:id="rId25"/>
    <p:sldId id="269" r:id="rId26"/>
    <p:sldId id="270" r:id="rId27"/>
    <p:sldId id="266" r:id="rId28"/>
    <p:sldId id="267" r:id="rId29"/>
    <p:sldId id="301" r:id="rId30"/>
    <p:sldId id="271" r:id="rId31"/>
    <p:sldId id="302" r:id="rId32"/>
    <p:sldId id="272" r:id="rId33"/>
    <p:sldId id="273" r:id="rId34"/>
    <p:sldId id="274" r:id="rId35"/>
    <p:sldId id="275" r:id="rId36"/>
    <p:sldId id="276" r:id="rId37"/>
    <p:sldId id="315" r:id="rId38"/>
    <p:sldId id="277" r:id="rId39"/>
    <p:sldId id="278" r:id="rId40"/>
    <p:sldId id="316" r:id="rId41"/>
    <p:sldId id="317" r:id="rId42"/>
    <p:sldId id="318" r:id="rId43"/>
    <p:sldId id="279" r:id="rId44"/>
    <p:sldId id="303" r:id="rId45"/>
    <p:sldId id="280" r:id="rId46"/>
    <p:sldId id="281" r:id="rId47"/>
    <p:sldId id="282" r:id="rId48"/>
    <p:sldId id="283" r:id="rId49"/>
    <p:sldId id="304" r:id="rId50"/>
    <p:sldId id="284" r:id="rId51"/>
    <p:sldId id="285" r:id="rId52"/>
    <p:sldId id="286" r:id="rId53"/>
    <p:sldId id="307" r:id="rId54"/>
    <p:sldId id="287" r:id="rId55"/>
    <p:sldId id="306" r:id="rId56"/>
    <p:sldId id="290" r:id="rId57"/>
    <p:sldId id="291" r:id="rId58"/>
    <p:sldId id="292" r:id="rId59"/>
    <p:sldId id="293" r:id="rId60"/>
    <p:sldId id="294" r:id="rId61"/>
    <p:sldId id="295" r:id="rId62"/>
    <p:sldId id="296" r:id="rId63"/>
    <p:sldId id="297" r:id="rId64"/>
    <p:sldId id="298" r:id="rId65"/>
    <p:sldId id="299" r:id="rId6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3" d="100"/>
          <a:sy n="153" d="100"/>
        </p:scale>
        <p:origin x="-72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3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63" Type="http://schemas.openxmlformats.org/officeDocument/2006/relationships/slide" Target="slides/slide59.xml"/><Relationship Id="rId64" Type="http://schemas.openxmlformats.org/officeDocument/2006/relationships/slide" Target="slides/slide60.xml"/><Relationship Id="rId65" Type="http://schemas.openxmlformats.org/officeDocument/2006/relationships/slide" Target="slides/slide61.xml"/><Relationship Id="rId66" Type="http://schemas.openxmlformats.org/officeDocument/2006/relationships/slide" Target="slides/slide62.xml"/><Relationship Id="rId67" Type="http://schemas.openxmlformats.org/officeDocument/2006/relationships/notesMaster" Target="notesMasters/notesMaster1.xml"/><Relationship Id="rId68" Type="http://schemas.openxmlformats.org/officeDocument/2006/relationships/handoutMaster" Target="handoutMasters/handoutMaster1.xml"/><Relationship Id="rId69" Type="http://schemas.openxmlformats.org/officeDocument/2006/relationships/printerSettings" Target="printerSettings/printerSettings1.bin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slide" Target="slides/slide5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73" Type="http://schemas.openxmlformats.org/officeDocument/2006/relationships/tableStyles" Target="tableStyles.xml"/><Relationship Id="rId60" Type="http://schemas.openxmlformats.org/officeDocument/2006/relationships/slide" Target="slides/slide56.xml"/><Relationship Id="rId61" Type="http://schemas.openxmlformats.org/officeDocument/2006/relationships/slide" Target="slides/slide57.xml"/><Relationship Id="rId62" Type="http://schemas.openxmlformats.org/officeDocument/2006/relationships/slide" Target="slides/slide58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 smtClean="0"/>
            </a:lvl1pPr>
          </a:lstStyle>
          <a:p>
            <a:pPr>
              <a:defRPr/>
            </a:pPr>
            <a:fld id="{5A806D95-FCB3-4EA4-B1AC-AF5F9D7A8CA7}" type="datetimeFigureOut">
              <a:rPr lang="en-US"/>
              <a:pPr>
                <a:defRPr/>
              </a:pPr>
              <a:t>9/26/14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7946FB74-464D-4251-B225-946CAB948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60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59967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7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>
                <a:latin typeface="Helvetica" charset="0"/>
                <a:cs typeface="Helvetica" charset="0"/>
                <a:sym typeface="Helvetica" charset="0"/>
              </a:rPr>
              <a:t>Good to hit DFS and BFS quickly, since they’ve seen it before.</a:t>
            </a:r>
            <a:endParaRPr lang="en-US" dirty="0" smtClean="0">
              <a:latin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2" tIns="45716" rIns="91432" bIns="45716"/>
          <a:lstStyle/>
          <a:p>
            <a:fld id="{55819171-2A82-408A-95CF-2C42ADE4E505}" type="slidenum">
              <a:rPr lang="en-US"/>
              <a:pPr/>
              <a:t>14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8375" cy="3584575"/>
          </a:xfrm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7337" cy="4319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33" tIns="48267" rIns="96533" bIns="48267"/>
          <a:lstStyle/>
          <a:p>
            <a:pPr marL="227013" indent="-227013" eaLnBrk="1" hangingPunct="1"/>
            <a:r>
              <a:rPr lang="en-US" smtClean="0"/>
              <a:t>State = configuration of blocks: ON(A,B), ON(B, TABLE), ON(C, TABLE)</a:t>
            </a:r>
          </a:p>
          <a:p>
            <a:pPr marL="227013" indent="-227013" eaLnBrk="1" hangingPunct="1"/>
            <a:r>
              <a:rPr lang="en-US" smtClean="0"/>
              <a:t>Start state = starting configuration</a:t>
            </a:r>
          </a:p>
          <a:p>
            <a:pPr marL="227013" indent="-227013" eaLnBrk="1" hangingPunct="1"/>
            <a:r>
              <a:rPr lang="en-US" smtClean="0"/>
              <a:t>Goal state test = does state satisfy some test, e.g. “ON(A,B)”?</a:t>
            </a:r>
          </a:p>
          <a:p>
            <a:pPr marL="227013" indent="-227013" eaLnBrk="1" hangingPunct="1"/>
            <a:r>
              <a:rPr lang="en-US" smtClean="0"/>
              <a:t>Operators: MOVE x FROM y TO z</a:t>
            </a:r>
          </a:p>
          <a:p>
            <a:pPr marL="227013" indent="-227013" eaLnBrk="1" hangingPunct="1"/>
            <a:r>
              <a:rPr lang="en-US" smtClean="0"/>
              <a:t>or PICKUP(x,y) and PUTDOWN(x,y)</a:t>
            </a:r>
          </a:p>
          <a:p>
            <a:pPr marL="227013" indent="-227013" eaLnBrk="1" hangingPunct="1"/>
            <a:r>
              <a:rPr lang="en-US" smtClean="0"/>
              <a:t>Output: Sequence of actions that transform start state into goal.</a:t>
            </a:r>
          </a:p>
          <a:p>
            <a:pPr marL="227013" indent="-227013" eaLnBrk="1" hangingPunct="1"/>
            <a:r>
              <a:rPr lang="en-US" smtClean="0"/>
              <a:t>HOW HARD if don’t care about number of actions used?  POLYNOMIAL</a:t>
            </a:r>
          </a:p>
          <a:p>
            <a:pPr marL="227013" indent="-227013" eaLnBrk="1" hangingPunct="1"/>
            <a:r>
              <a:rPr lang="en-US" smtClean="0"/>
              <a:t>HOW HARD to find smallest number of actions?  NP-COMPLETE</a:t>
            </a:r>
          </a:p>
          <a:p>
            <a:pPr marL="227013" indent="-227013" eaLnBrk="1" hangingPunct="1"/>
            <a:endParaRPr lang="en-US" smtClean="0"/>
          </a:p>
          <a:p>
            <a:pPr marL="227013" indent="-227013" eaLnBrk="1" hangingPunct="1"/>
            <a:r>
              <a:rPr lang="en-US" smtClean="0"/>
              <a:t>Suppose we want to search BACKWARDS from GOAL?</a:t>
            </a:r>
          </a:p>
          <a:p>
            <a:pPr marL="227013" indent="-227013" eaLnBrk="1" hangingPunct="1"/>
            <a:r>
              <a:rPr lang="en-US" smtClean="0"/>
              <a:t>Simple if goal COMPLETELY specified</a:t>
            </a:r>
          </a:p>
          <a:p>
            <a:pPr marL="227013" indent="-227013" eaLnBrk="1" hangingPunct="1"/>
            <a:r>
              <a:rPr lang="en-US" smtClean="0"/>
              <a:t>NEED to have a DIFFERENT notion of STATE if goals are PARTIALLY SPECIFIED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2" tIns="45716" rIns="91432" bIns="45716"/>
          <a:lstStyle/>
          <a:p>
            <a:fld id="{336B041B-1CB8-4F3A-B0D5-201E45EC5057}" type="slidenum">
              <a:rPr lang="en-US"/>
              <a:pPr/>
              <a:t>15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8375" cy="3584575"/>
          </a:xfrm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7337" cy="4319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33" tIns="48267" rIns="96533" bIns="48267"/>
          <a:lstStyle/>
          <a:p>
            <a:pPr marL="227013" indent="-227013" eaLnBrk="1" hangingPunct="1"/>
            <a:r>
              <a:rPr lang="en-US" smtClean="0"/>
              <a:t>State = configuration of blocks: ON(A,B), ON(B, TABLE), ON(C, TABLE)</a:t>
            </a:r>
          </a:p>
          <a:p>
            <a:pPr marL="227013" indent="-227013" eaLnBrk="1" hangingPunct="1"/>
            <a:r>
              <a:rPr lang="en-US" smtClean="0"/>
              <a:t>Start state = starting configuration</a:t>
            </a:r>
          </a:p>
          <a:p>
            <a:pPr marL="227013" indent="-227013" eaLnBrk="1" hangingPunct="1"/>
            <a:r>
              <a:rPr lang="en-US" smtClean="0"/>
              <a:t>Goal state test = does state satisfy some test, e.g. “ON(A,B)”?</a:t>
            </a:r>
          </a:p>
          <a:p>
            <a:pPr marL="227013" indent="-227013" eaLnBrk="1" hangingPunct="1"/>
            <a:r>
              <a:rPr lang="en-US" smtClean="0"/>
              <a:t>Operators: MOVE x FROM y TO z</a:t>
            </a:r>
          </a:p>
          <a:p>
            <a:pPr marL="227013" indent="-227013" eaLnBrk="1" hangingPunct="1"/>
            <a:r>
              <a:rPr lang="en-US" smtClean="0"/>
              <a:t>or PICKUP(x,y) and PUTDOWN(x,y)</a:t>
            </a:r>
          </a:p>
          <a:p>
            <a:pPr marL="227013" indent="-227013" eaLnBrk="1" hangingPunct="1"/>
            <a:r>
              <a:rPr lang="en-US" smtClean="0"/>
              <a:t>Output: Sequence of actions that transform start state into goal.</a:t>
            </a:r>
          </a:p>
          <a:p>
            <a:pPr marL="227013" indent="-227013" eaLnBrk="1" hangingPunct="1"/>
            <a:r>
              <a:rPr lang="en-US" smtClean="0"/>
              <a:t>HOW HARD if don’t care about number of actions used?  POLYNOMIAL</a:t>
            </a:r>
          </a:p>
          <a:p>
            <a:pPr marL="227013" indent="-227013" eaLnBrk="1" hangingPunct="1"/>
            <a:r>
              <a:rPr lang="en-US" smtClean="0"/>
              <a:t>HOW HARD to find smallest number of actions?  NP-COMPLETE</a:t>
            </a:r>
          </a:p>
          <a:p>
            <a:pPr marL="227013" indent="-227013" eaLnBrk="1" hangingPunct="1"/>
            <a:endParaRPr lang="en-US" smtClean="0"/>
          </a:p>
          <a:p>
            <a:pPr marL="227013" indent="-227013" eaLnBrk="1" hangingPunct="1"/>
            <a:r>
              <a:rPr lang="en-US" smtClean="0"/>
              <a:t>Suppose we want to search BACKWARDS from GOAL?</a:t>
            </a:r>
          </a:p>
          <a:p>
            <a:pPr marL="227013" indent="-227013" eaLnBrk="1" hangingPunct="1"/>
            <a:r>
              <a:rPr lang="en-US" smtClean="0"/>
              <a:t>Simple if goal COMPLETELY specified</a:t>
            </a:r>
          </a:p>
          <a:p>
            <a:pPr marL="227013" indent="-227013" eaLnBrk="1" hangingPunct="1"/>
            <a:r>
              <a:rPr lang="en-US" smtClean="0"/>
              <a:t>NEED to have a DIFFERENT notion of STATE if goals are PARTIALLY SPECIFIED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7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46038" eaLnBrk="1" hangingPunct="1">
              <a:spcBef>
                <a:spcPts val="438"/>
              </a:spcBef>
            </a:pPr>
            <a:r>
              <a:rPr lang="en-US" smtClean="0">
                <a:solidFill>
                  <a:srgbClr val="000000"/>
                </a:solidFill>
                <a:cs typeface="Arial" charset="0"/>
                <a:sym typeface="Arial" charset="0"/>
              </a:rPr>
              <a:t>90 * (2^30-1) + 30 * 2^29 = 145 billion</a:t>
            </a:r>
          </a:p>
          <a:p>
            <a:pPr marL="46038" eaLnBrk="1" hangingPunct="1">
              <a:spcBef>
                <a:spcPts val="438"/>
              </a:spcBef>
            </a:pPr>
            <a:r>
              <a:rPr lang="en-US" smtClean="0">
                <a:solidFill>
                  <a:srgbClr val="000000"/>
                </a:solidFill>
                <a:cs typeface="Arial" charset="0"/>
                <a:sym typeface="Arial" charset="0"/>
              </a:rPr>
              <a:t>2^29 = 536 870 912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2" tIns="45716" rIns="91432" bIns="45716"/>
          <a:lstStyle/>
          <a:p>
            <a:fld id="{40A39DB2-85AE-4828-AD5E-4FCF491E6231}" type="slidenum">
              <a:rPr lang="en-US"/>
              <a:pPr/>
              <a:t>19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8375" cy="3584575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59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Helvetica" charset="0"/>
                <a:cs typeface="Helvetica" charset="0"/>
                <a:sym typeface="Helvetica" charset="0"/>
              </a:rPr>
              <a:t>agent is really just a program</a:t>
            </a:r>
          </a:p>
          <a:p>
            <a:pPr eaLnBrk="1" hangingPunct="1"/>
            <a:r>
              <a:rPr lang="en-US" smtClean="0">
                <a:latin typeface="Helvetica" charset="0"/>
                <a:cs typeface="Helvetica" charset="0"/>
                <a:sym typeface="Helvetica" charset="0"/>
              </a:rPr>
              <a:t>environment - inputs and outputs to the program</a:t>
            </a:r>
          </a:p>
          <a:p>
            <a:pPr eaLnBrk="1" hangingPunct="1"/>
            <a:r>
              <a:rPr lang="en-US" smtClean="0">
                <a:latin typeface="Helvetica" charset="0"/>
                <a:cs typeface="Helvetica" charset="0"/>
                <a:sym typeface="Helvetica" charset="0"/>
              </a:rPr>
              <a:t>utility function - indirect specification of the what the program should do</a:t>
            </a:r>
          </a:p>
          <a:p>
            <a:pPr eaLnBrk="1" hangingPunct="1"/>
            <a:r>
              <a:rPr lang="en-US" smtClean="0">
                <a:latin typeface="Helvetica" charset="0"/>
                <a:cs typeface="Helvetica" charset="0"/>
                <a:sym typeface="Helvetica" charset="0"/>
              </a:rPr>
              <a:t>goal:  design an algorithm that can find actions for any utility function</a:t>
            </a:r>
          </a:p>
          <a:p>
            <a:pPr eaLnBrk="1" hangingPunct="1"/>
            <a:endParaRPr lang="en-US" smtClean="0">
              <a:latin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2" tIns="45716" rIns="91432" bIns="45716"/>
          <a:lstStyle/>
          <a:p>
            <a:fld id="{28A0DDEB-30F6-43FD-84E8-276FB4FD590D}" type="slidenum">
              <a:rPr lang="en-US"/>
              <a:pPr/>
              <a:t>34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8375" cy="3584575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Helvetica" charset="0"/>
                <a:cs typeface="Helvetica" charset="0"/>
                <a:sym typeface="Helvetica" charset="0"/>
              </a:rPr>
              <a:t>Made it to this slide in 50 minute class. Made students pair up to draw search tree and do depth first search. Didn’t have them to breadth first...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2" tIns="45716" rIns="91432" bIns="45716"/>
          <a:lstStyle/>
          <a:p>
            <a:fld id="{21053993-E93F-4D04-9B5A-DC0EAA984FD8}" type="slidenum">
              <a:rPr lang="en-US"/>
              <a:pPr/>
              <a:t>37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8375" cy="3584575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2" tIns="45716" rIns="91432" bIns="45716"/>
          <a:lstStyle/>
          <a:p>
            <a:fld id="{2C6299A4-4947-4405-BD64-B085EC4C37AA}" type="slidenum">
              <a:rPr lang="en-US"/>
              <a:pPr/>
              <a:t>38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8375" cy="3584575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2" tIns="45716" rIns="91432" bIns="45716"/>
          <a:lstStyle/>
          <a:p>
            <a:fld id="{5FB4C722-0F09-4149-9187-0298134CBBBF}" type="slidenum">
              <a:rPr lang="en-US"/>
              <a:pPr/>
              <a:t>39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8375" cy="3584575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Optimal if the cost of</a:t>
            </a:r>
            <a:r>
              <a:rPr lang="en-US" baseline="0" dirty="0" smtClean="0"/>
              <a:t> actions at each step exceeds some bound, epsilon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5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46038" eaLnBrk="1" hangingPunct="1">
              <a:spcBef>
                <a:spcPts val="438"/>
              </a:spcBef>
            </a:pPr>
            <a:r>
              <a:rPr lang="en-US" smtClean="0">
                <a:solidFill>
                  <a:srgbClr val="000000"/>
                </a:solidFill>
                <a:cs typeface="Arial" charset="0"/>
                <a:sym typeface="Arial" charset="0"/>
              </a:rPr>
              <a:t>python pacman.py -l contoursMaze -p SearchAgent -a fn=ucs --frameTime -1</a:t>
            </a:r>
          </a:p>
          <a:p>
            <a:pPr marL="46038" eaLnBrk="1" hangingPunct="1">
              <a:spcBef>
                <a:spcPts val="438"/>
              </a:spcBef>
            </a:pPr>
            <a:r>
              <a:rPr lang="en-US" smtClean="0">
                <a:solidFill>
                  <a:srgbClr val="000000"/>
                </a:solidFill>
                <a:cs typeface="Arial" charset="0"/>
                <a:sym typeface="Arial" charset="0"/>
              </a:rPr>
              <a:t>python pacman.py -p SearchAgent -a fn=ucs -l smallMaze --frameTime -1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1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46038" eaLnBrk="1" hangingPunct="1">
              <a:spcBef>
                <a:spcPts val="438"/>
              </a:spcBef>
            </a:pPr>
            <a:r>
              <a:rPr lang="en-US" smtClean="0">
                <a:solidFill>
                  <a:srgbClr val="000000"/>
                </a:solidFill>
                <a:cs typeface="Arial" charset="0"/>
                <a:sym typeface="Arial" charset="0"/>
              </a:rPr>
              <a:t>python pacman.py -p SearchAgent -a fn=greedySearch,heuristic=manhattanHeuristic -l smallMaze --frameTime -1</a:t>
            </a:r>
          </a:p>
          <a:p>
            <a:pPr marL="46038" eaLnBrk="1" hangingPunct="1">
              <a:spcBef>
                <a:spcPts val="438"/>
              </a:spcBef>
            </a:pPr>
            <a:r>
              <a:rPr lang="en-US" smtClean="0">
                <a:solidFill>
                  <a:srgbClr val="000000"/>
                </a:solidFill>
                <a:cs typeface="Arial" charset="0"/>
                <a:sym typeface="Arial" charset="0"/>
              </a:rPr>
              <a:t>python pacman.py -p SearchAgent -a fn=greedySearch,heuristic=euclideanHeuristic -l contoursMaze --frameTime -1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79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46038" eaLnBrk="1" hangingPunct="1">
              <a:spcBef>
                <a:spcPts val="438"/>
              </a:spcBef>
            </a:pPr>
            <a:r>
              <a:rPr lang="en-US" smtClean="0">
                <a:solidFill>
                  <a:srgbClr val="000000"/>
                </a:solidFill>
                <a:cs typeface="Arial" charset="0"/>
                <a:sym typeface="Arial" charset="0"/>
              </a:rPr>
              <a:t>Use class participation expansion strategy, but organize alphabetically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2" tIns="45716" rIns="91432" bIns="45716"/>
          <a:lstStyle/>
          <a:p>
            <a:fld id="{98E3CFD5-DA38-4071-A9C2-E24B6F850981}" type="slidenum">
              <a:rPr lang="en-US"/>
              <a:pPr/>
              <a:t>10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8375" cy="3584575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7013" indent="-227013" eaLnBrk="1" hangingPunct="1"/>
            <a:r>
              <a:rPr lang="en-US" smtClean="0"/>
              <a:t>State Space Search is basically a GRAPH SEARCH PROBLEM</a:t>
            </a:r>
          </a:p>
          <a:p>
            <a:pPr marL="227013" indent="-227013" eaLnBrk="1" hangingPunct="1">
              <a:buFontTx/>
              <a:buAutoNum type="arabicPeriod"/>
            </a:pPr>
            <a:r>
              <a:rPr lang="en-US" smtClean="0"/>
              <a:t>STATES are whatever you like!</a:t>
            </a:r>
          </a:p>
          <a:p>
            <a:pPr marL="227013" indent="-227013" eaLnBrk="1" hangingPunct="1">
              <a:buFontTx/>
              <a:buAutoNum type="arabicPeriod"/>
            </a:pPr>
            <a:r>
              <a:rPr lang="en-US" smtClean="0"/>
              <a:t>OPERATORS are a compact DESCRIPTION of possible STATE TRANSITIONS – the EDGES of the GRAPH</a:t>
            </a:r>
          </a:p>
          <a:p>
            <a:pPr marL="227013" indent="-227013" eaLnBrk="1" hangingPunct="1"/>
            <a:r>
              <a:rPr lang="en-US" smtClean="0"/>
              <a:t>                 May have different COSTS or all be UNIT cost</a:t>
            </a:r>
          </a:p>
          <a:p>
            <a:pPr marL="227013" indent="-227013" eaLnBrk="1" hangingPunct="1">
              <a:buFontTx/>
              <a:buAutoNum type="arabicPeriod"/>
            </a:pPr>
            <a:r>
              <a:rPr lang="en-US" smtClean="0"/>
              <a:t>OUTPUT may be specified either as ANY PATH (REACHABILITY), or a SHORTEST PATH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2" tIns="45716" rIns="91432" bIns="45716"/>
          <a:lstStyle/>
          <a:p>
            <a:fld id="{FE23F969-7629-4FB0-900C-F8E4222AD55A}" type="slidenum">
              <a:rPr lang="en-US"/>
              <a:pPr/>
              <a:t>12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8375" cy="3584575"/>
          </a:xfrm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7337" cy="4319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33" tIns="48267" rIns="96533" bIns="48267"/>
          <a:lstStyle/>
          <a:p>
            <a:pPr marL="227013" indent="-227013" eaLnBrk="1" hangingPunct="1"/>
            <a:r>
              <a:rPr lang="en-US" smtClean="0"/>
              <a:t>States = cities</a:t>
            </a:r>
          </a:p>
          <a:p>
            <a:pPr marL="227013" indent="-227013" eaLnBrk="1" hangingPunct="1"/>
            <a:r>
              <a:rPr lang="en-US" smtClean="0"/>
              <a:t>Start state = starting city</a:t>
            </a:r>
          </a:p>
          <a:p>
            <a:pPr marL="227013" indent="-227013" eaLnBrk="1" hangingPunct="1"/>
            <a:r>
              <a:rPr lang="en-US" smtClean="0"/>
              <a:t>Goal state test = is state the destination city?</a:t>
            </a:r>
          </a:p>
          <a:p>
            <a:pPr marL="227013" indent="-227013" eaLnBrk="1" hangingPunct="1"/>
            <a:r>
              <a:rPr lang="en-US" smtClean="0"/>
              <a:t>Operators = move to an adjacent city; cost = distance</a:t>
            </a:r>
          </a:p>
          <a:p>
            <a:pPr marL="227013" indent="-227013" eaLnBrk="1" hangingPunct="1"/>
            <a:endParaRPr lang="en-US" smtClean="0"/>
          </a:p>
          <a:p>
            <a:pPr marL="227013" indent="-227013" eaLnBrk="1" hangingPunct="1"/>
            <a:r>
              <a:rPr lang="en-US" smtClean="0"/>
              <a:t>Output: a shortest path from start state to goal state</a:t>
            </a:r>
          </a:p>
          <a:p>
            <a:pPr marL="227013" indent="-227013" eaLnBrk="1" hangingPunct="1"/>
            <a:endParaRPr lang="en-US" smtClean="0"/>
          </a:p>
          <a:p>
            <a:pPr marL="227013" indent="-227013" eaLnBrk="1" hangingPunct="1"/>
            <a:r>
              <a:rPr lang="en-US" smtClean="0"/>
              <a:t>SUPPOSE WE REVERSE START AND GOAL STATES?</a:t>
            </a:r>
          </a:p>
          <a:p>
            <a:pPr marL="227013" indent="-227013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2" tIns="45716" rIns="91432" bIns="45716"/>
          <a:lstStyle/>
          <a:p>
            <a:fld id="{29E1040D-0B38-4586-80BB-BE9E98F63625}" type="slidenum">
              <a:rPr lang="en-US"/>
              <a:pPr/>
              <a:t>13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8375" cy="3584575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85194-3952-4041-81E5-CB7F463B4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94BE0-B369-4DD5-BD77-637F3171F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74BC7-919D-493D-9916-BA5497919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F1CE4-9B02-452D-97BB-9258CB9FF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F047E-A184-4EA3-A698-784CFE382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E593E-BE08-4903-93CF-38C95A65A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BAED1-A4C2-4271-BFAB-91F11E8250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166EC-A54F-4D3F-9CA4-11DCC2D8D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F2C2E-EAFB-4A19-B1D3-C1D30E586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B8A55-50AD-42A9-A2E2-D2AC9AF47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3135A-4B57-4678-A1DA-06B7401C1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8686800" y="6400800"/>
            <a:ext cx="312737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1E5EB-6FE4-4CEF-9D98-6DB743C4F3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71026-E410-4374-A159-E412952D2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8A17B-318B-4E44-9B7D-7A227EC39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20D96-D1F3-4D38-861A-338DD48BC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2DC38-B303-46A0-A396-2054D3087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540EA-3AC1-4591-B907-CC5470532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63139-83B0-4574-83C2-646393ECC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2BBEE-04B7-4BD0-9E7A-C259EC9F8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5A752-626E-4FA6-B493-331D05BAF6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B712B-5B13-489D-B44B-7EF010DB4E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5C104-88CA-4241-9412-2BF9AD315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75B32-FFA8-4727-8807-39433D39D9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626E7-2834-42E3-A305-7EF7F7E64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C2B93-1642-4A4C-BF39-B4CA52C97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A729C-989D-4655-A98B-781609232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488"/>
            <a:ext cx="2057400" cy="6767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488"/>
            <a:ext cx="6019800" cy="6767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F0C53-B3BA-4AC6-81EE-E09CD4E8B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EB80A-1765-4005-8D5D-22413657A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3CFC6-3A65-4B84-B572-1FDF31DB2C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10ED4-0B07-49FD-8E01-D0CE37130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08B6B-E631-4A00-97F2-FFF8F7BB2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7EF44-AD89-440F-BAF6-4C05EB6DA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C91F4-3AE9-49D7-8456-F3C39F201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76748-A6E4-442C-BD5B-9C41ADDC6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B69DF-B0AA-4310-AB54-3831BBC58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B9E7A-6FA8-4AD7-9C33-477CFBF2E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503EB-DB61-44C1-B255-066379E97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3A317-A17E-4190-8C79-346C1A603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488"/>
            <a:ext cx="2057400" cy="6767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488"/>
            <a:ext cx="6019800" cy="6767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BF322-3BDF-4690-BB0D-04C2AD42D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E67D9-F807-44FF-BCA5-E6541BFD5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8831263" y="6553200"/>
            <a:ext cx="312737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8C7E7-9E1B-43C6-815B-40671F76FB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CC0A4-0D77-4C30-9942-64FF460EB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E9EAF-685E-4840-BB6C-63DB1B0EF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90C7E-3C30-4DFB-9D40-0594ED02B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Arial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808" y="1066800"/>
            <a:ext cx="9036992" cy="525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Arial" charset="0"/>
              </a:rPr>
              <a:t>Second level</a:t>
            </a:r>
          </a:p>
          <a:p>
            <a:pPr lvl="2"/>
            <a:r>
              <a:rPr lang="en-US" dirty="0" smtClean="0">
                <a:sym typeface="Arial" charset="0"/>
              </a:rPr>
              <a:t>Third level</a:t>
            </a:r>
          </a:p>
          <a:p>
            <a:pPr lvl="3"/>
            <a:r>
              <a:rPr lang="en-US" dirty="0" smtClean="0">
                <a:sym typeface="Arial" charset="0"/>
              </a:rPr>
              <a:t>Fourth level</a:t>
            </a:r>
          </a:p>
          <a:p>
            <a:pPr lvl="4"/>
            <a:r>
              <a:rPr lang="en-US" dirty="0" smtClean="0">
                <a:sym typeface="Arial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763000" y="6477000"/>
            <a:ext cx="312737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cs typeface="Arial" charset="0"/>
              </a:defRPr>
            </a:lvl1pPr>
            <a:lvl2pPr>
              <a:defRPr sz="1200">
                <a:solidFill>
                  <a:schemeClr val="tx1"/>
                </a:solidFill>
                <a:latin typeface="+mn-lt"/>
              </a:defRPr>
            </a:lvl2pPr>
            <a:lvl3pPr>
              <a:defRPr sz="1200">
                <a:solidFill>
                  <a:schemeClr val="tx1"/>
                </a:solidFill>
                <a:latin typeface="+mn-lt"/>
              </a:defRPr>
            </a:lvl3pPr>
            <a:lvl4pPr>
              <a:defRPr sz="1200">
                <a:solidFill>
                  <a:schemeClr val="tx1"/>
                </a:solidFill>
                <a:latin typeface="+mn-lt"/>
              </a:defRPr>
            </a:lvl4pPr>
            <a:lvl5pPr>
              <a:defRPr sz="1200">
                <a:solidFill>
                  <a:schemeClr val="tx1"/>
                </a:solidFill>
                <a:latin typeface="+mn-lt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fld id="{B5F30F40-7034-4064-B476-C8280E249C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 xmlns:p14="http://schemas.microsoft.com/office/powerpoint/2010/main"/>
  <p:hf hdr="0" ftr="0" dt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+mj-lt"/>
          <a:ea typeface="+mj-ea"/>
          <a:cs typeface="+mj-cs"/>
          <a:sym typeface="Arial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3200">
          <a:solidFill>
            <a:srgbClr val="333399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Wingdings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60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62838" y="6245225"/>
            <a:ext cx="312737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cs typeface="Arial" charset="0"/>
              </a:defRPr>
            </a:lvl1pPr>
            <a:lvl2pPr>
              <a:defRPr sz="1200">
                <a:solidFill>
                  <a:schemeClr val="tx1"/>
                </a:solidFill>
                <a:latin typeface="+mn-lt"/>
              </a:defRPr>
            </a:lvl2pPr>
            <a:lvl3pPr>
              <a:defRPr sz="1200">
                <a:solidFill>
                  <a:schemeClr val="tx1"/>
                </a:solidFill>
                <a:latin typeface="+mn-lt"/>
              </a:defRPr>
            </a:lvl3pPr>
            <a:lvl4pPr>
              <a:defRPr sz="1200">
                <a:solidFill>
                  <a:schemeClr val="tx1"/>
                </a:solidFill>
                <a:latin typeface="+mn-lt"/>
              </a:defRPr>
            </a:lvl4pPr>
            <a:lvl5pPr>
              <a:defRPr sz="1200">
                <a:solidFill>
                  <a:schemeClr val="tx1"/>
                </a:solidFill>
                <a:latin typeface="+mn-lt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fld id="{44CA14BB-D8E7-4C23-A011-00F4CD8B4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xmlns:p14="http://schemas.microsoft.com/office/powerpoint/2010/main"/>
  <p:hf hdr="0" ftr="0" dt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3200">
          <a:solidFill>
            <a:srgbClr val="333399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Wingdings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0488"/>
            <a:ext cx="8229600" cy="1509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77125" y="6245225"/>
            <a:ext cx="284163" cy="279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latin typeface="+mn-lt"/>
                <a:cs typeface="Arial" charset="0"/>
              </a:defRPr>
            </a:lvl1pPr>
            <a:lvl2pPr>
              <a:defRPr sz="1200">
                <a:solidFill>
                  <a:schemeClr val="tx1"/>
                </a:solidFill>
                <a:latin typeface="+mn-lt"/>
              </a:defRPr>
            </a:lvl2pPr>
            <a:lvl3pPr>
              <a:defRPr sz="1200">
                <a:solidFill>
                  <a:schemeClr val="tx1"/>
                </a:solidFill>
                <a:latin typeface="+mn-lt"/>
              </a:defRPr>
            </a:lvl3pPr>
            <a:lvl4pPr>
              <a:defRPr sz="1200">
                <a:solidFill>
                  <a:schemeClr val="tx1"/>
                </a:solidFill>
                <a:latin typeface="+mn-lt"/>
              </a:defRPr>
            </a:lvl4pPr>
            <a:lvl5pPr>
              <a:defRPr sz="1200">
                <a:solidFill>
                  <a:schemeClr val="tx1"/>
                </a:solidFill>
                <a:latin typeface="+mn-lt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fld id="{4A867B4C-5A83-459B-9884-6ADE755DC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xmlns:p14="http://schemas.microsoft.com/office/powerpoint/2010/main"/>
  <p:hf hdr="0" ftr="0" dt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3000">
          <a:solidFill>
            <a:srgbClr val="333399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Wingdings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0488"/>
            <a:ext cx="8229600" cy="1509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77125" y="6245225"/>
            <a:ext cx="284163" cy="279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latin typeface="+mn-lt"/>
                <a:cs typeface="Arial" charset="0"/>
              </a:defRPr>
            </a:lvl1pPr>
            <a:lvl2pPr>
              <a:defRPr sz="1200">
                <a:solidFill>
                  <a:schemeClr val="tx1"/>
                </a:solidFill>
                <a:latin typeface="+mn-lt"/>
              </a:defRPr>
            </a:lvl2pPr>
            <a:lvl3pPr>
              <a:defRPr sz="1200">
                <a:solidFill>
                  <a:schemeClr val="tx1"/>
                </a:solidFill>
                <a:latin typeface="+mn-lt"/>
              </a:defRPr>
            </a:lvl3pPr>
            <a:lvl4pPr>
              <a:defRPr sz="1200">
                <a:solidFill>
                  <a:schemeClr val="tx1"/>
                </a:solidFill>
                <a:latin typeface="+mn-lt"/>
              </a:defRPr>
            </a:lvl4pPr>
            <a:lvl5pPr>
              <a:defRPr sz="1200">
                <a:solidFill>
                  <a:schemeClr val="tx1"/>
                </a:solidFill>
                <a:latin typeface="+mn-lt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fld id="{F3AF4666-26DC-4303-B250-2F0ABA0AF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xmlns:p14="http://schemas.microsoft.com/office/powerpoint/2010/main"/>
  <p:hf hdr="0" ftr="0" dt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3000">
          <a:solidFill>
            <a:srgbClr val="333399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Wingdings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7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4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5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6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3146425"/>
          </a:xfrm>
        </p:spPr>
        <p:txBody>
          <a:bodyPr rIns="132080"/>
          <a:lstStyle/>
          <a:p>
            <a:pPr indent="0" eaLnBrk="1" hangingPunct="1"/>
            <a:r>
              <a:rPr lang="en-US" dirty="0" smtClean="0">
                <a:solidFill>
                  <a:srgbClr val="333399"/>
                </a:solidFill>
              </a:rPr>
              <a:t>CSE 473: Artificial Intelligence</a:t>
            </a:r>
            <a:br>
              <a:rPr lang="en-US" dirty="0" smtClean="0">
                <a:solidFill>
                  <a:srgbClr val="333399"/>
                </a:solidFill>
              </a:rPr>
            </a:br>
            <a:r>
              <a:rPr lang="en-US" sz="3600" dirty="0" smtClean="0">
                <a:solidFill>
                  <a:srgbClr val="333399"/>
                </a:solidFill>
              </a:rPr>
              <a:t>Autumn 2014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71600" y="2895600"/>
            <a:ext cx="6400800" cy="1524000"/>
          </a:xfrm>
        </p:spPr>
        <p:txBody>
          <a:bodyPr rIns="132080"/>
          <a:lstStyle/>
          <a:p>
            <a:pPr marL="39688" indent="0" algn="ctr" eaLnBrk="1" hangingPunct="1">
              <a:buFont typeface="Wingdings" charset="2"/>
              <a:buNone/>
            </a:pPr>
            <a:r>
              <a:rPr lang="en-US" dirty="0" smtClean="0">
                <a:solidFill>
                  <a:schemeClr val="tx1"/>
                </a:solidFill>
              </a:rPr>
              <a:t>Problem Spaces &amp; Search</a:t>
            </a:r>
          </a:p>
          <a:p>
            <a:pPr marL="39688" indent="0" algn="ctr" eaLnBrk="1" hangingPunct="1">
              <a:buFont typeface="Wingdings" charset="2"/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125" name="Rectangle 4"/>
          <p:cNvSpPr>
            <a:spLocks/>
          </p:cNvSpPr>
          <p:nvPr/>
        </p:nvSpPr>
        <p:spPr bwMode="auto">
          <a:xfrm>
            <a:off x="152400" y="6172200"/>
            <a:ext cx="9663113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5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With slides from </a:t>
            </a:r>
          </a:p>
          <a:p>
            <a:r>
              <a:rPr lang="en-US" sz="25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Dan Klein, Stuart Russell,  Andrew Moore, Luke Zettlemoyer</a:t>
            </a:r>
          </a:p>
        </p:txBody>
      </p:sp>
      <p:sp>
        <p:nvSpPr>
          <p:cNvPr id="5126" name="Rectangle 5"/>
          <p:cNvSpPr>
            <a:spLocks/>
          </p:cNvSpPr>
          <p:nvPr/>
        </p:nvSpPr>
        <p:spPr bwMode="auto">
          <a:xfrm>
            <a:off x="-1371600" y="4114800"/>
            <a:ext cx="11798300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25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Dan Weld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686800" y="6400800"/>
            <a:ext cx="1905000" cy="457200"/>
          </a:xfrm>
        </p:spPr>
        <p:txBody>
          <a:bodyPr/>
          <a:lstStyle/>
          <a:p>
            <a:pPr>
              <a:defRPr/>
            </a:pPr>
            <a:fld id="{47EA1E4D-401A-4A88-A830-6CC5C3DDFE27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1700"/>
          </a:xfrm>
        </p:spPr>
        <p:txBody>
          <a:bodyPr/>
          <a:lstStyle/>
          <a:p>
            <a:pPr indent="0" eaLnBrk="1" hangingPunct="1">
              <a:defRPr/>
            </a:pPr>
            <a:r>
              <a:rPr lang="en-US" dirty="0">
                <a:latin typeface="+mn-lt"/>
              </a:rPr>
              <a:t>Search thru a 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828800"/>
            <a:ext cx="8496300" cy="1905000"/>
          </a:xfrm>
        </p:spPr>
        <p:txBody>
          <a:bodyPr/>
          <a:lstStyle/>
          <a:p>
            <a:pPr lvl="1" eaLnBrk="1" hangingPunct="1"/>
            <a:r>
              <a:rPr lang="en-US" smtClean="0"/>
              <a:t>Set of states</a:t>
            </a:r>
          </a:p>
          <a:p>
            <a:pPr lvl="1" eaLnBrk="1" hangingPunct="1"/>
            <a:r>
              <a:rPr lang="en-US" smtClean="0"/>
              <a:t>Operators [and costs]</a:t>
            </a:r>
          </a:p>
          <a:p>
            <a:pPr lvl="1" eaLnBrk="1" hangingPunct="1"/>
            <a:r>
              <a:rPr lang="en-US" smtClean="0"/>
              <a:t>Start state</a:t>
            </a:r>
          </a:p>
          <a:p>
            <a:pPr lvl="1" eaLnBrk="1" hangingPunct="1"/>
            <a:r>
              <a:rPr lang="en-US" smtClean="0"/>
              <a:t>Goal state [test]</a:t>
            </a:r>
          </a:p>
          <a:p>
            <a:pPr eaLnBrk="1" hangingPunct="1"/>
            <a:endParaRPr lang="en-US" smtClean="0"/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241300" y="4267200"/>
            <a:ext cx="8750300" cy="1600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/>
          <a:lstStyle/>
          <a:p>
            <a:pPr marL="225425" indent="-225425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endParaRPr lang="en-US" sz="2800" dirty="0">
              <a:latin typeface="+mn-lt"/>
            </a:endParaRPr>
          </a:p>
          <a:p>
            <a:pPr marL="917575" lvl="1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Path: start </a:t>
            </a:r>
            <a:r>
              <a:rPr lang="en-US" sz="2800" dirty="0">
                <a:solidFill>
                  <a:schemeClr val="tx1"/>
                </a:solidFill>
                <a:latin typeface="+mn-lt"/>
                <a:sym typeface="Symbol" pitchFamily="18" charset="2"/>
              </a:rPr>
              <a:t> a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state satisfying goal test</a:t>
            </a:r>
          </a:p>
          <a:p>
            <a:pPr marL="688975" lvl="1" eaLnBrk="0" hangingPunct="0">
              <a:lnSpc>
                <a:spcPct val="90000"/>
              </a:lnSpc>
              <a:spcBef>
                <a:spcPct val="30000"/>
              </a:spcBef>
              <a:buSzPct val="100000"/>
              <a:defRPr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  [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May require shortest path]</a:t>
            </a:r>
          </a:p>
          <a:p>
            <a:pPr marL="688975" lvl="1" eaLnBrk="0" hangingPunct="0">
              <a:lnSpc>
                <a:spcPct val="90000"/>
              </a:lnSpc>
              <a:spcBef>
                <a:spcPct val="30000"/>
              </a:spcBef>
              <a:buSzPct val="100000"/>
              <a:defRPr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  [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Sometimes just need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a state that passes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test]</a:t>
            </a:r>
          </a:p>
          <a:p>
            <a:pPr marL="225425" indent="-225425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endParaRPr lang="en-US" sz="2800" dirty="0">
              <a:latin typeface="+mn-lt"/>
            </a:endParaRPr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279400" y="1371600"/>
            <a:ext cx="7162800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/>
          <a:lstStyle/>
          <a:p>
            <a:pPr marL="225425" indent="-225425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r>
              <a:rPr lang="en-US" sz="2800" dirty="0">
                <a:solidFill>
                  <a:srgbClr val="7030A0"/>
                </a:solidFill>
                <a:latin typeface="+mn-lt"/>
              </a:rPr>
              <a:t>Input:</a:t>
            </a:r>
          </a:p>
          <a:p>
            <a:pPr marL="225425" indent="-225425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endParaRPr lang="en-US" sz="2800" dirty="0">
              <a:latin typeface="+mn-lt"/>
            </a:endParaRPr>
          </a:p>
        </p:txBody>
      </p:sp>
      <p:sp>
        <p:nvSpPr>
          <p:cNvPr id="128006" name="Rectangle 6"/>
          <p:cNvSpPr>
            <a:spLocks noChangeArrowheads="1"/>
          </p:cNvSpPr>
          <p:nvPr/>
        </p:nvSpPr>
        <p:spPr bwMode="auto">
          <a:xfrm>
            <a:off x="431800" y="4178300"/>
            <a:ext cx="7162800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/>
          <a:lstStyle/>
          <a:p>
            <a:pPr marL="225425" indent="-225425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r>
              <a:rPr lang="en-US" sz="2800" dirty="0">
                <a:solidFill>
                  <a:srgbClr val="7030A0"/>
                </a:solidFill>
                <a:latin typeface="+mn-lt"/>
              </a:rPr>
              <a:t>Output:</a:t>
            </a:r>
          </a:p>
          <a:p>
            <a:pPr marL="225425" indent="-225425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endParaRPr lang="en-US" sz="2800" dirty="0">
              <a:latin typeface="+mn-lt"/>
            </a:endParaRPr>
          </a:p>
        </p:txBody>
      </p:sp>
      <p:sp>
        <p:nvSpPr>
          <p:cNvPr id="128007" name="Rectangle 7"/>
          <p:cNvSpPr>
            <a:spLocks noChangeArrowheads="1"/>
          </p:cNvSpPr>
          <p:nvPr/>
        </p:nvSpPr>
        <p:spPr bwMode="auto">
          <a:xfrm>
            <a:off x="838200" y="609600"/>
            <a:ext cx="9144000" cy="901700"/>
          </a:xfrm>
          <a:prstGeom prst="rect">
            <a:avLst/>
          </a:prstGeom>
          <a:noFill/>
          <a:ln>
            <a:noFill/>
          </a:ln>
          <a:effectLst>
            <a:outerShdw dist="17961" dir="18900000" algn="ctr" rotWithShape="0">
              <a:schemeClr val="tx1"/>
            </a:outerShdw>
          </a:effectLst>
          <a:extLst/>
        </p:spPr>
        <p:txBody>
          <a:bodyPr lIns="92075" tIns="46038" rIns="92075" bIns="46038"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4000" dirty="0">
                <a:solidFill>
                  <a:srgbClr val="FF0000"/>
                </a:solidFill>
                <a:latin typeface="+mn-lt"/>
              </a:rPr>
              <a:t>Problem Space </a:t>
            </a:r>
            <a:r>
              <a:rPr lang="en-US" sz="4000" dirty="0" smtClean="0">
                <a:solidFill>
                  <a:srgbClr val="FF0000"/>
                </a:solidFill>
                <a:latin typeface="+mn-lt"/>
              </a:rPr>
              <a:t>(aka </a:t>
            </a:r>
            <a:r>
              <a:rPr lang="en-US" sz="4000" dirty="0">
                <a:solidFill>
                  <a:srgbClr val="FF0000"/>
                </a:solidFill>
                <a:latin typeface="+mn-lt"/>
              </a:rPr>
              <a:t>State </a:t>
            </a:r>
            <a:r>
              <a:rPr lang="en-US" sz="4000" dirty="0" smtClean="0">
                <a:solidFill>
                  <a:srgbClr val="FF0000"/>
                </a:solidFill>
                <a:latin typeface="+mn-lt"/>
              </a:rPr>
              <a:t>Space) </a:t>
            </a:r>
            <a:endParaRPr lang="en-US" sz="40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4" grpId="0"/>
      <p:bldP spid="12800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smtClean="0"/>
              <a:t>Example: Simplified Pac-Man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Input:</a:t>
            </a:r>
          </a:p>
          <a:p>
            <a:pPr marL="782638" lvl="1" eaLnBrk="1" hangingPunct="1">
              <a:lnSpc>
                <a:spcPct val="80000"/>
              </a:lnSpc>
            </a:pPr>
            <a:r>
              <a:rPr lang="en-US" sz="2400" smtClean="0"/>
              <a:t>A state space</a:t>
            </a:r>
          </a:p>
          <a:p>
            <a:pPr marL="782638" lvl="1" eaLnBrk="1" hangingPunct="1">
              <a:lnSpc>
                <a:spcPct val="80000"/>
              </a:lnSpc>
            </a:pPr>
            <a:endParaRPr lang="en-US" sz="2400" smtClean="0"/>
          </a:p>
          <a:p>
            <a:pPr marL="782638" lvl="1" eaLnBrk="1" hangingPunct="1">
              <a:lnSpc>
                <a:spcPct val="80000"/>
              </a:lnSpc>
            </a:pPr>
            <a:endParaRPr lang="en-US" sz="2400" smtClean="0"/>
          </a:p>
          <a:p>
            <a:pPr marL="782638" lvl="1" eaLnBrk="1" hangingPunct="1">
              <a:lnSpc>
                <a:spcPct val="80000"/>
              </a:lnSpc>
            </a:pPr>
            <a:r>
              <a:rPr lang="en-US" sz="2400" smtClean="0"/>
              <a:t>A successor function</a:t>
            </a:r>
          </a:p>
          <a:p>
            <a:pPr marL="782638" lvl="1" eaLnBrk="1" hangingPunct="1">
              <a:lnSpc>
                <a:spcPct val="80000"/>
              </a:lnSpc>
            </a:pPr>
            <a:endParaRPr lang="en-US" sz="2400" smtClean="0"/>
          </a:p>
          <a:p>
            <a:pPr marL="782638" lvl="1" eaLnBrk="1" hangingPunct="1">
              <a:lnSpc>
                <a:spcPct val="80000"/>
              </a:lnSpc>
            </a:pPr>
            <a:endParaRPr lang="en-US" sz="2400" smtClean="0"/>
          </a:p>
          <a:p>
            <a:pPr marL="782638" lvl="1" eaLnBrk="1" hangingPunct="1">
              <a:lnSpc>
                <a:spcPct val="80000"/>
              </a:lnSpc>
            </a:pPr>
            <a:endParaRPr lang="en-US" sz="2400" smtClean="0"/>
          </a:p>
          <a:p>
            <a:pPr marL="782638" lvl="1" eaLnBrk="1" hangingPunct="1">
              <a:lnSpc>
                <a:spcPct val="80000"/>
              </a:lnSpc>
            </a:pPr>
            <a:r>
              <a:rPr lang="en-US" sz="2400" smtClean="0"/>
              <a:t>A start state </a:t>
            </a:r>
          </a:p>
          <a:p>
            <a:pPr marL="782638" lvl="1" eaLnBrk="1" hangingPunct="1">
              <a:lnSpc>
                <a:spcPct val="80000"/>
              </a:lnSpc>
            </a:pPr>
            <a:endParaRPr lang="en-US" sz="2400" smtClean="0"/>
          </a:p>
          <a:p>
            <a:pPr marL="782638" lvl="1" eaLnBrk="1" hangingPunct="1">
              <a:lnSpc>
                <a:spcPct val="80000"/>
              </a:lnSpc>
            </a:pPr>
            <a:r>
              <a:rPr lang="en-US" sz="2400" smtClean="0"/>
              <a:t>A goal test</a:t>
            </a:r>
          </a:p>
          <a:p>
            <a:pPr marL="782638" lvl="1"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Output: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581400" y="2327275"/>
            <a:ext cx="4659313" cy="568325"/>
            <a:chOff x="0" y="0"/>
            <a:chExt cx="2935" cy="357"/>
          </a:xfrm>
        </p:grpSpPr>
        <p:pic>
          <p:nvPicPr>
            <p:cNvPr id="13326" name="Picture 4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2" y="0"/>
              <a:ext cx="353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7" name="Picture 5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84" y="0"/>
              <a:ext cx="348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8" name="Picture 6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92" y="0"/>
              <a:ext cx="343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9" name="Picture 7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64" y="0"/>
              <a:ext cx="348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0" name="Picture 8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48" y="0"/>
              <a:ext cx="348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1" name="Picture 9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711" y="0"/>
              <a:ext cx="353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2" name="Picture 10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0" y="0"/>
              <a:ext cx="343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4857750" y="3352800"/>
            <a:ext cx="2152650" cy="1574800"/>
            <a:chOff x="0" y="0"/>
            <a:chExt cx="1356" cy="992"/>
          </a:xfrm>
        </p:grpSpPr>
        <p:pic>
          <p:nvPicPr>
            <p:cNvPr id="13319" name="Picture 12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97"/>
              <a:ext cx="353" cy="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" name="Picture 13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96" y="79"/>
              <a:ext cx="348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1" name="Picture 14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08" y="559"/>
              <a:ext cx="348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2" name="Line 15"/>
            <p:cNvSpPr>
              <a:spLocks noChangeShapeType="1"/>
            </p:cNvSpPr>
            <p:nvPr/>
          </p:nvSpPr>
          <p:spPr bwMode="auto">
            <a:xfrm rot="10800000" flipH="1">
              <a:off x="444" y="240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23" name="Line 16"/>
            <p:cNvSpPr>
              <a:spLocks noChangeShapeType="1"/>
            </p:cNvSpPr>
            <p:nvPr/>
          </p:nvSpPr>
          <p:spPr bwMode="auto">
            <a:xfrm>
              <a:off x="444" y="576"/>
              <a:ext cx="48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24" name="Rectangle 17"/>
            <p:cNvSpPr>
              <a:spLocks/>
            </p:cNvSpPr>
            <p:nvPr/>
          </p:nvSpPr>
          <p:spPr bwMode="auto">
            <a:xfrm>
              <a:off x="300" y="0"/>
              <a:ext cx="632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“N”, 1.0</a:t>
              </a:r>
            </a:p>
          </p:txBody>
        </p:sp>
        <p:sp>
          <p:nvSpPr>
            <p:cNvPr id="13325" name="Rectangle 18"/>
            <p:cNvSpPr>
              <a:spLocks/>
            </p:cNvSpPr>
            <p:nvPr/>
          </p:nvSpPr>
          <p:spPr bwMode="auto">
            <a:xfrm>
              <a:off x="300" y="768"/>
              <a:ext cx="728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“E”, 1.0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15400" cy="901700"/>
          </a:xfrm>
        </p:spPr>
        <p:txBody>
          <a:bodyPr/>
          <a:lstStyle/>
          <a:p>
            <a:pPr indent="0" algn="l" eaLnBrk="1" hangingPunct="1"/>
            <a:r>
              <a:rPr lang="en-US" sz="3200" dirty="0" smtClean="0">
                <a:solidFill>
                  <a:srgbClr val="7030A0"/>
                </a:solidFill>
              </a:rPr>
              <a:t>Ex: Route Planning: Arad </a:t>
            </a:r>
            <a:r>
              <a:rPr lang="en-US" sz="3200" dirty="0" smtClean="0">
                <a:solidFill>
                  <a:srgbClr val="7030A0"/>
                </a:solidFill>
                <a:sym typeface="Wingdings" charset="2"/>
              </a:rPr>
              <a:t></a:t>
            </a:r>
            <a:r>
              <a:rPr lang="en-US" sz="3200" dirty="0" smtClean="0">
                <a:solidFill>
                  <a:srgbClr val="7030A0"/>
                </a:solidFill>
              </a:rPr>
              <a:t> Bucharest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5715000" cy="5257800"/>
          </a:xfrm>
        </p:spPr>
        <p:txBody>
          <a:bodyPr/>
          <a:lstStyle/>
          <a:p>
            <a:pPr eaLnBrk="1" hangingPunct="1"/>
            <a:r>
              <a:rPr lang="en-US" sz="2800" smtClean="0"/>
              <a:t>Input:</a:t>
            </a:r>
          </a:p>
          <a:p>
            <a:pPr lvl="1" eaLnBrk="1" hangingPunct="1"/>
            <a:r>
              <a:rPr lang="en-US" sz="2400" smtClean="0"/>
              <a:t>Set of states</a:t>
            </a:r>
          </a:p>
          <a:p>
            <a:pPr lvl="1" eaLnBrk="1" hangingPunct="1"/>
            <a:endParaRPr lang="en-US" sz="2400" smtClean="0"/>
          </a:p>
          <a:p>
            <a:pPr lvl="1" eaLnBrk="1" hangingPunct="1"/>
            <a:r>
              <a:rPr lang="en-US" sz="2400" smtClean="0"/>
              <a:t>Operators [and costs]</a:t>
            </a:r>
          </a:p>
          <a:p>
            <a:pPr lvl="1" eaLnBrk="1" hangingPunct="1"/>
            <a:endParaRPr lang="en-US" sz="2400" smtClean="0"/>
          </a:p>
          <a:p>
            <a:pPr lvl="1" eaLnBrk="1" hangingPunct="1"/>
            <a:r>
              <a:rPr lang="en-US" sz="2400" smtClean="0"/>
              <a:t>Start state</a:t>
            </a:r>
          </a:p>
          <a:p>
            <a:pPr lvl="1" eaLnBrk="1" hangingPunct="1"/>
            <a:endParaRPr lang="en-US" sz="2400" smtClean="0"/>
          </a:p>
          <a:p>
            <a:pPr lvl="1" eaLnBrk="1" hangingPunct="1"/>
            <a:r>
              <a:rPr lang="en-US" sz="2400" smtClean="0"/>
              <a:t>Goal state (test)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Output:</a:t>
            </a:r>
          </a:p>
        </p:txBody>
      </p:sp>
      <p:pic>
        <p:nvPicPr>
          <p:cNvPr id="14340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505200"/>
            <a:ext cx="5453063" cy="324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indent="0" eaLnBrk="1" hangingPunct="1"/>
            <a:r>
              <a:rPr lang="en-US" sz="3600" smtClean="0"/>
              <a:t>Example: N Queens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1628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Input: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Set of states</a:t>
            </a:r>
          </a:p>
          <a:p>
            <a:pPr lvl="1" eaLnBrk="1" hangingPunct="1">
              <a:lnSpc>
                <a:spcPct val="80000"/>
              </a:lnSpc>
            </a:pPr>
            <a:endParaRPr lang="en-US" smtClean="0"/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Operators [and costs]</a:t>
            </a:r>
          </a:p>
          <a:p>
            <a:pPr lvl="1" eaLnBrk="1" hangingPunct="1">
              <a:lnSpc>
                <a:spcPct val="80000"/>
              </a:lnSpc>
            </a:pPr>
            <a:endParaRPr lang="en-US" smtClean="0"/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Start state</a:t>
            </a:r>
          </a:p>
          <a:p>
            <a:pPr lvl="1" eaLnBrk="1" hangingPunct="1">
              <a:lnSpc>
                <a:spcPct val="80000"/>
              </a:lnSpc>
            </a:pPr>
            <a:endParaRPr lang="en-US" smtClean="0"/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Goal state (test)</a:t>
            </a:r>
          </a:p>
          <a:p>
            <a:pPr lvl="1" eaLnBrk="1" hangingPunct="1">
              <a:lnSpc>
                <a:spcPct val="80000"/>
              </a:lnSpc>
            </a:pPr>
            <a:endParaRPr lang="en-US" smtClean="0"/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Output</a:t>
            </a:r>
          </a:p>
        </p:txBody>
      </p:sp>
      <p:grpSp>
        <p:nvGrpSpPr>
          <p:cNvPr id="15364" name="Group 25"/>
          <p:cNvGrpSpPr>
            <a:grpSpLocks/>
          </p:cNvGrpSpPr>
          <p:nvPr/>
        </p:nvGrpSpPr>
        <p:grpSpPr bwMode="auto">
          <a:xfrm>
            <a:off x="6705600" y="1219200"/>
            <a:ext cx="1828800" cy="1833563"/>
            <a:chOff x="3456" y="1248"/>
            <a:chExt cx="1152" cy="1155"/>
          </a:xfrm>
        </p:grpSpPr>
        <p:sp>
          <p:nvSpPr>
            <p:cNvPr id="15365" name="Rectangle 4"/>
            <p:cNvSpPr>
              <a:spLocks noChangeArrowheads="1"/>
            </p:cNvSpPr>
            <p:nvPr/>
          </p:nvSpPr>
          <p:spPr bwMode="auto">
            <a:xfrm>
              <a:off x="3456" y="1248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6" name="Rectangle 5"/>
            <p:cNvSpPr>
              <a:spLocks noChangeArrowheads="1"/>
            </p:cNvSpPr>
            <p:nvPr/>
          </p:nvSpPr>
          <p:spPr bwMode="auto">
            <a:xfrm>
              <a:off x="4032" y="1248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7" name="Rectangle 6"/>
            <p:cNvSpPr>
              <a:spLocks noChangeArrowheads="1"/>
            </p:cNvSpPr>
            <p:nvPr/>
          </p:nvSpPr>
          <p:spPr bwMode="auto">
            <a:xfrm>
              <a:off x="3456" y="1536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8" name="Rectangle 7"/>
            <p:cNvSpPr>
              <a:spLocks noChangeArrowheads="1"/>
            </p:cNvSpPr>
            <p:nvPr/>
          </p:nvSpPr>
          <p:spPr bwMode="auto">
            <a:xfrm>
              <a:off x="4032" y="1536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9" name="Rectangle 8"/>
            <p:cNvSpPr>
              <a:spLocks noChangeArrowheads="1"/>
            </p:cNvSpPr>
            <p:nvPr/>
          </p:nvSpPr>
          <p:spPr bwMode="auto">
            <a:xfrm>
              <a:off x="3456" y="1824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0" name="Rectangle 9"/>
            <p:cNvSpPr>
              <a:spLocks noChangeArrowheads="1"/>
            </p:cNvSpPr>
            <p:nvPr/>
          </p:nvSpPr>
          <p:spPr bwMode="auto">
            <a:xfrm>
              <a:off x="4320" y="1824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1" name="Rectangle 10"/>
            <p:cNvSpPr>
              <a:spLocks noChangeArrowheads="1"/>
            </p:cNvSpPr>
            <p:nvPr/>
          </p:nvSpPr>
          <p:spPr bwMode="auto">
            <a:xfrm>
              <a:off x="3456" y="211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2" name="Rectangle 11"/>
            <p:cNvSpPr>
              <a:spLocks noChangeArrowheads="1"/>
            </p:cNvSpPr>
            <p:nvPr/>
          </p:nvSpPr>
          <p:spPr bwMode="auto">
            <a:xfrm>
              <a:off x="3744" y="211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3" name="Text Box 12"/>
            <p:cNvSpPr txBox="1">
              <a:spLocks noChangeArrowheads="1"/>
            </p:cNvSpPr>
            <p:nvPr/>
          </p:nvSpPr>
          <p:spPr bwMode="auto">
            <a:xfrm>
              <a:off x="4032" y="1251"/>
              <a:ext cx="2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rgbClr val="AE1A95"/>
                  </a:solidFill>
                  <a:latin typeface="Comic Sans MS" charset="0"/>
                </a:rPr>
                <a:t>Q</a:t>
              </a:r>
            </a:p>
          </p:txBody>
        </p:sp>
        <p:sp>
          <p:nvSpPr>
            <p:cNvPr id="15374" name="Text Box 13"/>
            <p:cNvSpPr txBox="1">
              <a:spLocks noChangeArrowheads="1"/>
            </p:cNvSpPr>
            <p:nvPr/>
          </p:nvSpPr>
          <p:spPr bwMode="auto">
            <a:xfrm>
              <a:off x="3744" y="2115"/>
              <a:ext cx="2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rgbClr val="AE1A95"/>
                  </a:solidFill>
                  <a:latin typeface="Comic Sans MS" charset="0"/>
                </a:rPr>
                <a:t>Q</a:t>
              </a:r>
            </a:p>
          </p:txBody>
        </p:sp>
        <p:sp>
          <p:nvSpPr>
            <p:cNvPr id="15375" name="Text Box 14"/>
            <p:cNvSpPr txBox="1">
              <a:spLocks noChangeArrowheads="1"/>
            </p:cNvSpPr>
            <p:nvPr/>
          </p:nvSpPr>
          <p:spPr bwMode="auto">
            <a:xfrm>
              <a:off x="3456" y="1539"/>
              <a:ext cx="2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rgbClr val="AE1A95"/>
                  </a:solidFill>
                  <a:latin typeface="Comic Sans MS" charset="0"/>
                </a:rPr>
                <a:t>Q</a:t>
              </a:r>
            </a:p>
          </p:txBody>
        </p:sp>
        <p:sp>
          <p:nvSpPr>
            <p:cNvPr id="15376" name="Rectangle 15"/>
            <p:cNvSpPr>
              <a:spLocks noChangeArrowheads="1"/>
            </p:cNvSpPr>
            <p:nvPr/>
          </p:nvSpPr>
          <p:spPr bwMode="auto">
            <a:xfrm>
              <a:off x="3744" y="1248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7" name="Rectangle 16"/>
            <p:cNvSpPr>
              <a:spLocks noChangeArrowheads="1"/>
            </p:cNvSpPr>
            <p:nvPr/>
          </p:nvSpPr>
          <p:spPr bwMode="auto">
            <a:xfrm>
              <a:off x="4320" y="1248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8" name="Rectangle 17"/>
            <p:cNvSpPr>
              <a:spLocks noChangeArrowheads="1"/>
            </p:cNvSpPr>
            <p:nvPr/>
          </p:nvSpPr>
          <p:spPr bwMode="auto">
            <a:xfrm>
              <a:off x="3744" y="1536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9" name="Rectangle 18"/>
            <p:cNvSpPr>
              <a:spLocks noChangeArrowheads="1"/>
            </p:cNvSpPr>
            <p:nvPr/>
          </p:nvSpPr>
          <p:spPr bwMode="auto">
            <a:xfrm>
              <a:off x="4320" y="1536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0" name="Rectangle 19"/>
            <p:cNvSpPr>
              <a:spLocks noChangeArrowheads="1"/>
            </p:cNvSpPr>
            <p:nvPr/>
          </p:nvSpPr>
          <p:spPr bwMode="auto">
            <a:xfrm>
              <a:off x="3744" y="1824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1" name="Rectangle 20"/>
            <p:cNvSpPr>
              <a:spLocks noChangeArrowheads="1"/>
            </p:cNvSpPr>
            <p:nvPr/>
          </p:nvSpPr>
          <p:spPr bwMode="auto">
            <a:xfrm>
              <a:off x="4032" y="1824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2" name="Rectangle 21"/>
            <p:cNvSpPr>
              <a:spLocks noChangeArrowheads="1"/>
            </p:cNvSpPr>
            <p:nvPr/>
          </p:nvSpPr>
          <p:spPr bwMode="auto">
            <a:xfrm>
              <a:off x="4032" y="211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3" name="Rectangle 22"/>
            <p:cNvSpPr>
              <a:spLocks noChangeArrowheads="1"/>
            </p:cNvSpPr>
            <p:nvPr/>
          </p:nvSpPr>
          <p:spPr bwMode="auto">
            <a:xfrm>
              <a:off x="4320" y="211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4" name="Text Box 23"/>
            <p:cNvSpPr txBox="1">
              <a:spLocks noChangeArrowheads="1"/>
            </p:cNvSpPr>
            <p:nvPr/>
          </p:nvSpPr>
          <p:spPr bwMode="auto">
            <a:xfrm>
              <a:off x="4320" y="1827"/>
              <a:ext cx="2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rgbClr val="AE1A95"/>
                  </a:solidFill>
                  <a:latin typeface="Comic Sans MS" charset="0"/>
                </a:rPr>
                <a:t>Q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>
          <a:xfrm>
            <a:off x="8534400" y="6400800"/>
            <a:ext cx="1905000" cy="457200"/>
          </a:xfrm>
        </p:spPr>
        <p:txBody>
          <a:bodyPr/>
          <a:lstStyle/>
          <a:p>
            <a:pPr>
              <a:defRPr/>
            </a:pPr>
            <a:fld id="{6B824133-FEFF-4AFA-811B-A4B96C567222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5743575" cy="901700"/>
          </a:xfrm>
        </p:spPr>
        <p:txBody>
          <a:bodyPr/>
          <a:lstStyle/>
          <a:p>
            <a:pPr indent="0" eaLnBrk="1" hangingPunct="1"/>
            <a:r>
              <a:rPr lang="en-US" smtClean="0"/>
              <a:t>Ex: Blocks World</a:t>
            </a:r>
          </a:p>
        </p:txBody>
      </p:sp>
      <p:grpSp>
        <p:nvGrpSpPr>
          <p:cNvPr id="16388" name="Group 10"/>
          <p:cNvGrpSpPr>
            <a:grpSpLocks/>
          </p:cNvGrpSpPr>
          <p:nvPr/>
        </p:nvGrpSpPr>
        <p:grpSpPr bwMode="auto">
          <a:xfrm>
            <a:off x="5486400" y="0"/>
            <a:ext cx="3657600" cy="1520825"/>
            <a:chOff x="2644" y="3024"/>
            <a:chExt cx="3116" cy="1296"/>
          </a:xfrm>
        </p:grpSpPr>
        <p:pic>
          <p:nvPicPr>
            <p:cNvPr id="1639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64" y="3024"/>
              <a:ext cx="2396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6" name="Rectangle 5"/>
            <p:cNvSpPr>
              <a:spLocks noChangeArrowheads="1"/>
            </p:cNvSpPr>
            <p:nvPr/>
          </p:nvSpPr>
          <p:spPr bwMode="auto">
            <a:xfrm>
              <a:off x="3316" y="3168"/>
              <a:ext cx="240" cy="24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7" name="Rectangle 6"/>
            <p:cNvSpPr>
              <a:spLocks noChangeArrowheads="1"/>
            </p:cNvSpPr>
            <p:nvPr/>
          </p:nvSpPr>
          <p:spPr bwMode="auto">
            <a:xfrm>
              <a:off x="3220" y="360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8" name="Rectangle 7"/>
            <p:cNvSpPr>
              <a:spLocks noChangeArrowheads="1"/>
            </p:cNvSpPr>
            <p:nvPr/>
          </p:nvSpPr>
          <p:spPr bwMode="auto">
            <a:xfrm>
              <a:off x="3220" y="3840"/>
              <a:ext cx="240" cy="240"/>
            </a:xfrm>
            <a:prstGeom prst="rect">
              <a:avLst/>
            </a:prstGeom>
            <a:solidFill>
              <a:srgbClr val="800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9" name="Rectangle 8"/>
            <p:cNvSpPr>
              <a:spLocks noChangeArrowheads="1"/>
            </p:cNvSpPr>
            <p:nvPr/>
          </p:nvSpPr>
          <p:spPr bwMode="auto">
            <a:xfrm>
              <a:off x="2740" y="3840"/>
              <a:ext cx="240" cy="24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0" name="Line 9"/>
            <p:cNvSpPr>
              <a:spLocks noChangeShapeType="1"/>
            </p:cNvSpPr>
            <p:nvPr/>
          </p:nvSpPr>
          <p:spPr bwMode="auto">
            <a:xfrm>
              <a:off x="2644" y="4080"/>
              <a:ext cx="1056" cy="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1805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42900" y="1130300"/>
            <a:ext cx="7162800" cy="4114800"/>
          </a:xfrm>
        </p:spPr>
        <p:txBody>
          <a:bodyPr/>
          <a:lstStyle/>
          <a:p>
            <a:pPr marL="342900" eaLnBrk="1" hangingPunct="1">
              <a:defRPr/>
            </a:pPr>
            <a:r>
              <a:rPr lang="en-US" dirty="0"/>
              <a:t>Input:</a:t>
            </a:r>
          </a:p>
          <a:p>
            <a:pPr marL="742950" lvl="1" eaLnBrk="1" hangingPunct="1">
              <a:defRPr/>
            </a:pPr>
            <a:r>
              <a:rPr lang="en-US" dirty="0"/>
              <a:t>Set of states</a:t>
            </a:r>
          </a:p>
          <a:p>
            <a:pPr marL="742950" lvl="1" eaLnBrk="1" hangingPunct="1">
              <a:defRPr/>
            </a:pPr>
            <a:endParaRPr lang="en-US" dirty="0"/>
          </a:p>
          <a:p>
            <a:pPr marL="742950" lvl="1" eaLnBrk="1" hangingPunct="1">
              <a:defRPr/>
            </a:pPr>
            <a:r>
              <a:rPr lang="en-US" dirty="0"/>
              <a:t>Operators [and costs]</a:t>
            </a:r>
          </a:p>
          <a:p>
            <a:pPr marL="742950" lvl="1" eaLnBrk="1" hangingPunct="1">
              <a:defRPr/>
            </a:pPr>
            <a:endParaRPr lang="en-US" dirty="0"/>
          </a:p>
          <a:p>
            <a:pPr marL="742950" lvl="1" eaLnBrk="1" hangingPunct="1">
              <a:defRPr/>
            </a:pPr>
            <a:r>
              <a:rPr lang="en-US" dirty="0"/>
              <a:t>Start state</a:t>
            </a:r>
          </a:p>
          <a:p>
            <a:pPr marL="742950" lvl="1" eaLnBrk="1" hangingPunct="1">
              <a:defRPr/>
            </a:pPr>
            <a:endParaRPr lang="en-US" dirty="0"/>
          </a:p>
          <a:p>
            <a:pPr marL="742950" lvl="1" eaLnBrk="1" hangingPunct="1">
              <a:defRPr/>
            </a:pPr>
            <a:r>
              <a:rPr lang="en-US" dirty="0"/>
              <a:t>Goal state (test</a:t>
            </a:r>
            <a:r>
              <a:rPr lang="en-US" dirty="0" smtClean="0"/>
              <a:t>)</a:t>
            </a:r>
          </a:p>
          <a:p>
            <a:pPr marL="742950" lvl="1" eaLnBrk="1" hangingPunct="1">
              <a:defRPr/>
            </a:pPr>
            <a:endParaRPr lang="en-US" dirty="0" smtClean="0"/>
          </a:p>
          <a:p>
            <a:pPr marL="742950" lvl="1" eaLnBrk="1" hangingPunct="1">
              <a:defRPr/>
            </a:pPr>
            <a:endParaRPr lang="en-US" dirty="0" smtClean="0"/>
          </a:p>
          <a:p>
            <a:pPr marL="393700" indent="-285750" eaLnBrk="1" hangingPunct="1">
              <a:defRPr/>
            </a:pPr>
            <a:r>
              <a:rPr lang="en-US" dirty="0" smtClean="0"/>
              <a:t>Output:</a:t>
            </a:r>
            <a:endParaRPr lang="en-US" dirty="0"/>
          </a:p>
          <a:p>
            <a:pPr marL="742950" lvl="1" eaLnBrk="1" hangingPunct="1">
              <a:defRPr/>
            </a:pPr>
            <a:endParaRPr lang="en-US" dirty="0"/>
          </a:p>
        </p:txBody>
      </p:sp>
      <p:sp>
        <p:nvSpPr>
          <p:cNvPr id="161806" name="Text Box 14"/>
          <p:cNvSpPr txBox="1">
            <a:spLocks noChangeArrowheads="1"/>
          </p:cNvSpPr>
          <p:nvPr/>
        </p:nvSpPr>
        <p:spPr bwMode="auto">
          <a:xfrm>
            <a:off x="1874838" y="2190750"/>
            <a:ext cx="370046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Comic Sans MS" charset="0"/>
              </a:rPr>
              <a:t>Partially specified plans</a:t>
            </a:r>
          </a:p>
        </p:txBody>
      </p:sp>
      <p:sp>
        <p:nvSpPr>
          <p:cNvPr id="161807" name="Text Box 15"/>
          <p:cNvSpPr txBox="1">
            <a:spLocks noChangeArrowheads="1"/>
          </p:cNvSpPr>
          <p:nvPr/>
        </p:nvSpPr>
        <p:spPr bwMode="auto">
          <a:xfrm>
            <a:off x="1930400" y="3136900"/>
            <a:ext cx="42100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Comic Sans MS" charset="0"/>
              </a:rPr>
              <a:t>Plan modification operators</a:t>
            </a:r>
          </a:p>
        </p:txBody>
      </p:sp>
      <p:sp>
        <p:nvSpPr>
          <p:cNvPr id="161808" name="Text Box 16"/>
          <p:cNvSpPr txBox="1">
            <a:spLocks noChangeArrowheads="1"/>
          </p:cNvSpPr>
          <p:nvPr/>
        </p:nvSpPr>
        <p:spPr bwMode="auto">
          <a:xfrm>
            <a:off x="1943100" y="4127500"/>
            <a:ext cx="47863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Comic Sans MS" charset="0"/>
              </a:rPr>
              <a:t>The null plan (no actions)</a:t>
            </a:r>
          </a:p>
        </p:txBody>
      </p:sp>
      <p:sp>
        <p:nvSpPr>
          <p:cNvPr id="161809" name="Text Box 17"/>
          <p:cNvSpPr txBox="1">
            <a:spLocks noChangeArrowheads="1"/>
          </p:cNvSpPr>
          <p:nvPr/>
        </p:nvSpPr>
        <p:spPr bwMode="auto">
          <a:xfrm>
            <a:off x="2006600" y="5181600"/>
            <a:ext cx="47593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Comic Sans MS" charset="0"/>
              </a:rPr>
              <a:t>A plan which provably achieves</a:t>
            </a:r>
          </a:p>
        </p:txBody>
      </p:sp>
      <p:sp>
        <p:nvSpPr>
          <p:cNvPr id="161810" name="Text Box 18"/>
          <p:cNvSpPr txBox="1">
            <a:spLocks noChangeArrowheads="1"/>
          </p:cNvSpPr>
          <p:nvPr/>
        </p:nvSpPr>
        <p:spPr bwMode="auto">
          <a:xfrm>
            <a:off x="1955800" y="5689600"/>
            <a:ext cx="48990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Comic Sans MS" charset="0"/>
              </a:rPr>
              <a:t>The desired world configuration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06" grpId="0"/>
      <p:bldP spid="161807" grpId="0"/>
      <p:bldP spid="161808" grpId="0"/>
      <p:bldP spid="161809" grpId="0"/>
      <p:bldP spid="1618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343900" y="6400800"/>
            <a:ext cx="1905000" cy="457200"/>
          </a:xfrm>
        </p:spPr>
        <p:txBody>
          <a:bodyPr/>
          <a:lstStyle/>
          <a:p>
            <a:pPr>
              <a:defRPr/>
            </a:pPr>
            <a:fld id="{E6A3E059-89D8-4B66-BCB1-A14CB249EDC8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5743575" cy="901700"/>
          </a:xfrm>
        </p:spPr>
        <p:txBody>
          <a:bodyPr/>
          <a:lstStyle/>
          <a:p>
            <a:pPr indent="0" eaLnBrk="1" hangingPunct="1"/>
            <a:r>
              <a:rPr lang="en-US" smtClean="0"/>
              <a:t>Multiple Problem Spaces</a:t>
            </a:r>
          </a:p>
        </p:txBody>
      </p:sp>
      <p:grpSp>
        <p:nvGrpSpPr>
          <p:cNvPr id="17412" name="Group 3"/>
          <p:cNvGrpSpPr>
            <a:grpSpLocks/>
          </p:cNvGrpSpPr>
          <p:nvPr/>
        </p:nvGrpSpPr>
        <p:grpSpPr bwMode="auto">
          <a:xfrm>
            <a:off x="5486400" y="0"/>
            <a:ext cx="3657600" cy="1520825"/>
            <a:chOff x="2644" y="3024"/>
            <a:chExt cx="3116" cy="1296"/>
          </a:xfrm>
        </p:grpSpPr>
        <p:pic>
          <p:nvPicPr>
            <p:cNvPr id="1741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64" y="3024"/>
              <a:ext cx="2396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9" name="Rectangle 5"/>
            <p:cNvSpPr>
              <a:spLocks noChangeArrowheads="1"/>
            </p:cNvSpPr>
            <p:nvPr/>
          </p:nvSpPr>
          <p:spPr bwMode="auto">
            <a:xfrm>
              <a:off x="3316" y="3168"/>
              <a:ext cx="240" cy="24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0" name="Rectangle 6"/>
            <p:cNvSpPr>
              <a:spLocks noChangeArrowheads="1"/>
            </p:cNvSpPr>
            <p:nvPr/>
          </p:nvSpPr>
          <p:spPr bwMode="auto">
            <a:xfrm>
              <a:off x="3220" y="360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1" name="Rectangle 7"/>
            <p:cNvSpPr>
              <a:spLocks noChangeArrowheads="1"/>
            </p:cNvSpPr>
            <p:nvPr/>
          </p:nvSpPr>
          <p:spPr bwMode="auto">
            <a:xfrm>
              <a:off x="3220" y="3840"/>
              <a:ext cx="240" cy="240"/>
            </a:xfrm>
            <a:prstGeom prst="rect">
              <a:avLst/>
            </a:prstGeom>
            <a:solidFill>
              <a:srgbClr val="800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2" name="Rectangle 8"/>
            <p:cNvSpPr>
              <a:spLocks noChangeArrowheads="1"/>
            </p:cNvSpPr>
            <p:nvPr/>
          </p:nvSpPr>
          <p:spPr bwMode="auto">
            <a:xfrm>
              <a:off x="2740" y="3840"/>
              <a:ext cx="240" cy="24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3" name="Line 9"/>
            <p:cNvSpPr>
              <a:spLocks noChangeShapeType="1"/>
            </p:cNvSpPr>
            <p:nvPr/>
          </p:nvSpPr>
          <p:spPr bwMode="auto">
            <a:xfrm>
              <a:off x="2644" y="4080"/>
              <a:ext cx="1056" cy="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3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077200" cy="14351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rgbClr val="AE1A95"/>
                </a:solidFill>
              </a:rPr>
              <a:t>Real World</a:t>
            </a:r>
          </a:p>
          <a:p>
            <a:pPr eaLnBrk="1" hangingPunct="1">
              <a:buFontTx/>
              <a:buNone/>
            </a:pPr>
            <a:r>
              <a:rPr lang="en-US" sz="2400" smtClean="0"/>
              <a:t>	States of the world (e.g. block configurations)   </a:t>
            </a:r>
          </a:p>
          <a:p>
            <a:pPr eaLnBrk="1" hangingPunct="1">
              <a:buFontTx/>
              <a:buNone/>
            </a:pPr>
            <a:r>
              <a:rPr lang="en-US" sz="2400" smtClean="0"/>
              <a:t>	Actions (take one world-state to another)</a:t>
            </a:r>
          </a:p>
        </p:txBody>
      </p:sp>
      <p:sp>
        <p:nvSpPr>
          <p:cNvPr id="17414" name="Freeform 12"/>
          <p:cNvSpPr>
            <a:spLocks/>
          </p:cNvSpPr>
          <p:nvPr/>
        </p:nvSpPr>
        <p:spPr bwMode="auto">
          <a:xfrm>
            <a:off x="-152400" y="2590800"/>
            <a:ext cx="9448800" cy="571500"/>
          </a:xfrm>
          <a:custGeom>
            <a:avLst/>
            <a:gdLst>
              <a:gd name="T0" fmla="*/ 0 w 5952"/>
              <a:gd name="T1" fmla="*/ 2147483647 h 360"/>
              <a:gd name="T2" fmla="*/ 2147483647 w 5952"/>
              <a:gd name="T3" fmla="*/ 2147483647 h 360"/>
              <a:gd name="T4" fmla="*/ 2147483647 w 5952"/>
              <a:gd name="T5" fmla="*/ 2147483647 h 360"/>
              <a:gd name="T6" fmla="*/ 2147483647 w 5952"/>
              <a:gd name="T7" fmla="*/ 2147483647 h 360"/>
              <a:gd name="T8" fmla="*/ 2147483647 w 5952"/>
              <a:gd name="T9" fmla="*/ 2147483647 h 360"/>
              <a:gd name="T10" fmla="*/ 2147483647 w 5952"/>
              <a:gd name="T11" fmla="*/ 2147483647 h 360"/>
              <a:gd name="T12" fmla="*/ 2147483647 w 5952"/>
              <a:gd name="T13" fmla="*/ 2147483647 h 360"/>
              <a:gd name="T14" fmla="*/ 2147483647 w 5952"/>
              <a:gd name="T15" fmla="*/ 2147483647 h 360"/>
              <a:gd name="T16" fmla="*/ 2147483647 w 5952"/>
              <a:gd name="T17" fmla="*/ 2147483647 h 360"/>
              <a:gd name="T18" fmla="*/ 2147483647 w 5952"/>
              <a:gd name="T19" fmla="*/ 2147483647 h 360"/>
              <a:gd name="T20" fmla="*/ 2147483647 w 5952"/>
              <a:gd name="T21" fmla="*/ 2147483647 h 360"/>
              <a:gd name="T22" fmla="*/ 2147483647 w 5952"/>
              <a:gd name="T23" fmla="*/ 2147483647 h 360"/>
              <a:gd name="T24" fmla="*/ 2147483647 w 5952"/>
              <a:gd name="T25" fmla="*/ 2147483647 h 360"/>
              <a:gd name="T26" fmla="*/ 2147483647 w 5952"/>
              <a:gd name="T27" fmla="*/ 2147483647 h 360"/>
              <a:gd name="T28" fmla="*/ 2147483647 w 5952"/>
              <a:gd name="T29" fmla="*/ 0 h 36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952"/>
              <a:gd name="T46" fmla="*/ 0 h 360"/>
              <a:gd name="T47" fmla="*/ 5952 w 5952"/>
              <a:gd name="T48" fmla="*/ 360 h 36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952" h="360">
                <a:moveTo>
                  <a:pt x="0" y="192"/>
                </a:moveTo>
                <a:cubicBezTo>
                  <a:pt x="280" y="132"/>
                  <a:pt x="560" y="72"/>
                  <a:pt x="768" y="96"/>
                </a:cubicBezTo>
                <a:cubicBezTo>
                  <a:pt x="976" y="120"/>
                  <a:pt x="1088" y="328"/>
                  <a:pt x="1248" y="336"/>
                </a:cubicBezTo>
                <a:cubicBezTo>
                  <a:pt x="1408" y="344"/>
                  <a:pt x="1616" y="160"/>
                  <a:pt x="1728" y="144"/>
                </a:cubicBezTo>
                <a:cubicBezTo>
                  <a:pt x="1840" y="128"/>
                  <a:pt x="1808" y="248"/>
                  <a:pt x="1920" y="240"/>
                </a:cubicBezTo>
                <a:cubicBezTo>
                  <a:pt x="2032" y="232"/>
                  <a:pt x="2208" y="88"/>
                  <a:pt x="2400" y="96"/>
                </a:cubicBezTo>
                <a:cubicBezTo>
                  <a:pt x="2592" y="104"/>
                  <a:pt x="2896" y="296"/>
                  <a:pt x="3072" y="288"/>
                </a:cubicBezTo>
                <a:cubicBezTo>
                  <a:pt x="3248" y="280"/>
                  <a:pt x="3320" y="40"/>
                  <a:pt x="3456" y="48"/>
                </a:cubicBezTo>
                <a:cubicBezTo>
                  <a:pt x="3592" y="56"/>
                  <a:pt x="3784" y="312"/>
                  <a:pt x="3888" y="336"/>
                </a:cubicBezTo>
                <a:cubicBezTo>
                  <a:pt x="3992" y="360"/>
                  <a:pt x="4000" y="200"/>
                  <a:pt x="4080" y="192"/>
                </a:cubicBezTo>
                <a:cubicBezTo>
                  <a:pt x="4160" y="184"/>
                  <a:pt x="4208" y="312"/>
                  <a:pt x="4368" y="288"/>
                </a:cubicBezTo>
                <a:cubicBezTo>
                  <a:pt x="4528" y="264"/>
                  <a:pt x="4864" y="64"/>
                  <a:pt x="5040" y="48"/>
                </a:cubicBezTo>
                <a:cubicBezTo>
                  <a:pt x="5216" y="32"/>
                  <a:pt x="5304" y="192"/>
                  <a:pt x="5424" y="192"/>
                </a:cubicBezTo>
                <a:cubicBezTo>
                  <a:pt x="5544" y="192"/>
                  <a:pt x="5672" y="80"/>
                  <a:pt x="5760" y="48"/>
                </a:cubicBezTo>
                <a:cubicBezTo>
                  <a:pt x="5848" y="16"/>
                  <a:pt x="5920" y="8"/>
                  <a:pt x="5952" y="0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3246" name="Rectangle 14"/>
          <p:cNvSpPr>
            <a:spLocks noChangeArrowheads="1"/>
          </p:cNvSpPr>
          <p:nvPr/>
        </p:nvSpPr>
        <p:spPr bwMode="auto">
          <a:xfrm>
            <a:off x="228600" y="4038600"/>
            <a:ext cx="4343400" cy="2362200"/>
          </a:xfrm>
          <a:prstGeom prst="rect">
            <a:avLst/>
          </a:prstGeom>
          <a:solidFill>
            <a:srgbClr val="00279F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25425" indent="-225425" eaLnBrk="0" hangingPunct="0"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r>
              <a:rPr lang="en-US" sz="2800">
                <a:solidFill>
                  <a:srgbClr val="FCFC84"/>
                </a:solidFill>
                <a:latin typeface="Comic Sans MS" charset="0"/>
              </a:rPr>
              <a:t>Problem Space 1</a:t>
            </a:r>
          </a:p>
          <a:p>
            <a:pPr marL="225425" indent="-225425" eaLnBrk="0" hangingPunct="0"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r>
              <a:rPr lang="en-US">
                <a:solidFill>
                  <a:schemeClr val="bg1"/>
                </a:solidFill>
                <a:latin typeface="Comic Sans MS" charset="0"/>
              </a:rPr>
              <a:t>PS states = </a:t>
            </a:r>
          </a:p>
          <a:p>
            <a:pPr marL="917575" lvl="1" indent="-228600" eaLnBrk="0" hangingPunct="0">
              <a:lnSpc>
                <a:spcPct val="8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>
                <a:solidFill>
                  <a:schemeClr val="bg1"/>
                </a:solidFill>
                <a:latin typeface="Comic Sans MS" charset="0"/>
              </a:rPr>
              <a:t>models of world states</a:t>
            </a:r>
          </a:p>
          <a:p>
            <a:pPr marL="225425" indent="-225425" eaLnBrk="0" hangingPunct="0"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r>
              <a:rPr lang="en-US">
                <a:solidFill>
                  <a:schemeClr val="bg1"/>
                </a:solidFill>
                <a:latin typeface="Comic Sans MS" charset="0"/>
              </a:rPr>
              <a:t>Operators = </a:t>
            </a:r>
          </a:p>
          <a:p>
            <a:pPr marL="917575" lvl="1" indent="-228600" eaLnBrk="0" hangingPunct="0">
              <a:lnSpc>
                <a:spcPct val="8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>
                <a:solidFill>
                  <a:schemeClr val="bg1"/>
                </a:solidFill>
                <a:latin typeface="Comic Sans MS" charset="0"/>
              </a:rPr>
              <a:t>models of actions</a:t>
            </a:r>
          </a:p>
        </p:txBody>
      </p:sp>
      <p:sp>
        <p:nvSpPr>
          <p:cNvPr id="17416" name="Text Box 15"/>
          <p:cNvSpPr txBox="1">
            <a:spLocks noChangeArrowheads="1"/>
          </p:cNvSpPr>
          <p:nvPr/>
        </p:nvSpPr>
        <p:spPr bwMode="auto">
          <a:xfrm>
            <a:off x="381000" y="3200400"/>
            <a:ext cx="2776538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AE1A95"/>
                </a:solidFill>
                <a:latin typeface="Comic Sans MS" charset="0"/>
              </a:rPr>
              <a:t>Robot’s Head</a:t>
            </a:r>
          </a:p>
        </p:txBody>
      </p:sp>
      <p:sp>
        <p:nvSpPr>
          <p:cNvPr id="223248" name="Rectangle 16"/>
          <p:cNvSpPr>
            <a:spLocks noChangeArrowheads="1"/>
          </p:cNvSpPr>
          <p:nvPr/>
        </p:nvSpPr>
        <p:spPr bwMode="auto">
          <a:xfrm>
            <a:off x="4800600" y="4038600"/>
            <a:ext cx="4191000" cy="2362200"/>
          </a:xfrm>
          <a:prstGeom prst="rect">
            <a:avLst/>
          </a:prstGeom>
          <a:solidFill>
            <a:srgbClr val="00279F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25425" indent="-225425" eaLnBrk="0" hangingPunct="0"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r>
              <a:rPr lang="en-US" sz="2800">
                <a:solidFill>
                  <a:srgbClr val="FCFC84"/>
                </a:solidFill>
                <a:latin typeface="Comic Sans MS" charset="0"/>
              </a:rPr>
              <a:t>Problem Space 2</a:t>
            </a:r>
          </a:p>
          <a:p>
            <a:pPr marL="225425" indent="-225425" eaLnBrk="0" hangingPunct="0"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r>
              <a:rPr lang="en-US">
                <a:solidFill>
                  <a:schemeClr val="bg1"/>
                </a:solidFill>
                <a:latin typeface="Comic Sans MS" charset="0"/>
              </a:rPr>
              <a:t>PS states = </a:t>
            </a:r>
          </a:p>
          <a:p>
            <a:pPr marL="917575" lvl="1" indent="-228600" eaLnBrk="0" hangingPunct="0">
              <a:lnSpc>
                <a:spcPct val="8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>
                <a:solidFill>
                  <a:schemeClr val="bg1"/>
                </a:solidFill>
                <a:latin typeface="Comic Sans MS" charset="0"/>
              </a:rPr>
              <a:t>partially spec. plan</a:t>
            </a:r>
          </a:p>
          <a:p>
            <a:pPr marL="225425" indent="-225425" eaLnBrk="0" hangingPunct="0"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r>
              <a:rPr lang="en-US">
                <a:solidFill>
                  <a:schemeClr val="bg1"/>
                </a:solidFill>
                <a:latin typeface="Comic Sans MS" charset="0"/>
              </a:rPr>
              <a:t>Operators = </a:t>
            </a:r>
          </a:p>
          <a:p>
            <a:pPr marL="917575" lvl="1" indent="-228600" eaLnBrk="0" hangingPunct="0">
              <a:lnSpc>
                <a:spcPct val="8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>
                <a:solidFill>
                  <a:schemeClr val="bg1"/>
                </a:solidFill>
                <a:latin typeface="Comic Sans MS" charset="0"/>
              </a:rPr>
              <a:t>plan modificat’n ops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46" grpId="0" animBg="1"/>
      <p:bldP spid="2232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781800" cy="914400"/>
          </a:xfrm>
        </p:spPr>
        <p:txBody>
          <a:bodyPr/>
          <a:lstStyle/>
          <a:p>
            <a:pPr indent="0" eaLnBrk="1" hangingPunct="1"/>
            <a:r>
              <a:rPr lang="en-US" smtClean="0">
                <a:solidFill>
                  <a:srgbClr val="7030A0"/>
                </a:solidFill>
              </a:rPr>
              <a:t>Algebraic Simplification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31263" y="6477000"/>
            <a:ext cx="312737" cy="304800"/>
          </a:xfrm>
        </p:spPr>
        <p:txBody>
          <a:bodyPr/>
          <a:lstStyle/>
          <a:p>
            <a:pPr>
              <a:defRPr/>
            </a:pPr>
            <a:fld id="{33DF49CF-847C-49DD-A369-3D93EA0CF56E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0188" y="914400"/>
            <a:ext cx="5103812" cy="2387600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</p:pic>
      <p:pic>
        <p:nvPicPr>
          <p:cNvPr id="18437" name="Picture 6" descr="m5-ma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76200"/>
            <a:ext cx="2895600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3"/>
          <p:cNvSpPr>
            <a:spLocks noGrp="1" noChangeArrowheads="1"/>
          </p:cNvSpPr>
          <p:nvPr>
            <p:ph idx="1"/>
          </p:nvPr>
        </p:nvSpPr>
        <p:spPr>
          <a:xfrm>
            <a:off x="304800" y="1828800"/>
            <a:ext cx="8229600" cy="5257800"/>
          </a:xfrm>
        </p:spPr>
        <p:txBody>
          <a:bodyPr/>
          <a:lstStyle/>
          <a:p>
            <a:pPr marL="342900" eaLnBrk="1" hangingPunct="1">
              <a:defRPr/>
            </a:pPr>
            <a:r>
              <a:rPr lang="en-US" sz="2800" dirty="0"/>
              <a:t>Input:</a:t>
            </a:r>
          </a:p>
          <a:p>
            <a:pPr marL="742950" lvl="1" eaLnBrk="1" hangingPunct="1">
              <a:defRPr/>
            </a:pPr>
            <a:r>
              <a:rPr lang="en-US" sz="2400" dirty="0"/>
              <a:t>Set of states</a:t>
            </a:r>
          </a:p>
          <a:p>
            <a:pPr marL="742950" lvl="1" eaLnBrk="1" hangingPunct="1">
              <a:defRPr/>
            </a:pPr>
            <a:endParaRPr lang="en-US" sz="2400" dirty="0"/>
          </a:p>
          <a:p>
            <a:pPr marL="742950" lvl="1" eaLnBrk="1" hangingPunct="1">
              <a:defRPr/>
            </a:pPr>
            <a:r>
              <a:rPr lang="en-US" sz="2400" dirty="0"/>
              <a:t>Operators [and costs]</a:t>
            </a:r>
          </a:p>
          <a:p>
            <a:pPr marL="742950" lvl="1" eaLnBrk="1" hangingPunct="1">
              <a:defRPr/>
            </a:pPr>
            <a:endParaRPr lang="en-US" sz="2400" dirty="0"/>
          </a:p>
          <a:p>
            <a:pPr marL="742950" lvl="1" eaLnBrk="1" hangingPunct="1">
              <a:defRPr/>
            </a:pPr>
            <a:r>
              <a:rPr lang="en-US" sz="2400" dirty="0"/>
              <a:t>Start state</a:t>
            </a:r>
          </a:p>
          <a:p>
            <a:pPr marL="742950" lvl="1" eaLnBrk="1" hangingPunct="1">
              <a:defRPr/>
            </a:pPr>
            <a:endParaRPr lang="en-US" sz="2400" dirty="0"/>
          </a:p>
          <a:p>
            <a:pPr marL="742950" lvl="1" eaLnBrk="1" hangingPunct="1">
              <a:defRPr/>
            </a:pPr>
            <a:r>
              <a:rPr lang="en-US" sz="2400" dirty="0"/>
              <a:t>Goal state (test</a:t>
            </a:r>
            <a:r>
              <a:rPr lang="en-US" sz="2400" dirty="0" smtClean="0"/>
              <a:t>)</a:t>
            </a:r>
          </a:p>
          <a:p>
            <a:pPr marL="457200" lvl="1" indent="0" eaLnBrk="1" hangingPunct="1">
              <a:buFont typeface="Wingdings" charset="2"/>
              <a:buNone/>
              <a:defRPr/>
            </a:pPr>
            <a:endParaRPr lang="en-US" sz="2400" dirty="0" smtClean="0"/>
          </a:p>
          <a:p>
            <a:pPr marL="393700" indent="-285750" eaLnBrk="1" hangingPunct="1">
              <a:defRPr/>
            </a:pPr>
            <a:r>
              <a:rPr lang="en-US" sz="2800" dirty="0" smtClean="0"/>
              <a:t>Output:</a:t>
            </a:r>
            <a:endParaRPr lang="en-US" sz="2800" dirty="0"/>
          </a:p>
          <a:p>
            <a:pPr marL="742950" lvl="1" eaLnBrk="1" hangingPunct="1">
              <a:defRPr/>
            </a:pPr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smtClean="0"/>
              <a:t>State Space Graphs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300" y="1692275"/>
            <a:ext cx="4064000" cy="3873500"/>
          </a:xfrm>
        </p:spPr>
        <p:txBody>
          <a:bodyPr rIns="132080"/>
          <a:lstStyle/>
          <a:p>
            <a:pPr eaLnBrk="1" hangingPunct="1"/>
            <a:r>
              <a:rPr lang="en-US" sz="2400" smtClean="0"/>
              <a:t>State space graph:</a:t>
            </a:r>
          </a:p>
          <a:p>
            <a:pPr marL="782638" lvl="1" eaLnBrk="1" hangingPunct="1"/>
            <a:r>
              <a:rPr lang="en-US" sz="2300" smtClean="0"/>
              <a:t>Each node is a state</a:t>
            </a:r>
          </a:p>
          <a:p>
            <a:pPr marL="782638" lvl="1" eaLnBrk="1" hangingPunct="1"/>
            <a:r>
              <a:rPr lang="en-US" sz="2300" smtClean="0"/>
              <a:t>The successor function is represented by arcs</a:t>
            </a:r>
          </a:p>
          <a:p>
            <a:pPr marL="782638" lvl="1" eaLnBrk="1" hangingPunct="1"/>
            <a:r>
              <a:rPr lang="en-US" sz="2300" smtClean="0"/>
              <a:t>Edges may be labeled with costs</a:t>
            </a:r>
          </a:p>
          <a:p>
            <a:pPr eaLnBrk="1" hangingPunct="1"/>
            <a:r>
              <a:rPr lang="en-US" sz="2400" smtClean="0"/>
              <a:t>We can rarely build this graph in memory (so we don’t)</a:t>
            </a:r>
          </a:p>
        </p:txBody>
      </p:sp>
      <p:grpSp>
        <p:nvGrpSpPr>
          <p:cNvPr id="19461" name="Group 56"/>
          <p:cNvGrpSpPr>
            <a:grpSpLocks/>
          </p:cNvGrpSpPr>
          <p:nvPr/>
        </p:nvGrpSpPr>
        <p:grpSpPr bwMode="auto">
          <a:xfrm>
            <a:off x="4267200" y="2057400"/>
            <a:ext cx="4494213" cy="2573338"/>
            <a:chOff x="0" y="0"/>
            <a:chExt cx="2783" cy="1620"/>
          </a:xfrm>
        </p:grpSpPr>
        <p:grpSp>
          <p:nvGrpSpPr>
            <p:cNvPr id="19463" name="Group 6"/>
            <p:cNvGrpSpPr>
              <a:grpSpLocks/>
            </p:cNvGrpSpPr>
            <p:nvPr/>
          </p:nvGrpSpPr>
          <p:grpSpPr bwMode="auto">
            <a:xfrm>
              <a:off x="0" y="950"/>
              <a:ext cx="275" cy="279"/>
              <a:chOff x="0" y="0"/>
              <a:chExt cx="275" cy="279"/>
            </a:xfrm>
          </p:grpSpPr>
          <p:sp>
            <p:nvSpPr>
              <p:cNvPr id="19513" name="AutoShape 4"/>
              <p:cNvSpPr>
                <a:spLocks/>
              </p:cNvSpPr>
              <p:nvPr/>
            </p:nvSpPr>
            <p:spPr bwMode="auto">
              <a:xfrm>
                <a:off x="0" y="0"/>
                <a:ext cx="275" cy="279"/>
              </a:xfrm>
              <a:custGeom>
                <a:avLst/>
                <a:gdLst>
                  <a:gd name="T0" fmla="*/ 2 w 21600"/>
                  <a:gd name="T1" fmla="*/ 0 h 21600"/>
                  <a:gd name="T2" fmla="*/ 0 w 21600"/>
                  <a:gd name="T3" fmla="*/ 2 h 21600"/>
                  <a:gd name="T4" fmla="*/ 2 w 21600"/>
                  <a:gd name="T5" fmla="*/ 4 h 21600"/>
                  <a:gd name="T6" fmla="*/ 4 w 21600"/>
                  <a:gd name="T7" fmla="*/ 2 h 21600"/>
                  <a:gd name="T8" fmla="*/ 2 w 21600"/>
                  <a:gd name="T9" fmla="*/ 0 h 21600"/>
                  <a:gd name="T10" fmla="*/ 2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14" name="Rectangle 5"/>
              <p:cNvSpPr>
                <a:spLocks/>
              </p:cNvSpPr>
              <p:nvPr/>
            </p:nvSpPr>
            <p:spPr bwMode="auto">
              <a:xfrm>
                <a:off x="54" y="47"/>
                <a:ext cx="167" cy="18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1600">
                    <a:solidFill>
                      <a:schemeClr val="tx1"/>
                    </a:solidFill>
                    <a:latin typeface="Arial Bold" charset="0"/>
                    <a:cs typeface="Arial Bold" charset="0"/>
                    <a:sym typeface="Arial Bold" charset="0"/>
                  </a:rPr>
                  <a:t>S</a:t>
                </a:r>
              </a:p>
            </p:txBody>
          </p:sp>
        </p:grpSp>
        <p:grpSp>
          <p:nvGrpSpPr>
            <p:cNvPr id="19464" name="Group 9"/>
            <p:cNvGrpSpPr>
              <a:grpSpLocks/>
            </p:cNvGrpSpPr>
            <p:nvPr/>
          </p:nvGrpSpPr>
          <p:grpSpPr bwMode="auto">
            <a:xfrm>
              <a:off x="2508" y="0"/>
              <a:ext cx="275" cy="279"/>
              <a:chOff x="0" y="0"/>
              <a:chExt cx="275" cy="279"/>
            </a:xfrm>
          </p:grpSpPr>
          <p:sp>
            <p:nvSpPr>
              <p:cNvPr id="19511" name="AutoShape 7"/>
              <p:cNvSpPr>
                <a:spLocks/>
              </p:cNvSpPr>
              <p:nvPr/>
            </p:nvSpPr>
            <p:spPr bwMode="auto">
              <a:xfrm>
                <a:off x="0" y="0"/>
                <a:ext cx="275" cy="279"/>
              </a:xfrm>
              <a:custGeom>
                <a:avLst/>
                <a:gdLst>
                  <a:gd name="T0" fmla="*/ 2 w 21600"/>
                  <a:gd name="T1" fmla="*/ 0 h 21600"/>
                  <a:gd name="T2" fmla="*/ 0 w 21600"/>
                  <a:gd name="T3" fmla="*/ 2 h 21600"/>
                  <a:gd name="T4" fmla="*/ 2 w 21600"/>
                  <a:gd name="T5" fmla="*/ 4 h 21600"/>
                  <a:gd name="T6" fmla="*/ 4 w 21600"/>
                  <a:gd name="T7" fmla="*/ 2 h 21600"/>
                  <a:gd name="T8" fmla="*/ 2 w 21600"/>
                  <a:gd name="T9" fmla="*/ 0 h 21600"/>
                  <a:gd name="T10" fmla="*/ 2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12" name="Rectangle 8"/>
              <p:cNvSpPr>
                <a:spLocks/>
              </p:cNvSpPr>
              <p:nvPr/>
            </p:nvSpPr>
            <p:spPr bwMode="auto">
              <a:xfrm>
                <a:off x="41" y="35"/>
                <a:ext cx="193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Bold" charset="0"/>
                    <a:cs typeface="Arial Bold" charset="0"/>
                    <a:sym typeface="Arial Bold" charset="0"/>
                  </a:rPr>
                  <a:t>G</a:t>
                </a:r>
              </a:p>
            </p:txBody>
          </p:sp>
        </p:grpSp>
        <p:grpSp>
          <p:nvGrpSpPr>
            <p:cNvPr id="19465" name="Group 12"/>
            <p:cNvGrpSpPr>
              <a:grpSpLocks/>
            </p:cNvGrpSpPr>
            <p:nvPr/>
          </p:nvGrpSpPr>
          <p:grpSpPr bwMode="auto">
            <a:xfrm>
              <a:off x="799" y="698"/>
              <a:ext cx="276" cy="280"/>
              <a:chOff x="0" y="0"/>
              <a:chExt cx="275" cy="279"/>
            </a:xfrm>
          </p:grpSpPr>
          <p:sp>
            <p:nvSpPr>
              <p:cNvPr id="19509" name="AutoShape 10"/>
              <p:cNvSpPr>
                <a:spLocks/>
              </p:cNvSpPr>
              <p:nvPr/>
            </p:nvSpPr>
            <p:spPr bwMode="auto">
              <a:xfrm>
                <a:off x="0" y="0"/>
                <a:ext cx="275" cy="279"/>
              </a:xfrm>
              <a:custGeom>
                <a:avLst/>
                <a:gdLst>
                  <a:gd name="T0" fmla="*/ 2 w 21600"/>
                  <a:gd name="T1" fmla="*/ 0 h 21600"/>
                  <a:gd name="T2" fmla="*/ 0 w 21600"/>
                  <a:gd name="T3" fmla="*/ 2 h 21600"/>
                  <a:gd name="T4" fmla="*/ 2 w 21600"/>
                  <a:gd name="T5" fmla="*/ 4 h 21600"/>
                  <a:gd name="T6" fmla="*/ 4 w 21600"/>
                  <a:gd name="T7" fmla="*/ 2 h 21600"/>
                  <a:gd name="T8" fmla="*/ 2 w 21600"/>
                  <a:gd name="T9" fmla="*/ 0 h 21600"/>
                  <a:gd name="T10" fmla="*/ 2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10" name="Rectangle 11"/>
              <p:cNvSpPr>
                <a:spLocks/>
              </p:cNvSpPr>
              <p:nvPr/>
            </p:nvSpPr>
            <p:spPr bwMode="auto">
              <a:xfrm>
                <a:off x="57" y="35"/>
                <a:ext cx="161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d</a:t>
                </a:r>
              </a:p>
            </p:txBody>
          </p:sp>
        </p:grpSp>
        <p:grpSp>
          <p:nvGrpSpPr>
            <p:cNvPr id="19466" name="Group 15"/>
            <p:cNvGrpSpPr>
              <a:grpSpLocks/>
            </p:cNvGrpSpPr>
            <p:nvPr/>
          </p:nvGrpSpPr>
          <p:grpSpPr bwMode="auto">
            <a:xfrm>
              <a:off x="220" y="279"/>
              <a:ext cx="276" cy="279"/>
              <a:chOff x="0" y="0"/>
              <a:chExt cx="275" cy="279"/>
            </a:xfrm>
          </p:grpSpPr>
          <p:sp>
            <p:nvSpPr>
              <p:cNvPr id="19507" name="AutoShape 13"/>
              <p:cNvSpPr>
                <a:spLocks/>
              </p:cNvSpPr>
              <p:nvPr/>
            </p:nvSpPr>
            <p:spPr bwMode="auto">
              <a:xfrm>
                <a:off x="0" y="0"/>
                <a:ext cx="275" cy="279"/>
              </a:xfrm>
              <a:custGeom>
                <a:avLst/>
                <a:gdLst>
                  <a:gd name="T0" fmla="*/ 2 w 21600"/>
                  <a:gd name="T1" fmla="*/ 0 h 21600"/>
                  <a:gd name="T2" fmla="*/ 0 w 21600"/>
                  <a:gd name="T3" fmla="*/ 2 h 21600"/>
                  <a:gd name="T4" fmla="*/ 2 w 21600"/>
                  <a:gd name="T5" fmla="*/ 4 h 21600"/>
                  <a:gd name="T6" fmla="*/ 4 w 21600"/>
                  <a:gd name="T7" fmla="*/ 2 h 21600"/>
                  <a:gd name="T8" fmla="*/ 2 w 21600"/>
                  <a:gd name="T9" fmla="*/ 0 h 21600"/>
                  <a:gd name="T10" fmla="*/ 2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08" name="Rectangle 14"/>
              <p:cNvSpPr>
                <a:spLocks/>
              </p:cNvSpPr>
              <p:nvPr/>
            </p:nvSpPr>
            <p:spPr bwMode="auto">
              <a:xfrm>
                <a:off x="57" y="35"/>
                <a:ext cx="161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b</a:t>
                </a:r>
              </a:p>
            </p:txBody>
          </p:sp>
        </p:grpSp>
        <p:grpSp>
          <p:nvGrpSpPr>
            <p:cNvPr id="19467" name="Group 18"/>
            <p:cNvGrpSpPr>
              <a:grpSpLocks/>
            </p:cNvGrpSpPr>
            <p:nvPr/>
          </p:nvGrpSpPr>
          <p:grpSpPr bwMode="auto">
            <a:xfrm>
              <a:off x="496" y="1257"/>
              <a:ext cx="275" cy="280"/>
              <a:chOff x="0" y="0"/>
              <a:chExt cx="275" cy="279"/>
            </a:xfrm>
          </p:grpSpPr>
          <p:sp>
            <p:nvSpPr>
              <p:cNvPr id="19505" name="AutoShape 16"/>
              <p:cNvSpPr>
                <a:spLocks/>
              </p:cNvSpPr>
              <p:nvPr/>
            </p:nvSpPr>
            <p:spPr bwMode="auto">
              <a:xfrm>
                <a:off x="0" y="0"/>
                <a:ext cx="275" cy="279"/>
              </a:xfrm>
              <a:custGeom>
                <a:avLst/>
                <a:gdLst>
                  <a:gd name="T0" fmla="*/ 2 w 21600"/>
                  <a:gd name="T1" fmla="*/ 0 h 21600"/>
                  <a:gd name="T2" fmla="*/ 0 w 21600"/>
                  <a:gd name="T3" fmla="*/ 2 h 21600"/>
                  <a:gd name="T4" fmla="*/ 2 w 21600"/>
                  <a:gd name="T5" fmla="*/ 4 h 21600"/>
                  <a:gd name="T6" fmla="*/ 4 w 21600"/>
                  <a:gd name="T7" fmla="*/ 2 h 21600"/>
                  <a:gd name="T8" fmla="*/ 2 w 21600"/>
                  <a:gd name="T9" fmla="*/ 0 h 21600"/>
                  <a:gd name="T10" fmla="*/ 2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06" name="Rectangle 17"/>
              <p:cNvSpPr>
                <a:spLocks/>
              </p:cNvSpPr>
              <p:nvPr/>
            </p:nvSpPr>
            <p:spPr bwMode="auto">
              <a:xfrm>
                <a:off x="57" y="35"/>
                <a:ext cx="161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p</a:t>
                </a:r>
              </a:p>
            </p:txBody>
          </p:sp>
        </p:grpSp>
        <p:grpSp>
          <p:nvGrpSpPr>
            <p:cNvPr id="19468" name="Group 21"/>
            <p:cNvGrpSpPr>
              <a:grpSpLocks/>
            </p:cNvGrpSpPr>
            <p:nvPr/>
          </p:nvGrpSpPr>
          <p:grpSpPr bwMode="auto">
            <a:xfrm>
              <a:off x="1157" y="1341"/>
              <a:ext cx="276" cy="279"/>
              <a:chOff x="0" y="0"/>
              <a:chExt cx="275" cy="279"/>
            </a:xfrm>
          </p:grpSpPr>
          <p:sp>
            <p:nvSpPr>
              <p:cNvPr id="19503" name="AutoShape 19"/>
              <p:cNvSpPr>
                <a:spLocks/>
              </p:cNvSpPr>
              <p:nvPr/>
            </p:nvSpPr>
            <p:spPr bwMode="auto">
              <a:xfrm>
                <a:off x="0" y="0"/>
                <a:ext cx="275" cy="279"/>
              </a:xfrm>
              <a:custGeom>
                <a:avLst/>
                <a:gdLst>
                  <a:gd name="T0" fmla="*/ 2 w 21600"/>
                  <a:gd name="T1" fmla="*/ 0 h 21600"/>
                  <a:gd name="T2" fmla="*/ 0 w 21600"/>
                  <a:gd name="T3" fmla="*/ 2 h 21600"/>
                  <a:gd name="T4" fmla="*/ 2 w 21600"/>
                  <a:gd name="T5" fmla="*/ 4 h 21600"/>
                  <a:gd name="T6" fmla="*/ 4 w 21600"/>
                  <a:gd name="T7" fmla="*/ 2 h 21600"/>
                  <a:gd name="T8" fmla="*/ 2 w 21600"/>
                  <a:gd name="T9" fmla="*/ 0 h 21600"/>
                  <a:gd name="T10" fmla="*/ 2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04" name="Rectangle 20"/>
              <p:cNvSpPr>
                <a:spLocks/>
              </p:cNvSpPr>
              <p:nvPr/>
            </p:nvSpPr>
            <p:spPr bwMode="auto">
              <a:xfrm>
                <a:off x="57" y="35"/>
                <a:ext cx="161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q</a:t>
                </a:r>
              </a:p>
            </p:txBody>
          </p:sp>
        </p:grpSp>
        <p:grpSp>
          <p:nvGrpSpPr>
            <p:cNvPr id="19469" name="Group 24"/>
            <p:cNvGrpSpPr>
              <a:grpSpLocks/>
            </p:cNvGrpSpPr>
            <p:nvPr/>
          </p:nvGrpSpPr>
          <p:grpSpPr bwMode="auto">
            <a:xfrm>
              <a:off x="1460" y="251"/>
              <a:ext cx="276" cy="280"/>
              <a:chOff x="0" y="0"/>
              <a:chExt cx="275" cy="279"/>
            </a:xfrm>
          </p:grpSpPr>
          <p:sp>
            <p:nvSpPr>
              <p:cNvPr id="19501" name="AutoShape 22"/>
              <p:cNvSpPr>
                <a:spLocks/>
              </p:cNvSpPr>
              <p:nvPr/>
            </p:nvSpPr>
            <p:spPr bwMode="auto">
              <a:xfrm>
                <a:off x="0" y="0"/>
                <a:ext cx="275" cy="279"/>
              </a:xfrm>
              <a:custGeom>
                <a:avLst/>
                <a:gdLst>
                  <a:gd name="T0" fmla="*/ 2 w 21600"/>
                  <a:gd name="T1" fmla="*/ 0 h 21600"/>
                  <a:gd name="T2" fmla="*/ 0 w 21600"/>
                  <a:gd name="T3" fmla="*/ 2 h 21600"/>
                  <a:gd name="T4" fmla="*/ 2 w 21600"/>
                  <a:gd name="T5" fmla="*/ 4 h 21600"/>
                  <a:gd name="T6" fmla="*/ 4 w 21600"/>
                  <a:gd name="T7" fmla="*/ 2 h 21600"/>
                  <a:gd name="T8" fmla="*/ 2 w 21600"/>
                  <a:gd name="T9" fmla="*/ 0 h 21600"/>
                  <a:gd name="T10" fmla="*/ 2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02" name="Rectangle 23"/>
              <p:cNvSpPr>
                <a:spLocks/>
              </p:cNvSpPr>
              <p:nvPr/>
            </p:nvSpPr>
            <p:spPr bwMode="auto">
              <a:xfrm>
                <a:off x="61" y="35"/>
                <a:ext cx="153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c</a:t>
                </a:r>
              </a:p>
            </p:txBody>
          </p:sp>
        </p:grpSp>
        <p:grpSp>
          <p:nvGrpSpPr>
            <p:cNvPr id="19470" name="Group 27"/>
            <p:cNvGrpSpPr>
              <a:grpSpLocks/>
            </p:cNvGrpSpPr>
            <p:nvPr/>
          </p:nvGrpSpPr>
          <p:grpSpPr bwMode="auto">
            <a:xfrm>
              <a:off x="1846" y="586"/>
              <a:ext cx="276" cy="280"/>
              <a:chOff x="0" y="0"/>
              <a:chExt cx="275" cy="279"/>
            </a:xfrm>
          </p:grpSpPr>
          <p:sp>
            <p:nvSpPr>
              <p:cNvPr id="19499" name="AutoShape 25"/>
              <p:cNvSpPr>
                <a:spLocks/>
              </p:cNvSpPr>
              <p:nvPr/>
            </p:nvSpPr>
            <p:spPr bwMode="auto">
              <a:xfrm>
                <a:off x="0" y="0"/>
                <a:ext cx="275" cy="279"/>
              </a:xfrm>
              <a:custGeom>
                <a:avLst/>
                <a:gdLst>
                  <a:gd name="T0" fmla="*/ 2 w 21600"/>
                  <a:gd name="T1" fmla="*/ 0 h 21600"/>
                  <a:gd name="T2" fmla="*/ 0 w 21600"/>
                  <a:gd name="T3" fmla="*/ 2 h 21600"/>
                  <a:gd name="T4" fmla="*/ 2 w 21600"/>
                  <a:gd name="T5" fmla="*/ 4 h 21600"/>
                  <a:gd name="T6" fmla="*/ 4 w 21600"/>
                  <a:gd name="T7" fmla="*/ 2 h 21600"/>
                  <a:gd name="T8" fmla="*/ 2 w 21600"/>
                  <a:gd name="T9" fmla="*/ 0 h 21600"/>
                  <a:gd name="T10" fmla="*/ 2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00" name="Rectangle 26"/>
              <p:cNvSpPr>
                <a:spLocks/>
              </p:cNvSpPr>
              <p:nvPr/>
            </p:nvSpPr>
            <p:spPr bwMode="auto">
              <a:xfrm>
                <a:off x="57" y="35"/>
                <a:ext cx="161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e</a:t>
                </a:r>
              </a:p>
            </p:txBody>
          </p:sp>
        </p:grpSp>
        <p:grpSp>
          <p:nvGrpSpPr>
            <p:cNvPr id="19471" name="Group 30"/>
            <p:cNvGrpSpPr>
              <a:grpSpLocks/>
            </p:cNvGrpSpPr>
            <p:nvPr/>
          </p:nvGrpSpPr>
          <p:grpSpPr bwMode="auto">
            <a:xfrm>
              <a:off x="1626" y="978"/>
              <a:ext cx="275" cy="279"/>
              <a:chOff x="0" y="0"/>
              <a:chExt cx="275" cy="279"/>
            </a:xfrm>
          </p:grpSpPr>
          <p:sp>
            <p:nvSpPr>
              <p:cNvPr id="19497" name="AutoShape 28"/>
              <p:cNvSpPr>
                <a:spLocks/>
              </p:cNvSpPr>
              <p:nvPr/>
            </p:nvSpPr>
            <p:spPr bwMode="auto">
              <a:xfrm>
                <a:off x="0" y="0"/>
                <a:ext cx="275" cy="279"/>
              </a:xfrm>
              <a:custGeom>
                <a:avLst/>
                <a:gdLst>
                  <a:gd name="T0" fmla="*/ 2 w 21600"/>
                  <a:gd name="T1" fmla="*/ 0 h 21600"/>
                  <a:gd name="T2" fmla="*/ 0 w 21600"/>
                  <a:gd name="T3" fmla="*/ 2 h 21600"/>
                  <a:gd name="T4" fmla="*/ 2 w 21600"/>
                  <a:gd name="T5" fmla="*/ 4 h 21600"/>
                  <a:gd name="T6" fmla="*/ 4 w 21600"/>
                  <a:gd name="T7" fmla="*/ 2 h 21600"/>
                  <a:gd name="T8" fmla="*/ 2 w 21600"/>
                  <a:gd name="T9" fmla="*/ 0 h 21600"/>
                  <a:gd name="T10" fmla="*/ 2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498" name="Rectangle 29"/>
              <p:cNvSpPr>
                <a:spLocks/>
              </p:cNvSpPr>
              <p:nvPr/>
            </p:nvSpPr>
            <p:spPr bwMode="auto">
              <a:xfrm>
                <a:off x="57" y="35"/>
                <a:ext cx="161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h</a:t>
                </a:r>
              </a:p>
            </p:txBody>
          </p:sp>
        </p:grpSp>
        <p:grpSp>
          <p:nvGrpSpPr>
            <p:cNvPr id="19472" name="Group 33"/>
            <p:cNvGrpSpPr>
              <a:grpSpLocks/>
            </p:cNvGrpSpPr>
            <p:nvPr/>
          </p:nvGrpSpPr>
          <p:grpSpPr bwMode="auto">
            <a:xfrm>
              <a:off x="716" y="27"/>
              <a:ext cx="276" cy="280"/>
              <a:chOff x="0" y="0"/>
              <a:chExt cx="275" cy="279"/>
            </a:xfrm>
          </p:grpSpPr>
          <p:sp>
            <p:nvSpPr>
              <p:cNvPr id="19495" name="AutoShape 31"/>
              <p:cNvSpPr>
                <a:spLocks/>
              </p:cNvSpPr>
              <p:nvPr/>
            </p:nvSpPr>
            <p:spPr bwMode="auto">
              <a:xfrm>
                <a:off x="0" y="0"/>
                <a:ext cx="275" cy="279"/>
              </a:xfrm>
              <a:custGeom>
                <a:avLst/>
                <a:gdLst>
                  <a:gd name="T0" fmla="*/ 2 w 21600"/>
                  <a:gd name="T1" fmla="*/ 0 h 21600"/>
                  <a:gd name="T2" fmla="*/ 0 w 21600"/>
                  <a:gd name="T3" fmla="*/ 2 h 21600"/>
                  <a:gd name="T4" fmla="*/ 2 w 21600"/>
                  <a:gd name="T5" fmla="*/ 4 h 21600"/>
                  <a:gd name="T6" fmla="*/ 4 w 21600"/>
                  <a:gd name="T7" fmla="*/ 2 h 21600"/>
                  <a:gd name="T8" fmla="*/ 2 w 21600"/>
                  <a:gd name="T9" fmla="*/ 0 h 21600"/>
                  <a:gd name="T10" fmla="*/ 2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496" name="Rectangle 32"/>
              <p:cNvSpPr>
                <a:spLocks/>
              </p:cNvSpPr>
              <p:nvPr/>
            </p:nvSpPr>
            <p:spPr bwMode="auto">
              <a:xfrm>
                <a:off x="57" y="35"/>
                <a:ext cx="161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a</a:t>
                </a:r>
              </a:p>
            </p:txBody>
          </p:sp>
        </p:grpSp>
        <p:grpSp>
          <p:nvGrpSpPr>
            <p:cNvPr id="19473" name="Group 36"/>
            <p:cNvGrpSpPr>
              <a:grpSpLocks/>
            </p:cNvGrpSpPr>
            <p:nvPr/>
          </p:nvGrpSpPr>
          <p:grpSpPr bwMode="auto">
            <a:xfrm>
              <a:off x="2425" y="754"/>
              <a:ext cx="276" cy="280"/>
              <a:chOff x="0" y="0"/>
              <a:chExt cx="275" cy="279"/>
            </a:xfrm>
          </p:grpSpPr>
          <p:sp>
            <p:nvSpPr>
              <p:cNvPr id="19493" name="AutoShape 34"/>
              <p:cNvSpPr>
                <a:spLocks/>
              </p:cNvSpPr>
              <p:nvPr/>
            </p:nvSpPr>
            <p:spPr bwMode="auto">
              <a:xfrm>
                <a:off x="0" y="0"/>
                <a:ext cx="275" cy="279"/>
              </a:xfrm>
              <a:custGeom>
                <a:avLst/>
                <a:gdLst>
                  <a:gd name="T0" fmla="*/ 2 w 21600"/>
                  <a:gd name="T1" fmla="*/ 0 h 21600"/>
                  <a:gd name="T2" fmla="*/ 0 w 21600"/>
                  <a:gd name="T3" fmla="*/ 2 h 21600"/>
                  <a:gd name="T4" fmla="*/ 2 w 21600"/>
                  <a:gd name="T5" fmla="*/ 4 h 21600"/>
                  <a:gd name="T6" fmla="*/ 4 w 21600"/>
                  <a:gd name="T7" fmla="*/ 2 h 21600"/>
                  <a:gd name="T8" fmla="*/ 2 w 21600"/>
                  <a:gd name="T9" fmla="*/ 0 h 21600"/>
                  <a:gd name="T10" fmla="*/ 2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494" name="Rectangle 35"/>
              <p:cNvSpPr>
                <a:spLocks/>
              </p:cNvSpPr>
              <p:nvPr/>
            </p:nvSpPr>
            <p:spPr bwMode="auto">
              <a:xfrm>
                <a:off x="77" y="35"/>
                <a:ext cx="121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f</a:t>
                </a:r>
              </a:p>
            </p:txBody>
          </p:sp>
        </p:grpSp>
        <p:grpSp>
          <p:nvGrpSpPr>
            <p:cNvPr id="19474" name="Group 39"/>
            <p:cNvGrpSpPr>
              <a:grpSpLocks/>
            </p:cNvGrpSpPr>
            <p:nvPr/>
          </p:nvGrpSpPr>
          <p:grpSpPr bwMode="auto">
            <a:xfrm>
              <a:off x="2315" y="1257"/>
              <a:ext cx="276" cy="280"/>
              <a:chOff x="0" y="0"/>
              <a:chExt cx="275" cy="279"/>
            </a:xfrm>
          </p:grpSpPr>
          <p:sp>
            <p:nvSpPr>
              <p:cNvPr id="19491" name="AutoShape 37"/>
              <p:cNvSpPr>
                <a:spLocks/>
              </p:cNvSpPr>
              <p:nvPr/>
            </p:nvSpPr>
            <p:spPr bwMode="auto">
              <a:xfrm>
                <a:off x="0" y="0"/>
                <a:ext cx="275" cy="279"/>
              </a:xfrm>
              <a:custGeom>
                <a:avLst/>
                <a:gdLst>
                  <a:gd name="T0" fmla="*/ 2 w 21600"/>
                  <a:gd name="T1" fmla="*/ 0 h 21600"/>
                  <a:gd name="T2" fmla="*/ 0 w 21600"/>
                  <a:gd name="T3" fmla="*/ 2 h 21600"/>
                  <a:gd name="T4" fmla="*/ 2 w 21600"/>
                  <a:gd name="T5" fmla="*/ 4 h 21600"/>
                  <a:gd name="T6" fmla="*/ 4 w 21600"/>
                  <a:gd name="T7" fmla="*/ 2 h 21600"/>
                  <a:gd name="T8" fmla="*/ 2 w 21600"/>
                  <a:gd name="T9" fmla="*/ 0 h 21600"/>
                  <a:gd name="T10" fmla="*/ 2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492" name="Rectangle 38"/>
              <p:cNvSpPr>
                <a:spLocks/>
              </p:cNvSpPr>
              <p:nvPr/>
            </p:nvSpPr>
            <p:spPr bwMode="auto">
              <a:xfrm>
                <a:off x="73" y="35"/>
                <a:ext cx="129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r</a:t>
                </a:r>
              </a:p>
            </p:txBody>
          </p:sp>
        </p:grpSp>
        <p:sp>
          <p:nvSpPr>
            <p:cNvPr id="19475" name="Line 40"/>
            <p:cNvSpPr>
              <a:spLocks noChangeShapeType="1"/>
            </p:cNvSpPr>
            <p:nvPr/>
          </p:nvSpPr>
          <p:spPr bwMode="auto">
            <a:xfrm>
              <a:off x="235" y="1188"/>
              <a:ext cx="261" cy="2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76" name="Line 41"/>
            <p:cNvSpPr>
              <a:spLocks noChangeShapeType="1"/>
            </p:cNvSpPr>
            <p:nvPr/>
          </p:nvSpPr>
          <p:spPr bwMode="auto">
            <a:xfrm rot="10800000" flipH="1">
              <a:off x="731" y="1481"/>
              <a:ext cx="426" cy="1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77" name="Line 42"/>
            <p:cNvSpPr>
              <a:spLocks noChangeShapeType="1"/>
            </p:cNvSpPr>
            <p:nvPr/>
          </p:nvSpPr>
          <p:spPr bwMode="auto">
            <a:xfrm flipH="1">
              <a:off x="1393" y="1216"/>
              <a:ext cx="273" cy="1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78" name="Line 43"/>
            <p:cNvSpPr>
              <a:spLocks noChangeShapeType="1"/>
            </p:cNvSpPr>
            <p:nvPr/>
          </p:nvSpPr>
          <p:spPr bwMode="auto">
            <a:xfrm flipH="1">
              <a:off x="771" y="1117"/>
              <a:ext cx="855" cy="2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79" name="Line 44"/>
            <p:cNvSpPr>
              <a:spLocks noChangeShapeType="1"/>
            </p:cNvSpPr>
            <p:nvPr/>
          </p:nvSpPr>
          <p:spPr bwMode="auto">
            <a:xfrm flipH="1">
              <a:off x="1861" y="866"/>
              <a:ext cx="123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80" name="Line 45"/>
            <p:cNvSpPr>
              <a:spLocks noChangeShapeType="1"/>
            </p:cNvSpPr>
            <p:nvPr/>
          </p:nvSpPr>
          <p:spPr bwMode="auto">
            <a:xfrm>
              <a:off x="2082" y="825"/>
              <a:ext cx="273" cy="4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81" name="Line 46"/>
            <p:cNvSpPr>
              <a:spLocks noChangeShapeType="1"/>
            </p:cNvSpPr>
            <p:nvPr/>
          </p:nvSpPr>
          <p:spPr bwMode="auto">
            <a:xfrm rot="10800000" flipH="1">
              <a:off x="2453" y="1034"/>
              <a:ext cx="110" cy="2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82" name="Line 47"/>
            <p:cNvSpPr>
              <a:spLocks noChangeShapeType="1"/>
            </p:cNvSpPr>
            <p:nvPr/>
          </p:nvSpPr>
          <p:spPr bwMode="auto">
            <a:xfrm rot="10800000" flipH="1">
              <a:off x="2563" y="279"/>
              <a:ext cx="83" cy="4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83" name="Line 48"/>
            <p:cNvSpPr>
              <a:spLocks noChangeShapeType="1"/>
            </p:cNvSpPr>
            <p:nvPr/>
          </p:nvSpPr>
          <p:spPr bwMode="auto">
            <a:xfrm rot="10800000" flipH="1">
              <a:off x="235" y="838"/>
              <a:ext cx="564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84" name="Line 49"/>
            <p:cNvSpPr>
              <a:spLocks noChangeShapeType="1"/>
            </p:cNvSpPr>
            <p:nvPr/>
          </p:nvSpPr>
          <p:spPr bwMode="auto">
            <a:xfrm rot="10800000">
              <a:off x="455" y="518"/>
              <a:ext cx="384" cy="2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85" name="Line 50"/>
            <p:cNvSpPr>
              <a:spLocks noChangeShapeType="1"/>
            </p:cNvSpPr>
            <p:nvPr/>
          </p:nvSpPr>
          <p:spPr bwMode="auto">
            <a:xfrm rot="10800000" flipH="1">
              <a:off x="468" y="167"/>
              <a:ext cx="248" cy="1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86" name="Line 51"/>
            <p:cNvSpPr>
              <a:spLocks noChangeShapeType="1"/>
            </p:cNvSpPr>
            <p:nvPr/>
          </p:nvSpPr>
          <p:spPr bwMode="auto">
            <a:xfrm rot="10800000">
              <a:off x="992" y="167"/>
              <a:ext cx="468" cy="2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87" name="Line 52"/>
            <p:cNvSpPr>
              <a:spLocks noChangeShapeType="1"/>
            </p:cNvSpPr>
            <p:nvPr/>
          </p:nvSpPr>
          <p:spPr bwMode="auto">
            <a:xfrm rot="10800000" flipH="1">
              <a:off x="1034" y="490"/>
              <a:ext cx="467" cy="24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88" name="Line 53"/>
            <p:cNvSpPr>
              <a:spLocks noChangeShapeType="1"/>
            </p:cNvSpPr>
            <p:nvPr/>
          </p:nvSpPr>
          <p:spPr bwMode="auto">
            <a:xfrm rot="10800000" flipH="1">
              <a:off x="1075" y="726"/>
              <a:ext cx="771" cy="1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89" name="Freeform 54"/>
            <p:cNvSpPr>
              <a:spLocks/>
            </p:cNvSpPr>
            <p:nvPr/>
          </p:nvSpPr>
          <p:spPr bwMode="auto">
            <a:xfrm rot="5400000" flipH="1">
              <a:off x="1899" y="227"/>
              <a:ext cx="404" cy="72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1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cubicBezTo>
                    <a:pt x="10800" y="0"/>
                    <a:pt x="21600" y="10800"/>
                    <a:pt x="21600" y="21600"/>
                  </a:cubicBezTo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90" name="Freeform 55"/>
            <p:cNvSpPr>
              <a:spLocks/>
            </p:cNvSpPr>
            <p:nvPr/>
          </p:nvSpPr>
          <p:spPr bwMode="auto">
            <a:xfrm rot="10800000" flipH="1">
              <a:off x="275" y="825"/>
              <a:ext cx="1612" cy="264"/>
            </a:xfrm>
            <a:custGeom>
              <a:avLst/>
              <a:gdLst>
                <a:gd name="T0" fmla="*/ 0 w 21600"/>
                <a:gd name="T1" fmla="*/ 0 h 21600"/>
                <a:gd name="T2" fmla="*/ 9 w 21600"/>
                <a:gd name="T3" fmla="*/ 0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cubicBezTo>
                    <a:pt x="10800" y="0"/>
                    <a:pt x="21600" y="10800"/>
                    <a:pt x="21600" y="21600"/>
                  </a:cubicBezTo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9462" name="Rectangle 57"/>
          <p:cNvSpPr>
            <a:spLocks/>
          </p:cNvSpPr>
          <p:nvPr/>
        </p:nvSpPr>
        <p:spPr bwMode="auto">
          <a:xfrm>
            <a:off x="5029200" y="4997450"/>
            <a:ext cx="3365500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Ridiculously tiny search graph for a tiny search problem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4343400" y="3657600"/>
            <a:ext cx="304800" cy="3048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8382000" y="2133600"/>
            <a:ext cx="304800" cy="3048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dirty="0" smtClean="0"/>
              <a:t>State Space Sizes?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3700" y="1773238"/>
            <a:ext cx="4470400" cy="1028700"/>
          </a:xfrm>
        </p:spPr>
        <p:txBody>
          <a:bodyPr rIns="132080"/>
          <a:lstStyle/>
          <a:p>
            <a:pPr eaLnBrk="1" hangingPunct="1"/>
            <a:r>
              <a:rPr lang="en-US" sz="2400" dirty="0" smtClean="0"/>
              <a:t>Search Problem: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r>
              <a:rPr lang="en-US" sz="2400" dirty="0" smtClean="0">
                <a:solidFill>
                  <a:srgbClr val="FF0000"/>
                </a:solidFill>
              </a:rPr>
              <a:t>Eat all of the food</a:t>
            </a:r>
          </a:p>
        </p:txBody>
      </p:sp>
      <p:pic>
        <p:nvPicPr>
          <p:cNvPr id="20485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3425" y="1905000"/>
            <a:ext cx="4030663" cy="409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5"/>
          <p:cNvSpPr>
            <a:spLocks/>
          </p:cNvSpPr>
          <p:nvPr/>
        </p:nvSpPr>
        <p:spPr bwMode="auto">
          <a:xfrm>
            <a:off x="393700" y="2654300"/>
            <a:ext cx="3644587" cy="3427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82588" indent="-342900">
              <a:spcBef>
                <a:spcPts val="738"/>
              </a:spcBef>
              <a:buClr>
                <a:srgbClr val="333399"/>
              </a:buClr>
              <a:buSzPct val="100000"/>
              <a:buFont typeface="Wingdings" charset="2"/>
              <a:buChar char="§"/>
            </a:pPr>
            <a:r>
              <a:rPr lang="en-US" sz="2400" dirty="0" err="1">
                <a:solidFill>
                  <a:srgbClr val="333399"/>
                </a:solidFill>
                <a:cs typeface="Arial" charset="0"/>
              </a:rPr>
              <a:t>Pacman</a:t>
            </a:r>
            <a:r>
              <a:rPr lang="en-US" sz="2400" dirty="0">
                <a:solidFill>
                  <a:srgbClr val="333399"/>
                </a:solidFill>
                <a:cs typeface="Arial" charset="0"/>
              </a:rPr>
              <a:t> positions:</a:t>
            </a:r>
            <a:br>
              <a:rPr lang="en-US" sz="2400" dirty="0">
                <a:solidFill>
                  <a:srgbClr val="333399"/>
                </a:solidFill>
                <a:cs typeface="Arial" charset="0"/>
              </a:rPr>
            </a:br>
            <a:r>
              <a:rPr lang="en-US" sz="2400" dirty="0">
                <a:solidFill>
                  <a:srgbClr val="333399"/>
                </a:solidFill>
                <a:cs typeface="Arial" charset="0"/>
              </a:rPr>
              <a:t>  </a:t>
            </a:r>
            <a:r>
              <a:rPr lang="en-US" sz="2400" dirty="0" smtClean="0">
                <a:solidFill>
                  <a:schemeClr val="bg1"/>
                </a:solidFill>
                <a:cs typeface="Arial" charset="0"/>
              </a:rPr>
              <a:t>10 x 12 = 120</a:t>
            </a:r>
          </a:p>
          <a:p>
            <a:pPr marL="382588" indent="-342900">
              <a:spcBef>
                <a:spcPts val="738"/>
              </a:spcBef>
              <a:buClr>
                <a:srgbClr val="333399"/>
              </a:buClr>
              <a:buSzPct val="100000"/>
              <a:buFont typeface="Wingdings" charset="2"/>
              <a:buChar char="§"/>
            </a:pPr>
            <a:r>
              <a:rPr lang="en-US" sz="2400" dirty="0" err="1" smtClean="0">
                <a:solidFill>
                  <a:srgbClr val="333399"/>
                </a:solidFill>
                <a:cs typeface="Arial" charset="0"/>
              </a:rPr>
              <a:t>Pacman</a:t>
            </a:r>
            <a:r>
              <a:rPr lang="en-US" sz="2400" dirty="0" smtClean="0">
                <a:solidFill>
                  <a:srgbClr val="333399"/>
                </a:solidFill>
                <a:cs typeface="Arial" charset="0"/>
              </a:rPr>
              <a:t> facing:</a:t>
            </a:r>
            <a:br>
              <a:rPr lang="en-US" sz="2400" dirty="0" smtClean="0">
                <a:solidFill>
                  <a:srgbClr val="333399"/>
                </a:solidFill>
                <a:cs typeface="Arial" charset="0"/>
              </a:rPr>
            </a:br>
            <a:r>
              <a:rPr lang="en-US" sz="2400" dirty="0" smtClean="0">
                <a:solidFill>
                  <a:srgbClr val="333399"/>
                </a:solidFill>
                <a:cs typeface="Arial" charset="0"/>
              </a:rPr>
              <a:t>  </a:t>
            </a:r>
            <a:r>
              <a:rPr lang="en-US" sz="2400" dirty="0" smtClean="0">
                <a:solidFill>
                  <a:schemeClr val="bg1"/>
                </a:solidFill>
                <a:cs typeface="Arial" charset="0"/>
              </a:rPr>
              <a:t>up, down, left, right</a:t>
            </a:r>
          </a:p>
          <a:p>
            <a:pPr marL="382588" indent="-342900">
              <a:spcBef>
                <a:spcPts val="738"/>
              </a:spcBef>
              <a:buClr>
                <a:srgbClr val="333399"/>
              </a:buClr>
              <a:buSzPct val="100000"/>
              <a:buFont typeface="Wingdings" charset="2"/>
              <a:buChar char="§"/>
            </a:pPr>
            <a:r>
              <a:rPr lang="en-US" sz="2400" dirty="0" smtClean="0">
                <a:solidFill>
                  <a:srgbClr val="333399"/>
                </a:solidFill>
                <a:cs typeface="Arial" charset="0"/>
              </a:rPr>
              <a:t>Food configurations: </a:t>
            </a:r>
            <a:r>
              <a:rPr lang="en-US" sz="2400" dirty="0" smtClean="0">
                <a:solidFill>
                  <a:srgbClr val="FFFFFF"/>
                </a:solidFill>
                <a:cs typeface="Arial" charset="0"/>
              </a:rPr>
              <a:t>2</a:t>
            </a:r>
            <a:r>
              <a:rPr lang="en-US" sz="2400" baseline="30000" dirty="0" smtClean="0">
                <a:solidFill>
                  <a:srgbClr val="FFFFFF"/>
                </a:solidFill>
                <a:cs typeface="Arial" charset="0"/>
              </a:rPr>
              <a:t>30</a:t>
            </a:r>
            <a:endParaRPr lang="en-US" sz="2400" baseline="30000" dirty="0">
              <a:solidFill>
                <a:srgbClr val="FFFFFF"/>
              </a:solidFill>
              <a:cs typeface="Arial" charset="0"/>
            </a:endParaRPr>
          </a:p>
          <a:p>
            <a:pPr marL="382588" indent="-342900">
              <a:spcBef>
                <a:spcPts val="738"/>
              </a:spcBef>
              <a:buClr>
                <a:srgbClr val="333399"/>
              </a:buClr>
              <a:buSzPct val="100000"/>
              <a:buFont typeface="Wingdings" charset="2"/>
              <a:buChar char="§"/>
            </a:pPr>
            <a:r>
              <a:rPr lang="en-US" sz="2400" dirty="0" smtClean="0">
                <a:solidFill>
                  <a:srgbClr val="333399"/>
                </a:solidFill>
                <a:cs typeface="Arial" charset="0"/>
              </a:rPr>
              <a:t>Ghost1 positions: </a:t>
            </a:r>
            <a:r>
              <a:rPr lang="en-US" sz="2400" dirty="0" smtClean="0">
                <a:solidFill>
                  <a:srgbClr val="FFFFFF"/>
                </a:solidFill>
                <a:cs typeface="Arial" charset="0"/>
              </a:rPr>
              <a:t>12</a:t>
            </a:r>
          </a:p>
          <a:p>
            <a:pPr marL="382588" indent="-342900">
              <a:spcBef>
                <a:spcPts val="738"/>
              </a:spcBef>
              <a:buClr>
                <a:srgbClr val="333399"/>
              </a:buClr>
              <a:buSzPct val="100000"/>
              <a:buFont typeface="Wingdings" charset="2"/>
              <a:buChar char="§"/>
            </a:pPr>
            <a:r>
              <a:rPr lang="en-US" sz="2400" dirty="0" smtClean="0">
                <a:solidFill>
                  <a:srgbClr val="333399"/>
                </a:solidFill>
                <a:cs typeface="Arial" charset="0"/>
              </a:rPr>
              <a:t>Ghost 2 positions: </a:t>
            </a:r>
            <a:r>
              <a:rPr lang="en-US" sz="2400" dirty="0" smtClean="0">
                <a:solidFill>
                  <a:srgbClr val="FFFFFF"/>
                </a:solidFill>
                <a:cs typeface="Arial" charset="0"/>
              </a:rPr>
              <a:t>11</a:t>
            </a:r>
            <a:endParaRPr lang="en-US" sz="2400" dirty="0">
              <a:solidFill>
                <a:srgbClr val="FFFFFF"/>
              </a:solidFill>
              <a:cs typeface="Arial" charset="0"/>
            </a:endParaRPr>
          </a:p>
          <a:p>
            <a:pPr marL="39688">
              <a:spcBef>
                <a:spcPts val="738"/>
              </a:spcBef>
              <a:buClr>
                <a:srgbClr val="333399"/>
              </a:buClr>
              <a:buSzPct val="100000"/>
            </a:pPr>
            <a:endParaRPr lang="en-US" sz="2400" dirty="0" smtClea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7" name="Rectangle 5"/>
          <p:cNvSpPr>
            <a:spLocks/>
          </p:cNvSpPr>
          <p:nvPr/>
        </p:nvSpPr>
        <p:spPr bwMode="auto">
          <a:xfrm>
            <a:off x="1143000" y="3048000"/>
            <a:ext cx="191489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738"/>
              </a:spcBef>
              <a:buClr>
                <a:srgbClr val="333399"/>
              </a:buClr>
              <a:buSzPct val="100000"/>
            </a:pPr>
            <a:r>
              <a:rPr lang="en-US" sz="2400" dirty="0" smtClean="0">
                <a:solidFill>
                  <a:schemeClr val="tx1"/>
                </a:solidFill>
                <a:cs typeface="Arial" charset="0"/>
              </a:rPr>
              <a:t>10 x 12 = 120</a:t>
            </a:r>
            <a:endParaRPr lang="en-US" sz="24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8" name="Rectangle 5"/>
          <p:cNvSpPr>
            <a:spLocks/>
          </p:cNvSpPr>
          <p:nvPr/>
        </p:nvSpPr>
        <p:spPr bwMode="auto">
          <a:xfrm>
            <a:off x="914400" y="3886200"/>
            <a:ext cx="264431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738"/>
              </a:spcBef>
              <a:buClr>
                <a:srgbClr val="333399"/>
              </a:buClr>
              <a:buSzPct val="100000"/>
            </a:pPr>
            <a:r>
              <a:rPr lang="en-US" sz="2400" dirty="0" smtClean="0">
                <a:cs typeface="Arial" charset="0"/>
              </a:rPr>
              <a:t>up</a:t>
            </a:r>
            <a:r>
              <a:rPr lang="en-US" sz="2400" dirty="0">
                <a:cs typeface="Arial" charset="0"/>
              </a:rPr>
              <a:t>, down, left, </a:t>
            </a:r>
            <a:r>
              <a:rPr lang="en-US" sz="2400" dirty="0" smtClean="0">
                <a:cs typeface="Arial" charset="0"/>
              </a:rPr>
              <a:t>right</a:t>
            </a:r>
            <a:endParaRPr lang="en-US" sz="2400" dirty="0">
              <a:cs typeface="Arial" charset="0"/>
            </a:endParaRP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3657600" y="4343400"/>
            <a:ext cx="44043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738"/>
              </a:spcBef>
              <a:buClr>
                <a:srgbClr val="333399"/>
              </a:buClr>
              <a:buSzPct val="100000"/>
            </a:pPr>
            <a:r>
              <a:rPr lang="en-US" sz="2400" dirty="0" smtClean="0">
                <a:solidFill>
                  <a:schemeClr val="tx1"/>
                </a:solidFill>
                <a:cs typeface="Arial" charset="0"/>
              </a:rPr>
              <a:t>2</a:t>
            </a:r>
            <a:r>
              <a:rPr lang="en-US" sz="2400" baseline="30000" dirty="0" smtClean="0">
                <a:solidFill>
                  <a:schemeClr val="tx1"/>
                </a:solidFill>
                <a:cs typeface="Arial" charset="0"/>
              </a:rPr>
              <a:t>30</a:t>
            </a:r>
            <a:endParaRPr lang="en-US" sz="24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0" name="Rectangle 5"/>
          <p:cNvSpPr>
            <a:spLocks/>
          </p:cNvSpPr>
          <p:nvPr/>
        </p:nvSpPr>
        <p:spPr bwMode="auto">
          <a:xfrm>
            <a:off x="762000" y="4791948"/>
            <a:ext cx="4760677" cy="17612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738"/>
              </a:spcBef>
              <a:buClr>
                <a:srgbClr val="333399"/>
              </a:buClr>
              <a:buSzPct val="100000"/>
            </a:pPr>
            <a:r>
              <a:rPr lang="en-US" sz="2400" dirty="0" smtClean="0">
                <a:solidFill>
                  <a:schemeClr val="tx1"/>
                </a:solidFill>
                <a:cs typeface="Arial" charset="0"/>
              </a:rPr>
              <a:t>                             12</a:t>
            </a:r>
            <a:endParaRPr lang="en-US" sz="2400" dirty="0" smtClean="0">
              <a:solidFill>
                <a:srgbClr val="333399"/>
              </a:solidFill>
              <a:cs typeface="Arial" charset="0"/>
            </a:endParaRPr>
          </a:p>
          <a:p>
            <a:pPr marL="39688">
              <a:spcBef>
                <a:spcPts val="738"/>
              </a:spcBef>
              <a:buClr>
                <a:srgbClr val="333399"/>
              </a:buClr>
              <a:buSzPct val="100000"/>
            </a:pPr>
            <a:r>
              <a:rPr lang="en-US" sz="2400" dirty="0" smtClean="0">
                <a:cs typeface="Arial" charset="0"/>
              </a:rPr>
              <a:t>                             11</a:t>
            </a:r>
            <a:endParaRPr lang="en-US" sz="2400" dirty="0">
              <a:solidFill>
                <a:srgbClr val="333399"/>
              </a:solidFill>
              <a:cs typeface="Arial" charset="0"/>
            </a:endParaRPr>
          </a:p>
          <a:p>
            <a:pPr marL="382588" indent="-342900">
              <a:spcBef>
                <a:spcPts val="738"/>
              </a:spcBef>
              <a:buClr>
                <a:srgbClr val="333399"/>
              </a:buClr>
              <a:buSzPct val="100000"/>
              <a:buFont typeface="Wingdings" charset="2"/>
              <a:buChar char="§"/>
            </a:pPr>
            <a:endParaRPr lang="en-US" sz="2400" dirty="0" smtClean="0">
              <a:solidFill>
                <a:srgbClr val="333399"/>
              </a:solidFill>
              <a:cs typeface="Arial" charset="0"/>
            </a:endParaRPr>
          </a:p>
          <a:p>
            <a:pPr marL="39688">
              <a:spcBef>
                <a:spcPts val="738"/>
              </a:spcBef>
              <a:buClr>
                <a:srgbClr val="333399"/>
              </a:buClr>
              <a:buSzPct val="100000"/>
            </a:pPr>
            <a:r>
              <a:rPr lang="en-US" sz="2400" dirty="0" smtClean="0">
                <a:cs typeface="Arial" charset="0"/>
              </a:rPr>
              <a:t>120 x 4 x </a:t>
            </a:r>
            <a:r>
              <a:rPr lang="en-US" sz="2400" dirty="0" smtClean="0">
                <a:solidFill>
                  <a:schemeClr val="tx1"/>
                </a:solidFill>
                <a:cs typeface="Arial" charset="0"/>
              </a:rPr>
              <a:t>2</a:t>
            </a:r>
            <a:r>
              <a:rPr lang="en-US" sz="2400" baseline="30000" dirty="0" smtClean="0">
                <a:solidFill>
                  <a:schemeClr val="tx1"/>
                </a:solidFill>
                <a:cs typeface="Arial" charset="0"/>
              </a:rPr>
              <a:t>30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>
                <a:cs typeface="Arial" charset="0"/>
              </a:rPr>
              <a:t>x</a:t>
            </a:r>
            <a:r>
              <a:rPr lang="en-US" sz="2400" dirty="0" smtClean="0">
                <a:cs typeface="Arial" charset="0"/>
              </a:rPr>
              <a:t> 12 x 11 = </a:t>
            </a: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6.8 x 10</a:t>
            </a:r>
            <a:r>
              <a:rPr lang="en-US" sz="2400" baseline="30000" dirty="0" smtClean="0">
                <a:solidFill>
                  <a:srgbClr val="FF0000"/>
                </a:solidFill>
                <a:cs typeface="Arial" charset="0"/>
              </a:rPr>
              <a:t>13</a:t>
            </a: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 </a:t>
            </a:r>
            <a:endParaRPr lang="en-US" sz="2400" dirty="0">
              <a:solidFill>
                <a:srgbClr val="FF0000"/>
              </a:solidFill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  <p:bldP spid="9" grpId="0" autoUpdateAnimBg="0"/>
      <p:bldP spid="10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4400" y="6400800"/>
            <a:ext cx="1905000" cy="457200"/>
          </a:xfrm>
        </p:spPr>
        <p:txBody>
          <a:bodyPr/>
          <a:lstStyle/>
          <a:p>
            <a:pPr>
              <a:defRPr/>
            </a:pPr>
            <a:fld id="{ABF9873D-5DEE-4FED-A8D3-1426DD357252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996950" y="230188"/>
            <a:ext cx="7191375" cy="684212"/>
          </a:xfrm>
        </p:spPr>
        <p:txBody>
          <a:bodyPr/>
          <a:lstStyle/>
          <a:p>
            <a:pPr indent="0" eaLnBrk="1" hangingPunct="1"/>
            <a:r>
              <a:rPr lang="en-US" dirty="0" smtClean="0"/>
              <a:t>Search Methods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143000"/>
            <a:ext cx="5842000" cy="4114800"/>
          </a:xfrm>
        </p:spPr>
        <p:txBody>
          <a:bodyPr/>
          <a:lstStyle/>
          <a:p>
            <a:pPr marL="469900" indent="-469900" eaLnBrk="1" hangingPunct="1"/>
            <a:r>
              <a:rPr lang="en-US" sz="3600" dirty="0" smtClean="0"/>
              <a:t>Blind Search</a:t>
            </a:r>
          </a:p>
          <a:p>
            <a:pPr marL="908050" lvl="1" indent="-436563" eaLnBrk="1" hangingPunct="1"/>
            <a:endParaRPr lang="en-US" sz="3600" dirty="0" smtClean="0"/>
          </a:p>
          <a:p>
            <a:pPr marL="908050" lvl="1" indent="-436563" eaLnBrk="1" hangingPunct="1"/>
            <a:endParaRPr lang="en-US" sz="3600" dirty="0" smtClean="0"/>
          </a:p>
          <a:p>
            <a:pPr marL="908050" lvl="1" indent="-436563" eaLnBrk="1" hangingPunct="1"/>
            <a:endParaRPr lang="en-US" sz="3600" dirty="0" smtClean="0"/>
          </a:p>
          <a:p>
            <a:pPr marL="1827213" lvl="3" indent="-438150" eaLnBrk="1" hangingPunct="1"/>
            <a:endParaRPr lang="en-US" sz="2400" dirty="0" smtClean="0"/>
          </a:p>
          <a:p>
            <a:pPr marL="469900" indent="-469900" eaLnBrk="1" hangingPunct="1"/>
            <a:r>
              <a:rPr lang="en-US" sz="3600" dirty="0" smtClean="0"/>
              <a:t>Local Search</a:t>
            </a:r>
          </a:p>
          <a:p>
            <a:pPr marL="469900" indent="-469900" eaLnBrk="1" hangingPunct="1"/>
            <a:r>
              <a:rPr lang="en-US" sz="3600" dirty="0" smtClean="0"/>
              <a:t>Informed Search</a:t>
            </a:r>
          </a:p>
          <a:p>
            <a:pPr marL="469900" indent="-469900" eaLnBrk="1" hangingPunct="1"/>
            <a:r>
              <a:rPr lang="en-US" sz="3600" dirty="0" smtClean="0"/>
              <a:t>Constraint Satisfaction</a:t>
            </a:r>
          </a:p>
          <a:p>
            <a:pPr marL="469900" indent="-469900" eaLnBrk="1" hangingPunct="1"/>
            <a:r>
              <a:rPr lang="en-US" sz="3600" dirty="0" smtClean="0"/>
              <a:t>Adversary Search</a:t>
            </a:r>
          </a:p>
        </p:txBody>
      </p:sp>
      <p:sp>
        <p:nvSpPr>
          <p:cNvPr id="203780" name="Rectangle 4"/>
          <p:cNvSpPr>
            <a:spLocks noChangeArrowheads="1"/>
          </p:cNvSpPr>
          <p:nvPr/>
        </p:nvSpPr>
        <p:spPr bwMode="auto">
          <a:xfrm>
            <a:off x="1752600" y="1447800"/>
            <a:ext cx="58420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/>
          <a:lstStyle/>
          <a:p>
            <a:pPr marL="469900" indent="-469900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endParaRPr lang="en-US" sz="2800" dirty="0">
              <a:latin typeface="+mn-lt"/>
            </a:endParaRPr>
          </a:p>
          <a:p>
            <a:pPr marL="908050" lvl="1" indent="-436563" eaLnBrk="0" hangingPunct="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  <a:defRPr/>
            </a:pPr>
            <a:r>
              <a:rPr lang="en-US" sz="2800" dirty="0">
                <a:solidFill>
                  <a:srgbClr val="AE1A95"/>
                </a:solidFill>
                <a:latin typeface="+mn-lt"/>
              </a:rPr>
              <a:t>Depth first search</a:t>
            </a:r>
          </a:p>
          <a:p>
            <a:pPr marL="908050" lvl="1" indent="-436563" eaLnBrk="0" hangingPunct="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  <a:defRPr/>
            </a:pPr>
            <a:r>
              <a:rPr lang="en-US" sz="2800" dirty="0">
                <a:solidFill>
                  <a:srgbClr val="AE1A95"/>
                </a:solidFill>
                <a:latin typeface="+mn-lt"/>
              </a:rPr>
              <a:t>Breadth first search</a:t>
            </a:r>
          </a:p>
          <a:p>
            <a:pPr marL="908050" lvl="1" indent="-436563" eaLnBrk="0" hangingPunct="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  <a:defRPr/>
            </a:pPr>
            <a:r>
              <a:rPr lang="en-US" sz="2800" dirty="0">
                <a:solidFill>
                  <a:srgbClr val="AE1A95"/>
                </a:solidFill>
                <a:latin typeface="+mn-lt"/>
              </a:rPr>
              <a:t>Iterative deepening search</a:t>
            </a:r>
          </a:p>
          <a:p>
            <a:pPr marL="908050" lvl="1" indent="-436563" eaLnBrk="0" hangingPunct="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  <a:defRPr/>
            </a:pPr>
            <a:r>
              <a:rPr lang="en-US" sz="2800" dirty="0">
                <a:solidFill>
                  <a:srgbClr val="AE1A95"/>
                </a:solidFill>
                <a:latin typeface="+mn-lt"/>
              </a:rPr>
              <a:t>Uniform cost </a:t>
            </a:r>
            <a:r>
              <a:rPr lang="en-US" sz="2800" dirty="0" smtClean="0">
                <a:solidFill>
                  <a:srgbClr val="AE1A95"/>
                </a:solidFill>
                <a:latin typeface="+mn-lt"/>
              </a:rPr>
              <a:t>search</a:t>
            </a:r>
            <a:endParaRPr lang="en-US" sz="2800" dirty="0">
              <a:solidFill>
                <a:srgbClr val="AE1A95"/>
              </a:solidFill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Piazza</a:t>
            </a:r>
          </a:p>
          <a:p>
            <a:r>
              <a:rPr lang="en-US" dirty="0" smtClean="0"/>
              <a:t>PS0 Due for optional grading end of Wed 10/1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F1E5EB-6FE4-4CEF-9D98-6DB743C4F3A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397227"/>
      </p:ext>
    </p:extLst>
  </p:cSld>
  <p:clrMapOvr>
    <a:masterClrMapping/>
  </p:clrMapOvr>
  <p:transition xmlns:p14="http://schemas.microsoft.com/office/powerpoint/2010/main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smtClean="0"/>
              <a:t>Search Trees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114800"/>
            <a:ext cx="8229600" cy="2743200"/>
          </a:xfrm>
        </p:spPr>
        <p:txBody>
          <a:bodyPr rIns="132080"/>
          <a:lstStyle/>
          <a:p>
            <a:pPr eaLnBrk="1" hangingPunct="1"/>
            <a:r>
              <a:rPr lang="en-US" sz="2400" smtClean="0"/>
              <a:t>A search tree:</a:t>
            </a:r>
          </a:p>
          <a:p>
            <a:pPr marL="782638" lvl="1" eaLnBrk="1" hangingPunct="1"/>
            <a:r>
              <a:rPr lang="en-US" sz="2000" smtClean="0"/>
              <a:t>Start state at the root node</a:t>
            </a:r>
          </a:p>
          <a:p>
            <a:pPr marL="782638" lvl="1" eaLnBrk="1" hangingPunct="1"/>
            <a:r>
              <a:rPr lang="en-US" sz="2000" smtClean="0"/>
              <a:t>Children correspond to successors</a:t>
            </a:r>
          </a:p>
          <a:p>
            <a:pPr marL="782638" lvl="1" eaLnBrk="1" hangingPunct="1"/>
            <a:r>
              <a:rPr lang="en-US" sz="2000" smtClean="0"/>
              <a:t>Nodes contain states, correspond to PLANS to those states</a:t>
            </a:r>
          </a:p>
          <a:p>
            <a:pPr marL="782638" lvl="1" eaLnBrk="1" hangingPunct="1"/>
            <a:r>
              <a:rPr lang="en-US" sz="2000" smtClean="0"/>
              <a:t>Edges are labeled with actions and costs</a:t>
            </a:r>
          </a:p>
          <a:p>
            <a:pPr marL="782638" lvl="1" eaLnBrk="1" hangingPunct="1"/>
            <a:r>
              <a:rPr lang="en-US" sz="2000" smtClean="0">
                <a:solidFill>
                  <a:srgbClr val="CC0000"/>
                </a:solidFill>
              </a:rPr>
              <a:t>For most problems, we can never actually build the whole tree</a:t>
            </a:r>
          </a:p>
        </p:txBody>
      </p:sp>
      <p:pic>
        <p:nvPicPr>
          <p:cNvPr id="22533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524000"/>
            <a:ext cx="56038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2590800"/>
            <a:ext cx="552450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6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2590800"/>
            <a:ext cx="552450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Line 7"/>
          <p:cNvSpPr>
            <a:spLocks noChangeShapeType="1"/>
          </p:cNvSpPr>
          <p:nvPr/>
        </p:nvSpPr>
        <p:spPr bwMode="auto">
          <a:xfrm>
            <a:off x="4419600" y="2209800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37" name="Line 8"/>
          <p:cNvSpPr>
            <a:spLocks noChangeShapeType="1"/>
          </p:cNvSpPr>
          <p:nvPr/>
        </p:nvSpPr>
        <p:spPr bwMode="auto">
          <a:xfrm flipH="1">
            <a:off x="3276600" y="2209800"/>
            <a:ext cx="1066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38" name="Rectangle 9"/>
          <p:cNvSpPr>
            <a:spLocks/>
          </p:cNvSpPr>
          <p:nvPr/>
        </p:nvSpPr>
        <p:spPr bwMode="auto">
          <a:xfrm>
            <a:off x="4876800" y="2051050"/>
            <a:ext cx="10033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“E”, 1.0</a:t>
            </a:r>
          </a:p>
        </p:txBody>
      </p:sp>
      <p:sp>
        <p:nvSpPr>
          <p:cNvPr id="22539" name="Rectangle 10"/>
          <p:cNvSpPr>
            <a:spLocks/>
          </p:cNvSpPr>
          <p:nvPr/>
        </p:nvSpPr>
        <p:spPr bwMode="auto">
          <a:xfrm>
            <a:off x="2909888" y="2051050"/>
            <a:ext cx="11557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“N”, 1.0</a:t>
            </a:r>
          </a:p>
        </p:txBody>
      </p:sp>
      <p:sp>
        <p:nvSpPr>
          <p:cNvPr id="22540" name="Line 11"/>
          <p:cNvSpPr>
            <a:spLocks noChangeShapeType="1"/>
          </p:cNvSpPr>
          <p:nvPr/>
        </p:nvSpPr>
        <p:spPr bwMode="auto">
          <a:xfrm>
            <a:off x="3276600" y="32766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41" name="Line 12"/>
          <p:cNvSpPr>
            <a:spLocks noChangeShapeType="1"/>
          </p:cNvSpPr>
          <p:nvPr/>
        </p:nvSpPr>
        <p:spPr bwMode="auto">
          <a:xfrm flipH="1">
            <a:off x="2514600" y="32766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42" name="Line 13"/>
          <p:cNvSpPr>
            <a:spLocks noChangeShapeType="1"/>
          </p:cNvSpPr>
          <p:nvPr/>
        </p:nvSpPr>
        <p:spPr bwMode="auto">
          <a:xfrm>
            <a:off x="3200400" y="3276600"/>
            <a:ext cx="158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43" name="Line 14"/>
          <p:cNvSpPr>
            <a:spLocks noChangeShapeType="1"/>
          </p:cNvSpPr>
          <p:nvPr/>
        </p:nvSpPr>
        <p:spPr bwMode="auto">
          <a:xfrm>
            <a:off x="5638800" y="32766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44" name="Line 15"/>
          <p:cNvSpPr>
            <a:spLocks noChangeShapeType="1"/>
          </p:cNvSpPr>
          <p:nvPr/>
        </p:nvSpPr>
        <p:spPr bwMode="auto">
          <a:xfrm flipH="1">
            <a:off x="4876800" y="32766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45" name="Line 16"/>
          <p:cNvSpPr>
            <a:spLocks noChangeShapeType="1"/>
          </p:cNvSpPr>
          <p:nvPr/>
        </p:nvSpPr>
        <p:spPr bwMode="auto">
          <a:xfrm>
            <a:off x="5562600" y="3276600"/>
            <a:ext cx="158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25563"/>
          </a:xfrm>
        </p:spPr>
        <p:txBody>
          <a:bodyPr rIns="132080"/>
          <a:lstStyle/>
          <a:p>
            <a:pPr indent="0" eaLnBrk="1" hangingPunct="1"/>
            <a:r>
              <a:rPr lang="en-US" smtClean="0"/>
              <a:t>Example: Tree Search</a:t>
            </a:r>
          </a:p>
        </p:txBody>
      </p:sp>
      <p:grpSp>
        <p:nvGrpSpPr>
          <p:cNvPr id="23559" name="Group 5"/>
          <p:cNvGrpSpPr>
            <a:grpSpLocks/>
          </p:cNvGrpSpPr>
          <p:nvPr/>
        </p:nvGrpSpPr>
        <p:grpSpPr bwMode="auto">
          <a:xfrm>
            <a:off x="2360613" y="3807756"/>
            <a:ext cx="436719" cy="443186"/>
            <a:chOff x="0" y="0"/>
            <a:chExt cx="275" cy="279"/>
          </a:xfrm>
          <a:solidFill>
            <a:srgbClr val="FF0000"/>
          </a:solidFill>
        </p:grpSpPr>
        <p:sp>
          <p:nvSpPr>
            <p:cNvPr id="23609" name="AutoShape 3"/>
            <p:cNvSpPr>
              <a:spLocks/>
            </p:cNvSpPr>
            <p:nvPr/>
          </p:nvSpPr>
          <p:spPr bwMode="auto">
            <a:xfrm>
              <a:off x="0" y="0"/>
              <a:ext cx="275" cy="279"/>
            </a:xfrm>
            <a:custGeom>
              <a:avLst/>
              <a:gdLst>
                <a:gd name="T0" fmla="*/ 2 w 21600"/>
                <a:gd name="T1" fmla="*/ 0 h 21600"/>
                <a:gd name="T2" fmla="*/ 0 w 21600"/>
                <a:gd name="T3" fmla="*/ 2 h 21600"/>
                <a:gd name="T4" fmla="*/ 2 w 21600"/>
                <a:gd name="T5" fmla="*/ 4 h 21600"/>
                <a:gd name="T6" fmla="*/ 4 w 21600"/>
                <a:gd name="T7" fmla="*/ 2 h 21600"/>
                <a:gd name="T8" fmla="*/ 2 w 21600"/>
                <a:gd name="T9" fmla="*/ 0 h 21600"/>
                <a:gd name="T10" fmla="*/ 2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p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610" name="Rectangle 4"/>
            <p:cNvSpPr>
              <a:spLocks/>
            </p:cNvSpPr>
            <p:nvPr/>
          </p:nvSpPr>
          <p:spPr bwMode="auto">
            <a:xfrm>
              <a:off x="57" y="37"/>
              <a:ext cx="161" cy="20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600">
                  <a:solidFill>
                    <a:schemeClr val="bg1"/>
                  </a:solidFill>
                  <a:latin typeface="Arial Bold" charset="0"/>
                  <a:cs typeface="Arial Bold" charset="0"/>
                  <a:sym typeface="Arial Bold" charset="0"/>
                </a:rPr>
                <a:t>S</a:t>
              </a:r>
            </a:p>
          </p:txBody>
        </p:sp>
      </p:grpSp>
      <p:grpSp>
        <p:nvGrpSpPr>
          <p:cNvPr id="23560" name="Group 8"/>
          <p:cNvGrpSpPr>
            <a:grpSpLocks/>
          </p:cNvGrpSpPr>
          <p:nvPr/>
        </p:nvGrpSpPr>
        <p:grpSpPr bwMode="auto">
          <a:xfrm>
            <a:off x="6343494" y="2298700"/>
            <a:ext cx="436719" cy="443186"/>
            <a:chOff x="0" y="0"/>
            <a:chExt cx="275" cy="279"/>
          </a:xfrm>
          <a:solidFill>
            <a:srgbClr val="FF0000"/>
          </a:solidFill>
        </p:grpSpPr>
        <p:sp>
          <p:nvSpPr>
            <p:cNvPr id="23607" name="AutoShape 6"/>
            <p:cNvSpPr>
              <a:spLocks/>
            </p:cNvSpPr>
            <p:nvPr/>
          </p:nvSpPr>
          <p:spPr bwMode="auto">
            <a:xfrm>
              <a:off x="0" y="0"/>
              <a:ext cx="275" cy="279"/>
            </a:xfrm>
            <a:custGeom>
              <a:avLst/>
              <a:gdLst>
                <a:gd name="T0" fmla="*/ 2 w 21600"/>
                <a:gd name="T1" fmla="*/ 0 h 21600"/>
                <a:gd name="T2" fmla="*/ 0 w 21600"/>
                <a:gd name="T3" fmla="*/ 2 h 21600"/>
                <a:gd name="T4" fmla="*/ 2 w 21600"/>
                <a:gd name="T5" fmla="*/ 4 h 21600"/>
                <a:gd name="T6" fmla="*/ 4 w 21600"/>
                <a:gd name="T7" fmla="*/ 2 h 21600"/>
                <a:gd name="T8" fmla="*/ 2 w 21600"/>
                <a:gd name="T9" fmla="*/ 0 h 21600"/>
                <a:gd name="T10" fmla="*/ 2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p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608" name="Rectangle 7"/>
            <p:cNvSpPr>
              <a:spLocks/>
            </p:cNvSpPr>
            <p:nvPr/>
          </p:nvSpPr>
          <p:spPr bwMode="auto">
            <a:xfrm>
              <a:off x="43" y="28"/>
              <a:ext cx="188" cy="22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bg1"/>
                  </a:solidFill>
                  <a:latin typeface="Arial Bold" charset="0"/>
                  <a:cs typeface="Arial Bold" charset="0"/>
                  <a:sym typeface="Arial Bold" charset="0"/>
                </a:rPr>
                <a:t>G</a:t>
              </a:r>
            </a:p>
          </p:txBody>
        </p:sp>
      </p:grpSp>
      <p:grpSp>
        <p:nvGrpSpPr>
          <p:cNvPr id="23561" name="Group 11"/>
          <p:cNvGrpSpPr>
            <a:grpSpLocks/>
          </p:cNvGrpSpPr>
          <p:nvPr/>
        </p:nvGrpSpPr>
        <p:grpSpPr bwMode="auto">
          <a:xfrm>
            <a:off x="3629481" y="3407459"/>
            <a:ext cx="438307" cy="444774"/>
            <a:chOff x="0" y="0"/>
            <a:chExt cx="275" cy="279"/>
          </a:xfrm>
        </p:grpSpPr>
        <p:sp>
          <p:nvSpPr>
            <p:cNvPr id="23605" name="AutoShape 9"/>
            <p:cNvSpPr>
              <a:spLocks/>
            </p:cNvSpPr>
            <p:nvPr/>
          </p:nvSpPr>
          <p:spPr bwMode="auto">
            <a:xfrm>
              <a:off x="0" y="0"/>
              <a:ext cx="275" cy="279"/>
            </a:xfrm>
            <a:custGeom>
              <a:avLst/>
              <a:gdLst>
                <a:gd name="T0" fmla="*/ 2 w 21600"/>
                <a:gd name="T1" fmla="*/ 0 h 21600"/>
                <a:gd name="T2" fmla="*/ 0 w 21600"/>
                <a:gd name="T3" fmla="*/ 2 h 21600"/>
                <a:gd name="T4" fmla="*/ 2 w 21600"/>
                <a:gd name="T5" fmla="*/ 4 h 21600"/>
                <a:gd name="T6" fmla="*/ 4 w 21600"/>
                <a:gd name="T7" fmla="*/ 2 h 21600"/>
                <a:gd name="T8" fmla="*/ 2 w 21600"/>
                <a:gd name="T9" fmla="*/ 0 h 21600"/>
                <a:gd name="T10" fmla="*/ 2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606" name="Rectangle 10"/>
            <p:cNvSpPr>
              <a:spLocks/>
            </p:cNvSpPr>
            <p:nvPr/>
          </p:nvSpPr>
          <p:spPr bwMode="auto">
            <a:xfrm>
              <a:off x="57" y="35"/>
              <a:ext cx="161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d</a:t>
              </a:r>
            </a:p>
          </p:txBody>
        </p:sp>
      </p:grpSp>
      <p:grpSp>
        <p:nvGrpSpPr>
          <p:cNvPr id="23562" name="Group 14"/>
          <p:cNvGrpSpPr>
            <a:grpSpLocks/>
          </p:cNvGrpSpPr>
          <p:nvPr/>
        </p:nvGrpSpPr>
        <p:grpSpPr bwMode="auto">
          <a:xfrm>
            <a:off x="2709988" y="2741886"/>
            <a:ext cx="438307" cy="443186"/>
            <a:chOff x="0" y="0"/>
            <a:chExt cx="275" cy="279"/>
          </a:xfrm>
        </p:grpSpPr>
        <p:sp>
          <p:nvSpPr>
            <p:cNvPr id="23603" name="AutoShape 12"/>
            <p:cNvSpPr>
              <a:spLocks/>
            </p:cNvSpPr>
            <p:nvPr/>
          </p:nvSpPr>
          <p:spPr bwMode="auto">
            <a:xfrm>
              <a:off x="0" y="0"/>
              <a:ext cx="275" cy="279"/>
            </a:xfrm>
            <a:custGeom>
              <a:avLst/>
              <a:gdLst>
                <a:gd name="T0" fmla="*/ 2 w 21600"/>
                <a:gd name="T1" fmla="*/ 0 h 21600"/>
                <a:gd name="T2" fmla="*/ 0 w 21600"/>
                <a:gd name="T3" fmla="*/ 2 h 21600"/>
                <a:gd name="T4" fmla="*/ 2 w 21600"/>
                <a:gd name="T5" fmla="*/ 4 h 21600"/>
                <a:gd name="T6" fmla="*/ 4 w 21600"/>
                <a:gd name="T7" fmla="*/ 2 h 21600"/>
                <a:gd name="T8" fmla="*/ 2 w 21600"/>
                <a:gd name="T9" fmla="*/ 0 h 21600"/>
                <a:gd name="T10" fmla="*/ 2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604" name="Rectangle 13"/>
            <p:cNvSpPr>
              <a:spLocks/>
            </p:cNvSpPr>
            <p:nvPr/>
          </p:nvSpPr>
          <p:spPr bwMode="auto">
            <a:xfrm>
              <a:off x="57" y="35"/>
              <a:ext cx="161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b</a:t>
              </a:r>
            </a:p>
          </p:txBody>
        </p:sp>
      </p:grpSp>
      <p:grpSp>
        <p:nvGrpSpPr>
          <p:cNvPr id="23563" name="Group 17"/>
          <p:cNvGrpSpPr>
            <a:grpSpLocks/>
          </p:cNvGrpSpPr>
          <p:nvPr/>
        </p:nvGrpSpPr>
        <p:grpSpPr bwMode="auto">
          <a:xfrm>
            <a:off x="3148296" y="4295420"/>
            <a:ext cx="436719" cy="444774"/>
            <a:chOff x="0" y="0"/>
            <a:chExt cx="275" cy="279"/>
          </a:xfrm>
        </p:grpSpPr>
        <p:sp>
          <p:nvSpPr>
            <p:cNvPr id="23601" name="AutoShape 15"/>
            <p:cNvSpPr>
              <a:spLocks/>
            </p:cNvSpPr>
            <p:nvPr/>
          </p:nvSpPr>
          <p:spPr bwMode="auto">
            <a:xfrm>
              <a:off x="0" y="0"/>
              <a:ext cx="275" cy="279"/>
            </a:xfrm>
            <a:custGeom>
              <a:avLst/>
              <a:gdLst>
                <a:gd name="T0" fmla="*/ 2 w 21600"/>
                <a:gd name="T1" fmla="*/ 0 h 21600"/>
                <a:gd name="T2" fmla="*/ 0 w 21600"/>
                <a:gd name="T3" fmla="*/ 2 h 21600"/>
                <a:gd name="T4" fmla="*/ 2 w 21600"/>
                <a:gd name="T5" fmla="*/ 4 h 21600"/>
                <a:gd name="T6" fmla="*/ 4 w 21600"/>
                <a:gd name="T7" fmla="*/ 2 h 21600"/>
                <a:gd name="T8" fmla="*/ 2 w 21600"/>
                <a:gd name="T9" fmla="*/ 0 h 21600"/>
                <a:gd name="T10" fmla="*/ 2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602" name="Rectangle 16"/>
            <p:cNvSpPr>
              <a:spLocks/>
            </p:cNvSpPr>
            <p:nvPr/>
          </p:nvSpPr>
          <p:spPr bwMode="auto">
            <a:xfrm>
              <a:off x="57" y="35"/>
              <a:ext cx="161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p</a:t>
              </a:r>
            </a:p>
          </p:txBody>
        </p:sp>
      </p:grpSp>
      <p:grpSp>
        <p:nvGrpSpPr>
          <p:cNvPr id="23564" name="Group 20"/>
          <p:cNvGrpSpPr>
            <a:grpSpLocks/>
          </p:cNvGrpSpPr>
          <p:nvPr/>
        </p:nvGrpSpPr>
        <p:grpSpPr bwMode="auto">
          <a:xfrm>
            <a:off x="4198010" y="4428852"/>
            <a:ext cx="438307" cy="443186"/>
            <a:chOff x="0" y="0"/>
            <a:chExt cx="275" cy="279"/>
          </a:xfrm>
        </p:grpSpPr>
        <p:sp>
          <p:nvSpPr>
            <p:cNvPr id="23599" name="AutoShape 18"/>
            <p:cNvSpPr>
              <a:spLocks/>
            </p:cNvSpPr>
            <p:nvPr/>
          </p:nvSpPr>
          <p:spPr bwMode="auto">
            <a:xfrm>
              <a:off x="0" y="0"/>
              <a:ext cx="275" cy="279"/>
            </a:xfrm>
            <a:custGeom>
              <a:avLst/>
              <a:gdLst>
                <a:gd name="T0" fmla="*/ 2 w 21600"/>
                <a:gd name="T1" fmla="*/ 0 h 21600"/>
                <a:gd name="T2" fmla="*/ 0 w 21600"/>
                <a:gd name="T3" fmla="*/ 2 h 21600"/>
                <a:gd name="T4" fmla="*/ 2 w 21600"/>
                <a:gd name="T5" fmla="*/ 4 h 21600"/>
                <a:gd name="T6" fmla="*/ 4 w 21600"/>
                <a:gd name="T7" fmla="*/ 2 h 21600"/>
                <a:gd name="T8" fmla="*/ 2 w 21600"/>
                <a:gd name="T9" fmla="*/ 0 h 21600"/>
                <a:gd name="T10" fmla="*/ 2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600" name="Rectangle 19"/>
            <p:cNvSpPr>
              <a:spLocks/>
            </p:cNvSpPr>
            <p:nvPr/>
          </p:nvSpPr>
          <p:spPr bwMode="auto">
            <a:xfrm>
              <a:off x="57" y="35"/>
              <a:ext cx="161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q</a:t>
              </a:r>
            </a:p>
          </p:txBody>
        </p:sp>
      </p:grpSp>
      <p:grpSp>
        <p:nvGrpSpPr>
          <p:cNvPr id="23565" name="Group 23"/>
          <p:cNvGrpSpPr>
            <a:grpSpLocks/>
          </p:cNvGrpSpPr>
          <p:nvPr/>
        </p:nvGrpSpPr>
        <p:grpSpPr bwMode="auto">
          <a:xfrm>
            <a:off x="4679196" y="2697409"/>
            <a:ext cx="438307" cy="444774"/>
            <a:chOff x="0" y="0"/>
            <a:chExt cx="275" cy="279"/>
          </a:xfrm>
        </p:grpSpPr>
        <p:sp>
          <p:nvSpPr>
            <p:cNvPr id="23597" name="AutoShape 21"/>
            <p:cNvSpPr>
              <a:spLocks/>
            </p:cNvSpPr>
            <p:nvPr/>
          </p:nvSpPr>
          <p:spPr bwMode="auto">
            <a:xfrm>
              <a:off x="0" y="0"/>
              <a:ext cx="275" cy="279"/>
            </a:xfrm>
            <a:custGeom>
              <a:avLst/>
              <a:gdLst>
                <a:gd name="T0" fmla="*/ 2 w 21600"/>
                <a:gd name="T1" fmla="*/ 0 h 21600"/>
                <a:gd name="T2" fmla="*/ 0 w 21600"/>
                <a:gd name="T3" fmla="*/ 2 h 21600"/>
                <a:gd name="T4" fmla="*/ 2 w 21600"/>
                <a:gd name="T5" fmla="*/ 4 h 21600"/>
                <a:gd name="T6" fmla="*/ 4 w 21600"/>
                <a:gd name="T7" fmla="*/ 2 h 21600"/>
                <a:gd name="T8" fmla="*/ 2 w 21600"/>
                <a:gd name="T9" fmla="*/ 0 h 21600"/>
                <a:gd name="T10" fmla="*/ 2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98" name="Rectangle 22"/>
            <p:cNvSpPr>
              <a:spLocks/>
            </p:cNvSpPr>
            <p:nvPr/>
          </p:nvSpPr>
          <p:spPr bwMode="auto">
            <a:xfrm>
              <a:off x="61" y="35"/>
              <a:ext cx="153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c</a:t>
              </a:r>
            </a:p>
          </p:txBody>
        </p:sp>
      </p:grpSp>
      <p:grpSp>
        <p:nvGrpSpPr>
          <p:cNvPr id="23566" name="Group 26"/>
          <p:cNvGrpSpPr>
            <a:grpSpLocks/>
          </p:cNvGrpSpPr>
          <p:nvPr/>
        </p:nvGrpSpPr>
        <p:grpSpPr bwMode="auto">
          <a:xfrm>
            <a:off x="5292191" y="3229549"/>
            <a:ext cx="438307" cy="444774"/>
            <a:chOff x="0" y="0"/>
            <a:chExt cx="275" cy="279"/>
          </a:xfrm>
        </p:grpSpPr>
        <p:sp>
          <p:nvSpPr>
            <p:cNvPr id="23595" name="AutoShape 24"/>
            <p:cNvSpPr>
              <a:spLocks/>
            </p:cNvSpPr>
            <p:nvPr/>
          </p:nvSpPr>
          <p:spPr bwMode="auto">
            <a:xfrm>
              <a:off x="0" y="0"/>
              <a:ext cx="275" cy="279"/>
            </a:xfrm>
            <a:custGeom>
              <a:avLst/>
              <a:gdLst>
                <a:gd name="T0" fmla="*/ 2 w 21600"/>
                <a:gd name="T1" fmla="*/ 0 h 21600"/>
                <a:gd name="T2" fmla="*/ 0 w 21600"/>
                <a:gd name="T3" fmla="*/ 2 h 21600"/>
                <a:gd name="T4" fmla="*/ 2 w 21600"/>
                <a:gd name="T5" fmla="*/ 4 h 21600"/>
                <a:gd name="T6" fmla="*/ 4 w 21600"/>
                <a:gd name="T7" fmla="*/ 2 h 21600"/>
                <a:gd name="T8" fmla="*/ 2 w 21600"/>
                <a:gd name="T9" fmla="*/ 0 h 21600"/>
                <a:gd name="T10" fmla="*/ 2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96" name="Rectangle 25"/>
            <p:cNvSpPr>
              <a:spLocks/>
            </p:cNvSpPr>
            <p:nvPr/>
          </p:nvSpPr>
          <p:spPr bwMode="auto">
            <a:xfrm>
              <a:off x="57" y="35"/>
              <a:ext cx="161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e</a:t>
              </a:r>
            </a:p>
          </p:txBody>
        </p:sp>
      </p:grpSp>
      <p:grpSp>
        <p:nvGrpSpPr>
          <p:cNvPr id="23567" name="Group 29"/>
          <p:cNvGrpSpPr>
            <a:grpSpLocks/>
          </p:cNvGrpSpPr>
          <p:nvPr/>
        </p:nvGrpSpPr>
        <p:grpSpPr bwMode="auto">
          <a:xfrm>
            <a:off x="4942816" y="3852234"/>
            <a:ext cx="436719" cy="443186"/>
            <a:chOff x="0" y="0"/>
            <a:chExt cx="275" cy="279"/>
          </a:xfrm>
        </p:grpSpPr>
        <p:sp>
          <p:nvSpPr>
            <p:cNvPr id="23593" name="AutoShape 27"/>
            <p:cNvSpPr>
              <a:spLocks/>
            </p:cNvSpPr>
            <p:nvPr/>
          </p:nvSpPr>
          <p:spPr bwMode="auto">
            <a:xfrm>
              <a:off x="0" y="0"/>
              <a:ext cx="275" cy="279"/>
            </a:xfrm>
            <a:custGeom>
              <a:avLst/>
              <a:gdLst>
                <a:gd name="T0" fmla="*/ 2 w 21600"/>
                <a:gd name="T1" fmla="*/ 0 h 21600"/>
                <a:gd name="T2" fmla="*/ 0 w 21600"/>
                <a:gd name="T3" fmla="*/ 2 h 21600"/>
                <a:gd name="T4" fmla="*/ 2 w 21600"/>
                <a:gd name="T5" fmla="*/ 4 h 21600"/>
                <a:gd name="T6" fmla="*/ 4 w 21600"/>
                <a:gd name="T7" fmla="*/ 2 h 21600"/>
                <a:gd name="T8" fmla="*/ 2 w 21600"/>
                <a:gd name="T9" fmla="*/ 0 h 21600"/>
                <a:gd name="T10" fmla="*/ 2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94" name="Rectangle 28"/>
            <p:cNvSpPr>
              <a:spLocks/>
            </p:cNvSpPr>
            <p:nvPr/>
          </p:nvSpPr>
          <p:spPr bwMode="auto">
            <a:xfrm>
              <a:off x="57" y="35"/>
              <a:ext cx="161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h</a:t>
              </a:r>
            </a:p>
          </p:txBody>
        </p:sp>
      </p:grpSp>
      <p:grpSp>
        <p:nvGrpSpPr>
          <p:cNvPr id="23568" name="Group 32"/>
          <p:cNvGrpSpPr>
            <a:grpSpLocks/>
          </p:cNvGrpSpPr>
          <p:nvPr/>
        </p:nvGrpSpPr>
        <p:grpSpPr bwMode="auto">
          <a:xfrm>
            <a:off x="3497671" y="2341589"/>
            <a:ext cx="438307" cy="444774"/>
            <a:chOff x="0" y="0"/>
            <a:chExt cx="275" cy="279"/>
          </a:xfrm>
        </p:grpSpPr>
        <p:sp>
          <p:nvSpPr>
            <p:cNvPr id="23591" name="AutoShape 30"/>
            <p:cNvSpPr>
              <a:spLocks/>
            </p:cNvSpPr>
            <p:nvPr/>
          </p:nvSpPr>
          <p:spPr bwMode="auto">
            <a:xfrm>
              <a:off x="0" y="0"/>
              <a:ext cx="275" cy="279"/>
            </a:xfrm>
            <a:custGeom>
              <a:avLst/>
              <a:gdLst>
                <a:gd name="T0" fmla="*/ 2 w 21600"/>
                <a:gd name="T1" fmla="*/ 0 h 21600"/>
                <a:gd name="T2" fmla="*/ 0 w 21600"/>
                <a:gd name="T3" fmla="*/ 2 h 21600"/>
                <a:gd name="T4" fmla="*/ 2 w 21600"/>
                <a:gd name="T5" fmla="*/ 4 h 21600"/>
                <a:gd name="T6" fmla="*/ 4 w 21600"/>
                <a:gd name="T7" fmla="*/ 2 h 21600"/>
                <a:gd name="T8" fmla="*/ 2 w 21600"/>
                <a:gd name="T9" fmla="*/ 0 h 21600"/>
                <a:gd name="T10" fmla="*/ 2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92" name="Rectangle 31"/>
            <p:cNvSpPr>
              <a:spLocks/>
            </p:cNvSpPr>
            <p:nvPr/>
          </p:nvSpPr>
          <p:spPr bwMode="auto">
            <a:xfrm>
              <a:off x="57" y="35"/>
              <a:ext cx="161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a</a:t>
              </a:r>
            </a:p>
          </p:txBody>
        </p:sp>
      </p:grpSp>
      <p:grpSp>
        <p:nvGrpSpPr>
          <p:cNvPr id="23569" name="Group 35"/>
          <p:cNvGrpSpPr>
            <a:grpSpLocks/>
          </p:cNvGrpSpPr>
          <p:nvPr/>
        </p:nvGrpSpPr>
        <p:grpSpPr bwMode="auto">
          <a:xfrm>
            <a:off x="6211684" y="3496414"/>
            <a:ext cx="438307" cy="444774"/>
            <a:chOff x="0" y="0"/>
            <a:chExt cx="275" cy="279"/>
          </a:xfrm>
        </p:grpSpPr>
        <p:sp>
          <p:nvSpPr>
            <p:cNvPr id="23589" name="AutoShape 33"/>
            <p:cNvSpPr>
              <a:spLocks/>
            </p:cNvSpPr>
            <p:nvPr/>
          </p:nvSpPr>
          <p:spPr bwMode="auto">
            <a:xfrm>
              <a:off x="0" y="0"/>
              <a:ext cx="275" cy="279"/>
            </a:xfrm>
            <a:custGeom>
              <a:avLst/>
              <a:gdLst>
                <a:gd name="T0" fmla="*/ 2 w 21600"/>
                <a:gd name="T1" fmla="*/ 0 h 21600"/>
                <a:gd name="T2" fmla="*/ 0 w 21600"/>
                <a:gd name="T3" fmla="*/ 2 h 21600"/>
                <a:gd name="T4" fmla="*/ 2 w 21600"/>
                <a:gd name="T5" fmla="*/ 4 h 21600"/>
                <a:gd name="T6" fmla="*/ 4 w 21600"/>
                <a:gd name="T7" fmla="*/ 2 h 21600"/>
                <a:gd name="T8" fmla="*/ 2 w 21600"/>
                <a:gd name="T9" fmla="*/ 0 h 21600"/>
                <a:gd name="T10" fmla="*/ 2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90" name="Rectangle 34"/>
            <p:cNvSpPr>
              <a:spLocks/>
            </p:cNvSpPr>
            <p:nvPr/>
          </p:nvSpPr>
          <p:spPr bwMode="auto">
            <a:xfrm>
              <a:off x="77" y="35"/>
              <a:ext cx="121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f</a:t>
              </a:r>
            </a:p>
          </p:txBody>
        </p:sp>
      </p:grpSp>
      <p:grpSp>
        <p:nvGrpSpPr>
          <p:cNvPr id="23570" name="Group 38"/>
          <p:cNvGrpSpPr>
            <a:grpSpLocks/>
          </p:cNvGrpSpPr>
          <p:nvPr/>
        </p:nvGrpSpPr>
        <p:grpSpPr bwMode="auto">
          <a:xfrm>
            <a:off x="6036996" y="4295420"/>
            <a:ext cx="438307" cy="444774"/>
            <a:chOff x="0" y="0"/>
            <a:chExt cx="275" cy="279"/>
          </a:xfrm>
        </p:grpSpPr>
        <p:sp>
          <p:nvSpPr>
            <p:cNvPr id="23587" name="AutoShape 36"/>
            <p:cNvSpPr>
              <a:spLocks/>
            </p:cNvSpPr>
            <p:nvPr/>
          </p:nvSpPr>
          <p:spPr bwMode="auto">
            <a:xfrm>
              <a:off x="0" y="0"/>
              <a:ext cx="275" cy="279"/>
            </a:xfrm>
            <a:custGeom>
              <a:avLst/>
              <a:gdLst>
                <a:gd name="T0" fmla="*/ 2 w 21600"/>
                <a:gd name="T1" fmla="*/ 0 h 21600"/>
                <a:gd name="T2" fmla="*/ 0 w 21600"/>
                <a:gd name="T3" fmla="*/ 2 h 21600"/>
                <a:gd name="T4" fmla="*/ 2 w 21600"/>
                <a:gd name="T5" fmla="*/ 4 h 21600"/>
                <a:gd name="T6" fmla="*/ 4 w 21600"/>
                <a:gd name="T7" fmla="*/ 2 h 21600"/>
                <a:gd name="T8" fmla="*/ 2 w 21600"/>
                <a:gd name="T9" fmla="*/ 0 h 21600"/>
                <a:gd name="T10" fmla="*/ 2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88" name="Rectangle 37"/>
            <p:cNvSpPr>
              <a:spLocks/>
            </p:cNvSpPr>
            <p:nvPr/>
          </p:nvSpPr>
          <p:spPr bwMode="auto">
            <a:xfrm>
              <a:off x="73" y="35"/>
              <a:ext cx="129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r</a:t>
              </a:r>
            </a:p>
          </p:txBody>
        </p:sp>
      </p:grpSp>
      <p:sp>
        <p:nvSpPr>
          <p:cNvPr id="23571" name="Line 39"/>
          <p:cNvSpPr>
            <a:spLocks noChangeShapeType="1"/>
          </p:cNvSpPr>
          <p:nvPr/>
        </p:nvSpPr>
        <p:spPr bwMode="auto">
          <a:xfrm>
            <a:off x="2733810" y="4185815"/>
            <a:ext cx="414486" cy="33199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72" name="Line 40"/>
          <p:cNvSpPr>
            <a:spLocks noChangeShapeType="1"/>
          </p:cNvSpPr>
          <p:nvPr/>
        </p:nvSpPr>
        <p:spPr bwMode="auto">
          <a:xfrm rot="10800000" flipH="1">
            <a:off x="3521492" y="4651239"/>
            <a:ext cx="676518" cy="2382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73" name="Line 41"/>
          <p:cNvSpPr>
            <a:spLocks noChangeShapeType="1"/>
          </p:cNvSpPr>
          <p:nvPr/>
        </p:nvSpPr>
        <p:spPr bwMode="auto">
          <a:xfrm flipH="1">
            <a:off x="4572795" y="4230292"/>
            <a:ext cx="433543" cy="263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74" name="Line 42"/>
          <p:cNvSpPr>
            <a:spLocks noChangeShapeType="1"/>
          </p:cNvSpPr>
          <p:nvPr/>
        </p:nvSpPr>
        <p:spPr bwMode="auto">
          <a:xfrm flipH="1">
            <a:off x="3585015" y="4073032"/>
            <a:ext cx="1357800" cy="44477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75" name="Line 43"/>
          <p:cNvSpPr>
            <a:spLocks noChangeShapeType="1"/>
          </p:cNvSpPr>
          <p:nvPr/>
        </p:nvSpPr>
        <p:spPr bwMode="auto">
          <a:xfrm flipH="1">
            <a:off x="5316012" y="3674324"/>
            <a:ext cx="195333" cy="24144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76" name="Line 44"/>
          <p:cNvSpPr>
            <a:spLocks noChangeShapeType="1"/>
          </p:cNvSpPr>
          <p:nvPr/>
        </p:nvSpPr>
        <p:spPr bwMode="auto">
          <a:xfrm>
            <a:off x="5666976" y="3609196"/>
            <a:ext cx="433543" cy="75135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77" name="Line 45"/>
          <p:cNvSpPr>
            <a:spLocks noChangeShapeType="1"/>
          </p:cNvSpPr>
          <p:nvPr/>
        </p:nvSpPr>
        <p:spPr bwMode="auto">
          <a:xfrm rot="10800000" flipH="1">
            <a:off x="6256150" y="3941189"/>
            <a:ext cx="174688" cy="35423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78" name="Line 46"/>
          <p:cNvSpPr>
            <a:spLocks noChangeShapeType="1"/>
          </p:cNvSpPr>
          <p:nvPr/>
        </p:nvSpPr>
        <p:spPr bwMode="auto">
          <a:xfrm rot="10800000" flipH="1">
            <a:off x="6430838" y="2741886"/>
            <a:ext cx="131810" cy="75452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79" name="Line 47"/>
          <p:cNvSpPr>
            <a:spLocks noChangeShapeType="1"/>
          </p:cNvSpPr>
          <p:nvPr/>
        </p:nvSpPr>
        <p:spPr bwMode="auto">
          <a:xfrm rot="10800000" flipH="1">
            <a:off x="2733810" y="3629846"/>
            <a:ext cx="895672" cy="24144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80" name="Line 48"/>
          <p:cNvSpPr>
            <a:spLocks noChangeShapeType="1"/>
          </p:cNvSpPr>
          <p:nvPr/>
        </p:nvSpPr>
        <p:spPr bwMode="auto">
          <a:xfrm rot="10800000">
            <a:off x="3083185" y="3121533"/>
            <a:ext cx="609819" cy="35105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81" name="Line 49"/>
          <p:cNvSpPr>
            <a:spLocks noChangeShapeType="1"/>
          </p:cNvSpPr>
          <p:nvPr/>
        </p:nvSpPr>
        <p:spPr bwMode="auto">
          <a:xfrm rot="10800000" flipH="1">
            <a:off x="3103830" y="2563976"/>
            <a:ext cx="393841" cy="243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82" name="Line 50"/>
          <p:cNvSpPr>
            <a:spLocks noChangeShapeType="1"/>
          </p:cNvSpPr>
          <p:nvPr/>
        </p:nvSpPr>
        <p:spPr bwMode="auto">
          <a:xfrm rot="10800000">
            <a:off x="3935979" y="2563976"/>
            <a:ext cx="743217" cy="35582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83" name="Line 51"/>
          <p:cNvSpPr>
            <a:spLocks noChangeShapeType="1"/>
          </p:cNvSpPr>
          <p:nvPr/>
        </p:nvSpPr>
        <p:spPr bwMode="auto">
          <a:xfrm rot="10800000" flipH="1">
            <a:off x="4002678" y="3077055"/>
            <a:ext cx="741629" cy="39553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84" name="Line 52"/>
          <p:cNvSpPr>
            <a:spLocks noChangeShapeType="1"/>
          </p:cNvSpPr>
          <p:nvPr/>
        </p:nvSpPr>
        <p:spPr bwMode="auto">
          <a:xfrm rot="10800000" flipH="1">
            <a:off x="4067789" y="3451937"/>
            <a:ext cx="1224402" cy="17791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85" name="Freeform 53"/>
          <p:cNvSpPr>
            <a:spLocks/>
          </p:cNvSpPr>
          <p:nvPr/>
        </p:nvSpPr>
        <p:spPr bwMode="auto">
          <a:xfrm rot="5400000" flipH="1">
            <a:off x="5376276" y="2659434"/>
            <a:ext cx="641746" cy="115770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1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86" name="Freeform 54"/>
          <p:cNvSpPr>
            <a:spLocks/>
          </p:cNvSpPr>
          <p:nvPr/>
        </p:nvSpPr>
        <p:spPr bwMode="auto">
          <a:xfrm rot="10800000" flipH="1">
            <a:off x="2797332" y="3609196"/>
            <a:ext cx="2559970" cy="419359"/>
          </a:xfrm>
          <a:custGeom>
            <a:avLst/>
            <a:gdLst>
              <a:gd name="T0" fmla="*/ 0 w 21600"/>
              <a:gd name="T1" fmla="*/ 0 h 21600"/>
              <a:gd name="T2" fmla="*/ 9 w 21600"/>
              <a:gd name="T3" fmla="*/ 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57" name="Rectangle 56"/>
          <p:cNvSpPr>
            <a:spLocks/>
          </p:cNvSpPr>
          <p:nvPr/>
        </p:nvSpPr>
        <p:spPr bwMode="auto">
          <a:xfrm>
            <a:off x="635000" y="1689100"/>
            <a:ext cx="2098675" cy="48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700">
                <a:solidFill>
                  <a:schemeClr val="tx1"/>
                </a:solidFill>
                <a:cs typeface="Arial" charset="0"/>
              </a:rPr>
              <a:t>State Graph:</a:t>
            </a:r>
          </a:p>
        </p:txBody>
      </p:sp>
      <p:sp>
        <p:nvSpPr>
          <p:cNvPr id="23558" name="Rectangle 57"/>
          <p:cNvSpPr>
            <a:spLocks/>
          </p:cNvSpPr>
          <p:nvPr/>
        </p:nvSpPr>
        <p:spPr bwMode="auto">
          <a:xfrm>
            <a:off x="647700" y="5245100"/>
            <a:ext cx="3870325" cy="48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700">
                <a:solidFill>
                  <a:schemeClr val="tx1"/>
                </a:solidFill>
                <a:cs typeface="Arial" charset="0"/>
              </a:rPr>
              <a:t>What is the search tree?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25563"/>
          </a:xfrm>
        </p:spPr>
        <p:txBody>
          <a:bodyPr rIns="132080"/>
          <a:lstStyle/>
          <a:p>
            <a:pPr indent="0" eaLnBrk="1" hangingPunct="1"/>
            <a:r>
              <a:rPr lang="en-US" smtClean="0"/>
              <a:t>State Graphs vs. Search Trees</a:t>
            </a:r>
          </a:p>
        </p:txBody>
      </p:sp>
      <p:grpSp>
        <p:nvGrpSpPr>
          <p:cNvPr id="24580" name="Group 60"/>
          <p:cNvGrpSpPr>
            <a:grpSpLocks/>
          </p:cNvGrpSpPr>
          <p:nvPr/>
        </p:nvGrpSpPr>
        <p:grpSpPr bwMode="auto">
          <a:xfrm>
            <a:off x="3041650" y="3327400"/>
            <a:ext cx="5499100" cy="3340100"/>
            <a:chOff x="0" y="0"/>
            <a:chExt cx="3464" cy="2104"/>
          </a:xfrm>
        </p:grpSpPr>
        <p:sp>
          <p:nvSpPr>
            <p:cNvPr id="24638" name="Rectangle 3"/>
            <p:cNvSpPr>
              <a:spLocks/>
            </p:cNvSpPr>
            <p:nvPr/>
          </p:nvSpPr>
          <p:spPr bwMode="auto">
            <a:xfrm>
              <a:off x="1680" y="0"/>
              <a:ext cx="632" cy="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900"/>
                </a:spcBef>
              </a:pPr>
              <a:r>
                <a:rPr lang="en-US" sz="1600">
                  <a:solidFill>
                    <a:schemeClr val="tx1"/>
                  </a:solidFill>
                  <a:cs typeface="Arial" charset="0"/>
                </a:rPr>
                <a:t>S</a:t>
              </a:r>
            </a:p>
          </p:txBody>
        </p:sp>
        <p:sp>
          <p:nvSpPr>
            <p:cNvPr id="24639" name="Rectangle 4"/>
            <p:cNvSpPr>
              <a:spLocks/>
            </p:cNvSpPr>
            <p:nvPr/>
          </p:nvSpPr>
          <p:spPr bwMode="auto">
            <a:xfrm>
              <a:off x="0" y="953"/>
              <a:ext cx="248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a</a:t>
              </a:r>
            </a:p>
          </p:txBody>
        </p:sp>
        <p:sp>
          <p:nvSpPr>
            <p:cNvPr id="24640" name="Rectangle 5"/>
            <p:cNvSpPr>
              <a:spLocks/>
            </p:cNvSpPr>
            <p:nvPr/>
          </p:nvSpPr>
          <p:spPr bwMode="auto">
            <a:xfrm>
              <a:off x="0" y="615"/>
              <a:ext cx="248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b</a:t>
              </a:r>
            </a:p>
          </p:txBody>
        </p:sp>
        <p:sp>
          <p:nvSpPr>
            <p:cNvPr id="24641" name="Rectangle 6"/>
            <p:cNvSpPr>
              <a:spLocks/>
            </p:cNvSpPr>
            <p:nvPr/>
          </p:nvSpPr>
          <p:spPr bwMode="auto">
            <a:xfrm>
              <a:off x="336" y="312"/>
              <a:ext cx="248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d</a:t>
              </a:r>
            </a:p>
          </p:txBody>
        </p:sp>
        <p:sp>
          <p:nvSpPr>
            <p:cNvPr id="24642" name="Rectangle 7"/>
            <p:cNvSpPr>
              <a:spLocks/>
            </p:cNvSpPr>
            <p:nvPr/>
          </p:nvSpPr>
          <p:spPr bwMode="auto">
            <a:xfrm>
              <a:off x="3216" y="270"/>
              <a:ext cx="248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p</a:t>
              </a:r>
            </a:p>
          </p:txBody>
        </p:sp>
        <p:sp>
          <p:nvSpPr>
            <p:cNvPr id="24643" name="Rectangle 8"/>
            <p:cNvSpPr>
              <a:spLocks/>
            </p:cNvSpPr>
            <p:nvPr/>
          </p:nvSpPr>
          <p:spPr bwMode="auto">
            <a:xfrm>
              <a:off x="432" y="953"/>
              <a:ext cx="248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a</a:t>
              </a:r>
            </a:p>
          </p:txBody>
        </p:sp>
        <p:sp>
          <p:nvSpPr>
            <p:cNvPr id="24644" name="Rectangle 9"/>
            <p:cNvSpPr>
              <a:spLocks/>
            </p:cNvSpPr>
            <p:nvPr/>
          </p:nvSpPr>
          <p:spPr bwMode="auto">
            <a:xfrm>
              <a:off x="432" y="615"/>
              <a:ext cx="248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c</a:t>
              </a:r>
            </a:p>
          </p:txBody>
        </p:sp>
        <p:sp>
          <p:nvSpPr>
            <p:cNvPr id="24645" name="Line 10"/>
            <p:cNvSpPr>
              <a:spLocks noChangeShapeType="1"/>
            </p:cNvSpPr>
            <p:nvPr/>
          </p:nvSpPr>
          <p:spPr bwMode="auto">
            <a:xfrm flipH="1">
              <a:off x="120" y="515"/>
              <a:ext cx="336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646" name="Line 11"/>
            <p:cNvSpPr>
              <a:spLocks noChangeShapeType="1"/>
            </p:cNvSpPr>
            <p:nvPr/>
          </p:nvSpPr>
          <p:spPr bwMode="auto">
            <a:xfrm>
              <a:off x="456" y="515"/>
              <a:ext cx="96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647" name="Line 12"/>
            <p:cNvSpPr>
              <a:spLocks noChangeShapeType="1"/>
            </p:cNvSpPr>
            <p:nvPr/>
          </p:nvSpPr>
          <p:spPr bwMode="auto">
            <a:xfrm>
              <a:off x="120" y="818"/>
              <a:ext cx="1" cy="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648" name="Line 13"/>
            <p:cNvSpPr>
              <a:spLocks noChangeShapeType="1"/>
            </p:cNvSpPr>
            <p:nvPr/>
          </p:nvSpPr>
          <p:spPr bwMode="auto">
            <a:xfrm>
              <a:off x="552" y="818"/>
              <a:ext cx="1" cy="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4649" name="Group 33"/>
            <p:cNvGrpSpPr>
              <a:grpSpLocks/>
            </p:cNvGrpSpPr>
            <p:nvPr/>
          </p:nvGrpSpPr>
          <p:grpSpPr bwMode="auto">
            <a:xfrm>
              <a:off x="1728" y="270"/>
              <a:ext cx="1112" cy="1497"/>
              <a:chOff x="0" y="0"/>
              <a:chExt cx="1112" cy="1496"/>
            </a:xfrm>
          </p:grpSpPr>
          <p:sp>
            <p:nvSpPr>
              <p:cNvPr id="24676" name="Rectangle 14"/>
              <p:cNvSpPr>
                <a:spLocks/>
              </p:cNvSpPr>
              <p:nvPr/>
            </p:nvSpPr>
            <p:spPr bwMode="auto">
              <a:xfrm>
                <a:off x="384" y="0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e</a:t>
                </a:r>
              </a:p>
            </p:txBody>
          </p:sp>
          <p:sp>
            <p:nvSpPr>
              <p:cNvPr id="24677" name="Rectangle 15"/>
              <p:cNvSpPr>
                <a:spLocks/>
              </p:cNvSpPr>
              <p:nvPr/>
            </p:nvSpPr>
            <p:spPr bwMode="auto">
              <a:xfrm>
                <a:off x="0" y="674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p</a:t>
                </a:r>
              </a:p>
            </p:txBody>
          </p:sp>
          <p:sp>
            <p:nvSpPr>
              <p:cNvPr id="24678" name="Rectangle 16"/>
              <p:cNvSpPr>
                <a:spLocks/>
              </p:cNvSpPr>
              <p:nvPr/>
            </p:nvSpPr>
            <p:spPr bwMode="auto">
              <a:xfrm>
                <a:off x="144" y="337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h</a:t>
                </a:r>
              </a:p>
            </p:txBody>
          </p:sp>
          <p:sp>
            <p:nvSpPr>
              <p:cNvPr id="24679" name="Rectangle 17"/>
              <p:cNvSpPr>
                <a:spLocks/>
              </p:cNvSpPr>
              <p:nvPr/>
            </p:nvSpPr>
            <p:spPr bwMode="auto">
              <a:xfrm>
                <a:off x="576" y="674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f</a:t>
                </a:r>
              </a:p>
            </p:txBody>
          </p:sp>
          <p:sp>
            <p:nvSpPr>
              <p:cNvPr id="24680" name="Rectangle 18"/>
              <p:cNvSpPr>
                <a:spLocks/>
              </p:cNvSpPr>
              <p:nvPr/>
            </p:nvSpPr>
            <p:spPr bwMode="auto">
              <a:xfrm>
                <a:off x="576" y="337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r</a:t>
                </a:r>
              </a:p>
            </p:txBody>
          </p:sp>
          <p:sp>
            <p:nvSpPr>
              <p:cNvPr id="24681" name="Rectangle 19"/>
              <p:cNvSpPr>
                <a:spLocks/>
              </p:cNvSpPr>
              <p:nvPr/>
            </p:nvSpPr>
            <p:spPr bwMode="auto">
              <a:xfrm>
                <a:off x="288" y="674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q</a:t>
                </a:r>
              </a:p>
            </p:txBody>
          </p:sp>
          <p:sp>
            <p:nvSpPr>
              <p:cNvPr id="24682" name="Rectangle 20"/>
              <p:cNvSpPr>
                <a:spLocks/>
              </p:cNvSpPr>
              <p:nvPr/>
            </p:nvSpPr>
            <p:spPr bwMode="auto">
              <a:xfrm>
                <a:off x="0" y="977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q</a:t>
                </a:r>
              </a:p>
            </p:txBody>
          </p:sp>
          <p:sp>
            <p:nvSpPr>
              <p:cNvPr id="24683" name="Rectangle 21"/>
              <p:cNvSpPr>
                <a:spLocks/>
              </p:cNvSpPr>
              <p:nvPr/>
            </p:nvSpPr>
            <p:spPr bwMode="auto">
              <a:xfrm>
                <a:off x="432" y="977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c</a:t>
                </a:r>
              </a:p>
            </p:txBody>
          </p:sp>
          <p:sp>
            <p:nvSpPr>
              <p:cNvPr id="24684" name="Rectangle 22"/>
              <p:cNvSpPr>
                <a:spLocks/>
              </p:cNvSpPr>
              <p:nvPr/>
            </p:nvSpPr>
            <p:spPr bwMode="auto">
              <a:xfrm>
                <a:off x="624" y="1012"/>
                <a:ext cx="488" cy="2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900"/>
                  </a:spcBef>
                </a:pPr>
                <a:r>
                  <a:rPr lang="en-US" sz="1600">
                    <a:solidFill>
                      <a:schemeClr val="tx1"/>
                    </a:solidFill>
                    <a:cs typeface="Arial" charset="0"/>
                  </a:rPr>
                  <a:t>G</a:t>
                </a:r>
              </a:p>
            </p:txBody>
          </p:sp>
          <p:sp>
            <p:nvSpPr>
              <p:cNvPr id="24685" name="Rectangle 23"/>
              <p:cNvSpPr>
                <a:spLocks/>
              </p:cNvSpPr>
              <p:nvPr/>
            </p:nvSpPr>
            <p:spPr bwMode="auto">
              <a:xfrm>
                <a:off x="432" y="1272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a</a:t>
                </a:r>
              </a:p>
            </p:txBody>
          </p:sp>
          <p:sp>
            <p:nvSpPr>
              <p:cNvPr id="24686" name="Line 24"/>
              <p:cNvSpPr>
                <a:spLocks noChangeShapeType="1"/>
              </p:cNvSpPr>
              <p:nvPr/>
            </p:nvSpPr>
            <p:spPr bwMode="auto">
              <a:xfrm flipH="1">
                <a:off x="264" y="202"/>
                <a:ext cx="240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87" name="Line 25"/>
              <p:cNvSpPr>
                <a:spLocks noChangeShapeType="1"/>
              </p:cNvSpPr>
              <p:nvPr/>
            </p:nvSpPr>
            <p:spPr bwMode="auto">
              <a:xfrm>
                <a:off x="504" y="202"/>
                <a:ext cx="192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88" name="Line 26"/>
              <p:cNvSpPr>
                <a:spLocks noChangeShapeType="1"/>
              </p:cNvSpPr>
              <p:nvPr/>
            </p:nvSpPr>
            <p:spPr bwMode="auto">
              <a:xfrm flipH="1">
                <a:off x="120" y="540"/>
                <a:ext cx="144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89" name="Line 27"/>
              <p:cNvSpPr>
                <a:spLocks noChangeShapeType="1"/>
              </p:cNvSpPr>
              <p:nvPr/>
            </p:nvSpPr>
            <p:spPr bwMode="auto">
              <a:xfrm>
                <a:off x="264" y="540"/>
                <a:ext cx="144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90" name="Line 28"/>
              <p:cNvSpPr>
                <a:spLocks noChangeShapeType="1"/>
              </p:cNvSpPr>
              <p:nvPr/>
            </p:nvSpPr>
            <p:spPr bwMode="auto">
              <a:xfrm>
                <a:off x="696" y="540"/>
                <a:ext cx="1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91" name="Line 29"/>
              <p:cNvSpPr>
                <a:spLocks noChangeShapeType="1"/>
              </p:cNvSpPr>
              <p:nvPr/>
            </p:nvSpPr>
            <p:spPr bwMode="auto">
              <a:xfrm>
                <a:off x="120" y="877"/>
                <a:ext cx="1" cy="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92" name="Line 30"/>
              <p:cNvSpPr>
                <a:spLocks noChangeShapeType="1"/>
              </p:cNvSpPr>
              <p:nvPr/>
            </p:nvSpPr>
            <p:spPr bwMode="auto">
              <a:xfrm flipH="1">
                <a:off x="552" y="877"/>
                <a:ext cx="144" cy="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93" name="Line 31"/>
              <p:cNvSpPr>
                <a:spLocks noChangeShapeType="1"/>
              </p:cNvSpPr>
              <p:nvPr/>
            </p:nvSpPr>
            <p:spPr bwMode="auto">
              <a:xfrm>
                <a:off x="696" y="877"/>
                <a:ext cx="168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94" name="Line 32"/>
              <p:cNvSpPr>
                <a:spLocks noChangeShapeType="1"/>
              </p:cNvSpPr>
              <p:nvPr/>
            </p:nvSpPr>
            <p:spPr bwMode="auto">
              <a:xfrm>
                <a:off x="552" y="1180"/>
                <a:ext cx="1" cy="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4650" name="Rectangle 34"/>
            <p:cNvSpPr>
              <a:spLocks/>
            </p:cNvSpPr>
            <p:nvPr/>
          </p:nvSpPr>
          <p:spPr bwMode="auto">
            <a:xfrm>
              <a:off x="3216" y="581"/>
              <a:ext cx="248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q</a:t>
              </a:r>
            </a:p>
          </p:txBody>
        </p:sp>
        <p:sp>
          <p:nvSpPr>
            <p:cNvPr id="24651" name="Line 35"/>
            <p:cNvSpPr>
              <a:spLocks noChangeShapeType="1"/>
            </p:cNvSpPr>
            <p:nvPr/>
          </p:nvSpPr>
          <p:spPr bwMode="auto">
            <a:xfrm>
              <a:off x="3336" y="473"/>
              <a:ext cx="1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4652" name="Group 55"/>
            <p:cNvGrpSpPr>
              <a:grpSpLocks/>
            </p:cNvGrpSpPr>
            <p:nvPr/>
          </p:nvGrpSpPr>
          <p:grpSpPr bwMode="auto">
            <a:xfrm>
              <a:off x="576" y="607"/>
              <a:ext cx="1112" cy="1497"/>
              <a:chOff x="0" y="0"/>
              <a:chExt cx="1112" cy="1496"/>
            </a:xfrm>
          </p:grpSpPr>
          <p:sp>
            <p:nvSpPr>
              <p:cNvPr id="24657" name="Rectangle 36"/>
              <p:cNvSpPr>
                <a:spLocks/>
              </p:cNvSpPr>
              <p:nvPr/>
            </p:nvSpPr>
            <p:spPr bwMode="auto">
              <a:xfrm>
                <a:off x="384" y="0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e</a:t>
                </a:r>
              </a:p>
            </p:txBody>
          </p:sp>
          <p:sp>
            <p:nvSpPr>
              <p:cNvPr id="24658" name="Rectangle 37"/>
              <p:cNvSpPr>
                <a:spLocks/>
              </p:cNvSpPr>
              <p:nvPr/>
            </p:nvSpPr>
            <p:spPr bwMode="auto">
              <a:xfrm>
                <a:off x="0" y="674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p</a:t>
                </a:r>
              </a:p>
            </p:txBody>
          </p:sp>
          <p:sp>
            <p:nvSpPr>
              <p:cNvPr id="24659" name="Rectangle 38"/>
              <p:cNvSpPr>
                <a:spLocks/>
              </p:cNvSpPr>
              <p:nvPr/>
            </p:nvSpPr>
            <p:spPr bwMode="auto">
              <a:xfrm>
                <a:off x="144" y="337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h</a:t>
                </a:r>
              </a:p>
            </p:txBody>
          </p:sp>
          <p:sp>
            <p:nvSpPr>
              <p:cNvPr id="24660" name="Rectangle 39"/>
              <p:cNvSpPr>
                <a:spLocks/>
              </p:cNvSpPr>
              <p:nvPr/>
            </p:nvSpPr>
            <p:spPr bwMode="auto">
              <a:xfrm>
                <a:off x="576" y="674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f</a:t>
                </a:r>
              </a:p>
            </p:txBody>
          </p:sp>
          <p:sp>
            <p:nvSpPr>
              <p:cNvPr id="24661" name="Rectangle 40"/>
              <p:cNvSpPr>
                <a:spLocks/>
              </p:cNvSpPr>
              <p:nvPr/>
            </p:nvSpPr>
            <p:spPr bwMode="auto">
              <a:xfrm>
                <a:off x="576" y="337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r</a:t>
                </a:r>
              </a:p>
            </p:txBody>
          </p:sp>
          <p:sp>
            <p:nvSpPr>
              <p:cNvPr id="24662" name="Rectangle 41"/>
              <p:cNvSpPr>
                <a:spLocks/>
              </p:cNvSpPr>
              <p:nvPr/>
            </p:nvSpPr>
            <p:spPr bwMode="auto">
              <a:xfrm>
                <a:off x="288" y="674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q</a:t>
                </a:r>
              </a:p>
            </p:txBody>
          </p:sp>
          <p:sp>
            <p:nvSpPr>
              <p:cNvPr id="24663" name="Rectangle 42"/>
              <p:cNvSpPr>
                <a:spLocks/>
              </p:cNvSpPr>
              <p:nvPr/>
            </p:nvSpPr>
            <p:spPr bwMode="auto">
              <a:xfrm>
                <a:off x="0" y="977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q</a:t>
                </a:r>
              </a:p>
            </p:txBody>
          </p:sp>
          <p:sp>
            <p:nvSpPr>
              <p:cNvPr id="24664" name="Rectangle 43"/>
              <p:cNvSpPr>
                <a:spLocks/>
              </p:cNvSpPr>
              <p:nvPr/>
            </p:nvSpPr>
            <p:spPr bwMode="auto">
              <a:xfrm>
                <a:off x="432" y="977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c</a:t>
                </a:r>
              </a:p>
            </p:txBody>
          </p:sp>
          <p:sp>
            <p:nvSpPr>
              <p:cNvPr id="24665" name="Rectangle 44"/>
              <p:cNvSpPr>
                <a:spLocks/>
              </p:cNvSpPr>
              <p:nvPr/>
            </p:nvSpPr>
            <p:spPr bwMode="auto">
              <a:xfrm>
                <a:off x="624" y="1012"/>
                <a:ext cx="488" cy="28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400"/>
                  </a:spcBef>
                </a:pPr>
                <a:r>
                  <a:rPr lang="en-US" sz="2400">
                    <a:solidFill>
                      <a:srgbClr val="CC0000"/>
                    </a:solidFill>
                    <a:latin typeface="Arial Bold" charset="0"/>
                    <a:cs typeface="Arial Bold" charset="0"/>
                    <a:sym typeface="Arial Bold" charset="0"/>
                  </a:rPr>
                  <a:t>G</a:t>
                </a:r>
              </a:p>
            </p:txBody>
          </p:sp>
          <p:sp>
            <p:nvSpPr>
              <p:cNvPr id="24666" name="Rectangle 45"/>
              <p:cNvSpPr>
                <a:spLocks/>
              </p:cNvSpPr>
              <p:nvPr/>
            </p:nvSpPr>
            <p:spPr bwMode="auto">
              <a:xfrm>
                <a:off x="432" y="1272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a</a:t>
                </a:r>
              </a:p>
            </p:txBody>
          </p:sp>
          <p:sp>
            <p:nvSpPr>
              <p:cNvPr id="24667" name="Line 46"/>
              <p:cNvSpPr>
                <a:spLocks noChangeShapeType="1"/>
              </p:cNvSpPr>
              <p:nvPr/>
            </p:nvSpPr>
            <p:spPr bwMode="auto">
              <a:xfrm flipH="1">
                <a:off x="264" y="202"/>
                <a:ext cx="240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68" name="Line 47"/>
              <p:cNvSpPr>
                <a:spLocks noChangeShapeType="1"/>
              </p:cNvSpPr>
              <p:nvPr/>
            </p:nvSpPr>
            <p:spPr bwMode="auto">
              <a:xfrm>
                <a:off x="504" y="202"/>
                <a:ext cx="192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69" name="Line 48"/>
              <p:cNvSpPr>
                <a:spLocks noChangeShapeType="1"/>
              </p:cNvSpPr>
              <p:nvPr/>
            </p:nvSpPr>
            <p:spPr bwMode="auto">
              <a:xfrm flipH="1">
                <a:off x="120" y="540"/>
                <a:ext cx="144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70" name="Line 49"/>
              <p:cNvSpPr>
                <a:spLocks noChangeShapeType="1"/>
              </p:cNvSpPr>
              <p:nvPr/>
            </p:nvSpPr>
            <p:spPr bwMode="auto">
              <a:xfrm>
                <a:off x="264" y="540"/>
                <a:ext cx="144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71" name="Line 50"/>
              <p:cNvSpPr>
                <a:spLocks noChangeShapeType="1"/>
              </p:cNvSpPr>
              <p:nvPr/>
            </p:nvSpPr>
            <p:spPr bwMode="auto">
              <a:xfrm>
                <a:off x="696" y="540"/>
                <a:ext cx="1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72" name="Line 51"/>
              <p:cNvSpPr>
                <a:spLocks noChangeShapeType="1"/>
              </p:cNvSpPr>
              <p:nvPr/>
            </p:nvSpPr>
            <p:spPr bwMode="auto">
              <a:xfrm>
                <a:off x="120" y="877"/>
                <a:ext cx="1" cy="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73" name="Line 52"/>
              <p:cNvSpPr>
                <a:spLocks noChangeShapeType="1"/>
              </p:cNvSpPr>
              <p:nvPr/>
            </p:nvSpPr>
            <p:spPr bwMode="auto">
              <a:xfrm flipH="1">
                <a:off x="552" y="877"/>
                <a:ext cx="144" cy="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74" name="Line 53"/>
              <p:cNvSpPr>
                <a:spLocks noChangeShapeType="1"/>
              </p:cNvSpPr>
              <p:nvPr/>
            </p:nvSpPr>
            <p:spPr bwMode="auto">
              <a:xfrm>
                <a:off x="696" y="877"/>
                <a:ext cx="168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75" name="Line 54"/>
              <p:cNvSpPr>
                <a:spLocks noChangeShapeType="1"/>
              </p:cNvSpPr>
              <p:nvPr/>
            </p:nvSpPr>
            <p:spPr bwMode="auto">
              <a:xfrm>
                <a:off x="552" y="1180"/>
                <a:ext cx="1" cy="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4653" name="Line 56"/>
            <p:cNvSpPr>
              <a:spLocks noChangeShapeType="1"/>
            </p:cNvSpPr>
            <p:nvPr/>
          </p:nvSpPr>
          <p:spPr bwMode="auto">
            <a:xfrm>
              <a:off x="456" y="515"/>
              <a:ext cx="624" cy="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654" name="Line 57"/>
            <p:cNvSpPr>
              <a:spLocks noChangeShapeType="1"/>
            </p:cNvSpPr>
            <p:nvPr/>
          </p:nvSpPr>
          <p:spPr bwMode="auto">
            <a:xfrm flipH="1">
              <a:off x="456" y="186"/>
              <a:ext cx="1536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655" name="Line 58"/>
            <p:cNvSpPr>
              <a:spLocks noChangeShapeType="1"/>
            </p:cNvSpPr>
            <p:nvPr/>
          </p:nvSpPr>
          <p:spPr bwMode="auto">
            <a:xfrm>
              <a:off x="1992" y="186"/>
              <a:ext cx="24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656" name="Line 59"/>
            <p:cNvSpPr>
              <a:spLocks noChangeShapeType="1"/>
            </p:cNvSpPr>
            <p:nvPr/>
          </p:nvSpPr>
          <p:spPr bwMode="auto">
            <a:xfrm>
              <a:off x="1992" y="186"/>
              <a:ext cx="1344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4581" name="Group 115"/>
          <p:cNvGrpSpPr>
            <a:grpSpLocks/>
          </p:cNvGrpSpPr>
          <p:nvPr/>
        </p:nvGrpSpPr>
        <p:grpSpPr bwMode="auto">
          <a:xfrm>
            <a:off x="1317625" y="1647825"/>
            <a:ext cx="3205163" cy="1781175"/>
            <a:chOff x="0" y="0"/>
            <a:chExt cx="2018" cy="1121"/>
          </a:xfrm>
        </p:grpSpPr>
        <p:grpSp>
          <p:nvGrpSpPr>
            <p:cNvPr id="24584" name="Group 113"/>
            <p:cNvGrpSpPr>
              <a:grpSpLocks/>
            </p:cNvGrpSpPr>
            <p:nvPr/>
          </p:nvGrpSpPr>
          <p:grpSpPr bwMode="auto">
            <a:xfrm>
              <a:off x="0" y="0"/>
              <a:ext cx="2018" cy="1121"/>
              <a:chOff x="0" y="0"/>
              <a:chExt cx="2018" cy="1121"/>
            </a:xfrm>
          </p:grpSpPr>
          <p:grpSp>
            <p:nvGrpSpPr>
              <p:cNvPr id="24586" name="Group 63"/>
              <p:cNvGrpSpPr>
                <a:grpSpLocks/>
              </p:cNvGrpSpPr>
              <p:nvPr/>
            </p:nvGrpSpPr>
            <p:grpSpPr bwMode="auto">
              <a:xfrm>
                <a:off x="0" y="653"/>
                <a:ext cx="199" cy="208"/>
                <a:chOff x="0" y="0"/>
                <a:chExt cx="199" cy="208"/>
              </a:xfrm>
            </p:grpSpPr>
            <p:sp>
              <p:nvSpPr>
                <p:cNvPr id="24636" name="AutoShape 61"/>
                <p:cNvSpPr>
                  <a:spLocks/>
                </p:cNvSpPr>
                <p:nvPr/>
              </p:nvSpPr>
              <p:spPr bwMode="auto">
                <a:xfrm>
                  <a:off x="0" y="7"/>
                  <a:ext cx="199" cy="193"/>
                </a:xfrm>
                <a:custGeom>
                  <a:avLst/>
                  <a:gdLst>
                    <a:gd name="T0" fmla="*/ 1 w 21600"/>
                    <a:gd name="T1" fmla="*/ 0 h 21600"/>
                    <a:gd name="T2" fmla="*/ 0 w 21600"/>
                    <a:gd name="T3" fmla="*/ 1 h 21600"/>
                    <a:gd name="T4" fmla="*/ 1 w 21600"/>
                    <a:gd name="T5" fmla="*/ 2 h 21600"/>
                    <a:gd name="T6" fmla="*/ 2 w 21600"/>
                    <a:gd name="T7" fmla="*/ 1 h 21600"/>
                    <a:gd name="T8" fmla="*/ 1 w 21600"/>
                    <a:gd name="T9" fmla="*/ 0 h 21600"/>
                    <a:gd name="T10" fmla="*/ 1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4637" name="Rectangle 62"/>
                <p:cNvSpPr>
                  <a:spLocks/>
                </p:cNvSpPr>
                <p:nvPr/>
              </p:nvSpPr>
              <p:spPr bwMode="auto">
                <a:xfrm>
                  <a:off x="11" y="0"/>
                  <a:ext cx="177" cy="20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>
                      <a:solidFill>
                        <a:schemeClr val="tx1"/>
                      </a:solidFill>
                      <a:cs typeface="Arial" charset="0"/>
                    </a:rPr>
                    <a:t>S</a:t>
                  </a:r>
                </a:p>
              </p:txBody>
            </p:sp>
          </p:grpSp>
          <p:grpSp>
            <p:nvGrpSpPr>
              <p:cNvPr id="24587" name="Group 66"/>
              <p:cNvGrpSpPr>
                <a:grpSpLocks/>
              </p:cNvGrpSpPr>
              <p:nvPr/>
            </p:nvGrpSpPr>
            <p:grpSpPr bwMode="auto">
              <a:xfrm>
                <a:off x="1819" y="0"/>
                <a:ext cx="199" cy="208"/>
                <a:chOff x="0" y="0"/>
                <a:chExt cx="199" cy="208"/>
              </a:xfrm>
            </p:grpSpPr>
            <p:sp>
              <p:nvSpPr>
                <p:cNvPr id="24634" name="AutoShape 64"/>
                <p:cNvSpPr>
                  <a:spLocks/>
                </p:cNvSpPr>
                <p:nvPr/>
              </p:nvSpPr>
              <p:spPr bwMode="auto">
                <a:xfrm>
                  <a:off x="0" y="7"/>
                  <a:ext cx="199" cy="193"/>
                </a:xfrm>
                <a:custGeom>
                  <a:avLst/>
                  <a:gdLst>
                    <a:gd name="T0" fmla="*/ 1 w 21600"/>
                    <a:gd name="T1" fmla="*/ 0 h 21600"/>
                    <a:gd name="T2" fmla="*/ 0 w 21600"/>
                    <a:gd name="T3" fmla="*/ 1 h 21600"/>
                    <a:gd name="T4" fmla="*/ 1 w 21600"/>
                    <a:gd name="T5" fmla="*/ 2 h 21600"/>
                    <a:gd name="T6" fmla="*/ 2 w 21600"/>
                    <a:gd name="T7" fmla="*/ 1 h 21600"/>
                    <a:gd name="T8" fmla="*/ 1 w 21600"/>
                    <a:gd name="T9" fmla="*/ 0 h 21600"/>
                    <a:gd name="T10" fmla="*/ 1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4635" name="Rectangle 65"/>
                <p:cNvSpPr>
                  <a:spLocks/>
                </p:cNvSpPr>
                <p:nvPr/>
              </p:nvSpPr>
              <p:spPr bwMode="auto">
                <a:xfrm>
                  <a:off x="3" y="0"/>
                  <a:ext cx="193" cy="20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>
                      <a:solidFill>
                        <a:schemeClr val="tx1"/>
                      </a:solidFill>
                      <a:cs typeface="Arial" charset="0"/>
                    </a:rPr>
                    <a:t>G</a:t>
                  </a:r>
                </a:p>
              </p:txBody>
            </p:sp>
          </p:grpSp>
          <p:grpSp>
            <p:nvGrpSpPr>
              <p:cNvPr id="24588" name="Group 69"/>
              <p:cNvGrpSpPr>
                <a:grpSpLocks/>
              </p:cNvGrpSpPr>
              <p:nvPr/>
            </p:nvGrpSpPr>
            <p:grpSpPr bwMode="auto">
              <a:xfrm>
                <a:off x="579" y="488"/>
                <a:ext cx="200" cy="192"/>
                <a:chOff x="0" y="0"/>
                <a:chExt cx="199" cy="192"/>
              </a:xfrm>
            </p:grpSpPr>
            <p:sp>
              <p:nvSpPr>
                <p:cNvPr id="24632" name="AutoShape 67"/>
                <p:cNvSpPr>
                  <a:spLocks/>
                </p:cNvSpPr>
                <p:nvPr/>
              </p:nvSpPr>
              <p:spPr bwMode="auto">
                <a:xfrm>
                  <a:off x="0" y="0"/>
                  <a:ext cx="199" cy="192"/>
                </a:xfrm>
                <a:custGeom>
                  <a:avLst/>
                  <a:gdLst>
                    <a:gd name="T0" fmla="*/ 1 w 21600"/>
                    <a:gd name="T1" fmla="*/ 0 h 21600"/>
                    <a:gd name="T2" fmla="*/ 0 w 21600"/>
                    <a:gd name="T3" fmla="*/ 1 h 21600"/>
                    <a:gd name="T4" fmla="*/ 1 w 21600"/>
                    <a:gd name="T5" fmla="*/ 2 h 21600"/>
                    <a:gd name="T6" fmla="*/ 2 w 21600"/>
                    <a:gd name="T7" fmla="*/ 1 h 21600"/>
                    <a:gd name="T8" fmla="*/ 1 w 21600"/>
                    <a:gd name="T9" fmla="*/ 0 h 21600"/>
                    <a:gd name="T10" fmla="*/ 1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4633" name="Rectangle 68"/>
                <p:cNvSpPr>
                  <a:spLocks/>
                </p:cNvSpPr>
                <p:nvPr/>
              </p:nvSpPr>
              <p:spPr bwMode="auto">
                <a:xfrm>
                  <a:off x="28" y="8"/>
                  <a:ext cx="143" cy="17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 sz="1400">
                      <a:solidFill>
                        <a:schemeClr val="tx1"/>
                      </a:solidFill>
                      <a:latin typeface="Arial Italic" charset="0"/>
                      <a:cs typeface="Arial Italic" charset="0"/>
                      <a:sym typeface="Arial Italic" charset="0"/>
                    </a:rPr>
                    <a:t>d</a:t>
                  </a:r>
                </a:p>
              </p:txBody>
            </p:sp>
          </p:grpSp>
          <p:grpSp>
            <p:nvGrpSpPr>
              <p:cNvPr id="24589" name="Group 72"/>
              <p:cNvGrpSpPr>
                <a:grpSpLocks/>
              </p:cNvGrpSpPr>
              <p:nvPr/>
            </p:nvGrpSpPr>
            <p:grpSpPr bwMode="auto">
              <a:xfrm>
                <a:off x="159" y="200"/>
                <a:ext cx="200" cy="192"/>
                <a:chOff x="0" y="0"/>
                <a:chExt cx="199" cy="192"/>
              </a:xfrm>
            </p:grpSpPr>
            <p:sp>
              <p:nvSpPr>
                <p:cNvPr id="24630" name="AutoShape 70"/>
                <p:cNvSpPr>
                  <a:spLocks/>
                </p:cNvSpPr>
                <p:nvPr/>
              </p:nvSpPr>
              <p:spPr bwMode="auto">
                <a:xfrm>
                  <a:off x="0" y="0"/>
                  <a:ext cx="199" cy="192"/>
                </a:xfrm>
                <a:custGeom>
                  <a:avLst/>
                  <a:gdLst>
                    <a:gd name="T0" fmla="*/ 1 w 21600"/>
                    <a:gd name="T1" fmla="*/ 0 h 21600"/>
                    <a:gd name="T2" fmla="*/ 0 w 21600"/>
                    <a:gd name="T3" fmla="*/ 1 h 21600"/>
                    <a:gd name="T4" fmla="*/ 1 w 21600"/>
                    <a:gd name="T5" fmla="*/ 2 h 21600"/>
                    <a:gd name="T6" fmla="*/ 2 w 21600"/>
                    <a:gd name="T7" fmla="*/ 1 h 21600"/>
                    <a:gd name="T8" fmla="*/ 1 w 21600"/>
                    <a:gd name="T9" fmla="*/ 0 h 21600"/>
                    <a:gd name="T10" fmla="*/ 1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4631" name="Rectangle 71"/>
                <p:cNvSpPr>
                  <a:spLocks/>
                </p:cNvSpPr>
                <p:nvPr/>
              </p:nvSpPr>
              <p:spPr bwMode="auto">
                <a:xfrm>
                  <a:off x="28" y="8"/>
                  <a:ext cx="143" cy="17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 sz="1400">
                      <a:solidFill>
                        <a:schemeClr val="tx1"/>
                      </a:solidFill>
                      <a:latin typeface="Arial Italic" charset="0"/>
                      <a:cs typeface="Arial Italic" charset="0"/>
                      <a:sym typeface="Arial Italic" charset="0"/>
                    </a:rPr>
                    <a:t>b</a:t>
                  </a:r>
                </a:p>
              </p:txBody>
            </p:sp>
          </p:grpSp>
          <p:grpSp>
            <p:nvGrpSpPr>
              <p:cNvPr id="24590" name="Group 75"/>
              <p:cNvGrpSpPr>
                <a:grpSpLocks/>
              </p:cNvGrpSpPr>
              <p:nvPr/>
            </p:nvGrpSpPr>
            <p:grpSpPr bwMode="auto">
              <a:xfrm>
                <a:off x="359" y="872"/>
                <a:ext cx="200" cy="192"/>
                <a:chOff x="0" y="0"/>
                <a:chExt cx="199" cy="192"/>
              </a:xfrm>
            </p:grpSpPr>
            <p:sp>
              <p:nvSpPr>
                <p:cNvPr id="24628" name="AutoShape 73"/>
                <p:cNvSpPr>
                  <a:spLocks/>
                </p:cNvSpPr>
                <p:nvPr/>
              </p:nvSpPr>
              <p:spPr bwMode="auto">
                <a:xfrm>
                  <a:off x="0" y="0"/>
                  <a:ext cx="199" cy="192"/>
                </a:xfrm>
                <a:custGeom>
                  <a:avLst/>
                  <a:gdLst>
                    <a:gd name="T0" fmla="*/ 1 w 21600"/>
                    <a:gd name="T1" fmla="*/ 0 h 21600"/>
                    <a:gd name="T2" fmla="*/ 0 w 21600"/>
                    <a:gd name="T3" fmla="*/ 1 h 21600"/>
                    <a:gd name="T4" fmla="*/ 1 w 21600"/>
                    <a:gd name="T5" fmla="*/ 2 h 21600"/>
                    <a:gd name="T6" fmla="*/ 2 w 21600"/>
                    <a:gd name="T7" fmla="*/ 1 h 21600"/>
                    <a:gd name="T8" fmla="*/ 1 w 21600"/>
                    <a:gd name="T9" fmla="*/ 0 h 21600"/>
                    <a:gd name="T10" fmla="*/ 1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4629" name="Rectangle 74"/>
                <p:cNvSpPr>
                  <a:spLocks/>
                </p:cNvSpPr>
                <p:nvPr/>
              </p:nvSpPr>
              <p:spPr bwMode="auto">
                <a:xfrm>
                  <a:off x="28" y="8"/>
                  <a:ext cx="143" cy="17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 sz="1400">
                      <a:solidFill>
                        <a:schemeClr val="tx1"/>
                      </a:solidFill>
                      <a:latin typeface="Arial Italic" charset="0"/>
                      <a:cs typeface="Arial Italic" charset="0"/>
                      <a:sym typeface="Arial Italic" charset="0"/>
                    </a:rPr>
                    <a:t>p</a:t>
                  </a:r>
                </a:p>
              </p:txBody>
            </p:sp>
          </p:grpSp>
          <p:grpSp>
            <p:nvGrpSpPr>
              <p:cNvPr id="24591" name="Group 78"/>
              <p:cNvGrpSpPr>
                <a:grpSpLocks/>
              </p:cNvGrpSpPr>
              <p:nvPr/>
            </p:nvGrpSpPr>
            <p:grpSpPr bwMode="auto">
              <a:xfrm>
                <a:off x="839" y="929"/>
                <a:ext cx="200" cy="192"/>
                <a:chOff x="0" y="0"/>
                <a:chExt cx="199" cy="192"/>
              </a:xfrm>
            </p:grpSpPr>
            <p:sp>
              <p:nvSpPr>
                <p:cNvPr id="24626" name="AutoShape 76"/>
                <p:cNvSpPr>
                  <a:spLocks/>
                </p:cNvSpPr>
                <p:nvPr/>
              </p:nvSpPr>
              <p:spPr bwMode="auto">
                <a:xfrm>
                  <a:off x="0" y="0"/>
                  <a:ext cx="199" cy="192"/>
                </a:xfrm>
                <a:custGeom>
                  <a:avLst/>
                  <a:gdLst>
                    <a:gd name="T0" fmla="*/ 1 w 21600"/>
                    <a:gd name="T1" fmla="*/ 0 h 21600"/>
                    <a:gd name="T2" fmla="*/ 0 w 21600"/>
                    <a:gd name="T3" fmla="*/ 1 h 21600"/>
                    <a:gd name="T4" fmla="*/ 1 w 21600"/>
                    <a:gd name="T5" fmla="*/ 2 h 21600"/>
                    <a:gd name="T6" fmla="*/ 2 w 21600"/>
                    <a:gd name="T7" fmla="*/ 1 h 21600"/>
                    <a:gd name="T8" fmla="*/ 1 w 21600"/>
                    <a:gd name="T9" fmla="*/ 0 h 21600"/>
                    <a:gd name="T10" fmla="*/ 1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4627" name="Rectangle 77"/>
                <p:cNvSpPr>
                  <a:spLocks/>
                </p:cNvSpPr>
                <p:nvPr/>
              </p:nvSpPr>
              <p:spPr bwMode="auto">
                <a:xfrm>
                  <a:off x="28" y="8"/>
                  <a:ext cx="143" cy="17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 sz="1400">
                      <a:solidFill>
                        <a:schemeClr val="tx1"/>
                      </a:solidFill>
                      <a:latin typeface="Arial Italic" charset="0"/>
                      <a:cs typeface="Arial Italic" charset="0"/>
                      <a:sym typeface="Arial Italic" charset="0"/>
                    </a:rPr>
                    <a:t>q</a:t>
                  </a:r>
                </a:p>
              </p:txBody>
            </p:sp>
          </p:grpSp>
          <p:grpSp>
            <p:nvGrpSpPr>
              <p:cNvPr id="24592" name="Group 81"/>
              <p:cNvGrpSpPr>
                <a:grpSpLocks/>
              </p:cNvGrpSpPr>
              <p:nvPr/>
            </p:nvGrpSpPr>
            <p:grpSpPr bwMode="auto">
              <a:xfrm>
                <a:off x="1059" y="180"/>
                <a:ext cx="200" cy="192"/>
                <a:chOff x="0" y="0"/>
                <a:chExt cx="199" cy="192"/>
              </a:xfrm>
            </p:grpSpPr>
            <p:sp>
              <p:nvSpPr>
                <p:cNvPr id="24624" name="AutoShape 79"/>
                <p:cNvSpPr>
                  <a:spLocks/>
                </p:cNvSpPr>
                <p:nvPr/>
              </p:nvSpPr>
              <p:spPr bwMode="auto">
                <a:xfrm>
                  <a:off x="0" y="0"/>
                  <a:ext cx="199" cy="192"/>
                </a:xfrm>
                <a:custGeom>
                  <a:avLst/>
                  <a:gdLst>
                    <a:gd name="T0" fmla="*/ 1 w 21600"/>
                    <a:gd name="T1" fmla="*/ 0 h 21600"/>
                    <a:gd name="T2" fmla="*/ 0 w 21600"/>
                    <a:gd name="T3" fmla="*/ 1 h 21600"/>
                    <a:gd name="T4" fmla="*/ 1 w 21600"/>
                    <a:gd name="T5" fmla="*/ 2 h 21600"/>
                    <a:gd name="T6" fmla="*/ 2 w 21600"/>
                    <a:gd name="T7" fmla="*/ 1 h 21600"/>
                    <a:gd name="T8" fmla="*/ 1 w 21600"/>
                    <a:gd name="T9" fmla="*/ 0 h 21600"/>
                    <a:gd name="T10" fmla="*/ 1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4625" name="Rectangle 80"/>
                <p:cNvSpPr>
                  <a:spLocks/>
                </p:cNvSpPr>
                <p:nvPr/>
              </p:nvSpPr>
              <p:spPr bwMode="auto">
                <a:xfrm>
                  <a:off x="31" y="8"/>
                  <a:ext cx="137" cy="17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 sz="1400">
                      <a:solidFill>
                        <a:schemeClr val="tx1"/>
                      </a:solidFill>
                      <a:latin typeface="Arial Italic" charset="0"/>
                      <a:cs typeface="Arial Italic" charset="0"/>
                      <a:sym typeface="Arial Italic" charset="0"/>
                    </a:rPr>
                    <a:t>c</a:t>
                  </a:r>
                </a:p>
              </p:txBody>
            </p:sp>
          </p:grpSp>
          <p:grpSp>
            <p:nvGrpSpPr>
              <p:cNvPr id="24593" name="Group 84"/>
              <p:cNvGrpSpPr>
                <a:grpSpLocks/>
              </p:cNvGrpSpPr>
              <p:nvPr/>
            </p:nvGrpSpPr>
            <p:grpSpPr bwMode="auto">
              <a:xfrm>
                <a:off x="1339" y="411"/>
                <a:ext cx="200" cy="192"/>
                <a:chOff x="0" y="0"/>
                <a:chExt cx="199" cy="192"/>
              </a:xfrm>
            </p:grpSpPr>
            <p:sp>
              <p:nvSpPr>
                <p:cNvPr id="24622" name="AutoShape 82"/>
                <p:cNvSpPr>
                  <a:spLocks/>
                </p:cNvSpPr>
                <p:nvPr/>
              </p:nvSpPr>
              <p:spPr bwMode="auto">
                <a:xfrm>
                  <a:off x="0" y="0"/>
                  <a:ext cx="199" cy="192"/>
                </a:xfrm>
                <a:custGeom>
                  <a:avLst/>
                  <a:gdLst>
                    <a:gd name="T0" fmla="*/ 1 w 21600"/>
                    <a:gd name="T1" fmla="*/ 0 h 21600"/>
                    <a:gd name="T2" fmla="*/ 0 w 21600"/>
                    <a:gd name="T3" fmla="*/ 1 h 21600"/>
                    <a:gd name="T4" fmla="*/ 1 w 21600"/>
                    <a:gd name="T5" fmla="*/ 2 h 21600"/>
                    <a:gd name="T6" fmla="*/ 2 w 21600"/>
                    <a:gd name="T7" fmla="*/ 1 h 21600"/>
                    <a:gd name="T8" fmla="*/ 1 w 21600"/>
                    <a:gd name="T9" fmla="*/ 0 h 21600"/>
                    <a:gd name="T10" fmla="*/ 1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4623" name="Rectangle 83"/>
                <p:cNvSpPr>
                  <a:spLocks/>
                </p:cNvSpPr>
                <p:nvPr/>
              </p:nvSpPr>
              <p:spPr bwMode="auto">
                <a:xfrm>
                  <a:off x="28" y="8"/>
                  <a:ext cx="143" cy="17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 sz="1400">
                      <a:solidFill>
                        <a:schemeClr val="tx1"/>
                      </a:solidFill>
                      <a:latin typeface="Arial Italic" charset="0"/>
                      <a:cs typeface="Arial Italic" charset="0"/>
                      <a:sym typeface="Arial Italic" charset="0"/>
                    </a:rPr>
                    <a:t>e</a:t>
                  </a:r>
                </a:p>
              </p:txBody>
            </p:sp>
          </p:grpSp>
          <p:grpSp>
            <p:nvGrpSpPr>
              <p:cNvPr id="24594" name="Group 87"/>
              <p:cNvGrpSpPr>
                <a:grpSpLocks/>
              </p:cNvGrpSpPr>
              <p:nvPr/>
            </p:nvGrpSpPr>
            <p:grpSpPr bwMode="auto">
              <a:xfrm>
                <a:off x="1179" y="680"/>
                <a:ext cx="200" cy="192"/>
                <a:chOff x="0" y="0"/>
                <a:chExt cx="199" cy="192"/>
              </a:xfrm>
            </p:grpSpPr>
            <p:sp>
              <p:nvSpPr>
                <p:cNvPr id="24620" name="AutoShape 85"/>
                <p:cNvSpPr>
                  <a:spLocks/>
                </p:cNvSpPr>
                <p:nvPr/>
              </p:nvSpPr>
              <p:spPr bwMode="auto">
                <a:xfrm>
                  <a:off x="0" y="0"/>
                  <a:ext cx="199" cy="192"/>
                </a:xfrm>
                <a:custGeom>
                  <a:avLst/>
                  <a:gdLst>
                    <a:gd name="T0" fmla="*/ 1 w 21600"/>
                    <a:gd name="T1" fmla="*/ 0 h 21600"/>
                    <a:gd name="T2" fmla="*/ 0 w 21600"/>
                    <a:gd name="T3" fmla="*/ 1 h 21600"/>
                    <a:gd name="T4" fmla="*/ 1 w 21600"/>
                    <a:gd name="T5" fmla="*/ 2 h 21600"/>
                    <a:gd name="T6" fmla="*/ 2 w 21600"/>
                    <a:gd name="T7" fmla="*/ 1 h 21600"/>
                    <a:gd name="T8" fmla="*/ 1 w 21600"/>
                    <a:gd name="T9" fmla="*/ 0 h 21600"/>
                    <a:gd name="T10" fmla="*/ 1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4621" name="Rectangle 86"/>
                <p:cNvSpPr>
                  <a:spLocks/>
                </p:cNvSpPr>
                <p:nvPr/>
              </p:nvSpPr>
              <p:spPr bwMode="auto">
                <a:xfrm>
                  <a:off x="28" y="8"/>
                  <a:ext cx="143" cy="17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 sz="1400">
                      <a:solidFill>
                        <a:schemeClr val="tx1"/>
                      </a:solidFill>
                      <a:latin typeface="Arial Italic" charset="0"/>
                      <a:cs typeface="Arial Italic" charset="0"/>
                      <a:sym typeface="Arial Italic" charset="0"/>
                    </a:rPr>
                    <a:t>h</a:t>
                  </a:r>
                </a:p>
              </p:txBody>
            </p:sp>
          </p:grpSp>
          <p:grpSp>
            <p:nvGrpSpPr>
              <p:cNvPr id="24595" name="Group 90"/>
              <p:cNvGrpSpPr>
                <a:grpSpLocks/>
              </p:cNvGrpSpPr>
              <p:nvPr/>
            </p:nvGrpSpPr>
            <p:grpSpPr bwMode="auto">
              <a:xfrm>
                <a:off x="519" y="27"/>
                <a:ext cx="200" cy="192"/>
                <a:chOff x="0" y="0"/>
                <a:chExt cx="199" cy="192"/>
              </a:xfrm>
            </p:grpSpPr>
            <p:sp>
              <p:nvSpPr>
                <p:cNvPr id="24618" name="AutoShape 88"/>
                <p:cNvSpPr>
                  <a:spLocks/>
                </p:cNvSpPr>
                <p:nvPr/>
              </p:nvSpPr>
              <p:spPr bwMode="auto">
                <a:xfrm>
                  <a:off x="0" y="0"/>
                  <a:ext cx="199" cy="192"/>
                </a:xfrm>
                <a:custGeom>
                  <a:avLst/>
                  <a:gdLst>
                    <a:gd name="T0" fmla="*/ 1 w 21600"/>
                    <a:gd name="T1" fmla="*/ 0 h 21600"/>
                    <a:gd name="T2" fmla="*/ 0 w 21600"/>
                    <a:gd name="T3" fmla="*/ 1 h 21600"/>
                    <a:gd name="T4" fmla="*/ 1 w 21600"/>
                    <a:gd name="T5" fmla="*/ 2 h 21600"/>
                    <a:gd name="T6" fmla="*/ 2 w 21600"/>
                    <a:gd name="T7" fmla="*/ 1 h 21600"/>
                    <a:gd name="T8" fmla="*/ 1 w 21600"/>
                    <a:gd name="T9" fmla="*/ 0 h 21600"/>
                    <a:gd name="T10" fmla="*/ 1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4619" name="Rectangle 89"/>
                <p:cNvSpPr>
                  <a:spLocks/>
                </p:cNvSpPr>
                <p:nvPr/>
              </p:nvSpPr>
              <p:spPr bwMode="auto">
                <a:xfrm>
                  <a:off x="28" y="8"/>
                  <a:ext cx="143" cy="17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 sz="1400">
                      <a:solidFill>
                        <a:schemeClr val="tx1"/>
                      </a:solidFill>
                      <a:latin typeface="Arial Italic" charset="0"/>
                      <a:cs typeface="Arial Italic" charset="0"/>
                      <a:sym typeface="Arial Italic" charset="0"/>
                    </a:rPr>
                    <a:t>a</a:t>
                  </a:r>
                </a:p>
              </p:txBody>
            </p:sp>
          </p:grpSp>
          <p:grpSp>
            <p:nvGrpSpPr>
              <p:cNvPr id="24596" name="Group 93"/>
              <p:cNvGrpSpPr>
                <a:grpSpLocks/>
              </p:cNvGrpSpPr>
              <p:nvPr/>
            </p:nvGrpSpPr>
            <p:grpSpPr bwMode="auto">
              <a:xfrm>
                <a:off x="1759" y="526"/>
                <a:ext cx="200" cy="192"/>
                <a:chOff x="0" y="0"/>
                <a:chExt cx="199" cy="192"/>
              </a:xfrm>
            </p:grpSpPr>
            <p:sp>
              <p:nvSpPr>
                <p:cNvPr id="24616" name="AutoShape 91"/>
                <p:cNvSpPr>
                  <a:spLocks/>
                </p:cNvSpPr>
                <p:nvPr/>
              </p:nvSpPr>
              <p:spPr bwMode="auto">
                <a:xfrm>
                  <a:off x="0" y="0"/>
                  <a:ext cx="199" cy="192"/>
                </a:xfrm>
                <a:custGeom>
                  <a:avLst/>
                  <a:gdLst>
                    <a:gd name="T0" fmla="*/ 1 w 21600"/>
                    <a:gd name="T1" fmla="*/ 0 h 21600"/>
                    <a:gd name="T2" fmla="*/ 0 w 21600"/>
                    <a:gd name="T3" fmla="*/ 1 h 21600"/>
                    <a:gd name="T4" fmla="*/ 1 w 21600"/>
                    <a:gd name="T5" fmla="*/ 2 h 21600"/>
                    <a:gd name="T6" fmla="*/ 2 w 21600"/>
                    <a:gd name="T7" fmla="*/ 1 h 21600"/>
                    <a:gd name="T8" fmla="*/ 1 w 21600"/>
                    <a:gd name="T9" fmla="*/ 0 h 21600"/>
                    <a:gd name="T10" fmla="*/ 1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4617" name="Rectangle 92"/>
                <p:cNvSpPr>
                  <a:spLocks/>
                </p:cNvSpPr>
                <p:nvPr/>
              </p:nvSpPr>
              <p:spPr bwMode="auto">
                <a:xfrm>
                  <a:off x="43" y="8"/>
                  <a:ext cx="113" cy="17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 sz="1400">
                      <a:solidFill>
                        <a:schemeClr val="tx1"/>
                      </a:solidFill>
                      <a:latin typeface="Arial Italic" charset="0"/>
                      <a:cs typeface="Arial Italic" charset="0"/>
                      <a:sym typeface="Arial Italic" charset="0"/>
                    </a:rPr>
                    <a:t>f</a:t>
                  </a:r>
                </a:p>
              </p:txBody>
            </p:sp>
          </p:grpSp>
          <p:grpSp>
            <p:nvGrpSpPr>
              <p:cNvPr id="24597" name="Group 96"/>
              <p:cNvGrpSpPr>
                <a:grpSpLocks/>
              </p:cNvGrpSpPr>
              <p:nvPr/>
            </p:nvGrpSpPr>
            <p:grpSpPr bwMode="auto">
              <a:xfrm>
                <a:off x="1679" y="872"/>
                <a:ext cx="200" cy="192"/>
                <a:chOff x="0" y="0"/>
                <a:chExt cx="199" cy="192"/>
              </a:xfrm>
            </p:grpSpPr>
            <p:sp>
              <p:nvSpPr>
                <p:cNvPr id="24614" name="AutoShape 94"/>
                <p:cNvSpPr>
                  <a:spLocks/>
                </p:cNvSpPr>
                <p:nvPr/>
              </p:nvSpPr>
              <p:spPr bwMode="auto">
                <a:xfrm>
                  <a:off x="0" y="0"/>
                  <a:ext cx="199" cy="192"/>
                </a:xfrm>
                <a:custGeom>
                  <a:avLst/>
                  <a:gdLst>
                    <a:gd name="T0" fmla="*/ 1 w 21600"/>
                    <a:gd name="T1" fmla="*/ 0 h 21600"/>
                    <a:gd name="T2" fmla="*/ 0 w 21600"/>
                    <a:gd name="T3" fmla="*/ 1 h 21600"/>
                    <a:gd name="T4" fmla="*/ 1 w 21600"/>
                    <a:gd name="T5" fmla="*/ 2 h 21600"/>
                    <a:gd name="T6" fmla="*/ 2 w 21600"/>
                    <a:gd name="T7" fmla="*/ 1 h 21600"/>
                    <a:gd name="T8" fmla="*/ 1 w 21600"/>
                    <a:gd name="T9" fmla="*/ 0 h 21600"/>
                    <a:gd name="T10" fmla="*/ 1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4615" name="Rectangle 95"/>
                <p:cNvSpPr>
                  <a:spLocks/>
                </p:cNvSpPr>
                <p:nvPr/>
              </p:nvSpPr>
              <p:spPr bwMode="auto">
                <a:xfrm>
                  <a:off x="40" y="8"/>
                  <a:ext cx="119" cy="17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 sz="1400">
                      <a:solidFill>
                        <a:schemeClr val="tx1"/>
                      </a:solidFill>
                      <a:latin typeface="Arial Italic" charset="0"/>
                      <a:cs typeface="Arial Italic" charset="0"/>
                      <a:sym typeface="Arial Italic" charset="0"/>
                    </a:rPr>
                    <a:t>r</a:t>
                  </a:r>
                </a:p>
              </p:txBody>
            </p:sp>
          </p:grpSp>
          <p:sp>
            <p:nvSpPr>
              <p:cNvPr id="24598" name="Line 97"/>
              <p:cNvSpPr>
                <a:spLocks noChangeShapeType="1"/>
              </p:cNvSpPr>
              <p:nvPr/>
            </p:nvSpPr>
            <p:spPr bwMode="auto">
              <a:xfrm>
                <a:off x="170" y="825"/>
                <a:ext cx="189" cy="1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599" name="Line 98"/>
              <p:cNvSpPr>
                <a:spLocks noChangeShapeType="1"/>
              </p:cNvSpPr>
              <p:nvPr/>
            </p:nvSpPr>
            <p:spPr bwMode="auto">
              <a:xfrm rot="10800000" flipH="1">
                <a:off x="530" y="1025"/>
                <a:ext cx="309" cy="1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00" name="Line 99"/>
              <p:cNvSpPr>
                <a:spLocks noChangeShapeType="1"/>
              </p:cNvSpPr>
              <p:nvPr/>
            </p:nvSpPr>
            <p:spPr bwMode="auto">
              <a:xfrm flipH="1">
                <a:off x="1010" y="844"/>
                <a:ext cx="198" cy="1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01" name="Line 100"/>
              <p:cNvSpPr>
                <a:spLocks noChangeShapeType="1"/>
              </p:cNvSpPr>
              <p:nvPr/>
            </p:nvSpPr>
            <p:spPr bwMode="auto">
              <a:xfrm flipH="1">
                <a:off x="559" y="776"/>
                <a:ext cx="62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02" name="Line 101"/>
              <p:cNvSpPr>
                <a:spLocks noChangeShapeType="1"/>
              </p:cNvSpPr>
              <p:nvPr/>
            </p:nvSpPr>
            <p:spPr bwMode="auto">
              <a:xfrm flipH="1">
                <a:off x="1350" y="603"/>
                <a:ext cx="89" cy="10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03" name="Line 102"/>
              <p:cNvSpPr>
                <a:spLocks noChangeShapeType="1"/>
              </p:cNvSpPr>
              <p:nvPr/>
            </p:nvSpPr>
            <p:spPr bwMode="auto">
              <a:xfrm>
                <a:off x="1510" y="575"/>
                <a:ext cx="198" cy="325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04" name="Line 103"/>
              <p:cNvSpPr>
                <a:spLocks noChangeShapeType="1"/>
              </p:cNvSpPr>
              <p:nvPr/>
            </p:nvSpPr>
            <p:spPr bwMode="auto">
              <a:xfrm rot="10800000" flipH="1">
                <a:off x="1779" y="718"/>
                <a:ext cx="80" cy="154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05" name="Line 104"/>
              <p:cNvSpPr>
                <a:spLocks noChangeShapeType="1"/>
              </p:cNvSpPr>
              <p:nvPr/>
            </p:nvSpPr>
            <p:spPr bwMode="auto">
              <a:xfrm rot="10800000" flipH="1">
                <a:off x="1859" y="200"/>
                <a:ext cx="60" cy="326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06" name="Line 105"/>
              <p:cNvSpPr>
                <a:spLocks noChangeShapeType="1"/>
              </p:cNvSpPr>
              <p:nvPr/>
            </p:nvSpPr>
            <p:spPr bwMode="auto">
              <a:xfrm rot="10800000" flipH="1">
                <a:off x="170" y="584"/>
                <a:ext cx="409" cy="105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07" name="Line 106"/>
              <p:cNvSpPr>
                <a:spLocks noChangeShapeType="1"/>
              </p:cNvSpPr>
              <p:nvPr/>
            </p:nvSpPr>
            <p:spPr bwMode="auto">
              <a:xfrm rot="10800000">
                <a:off x="330" y="364"/>
                <a:ext cx="278" cy="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08" name="Line 107"/>
              <p:cNvSpPr>
                <a:spLocks noChangeShapeType="1"/>
              </p:cNvSpPr>
              <p:nvPr/>
            </p:nvSpPr>
            <p:spPr bwMode="auto">
              <a:xfrm rot="10800000" flipH="1">
                <a:off x="339" y="123"/>
                <a:ext cx="180" cy="10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09" name="Line 108"/>
              <p:cNvSpPr>
                <a:spLocks noChangeShapeType="1"/>
              </p:cNvSpPr>
              <p:nvPr/>
            </p:nvSpPr>
            <p:spPr bwMode="auto">
              <a:xfrm rot="10800000">
                <a:off x="719" y="123"/>
                <a:ext cx="340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10" name="Line 109"/>
              <p:cNvSpPr>
                <a:spLocks noChangeShapeType="1"/>
              </p:cNvSpPr>
              <p:nvPr/>
            </p:nvSpPr>
            <p:spPr bwMode="auto">
              <a:xfrm rot="10800000" flipH="1">
                <a:off x="750" y="344"/>
                <a:ext cx="338" cy="1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11" name="Line 110"/>
              <p:cNvSpPr>
                <a:spLocks noChangeShapeType="1"/>
              </p:cNvSpPr>
              <p:nvPr/>
            </p:nvSpPr>
            <p:spPr bwMode="auto">
              <a:xfrm rot="10800000" flipH="1">
                <a:off x="779" y="507"/>
                <a:ext cx="560" cy="77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12" name="Freeform 111"/>
              <p:cNvSpPr>
                <a:spLocks/>
              </p:cNvSpPr>
              <p:nvPr/>
            </p:nvSpPr>
            <p:spPr bwMode="auto">
              <a:xfrm rot="5400000" flipH="1">
                <a:off x="1384" y="150"/>
                <a:ext cx="278" cy="52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60000 65536"/>
                  <a:gd name="T5" fmla="*/ 0 60000 65536"/>
                  <a:gd name="T6" fmla="*/ 0 w 21600"/>
                  <a:gd name="T7" fmla="*/ 0 h 21600"/>
                  <a:gd name="T8" fmla="*/ 21600 w 21600"/>
                  <a:gd name="T9" fmla="*/ 21600 h 216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600" h="21600">
                    <a:moveTo>
                      <a:pt x="0" y="0"/>
                    </a:moveTo>
                    <a:cubicBezTo>
                      <a:pt x="10800" y="0"/>
                      <a:pt x="21600" y="10800"/>
                      <a:pt x="21600" y="21600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13" name="Freeform 112"/>
              <p:cNvSpPr>
                <a:spLocks/>
              </p:cNvSpPr>
              <p:nvPr/>
            </p:nvSpPr>
            <p:spPr bwMode="auto">
              <a:xfrm rot="10800000" flipH="1">
                <a:off x="199" y="575"/>
                <a:ext cx="1169" cy="182"/>
              </a:xfrm>
              <a:custGeom>
                <a:avLst/>
                <a:gdLst>
                  <a:gd name="T0" fmla="*/ 0 w 21600"/>
                  <a:gd name="T1" fmla="*/ 0 h 21600"/>
                  <a:gd name="T2" fmla="*/ 3 w 21600"/>
                  <a:gd name="T3" fmla="*/ 0 h 21600"/>
                  <a:gd name="T4" fmla="*/ 0 60000 65536"/>
                  <a:gd name="T5" fmla="*/ 0 60000 65536"/>
                  <a:gd name="T6" fmla="*/ 0 w 21600"/>
                  <a:gd name="T7" fmla="*/ 0 h 21600"/>
                  <a:gd name="T8" fmla="*/ 21600 w 21600"/>
                  <a:gd name="T9" fmla="*/ 21600 h 216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600" h="21600">
                    <a:moveTo>
                      <a:pt x="0" y="0"/>
                    </a:moveTo>
                    <a:cubicBezTo>
                      <a:pt x="10800" y="0"/>
                      <a:pt x="21600" y="10800"/>
                      <a:pt x="21600" y="21600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4585" name="Line 114"/>
            <p:cNvSpPr>
              <a:spLocks noChangeShapeType="1"/>
            </p:cNvSpPr>
            <p:nvPr/>
          </p:nvSpPr>
          <p:spPr bwMode="auto">
            <a:xfrm rot="10800000" flipH="1">
              <a:off x="1039" y="968"/>
              <a:ext cx="640" cy="5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4582" name="Rectangle 116"/>
          <p:cNvSpPr>
            <a:spLocks/>
          </p:cNvSpPr>
          <p:nvPr/>
        </p:nvSpPr>
        <p:spPr bwMode="auto">
          <a:xfrm>
            <a:off x="500063" y="4308475"/>
            <a:ext cx="2082800" cy="1155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rgbClr val="CC0000"/>
                </a:solidFill>
                <a:latin typeface="Arial Italic" charset="0"/>
                <a:cs typeface="Arial Italic" charset="0"/>
                <a:sym typeface="Arial Italic" charset="0"/>
              </a:rPr>
              <a:t>We construct both on demand – and we construct as little as possible.</a:t>
            </a:r>
          </a:p>
        </p:txBody>
      </p:sp>
      <p:sp>
        <p:nvSpPr>
          <p:cNvPr id="24583" name="Rectangle 117"/>
          <p:cNvSpPr>
            <a:spLocks/>
          </p:cNvSpPr>
          <p:nvPr/>
        </p:nvSpPr>
        <p:spPr bwMode="auto">
          <a:xfrm>
            <a:off x="5872163" y="1668463"/>
            <a:ext cx="2425700" cy="1155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dirty="0">
                <a:solidFill>
                  <a:srgbClr val="CC0000"/>
                </a:solidFill>
                <a:latin typeface="Arial Italic" charset="0"/>
                <a:cs typeface="Arial Italic" charset="0"/>
                <a:sym typeface="Arial Italic" charset="0"/>
              </a:rPr>
              <a:t>Each </a:t>
            </a:r>
            <a:r>
              <a:rPr lang="en-US" dirty="0">
                <a:solidFill>
                  <a:srgbClr val="0000FF"/>
                </a:solidFill>
                <a:latin typeface="Arial Italic" charset="0"/>
                <a:cs typeface="Arial Italic" charset="0"/>
                <a:sym typeface="Arial Italic" charset="0"/>
              </a:rPr>
              <a:t>NODE</a:t>
            </a:r>
            <a:r>
              <a:rPr lang="en-US" dirty="0">
                <a:solidFill>
                  <a:srgbClr val="CC0000"/>
                </a:solidFill>
                <a:latin typeface="Arial Italic" charset="0"/>
                <a:cs typeface="Arial Italic" charset="0"/>
                <a:sym typeface="Arial Italic" charset="0"/>
              </a:rPr>
              <a:t> in in the search tree </a:t>
            </a:r>
            <a:r>
              <a:rPr lang="en-US" dirty="0" smtClean="0">
                <a:solidFill>
                  <a:srgbClr val="CC0000"/>
                </a:solidFill>
                <a:latin typeface="Arial Italic" charset="0"/>
                <a:cs typeface="Arial Italic" charset="0"/>
                <a:sym typeface="Arial Italic" charset="0"/>
              </a:rPr>
              <a:t>denotes </a:t>
            </a:r>
            <a:r>
              <a:rPr lang="en-US" dirty="0">
                <a:solidFill>
                  <a:srgbClr val="CC0000"/>
                </a:solidFill>
                <a:latin typeface="Arial Italic" charset="0"/>
                <a:cs typeface="Arial Italic" charset="0"/>
                <a:sym typeface="Arial Italic" charset="0"/>
              </a:rPr>
              <a:t>an entire </a:t>
            </a:r>
            <a:r>
              <a:rPr lang="en-US" dirty="0">
                <a:solidFill>
                  <a:srgbClr val="0000FF"/>
                </a:solidFill>
                <a:latin typeface="Arial Italic" charset="0"/>
                <a:cs typeface="Arial Italic" charset="0"/>
                <a:sym typeface="Arial Italic" charset="0"/>
              </a:rPr>
              <a:t>PATH</a:t>
            </a:r>
            <a:r>
              <a:rPr lang="en-US" dirty="0">
                <a:solidFill>
                  <a:srgbClr val="CC0000"/>
                </a:solidFill>
                <a:latin typeface="Arial Italic" charset="0"/>
                <a:cs typeface="Arial Italic" charset="0"/>
                <a:sym typeface="Arial Italic" charset="0"/>
              </a:rPr>
              <a:t> in the problem graph.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3188"/>
            <a:ext cx="8229600" cy="1393825"/>
          </a:xfrm>
        </p:spPr>
        <p:txBody>
          <a:bodyPr rIns="132080"/>
          <a:lstStyle/>
          <a:p>
            <a:pPr indent="0" eaLnBrk="1" hangingPunct="1"/>
            <a:r>
              <a:rPr lang="en-US" smtClean="0"/>
              <a:t>States vs. Nodes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97013"/>
            <a:ext cx="8534400" cy="5360987"/>
          </a:xfrm>
        </p:spPr>
        <p:txBody>
          <a:bodyPr rIns="132080"/>
          <a:lstStyle/>
          <a:p>
            <a:pPr eaLnBrk="1" hangingPunct="1"/>
            <a:r>
              <a:rPr lang="en-US" sz="2000" dirty="0" smtClean="0"/>
              <a:t>Nodes in state space graphs are problem states</a:t>
            </a:r>
          </a:p>
          <a:p>
            <a:pPr marL="782638" lvl="1" eaLnBrk="1" hangingPunct="1"/>
            <a:r>
              <a:rPr lang="en-US" sz="1800" dirty="0" smtClean="0"/>
              <a:t>Represent an abstracted state of the world</a:t>
            </a:r>
          </a:p>
          <a:p>
            <a:pPr marL="782638" lvl="1" eaLnBrk="1" hangingPunct="1"/>
            <a:r>
              <a:rPr lang="en-US" sz="1800" dirty="0" smtClean="0"/>
              <a:t>Have successors, can be goal / non-goal, have multiple predecessors</a:t>
            </a:r>
          </a:p>
          <a:p>
            <a:pPr eaLnBrk="1" hangingPunct="1"/>
            <a:r>
              <a:rPr lang="en-US" sz="2000" dirty="0" smtClean="0"/>
              <a:t>Nodes in search trees are plans</a:t>
            </a:r>
          </a:p>
          <a:p>
            <a:pPr marL="782638" lvl="1" eaLnBrk="1" hangingPunct="1"/>
            <a:r>
              <a:rPr lang="en-US" sz="1800" dirty="0" smtClean="0"/>
              <a:t>Represent a plan (sequence of actions) which results in the node’s state</a:t>
            </a:r>
          </a:p>
          <a:p>
            <a:pPr marL="782638" lvl="1" eaLnBrk="1" hangingPunct="1"/>
            <a:r>
              <a:rPr lang="en-US" sz="1800" dirty="0" smtClean="0"/>
              <a:t>Have </a:t>
            </a:r>
            <a:r>
              <a:rPr lang="en-US" sz="1800" dirty="0" smtClean="0">
                <a:solidFill>
                  <a:srgbClr val="CC0000"/>
                </a:solidFill>
              </a:rPr>
              <a:t>a problem state </a:t>
            </a:r>
            <a:r>
              <a:rPr lang="en-US" sz="1800" dirty="0" smtClean="0"/>
              <a:t>and</a:t>
            </a:r>
            <a:r>
              <a:rPr lang="en-US" sz="1800" dirty="0" smtClean="0">
                <a:solidFill>
                  <a:srgbClr val="CC0000"/>
                </a:solidFill>
              </a:rPr>
              <a:t> </a:t>
            </a:r>
            <a:r>
              <a:rPr lang="en-US" sz="1800" dirty="0" smtClean="0"/>
              <a:t>one parent, a path length, a depth &amp; a cost</a:t>
            </a:r>
          </a:p>
          <a:p>
            <a:pPr marL="782638" lvl="1" eaLnBrk="1" hangingPunct="1"/>
            <a:r>
              <a:rPr lang="en-US" sz="1800" dirty="0" smtClean="0">
                <a:solidFill>
                  <a:srgbClr val="CC0000"/>
                </a:solidFill>
              </a:rPr>
              <a:t>The same problem state may be achieved by multiple search tree nodes</a:t>
            </a:r>
          </a:p>
        </p:txBody>
      </p:sp>
      <p:sp>
        <p:nvSpPr>
          <p:cNvPr id="25605" name="Oval 4"/>
          <p:cNvSpPr>
            <a:spLocks/>
          </p:cNvSpPr>
          <p:nvPr/>
        </p:nvSpPr>
        <p:spPr bwMode="auto">
          <a:xfrm>
            <a:off x="4840288" y="5840413"/>
            <a:ext cx="727075" cy="725487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33339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06" name="Oval 5"/>
          <p:cNvSpPr>
            <a:spLocks/>
          </p:cNvSpPr>
          <p:nvPr/>
        </p:nvSpPr>
        <p:spPr bwMode="auto">
          <a:xfrm>
            <a:off x="5894388" y="4737100"/>
            <a:ext cx="725487" cy="727075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89A4A7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25607" name="AutoShape 6"/>
          <p:cNvCxnSpPr>
            <a:cxnSpLocks noChangeShapeType="1"/>
            <a:stCxn id="25606" idx="0"/>
            <a:endCxn id="25605" idx="0"/>
          </p:cNvCxnSpPr>
          <p:nvPr/>
        </p:nvCxnSpPr>
        <p:spPr bwMode="auto">
          <a:xfrm flipH="1">
            <a:off x="5203825" y="5100638"/>
            <a:ext cx="1052513" cy="1101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5608" name="Rectangle 7"/>
          <p:cNvSpPr>
            <a:spLocks/>
          </p:cNvSpPr>
          <p:nvPr/>
        </p:nvSpPr>
        <p:spPr bwMode="auto">
          <a:xfrm>
            <a:off x="7597775" y="4935538"/>
            <a:ext cx="865188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cs typeface="Arial" charset="0"/>
              </a:rPr>
              <a:t>Depth 5</a:t>
            </a:r>
          </a:p>
        </p:txBody>
      </p:sp>
      <p:sp>
        <p:nvSpPr>
          <p:cNvPr id="25609" name="Rectangle 8"/>
          <p:cNvSpPr>
            <a:spLocks/>
          </p:cNvSpPr>
          <p:nvPr/>
        </p:nvSpPr>
        <p:spPr bwMode="auto">
          <a:xfrm>
            <a:off x="7615238" y="6002338"/>
            <a:ext cx="865187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cs typeface="Arial" charset="0"/>
              </a:rPr>
              <a:t>Depth 6</a:t>
            </a:r>
          </a:p>
        </p:txBody>
      </p:sp>
      <p:sp>
        <p:nvSpPr>
          <p:cNvPr id="25610" name="Rectangle 9"/>
          <p:cNvSpPr>
            <a:spLocks/>
          </p:cNvSpPr>
          <p:nvPr/>
        </p:nvSpPr>
        <p:spPr bwMode="auto">
          <a:xfrm>
            <a:off x="6470650" y="4606925"/>
            <a:ext cx="828675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chemeClr val="tx1"/>
                </a:solidFill>
                <a:cs typeface="Arial" charset="0"/>
              </a:rPr>
              <a:t>Parent</a:t>
            </a:r>
          </a:p>
        </p:txBody>
      </p:sp>
      <p:sp>
        <p:nvSpPr>
          <p:cNvPr id="25611" name="Rectangle 10"/>
          <p:cNvSpPr>
            <a:spLocks/>
          </p:cNvSpPr>
          <p:nvPr/>
        </p:nvSpPr>
        <p:spPr bwMode="auto">
          <a:xfrm>
            <a:off x="5586413" y="5868988"/>
            <a:ext cx="725487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Node</a:t>
            </a:r>
          </a:p>
        </p:txBody>
      </p:sp>
      <p:pic>
        <p:nvPicPr>
          <p:cNvPr id="25612" name="Picture 1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013" y="4913313"/>
            <a:ext cx="1089025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1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9350" y="4905375"/>
            <a:ext cx="11176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4" name="Freeform 13"/>
          <p:cNvSpPr>
            <a:spLocks/>
          </p:cNvSpPr>
          <p:nvPr/>
        </p:nvSpPr>
        <p:spPr bwMode="auto">
          <a:xfrm>
            <a:off x="1922463" y="6091238"/>
            <a:ext cx="2905125" cy="330200"/>
          </a:xfrm>
          <a:custGeom>
            <a:avLst/>
            <a:gdLst>
              <a:gd name="T0" fmla="*/ 2147483647 w 21600"/>
              <a:gd name="T1" fmla="*/ 43369869 h 20227"/>
              <a:gd name="T2" fmla="*/ 2147483647 w 21600"/>
              <a:gd name="T3" fmla="*/ 86739737 h 20227"/>
              <a:gd name="T4" fmla="*/ 0 w 21600"/>
              <a:gd name="T5" fmla="*/ 0 h 20227"/>
              <a:gd name="T6" fmla="*/ 0 60000 65536"/>
              <a:gd name="T7" fmla="*/ 0 60000 65536"/>
              <a:gd name="T8" fmla="*/ 0 60000 65536"/>
              <a:gd name="T9" fmla="*/ 0 w 21600"/>
              <a:gd name="T10" fmla="*/ 0 h 20227"/>
              <a:gd name="T11" fmla="*/ 21600 w 21600"/>
              <a:gd name="T12" fmla="*/ 20227 h 20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227">
                <a:moveTo>
                  <a:pt x="21600" y="9969"/>
                </a:moveTo>
                <a:cubicBezTo>
                  <a:pt x="16962" y="15785"/>
                  <a:pt x="12323" y="21600"/>
                  <a:pt x="8723" y="19938"/>
                </a:cubicBezTo>
                <a:cubicBezTo>
                  <a:pt x="5123" y="18277"/>
                  <a:pt x="2562" y="9138"/>
                  <a:pt x="0" y="0"/>
                </a:cubicBezTo>
              </a:path>
            </a:pathLst>
          </a:custGeom>
          <a:noFill/>
          <a:ln w="25400" cap="flat">
            <a:solidFill>
              <a:srgbClr val="333399"/>
            </a:solidFill>
            <a:prstDash val="sysDot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15" name="Freeform 14"/>
          <p:cNvSpPr>
            <a:spLocks/>
          </p:cNvSpPr>
          <p:nvPr/>
        </p:nvSpPr>
        <p:spPr bwMode="auto">
          <a:xfrm rot="10800000" flipH="1">
            <a:off x="3576638" y="4984750"/>
            <a:ext cx="2300287" cy="165100"/>
          </a:xfrm>
          <a:custGeom>
            <a:avLst/>
            <a:gdLst>
              <a:gd name="T0" fmla="*/ 2147483647 w 21600"/>
              <a:gd name="T1" fmla="*/ 5421266 h 20227"/>
              <a:gd name="T2" fmla="*/ 2147483647 w 21600"/>
              <a:gd name="T3" fmla="*/ 10842467 h 20227"/>
              <a:gd name="T4" fmla="*/ 0 w 21600"/>
              <a:gd name="T5" fmla="*/ 0 h 20227"/>
              <a:gd name="T6" fmla="*/ 0 60000 65536"/>
              <a:gd name="T7" fmla="*/ 0 60000 65536"/>
              <a:gd name="T8" fmla="*/ 0 60000 65536"/>
              <a:gd name="T9" fmla="*/ 0 w 21600"/>
              <a:gd name="T10" fmla="*/ 0 h 20227"/>
              <a:gd name="T11" fmla="*/ 21600 w 21600"/>
              <a:gd name="T12" fmla="*/ 20227 h 20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227">
                <a:moveTo>
                  <a:pt x="21600" y="9969"/>
                </a:moveTo>
                <a:cubicBezTo>
                  <a:pt x="16962" y="15785"/>
                  <a:pt x="12323" y="21600"/>
                  <a:pt x="8723" y="19938"/>
                </a:cubicBezTo>
                <a:cubicBezTo>
                  <a:pt x="5123" y="18277"/>
                  <a:pt x="2562" y="9138"/>
                  <a:pt x="0" y="0"/>
                </a:cubicBezTo>
              </a:path>
            </a:pathLst>
          </a:custGeom>
          <a:noFill/>
          <a:ln w="25400" cap="flat">
            <a:solidFill>
              <a:srgbClr val="333399"/>
            </a:solidFill>
            <a:prstDash val="sysDot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16" name="Rectangle 15"/>
          <p:cNvSpPr>
            <a:spLocks/>
          </p:cNvSpPr>
          <p:nvPr/>
        </p:nvSpPr>
        <p:spPr bwMode="auto">
          <a:xfrm>
            <a:off x="5029200" y="4144963"/>
            <a:ext cx="273504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400" dirty="0">
                <a:solidFill>
                  <a:srgbClr val="2D2D8A"/>
                </a:solidFill>
                <a:cs typeface="Arial" charset="0"/>
              </a:rPr>
              <a:t>Search </a:t>
            </a:r>
            <a:r>
              <a:rPr lang="en-US" sz="2400" dirty="0" smtClean="0">
                <a:solidFill>
                  <a:srgbClr val="2D2D8A"/>
                </a:solidFill>
                <a:cs typeface="Arial" charset="0"/>
              </a:rPr>
              <a:t>Tree Nodes</a:t>
            </a:r>
            <a:endParaRPr lang="en-US" sz="2400" dirty="0">
              <a:solidFill>
                <a:srgbClr val="2D2D8A"/>
              </a:solidFill>
              <a:cs typeface="Arial" charset="0"/>
            </a:endParaRPr>
          </a:p>
        </p:txBody>
      </p:sp>
      <p:sp>
        <p:nvSpPr>
          <p:cNvPr id="25617" name="Rectangle 16"/>
          <p:cNvSpPr>
            <a:spLocks/>
          </p:cNvSpPr>
          <p:nvPr/>
        </p:nvSpPr>
        <p:spPr bwMode="auto">
          <a:xfrm>
            <a:off x="1108075" y="4411663"/>
            <a:ext cx="2238375" cy="44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400">
                <a:solidFill>
                  <a:srgbClr val="2D2D8A"/>
                </a:solidFill>
                <a:cs typeface="Arial" charset="0"/>
              </a:rPr>
              <a:t>Problem States</a:t>
            </a:r>
          </a:p>
        </p:txBody>
      </p:sp>
      <p:sp>
        <p:nvSpPr>
          <p:cNvPr id="25618" name="Rectangle 17"/>
          <p:cNvSpPr>
            <a:spLocks/>
          </p:cNvSpPr>
          <p:nvPr/>
        </p:nvSpPr>
        <p:spPr bwMode="auto">
          <a:xfrm>
            <a:off x="5033963" y="5329238"/>
            <a:ext cx="788987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chemeClr val="tx1"/>
                </a:solidFill>
                <a:cs typeface="Arial" charset="0"/>
              </a:rPr>
              <a:t>Action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smtClean="0"/>
              <a:t>Building Search Trees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0"/>
            <a:ext cx="8229600" cy="2286000"/>
          </a:xfrm>
        </p:spPr>
        <p:txBody>
          <a:bodyPr rIns="132080"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Search: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 smtClean="0"/>
              <a:t>Expand out possible plans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 smtClean="0"/>
              <a:t>Maintain a </a:t>
            </a:r>
            <a:r>
              <a:rPr lang="en-US" smtClean="0">
                <a:solidFill>
                  <a:srgbClr val="CC0000"/>
                </a:solidFill>
              </a:rPr>
              <a:t>fringe </a:t>
            </a:r>
            <a:r>
              <a:rPr lang="en-US" smtClean="0"/>
              <a:t>of unexpanded plans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 smtClean="0"/>
              <a:t>Try to expand as few tree nodes as possible</a:t>
            </a:r>
          </a:p>
        </p:txBody>
      </p:sp>
      <p:pic>
        <p:nvPicPr>
          <p:cNvPr id="26629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988" y="2043113"/>
            <a:ext cx="807243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988" y="2057400"/>
            <a:ext cx="8072437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2057400"/>
            <a:ext cx="8072438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smtClean="0"/>
              <a:t>General Tree Search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343400"/>
            <a:ext cx="8686800" cy="2514600"/>
          </a:xfrm>
        </p:spPr>
        <p:txBody>
          <a:bodyPr rIns="132080"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Important ideas:</a:t>
            </a:r>
          </a:p>
          <a:p>
            <a:pPr marL="782638" lvl="1" eaLnBrk="1" hangingPunct="1">
              <a:lnSpc>
                <a:spcPct val="80000"/>
              </a:lnSpc>
            </a:pPr>
            <a:r>
              <a:rPr lang="en-US" sz="2400" dirty="0" smtClean="0"/>
              <a:t>Fringe</a:t>
            </a:r>
          </a:p>
          <a:p>
            <a:pPr marL="782638" lvl="1" eaLnBrk="1" hangingPunct="1">
              <a:lnSpc>
                <a:spcPct val="80000"/>
              </a:lnSpc>
            </a:pPr>
            <a:r>
              <a:rPr lang="en-US" sz="2400" dirty="0" smtClean="0"/>
              <a:t>Expansion</a:t>
            </a:r>
          </a:p>
          <a:p>
            <a:pPr marL="782638" lvl="1" eaLnBrk="1" hangingPunct="1">
              <a:lnSpc>
                <a:spcPct val="80000"/>
              </a:lnSpc>
            </a:pPr>
            <a:r>
              <a:rPr lang="en-US" sz="2400" dirty="0" smtClean="0"/>
              <a:t>Exploration strategy</a:t>
            </a:r>
          </a:p>
          <a:p>
            <a:pPr marL="39688" indent="0" eaLnBrk="1" hangingPunct="1">
              <a:lnSpc>
                <a:spcPct val="80000"/>
              </a:lnSpc>
              <a:buNone/>
            </a:pPr>
            <a:r>
              <a:rPr lang="en-US" sz="2800" dirty="0" smtClean="0"/>
              <a:t>             which fringe node to expand next?</a:t>
            </a:r>
          </a:p>
        </p:txBody>
      </p:sp>
      <p:pic>
        <p:nvPicPr>
          <p:cNvPr id="27653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600200"/>
            <a:ext cx="7459663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Line 5"/>
          <p:cNvSpPr>
            <a:spLocks noChangeShapeType="1"/>
          </p:cNvSpPr>
          <p:nvPr/>
        </p:nvSpPr>
        <p:spPr bwMode="auto">
          <a:xfrm rot="10800000">
            <a:off x="5334000" y="3886200"/>
            <a:ext cx="1447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5" name="Rectangle 6"/>
          <p:cNvSpPr>
            <a:spLocks/>
          </p:cNvSpPr>
          <p:nvPr/>
        </p:nvSpPr>
        <p:spPr bwMode="auto">
          <a:xfrm>
            <a:off x="6096000" y="4800600"/>
            <a:ext cx="2527300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Detailed pseudocode is in the book!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25563"/>
          </a:xfrm>
        </p:spPr>
        <p:txBody>
          <a:bodyPr rIns="132080"/>
          <a:lstStyle/>
          <a:p>
            <a:pPr indent="0" eaLnBrk="1" hangingPunct="1"/>
            <a:r>
              <a:rPr lang="en-US" dirty="0" smtClean="0"/>
              <a:t>Review? Depth First Search</a:t>
            </a:r>
          </a:p>
        </p:txBody>
      </p:sp>
      <p:grpSp>
        <p:nvGrpSpPr>
          <p:cNvPr id="28676" name="Group 55"/>
          <p:cNvGrpSpPr>
            <a:grpSpLocks/>
          </p:cNvGrpSpPr>
          <p:nvPr/>
        </p:nvGrpSpPr>
        <p:grpSpPr bwMode="auto">
          <a:xfrm>
            <a:off x="3871913" y="2260600"/>
            <a:ext cx="4419600" cy="2573338"/>
            <a:chOff x="0" y="0"/>
            <a:chExt cx="2783" cy="1620"/>
          </a:xfrm>
        </p:grpSpPr>
        <p:grpSp>
          <p:nvGrpSpPr>
            <p:cNvPr id="28678" name="Group 5"/>
            <p:cNvGrpSpPr>
              <a:grpSpLocks/>
            </p:cNvGrpSpPr>
            <p:nvPr/>
          </p:nvGrpSpPr>
          <p:grpSpPr bwMode="auto">
            <a:xfrm>
              <a:off x="0" y="950"/>
              <a:ext cx="275" cy="279"/>
              <a:chOff x="0" y="0"/>
              <a:chExt cx="275" cy="279"/>
            </a:xfrm>
          </p:grpSpPr>
          <p:sp>
            <p:nvSpPr>
              <p:cNvPr id="28728" name="AutoShape 3"/>
              <p:cNvSpPr>
                <a:spLocks/>
              </p:cNvSpPr>
              <p:nvPr/>
            </p:nvSpPr>
            <p:spPr bwMode="auto">
              <a:xfrm>
                <a:off x="0" y="0"/>
                <a:ext cx="275" cy="279"/>
              </a:xfrm>
              <a:custGeom>
                <a:avLst/>
                <a:gdLst>
                  <a:gd name="T0" fmla="*/ 2 w 21600"/>
                  <a:gd name="T1" fmla="*/ 0 h 21600"/>
                  <a:gd name="T2" fmla="*/ 0 w 21600"/>
                  <a:gd name="T3" fmla="*/ 2 h 21600"/>
                  <a:gd name="T4" fmla="*/ 2 w 21600"/>
                  <a:gd name="T5" fmla="*/ 4 h 21600"/>
                  <a:gd name="T6" fmla="*/ 4 w 21600"/>
                  <a:gd name="T7" fmla="*/ 2 h 21600"/>
                  <a:gd name="T8" fmla="*/ 2 w 21600"/>
                  <a:gd name="T9" fmla="*/ 0 h 21600"/>
                  <a:gd name="T10" fmla="*/ 2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8729" name="Rectangle 4"/>
              <p:cNvSpPr>
                <a:spLocks/>
              </p:cNvSpPr>
              <p:nvPr/>
            </p:nvSpPr>
            <p:spPr bwMode="auto">
              <a:xfrm>
                <a:off x="54" y="47"/>
                <a:ext cx="167" cy="18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1600">
                    <a:solidFill>
                      <a:schemeClr val="tx1"/>
                    </a:solidFill>
                    <a:latin typeface="Arial Bold" charset="0"/>
                    <a:cs typeface="Arial Bold" charset="0"/>
                    <a:sym typeface="Arial Bold" charset="0"/>
                  </a:rPr>
                  <a:t>S</a:t>
                </a:r>
              </a:p>
            </p:txBody>
          </p:sp>
        </p:grpSp>
        <p:grpSp>
          <p:nvGrpSpPr>
            <p:cNvPr id="28679" name="Group 8"/>
            <p:cNvGrpSpPr>
              <a:grpSpLocks/>
            </p:cNvGrpSpPr>
            <p:nvPr/>
          </p:nvGrpSpPr>
          <p:grpSpPr bwMode="auto">
            <a:xfrm>
              <a:off x="2508" y="0"/>
              <a:ext cx="275" cy="279"/>
              <a:chOff x="0" y="0"/>
              <a:chExt cx="275" cy="279"/>
            </a:xfrm>
          </p:grpSpPr>
          <p:sp>
            <p:nvSpPr>
              <p:cNvPr id="28726" name="AutoShape 6"/>
              <p:cNvSpPr>
                <a:spLocks/>
              </p:cNvSpPr>
              <p:nvPr/>
            </p:nvSpPr>
            <p:spPr bwMode="auto">
              <a:xfrm>
                <a:off x="0" y="0"/>
                <a:ext cx="275" cy="279"/>
              </a:xfrm>
              <a:custGeom>
                <a:avLst/>
                <a:gdLst>
                  <a:gd name="T0" fmla="*/ 2 w 21600"/>
                  <a:gd name="T1" fmla="*/ 0 h 21600"/>
                  <a:gd name="T2" fmla="*/ 0 w 21600"/>
                  <a:gd name="T3" fmla="*/ 2 h 21600"/>
                  <a:gd name="T4" fmla="*/ 2 w 21600"/>
                  <a:gd name="T5" fmla="*/ 4 h 21600"/>
                  <a:gd name="T6" fmla="*/ 4 w 21600"/>
                  <a:gd name="T7" fmla="*/ 2 h 21600"/>
                  <a:gd name="T8" fmla="*/ 2 w 21600"/>
                  <a:gd name="T9" fmla="*/ 0 h 21600"/>
                  <a:gd name="T10" fmla="*/ 2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8727" name="Rectangle 7"/>
              <p:cNvSpPr>
                <a:spLocks/>
              </p:cNvSpPr>
              <p:nvPr/>
            </p:nvSpPr>
            <p:spPr bwMode="auto">
              <a:xfrm>
                <a:off x="41" y="35"/>
                <a:ext cx="193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Bold" charset="0"/>
                    <a:cs typeface="Arial Bold" charset="0"/>
                    <a:sym typeface="Arial Bold" charset="0"/>
                  </a:rPr>
                  <a:t>G</a:t>
                </a:r>
              </a:p>
            </p:txBody>
          </p:sp>
        </p:grpSp>
        <p:grpSp>
          <p:nvGrpSpPr>
            <p:cNvPr id="28680" name="Group 11"/>
            <p:cNvGrpSpPr>
              <a:grpSpLocks/>
            </p:cNvGrpSpPr>
            <p:nvPr/>
          </p:nvGrpSpPr>
          <p:grpSpPr bwMode="auto">
            <a:xfrm>
              <a:off x="799" y="698"/>
              <a:ext cx="276" cy="280"/>
              <a:chOff x="0" y="0"/>
              <a:chExt cx="275" cy="279"/>
            </a:xfrm>
          </p:grpSpPr>
          <p:sp>
            <p:nvSpPr>
              <p:cNvPr id="28724" name="AutoShape 9"/>
              <p:cNvSpPr>
                <a:spLocks/>
              </p:cNvSpPr>
              <p:nvPr/>
            </p:nvSpPr>
            <p:spPr bwMode="auto">
              <a:xfrm>
                <a:off x="0" y="0"/>
                <a:ext cx="275" cy="279"/>
              </a:xfrm>
              <a:custGeom>
                <a:avLst/>
                <a:gdLst>
                  <a:gd name="T0" fmla="*/ 2 w 21600"/>
                  <a:gd name="T1" fmla="*/ 0 h 21600"/>
                  <a:gd name="T2" fmla="*/ 0 w 21600"/>
                  <a:gd name="T3" fmla="*/ 2 h 21600"/>
                  <a:gd name="T4" fmla="*/ 2 w 21600"/>
                  <a:gd name="T5" fmla="*/ 4 h 21600"/>
                  <a:gd name="T6" fmla="*/ 4 w 21600"/>
                  <a:gd name="T7" fmla="*/ 2 h 21600"/>
                  <a:gd name="T8" fmla="*/ 2 w 21600"/>
                  <a:gd name="T9" fmla="*/ 0 h 21600"/>
                  <a:gd name="T10" fmla="*/ 2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8725" name="Rectangle 10"/>
              <p:cNvSpPr>
                <a:spLocks/>
              </p:cNvSpPr>
              <p:nvPr/>
            </p:nvSpPr>
            <p:spPr bwMode="auto">
              <a:xfrm>
                <a:off x="57" y="35"/>
                <a:ext cx="161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d</a:t>
                </a:r>
              </a:p>
            </p:txBody>
          </p:sp>
        </p:grpSp>
        <p:grpSp>
          <p:nvGrpSpPr>
            <p:cNvPr id="28681" name="Group 14"/>
            <p:cNvGrpSpPr>
              <a:grpSpLocks/>
            </p:cNvGrpSpPr>
            <p:nvPr/>
          </p:nvGrpSpPr>
          <p:grpSpPr bwMode="auto">
            <a:xfrm>
              <a:off x="220" y="279"/>
              <a:ext cx="276" cy="279"/>
              <a:chOff x="0" y="0"/>
              <a:chExt cx="275" cy="279"/>
            </a:xfrm>
          </p:grpSpPr>
          <p:sp>
            <p:nvSpPr>
              <p:cNvPr id="28722" name="AutoShape 12"/>
              <p:cNvSpPr>
                <a:spLocks/>
              </p:cNvSpPr>
              <p:nvPr/>
            </p:nvSpPr>
            <p:spPr bwMode="auto">
              <a:xfrm>
                <a:off x="0" y="0"/>
                <a:ext cx="275" cy="279"/>
              </a:xfrm>
              <a:custGeom>
                <a:avLst/>
                <a:gdLst>
                  <a:gd name="T0" fmla="*/ 2 w 21600"/>
                  <a:gd name="T1" fmla="*/ 0 h 21600"/>
                  <a:gd name="T2" fmla="*/ 0 w 21600"/>
                  <a:gd name="T3" fmla="*/ 2 h 21600"/>
                  <a:gd name="T4" fmla="*/ 2 w 21600"/>
                  <a:gd name="T5" fmla="*/ 4 h 21600"/>
                  <a:gd name="T6" fmla="*/ 4 w 21600"/>
                  <a:gd name="T7" fmla="*/ 2 h 21600"/>
                  <a:gd name="T8" fmla="*/ 2 w 21600"/>
                  <a:gd name="T9" fmla="*/ 0 h 21600"/>
                  <a:gd name="T10" fmla="*/ 2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8723" name="Rectangle 13"/>
              <p:cNvSpPr>
                <a:spLocks/>
              </p:cNvSpPr>
              <p:nvPr/>
            </p:nvSpPr>
            <p:spPr bwMode="auto">
              <a:xfrm>
                <a:off x="57" y="35"/>
                <a:ext cx="161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b</a:t>
                </a:r>
              </a:p>
            </p:txBody>
          </p:sp>
        </p:grpSp>
        <p:grpSp>
          <p:nvGrpSpPr>
            <p:cNvPr id="28682" name="Group 17"/>
            <p:cNvGrpSpPr>
              <a:grpSpLocks/>
            </p:cNvGrpSpPr>
            <p:nvPr/>
          </p:nvGrpSpPr>
          <p:grpSpPr bwMode="auto">
            <a:xfrm>
              <a:off x="496" y="1257"/>
              <a:ext cx="275" cy="280"/>
              <a:chOff x="0" y="0"/>
              <a:chExt cx="275" cy="279"/>
            </a:xfrm>
          </p:grpSpPr>
          <p:sp>
            <p:nvSpPr>
              <p:cNvPr id="28720" name="AutoShape 15"/>
              <p:cNvSpPr>
                <a:spLocks/>
              </p:cNvSpPr>
              <p:nvPr/>
            </p:nvSpPr>
            <p:spPr bwMode="auto">
              <a:xfrm>
                <a:off x="0" y="0"/>
                <a:ext cx="275" cy="279"/>
              </a:xfrm>
              <a:custGeom>
                <a:avLst/>
                <a:gdLst>
                  <a:gd name="T0" fmla="*/ 2 w 21600"/>
                  <a:gd name="T1" fmla="*/ 0 h 21600"/>
                  <a:gd name="T2" fmla="*/ 0 w 21600"/>
                  <a:gd name="T3" fmla="*/ 2 h 21600"/>
                  <a:gd name="T4" fmla="*/ 2 w 21600"/>
                  <a:gd name="T5" fmla="*/ 4 h 21600"/>
                  <a:gd name="T6" fmla="*/ 4 w 21600"/>
                  <a:gd name="T7" fmla="*/ 2 h 21600"/>
                  <a:gd name="T8" fmla="*/ 2 w 21600"/>
                  <a:gd name="T9" fmla="*/ 0 h 21600"/>
                  <a:gd name="T10" fmla="*/ 2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8721" name="Rectangle 16"/>
              <p:cNvSpPr>
                <a:spLocks/>
              </p:cNvSpPr>
              <p:nvPr/>
            </p:nvSpPr>
            <p:spPr bwMode="auto">
              <a:xfrm>
                <a:off x="57" y="35"/>
                <a:ext cx="161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p</a:t>
                </a:r>
              </a:p>
            </p:txBody>
          </p:sp>
        </p:grpSp>
        <p:grpSp>
          <p:nvGrpSpPr>
            <p:cNvPr id="28683" name="Group 20"/>
            <p:cNvGrpSpPr>
              <a:grpSpLocks/>
            </p:cNvGrpSpPr>
            <p:nvPr/>
          </p:nvGrpSpPr>
          <p:grpSpPr bwMode="auto">
            <a:xfrm>
              <a:off x="1157" y="1341"/>
              <a:ext cx="276" cy="279"/>
              <a:chOff x="0" y="0"/>
              <a:chExt cx="275" cy="279"/>
            </a:xfrm>
          </p:grpSpPr>
          <p:sp>
            <p:nvSpPr>
              <p:cNvPr id="28718" name="AutoShape 18"/>
              <p:cNvSpPr>
                <a:spLocks/>
              </p:cNvSpPr>
              <p:nvPr/>
            </p:nvSpPr>
            <p:spPr bwMode="auto">
              <a:xfrm>
                <a:off x="0" y="0"/>
                <a:ext cx="275" cy="279"/>
              </a:xfrm>
              <a:custGeom>
                <a:avLst/>
                <a:gdLst>
                  <a:gd name="T0" fmla="*/ 2 w 21600"/>
                  <a:gd name="T1" fmla="*/ 0 h 21600"/>
                  <a:gd name="T2" fmla="*/ 0 w 21600"/>
                  <a:gd name="T3" fmla="*/ 2 h 21600"/>
                  <a:gd name="T4" fmla="*/ 2 w 21600"/>
                  <a:gd name="T5" fmla="*/ 4 h 21600"/>
                  <a:gd name="T6" fmla="*/ 4 w 21600"/>
                  <a:gd name="T7" fmla="*/ 2 h 21600"/>
                  <a:gd name="T8" fmla="*/ 2 w 21600"/>
                  <a:gd name="T9" fmla="*/ 0 h 21600"/>
                  <a:gd name="T10" fmla="*/ 2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8719" name="Rectangle 19"/>
              <p:cNvSpPr>
                <a:spLocks/>
              </p:cNvSpPr>
              <p:nvPr/>
            </p:nvSpPr>
            <p:spPr bwMode="auto">
              <a:xfrm>
                <a:off x="57" y="35"/>
                <a:ext cx="161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q</a:t>
                </a:r>
              </a:p>
            </p:txBody>
          </p:sp>
        </p:grpSp>
        <p:grpSp>
          <p:nvGrpSpPr>
            <p:cNvPr id="28684" name="Group 23"/>
            <p:cNvGrpSpPr>
              <a:grpSpLocks/>
            </p:cNvGrpSpPr>
            <p:nvPr/>
          </p:nvGrpSpPr>
          <p:grpSpPr bwMode="auto">
            <a:xfrm>
              <a:off x="1460" y="251"/>
              <a:ext cx="276" cy="280"/>
              <a:chOff x="0" y="0"/>
              <a:chExt cx="275" cy="279"/>
            </a:xfrm>
          </p:grpSpPr>
          <p:sp>
            <p:nvSpPr>
              <p:cNvPr id="28716" name="AutoShape 21"/>
              <p:cNvSpPr>
                <a:spLocks/>
              </p:cNvSpPr>
              <p:nvPr/>
            </p:nvSpPr>
            <p:spPr bwMode="auto">
              <a:xfrm>
                <a:off x="0" y="0"/>
                <a:ext cx="275" cy="279"/>
              </a:xfrm>
              <a:custGeom>
                <a:avLst/>
                <a:gdLst>
                  <a:gd name="T0" fmla="*/ 2 w 21600"/>
                  <a:gd name="T1" fmla="*/ 0 h 21600"/>
                  <a:gd name="T2" fmla="*/ 0 w 21600"/>
                  <a:gd name="T3" fmla="*/ 2 h 21600"/>
                  <a:gd name="T4" fmla="*/ 2 w 21600"/>
                  <a:gd name="T5" fmla="*/ 4 h 21600"/>
                  <a:gd name="T6" fmla="*/ 4 w 21600"/>
                  <a:gd name="T7" fmla="*/ 2 h 21600"/>
                  <a:gd name="T8" fmla="*/ 2 w 21600"/>
                  <a:gd name="T9" fmla="*/ 0 h 21600"/>
                  <a:gd name="T10" fmla="*/ 2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8717" name="Rectangle 22"/>
              <p:cNvSpPr>
                <a:spLocks/>
              </p:cNvSpPr>
              <p:nvPr/>
            </p:nvSpPr>
            <p:spPr bwMode="auto">
              <a:xfrm>
                <a:off x="61" y="35"/>
                <a:ext cx="153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c</a:t>
                </a:r>
              </a:p>
            </p:txBody>
          </p:sp>
        </p:grpSp>
        <p:grpSp>
          <p:nvGrpSpPr>
            <p:cNvPr id="28685" name="Group 26"/>
            <p:cNvGrpSpPr>
              <a:grpSpLocks/>
            </p:cNvGrpSpPr>
            <p:nvPr/>
          </p:nvGrpSpPr>
          <p:grpSpPr bwMode="auto">
            <a:xfrm>
              <a:off x="1846" y="586"/>
              <a:ext cx="276" cy="280"/>
              <a:chOff x="0" y="0"/>
              <a:chExt cx="275" cy="279"/>
            </a:xfrm>
          </p:grpSpPr>
          <p:sp>
            <p:nvSpPr>
              <p:cNvPr id="28714" name="AutoShape 24"/>
              <p:cNvSpPr>
                <a:spLocks/>
              </p:cNvSpPr>
              <p:nvPr/>
            </p:nvSpPr>
            <p:spPr bwMode="auto">
              <a:xfrm>
                <a:off x="0" y="0"/>
                <a:ext cx="275" cy="279"/>
              </a:xfrm>
              <a:custGeom>
                <a:avLst/>
                <a:gdLst>
                  <a:gd name="T0" fmla="*/ 2 w 21600"/>
                  <a:gd name="T1" fmla="*/ 0 h 21600"/>
                  <a:gd name="T2" fmla="*/ 0 w 21600"/>
                  <a:gd name="T3" fmla="*/ 2 h 21600"/>
                  <a:gd name="T4" fmla="*/ 2 w 21600"/>
                  <a:gd name="T5" fmla="*/ 4 h 21600"/>
                  <a:gd name="T6" fmla="*/ 4 w 21600"/>
                  <a:gd name="T7" fmla="*/ 2 h 21600"/>
                  <a:gd name="T8" fmla="*/ 2 w 21600"/>
                  <a:gd name="T9" fmla="*/ 0 h 21600"/>
                  <a:gd name="T10" fmla="*/ 2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8715" name="Rectangle 25"/>
              <p:cNvSpPr>
                <a:spLocks/>
              </p:cNvSpPr>
              <p:nvPr/>
            </p:nvSpPr>
            <p:spPr bwMode="auto">
              <a:xfrm>
                <a:off x="57" y="35"/>
                <a:ext cx="161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e</a:t>
                </a:r>
              </a:p>
            </p:txBody>
          </p:sp>
        </p:grpSp>
        <p:grpSp>
          <p:nvGrpSpPr>
            <p:cNvPr id="28686" name="Group 29"/>
            <p:cNvGrpSpPr>
              <a:grpSpLocks/>
            </p:cNvGrpSpPr>
            <p:nvPr/>
          </p:nvGrpSpPr>
          <p:grpSpPr bwMode="auto">
            <a:xfrm>
              <a:off x="1626" y="978"/>
              <a:ext cx="275" cy="279"/>
              <a:chOff x="0" y="0"/>
              <a:chExt cx="275" cy="279"/>
            </a:xfrm>
          </p:grpSpPr>
          <p:sp>
            <p:nvSpPr>
              <p:cNvPr id="28712" name="AutoShape 27"/>
              <p:cNvSpPr>
                <a:spLocks/>
              </p:cNvSpPr>
              <p:nvPr/>
            </p:nvSpPr>
            <p:spPr bwMode="auto">
              <a:xfrm>
                <a:off x="0" y="0"/>
                <a:ext cx="275" cy="279"/>
              </a:xfrm>
              <a:custGeom>
                <a:avLst/>
                <a:gdLst>
                  <a:gd name="T0" fmla="*/ 2 w 21600"/>
                  <a:gd name="T1" fmla="*/ 0 h 21600"/>
                  <a:gd name="T2" fmla="*/ 0 w 21600"/>
                  <a:gd name="T3" fmla="*/ 2 h 21600"/>
                  <a:gd name="T4" fmla="*/ 2 w 21600"/>
                  <a:gd name="T5" fmla="*/ 4 h 21600"/>
                  <a:gd name="T6" fmla="*/ 4 w 21600"/>
                  <a:gd name="T7" fmla="*/ 2 h 21600"/>
                  <a:gd name="T8" fmla="*/ 2 w 21600"/>
                  <a:gd name="T9" fmla="*/ 0 h 21600"/>
                  <a:gd name="T10" fmla="*/ 2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8713" name="Rectangle 28"/>
              <p:cNvSpPr>
                <a:spLocks/>
              </p:cNvSpPr>
              <p:nvPr/>
            </p:nvSpPr>
            <p:spPr bwMode="auto">
              <a:xfrm>
                <a:off x="57" y="35"/>
                <a:ext cx="161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h</a:t>
                </a:r>
              </a:p>
            </p:txBody>
          </p:sp>
        </p:grpSp>
        <p:grpSp>
          <p:nvGrpSpPr>
            <p:cNvPr id="28687" name="Group 32"/>
            <p:cNvGrpSpPr>
              <a:grpSpLocks/>
            </p:cNvGrpSpPr>
            <p:nvPr/>
          </p:nvGrpSpPr>
          <p:grpSpPr bwMode="auto">
            <a:xfrm>
              <a:off x="716" y="27"/>
              <a:ext cx="276" cy="280"/>
              <a:chOff x="0" y="0"/>
              <a:chExt cx="275" cy="279"/>
            </a:xfrm>
          </p:grpSpPr>
          <p:sp>
            <p:nvSpPr>
              <p:cNvPr id="28710" name="AutoShape 30"/>
              <p:cNvSpPr>
                <a:spLocks/>
              </p:cNvSpPr>
              <p:nvPr/>
            </p:nvSpPr>
            <p:spPr bwMode="auto">
              <a:xfrm>
                <a:off x="0" y="0"/>
                <a:ext cx="275" cy="279"/>
              </a:xfrm>
              <a:custGeom>
                <a:avLst/>
                <a:gdLst>
                  <a:gd name="T0" fmla="*/ 2 w 21600"/>
                  <a:gd name="T1" fmla="*/ 0 h 21600"/>
                  <a:gd name="T2" fmla="*/ 0 w 21600"/>
                  <a:gd name="T3" fmla="*/ 2 h 21600"/>
                  <a:gd name="T4" fmla="*/ 2 w 21600"/>
                  <a:gd name="T5" fmla="*/ 4 h 21600"/>
                  <a:gd name="T6" fmla="*/ 4 w 21600"/>
                  <a:gd name="T7" fmla="*/ 2 h 21600"/>
                  <a:gd name="T8" fmla="*/ 2 w 21600"/>
                  <a:gd name="T9" fmla="*/ 0 h 21600"/>
                  <a:gd name="T10" fmla="*/ 2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8711" name="Rectangle 31"/>
              <p:cNvSpPr>
                <a:spLocks/>
              </p:cNvSpPr>
              <p:nvPr/>
            </p:nvSpPr>
            <p:spPr bwMode="auto">
              <a:xfrm>
                <a:off x="57" y="35"/>
                <a:ext cx="161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a</a:t>
                </a:r>
              </a:p>
            </p:txBody>
          </p:sp>
        </p:grpSp>
        <p:grpSp>
          <p:nvGrpSpPr>
            <p:cNvPr id="28688" name="Group 35"/>
            <p:cNvGrpSpPr>
              <a:grpSpLocks/>
            </p:cNvGrpSpPr>
            <p:nvPr/>
          </p:nvGrpSpPr>
          <p:grpSpPr bwMode="auto">
            <a:xfrm>
              <a:off x="2425" y="754"/>
              <a:ext cx="276" cy="280"/>
              <a:chOff x="0" y="0"/>
              <a:chExt cx="275" cy="279"/>
            </a:xfrm>
          </p:grpSpPr>
          <p:sp>
            <p:nvSpPr>
              <p:cNvPr id="28708" name="AutoShape 33"/>
              <p:cNvSpPr>
                <a:spLocks/>
              </p:cNvSpPr>
              <p:nvPr/>
            </p:nvSpPr>
            <p:spPr bwMode="auto">
              <a:xfrm>
                <a:off x="0" y="0"/>
                <a:ext cx="275" cy="279"/>
              </a:xfrm>
              <a:custGeom>
                <a:avLst/>
                <a:gdLst>
                  <a:gd name="T0" fmla="*/ 2 w 21600"/>
                  <a:gd name="T1" fmla="*/ 0 h 21600"/>
                  <a:gd name="T2" fmla="*/ 0 w 21600"/>
                  <a:gd name="T3" fmla="*/ 2 h 21600"/>
                  <a:gd name="T4" fmla="*/ 2 w 21600"/>
                  <a:gd name="T5" fmla="*/ 4 h 21600"/>
                  <a:gd name="T6" fmla="*/ 4 w 21600"/>
                  <a:gd name="T7" fmla="*/ 2 h 21600"/>
                  <a:gd name="T8" fmla="*/ 2 w 21600"/>
                  <a:gd name="T9" fmla="*/ 0 h 21600"/>
                  <a:gd name="T10" fmla="*/ 2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8709" name="Rectangle 34"/>
              <p:cNvSpPr>
                <a:spLocks/>
              </p:cNvSpPr>
              <p:nvPr/>
            </p:nvSpPr>
            <p:spPr bwMode="auto">
              <a:xfrm>
                <a:off x="77" y="35"/>
                <a:ext cx="121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f</a:t>
                </a:r>
              </a:p>
            </p:txBody>
          </p:sp>
        </p:grpSp>
        <p:grpSp>
          <p:nvGrpSpPr>
            <p:cNvPr id="28689" name="Group 38"/>
            <p:cNvGrpSpPr>
              <a:grpSpLocks/>
            </p:cNvGrpSpPr>
            <p:nvPr/>
          </p:nvGrpSpPr>
          <p:grpSpPr bwMode="auto">
            <a:xfrm>
              <a:off x="2315" y="1257"/>
              <a:ext cx="276" cy="280"/>
              <a:chOff x="0" y="0"/>
              <a:chExt cx="275" cy="279"/>
            </a:xfrm>
          </p:grpSpPr>
          <p:sp>
            <p:nvSpPr>
              <p:cNvPr id="28706" name="AutoShape 36"/>
              <p:cNvSpPr>
                <a:spLocks/>
              </p:cNvSpPr>
              <p:nvPr/>
            </p:nvSpPr>
            <p:spPr bwMode="auto">
              <a:xfrm>
                <a:off x="0" y="0"/>
                <a:ext cx="275" cy="279"/>
              </a:xfrm>
              <a:custGeom>
                <a:avLst/>
                <a:gdLst>
                  <a:gd name="T0" fmla="*/ 2 w 21600"/>
                  <a:gd name="T1" fmla="*/ 0 h 21600"/>
                  <a:gd name="T2" fmla="*/ 0 w 21600"/>
                  <a:gd name="T3" fmla="*/ 2 h 21600"/>
                  <a:gd name="T4" fmla="*/ 2 w 21600"/>
                  <a:gd name="T5" fmla="*/ 4 h 21600"/>
                  <a:gd name="T6" fmla="*/ 4 w 21600"/>
                  <a:gd name="T7" fmla="*/ 2 h 21600"/>
                  <a:gd name="T8" fmla="*/ 2 w 21600"/>
                  <a:gd name="T9" fmla="*/ 0 h 21600"/>
                  <a:gd name="T10" fmla="*/ 2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8707" name="Rectangle 37"/>
              <p:cNvSpPr>
                <a:spLocks/>
              </p:cNvSpPr>
              <p:nvPr/>
            </p:nvSpPr>
            <p:spPr bwMode="auto">
              <a:xfrm>
                <a:off x="73" y="35"/>
                <a:ext cx="129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r</a:t>
                </a:r>
              </a:p>
            </p:txBody>
          </p:sp>
        </p:grpSp>
        <p:sp>
          <p:nvSpPr>
            <p:cNvPr id="28690" name="Line 39"/>
            <p:cNvSpPr>
              <a:spLocks noChangeShapeType="1"/>
            </p:cNvSpPr>
            <p:nvPr/>
          </p:nvSpPr>
          <p:spPr bwMode="auto">
            <a:xfrm>
              <a:off x="235" y="1188"/>
              <a:ext cx="261" cy="2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91" name="Line 40"/>
            <p:cNvSpPr>
              <a:spLocks noChangeShapeType="1"/>
            </p:cNvSpPr>
            <p:nvPr/>
          </p:nvSpPr>
          <p:spPr bwMode="auto">
            <a:xfrm rot="10800000" flipH="1">
              <a:off x="731" y="1481"/>
              <a:ext cx="426" cy="1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92" name="Line 41"/>
            <p:cNvSpPr>
              <a:spLocks noChangeShapeType="1"/>
            </p:cNvSpPr>
            <p:nvPr/>
          </p:nvSpPr>
          <p:spPr bwMode="auto">
            <a:xfrm flipH="1">
              <a:off x="1393" y="1216"/>
              <a:ext cx="273" cy="1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93" name="Line 42"/>
            <p:cNvSpPr>
              <a:spLocks noChangeShapeType="1"/>
            </p:cNvSpPr>
            <p:nvPr/>
          </p:nvSpPr>
          <p:spPr bwMode="auto">
            <a:xfrm flipH="1">
              <a:off x="771" y="1117"/>
              <a:ext cx="855" cy="2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94" name="Line 43"/>
            <p:cNvSpPr>
              <a:spLocks noChangeShapeType="1"/>
            </p:cNvSpPr>
            <p:nvPr/>
          </p:nvSpPr>
          <p:spPr bwMode="auto">
            <a:xfrm flipH="1">
              <a:off x="1861" y="866"/>
              <a:ext cx="123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95" name="Line 44"/>
            <p:cNvSpPr>
              <a:spLocks noChangeShapeType="1"/>
            </p:cNvSpPr>
            <p:nvPr/>
          </p:nvSpPr>
          <p:spPr bwMode="auto">
            <a:xfrm>
              <a:off x="2082" y="825"/>
              <a:ext cx="273" cy="4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96" name="Line 45"/>
            <p:cNvSpPr>
              <a:spLocks noChangeShapeType="1"/>
            </p:cNvSpPr>
            <p:nvPr/>
          </p:nvSpPr>
          <p:spPr bwMode="auto">
            <a:xfrm rot="10800000" flipH="1">
              <a:off x="2453" y="1034"/>
              <a:ext cx="110" cy="2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97" name="Line 46"/>
            <p:cNvSpPr>
              <a:spLocks noChangeShapeType="1"/>
            </p:cNvSpPr>
            <p:nvPr/>
          </p:nvSpPr>
          <p:spPr bwMode="auto">
            <a:xfrm rot="10800000" flipH="1">
              <a:off x="2563" y="279"/>
              <a:ext cx="83" cy="4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98" name="Line 47"/>
            <p:cNvSpPr>
              <a:spLocks noChangeShapeType="1"/>
            </p:cNvSpPr>
            <p:nvPr/>
          </p:nvSpPr>
          <p:spPr bwMode="auto">
            <a:xfrm rot="10800000" flipH="1">
              <a:off x="235" y="838"/>
              <a:ext cx="564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99" name="Line 48"/>
            <p:cNvSpPr>
              <a:spLocks noChangeShapeType="1"/>
            </p:cNvSpPr>
            <p:nvPr/>
          </p:nvSpPr>
          <p:spPr bwMode="auto">
            <a:xfrm rot="10800000">
              <a:off x="455" y="518"/>
              <a:ext cx="384" cy="2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700" name="Line 49"/>
            <p:cNvSpPr>
              <a:spLocks noChangeShapeType="1"/>
            </p:cNvSpPr>
            <p:nvPr/>
          </p:nvSpPr>
          <p:spPr bwMode="auto">
            <a:xfrm rot="10800000" flipH="1">
              <a:off x="468" y="167"/>
              <a:ext cx="248" cy="1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701" name="Line 50"/>
            <p:cNvSpPr>
              <a:spLocks noChangeShapeType="1"/>
            </p:cNvSpPr>
            <p:nvPr/>
          </p:nvSpPr>
          <p:spPr bwMode="auto">
            <a:xfrm rot="10800000">
              <a:off x="992" y="167"/>
              <a:ext cx="468" cy="2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702" name="Line 51"/>
            <p:cNvSpPr>
              <a:spLocks noChangeShapeType="1"/>
            </p:cNvSpPr>
            <p:nvPr/>
          </p:nvSpPr>
          <p:spPr bwMode="auto">
            <a:xfrm rot="10800000" flipH="1">
              <a:off x="1034" y="490"/>
              <a:ext cx="467" cy="24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703" name="Line 52"/>
            <p:cNvSpPr>
              <a:spLocks noChangeShapeType="1"/>
            </p:cNvSpPr>
            <p:nvPr/>
          </p:nvSpPr>
          <p:spPr bwMode="auto">
            <a:xfrm rot="10800000" flipH="1">
              <a:off x="1075" y="726"/>
              <a:ext cx="771" cy="1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704" name="Freeform 53"/>
            <p:cNvSpPr>
              <a:spLocks/>
            </p:cNvSpPr>
            <p:nvPr/>
          </p:nvSpPr>
          <p:spPr bwMode="auto">
            <a:xfrm rot="5400000" flipH="1">
              <a:off x="1899" y="227"/>
              <a:ext cx="404" cy="72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1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cubicBezTo>
                    <a:pt x="10800" y="0"/>
                    <a:pt x="21600" y="10800"/>
                    <a:pt x="21600" y="21600"/>
                  </a:cubicBezTo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705" name="Freeform 54"/>
            <p:cNvSpPr>
              <a:spLocks/>
            </p:cNvSpPr>
            <p:nvPr/>
          </p:nvSpPr>
          <p:spPr bwMode="auto">
            <a:xfrm rot="10800000" flipH="1">
              <a:off x="275" y="825"/>
              <a:ext cx="1612" cy="264"/>
            </a:xfrm>
            <a:custGeom>
              <a:avLst/>
              <a:gdLst>
                <a:gd name="T0" fmla="*/ 0 w 21600"/>
                <a:gd name="T1" fmla="*/ 0 h 21600"/>
                <a:gd name="T2" fmla="*/ 9 w 21600"/>
                <a:gd name="T3" fmla="*/ 0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cubicBezTo>
                    <a:pt x="10800" y="0"/>
                    <a:pt x="21600" y="10800"/>
                    <a:pt x="21600" y="21600"/>
                  </a:cubicBezTo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8677" name="Rectangle 56"/>
          <p:cNvSpPr>
            <a:spLocks/>
          </p:cNvSpPr>
          <p:nvPr/>
        </p:nvSpPr>
        <p:spPr bwMode="auto">
          <a:xfrm>
            <a:off x="550863" y="2328863"/>
            <a:ext cx="2590800" cy="1943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300">
                <a:solidFill>
                  <a:schemeClr val="tx1"/>
                </a:solidFill>
                <a:latin typeface="Arial Bold Italic" charset="0"/>
                <a:cs typeface="Arial Bold Italic" charset="0"/>
                <a:sym typeface="Arial Bold Italic" charset="0"/>
              </a:rPr>
              <a:t>Strategy</a:t>
            </a:r>
            <a:r>
              <a:rPr lang="en-US" sz="230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: expand deepest node first</a:t>
            </a:r>
          </a:p>
          <a:p>
            <a:pPr marL="39688">
              <a:spcBef>
                <a:spcPts val="1050"/>
              </a:spcBef>
            </a:pPr>
            <a:r>
              <a:rPr lang="en-US" sz="2300">
                <a:solidFill>
                  <a:schemeClr val="tx1"/>
                </a:solidFill>
                <a:latin typeface="Arial Bold Italic" charset="0"/>
                <a:cs typeface="Arial Bold Italic" charset="0"/>
                <a:sym typeface="Arial Bold Italic" charset="0"/>
              </a:rPr>
              <a:t>Implementation</a:t>
            </a:r>
            <a:r>
              <a:rPr lang="en-US" sz="230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: Fringe is a LIFO queue (a stack)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25563"/>
          </a:xfrm>
        </p:spPr>
        <p:txBody>
          <a:bodyPr rIns="132080"/>
          <a:lstStyle/>
          <a:p>
            <a:pPr indent="0" eaLnBrk="1" hangingPunct="1"/>
            <a:r>
              <a:rPr lang="en-US" dirty="0" smtClean="0"/>
              <a:t>Review? Depth First Search</a:t>
            </a:r>
          </a:p>
        </p:txBody>
      </p:sp>
      <p:grpSp>
        <p:nvGrpSpPr>
          <p:cNvPr id="29700" name="Group 60"/>
          <p:cNvGrpSpPr>
            <a:grpSpLocks/>
          </p:cNvGrpSpPr>
          <p:nvPr/>
        </p:nvGrpSpPr>
        <p:grpSpPr bwMode="auto">
          <a:xfrm>
            <a:off x="1828800" y="3433763"/>
            <a:ext cx="5499100" cy="3340100"/>
            <a:chOff x="0" y="0"/>
            <a:chExt cx="3464" cy="2104"/>
          </a:xfrm>
        </p:grpSpPr>
        <p:sp>
          <p:nvSpPr>
            <p:cNvPr id="29879" name="Rectangle 3"/>
            <p:cNvSpPr>
              <a:spLocks/>
            </p:cNvSpPr>
            <p:nvPr/>
          </p:nvSpPr>
          <p:spPr bwMode="auto">
            <a:xfrm>
              <a:off x="1680" y="0"/>
              <a:ext cx="632" cy="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900"/>
                </a:spcBef>
              </a:pPr>
              <a:r>
                <a:rPr lang="en-US" sz="1600">
                  <a:solidFill>
                    <a:schemeClr val="tx1"/>
                  </a:solidFill>
                  <a:cs typeface="Arial" charset="0"/>
                </a:rPr>
                <a:t>S</a:t>
              </a:r>
            </a:p>
          </p:txBody>
        </p:sp>
        <p:sp>
          <p:nvSpPr>
            <p:cNvPr id="29880" name="Rectangle 4"/>
            <p:cNvSpPr>
              <a:spLocks/>
            </p:cNvSpPr>
            <p:nvPr/>
          </p:nvSpPr>
          <p:spPr bwMode="auto">
            <a:xfrm>
              <a:off x="0" y="953"/>
              <a:ext cx="248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a</a:t>
              </a:r>
            </a:p>
          </p:txBody>
        </p:sp>
        <p:sp>
          <p:nvSpPr>
            <p:cNvPr id="29881" name="Rectangle 5"/>
            <p:cNvSpPr>
              <a:spLocks/>
            </p:cNvSpPr>
            <p:nvPr/>
          </p:nvSpPr>
          <p:spPr bwMode="auto">
            <a:xfrm>
              <a:off x="0" y="615"/>
              <a:ext cx="248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b</a:t>
              </a:r>
            </a:p>
          </p:txBody>
        </p:sp>
        <p:sp>
          <p:nvSpPr>
            <p:cNvPr id="29882" name="Rectangle 6"/>
            <p:cNvSpPr>
              <a:spLocks/>
            </p:cNvSpPr>
            <p:nvPr/>
          </p:nvSpPr>
          <p:spPr bwMode="auto">
            <a:xfrm>
              <a:off x="336" y="312"/>
              <a:ext cx="248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d</a:t>
              </a:r>
            </a:p>
          </p:txBody>
        </p:sp>
        <p:sp>
          <p:nvSpPr>
            <p:cNvPr id="29883" name="Rectangle 7"/>
            <p:cNvSpPr>
              <a:spLocks/>
            </p:cNvSpPr>
            <p:nvPr/>
          </p:nvSpPr>
          <p:spPr bwMode="auto">
            <a:xfrm>
              <a:off x="3216" y="270"/>
              <a:ext cx="248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p</a:t>
              </a:r>
            </a:p>
          </p:txBody>
        </p:sp>
        <p:sp>
          <p:nvSpPr>
            <p:cNvPr id="29884" name="Rectangle 8"/>
            <p:cNvSpPr>
              <a:spLocks/>
            </p:cNvSpPr>
            <p:nvPr/>
          </p:nvSpPr>
          <p:spPr bwMode="auto">
            <a:xfrm>
              <a:off x="432" y="953"/>
              <a:ext cx="248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a</a:t>
              </a:r>
            </a:p>
          </p:txBody>
        </p:sp>
        <p:sp>
          <p:nvSpPr>
            <p:cNvPr id="29885" name="Rectangle 9"/>
            <p:cNvSpPr>
              <a:spLocks/>
            </p:cNvSpPr>
            <p:nvPr/>
          </p:nvSpPr>
          <p:spPr bwMode="auto">
            <a:xfrm>
              <a:off x="432" y="615"/>
              <a:ext cx="248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c</a:t>
              </a:r>
            </a:p>
          </p:txBody>
        </p:sp>
        <p:sp>
          <p:nvSpPr>
            <p:cNvPr id="29886" name="Line 10"/>
            <p:cNvSpPr>
              <a:spLocks noChangeShapeType="1"/>
            </p:cNvSpPr>
            <p:nvPr/>
          </p:nvSpPr>
          <p:spPr bwMode="auto">
            <a:xfrm flipH="1">
              <a:off x="120" y="515"/>
              <a:ext cx="336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87" name="Line 11"/>
            <p:cNvSpPr>
              <a:spLocks noChangeShapeType="1"/>
            </p:cNvSpPr>
            <p:nvPr/>
          </p:nvSpPr>
          <p:spPr bwMode="auto">
            <a:xfrm>
              <a:off x="456" y="515"/>
              <a:ext cx="96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88" name="Line 12"/>
            <p:cNvSpPr>
              <a:spLocks noChangeShapeType="1"/>
            </p:cNvSpPr>
            <p:nvPr/>
          </p:nvSpPr>
          <p:spPr bwMode="auto">
            <a:xfrm>
              <a:off x="120" y="818"/>
              <a:ext cx="1" cy="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89" name="Line 13"/>
            <p:cNvSpPr>
              <a:spLocks noChangeShapeType="1"/>
            </p:cNvSpPr>
            <p:nvPr/>
          </p:nvSpPr>
          <p:spPr bwMode="auto">
            <a:xfrm>
              <a:off x="552" y="818"/>
              <a:ext cx="1" cy="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9890" name="Group 33"/>
            <p:cNvGrpSpPr>
              <a:grpSpLocks/>
            </p:cNvGrpSpPr>
            <p:nvPr/>
          </p:nvGrpSpPr>
          <p:grpSpPr bwMode="auto">
            <a:xfrm>
              <a:off x="1728" y="270"/>
              <a:ext cx="1112" cy="1497"/>
              <a:chOff x="0" y="0"/>
              <a:chExt cx="1112" cy="1496"/>
            </a:xfrm>
          </p:grpSpPr>
          <p:sp>
            <p:nvSpPr>
              <p:cNvPr id="29917" name="Rectangle 14"/>
              <p:cNvSpPr>
                <a:spLocks/>
              </p:cNvSpPr>
              <p:nvPr/>
            </p:nvSpPr>
            <p:spPr bwMode="auto">
              <a:xfrm>
                <a:off x="384" y="0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e</a:t>
                </a:r>
              </a:p>
            </p:txBody>
          </p:sp>
          <p:sp>
            <p:nvSpPr>
              <p:cNvPr id="29918" name="Rectangle 15"/>
              <p:cNvSpPr>
                <a:spLocks/>
              </p:cNvSpPr>
              <p:nvPr/>
            </p:nvSpPr>
            <p:spPr bwMode="auto">
              <a:xfrm>
                <a:off x="0" y="674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p</a:t>
                </a:r>
              </a:p>
            </p:txBody>
          </p:sp>
          <p:sp>
            <p:nvSpPr>
              <p:cNvPr id="29919" name="Rectangle 16"/>
              <p:cNvSpPr>
                <a:spLocks/>
              </p:cNvSpPr>
              <p:nvPr/>
            </p:nvSpPr>
            <p:spPr bwMode="auto">
              <a:xfrm>
                <a:off x="144" y="337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h</a:t>
                </a:r>
              </a:p>
            </p:txBody>
          </p:sp>
          <p:sp>
            <p:nvSpPr>
              <p:cNvPr id="29920" name="Rectangle 17"/>
              <p:cNvSpPr>
                <a:spLocks/>
              </p:cNvSpPr>
              <p:nvPr/>
            </p:nvSpPr>
            <p:spPr bwMode="auto">
              <a:xfrm>
                <a:off x="576" y="674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f</a:t>
                </a:r>
              </a:p>
            </p:txBody>
          </p:sp>
          <p:sp>
            <p:nvSpPr>
              <p:cNvPr id="29921" name="Rectangle 18"/>
              <p:cNvSpPr>
                <a:spLocks/>
              </p:cNvSpPr>
              <p:nvPr/>
            </p:nvSpPr>
            <p:spPr bwMode="auto">
              <a:xfrm>
                <a:off x="576" y="337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r</a:t>
                </a:r>
              </a:p>
            </p:txBody>
          </p:sp>
          <p:sp>
            <p:nvSpPr>
              <p:cNvPr id="29922" name="Rectangle 19"/>
              <p:cNvSpPr>
                <a:spLocks/>
              </p:cNvSpPr>
              <p:nvPr/>
            </p:nvSpPr>
            <p:spPr bwMode="auto">
              <a:xfrm>
                <a:off x="288" y="674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q</a:t>
                </a:r>
              </a:p>
            </p:txBody>
          </p:sp>
          <p:sp>
            <p:nvSpPr>
              <p:cNvPr id="29923" name="Rectangle 20"/>
              <p:cNvSpPr>
                <a:spLocks/>
              </p:cNvSpPr>
              <p:nvPr/>
            </p:nvSpPr>
            <p:spPr bwMode="auto">
              <a:xfrm>
                <a:off x="0" y="977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q</a:t>
                </a:r>
              </a:p>
            </p:txBody>
          </p:sp>
          <p:sp>
            <p:nvSpPr>
              <p:cNvPr id="29924" name="Rectangle 21"/>
              <p:cNvSpPr>
                <a:spLocks/>
              </p:cNvSpPr>
              <p:nvPr/>
            </p:nvSpPr>
            <p:spPr bwMode="auto">
              <a:xfrm>
                <a:off x="432" y="977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c</a:t>
                </a:r>
              </a:p>
            </p:txBody>
          </p:sp>
          <p:sp>
            <p:nvSpPr>
              <p:cNvPr id="29925" name="Rectangle 22"/>
              <p:cNvSpPr>
                <a:spLocks/>
              </p:cNvSpPr>
              <p:nvPr/>
            </p:nvSpPr>
            <p:spPr bwMode="auto">
              <a:xfrm>
                <a:off x="624" y="1012"/>
                <a:ext cx="488" cy="2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900"/>
                  </a:spcBef>
                </a:pPr>
                <a:r>
                  <a:rPr lang="en-US" sz="1600">
                    <a:solidFill>
                      <a:schemeClr val="tx1"/>
                    </a:solidFill>
                    <a:cs typeface="Arial" charset="0"/>
                  </a:rPr>
                  <a:t>G</a:t>
                </a:r>
              </a:p>
            </p:txBody>
          </p:sp>
          <p:sp>
            <p:nvSpPr>
              <p:cNvPr id="29926" name="Rectangle 23"/>
              <p:cNvSpPr>
                <a:spLocks/>
              </p:cNvSpPr>
              <p:nvPr/>
            </p:nvSpPr>
            <p:spPr bwMode="auto">
              <a:xfrm>
                <a:off x="432" y="1272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a</a:t>
                </a:r>
              </a:p>
            </p:txBody>
          </p:sp>
          <p:sp>
            <p:nvSpPr>
              <p:cNvPr id="29927" name="Line 24"/>
              <p:cNvSpPr>
                <a:spLocks noChangeShapeType="1"/>
              </p:cNvSpPr>
              <p:nvPr/>
            </p:nvSpPr>
            <p:spPr bwMode="auto">
              <a:xfrm flipH="1">
                <a:off x="264" y="202"/>
                <a:ext cx="240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928" name="Line 25"/>
              <p:cNvSpPr>
                <a:spLocks noChangeShapeType="1"/>
              </p:cNvSpPr>
              <p:nvPr/>
            </p:nvSpPr>
            <p:spPr bwMode="auto">
              <a:xfrm>
                <a:off x="504" y="202"/>
                <a:ext cx="192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929" name="Line 26"/>
              <p:cNvSpPr>
                <a:spLocks noChangeShapeType="1"/>
              </p:cNvSpPr>
              <p:nvPr/>
            </p:nvSpPr>
            <p:spPr bwMode="auto">
              <a:xfrm flipH="1">
                <a:off x="120" y="540"/>
                <a:ext cx="144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930" name="Line 27"/>
              <p:cNvSpPr>
                <a:spLocks noChangeShapeType="1"/>
              </p:cNvSpPr>
              <p:nvPr/>
            </p:nvSpPr>
            <p:spPr bwMode="auto">
              <a:xfrm>
                <a:off x="264" y="540"/>
                <a:ext cx="144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931" name="Line 28"/>
              <p:cNvSpPr>
                <a:spLocks noChangeShapeType="1"/>
              </p:cNvSpPr>
              <p:nvPr/>
            </p:nvSpPr>
            <p:spPr bwMode="auto">
              <a:xfrm>
                <a:off x="696" y="540"/>
                <a:ext cx="1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932" name="Line 29"/>
              <p:cNvSpPr>
                <a:spLocks noChangeShapeType="1"/>
              </p:cNvSpPr>
              <p:nvPr/>
            </p:nvSpPr>
            <p:spPr bwMode="auto">
              <a:xfrm>
                <a:off x="120" y="877"/>
                <a:ext cx="1" cy="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933" name="Line 30"/>
              <p:cNvSpPr>
                <a:spLocks noChangeShapeType="1"/>
              </p:cNvSpPr>
              <p:nvPr/>
            </p:nvSpPr>
            <p:spPr bwMode="auto">
              <a:xfrm flipH="1">
                <a:off x="552" y="877"/>
                <a:ext cx="144" cy="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934" name="Line 31"/>
              <p:cNvSpPr>
                <a:spLocks noChangeShapeType="1"/>
              </p:cNvSpPr>
              <p:nvPr/>
            </p:nvSpPr>
            <p:spPr bwMode="auto">
              <a:xfrm>
                <a:off x="696" y="877"/>
                <a:ext cx="168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935" name="Line 32"/>
              <p:cNvSpPr>
                <a:spLocks noChangeShapeType="1"/>
              </p:cNvSpPr>
              <p:nvPr/>
            </p:nvSpPr>
            <p:spPr bwMode="auto">
              <a:xfrm>
                <a:off x="552" y="1180"/>
                <a:ext cx="1" cy="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9891" name="Rectangle 34"/>
            <p:cNvSpPr>
              <a:spLocks/>
            </p:cNvSpPr>
            <p:nvPr/>
          </p:nvSpPr>
          <p:spPr bwMode="auto">
            <a:xfrm>
              <a:off x="3216" y="581"/>
              <a:ext cx="248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q</a:t>
              </a:r>
            </a:p>
          </p:txBody>
        </p:sp>
        <p:sp>
          <p:nvSpPr>
            <p:cNvPr id="29892" name="Line 35"/>
            <p:cNvSpPr>
              <a:spLocks noChangeShapeType="1"/>
            </p:cNvSpPr>
            <p:nvPr/>
          </p:nvSpPr>
          <p:spPr bwMode="auto">
            <a:xfrm>
              <a:off x="3336" y="473"/>
              <a:ext cx="1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9893" name="Group 55"/>
            <p:cNvGrpSpPr>
              <a:grpSpLocks/>
            </p:cNvGrpSpPr>
            <p:nvPr/>
          </p:nvGrpSpPr>
          <p:grpSpPr bwMode="auto">
            <a:xfrm>
              <a:off x="576" y="607"/>
              <a:ext cx="1112" cy="1497"/>
              <a:chOff x="0" y="0"/>
              <a:chExt cx="1112" cy="1496"/>
            </a:xfrm>
          </p:grpSpPr>
          <p:sp>
            <p:nvSpPr>
              <p:cNvPr id="29898" name="Rectangle 36"/>
              <p:cNvSpPr>
                <a:spLocks/>
              </p:cNvSpPr>
              <p:nvPr/>
            </p:nvSpPr>
            <p:spPr bwMode="auto">
              <a:xfrm>
                <a:off x="384" y="0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e</a:t>
                </a:r>
              </a:p>
            </p:txBody>
          </p:sp>
          <p:sp>
            <p:nvSpPr>
              <p:cNvPr id="29899" name="Rectangle 37"/>
              <p:cNvSpPr>
                <a:spLocks/>
              </p:cNvSpPr>
              <p:nvPr/>
            </p:nvSpPr>
            <p:spPr bwMode="auto">
              <a:xfrm>
                <a:off x="0" y="674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p</a:t>
                </a:r>
              </a:p>
            </p:txBody>
          </p:sp>
          <p:sp>
            <p:nvSpPr>
              <p:cNvPr id="29900" name="Rectangle 38"/>
              <p:cNvSpPr>
                <a:spLocks/>
              </p:cNvSpPr>
              <p:nvPr/>
            </p:nvSpPr>
            <p:spPr bwMode="auto">
              <a:xfrm>
                <a:off x="144" y="337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h</a:t>
                </a:r>
              </a:p>
            </p:txBody>
          </p:sp>
          <p:sp>
            <p:nvSpPr>
              <p:cNvPr id="29901" name="Rectangle 39"/>
              <p:cNvSpPr>
                <a:spLocks/>
              </p:cNvSpPr>
              <p:nvPr/>
            </p:nvSpPr>
            <p:spPr bwMode="auto">
              <a:xfrm>
                <a:off x="576" y="674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f</a:t>
                </a:r>
              </a:p>
            </p:txBody>
          </p:sp>
          <p:sp>
            <p:nvSpPr>
              <p:cNvPr id="29902" name="Rectangle 40"/>
              <p:cNvSpPr>
                <a:spLocks/>
              </p:cNvSpPr>
              <p:nvPr/>
            </p:nvSpPr>
            <p:spPr bwMode="auto">
              <a:xfrm>
                <a:off x="576" y="337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r</a:t>
                </a:r>
              </a:p>
            </p:txBody>
          </p:sp>
          <p:sp>
            <p:nvSpPr>
              <p:cNvPr id="29903" name="Rectangle 41"/>
              <p:cNvSpPr>
                <a:spLocks/>
              </p:cNvSpPr>
              <p:nvPr/>
            </p:nvSpPr>
            <p:spPr bwMode="auto">
              <a:xfrm>
                <a:off x="288" y="674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q</a:t>
                </a:r>
              </a:p>
            </p:txBody>
          </p:sp>
          <p:sp>
            <p:nvSpPr>
              <p:cNvPr id="29904" name="Rectangle 42"/>
              <p:cNvSpPr>
                <a:spLocks/>
              </p:cNvSpPr>
              <p:nvPr/>
            </p:nvSpPr>
            <p:spPr bwMode="auto">
              <a:xfrm>
                <a:off x="0" y="977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q</a:t>
                </a:r>
              </a:p>
            </p:txBody>
          </p:sp>
          <p:sp>
            <p:nvSpPr>
              <p:cNvPr id="29905" name="Rectangle 43"/>
              <p:cNvSpPr>
                <a:spLocks/>
              </p:cNvSpPr>
              <p:nvPr/>
            </p:nvSpPr>
            <p:spPr bwMode="auto">
              <a:xfrm>
                <a:off x="432" y="977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c</a:t>
                </a:r>
              </a:p>
            </p:txBody>
          </p:sp>
          <p:sp>
            <p:nvSpPr>
              <p:cNvPr id="29906" name="Rectangle 44"/>
              <p:cNvSpPr>
                <a:spLocks/>
              </p:cNvSpPr>
              <p:nvPr/>
            </p:nvSpPr>
            <p:spPr bwMode="auto">
              <a:xfrm>
                <a:off x="624" y="1012"/>
                <a:ext cx="488" cy="2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900"/>
                  </a:spcBef>
                </a:pPr>
                <a:r>
                  <a:rPr lang="en-US" sz="1600">
                    <a:solidFill>
                      <a:schemeClr val="tx1"/>
                    </a:solidFill>
                    <a:cs typeface="Arial" charset="0"/>
                  </a:rPr>
                  <a:t>G</a:t>
                </a:r>
              </a:p>
            </p:txBody>
          </p:sp>
          <p:sp>
            <p:nvSpPr>
              <p:cNvPr id="29907" name="Rectangle 45"/>
              <p:cNvSpPr>
                <a:spLocks/>
              </p:cNvSpPr>
              <p:nvPr/>
            </p:nvSpPr>
            <p:spPr bwMode="auto">
              <a:xfrm>
                <a:off x="432" y="1272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a</a:t>
                </a:r>
              </a:p>
            </p:txBody>
          </p:sp>
          <p:sp>
            <p:nvSpPr>
              <p:cNvPr id="29908" name="Line 46"/>
              <p:cNvSpPr>
                <a:spLocks noChangeShapeType="1"/>
              </p:cNvSpPr>
              <p:nvPr/>
            </p:nvSpPr>
            <p:spPr bwMode="auto">
              <a:xfrm flipH="1">
                <a:off x="264" y="202"/>
                <a:ext cx="240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909" name="Line 47"/>
              <p:cNvSpPr>
                <a:spLocks noChangeShapeType="1"/>
              </p:cNvSpPr>
              <p:nvPr/>
            </p:nvSpPr>
            <p:spPr bwMode="auto">
              <a:xfrm>
                <a:off x="504" y="202"/>
                <a:ext cx="192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910" name="Line 48"/>
              <p:cNvSpPr>
                <a:spLocks noChangeShapeType="1"/>
              </p:cNvSpPr>
              <p:nvPr/>
            </p:nvSpPr>
            <p:spPr bwMode="auto">
              <a:xfrm flipH="1">
                <a:off x="120" y="540"/>
                <a:ext cx="144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911" name="Line 49"/>
              <p:cNvSpPr>
                <a:spLocks noChangeShapeType="1"/>
              </p:cNvSpPr>
              <p:nvPr/>
            </p:nvSpPr>
            <p:spPr bwMode="auto">
              <a:xfrm>
                <a:off x="264" y="540"/>
                <a:ext cx="144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912" name="Line 50"/>
              <p:cNvSpPr>
                <a:spLocks noChangeShapeType="1"/>
              </p:cNvSpPr>
              <p:nvPr/>
            </p:nvSpPr>
            <p:spPr bwMode="auto">
              <a:xfrm>
                <a:off x="696" y="540"/>
                <a:ext cx="1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913" name="Line 51"/>
              <p:cNvSpPr>
                <a:spLocks noChangeShapeType="1"/>
              </p:cNvSpPr>
              <p:nvPr/>
            </p:nvSpPr>
            <p:spPr bwMode="auto">
              <a:xfrm>
                <a:off x="120" y="877"/>
                <a:ext cx="1" cy="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914" name="Line 52"/>
              <p:cNvSpPr>
                <a:spLocks noChangeShapeType="1"/>
              </p:cNvSpPr>
              <p:nvPr/>
            </p:nvSpPr>
            <p:spPr bwMode="auto">
              <a:xfrm flipH="1">
                <a:off x="552" y="877"/>
                <a:ext cx="144" cy="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915" name="Line 53"/>
              <p:cNvSpPr>
                <a:spLocks noChangeShapeType="1"/>
              </p:cNvSpPr>
              <p:nvPr/>
            </p:nvSpPr>
            <p:spPr bwMode="auto">
              <a:xfrm>
                <a:off x="696" y="877"/>
                <a:ext cx="168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916" name="Line 54"/>
              <p:cNvSpPr>
                <a:spLocks noChangeShapeType="1"/>
              </p:cNvSpPr>
              <p:nvPr/>
            </p:nvSpPr>
            <p:spPr bwMode="auto">
              <a:xfrm>
                <a:off x="552" y="1180"/>
                <a:ext cx="1" cy="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9894" name="Line 56"/>
            <p:cNvSpPr>
              <a:spLocks noChangeShapeType="1"/>
            </p:cNvSpPr>
            <p:nvPr/>
          </p:nvSpPr>
          <p:spPr bwMode="auto">
            <a:xfrm>
              <a:off x="456" y="515"/>
              <a:ext cx="624" cy="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95" name="Line 57"/>
            <p:cNvSpPr>
              <a:spLocks noChangeShapeType="1"/>
            </p:cNvSpPr>
            <p:nvPr/>
          </p:nvSpPr>
          <p:spPr bwMode="auto">
            <a:xfrm flipH="1">
              <a:off x="456" y="186"/>
              <a:ext cx="1536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96" name="Line 58"/>
            <p:cNvSpPr>
              <a:spLocks noChangeShapeType="1"/>
            </p:cNvSpPr>
            <p:nvPr/>
          </p:nvSpPr>
          <p:spPr bwMode="auto">
            <a:xfrm>
              <a:off x="1992" y="186"/>
              <a:ext cx="24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97" name="Line 59"/>
            <p:cNvSpPr>
              <a:spLocks noChangeShapeType="1"/>
            </p:cNvSpPr>
            <p:nvPr/>
          </p:nvSpPr>
          <p:spPr bwMode="auto">
            <a:xfrm>
              <a:off x="1992" y="186"/>
              <a:ext cx="1344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9701" name="Line 61"/>
          <p:cNvSpPr>
            <a:spLocks noChangeShapeType="1"/>
          </p:cNvSpPr>
          <p:nvPr/>
        </p:nvSpPr>
        <p:spPr bwMode="auto">
          <a:xfrm flipH="1">
            <a:off x="2540000" y="3738563"/>
            <a:ext cx="2489200" cy="177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2" name="Line 62"/>
          <p:cNvSpPr>
            <a:spLocks noChangeShapeType="1"/>
          </p:cNvSpPr>
          <p:nvPr/>
        </p:nvSpPr>
        <p:spPr bwMode="auto">
          <a:xfrm flipH="1">
            <a:off x="2009775" y="4241800"/>
            <a:ext cx="557213" cy="160338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3" name="Line 63"/>
          <p:cNvSpPr>
            <a:spLocks noChangeShapeType="1"/>
          </p:cNvSpPr>
          <p:nvPr/>
        </p:nvSpPr>
        <p:spPr bwMode="auto">
          <a:xfrm>
            <a:off x="2540000" y="4232275"/>
            <a:ext cx="160338" cy="160338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4" name="Line 64"/>
          <p:cNvSpPr>
            <a:spLocks noChangeShapeType="1"/>
          </p:cNvSpPr>
          <p:nvPr/>
        </p:nvSpPr>
        <p:spPr bwMode="auto">
          <a:xfrm flipH="1">
            <a:off x="2014538" y="4725988"/>
            <a:ext cx="3175" cy="228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5" name="Line 65"/>
          <p:cNvSpPr>
            <a:spLocks noChangeShapeType="1"/>
          </p:cNvSpPr>
          <p:nvPr/>
        </p:nvSpPr>
        <p:spPr bwMode="auto">
          <a:xfrm flipH="1">
            <a:off x="2705100" y="4743450"/>
            <a:ext cx="3175" cy="228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6" name="Line 66"/>
          <p:cNvSpPr>
            <a:spLocks noChangeShapeType="1"/>
          </p:cNvSpPr>
          <p:nvPr/>
        </p:nvSpPr>
        <p:spPr bwMode="auto">
          <a:xfrm>
            <a:off x="2536825" y="4256088"/>
            <a:ext cx="995363" cy="1428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7" name="Line 67"/>
          <p:cNvSpPr>
            <a:spLocks noChangeShapeType="1"/>
          </p:cNvSpPr>
          <p:nvPr/>
        </p:nvSpPr>
        <p:spPr bwMode="auto">
          <a:xfrm flipH="1">
            <a:off x="3136900" y="4732338"/>
            <a:ext cx="398463" cy="203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8" name="Line 68"/>
          <p:cNvSpPr>
            <a:spLocks noChangeShapeType="1"/>
          </p:cNvSpPr>
          <p:nvPr/>
        </p:nvSpPr>
        <p:spPr bwMode="auto">
          <a:xfrm flipH="1">
            <a:off x="2938463" y="5253038"/>
            <a:ext cx="219075" cy="2111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9" name="Line 69"/>
          <p:cNvSpPr>
            <a:spLocks noChangeShapeType="1"/>
          </p:cNvSpPr>
          <p:nvPr/>
        </p:nvSpPr>
        <p:spPr bwMode="auto">
          <a:xfrm>
            <a:off x="2943225" y="5797550"/>
            <a:ext cx="3175" cy="177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9710" name="Group 124"/>
          <p:cNvGrpSpPr>
            <a:grpSpLocks/>
          </p:cNvGrpSpPr>
          <p:nvPr/>
        </p:nvGrpSpPr>
        <p:grpSpPr bwMode="auto">
          <a:xfrm>
            <a:off x="4705350" y="1379538"/>
            <a:ext cx="3205163" cy="1779587"/>
            <a:chOff x="0" y="0"/>
            <a:chExt cx="2018" cy="1121"/>
          </a:xfrm>
        </p:grpSpPr>
        <p:grpSp>
          <p:nvGrpSpPr>
            <p:cNvPr id="29825" name="Group 122"/>
            <p:cNvGrpSpPr>
              <a:grpSpLocks/>
            </p:cNvGrpSpPr>
            <p:nvPr/>
          </p:nvGrpSpPr>
          <p:grpSpPr bwMode="auto">
            <a:xfrm>
              <a:off x="0" y="0"/>
              <a:ext cx="2018" cy="1121"/>
              <a:chOff x="0" y="0"/>
              <a:chExt cx="2018" cy="1121"/>
            </a:xfrm>
          </p:grpSpPr>
          <p:grpSp>
            <p:nvGrpSpPr>
              <p:cNvPr id="29827" name="Group 72"/>
              <p:cNvGrpSpPr>
                <a:grpSpLocks/>
              </p:cNvGrpSpPr>
              <p:nvPr/>
            </p:nvGrpSpPr>
            <p:grpSpPr bwMode="auto">
              <a:xfrm>
                <a:off x="0" y="653"/>
                <a:ext cx="199" cy="208"/>
                <a:chOff x="0" y="0"/>
                <a:chExt cx="199" cy="208"/>
              </a:xfrm>
            </p:grpSpPr>
            <p:sp>
              <p:nvSpPr>
                <p:cNvPr id="29877" name="AutoShape 70"/>
                <p:cNvSpPr>
                  <a:spLocks/>
                </p:cNvSpPr>
                <p:nvPr/>
              </p:nvSpPr>
              <p:spPr bwMode="auto">
                <a:xfrm>
                  <a:off x="0" y="7"/>
                  <a:ext cx="199" cy="193"/>
                </a:xfrm>
                <a:custGeom>
                  <a:avLst/>
                  <a:gdLst>
                    <a:gd name="T0" fmla="*/ 1 w 21600"/>
                    <a:gd name="T1" fmla="*/ 0 h 21600"/>
                    <a:gd name="T2" fmla="*/ 0 w 21600"/>
                    <a:gd name="T3" fmla="*/ 1 h 21600"/>
                    <a:gd name="T4" fmla="*/ 1 w 21600"/>
                    <a:gd name="T5" fmla="*/ 2 h 21600"/>
                    <a:gd name="T6" fmla="*/ 2 w 21600"/>
                    <a:gd name="T7" fmla="*/ 1 h 21600"/>
                    <a:gd name="T8" fmla="*/ 1 w 21600"/>
                    <a:gd name="T9" fmla="*/ 0 h 21600"/>
                    <a:gd name="T10" fmla="*/ 1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9878" name="Rectangle 71"/>
                <p:cNvSpPr>
                  <a:spLocks/>
                </p:cNvSpPr>
                <p:nvPr/>
              </p:nvSpPr>
              <p:spPr bwMode="auto">
                <a:xfrm>
                  <a:off x="11" y="0"/>
                  <a:ext cx="177" cy="20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>
                      <a:solidFill>
                        <a:schemeClr val="tx1"/>
                      </a:solidFill>
                      <a:cs typeface="Arial" charset="0"/>
                    </a:rPr>
                    <a:t>S</a:t>
                  </a:r>
                </a:p>
              </p:txBody>
            </p:sp>
          </p:grpSp>
          <p:grpSp>
            <p:nvGrpSpPr>
              <p:cNvPr id="29828" name="Group 75"/>
              <p:cNvGrpSpPr>
                <a:grpSpLocks/>
              </p:cNvGrpSpPr>
              <p:nvPr/>
            </p:nvGrpSpPr>
            <p:grpSpPr bwMode="auto">
              <a:xfrm>
                <a:off x="1819" y="0"/>
                <a:ext cx="199" cy="208"/>
                <a:chOff x="0" y="0"/>
                <a:chExt cx="199" cy="208"/>
              </a:xfrm>
            </p:grpSpPr>
            <p:sp>
              <p:nvSpPr>
                <p:cNvPr id="29875" name="AutoShape 73"/>
                <p:cNvSpPr>
                  <a:spLocks/>
                </p:cNvSpPr>
                <p:nvPr/>
              </p:nvSpPr>
              <p:spPr bwMode="auto">
                <a:xfrm>
                  <a:off x="0" y="7"/>
                  <a:ext cx="199" cy="193"/>
                </a:xfrm>
                <a:custGeom>
                  <a:avLst/>
                  <a:gdLst>
                    <a:gd name="T0" fmla="*/ 1 w 21600"/>
                    <a:gd name="T1" fmla="*/ 0 h 21600"/>
                    <a:gd name="T2" fmla="*/ 0 w 21600"/>
                    <a:gd name="T3" fmla="*/ 1 h 21600"/>
                    <a:gd name="T4" fmla="*/ 1 w 21600"/>
                    <a:gd name="T5" fmla="*/ 2 h 21600"/>
                    <a:gd name="T6" fmla="*/ 2 w 21600"/>
                    <a:gd name="T7" fmla="*/ 1 h 21600"/>
                    <a:gd name="T8" fmla="*/ 1 w 21600"/>
                    <a:gd name="T9" fmla="*/ 0 h 21600"/>
                    <a:gd name="T10" fmla="*/ 1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9876" name="Rectangle 74"/>
                <p:cNvSpPr>
                  <a:spLocks/>
                </p:cNvSpPr>
                <p:nvPr/>
              </p:nvSpPr>
              <p:spPr bwMode="auto">
                <a:xfrm>
                  <a:off x="3" y="0"/>
                  <a:ext cx="193" cy="20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>
                      <a:solidFill>
                        <a:schemeClr val="tx1"/>
                      </a:solidFill>
                      <a:cs typeface="Arial" charset="0"/>
                    </a:rPr>
                    <a:t>G</a:t>
                  </a:r>
                </a:p>
              </p:txBody>
            </p:sp>
          </p:grpSp>
          <p:grpSp>
            <p:nvGrpSpPr>
              <p:cNvPr id="29829" name="Group 78"/>
              <p:cNvGrpSpPr>
                <a:grpSpLocks/>
              </p:cNvGrpSpPr>
              <p:nvPr/>
            </p:nvGrpSpPr>
            <p:grpSpPr bwMode="auto">
              <a:xfrm>
                <a:off x="579" y="488"/>
                <a:ext cx="200" cy="192"/>
                <a:chOff x="0" y="0"/>
                <a:chExt cx="199" cy="192"/>
              </a:xfrm>
            </p:grpSpPr>
            <p:sp>
              <p:nvSpPr>
                <p:cNvPr id="29873" name="AutoShape 76"/>
                <p:cNvSpPr>
                  <a:spLocks/>
                </p:cNvSpPr>
                <p:nvPr/>
              </p:nvSpPr>
              <p:spPr bwMode="auto">
                <a:xfrm>
                  <a:off x="0" y="0"/>
                  <a:ext cx="199" cy="192"/>
                </a:xfrm>
                <a:custGeom>
                  <a:avLst/>
                  <a:gdLst>
                    <a:gd name="T0" fmla="*/ 1 w 21600"/>
                    <a:gd name="T1" fmla="*/ 0 h 21600"/>
                    <a:gd name="T2" fmla="*/ 0 w 21600"/>
                    <a:gd name="T3" fmla="*/ 1 h 21600"/>
                    <a:gd name="T4" fmla="*/ 1 w 21600"/>
                    <a:gd name="T5" fmla="*/ 2 h 21600"/>
                    <a:gd name="T6" fmla="*/ 2 w 21600"/>
                    <a:gd name="T7" fmla="*/ 1 h 21600"/>
                    <a:gd name="T8" fmla="*/ 1 w 21600"/>
                    <a:gd name="T9" fmla="*/ 0 h 21600"/>
                    <a:gd name="T10" fmla="*/ 1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9874" name="Rectangle 77"/>
                <p:cNvSpPr>
                  <a:spLocks/>
                </p:cNvSpPr>
                <p:nvPr/>
              </p:nvSpPr>
              <p:spPr bwMode="auto">
                <a:xfrm>
                  <a:off x="28" y="8"/>
                  <a:ext cx="143" cy="17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 sz="1400">
                      <a:solidFill>
                        <a:schemeClr val="tx1"/>
                      </a:solidFill>
                      <a:latin typeface="Arial Italic" charset="0"/>
                      <a:cs typeface="Arial Italic" charset="0"/>
                      <a:sym typeface="Arial Italic" charset="0"/>
                    </a:rPr>
                    <a:t>d</a:t>
                  </a:r>
                </a:p>
              </p:txBody>
            </p:sp>
          </p:grpSp>
          <p:grpSp>
            <p:nvGrpSpPr>
              <p:cNvPr id="29830" name="Group 81"/>
              <p:cNvGrpSpPr>
                <a:grpSpLocks/>
              </p:cNvGrpSpPr>
              <p:nvPr/>
            </p:nvGrpSpPr>
            <p:grpSpPr bwMode="auto">
              <a:xfrm>
                <a:off x="159" y="200"/>
                <a:ext cx="200" cy="192"/>
                <a:chOff x="0" y="0"/>
                <a:chExt cx="199" cy="192"/>
              </a:xfrm>
            </p:grpSpPr>
            <p:sp>
              <p:nvSpPr>
                <p:cNvPr id="29871" name="AutoShape 79"/>
                <p:cNvSpPr>
                  <a:spLocks/>
                </p:cNvSpPr>
                <p:nvPr/>
              </p:nvSpPr>
              <p:spPr bwMode="auto">
                <a:xfrm>
                  <a:off x="0" y="0"/>
                  <a:ext cx="199" cy="192"/>
                </a:xfrm>
                <a:custGeom>
                  <a:avLst/>
                  <a:gdLst>
                    <a:gd name="T0" fmla="*/ 1 w 21600"/>
                    <a:gd name="T1" fmla="*/ 0 h 21600"/>
                    <a:gd name="T2" fmla="*/ 0 w 21600"/>
                    <a:gd name="T3" fmla="*/ 1 h 21600"/>
                    <a:gd name="T4" fmla="*/ 1 w 21600"/>
                    <a:gd name="T5" fmla="*/ 2 h 21600"/>
                    <a:gd name="T6" fmla="*/ 2 w 21600"/>
                    <a:gd name="T7" fmla="*/ 1 h 21600"/>
                    <a:gd name="T8" fmla="*/ 1 w 21600"/>
                    <a:gd name="T9" fmla="*/ 0 h 21600"/>
                    <a:gd name="T10" fmla="*/ 1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9872" name="Rectangle 80"/>
                <p:cNvSpPr>
                  <a:spLocks/>
                </p:cNvSpPr>
                <p:nvPr/>
              </p:nvSpPr>
              <p:spPr bwMode="auto">
                <a:xfrm>
                  <a:off x="28" y="8"/>
                  <a:ext cx="143" cy="17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 sz="1400">
                      <a:solidFill>
                        <a:schemeClr val="tx1"/>
                      </a:solidFill>
                      <a:latin typeface="Arial Italic" charset="0"/>
                      <a:cs typeface="Arial Italic" charset="0"/>
                      <a:sym typeface="Arial Italic" charset="0"/>
                    </a:rPr>
                    <a:t>b</a:t>
                  </a:r>
                </a:p>
              </p:txBody>
            </p:sp>
          </p:grpSp>
          <p:grpSp>
            <p:nvGrpSpPr>
              <p:cNvPr id="29831" name="Group 84"/>
              <p:cNvGrpSpPr>
                <a:grpSpLocks/>
              </p:cNvGrpSpPr>
              <p:nvPr/>
            </p:nvGrpSpPr>
            <p:grpSpPr bwMode="auto">
              <a:xfrm>
                <a:off x="359" y="872"/>
                <a:ext cx="200" cy="192"/>
                <a:chOff x="0" y="0"/>
                <a:chExt cx="199" cy="192"/>
              </a:xfrm>
            </p:grpSpPr>
            <p:sp>
              <p:nvSpPr>
                <p:cNvPr id="29869" name="AutoShape 82"/>
                <p:cNvSpPr>
                  <a:spLocks/>
                </p:cNvSpPr>
                <p:nvPr/>
              </p:nvSpPr>
              <p:spPr bwMode="auto">
                <a:xfrm>
                  <a:off x="0" y="0"/>
                  <a:ext cx="199" cy="192"/>
                </a:xfrm>
                <a:custGeom>
                  <a:avLst/>
                  <a:gdLst>
                    <a:gd name="T0" fmla="*/ 1 w 21600"/>
                    <a:gd name="T1" fmla="*/ 0 h 21600"/>
                    <a:gd name="T2" fmla="*/ 0 w 21600"/>
                    <a:gd name="T3" fmla="*/ 1 h 21600"/>
                    <a:gd name="T4" fmla="*/ 1 w 21600"/>
                    <a:gd name="T5" fmla="*/ 2 h 21600"/>
                    <a:gd name="T6" fmla="*/ 2 w 21600"/>
                    <a:gd name="T7" fmla="*/ 1 h 21600"/>
                    <a:gd name="T8" fmla="*/ 1 w 21600"/>
                    <a:gd name="T9" fmla="*/ 0 h 21600"/>
                    <a:gd name="T10" fmla="*/ 1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9870" name="Rectangle 83"/>
                <p:cNvSpPr>
                  <a:spLocks/>
                </p:cNvSpPr>
                <p:nvPr/>
              </p:nvSpPr>
              <p:spPr bwMode="auto">
                <a:xfrm>
                  <a:off x="28" y="8"/>
                  <a:ext cx="143" cy="17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 sz="1400">
                      <a:solidFill>
                        <a:schemeClr val="tx1"/>
                      </a:solidFill>
                      <a:latin typeface="Arial Italic" charset="0"/>
                      <a:cs typeface="Arial Italic" charset="0"/>
                      <a:sym typeface="Arial Italic" charset="0"/>
                    </a:rPr>
                    <a:t>p</a:t>
                  </a:r>
                </a:p>
              </p:txBody>
            </p:sp>
          </p:grpSp>
          <p:grpSp>
            <p:nvGrpSpPr>
              <p:cNvPr id="29832" name="Group 87"/>
              <p:cNvGrpSpPr>
                <a:grpSpLocks/>
              </p:cNvGrpSpPr>
              <p:nvPr/>
            </p:nvGrpSpPr>
            <p:grpSpPr bwMode="auto">
              <a:xfrm>
                <a:off x="839" y="929"/>
                <a:ext cx="200" cy="192"/>
                <a:chOff x="0" y="0"/>
                <a:chExt cx="199" cy="192"/>
              </a:xfrm>
            </p:grpSpPr>
            <p:sp>
              <p:nvSpPr>
                <p:cNvPr id="29867" name="AutoShape 85"/>
                <p:cNvSpPr>
                  <a:spLocks/>
                </p:cNvSpPr>
                <p:nvPr/>
              </p:nvSpPr>
              <p:spPr bwMode="auto">
                <a:xfrm>
                  <a:off x="0" y="0"/>
                  <a:ext cx="199" cy="192"/>
                </a:xfrm>
                <a:custGeom>
                  <a:avLst/>
                  <a:gdLst>
                    <a:gd name="T0" fmla="*/ 1 w 21600"/>
                    <a:gd name="T1" fmla="*/ 0 h 21600"/>
                    <a:gd name="T2" fmla="*/ 0 w 21600"/>
                    <a:gd name="T3" fmla="*/ 1 h 21600"/>
                    <a:gd name="T4" fmla="*/ 1 w 21600"/>
                    <a:gd name="T5" fmla="*/ 2 h 21600"/>
                    <a:gd name="T6" fmla="*/ 2 w 21600"/>
                    <a:gd name="T7" fmla="*/ 1 h 21600"/>
                    <a:gd name="T8" fmla="*/ 1 w 21600"/>
                    <a:gd name="T9" fmla="*/ 0 h 21600"/>
                    <a:gd name="T10" fmla="*/ 1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9868" name="Rectangle 86"/>
                <p:cNvSpPr>
                  <a:spLocks/>
                </p:cNvSpPr>
                <p:nvPr/>
              </p:nvSpPr>
              <p:spPr bwMode="auto">
                <a:xfrm>
                  <a:off x="28" y="8"/>
                  <a:ext cx="143" cy="17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 sz="1400">
                      <a:solidFill>
                        <a:schemeClr val="tx1"/>
                      </a:solidFill>
                      <a:latin typeface="Arial Italic" charset="0"/>
                      <a:cs typeface="Arial Italic" charset="0"/>
                      <a:sym typeface="Arial Italic" charset="0"/>
                    </a:rPr>
                    <a:t>q</a:t>
                  </a:r>
                </a:p>
              </p:txBody>
            </p:sp>
          </p:grpSp>
          <p:grpSp>
            <p:nvGrpSpPr>
              <p:cNvPr id="29833" name="Group 90"/>
              <p:cNvGrpSpPr>
                <a:grpSpLocks/>
              </p:cNvGrpSpPr>
              <p:nvPr/>
            </p:nvGrpSpPr>
            <p:grpSpPr bwMode="auto">
              <a:xfrm>
                <a:off x="1059" y="180"/>
                <a:ext cx="200" cy="192"/>
                <a:chOff x="0" y="0"/>
                <a:chExt cx="199" cy="192"/>
              </a:xfrm>
            </p:grpSpPr>
            <p:sp>
              <p:nvSpPr>
                <p:cNvPr id="29865" name="AutoShape 88"/>
                <p:cNvSpPr>
                  <a:spLocks/>
                </p:cNvSpPr>
                <p:nvPr/>
              </p:nvSpPr>
              <p:spPr bwMode="auto">
                <a:xfrm>
                  <a:off x="0" y="0"/>
                  <a:ext cx="199" cy="192"/>
                </a:xfrm>
                <a:custGeom>
                  <a:avLst/>
                  <a:gdLst>
                    <a:gd name="T0" fmla="*/ 1 w 21600"/>
                    <a:gd name="T1" fmla="*/ 0 h 21600"/>
                    <a:gd name="T2" fmla="*/ 0 w 21600"/>
                    <a:gd name="T3" fmla="*/ 1 h 21600"/>
                    <a:gd name="T4" fmla="*/ 1 w 21600"/>
                    <a:gd name="T5" fmla="*/ 2 h 21600"/>
                    <a:gd name="T6" fmla="*/ 2 w 21600"/>
                    <a:gd name="T7" fmla="*/ 1 h 21600"/>
                    <a:gd name="T8" fmla="*/ 1 w 21600"/>
                    <a:gd name="T9" fmla="*/ 0 h 21600"/>
                    <a:gd name="T10" fmla="*/ 1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9866" name="Rectangle 89"/>
                <p:cNvSpPr>
                  <a:spLocks/>
                </p:cNvSpPr>
                <p:nvPr/>
              </p:nvSpPr>
              <p:spPr bwMode="auto">
                <a:xfrm>
                  <a:off x="31" y="8"/>
                  <a:ext cx="137" cy="17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 sz="1400">
                      <a:solidFill>
                        <a:schemeClr val="tx1"/>
                      </a:solidFill>
                      <a:latin typeface="Arial Italic" charset="0"/>
                      <a:cs typeface="Arial Italic" charset="0"/>
                      <a:sym typeface="Arial Italic" charset="0"/>
                    </a:rPr>
                    <a:t>c</a:t>
                  </a:r>
                </a:p>
              </p:txBody>
            </p:sp>
          </p:grpSp>
          <p:grpSp>
            <p:nvGrpSpPr>
              <p:cNvPr id="29834" name="Group 93"/>
              <p:cNvGrpSpPr>
                <a:grpSpLocks/>
              </p:cNvGrpSpPr>
              <p:nvPr/>
            </p:nvGrpSpPr>
            <p:grpSpPr bwMode="auto">
              <a:xfrm>
                <a:off x="1339" y="411"/>
                <a:ext cx="200" cy="192"/>
                <a:chOff x="0" y="0"/>
                <a:chExt cx="199" cy="192"/>
              </a:xfrm>
            </p:grpSpPr>
            <p:sp>
              <p:nvSpPr>
                <p:cNvPr id="29863" name="AutoShape 91"/>
                <p:cNvSpPr>
                  <a:spLocks/>
                </p:cNvSpPr>
                <p:nvPr/>
              </p:nvSpPr>
              <p:spPr bwMode="auto">
                <a:xfrm>
                  <a:off x="0" y="0"/>
                  <a:ext cx="199" cy="192"/>
                </a:xfrm>
                <a:custGeom>
                  <a:avLst/>
                  <a:gdLst>
                    <a:gd name="T0" fmla="*/ 1 w 21600"/>
                    <a:gd name="T1" fmla="*/ 0 h 21600"/>
                    <a:gd name="T2" fmla="*/ 0 w 21600"/>
                    <a:gd name="T3" fmla="*/ 1 h 21600"/>
                    <a:gd name="T4" fmla="*/ 1 w 21600"/>
                    <a:gd name="T5" fmla="*/ 2 h 21600"/>
                    <a:gd name="T6" fmla="*/ 2 w 21600"/>
                    <a:gd name="T7" fmla="*/ 1 h 21600"/>
                    <a:gd name="T8" fmla="*/ 1 w 21600"/>
                    <a:gd name="T9" fmla="*/ 0 h 21600"/>
                    <a:gd name="T10" fmla="*/ 1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9864" name="Rectangle 92"/>
                <p:cNvSpPr>
                  <a:spLocks/>
                </p:cNvSpPr>
                <p:nvPr/>
              </p:nvSpPr>
              <p:spPr bwMode="auto">
                <a:xfrm>
                  <a:off x="28" y="8"/>
                  <a:ext cx="143" cy="17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 sz="1400">
                      <a:solidFill>
                        <a:schemeClr val="tx1"/>
                      </a:solidFill>
                      <a:latin typeface="Arial Italic" charset="0"/>
                      <a:cs typeface="Arial Italic" charset="0"/>
                      <a:sym typeface="Arial Italic" charset="0"/>
                    </a:rPr>
                    <a:t>e</a:t>
                  </a:r>
                </a:p>
              </p:txBody>
            </p:sp>
          </p:grpSp>
          <p:grpSp>
            <p:nvGrpSpPr>
              <p:cNvPr id="29835" name="Group 96"/>
              <p:cNvGrpSpPr>
                <a:grpSpLocks/>
              </p:cNvGrpSpPr>
              <p:nvPr/>
            </p:nvGrpSpPr>
            <p:grpSpPr bwMode="auto">
              <a:xfrm>
                <a:off x="1179" y="680"/>
                <a:ext cx="200" cy="192"/>
                <a:chOff x="0" y="0"/>
                <a:chExt cx="199" cy="192"/>
              </a:xfrm>
            </p:grpSpPr>
            <p:sp>
              <p:nvSpPr>
                <p:cNvPr id="29861" name="AutoShape 94"/>
                <p:cNvSpPr>
                  <a:spLocks/>
                </p:cNvSpPr>
                <p:nvPr/>
              </p:nvSpPr>
              <p:spPr bwMode="auto">
                <a:xfrm>
                  <a:off x="0" y="0"/>
                  <a:ext cx="199" cy="192"/>
                </a:xfrm>
                <a:custGeom>
                  <a:avLst/>
                  <a:gdLst>
                    <a:gd name="T0" fmla="*/ 1 w 21600"/>
                    <a:gd name="T1" fmla="*/ 0 h 21600"/>
                    <a:gd name="T2" fmla="*/ 0 w 21600"/>
                    <a:gd name="T3" fmla="*/ 1 h 21600"/>
                    <a:gd name="T4" fmla="*/ 1 w 21600"/>
                    <a:gd name="T5" fmla="*/ 2 h 21600"/>
                    <a:gd name="T6" fmla="*/ 2 w 21600"/>
                    <a:gd name="T7" fmla="*/ 1 h 21600"/>
                    <a:gd name="T8" fmla="*/ 1 w 21600"/>
                    <a:gd name="T9" fmla="*/ 0 h 21600"/>
                    <a:gd name="T10" fmla="*/ 1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9862" name="Rectangle 95"/>
                <p:cNvSpPr>
                  <a:spLocks/>
                </p:cNvSpPr>
                <p:nvPr/>
              </p:nvSpPr>
              <p:spPr bwMode="auto">
                <a:xfrm>
                  <a:off x="28" y="8"/>
                  <a:ext cx="143" cy="17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 sz="1400">
                      <a:solidFill>
                        <a:schemeClr val="tx1"/>
                      </a:solidFill>
                      <a:latin typeface="Arial Italic" charset="0"/>
                      <a:cs typeface="Arial Italic" charset="0"/>
                      <a:sym typeface="Arial Italic" charset="0"/>
                    </a:rPr>
                    <a:t>h</a:t>
                  </a:r>
                </a:p>
              </p:txBody>
            </p:sp>
          </p:grpSp>
          <p:grpSp>
            <p:nvGrpSpPr>
              <p:cNvPr id="29836" name="Group 99"/>
              <p:cNvGrpSpPr>
                <a:grpSpLocks/>
              </p:cNvGrpSpPr>
              <p:nvPr/>
            </p:nvGrpSpPr>
            <p:grpSpPr bwMode="auto">
              <a:xfrm>
                <a:off x="519" y="27"/>
                <a:ext cx="200" cy="192"/>
                <a:chOff x="0" y="0"/>
                <a:chExt cx="199" cy="192"/>
              </a:xfrm>
            </p:grpSpPr>
            <p:sp>
              <p:nvSpPr>
                <p:cNvPr id="29859" name="AutoShape 97"/>
                <p:cNvSpPr>
                  <a:spLocks/>
                </p:cNvSpPr>
                <p:nvPr/>
              </p:nvSpPr>
              <p:spPr bwMode="auto">
                <a:xfrm>
                  <a:off x="0" y="0"/>
                  <a:ext cx="199" cy="192"/>
                </a:xfrm>
                <a:custGeom>
                  <a:avLst/>
                  <a:gdLst>
                    <a:gd name="T0" fmla="*/ 1 w 21600"/>
                    <a:gd name="T1" fmla="*/ 0 h 21600"/>
                    <a:gd name="T2" fmla="*/ 0 w 21600"/>
                    <a:gd name="T3" fmla="*/ 1 h 21600"/>
                    <a:gd name="T4" fmla="*/ 1 w 21600"/>
                    <a:gd name="T5" fmla="*/ 2 h 21600"/>
                    <a:gd name="T6" fmla="*/ 2 w 21600"/>
                    <a:gd name="T7" fmla="*/ 1 h 21600"/>
                    <a:gd name="T8" fmla="*/ 1 w 21600"/>
                    <a:gd name="T9" fmla="*/ 0 h 21600"/>
                    <a:gd name="T10" fmla="*/ 1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9860" name="Rectangle 98"/>
                <p:cNvSpPr>
                  <a:spLocks/>
                </p:cNvSpPr>
                <p:nvPr/>
              </p:nvSpPr>
              <p:spPr bwMode="auto">
                <a:xfrm>
                  <a:off x="28" y="8"/>
                  <a:ext cx="143" cy="17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 sz="1400">
                      <a:solidFill>
                        <a:schemeClr val="tx1"/>
                      </a:solidFill>
                      <a:latin typeface="Arial Italic" charset="0"/>
                      <a:cs typeface="Arial Italic" charset="0"/>
                      <a:sym typeface="Arial Italic" charset="0"/>
                    </a:rPr>
                    <a:t>a</a:t>
                  </a:r>
                </a:p>
              </p:txBody>
            </p:sp>
          </p:grpSp>
          <p:grpSp>
            <p:nvGrpSpPr>
              <p:cNvPr id="29837" name="Group 102"/>
              <p:cNvGrpSpPr>
                <a:grpSpLocks/>
              </p:cNvGrpSpPr>
              <p:nvPr/>
            </p:nvGrpSpPr>
            <p:grpSpPr bwMode="auto">
              <a:xfrm>
                <a:off x="1759" y="526"/>
                <a:ext cx="200" cy="192"/>
                <a:chOff x="0" y="0"/>
                <a:chExt cx="199" cy="192"/>
              </a:xfrm>
            </p:grpSpPr>
            <p:sp>
              <p:nvSpPr>
                <p:cNvPr id="29857" name="AutoShape 100"/>
                <p:cNvSpPr>
                  <a:spLocks/>
                </p:cNvSpPr>
                <p:nvPr/>
              </p:nvSpPr>
              <p:spPr bwMode="auto">
                <a:xfrm>
                  <a:off x="0" y="0"/>
                  <a:ext cx="199" cy="192"/>
                </a:xfrm>
                <a:custGeom>
                  <a:avLst/>
                  <a:gdLst>
                    <a:gd name="T0" fmla="*/ 1 w 21600"/>
                    <a:gd name="T1" fmla="*/ 0 h 21600"/>
                    <a:gd name="T2" fmla="*/ 0 w 21600"/>
                    <a:gd name="T3" fmla="*/ 1 h 21600"/>
                    <a:gd name="T4" fmla="*/ 1 w 21600"/>
                    <a:gd name="T5" fmla="*/ 2 h 21600"/>
                    <a:gd name="T6" fmla="*/ 2 w 21600"/>
                    <a:gd name="T7" fmla="*/ 1 h 21600"/>
                    <a:gd name="T8" fmla="*/ 1 w 21600"/>
                    <a:gd name="T9" fmla="*/ 0 h 21600"/>
                    <a:gd name="T10" fmla="*/ 1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9858" name="Rectangle 101"/>
                <p:cNvSpPr>
                  <a:spLocks/>
                </p:cNvSpPr>
                <p:nvPr/>
              </p:nvSpPr>
              <p:spPr bwMode="auto">
                <a:xfrm>
                  <a:off x="43" y="8"/>
                  <a:ext cx="113" cy="17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 sz="1400">
                      <a:solidFill>
                        <a:schemeClr val="tx1"/>
                      </a:solidFill>
                      <a:latin typeface="Arial Italic" charset="0"/>
                      <a:cs typeface="Arial Italic" charset="0"/>
                      <a:sym typeface="Arial Italic" charset="0"/>
                    </a:rPr>
                    <a:t>f</a:t>
                  </a:r>
                </a:p>
              </p:txBody>
            </p:sp>
          </p:grpSp>
          <p:grpSp>
            <p:nvGrpSpPr>
              <p:cNvPr id="29838" name="Group 105"/>
              <p:cNvGrpSpPr>
                <a:grpSpLocks/>
              </p:cNvGrpSpPr>
              <p:nvPr/>
            </p:nvGrpSpPr>
            <p:grpSpPr bwMode="auto">
              <a:xfrm>
                <a:off x="1679" y="872"/>
                <a:ext cx="200" cy="192"/>
                <a:chOff x="0" y="0"/>
                <a:chExt cx="199" cy="192"/>
              </a:xfrm>
            </p:grpSpPr>
            <p:sp>
              <p:nvSpPr>
                <p:cNvPr id="29855" name="AutoShape 103"/>
                <p:cNvSpPr>
                  <a:spLocks/>
                </p:cNvSpPr>
                <p:nvPr/>
              </p:nvSpPr>
              <p:spPr bwMode="auto">
                <a:xfrm>
                  <a:off x="0" y="0"/>
                  <a:ext cx="199" cy="192"/>
                </a:xfrm>
                <a:custGeom>
                  <a:avLst/>
                  <a:gdLst>
                    <a:gd name="T0" fmla="*/ 1 w 21600"/>
                    <a:gd name="T1" fmla="*/ 0 h 21600"/>
                    <a:gd name="T2" fmla="*/ 0 w 21600"/>
                    <a:gd name="T3" fmla="*/ 1 h 21600"/>
                    <a:gd name="T4" fmla="*/ 1 w 21600"/>
                    <a:gd name="T5" fmla="*/ 2 h 21600"/>
                    <a:gd name="T6" fmla="*/ 2 w 21600"/>
                    <a:gd name="T7" fmla="*/ 1 h 21600"/>
                    <a:gd name="T8" fmla="*/ 1 w 21600"/>
                    <a:gd name="T9" fmla="*/ 0 h 21600"/>
                    <a:gd name="T10" fmla="*/ 1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9856" name="Rectangle 104"/>
                <p:cNvSpPr>
                  <a:spLocks/>
                </p:cNvSpPr>
                <p:nvPr/>
              </p:nvSpPr>
              <p:spPr bwMode="auto">
                <a:xfrm>
                  <a:off x="40" y="8"/>
                  <a:ext cx="119" cy="17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 sz="1400">
                      <a:solidFill>
                        <a:schemeClr val="tx1"/>
                      </a:solidFill>
                      <a:latin typeface="Arial Italic" charset="0"/>
                      <a:cs typeface="Arial Italic" charset="0"/>
                      <a:sym typeface="Arial Italic" charset="0"/>
                    </a:rPr>
                    <a:t>r</a:t>
                  </a:r>
                </a:p>
              </p:txBody>
            </p:sp>
          </p:grpSp>
          <p:sp>
            <p:nvSpPr>
              <p:cNvPr id="29839" name="Line 106"/>
              <p:cNvSpPr>
                <a:spLocks noChangeShapeType="1"/>
              </p:cNvSpPr>
              <p:nvPr/>
            </p:nvSpPr>
            <p:spPr bwMode="auto">
              <a:xfrm>
                <a:off x="170" y="825"/>
                <a:ext cx="189" cy="1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840" name="Line 107"/>
              <p:cNvSpPr>
                <a:spLocks noChangeShapeType="1"/>
              </p:cNvSpPr>
              <p:nvPr/>
            </p:nvSpPr>
            <p:spPr bwMode="auto">
              <a:xfrm rot="10800000" flipH="1">
                <a:off x="530" y="1025"/>
                <a:ext cx="309" cy="1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841" name="Line 108"/>
              <p:cNvSpPr>
                <a:spLocks noChangeShapeType="1"/>
              </p:cNvSpPr>
              <p:nvPr/>
            </p:nvSpPr>
            <p:spPr bwMode="auto">
              <a:xfrm flipH="1">
                <a:off x="1010" y="844"/>
                <a:ext cx="198" cy="1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842" name="Line 109"/>
              <p:cNvSpPr>
                <a:spLocks noChangeShapeType="1"/>
              </p:cNvSpPr>
              <p:nvPr/>
            </p:nvSpPr>
            <p:spPr bwMode="auto">
              <a:xfrm flipH="1">
                <a:off x="559" y="776"/>
                <a:ext cx="62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843" name="Line 110"/>
              <p:cNvSpPr>
                <a:spLocks noChangeShapeType="1"/>
              </p:cNvSpPr>
              <p:nvPr/>
            </p:nvSpPr>
            <p:spPr bwMode="auto">
              <a:xfrm flipH="1">
                <a:off x="1350" y="603"/>
                <a:ext cx="89" cy="10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844" name="Line 111"/>
              <p:cNvSpPr>
                <a:spLocks noChangeShapeType="1"/>
              </p:cNvSpPr>
              <p:nvPr/>
            </p:nvSpPr>
            <p:spPr bwMode="auto">
              <a:xfrm>
                <a:off x="1510" y="575"/>
                <a:ext cx="198" cy="3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845" name="Line 112"/>
              <p:cNvSpPr>
                <a:spLocks noChangeShapeType="1"/>
              </p:cNvSpPr>
              <p:nvPr/>
            </p:nvSpPr>
            <p:spPr bwMode="auto">
              <a:xfrm rot="10800000" flipH="1">
                <a:off x="1779" y="718"/>
                <a:ext cx="80" cy="1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846" name="Line 113"/>
              <p:cNvSpPr>
                <a:spLocks noChangeShapeType="1"/>
              </p:cNvSpPr>
              <p:nvPr/>
            </p:nvSpPr>
            <p:spPr bwMode="auto">
              <a:xfrm rot="10800000" flipH="1">
                <a:off x="1859" y="200"/>
                <a:ext cx="60" cy="3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847" name="Line 114"/>
              <p:cNvSpPr>
                <a:spLocks noChangeShapeType="1"/>
              </p:cNvSpPr>
              <p:nvPr/>
            </p:nvSpPr>
            <p:spPr bwMode="auto">
              <a:xfrm rot="10800000" flipH="1">
                <a:off x="170" y="584"/>
                <a:ext cx="409" cy="10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848" name="Line 115"/>
              <p:cNvSpPr>
                <a:spLocks noChangeShapeType="1"/>
              </p:cNvSpPr>
              <p:nvPr/>
            </p:nvSpPr>
            <p:spPr bwMode="auto">
              <a:xfrm rot="10800000">
                <a:off x="330" y="364"/>
                <a:ext cx="278" cy="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849" name="Line 116"/>
              <p:cNvSpPr>
                <a:spLocks noChangeShapeType="1"/>
              </p:cNvSpPr>
              <p:nvPr/>
            </p:nvSpPr>
            <p:spPr bwMode="auto">
              <a:xfrm rot="10800000" flipH="1">
                <a:off x="339" y="123"/>
                <a:ext cx="180" cy="10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850" name="Line 117"/>
              <p:cNvSpPr>
                <a:spLocks noChangeShapeType="1"/>
              </p:cNvSpPr>
              <p:nvPr/>
            </p:nvSpPr>
            <p:spPr bwMode="auto">
              <a:xfrm rot="10800000">
                <a:off x="719" y="123"/>
                <a:ext cx="340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851" name="Line 118"/>
              <p:cNvSpPr>
                <a:spLocks noChangeShapeType="1"/>
              </p:cNvSpPr>
              <p:nvPr/>
            </p:nvSpPr>
            <p:spPr bwMode="auto">
              <a:xfrm rot="10800000" flipH="1">
                <a:off x="750" y="344"/>
                <a:ext cx="338" cy="1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852" name="Line 119"/>
              <p:cNvSpPr>
                <a:spLocks noChangeShapeType="1"/>
              </p:cNvSpPr>
              <p:nvPr/>
            </p:nvSpPr>
            <p:spPr bwMode="auto">
              <a:xfrm rot="10800000" flipH="1">
                <a:off x="779" y="507"/>
                <a:ext cx="560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853" name="Freeform 120"/>
              <p:cNvSpPr>
                <a:spLocks/>
              </p:cNvSpPr>
              <p:nvPr/>
            </p:nvSpPr>
            <p:spPr bwMode="auto">
              <a:xfrm rot="5400000" flipH="1">
                <a:off x="1384" y="150"/>
                <a:ext cx="278" cy="52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60000 65536"/>
                  <a:gd name="T5" fmla="*/ 0 60000 65536"/>
                  <a:gd name="T6" fmla="*/ 0 w 21600"/>
                  <a:gd name="T7" fmla="*/ 0 h 21600"/>
                  <a:gd name="T8" fmla="*/ 21600 w 21600"/>
                  <a:gd name="T9" fmla="*/ 21600 h 216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600" h="21600">
                    <a:moveTo>
                      <a:pt x="0" y="0"/>
                    </a:moveTo>
                    <a:cubicBezTo>
                      <a:pt x="10800" y="0"/>
                      <a:pt x="21600" y="10800"/>
                      <a:pt x="21600" y="21600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854" name="Freeform 121"/>
              <p:cNvSpPr>
                <a:spLocks/>
              </p:cNvSpPr>
              <p:nvPr/>
            </p:nvSpPr>
            <p:spPr bwMode="auto">
              <a:xfrm rot="10800000" flipH="1">
                <a:off x="199" y="575"/>
                <a:ext cx="1169" cy="182"/>
              </a:xfrm>
              <a:custGeom>
                <a:avLst/>
                <a:gdLst>
                  <a:gd name="T0" fmla="*/ 0 w 21600"/>
                  <a:gd name="T1" fmla="*/ 0 h 21600"/>
                  <a:gd name="T2" fmla="*/ 3 w 21600"/>
                  <a:gd name="T3" fmla="*/ 0 h 21600"/>
                  <a:gd name="T4" fmla="*/ 0 60000 65536"/>
                  <a:gd name="T5" fmla="*/ 0 60000 65536"/>
                  <a:gd name="T6" fmla="*/ 0 w 21600"/>
                  <a:gd name="T7" fmla="*/ 0 h 21600"/>
                  <a:gd name="T8" fmla="*/ 21600 w 21600"/>
                  <a:gd name="T9" fmla="*/ 21600 h 216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600" h="21600">
                    <a:moveTo>
                      <a:pt x="0" y="0"/>
                    </a:moveTo>
                    <a:cubicBezTo>
                      <a:pt x="10800" y="0"/>
                      <a:pt x="21600" y="10800"/>
                      <a:pt x="21600" y="21600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9826" name="Line 123"/>
            <p:cNvSpPr>
              <a:spLocks noChangeShapeType="1"/>
            </p:cNvSpPr>
            <p:nvPr/>
          </p:nvSpPr>
          <p:spPr bwMode="auto">
            <a:xfrm rot="10800000" flipH="1">
              <a:off x="1039" y="968"/>
              <a:ext cx="640" cy="5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9711" name="AutoShape 125"/>
          <p:cNvSpPr>
            <a:spLocks/>
          </p:cNvSpPr>
          <p:nvPr/>
        </p:nvSpPr>
        <p:spPr bwMode="auto">
          <a:xfrm>
            <a:off x="4705350" y="2428875"/>
            <a:ext cx="317500" cy="304800"/>
          </a:xfrm>
          <a:custGeom>
            <a:avLst/>
            <a:gdLst>
              <a:gd name="T0" fmla="*/ 2333478 w 21600"/>
              <a:gd name="T1" fmla="*/ 0 h 21600"/>
              <a:gd name="T2" fmla="*/ 0 w 21600"/>
              <a:gd name="T3" fmla="*/ 2150533 h 21600"/>
              <a:gd name="T4" fmla="*/ 2333478 w 21600"/>
              <a:gd name="T5" fmla="*/ 4301067 h 21600"/>
              <a:gd name="T6" fmla="*/ 4666956 w 21600"/>
              <a:gd name="T7" fmla="*/ 2150533 h 21600"/>
              <a:gd name="T8" fmla="*/ 2333478 w 21600"/>
              <a:gd name="T9" fmla="*/ 0 h 21600"/>
              <a:gd name="T10" fmla="*/ 2333478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10800" y="0"/>
                </a:moveTo>
              </a:path>
            </a:pathLst>
          </a:custGeom>
          <a:noFill/>
          <a:ln w="3810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9712" name="Group 130"/>
          <p:cNvGrpSpPr>
            <a:grpSpLocks/>
          </p:cNvGrpSpPr>
          <p:nvPr/>
        </p:nvGrpSpPr>
        <p:grpSpPr bwMode="auto">
          <a:xfrm>
            <a:off x="5546725" y="2855913"/>
            <a:ext cx="808038" cy="304800"/>
            <a:chOff x="0" y="0"/>
            <a:chExt cx="509" cy="192"/>
          </a:xfrm>
        </p:grpSpPr>
        <p:grpSp>
          <p:nvGrpSpPr>
            <p:cNvPr id="29821" name="Group 128"/>
            <p:cNvGrpSpPr>
              <a:grpSpLocks/>
            </p:cNvGrpSpPr>
            <p:nvPr/>
          </p:nvGrpSpPr>
          <p:grpSpPr bwMode="auto">
            <a:xfrm>
              <a:off x="309" y="0"/>
              <a:ext cx="200" cy="192"/>
              <a:chOff x="0" y="0"/>
              <a:chExt cx="199" cy="192"/>
            </a:xfrm>
          </p:grpSpPr>
          <p:sp>
            <p:nvSpPr>
              <p:cNvPr id="29823" name="AutoShape 126"/>
              <p:cNvSpPr>
                <a:spLocks/>
              </p:cNvSpPr>
              <p:nvPr/>
            </p:nvSpPr>
            <p:spPr bwMode="auto">
              <a:xfrm>
                <a:off x="0" y="0"/>
                <a:ext cx="199" cy="192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1 h 21600"/>
                  <a:gd name="T4" fmla="*/ 1 w 21600"/>
                  <a:gd name="T5" fmla="*/ 2 h 21600"/>
                  <a:gd name="T6" fmla="*/ 2 w 21600"/>
                  <a:gd name="T7" fmla="*/ 1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38100" cap="flat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824" name="Rectangle 127"/>
              <p:cNvSpPr>
                <a:spLocks/>
              </p:cNvSpPr>
              <p:nvPr/>
            </p:nvSpPr>
            <p:spPr bwMode="auto">
              <a:xfrm>
                <a:off x="28" y="8"/>
                <a:ext cx="143" cy="17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1400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q</a:t>
                </a:r>
              </a:p>
            </p:txBody>
          </p:sp>
        </p:grpSp>
        <p:sp>
          <p:nvSpPr>
            <p:cNvPr id="29822" name="Line 129"/>
            <p:cNvSpPr>
              <a:spLocks noChangeShapeType="1"/>
            </p:cNvSpPr>
            <p:nvPr/>
          </p:nvSpPr>
          <p:spPr bwMode="auto">
            <a:xfrm rot="10800000" flipH="1">
              <a:off x="0" y="96"/>
              <a:ext cx="303" cy="1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9713" name="Group 135"/>
          <p:cNvGrpSpPr>
            <a:grpSpLocks/>
          </p:cNvGrpSpPr>
          <p:nvPr/>
        </p:nvGrpSpPr>
        <p:grpSpPr bwMode="auto">
          <a:xfrm>
            <a:off x="5276850" y="2611438"/>
            <a:ext cx="1290638" cy="457200"/>
            <a:chOff x="0" y="0"/>
            <a:chExt cx="813" cy="287"/>
          </a:xfrm>
        </p:grpSpPr>
        <p:grpSp>
          <p:nvGrpSpPr>
            <p:cNvPr id="29817" name="Group 133"/>
            <p:cNvGrpSpPr>
              <a:grpSpLocks/>
            </p:cNvGrpSpPr>
            <p:nvPr/>
          </p:nvGrpSpPr>
          <p:grpSpPr bwMode="auto">
            <a:xfrm>
              <a:off x="0" y="96"/>
              <a:ext cx="199" cy="191"/>
              <a:chOff x="0" y="0"/>
              <a:chExt cx="199" cy="191"/>
            </a:xfrm>
          </p:grpSpPr>
          <p:sp>
            <p:nvSpPr>
              <p:cNvPr id="29819" name="AutoShape 131"/>
              <p:cNvSpPr>
                <a:spLocks/>
              </p:cNvSpPr>
              <p:nvPr/>
            </p:nvSpPr>
            <p:spPr bwMode="auto">
              <a:xfrm>
                <a:off x="0" y="0"/>
                <a:ext cx="199" cy="191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1 h 21600"/>
                  <a:gd name="T4" fmla="*/ 1 w 21600"/>
                  <a:gd name="T5" fmla="*/ 2 h 21600"/>
                  <a:gd name="T6" fmla="*/ 2 w 21600"/>
                  <a:gd name="T7" fmla="*/ 1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38100" cap="flat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820" name="Rectangle 132"/>
              <p:cNvSpPr>
                <a:spLocks/>
              </p:cNvSpPr>
              <p:nvPr/>
            </p:nvSpPr>
            <p:spPr bwMode="auto">
              <a:xfrm>
                <a:off x="28" y="7"/>
                <a:ext cx="143" cy="17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1400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p</a:t>
                </a:r>
              </a:p>
            </p:txBody>
          </p:sp>
        </p:grpSp>
        <p:sp>
          <p:nvSpPr>
            <p:cNvPr id="29818" name="Line 134"/>
            <p:cNvSpPr>
              <a:spLocks noChangeShapeType="1"/>
            </p:cNvSpPr>
            <p:nvPr/>
          </p:nvSpPr>
          <p:spPr bwMode="auto">
            <a:xfrm flipH="1">
              <a:off x="205" y="0"/>
              <a:ext cx="608" cy="192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9714" name="Group 140"/>
          <p:cNvGrpSpPr>
            <a:grpSpLocks/>
          </p:cNvGrpSpPr>
          <p:nvPr/>
        </p:nvGrpSpPr>
        <p:grpSpPr bwMode="auto">
          <a:xfrm>
            <a:off x="6577013" y="2346325"/>
            <a:ext cx="412750" cy="419100"/>
            <a:chOff x="0" y="0"/>
            <a:chExt cx="260" cy="263"/>
          </a:xfrm>
        </p:grpSpPr>
        <p:grpSp>
          <p:nvGrpSpPr>
            <p:cNvPr id="29813" name="Group 138"/>
            <p:cNvGrpSpPr>
              <a:grpSpLocks/>
            </p:cNvGrpSpPr>
            <p:nvPr/>
          </p:nvGrpSpPr>
          <p:grpSpPr bwMode="auto">
            <a:xfrm>
              <a:off x="0" y="71"/>
              <a:ext cx="200" cy="192"/>
              <a:chOff x="0" y="0"/>
              <a:chExt cx="200" cy="192"/>
            </a:xfrm>
          </p:grpSpPr>
          <p:sp>
            <p:nvSpPr>
              <p:cNvPr id="29815" name="AutoShape 136"/>
              <p:cNvSpPr>
                <a:spLocks/>
              </p:cNvSpPr>
              <p:nvPr/>
            </p:nvSpPr>
            <p:spPr bwMode="auto">
              <a:xfrm>
                <a:off x="0" y="0"/>
                <a:ext cx="200" cy="192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1 h 21600"/>
                  <a:gd name="T4" fmla="*/ 1 w 21600"/>
                  <a:gd name="T5" fmla="*/ 2 h 21600"/>
                  <a:gd name="T6" fmla="*/ 2 w 21600"/>
                  <a:gd name="T7" fmla="*/ 1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38100" cap="flat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816" name="Rectangle 137"/>
              <p:cNvSpPr>
                <a:spLocks/>
              </p:cNvSpPr>
              <p:nvPr/>
            </p:nvSpPr>
            <p:spPr bwMode="auto">
              <a:xfrm>
                <a:off x="28" y="8"/>
                <a:ext cx="143" cy="17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1400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h</a:t>
                </a:r>
              </a:p>
            </p:txBody>
          </p:sp>
        </p:grpSp>
        <p:sp>
          <p:nvSpPr>
            <p:cNvPr id="29814" name="Line 139"/>
            <p:cNvSpPr>
              <a:spLocks noChangeShapeType="1"/>
            </p:cNvSpPr>
            <p:nvPr/>
          </p:nvSpPr>
          <p:spPr bwMode="auto">
            <a:xfrm flipH="1">
              <a:off x="170" y="0"/>
              <a:ext cx="90" cy="93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9715" name="Group 145"/>
          <p:cNvGrpSpPr>
            <a:grpSpLocks/>
          </p:cNvGrpSpPr>
          <p:nvPr/>
        </p:nvGrpSpPr>
        <p:grpSpPr bwMode="auto">
          <a:xfrm>
            <a:off x="7497763" y="2216150"/>
            <a:ext cx="317500" cy="539750"/>
            <a:chOff x="0" y="0"/>
            <a:chExt cx="200" cy="340"/>
          </a:xfrm>
        </p:grpSpPr>
        <p:grpSp>
          <p:nvGrpSpPr>
            <p:cNvPr id="29809" name="Group 143"/>
            <p:cNvGrpSpPr>
              <a:grpSpLocks/>
            </p:cNvGrpSpPr>
            <p:nvPr/>
          </p:nvGrpSpPr>
          <p:grpSpPr bwMode="auto">
            <a:xfrm>
              <a:off x="0" y="0"/>
              <a:ext cx="200" cy="192"/>
              <a:chOff x="0" y="0"/>
              <a:chExt cx="200" cy="192"/>
            </a:xfrm>
          </p:grpSpPr>
          <p:sp>
            <p:nvSpPr>
              <p:cNvPr id="29811" name="AutoShape 141"/>
              <p:cNvSpPr>
                <a:spLocks/>
              </p:cNvSpPr>
              <p:nvPr/>
            </p:nvSpPr>
            <p:spPr bwMode="auto">
              <a:xfrm>
                <a:off x="0" y="0"/>
                <a:ext cx="200" cy="192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1 h 21600"/>
                  <a:gd name="T4" fmla="*/ 1 w 21600"/>
                  <a:gd name="T5" fmla="*/ 2 h 21600"/>
                  <a:gd name="T6" fmla="*/ 2 w 21600"/>
                  <a:gd name="T7" fmla="*/ 1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38100" cap="flat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812" name="Rectangle 142"/>
              <p:cNvSpPr>
                <a:spLocks/>
              </p:cNvSpPr>
              <p:nvPr/>
            </p:nvSpPr>
            <p:spPr bwMode="auto">
              <a:xfrm>
                <a:off x="43" y="8"/>
                <a:ext cx="113" cy="17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1400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f</a:t>
                </a:r>
              </a:p>
            </p:txBody>
          </p:sp>
        </p:grpSp>
        <p:sp>
          <p:nvSpPr>
            <p:cNvPr id="29810" name="Line 144"/>
            <p:cNvSpPr>
              <a:spLocks noChangeShapeType="1"/>
            </p:cNvSpPr>
            <p:nvPr/>
          </p:nvSpPr>
          <p:spPr bwMode="auto">
            <a:xfrm rot="10800000" flipH="1">
              <a:off x="20" y="197"/>
              <a:ext cx="80" cy="143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9716" name="Group 148"/>
          <p:cNvGrpSpPr>
            <a:grpSpLocks/>
          </p:cNvGrpSpPr>
          <p:nvPr/>
        </p:nvGrpSpPr>
        <p:grpSpPr bwMode="auto">
          <a:xfrm>
            <a:off x="7593013" y="1392238"/>
            <a:ext cx="317500" cy="814387"/>
            <a:chOff x="0" y="0"/>
            <a:chExt cx="200" cy="513"/>
          </a:xfrm>
        </p:grpSpPr>
        <p:sp>
          <p:nvSpPr>
            <p:cNvPr id="29807" name="AutoShape 146"/>
            <p:cNvSpPr>
              <a:spLocks/>
            </p:cNvSpPr>
            <p:nvPr/>
          </p:nvSpPr>
          <p:spPr bwMode="auto">
            <a:xfrm>
              <a:off x="0" y="0"/>
              <a:ext cx="200" cy="191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1 w 21600"/>
                <a:gd name="T5" fmla="*/ 2 h 21600"/>
                <a:gd name="T6" fmla="*/ 2 w 21600"/>
                <a:gd name="T7" fmla="*/ 1 h 21600"/>
                <a:gd name="T8" fmla="*/ 1 w 21600"/>
                <a:gd name="T9" fmla="*/ 0 h 21600"/>
                <a:gd name="T10" fmla="*/ 1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38100" cap="flat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808" name="Line 147"/>
            <p:cNvSpPr>
              <a:spLocks noChangeShapeType="1"/>
            </p:cNvSpPr>
            <p:nvPr/>
          </p:nvSpPr>
          <p:spPr bwMode="auto">
            <a:xfrm rot="10800000" flipH="1">
              <a:off x="39" y="197"/>
              <a:ext cx="61" cy="31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9717" name="Group 153"/>
          <p:cNvGrpSpPr>
            <a:grpSpLocks/>
          </p:cNvGrpSpPr>
          <p:nvPr/>
        </p:nvGrpSpPr>
        <p:grpSpPr bwMode="auto">
          <a:xfrm>
            <a:off x="4976813" y="2154238"/>
            <a:ext cx="966787" cy="309562"/>
            <a:chOff x="0" y="0"/>
            <a:chExt cx="608" cy="195"/>
          </a:xfrm>
        </p:grpSpPr>
        <p:grpSp>
          <p:nvGrpSpPr>
            <p:cNvPr id="29803" name="Group 151"/>
            <p:cNvGrpSpPr>
              <a:grpSpLocks/>
            </p:cNvGrpSpPr>
            <p:nvPr/>
          </p:nvGrpSpPr>
          <p:grpSpPr bwMode="auto">
            <a:xfrm>
              <a:off x="408" y="0"/>
              <a:ext cx="200" cy="191"/>
              <a:chOff x="0" y="0"/>
              <a:chExt cx="200" cy="191"/>
            </a:xfrm>
          </p:grpSpPr>
          <p:sp>
            <p:nvSpPr>
              <p:cNvPr id="29805" name="AutoShape 149"/>
              <p:cNvSpPr>
                <a:spLocks/>
              </p:cNvSpPr>
              <p:nvPr/>
            </p:nvSpPr>
            <p:spPr bwMode="auto">
              <a:xfrm>
                <a:off x="0" y="0"/>
                <a:ext cx="200" cy="191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1 h 21600"/>
                  <a:gd name="T4" fmla="*/ 1 w 21600"/>
                  <a:gd name="T5" fmla="*/ 2 h 21600"/>
                  <a:gd name="T6" fmla="*/ 2 w 21600"/>
                  <a:gd name="T7" fmla="*/ 1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38100" cap="flat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806" name="Rectangle 150"/>
              <p:cNvSpPr>
                <a:spLocks/>
              </p:cNvSpPr>
              <p:nvPr/>
            </p:nvSpPr>
            <p:spPr bwMode="auto">
              <a:xfrm>
                <a:off x="28" y="7"/>
                <a:ext cx="143" cy="17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1400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d</a:t>
                </a:r>
              </a:p>
            </p:txBody>
          </p:sp>
        </p:grpSp>
        <p:sp>
          <p:nvSpPr>
            <p:cNvPr id="29804" name="Line 152"/>
            <p:cNvSpPr>
              <a:spLocks noChangeShapeType="1"/>
            </p:cNvSpPr>
            <p:nvPr/>
          </p:nvSpPr>
          <p:spPr bwMode="auto">
            <a:xfrm rot="10800000" flipH="1">
              <a:off x="0" y="90"/>
              <a:ext cx="408" cy="10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9718" name="Group 158"/>
          <p:cNvGrpSpPr>
            <a:grpSpLocks/>
          </p:cNvGrpSpPr>
          <p:nvPr/>
        </p:nvGrpSpPr>
        <p:grpSpPr bwMode="auto">
          <a:xfrm>
            <a:off x="4959350" y="1697038"/>
            <a:ext cx="712788" cy="492125"/>
            <a:chOff x="0" y="0"/>
            <a:chExt cx="449" cy="310"/>
          </a:xfrm>
        </p:grpSpPr>
        <p:grpSp>
          <p:nvGrpSpPr>
            <p:cNvPr id="29799" name="Group 156"/>
            <p:cNvGrpSpPr>
              <a:grpSpLocks/>
            </p:cNvGrpSpPr>
            <p:nvPr/>
          </p:nvGrpSpPr>
          <p:grpSpPr bwMode="auto">
            <a:xfrm>
              <a:off x="0" y="0"/>
              <a:ext cx="199" cy="191"/>
              <a:chOff x="0" y="0"/>
              <a:chExt cx="199" cy="191"/>
            </a:xfrm>
          </p:grpSpPr>
          <p:sp>
            <p:nvSpPr>
              <p:cNvPr id="29801" name="AutoShape 154"/>
              <p:cNvSpPr>
                <a:spLocks/>
              </p:cNvSpPr>
              <p:nvPr/>
            </p:nvSpPr>
            <p:spPr bwMode="auto">
              <a:xfrm>
                <a:off x="0" y="0"/>
                <a:ext cx="199" cy="191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1 h 21600"/>
                  <a:gd name="T4" fmla="*/ 1 w 21600"/>
                  <a:gd name="T5" fmla="*/ 2 h 21600"/>
                  <a:gd name="T6" fmla="*/ 2 w 21600"/>
                  <a:gd name="T7" fmla="*/ 1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38100" cap="flat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802" name="Rectangle 155"/>
              <p:cNvSpPr>
                <a:spLocks/>
              </p:cNvSpPr>
              <p:nvPr/>
            </p:nvSpPr>
            <p:spPr bwMode="auto">
              <a:xfrm>
                <a:off x="28" y="7"/>
                <a:ext cx="143" cy="17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1400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b</a:t>
                </a:r>
              </a:p>
            </p:txBody>
          </p:sp>
        </p:grpSp>
        <p:sp>
          <p:nvSpPr>
            <p:cNvPr id="29800" name="Line 157"/>
            <p:cNvSpPr>
              <a:spLocks noChangeShapeType="1"/>
            </p:cNvSpPr>
            <p:nvPr/>
          </p:nvSpPr>
          <p:spPr bwMode="auto">
            <a:xfrm rot="10800000">
              <a:off x="170" y="169"/>
              <a:ext cx="279" cy="141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9719" name="Group 163"/>
          <p:cNvGrpSpPr>
            <a:grpSpLocks/>
          </p:cNvGrpSpPr>
          <p:nvPr/>
        </p:nvGrpSpPr>
        <p:grpSpPr bwMode="auto">
          <a:xfrm>
            <a:off x="5235575" y="1422400"/>
            <a:ext cx="611188" cy="319088"/>
            <a:chOff x="0" y="0"/>
            <a:chExt cx="385" cy="201"/>
          </a:xfrm>
        </p:grpSpPr>
        <p:grpSp>
          <p:nvGrpSpPr>
            <p:cNvPr id="29795" name="Group 161"/>
            <p:cNvGrpSpPr>
              <a:grpSpLocks/>
            </p:cNvGrpSpPr>
            <p:nvPr/>
          </p:nvGrpSpPr>
          <p:grpSpPr bwMode="auto">
            <a:xfrm>
              <a:off x="185" y="0"/>
              <a:ext cx="200" cy="191"/>
              <a:chOff x="0" y="0"/>
              <a:chExt cx="199" cy="191"/>
            </a:xfrm>
          </p:grpSpPr>
          <p:sp>
            <p:nvSpPr>
              <p:cNvPr id="29797" name="AutoShape 159"/>
              <p:cNvSpPr>
                <a:spLocks/>
              </p:cNvSpPr>
              <p:nvPr/>
            </p:nvSpPr>
            <p:spPr bwMode="auto">
              <a:xfrm>
                <a:off x="0" y="0"/>
                <a:ext cx="199" cy="191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1 h 21600"/>
                  <a:gd name="T4" fmla="*/ 1 w 21600"/>
                  <a:gd name="T5" fmla="*/ 2 h 21600"/>
                  <a:gd name="T6" fmla="*/ 2 w 21600"/>
                  <a:gd name="T7" fmla="*/ 1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38100" cap="flat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798" name="Rectangle 160"/>
              <p:cNvSpPr>
                <a:spLocks/>
              </p:cNvSpPr>
              <p:nvPr/>
            </p:nvSpPr>
            <p:spPr bwMode="auto">
              <a:xfrm>
                <a:off x="28" y="7"/>
                <a:ext cx="143" cy="17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1400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a</a:t>
                </a:r>
              </a:p>
            </p:txBody>
          </p:sp>
        </p:grpSp>
        <p:sp>
          <p:nvSpPr>
            <p:cNvPr id="29796" name="Line 162"/>
            <p:cNvSpPr>
              <a:spLocks noChangeShapeType="1"/>
            </p:cNvSpPr>
            <p:nvPr/>
          </p:nvSpPr>
          <p:spPr bwMode="auto">
            <a:xfrm rot="10800000" flipH="1">
              <a:off x="0" y="96"/>
              <a:ext cx="179" cy="10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9720" name="Group 168"/>
          <p:cNvGrpSpPr>
            <a:grpSpLocks/>
          </p:cNvGrpSpPr>
          <p:nvPr/>
        </p:nvGrpSpPr>
        <p:grpSpPr bwMode="auto">
          <a:xfrm>
            <a:off x="5895975" y="1666875"/>
            <a:ext cx="808038" cy="522288"/>
            <a:chOff x="0" y="0"/>
            <a:chExt cx="509" cy="329"/>
          </a:xfrm>
        </p:grpSpPr>
        <p:grpSp>
          <p:nvGrpSpPr>
            <p:cNvPr id="29791" name="Group 166"/>
            <p:cNvGrpSpPr>
              <a:grpSpLocks/>
            </p:cNvGrpSpPr>
            <p:nvPr/>
          </p:nvGrpSpPr>
          <p:grpSpPr bwMode="auto">
            <a:xfrm>
              <a:off x="308" y="0"/>
              <a:ext cx="201" cy="191"/>
              <a:chOff x="0" y="0"/>
              <a:chExt cx="200" cy="191"/>
            </a:xfrm>
          </p:grpSpPr>
          <p:sp>
            <p:nvSpPr>
              <p:cNvPr id="29793" name="AutoShape 164"/>
              <p:cNvSpPr>
                <a:spLocks/>
              </p:cNvSpPr>
              <p:nvPr/>
            </p:nvSpPr>
            <p:spPr bwMode="auto">
              <a:xfrm>
                <a:off x="0" y="0"/>
                <a:ext cx="200" cy="191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1 h 21600"/>
                  <a:gd name="T4" fmla="*/ 1 w 21600"/>
                  <a:gd name="T5" fmla="*/ 2 h 21600"/>
                  <a:gd name="T6" fmla="*/ 2 w 21600"/>
                  <a:gd name="T7" fmla="*/ 1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38100" cap="flat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794" name="Rectangle 165"/>
              <p:cNvSpPr>
                <a:spLocks/>
              </p:cNvSpPr>
              <p:nvPr/>
            </p:nvSpPr>
            <p:spPr bwMode="auto">
              <a:xfrm>
                <a:off x="31" y="7"/>
                <a:ext cx="137" cy="17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1400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c</a:t>
                </a:r>
              </a:p>
            </p:txBody>
          </p:sp>
        </p:grpSp>
        <p:sp>
          <p:nvSpPr>
            <p:cNvPr id="29792" name="Line 167"/>
            <p:cNvSpPr>
              <a:spLocks noChangeShapeType="1"/>
            </p:cNvSpPr>
            <p:nvPr/>
          </p:nvSpPr>
          <p:spPr bwMode="auto">
            <a:xfrm rot="10800000" flipH="1">
              <a:off x="0" y="169"/>
              <a:ext cx="338" cy="16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9721" name="Group 173"/>
          <p:cNvGrpSpPr>
            <a:grpSpLocks/>
          </p:cNvGrpSpPr>
          <p:nvPr/>
        </p:nvGrpSpPr>
        <p:grpSpPr bwMode="auto">
          <a:xfrm>
            <a:off x="5953125" y="2032000"/>
            <a:ext cx="1195388" cy="304800"/>
            <a:chOff x="0" y="0"/>
            <a:chExt cx="752" cy="192"/>
          </a:xfrm>
        </p:grpSpPr>
        <p:grpSp>
          <p:nvGrpSpPr>
            <p:cNvPr id="29787" name="Group 171"/>
            <p:cNvGrpSpPr>
              <a:grpSpLocks/>
            </p:cNvGrpSpPr>
            <p:nvPr/>
          </p:nvGrpSpPr>
          <p:grpSpPr bwMode="auto">
            <a:xfrm>
              <a:off x="553" y="0"/>
              <a:ext cx="199" cy="192"/>
              <a:chOff x="0" y="0"/>
              <a:chExt cx="199" cy="192"/>
            </a:xfrm>
          </p:grpSpPr>
          <p:sp>
            <p:nvSpPr>
              <p:cNvPr id="29789" name="AutoShape 169"/>
              <p:cNvSpPr>
                <a:spLocks/>
              </p:cNvSpPr>
              <p:nvPr/>
            </p:nvSpPr>
            <p:spPr bwMode="auto">
              <a:xfrm>
                <a:off x="0" y="0"/>
                <a:ext cx="199" cy="192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1 h 21600"/>
                  <a:gd name="T4" fmla="*/ 1 w 21600"/>
                  <a:gd name="T5" fmla="*/ 2 h 21600"/>
                  <a:gd name="T6" fmla="*/ 2 w 21600"/>
                  <a:gd name="T7" fmla="*/ 1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38100" cap="flat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790" name="Rectangle 170"/>
              <p:cNvSpPr>
                <a:spLocks/>
              </p:cNvSpPr>
              <p:nvPr/>
            </p:nvSpPr>
            <p:spPr bwMode="auto">
              <a:xfrm>
                <a:off x="28" y="8"/>
                <a:ext cx="143" cy="17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1400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e</a:t>
                </a:r>
              </a:p>
            </p:txBody>
          </p:sp>
        </p:grpSp>
        <p:sp>
          <p:nvSpPr>
            <p:cNvPr id="29788" name="Line 172"/>
            <p:cNvSpPr>
              <a:spLocks noChangeShapeType="1"/>
            </p:cNvSpPr>
            <p:nvPr/>
          </p:nvSpPr>
          <p:spPr bwMode="auto">
            <a:xfrm rot="10800000" flipH="1">
              <a:off x="0" y="96"/>
              <a:ext cx="547" cy="77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9722" name="Group 176"/>
          <p:cNvGrpSpPr>
            <a:grpSpLocks/>
          </p:cNvGrpSpPr>
          <p:nvPr/>
        </p:nvGrpSpPr>
        <p:grpSpPr bwMode="auto">
          <a:xfrm>
            <a:off x="7370763" y="2765425"/>
            <a:ext cx="317500" cy="303213"/>
            <a:chOff x="0" y="0"/>
            <a:chExt cx="200" cy="190"/>
          </a:xfrm>
        </p:grpSpPr>
        <p:sp>
          <p:nvSpPr>
            <p:cNvPr id="29785" name="AutoShape 174"/>
            <p:cNvSpPr>
              <a:spLocks/>
            </p:cNvSpPr>
            <p:nvPr/>
          </p:nvSpPr>
          <p:spPr bwMode="auto">
            <a:xfrm>
              <a:off x="0" y="0"/>
              <a:ext cx="200" cy="190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1 w 21600"/>
                <a:gd name="T5" fmla="*/ 2 h 21600"/>
                <a:gd name="T6" fmla="*/ 2 w 21600"/>
                <a:gd name="T7" fmla="*/ 1 h 21600"/>
                <a:gd name="T8" fmla="*/ 1 w 21600"/>
                <a:gd name="T9" fmla="*/ 0 h 21600"/>
                <a:gd name="T10" fmla="*/ 1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38100" cap="flat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86" name="Rectangle 175"/>
            <p:cNvSpPr>
              <a:spLocks/>
            </p:cNvSpPr>
            <p:nvPr/>
          </p:nvSpPr>
          <p:spPr bwMode="auto">
            <a:xfrm>
              <a:off x="40" y="7"/>
              <a:ext cx="119" cy="1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400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r</a:t>
              </a:r>
            </a:p>
          </p:txBody>
        </p:sp>
      </p:grpSp>
      <p:sp>
        <p:nvSpPr>
          <p:cNvPr id="29723" name="Line 177"/>
          <p:cNvSpPr>
            <a:spLocks noChangeShapeType="1"/>
          </p:cNvSpPr>
          <p:nvPr/>
        </p:nvSpPr>
        <p:spPr bwMode="auto">
          <a:xfrm>
            <a:off x="7102475" y="2311400"/>
            <a:ext cx="314325" cy="4794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9724" name="Group 180"/>
          <p:cNvGrpSpPr>
            <a:grpSpLocks/>
          </p:cNvGrpSpPr>
          <p:nvPr/>
        </p:nvGrpSpPr>
        <p:grpSpPr bwMode="auto">
          <a:xfrm>
            <a:off x="5530850" y="1428750"/>
            <a:ext cx="846138" cy="390525"/>
            <a:chOff x="0" y="0"/>
            <a:chExt cx="533" cy="246"/>
          </a:xfrm>
        </p:grpSpPr>
        <p:sp>
          <p:nvSpPr>
            <p:cNvPr id="29783" name="Line 178"/>
            <p:cNvSpPr>
              <a:spLocks noChangeShapeType="1"/>
            </p:cNvSpPr>
            <p:nvPr/>
          </p:nvSpPr>
          <p:spPr bwMode="auto">
            <a:xfrm rot="10800000">
              <a:off x="205" y="92"/>
              <a:ext cx="328" cy="15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84" name="AutoShape 179"/>
            <p:cNvSpPr>
              <a:spLocks/>
            </p:cNvSpPr>
            <p:nvPr/>
          </p:nvSpPr>
          <p:spPr bwMode="auto">
            <a:xfrm>
              <a:off x="0" y="0"/>
              <a:ext cx="199" cy="191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1 w 21600"/>
                <a:gd name="T5" fmla="*/ 2 h 21600"/>
                <a:gd name="T6" fmla="*/ 2 w 21600"/>
                <a:gd name="T7" fmla="*/ 1 h 21600"/>
                <a:gd name="T8" fmla="*/ 1 w 21600"/>
                <a:gd name="T9" fmla="*/ 0 h 21600"/>
                <a:gd name="T10" fmla="*/ 1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38100" cap="flat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9725" name="Group 183"/>
          <p:cNvGrpSpPr>
            <a:grpSpLocks/>
          </p:cNvGrpSpPr>
          <p:nvPr/>
        </p:nvGrpSpPr>
        <p:grpSpPr bwMode="auto">
          <a:xfrm>
            <a:off x="6400800" y="1674813"/>
            <a:ext cx="1143000" cy="576262"/>
            <a:chOff x="0" y="0"/>
            <a:chExt cx="719" cy="362"/>
          </a:xfrm>
        </p:grpSpPr>
        <p:sp>
          <p:nvSpPr>
            <p:cNvPr id="29781" name="Freeform 181"/>
            <p:cNvSpPr>
              <a:spLocks/>
            </p:cNvSpPr>
            <p:nvPr/>
          </p:nvSpPr>
          <p:spPr bwMode="auto">
            <a:xfrm rot="5400000" flipH="1">
              <a:off x="322" y="-35"/>
              <a:ext cx="272" cy="52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cubicBezTo>
                    <a:pt x="10800" y="0"/>
                    <a:pt x="21600" y="10800"/>
                    <a:pt x="21600" y="21600"/>
                  </a:cubicBezTo>
                </a:path>
              </a:pathLst>
            </a:custGeom>
            <a:noFill/>
            <a:ln w="38100" cap="flat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82" name="AutoShape 182"/>
            <p:cNvSpPr>
              <a:spLocks/>
            </p:cNvSpPr>
            <p:nvPr/>
          </p:nvSpPr>
          <p:spPr bwMode="auto">
            <a:xfrm>
              <a:off x="0" y="0"/>
              <a:ext cx="199" cy="192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1 w 21600"/>
                <a:gd name="T5" fmla="*/ 2 h 21600"/>
                <a:gd name="T6" fmla="*/ 2 w 21600"/>
                <a:gd name="T7" fmla="*/ 1 h 21600"/>
                <a:gd name="T8" fmla="*/ 1 w 21600"/>
                <a:gd name="T9" fmla="*/ 0 h 21600"/>
                <a:gd name="T10" fmla="*/ 1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38100" cap="flat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9726" name="Line 184"/>
          <p:cNvSpPr>
            <a:spLocks noChangeShapeType="1"/>
          </p:cNvSpPr>
          <p:nvPr/>
        </p:nvSpPr>
        <p:spPr bwMode="auto">
          <a:xfrm>
            <a:off x="366713" y="3371850"/>
            <a:ext cx="852963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27" name="Oval 185"/>
          <p:cNvSpPr>
            <a:spLocks/>
          </p:cNvSpPr>
          <p:nvPr/>
        </p:nvSpPr>
        <p:spPr bwMode="auto">
          <a:xfrm>
            <a:off x="4845050" y="3478213"/>
            <a:ext cx="290513" cy="265112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28" name="Oval 186"/>
          <p:cNvSpPr>
            <a:spLocks/>
          </p:cNvSpPr>
          <p:nvPr/>
        </p:nvSpPr>
        <p:spPr bwMode="auto">
          <a:xfrm>
            <a:off x="2433638" y="3971925"/>
            <a:ext cx="290512" cy="265113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29" name="Oval 187"/>
          <p:cNvSpPr>
            <a:spLocks/>
          </p:cNvSpPr>
          <p:nvPr/>
        </p:nvSpPr>
        <p:spPr bwMode="auto">
          <a:xfrm>
            <a:off x="1870075" y="4451350"/>
            <a:ext cx="290513" cy="265113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30" name="Oval 188"/>
          <p:cNvSpPr>
            <a:spLocks/>
          </p:cNvSpPr>
          <p:nvPr/>
        </p:nvSpPr>
        <p:spPr bwMode="auto">
          <a:xfrm>
            <a:off x="2570163" y="4451350"/>
            <a:ext cx="290512" cy="265113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31" name="Oval 189"/>
          <p:cNvSpPr>
            <a:spLocks/>
          </p:cNvSpPr>
          <p:nvPr/>
        </p:nvSpPr>
        <p:spPr bwMode="auto">
          <a:xfrm>
            <a:off x="3390900" y="4433888"/>
            <a:ext cx="290513" cy="265112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32" name="Oval 190"/>
          <p:cNvSpPr>
            <a:spLocks/>
          </p:cNvSpPr>
          <p:nvPr/>
        </p:nvSpPr>
        <p:spPr bwMode="auto">
          <a:xfrm>
            <a:off x="1868488" y="5006975"/>
            <a:ext cx="290512" cy="265113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33" name="Oval 191"/>
          <p:cNvSpPr>
            <a:spLocks/>
          </p:cNvSpPr>
          <p:nvPr/>
        </p:nvSpPr>
        <p:spPr bwMode="auto">
          <a:xfrm>
            <a:off x="2560638" y="4999038"/>
            <a:ext cx="290512" cy="265112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34" name="Oval 192"/>
          <p:cNvSpPr>
            <a:spLocks/>
          </p:cNvSpPr>
          <p:nvPr/>
        </p:nvSpPr>
        <p:spPr bwMode="auto">
          <a:xfrm>
            <a:off x="3030538" y="4981575"/>
            <a:ext cx="290512" cy="265113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35" name="Oval 193"/>
          <p:cNvSpPr>
            <a:spLocks/>
          </p:cNvSpPr>
          <p:nvPr/>
        </p:nvSpPr>
        <p:spPr bwMode="auto">
          <a:xfrm>
            <a:off x="3706813" y="4972050"/>
            <a:ext cx="290512" cy="265113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36" name="Oval 194"/>
          <p:cNvSpPr>
            <a:spLocks/>
          </p:cNvSpPr>
          <p:nvPr/>
        </p:nvSpPr>
        <p:spPr bwMode="auto">
          <a:xfrm>
            <a:off x="2792413" y="5510213"/>
            <a:ext cx="290512" cy="265112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37" name="Oval 195"/>
          <p:cNvSpPr>
            <a:spLocks/>
          </p:cNvSpPr>
          <p:nvPr/>
        </p:nvSpPr>
        <p:spPr bwMode="auto">
          <a:xfrm>
            <a:off x="3236913" y="5518150"/>
            <a:ext cx="290512" cy="265113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38" name="Oval 196"/>
          <p:cNvSpPr>
            <a:spLocks/>
          </p:cNvSpPr>
          <p:nvPr/>
        </p:nvSpPr>
        <p:spPr bwMode="auto">
          <a:xfrm>
            <a:off x="2809875" y="6015038"/>
            <a:ext cx="290513" cy="265112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39" name="Oval 197"/>
          <p:cNvSpPr>
            <a:spLocks/>
          </p:cNvSpPr>
          <p:nvPr/>
        </p:nvSpPr>
        <p:spPr bwMode="auto">
          <a:xfrm>
            <a:off x="3697288" y="5519738"/>
            <a:ext cx="290512" cy="265112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40" name="Oval 198"/>
          <p:cNvSpPr>
            <a:spLocks/>
          </p:cNvSpPr>
          <p:nvPr/>
        </p:nvSpPr>
        <p:spPr bwMode="auto">
          <a:xfrm>
            <a:off x="3476625" y="6007100"/>
            <a:ext cx="290513" cy="265113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41" name="Oval 199"/>
          <p:cNvSpPr>
            <a:spLocks/>
          </p:cNvSpPr>
          <p:nvPr/>
        </p:nvSpPr>
        <p:spPr bwMode="auto">
          <a:xfrm>
            <a:off x="3959225" y="6034088"/>
            <a:ext cx="290513" cy="265112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42" name="Oval 200"/>
          <p:cNvSpPr>
            <a:spLocks/>
          </p:cNvSpPr>
          <p:nvPr/>
        </p:nvSpPr>
        <p:spPr bwMode="auto">
          <a:xfrm>
            <a:off x="3492500" y="6477000"/>
            <a:ext cx="290513" cy="265113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43" name="Line 201"/>
          <p:cNvSpPr>
            <a:spLocks noChangeShapeType="1"/>
          </p:cNvSpPr>
          <p:nvPr/>
        </p:nvSpPr>
        <p:spPr bwMode="auto">
          <a:xfrm rot="10800000">
            <a:off x="3529013" y="4733925"/>
            <a:ext cx="309562" cy="1809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44" name="Line 202"/>
          <p:cNvSpPr>
            <a:spLocks noChangeShapeType="1"/>
          </p:cNvSpPr>
          <p:nvPr/>
        </p:nvSpPr>
        <p:spPr bwMode="auto">
          <a:xfrm rot="10800000">
            <a:off x="3143250" y="5254625"/>
            <a:ext cx="258763" cy="21431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45" name="Line 203"/>
          <p:cNvSpPr>
            <a:spLocks noChangeShapeType="1"/>
          </p:cNvSpPr>
          <p:nvPr/>
        </p:nvSpPr>
        <p:spPr bwMode="auto">
          <a:xfrm rot="10800000">
            <a:off x="3843338" y="5253038"/>
            <a:ext cx="3175" cy="2238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46" name="Line 204"/>
          <p:cNvSpPr>
            <a:spLocks noChangeShapeType="1"/>
          </p:cNvSpPr>
          <p:nvPr/>
        </p:nvSpPr>
        <p:spPr bwMode="auto">
          <a:xfrm rot="10800000">
            <a:off x="3833813" y="5791200"/>
            <a:ext cx="258762" cy="19685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47" name="Line 205"/>
          <p:cNvSpPr>
            <a:spLocks noChangeShapeType="1"/>
          </p:cNvSpPr>
          <p:nvPr/>
        </p:nvSpPr>
        <p:spPr bwMode="auto">
          <a:xfrm rot="10800000" flipH="1">
            <a:off x="3622675" y="5792788"/>
            <a:ext cx="212725" cy="16351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48" name="Line 206"/>
          <p:cNvSpPr>
            <a:spLocks noChangeShapeType="1"/>
          </p:cNvSpPr>
          <p:nvPr/>
        </p:nvSpPr>
        <p:spPr bwMode="auto">
          <a:xfrm rot="10800000" flipH="1">
            <a:off x="3605213" y="6280150"/>
            <a:ext cx="7937" cy="173038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49" name="Oval 207"/>
          <p:cNvSpPr>
            <a:spLocks/>
          </p:cNvSpPr>
          <p:nvPr/>
        </p:nvSpPr>
        <p:spPr bwMode="auto">
          <a:xfrm>
            <a:off x="4846638" y="3479800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50" name="Oval 208"/>
          <p:cNvSpPr>
            <a:spLocks/>
          </p:cNvSpPr>
          <p:nvPr/>
        </p:nvSpPr>
        <p:spPr bwMode="auto">
          <a:xfrm>
            <a:off x="2435225" y="397351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51" name="Oval 209"/>
          <p:cNvSpPr>
            <a:spLocks/>
          </p:cNvSpPr>
          <p:nvPr/>
        </p:nvSpPr>
        <p:spPr bwMode="auto">
          <a:xfrm>
            <a:off x="5229225" y="390683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52" name="Oval 210"/>
          <p:cNvSpPr>
            <a:spLocks/>
          </p:cNvSpPr>
          <p:nvPr/>
        </p:nvSpPr>
        <p:spPr bwMode="auto">
          <a:xfrm>
            <a:off x="6973888" y="3922713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53" name="Oval 211"/>
          <p:cNvSpPr>
            <a:spLocks/>
          </p:cNvSpPr>
          <p:nvPr/>
        </p:nvSpPr>
        <p:spPr bwMode="auto">
          <a:xfrm>
            <a:off x="1871663" y="4452938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54" name="Oval 212"/>
          <p:cNvSpPr>
            <a:spLocks/>
          </p:cNvSpPr>
          <p:nvPr/>
        </p:nvSpPr>
        <p:spPr bwMode="auto">
          <a:xfrm>
            <a:off x="2571750" y="445293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55" name="Oval 213"/>
          <p:cNvSpPr>
            <a:spLocks/>
          </p:cNvSpPr>
          <p:nvPr/>
        </p:nvSpPr>
        <p:spPr bwMode="auto">
          <a:xfrm>
            <a:off x="3392488" y="4435475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56" name="Oval 214"/>
          <p:cNvSpPr>
            <a:spLocks/>
          </p:cNvSpPr>
          <p:nvPr/>
        </p:nvSpPr>
        <p:spPr bwMode="auto">
          <a:xfrm>
            <a:off x="1870075" y="500856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57" name="Oval 215"/>
          <p:cNvSpPr>
            <a:spLocks/>
          </p:cNvSpPr>
          <p:nvPr/>
        </p:nvSpPr>
        <p:spPr bwMode="auto">
          <a:xfrm>
            <a:off x="2562225" y="499268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58" name="Oval 216"/>
          <p:cNvSpPr>
            <a:spLocks/>
          </p:cNvSpPr>
          <p:nvPr/>
        </p:nvSpPr>
        <p:spPr bwMode="auto">
          <a:xfrm>
            <a:off x="3032125" y="498316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59" name="Oval 217"/>
          <p:cNvSpPr>
            <a:spLocks/>
          </p:cNvSpPr>
          <p:nvPr/>
        </p:nvSpPr>
        <p:spPr bwMode="auto">
          <a:xfrm>
            <a:off x="3708400" y="497363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60" name="Oval 218"/>
          <p:cNvSpPr>
            <a:spLocks/>
          </p:cNvSpPr>
          <p:nvPr/>
        </p:nvSpPr>
        <p:spPr bwMode="auto">
          <a:xfrm>
            <a:off x="2794000" y="5511800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61" name="Oval 219"/>
          <p:cNvSpPr>
            <a:spLocks/>
          </p:cNvSpPr>
          <p:nvPr/>
        </p:nvSpPr>
        <p:spPr bwMode="auto">
          <a:xfrm>
            <a:off x="3238500" y="551973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62" name="Oval 220"/>
          <p:cNvSpPr>
            <a:spLocks/>
          </p:cNvSpPr>
          <p:nvPr/>
        </p:nvSpPr>
        <p:spPr bwMode="auto">
          <a:xfrm>
            <a:off x="2819400" y="6016625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63" name="Oval 221"/>
          <p:cNvSpPr>
            <a:spLocks/>
          </p:cNvSpPr>
          <p:nvPr/>
        </p:nvSpPr>
        <p:spPr bwMode="auto">
          <a:xfrm>
            <a:off x="3698875" y="5521325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64" name="Oval 222"/>
          <p:cNvSpPr>
            <a:spLocks/>
          </p:cNvSpPr>
          <p:nvPr/>
        </p:nvSpPr>
        <p:spPr bwMode="auto">
          <a:xfrm>
            <a:off x="3478213" y="6008688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65" name="Oval 223"/>
          <p:cNvSpPr>
            <a:spLocks/>
          </p:cNvSpPr>
          <p:nvPr/>
        </p:nvSpPr>
        <p:spPr bwMode="auto">
          <a:xfrm>
            <a:off x="3960813" y="6035675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66" name="Oval 224"/>
          <p:cNvSpPr>
            <a:spLocks/>
          </p:cNvSpPr>
          <p:nvPr/>
        </p:nvSpPr>
        <p:spPr bwMode="auto">
          <a:xfrm>
            <a:off x="3494088" y="6478588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67" name="Oval 225"/>
          <p:cNvSpPr>
            <a:spLocks/>
          </p:cNvSpPr>
          <p:nvPr/>
        </p:nvSpPr>
        <p:spPr bwMode="auto">
          <a:xfrm>
            <a:off x="1870075" y="5000625"/>
            <a:ext cx="290513" cy="265113"/>
          </a:xfrm>
          <a:prstGeom prst="ellipse">
            <a:avLst/>
          </a:prstGeom>
          <a:solidFill>
            <a:srgbClr val="80808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68" name="Oval 226"/>
          <p:cNvSpPr>
            <a:spLocks/>
          </p:cNvSpPr>
          <p:nvPr/>
        </p:nvSpPr>
        <p:spPr bwMode="auto">
          <a:xfrm>
            <a:off x="1871663" y="4445000"/>
            <a:ext cx="290512" cy="265113"/>
          </a:xfrm>
          <a:prstGeom prst="ellipse">
            <a:avLst/>
          </a:prstGeom>
          <a:solidFill>
            <a:srgbClr val="80808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69" name="Oval 227"/>
          <p:cNvSpPr>
            <a:spLocks/>
          </p:cNvSpPr>
          <p:nvPr/>
        </p:nvSpPr>
        <p:spPr bwMode="auto">
          <a:xfrm>
            <a:off x="2562225" y="4992688"/>
            <a:ext cx="290513" cy="265112"/>
          </a:xfrm>
          <a:prstGeom prst="ellipse">
            <a:avLst/>
          </a:prstGeom>
          <a:solidFill>
            <a:srgbClr val="80808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70" name="Oval 228"/>
          <p:cNvSpPr>
            <a:spLocks/>
          </p:cNvSpPr>
          <p:nvPr/>
        </p:nvSpPr>
        <p:spPr bwMode="auto">
          <a:xfrm>
            <a:off x="2571750" y="4445000"/>
            <a:ext cx="290513" cy="265113"/>
          </a:xfrm>
          <a:prstGeom prst="ellipse">
            <a:avLst/>
          </a:prstGeom>
          <a:solidFill>
            <a:srgbClr val="80808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71" name="Oval 229"/>
          <p:cNvSpPr>
            <a:spLocks/>
          </p:cNvSpPr>
          <p:nvPr/>
        </p:nvSpPr>
        <p:spPr bwMode="auto">
          <a:xfrm>
            <a:off x="2794000" y="5503863"/>
            <a:ext cx="290513" cy="265112"/>
          </a:xfrm>
          <a:prstGeom prst="ellipse">
            <a:avLst/>
          </a:prstGeom>
          <a:solidFill>
            <a:srgbClr val="80808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72" name="Oval 230"/>
          <p:cNvSpPr>
            <a:spLocks/>
          </p:cNvSpPr>
          <p:nvPr/>
        </p:nvSpPr>
        <p:spPr bwMode="auto">
          <a:xfrm>
            <a:off x="2811463" y="6008688"/>
            <a:ext cx="290512" cy="265112"/>
          </a:xfrm>
          <a:prstGeom prst="ellipse">
            <a:avLst/>
          </a:prstGeom>
          <a:solidFill>
            <a:srgbClr val="80808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9773" name="Group 233"/>
          <p:cNvGrpSpPr>
            <a:grpSpLocks/>
          </p:cNvGrpSpPr>
          <p:nvPr/>
        </p:nvGrpSpPr>
        <p:grpSpPr bwMode="auto">
          <a:xfrm>
            <a:off x="6035675" y="2719388"/>
            <a:ext cx="588963" cy="431800"/>
            <a:chOff x="0" y="0"/>
            <a:chExt cx="371" cy="272"/>
          </a:xfrm>
        </p:grpSpPr>
        <p:sp>
          <p:nvSpPr>
            <p:cNvPr id="29779" name="Line 231"/>
            <p:cNvSpPr>
              <a:spLocks noChangeShapeType="1"/>
            </p:cNvSpPr>
            <p:nvPr/>
          </p:nvSpPr>
          <p:spPr bwMode="auto">
            <a:xfrm flipH="1">
              <a:off x="172" y="0"/>
              <a:ext cx="199" cy="11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80" name="AutoShape 232"/>
            <p:cNvSpPr>
              <a:spLocks/>
            </p:cNvSpPr>
            <p:nvPr/>
          </p:nvSpPr>
          <p:spPr bwMode="auto">
            <a:xfrm>
              <a:off x="0" y="80"/>
              <a:ext cx="200" cy="192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1 w 21600"/>
                <a:gd name="T5" fmla="*/ 2 h 21600"/>
                <a:gd name="T6" fmla="*/ 2 w 21600"/>
                <a:gd name="T7" fmla="*/ 1 h 21600"/>
                <a:gd name="T8" fmla="*/ 1 w 21600"/>
                <a:gd name="T9" fmla="*/ 0 h 21600"/>
                <a:gd name="T10" fmla="*/ 1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38100" cap="flat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9774" name="Oval 234"/>
          <p:cNvSpPr>
            <a:spLocks/>
          </p:cNvSpPr>
          <p:nvPr/>
        </p:nvSpPr>
        <p:spPr bwMode="auto">
          <a:xfrm>
            <a:off x="3032125" y="4983163"/>
            <a:ext cx="290513" cy="265112"/>
          </a:xfrm>
          <a:prstGeom prst="ellipse">
            <a:avLst/>
          </a:prstGeom>
          <a:solidFill>
            <a:srgbClr val="80808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75" name="Oval 235"/>
          <p:cNvSpPr>
            <a:spLocks/>
          </p:cNvSpPr>
          <p:nvPr/>
        </p:nvSpPr>
        <p:spPr bwMode="auto">
          <a:xfrm>
            <a:off x="3238500" y="5519738"/>
            <a:ext cx="290513" cy="265112"/>
          </a:xfrm>
          <a:prstGeom prst="ellipse">
            <a:avLst/>
          </a:prstGeom>
          <a:solidFill>
            <a:srgbClr val="80808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76" name="Oval 236"/>
          <p:cNvSpPr>
            <a:spLocks/>
          </p:cNvSpPr>
          <p:nvPr/>
        </p:nvSpPr>
        <p:spPr bwMode="auto">
          <a:xfrm>
            <a:off x="3478213" y="6008688"/>
            <a:ext cx="290512" cy="265112"/>
          </a:xfrm>
          <a:prstGeom prst="ellipse">
            <a:avLst/>
          </a:prstGeom>
          <a:solidFill>
            <a:srgbClr val="80808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77" name="Oval 237"/>
          <p:cNvSpPr>
            <a:spLocks/>
          </p:cNvSpPr>
          <p:nvPr/>
        </p:nvSpPr>
        <p:spPr bwMode="auto">
          <a:xfrm>
            <a:off x="3494088" y="6478588"/>
            <a:ext cx="290512" cy="265112"/>
          </a:xfrm>
          <a:prstGeom prst="ellipse">
            <a:avLst/>
          </a:prstGeom>
          <a:solidFill>
            <a:srgbClr val="80808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78" name="Rectangle 238"/>
          <p:cNvSpPr>
            <a:spLocks/>
          </p:cNvSpPr>
          <p:nvPr/>
        </p:nvSpPr>
        <p:spPr bwMode="auto">
          <a:xfrm>
            <a:off x="398463" y="1668463"/>
            <a:ext cx="3517900" cy="1206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Expansion ordering:</a:t>
            </a:r>
          </a:p>
          <a:p>
            <a:pPr marL="39688">
              <a:spcBef>
                <a:spcPts val="1050"/>
              </a:spcBef>
            </a:pPr>
            <a:r>
              <a:rPr lang="en-US" sz="200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(d,b,a,c,a,e,h,p,q,q,r,f,c,a,G)</a:t>
            </a:r>
          </a:p>
          <a:p>
            <a:pPr marL="39688">
              <a:spcBef>
                <a:spcPts val="1050"/>
              </a:spcBef>
            </a:pPr>
            <a:endParaRPr lang="en-US">
              <a:solidFill>
                <a:schemeClr val="tx1"/>
              </a:solidFill>
              <a:latin typeface="Arial Italic" charset="0"/>
              <a:cs typeface="Arial Italic" charset="0"/>
              <a:sym typeface="Arial Italic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25563"/>
          </a:xfrm>
        </p:spPr>
        <p:txBody>
          <a:bodyPr rIns="132080"/>
          <a:lstStyle/>
          <a:p>
            <a:pPr indent="0" eaLnBrk="1" hangingPunct="1"/>
            <a:r>
              <a:rPr lang="en-US" dirty="0" smtClean="0"/>
              <a:t>Review? Breadth First Search</a:t>
            </a:r>
          </a:p>
        </p:txBody>
      </p:sp>
      <p:grpSp>
        <p:nvGrpSpPr>
          <p:cNvPr id="30724" name="Group 55"/>
          <p:cNvGrpSpPr>
            <a:grpSpLocks/>
          </p:cNvGrpSpPr>
          <p:nvPr/>
        </p:nvGrpSpPr>
        <p:grpSpPr bwMode="auto">
          <a:xfrm>
            <a:off x="3871913" y="2260600"/>
            <a:ext cx="4419600" cy="2573338"/>
            <a:chOff x="0" y="0"/>
            <a:chExt cx="2783" cy="1620"/>
          </a:xfrm>
        </p:grpSpPr>
        <p:grpSp>
          <p:nvGrpSpPr>
            <p:cNvPr id="30726" name="Group 5"/>
            <p:cNvGrpSpPr>
              <a:grpSpLocks/>
            </p:cNvGrpSpPr>
            <p:nvPr/>
          </p:nvGrpSpPr>
          <p:grpSpPr bwMode="auto">
            <a:xfrm>
              <a:off x="0" y="950"/>
              <a:ext cx="275" cy="279"/>
              <a:chOff x="0" y="0"/>
              <a:chExt cx="275" cy="279"/>
            </a:xfrm>
          </p:grpSpPr>
          <p:sp>
            <p:nvSpPr>
              <p:cNvPr id="30776" name="AutoShape 3"/>
              <p:cNvSpPr>
                <a:spLocks/>
              </p:cNvSpPr>
              <p:nvPr/>
            </p:nvSpPr>
            <p:spPr bwMode="auto">
              <a:xfrm>
                <a:off x="0" y="0"/>
                <a:ext cx="275" cy="279"/>
              </a:xfrm>
              <a:custGeom>
                <a:avLst/>
                <a:gdLst>
                  <a:gd name="T0" fmla="*/ 2 w 21600"/>
                  <a:gd name="T1" fmla="*/ 0 h 21600"/>
                  <a:gd name="T2" fmla="*/ 0 w 21600"/>
                  <a:gd name="T3" fmla="*/ 2 h 21600"/>
                  <a:gd name="T4" fmla="*/ 2 w 21600"/>
                  <a:gd name="T5" fmla="*/ 4 h 21600"/>
                  <a:gd name="T6" fmla="*/ 4 w 21600"/>
                  <a:gd name="T7" fmla="*/ 2 h 21600"/>
                  <a:gd name="T8" fmla="*/ 2 w 21600"/>
                  <a:gd name="T9" fmla="*/ 0 h 21600"/>
                  <a:gd name="T10" fmla="*/ 2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777" name="Rectangle 4"/>
              <p:cNvSpPr>
                <a:spLocks/>
              </p:cNvSpPr>
              <p:nvPr/>
            </p:nvSpPr>
            <p:spPr bwMode="auto">
              <a:xfrm>
                <a:off x="54" y="47"/>
                <a:ext cx="167" cy="18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1600">
                    <a:solidFill>
                      <a:schemeClr val="tx1"/>
                    </a:solidFill>
                    <a:latin typeface="Arial Bold" charset="0"/>
                    <a:cs typeface="Arial Bold" charset="0"/>
                    <a:sym typeface="Arial Bold" charset="0"/>
                  </a:rPr>
                  <a:t>S</a:t>
                </a:r>
              </a:p>
            </p:txBody>
          </p:sp>
        </p:grpSp>
        <p:grpSp>
          <p:nvGrpSpPr>
            <p:cNvPr id="30727" name="Group 8"/>
            <p:cNvGrpSpPr>
              <a:grpSpLocks/>
            </p:cNvGrpSpPr>
            <p:nvPr/>
          </p:nvGrpSpPr>
          <p:grpSpPr bwMode="auto">
            <a:xfrm>
              <a:off x="2508" y="0"/>
              <a:ext cx="275" cy="279"/>
              <a:chOff x="0" y="0"/>
              <a:chExt cx="275" cy="279"/>
            </a:xfrm>
          </p:grpSpPr>
          <p:sp>
            <p:nvSpPr>
              <p:cNvPr id="30774" name="AutoShape 6"/>
              <p:cNvSpPr>
                <a:spLocks/>
              </p:cNvSpPr>
              <p:nvPr/>
            </p:nvSpPr>
            <p:spPr bwMode="auto">
              <a:xfrm>
                <a:off x="0" y="0"/>
                <a:ext cx="275" cy="279"/>
              </a:xfrm>
              <a:custGeom>
                <a:avLst/>
                <a:gdLst>
                  <a:gd name="T0" fmla="*/ 2 w 21600"/>
                  <a:gd name="T1" fmla="*/ 0 h 21600"/>
                  <a:gd name="T2" fmla="*/ 0 w 21600"/>
                  <a:gd name="T3" fmla="*/ 2 h 21600"/>
                  <a:gd name="T4" fmla="*/ 2 w 21600"/>
                  <a:gd name="T5" fmla="*/ 4 h 21600"/>
                  <a:gd name="T6" fmla="*/ 4 w 21600"/>
                  <a:gd name="T7" fmla="*/ 2 h 21600"/>
                  <a:gd name="T8" fmla="*/ 2 w 21600"/>
                  <a:gd name="T9" fmla="*/ 0 h 21600"/>
                  <a:gd name="T10" fmla="*/ 2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775" name="Rectangle 7"/>
              <p:cNvSpPr>
                <a:spLocks/>
              </p:cNvSpPr>
              <p:nvPr/>
            </p:nvSpPr>
            <p:spPr bwMode="auto">
              <a:xfrm>
                <a:off x="41" y="35"/>
                <a:ext cx="193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Bold" charset="0"/>
                    <a:cs typeface="Arial Bold" charset="0"/>
                    <a:sym typeface="Arial Bold" charset="0"/>
                  </a:rPr>
                  <a:t>G</a:t>
                </a:r>
              </a:p>
            </p:txBody>
          </p:sp>
        </p:grpSp>
        <p:grpSp>
          <p:nvGrpSpPr>
            <p:cNvPr id="30728" name="Group 11"/>
            <p:cNvGrpSpPr>
              <a:grpSpLocks/>
            </p:cNvGrpSpPr>
            <p:nvPr/>
          </p:nvGrpSpPr>
          <p:grpSpPr bwMode="auto">
            <a:xfrm>
              <a:off x="799" y="698"/>
              <a:ext cx="276" cy="280"/>
              <a:chOff x="0" y="0"/>
              <a:chExt cx="275" cy="279"/>
            </a:xfrm>
          </p:grpSpPr>
          <p:sp>
            <p:nvSpPr>
              <p:cNvPr id="30772" name="AutoShape 9"/>
              <p:cNvSpPr>
                <a:spLocks/>
              </p:cNvSpPr>
              <p:nvPr/>
            </p:nvSpPr>
            <p:spPr bwMode="auto">
              <a:xfrm>
                <a:off x="0" y="0"/>
                <a:ext cx="275" cy="279"/>
              </a:xfrm>
              <a:custGeom>
                <a:avLst/>
                <a:gdLst>
                  <a:gd name="T0" fmla="*/ 2 w 21600"/>
                  <a:gd name="T1" fmla="*/ 0 h 21600"/>
                  <a:gd name="T2" fmla="*/ 0 w 21600"/>
                  <a:gd name="T3" fmla="*/ 2 h 21600"/>
                  <a:gd name="T4" fmla="*/ 2 w 21600"/>
                  <a:gd name="T5" fmla="*/ 4 h 21600"/>
                  <a:gd name="T6" fmla="*/ 4 w 21600"/>
                  <a:gd name="T7" fmla="*/ 2 h 21600"/>
                  <a:gd name="T8" fmla="*/ 2 w 21600"/>
                  <a:gd name="T9" fmla="*/ 0 h 21600"/>
                  <a:gd name="T10" fmla="*/ 2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773" name="Rectangle 10"/>
              <p:cNvSpPr>
                <a:spLocks/>
              </p:cNvSpPr>
              <p:nvPr/>
            </p:nvSpPr>
            <p:spPr bwMode="auto">
              <a:xfrm>
                <a:off x="57" y="35"/>
                <a:ext cx="161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d</a:t>
                </a:r>
              </a:p>
            </p:txBody>
          </p:sp>
        </p:grpSp>
        <p:grpSp>
          <p:nvGrpSpPr>
            <p:cNvPr id="30729" name="Group 14"/>
            <p:cNvGrpSpPr>
              <a:grpSpLocks/>
            </p:cNvGrpSpPr>
            <p:nvPr/>
          </p:nvGrpSpPr>
          <p:grpSpPr bwMode="auto">
            <a:xfrm>
              <a:off x="220" y="279"/>
              <a:ext cx="276" cy="279"/>
              <a:chOff x="0" y="0"/>
              <a:chExt cx="275" cy="279"/>
            </a:xfrm>
          </p:grpSpPr>
          <p:sp>
            <p:nvSpPr>
              <p:cNvPr id="30770" name="AutoShape 12"/>
              <p:cNvSpPr>
                <a:spLocks/>
              </p:cNvSpPr>
              <p:nvPr/>
            </p:nvSpPr>
            <p:spPr bwMode="auto">
              <a:xfrm>
                <a:off x="0" y="0"/>
                <a:ext cx="275" cy="279"/>
              </a:xfrm>
              <a:custGeom>
                <a:avLst/>
                <a:gdLst>
                  <a:gd name="T0" fmla="*/ 2 w 21600"/>
                  <a:gd name="T1" fmla="*/ 0 h 21600"/>
                  <a:gd name="T2" fmla="*/ 0 w 21600"/>
                  <a:gd name="T3" fmla="*/ 2 h 21600"/>
                  <a:gd name="T4" fmla="*/ 2 w 21600"/>
                  <a:gd name="T5" fmla="*/ 4 h 21600"/>
                  <a:gd name="T6" fmla="*/ 4 w 21600"/>
                  <a:gd name="T7" fmla="*/ 2 h 21600"/>
                  <a:gd name="T8" fmla="*/ 2 w 21600"/>
                  <a:gd name="T9" fmla="*/ 0 h 21600"/>
                  <a:gd name="T10" fmla="*/ 2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771" name="Rectangle 13"/>
              <p:cNvSpPr>
                <a:spLocks/>
              </p:cNvSpPr>
              <p:nvPr/>
            </p:nvSpPr>
            <p:spPr bwMode="auto">
              <a:xfrm>
                <a:off x="57" y="35"/>
                <a:ext cx="161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b</a:t>
                </a:r>
              </a:p>
            </p:txBody>
          </p:sp>
        </p:grpSp>
        <p:grpSp>
          <p:nvGrpSpPr>
            <p:cNvPr id="30730" name="Group 17"/>
            <p:cNvGrpSpPr>
              <a:grpSpLocks/>
            </p:cNvGrpSpPr>
            <p:nvPr/>
          </p:nvGrpSpPr>
          <p:grpSpPr bwMode="auto">
            <a:xfrm>
              <a:off x="496" y="1257"/>
              <a:ext cx="275" cy="280"/>
              <a:chOff x="0" y="0"/>
              <a:chExt cx="275" cy="279"/>
            </a:xfrm>
          </p:grpSpPr>
          <p:sp>
            <p:nvSpPr>
              <p:cNvPr id="30768" name="AutoShape 15"/>
              <p:cNvSpPr>
                <a:spLocks/>
              </p:cNvSpPr>
              <p:nvPr/>
            </p:nvSpPr>
            <p:spPr bwMode="auto">
              <a:xfrm>
                <a:off x="0" y="0"/>
                <a:ext cx="275" cy="279"/>
              </a:xfrm>
              <a:custGeom>
                <a:avLst/>
                <a:gdLst>
                  <a:gd name="T0" fmla="*/ 2 w 21600"/>
                  <a:gd name="T1" fmla="*/ 0 h 21600"/>
                  <a:gd name="T2" fmla="*/ 0 w 21600"/>
                  <a:gd name="T3" fmla="*/ 2 h 21600"/>
                  <a:gd name="T4" fmla="*/ 2 w 21600"/>
                  <a:gd name="T5" fmla="*/ 4 h 21600"/>
                  <a:gd name="T6" fmla="*/ 4 w 21600"/>
                  <a:gd name="T7" fmla="*/ 2 h 21600"/>
                  <a:gd name="T8" fmla="*/ 2 w 21600"/>
                  <a:gd name="T9" fmla="*/ 0 h 21600"/>
                  <a:gd name="T10" fmla="*/ 2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769" name="Rectangle 16"/>
              <p:cNvSpPr>
                <a:spLocks/>
              </p:cNvSpPr>
              <p:nvPr/>
            </p:nvSpPr>
            <p:spPr bwMode="auto">
              <a:xfrm>
                <a:off x="57" y="35"/>
                <a:ext cx="161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p</a:t>
                </a:r>
              </a:p>
            </p:txBody>
          </p:sp>
        </p:grpSp>
        <p:grpSp>
          <p:nvGrpSpPr>
            <p:cNvPr id="30731" name="Group 20"/>
            <p:cNvGrpSpPr>
              <a:grpSpLocks/>
            </p:cNvGrpSpPr>
            <p:nvPr/>
          </p:nvGrpSpPr>
          <p:grpSpPr bwMode="auto">
            <a:xfrm>
              <a:off x="1157" y="1341"/>
              <a:ext cx="276" cy="279"/>
              <a:chOff x="0" y="0"/>
              <a:chExt cx="275" cy="279"/>
            </a:xfrm>
          </p:grpSpPr>
          <p:sp>
            <p:nvSpPr>
              <p:cNvPr id="30766" name="AutoShape 18"/>
              <p:cNvSpPr>
                <a:spLocks/>
              </p:cNvSpPr>
              <p:nvPr/>
            </p:nvSpPr>
            <p:spPr bwMode="auto">
              <a:xfrm>
                <a:off x="0" y="0"/>
                <a:ext cx="275" cy="279"/>
              </a:xfrm>
              <a:custGeom>
                <a:avLst/>
                <a:gdLst>
                  <a:gd name="T0" fmla="*/ 2 w 21600"/>
                  <a:gd name="T1" fmla="*/ 0 h 21600"/>
                  <a:gd name="T2" fmla="*/ 0 w 21600"/>
                  <a:gd name="T3" fmla="*/ 2 h 21600"/>
                  <a:gd name="T4" fmla="*/ 2 w 21600"/>
                  <a:gd name="T5" fmla="*/ 4 h 21600"/>
                  <a:gd name="T6" fmla="*/ 4 w 21600"/>
                  <a:gd name="T7" fmla="*/ 2 h 21600"/>
                  <a:gd name="T8" fmla="*/ 2 w 21600"/>
                  <a:gd name="T9" fmla="*/ 0 h 21600"/>
                  <a:gd name="T10" fmla="*/ 2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767" name="Rectangle 19"/>
              <p:cNvSpPr>
                <a:spLocks/>
              </p:cNvSpPr>
              <p:nvPr/>
            </p:nvSpPr>
            <p:spPr bwMode="auto">
              <a:xfrm>
                <a:off x="57" y="35"/>
                <a:ext cx="161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q</a:t>
                </a:r>
              </a:p>
            </p:txBody>
          </p:sp>
        </p:grpSp>
        <p:grpSp>
          <p:nvGrpSpPr>
            <p:cNvPr id="30732" name="Group 23"/>
            <p:cNvGrpSpPr>
              <a:grpSpLocks/>
            </p:cNvGrpSpPr>
            <p:nvPr/>
          </p:nvGrpSpPr>
          <p:grpSpPr bwMode="auto">
            <a:xfrm>
              <a:off x="1460" y="251"/>
              <a:ext cx="276" cy="280"/>
              <a:chOff x="0" y="0"/>
              <a:chExt cx="275" cy="279"/>
            </a:xfrm>
          </p:grpSpPr>
          <p:sp>
            <p:nvSpPr>
              <p:cNvPr id="30764" name="AutoShape 21"/>
              <p:cNvSpPr>
                <a:spLocks/>
              </p:cNvSpPr>
              <p:nvPr/>
            </p:nvSpPr>
            <p:spPr bwMode="auto">
              <a:xfrm>
                <a:off x="0" y="0"/>
                <a:ext cx="275" cy="279"/>
              </a:xfrm>
              <a:custGeom>
                <a:avLst/>
                <a:gdLst>
                  <a:gd name="T0" fmla="*/ 2 w 21600"/>
                  <a:gd name="T1" fmla="*/ 0 h 21600"/>
                  <a:gd name="T2" fmla="*/ 0 w 21600"/>
                  <a:gd name="T3" fmla="*/ 2 h 21600"/>
                  <a:gd name="T4" fmla="*/ 2 w 21600"/>
                  <a:gd name="T5" fmla="*/ 4 h 21600"/>
                  <a:gd name="T6" fmla="*/ 4 w 21600"/>
                  <a:gd name="T7" fmla="*/ 2 h 21600"/>
                  <a:gd name="T8" fmla="*/ 2 w 21600"/>
                  <a:gd name="T9" fmla="*/ 0 h 21600"/>
                  <a:gd name="T10" fmla="*/ 2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765" name="Rectangle 22"/>
              <p:cNvSpPr>
                <a:spLocks/>
              </p:cNvSpPr>
              <p:nvPr/>
            </p:nvSpPr>
            <p:spPr bwMode="auto">
              <a:xfrm>
                <a:off x="61" y="35"/>
                <a:ext cx="153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c</a:t>
                </a:r>
              </a:p>
            </p:txBody>
          </p:sp>
        </p:grpSp>
        <p:grpSp>
          <p:nvGrpSpPr>
            <p:cNvPr id="30733" name="Group 26"/>
            <p:cNvGrpSpPr>
              <a:grpSpLocks/>
            </p:cNvGrpSpPr>
            <p:nvPr/>
          </p:nvGrpSpPr>
          <p:grpSpPr bwMode="auto">
            <a:xfrm>
              <a:off x="1846" y="586"/>
              <a:ext cx="276" cy="280"/>
              <a:chOff x="0" y="0"/>
              <a:chExt cx="275" cy="279"/>
            </a:xfrm>
          </p:grpSpPr>
          <p:sp>
            <p:nvSpPr>
              <p:cNvPr id="30762" name="AutoShape 24"/>
              <p:cNvSpPr>
                <a:spLocks/>
              </p:cNvSpPr>
              <p:nvPr/>
            </p:nvSpPr>
            <p:spPr bwMode="auto">
              <a:xfrm>
                <a:off x="0" y="0"/>
                <a:ext cx="275" cy="279"/>
              </a:xfrm>
              <a:custGeom>
                <a:avLst/>
                <a:gdLst>
                  <a:gd name="T0" fmla="*/ 2 w 21600"/>
                  <a:gd name="T1" fmla="*/ 0 h 21600"/>
                  <a:gd name="T2" fmla="*/ 0 w 21600"/>
                  <a:gd name="T3" fmla="*/ 2 h 21600"/>
                  <a:gd name="T4" fmla="*/ 2 w 21600"/>
                  <a:gd name="T5" fmla="*/ 4 h 21600"/>
                  <a:gd name="T6" fmla="*/ 4 w 21600"/>
                  <a:gd name="T7" fmla="*/ 2 h 21600"/>
                  <a:gd name="T8" fmla="*/ 2 w 21600"/>
                  <a:gd name="T9" fmla="*/ 0 h 21600"/>
                  <a:gd name="T10" fmla="*/ 2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763" name="Rectangle 25"/>
              <p:cNvSpPr>
                <a:spLocks/>
              </p:cNvSpPr>
              <p:nvPr/>
            </p:nvSpPr>
            <p:spPr bwMode="auto">
              <a:xfrm>
                <a:off x="57" y="35"/>
                <a:ext cx="161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e</a:t>
                </a:r>
              </a:p>
            </p:txBody>
          </p:sp>
        </p:grpSp>
        <p:grpSp>
          <p:nvGrpSpPr>
            <p:cNvPr id="30734" name="Group 29"/>
            <p:cNvGrpSpPr>
              <a:grpSpLocks/>
            </p:cNvGrpSpPr>
            <p:nvPr/>
          </p:nvGrpSpPr>
          <p:grpSpPr bwMode="auto">
            <a:xfrm>
              <a:off x="1626" y="978"/>
              <a:ext cx="275" cy="279"/>
              <a:chOff x="0" y="0"/>
              <a:chExt cx="275" cy="279"/>
            </a:xfrm>
          </p:grpSpPr>
          <p:sp>
            <p:nvSpPr>
              <p:cNvPr id="30760" name="AutoShape 27"/>
              <p:cNvSpPr>
                <a:spLocks/>
              </p:cNvSpPr>
              <p:nvPr/>
            </p:nvSpPr>
            <p:spPr bwMode="auto">
              <a:xfrm>
                <a:off x="0" y="0"/>
                <a:ext cx="275" cy="279"/>
              </a:xfrm>
              <a:custGeom>
                <a:avLst/>
                <a:gdLst>
                  <a:gd name="T0" fmla="*/ 2 w 21600"/>
                  <a:gd name="T1" fmla="*/ 0 h 21600"/>
                  <a:gd name="T2" fmla="*/ 0 w 21600"/>
                  <a:gd name="T3" fmla="*/ 2 h 21600"/>
                  <a:gd name="T4" fmla="*/ 2 w 21600"/>
                  <a:gd name="T5" fmla="*/ 4 h 21600"/>
                  <a:gd name="T6" fmla="*/ 4 w 21600"/>
                  <a:gd name="T7" fmla="*/ 2 h 21600"/>
                  <a:gd name="T8" fmla="*/ 2 w 21600"/>
                  <a:gd name="T9" fmla="*/ 0 h 21600"/>
                  <a:gd name="T10" fmla="*/ 2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761" name="Rectangle 28"/>
              <p:cNvSpPr>
                <a:spLocks/>
              </p:cNvSpPr>
              <p:nvPr/>
            </p:nvSpPr>
            <p:spPr bwMode="auto">
              <a:xfrm>
                <a:off x="57" y="35"/>
                <a:ext cx="161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h</a:t>
                </a:r>
              </a:p>
            </p:txBody>
          </p:sp>
        </p:grpSp>
        <p:grpSp>
          <p:nvGrpSpPr>
            <p:cNvPr id="30735" name="Group 32"/>
            <p:cNvGrpSpPr>
              <a:grpSpLocks/>
            </p:cNvGrpSpPr>
            <p:nvPr/>
          </p:nvGrpSpPr>
          <p:grpSpPr bwMode="auto">
            <a:xfrm>
              <a:off x="716" y="27"/>
              <a:ext cx="276" cy="280"/>
              <a:chOff x="0" y="0"/>
              <a:chExt cx="275" cy="279"/>
            </a:xfrm>
          </p:grpSpPr>
          <p:sp>
            <p:nvSpPr>
              <p:cNvPr id="30758" name="AutoShape 30"/>
              <p:cNvSpPr>
                <a:spLocks/>
              </p:cNvSpPr>
              <p:nvPr/>
            </p:nvSpPr>
            <p:spPr bwMode="auto">
              <a:xfrm>
                <a:off x="0" y="0"/>
                <a:ext cx="275" cy="279"/>
              </a:xfrm>
              <a:custGeom>
                <a:avLst/>
                <a:gdLst>
                  <a:gd name="T0" fmla="*/ 2 w 21600"/>
                  <a:gd name="T1" fmla="*/ 0 h 21600"/>
                  <a:gd name="T2" fmla="*/ 0 w 21600"/>
                  <a:gd name="T3" fmla="*/ 2 h 21600"/>
                  <a:gd name="T4" fmla="*/ 2 w 21600"/>
                  <a:gd name="T5" fmla="*/ 4 h 21600"/>
                  <a:gd name="T6" fmla="*/ 4 w 21600"/>
                  <a:gd name="T7" fmla="*/ 2 h 21600"/>
                  <a:gd name="T8" fmla="*/ 2 w 21600"/>
                  <a:gd name="T9" fmla="*/ 0 h 21600"/>
                  <a:gd name="T10" fmla="*/ 2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759" name="Rectangle 31"/>
              <p:cNvSpPr>
                <a:spLocks/>
              </p:cNvSpPr>
              <p:nvPr/>
            </p:nvSpPr>
            <p:spPr bwMode="auto">
              <a:xfrm>
                <a:off x="57" y="35"/>
                <a:ext cx="161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a</a:t>
                </a:r>
              </a:p>
            </p:txBody>
          </p:sp>
        </p:grpSp>
        <p:grpSp>
          <p:nvGrpSpPr>
            <p:cNvPr id="30736" name="Group 35"/>
            <p:cNvGrpSpPr>
              <a:grpSpLocks/>
            </p:cNvGrpSpPr>
            <p:nvPr/>
          </p:nvGrpSpPr>
          <p:grpSpPr bwMode="auto">
            <a:xfrm>
              <a:off x="2425" y="754"/>
              <a:ext cx="276" cy="280"/>
              <a:chOff x="0" y="0"/>
              <a:chExt cx="275" cy="279"/>
            </a:xfrm>
          </p:grpSpPr>
          <p:sp>
            <p:nvSpPr>
              <p:cNvPr id="30756" name="AutoShape 33"/>
              <p:cNvSpPr>
                <a:spLocks/>
              </p:cNvSpPr>
              <p:nvPr/>
            </p:nvSpPr>
            <p:spPr bwMode="auto">
              <a:xfrm>
                <a:off x="0" y="0"/>
                <a:ext cx="275" cy="279"/>
              </a:xfrm>
              <a:custGeom>
                <a:avLst/>
                <a:gdLst>
                  <a:gd name="T0" fmla="*/ 2 w 21600"/>
                  <a:gd name="T1" fmla="*/ 0 h 21600"/>
                  <a:gd name="T2" fmla="*/ 0 w 21600"/>
                  <a:gd name="T3" fmla="*/ 2 h 21600"/>
                  <a:gd name="T4" fmla="*/ 2 w 21600"/>
                  <a:gd name="T5" fmla="*/ 4 h 21600"/>
                  <a:gd name="T6" fmla="*/ 4 w 21600"/>
                  <a:gd name="T7" fmla="*/ 2 h 21600"/>
                  <a:gd name="T8" fmla="*/ 2 w 21600"/>
                  <a:gd name="T9" fmla="*/ 0 h 21600"/>
                  <a:gd name="T10" fmla="*/ 2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757" name="Rectangle 34"/>
              <p:cNvSpPr>
                <a:spLocks/>
              </p:cNvSpPr>
              <p:nvPr/>
            </p:nvSpPr>
            <p:spPr bwMode="auto">
              <a:xfrm>
                <a:off x="77" y="35"/>
                <a:ext cx="121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f</a:t>
                </a:r>
              </a:p>
            </p:txBody>
          </p:sp>
        </p:grpSp>
        <p:grpSp>
          <p:nvGrpSpPr>
            <p:cNvPr id="30737" name="Group 38"/>
            <p:cNvGrpSpPr>
              <a:grpSpLocks/>
            </p:cNvGrpSpPr>
            <p:nvPr/>
          </p:nvGrpSpPr>
          <p:grpSpPr bwMode="auto">
            <a:xfrm>
              <a:off x="2315" y="1257"/>
              <a:ext cx="276" cy="280"/>
              <a:chOff x="0" y="0"/>
              <a:chExt cx="275" cy="279"/>
            </a:xfrm>
          </p:grpSpPr>
          <p:sp>
            <p:nvSpPr>
              <p:cNvPr id="30754" name="AutoShape 36"/>
              <p:cNvSpPr>
                <a:spLocks/>
              </p:cNvSpPr>
              <p:nvPr/>
            </p:nvSpPr>
            <p:spPr bwMode="auto">
              <a:xfrm>
                <a:off x="0" y="0"/>
                <a:ext cx="275" cy="279"/>
              </a:xfrm>
              <a:custGeom>
                <a:avLst/>
                <a:gdLst>
                  <a:gd name="T0" fmla="*/ 2 w 21600"/>
                  <a:gd name="T1" fmla="*/ 0 h 21600"/>
                  <a:gd name="T2" fmla="*/ 0 w 21600"/>
                  <a:gd name="T3" fmla="*/ 2 h 21600"/>
                  <a:gd name="T4" fmla="*/ 2 w 21600"/>
                  <a:gd name="T5" fmla="*/ 4 h 21600"/>
                  <a:gd name="T6" fmla="*/ 4 w 21600"/>
                  <a:gd name="T7" fmla="*/ 2 h 21600"/>
                  <a:gd name="T8" fmla="*/ 2 w 21600"/>
                  <a:gd name="T9" fmla="*/ 0 h 21600"/>
                  <a:gd name="T10" fmla="*/ 2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755" name="Rectangle 37"/>
              <p:cNvSpPr>
                <a:spLocks/>
              </p:cNvSpPr>
              <p:nvPr/>
            </p:nvSpPr>
            <p:spPr bwMode="auto">
              <a:xfrm>
                <a:off x="73" y="35"/>
                <a:ext cx="129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r</a:t>
                </a:r>
              </a:p>
            </p:txBody>
          </p:sp>
        </p:grpSp>
        <p:sp>
          <p:nvSpPr>
            <p:cNvPr id="30738" name="Line 39"/>
            <p:cNvSpPr>
              <a:spLocks noChangeShapeType="1"/>
            </p:cNvSpPr>
            <p:nvPr/>
          </p:nvSpPr>
          <p:spPr bwMode="auto">
            <a:xfrm>
              <a:off x="235" y="1188"/>
              <a:ext cx="261" cy="2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39" name="Line 40"/>
            <p:cNvSpPr>
              <a:spLocks noChangeShapeType="1"/>
            </p:cNvSpPr>
            <p:nvPr/>
          </p:nvSpPr>
          <p:spPr bwMode="auto">
            <a:xfrm rot="10800000" flipH="1">
              <a:off x="731" y="1481"/>
              <a:ext cx="426" cy="1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40" name="Line 41"/>
            <p:cNvSpPr>
              <a:spLocks noChangeShapeType="1"/>
            </p:cNvSpPr>
            <p:nvPr/>
          </p:nvSpPr>
          <p:spPr bwMode="auto">
            <a:xfrm flipH="1">
              <a:off x="1393" y="1216"/>
              <a:ext cx="273" cy="1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41" name="Line 42"/>
            <p:cNvSpPr>
              <a:spLocks noChangeShapeType="1"/>
            </p:cNvSpPr>
            <p:nvPr/>
          </p:nvSpPr>
          <p:spPr bwMode="auto">
            <a:xfrm flipH="1">
              <a:off x="771" y="1117"/>
              <a:ext cx="855" cy="2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42" name="Line 43"/>
            <p:cNvSpPr>
              <a:spLocks noChangeShapeType="1"/>
            </p:cNvSpPr>
            <p:nvPr/>
          </p:nvSpPr>
          <p:spPr bwMode="auto">
            <a:xfrm flipH="1">
              <a:off x="1861" y="866"/>
              <a:ext cx="123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43" name="Line 44"/>
            <p:cNvSpPr>
              <a:spLocks noChangeShapeType="1"/>
            </p:cNvSpPr>
            <p:nvPr/>
          </p:nvSpPr>
          <p:spPr bwMode="auto">
            <a:xfrm>
              <a:off x="2082" y="825"/>
              <a:ext cx="273" cy="4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44" name="Line 45"/>
            <p:cNvSpPr>
              <a:spLocks noChangeShapeType="1"/>
            </p:cNvSpPr>
            <p:nvPr/>
          </p:nvSpPr>
          <p:spPr bwMode="auto">
            <a:xfrm rot="10800000" flipH="1">
              <a:off x="2453" y="1034"/>
              <a:ext cx="110" cy="2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45" name="Line 46"/>
            <p:cNvSpPr>
              <a:spLocks noChangeShapeType="1"/>
            </p:cNvSpPr>
            <p:nvPr/>
          </p:nvSpPr>
          <p:spPr bwMode="auto">
            <a:xfrm rot="10800000" flipH="1">
              <a:off x="2563" y="279"/>
              <a:ext cx="83" cy="4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46" name="Line 47"/>
            <p:cNvSpPr>
              <a:spLocks noChangeShapeType="1"/>
            </p:cNvSpPr>
            <p:nvPr/>
          </p:nvSpPr>
          <p:spPr bwMode="auto">
            <a:xfrm rot="10800000" flipH="1">
              <a:off x="235" y="838"/>
              <a:ext cx="564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47" name="Line 48"/>
            <p:cNvSpPr>
              <a:spLocks noChangeShapeType="1"/>
            </p:cNvSpPr>
            <p:nvPr/>
          </p:nvSpPr>
          <p:spPr bwMode="auto">
            <a:xfrm rot="10800000">
              <a:off x="455" y="518"/>
              <a:ext cx="384" cy="2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48" name="Line 49"/>
            <p:cNvSpPr>
              <a:spLocks noChangeShapeType="1"/>
            </p:cNvSpPr>
            <p:nvPr/>
          </p:nvSpPr>
          <p:spPr bwMode="auto">
            <a:xfrm rot="10800000" flipH="1">
              <a:off x="468" y="167"/>
              <a:ext cx="248" cy="1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49" name="Line 50"/>
            <p:cNvSpPr>
              <a:spLocks noChangeShapeType="1"/>
            </p:cNvSpPr>
            <p:nvPr/>
          </p:nvSpPr>
          <p:spPr bwMode="auto">
            <a:xfrm rot="10800000">
              <a:off x="992" y="167"/>
              <a:ext cx="468" cy="2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50" name="Line 51"/>
            <p:cNvSpPr>
              <a:spLocks noChangeShapeType="1"/>
            </p:cNvSpPr>
            <p:nvPr/>
          </p:nvSpPr>
          <p:spPr bwMode="auto">
            <a:xfrm rot="10800000" flipH="1">
              <a:off x="1034" y="490"/>
              <a:ext cx="467" cy="24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51" name="Line 52"/>
            <p:cNvSpPr>
              <a:spLocks noChangeShapeType="1"/>
            </p:cNvSpPr>
            <p:nvPr/>
          </p:nvSpPr>
          <p:spPr bwMode="auto">
            <a:xfrm rot="10800000" flipH="1">
              <a:off x="1075" y="726"/>
              <a:ext cx="771" cy="1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52" name="Freeform 53"/>
            <p:cNvSpPr>
              <a:spLocks/>
            </p:cNvSpPr>
            <p:nvPr/>
          </p:nvSpPr>
          <p:spPr bwMode="auto">
            <a:xfrm rot="5400000" flipH="1">
              <a:off x="1899" y="227"/>
              <a:ext cx="404" cy="72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1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cubicBezTo>
                    <a:pt x="10800" y="0"/>
                    <a:pt x="21600" y="10800"/>
                    <a:pt x="21600" y="21600"/>
                  </a:cubicBezTo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53" name="Freeform 54"/>
            <p:cNvSpPr>
              <a:spLocks/>
            </p:cNvSpPr>
            <p:nvPr/>
          </p:nvSpPr>
          <p:spPr bwMode="auto">
            <a:xfrm rot="10800000" flipH="1">
              <a:off x="275" y="825"/>
              <a:ext cx="1612" cy="264"/>
            </a:xfrm>
            <a:custGeom>
              <a:avLst/>
              <a:gdLst>
                <a:gd name="T0" fmla="*/ 0 w 21600"/>
                <a:gd name="T1" fmla="*/ 0 h 21600"/>
                <a:gd name="T2" fmla="*/ 9 w 21600"/>
                <a:gd name="T3" fmla="*/ 0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cubicBezTo>
                    <a:pt x="10800" y="0"/>
                    <a:pt x="21600" y="10800"/>
                    <a:pt x="21600" y="21600"/>
                  </a:cubicBezTo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0725" name="Rectangle 56"/>
          <p:cNvSpPr>
            <a:spLocks/>
          </p:cNvSpPr>
          <p:nvPr/>
        </p:nvSpPr>
        <p:spPr bwMode="auto">
          <a:xfrm>
            <a:off x="550863" y="2328863"/>
            <a:ext cx="2590800" cy="228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300">
                <a:solidFill>
                  <a:schemeClr val="tx1"/>
                </a:solidFill>
                <a:latin typeface="Arial Bold Italic" charset="0"/>
                <a:cs typeface="Arial Bold Italic" charset="0"/>
                <a:sym typeface="Arial Bold Italic" charset="0"/>
              </a:rPr>
              <a:t>Strategy</a:t>
            </a:r>
            <a:r>
              <a:rPr lang="en-US" sz="230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: expand shallowest node first</a:t>
            </a:r>
          </a:p>
          <a:p>
            <a:pPr marL="39688">
              <a:spcBef>
                <a:spcPts val="1050"/>
              </a:spcBef>
            </a:pPr>
            <a:r>
              <a:rPr lang="en-US" sz="2300">
                <a:solidFill>
                  <a:schemeClr val="tx1"/>
                </a:solidFill>
                <a:latin typeface="Arial Bold Italic" charset="0"/>
                <a:cs typeface="Arial Bold Italic" charset="0"/>
                <a:sym typeface="Arial Bold Italic" charset="0"/>
              </a:rPr>
              <a:t>Implementation</a:t>
            </a:r>
            <a:r>
              <a:rPr lang="en-US" sz="230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: Fringe is a FIFO queue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536700"/>
          </a:xfrm>
        </p:spPr>
        <p:txBody>
          <a:bodyPr rIns="132080"/>
          <a:lstStyle/>
          <a:p>
            <a:pPr indent="0" eaLnBrk="1" hangingPunct="1"/>
            <a:r>
              <a:rPr lang="en-US" dirty="0" smtClean="0"/>
              <a:t>Review? Breadth First Search</a:t>
            </a:r>
          </a:p>
        </p:txBody>
      </p:sp>
      <p:grpSp>
        <p:nvGrpSpPr>
          <p:cNvPr id="31748" name="Group 60"/>
          <p:cNvGrpSpPr>
            <a:grpSpLocks/>
          </p:cNvGrpSpPr>
          <p:nvPr/>
        </p:nvGrpSpPr>
        <p:grpSpPr bwMode="auto">
          <a:xfrm>
            <a:off x="1981200" y="3498850"/>
            <a:ext cx="5499100" cy="3340100"/>
            <a:chOff x="0" y="0"/>
            <a:chExt cx="3464" cy="2104"/>
          </a:xfrm>
        </p:grpSpPr>
        <p:sp>
          <p:nvSpPr>
            <p:cNvPr id="31828" name="Rectangle 3"/>
            <p:cNvSpPr>
              <a:spLocks/>
            </p:cNvSpPr>
            <p:nvPr/>
          </p:nvSpPr>
          <p:spPr bwMode="auto">
            <a:xfrm>
              <a:off x="1680" y="0"/>
              <a:ext cx="632" cy="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900"/>
                </a:spcBef>
              </a:pPr>
              <a:r>
                <a:rPr lang="en-US" sz="1600">
                  <a:solidFill>
                    <a:schemeClr val="tx1"/>
                  </a:solidFill>
                  <a:cs typeface="Arial" charset="0"/>
                </a:rPr>
                <a:t>S</a:t>
              </a:r>
            </a:p>
          </p:txBody>
        </p:sp>
        <p:sp>
          <p:nvSpPr>
            <p:cNvPr id="31829" name="Rectangle 4"/>
            <p:cNvSpPr>
              <a:spLocks/>
            </p:cNvSpPr>
            <p:nvPr/>
          </p:nvSpPr>
          <p:spPr bwMode="auto">
            <a:xfrm>
              <a:off x="0" y="953"/>
              <a:ext cx="248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a</a:t>
              </a:r>
            </a:p>
          </p:txBody>
        </p:sp>
        <p:sp>
          <p:nvSpPr>
            <p:cNvPr id="31830" name="Rectangle 5"/>
            <p:cNvSpPr>
              <a:spLocks/>
            </p:cNvSpPr>
            <p:nvPr/>
          </p:nvSpPr>
          <p:spPr bwMode="auto">
            <a:xfrm>
              <a:off x="0" y="615"/>
              <a:ext cx="248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b</a:t>
              </a:r>
            </a:p>
          </p:txBody>
        </p:sp>
        <p:sp>
          <p:nvSpPr>
            <p:cNvPr id="31831" name="Rectangle 6"/>
            <p:cNvSpPr>
              <a:spLocks/>
            </p:cNvSpPr>
            <p:nvPr/>
          </p:nvSpPr>
          <p:spPr bwMode="auto">
            <a:xfrm>
              <a:off x="336" y="312"/>
              <a:ext cx="248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d</a:t>
              </a:r>
            </a:p>
          </p:txBody>
        </p:sp>
        <p:sp>
          <p:nvSpPr>
            <p:cNvPr id="31832" name="Rectangle 7"/>
            <p:cNvSpPr>
              <a:spLocks/>
            </p:cNvSpPr>
            <p:nvPr/>
          </p:nvSpPr>
          <p:spPr bwMode="auto">
            <a:xfrm>
              <a:off x="3216" y="270"/>
              <a:ext cx="248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p</a:t>
              </a:r>
            </a:p>
          </p:txBody>
        </p:sp>
        <p:sp>
          <p:nvSpPr>
            <p:cNvPr id="31833" name="Rectangle 8"/>
            <p:cNvSpPr>
              <a:spLocks/>
            </p:cNvSpPr>
            <p:nvPr/>
          </p:nvSpPr>
          <p:spPr bwMode="auto">
            <a:xfrm>
              <a:off x="432" y="953"/>
              <a:ext cx="248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a</a:t>
              </a:r>
            </a:p>
          </p:txBody>
        </p:sp>
        <p:sp>
          <p:nvSpPr>
            <p:cNvPr id="31834" name="Rectangle 9"/>
            <p:cNvSpPr>
              <a:spLocks/>
            </p:cNvSpPr>
            <p:nvPr/>
          </p:nvSpPr>
          <p:spPr bwMode="auto">
            <a:xfrm>
              <a:off x="432" y="615"/>
              <a:ext cx="248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c</a:t>
              </a:r>
            </a:p>
          </p:txBody>
        </p:sp>
        <p:sp>
          <p:nvSpPr>
            <p:cNvPr id="31835" name="Line 10"/>
            <p:cNvSpPr>
              <a:spLocks noChangeShapeType="1"/>
            </p:cNvSpPr>
            <p:nvPr/>
          </p:nvSpPr>
          <p:spPr bwMode="auto">
            <a:xfrm flipH="1">
              <a:off x="120" y="515"/>
              <a:ext cx="336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836" name="Line 11"/>
            <p:cNvSpPr>
              <a:spLocks noChangeShapeType="1"/>
            </p:cNvSpPr>
            <p:nvPr/>
          </p:nvSpPr>
          <p:spPr bwMode="auto">
            <a:xfrm>
              <a:off x="456" y="515"/>
              <a:ext cx="96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837" name="Line 12"/>
            <p:cNvSpPr>
              <a:spLocks noChangeShapeType="1"/>
            </p:cNvSpPr>
            <p:nvPr/>
          </p:nvSpPr>
          <p:spPr bwMode="auto">
            <a:xfrm>
              <a:off x="120" y="818"/>
              <a:ext cx="1" cy="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838" name="Line 13"/>
            <p:cNvSpPr>
              <a:spLocks noChangeShapeType="1"/>
            </p:cNvSpPr>
            <p:nvPr/>
          </p:nvSpPr>
          <p:spPr bwMode="auto">
            <a:xfrm>
              <a:off x="552" y="818"/>
              <a:ext cx="1" cy="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31839" name="Group 33"/>
            <p:cNvGrpSpPr>
              <a:grpSpLocks/>
            </p:cNvGrpSpPr>
            <p:nvPr/>
          </p:nvGrpSpPr>
          <p:grpSpPr bwMode="auto">
            <a:xfrm>
              <a:off x="1728" y="270"/>
              <a:ext cx="1112" cy="1497"/>
              <a:chOff x="0" y="0"/>
              <a:chExt cx="1112" cy="1496"/>
            </a:xfrm>
          </p:grpSpPr>
          <p:sp>
            <p:nvSpPr>
              <p:cNvPr id="31866" name="Rectangle 14"/>
              <p:cNvSpPr>
                <a:spLocks/>
              </p:cNvSpPr>
              <p:nvPr/>
            </p:nvSpPr>
            <p:spPr bwMode="auto">
              <a:xfrm>
                <a:off x="384" y="0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e</a:t>
                </a:r>
              </a:p>
            </p:txBody>
          </p:sp>
          <p:sp>
            <p:nvSpPr>
              <p:cNvPr id="31867" name="Rectangle 15"/>
              <p:cNvSpPr>
                <a:spLocks/>
              </p:cNvSpPr>
              <p:nvPr/>
            </p:nvSpPr>
            <p:spPr bwMode="auto">
              <a:xfrm>
                <a:off x="0" y="674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p</a:t>
                </a:r>
              </a:p>
            </p:txBody>
          </p:sp>
          <p:sp>
            <p:nvSpPr>
              <p:cNvPr id="31868" name="Rectangle 16"/>
              <p:cNvSpPr>
                <a:spLocks/>
              </p:cNvSpPr>
              <p:nvPr/>
            </p:nvSpPr>
            <p:spPr bwMode="auto">
              <a:xfrm>
                <a:off x="144" y="337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h</a:t>
                </a:r>
              </a:p>
            </p:txBody>
          </p:sp>
          <p:sp>
            <p:nvSpPr>
              <p:cNvPr id="31869" name="Rectangle 17"/>
              <p:cNvSpPr>
                <a:spLocks/>
              </p:cNvSpPr>
              <p:nvPr/>
            </p:nvSpPr>
            <p:spPr bwMode="auto">
              <a:xfrm>
                <a:off x="576" y="674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f</a:t>
                </a:r>
              </a:p>
            </p:txBody>
          </p:sp>
          <p:sp>
            <p:nvSpPr>
              <p:cNvPr id="31870" name="Rectangle 18"/>
              <p:cNvSpPr>
                <a:spLocks/>
              </p:cNvSpPr>
              <p:nvPr/>
            </p:nvSpPr>
            <p:spPr bwMode="auto">
              <a:xfrm>
                <a:off x="576" y="337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r</a:t>
                </a:r>
              </a:p>
            </p:txBody>
          </p:sp>
          <p:sp>
            <p:nvSpPr>
              <p:cNvPr id="31871" name="Rectangle 19"/>
              <p:cNvSpPr>
                <a:spLocks/>
              </p:cNvSpPr>
              <p:nvPr/>
            </p:nvSpPr>
            <p:spPr bwMode="auto">
              <a:xfrm>
                <a:off x="288" y="674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q</a:t>
                </a:r>
              </a:p>
            </p:txBody>
          </p:sp>
          <p:sp>
            <p:nvSpPr>
              <p:cNvPr id="31872" name="Rectangle 20"/>
              <p:cNvSpPr>
                <a:spLocks/>
              </p:cNvSpPr>
              <p:nvPr/>
            </p:nvSpPr>
            <p:spPr bwMode="auto">
              <a:xfrm>
                <a:off x="0" y="977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q</a:t>
                </a:r>
              </a:p>
            </p:txBody>
          </p:sp>
          <p:sp>
            <p:nvSpPr>
              <p:cNvPr id="31873" name="Rectangle 21"/>
              <p:cNvSpPr>
                <a:spLocks/>
              </p:cNvSpPr>
              <p:nvPr/>
            </p:nvSpPr>
            <p:spPr bwMode="auto">
              <a:xfrm>
                <a:off x="432" y="977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c</a:t>
                </a:r>
              </a:p>
            </p:txBody>
          </p:sp>
          <p:sp>
            <p:nvSpPr>
              <p:cNvPr id="31874" name="Rectangle 22"/>
              <p:cNvSpPr>
                <a:spLocks/>
              </p:cNvSpPr>
              <p:nvPr/>
            </p:nvSpPr>
            <p:spPr bwMode="auto">
              <a:xfrm>
                <a:off x="624" y="1012"/>
                <a:ext cx="488" cy="2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900"/>
                  </a:spcBef>
                </a:pPr>
                <a:r>
                  <a:rPr lang="en-US" sz="1600">
                    <a:solidFill>
                      <a:schemeClr val="tx1"/>
                    </a:solidFill>
                    <a:cs typeface="Arial" charset="0"/>
                  </a:rPr>
                  <a:t>G</a:t>
                </a:r>
              </a:p>
            </p:txBody>
          </p:sp>
          <p:sp>
            <p:nvSpPr>
              <p:cNvPr id="31875" name="Rectangle 23"/>
              <p:cNvSpPr>
                <a:spLocks/>
              </p:cNvSpPr>
              <p:nvPr/>
            </p:nvSpPr>
            <p:spPr bwMode="auto">
              <a:xfrm>
                <a:off x="432" y="1272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a</a:t>
                </a:r>
              </a:p>
            </p:txBody>
          </p:sp>
          <p:sp>
            <p:nvSpPr>
              <p:cNvPr id="31876" name="Line 24"/>
              <p:cNvSpPr>
                <a:spLocks noChangeShapeType="1"/>
              </p:cNvSpPr>
              <p:nvPr/>
            </p:nvSpPr>
            <p:spPr bwMode="auto">
              <a:xfrm flipH="1">
                <a:off x="264" y="202"/>
                <a:ext cx="240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877" name="Line 25"/>
              <p:cNvSpPr>
                <a:spLocks noChangeShapeType="1"/>
              </p:cNvSpPr>
              <p:nvPr/>
            </p:nvSpPr>
            <p:spPr bwMode="auto">
              <a:xfrm>
                <a:off x="504" y="202"/>
                <a:ext cx="192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878" name="Line 26"/>
              <p:cNvSpPr>
                <a:spLocks noChangeShapeType="1"/>
              </p:cNvSpPr>
              <p:nvPr/>
            </p:nvSpPr>
            <p:spPr bwMode="auto">
              <a:xfrm flipH="1">
                <a:off x="120" y="540"/>
                <a:ext cx="144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879" name="Line 27"/>
              <p:cNvSpPr>
                <a:spLocks noChangeShapeType="1"/>
              </p:cNvSpPr>
              <p:nvPr/>
            </p:nvSpPr>
            <p:spPr bwMode="auto">
              <a:xfrm>
                <a:off x="264" y="540"/>
                <a:ext cx="144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880" name="Line 28"/>
              <p:cNvSpPr>
                <a:spLocks noChangeShapeType="1"/>
              </p:cNvSpPr>
              <p:nvPr/>
            </p:nvSpPr>
            <p:spPr bwMode="auto">
              <a:xfrm>
                <a:off x="696" y="540"/>
                <a:ext cx="1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881" name="Line 29"/>
              <p:cNvSpPr>
                <a:spLocks noChangeShapeType="1"/>
              </p:cNvSpPr>
              <p:nvPr/>
            </p:nvSpPr>
            <p:spPr bwMode="auto">
              <a:xfrm>
                <a:off x="120" y="877"/>
                <a:ext cx="1" cy="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882" name="Line 30"/>
              <p:cNvSpPr>
                <a:spLocks noChangeShapeType="1"/>
              </p:cNvSpPr>
              <p:nvPr/>
            </p:nvSpPr>
            <p:spPr bwMode="auto">
              <a:xfrm flipH="1">
                <a:off x="552" y="877"/>
                <a:ext cx="144" cy="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883" name="Line 31"/>
              <p:cNvSpPr>
                <a:spLocks noChangeShapeType="1"/>
              </p:cNvSpPr>
              <p:nvPr/>
            </p:nvSpPr>
            <p:spPr bwMode="auto">
              <a:xfrm>
                <a:off x="696" y="877"/>
                <a:ext cx="168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884" name="Line 32"/>
              <p:cNvSpPr>
                <a:spLocks noChangeShapeType="1"/>
              </p:cNvSpPr>
              <p:nvPr/>
            </p:nvSpPr>
            <p:spPr bwMode="auto">
              <a:xfrm>
                <a:off x="552" y="1180"/>
                <a:ext cx="1" cy="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31840" name="Rectangle 34"/>
            <p:cNvSpPr>
              <a:spLocks/>
            </p:cNvSpPr>
            <p:nvPr/>
          </p:nvSpPr>
          <p:spPr bwMode="auto">
            <a:xfrm>
              <a:off x="3216" y="581"/>
              <a:ext cx="248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q</a:t>
              </a:r>
            </a:p>
          </p:txBody>
        </p:sp>
        <p:sp>
          <p:nvSpPr>
            <p:cNvPr id="31841" name="Line 35"/>
            <p:cNvSpPr>
              <a:spLocks noChangeShapeType="1"/>
            </p:cNvSpPr>
            <p:nvPr/>
          </p:nvSpPr>
          <p:spPr bwMode="auto">
            <a:xfrm>
              <a:off x="3336" y="473"/>
              <a:ext cx="1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31842" name="Group 55"/>
            <p:cNvGrpSpPr>
              <a:grpSpLocks/>
            </p:cNvGrpSpPr>
            <p:nvPr/>
          </p:nvGrpSpPr>
          <p:grpSpPr bwMode="auto">
            <a:xfrm>
              <a:off x="576" y="607"/>
              <a:ext cx="1112" cy="1497"/>
              <a:chOff x="0" y="0"/>
              <a:chExt cx="1112" cy="1496"/>
            </a:xfrm>
          </p:grpSpPr>
          <p:sp>
            <p:nvSpPr>
              <p:cNvPr id="31847" name="Rectangle 36"/>
              <p:cNvSpPr>
                <a:spLocks/>
              </p:cNvSpPr>
              <p:nvPr/>
            </p:nvSpPr>
            <p:spPr bwMode="auto">
              <a:xfrm>
                <a:off x="384" y="0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e</a:t>
                </a:r>
              </a:p>
            </p:txBody>
          </p:sp>
          <p:sp>
            <p:nvSpPr>
              <p:cNvPr id="31848" name="Rectangle 37"/>
              <p:cNvSpPr>
                <a:spLocks/>
              </p:cNvSpPr>
              <p:nvPr/>
            </p:nvSpPr>
            <p:spPr bwMode="auto">
              <a:xfrm>
                <a:off x="0" y="674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p</a:t>
                </a:r>
              </a:p>
            </p:txBody>
          </p:sp>
          <p:sp>
            <p:nvSpPr>
              <p:cNvPr id="31849" name="Rectangle 38"/>
              <p:cNvSpPr>
                <a:spLocks/>
              </p:cNvSpPr>
              <p:nvPr/>
            </p:nvSpPr>
            <p:spPr bwMode="auto">
              <a:xfrm>
                <a:off x="144" y="337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h</a:t>
                </a:r>
              </a:p>
            </p:txBody>
          </p:sp>
          <p:sp>
            <p:nvSpPr>
              <p:cNvPr id="31850" name="Rectangle 39"/>
              <p:cNvSpPr>
                <a:spLocks/>
              </p:cNvSpPr>
              <p:nvPr/>
            </p:nvSpPr>
            <p:spPr bwMode="auto">
              <a:xfrm>
                <a:off x="576" y="674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f</a:t>
                </a:r>
              </a:p>
            </p:txBody>
          </p:sp>
          <p:sp>
            <p:nvSpPr>
              <p:cNvPr id="31851" name="Rectangle 40"/>
              <p:cNvSpPr>
                <a:spLocks/>
              </p:cNvSpPr>
              <p:nvPr/>
            </p:nvSpPr>
            <p:spPr bwMode="auto">
              <a:xfrm>
                <a:off x="576" y="337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r</a:t>
                </a:r>
              </a:p>
            </p:txBody>
          </p:sp>
          <p:sp>
            <p:nvSpPr>
              <p:cNvPr id="31852" name="Rectangle 41"/>
              <p:cNvSpPr>
                <a:spLocks/>
              </p:cNvSpPr>
              <p:nvPr/>
            </p:nvSpPr>
            <p:spPr bwMode="auto">
              <a:xfrm>
                <a:off x="288" y="674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q</a:t>
                </a:r>
              </a:p>
            </p:txBody>
          </p:sp>
          <p:sp>
            <p:nvSpPr>
              <p:cNvPr id="31853" name="Rectangle 42"/>
              <p:cNvSpPr>
                <a:spLocks/>
              </p:cNvSpPr>
              <p:nvPr/>
            </p:nvSpPr>
            <p:spPr bwMode="auto">
              <a:xfrm>
                <a:off x="0" y="977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q</a:t>
                </a:r>
              </a:p>
            </p:txBody>
          </p:sp>
          <p:sp>
            <p:nvSpPr>
              <p:cNvPr id="31854" name="Rectangle 43"/>
              <p:cNvSpPr>
                <a:spLocks/>
              </p:cNvSpPr>
              <p:nvPr/>
            </p:nvSpPr>
            <p:spPr bwMode="auto">
              <a:xfrm>
                <a:off x="432" y="977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c</a:t>
                </a:r>
              </a:p>
            </p:txBody>
          </p:sp>
          <p:sp>
            <p:nvSpPr>
              <p:cNvPr id="31855" name="Rectangle 44"/>
              <p:cNvSpPr>
                <a:spLocks/>
              </p:cNvSpPr>
              <p:nvPr/>
            </p:nvSpPr>
            <p:spPr bwMode="auto">
              <a:xfrm>
                <a:off x="624" y="1012"/>
                <a:ext cx="488" cy="2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900"/>
                  </a:spcBef>
                </a:pPr>
                <a:r>
                  <a:rPr lang="en-US" sz="1600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G</a:t>
                </a:r>
              </a:p>
            </p:txBody>
          </p:sp>
          <p:sp>
            <p:nvSpPr>
              <p:cNvPr id="31856" name="Rectangle 45"/>
              <p:cNvSpPr>
                <a:spLocks/>
              </p:cNvSpPr>
              <p:nvPr/>
            </p:nvSpPr>
            <p:spPr bwMode="auto">
              <a:xfrm>
                <a:off x="432" y="1272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a</a:t>
                </a:r>
              </a:p>
            </p:txBody>
          </p:sp>
          <p:sp>
            <p:nvSpPr>
              <p:cNvPr id="31857" name="Line 46"/>
              <p:cNvSpPr>
                <a:spLocks noChangeShapeType="1"/>
              </p:cNvSpPr>
              <p:nvPr/>
            </p:nvSpPr>
            <p:spPr bwMode="auto">
              <a:xfrm flipH="1">
                <a:off x="264" y="202"/>
                <a:ext cx="240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858" name="Line 47"/>
              <p:cNvSpPr>
                <a:spLocks noChangeShapeType="1"/>
              </p:cNvSpPr>
              <p:nvPr/>
            </p:nvSpPr>
            <p:spPr bwMode="auto">
              <a:xfrm>
                <a:off x="504" y="202"/>
                <a:ext cx="192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859" name="Line 48"/>
              <p:cNvSpPr>
                <a:spLocks noChangeShapeType="1"/>
              </p:cNvSpPr>
              <p:nvPr/>
            </p:nvSpPr>
            <p:spPr bwMode="auto">
              <a:xfrm flipH="1">
                <a:off x="120" y="540"/>
                <a:ext cx="144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860" name="Line 49"/>
              <p:cNvSpPr>
                <a:spLocks noChangeShapeType="1"/>
              </p:cNvSpPr>
              <p:nvPr/>
            </p:nvSpPr>
            <p:spPr bwMode="auto">
              <a:xfrm>
                <a:off x="264" y="540"/>
                <a:ext cx="144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861" name="Line 50"/>
              <p:cNvSpPr>
                <a:spLocks noChangeShapeType="1"/>
              </p:cNvSpPr>
              <p:nvPr/>
            </p:nvSpPr>
            <p:spPr bwMode="auto">
              <a:xfrm>
                <a:off x="696" y="540"/>
                <a:ext cx="1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862" name="Line 51"/>
              <p:cNvSpPr>
                <a:spLocks noChangeShapeType="1"/>
              </p:cNvSpPr>
              <p:nvPr/>
            </p:nvSpPr>
            <p:spPr bwMode="auto">
              <a:xfrm>
                <a:off x="120" y="877"/>
                <a:ext cx="1" cy="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863" name="Line 52"/>
              <p:cNvSpPr>
                <a:spLocks noChangeShapeType="1"/>
              </p:cNvSpPr>
              <p:nvPr/>
            </p:nvSpPr>
            <p:spPr bwMode="auto">
              <a:xfrm flipH="1">
                <a:off x="552" y="877"/>
                <a:ext cx="144" cy="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864" name="Line 53"/>
              <p:cNvSpPr>
                <a:spLocks noChangeShapeType="1"/>
              </p:cNvSpPr>
              <p:nvPr/>
            </p:nvSpPr>
            <p:spPr bwMode="auto">
              <a:xfrm>
                <a:off x="696" y="877"/>
                <a:ext cx="168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865" name="Line 54"/>
              <p:cNvSpPr>
                <a:spLocks noChangeShapeType="1"/>
              </p:cNvSpPr>
              <p:nvPr/>
            </p:nvSpPr>
            <p:spPr bwMode="auto">
              <a:xfrm>
                <a:off x="552" y="1180"/>
                <a:ext cx="1" cy="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31843" name="Line 56"/>
            <p:cNvSpPr>
              <a:spLocks noChangeShapeType="1"/>
            </p:cNvSpPr>
            <p:nvPr/>
          </p:nvSpPr>
          <p:spPr bwMode="auto">
            <a:xfrm>
              <a:off x="456" y="515"/>
              <a:ext cx="624" cy="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844" name="Line 57"/>
            <p:cNvSpPr>
              <a:spLocks noChangeShapeType="1"/>
            </p:cNvSpPr>
            <p:nvPr/>
          </p:nvSpPr>
          <p:spPr bwMode="auto">
            <a:xfrm flipH="1">
              <a:off x="456" y="186"/>
              <a:ext cx="1536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845" name="Line 58"/>
            <p:cNvSpPr>
              <a:spLocks noChangeShapeType="1"/>
            </p:cNvSpPr>
            <p:nvPr/>
          </p:nvSpPr>
          <p:spPr bwMode="auto">
            <a:xfrm>
              <a:off x="1992" y="186"/>
              <a:ext cx="24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846" name="Line 59"/>
            <p:cNvSpPr>
              <a:spLocks noChangeShapeType="1"/>
            </p:cNvSpPr>
            <p:nvPr/>
          </p:nvSpPr>
          <p:spPr bwMode="auto">
            <a:xfrm>
              <a:off x="1992" y="186"/>
              <a:ext cx="1344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1749" name="Group 113"/>
          <p:cNvGrpSpPr>
            <a:grpSpLocks/>
          </p:cNvGrpSpPr>
          <p:nvPr/>
        </p:nvGrpSpPr>
        <p:grpSpPr bwMode="auto">
          <a:xfrm>
            <a:off x="4403725" y="1479550"/>
            <a:ext cx="3033713" cy="1792288"/>
            <a:chOff x="0" y="0"/>
            <a:chExt cx="1911" cy="1128"/>
          </a:xfrm>
        </p:grpSpPr>
        <p:grpSp>
          <p:nvGrpSpPr>
            <p:cNvPr id="31776" name="Group 63"/>
            <p:cNvGrpSpPr>
              <a:grpSpLocks/>
            </p:cNvGrpSpPr>
            <p:nvPr/>
          </p:nvGrpSpPr>
          <p:grpSpPr bwMode="auto">
            <a:xfrm>
              <a:off x="0" y="659"/>
              <a:ext cx="188" cy="192"/>
              <a:chOff x="0" y="0"/>
              <a:chExt cx="188" cy="191"/>
            </a:xfrm>
          </p:grpSpPr>
          <p:sp>
            <p:nvSpPr>
              <p:cNvPr id="31826" name="AutoShape 61"/>
              <p:cNvSpPr>
                <a:spLocks/>
              </p:cNvSpPr>
              <p:nvPr/>
            </p:nvSpPr>
            <p:spPr bwMode="auto">
              <a:xfrm>
                <a:off x="0" y="0"/>
                <a:ext cx="188" cy="191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1 h 21600"/>
                  <a:gd name="T4" fmla="*/ 1 w 21600"/>
                  <a:gd name="T5" fmla="*/ 2 h 21600"/>
                  <a:gd name="T6" fmla="*/ 2 w 21600"/>
                  <a:gd name="T7" fmla="*/ 1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827" name="Rectangle 62"/>
              <p:cNvSpPr>
                <a:spLocks/>
              </p:cNvSpPr>
              <p:nvPr/>
            </p:nvSpPr>
            <p:spPr bwMode="auto">
              <a:xfrm>
                <a:off x="11" y="3"/>
                <a:ext cx="166" cy="18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1600">
                    <a:solidFill>
                      <a:schemeClr val="tx1"/>
                    </a:solidFill>
                    <a:cs typeface="Arial" charset="0"/>
                  </a:rPr>
                  <a:t>S</a:t>
                </a:r>
              </a:p>
            </p:txBody>
          </p:sp>
        </p:grpSp>
        <p:grpSp>
          <p:nvGrpSpPr>
            <p:cNvPr id="31777" name="Group 66"/>
            <p:cNvGrpSpPr>
              <a:grpSpLocks/>
            </p:cNvGrpSpPr>
            <p:nvPr/>
          </p:nvGrpSpPr>
          <p:grpSpPr bwMode="auto">
            <a:xfrm>
              <a:off x="1718" y="0"/>
              <a:ext cx="193" cy="208"/>
              <a:chOff x="0" y="0"/>
              <a:chExt cx="193" cy="208"/>
            </a:xfrm>
          </p:grpSpPr>
          <p:sp>
            <p:nvSpPr>
              <p:cNvPr id="31824" name="AutoShape 64"/>
              <p:cNvSpPr>
                <a:spLocks/>
              </p:cNvSpPr>
              <p:nvPr/>
            </p:nvSpPr>
            <p:spPr bwMode="auto">
              <a:xfrm>
                <a:off x="2" y="8"/>
                <a:ext cx="188" cy="191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1 h 21600"/>
                  <a:gd name="T4" fmla="*/ 1 w 21600"/>
                  <a:gd name="T5" fmla="*/ 2 h 21600"/>
                  <a:gd name="T6" fmla="*/ 2 w 21600"/>
                  <a:gd name="T7" fmla="*/ 1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38100" cap="flat">
                <a:solidFill>
                  <a:srgbClr val="CC00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825" name="Rectangle 65"/>
              <p:cNvSpPr>
                <a:spLocks/>
              </p:cNvSpPr>
              <p:nvPr/>
            </p:nvSpPr>
            <p:spPr bwMode="auto">
              <a:xfrm>
                <a:off x="0" y="0"/>
                <a:ext cx="193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cs typeface="Arial" charset="0"/>
                  </a:rPr>
                  <a:t>G</a:t>
                </a:r>
              </a:p>
            </p:txBody>
          </p:sp>
        </p:grpSp>
        <p:grpSp>
          <p:nvGrpSpPr>
            <p:cNvPr id="31778" name="Group 69"/>
            <p:cNvGrpSpPr>
              <a:grpSpLocks/>
            </p:cNvGrpSpPr>
            <p:nvPr/>
          </p:nvGrpSpPr>
          <p:grpSpPr bwMode="auto">
            <a:xfrm>
              <a:off x="548" y="479"/>
              <a:ext cx="189" cy="208"/>
              <a:chOff x="0" y="0"/>
              <a:chExt cx="189" cy="208"/>
            </a:xfrm>
          </p:grpSpPr>
          <p:sp>
            <p:nvSpPr>
              <p:cNvPr id="31822" name="AutoShape 67"/>
              <p:cNvSpPr>
                <a:spLocks/>
              </p:cNvSpPr>
              <p:nvPr/>
            </p:nvSpPr>
            <p:spPr bwMode="auto">
              <a:xfrm>
                <a:off x="0" y="8"/>
                <a:ext cx="189" cy="191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1 h 21600"/>
                  <a:gd name="T4" fmla="*/ 1 w 21600"/>
                  <a:gd name="T5" fmla="*/ 2 h 21600"/>
                  <a:gd name="T6" fmla="*/ 2 w 21600"/>
                  <a:gd name="T7" fmla="*/ 1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38100" cap="flat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823" name="Rectangle 68"/>
              <p:cNvSpPr>
                <a:spLocks/>
              </p:cNvSpPr>
              <p:nvPr/>
            </p:nvSpPr>
            <p:spPr bwMode="auto">
              <a:xfrm>
                <a:off x="13" y="0"/>
                <a:ext cx="162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d</a:t>
                </a:r>
              </a:p>
            </p:txBody>
          </p:sp>
        </p:grpSp>
        <p:grpSp>
          <p:nvGrpSpPr>
            <p:cNvPr id="31779" name="Group 72"/>
            <p:cNvGrpSpPr>
              <a:grpSpLocks/>
            </p:cNvGrpSpPr>
            <p:nvPr/>
          </p:nvGrpSpPr>
          <p:grpSpPr bwMode="auto">
            <a:xfrm>
              <a:off x="151" y="191"/>
              <a:ext cx="189" cy="208"/>
              <a:chOff x="0" y="0"/>
              <a:chExt cx="188" cy="208"/>
            </a:xfrm>
          </p:grpSpPr>
          <p:sp>
            <p:nvSpPr>
              <p:cNvPr id="31820" name="AutoShape 70"/>
              <p:cNvSpPr>
                <a:spLocks/>
              </p:cNvSpPr>
              <p:nvPr/>
            </p:nvSpPr>
            <p:spPr bwMode="auto">
              <a:xfrm>
                <a:off x="0" y="8"/>
                <a:ext cx="188" cy="191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1 h 21600"/>
                  <a:gd name="T4" fmla="*/ 1 w 21600"/>
                  <a:gd name="T5" fmla="*/ 2 h 21600"/>
                  <a:gd name="T6" fmla="*/ 2 w 21600"/>
                  <a:gd name="T7" fmla="*/ 1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38100" cap="flat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821" name="Rectangle 71"/>
              <p:cNvSpPr>
                <a:spLocks/>
              </p:cNvSpPr>
              <p:nvPr/>
            </p:nvSpPr>
            <p:spPr bwMode="auto">
              <a:xfrm>
                <a:off x="13" y="0"/>
                <a:ext cx="162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b</a:t>
                </a:r>
              </a:p>
            </p:txBody>
          </p:sp>
        </p:grpSp>
        <p:grpSp>
          <p:nvGrpSpPr>
            <p:cNvPr id="31780" name="Group 75"/>
            <p:cNvGrpSpPr>
              <a:grpSpLocks/>
            </p:cNvGrpSpPr>
            <p:nvPr/>
          </p:nvGrpSpPr>
          <p:grpSpPr bwMode="auto">
            <a:xfrm>
              <a:off x="340" y="862"/>
              <a:ext cx="189" cy="208"/>
              <a:chOff x="0" y="0"/>
              <a:chExt cx="189" cy="208"/>
            </a:xfrm>
          </p:grpSpPr>
          <p:sp>
            <p:nvSpPr>
              <p:cNvPr id="31818" name="AutoShape 73"/>
              <p:cNvSpPr>
                <a:spLocks/>
              </p:cNvSpPr>
              <p:nvPr/>
            </p:nvSpPr>
            <p:spPr bwMode="auto">
              <a:xfrm>
                <a:off x="0" y="8"/>
                <a:ext cx="189" cy="191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1 h 21600"/>
                  <a:gd name="T4" fmla="*/ 1 w 21600"/>
                  <a:gd name="T5" fmla="*/ 2 h 21600"/>
                  <a:gd name="T6" fmla="*/ 2 w 21600"/>
                  <a:gd name="T7" fmla="*/ 1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38100" cap="flat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819" name="Rectangle 74"/>
              <p:cNvSpPr>
                <a:spLocks/>
              </p:cNvSpPr>
              <p:nvPr/>
            </p:nvSpPr>
            <p:spPr bwMode="auto">
              <a:xfrm>
                <a:off x="13" y="0"/>
                <a:ext cx="162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p</a:t>
                </a:r>
              </a:p>
            </p:txBody>
          </p:sp>
        </p:grpSp>
        <p:grpSp>
          <p:nvGrpSpPr>
            <p:cNvPr id="31781" name="Group 78"/>
            <p:cNvGrpSpPr>
              <a:grpSpLocks/>
            </p:cNvGrpSpPr>
            <p:nvPr/>
          </p:nvGrpSpPr>
          <p:grpSpPr bwMode="auto">
            <a:xfrm>
              <a:off x="793" y="920"/>
              <a:ext cx="189" cy="208"/>
              <a:chOff x="0" y="0"/>
              <a:chExt cx="189" cy="208"/>
            </a:xfrm>
          </p:grpSpPr>
          <p:sp>
            <p:nvSpPr>
              <p:cNvPr id="31816" name="AutoShape 76"/>
              <p:cNvSpPr>
                <a:spLocks/>
              </p:cNvSpPr>
              <p:nvPr/>
            </p:nvSpPr>
            <p:spPr bwMode="auto">
              <a:xfrm>
                <a:off x="0" y="8"/>
                <a:ext cx="189" cy="191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1 h 21600"/>
                  <a:gd name="T4" fmla="*/ 1 w 21600"/>
                  <a:gd name="T5" fmla="*/ 2 h 21600"/>
                  <a:gd name="T6" fmla="*/ 2 w 21600"/>
                  <a:gd name="T7" fmla="*/ 1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38100" cap="flat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817" name="Rectangle 77"/>
              <p:cNvSpPr>
                <a:spLocks/>
              </p:cNvSpPr>
              <p:nvPr/>
            </p:nvSpPr>
            <p:spPr bwMode="auto">
              <a:xfrm>
                <a:off x="13" y="0"/>
                <a:ext cx="162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q</a:t>
                </a:r>
              </a:p>
            </p:txBody>
          </p:sp>
        </p:grpSp>
        <p:grpSp>
          <p:nvGrpSpPr>
            <p:cNvPr id="31782" name="Group 81"/>
            <p:cNvGrpSpPr>
              <a:grpSpLocks/>
            </p:cNvGrpSpPr>
            <p:nvPr/>
          </p:nvGrpSpPr>
          <p:grpSpPr bwMode="auto">
            <a:xfrm>
              <a:off x="1001" y="172"/>
              <a:ext cx="189" cy="208"/>
              <a:chOff x="0" y="0"/>
              <a:chExt cx="189" cy="208"/>
            </a:xfrm>
          </p:grpSpPr>
          <p:sp>
            <p:nvSpPr>
              <p:cNvPr id="31814" name="AutoShape 79"/>
              <p:cNvSpPr>
                <a:spLocks/>
              </p:cNvSpPr>
              <p:nvPr/>
            </p:nvSpPr>
            <p:spPr bwMode="auto">
              <a:xfrm>
                <a:off x="0" y="8"/>
                <a:ext cx="189" cy="191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1 h 21600"/>
                  <a:gd name="T4" fmla="*/ 1 w 21600"/>
                  <a:gd name="T5" fmla="*/ 2 h 21600"/>
                  <a:gd name="T6" fmla="*/ 2 w 21600"/>
                  <a:gd name="T7" fmla="*/ 1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38100" cap="flat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815" name="Rectangle 80"/>
              <p:cNvSpPr>
                <a:spLocks/>
              </p:cNvSpPr>
              <p:nvPr/>
            </p:nvSpPr>
            <p:spPr bwMode="auto">
              <a:xfrm>
                <a:off x="18" y="0"/>
                <a:ext cx="153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c</a:t>
                </a:r>
              </a:p>
            </p:txBody>
          </p:sp>
        </p:grpSp>
        <p:grpSp>
          <p:nvGrpSpPr>
            <p:cNvPr id="31783" name="Group 84"/>
            <p:cNvGrpSpPr>
              <a:grpSpLocks/>
            </p:cNvGrpSpPr>
            <p:nvPr/>
          </p:nvGrpSpPr>
          <p:grpSpPr bwMode="auto">
            <a:xfrm>
              <a:off x="1266" y="402"/>
              <a:ext cx="189" cy="208"/>
              <a:chOff x="0" y="0"/>
              <a:chExt cx="188" cy="208"/>
            </a:xfrm>
          </p:grpSpPr>
          <p:sp>
            <p:nvSpPr>
              <p:cNvPr id="31812" name="AutoShape 82"/>
              <p:cNvSpPr>
                <a:spLocks/>
              </p:cNvSpPr>
              <p:nvPr/>
            </p:nvSpPr>
            <p:spPr bwMode="auto">
              <a:xfrm>
                <a:off x="0" y="8"/>
                <a:ext cx="188" cy="191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1 h 21600"/>
                  <a:gd name="T4" fmla="*/ 1 w 21600"/>
                  <a:gd name="T5" fmla="*/ 2 h 21600"/>
                  <a:gd name="T6" fmla="*/ 2 w 21600"/>
                  <a:gd name="T7" fmla="*/ 1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38100" cap="flat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813" name="Rectangle 83"/>
              <p:cNvSpPr>
                <a:spLocks/>
              </p:cNvSpPr>
              <p:nvPr/>
            </p:nvSpPr>
            <p:spPr bwMode="auto">
              <a:xfrm>
                <a:off x="13" y="0"/>
                <a:ext cx="162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e</a:t>
                </a:r>
              </a:p>
            </p:txBody>
          </p:sp>
        </p:grpSp>
        <p:grpSp>
          <p:nvGrpSpPr>
            <p:cNvPr id="31784" name="Group 87"/>
            <p:cNvGrpSpPr>
              <a:grpSpLocks/>
            </p:cNvGrpSpPr>
            <p:nvPr/>
          </p:nvGrpSpPr>
          <p:grpSpPr bwMode="auto">
            <a:xfrm>
              <a:off x="1115" y="670"/>
              <a:ext cx="189" cy="208"/>
              <a:chOff x="0" y="0"/>
              <a:chExt cx="188" cy="208"/>
            </a:xfrm>
          </p:grpSpPr>
          <p:sp>
            <p:nvSpPr>
              <p:cNvPr id="31810" name="AutoShape 85"/>
              <p:cNvSpPr>
                <a:spLocks/>
              </p:cNvSpPr>
              <p:nvPr/>
            </p:nvSpPr>
            <p:spPr bwMode="auto">
              <a:xfrm>
                <a:off x="0" y="8"/>
                <a:ext cx="188" cy="191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1 h 21600"/>
                  <a:gd name="T4" fmla="*/ 1 w 21600"/>
                  <a:gd name="T5" fmla="*/ 2 h 21600"/>
                  <a:gd name="T6" fmla="*/ 2 w 21600"/>
                  <a:gd name="T7" fmla="*/ 1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38100" cap="flat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811" name="Rectangle 86"/>
              <p:cNvSpPr>
                <a:spLocks/>
              </p:cNvSpPr>
              <p:nvPr/>
            </p:nvSpPr>
            <p:spPr bwMode="auto">
              <a:xfrm>
                <a:off x="13" y="0"/>
                <a:ext cx="162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h</a:t>
                </a:r>
              </a:p>
            </p:txBody>
          </p:sp>
        </p:grpSp>
        <p:grpSp>
          <p:nvGrpSpPr>
            <p:cNvPr id="31785" name="Group 90"/>
            <p:cNvGrpSpPr>
              <a:grpSpLocks/>
            </p:cNvGrpSpPr>
            <p:nvPr/>
          </p:nvGrpSpPr>
          <p:grpSpPr bwMode="auto">
            <a:xfrm>
              <a:off x="491" y="19"/>
              <a:ext cx="189" cy="208"/>
              <a:chOff x="0" y="0"/>
              <a:chExt cx="189" cy="208"/>
            </a:xfrm>
          </p:grpSpPr>
          <p:sp>
            <p:nvSpPr>
              <p:cNvPr id="31808" name="AutoShape 88"/>
              <p:cNvSpPr>
                <a:spLocks/>
              </p:cNvSpPr>
              <p:nvPr/>
            </p:nvSpPr>
            <p:spPr bwMode="auto">
              <a:xfrm>
                <a:off x="0" y="8"/>
                <a:ext cx="189" cy="191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1 h 21600"/>
                  <a:gd name="T4" fmla="*/ 1 w 21600"/>
                  <a:gd name="T5" fmla="*/ 2 h 21600"/>
                  <a:gd name="T6" fmla="*/ 2 w 21600"/>
                  <a:gd name="T7" fmla="*/ 1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38100" cap="flat">
                <a:solidFill>
                  <a:srgbClr val="00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809" name="Rectangle 89"/>
              <p:cNvSpPr>
                <a:spLocks/>
              </p:cNvSpPr>
              <p:nvPr/>
            </p:nvSpPr>
            <p:spPr bwMode="auto">
              <a:xfrm>
                <a:off x="13" y="0"/>
                <a:ext cx="162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a</a:t>
                </a:r>
              </a:p>
            </p:txBody>
          </p:sp>
        </p:grpSp>
        <p:grpSp>
          <p:nvGrpSpPr>
            <p:cNvPr id="31786" name="Group 93"/>
            <p:cNvGrpSpPr>
              <a:grpSpLocks/>
            </p:cNvGrpSpPr>
            <p:nvPr/>
          </p:nvGrpSpPr>
          <p:grpSpPr bwMode="auto">
            <a:xfrm>
              <a:off x="1663" y="517"/>
              <a:ext cx="189" cy="208"/>
              <a:chOff x="0" y="0"/>
              <a:chExt cx="188" cy="208"/>
            </a:xfrm>
          </p:grpSpPr>
          <p:sp>
            <p:nvSpPr>
              <p:cNvPr id="31806" name="AutoShape 91"/>
              <p:cNvSpPr>
                <a:spLocks/>
              </p:cNvSpPr>
              <p:nvPr/>
            </p:nvSpPr>
            <p:spPr bwMode="auto">
              <a:xfrm>
                <a:off x="0" y="8"/>
                <a:ext cx="188" cy="191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1 h 21600"/>
                  <a:gd name="T4" fmla="*/ 1 w 21600"/>
                  <a:gd name="T5" fmla="*/ 2 h 21600"/>
                  <a:gd name="T6" fmla="*/ 2 w 21600"/>
                  <a:gd name="T7" fmla="*/ 1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38100" cap="flat">
                <a:solidFill>
                  <a:srgbClr val="00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807" name="Rectangle 92"/>
              <p:cNvSpPr>
                <a:spLocks/>
              </p:cNvSpPr>
              <p:nvPr/>
            </p:nvSpPr>
            <p:spPr bwMode="auto">
              <a:xfrm>
                <a:off x="33" y="0"/>
                <a:ext cx="121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f</a:t>
                </a:r>
              </a:p>
            </p:txBody>
          </p:sp>
        </p:grpSp>
        <p:grpSp>
          <p:nvGrpSpPr>
            <p:cNvPr id="31787" name="Group 96"/>
            <p:cNvGrpSpPr>
              <a:grpSpLocks/>
            </p:cNvGrpSpPr>
            <p:nvPr/>
          </p:nvGrpSpPr>
          <p:grpSpPr bwMode="auto">
            <a:xfrm>
              <a:off x="1587" y="862"/>
              <a:ext cx="189" cy="208"/>
              <a:chOff x="0" y="0"/>
              <a:chExt cx="188" cy="208"/>
            </a:xfrm>
          </p:grpSpPr>
          <p:sp>
            <p:nvSpPr>
              <p:cNvPr id="31804" name="AutoShape 94"/>
              <p:cNvSpPr>
                <a:spLocks/>
              </p:cNvSpPr>
              <p:nvPr/>
            </p:nvSpPr>
            <p:spPr bwMode="auto">
              <a:xfrm>
                <a:off x="0" y="8"/>
                <a:ext cx="188" cy="191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1 h 21600"/>
                  <a:gd name="T4" fmla="*/ 1 w 21600"/>
                  <a:gd name="T5" fmla="*/ 2 h 21600"/>
                  <a:gd name="T6" fmla="*/ 2 w 21600"/>
                  <a:gd name="T7" fmla="*/ 1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38100" cap="flat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805" name="Rectangle 95"/>
              <p:cNvSpPr>
                <a:spLocks/>
              </p:cNvSpPr>
              <p:nvPr/>
            </p:nvSpPr>
            <p:spPr bwMode="auto">
              <a:xfrm>
                <a:off x="29" y="0"/>
                <a:ext cx="129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r</a:t>
                </a:r>
              </a:p>
            </p:txBody>
          </p:sp>
        </p:grpSp>
        <p:sp>
          <p:nvSpPr>
            <p:cNvPr id="31788" name="Line 97"/>
            <p:cNvSpPr>
              <a:spLocks noChangeShapeType="1"/>
            </p:cNvSpPr>
            <p:nvPr/>
          </p:nvSpPr>
          <p:spPr bwMode="auto">
            <a:xfrm>
              <a:off x="161" y="828"/>
              <a:ext cx="173" cy="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89" name="Line 98"/>
            <p:cNvSpPr>
              <a:spLocks noChangeShapeType="1"/>
            </p:cNvSpPr>
            <p:nvPr/>
          </p:nvSpPr>
          <p:spPr bwMode="auto">
            <a:xfrm rot="10800000" flipH="1">
              <a:off x="501" y="1024"/>
              <a:ext cx="287" cy="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90" name="Line 99"/>
            <p:cNvSpPr>
              <a:spLocks noChangeShapeType="1"/>
            </p:cNvSpPr>
            <p:nvPr/>
          </p:nvSpPr>
          <p:spPr bwMode="auto">
            <a:xfrm flipH="1">
              <a:off x="955" y="848"/>
              <a:ext cx="187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91" name="Line 100"/>
            <p:cNvSpPr>
              <a:spLocks noChangeShapeType="1"/>
            </p:cNvSpPr>
            <p:nvPr/>
          </p:nvSpPr>
          <p:spPr bwMode="auto">
            <a:xfrm flipH="1">
              <a:off x="534" y="775"/>
              <a:ext cx="576" cy="1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92" name="Line 101"/>
            <p:cNvSpPr>
              <a:spLocks noChangeShapeType="1"/>
            </p:cNvSpPr>
            <p:nvPr/>
          </p:nvSpPr>
          <p:spPr bwMode="auto">
            <a:xfrm flipH="1">
              <a:off x="1276" y="607"/>
              <a:ext cx="84" cy="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93" name="Line 102"/>
            <p:cNvSpPr>
              <a:spLocks noChangeShapeType="1"/>
            </p:cNvSpPr>
            <p:nvPr/>
          </p:nvSpPr>
          <p:spPr bwMode="auto">
            <a:xfrm>
              <a:off x="1427" y="579"/>
              <a:ext cx="188" cy="3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94" name="Line 103"/>
            <p:cNvSpPr>
              <a:spLocks noChangeShapeType="1"/>
            </p:cNvSpPr>
            <p:nvPr/>
          </p:nvSpPr>
          <p:spPr bwMode="auto">
            <a:xfrm rot="10800000" flipH="1">
              <a:off x="1682" y="722"/>
              <a:ext cx="75" cy="1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95" name="Line 104"/>
            <p:cNvSpPr>
              <a:spLocks noChangeShapeType="1"/>
            </p:cNvSpPr>
            <p:nvPr/>
          </p:nvSpPr>
          <p:spPr bwMode="auto">
            <a:xfrm rot="10800000" flipH="1">
              <a:off x="1757" y="205"/>
              <a:ext cx="57" cy="3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96" name="Line 105"/>
            <p:cNvSpPr>
              <a:spLocks noChangeShapeType="1"/>
            </p:cNvSpPr>
            <p:nvPr/>
          </p:nvSpPr>
          <p:spPr bwMode="auto">
            <a:xfrm rot="10800000" flipH="1">
              <a:off x="161" y="578"/>
              <a:ext cx="387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97" name="Line 106"/>
            <p:cNvSpPr>
              <a:spLocks noChangeShapeType="1"/>
            </p:cNvSpPr>
            <p:nvPr/>
          </p:nvSpPr>
          <p:spPr bwMode="auto">
            <a:xfrm rot="10800000">
              <a:off x="312" y="368"/>
              <a:ext cx="263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98" name="Line 107"/>
            <p:cNvSpPr>
              <a:spLocks noChangeShapeType="1"/>
            </p:cNvSpPr>
            <p:nvPr/>
          </p:nvSpPr>
          <p:spPr bwMode="auto">
            <a:xfrm rot="10800000" flipH="1">
              <a:off x="315" y="123"/>
              <a:ext cx="170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99" name="Line 108"/>
            <p:cNvSpPr>
              <a:spLocks noChangeShapeType="1"/>
            </p:cNvSpPr>
            <p:nvPr/>
          </p:nvSpPr>
          <p:spPr bwMode="auto">
            <a:xfrm rot="10800000">
              <a:off x="685" y="123"/>
              <a:ext cx="311" cy="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800" name="Line 109"/>
            <p:cNvSpPr>
              <a:spLocks noChangeShapeType="1"/>
            </p:cNvSpPr>
            <p:nvPr/>
          </p:nvSpPr>
          <p:spPr bwMode="auto">
            <a:xfrm rot="10800000" flipH="1">
              <a:off x="709" y="349"/>
              <a:ext cx="320" cy="1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801" name="Line 110"/>
            <p:cNvSpPr>
              <a:spLocks noChangeShapeType="1"/>
            </p:cNvSpPr>
            <p:nvPr/>
          </p:nvSpPr>
          <p:spPr bwMode="auto">
            <a:xfrm rot="10800000" flipH="1">
              <a:off x="742" y="506"/>
              <a:ext cx="519" cy="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802" name="Freeform 111"/>
            <p:cNvSpPr>
              <a:spLocks/>
            </p:cNvSpPr>
            <p:nvPr/>
          </p:nvSpPr>
          <p:spPr bwMode="auto">
            <a:xfrm rot="5400000" flipH="1">
              <a:off x="1307" y="165"/>
              <a:ext cx="272" cy="49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cubicBezTo>
                    <a:pt x="10800" y="0"/>
                    <a:pt x="21600" y="10800"/>
                    <a:pt x="21600" y="2160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803" name="Freeform 112"/>
            <p:cNvSpPr>
              <a:spLocks/>
            </p:cNvSpPr>
            <p:nvPr/>
          </p:nvSpPr>
          <p:spPr bwMode="auto">
            <a:xfrm rot="10800000" flipH="1">
              <a:off x="194" y="579"/>
              <a:ext cx="1100" cy="176"/>
            </a:xfrm>
            <a:custGeom>
              <a:avLst/>
              <a:gdLst>
                <a:gd name="T0" fmla="*/ 0 w 21600"/>
                <a:gd name="T1" fmla="*/ 0 h 21600"/>
                <a:gd name="T2" fmla="*/ 3 w 21600"/>
                <a:gd name="T3" fmla="*/ 0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cubicBezTo>
                    <a:pt x="10800" y="0"/>
                    <a:pt x="21600" y="10800"/>
                    <a:pt x="21600" y="2160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1750" name="Group 121"/>
          <p:cNvGrpSpPr>
            <a:grpSpLocks/>
          </p:cNvGrpSpPr>
          <p:nvPr/>
        </p:nvGrpSpPr>
        <p:grpSpPr bwMode="auto">
          <a:xfrm>
            <a:off x="211138" y="3532188"/>
            <a:ext cx="7335837" cy="2325687"/>
            <a:chOff x="0" y="0"/>
            <a:chExt cx="4621" cy="1465"/>
          </a:xfrm>
        </p:grpSpPr>
        <p:sp>
          <p:nvSpPr>
            <p:cNvPr id="31769" name="Rectangle 114"/>
            <p:cNvSpPr>
              <a:spLocks/>
            </p:cNvSpPr>
            <p:nvPr/>
          </p:nvSpPr>
          <p:spPr bwMode="auto">
            <a:xfrm>
              <a:off x="1009" y="0"/>
              <a:ext cx="3611" cy="172"/>
            </a:xfrm>
            <a:prstGeom prst="rect">
              <a:avLst/>
            </a:prstGeom>
            <a:solidFill>
              <a:srgbClr val="FF0000">
                <a:alpha val="1960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70" name="Rectangle 115"/>
            <p:cNvSpPr>
              <a:spLocks/>
            </p:cNvSpPr>
            <p:nvPr/>
          </p:nvSpPr>
          <p:spPr bwMode="auto">
            <a:xfrm>
              <a:off x="1005" y="291"/>
              <a:ext cx="3611" cy="172"/>
            </a:xfrm>
            <a:prstGeom prst="rect">
              <a:avLst/>
            </a:prstGeom>
            <a:solidFill>
              <a:srgbClr val="FF6600">
                <a:alpha val="1960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71" name="Rectangle 116"/>
            <p:cNvSpPr>
              <a:spLocks/>
            </p:cNvSpPr>
            <p:nvPr/>
          </p:nvSpPr>
          <p:spPr bwMode="auto">
            <a:xfrm>
              <a:off x="1010" y="619"/>
              <a:ext cx="3611" cy="172"/>
            </a:xfrm>
            <a:prstGeom prst="rect">
              <a:avLst/>
            </a:prstGeom>
            <a:solidFill>
              <a:srgbClr val="008000">
                <a:alpha val="1960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72" name="Rectangle 117"/>
            <p:cNvSpPr>
              <a:spLocks/>
            </p:cNvSpPr>
            <p:nvPr/>
          </p:nvSpPr>
          <p:spPr bwMode="auto">
            <a:xfrm>
              <a:off x="1006" y="963"/>
              <a:ext cx="3607" cy="172"/>
            </a:xfrm>
            <a:prstGeom prst="rect">
              <a:avLst/>
            </a:prstGeom>
            <a:solidFill>
              <a:srgbClr val="0000FF">
                <a:alpha val="1960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73" name="Freeform 118"/>
            <p:cNvSpPr>
              <a:spLocks/>
            </p:cNvSpPr>
            <p:nvPr/>
          </p:nvSpPr>
          <p:spPr bwMode="auto">
            <a:xfrm>
              <a:off x="674" y="11"/>
              <a:ext cx="178" cy="145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1 h 21600"/>
                <a:gd name="T4" fmla="*/ 0 w 21600"/>
                <a:gd name="T5" fmla="*/ 3 h 21600"/>
                <a:gd name="T6" fmla="*/ 0 w 21600"/>
                <a:gd name="T7" fmla="*/ 3 h 21600"/>
                <a:gd name="T8" fmla="*/ 0 w 21600"/>
                <a:gd name="T9" fmla="*/ 4 h 21600"/>
                <a:gd name="T10" fmla="*/ 0 w 21600"/>
                <a:gd name="T11" fmla="*/ 6 h 21600"/>
                <a:gd name="T12" fmla="*/ 0 w 21600"/>
                <a:gd name="T13" fmla="*/ 7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21600" y="0"/>
                  </a:moveTo>
                  <a:cubicBezTo>
                    <a:pt x="15635" y="0"/>
                    <a:pt x="10800" y="806"/>
                    <a:pt x="10800" y="1800"/>
                  </a:cubicBezTo>
                  <a:lnTo>
                    <a:pt x="10800" y="9000"/>
                  </a:lnTo>
                  <a:cubicBezTo>
                    <a:pt x="10800" y="9994"/>
                    <a:pt x="5965" y="10800"/>
                    <a:pt x="0" y="10800"/>
                  </a:cubicBezTo>
                  <a:cubicBezTo>
                    <a:pt x="5965" y="10800"/>
                    <a:pt x="10800" y="11606"/>
                    <a:pt x="10800" y="12600"/>
                  </a:cubicBezTo>
                  <a:lnTo>
                    <a:pt x="10800" y="19800"/>
                  </a:lnTo>
                  <a:cubicBezTo>
                    <a:pt x="10800" y="20794"/>
                    <a:pt x="15635" y="21600"/>
                    <a:pt x="21600" y="2160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74" name="Rectangle 119"/>
            <p:cNvSpPr>
              <a:spLocks/>
            </p:cNvSpPr>
            <p:nvPr/>
          </p:nvSpPr>
          <p:spPr bwMode="auto">
            <a:xfrm>
              <a:off x="0" y="468"/>
              <a:ext cx="608" cy="4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Search</a:t>
              </a:r>
            </a:p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Tiers</a:t>
              </a:r>
            </a:p>
          </p:txBody>
        </p:sp>
        <p:sp>
          <p:nvSpPr>
            <p:cNvPr id="31775" name="Rectangle 120"/>
            <p:cNvSpPr>
              <a:spLocks/>
            </p:cNvSpPr>
            <p:nvPr/>
          </p:nvSpPr>
          <p:spPr bwMode="auto">
            <a:xfrm>
              <a:off x="1010" y="1293"/>
              <a:ext cx="3607" cy="172"/>
            </a:xfrm>
            <a:prstGeom prst="rect">
              <a:avLst/>
            </a:prstGeom>
            <a:solidFill>
              <a:srgbClr val="CC00CC">
                <a:alpha val="1960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1751" name="Oval 122"/>
          <p:cNvSpPr>
            <a:spLocks/>
          </p:cNvSpPr>
          <p:nvPr/>
        </p:nvSpPr>
        <p:spPr bwMode="auto">
          <a:xfrm>
            <a:off x="4999038" y="3525838"/>
            <a:ext cx="290512" cy="265112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52" name="Oval 123"/>
          <p:cNvSpPr>
            <a:spLocks/>
          </p:cNvSpPr>
          <p:nvPr/>
        </p:nvSpPr>
        <p:spPr bwMode="auto">
          <a:xfrm>
            <a:off x="4999038" y="3525838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53" name="Oval 124"/>
          <p:cNvSpPr>
            <a:spLocks/>
          </p:cNvSpPr>
          <p:nvPr/>
        </p:nvSpPr>
        <p:spPr bwMode="auto">
          <a:xfrm>
            <a:off x="2570163" y="4021138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54" name="Oval 125"/>
          <p:cNvSpPr>
            <a:spLocks/>
          </p:cNvSpPr>
          <p:nvPr/>
        </p:nvSpPr>
        <p:spPr bwMode="auto">
          <a:xfrm>
            <a:off x="5391150" y="397668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55" name="Oval 126"/>
          <p:cNvSpPr>
            <a:spLocks/>
          </p:cNvSpPr>
          <p:nvPr/>
        </p:nvSpPr>
        <p:spPr bwMode="auto">
          <a:xfrm>
            <a:off x="7142163" y="3990975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56" name="Oval 127"/>
          <p:cNvSpPr>
            <a:spLocks/>
          </p:cNvSpPr>
          <p:nvPr/>
        </p:nvSpPr>
        <p:spPr bwMode="auto">
          <a:xfrm>
            <a:off x="2039938" y="4521200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57" name="Oval 128"/>
          <p:cNvSpPr>
            <a:spLocks/>
          </p:cNvSpPr>
          <p:nvPr/>
        </p:nvSpPr>
        <p:spPr bwMode="auto">
          <a:xfrm>
            <a:off x="2714625" y="451326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58" name="Oval 129"/>
          <p:cNvSpPr>
            <a:spLocks/>
          </p:cNvSpPr>
          <p:nvPr/>
        </p:nvSpPr>
        <p:spPr bwMode="auto">
          <a:xfrm>
            <a:off x="3560763" y="4513263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59" name="Oval 130"/>
          <p:cNvSpPr>
            <a:spLocks/>
          </p:cNvSpPr>
          <p:nvPr/>
        </p:nvSpPr>
        <p:spPr bwMode="auto">
          <a:xfrm>
            <a:off x="5005388" y="4505325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60" name="Oval 131"/>
          <p:cNvSpPr>
            <a:spLocks/>
          </p:cNvSpPr>
          <p:nvPr/>
        </p:nvSpPr>
        <p:spPr bwMode="auto">
          <a:xfrm>
            <a:off x="5707063" y="4505325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61" name="Oval 132"/>
          <p:cNvSpPr>
            <a:spLocks/>
          </p:cNvSpPr>
          <p:nvPr/>
        </p:nvSpPr>
        <p:spPr bwMode="auto">
          <a:xfrm>
            <a:off x="7140575" y="4505325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62" name="Oval 133"/>
          <p:cNvSpPr>
            <a:spLocks/>
          </p:cNvSpPr>
          <p:nvPr/>
        </p:nvSpPr>
        <p:spPr bwMode="auto">
          <a:xfrm>
            <a:off x="2030413" y="5051425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63" name="Oval 134"/>
          <p:cNvSpPr>
            <a:spLocks/>
          </p:cNvSpPr>
          <p:nvPr/>
        </p:nvSpPr>
        <p:spPr bwMode="auto">
          <a:xfrm>
            <a:off x="2570163" y="4019550"/>
            <a:ext cx="290512" cy="265113"/>
          </a:xfrm>
          <a:prstGeom prst="ellipse">
            <a:avLst/>
          </a:prstGeom>
          <a:solidFill>
            <a:srgbClr val="FF66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64" name="Oval 135"/>
          <p:cNvSpPr>
            <a:spLocks/>
          </p:cNvSpPr>
          <p:nvPr/>
        </p:nvSpPr>
        <p:spPr bwMode="auto">
          <a:xfrm>
            <a:off x="5394325" y="3978275"/>
            <a:ext cx="290513" cy="265113"/>
          </a:xfrm>
          <a:prstGeom prst="ellipse">
            <a:avLst/>
          </a:prstGeom>
          <a:solidFill>
            <a:srgbClr val="FF66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65" name="Oval 136"/>
          <p:cNvSpPr>
            <a:spLocks/>
          </p:cNvSpPr>
          <p:nvPr/>
        </p:nvSpPr>
        <p:spPr bwMode="auto">
          <a:xfrm>
            <a:off x="7143750" y="3995738"/>
            <a:ext cx="290513" cy="265112"/>
          </a:xfrm>
          <a:prstGeom prst="ellipse">
            <a:avLst/>
          </a:prstGeom>
          <a:solidFill>
            <a:srgbClr val="FF66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66" name="Oval 137"/>
          <p:cNvSpPr>
            <a:spLocks/>
          </p:cNvSpPr>
          <p:nvPr/>
        </p:nvSpPr>
        <p:spPr bwMode="auto">
          <a:xfrm>
            <a:off x="2043113" y="4516438"/>
            <a:ext cx="290512" cy="265112"/>
          </a:xfrm>
          <a:prstGeom prst="ellipse">
            <a:avLst/>
          </a:prstGeom>
          <a:solidFill>
            <a:srgbClr val="0080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67" name="Line 138"/>
          <p:cNvSpPr>
            <a:spLocks noChangeShapeType="1"/>
          </p:cNvSpPr>
          <p:nvPr/>
        </p:nvSpPr>
        <p:spPr bwMode="auto">
          <a:xfrm>
            <a:off x="366713" y="3371850"/>
            <a:ext cx="852963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68" name="Rectangle 139"/>
          <p:cNvSpPr>
            <a:spLocks/>
          </p:cNvSpPr>
          <p:nvPr/>
        </p:nvSpPr>
        <p:spPr bwMode="auto">
          <a:xfrm>
            <a:off x="373063" y="1744663"/>
            <a:ext cx="3251200" cy="1333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500">
                <a:solidFill>
                  <a:schemeClr val="tx1"/>
                </a:solidFill>
                <a:cs typeface="Arial" charset="0"/>
              </a:rPr>
              <a:t>Expansion order:</a:t>
            </a:r>
          </a:p>
          <a:p>
            <a:pPr marL="39688">
              <a:spcBef>
                <a:spcPts val="1050"/>
              </a:spcBef>
            </a:pPr>
            <a:r>
              <a:rPr lang="en-US" sz="250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(S,d,e,p,b,c,e,h,r,q,a,a,h,r,p,q,f,p,q,f,q,c,G)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smtClean="0"/>
              <a:t>Outline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Search Problems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Uninformed Search Methods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 sz="2000" dirty="0" smtClean="0"/>
              <a:t>Depth-First Search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 sz="2000" dirty="0" smtClean="0"/>
              <a:t>Breadth-First Search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 sz="2000" dirty="0" smtClean="0"/>
              <a:t>Uniform-Cost Search</a:t>
            </a:r>
          </a:p>
          <a:p>
            <a:pPr marL="782638" lvl="1"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Heuristic Search Methods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 sz="2000" dirty="0" smtClean="0"/>
              <a:t>Best First / Greedy Search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 rIns="132080"/>
          <a:lstStyle/>
          <a:p>
            <a:pPr indent="0" eaLnBrk="1" hangingPunct="1"/>
            <a:r>
              <a:rPr lang="en-US" sz="4000" smtClean="0"/>
              <a:t>Search Algorithm Properties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2451100"/>
          </a:xfrm>
        </p:spPr>
        <p:txBody>
          <a:bodyPr rIns="132080"/>
          <a:lstStyle/>
          <a:p>
            <a:pPr marL="442913" indent="-403225" eaLnBrk="1" hangingPunct="1">
              <a:lnSpc>
                <a:spcPct val="80000"/>
              </a:lnSpc>
            </a:pPr>
            <a:r>
              <a:rPr lang="en-US" sz="2400" smtClean="0">
                <a:solidFill>
                  <a:srgbClr val="CC0000"/>
                </a:solidFill>
              </a:rPr>
              <a:t>Complete?</a:t>
            </a:r>
            <a:r>
              <a:rPr lang="en-US" sz="2400" smtClean="0"/>
              <a:t> 	Guaranteed to find a solution if one exists?</a:t>
            </a:r>
          </a:p>
          <a:p>
            <a:pPr marL="442913" indent="-403225" eaLnBrk="1" hangingPunct="1">
              <a:lnSpc>
                <a:spcPct val="80000"/>
              </a:lnSpc>
            </a:pPr>
            <a:r>
              <a:rPr lang="en-US" sz="2400" smtClean="0">
                <a:solidFill>
                  <a:srgbClr val="CC0000"/>
                </a:solidFill>
              </a:rPr>
              <a:t>Optimal?	</a:t>
            </a:r>
            <a:r>
              <a:rPr lang="en-US" sz="2400" smtClean="0"/>
              <a:t> 	Guaranteed to find the least cost path?</a:t>
            </a:r>
          </a:p>
          <a:p>
            <a:pPr marL="442913" indent="-403225" eaLnBrk="1" hangingPunct="1">
              <a:lnSpc>
                <a:spcPct val="80000"/>
              </a:lnSpc>
            </a:pPr>
            <a:r>
              <a:rPr lang="en-US" sz="2400" smtClean="0">
                <a:solidFill>
                  <a:srgbClr val="CC3300"/>
                </a:solidFill>
              </a:rPr>
              <a:t>Time complexity?</a:t>
            </a:r>
          </a:p>
          <a:p>
            <a:pPr marL="442913" indent="-403225" eaLnBrk="1" hangingPunct="1">
              <a:lnSpc>
                <a:spcPct val="80000"/>
              </a:lnSpc>
            </a:pPr>
            <a:r>
              <a:rPr lang="en-US" sz="2400" smtClean="0">
                <a:solidFill>
                  <a:srgbClr val="CC3300"/>
                </a:solidFill>
              </a:rPr>
              <a:t>Space complexity?</a:t>
            </a:r>
          </a:p>
          <a:p>
            <a:pPr marL="442913" indent="-403225" eaLnBrk="1" hangingPunct="1">
              <a:lnSpc>
                <a:spcPct val="80000"/>
              </a:lnSpc>
              <a:buFont typeface="Wingdings" charset="2"/>
              <a:buNone/>
            </a:pPr>
            <a:endParaRPr lang="en-US" sz="800" smtClean="0"/>
          </a:p>
          <a:p>
            <a:pPr marL="442913" indent="-403225"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2600" smtClean="0"/>
              <a:t>Variables:</a:t>
            </a:r>
          </a:p>
        </p:txBody>
      </p:sp>
      <p:graphicFrame>
        <p:nvGraphicFramePr>
          <p:cNvPr id="31748" name="Group 4"/>
          <p:cNvGraphicFramePr>
            <a:graphicFrameLocks noGrp="1"/>
          </p:cNvGraphicFramePr>
          <p:nvPr/>
        </p:nvGraphicFramePr>
        <p:xfrm>
          <a:off x="558800" y="3938588"/>
          <a:ext cx="8305800" cy="2732088"/>
        </p:xfrm>
        <a:graphic>
          <a:graphicData uri="http://schemas.openxmlformats.org/drawingml/2006/table">
            <a:tbl>
              <a:tblPr/>
              <a:tblGrid>
                <a:gridCol w="1349375"/>
                <a:gridCol w="6956425"/>
              </a:tblGrid>
              <a:tr h="474718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 Italic" charset="0"/>
                          <a:cs typeface="Times New Roman Italic" charset="0"/>
                          <a:sym typeface="Times New Roman Italic" charset="0"/>
                        </a:rPr>
                        <a:t>n</a:t>
                      </a:r>
                    </a:p>
                  </a:txBody>
                  <a:tcPr marL="50800" marR="50800" marT="50806" marB="5080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Number of states in the problem</a:t>
                      </a:r>
                    </a:p>
                  </a:txBody>
                  <a:tcPr marL="50800" marR="50800" marT="50806" marB="508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3216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 Italic" charset="0"/>
                          <a:cs typeface="Times New Roman Italic" charset="0"/>
                          <a:sym typeface="Times New Roman Italic" charset="0"/>
                        </a:rPr>
                        <a:t>b</a:t>
                      </a:r>
                    </a:p>
                  </a:txBody>
                  <a:tcPr marL="50800" marR="50800" marT="50806" marB="5080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The maximum branching factor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 Italic" charset="0"/>
                          <a:cs typeface="Arial Italic" charset="0"/>
                          <a:sym typeface="Arial Italic" charset="0"/>
                        </a:rPr>
                        <a:t>B</a:t>
                      </a:r>
                    </a:p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(the maximum number of successors for a state)</a:t>
                      </a:r>
                    </a:p>
                  </a:txBody>
                  <a:tcPr marL="50800" marR="50800" marT="50806" marB="508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718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 Italic" charset="0"/>
                          <a:cs typeface="Times New Roman Italic" charset="0"/>
                          <a:sym typeface="Times New Roman Italic" charset="0"/>
                        </a:rPr>
                        <a:t>C*</a:t>
                      </a:r>
                    </a:p>
                  </a:txBody>
                  <a:tcPr marL="50800" marR="50800" marT="50806" marB="5080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Cost of least cost solution</a:t>
                      </a:r>
                    </a:p>
                  </a:txBody>
                  <a:tcPr marL="50800" marR="50800" marT="50806" marB="508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718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 Italic" charset="0"/>
                          <a:cs typeface="Times New Roman Italic" charset="0"/>
                          <a:sym typeface="Times New Roman Italic" charset="0"/>
                        </a:rPr>
                        <a:t>d</a:t>
                      </a:r>
                    </a:p>
                  </a:txBody>
                  <a:tcPr marL="50800" marR="50800" marT="50806" marB="5080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Depth of the shallowest solution</a:t>
                      </a:r>
                    </a:p>
                  </a:txBody>
                  <a:tcPr marL="50800" marR="50800" marT="50806" marB="508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718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 Italic" charset="0"/>
                          <a:cs typeface="Times New Roman Italic" charset="0"/>
                          <a:sym typeface="Times New Roman Italic" charset="0"/>
                        </a:rPr>
                        <a:t>m</a:t>
                      </a:r>
                    </a:p>
                  </a:txBody>
                  <a:tcPr marL="50800" marR="50800" marT="50806" marB="5080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Max depth of the search tree</a:t>
                      </a:r>
                    </a:p>
                  </a:txBody>
                  <a:tcPr marL="50800" marR="50800" marT="50806" marB="508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smtClean="0"/>
              <a:t>DFS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114800"/>
            <a:ext cx="8229600" cy="1281113"/>
          </a:xfrm>
        </p:spPr>
        <p:txBody>
          <a:bodyPr rIns="132080"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Infinite paths make DFS incomplete…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How can we fix this?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Check new nodes against path from 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Infinite search spaces still a problem</a:t>
            </a:r>
          </a:p>
        </p:txBody>
      </p:sp>
      <p:graphicFrame>
        <p:nvGraphicFramePr>
          <p:cNvPr id="32772" name="Group 4"/>
          <p:cNvGraphicFramePr>
            <a:graphicFrameLocks noGrp="1"/>
          </p:cNvGraphicFramePr>
          <p:nvPr/>
        </p:nvGraphicFramePr>
        <p:xfrm>
          <a:off x="152400" y="1603375"/>
          <a:ext cx="8839200" cy="914400"/>
        </p:xfrm>
        <a:graphic>
          <a:graphicData uri="http://schemas.openxmlformats.org/drawingml/2006/table">
            <a:tbl>
              <a:tblPr/>
              <a:tblGrid>
                <a:gridCol w="923925"/>
                <a:gridCol w="1062038"/>
                <a:gridCol w="1314450"/>
                <a:gridCol w="1316037"/>
                <a:gridCol w="2022475"/>
                <a:gridCol w="2200275"/>
              </a:tblGrid>
              <a:tr h="396875">
                <a:tc gridSpan="2"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Algorithm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Complete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Optimal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Time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Space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DFS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Depth First Search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Italic" charset="0"/>
                          <a:cs typeface="Arial Italic" charset="0"/>
                          <a:sym typeface="Arial Italic" charset="0"/>
                        </a:rPr>
                        <a:t>O(B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Italic" charset="0"/>
                          <a:cs typeface="Arial Italic" charset="0"/>
                          <a:sym typeface="Arial Italic" charset="0"/>
                        </a:rPr>
                        <a:t>LMAX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Italic" charset="0"/>
                          <a:cs typeface="Arial Italic" charset="0"/>
                          <a:sym typeface="Arial Italic" charset="0"/>
                        </a:rPr>
                        <a:t>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Italic" charset="0"/>
                          <a:cs typeface="Arial Italic" charset="0"/>
                          <a:sym typeface="Arial Italic" charset="0"/>
                        </a:rPr>
                        <a:t>O(LMAX)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3819" name="Group 48"/>
          <p:cNvGrpSpPr>
            <a:grpSpLocks/>
          </p:cNvGrpSpPr>
          <p:nvPr/>
        </p:nvGrpSpPr>
        <p:grpSpPr bwMode="auto">
          <a:xfrm>
            <a:off x="7280275" y="2994025"/>
            <a:ext cx="690563" cy="630238"/>
            <a:chOff x="26" y="0"/>
            <a:chExt cx="435" cy="397"/>
          </a:xfrm>
        </p:grpSpPr>
        <p:sp>
          <p:nvSpPr>
            <p:cNvPr id="33838" name="AutoShape 46"/>
            <p:cNvSpPr>
              <a:spLocks/>
            </p:cNvSpPr>
            <p:nvPr/>
          </p:nvSpPr>
          <p:spPr bwMode="auto">
            <a:xfrm>
              <a:off x="37" y="0"/>
              <a:ext cx="413" cy="397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4 h 21600"/>
                <a:gd name="T4" fmla="*/ 4 w 21600"/>
                <a:gd name="T5" fmla="*/ 7 h 21600"/>
                <a:gd name="T6" fmla="*/ 8 w 21600"/>
                <a:gd name="T7" fmla="*/ 4 h 21600"/>
                <a:gd name="T8" fmla="*/ 4 w 21600"/>
                <a:gd name="T9" fmla="*/ 0 h 21600"/>
                <a:gd name="T10" fmla="*/ 4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839" name="Rectangle 47"/>
            <p:cNvSpPr>
              <a:spLocks/>
            </p:cNvSpPr>
            <p:nvPr/>
          </p:nvSpPr>
          <p:spPr bwMode="auto">
            <a:xfrm>
              <a:off x="26" y="106"/>
              <a:ext cx="435" cy="1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400">
                  <a:solidFill>
                    <a:schemeClr val="tx1"/>
                  </a:solidFill>
                  <a:cs typeface="Arial" charset="0"/>
                </a:rPr>
                <a:t>START</a:t>
              </a:r>
            </a:p>
          </p:txBody>
        </p:sp>
      </p:grpSp>
      <p:grpSp>
        <p:nvGrpSpPr>
          <p:cNvPr id="33820" name="Group 51"/>
          <p:cNvGrpSpPr>
            <a:grpSpLocks/>
          </p:cNvGrpSpPr>
          <p:nvPr/>
        </p:nvGrpSpPr>
        <p:grpSpPr bwMode="auto">
          <a:xfrm>
            <a:off x="8013700" y="4049713"/>
            <a:ext cx="692150" cy="630237"/>
            <a:chOff x="0" y="0"/>
            <a:chExt cx="436" cy="397"/>
          </a:xfrm>
        </p:grpSpPr>
        <p:sp>
          <p:nvSpPr>
            <p:cNvPr id="33836" name="AutoShape 49"/>
            <p:cNvSpPr>
              <a:spLocks/>
            </p:cNvSpPr>
            <p:nvPr/>
          </p:nvSpPr>
          <p:spPr bwMode="auto">
            <a:xfrm>
              <a:off x="11" y="0"/>
              <a:ext cx="413" cy="397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4 h 21600"/>
                <a:gd name="T4" fmla="*/ 4 w 21600"/>
                <a:gd name="T5" fmla="*/ 7 h 21600"/>
                <a:gd name="T6" fmla="*/ 8 w 21600"/>
                <a:gd name="T7" fmla="*/ 4 h 21600"/>
                <a:gd name="T8" fmla="*/ 4 w 21600"/>
                <a:gd name="T9" fmla="*/ 0 h 21600"/>
                <a:gd name="T10" fmla="*/ 4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837" name="Rectangle 50"/>
            <p:cNvSpPr>
              <a:spLocks/>
            </p:cNvSpPr>
            <p:nvPr/>
          </p:nvSpPr>
          <p:spPr bwMode="auto">
            <a:xfrm>
              <a:off x="0" y="106"/>
              <a:ext cx="436" cy="1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600">
                  <a:solidFill>
                    <a:schemeClr val="tx1"/>
                  </a:solidFill>
                  <a:cs typeface="Arial" charset="0"/>
                </a:rPr>
                <a:t>GOAL</a:t>
              </a:r>
            </a:p>
          </p:txBody>
        </p:sp>
      </p:grpSp>
      <p:grpSp>
        <p:nvGrpSpPr>
          <p:cNvPr id="33821" name="Group 54"/>
          <p:cNvGrpSpPr>
            <a:grpSpLocks/>
          </p:cNvGrpSpPr>
          <p:nvPr/>
        </p:nvGrpSpPr>
        <p:grpSpPr bwMode="auto">
          <a:xfrm>
            <a:off x="6802438" y="4049713"/>
            <a:ext cx="655637" cy="630237"/>
            <a:chOff x="0" y="0"/>
            <a:chExt cx="413" cy="397"/>
          </a:xfrm>
        </p:grpSpPr>
        <p:sp>
          <p:nvSpPr>
            <p:cNvPr id="33834" name="AutoShape 52"/>
            <p:cNvSpPr>
              <a:spLocks/>
            </p:cNvSpPr>
            <p:nvPr/>
          </p:nvSpPr>
          <p:spPr bwMode="auto">
            <a:xfrm>
              <a:off x="0" y="0"/>
              <a:ext cx="413" cy="397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4 h 21600"/>
                <a:gd name="T4" fmla="*/ 4 w 21600"/>
                <a:gd name="T5" fmla="*/ 7 h 21600"/>
                <a:gd name="T6" fmla="*/ 8 w 21600"/>
                <a:gd name="T7" fmla="*/ 4 h 21600"/>
                <a:gd name="T8" fmla="*/ 4 w 21600"/>
                <a:gd name="T9" fmla="*/ 0 h 21600"/>
                <a:gd name="T10" fmla="*/ 4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835" name="Rectangle 53"/>
            <p:cNvSpPr>
              <a:spLocks/>
            </p:cNvSpPr>
            <p:nvPr/>
          </p:nvSpPr>
          <p:spPr bwMode="auto">
            <a:xfrm>
              <a:off x="125" y="94"/>
              <a:ext cx="162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a</a:t>
              </a:r>
            </a:p>
          </p:txBody>
        </p:sp>
      </p:grpSp>
      <p:grpSp>
        <p:nvGrpSpPr>
          <p:cNvPr id="33822" name="Group 61"/>
          <p:cNvGrpSpPr>
            <a:grpSpLocks/>
          </p:cNvGrpSpPr>
          <p:nvPr/>
        </p:nvGrpSpPr>
        <p:grpSpPr bwMode="auto">
          <a:xfrm>
            <a:off x="6802438" y="5184775"/>
            <a:ext cx="657225" cy="630238"/>
            <a:chOff x="0" y="0"/>
            <a:chExt cx="414" cy="397"/>
          </a:xfrm>
        </p:grpSpPr>
        <p:sp>
          <p:nvSpPr>
            <p:cNvPr id="33832" name="AutoShape 59"/>
            <p:cNvSpPr>
              <a:spLocks/>
            </p:cNvSpPr>
            <p:nvPr/>
          </p:nvSpPr>
          <p:spPr bwMode="auto">
            <a:xfrm>
              <a:off x="0" y="0"/>
              <a:ext cx="414" cy="397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4 h 21600"/>
                <a:gd name="T4" fmla="*/ 4 w 21600"/>
                <a:gd name="T5" fmla="*/ 7 h 21600"/>
                <a:gd name="T6" fmla="*/ 8 w 21600"/>
                <a:gd name="T7" fmla="*/ 4 h 21600"/>
                <a:gd name="T8" fmla="*/ 4 w 21600"/>
                <a:gd name="T9" fmla="*/ 0 h 21600"/>
                <a:gd name="T10" fmla="*/ 4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833" name="Rectangle 60"/>
            <p:cNvSpPr>
              <a:spLocks/>
            </p:cNvSpPr>
            <p:nvPr/>
          </p:nvSpPr>
          <p:spPr bwMode="auto">
            <a:xfrm>
              <a:off x="126" y="94"/>
              <a:ext cx="161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b</a:t>
              </a:r>
            </a:p>
          </p:txBody>
        </p:sp>
      </p:grpSp>
      <p:grpSp>
        <p:nvGrpSpPr>
          <p:cNvPr id="7" name="Group 66"/>
          <p:cNvGrpSpPr>
            <a:grpSpLocks/>
          </p:cNvGrpSpPr>
          <p:nvPr/>
        </p:nvGrpSpPr>
        <p:grpSpPr bwMode="auto">
          <a:xfrm>
            <a:off x="2551113" y="2057400"/>
            <a:ext cx="5691187" cy="381000"/>
            <a:chOff x="0" y="0"/>
            <a:chExt cx="3585" cy="240"/>
          </a:xfrm>
        </p:grpSpPr>
        <p:sp>
          <p:nvSpPr>
            <p:cNvPr id="33828" name="Rectangle 62"/>
            <p:cNvSpPr>
              <a:spLocks/>
            </p:cNvSpPr>
            <p:nvPr/>
          </p:nvSpPr>
          <p:spPr bwMode="auto">
            <a:xfrm>
              <a:off x="0" y="0"/>
              <a:ext cx="392" cy="2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>
                <a:spcBef>
                  <a:spcPts val="1150"/>
                </a:spcBef>
              </a:pPr>
              <a:r>
                <a:rPr lang="en-US" sz="2000">
                  <a:solidFill>
                    <a:schemeClr val="tx1"/>
                  </a:solidFill>
                  <a:cs typeface="Arial" charset="0"/>
                </a:rPr>
                <a:t>No</a:t>
              </a:r>
            </a:p>
          </p:txBody>
        </p:sp>
        <p:sp>
          <p:nvSpPr>
            <p:cNvPr id="33829" name="Rectangle 63"/>
            <p:cNvSpPr>
              <a:spLocks/>
            </p:cNvSpPr>
            <p:nvPr/>
          </p:nvSpPr>
          <p:spPr bwMode="auto">
            <a:xfrm>
              <a:off x="760" y="0"/>
              <a:ext cx="392" cy="2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>
                <a:spcBef>
                  <a:spcPts val="1150"/>
                </a:spcBef>
              </a:pPr>
              <a:r>
                <a:rPr lang="en-US" sz="2000">
                  <a:solidFill>
                    <a:schemeClr val="tx1"/>
                  </a:solidFill>
                  <a:cs typeface="Arial" charset="0"/>
                </a:rPr>
                <a:t>No</a:t>
              </a:r>
            </a:p>
          </p:txBody>
        </p:sp>
        <p:sp>
          <p:nvSpPr>
            <p:cNvPr id="33830" name="Rectangle 64"/>
            <p:cNvSpPr>
              <a:spLocks/>
            </p:cNvSpPr>
            <p:nvPr/>
          </p:nvSpPr>
          <p:spPr bwMode="auto">
            <a:xfrm>
              <a:off x="1433" y="0"/>
              <a:ext cx="872" cy="2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>
                <a:spcBef>
                  <a:spcPts val="1150"/>
                </a:spcBef>
              </a:pPr>
              <a:r>
                <a:rPr lang="en-US" sz="2000">
                  <a:solidFill>
                    <a:schemeClr val="tx1"/>
                  </a:solidFill>
                  <a:cs typeface="Arial" charset="0"/>
                </a:rPr>
                <a:t>Infinite</a:t>
              </a:r>
            </a:p>
          </p:txBody>
        </p:sp>
        <p:sp>
          <p:nvSpPr>
            <p:cNvPr id="33831" name="Rectangle 65"/>
            <p:cNvSpPr>
              <a:spLocks/>
            </p:cNvSpPr>
            <p:nvPr/>
          </p:nvSpPr>
          <p:spPr bwMode="auto">
            <a:xfrm>
              <a:off x="2713" y="0"/>
              <a:ext cx="872" cy="2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>
                <a:spcBef>
                  <a:spcPts val="1150"/>
                </a:spcBef>
              </a:pPr>
              <a:r>
                <a:rPr lang="en-US" sz="2000">
                  <a:solidFill>
                    <a:schemeClr val="tx1"/>
                  </a:solidFill>
                  <a:cs typeface="Arial" charset="0"/>
                </a:rPr>
                <a:t>Infinite</a:t>
              </a:r>
            </a:p>
          </p:txBody>
        </p:sp>
      </p:grpSp>
      <p:cxnSp>
        <p:nvCxnSpPr>
          <p:cNvPr id="33824" name="Straight Arrow Connector 2"/>
          <p:cNvCxnSpPr>
            <a:cxnSpLocks noChangeShapeType="1"/>
          </p:cNvCxnSpPr>
          <p:nvPr/>
        </p:nvCxnSpPr>
        <p:spPr bwMode="auto">
          <a:xfrm flipH="1">
            <a:off x="7258050" y="3624263"/>
            <a:ext cx="201613" cy="42545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3825" name="Straight Arrow Connector 69"/>
          <p:cNvCxnSpPr>
            <a:cxnSpLocks noChangeShapeType="1"/>
          </p:cNvCxnSpPr>
          <p:nvPr/>
        </p:nvCxnSpPr>
        <p:spPr bwMode="auto">
          <a:xfrm flipH="1">
            <a:off x="7129463" y="4679950"/>
            <a:ext cx="1587" cy="50165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5" name="Freeform 4"/>
          <p:cNvSpPr>
            <a:spLocks/>
          </p:cNvSpPr>
          <p:nvPr/>
        </p:nvSpPr>
        <p:spPr bwMode="auto">
          <a:xfrm>
            <a:off x="6400800" y="4375150"/>
            <a:ext cx="393700" cy="1111250"/>
          </a:xfrm>
          <a:custGeom>
            <a:avLst/>
            <a:gdLst>
              <a:gd name="T0" fmla="*/ 394285 w 393116"/>
              <a:gd name="T1" fmla="*/ 1111398 h 1111102"/>
              <a:gd name="T2" fmla="*/ 79691 w 393116"/>
              <a:gd name="T3" fmla="*/ 930597 h 1111102"/>
              <a:gd name="T4" fmla="*/ 21038 w 393116"/>
              <a:gd name="T5" fmla="*/ 271202 h 1111102"/>
              <a:gd name="T6" fmla="*/ 378288 w 393116"/>
              <a:gd name="T7" fmla="*/ 0 h 1111102"/>
              <a:gd name="T8" fmla="*/ 0 60000 65536"/>
              <a:gd name="T9" fmla="*/ 0 60000 65536"/>
              <a:gd name="T10" fmla="*/ 0 60000 65536"/>
              <a:gd name="T11" fmla="*/ 0 60000 65536"/>
              <a:gd name="T12" fmla="*/ 0 w 393116"/>
              <a:gd name="T13" fmla="*/ 0 h 1111102"/>
              <a:gd name="T14" fmla="*/ 393116 w 393116"/>
              <a:gd name="T15" fmla="*/ 1111102 h 11111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3116" h="1111102">
                <a:moveTo>
                  <a:pt x="393116" y="1111102"/>
                </a:moveTo>
                <a:cubicBezTo>
                  <a:pt x="267297" y="1090723"/>
                  <a:pt x="141478" y="1070344"/>
                  <a:pt x="79455" y="930349"/>
                </a:cubicBezTo>
                <a:cubicBezTo>
                  <a:pt x="17432" y="790354"/>
                  <a:pt x="-28643" y="426188"/>
                  <a:pt x="20976" y="271130"/>
                </a:cubicBezTo>
                <a:cubicBezTo>
                  <a:pt x="70595" y="116072"/>
                  <a:pt x="223881" y="58036"/>
                  <a:pt x="377167" y="0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33827" name="Straight Arrow Connector 72"/>
          <p:cNvCxnSpPr>
            <a:cxnSpLocks noChangeShapeType="1"/>
          </p:cNvCxnSpPr>
          <p:nvPr/>
        </p:nvCxnSpPr>
        <p:spPr bwMode="auto">
          <a:xfrm>
            <a:off x="7851775" y="3586163"/>
            <a:ext cx="377825" cy="46355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1282700"/>
          </a:xfrm>
        </p:spPr>
        <p:txBody>
          <a:bodyPr rIns="132080"/>
          <a:lstStyle/>
          <a:p>
            <a:pPr indent="0" eaLnBrk="1" hangingPunct="1"/>
            <a:r>
              <a:rPr lang="en-US" smtClean="0"/>
              <a:t>DFS</a:t>
            </a:r>
          </a:p>
        </p:txBody>
      </p:sp>
      <p:graphicFrame>
        <p:nvGraphicFramePr>
          <p:cNvPr id="33795" name="Group 3"/>
          <p:cNvGraphicFramePr>
            <a:graphicFrameLocks noGrp="1"/>
          </p:cNvGraphicFramePr>
          <p:nvPr/>
        </p:nvGraphicFramePr>
        <p:xfrm>
          <a:off x="177800" y="5083175"/>
          <a:ext cx="8839200" cy="914400"/>
        </p:xfrm>
        <a:graphic>
          <a:graphicData uri="http://schemas.openxmlformats.org/drawingml/2006/table">
            <a:tbl>
              <a:tblPr/>
              <a:tblGrid>
                <a:gridCol w="923925"/>
                <a:gridCol w="1062038"/>
                <a:gridCol w="1408112"/>
                <a:gridCol w="1308100"/>
                <a:gridCol w="1936750"/>
                <a:gridCol w="2200275"/>
              </a:tblGrid>
              <a:tr h="396875">
                <a:tc gridSpan="2"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Algorithm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Complete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Optimal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Time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Space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DFS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w/ Path Checking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Italic" charset="0"/>
                        <a:ea typeface="ヒラギノ角ゴ ProN W3" charset="0"/>
                        <a:cs typeface="ヒラギノ角ゴ ProN W3" charset="0"/>
                        <a:sym typeface="Arial Italic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Italic" charset="0"/>
                        <a:ea typeface="ヒラギノ角ゴ ProN W3" charset="0"/>
                        <a:cs typeface="ヒラギノ角ゴ ProN W3" charset="0"/>
                        <a:sym typeface="Arial Italic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42" name="Rectangle 45"/>
          <p:cNvSpPr>
            <a:spLocks/>
          </p:cNvSpPr>
          <p:nvPr/>
        </p:nvSpPr>
        <p:spPr bwMode="auto">
          <a:xfrm>
            <a:off x="2286000" y="5535613"/>
            <a:ext cx="13716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Y if finite</a:t>
            </a:r>
          </a:p>
        </p:txBody>
      </p:sp>
      <p:sp>
        <p:nvSpPr>
          <p:cNvPr id="34843" name="Rectangle 46"/>
          <p:cNvSpPr>
            <a:spLocks/>
          </p:cNvSpPr>
          <p:nvPr/>
        </p:nvSpPr>
        <p:spPr bwMode="auto">
          <a:xfrm>
            <a:off x="3894138" y="5535613"/>
            <a:ext cx="6223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N</a:t>
            </a:r>
          </a:p>
        </p:txBody>
      </p:sp>
      <p:sp>
        <p:nvSpPr>
          <p:cNvPr id="34844" name="Rectangle 47"/>
          <p:cNvSpPr>
            <a:spLocks/>
          </p:cNvSpPr>
          <p:nvPr/>
        </p:nvSpPr>
        <p:spPr bwMode="auto">
          <a:xfrm>
            <a:off x="5005388" y="5535613"/>
            <a:ext cx="19177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O(</a:t>
            </a:r>
            <a:r>
              <a:rPr lang="en-US" sz="2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b</a:t>
            </a:r>
            <a:r>
              <a:rPr lang="en-US" sz="2000" baseline="30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m</a:t>
            </a: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)</a:t>
            </a:r>
          </a:p>
        </p:txBody>
      </p:sp>
      <p:sp>
        <p:nvSpPr>
          <p:cNvPr id="34845" name="Rectangle 48"/>
          <p:cNvSpPr>
            <a:spLocks/>
          </p:cNvSpPr>
          <p:nvPr/>
        </p:nvSpPr>
        <p:spPr bwMode="auto">
          <a:xfrm>
            <a:off x="6883400" y="5535613"/>
            <a:ext cx="13843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O(</a:t>
            </a:r>
            <a:r>
              <a:rPr lang="en-US" sz="2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bm</a:t>
            </a: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)</a:t>
            </a:r>
          </a:p>
        </p:txBody>
      </p:sp>
      <p:sp>
        <p:nvSpPr>
          <p:cNvPr id="34846" name="Freeform 49"/>
          <p:cNvSpPr>
            <a:spLocks/>
          </p:cNvSpPr>
          <p:nvPr/>
        </p:nvSpPr>
        <p:spPr bwMode="auto">
          <a:xfrm>
            <a:off x="2655888" y="1957388"/>
            <a:ext cx="2927350" cy="2554287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0 w 21600"/>
              <a:gd name="T7" fmla="*/ 2147483647 h 21600"/>
              <a:gd name="T8" fmla="*/ 0 w 21600"/>
              <a:gd name="T9" fmla="*/ 2147483647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00"/>
              <a:gd name="T16" fmla="*/ 0 h 21600"/>
              <a:gd name="T17" fmla="*/ 2160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10718" y="0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47" name="Oval 50"/>
          <p:cNvSpPr>
            <a:spLocks/>
          </p:cNvSpPr>
          <p:nvPr/>
        </p:nvSpPr>
        <p:spPr bwMode="auto">
          <a:xfrm>
            <a:off x="4010025" y="1887538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48" name="Oval 51"/>
          <p:cNvSpPr>
            <a:spLocks/>
          </p:cNvSpPr>
          <p:nvPr/>
        </p:nvSpPr>
        <p:spPr bwMode="auto">
          <a:xfrm>
            <a:off x="3778250" y="2312988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49" name="Oval 52"/>
          <p:cNvSpPr>
            <a:spLocks/>
          </p:cNvSpPr>
          <p:nvPr/>
        </p:nvSpPr>
        <p:spPr bwMode="auto">
          <a:xfrm>
            <a:off x="4254500" y="2303463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50" name="Rectangle 53"/>
          <p:cNvSpPr>
            <a:spLocks/>
          </p:cNvSpPr>
          <p:nvPr/>
        </p:nvSpPr>
        <p:spPr bwMode="auto">
          <a:xfrm>
            <a:off x="3908425" y="2163763"/>
            <a:ext cx="287338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…</a:t>
            </a:r>
          </a:p>
        </p:txBody>
      </p:sp>
      <p:sp>
        <p:nvSpPr>
          <p:cNvPr id="34851" name="Freeform 54"/>
          <p:cNvSpPr>
            <a:spLocks/>
          </p:cNvSpPr>
          <p:nvPr/>
        </p:nvSpPr>
        <p:spPr bwMode="auto">
          <a:xfrm>
            <a:off x="3890963" y="2117725"/>
            <a:ext cx="444500" cy="85725"/>
          </a:xfrm>
          <a:custGeom>
            <a:avLst/>
            <a:gdLst>
              <a:gd name="T0" fmla="*/ 0 w 21600"/>
              <a:gd name="T1" fmla="*/ 293796 h 20876"/>
              <a:gd name="T2" fmla="*/ 101517713 w 21600"/>
              <a:gd name="T3" fmla="*/ 1442279 h 20876"/>
              <a:gd name="T4" fmla="*/ 188238191 w 21600"/>
              <a:gd name="T5" fmla="*/ 0 h 20876"/>
              <a:gd name="T6" fmla="*/ 0 60000 65536"/>
              <a:gd name="T7" fmla="*/ 0 60000 65536"/>
              <a:gd name="T8" fmla="*/ 0 60000 65536"/>
              <a:gd name="T9" fmla="*/ 0 w 21600"/>
              <a:gd name="T10" fmla="*/ 0 h 20876"/>
              <a:gd name="T11" fmla="*/ 21600 w 21600"/>
              <a:gd name="T12" fmla="*/ 20876 h 208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876">
                <a:moveTo>
                  <a:pt x="0" y="4243"/>
                </a:moveTo>
                <a:cubicBezTo>
                  <a:pt x="4011" y="12729"/>
                  <a:pt x="8023" y="21600"/>
                  <a:pt x="11649" y="20829"/>
                </a:cubicBezTo>
                <a:cubicBezTo>
                  <a:pt x="15274" y="20057"/>
                  <a:pt x="18437" y="10029"/>
                  <a:pt x="21600" y="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52" name="Rectangle 55"/>
          <p:cNvSpPr>
            <a:spLocks/>
          </p:cNvSpPr>
          <p:nvPr/>
        </p:nvSpPr>
        <p:spPr bwMode="auto">
          <a:xfrm>
            <a:off x="4292600" y="1916113"/>
            <a:ext cx="31115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b</a:t>
            </a:r>
          </a:p>
        </p:txBody>
      </p:sp>
      <p:sp>
        <p:nvSpPr>
          <p:cNvPr id="34853" name="Oval 56"/>
          <p:cNvSpPr>
            <a:spLocks/>
          </p:cNvSpPr>
          <p:nvPr/>
        </p:nvSpPr>
        <p:spPr bwMode="auto">
          <a:xfrm>
            <a:off x="3449638" y="4429125"/>
            <a:ext cx="179387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54" name="Oval 57"/>
          <p:cNvSpPr>
            <a:spLocks/>
          </p:cNvSpPr>
          <p:nvPr/>
        </p:nvSpPr>
        <p:spPr bwMode="auto">
          <a:xfrm>
            <a:off x="4502150" y="3352800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55" name="Freeform 58"/>
          <p:cNvSpPr>
            <a:spLocks/>
          </p:cNvSpPr>
          <p:nvPr/>
        </p:nvSpPr>
        <p:spPr bwMode="auto">
          <a:xfrm>
            <a:off x="3549650" y="2579688"/>
            <a:ext cx="306388" cy="1854200"/>
          </a:xfrm>
          <a:custGeom>
            <a:avLst/>
            <a:gdLst>
              <a:gd name="T0" fmla="*/ 62933345 w 21378"/>
              <a:gd name="T1" fmla="*/ 0 h 21600"/>
              <a:gd name="T2" fmla="*/ 61305353 w 21378"/>
              <a:gd name="T3" fmla="*/ 1637718811 h 21600"/>
              <a:gd name="T4" fmla="*/ 40109884 w 21378"/>
              <a:gd name="T5" fmla="*/ 2147483647 h 21600"/>
              <a:gd name="T6" fmla="*/ 26088381 w 21378"/>
              <a:gd name="T7" fmla="*/ 2147483647 h 21600"/>
              <a:gd name="T8" fmla="*/ 28043012 w 21378"/>
              <a:gd name="T9" fmla="*/ 2147483647 h 21600"/>
              <a:gd name="T10" fmla="*/ 29673928 w 21378"/>
              <a:gd name="T11" fmla="*/ 2147483647 h 21600"/>
              <a:gd name="T12" fmla="*/ 8478269 w 21378"/>
              <a:gd name="T13" fmla="*/ 2147483647 h 21600"/>
              <a:gd name="T14" fmla="*/ 3261818 w 21378"/>
              <a:gd name="T15" fmla="*/ 2147483647 h 21600"/>
              <a:gd name="T16" fmla="*/ 0 w 21378"/>
              <a:gd name="T17" fmla="*/ 2147483647 h 216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378"/>
              <a:gd name="T28" fmla="*/ 0 h 21600"/>
              <a:gd name="T29" fmla="*/ 21378 w 21378"/>
              <a:gd name="T30" fmla="*/ 21600 h 21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378" h="21600">
                <a:moveTo>
                  <a:pt x="21378" y="0"/>
                </a:moveTo>
                <a:cubicBezTo>
                  <a:pt x="21157" y="869"/>
                  <a:pt x="21600" y="1738"/>
                  <a:pt x="20825" y="2589"/>
                </a:cubicBezTo>
                <a:cubicBezTo>
                  <a:pt x="20271" y="3218"/>
                  <a:pt x="15951" y="3995"/>
                  <a:pt x="13625" y="4475"/>
                </a:cubicBezTo>
                <a:cubicBezTo>
                  <a:pt x="12738" y="4919"/>
                  <a:pt x="10634" y="5400"/>
                  <a:pt x="8862" y="5770"/>
                </a:cubicBezTo>
                <a:cubicBezTo>
                  <a:pt x="7865" y="6528"/>
                  <a:pt x="7865" y="7323"/>
                  <a:pt x="9526" y="8063"/>
                </a:cubicBezTo>
                <a:cubicBezTo>
                  <a:pt x="10966" y="9542"/>
                  <a:pt x="10855" y="9820"/>
                  <a:pt x="10080" y="11854"/>
                </a:cubicBezTo>
                <a:cubicBezTo>
                  <a:pt x="9969" y="12095"/>
                  <a:pt x="4431" y="13574"/>
                  <a:pt x="2880" y="13944"/>
                </a:cubicBezTo>
                <a:cubicBezTo>
                  <a:pt x="1551" y="14628"/>
                  <a:pt x="2215" y="14351"/>
                  <a:pt x="1108" y="14832"/>
                </a:cubicBezTo>
                <a:cubicBezTo>
                  <a:pt x="775" y="17273"/>
                  <a:pt x="0" y="19251"/>
                  <a:pt x="0" y="2160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56" name="Freeform 59"/>
          <p:cNvSpPr>
            <a:spLocks/>
          </p:cNvSpPr>
          <p:nvPr/>
        </p:nvSpPr>
        <p:spPr bwMode="auto">
          <a:xfrm>
            <a:off x="4394200" y="2895600"/>
            <a:ext cx="212725" cy="436563"/>
          </a:xfrm>
          <a:custGeom>
            <a:avLst/>
            <a:gdLst>
              <a:gd name="T0" fmla="*/ 0 w 20774"/>
              <a:gd name="T1" fmla="*/ 0 h 21600"/>
              <a:gd name="T2" fmla="*/ 5466400 w 20774"/>
              <a:gd name="T3" fmla="*/ 21400220 h 21600"/>
              <a:gd name="T4" fmla="*/ 19713719 w 20774"/>
              <a:gd name="T5" fmla="*/ 49281174 h 21600"/>
              <a:gd name="T6" fmla="*/ 20541559 w 20774"/>
              <a:gd name="T7" fmla="*/ 111541038 h 21600"/>
              <a:gd name="T8" fmla="*/ 15240526 w 20774"/>
              <a:gd name="T9" fmla="*/ 143319094 h 21600"/>
              <a:gd name="T10" fmla="*/ 18885870 w 20774"/>
              <a:gd name="T11" fmla="*/ 17833357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774"/>
              <a:gd name="T19" fmla="*/ 0 h 21600"/>
              <a:gd name="T20" fmla="*/ 20774 w 20774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774" h="21600">
                <a:moveTo>
                  <a:pt x="0" y="0"/>
                </a:moveTo>
                <a:cubicBezTo>
                  <a:pt x="1697" y="864"/>
                  <a:pt x="3086" y="1885"/>
                  <a:pt x="5091" y="2592"/>
                </a:cubicBezTo>
                <a:cubicBezTo>
                  <a:pt x="9103" y="4084"/>
                  <a:pt x="14194" y="4556"/>
                  <a:pt x="18360" y="5969"/>
                </a:cubicBezTo>
                <a:cubicBezTo>
                  <a:pt x="21600" y="8326"/>
                  <a:pt x="21291" y="10839"/>
                  <a:pt x="19131" y="13510"/>
                </a:cubicBezTo>
                <a:cubicBezTo>
                  <a:pt x="17897" y="14924"/>
                  <a:pt x="14194" y="17359"/>
                  <a:pt x="14194" y="17359"/>
                </a:cubicBezTo>
                <a:cubicBezTo>
                  <a:pt x="15120" y="18851"/>
                  <a:pt x="17589" y="20029"/>
                  <a:pt x="17589" y="2160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4857" name="Group 66"/>
          <p:cNvGrpSpPr>
            <a:grpSpLocks/>
          </p:cNvGrpSpPr>
          <p:nvPr/>
        </p:nvGrpSpPr>
        <p:grpSpPr bwMode="auto">
          <a:xfrm>
            <a:off x="1154113" y="1708150"/>
            <a:ext cx="6054725" cy="2811463"/>
            <a:chOff x="0" y="0"/>
            <a:chExt cx="3814" cy="1771"/>
          </a:xfrm>
        </p:grpSpPr>
        <p:sp>
          <p:nvSpPr>
            <p:cNvPr id="34860" name="Rectangle 60"/>
            <p:cNvSpPr>
              <a:spLocks/>
            </p:cNvSpPr>
            <p:nvPr/>
          </p:nvSpPr>
          <p:spPr bwMode="auto">
            <a:xfrm>
              <a:off x="2876" y="38"/>
              <a:ext cx="712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1 node</a:t>
              </a:r>
            </a:p>
          </p:txBody>
        </p:sp>
        <p:sp>
          <p:nvSpPr>
            <p:cNvPr id="34861" name="Rectangle 61"/>
            <p:cNvSpPr>
              <a:spLocks/>
            </p:cNvSpPr>
            <p:nvPr/>
          </p:nvSpPr>
          <p:spPr bwMode="auto">
            <a:xfrm>
              <a:off x="2877" y="261"/>
              <a:ext cx="712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b nodes</a:t>
              </a:r>
            </a:p>
          </p:txBody>
        </p:sp>
        <p:sp>
          <p:nvSpPr>
            <p:cNvPr id="34862" name="Rectangle 62"/>
            <p:cNvSpPr>
              <a:spLocks/>
            </p:cNvSpPr>
            <p:nvPr/>
          </p:nvSpPr>
          <p:spPr bwMode="auto">
            <a:xfrm>
              <a:off x="2877" y="520"/>
              <a:ext cx="712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b</a:t>
              </a:r>
              <a:r>
                <a:rPr lang="en-US" baseline="30000">
                  <a:solidFill>
                    <a:schemeClr val="tx1"/>
                  </a:solidFill>
                  <a:cs typeface="Arial" charset="0"/>
                </a:rPr>
                <a:t>2</a:t>
              </a:r>
              <a:r>
                <a:rPr lang="en-US">
                  <a:solidFill>
                    <a:schemeClr val="tx1"/>
                  </a:solidFill>
                  <a:cs typeface="Arial" charset="0"/>
                </a:rPr>
                <a:t> nodes</a:t>
              </a:r>
            </a:p>
          </p:txBody>
        </p:sp>
        <p:sp>
          <p:nvSpPr>
            <p:cNvPr id="34863" name="Rectangle 63"/>
            <p:cNvSpPr>
              <a:spLocks/>
            </p:cNvSpPr>
            <p:nvPr/>
          </p:nvSpPr>
          <p:spPr bwMode="auto">
            <a:xfrm>
              <a:off x="2886" y="1544"/>
              <a:ext cx="928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b</a:t>
              </a:r>
              <a:r>
                <a:rPr lang="en-US" baseline="30000">
                  <a:solidFill>
                    <a:schemeClr val="tx1"/>
                  </a:solidFill>
                  <a:cs typeface="Arial" charset="0"/>
                </a:rPr>
                <a:t>m</a:t>
              </a:r>
              <a:r>
                <a:rPr lang="en-US">
                  <a:solidFill>
                    <a:schemeClr val="tx1"/>
                  </a:solidFill>
                  <a:cs typeface="Arial" charset="0"/>
                </a:rPr>
                <a:t> nodes</a:t>
              </a:r>
            </a:p>
          </p:txBody>
        </p:sp>
        <p:sp>
          <p:nvSpPr>
            <p:cNvPr id="34864" name="Freeform 64"/>
            <p:cNvSpPr>
              <a:spLocks/>
            </p:cNvSpPr>
            <p:nvPr/>
          </p:nvSpPr>
          <p:spPr bwMode="auto">
            <a:xfrm>
              <a:off x="674" y="0"/>
              <a:ext cx="167" cy="177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1 h 21600"/>
                <a:gd name="T4" fmla="*/ 0 w 21600"/>
                <a:gd name="T5" fmla="*/ 5 h 21600"/>
                <a:gd name="T6" fmla="*/ 0 w 21600"/>
                <a:gd name="T7" fmla="*/ 6 h 21600"/>
                <a:gd name="T8" fmla="*/ 0 w 21600"/>
                <a:gd name="T9" fmla="*/ 7 h 21600"/>
                <a:gd name="T10" fmla="*/ 0 w 21600"/>
                <a:gd name="T11" fmla="*/ 11 h 21600"/>
                <a:gd name="T12" fmla="*/ 0 w 21600"/>
                <a:gd name="T13" fmla="*/ 12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21600" y="0"/>
                  </a:moveTo>
                  <a:cubicBezTo>
                    <a:pt x="15635" y="0"/>
                    <a:pt x="10800" y="806"/>
                    <a:pt x="10800" y="1800"/>
                  </a:cubicBezTo>
                  <a:lnTo>
                    <a:pt x="10800" y="9000"/>
                  </a:lnTo>
                  <a:cubicBezTo>
                    <a:pt x="10800" y="9994"/>
                    <a:pt x="5965" y="10800"/>
                    <a:pt x="0" y="10800"/>
                  </a:cubicBezTo>
                  <a:cubicBezTo>
                    <a:pt x="5965" y="10800"/>
                    <a:pt x="10800" y="11606"/>
                    <a:pt x="10800" y="12600"/>
                  </a:cubicBezTo>
                  <a:lnTo>
                    <a:pt x="10800" y="19800"/>
                  </a:lnTo>
                  <a:cubicBezTo>
                    <a:pt x="10800" y="20794"/>
                    <a:pt x="15635" y="21600"/>
                    <a:pt x="21600" y="2160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65" name="Rectangle 65"/>
            <p:cNvSpPr>
              <a:spLocks/>
            </p:cNvSpPr>
            <p:nvPr/>
          </p:nvSpPr>
          <p:spPr bwMode="auto">
            <a:xfrm>
              <a:off x="0" y="763"/>
              <a:ext cx="808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m</a:t>
              </a:r>
              <a:r>
                <a:rPr lang="en-US">
                  <a:solidFill>
                    <a:schemeClr val="tx1"/>
                  </a:solidFill>
                  <a:cs typeface="Arial" charset="0"/>
                </a:rPr>
                <a:t> tiers</a:t>
              </a:r>
            </a:p>
          </p:txBody>
        </p:sp>
      </p:grpSp>
      <p:sp>
        <p:nvSpPr>
          <p:cNvPr id="34858" name="Freeform 67"/>
          <p:cNvSpPr>
            <a:spLocks/>
          </p:cNvSpPr>
          <p:nvPr/>
        </p:nvSpPr>
        <p:spPr bwMode="auto">
          <a:xfrm>
            <a:off x="2657475" y="1958975"/>
            <a:ext cx="1906588" cy="2554288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w 21600"/>
              <a:gd name="T9" fmla="*/ 2147483647 h 21600"/>
              <a:gd name="T10" fmla="*/ 0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21600"/>
                </a:moveTo>
                <a:lnTo>
                  <a:pt x="21600" y="21546"/>
                </a:lnTo>
                <a:lnTo>
                  <a:pt x="20341" y="9625"/>
                </a:lnTo>
                <a:lnTo>
                  <a:pt x="16456" y="0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solidFill>
            <a:srgbClr val="808080">
              <a:alpha val="19608"/>
            </a:srgbClr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59" name="Rectangle 68"/>
          <p:cNvSpPr>
            <a:spLocks/>
          </p:cNvSpPr>
          <p:nvPr/>
        </p:nvSpPr>
        <p:spPr bwMode="auto">
          <a:xfrm>
            <a:off x="6173788" y="6465888"/>
            <a:ext cx="2982912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/>
            <a:r>
              <a:rPr lang="en-US" sz="1400">
                <a:solidFill>
                  <a:schemeClr val="tx1"/>
                </a:solidFill>
                <a:cs typeface="Arial" charset="0"/>
              </a:rPr>
              <a:t>* Or graph search – next lecture.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1282700"/>
          </a:xfrm>
        </p:spPr>
        <p:txBody>
          <a:bodyPr rIns="132080"/>
          <a:lstStyle/>
          <a:p>
            <a:pPr indent="0" eaLnBrk="1" hangingPunct="1"/>
            <a:r>
              <a:rPr lang="en-US" dirty="0" smtClean="0"/>
              <a:t>BFS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3181350"/>
            <a:ext cx="8229600" cy="3009900"/>
          </a:xfrm>
        </p:spPr>
        <p:txBody>
          <a:bodyPr rIns="132080"/>
          <a:lstStyle/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When is BFS optimal?</a:t>
            </a:r>
          </a:p>
        </p:txBody>
      </p:sp>
      <p:graphicFrame>
        <p:nvGraphicFramePr>
          <p:cNvPr id="34820" name="Group 4"/>
          <p:cNvGraphicFramePr>
            <a:graphicFrameLocks noGrp="1"/>
          </p:cNvGraphicFramePr>
          <p:nvPr/>
        </p:nvGraphicFramePr>
        <p:xfrm>
          <a:off x="177800" y="1452563"/>
          <a:ext cx="8839200" cy="1371600"/>
        </p:xfrm>
        <a:graphic>
          <a:graphicData uri="http://schemas.openxmlformats.org/drawingml/2006/table">
            <a:tbl>
              <a:tblPr/>
              <a:tblGrid>
                <a:gridCol w="923925"/>
                <a:gridCol w="1062038"/>
                <a:gridCol w="1347787"/>
                <a:gridCol w="1308100"/>
                <a:gridCol w="1997075"/>
                <a:gridCol w="2200275"/>
              </a:tblGrid>
              <a:tr h="396875">
                <a:tc gridSpan="2"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Algorithm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Complete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Optimal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Time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Space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DFS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w/ Path Checking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Italic" charset="0"/>
                        <a:ea typeface="ヒラギノ角ゴ ProN W3" charset="0"/>
                        <a:cs typeface="ヒラギノ角ゴ ProN W3" charset="0"/>
                        <a:sym typeface="Arial Italic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Italic" charset="0"/>
                        <a:ea typeface="ヒラギノ角ゴ ProN W3" charset="0"/>
                        <a:cs typeface="ヒラギノ角ゴ ProN W3" charset="0"/>
                        <a:sym typeface="Arial Italic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BFS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Italic" charset="0"/>
                        <a:ea typeface="ヒラギノ角ゴ ProN W3" charset="0"/>
                        <a:cs typeface="ヒラギノ角ゴ ProN W3" charset="0"/>
                        <a:sym typeface="Arial Italic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Italic" charset="0"/>
                        <a:ea typeface="ヒラギノ角ゴ ProN W3" charset="0"/>
                        <a:cs typeface="ヒラギノ角ゴ ProN W3" charset="0"/>
                        <a:sym typeface="Arial Italic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74" name="Rectangle 65"/>
          <p:cNvSpPr>
            <a:spLocks/>
          </p:cNvSpPr>
          <p:nvPr/>
        </p:nvSpPr>
        <p:spPr bwMode="auto">
          <a:xfrm>
            <a:off x="2608262" y="1901825"/>
            <a:ext cx="973137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lnSpc>
                <a:spcPct val="8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  <a:cs typeface="Arial" charset="0"/>
              </a:rPr>
              <a:t>N </a:t>
            </a:r>
            <a:r>
              <a:rPr lang="en-US" sz="1400" dirty="0" smtClean="0">
                <a:solidFill>
                  <a:schemeClr val="tx1"/>
                </a:solidFill>
                <a:cs typeface="Arial" charset="0"/>
              </a:rPr>
              <a:t>unless</a:t>
            </a:r>
          </a:p>
          <a:p>
            <a:pPr marL="39688">
              <a:lnSpc>
                <a:spcPct val="8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cs typeface="Arial" charset="0"/>
              </a:rPr>
              <a:t>  </a:t>
            </a:r>
            <a:r>
              <a:rPr lang="en-US" sz="1400" dirty="0" smtClean="0">
                <a:solidFill>
                  <a:schemeClr val="tx1"/>
                </a:solidFill>
                <a:cs typeface="Arial" charset="0"/>
              </a:rPr>
              <a:t>  finite</a:t>
            </a:r>
            <a:endParaRPr lang="en-US" sz="24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5875" name="Rectangle 66"/>
          <p:cNvSpPr>
            <a:spLocks/>
          </p:cNvSpPr>
          <p:nvPr/>
        </p:nvSpPr>
        <p:spPr bwMode="auto">
          <a:xfrm>
            <a:off x="3824288" y="1901825"/>
            <a:ext cx="6223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N</a:t>
            </a:r>
          </a:p>
        </p:txBody>
      </p:sp>
      <p:sp>
        <p:nvSpPr>
          <p:cNvPr id="35876" name="Rectangle 67"/>
          <p:cNvSpPr>
            <a:spLocks/>
          </p:cNvSpPr>
          <p:nvPr/>
        </p:nvSpPr>
        <p:spPr bwMode="auto">
          <a:xfrm>
            <a:off x="4987925" y="1901825"/>
            <a:ext cx="19177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O(</a:t>
            </a:r>
            <a:r>
              <a:rPr lang="en-US" sz="2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b</a:t>
            </a:r>
            <a:r>
              <a:rPr lang="en-US" sz="2000" baseline="30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m</a:t>
            </a: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)</a:t>
            </a:r>
          </a:p>
        </p:txBody>
      </p:sp>
      <p:sp>
        <p:nvSpPr>
          <p:cNvPr id="35877" name="Rectangle 68"/>
          <p:cNvSpPr>
            <a:spLocks/>
          </p:cNvSpPr>
          <p:nvPr/>
        </p:nvSpPr>
        <p:spPr bwMode="auto">
          <a:xfrm>
            <a:off x="7010400" y="1901825"/>
            <a:ext cx="13843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O(</a:t>
            </a:r>
            <a:r>
              <a:rPr lang="en-US" sz="2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bm</a:t>
            </a: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)</a:t>
            </a:r>
          </a:p>
        </p:txBody>
      </p:sp>
      <p:sp>
        <p:nvSpPr>
          <p:cNvPr id="34885" name="Rectangle 69"/>
          <p:cNvSpPr>
            <a:spLocks/>
          </p:cNvSpPr>
          <p:nvPr/>
        </p:nvSpPr>
        <p:spPr bwMode="auto">
          <a:xfrm>
            <a:off x="2601913" y="2379663"/>
            <a:ext cx="6223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Y</a:t>
            </a:r>
          </a:p>
        </p:txBody>
      </p:sp>
      <p:sp>
        <p:nvSpPr>
          <p:cNvPr id="34886" name="Rectangle 70"/>
          <p:cNvSpPr>
            <a:spLocks/>
          </p:cNvSpPr>
          <p:nvPr/>
        </p:nvSpPr>
        <p:spPr bwMode="auto">
          <a:xfrm>
            <a:off x="3817938" y="2379663"/>
            <a:ext cx="6223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 dirty="0" smtClean="0">
                <a:solidFill>
                  <a:schemeClr val="tx1"/>
                </a:solidFill>
                <a:cs typeface="Arial" charset="0"/>
              </a:rPr>
              <a:t>Y</a:t>
            </a:r>
            <a:endParaRPr lang="en-US" sz="20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4887" name="Rectangle 71"/>
          <p:cNvSpPr>
            <a:spLocks/>
          </p:cNvSpPr>
          <p:nvPr/>
        </p:nvSpPr>
        <p:spPr bwMode="auto">
          <a:xfrm>
            <a:off x="4981575" y="2379663"/>
            <a:ext cx="19177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O(</a:t>
            </a:r>
            <a:r>
              <a:rPr lang="en-US" sz="2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b</a:t>
            </a:r>
            <a:r>
              <a:rPr lang="en-US" sz="2000" baseline="30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d</a:t>
            </a: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)</a:t>
            </a:r>
          </a:p>
        </p:txBody>
      </p:sp>
      <p:sp>
        <p:nvSpPr>
          <p:cNvPr id="34888" name="Rectangle 72"/>
          <p:cNvSpPr>
            <a:spLocks/>
          </p:cNvSpPr>
          <p:nvPr/>
        </p:nvSpPr>
        <p:spPr bwMode="auto">
          <a:xfrm>
            <a:off x="7004050" y="2379663"/>
            <a:ext cx="13843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O(</a:t>
            </a:r>
            <a:r>
              <a:rPr lang="en-US" sz="2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b</a:t>
            </a:r>
            <a:r>
              <a:rPr lang="en-US" sz="2000" baseline="30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d</a:t>
            </a: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)</a:t>
            </a:r>
          </a:p>
        </p:txBody>
      </p:sp>
      <p:grpSp>
        <p:nvGrpSpPr>
          <p:cNvPr id="2" name="Group 94"/>
          <p:cNvGrpSpPr>
            <a:grpSpLocks/>
          </p:cNvGrpSpPr>
          <p:nvPr/>
        </p:nvGrpSpPr>
        <p:grpSpPr bwMode="auto">
          <a:xfrm>
            <a:off x="1214438" y="3192463"/>
            <a:ext cx="5994400" cy="2900362"/>
            <a:chOff x="0" y="0"/>
            <a:chExt cx="3776" cy="1827"/>
          </a:xfrm>
        </p:grpSpPr>
        <p:sp>
          <p:nvSpPr>
            <p:cNvPr id="35883" name="Freeform 73"/>
            <p:cNvSpPr>
              <a:spLocks/>
            </p:cNvSpPr>
            <p:nvPr/>
          </p:nvSpPr>
          <p:spPr bwMode="auto">
            <a:xfrm>
              <a:off x="1281" y="169"/>
              <a:ext cx="1087" cy="926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2 h 21600"/>
                <a:gd name="T4" fmla="*/ 3 w 21600"/>
                <a:gd name="T5" fmla="*/ 2 h 21600"/>
                <a:gd name="T6" fmla="*/ 1 w 21600"/>
                <a:gd name="T7" fmla="*/ 0 h 21600"/>
                <a:gd name="T8" fmla="*/ 1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0 h 21600"/>
                <a:gd name="T17" fmla="*/ 2160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0691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691" y="0"/>
                  </a:lnTo>
                  <a:close/>
                  <a:moveTo>
                    <a:pt x="10691" y="0"/>
                  </a:moveTo>
                </a:path>
              </a:pathLst>
            </a:custGeom>
            <a:solidFill>
              <a:srgbClr val="808080">
                <a:alpha val="19608"/>
              </a:srgbClr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84" name="Freeform 74"/>
            <p:cNvSpPr>
              <a:spLocks/>
            </p:cNvSpPr>
            <p:nvPr/>
          </p:nvSpPr>
          <p:spPr bwMode="auto">
            <a:xfrm>
              <a:off x="908" y="157"/>
              <a:ext cx="1844" cy="1609"/>
            </a:xfrm>
            <a:custGeom>
              <a:avLst/>
              <a:gdLst>
                <a:gd name="T0" fmla="*/ 0 w 21600"/>
                <a:gd name="T1" fmla="*/ 9 h 21600"/>
                <a:gd name="T2" fmla="*/ 13 w 21600"/>
                <a:gd name="T3" fmla="*/ 9 h 21600"/>
                <a:gd name="T4" fmla="*/ 7 w 21600"/>
                <a:gd name="T5" fmla="*/ 0 h 21600"/>
                <a:gd name="T6" fmla="*/ 0 w 21600"/>
                <a:gd name="T7" fmla="*/ 9 h 21600"/>
                <a:gd name="T8" fmla="*/ 0 w 21600"/>
                <a:gd name="T9" fmla="*/ 9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0 h 21600"/>
                <a:gd name="T17" fmla="*/ 2160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10718" y="0"/>
                  </a:ln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85" name="Oval 75"/>
            <p:cNvSpPr>
              <a:spLocks/>
            </p:cNvSpPr>
            <p:nvPr/>
          </p:nvSpPr>
          <p:spPr bwMode="auto">
            <a:xfrm>
              <a:off x="1761" y="113"/>
              <a:ext cx="113" cy="11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86" name="Oval 76"/>
            <p:cNvSpPr>
              <a:spLocks/>
            </p:cNvSpPr>
            <p:nvPr/>
          </p:nvSpPr>
          <p:spPr bwMode="auto">
            <a:xfrm>
              <a:off x="1615" y="381"/>
              <a:ext cx="113" cy="11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87" name="Oval 77"/>
            <p:cNvSpPr>
              <a:spLocks/>
            </p:cNvSpPr>
            <p:nvPr/>
          </p:nvSpPr>
          <p:spPr bwMode="auto">
            <a:xfrm>
              <a:off x="1915" y="375"/>
              <a:ext cx="113" cy="11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88" name="Rectangle 78"/>
            <p:cNvSpPr>
              <a:spLocks/>
            </p:cNvSpPr>
            <p:nvPr/>
          </p:nvSpPr>
          <p:spPr bwMode="auto">
            <a:xfrm>
              <a:off x="1697" y="287"/>
              <a:ext cx="181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…</a:t>
              </a:r>
            </a:p>
          </p:txBody>
        </p:sp>
        <p:sp>
          <p:nvSpPr>
            <p:cNvPr id="35889" name="Freeform 79"/>
            <p:cNvSpPr>
              <a:spLocks/>
            </p:cNvSpPr>
            <p:nvPr/>
          </p:nvSpPr>
          <p:spPr bwMode="auto">
            <a:xfrm>
              <a:off x="1686" y="258"/>
              <a:ext cx="280" cy="54"/>
            </a:xfrm>
            <a:custGeom>
              <a:avLst/>
              <a:gdLst>
                <a:gd name="T0" fmla="*/ 0 w 21600"/>
                <a:gd name="T1" fmla="*/ 0 h 20876"/>
                <a:gd name="T2" fmla="*/ 0 w 21600"/>
                <a:gd name="T3" fmla="*/ 0 h 20876"/>
                <a:gd name="T4" fmla="*/ 0 w 21600"/>
                <a:gd name="T5" fmla="*/ 0 h 2087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876"/>
                <a:gd name="T11" fmla="*/ 21600 w 21600"/>
                <a:gd name="T12" fmla="*/ 20876 h 208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876">
                  <a:moveTo>
                    <a:pt x="0" y="4243"/>
                  </a:moveTo>
                  <a:cubicBezTo>
                    <a:pt x="4011" y="12729"/>
                    <a:pt x="8023" y="21600"/>
                    <a:pt x="11649" y="20829"/>
                  </a:cubicBezTo>
                  <a:cubicBezTo>
                    <a:pt x="15274" y="20057"/>
                    <a:pt x="18437" y="10029"/>
                    <a:pt x="21600" y="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90" name="Rectangle 80"/>
            <p:cNvSpPr>
              <a:spLocks/>
            </p:cNvSpPr>
            <p:nvPr/>
          </p:nvSpPr>
          <p:spPr bwMode="auto">
            <a:xfrm>
              <a:off x="1939" y="131"/>
              <a:ext cx="196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b</a:t>
              </a:r>
            </a:p>
          </p:txBody>
        </p:sp>
        <p:sp>
          <p:nvSpPr>
            <p:cNvPr id="35891" name="Rectangle 81"/>
            <p:cNvSpPr>
              <a:spLocks/>
            </p:cNvSpPr>
            <p:nvPr/>
          </p:nvSpPr>
          <p:spPr bwMode="auto">
            <a:xfrm>
              <a:off x="2838" y="38"/>
              <a:ext cx="712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1 node</a:t>
              </a:r>
            </a:p>
          </p:txBody>
        </p:sp>
        <p:sp>
          <p:nvSpPr>
            <p:cNvPr id="35892" name="Rectangle 82"/>
            <p:cNvSpPr>
              <a:spLocks/>
            </p:cNvSpPr>
            <p:nvPr/>
          </p:nvSpPr>
          <p:spPr bwMode="auto">
            <a:xfrm>
              <a:off x="2839" y="261"/>
              <a:ext cx="712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b nodes</a:t>
              </a:r>
            </a:p>
          </p:txBody>
        </p:sp>
        <p:sp>
          <p:nvSpPr>
            <p:cNvPr id="35893" name="Rectangle 83"/>
            <p:cNvSpPr>
              <a:spLocks/>
            </p:cNvSpPr>
            <p:nvPr/>
          </p:nvSpPr>
          <p:spPr bwMode="auto">
            <a:xfrm>
              <a:off x="2839" y="520"/>
              <a:ext cx="712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b</a:t>
              </a:r>
              <a:r>
                <a:rPr lang="en-US" baseline="30000">
                  <a:solidFill>
                    <a:schemeClr val="tx1"/>
                  </a:solidFill>
                  <a:cs typeface="Arial" charset="0"/>
                </a:rPr>
                <a:t>2</a:t>
              </a:r>
              <a:r>
                <a:rPr lang="en-US">
                  <a:solidFill>
                    <a:schemeClr val="tx1"/>
                  </a:solidFill>
                  <a:cs typeface="Arial" charset="0"/>
                </a:rPr>
                <a:t> nodes</a:t>
              </a:r>
            </a:p>
          </p:txBody>
        </p:sp>
        <p:sp>
          <p:nvSpPr>
            <p:cNvPr id="35894" name="Rectangle 84"/>
            <p:cNvSpPr>
              <a:spLocks/>
            </p:cNvSpPr>
            <p:nvPr/>
          </p:nvSpPr>
          <p:spPr bwMode="auto">
            <a:xfrm>
              <a:off x="2848" y="1544"/>
              <a:ext cx="928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b</a:t>
              </a:r>
              <a:r>
                <a:rPr lang="en-US" baseline="30000">
                  <a:solidFill>
                    <a:schemeClr val="tx1"/>
                  </a:solidFill>
                  <a:cs typeface="Arial" charset="0"/>
                </a:rPr>
                <a:t>m</a:t>
              </a:r>
              <a:r>
                <a:rPr lang="en-US">
                  <a:solidFill>
                    <a:schemeClr val="tx1"/>
                  </a:solidFill>
                  <a:cs typeface="Arial" charset="0"/>
                </a:rPr>
                <a:t> nodes</a:t>
              </a:r>
            </a:p>
          </p:txBody>
        </p:sp>
        <p:sp>
          <p:nvSpPr>
            <p:cNvPr id="35895" name="Oval 85"/>
            <p:cNvSpPr>
              <a:spLocks/>
            </p:cNvSpPr>
            <p:nvPr/>
          </p:nvSpPr>
          <p:spPr bwMode="auto">
            <a:xfrm>
              <a:off x="1408" y="1714"/>
              <a:ext cx="113" cy="11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96" name="Oval 86"/>
            <p:cNvSpPr>
              <a:spLocks/>
            </p:cNvSpPr>
            <p:nvPr/>
          </p:nvSpPr>
          <p:spPr bwMode="auto">
            <a:xfrm>
              <a:off x="2071" y="1036"/>
              <a:ext cx="113" cy="113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97" name="Oval 87"/>
            <p:cNvSpPr>
              <a:spLocks/>
            </p:cNvSpPr>
            <p:nvPr/>
          </p:nvSpPr>
          <p:spPr bwMode="auto">
            <a:xfrm>
              <a:off x="1769" y="1386"/>
              <a:ext cx="113" cy="113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98" name="Freeform 88"/>
            <p:cNvSpPr>
              <a:spLocks/>
            </p:cNvSpPr>
            <p:nvPr/>
          </p:nvSpPr>
          <p:spPr bwMode="auto">
            <a:xfrm>
              <a:off x="1471" y="549"/>
              <a:ext cx="193" cy="1168"/>
            </a:xfrm>
            <a:custGeom>
              <a:avLst/>
              <a:gdLst>
                <a:gd name="T0" fmla="*/ 0 w 21378"/>
                <a:gd name="T1" fmla="*/ 0 h 21600"/>
                <a:gd name="T2" fmla="*/ 0 w 21378"/>
                <a:gd name="T3" fmla="*/ 0 h 21600"/>
                <a:gd name="T4" fmla="*/ 0 w 21378"/>
                <a:gd name="T5" fmla="*/ 1 h 21600"/>
                <a:gd name="T6" fmla="*/ 0 w 21378"/>
                <a:gd name="T7" fmla="*/ 1 h 21600"/>
                <a:gd name="T8" fmla="*/ 0 w 21378"/>
                <a:gd name="T9" fmla="*/ 1 h 21600"/>
                <a:gd name="T10" fmla="*/ 0 w 21378"/>
                <a:gd name="T11" fmla="*/ 2 h 21600"/>
                <a:gd name="T12" fmla="*/ 0 w 21378"/>
                <a:gd name="T13" fmla="*/ 2 h 21600"/>
                <a:gd name="T14" fmla="*/ 0 w 21378"/>
                <a:gd name="T15" fmla="*/ 2 h 21600"/>
                <a:gd name="T16" fmla="*/ 0 w 21378"/>
                <a:gd name="T17" fmla="*/ 3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378"/>
                <a:gd name="T28" fmla="*/ 0 h 21600"/>
                <a:gd name="T29" fmla="*/ 21378 w 21378"/>
                <a:gd name="T30" fmla="*/ 21600 h 216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378" h="21600">
                  <a:moveTo>
                    <a:pt x="21378" y="0"/>
                  </a:moveTo>
                  <a:cubicBezTo>
                    <a:pt x="21157" y="869"/>
                    <a:pt x="21600" y="1738"/>
                    <a:pt x="20825" y="2589"/>
                  </a:cubicBezTo>
                  <a:cubicBezTo>
                    <a:pt x="20271" y="3218"/>
                    <a:pt x="15951" y="3995"/>
                    <a:pt x="13625" y="4475"/>
                  </a:cubicBezTo>
                  <a:cubicBezTo>
                    <a:pt x="12738" y="4919"/>
                    <a:pt x="10634" y="5400"/>
                    <a:pt x="8862" y="5770"/>
                  </a:cubicBezTo>
                  <a:cubicBezTo>
                    <a:pt x="7865" y="6528"/>
                    <a:pt x="7865" y="7323"/>
                    <a:pt x="9526" y="8063"/>
                  </a:cubicBezTo>
                  <a:cubicBezTo>
                    <a:pt x="10966" y="9542"/>
                    <a:pt x="10855" y="9820"/>
                    <a:pt x="10080" y="11854"/>
                  </a:cubicBezTo>
                  <a:cubicBezTo>
                    <a:pt x="9969" y="12095"/>
                    <a:pt x="4431" y="13574"/>
                    <a:pt x="2880" y="13944"/>
                  </a:cubicBezTo>
                  <a:cubicBezTo>
                    <a:pt x="1551" y="14628"/>
                    <a:pt x="2215" y="14351"/>
                    <a:pt x="1108" y="14832"/>
                  </a:cubicBezTo>
                  <a:cubicBezTo>
                    <a:pt x="775" y="17273"/>
                    <a:pt x="0" y="19251"/>
                    <a:pt x="0" y="2160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99" name="Freeform 89"/>
            <p:cNvSpPr>
              <a:spLocks/>
            </p:cNvSpPr>
            <p:nvPr/>
          </p:nvSpPr>
          <p:spPr bwMode="auto">
            <a:xfrm>
              <a:off x="1740" y="624"/>
              <a:ext cx="103" cy="754"/>
            </a:xfrm>
            <a:custGeom>
              <a:avLst/>
              <a:gdLst>
                <a:gd name="T0" fmla="*/ 0 w 19761"/>
                <a:gd name="T1" fmla="*/ 0 h 21600"/>
                <a:gd name="T2" fmla="*/ 0 w 19761"/>
                <a:gd name="T3" fmla="*/ 0 h 21600"/>
                <a:gd name="T4" fmla="*/ 0 w 19761"/>
                <a:gd name="T5" fmla="*/ 0 h 21600"/>
                <a:gd name="T6" fmla="*/ 0 w 19761"/>
                <a:gd name="T7" fmla="*/ 0 h 21600"/>
                <a:gd name="T8" fmla="*/ 0 w 19761"/>
                <a:gd name="T9" fmla="*/ 0 h 21600"/>
                <a:gd name="T10" fmla="*/ 0 w 19761"/>
                <a:gd name="T11" fmla="*/ 0 h 21600"/>
                <a:gd name="T12" fmla="*/ 0 w 19761"/>
                <a:gd name="T13" fmla="*/ 1 h 21600"/>
                <a:gd name="T14" fmla="*/ 0 w 19761"/>
                <a:gd name="T15" fmla="*/ 1 h 21600"/>
                <a:gd name="T16" fmla="*/ 0 w 19761"/>
                <a:gd name="T17" fmla="*/ 1 h 21600"/>
                <a:gd name="T18" fmla="*/ 0 w 19761"/>
                <a:gd name="T19" fmla="*/ 1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761"/>
                <a:gd name="T31" fmla="*/ 0 h 21600"/>
                <a:gd name="T32" fmla="*/ 19761 w 19761"/>
                <a:gd name="T33" fmla="*/ 2160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761" h="21600">
                  <a:moveTo>
                    <a:pt x="15292" y="0"/>
                  </a:moveTo>
                  <a:cubicBezTo>
                    <a:pt x="16248" y="602"/>
                    <a:pt x="17204" y="1146"/>
                    <a:pt x="18542" y="1719"/>
                  </a:cubicBezTo>
                  <a:cubicBezTo>
                    <a:pt x="21600" y="4584"/>
                    <a:pt x="18924" y="5472"/>
                    <a:pt x="10322" y="7563"/>
                  </a:cubicBezTo>
                  <a:cubicBezTo>
                    <a:pt x="8984" y="8279"/>
                    <a:pt x="6690" y="8967"/>
                    <a:pt x="4014" y="9568"/>
                  </a:cubicBezTo>
                  <a:cubicBezTo>
                    <a:pt x="2294" y="10714"/>
                    <a:pt x="4014" y="9740"/>
                    <a:pt x="1912" y="10657"/>
                  </a:cubicBezTo>
                  <a:cubicBezTo>
                    <a:pt x="1147" y="10972"/>
                    <a:pt x="0" y="11573"/>
                    <a:pt x="0" y="11573"/>
                  </a:cubicBezTo>
                  <a:cubicBezTo>
                    <a:pt x="765" y="12777"/>
                    <a:pt x="2485" y="14066"/>
                    <a:pt x="8219" y="14982"/>
                  </a:cubicBezTo>
                  <a:cubicBezTo>
                    <a:pt x="8602" y="15183"/>
                    <a:pt x="8602" y="15384"/>
                    <a:pt x="9175" y="15584"/>
                  </a:cubicBezTo>
                  <a:cubicBezTo>
                    <a:pt x="9749" y="15756"/>
                    <a:pt x="10896" y="15871"/>
                    <a:pt x="11278" y="16042"/>
                  </a:cubicBezTo>
                  <a:cubicBezTo>
                    <a:pt x="14910" y="17933"/>
                    <a:pt x="13381" y="19595"/>
                    <a:pt x="13381" y="2160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900" name="Freeform 90"/>
            <p:cNvSpPr>
              <a:spLocks/>
            </p:cNvSpPr>
            <p:nvPr/>
          </p:nvSpPr>
          <p:spPr bwMode="auto">
            <a:xfrm>
              <a:off x="2003" y="748"/>
              <a:ext cx="134" cy="275"/>
            </a:xfrm>
            <a:custGeom>
              <a:avLst/>
              <a:gdLst>
                <a:gd name="T0" fmla="*/ 0 w 20774"/>
                <a:gd name="T1" fmla="*/ 0 h 21600"/>
                <a:gd name="T2" fmla="*/ 0 w 20774"/>
                <a:gd name="T3" fmla="*/ 0 h 21600"/>
                <a:gd name="T4" fmla="*/ 0 w 20774"/>
                <a:gd name="T5" fmla="*/ 0 h 21600"/>
                <a:gd name="T6" fmla="*/ 0 w 20774"/>
                <a:gd name="T7" fmla="*/ 0 h 21600"/>
                <a:gd name="T8" fmla="*/ 0 w 20774"/>
                <a:gd name="T9" fmla="*/ 0 h 21600"/>
                <a:gd name="T10" fmla="*/ 0 w 20774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774"/>
                <a:gd name="T19" fmla="*/ 0 h 21600"/>
                <a:gd name="T20" fmla="*/ 20774 w 20774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774" h="21600">
                  <a:moveTo>
                    <a:pt x="0" y="0"/>
                  </a:moveTo>
                  <a:cubicBezTo>
                    <a:pt x="1697" y="864"/>
                    <a:pt x="3086" y="1885"/>
                    <a:pt x="5091" y="2592"/>
                  </a:cubicBezTo>
                  <a:cubicBezTo>
                    <a:pt x="9103" y="4084"/>
                    <a:pt x="14194" y="4556"/>
                    <a:pt x="18360" y="5969"/>
                  </a:cubicBezTo>
                  <a:cubicBezTo>
                    <a:pt x="21600" y="8326"/>
                    <a:pt x="21291" y="10839"/>
                    <a:pt x="19131" y="13510"/>
                  </a:cubicBezTo>
                  <a:cubicBezTo>
                    <a:pt x="17897" y="14924"/>
                    <a:pt x="14194" y="17359"/>
                    <a:pt x="14194" y="17359"/>
                  </a:cubicBezTo>
                  <a:cubicBezTo>
                    <a:pt x="15120" y="18851"/>
                    <a:pt x="17589" y="20029"/>
                    <a:pt x="17589" y="2160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901" name="Freeform 91"/>
            <p:cNvSpPr>
              <a:spLocks/>
            </p:cNvSpPr>
            <p:nvPr/>
          </p:nvSpPr>
          <p:spPr bwMode="auto">
            <a:xfrm>
              <a:off x="636" y="0"/>
              <a:ext cx="167" cy="10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1 h 21600"/>
                <a:gd name="T6" fmla="*/ 0 w 21600"/>
                <a:gd name="T7" fmla="*/ 1 h 21600"/>
                <a:gd name="T8" fmla="*/ 0 w 21600"/>
                <a:gd name="T9" fmla="*/ 1 h 21600"/>
                <a:gd name="T10" fmla="*/ 0 w 21600"/>
                <a:gd name="T11" fmla="*/ 2 h 21600"/>
                <a:gd name="T12" fmla="*/ 0 w 21600"/>
                <a:gd name="T13" fmla="*/ 3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21600" y="0"/>
                  </a:moveTo>
                  <a:cubicBezTo>
                    <a:pt x="15635" y="0"/>
                    <a:pt x="10800" y="806"/>
                    <a:pt x="10800" y="1800"/>
                  </a:cubicBezTo>
                  <a:lnTo>
                    <a:pt x="10800" y="9000"/>
                  </a:lnTo>
                  <a:cubicBezTo>
                    <a:pt x="10800" y="9994"/>
                    <a:pt x="5965" y="10800"/>
                    <a:pt x="0" y="10800"/>
                  </a:cubicBezTo>
                  <a:cubicBezTo>
                    <a:pt x="5965" y="10800"/>
                    <a:pt x="10800" y="11606"/>
                    <a:pt x="10800" y="12600"/>
                  </a:cubicBezTo>
                  <a:lnTo>
                    <a:pt x="10800" y="19800"/>
                  </a:lnTo>
                  <a:cubicBezTo>
                    <a:pt x="10800" y="20794"/>
                    <a:pt x="15635" y="21600"/>
                    <a:pt x="21600" y="2160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902" name="Rectangle 92"/>
            <p:cNvSpPr>
              <a:spLocks/>
            </p:cNvSpPr>
            <p:nvPr/>
          </p:nvSpPr>
          <p:spPr bwMode="auto">
            <a:xfrm>
              <a:off x="0" y="403"/>
              <a:ext cx="808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d tiers</a:t>
              </a:r>
            </a:p>
          </p:txBody>
        </p:sp>
        <p:sp>
          <p:nvSpPr>
            <p:cNvPr id="35903" name="Rectangle 93"/>
            <p:cNvSpPr>
              <a:spLocks/>
            </p:cNvSpPr>
            <p:nvPr/>
          </p:nvSpPr>
          <p:spPr bwMode="auto">
            <a:xfrm>
              <a:off x="2832" y="899"/>
              <a:ext cx="928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b</a:t>
              </a:r>
              <a:r>
                <a:rPr lang="en-US" baseline="30000">
                  <a:solidFill>
                    <a:schemeClr val="tx1"/>
                  </a:solidFill>
                  <a:cs typeface="Arial" charset="0"/>
                </a:rPr>
                <a:t>d</a:t>
              </a:r>
              <a:r>
                <a:rPr lang="en-US">
                  <a:solidFill>
                    <a:schemeClr val="tx1"/>
                  </a:solidFill>
                  <a:cs typeface="Arial" charset="0"/>
                </a:rPr>
                <a:t> nodes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85" grpId="0" autoUpdateAnimBg="0"/>
      <p:bldP spid="34886" grpId="0" autoUpdateAnimBg="0"/>
      <p:bldP spid="34887" grpId="0" autoUpdateAnimBg="0"/>
      <p:bldP spid="34888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>
          <a:xfrm>
            <a:off x="8534400" y="6400800"/>
            <a:ext cx="1905000" cy="457200"/>
          </a:xfrm>
        </p:spPr>
        <p:txBody>
          <a:bodyPr/>
          <a:lstStyle/>
          <a:p>
            <a:pPr>
              <a:defRPr/>
            </a:pPr>
            <a:fld id="{4FDFE18B-633D-4F80-AFA1-9506F84854A6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Memory a Limitation?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225" y="1371600"/>
            <a:ext cx="7496175" cy="825500"/>
          </a:xfrm>
        </p:spPr>
        <p:txBody>
          <a:bodyPr/>
          <a:lstStyle/>
          <a:p>
            <a:r>
              <a:rPr lang="en-US" sz="3600" smtClean="0"/>
              <a:t>Suppose:</a:t>
            </a:r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990600" y="1905000"/>
            <a:ext cx="71628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25425" indent="-225425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sz="2800" dirty="0">
                <a:latin typeface="Comic Sans MS" charset="0"/>
              </a:rPr>
              <a:t>4 GHz CPU			</a:t>
            </a:r>
          </a:p>
        </p:txBody>
      </p:sp>
      <p:sp>
        <p:nvSpPr>
          <p:cNvPr id="36870" name="Rectangle 5"/>
          <p:cNvSpPr>
            <a:spLocks noChangeArrowheads="1"/>
          </p:cNvSpPr>
          <p:nvPr/>
        </p:nvSpPr>
        <p:spPr bwMode="auto">
          <a:xfrm>
            <a:off x="990600" y="2362200"/>
            <a:ext cx="71628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25425" indent="-225425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sz="2800" dirty="0" smtClean="0">
                <a:latin typeface="Comic Sans MS" charset="0"/>
              </a:rPr>
              <a:t>32 </a:t>
            </a:r>
            <a:r>
              <a:rPr lang="en-US" sz="2800" dirty="0">
                <a:latin typeface="Comic Sans MS" charset="0"/>
              </a:rPr>
              <a:t>GB main memory</a:t>
            </a:r>
          </a:p>
        </p:txBody>
      </p:sp>
      <p:sp>
        <p:nvSpPr>
          <p:cNvPr id="215046" name="Rectangle 6"/>
          <p:cNvSpPr>
            <a:spLocks noChangeArrowheads="1"/>
          </p:cNvSpPr>
          <p:nvPr/>
        </p:nvSpPr>
        <p:spPr bwMode="auto">
          <a:xfrm>
            <a:off x="981075" y="2819400"/>
            <a:ext cx="74961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25425" indent="-225425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sz="2800" dirty="0">
                <a:latin typeface="Comic Sans MS" charset="0"/>
              </a:rPr>
              <a:t>100 instructions / expansion</a:t>
            </a:r>
          </a:p>
        </p:txBody>
      </p:sp>
      <p:sp>
        <p:nvSpPr>
          <p:cNvPr id="215047" name="Rectangle 7"/>
          <p:cNvSpPr>
            <a:spLocks noChangeArrowheads="1"/>
          </p:cNvSpPr>
          <p:nvPr/>
        </p:nvSpPr>
        <p:spPr bwMode="auto">
          <a:xfrm>
            <a:off x="990600" y="3276600"/>
            <a:ext cx="71628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25425" indent="-225425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sz="2800">
                <a:latin typeface="Comic Sans MS" charset="0"/>
              </a:rPr>
              <a:t>5 bytes / node</a:t>
            </a:r>
          </a:p>
        </p:txBody>
      </p:sp>
      <p:sp>
        <p:nvSpPr>
          <p:cNvPr id="36873" name="Rectangle 8"/>
          <p:cNvSpPr>
            <a:spLocks noChangeArrowheads="1"/>
          </p:cNvSpPr>
          <p:nvPr/>
        </p:nvSpPr>
        <p:spPr bwMode="auto">
          <a:xfrm>
            <a:off x="990600" y="3733800"/>
            <a:ext cx="71628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25425" indent="-225425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endParaRPr lang="en-US" sz="2800">
              <a:latin typeface="Comic Sans MS" charset="0"/>
            </a:endParaRPr>
          </a:p>
        </p:txBody>
      </p:sp>
      <p:sp>
        <p:nvSpPr>
          <p:cNvPr id="215049" name="Rectangle 9"/>
          <p:cNvSpPr>
            <a:spLocks noChangeArrowheads="1"/>
          </p:cNvSpPr>
          <p:nvPr/>
        </p:nvSpPr>
        <p:spPr bwMode="auto">
          <a:xfrm>
            <a:off x="623888" y="4191000"/>
            <a:ext cx="82534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25425" indent="-225425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sz="2800" dirty="0" smtClean="0">
                <a:latin typeface="Comic Sans MS" charset="0"/>
              </a:rPr>
              <a:t>40 M </a:t>
            </a:r>
            <a:r>
              <a:rPr lang="en-US" sz="2800" dirty="0">
                <a:latin typeface="Comic Sans MS" charset="0"/>
              </a:rPr>
              <a:t>expansions / sec</a:t>
            </a:r>
          </a:p>
        </p:txBody>
      </p:sp>
      <p:sp>
        <p:nvSpPr>
          <p:cNvPr id="215050" name="Rectangle 10"/>
          <p:cNvSpPr>
            <a:spLocks noChangeArrowheads="1"/>
          </p:cNvSpPr>
          <p:nvPr/>
        </p:nvSpPr>
        <p:spPr bwMode="auto">
          <a:xfrm>
            <a:off x="990600" y="4648200"/>
            <a:ext cx="76104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25425" indent="-225425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sz="2800" dirty="0">
                <a:latin typeface="Comic Sans MS" charset="0"/>
              </a:rPr>
              <a:t>Memory filled in </a:t>
            </a:r>
            <a:r>
              <a:rPr lang="en-US" sz="2800" dirty="0" smtClean="0">
                <a:latin typeface="Comic Sans MS" charset="0"/>
              </a:rPr>
              <a:t>160 </a:t>
            </a:r>
            <a:r>
              <a:rPr lang="en-US" sz="2800" dirty="0">
                <a:latin typeface="Comic Sans MS" charset="0"/>
              </a:rPr>
              <a:t>sec   …  3</a:t>
            </a:r>
            <a:r>
              <a:rPr lang="en-US" sz="2800" dirty="0" smtClean="0">
                <a:latin typeface="Comic Sans MS" charset="0"/>
              </a:rPr>
              <a:t> </a:t>
            </a:r>
            <a:r>
              <a:rPr lang="en-US" sz="2800" dirty="0">
                <a:latin typeface="Comic Sans MS" charset="0"/>
              </a:rPr>
              <a:t>min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6" grpId="0"/>
      <p:bldP spid="215047" grpId="0"/>
      <p:bldP spid="215049" grpId="0"/>
      <p:bldP spid="21505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smtClean="0"/>
              <a:t>Comparisons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When will BFS outperform DFS?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When will DFS outperform BFS?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Freeform 2"/>
          <p:cNvSpPr>
            <a:spLocks/>
          </p:cNvSpPr>
          <p:nvPr/>
        </p:nvSpPr>
        <p:spPr bwMode="auto">
          <a:xfrm>
            <a:off x="6861175" y="1631950"/>
            <a:ext cx="965200" cy="828675"/>
          </a:xfrm>
          <a:custGeom>
            <a:avLst/>
            <a:gdLst>
              <a:gd name="T0" fmla="*/ 953912892 w 21600"/>
              <a:gd name="T1" fmla="*/ 0 h 21600"/>
              <a:gd name="T2" fmla="*/ 0 w 21600"/>
              <a:gd name="T3" fmla="*/ 1219677492 h 21600"/>
              <a:gd name="T4" fmla="*/ 1927277060 w 21600"/>
              <a:gd name="T5" fmla="*/ 1219677492 h 21600"/>
              <a:gd name="T6" fmla="*/ 953912892 w 21600"/>
              <a:gd name="T7" fmla="*/ 0 h 21600"/>
              <a:gd name="T8" fmla="*/ 953912892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00"/>
              <a:gd name="T16" fmla="*/ 0 h 21600"/>
              <a:gd name="T17" fmla="*/ 2160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691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0691" y="0"/>
                </a:lnTo>
                <a:close/>
                <a:moveTo>
                  <a:pt x="10691" y="0"/>
                </a:moveTo>
              </a:path>
            </a:pathLst>
          </a:custGeom>
          <a:solidFill>
            <a:srgbClr val="808080">
              <a:alpha val="19608"/>
            </a:srgbClr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891" name="Freeform 3"/>
          <p:cNvSpPr>
            <a:spLocks/>
          </p:cNvSpPr>
          <p:nvPr/>
        </p:nvSpPr>
        <p:spPr bwMode="auto">
          <a:xfrm>
            <a:off x="6477000" y="1631950"/>
            <a:ext cx="1725613" cy="14700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2147483647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00"/>
              <a:gd name="T16" fmla="*/ 0 h 21600"/>
              <a:gd name="T17" fmla="*/ 2160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691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0691" y="0"/>
                </a:lnTo>
                <a:close/>
                <a:moveTo>
                  <a:pt x="10691" y="0"/>
                </a:moveTo>
              </a:path>
            </a:pathLst>
          </a:custGeom>
          <a:solidFill>
            <a:srgbClr val="808080">
              <a:alpha val="19608"/>
            </a:srgbClr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892" name="Freeform 4"/>
          <p:cNvSpPr>
            <a:spLocks/>
          </p:cNvSpPr>
          <p:nvPr/>
        </p:nvSpPr>
        <p:spPr bwMode="auto">
          <a:xfrm>
            <a:off x="6681788" y="1638300"/>
            <a:ext cx="1323975" cy="11620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2147483647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00"/>
              <a:gd name="T16" fmla="*/ 0 h 21600"/>
              <a:gd name="T17" fmla="*/ 2160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691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0691" y="0"/>
                </a:lnTo>
                <a:close/>
                <a:moveTo>
                  <a:pt x="10691" y="0"/>
                </a:moveTo>
              </a:path>
            </a:pathLst>
          </a:custGeom>
          <a:solidFill>
            <a:srgbClr val="808080">
              <a:alpha val="19608"/>
            </a:srgbClr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18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2700"/>
            <a:ext cx="8229600" cy="1397000"/>
          </a:xfrm>
        </p:spPr>
        <p:txBody>
          <a:bodyPr rIns="132080"/>
          <a:lstStyle/>
          <a:p>
            <a:pPr indent="0" eaLnBrk="1" hangingPunct="1"/>
            <a:r>
              <a:rPr lang="en-US" smtClean="0"/>
              <a:t>Iterative Deepening</a:t>
            </a:r>
          </a:p>
        </p:txBody>
      </p:sp>
      <p:sp>
        <p:nvSpPr>
          <p:cNvPr id="3891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30188" y="1409700"/>
            <a:ext cx="5532437" cy="5448300"/>
          </a:xfrm>
        </p:spPr>
        <p:txBody>
          <a:bodyPr rIns="132080"/>
          <a:lstStyle/>
          <a:p>
            <a:pPr marL="388938" indent="-349250" eaLnBrk="1" hangingPunct="1">
              <a:buFont typeface="Wingdings" charset="2"/>
              <a:buNone/>
            </a:pPr>
            <a:r>
              <a:rPr lang="en-US" sz="1800" smtClean="0"/>
              <a:t>Iterative deepening uses DFS as a subroutine:</a:t>
            </a:r>
          </a:p>
          <a:p>
            <a:pPr marL="388938" indent="-349250" eaLnBrk="1" hangingPunct="1">
              <a:buFont typeface="Wingdings" charset="2"/>
              <a:buNone/>
            </a:pPr>
            <a:endParaRPr lang="en-US" sz="900" smtClean="0"/>
          </a:p>
          <a:p>
            <a:pPr marL="388938" indent="-349250" eaLnBrk="1" hangingPunct="1">
              <a:buSzPct val="99000"/>
              <a:buFont typeface="Wingdings" charset="2"/>
              <a:buAutoNum type="arabicPeriod"/>
            </a:pPr>
            <a:r>
              <a:rPr lang="en-US" sz="1800" smtClean="0"/>
              <a:t>Do a DFS which only searches for paths of length 1 or less.  </a:t>
            </a:r>
          </a:p>
          <a:p>
            <a:pPr marL="388938" indent="-349250" eaLnBrk="1" hangingPunct="1">
              <a:buSzPct val="99000"/>
              <a:buFont typeface="Wingdings" charset="2"/>
              <a:buAutoNum type="arabicPeriod"/>
            </a:pPr>
            <a:r>
              <a:rPr lang="en-US" sz="1800" smtClean="0"/>
              <a:t>If “1” failed, do a DFS which only searches paths of length 2 or less.</a:t>
            </a:r>
          </a:p>
          <a:p>
            <a:pPr marL="388938" indent="-349250" eaLnBrk="1" hangingPunct="1">
              <a:buSzPct val="99000"/>
              <a:buFont typeface="Wingdings" charset="2"/>
              <a:buAutoNum type="arabicPeriod"/>
            </a:pPr>
            <a:r>
              <a:rPr lang="en-US" sz="1800" smtClean="0"/>
              <a:t>If “2” failed, do a DFS which only searches paths of length 3 or less.</a:t>
            </a:r>
          </a:p>
          <a:p>
            <a:pPr marL="388938" indent="-349250" eaLnBrk="1" hangingPunct="1">
              <a:buFont typeface="Wingdings" charset="2"/>
              <a:buNone/>
            </a:pPr>
            <a:r>
              <a:rPr lang="en-US" sz="1800" smtClean="0"/>
              <a:t>				….and so on.</a:t>
            </a:r>
          </a:p>
        </p:txBody>
      </p:sp>
      <p:graphicFrame>
        <p:nvGraphicFramePr>
          <p:cNvPr id="3" name="Group 7"/>
          <p:cNvGraphicFramePr>
            <a:graphicFrameLocks noGrp="1"/>
          </p:cNvGraphicFramePr>
          <p:nvPr/>
        </p:nvGraphicFramePr>
        <p:xfrm>
          <a:off x="168275" y="4679950"/>
          <a:ext cx="8839200" cy="1828800"/>
        </p:xfrm>
        <a:graphic>
          <a:graphicData uri="http://schemas.openxmlformats.org/drawingml/2006/table">
            <a:tbl>
              <a:tblPr/>
              <a:tblGrid>
                <a:gridCol w="923925"/>
                <a:gridCol w="1062038"/>
                <a:gridCol w="1246187"/>
                <a:gridCol w="1316038"/>
                <a:gridCol w="2090737"/>
                <a:gridCol w="2200275"/>
              </a:tblGrid>
              <a:tr h="396875">
                <a:tc gridSpan="2"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Algorithm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Complete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Optimal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Time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Space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DFS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w/ Path Checking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Italic" charset="0"/>
                        <a:ea typeface="ヒラギノ角ゴ ProN W3" charset="0"/>
                        <a:cs typeface="ヒラギノ角ゴ ProN W3" charset="0"/>
                        <a:sym typeface="Arial Italic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Italic" charset="0"/>
                        <a:ea typeface="ヒラギノ角ゴ ProN W3" charset="0"/>
                        <a:cs typeface="ヒラギノ角ゴ ProN W3" charset="0"/>
                        <a:sym typeface="Arial Italic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BFS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Italic" charset="0"/>
                        <a:ea typeface="ヒラギノ角ゴ ProN W3" charset="0"/>
                        <a:cs typeface="ヒラギノ角ゴ ProN W3" charset="0"/>
                        <a:sym typeface="Arial Italic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Italic" charset="0"/>
                        <a:ea typeface="ヒラギノ角ゴ ProN W3" charset="0"/>
                        <a:cs typeface="ヒラギノ角ゴ ProN W3" charset="0"/>
                        <a:sym typeface="Arial Italic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ID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Italic" charset="0"/>
                        <a:ea typeface="ヒラギノ角ゴ ProN W3" charset="0"/>
                        <a:cs typeface="ヒラギノ角ゴ ProN W3" charset="0"/>
                        <a:sym typeface="Arial Italic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Italic" charset="0"/>
                        <a:ea typeface="ヒラギノ角ゴ ProN W3" charset="0"/>
                        <a:cs typeface="ヒラギノ角ゴ ProN W3" charset="0"/>
                        <a:sym typeface="Arial Italic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56" name="Rectangle 87"/>
          <p:cNvSpPr>
            <a:spLocks/>
          </p:cNvSpPr>
          <p:nvPr/>
        </p:nvSpPr>
        <p:spPr bwMode="auto">
          <a:xfrm>
            <a:off x="2495550" y="5129213"/>
            <a:ext cx="6223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Y</a:t>
            </a:r>
          </a:p>
        </p:txBody>
      </p:sp>
      <p:sp>
        <p:nvSpPr>
          <p:cNvPr id="38957" name="Rectangle 88"/>
          <p:cNvSpPr>
            <a:spLocks/>
          </p:cNvSpPr>
          <p:nvPr/>
        </p:nvSpPr>
        <p:spPr bwMode="auto">
          <a:xfrm>
            <a:off x="3749675" y="5129213"/>
            <a:ext cx="6223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N</a:t>
            </a:r>
          </a:p>
        </p:txBody>
      </p:sp>
      <p:sp>
        <p:nvSpPr>
          <p:cNvPr id="38958" name="Rectangle 89"/>
          <p:cNvSpPr>
            <a:spLocks/>
          </p:cNvSpPr>
          <p:nvPr/>
        </p:nvSpPr>
        <p:spPr bwMode="auto">
          <a:xfrm>
            <a:off x="4889500" y="5129213"/>
            <a:ext cx="19177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O(</a:t>
            </a:r>
            <a:r>
              <a:rPr lang="en-US" sz="2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b</a:t>
            </a:r>
            <a:r>
              <a:rPr lang="en-US" sz="2000" baseline="30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m</a:t>
            </a: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)</a:t>
            </a:r>
          </a:p>
        </p:txBody>
      </p:sp>
      <p:sp>
        <p:nvSpPr>
          <p:cNvPr id="38959" name="Rectangle 90"/>
          <p:cNvSpPr>
            <a:spLocks/>
          </p:cNvSpPr>
          <p:nvPr/>
        </p:nvSpPr>
        <p:spPr bwMode="auto">
          <a:xfrm>
            <a:off x="7000875" y="5129213"/>
            <a:ext cx="13843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O(</a:t>
            </a:r>
            <a:r>
              <a:rPr lang="en-US" sz="2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bm</a:t>
            </a: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)</a:t>
            </a:r>
          </a:p>
        </p:txBody>
      </p:sp>
      <p:sp>
        <p:nvSpPr>
          <p:cNvPr id="38960" name="Rectangle 91"/>
          <p:cNvSpPr>
            <a:spLocks/>
          </p:cNvSpPr>
          <p:nvPr/>
        </p:nvSpPr>
        <p:spPr bwMode="auto">
          <a:xfrm>
            <a:off x="2489200" y="5607050"/>
            <a:ext cx="6223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Y</a:t>
            </a:r>
          </a:p>
        </p:txBody>
      </p:sp>
      <p:sp>
        <p:nvSpPr>
          <p:cNvPr id="38961" name="Rectangle 92"/>
          <p:cNvSpPr>
            <a:spLocks/>
          </p:cNvSpPr>
          <p:nvPr/>
        </p:nvSpPr>
        <p:spPr bwMode="auto">
          <a:xfrm>
            <a:off x="3743325" y="5607050"/>
            <a:ext cx="6223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 dirty="0" smtClean="0">
                <a:solidFill>
                  <a:schemeClr val="tx1"/>
                </a:solidFill>
                <a:cs typeface="Arial" charset="0"/>
              </a:rPr>
              <a:t>Y</a:t>
            </a:r>
            <a:endParaRPr lang="en-US" sz="20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8962" name="Rectangle 93"/>
          <p:cNvSpPr>
            <a:spLocks/>
          </p:cNvSpPr>
          <p:nvPr/>
        </p:nvSpPr>
        <p:spPr bwMode="auto">
          <a:xfrm>
            <a:off x="4883150" y="5607050"/>
            <a:ext cx="19177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O(</a:t>
            </a:r>
            <a:r>
              <a:rPr lang="en-US" sz="2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b</a:t>
            </a:r>
            <a:r>
              <a:rPr lang="en-US" sz="2000" baseline="30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d</a:t>
            </a: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)</a:t>
            </a:r>
          </a:p>
        </p:txBody>
      </p:sp>
      <p:sp>
        <p:nvSpPr>
          <p:cNvPr id="38963" name="Rectangle 94"/>
          <p:cNvSpPr>
            <a:spLocks/>
          </p:cNvSpPr>
          <p:nvPr/>
        </p:nvSpPr>
        <p:spPr bwMode="auto">
          <a:xfrm>
            <a:off x="6994525" y="5607050"/>
            <a:ext cx="13843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O(</a:t>
            </a:r>
            <a:r>
              <a:rPr lang="en-US" sz="2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b</a:t>
            </a:r>
            <a:r>
              <a:rPr lang="en-US" sz="2000" baseline="30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d</a:t>
            </a: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)</a:t>
            </a:r>
          </a:p>
        </p:txBody>
      </p:sp>
      <p:sp>
        <p:nvSpPr>
          <p:cNvPr id="37983" name="Rectangle 95"/>
          <p:cNvSpPr>
            <a:spLocks/>
          </p:cNvSpPr>
          <p:nvPr/>
        </p:nvSpPr>
        <p:spPr bwMode="auto">
          <a:xfrm>
            <a:off x="2482850" y="6069013"/>
            <a:ext cx="6223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Y</a:t>
            </a:r>
          </a:p>
        </p:txBody>
      </p:sp>
      <p:sp>
        <p:nvSpPr>
          <p:cNvPr id="37984" name="Rectangle 96"/>
          <p:cNvSpPr>
            <a:spLocks/>
          </p:cNvSpPr>
          <p:nvPr/>
        </p:nvSpPr>
        <p:spPr bwMode="auto">
          <a:xfrm>
            <a:off x="3736975" y="6069013"/>
            <a:ext cx="6223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 dirty="0" smtClean="0">
                <a:solidFill>
                  <a:schemeClr val="tx1"/>
                </a:solidFill>
                <a:cs typeface="Arial" charset="0"/>
              </a:rPr>
              <a:t>Y</a:t>
            </a:r>
            <a:endParaRPr lang="en-US" sz="20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7985" name="Rectangle 97"/>
          <p:cNvSpPr>
            <a:spLocks/>
          </p:cNvSpPr>
          <p:nvPr/>
        </p:nvSpPr>
        <p:spPr bwMode="auto">
          <a:xfrm>
            <a:off x="4876800" y="6069013"/>
            <a:ext cx="19177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O(</a:t>
            </a:r>
            <a:r>
              <a:rPr lang="en-US" sz="2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b</a:t>
            </a:r>
            <a:r>
              <a:rPr lang="en-US" sz="2000" baseline="30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d</a:t>
            </a: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)</a:t>
            </a:r>
          </a:p>
        </p:txBody>
      </p:sp>
      <p:sp>
        <p:nvSpPr>
          <p:cNvPr id="37986" name="Rectangle 98"/>
          <p:cNvSpPr>
            <a:spLocks/>
          </p:cNvSpPr>
          <p:nvPr/>
        </p:nvSpPr>
        <p:spPr bwMode="auto">
          <a:xfrm>
            <a:off x="6988175" y="6069013"/>
            <a:ext cx="13843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O(</a:t>
            </a:r>
            <a:r>
              <a:rPr lang="en-US" sz="2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bd</a:t>
            </a: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)</a:t>
            </a:r>
          </a:p>
        </p:txBody>
      </p:sp>
      <p:sp>
        <p:nvSpPr>
          <p:cNvPr id="38968" name="Freeform 99"/>
          <p:cNvSpPr>
            <a:spLocks/>
          </p:cNvSpPr>
          <p:nvPr/>
        </p:nvSpPr>
        <p:spPr bwMode="auto">
          <a:xfrm>
            <a:off x="5884863" y="1612900"/>
            <a:ext cx="2927350" cy="2554288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0 w 21600"/>
              <a:gd name="T7" fmla="*/ 2147483647 h 21600"/>
              <a:gd name="T8" fmla="*/ 0 w 21600"/>
              <a:gd name="T9" fmla="*/ 2147483647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00"/>
              <a:gd name="T16" fmla="*/ 0 h 21600"/>
              <a:gd name="T17" fmla="*/ 2160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10718" y="0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69" name="Oval 100"/>
          <p:cNvSpPr>
            <a:spLocks/>
          </p:cNvSpPr>
          <p:nvPr/>
        </p:nvSpPr>
        <p:spPr bwMode="auto">
          <a:xfrm>
            <a:off x="7239000" y="1543050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70" name="Oval 101"/>
          <p:cNvSpPr>
            <a:spLocks/>
          </p:cNvSpPr>
          <p:nvPr/>
        </p:nvSpPr>
        <p:spPr bwMode="auto">
          <a:xfrm>
            <a:off x="7007225" y="1968500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71" name="Oval 102"/>
          <p:cNvSpPr>
            <a:spLocks/>
          </p:cNvSpPr>
          <p:nvPr/>
        </p:nvSpPr>
        <p:spPr bwMode="auto">
          <a:xfrm>
            <a:off x="7483475" y="1958975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72" name="Rectangle 103"/>
          <p:cNvSpPr>
            <a:spLocks/>
          </p:cNvSpPr>
          <p:nvPr/>
        </p:nvSpPr>
        <p:spPr bwMode="auto">
          <a:xfrm>
            <a:off x="7137400" y="1819275"/>
            <a:ext cx="287338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…</a:t>
            </a:r>
          </a:p>
        </p:txBody>
      </p:sp>
      <p:sp>
        <p:nvSpPr>
          <p:cNvPr id="38973" name="Freeform 104"/>
          <p:cNvSpPr>
            <a:spLocks/>
          </p:cNvSpPr>
          <p:nvPr/>
        </p:nvSpPr>
        <p:spPr bwMode="auto">
          <a:xfrm>
            <a:off x="7119938" y="1773238"/>
            <a:ext cx="444500" cy="85725"/>
          </a:xfrm>
          <a:custGeom>
            <a:avLst/>
            <a:gdLst>
              <a:gd name="T0" fmla="*/ 0 w 21600"/>
              <a:gd name="T1" fmla="*/ 293796 h 20876"/>
              <a:gd name="T2" fmla="*/ 101517713 w 21600"/>
              <a:gd name="T3" fmla="*/ 1442279 h 20876"/>
              <a:gd name="T4" fmla="*/ 188238191 w 21600"/>
              <a:gd name="T5" fmla="*/ 0 h 20876"/>
              <a:gd name="T6" fmla="*/ 0 60000 65536"/>
              <a:gd name="T7" fmla="*/ 0 60000 65536"/>
              <a:gd name="T8" fmla="*/ 0 60000 65536"/>
              <a:gd name="T9" fmla="*/ 0 w 21600"/>
              <a:gd name="T10" fmla="*/ 0 h 20876"/>
              <a:gd name="T11" fmla="*/ 21600 w 21600"/>
              <a:gd name="T12" fmla="*/ 20876 h 208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876">
                <a:moveTo>
                  <a:pt x="0" y="4243"/>
                </a:moveTo>
                <a:cubicBezTo>
                  <a:pt x="4011" y="12729"/>
                  <a:pt x="8023" y="21600"/>
                  <a:pt x="11649" y="20829"/>
                </a:cubicBezTo>
                <a:cubicBezTo>
                  <a:pt x="15274" y="20057"/>
                  <a:pt x="18437" y="10029"/>
                  <a:pt x="21600" y="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74" name="Rectangle 105"/>
          <p:cNvSpPr>
            <a:spLocks/>
          </p:cNvSpPr>
          <p:nvPr/>
        </p:nvSpPr>
        <p:spPr bwMode="auto">
          <a:xfrm>
            <a:off x="7521575" y="1571625"/>
            <a:ext cx="31115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b</a:t>
            </a:r>
          </a:p>
        </p:txBody>
      </p:sp>
      <p:sp>
        <p:nvSpPr>
          <p:cNvPr id="38975" name="Oval 106"/>
          <p:cNvSpPr>
            <a:spLocks/>
          </p:cNvSpPr>
          <p:nvPr/>
        </p:nvSpPr>
        <p:spPr bwMode="auto">
          <a:xfrm>
            <a:off x="7731125" y="3008313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76" name="Freeform 107"/>
          <p:cNvSpPr>
            <a:spLocks/>
          </p:cNvSpPr>
          <p:nvPr/>
        </p:nvSpPr>
        <p:spPr bwMode="auto">
          <a:xfrm>
            <a:off x="7623175" y="2551113"/>
            <a:ext cx="212725" cy="436562"/>
          </a:xfrm>
          <a:custGeom>
            <a:avLst/>
            <a:gdLst>
              <a:gd name="T0" fmla="*/ 0 w 20774"/>
              <a:gd name="T1" fmla="*/ 0 h 21600"/>
              <a:gd name="T2" fmla="*/ 5466400 w 20774"/>
              <a:gd name="T3" fmla="*/ 21399706 h 21600"/>
              <a:gd name="T4" fmla="*/ 19713719 w 20774"/>
              <a:gd name="T5" fmla="*/ 49280980 h 21600"/>
              <a:gd name="T6" fmla="*/ 20541559 w 20774"/>
              <a:gd name="T7" fmla="*/ 111540136 h 21600"/>
              <a:gd name="T8" fmla="*/ 15240526 w 20774"/>
              <a:gd name="T9" fmla="*/ 143318038 h 21600"/>
              <a:gd name="T10" fmla="*/ 18885870 w 20774"/>
              <a:gd name="T11" fmla="*/ 17833236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774"/>
              <a:gd name="T19" fmla="*/ 0 h 21600"/>
              <a:gd name="T20" fmla="*/ 20774 w 20774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774" h="21600">
                <a:moveTo>
                  <a:pt x="0" y="0"/>
                </a:moveTo>
                <a:cubicBezTo>
                  <a:pt x="1697" y="864"/>
                  <a:pt x="3086" y="1885"/>
                  <a:pt x="5091" y="2592"/>
                </a:cubicBezTo>
                <a:cubicBezTo>
                  <a:pt x="9103" y="4084"/>
                  <a:pt x="14194" y="4556"/>
                  <a:pt x="18360" y="5969"/>
                </a:cubicBezTo>
                <a:cubicBezTo>
                  <a:pt x="21600" y="8326"/>
                  <a:pt x="21291" y="10839"/>
                  <a:pt x="19131" y="13510"/>
                </a:cubicBezTo>
                <a:cubicBezTo>
                  <a:pt x="17897" y="14924"/>
                  <a:pt x="14194" y="17359"/>
                  <a:pt x="14194" y="17359"/>
                </a:cubicBezTo>
                <a:cubicBezTo>
                  <a:pt x="15120" y="18851"/>
                  <a:pt x="17589" y="20029"/>
                  <a:pt x="17589" y="2160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996" name="Freeform 108"/>
          <p:cNvSpPr>
            <a:spLocks/>
          </p:cNvSpPr>
          <p:nvPr/>
        </p:nvSpPr>
        <p:spPr bwMode="auto">
          <a:xfrm>
            <a:off x="7083425" y="1638300"/>
            <a:ext cx="511175" cy="419100"/>
          </a:xfrm>
          <a:custGeom>
            <a:avLst/>
            <a:gdLst>
              <a:gd name="T0" fmla="*/ 141698653 w 21600"/>
              <a:gd name="T1" fmla="*/ 0 h 21600"/>
              <a:gd name="T2" fmla="*/ 0 w 21600"/>
              <a:gd name="T3" fmla="*/ 157777627 h 21600"/>
              <a:gd name="T4" fmla="*/ 286286768 w 21600"/>
              <a:gd name="T5" fmla="*/ 157777627 h 21600"/>
              <a:gd name="T6" fmla="*/ 141698653 w 21600"/>
              <a:gd name="T7" fmla="*/ 0 h 21600"/>
              <a:gd name="T8" fmla="*/ 141698653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00"/>
              <a:gd name="T16" fmla="*/ 0 h 21600"/>
              <a:gd name="T17" fmla="*/ 2160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691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0691" y="0"/>
                </a:lnTo>
                <a:close/>
                <a:moveTo>
                  <a:pt x="10691" y="0"/>
                </a:moveTo>
              </a:path>
            </a:pathLst>
          </a:custGeom>
          <a:solidFill>
            <a:srgbClr val="808080">
              <a:alpha val="19608"/>
            </a:srgbClr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7891" grpId="0" animBg="1"/>
      <p:bldP spid="37892" grpId="0" animBg="1"/>
      <p:bldP spid="37983" grpId="0" autoUpdateAnimBg="0"/>
      <p:bldP spid="37984" grpId="0" autoUpdateAnimBg="0"/>
      <p:bldP spid="37985" grpId="0" autoUpdateAnimBg="0"/>
      <p:bldP spid="37986" grpId="0" autoUpdateAnimBg="0"/>
      <p:bldP spid="3799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30"/>
          <p:cNvSpPr>
            <a:spLocks noGrp="1"/>
          </p:cNvSpPr>
          <p:nvPr>
            <p:ph type="sldNum" sz="quarter" idx="10"/>
          </p:nvPr>
        </p:nvSpPr>
        <p:spPr>
          <a:xfrm>
            <a:off x="8153400" y="6367463"/>
            <a:ext cx="1905000" cy="457200"/>
          </a:xfrm>
        </p:spPr>
        <p:txBody>
          <a:bodyPr/>
          <a:lstStyle/>
          <a:p>
            <a:pPr>
              <a:defRPr/>
            </a:pPr>
            <a:fld id="{B7F49D54-B246-4088-885E-D30317CF388B}" type="slidenum">
              <a:rPr lang="en-US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8229600" cy="1600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Cost of Iterative Deepening</a:t>
            </a:r>
          </a:p>
        </p:txBody>
      </p:sp>
      <p:graphicFrame>
        <p:nvGraphicFramePr>
          <p:cNvPr id="159776" name="Group 32"/>
          <p:cNvGraphicFramePr>
            <a:graphicFrameLocks noGrp="1"/>
          </p:cNvGraphicFramePr>
          <p:nvPr/>
        </p:nvGraphicFramePr>
        <p:xfrm>
          <a:off x="1524000" y="1397000"/>
          <a:ext cx="6096000" cy="4064001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E1A95"/>
                          </a:solidFill>
                          <a:effectLst/>
                          <a:latin typeface="+mn-lt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E1A95"/>
                          </a:solidFill>
                          <a:effectLst/>
                          <a:latin typeface="+mn-lt"/>
                        </a:rPr>
                        <a:t>ratio ID to DFS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+mn-lt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+mn-lt"/>
                        </a:rPr>
                        <a:t>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+mn-lt"/>
                        </a:rPr>
                        <a:t>1.08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+mn-lt"/>
                        </a:rPr>
                        <a:t>1.02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9777" name="Line 33"/>
          <p:cNvSpPr>
            <a:spLocks noChangeShapeType="1"/>
          </p:cNvSpPr>
          <p:nvPr/>
        </p:nvSpPr>
        <p:spPr bwMode="auto">
          <a:xfrm>
            <a:off x="1524000" y="1981200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0"/>
          <p:cNvSpPr>
            <a:spLocks noChangeArrowheads="1"/>
          </p:cNvSpPr>
          <p:nvPr/>
        </p:nvSpPr>
        <p:spPr bwMode="auto">
          <a:xfrm>
            <a:off x="6042025" y="1143000"/>
            <a:ext cx="1120775" cy="4267200"/>
          </a:xfrm>
          <a:prstGeom prst="rect">
            <a:avLst/>
          </a:prstGeom>
          <a:solidFill>
            <a:srgbClr val="FFFFCC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3" name="Rectangle 1"/>
          <p:cNvSpPr>
            <a:spLocks noChangeArrowheads="1"/>
          </p:cNvSpPr>
          <p:nvPr/>
        </p:nvSpPr>
        <p:spPr bwMode="auto">
          <a:xfrm>
            <a:off x="2765425" y="1143000"/>
            <a:ext cx="1120775" cy="4267200"/>
          </a:xfrm>
          <a:prstGeom prst="rect">
            <a:avLst/>
          </a:prstGeom>
          <a:solidFill>
            <a:srgbClr val="FFFFCC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0"/>
          </p:nvPr>
        </p:nvSpPr>
        <p:spPr>
          <a:xfrm>
            <a:off x="8610600" y="6477000"/>
            <a:ext cx="1905000" cy="457200"/>
          </a:xfrm>
        </p:spPr>
        <p:txBody>
          <a:bodyPr/>
          <a:lstStyle/>
          <a:p>
            <a:pPr>
              <a:defRPr/>
            </a:pPr>
            <a:fld id="{6C2CE366-21C3-460E-92A0-08473DC0E1A4}" type="slidenum">
              <a:rPr lang="en-US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234510" name="Rectangle 14"/>
          <p:cNvSpPr>
            <a:spLocks noChangeArrowheads="1"/>
          </p:cNvSpPr>
          <p:nvPr/>
        </p:nvSpPr>
        <p:spPr bwMode="auto">
          <a:xfrm>
            <a:off x="5421313" y="5559425"/>
            <a:ext cx="4264025" cy="9318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  <a:sym typeface="Wingdings" pitchFamily="2" charset="2"/>
              </a:rPr>
              <a:t># of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 duplicates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title"/>
          </p:nvPr>
        </p:nvSpPr>
        <p:spPr>
          <a:xfrm>
            <a:off x="117475" y="0"/>
            <a:ext cx="2695575" cy="639763"/>
          </a:xfrm>
        </p:spPr>
        <p:txBody>
          <a:bodyPr/>
          <a:lstStyle/>
          <a:p>
            <a:pPr algn="l">
              <a:defRPr/>
            </a:pPr>
            <a:r>
              <a:rPr lang="en-US">
                <a:latin typeface="+mn-lt"/>
              </a:rPr>
              <a:t>Speed</a:t>
            </a:r>
          </a:p>
        </p:txBody>
      </p:sp>
      <p:sp>
        <p:nvSpPr>
          <p:cNvPr id="4096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65100" y="1579563"/>
            <a:ext cx="3035300" cy="4114800"/>
          </a:xfrm>
        </p:spPr>
        <p:txBody>
          <a:bodyPr/>
          <a:lstStyle/>
          <a:p>
            <a:pPr marL="0" indent="0">
              <a:lnSpc>
                <a:spcPct val="140000"/>
              </a:lnSpc>
              <a:buFont typeface="Wingdings" charset="2"/>
              <a:buNone/>
            </a:pPr>
            <a:r>
              <a:rPr lang="en-US" dirty="0" smtClean="0"/>
              <a:t>8 Puzzle</a:t>
            </a:r>
          </a:p>
          <a:p>
            <a:pPr marL="0" indent="0">
              <a:lnSpc>
                <a:spcPct val="140000"/>
              </a:lnSpc>
              <a:buFont typeface="Wingdings" charset="2"/>
              <a:buNone/>
            </a:pPr>
            <a:r>
              <a:rPr lang="en-US" dirty="0" smtClean="0"/>
              <a:t>2x2x2 Rubik’s</a:t>
            </a:r>
          </a:p>
          <a:p>
            <a:pPr marL="0" indent="0">
              <a:lnSpc>
                <a:spcPct val="140000"/>
              </a:lnSpc>
              <a:buFont typeface="Wingdings" charset="2"/>
              <a:buNone/>
            </a:pPr>
            <a:r>
              <a:rPr lang="en-US" dirty="0" smtClean="0"/>
              <a:t>15 Puzzle</a:t>
            </a:r>
          </a:p>
          <a:p>
            <a:pPr marL="0" indent="0">
              <a:lnSpc>
                <a:spcPct val="140000"/>
              </a:lnSpc>
              <a:buFont typeface="Wingdings" charset="2"/>
              <a:buNone/>
            </a:pPr>
            <a:r>
              <a:rPr lang="en-US" dirty="0" smtClean="0"/>
              <a:t>3x3x3 Rubik’s</a:t>
            </a:r>
          </a:p>
          <a:p>
            <a:pPr marL="0" indent="0">
              <a:lnSpc>
                <a:spcPct val="140000"/>
              </a:lnSpc>
              <a:buFont typeface="Wingdings" charset="2"/>
              <a:buNone/>
            </a:pPr>
            <a:r>
              <a:rPr lang="en-US" dirty="0" smtClean="0"/>
              <a:t>24 Puzzle</a:t>
            </a:r>
          </a:p>
        </p:txBody>
      </p:sp>
      <p:sp>
        <p:nvSpPr>
          <p:cNvPr id="234501" name="Rectangle 5"/>
          <p:cNvSpPr>
            <a:spLocks noChangeArrowheads="1"/>
          </p:cNvSpPr>
          <p:nvPr/>
        </p:nvSpPr>
        <p:spPr bwMode="auto">
          <a:xfrm>
            <a:off x="3035300" y="1069975"/>
            <a:ext cx="30353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endParaRPr lang="en-US" sz="2800">
              <a:latin typeface="+mn-lt"/>
            </a:endParaRPr>
          </a:p>
        </p:txBody>
      </p:sp>
      <p:sp>
        <p:nvSpPr>
          <p:cNvPr id="234502" name="Rectangle 6"/>
          <p:cNvSpPr>
            <a:spLocks noChangeArrowheads="1"/>
          </p:cNvSpPr>
          <p:nvPr/>
        </p:nvSpPr>
        <p:spPr bwMode="auto">
          <a:xfrm>
            <a:off x="6070600" y="1069975"/>
            <a:ext cx="30353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endParaRPr lang="en-US" sz="2800">
              <a:latin typeface="+mn-lt"/>
            </a:endParaRPr>
          </a:p>
        </p:txBody>
      </p:sp>
      <p:sp>
        <p:nvSpPr>
          <p:cNvPr id="234503" name="Rectangle 7"/>
          <p:cNvSpPr>
            <a:spLocks noChangeArrowheads="1"/>
          </p:cNvSpPr>
          <p:nvPr/>
        </p:nvSpPr>
        <p:spPr bwMode="auto">
          <a:xfrm>
            <a:off x="6108700" y="1816100"/>
            <a:ext cx="3305175" cy="3048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eaLnBrk="0" hangingPunct="0">
              <a:lnSpc>
                <a:spcPct val="140000"/>
              </a:lnSpc>
              <a:spcBef>
                <a:spcPct val="30000"/>
              </a:spcBef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10</a:t>
            </a:r>
            <a:r>
              <a:rPr lang="en-US" sz="2800" baseline="30000" dirty="0">
                <a:solidFill>
                  <a:schemeClr val="tx1"/>
                </a:solidFill>
                <a:latin typeface="+mn-lt"/>
              </a:rPr>
              <a:t>5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	  .01 sec</a:t>
            </a:r>
          </a:p>
          <a:p>
            <a:pPr marL="342900" indent="-342900" eaLnBrk="0" hangingPunct="0">
              <a:lnSpc>
                <a:spcPct val="140000"/>
              </a:lnSpc>
              <a:spcBef>
                <a:spcPct val="30000"/>
              </a:spcBef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10</a:t>
            </a:r>
            <a:r>
              <a:rPr lang="en-US" sz="2800" baseline="30000" dirty="0">
                <a:solidFill>
                  <a:schemeClr val="tx1"/>
                </a:solidFill>
                <a:latin typeface="+mn-lt"/>
              </a:rPr>
              <a:t>6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	  .2 sec</a:t>
            </a:r>
          </a:p>
          <a:p>
            <a:pPr marL="342900" indent="-342900" eaLnBrk="0" hangingPunct="0">
              <a:lnSpc>
                <a:spcPct val="140000"/>
              </a:lnSpc>
              <a:spcBef>
                <a:spcPct val="30000"/>
              </a:spcBef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10</a:t>
            </a:r>
            <a:r>
              <a:rPr lang="en-US" sz="2800" baseline="30000" dirty="0">
                <a:solidFill>
                  <a:schemeClr val="tx1"/>
                </a:solidFill>
                <a:latin typeface="+mn-lt"/>
              </a:rPr>
              <a:t>17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  20k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yrs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lnSpc>
                <a:spcPct val="140000"/>
              </a:lnSpc>
              <a:spcBef>
                <a:spcPct val="30000"/>
              </a:spcBef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10</a:t>
            </a:r>
            <a:r>
              <a:rPr lang="en-US" sz="2800" baseline="30000" dirty="0">
                <a:solidFill>
                  <a:schemeClr val="tx1"/>
                </a:solidFill>
                <a:latin typeface="+mn-lt"/>
              </a:rPr>
              <a:t>20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   574k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yrs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lnSpc>
                <a:spcPct val="140000"/>
              </a:lnSpc>
              <a:spcBef>
                <a:spcPct val="30000"/>
              </a:spcBef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10</a:t>
            </a:r>
            <a:r>
              <a:rPr lang="en-US" sz="2800" baseline="30000" dirty="0">
                <a:solidFill>
                  <a:schemeClr val="tx1"/>
                </a:solidFill>
                <a:latin typeface="+mn-lt"/>
              </a:rPr>
              <a:t>37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  10</a:t>
            </a:r>
            <a:r>
              <a:rPr lang="en-US" sz="2800" baseline="30000" dirty="0">
                <a:solidFill>
                  <a:schemeClr val="tx1"/>
                </a:solidFill>
                <a:latin typeface="+mn-lt"/>
              </a:rPr>
              <a:t>23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yrs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4504" name="Rectangle 8"/>
          <p:cNvSpPr>
            <a:spLocks noChangeArrowheads="1"/>
          </p:cNvSpPr>
          <p:nvPr/>
        </p:nvSpPr>
        <p:spPr bwMode="auto">
          <a:xfrm>
            <a:off x="2728913" y="811213"/>
            <a:ext cx="3035300" cy="10747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800">
                <a:latin typeface="+mn-lt"/>
              </a:rPr>
              <a:t>      BFS</a:t>
            </a: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800">
                <a:latin typeface="+mn-lt"/>
              </a:rPr>
              <a:t>Nodes   Time</a:t>
            </a:r>
          </a:p>
        </p:txBody>
      </p:sp>
      <p:sp>
        <p:nvSpPr>
          <p:cNvPr id="234505" name="Rectangle 9"/>
          <p:cNvSpPr>
            <a:spLocks noChangeArrowheads="1"/>
          </p:cNvSpPr>
          <p:nvPr/>
        </p:nvSpPr>
        <p:spPr bwMode="auto">
          <a:xfrm>
            <a:off x="5878513" y="811213"/>
            <a:ext cx="3035300" cy="10747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800">
                <a:latin typeface="+mn-lt"/>
              </a:rPr>
              <a:t>  Iter. Deep.</a:t>
            </a: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800">
                <a:latin typeface="+mn-lt"/>
              </a:rPr>
              <a:t> Nodes  Time</a:t>
            </a:r>
          </a:p>
        </p:txBody>
      </p:sp>
      <p:sp>
        <p:nvSpPr>
          <p:cNvPr id="234506" name="Rectangle 10"/>
          <p:cNvSpPr>
            <a:spLocks noChangeArrowheads="1"/>
          </p:cNvSpPr>
          <p:nvPr/>
        </p:nvSpPr>
        <p:spPr bwMode="auto">
          <a:xfrm>
            <a:off x="2036763" y="0"/>
            <a:ext cx="7843837" cy="484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eaLnBrk="0" hangingPunct="0">
              <a:lnSpc>
                <a:spcPct val="140000"/>
              </a:lnSpc>
              <a:spcBef>
                <a:spcPct val="30000"/>
              </a:spcBef>
              <a:defRPr/>
            </a:pPr>
            <a:r>
              <a:rPr lang="en-US">
                <a:solidFill>
                  <a:srgbClr val="CC00FF"/>
                </a:solidFill>
                <a:latin typeface="+mn-lt"/>
              </a:rPr>
              <a:t>Assuming 10M nodes/sec &amp; sufficient memory</a:t>
            </a:r>
          </a:p>
        </p:txBody>
      </p:sp>
      <p:sp>
        <p:nvSpPr>
          <p:cNvPr id="234507" name="Rectangle 11"/>
          <p:cNvSpPr>
            <a:spLocks noChangeArrowheads="1"/>
          </p:cNvSpPr>
          <p:nvPr/>
        </p:nvSpPr>
        <p:spPr bwMode="auto">
          <a:xfrm>
            <a:off x="2843213" y="1816100"/>
            <a:ext cx="3132137" cy="32400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eaLnBrk="0" hangingPunct="0">
              <a:lnSpc>
                <a:spcPct val="140000"/>
              </a:lnSpc>
              <a:spcBef>
                <a:spcPct val="30000"/>
              </a:spcBef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10</a:t>
            </a:r>
            <a:r>
              <a:rPr lang="en-US" sz="2800" baseline="30000" dirty="0">
                <a:solidFill>
                  <a:schemeClr val="tx1"/>
                </a:solidFill>
                <a:latin typeface="+mn-lt"/>
              </a:rPr>
              <a:t>5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	 .01 sec</a:t>
            </a:r>
          </a:p>
          <a:p>
            <a:pPr marL="342900" indent="-342900" eaLnBrk="0" hangingPunct="0">
              <a:lnSpc>
                <a:spcPct val="140000"/>
              </a:lnSpc>
              <a:spcBef>
                <a:spcPct val="30000"/>
              </a:spcBef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10</a:t>
            </a:r>
            <a:r>
              <a:rPr lang="en-US" sz="2800" baseline="30000" dirty="0">
                <a:solidFill>
                  <a:schemeClr val="tx1"/>
                </a:solidFill>
                <a:latin typeface="+mn-lt"/>
              </a:rPr>
              <a:t>6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	 .2 sec</a:t>
            </a:r>
          </a:p>
          <a:p>
            <a:pPr marL="342900" indent="-342900" eaLnBrk="0" hangingPunct="0">
              <a:lnSpc>
                <a:spcPct val="140000"/>
              </a:lnSpc>
              <a:spcBef>
                <a:spcPct val="30000"/>
              </a:spcBef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10</a:t>
            </a:r>
            <a:r>
              <a:rPr lang="en-US" sz="2800" baseline="30000" dirty="0">
                <a:solidFill>
                  <a:schemeClr val="tx1"/>
                </a:solidFill>
                <a:latin typeface="+mn-lt"/>
              </a:rPr>
              <a:t>13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   6 days</a:t>
            </a:r>
          </a:p>
          <a:p>
            <a:pPr marL="342900" indent="-342900" eaLnBrk="0" hangingPunct="0">
              <a:lnSpc>
                <a:spcPct val="140000"/>
              </a:lnSpc>
              <a:spcBef>
                <a:spcPct val="30000"/>
              </a:spcBef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10</a:t>
            </a:r>
            <a:r>
              <a:rPr lang="en-US" sz="2800" baseline="30000" dirty="0">
                <a:solidFill>
                  <a:schemeClr val="tx1"/>
                </a:solidFill>
                <a:latin typeface="+mn-lt"/>
              </a:rPr>
              <a:t>19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   68k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yrs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lnSpc>
                <a:spcPct val="140000"/>
              </a:lnSpc>
              <a:spcBef>
                <a:spcPct val="30000"/>
              </a:spcBef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10</a:t>
            </a:r>
            <a:r>
              <a:rPr lang="en-US" sz="2800" baseline="30000" dirty="0">
                <a:solidFill>
                  <a:schemeClr val="tx1"/>
                </a:solidFill>
                <a:latin typeface="+mn-lt"/>
              </a:rPr>
              <a:t>25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  12B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yrs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4508" name="Rectangle 12"/>
          <p:cNvSpPr>
            <a:spLocks noChangeArrowheads="1"/>
          </p:cNvSpPr>
          <p:nvPr/>
        </p:nvSpPr>
        <p:spPr bwMode="auto">
          <a:xfrm>
            <a:off x="5892800" y="6500813"/>
            <a:ext cx="3736975" cy="4841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30000"/>
              </a:spcBef>
              <a:defRPr/>
            </a:pPr>
            <a:r>
              <a:rPr lang="en-US" sz="900" dirty="0">
                <a:solidFill>
                  <a:schemeClr val="tx1"/>
                </a:solidFill>
                <a:latin typeface="+mn-lt"/>
              </a:rPr>
              <a:t>Slide adapted from Richard </a:t>
            </a:r>
            <a:r>
              <a:rPr lang="en-US" sz="900" dirty="0" err="1">
                <a:solidFill>
                  <a:schemeClr val="tx1"/>
                </a:solidFill>
                <a:latin typeface="+mn-lt"/>
              </a:rPr>
              <a:t>Korf</a:t>
            </a:r>
            <a:r>
              <a:rPr lang="en-US" sz="900" dirty="0">
                <a:solidFill>
                  <a:schemeClr val="tx1"/>
                </a:solidFill>
                <a:latin typeface="+mn-lt"/>
              </a:rPr>
              <a:t> presentation</a:t>
            </a:r>
          </a:p>
        </p:txBody>
      </p:sp>
      <p:sp>
        <p:nvSpPr>
          <p:cNvPr id="234509" name="Rectangle 13"/>
          <p:cNvSpPr>
            <a:spLocks noChangeArrowheads="1"/>
          </p:cNvSpPr>
          <p:nvPr/>
        </p:nvSpPr>
        <p:spPr bwMode="auto">
          <a:xfrm>
            <a:off x="-77788" y="5232400"/>
            <a:ext cx="5686426" cy="1244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Why the difference?</a:t>
            </a:r>
            <a:br>
              <a:rPr lang="en-US" sz="2000" dirty="0">
                <a:solidFill>
                  <a:srgbClr val="FF0000"/>
                </a:solidFill>
                <a:latin typeface="+mn-lt"/>
              </a:rPr>
            </a:b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34511" name="Rectangle 15"/>
          <p:cNvSpPr>
            <a:spLocks noChangeArrowheads="1"/>
          </p:cNvSpPr>
          <p:nvPr/>
        </p:nvSpPr>
        <p:spPr bwMode="auto">
          <a:xfrm>
            <a:off x="5416550" y="4119563"/>
            <a:ext cx="846138" cy="546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2000">
                <a:solidFill>
                  <a:srgbClr val="FF0000"/>
                </a:solidFill>
                <a:latin typeface="+mn-lt"/>
              </a:rPr>
              <a:t>8x</a:t>
            </a:r>
          </a:p>
        </p:txBody>
      </p:sp>
      <p:sp>
        <p:nvSpPr>
          <p:cNvPr id="234512" name="Rectangle 16"/>
          <p:cNvSpPr>
            <a:spLocks noChangeArrowheads="1"/>
          </p:cNvSpPr>
          <p:nvPr/>
        </p:nvSpPr>
        <p:spPr bwMode="auto">
          <a:xfrm>
            <a:off x="5340350" y="3429000"/>
            <a:ext cx="1074738" cy="546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2000">
                <a:solidFill>
                  <a:srgbClr val="FF0000"/>
                </a:solidFill>
                <a:latin typeface="+mn-lt"/>
              </a:rPr>
              <a:t>1Mx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0" y="5410200"/>
            <a:ext cx="5686426" cy="1500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  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Rubik has higher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branching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factor</a:t>
            </a:r>
            <a:br>
              <a:rPr lang="en-US" sz="2000" dirty="0">
                <a:solidFill>
                  <a:srgbClr val="FF0000"/>
                </a:solidFill>
                <a:latin typeface="+mn-lt"/>
              </a:rPr>
            </a:br>
            <a:r>
              <a:rPr lang="en-US" sz="2000" dirty="0">
                <a:solidFill>
                  <a:srgbClr val="FF0000"/>
                </a:solidFill>
                <a:latin typeface="+mn-lt"/>
              </a:rPr>
              <a:t>   15 puzzle has greater depth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3" grpId="0"/>
      <p:bldP spid="234505" grpId="0"/>
      <p:bldP spid="234509" grpId="0"/>
      <p:bldP spid="234511" grpId="0"/>
      <p:bldP spid="234512" grpId="0"/>
      <p:bldP spid="2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23"/>
          <p:cNvSpPr>
            <a:spLocks noGrp="1"/>
          </p:cNvSpPr>
          <p:nvPr>
            <p:ph type="ftr" sz="quarter" idx="4294967295"/>
          </p:nvPr>
        </p:nvSpPr>
        <p:spPr bwMode="auto">
          <a:xfrm>
            <a:off x="76200" y="63246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0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14809242-E583-49C4-B13E-9B86B25A39F8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When to Use Iterative Deepening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229600" cy="5257800"/>
          </a:xfrm>
        </p:spPr>
        <p:txBody>
          <a:bodyPr/>
          <a:lstStyle/>
          <a:p>
            <a:r>
              <a:rPr lang="en-US" dirty="0" smtClean="0"/>
              <a:t>N Queens?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Define as search problem</a:t>
            </a:r>
          </a:p>
          <a:p>
            <a:pPr lvl="1"/>
            <a:r>
              <a:rPr lang="en-US" dirty="0" smtClean="0"/>
              <a:t>States?</a:t>
            </a:r>
          </a:p>
          <a:p>
            <a:pPr lvl="1"/>
            <a:r>
              <a:rPr lang="en-US" dirty="0" smtClean="0"/>
              <a:t>Operators?</a:t>
            </a:r>
          </a:p>
          <a:p>
            <a:pPr lvl="1"/>
            <a:r>
              <a:rPr lang="en-US" dirty="0" smtClean="0"/>
              <a:t>Start state?</a:t>
            </a:r>
          </a:p>
          <a:p>
            <a:pPr lvl="1"/>
            <a:r>
              <a:rPr lang="en-US" dirty="0" smtClean="0"/>
              <a:t>Goal test?</a:t>
            </a:r>
          </a:p>
        </p:txBody>
      </p:sp>
      <p:sp>
        <p:nvSpPr>
          <p:cNvPr id="41990" name="Rectangle 4"/>
          <p:cNvSpPr>
            <a:spLocks noChangeArrowheads="1"/>
          </p:cNvSpPr>
          <p:nvPr/>
        </p:nvSpPr>
        <p:spPr bwMode="auto">
          <a:xfrm>
            <a:off x="5486400" y="1981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Rectangle 5"/>
          <p:cNvSpPr>
            <a:spLocks noChangeArrowheads="1"/>
          </p:cNvSpPr>
          <p:nvPr/>
        </p:nvSpPr>
        <p:spPr bwMode="auto">
          <a:xfrm>
            <a:off x="6400800" y="1981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Rectangle 6"/>
          <p:cNvSpPr>
            <a:spLocks noChangeArrowheads="1"/>
          </p:cNvSpPr>
          <p:nvPr/>
        </p:nvSpPr>
        <p:spPr bwMode="auto">
          <a:xfrm>
            <a:off x="5486400" y="2438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Rectangle 7"/>
          <p:cNvSpPr>
            <a:spLocks noChangeArrowheads="1"/>
          </p:cNvSpPr>
          <p:nvPr/>
        </p:nvSpPr>
        <p:spPr bwMode="auto">
          <a:xfrm>
            <a:off x="6400800" y="2438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4" name="Rectangle 8"/>
          <p:cNvSpPr>
            <a:spLocks noChangeArrowheads="1"/>
          </p:cNvSpPr>
          <p:nvPr/>
        </p:nvSpPr>
        <p:spPr bwMode="auto">
          <a:xfrm>
            <a:off x="5486400" y="28956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5" name="Rectangle 9"/>
          <p:cNvSpPr>
            <a:spLocks noChangeArrowheads="1"/>
          </p:cNvSpPr>
          <p:nvPr/>
        </p:nvSpPr>
        <p:spPr bwMode="auto">
          <a:xfrm>
            <a:off x="6858000" y="28956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Rectangle 10"/>
          <p:cNvSpPr>
            <a:spLocks noChangeArrowheads="1"/>
          </p:cNvSpPr>
          <p:nvPr/>
        </p:nvSpPr>
        <p:spPr bwMode="auto">
          <a:xfrm>
            <a:off x="5486400" y="33528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Rectangle 11"/>
          <p:cNvSpPr>
            <a:spLocks noChangeArrowheads="1"/>
          </p:cNvSpPr>
          <p:nvPr/>
        </p:nvSpPr>
        <p:spPr bwMode="auto">
          <a:xfrm>
            <a:off x="5943600" y="33528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8" name="Text Box 12"/>
          <p:cNvSpPr txBox="1">
            <a:spLocks noChangeArrowheads="1"/>
          </p:cNvSpPr>
          <p:nvPr/>
        </p:nvSpPr>
        <p:spPr bwMode="auto">
          <a:xfrm>
            <a:off x="6400800" y="1985963"/>
            <a:ext cx="450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AE1A95"/>
                </a:solidFill>
                <a:latin typeface="Comic Sans MS" charset="0"/>
              </a:rPr>
              <a:t>Q</a:t>
            </a:r>
          </a:p>
        </p:txBody>
      </p:sp>
      <p:sp>
        <p:nvSpPr>
          <p:cNvPr id="41999" name="Text Box 13"/>
          <p:cNvSpPr txBox="1">
            <a:spLocks noChangeArrowheads="1"/>
          </p:cNvSpPr>
          <p:nvPr/>
        </p:nvSpPr>
        <p:spPr bwMode="auto">
          <a:xfrm>
            <a:off x="5943600" y="3357563"/>
            <a:ext cx="450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AE1A95"/>
                </a:solidFill>
                <a:latin typeface="Comic Sans MS" charset="0"/>
              </a:rPr>
              <a:t>Q</a:t>
            </a:r>
          </a:p>
        </p:txBody>
      </p:sp>
      <p:sp>
        <p:nvSpPr>
          <p:cNvPr id="42000" name="Text Box 14"/>
          <p:cNvSpPr txBox="1">
            <a:spLocks noChangeArrowheads="1"/>
          </p:cNvSpPr>
          <p:nvPr/>
        </p:nvSpPr>
        <p:spPr bwMode="auto">
          <a:xfrm>
            <a:off x="5486400" y="2443163"/>
            <a:ext cx="450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AE1A95"/>
                </a:solidFill>
                <a:latin typeface="Comic Sans MS" charset="0"/>
              </a:rPr>
              <a:t>Q</a:t>
            </a:r>
          </a:p>
        </p:txBody>
      </p:sp>
      <p:sp>
        <p:nvSpPr>
          <p:cNvPr id="42001" name="Rectangle 15"/>
          <p:cNvSpPr>
            <a:spLocks noChangeArrowheads="1"/>
          </p:cNvSpPr>
          <p:nvPr/>
        </p:nvSpPr>
        <p:spPr bwMode="auto">
          <a:xfrm>
            <a:off x="5943600" y="1981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2" name="Rectangle 16"/>
          <p:cNvSpPr>
            <a:spLocks noChangeArrowheads="1"/>
          </p:cNvSpPr>
          <p:nvPr/>
        </p:nvSpPr>
        <p:spPr bwMode="auto">
          <a:xfrm>
            <a:off x="6858000" y="1981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3" name="Rectangle 17"/>
          <p:cNvSpPr>
            <a:spLocks noChangeArrowheads="1"/>
          </p:cNvSpPr>
          <p:nvPr/>
        </p:nvSpPr>
        <p:spPr bwMode="auto">
          <a:xfrm>
            <a:off x="5943600" y="2438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4" name="Rectangle 18"/>
          <p:cNvSpPr>
            <a:spLocks noChangeArrowheads="1"/>
          </p:cNvSpPr>
          <p:nvPr/>
        </p:nvSpPr>
        <p:spPr bwMode="auto">
          <a:xfrm>
            <a:off x="6858000" y="2438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5" name="Rectangle 19"/>
          <p:cNvSpPr>
            <a:spLocks noChangeArrowheads="1"/>
          </p:cNvSpPr>
          <p:nvPr/>
        </p:nvSpPr>
        <p:spPr bwMode="auto">
          <a:xfrm>
            <a:off x="5943600" y="28956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6" name="Rectangle 20"/>
          <p:cNvSpPr>
            <a:spLocks noChangeArrowheads="1"/>
          </p:cNvSpPr>
          <p:nvPr/>
        </p:nvSpPr>
        <p:spPr bwMode="auto">
          <a:xfrm>
            <a:off x="6400800" y="28956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7" name="Rectangle 21"/>
          <p:cNvSpPr>
            <a:spLocks noChangeArrowheads="1"/>
          </p:cNvSpPr>
          <p:nvPr/>
        </p:nvSpPr>
        <p:spPr bwMode="auto">
          <a:xfrm>
            <a:off x="6400800" y="33528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8" name="Rectangle 22"/>
          <p:cNvSpPr>
            <a:spLocks noChangeArrowheads="1"/>
          </p:cNvSpPr>
          <p:nvPr/>
        </p:nvSpPr>
        <p:spPr bwMode="auto">
          <a:xfrm>
            <a:off x="6858000" y="33528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9" name="Text Box 23"/>
          <p:cNvSpPr txBox="1">
            <a:spLocks noChangeArrowheads="1"/>
          </p:cNvSpPr>
          <p:nvPr/>
        </p:nvSpPr>
        <p:spPr bwMode="auto">
          <a:xfrm>
            <a:off x="6858000" y="2900363"/>
            <a:ext cx="450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AE1A95"/>
                </a:solidFill>
                <a:latin typeface="Comic Sans MS" charset="0"/>
              </a:rPr>
              <a:t>Q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/>
          </p:cNvSpPr>
          <p:nvPr/>
        </p:nvSpPr>
        <p:spPr bwMode="auto">
          <a:xfrm>
            <a:off x="457200" y="13716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5" name="Rectangle 2"/>
          <p:cNvSpPr>
            <a:spLocks/>
          </p:cNvSpPr>
          <p:nvPr/>
        </p:nvSpPr>
        <p:spPr bwMode="auto">
          <a:xfrm>
            <a:off x="457200" y="13716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title"/>
          </p:nvPr>
        </p:nvSpPr>
        <p:spPr/>
        <p:txBody>
          <a:bodyPr rIns="81279"/>
          <a:lstStyle/>
          <a:p>
            <a:pPr indent="0" eaLnBrk="1" hangingPunct="1"/>
            <a:r>
              <a:rPr lang="en-US" dirty="0" smtClean="0"/>
              <a:t>Agent </a:t>
            </a:r>
            <a:r>
              <a:rPr lang="en-US" i="1" dirty="0" smtClean="0"/>
              <a:t>vs. </a:t>
            </a:r>
            <a:r>
              <a:rPr lang="en-US" dirty="0" smtClean="0"/>
              <a:t>Environment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2057400"/>
            <a:ext cx="4343400" cy="3479800"/>
          </a:xfrm>
        </p:spPr>
        <p:txBody>
          <a:bodyPr rIns="81279"/>
          <a:lstStyle/>
          <a:p>
            <a:pPr marL="496888" indent="-457200" eaLnBrk="1" hangingPunct="1">
              <a:spcBef>
                <a:spcPct val="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An </a:t>
            </a:r>
            <a:r>
              <a:rPr lang="en-US" sz="2400" dirty="0" smtClean="0">
                <a:solidFill>
                  <a:srgbClr val="0000FF"/>
                </a:solidFill>
                <a:latin typeface="Arial Bold" charset="0"/>
                <a:cs typeface="Arial Bold" charset="0"/>
                <a:sym typeface="Arial Bold" charset="0"/>
              </a:rPr>
              <a:t>agent</a:t>
            </a:r>
            <a:r>
              <a:rPr lang="en-US" sz="2400" dirty="0" smtClean="0">
                <a:solidFill>
                  <a:srgbClr val="0000FF"/>
                </a:solidFill>
              </a:rPr>
              <a:t> is an entity that </a:t>
            </a:r>
            <a:r>
              <a:rPr lang="en-US" sz="2400" dirty="0" smtClean="0">
                <a:solidFill>
                  <a:srgbClr val="0000FF"/>
                </a:solidFill>
                <a:latin typeface="Arial Italic" charset="0"/>
                <a:cs typeface="Arial Italic" charset="0"/>
                <a:sym typeface="Arial Italic" charset="0"/>
              </a:rPr>
              <a:t>perceives</a:t>
            </a:r>
            <a:r>
              <a:rPr lang="en-US" sz="2400" dirty="0" smtClean="0">
                <a:solidFill>
                  <a:srgbClr val="0000FF"/>
                </a:solidFill>
              </a:rPr>
              <a:t> and </a:t>
            </a:r>
            <a:r>
              <a:rPr lang="en-US" sz="2400" dirty="0" smtClean="0">
                <a:solidFill>
                  <a:srgbClr val="0000FF"/>
                </a:solidFill>
                <a:latin typeface="Arial Italic" charset="0"/>
                <a:cs typeface="Arial Italic" charset="0"/>
                <a:sym typeface="Arial Italic" charset="0"/>
              </a:rPr>
              <a:t>acts</a:t>
            </a:r>
            <a:r>
              <a:rPr lang="en-US" sz="2400" dirty="0" smtClean="0">
                <a:solidFill>
                  <a:srgbClr val="0000FF"/>
                </a:solidFill>
              </a:rPr>
              <a:t>.</a:t>
            </a:r>
          </a:p>
          <a:p>
            <a:pPr marL="496888" indent="-457200" eaLnBrk="1" hangingPunct="1">
              <a:spcBef>
                <a:spcPts val="15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A </a:t>
            </a:r>
            <a:r>
              <a:rPr lang="en-US" sz="2400" dirty="0" smtClean="0">
                <a:solidFill>
                  <a:srgbClr val="0000FF"/>
                </a:solidFill>
                <a:latin typeface="Arial Bold" charset="0"/>
                <a:cs typeface="Arial Bold" charset="0"/>
                <a:sym typeface="Arial Bold" charset="0"/>
              </a:rPr>
              <a:t>rational agent</a:t>
            </a:r>
            <a:r>
              <a:rPr lang="en-US" sz="2400" dirty="0" smtClean="0">
                <a:solidFill>
                  <a:srgbClr val="0000FF"/>
                </a:solidFill>
                <a:latin typeface="Arial Bold Italic" charset="0"/>
                <a:cs typeface="Arial Bold Italic" charset="0"/>
                <a:sym typeface="Arial Bold Italic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selects actions that maximize its </a:t>
            </a:r>
            <a:r>
              <a:rPr lang="en-US" sz="2400" dirty="0" smtClean="0">
                <a:solidFill>
                  <a:srgbClr val="0000FF"/>
                </a:solidFill>
                <a:latin typeface="Arial Bold" charset="0"/>
                <a:cs typeface="Arial Bold" charset="0"/>
                <a:sym typeface="Arial Bold" charset="0"/>
              </a:rPr>
              <a:t>utility function</a:t>
            </a:r>
            <a:r>
              <a:rPr lang="en-US" sz="2400" dirty="0" smtClean="0">
                <a:solidFill>
                  <a:srgbClr val="0000FF"/>
                </a:solidFill>
              </a:rPr>
              <a:t>.  </a:t>
            </a:r>
          </a:p>
          <a:p>
            <a:pPr marL="496888" indent="-457200" eaLnBrk="1" hangingPunct="1">
              <a:spcBef>
                <a:spcPts val="15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Characteristics of the </a:t>
            </a:r>
            <a:r>
              <a:rPr lang="en-US" sz="2400" dirty="0" smtClean="0">
                <a:solidFill>
                  <a:srgbClr val="0000FF"/>
                </a:solidFill>
                <a:latin typeface="Arial Bold" charset="0"/>
                <a:cs typeface="Arial Bold" charset="0"/>
                <a:sym typeface="Arial Bold" charset="0"/>
              </a:rPr>
              <a:t>percepts, environment,</a:t>
            </a:r>
            <a:r>
              <a:rPr lang="en-US" sz="2400" dirty="0" smtClean="0">
                <a:solidFill>
                  <a:srgbClr val="0000FF"/>
                </a:solidFill>
              </a:rPr>
              <a:t> and </a:t>
            </a:r>
            <a:r>
              <a:rPr lang="en-US" sz="2400" dirty="0" smtClean="0">
                <a:solidFill>
                  <a:srgbClr val="0000FF"/>
                </a:solidFill>
                <a:latin typeface="Arial Bold" charset="0"/>
                <a:cs typeface="Arial Bold" charset="0"/>
                <a:sym typeface="Arial Bold" charset="0"/>
              </a:rPr>
              <a:t>action space </a:t>
            </a:r>
            <a:r>
              <a:rPr lang="en-US" sz="2400" dirty="0" smtClean="0">
                <a:solidFill>
                  <a:srgbClr val="0000FF"/>
                </a:solidFill>
              </a:rPr>
              <a:t>dictate techniques for selecting rational actions.</a:t>
            </a:r>
          </a:p>
        </p:txBody>
      </p:sp>
      <p:grpSp>
        <p:nvGrpSpPr>
          <p:cNvPr id="8199" name="Group 19"/>
          <p:cNvGrpSpPr>
            <a:grpSpLocks/>
          </p:cNvGrpSpPr>
          <p:nvPr/>
        </p:nvGrpSpPr>
        <p:grpSpPr bwMode="auto">
          <a:xfrm>
            <a:off x="4711700" y="2109787"/>
            <a:ext cx="3937000" cy="3224213"/>
            <a:chOff x="0" y="0"/>
            <a:chExt cx="2480" cy="2031"/>
          </a:xfrm>
        </p:grpSpPr>
        <p:sp>
          <p:nvSpPr>
            <p:cNvPr id="8200" name="AutoShape 6"/>
            <p:cNvSpPr>
              <a:spLocks/>
            </p:cNvSpPr>
            <p:nvPr/>
          </p:nvSpPr>
          <p:spPr bwMode="auto">
            <a:xfrm>
              <a:off x="0" y="7"/>
              <a:ext cx="1376" cy="2024"/>
            </a:xfrm>
            <a:prstGeom prst="roundRect">
              <a:avLst>
                <a:gd name="adj" fmla="val 8713"/>
              </a:avLst>
            </a:prstGeom>
            <a:solidFill>
              <a:srgbClr val="9FB0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01" name="Line 7"/>
            <p:cNvSpPr>
              <a:spLocks noChangeShapeType="1"/>
            </p:cNvSpPr>
            <p:nvPr/>
          </p:nvSpPr>
          <p:spPr bwMode="auto">
            <a:xfrm rot="10800000">
              <a:off x="712" y="559"/>
              <a:ext cx="1" cy="9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02" name="AutoShape 8"/>
            <p:cNvSpPr>
              <a:spLocks/>
            </p:cNvSpPr>
            <p:nvPr/>
          </p:nvSpPr>
          <p:spPr bwMode="auto">
            <a:xfrm>
              <a:off x="416" y="727"/>
              <a:ext cx="544" cy="544"/>
            </a:xfrm>
            <a:prstGeom prst="roundRect">
              <a:avLst>
                <a:gd name="adj" fmla="val 22056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03" name="Rectangle 9"/>
            <p:cNvSpPr>
              <a:spLocks/>
            </p:cNvSpPr>
            <p:nvPr/>
          </p:nvSpPr>
          <p:spPr bwMode="auto">
            <a:xfrm>
              <a:off x="79" y="47"/>
              <a:ext cx="395" cy="1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8" bIns="0">
              <a:spAutoFit/>
            </a:bodyPr>
            <a:lstStyle/>
            <a:p>
              <a:pPr marL="39688"/>
              <a:r>
                <a:rPr lang="en-US" sz="160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Agent</a:t>
              </a:r>
            </a:p>
          </p:txBody>
        </p:sp>
        <p:sp>
          <p:nvSpPr>
            <p:cNvPr id="8204" name="Rectangle 10"/>
            <p:cNvSpPr>
              <a:spLocks/>
            </p:cNvSpPr>
            <p:nvPr/>
          </p:nvSpPr>
          <p:spPr bwMode="auto">
            <a:xfrm>
              <a:off x="449" y="327"/>
              <a:ext cx="502" cy="1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8" bIns="0">
              <a:spAutoFit/>
            </a:bodyPr>
            <a:lstStyle/>
            <a:p>
              <a:pPr marL="39688" algn="ctr"/>
              <a:r>
                <a:rPr lang="en-US" sz="1600">
                  <a:solidFill>
                    <a:schemeClr val="tx1"/>
                  </a:solidFill>
                  <a:cs typeface="Arial" charset="0"/>
                </a:rPr>
                <a:t>Sensors</a:t>
              </a:r>
            </a:p>
          </p:txBody>
        </p:sp>
        <p:sp>
          <p:nvSpPr>
            <p:cNvPr id="8205" name="Rectangle 11"/>
            <p:cNvSpPr>
              <a:spLocks/>
            </p:cNvSpPr>
            <p:nvPr/>
          </p:nvSpPr>
          <p:spPr bwMode="auto">
            <a:xfrm>
              <a:off x="636" y="895"/>
              <a:ext cx="112" cy="1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8" bIns="0">
              <a:spAutoFit/>
            </a:bodyPr>
            <a:lstStyle/>
            <a:p>
              <a:pPr marL="39688" algn="ctr"/>
              <a:r>
                <a:rPr lang="en-US" sz="160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?</a:t>
              </a:r>
            </a:p>
          </p:txBody>
        </p:sp>
        <p:sp>
          <p:nvSpPr>
            <p:cNvPr id="8206" name="Rectangle 12"/>
            <p:cNvSpPr>
              <a:spLocks/>
            </p:cNvSpPr>
            <p:nvPr/>
          </p:nvSpPr>
          <p:spPr bwMode="auto">
            <a:xfrm>
              <a:off x="413" y="1487"/>
              <a:ext cx="573" cy="1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8" bIns="0">
              <a:spAutoFit/>
            </a:bodyPr>
            <a:lstStyle/>
            <a:p>
              <a:pPr marL="39688" algn="ctr"/>
              <a:r>
                <a:rPr lang="en-US" sz="1600">
                  <a:solidFill>
                    <a:schemeClr val="tx1"/>
                  </a:solidFill>
                  <a:cs typeface="Arial" charset="0"/>
                </a:rPr>
                <a:t>Actuators</a:t>
              </a:r>
            </a:p>
          </p:txBody>
        </p:sp>
        <p:sp>
          <p:nvSpPr>
            <p:cNvPr id="8207" name="AutoShape 13"/>
            <p:cNvSpPr>
              <a:spLocks/>
            </p:cNvSpPr>
            <p:nvPr/>
          </p:nvSpPr>
          <p:spPr bwMode="auto">
            <a:xfrm>
              <a:off x="2024" y="0"/>
              <a:ext cx="456" cy="2016"/>
            </a:xfrm>
            <a:prstGeom prst="roundRect">
              <a:avLst>
                <a:gd name="adj" fmla="val 26310"/>
              </a:avLst>
            </a:prstGeom>
            <a:solidFill>
              <a:srgbClr val="9FB0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08" name="Rectangle 14"/>
            <p:cNvSpPr>
              <a:spLocks/>
            </p:cNvSpPr>
            <p:nvPr/>
          </p:nvSpPr>
          <p:spPr bwMode="auto">
            <a:xfrm rot="5400000">
              <a:off x="1580" y="947"/>
              <a:ext cx="1440" cy="1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8" bIns="0"/>
            <a:lstStyle/>
            <a:p>
              <a:pPr marL="39688" algn="ctr"/>
              <a:r>
                <a:rPr lang="en-US" sz="160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Environment</a:t>
              </a:r>
            </a:p>
          </p:txBody>
        </p:sp>
        <p:sp>
          <p:nvSpPr>
            <p:cNvPr id="8209" name="Line 15"/>
            <p:cNvSpPr>
              <a:spLocks noChangeShapeType="1"/>
            </p:cNvSpPr>
            <p:nvPr/>
          </p:nvSpPr>
          <p:spPr bwMode="auto">
            <a:xfrm rot="10800000" flipH="1">
              <a:off x="1077" y="447"/>
              <a:ext cx="1187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10" name="Line 16"/>
            <p:cNvSpPr>
              <a:spLocks noChangeShapeType="1"/>
            </p:cNvSpPr>
            <p:nvPr/>
          </p:nvSpPr>
          <p:spPr bwMode="auto">
            <a:xfrm flipH="1">
              <a:off x="1136" y="1607"/>
              <a:ext cx="1124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11" name="Rectangle 17"/>
            <p:cNvSpPr>
              <a:spLocks/>
            </p:cNvSpPr>
            <p:nvPr/>
          </p:nvSpPr>
          <p:spPr bwMode="auto">
            <a:xfrm>
              <a:off x="1463" y="463"/>
              <a:ext cx="474" cy="1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8" bIns="0">
              <a:spAutoFit/>
            </a:bodyPr>
            <a:lstStyle/>
            <a:p>
              <a:pPr marL="39688" algn="ctr"/>
              <a:r>
                <a:rPr lang="en-US" sz="1400">
                  <a:solidFill>
                    <a:schemeClr val="tx1"/>
                  </a:solidFill>
                  <a:cs typeface="Arial" charset="0"/>
                </a:rPr>
                <a:t>Percepts</a:t>
              </a:r>
            </a:p>
          </p:txBody>
        </p:sp>
        <p:sp>
          <p:nvSpPr>
            <p:cNvPr id="8212" name="Rectangle 18"/>
            <p:cNvSpPr>
              <a:spLocks/>
            </p:cNvSpPr>
            <p:nvPr/>
          </p:nvSpPr>
          <p:spPr bwMode="auto">
            <a:xfrm>
              <a:off x="1500" y="1607"/>
              <a:ext cx="400" cy="1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8" bIns="0">
              <a:spAutoFit/>
            </a:bodyPr>
            <a:lstStyle/>
            <a:p>
              <a:pPr marL="39688" algn="ctr"/>
              <a:r>
                <a:rPr lang="en-US" sz="1400">
                  <a:solidFill>
                    <a:schemeClr val="tx1"/>
                  </a:solidFill>
                  <a:cs typeface="Arial" charset="0"/>
                </a:rPr>
                <a:t>Actions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62088"/>
          </a:xfrm>
        </p:spPr>
        <p:txBody>
          <a:bodyPr rIns="132080"/>
          <a:lstStyle/>
          <a:p>
            <a:pPr indent="0" eaLnBrk="1" hangingPunct="1"/>
            <a:r>
              <a:rPr lang="en-US" smtClean="0"/>
              <a:t>Costs on Actions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584825"/>
            <a:ext cx="8229600" cy="1273175"/>
          </a:xfrm>
        </p:spPr>
        <p:txBody>
          <a:bodyPr rIns="132080"/>
          <a:lstStyle/>
          <a:p>
            <a:pPr marL="39688" indent="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000" smtClean="0"/>
              <a:t>Notice that BFS finds the shortest path in terms of number of transitions.  It does not find the least-cost path.</a:t>
            </a:r>
          </a:p>
        </p:txBody>
      </p:sp>
      <p:grpSp>
        <p:nvGrpSpPr>
          <p:cNvPr id="43013" name="Group 6"/>
          <p:cNvGrpSpPr>
            <a:grpSpLocks/>
          </p:cNvGrpSpPr>
          <p:nvPr/>
        </p:nvGrpSpPr>
        <p:grpSpPr bwMode="auto">
          <a:xfrm>
            <a:off x="1149350" y="3773488"/>
            <a:ext cx="695325" cy="661987"/>
            <a:chOff x="0" y="0"/>
            <a:chExt cx="437" cy="417"/>
          </a:xfrm>
        </p:grpSpPr>
        <p:sp>
          <p:nvSpPr>
            <p:cNvPr id="43080" name="AutoShape 4"/>
            <p:cNvSpPr>
              <a:spLocks/>
            </p:cNvSpPr>
            <p:nvPr/>
          </p:nvSpPr>
          <p:spPr bwMode="auto">
            <a:xfrm>
              <a:off x="10" y="0"/>
              <a:ext cx="417" cy="417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4 h 21600"/>
                <a:gd name="T4" fmla="*/ 4 w 21600"/>
                <a:gd name="T5" fmla="*/ 8 h 21600"/>
                <a:gd name="T6" fmla="*/ 8 w 21600"/>
                <a:gd name="T7" fmla="*/ 4 h 21600"/>
                <a:gd name="T8" fmla="*/ 4 w 21600"/>
                <a:gd name="T9" fmla="*/ 0 h 21600"/>
                <a:gd name="T10" fmla="*/ 4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81" name="Rectangle 5"/>
            <p:cNvSpPr>
              <a:spLocks/>
            </p:cNvSpPr>
            <p:nvPr/>
          </p:nvSpPr>
          <p:spPr bwMode="auto">
            <a:xfrm>
              <a:off x="0" y="120"/>
              <a:ext cx="437" cy="1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400">
                  <a:solidFill>
                    <a:schemeClr val="tx1"/>
                  </a:solidFill>
                  <a:cs typeface="Arial" charset="0"/>
                </a:rPr>
                <a:t>START</a:t>
              </a:r>
            </a:p>
          </p:txBody>
        </p:sp>
      </p:grpSp>
      <p:grpSp>
        <p:nvGrpSpPr>
          <p:cNvPr id="43014" name="Group 9"/>
          <p:cNvGrpSpPr>
            <a:grpSpLocks/>
          </p:cNvGrpSpPr>
          <p:nvPr/>
        </p:nvGrpSpPr>
        <p:grpSpPr bwMode="auto">
          <a:xfrm>
            <a:off x="7186613" y="1520825"/>
            <a:ext cx="693737" cy="663575"/>
            <a:chOff x="0" y="0"/>
            <a:chExt cx="436" cy="417"/>
          </a:xfrm>
        </p:grpSpPr>
        <p:sp>
          <p:nvSpPr>
            <p:cNvPr id="43078" name="AutoShape 7"/>
            <p:cNvSpPr>
              <a:spLocks/>
            </p:cNvSpPr>
            <p:nvPr/>
          </p:nvSpPr>
          <p:spPr bwMode="auto">
            <a:xfrm>
              <a:off x="9" y="0"/>
              <a:ext cx="418" cy="417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4 h 21600"/>
                <a:gd name="T4" fmla="*/ 4 w 21600"/>
                <a:gd name="T5" fmla="*/ 8 h 21600"/>
                <a:gd name="T6" fmla="*/ 8 w 21600"/>
                <a:gd name="T7" fmla="*/ 4 h 21600"/>
                <a:gd name="T8" fmla="*/ 4 w 21600"/>
                <a:gd name="T9" fmla="*/ 0 h 21600"/>
                <a:gd name="T10" fmla="*/ 4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79" name="Rectangle 8"/>
            <p:cNvSpPr>
              <a:spLocks/>
            </p:cNvSpPr>
            <p:nvPr/>
          </p:nvSpPr>
          <p:spPr bwMode="auto">
            <a:xfrm>
              <a:off x="0" y="116"/>
              <a:ext cx="436" cy="1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600">
                  <a:solidFill>
                    <a:schemeClr val="tx1"/>
                  </a:solidFill>
                  <a:cs typeface="Arial" charset="0"/>
                </a:rPr>
                <a:t>GOAL</a:t>
              </a:r>
            </a:p>
          </p:txBody>
        </p:sp>
      </p:grpSp>
      <p:grpSp>
        <p:nvGrpSpPr>
          <p:cNvPr id="43015" name="Group 12"/>
          <p:cNvGrpSpPr>
            <a:grpSpLocks/>
          </p:cNvGrpSpPr>
          <p:nvPr/>
        </p:nvGrpSpPr>
        <p:grpSpPr bwMode="auto">
          <a:xfrm>
            <a:off x="3089275" y="3176588"/>
            <a:ext cx="663575" cy="661987"/>
            <a:chOff x="0" y="0"/>
            <a:chExt cx="417" cy="417"/>
          </a:xfrm>
        </p:grpSpPr>
        <p:sp>
          <p:nvSpPr>
            <p:cNvPr id="43076" name="AutoShape 10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4 h 21600"/>
                <a:gd name="T4" fmla="*/ 4 w 21600"/>
                <a:gd name="T5" fmla="*/ 8 h 21600"/>
                <a:gd name="T6" fmla="*/ 8 w 21600"/>
                <a:gd name="T7" fmla="*/ 4 h 21600"/>
                <a:gd name="T8" fmla="*/ 4 w 21600"/>
                <a:gd name="T9" fmla="*/ 0 h 21600"/>
                <a:gd name="T10" fmla="*/ 4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77" name="Rectangle 11"/>
            <p:cNvSpPr>
              <a:spLocks/>
            </p:cNvSpPr>
            <p:nvPr/>
          </p:nvSpPr>
          <p:spPr bwMode="auto">
            <a:xfrm>
              <a:off x="128" y="104"/>
              <a:ext cx="161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d</a:t>
              </a:r>
            </a:p>
          </p:txBody>
        </p:sp>
      </p:grpSp>
      <p:grpSp>
        <p:nvGrpSpPr>
          <p:cNvPr id="43016" name="Group 15"/>
          <p:cNvGrpSpPr>
            <a:grpSpLocks/>
          </p:cNvGrpSpPr>
          <p:nvPr/>
        </p:nvGrpSpPr>
        <p:grpSpPr bwMode="auto">
          <a:xfrm>
            <a:off x="1697038" y="2184400"/>
            <a:ext cx="663575" cy="661988"/>
            <a:chOff x="0" y="0"/>
            <a:chExt cx="417" cy="417"/>
          </a:xfrm>
        </p:grpSpPr>
        <p:sp>
          <p:nvSpPr>
            <p:cNvPr id="43074" name="AutoShape 13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4 h 21600"/>
                <a:gd name="T4" fmla="*/ 4 w 21600"/>
                <a:gd name="T5" fmla="*/ 8 h 21600"/>
                <a:gd name="T6" fmla="*/ 8 w 21600"/>
                <a:gd name="T7" fmla="*/ 4 h 21600"/>
                <a:gd name="T8" fmla="*/ 4 w 21600"/>
                <a:gd name="T9" fmla="*/ 0 h 21600"/>
                <a:gd name="T10" fmla="*/ 4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75" name="Rectangle 14"/>
            <p:cNvSpPr>
              <a:spLocks/>
            </p:cNvSpPr>
            <p:nvPr/>
          </p:nvSpPr>
          <p:spPr bwMode="auto">
            <a:xfrm>
              <a:off x="128" y="104"/>
              <a:ext cx="161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b</a:t>
              </a:r>
            </a:p>
          </p:txBody>
        </p:sp>
      </p:grpSp>
      <p:grpSp>
        <p:nvGrpSpPr>
          <p:cNvPr id="43017" name="Group 18"/>
          <p:cNvGrpSpPr>
            <a:grpSpLocks/>
          </p:cNvGrpSpPr>
          <p:nvPr/>
        </p:nvGrpSpPr>
        <p:grpSpPr bwMode="auto">
          <a:xfrm>
            <a:off x="2360613" y="4500563"/>
            <a:ext cx="661987" cy="661987"/>
            <a:chOff x="0" y="0"/>
            <a:chExt cx="417" cy="417"/>
          </a:xfrm>
        </p:grpSpPr>
        <p:sp>
          <p:nvSpPr>
            <p:cNvPr id="43072" name="AutoShape 16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4 h 21600"/>
                <a:gd name="T4" fmla="*/ 4 w 21600"/>
                <a:gd name="T5" fmla="*/ 8 h 21600"/>
                <a:gd name="T6" fmla="*/ 8 w 21600"/>
                <a:gd name="T7" fmla="*/ 4 h 21600"/>
                <a:gd name="T8" fmla="*/ 4 w 21600"/>
                <a:gd name="T9" fmla="*/ 0 h 21600"/>
                <a:gd name="T10" fmla="*/ 4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73" name="Rectangle 17"/>
            <p:cNvSpPr>
              <a:spLocks/>
            </p:cNvSpPr>
            <p:nvPr/>
          </p:nvSpPr>
          <p:spPr bwMode="auto">
            <a:xfrm>
              <a:off x="128" y="104"/>
              <a:ext cx="161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p</a:t>
              </a:r>
            </a:p>
          </p:txBody>
        </p:sp>
      </p:grpSp>
      <p:grpSp>
        <p:nvGrpSpPr>
          <p:cNvPr id="43018" name="Group 21"/>
          <p:cNvGrpSpPr>
            <a:grpSpLocks/>
          </p:cNvGrpSpPr>
          <p:nvPr/>
        </p:nvGrpSpPr>
        <p:grpSpPr bwMode="auto">
          <a:xfrm>
            <a:off x="3951288" y="4699000"/>
            <a:ext cx="663575" cy="661988"/>
            <a:chOff x="0" y="0"/>
            <a:chExt cx="417" cy="417"/>
          </a:xfrm>
        </p:grpSpPr>
        <p:sp>
          <p:nvSpPr>
            <p:cNvPr id="43070" name="AutoShape 19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4 h 21600"/>
                <a:gd name="T4" fmla="*/ 4 w 21600"/>
                <a:gd name="T5" fmla="*/ 8 h 21600"/>
                <a:gd name="T6" fmla="*/ 8 w 21600"/>
                <a:gd name="T7" fmla="*/ 4 h 21600"/>
                <a:gd name="T8" fmla="*/ 4 w 21600"/>
                <a:gd name="T9" fmla="*/ 0 h 21600"/>
                <a:gd name="T10" fmla="*/ 4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71" name="Rectangle 20"/>
            <p:cNvSpPr>
              <a:spLocks/>
            </p:cNvSpPr>
            <p:nvPr/>
          </p:nvSpPr>
          <p:spPr bwMode="auto">
            <a:xfrm>
              <a:off x="128" y="104"/>
              <a:ext cx="161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q</a:t>
              </a:r>
            </a:p>
          </p:txBody>
        </p:sp>
      </p:grpSp>
      <p:grpSp>
        <p:nvGrpSpPr>
          <p:cNvPr id="43019" name="Group 24"/>
          <p:cNvGrpSpPr>
            <a:grpSpLocks/>
          </p:cNvGrpSpPr>
          <p:nvPr/>
        </p:nvGrpSpPr>
        <p:grpSpPr bwMode="auto">
          <a:xfrm>
            <a:off x="4681538" y="2117725"/>
            <a:ext cx="663575" cy="661988"/>
            <a:chOff x="0" y="0"/>
            <a:chExt cx="417" cy="417"/>
          </a:xfrm>
        </p:grpSpPr>
        <p:sp>
          <p:nvSpPr>
            <p:cNvPr id="43068" name="AutoShape 22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4 h 21600"/>
                <a:gd name="T4" fmla="*/ 4 w 21600"/>
                <a:gd name="T5" fmla="*/ 8 h 21600"/>
                <a:gd name="T6" fmla="*/ 8 w 21600"/>
                <a:gd name="T7" fmla="*/ 4 h 21600"/>
                <a:gd name="T8" fmla="*/ 4 w 21600"/>
                <a:gd name="T9" fmla="*/ 0 h 21600"/>
                <a:gd name="T10" fmla="*/ 4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69" name="Rectangle 23"/>
            <p:cNvSpPr>
              <a:spLocks/>
            </p:cNvSpPr>
            <p:nvPr/>
          </p:nvSpPr>
          <p:spPr bwMode="auto">
            <a:xfrm>
              <a:off x="132" y="104"/>
              <a:ext cx="153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c</a:t>
              </a:r>
            </a:p>
          </p:txBody>
        </p:sp>
      </p:grpSp>
      <p:grpSp>
        <p:nvGrpSpPr>
          <p:cNvPr id="43020" name="Group 27"/>
          <p:cNvGrpSpPr>
            <a:grpSpLocks/>
          </p:cNvGrpSpPr>
          <p:nvPr/>
        </p:nvGrpSpPr>
        <p:grpSpPr bwMode="auto">
          <a:xfrm>
            <a:off x="5610225" y="2911475"/>
            <a:ext cx="663575" cy="661988"/>
            <a:chOff x="0" y="0"/>
            <a:chExt cx="417" cy="417"/>
          </a:xfrm>
        </p:grpSpPr>
        <p:sp>
          <p:nvSpPr>
            <p:cNvPr id="43066" name="AutoShape 25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4 h 21600"/>
                <a:gd name="T4" fmla="*/ 4 w 21600"/>
                <a:gd name="T5" fmla="*/ 8 h 21600"/>
                <a:gd name="T6" fmla="*/ 8 w 21600"/>
                <a:gd name="T7" fmla="*/ 4 h 21600"/>
                <a:gd name="T8" fmla="*/ 4 w 21600"/>
                <a:gd name="T9" fmla="*/ 0 h 21600"/>
                <a:gd name="T10" fmla="*/ 4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67" name="Rectangle 26"/>
            <p:cNvSpPr>
              <a:spLocks/>
            </p:cNvSpPr>
            <p:nvPr/>
          </p:nvSpPr>
          <p:spPr bwMode="auto">
            <a:xfrm>
              <a:off x="128" y="104"/>
              <a:ext cx="161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e</a:t>
              </a:r>
            </a:p>
          </p:txBody>
        </p:sp>
      </p:grpSp>
      <p:grpSp>
        <p:nvGrpSpPr>
          <p:cNvPr id="43021" name="Group 30"/>
          <p:cNvGrpSpPr>
            <a:grpSpLocks/>
          </p:cNvGrpSpPr>
          <p:nvPr/>
        </p:nvGrpSpPr>
        <p:grpSpPr bwMode="auto">
          <a:xfrm>
            <a:off x="5080000" y="3838575"/>
            <a:ext cx="661988" cy="661988"/>
            <a:chOff x="0" y="0"/>
            <a:chExt cx="417" cy="417"/>
          </a:xfrm>
        </p:grpSpPr>
        <p:sp>
          <p:nvSpPr>
            <p:cNvPr id="43064" name="AutoShape 28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4 h 21600"/>
                <a:gd name="T4" fmla="*/ 4 w 21600"/>
                <a:gd name="T5" fmla="*/ 8 h 21600"/>
                <a:gd name="T6" fmla="*/ 8 w 21600"/>
                <a:gd name="T7" fmla="*/ 4 h 21600"/>
                <a:gd name="T8" fmla="*/ 4 w 21600"/>
                <a:gd name="T9" fmla="*/ 0 h 21600"/>
                <a:gd name="T10" fmla="*/ 4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65" name="Rectangle 29"/>
            <p:cNvSpPr>
              <a:spLocks/>
            </p:cNvSpPr>
            <p:nvPr/>
          </p:nvSpPr>
          <p:spPr bwMode="auto">
            <a:xfrm>
              <a:off x="128" y="104"/>
              <a:ext cx="161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h</a:t>
              </a:r>
            </a:p>
          </p:txBody>
        </p:sp>
      </p:grpSp>
      <p:grpSp>
        <p:nvGrpSpPr>
          <p:cNvPr id="43022" name="Group 33"/>
          <p:cNvGrpSpPr>
            <a:grpSpLocks/>
          </p:cNvGrpSpPr>
          <p:nvPr/>
        </p:nvGrpSpPr>
        <p:grpSpPr bwMode="auto">
          <a:xfrm>
            <a:off x="2890838" y="1587500"/>
            <a:ext cx="663575" cy="661988"/>
            <a:chOff x="0" y="0"/>
            <a:chExt cx="417" cy="417"/>
          </a:xfrm>
        </p:grpSpPr>
        <p:sp>
          <p:nvSpPr>
            <p:cNvPr id="43062" name="AutoShape 31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4 h 21600"/>
                <a:gd name="T4" fmla="*/ 4 w 21600"/>
                <a:gd name="T5" fmla="*/ 8 h 21600"/>
                <a:gd name="T6" fmla="*/ 8 w 21600"/>
                <a:gd name="T7" fmla="*/ 4 h 21600"/>
                <a:gd name="T8" fmla="*/ 4 w 21600"/>
                <a:gd name="T9" fmla="*/ 0 h 21600"/>
                <a:gd name="T10" fmla="*/ 4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63" name="Rectangle 32"/>
            <p:cNvSpPr>
              <a:spLocks/>
            </p:cNvSpPr>
            <p:nvPr/>
          </p:nvSpPr>
          <p:spPr bwMode="auto">
            <a:xfrm>
              <a:off x="128" y="104"/>
              <a:ext cx="161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a</a:t>
              </a:r>
            </a:p>
          </p:txBody>
        </p:sp>
      </p:grpSp>
      <p:grpSp>
        <p:nvGrpSpPr>
          <p:cNvPr id="43023" name="Group 36"/>
          <p:cNvGrpSpPr>
            <a:grpSpLocks/>
          </p:cNvGrpSpPr>
          <p:nvPr/>
        </p:nvGrpSpPr>
        <p:grpSpPr bwMode="auto">
          <a:xfrm>
            <a:off x="7002463" y="3309938"/>
            <a:ext cx="663575" cy="661987"/>
            <a:chOff x="0" y="0"/>
            <a:chExt cx="417" cy="417"/>
          </a:xfrm>
        </p:grpSpPr>
        <p:sp>
          <p:nvSpPr>
            <p:cNvPr id="43060" name="AutoShape 34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4 h 21600"/>
                <a:gd name="T4" fmla="*/ 4 w 21600"/>
                <a:gd name="T5" fmla="*/ 8 h 21600"/>
                <a:gd name="T6" fmla="*/ 8 w 21600"/>
                <a:gd name="T7" fmla="*/ 4 h 21600"/>
                <a:gd name="T8" fmla="*/ 4 w 21600"/>
                <a:gd name="T9" fmla="*/ 0 h 21600"/>
                <a:gd name="T10" fmla="*/ 4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61" name="Rectangle 35"/>
            <p:cNvSpPr>
              <a:spLocks/>
            </p:cNvSpPr>
            <p:nvPr/>
          </p:nvSpPr>
          <p:spPr bwMode="auto">
            <a:xfrm>
              <a:off x="148" y="104"/>
              <a:ext cx="121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f</a:t>
              </a:r>
            </a:p>
          </p:txBody>
        </p:sp>
      </p:grpSp>
      <p:grpSp>
        <p:nvGrpSpPr>
          <p:cNvPr id="43024" name="Group 39"/>
          <p:cNvGrpSpPr>
            <a:grpSpLocks/>
          </p:cNvGrpSpPr>
          <p:nvPr/>
        </p:nvGrpSpPr>
        <p:grpSpPr bwMode="auto">
          <a:xfrm>
            <a:off x="6737350" y="4500563"/>
            <a:ext cx="663575" cy="661987"/>
            <a:chOff x="0" y="0"/>
            <a:chExt cx="417" cy="417"/>
          </a:xfrm>
        </p:grpSpPr>
        <p:sp>
          <p:nvSpPr>
            <p:cNvPr id="43058" name="AutoShape 37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4 h 21600"/>
                <a:gd name="T4" fmla="*/ 4 w 21600"/>
                <a:gd name="T5" fmla="*/ 8 h 21600"/>
                <a:gd name="T6" fmla="*/ 8 w 21600"/>
                <a:gd name="T7" fmla="*/ 4 h 21600"/>
                <a:gd name="T8" fmla="*/ 4 w 21600"/>
                <a:gd name="T9" fmla="*/ 0 h 21600"/>
                <a:gd name="T10" fmla="*/ 4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59" name="Rectangle 38"/>
            <p:cNvSpPr>
              <a:spLocks/>
            </p:cNvSpPr>
            <p:nvPr/>
          </p:nvSpPr>
          <p:spPr bwMode="auto">
            <a:xfrm>
              <a:off x="144" y="104"/>
              <a:ext cx="129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r</a:t>
              </a:r>
            </a:p>
          </p:txBody>
        </p:sp>
      </p:grpSp>
      <p:sp>
        <p:nvSpPr>
          <p:cNvPr id="43025" name="Line 40"/>
          <p:cNvSpPr>
            <a:spLocks noChangeShapeType="1"/>
          </p:cNvSpPr>
          <p:nvPr/>
        </p:nvSpPr>
        <p:spPr bwMode="auto">
          <a:xfrm>
            <a:off x="1731963" y="4338638"/>
            <a:ext cx="628650" cy="4937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6" name="Line 41"/>
          <p:cNvSpPr>
            <a:spLocks noChangeShapeType="1"/>
          </p:cNvSpPr>
          <p:nvPr/>
        </p:nvSpPr>
        <p:spPr bwMode="auto">
          <a:xfrm rot="10800000" flipH="1">
            <a:off x="2925763" y="5030788"/>
            <a:ext cx="1025525" cy="36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7" name="Line 42"/>
          <p:cNvSpPr>
            <a:spLocks noChangeShapeType="1"/>
          </p:cNvSpPr>
          <p:nvPr/>
        </p:nvSpPr>
        <p:spPr bwMode="auto">
          <a:xfrm flipH="1">
            <a:off x="4518025" y="4403725"/>
            <a:ext cx="658813" cy="3921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8" name="Line 43"/>
          <p:cNvSpPr>
            <a:spLocks noChangeShapeType="1"/>
          </p:cNvSpPr>
          <p:nvPr/>
        </p:nvSpPr>
        <p:spPr bwMode="auto">
          <a:xfrm flipH="1">
            <a:off x="3022600" y="4170363"/>
            <a:ext cx="2057400" cy="661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9" name="Line 44"/>
          <p:cNvSpPr>
            <a:spLocks noChangeShapeType="1"/>
          </p:cNvSpPr>
          <p:nvPr/>
        </p:nvSpPr>
        <p:spPr bwMode="auto">
          <a:xfrm flipH="1">
            <a:off x="5646738" y="3573463"/>
            <a:ext cx="295275" cy="361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30" name="Line 45"/>
          <p:cNvSpPr>
            <a:spLocks noChangeShapeType="1"/>
          </p:cNvSpPr>
          <p:nvPr/>
        </p:nvSpPr>
        <p:spPr bwMode="auto">
          <a:xfrm>
            <a:off x="6176963" y="3478213"/>
            <a:ext cx="657225" cy="11191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31" name="Line 46"/>
          <p:cNvSpPr>
            <a:spLocks noChangeShapeType="1"/>
          </p:cNvSpPr>
          <p:nvPr/>
        </p:nvSpPr>
        <p:spPr bwMode="auto">
          <a:xfrm rot="10800000" flipH="1">
            <a:off x="7069138" y="3971925"/>
            <a:ext cx="265112" cy="5286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32" name="Line 47"/>
          <p:cNvSpPr>
            <a:spLocks noChangeShapeType="1"/>
          </p:cNvSpPr>
          <p:nvPr/>
        </p:nvSpPr>
        <p:spPr bwMode="auto">
          <a:xfrm rot="10800000" flipH="1">
            <a:off x="7334250" y="2184400"/>
            <a:ext cx="200025" cy="11255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33" name="Line 48"/>
          <p:cNvSpPr>
            <a:spLocks noChangeShapeType="1"/>
          </p:cNvSpPr>
          <p:nvPr/>
        </p:nvSpPr>
        <p:spPr bwMode="auto">
          <a:xfrm rot="10800000" flipH="1">
            <a:off x="1731963" y="3508375"/>
            <a:ext cx="1357312" cy="360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34" name="Line 49"/>
          <p:cNvSpPr>
            <a:spLocks noChangeShapeType="1"/>
          </p:cNvSpPr>
          <p:nvPr/>
        </p:nvSpPr>
        <p:spPr bwMode="auto">
          <a:xfrm rot="10800000">
            <a:off x="2263775" y="2749550"/>
            <a:ext cx="922338" cy="523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35" name="Line 50"/>
          <p:cNvSpPr>
            <a:spLocks noChangeShapeType="1"/>
          </p:cNvSpPr>
          <p:nvPr/>
        </p:nvSpPr>
        <p:spPr bwMode="auto">
          <a:xfrm rot="10800000" flipH="1">
            <a:off x="2293938" y="1919288"/>
            <a:ext cx="596900" cy="360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36" name="Line 51"/>
          <p:cNvSpPr>
            <a:spLocks noChangeShapeType="1"/>
          </p:cNvSpPr>
          <p:nvPr/>
        </p:nvSpPr>
        <p:spPr bwMode="auto">
          <a:xfrm rot="10800000">
            <a:off x="3554413" y="1919288"/>
            <a:ext cx="1127125" cy="528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37" name="Line 52"/>
          <p:cNvSpPr>
            <a:spLocks noChangeShapeType="1"/>
          </p:cNvSpPr>
          <p:nvPr/>
        </p:nvSpPr>
        <p:spPr bwMode="auto">
          <a:xfrm rot="10800000" flipH="1">
            <a:off x="3656013" y="2682875"/>
            <a:ext cx="1122362" cy="590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38" name="Line 53"/>
          <p:cNvSpPr>
            <a:spLocks noChangeShapeType="1"/>
          </p:cNvSpPr>
          <p:nvPr/>
        </p:nvSpPr>
        <p:spPr bwMode="auto">
          <a:xfrm rot="10800000" flipH="1">
            <a:off x="3752850" y="3243263"/>
            <a:ext cx="1857375" cy="265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39" name="Freeform 54"/>
          <p:cNvSpPr>
            <a:spLocks/>
          </p:cNvSpPr>
          <p:nvPr/>
        </p:nvSpPr>
        <p:spPr bwMode="auto">
          <a:xfrm rot="5400000" flipH="1">
            <a:off x="5742781" y="2048669"/>
            <a:ext cx="957263" cy="1755775"/>
          </a:xfrm>
          <a:custGeom>
            <a:avLst/>
            <a:gdLst>
              <a:gd name="T0" fmla="*/ 0 w 21600"/>
              <a:gd name="T1" fmla="*/ 0 h 21600"/>
              <a:gd name="T2" fmla="*/ 1880122706 w 21600"/>
              <a:gd name="T3" fmla="*/ 2147483647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40" name="Freeform 55"/>
          <p:cNvSpPr>
            <a:spLocks/>
          </p:cNvSpPr>
          <p:nvPr/>
        </p:nvSpPr>
        <p:spPr bwMode="auto">
          <a:xfrm rot="10800000" flipH="1">
            <a:off x="1828800" y="3478213"/>
            <a:ext cx="3878263" cy="62547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524471949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41" name="Rectangle 56"/>
          <p:cNvSpPr>
            <a:spLocks/>
          </p:cNvSpPr>
          <p:nvPr/>
        </p:nvSpPr>
        <p:spPr bwMode="auto">
          <a:xfrm>
            <a:off x="2244725" y="1841500"/>
            <a:ext cx="320675" cy="355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  <p:sp>
        <p:nvSpPr>
          <p:cNvPr id="43042" name="Rectangle 57"/>
          <p:cNvSpPr>
            <a:spLocks/>
          </p:cNvSpPr>
          <p:nvPr/>
        </p:nvSpPr>
        <p:spPr bwMode="auto">
          <a:xfrm>
            <a:off x="4014788" y="3602038"/>
            <a:ext cx="320675" cy="355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9</a:t>
            </a:r>
          </a:p>
        </p:txBody>
      </p:sp>
      <p:sp>
        <p:nvSpPr>
          <p:cNvPr id="43043" name="Rectangle 58"/>
          <p:cNvSpPr>
            <a:spLocks/>
          </p:cNvSpPr>
          <p:nvPr/>
        </p:nvSpPr>
        <p:spPr bwMode="auto">
          <a:xfrm>
            <a:off x="6402388" y="3681413"/>
            <a:ext cx="320675" cy="355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  <p:sp>
        <p:nvSpPr>
          <p:cNvPr id="43044" name="Rectangle 59"/>
          <p:cNvSpPr>
            <a:spLocks/>
          </p:cNvSpPr>
          <p:nvPr/>
        </p:nvSpPr>
        <p:spPr bwMode="auto">
          <a:xfrm>
            <a:off x="3862388" y="2720975"/>
            <a:ext cx="319087" cy="355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43045" name="Rectangle 60"/>
          <p:cNvSpPr>
            <a:spLocks/>
          </p:cNvSpPr>
          <p:nvPr/>
        </p:nvSpPr>
        <p:spPr bwMode="auto">
          <a:xfrm>
            <a:off x="2706688" y="2720975"/>
            <a:ext cx="320675" cy="355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</a:t>
            </a:r>
          </a:p>
        </p:txBody>
      </p:sp>
      <p:sp>
        <p:nvSpPr>
          <p:cNvPr id="43046" name="Rectangle 61"/>
          <p:cNvSpPr>
            <a:spLocks/>
          </p:cNvSpPr>
          <p:nvPr/>
        </p:nvSpPr>
        <p:spPr bwMode="auto">
          <a:xfrm>
            <a:off x="5786438" y="3602038"/>
            <a:ext cx="322262" cy="355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43047" name="Rectangle 62"/>
          <p:cNvSpPr>
            <a:spLocks/>
          </p:cNvSpPr>
          <p:nvPr/>
        </p:nvSpPr>
        <p:spPr bwMode="auto">
          <a:xfrm>
            <a:off x="4092575" y="1920875"/>
            <a:ext cx="320675" cy="355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  <p:sp>
        <p:nvSpPr>
          <p:cNvPr id="43048" name="Rectangle 63"/>
          <p:cNvSpPr>
            <a:spLocks/>
          </p:cNvSpPr>
          <p:nvPr/>
        </p:nvSpPr>
        <p:spPr bwMode="auto">
          <a:xfrm>
            <a:off x="2090738" y="3362325"/>
            <a:ext cx="322262" cy="355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</a:t>
            </a:r>
          </a:p>
        </p:txBody>
      </p:sp>
      <p:sp>
        <p:nvSpPr>
          <p:cNvPr id="43049" name="Rectangle 64"/>
          <p:cNvSpPr>
            <a:spLocks/>
          </p:cNvSpPr>
          <p:nvPr/>
        </p:nvSpPr>
        <p:spPr bwMode="auto">
          <a:xfrm>
            <a:off x="7172325" y="4162425"/>
            <a:ext cx="320675" cy="355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</a:t>
            </a:r>
          </a:p>
        </p:txBody>
      </p:sp>
      <p:sp>
        <p:nvSpPr>
          <p:cNvPr id="43050" name="Rectangle 65"/>
          <p:cNvSpPr>
            <a:spLocks/>
          </p:cNvSpPr>
          <p:nvPr/>
        </p:nvSpPr>
        <p:spPr bwMode="auto">
          <a:xfrm>
            <a:off x="4784725" y="4562475"/>
            <a:ext cx="320675" cy="355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43051" name="Rectangle 66"/>
          <p:cNvSpPr>
            <a:spLocks/>
          </p:cNvSpPr>
          <p:nvPr/>
        </p:nvSpPr>
        <p:spPr bwMode="auto">
          <a:xfrm>
            <a:off x="3706813" y="4162425"/>
            <a:ext cx="320675" cy="355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43052" name="Rectangle 67"/>
          <p:cNvSpPr>
            <a:spLocks/>
          </p:cNvSpPr>
          <p:nvPr/>
        </p:nvSpPr>
        <p:spPr bwMode="auto">
          <a:xfrm>
            <a:off x="3476625" y="4721225"/>
            <a:ext cx="469900" cy="355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15</a:t>
            </a:r>
          </a:p>
        </p:txBody>
      </p:sp>
      <p:sp>
        <p:nvSpPr>
          <p:cNvPr id="43053" name="Rectangle 68"/>
          <p:cNvSpPr>
            <a:spLocks/>
          </p:cNvSpPr>
          <p:nvPr/>
        </p:nvSpPr>
        <p:spPr bwMode="auto">
          <a:xfrm>
            <a:off x="1936750" y="4241800"/>
            <a:ext cx="320675" cy="355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</a:t>
            </a:r>
          </a:p>
        </p:txBody>
      </p:sp>
      <p:sp>
        <p:nvSpPr>
          <p:cNvPr id="43054" name="Rectangle 69"/>
          <p:cNvSpPr>
            <a:spLocks/>
          </p:cNvSpPr>
          <p:nvPr/>
        </p:nvSpPr>
        <p:spPr bwMode="auto">
          <a:xfrm>
            <a:off x="6478588" y="2401888"/>
            <a:ext cx="320675" cy="355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</a:t>
            </a:r>
          </a:p>
        </p:txBody>
      </p:sp>
      <p:sp>
        <p:nvSpPr>
          <p:cNvPr id="43055" name="Rectangle 70"/>
          <p:cNvSpPr>
            <a:spLocks/>
          </p:cNvSpPr>
          <p:nvPr/>
        </p:nvSpPr>
        <p:spPr bwMode="auto">
          <a:xfrm>
            <a:off x="7480300" y="2562225"/>
            <a:ext cx="320675" cy="355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  <p:sp>
        <p:nvSpPr>
          <p:cNvPr id="43056" name="Line 71"/>
          <p:cNvSpPr>
            <a:spLocks noChangeShapeType="1"/>
          </p:cNvSpPr>
          <p:nvPr/>
        </p:nvSpPr>
        <p:spPr bwMode="auto">
          <a:xfrm rot="10800000" flipH="1">
            <a:off x="4614863" y="4833938"/>
            <a:ext cx="2122487" cy="19843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57" name="Rectangle 72"/>
          <p:cNvSpPr>
            <a:spLocks/>
          </p:cNvSpPr>
          <p:nvPr/>
        </p:nvSpPr>
        <p:spPr bwMode="auto">
          <a:xfrm>
            <a:off x="4632325" y="3041650"/>
            <a:ext cx="319088" cy="355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62088"/>
          </a:xfrm>
        </p:spPr>
        <p:txBody>
          <a:bodyPr rIns="132080"/>
          <a:lstStyle/>
          <a:p>
            <a:pPr indent="0" eaLnBrk="1" hangingPunct="1"/>
            <a:r>
              <a:rPr lang="en-US" smtClean="0"/>
              <a:t>Uniform Cost Search</a:t>
            </a:r>
          </a:p>
        </p:txBody>
      </p:sp>
      <p:grpSp>
        <p:nvGrpSpPr>
          <p:cNvPr id="44036" name="Group 5"/>
          <p:cNvGrpSpPr>
            <a:grpSpLocks/>
          </p:cNvGrpSpPr>
          <p:nvPr/>
        </p:nvGrpSpPr>
        <p:grpSpPr bwMode="auto">
          <a:xfrm>
            <a:off x="1720850" y="4560888"/>
            <a:ext cx="695325" cy="661987"/>
            <a:chOff x="0" y="0"/>
            <a:chExt cx="437" cy="417"/>
          </a:xfrm>
        </p:grpSpPr>
        <p:sp>
          <p:nvSpPr>
            <p:cNvPr id="44104" name="AutoShape 3"/>
            <p:cNvSpPr>
              <a:spLocks/>
            </p:cNvSpPr>
            <p:nvPr/>
          </p:nvSpPr>
          <p:spPr bwMode="auto">
            <a:xfrm>
              <a:off x="10" y="0"/>
              <a:ext cx="417" cy="417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4 h 21600"/>
                <a:gd name="T4" fmla="*/ 4 w 21600"/>
                <a:gd name="T5" fmla="*/ 8 h 21600"/>
                <a:gd name="T6" fmla="*/ 8 w 21600"/>
                <a:gd name="T7" fmla="*/ 4 h 21600"/>
                <a:gd name="T8" fmla="*/ 4 w 21600"/>
                <a:gd name="T9" fmla="*/ 0 h 21600"/>
                <a:gd name="T10" fmla="*/ 4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105" name="Rectangle 4"/>
            <p:cNvSpPr>
              <a:spLocks/>
            </p:cNvSpPr>
            <p:nvPr/>
          </p:nvSpPr>
          <p:spPr bwMode="auto">
            <a:xfrm>
              <a:off x="0" y="120"/>
              <a:ext cx="437" cy="1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400">
                  <a:solidFill>
                    <a:schemeClr val="tx1"/>
                  </a:solidFill>
                  <a:cs typeface="Arial" charset="0"/>
                </a:rPr>
                <a:t>START</a:t>
              </a:r>
            </a:p>
          </p:txBody>
        </p:sp>
      </p:grpSp>
      <p:grpSp>
        <p:nvGrpSpPr>
          <p:cNvPr id="44037" name="Group 8"/>
          <p:cNvGrpSpPr>
            <a:grpSpLocks/>
          </p:cNvGrpSpPr>
          <p:nvPr/>
        </p:nvGrpSpPr>
        <p:grpSpPr bwMode="auto">
          <a:xfrm>
            <a:off x="7758113" y="2309813"/>
            <a:ext cx="693737" cy="661987"/>
            <a:chOff x="0" y="0"/>
            <a:chExt cx="436" cy="417"/>
          </a:xfrm>
        </p:grpSpPr>
        <p:sp>
          <p:nvSpPr>
            <p:cNvPr id="44102" name="AutoShape 6"/>
            <p:cNvSpPr>
              <a:spLocks/>
            </p:cNvSpPr>
            <p:nvPr/>
          </p:nvSpPr>
          <p:spPr bwMode="auto">
            <a:xfrm>
              <a:off x="9" y="0"/>
              <a:ext cx="418" cy="417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4 h 21600"/>
                <a:gd name="T4" fmla="*/ 4 w 21600"/>
                <a:gd name="T5" fmla="*/ 8 h 21600"/>
                <a:gd name="T6" fmla="*/ 8 w 21600"/>
                <a:gd name="T7" fmla="*/ 4 h 21600"/>
                <a:gd name="T8" fmla="*/ 4 w 21600"/>
                <a:gd name="T9" fmla="*/ 0 h 21600"/>
                <a:gd name="T10" fmla="*/ 4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103" name="Rectangle 7"/>
            <p:cNvSpPr>
              <a:spLocks/>
            </p:cNvSpPr>
            <p:nvPr/>
          </p:nvSpPr>
          <p:spPr bwMode="auto">
            <a:xfrm>
              <a:off x="0" y="116"/>
              <a:ext cx="436" cy="1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600">
                  <a:solidFill>
                    <a:schemeClr val="tx1"/>
                  </a:solidFill>
                  <a:cs typeface="Arial" charset="0"/>
                </a:rPr>
                <a:t>GOAL</a:t>
              </a:r>
            </a:p>
          </p:txBody>
        </p:sp>
      </p:grpSp>
      <p:grpSp>
        <p:nvGrpSpPr>
          <p:cNvPr id="44038" name="Group 11"/>
          <p:cNvGrpSpPr>
            <a:grpSpLocks/>
          </p:cNvGrpSpPr>
          <p:nvPr/>
        </p:nvGrpSpPr>
        <p:grpSpPr bwMode="auto">
          <a:xfrm>
            <a:off x="3660775" y="3963988"/>
            <a:ext cx="663575" cy="661987"/>
            <a:chOff x="0" y="0"/>
            <a:chExt cx="417" cy="417"/>
          </a:xfrm>
        </p:grpSpPr>
        <p:sp>
          <p:nvSpPr>
            <p:cNvPr id="44100" name="AutoShape 9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4 h 21600"/>
                <a:gd name="T4" fmla="*/ 4 w 21600"/>
                <a:gd name="T5" fmla="*/ 8 h 21600"/>
                <a:gd name="T6" fmla="*/ 8 w 21600"/>
                <a:gd name="T7" fmla="*/ 4 h 21600"/>
                <a:gd name="T8" fmla="*/ 4 w 21600"/>
                <a:gd name="T9" fmla="*/ 0 h 21600"/>
                <a:gd name="T10" fmla="*/ 4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101" name="Rectangle 10"/>
            <p:cNvSpPr>
              <a:spLocks/>
            </p:cNvSpPr>
            <p:nvPr/>
          </p:nvSpPr>
          <p:spPr bwMode="auto">
            <a:xfrm>
              <a:off x="128" y="104"/>
              <a:ext cx="161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d</a:t>
              </a:r>
            </a:p>
          </p:txBody>
        </p:sp>
      </p:grpSp>
      <p:grpSp>
        <p:nvGrpSpPr>
          <p:cNvPr id="44039" name="Group 14"/>
          <p:cNvGrpSpPr>
            <a:grpSpLocks/>
          </p:cNvGrpSpPr>
          <p:nvPr/>
        </p:nvGrpSpPr>
        <p:grpSpPr bwMode="auto">
          <a:xfrm>
            <a:off x="2268538" y="2971800"/>
            <a:ext cx="663575" cy="661988"/>
            <a:chOff x="0" y="0"/>
            <a:chExt cx="417" cy="417"/>
          </a:xfrm>
        </p:grpSpPr>
        <p:sp>
          <p:nvSpPr>
            <p:cNvPr id="44098" name="AutoShape 12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4 h 21600"/>
                <a:gd name="T4" fmla="*/ 4 w 21600"/>
                <a:gd name="T5" fmla="*/ 8 h 21600"/>
                <a:gd name="T6" fmla="*/ 8 w 21600"/>
                <a:gd name="T7" fmla="*/ 4 h 21600"/>
                <a:gd name="T8" fmla="*/ 4 w 21600"/>
                <a:gd name="T9" fmla="*/ 0 h 21600"/>
                <a:gd name="T10" fmla="*/ 4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99" name="Rectangle 13"/>
            <p:cNvSpPr>
              <a:spLocks/>
            </p:cNvSpPr>
            <p:nvPr/>
          </p:nvSpPr>
          <p:spPr bwMode="auto">
            <a:xfrm>
              <a:off x="128" y="104"/>
              <a:ext cx="161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b</a:t>
              </a:r>
            </a:p>
          </p:txBody>
        </p:sp>
      </p:grpSp>
      <p:grpSp>
        <p:nvGrpSpPr>
          <p:cNvPr id="44040" name="Group 17"/>
          <p:cNvGrpSpPr>
            <a:grpSpLocks/>
          </p:cNvGrpSpPr>
          <p:nvPr/>
        </p:nvGrpSpPr>
        <p:grpSpPr bwMode="auto">
          <a:xfrm>
            <a:off x="2932113" y="5287963"/>
            <a:ext cx="661987" cy="661987"/>
            <a:chOff x="0" y="0"/>
            <a:chExt cx="417" cy="417"/>
          </a:xfrm>
        </p:grpSpPr>
        <p:sp>
          <p:nvSpPr>
            <p:cNvPr id="44096" name="AutoShape 15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4 h 21600"/>
                <a:gd name="T4" fmla="*/ 4 w 21600"/>
                <a:gd name="T5" fmla="*/ 8 h 21600"/>
                <a:gd name="T6" fmla="*/ 8 w 21600"/>
                <a:gd name="T7" fmla="*/ 4 h 21600"/>
                <a:gd name="T8" fmla="*/ 4 w 21600"/>
                <a:gd name="T9" fmla="*/ 0 h 21600"/>
                <a:gd name="T10" fmla="*/ 4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97" name="Rectangle 16"/>
            <p:cNvSpPr>
              <a:spLocks/>
            </p:cNvSpPr>
            <p:nvPr/>
          </p:nvSpPr>
          <p:spPr bwMode="auto">
            <a:xfrm>
              <a:off x="128" y="104"/>
              <a:ext cx="161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p</a:t>
              </a:r>
            </a:p>
          </p:txBody>
        </p:sp>
      </p:grpSp>
      <p:grpSp>
        <p:nvGrpSpPr>
          <p:cNvPr id="44041" name="Group 20"/>
          <p:cNvGrpSpPr>
            <a:grpSpLocks/>
          </p:cNvGrpSpPr>
          <p:nvPr/>
        </p:nvGrpSpPr>
        <p:grpSpPr bwMode="auto">
          <a:xfrm>
            <a:off x="4522788" y="5486400"/>
            <a:ext cx="663575" cy="661988"/>
            <a:chOff x="0" y="0"/>
            <a:chExt cx="417" cy="417"/>
          </a:xfrm>
        </p:grpSpPr>
        <p:sp>
          <p:nvSpPr>
            <p:cNvPr id="44094" name="AutoShape 18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4 h 21600"/>
                <a:gd name="T4" fmla="*/ 4 w 21600"/>
                <a:gd name="T5" fmla="*/ 8 h 21600"/>
                <a:gd name="T6" fmla="*/ 8 w 21600"/>
                <a:gd name="T7" fmla="*/ 4 h 21600"/>
                <a:gd name="T8" fmla="*/ 4 w 21600"/>
                <a:gd name="T9" fmla="*/ 0 h 21600"/>
                <a:gd name="T10" fmla="*/ 4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95" name="Rectangle 19"/>
            <p:cNvSpPr>
              <a:spLocks/>
            </p:cNvSpPr>
            <p:nvPr/>
          </p:nvSpPr>
          <p:spPr bwMode="auto">
            <a:xfrm>
              <a:off x="128" y="104"/>
              <a:ext cx="161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q</a:t>
              </a:r>
            </a:p>
          </p:txBody>
        </p:sp>
      </p:grpSp>
      <p:grpSp>
        <p:nvGrpSpPr>
          <p:cNvPr id="44042" name="Group 23"/>
          <p:cNvGrpSpPr>
            <a:grpSpLocks/>
          </p:cNvGrpSpPr>
          <p:nvPr/>
        </p:nvGrpSpPr>
        <p:grpSpPr bwMode="auto">
          <a:xfrm>
            <a:off x="5253038" y="2905125"/>
            <a:ext cx="663575" cy="661988"/>
            <a:chOff x="0" y="0"/>
            <a:chExt cx="417" cy="417"/>
          </a:xfrm>
        </p:grpSpPr>
        <p:sp>
          <p:nvSpPr>
            <p:cNvPr id="44092" name="AutoShape 21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4 h 21600"/>
                <a:gd name="T4" fmla="*/ 4 w 21600"/>
                <a:gd name="T5" fmla="*/ 8 h 21600"/>
                <a:gd name="T6" fmla="*/ 8 w 21600"/>
                <a:gd name="T7" fmla="*/ 4 h 21600"/>
                <a:gd name="T8" fmla="*/ 4 w 21600"/>
                <a:gd name="T9" fmla="*/ 0 h 21600"/>
                <a:gd name="T10" fmla="*/ 4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93" name="Rectangle 22"/>
            <p:cNvSpPr>
              <a:spLocks/>
            </p:cNvSpPr>
            <p:nvPr/>
          </p:nvSpPr>
          <p:spPr bwMode="auto">
            <a:xfrm>
              <a:off x="132" y="104"/>
              <a:ext cx="153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c</a:t>
              </a:r>
            </a:p>
          </p:txBody>
        </p:sp>
      </p:grpSp>
      <p:grpSp>
        <p:nvGrpSpPr>
          <p:cNvPr id="44043" name="Group 26"/>
          <p:cNvGrpSpPr>
            <a:grpSpLocks/>
          </p:cNvGrpSpPr>
          <p:nvPr/>
        </p:nvGrpSpPr>
        <p:grpSpPr bwMode="auto">
          <a:xfrm>
            <a:off x="6181725" y="3698875"/>
            <a:ext cx="663575" cy="661988"/>
            <a:chOff x="0" y="0"/>
            <a:chExt cx="417" cy="417"/>
          </a:xfrm>
        </p:grpSpPr>
        <p:sp>
          <p:nvSpPr>
            <p:cNvPr id="44090" name="AutoShape 24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4 h 21600"/>
                <a:gd name="T4" fmla="*/ 4 w 21600"/>
                <a:gd name="T5" fmla="*/ 8 h 21600"/>
                <a:gd name="T6" fmla="*/ 8 w 21600"/>
                <a:gd name="T7" fmla="*/ 4 h 21600"/>
                <a:gd name="T8" fmla="*/ 4 w 21600"/>
                <a:gd name="T9" fmla="*/ 0 h 21600"/>
                <a:gd name="T10" fmla="*/ 4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91" name="Rectangle 25"/>
            <p:cNvSpPr>
              <a:spLocks/>
            </p:cNvSpPr>
            <p:nvPr/>
          </p:nvSpPr>
          <p:spPr bwMode="auto">
            <a:xfrm>
              <a:off x="128" y="104"/>
              <a:ext cx="161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e</a:t>
              </a:r>
            </a:p>
          </p:txBody>
        </p:sp>
      </p:grpSp>
      <p:grpSp>
        <p:nvGrpSpPr>
          <p:cNvPr id="44044" name="Group 29"/>
          <p:cNvGrpSpPr>
            <a:grpSpLocks/>
          </p:cNvGrpSpPr>
          <p:nvPr/>
        </p:nvGrpSpPr>
        <p:grpSpPr bwMode="auto">
          <a:xfrm>
            <a:off x="5651500" y="4625975"/>
            <a:ext cx="661988" cy="661988"/>
            <a:chOff x="0" y="0"/>
            <a:chExt cx="417" cy="417"/>
          </a:xfrm>
        </p:grpSpPr>
        <p:sp>
          <p:nvSpPr>
            <p:cNvPr id="44088" name="AutoShape 27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4 h 21600"/>
                <a:gd name="T4" fmla="*/ 4 w 21600"/>
                <a:gd name="T5" fmla="*/ 8 h 21600"/>
                <a:gd name="T6" fmla="*/ 8 w 21600"/>
                <a:gd name="T7" fmla="*/ 4 h 21600"/>
                <a:gd name="T8" fmla="*/ 4 w 21600"/>
                <a:gd name="T9" fmla="*/ 0 h 21600"/>
                <a:gd name="T10" fmla="*/ 4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89" name="Rectangle 28"/>
            <p:cNvSpPr>
              <a:spLocks/>
            </p:cNvSpPr>
            <p:nvPr/>
          </p:nvSpPr>
          <p:spPr bwMode="auto">
            <a:xfrm>
              <a:off x="128" y="104"/>
              <a:ext cx="161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h</a:t>
              </a:r>
            </a:p>
          </p:txBody>
        </p:sp>
      </p:grpSp>
      <p:grpSp>
        <p:nvGrpSpPr>
          <p:cNvPr id="44045" name="Group 32"/>
          <p:cNvGrpSpPr>
            <a:grpSpLocks/>
          </p:cNvGrpSpPr>
          <p:nvPr/>
        </p:nvGrpSpPr>
        <p:grpSpPr bwMode="auto">
          <a:xfrm>
            <a:off x="3462338" y="2374900"/>
            <a:ext cx="663575" cy="661988"/>
            <a:chOff x="0" y="0"/>
            <a:chExt cx="417" cy="417"/>
          </a:xfrm>
        </p:grpSpPr>
        <p:sp>
          <p:nvSpPr>
            <p:cNvPr id="44086" name="AutoShape 30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4 h 21600"/>
                <a:gd name="T4" fmla="*/ 4 w 21600"/>
                <a:gd name="T5" fmla="*/ 8 h 21600"/>
                <a:gd name="T6" fmla="*/ 8 w 21600"/>
                <a:gd name="T7" fmla="*/ 4 h 21600"/>
                <a:gd name="T8" fmla="*/ 4 w 21600"/>
                <a:gd name="T9" fmla="*/ 0 h 21600"/>
                <a:gd name="T10" fmla="*/ 4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87" name="Rectangle 31"/>
            <p:cNvSpPr>
              <a:spLocks/>
            </p:cNvSpPr>
            <p:nvPr/>
          </p:nvSpPr>
          <p:spPr bwMode="auto">
            <a:xfrm>
              <a:off x="128" y="104"/>
              <a:ext cx="161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a</a:t>
              </a:r>
            </a:p>
          </p:txBody>
        </p:sp>
      </p:grpSp>
      <p:grpSp>
        <p:nvGrpSpPr>
          <p:cNvPr id="44046" name="Group 35"/>
          <p:cNvGrpSpPr>
            <a:grpSpLocks/>
          </p:cNvGrpSpPr>
          <p:nvPr/>
        </p:nvGrpSpPr>
        <p:grpSpPr bwMode="auto">
          <a:xfrm>
            <a:off x="7573963" y="4097338"/>
            <a:ext cx="663575" cy="661987"/>
            <a:chOff x="0" y="0"/>
            <a:chExt cx="417" cy="417"/>
          </a:xfrm>
        </p:grpSpPr>
        <p:sp>
          <p:nvSpPr>
            <p:cNvPr id="44084" name="AutoShape 33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4 h 21600"/>
                <a:gd name="T4" fmla="*/ 4 w 21600"/>
                <a:gd name="T5" fmla="*/ 8 h 21600"/>
                <a:gd name="T6" fmla="*/ 8 w 21600"/>
                <a:gd name="T7" fmla="*/ 4 h 21600"/>
                <a:gd name="T8" fmla="*/ 4 w 21600"/>
                <a:gd name="T9" fmla="*/ 0 h 21600"/>
                <a:gd name="T10" fmla="*/ 4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85" name="Rectangle 34"/>
            <p:cNvSpPr>
              <a:spLocks/>
            </p:cNvSpPr>
            <p:nvPr/>
          </p:nvSpPr>
          <p:spPr bwMode="auto">
            <a:xfrm>
              <a:off x="148" y="104"/>
              <a:ext cx="121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f</a:t>
              </a:r>
            </a:p>
          </p:txBody>
        </p:sp>
      </p:grpSp>
      <p:grpSp>
        <p:nvGrpSpPr>
          <p:cNvPr id="44047" name="Group 38"/>
          <p:cNvGrpSpPr>
            <a:grpSpLocks/>
          </p:cNvGrpSpPr>
          <p:nvPr/>
        </p:nvGrpSpPr>
        <p:grpSpPr bwMode="auto">
          <a:xfrm>
            <a:off x="7308850" y="5287963"/>
            <a:ext cx="663575" cy="661987"/>
            <a:chOff x="0" y="0"/>
            <a:chExt cx="417" cy="417"/>
          </a:xfrm>
        </p:grpSpPr>
        <p:sp>
          <p:nvSpPr>
            <p:cNvPr id="44082" name="AutoShape 36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4 h 21600"/>
                <a:gd name="T4" fmla="*/ 4 w 21600"/>
                <a:gd name="T5" fmla="*/ 8 h 21600"/>
                <a:gd name="T6" fmla="*/ 8 w 21600"/>
                <a:gd name="T7" fmla="*/ 4 h 21600"/>
                <a:gd name="T8" fmla="*/ 4 w 21600"/>
                <a:gd name="T9" fmla="*/ 0 h 21600"/>
                <a:gd name="T10" fmla="*/ 4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83" name="Rectangle 37"/>
            <p:cNvSpPr>
              <a:spLocks/>
            </p:cNvSpPr>
            <p:nvPr/>
          </p:nvSpPr>
          <p:spPr bwMode="auto">
            <a:xfrm>
              <a:off x="144" y="104"/>
              <a:ext cx="129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r</a:t>
              </a:r>
            </a:p>
          </p:txBody>
        </p:sp>
      </p:grpSp>
      <p:sp>
        <p:nvSpPr>
          <p:cNvPr id="44048" name="Line 39"/>
          <p:cNvSpPr>
            <a:spLocks noChangeShapeType="1"/>
          </p:cNvSpPr>
          <p:nvPr/>
        </p:nvSpPr>
        <p:spPr bwMode="auto">
          <a:xfrm>
            <a:off x="2303463" y="5126038"/>
            <a:ext cx="628650" cy="4937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9" name="Line 40"/>
          <p:cNvSpPr>
            <a:spLocks noChangeShapeType="1"/>
          </p:cNvSpPr>
          <p:nvPr/>
        </p:nvSpPr>
        <p:spPr bwMode="auto">
          <a:xfrm rot="10800000" flipH="1">
            <a:off x="3497263" y="5818188"/>
            <a:ext cx="1025525" cy="36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0" name="Line 41"/>
          <p:cNvSpPr>
            <a:spLocks noChangeShapeType="1"/>
          </p:cNvSpPr>
          <p:nvPr/>
        </p:nvSpPr>
        <p:spPr bwMode="auto">
          <a:xfrm flipH="1">
            <a:off x="5089525" y="5191125"/>
            <a:ext cx="658813" cy="3921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1" name="Line 42"/>
          <p:cNvSpPr>
            <a:spLocks noChangeShapeType="1"/>
          </p:cNvSpPr>
          <p:nvPr/>
        </p:nvSpPr>
        <p:spPr bwMode="auto">
          <a:xfrm flipH="1">
            <a:off x="3594100" y="4957763"/>
            <a:ext cx="2057400" cy="661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2" name="Line 43"/>
          <p:cNvSpPr>
            <a:spLocks noChangeShapeType="1"/>
          </p:cNvSpPr>
          <p:nvPr/>
        </p:nvSpPr>
        <p:spPr bwMode="auto">
          <a:xfrm flipH="1">
            <a:off x="6218238" y="4360863"/>
            <a:ext cx="295275" cy="361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3" name="Line 44"/>
          <p:cNvSpPr>
            <a:spLocks noChangeShapeType="1"/>
          </p:cNvSpPr>
          <p:nvPr/>
        </p:nvSpPr>
        <p:spPr bwMode="auto">
          <a:xfrm>
            <a:off x="6748463" y="4265613"/>
            <a:ext cx="657225" cy="11191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4" name="Line 45"/>
          <p:cNvSpPr>
            <a:spLocks noChangeShapeType="1"/>
          </p:cNvSpPr>
          <p:nvPr/>
        </p:nvSpPr>
        <p:spPr bwMode="auto">
          <a:xfrm rot="10800000" flipH="1">
            <a:off x="7640638" y="4759325"/>
            <a:ext cx="265112" cy="5286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5" name="Line 46"/>
          <p:cNvSpPr>
            <a:spLocks noChangeShapeType="1"/>
          </p:cNvSpPr>
          <p:nvPr/>
        </p:nvSpPr>
        <p:spPr bwMode="auto">
          <a:xfrm rot="10800000" flipH="1">
            <a:off x="7905750" y="2971800"/>
            <a:ext cx="200025" cy="11255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6" name="Line 47"/>
          <p:cNvSpPr>
            <a:spLocks noChangeShapeType="1"/>
          </p:cNvSpPr>
          <p:nvPr/>
        </p:nvSpPr>
        <p:spPr bwMode="auto">
          <a:xfrm rot="10800000" flipH="1">
            <a:off x="2303463" y="4295775"/>
            <a:ext cx="1357312" cy="360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7" name="Line 48"/>
          <p:cNvSpPr>
            <a:spLocks noChangeShapeType="1"/>
          </p:cNvSpPr>
          <p:nvPr/>
        </p:nvSpPr>
        <p:spPr bwMode="auto">
          <a:xfrm rot="10800000">
            <a:off x="2835275" y="3536950"/>
            <a:ext cx="922338" cy="523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8" name="Line 49"/>
          <p:cNvSpPr>
            <a:spLocks noChangeShapeType="1"/>
          </p:cNvSpPr>
          <p:nvPr/>
        </p:nvSpPr>
        <p:spPr bwMode="auto">
          <a:xfrm rot="10800000" flipH="1">
            <a:off x="2865438" y="2706688"/>
            <a:ext cx="596900" cy="360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9" name="Line 50"/>
          <p:cNvSpPr>
            <a:spLocks noChangeShapeType="1"/>
          </p:cNvSpPr>
          <p:nvPr/>
        </p:nvSpPr>
        <p:spPr bwMode="auto">
          <a:xfrm rot="10800000">
            <a:off x="4125913" y="2706688"/>
            <a:ext cx="1127125" cy="528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60" name="Line 51"/>
          <p:cNvSpPr>
            <a:spLocks noChangeShapeType="1"/>
          </p:cNvSpPr>
          <p:nvPr/>
        </p:nvSpPr>
        <p:spPr bwMode="auto">
          <a:xfrm rot="10800000" flipH="1">
            <a:off x="4227513" y="3470275"/>
            <a:ext cx="1122362" cy="590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61" name="Line 52"/>
          <p:cNvSpPr>
            <a:spLocks noChangeShapeType="1"/>
          </p:cNvSpPr>
          <p:nvPr/>
        </p:nvSpPr>
        <p:spPr bwMode="auto">
          <a:xfrm rot="10800000" flipH="1">
            <a:off x="4324350" y="4030663"/>
            <a:ext cx="1857375" cy="265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62" name="Freeform 53"/>
          <p:cNvSpPr>
            <a:spLocks/>
          </p:cNvSpPr>
          <p:nvPr/>
        </p:nvSpPr>
        <p:spPr bwMode="auto">
          <a:xfrm rot="5400000" flipH="1">
            <a:off x="6314281" y="2836069"/>
            <a:ext cx="957263" cy="1755775"/>
          </a:xfrm>
          <a:custGeom>
            <a:avLst/>
            <a:gdLst>
              <a:gd name="T0" fmla="*/ 0 w 21600"/>
              <a:gd name="T1" fmla="*/ 0 h 21600"/>
              <a:gd name="T2" fmla="*/ 1880122706 w 21600"/>
              <a:gd name="T3" fmla="*/ 2147483647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63" name="Freeform 54"/>
          <p:cNvSpPr>
            <a:spLocks/>
          </p:cNvSpPr>
          <p:nvPr/>
        </p:nvSpPr>
        <p:spPr bwMode="auto">
          <a:xfrm rot="10800000" flipH="1">
            <a:off x="2400300" y="4265613"/>
            <a:ext cx="3878263" cy="62547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524471949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64" name="Rectangle 55"/>
          <p:cNvSpPr>
            <a:spLocks/>
          </p:cNvSpPr>
          <p:nvPr/>
        </p:nvSpPr>
        <p:spPr bwMode="auto">
          <a:xfrm>
            <a:off x="2816225" y="2628900"/>
            <a:ext cx="320675" cy="355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  <p:sp>
        <p:nvSpPr>
          <p:cNvPr id="44065" name="Rectangle 56"/>
          <p:cNvSpPr>
            <a:spLocks/>
          </p:cNvSpPr>
          <p:nvPr/>
        </p:nvSpPr>
        <p:spPr bwMode="auto">
          <a:xfrm>
            <a:off x="4586288" y="4389438"/>
            <a:ext cx="320675" cy="355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9</a:t>
            </a:r>
          </a:p>
        </p:txBody>
      </p:sp>
      <p:sp>
        <p:nvSpPr>
          <p:cNvPr id="44066" name="Rectangle 57"/>
          <p:cNvSpPr>
            <a:spLocks/>
          </p:cNvSpPr>
          <p:nvPr/>
        </p:nvSpPr>
        <p:spPr bwMode="auto">
          <a:xfrm>
            <a:off x="6973888" y="4468813"/>
            <a:ext cx="320675" cy="355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  <p:sp>
        <p:nvSpPr>
          <p:cNvPr id="44067" name="Rectangle 58"/>
          <p:cNvSpPr>
            <a:spLocks/>
          </p:cNvSpPr>
          <p:nvPr/>
        </p:nvSpPr>
        <p:spPr bwMode="auto">
          <a:xfrm>
            <a:off x="4433888" y="3508375"/>
            <a:ext cx="319087" cy="355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44068" name="Rectangle 59"/>
          <p:cNvSpPr>
            <a:spLocks/>
          </p:cNvSpPr>
          <p:nvPr/>
        </p:nvSpPr>
        <p:spPr bwMode="auto">
          <a:xfrm>
            <a:off x="3278188" y="3508375"/>
            <a:ext cx="320675" cy="355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</a:t>
            </a:r>
          </a:p>
        </p:txBody>
      </p:sp>
      <p:sp>
        <p:nvSpPr>
          <p:cNvPr id="44069" name="Rectangle 60"/>
          <p:cNvSpPr>
            <a:spLocks/>
          </p:cNvSpPr>
          <p:nvPr/>
        </p:nvSpPr>
        <p:spPr bwMode="auto">
          <a:xfrm>
            <a:off x="6357938" y="4389438"/>
            <a:ext cx="322262" cy="355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44070" name="Rectangle 61"/>
          <p:cNvSpPr>
            <a:spLocks/>
          </p:cNvSpPr>
          <p:nvPr/>
        </p:nvSpPr>
        <p:spPr bwMode="auto">
          <a:xfrm>
            <a:off x="4664075" y="2708275"/>
            <a:ext cx="320675" cy="355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  <p:sp>
        <p:nvSpPr>
          <p:cNvPr id="44071" name="Rectangle 62"/>
          <p:cNvSpPr>
            <a:spLocks/>
          </p:cNvSpPr>
          <p:nvPr/>
        </p:nvSpPr>
        <p:spPr bwMode="auto">
          <a:xfrm>
            <a:off x="2662238" y="4149725"/>
            <a:ext cx="322262" cy="355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</a:t>
            </a:r>
          </a:p>
        </p:txBody>
      </p:sp>
      <p:sp>
        <p:nvSpPr>
          <p:cNvPr id="44072" name="Rectangle 63"/>
          <p:cNvSpPr>
            <a:spLocks/>
          </p:cNvSpPr>
          <p:nvPr/>
        </p:nvSpPr>
        <p:spPr bwMode="auto">
          <a:xfrm>
            <a:off x="7743825" y="4949825"/>
            <a:ext cx="320675" cy="355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</a:t>
            </a:r>
          </a:p>
        </p:txBody>
      </p:sp>
      <p:sp>
        <p:nvSpPr>
          <p:cNvPr id="44073" name="Rectangle 64"/>
          <p:cNvSpPr>
            <a:spLocks/>
          </p:cNvSpPr>
          <p:nvPr/>
        </p:nvSpPr>
        <p:spPr bwMode="auto">
          <a:xfrm>
            <a:off x="5356225" y="5349875"/>
            <a:ext cx="320675" cy="355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44074" name="Rectangle 65"/>
          <p:cNvSpPr>
            <a:spLocks/>
          </p:cNvSpPr>
          <p:nvPr/>
        </p:nvSpPr>
        <p:spPr bwMode="auto">
          <a:xfrm>
            <a:off x="4278313" y="4949825"/>
            <a:ext cx="320675" cy="355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44075" name="Rectangle 66"/>
          <p:cNvSpPr>
            <a:spLocks/>
          </p:cNvSpPr>
          <p:nvPr/>
        </p:nvSpPr>
        <p:spPr bwMode="auto">
          <a:xfrm>
            <a:off x="4048125" y="5508625"/>
            <a:ext cx="469900" cy="355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15</a:t>
            </a:r>
          </a:p>
        </p:txBody>
      </p:sp>
      <p:sp>
        <p:nvSpPr>
          <p:cNvPr id="44076" name="Rectangle 67"/>
          <p:cNvSpPr>
            <a:spLocks/>
          </p:cNvSpPr>
          <p:nvPr/>
        </p:nvSpPr>
        <p:spPr bwMode="auto">
          <a:xfrm>
            <a:off x="2508250" y="5029200"/>
            <a:ext cx="320675" cy="355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</a:t>
            </a:r>
          </a:p>
        </p:txBody>
      </p:sp>
      <p:sp>
        <p:nvSpPr>
          <p:cNvPr id="44077" name="Rectangle 68"/>
          <p:cNvSpPr>
            <a:spLocks/>
          </p:cNvSpPr>
          <p:nvPr/>
        </p:nvSpPr>
        <p:spPr bwMode="auto">
          <a:xfrm>
            <a:off x="7050088" y="3189288"/>
            <a:ext cx="320675" cy="355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</a:t>
            </a:r>
          </a:p>
        </p:txBody>
      </p:sp>
      <p:sp>
        <p:nvSpPr>
          <p:cNvPr id="44078" name="Rectangle 69"/>
          <p:cNvSpPr>
            <a:spLocks/>
          </p:cNvSpPr>
          <p:nvPr/>
        </p:nvSpPr>
        <p:spPr bwMode="auto">
          <a:xfrm>
            <a:off x="8051800" y="3349625"/>
            <a:ext cx="320675" cy="355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  <p:sp>
        <p:nvSpPr>
          <p:cNvPr id="44079" name="Line 70"/>
          <p:cNvSpPr>
            <a:spLocks noChangeShapeType="1"/>
          </p:cNvSpPr>
          <p:nvPr/>
        </p:nvSpPr>
        <p:spPr bwMode="auto">
          <a:xfrm rot="10800000" flipH="1">
            <a:off x="5186363" y="5621338"/>
            <a:ext cx="2122487" cy="19843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80" name="Rectangle 71"/>
          <p:cNvSpPr>
            <a:spLocks/>
          </p:cNvSpPr>
          <p:nvPr/>
        </p:nvSpPr>
        <p:spPr bwMode="auto">
          <a:xfrm>
            <a:off x="5203825" y="3829050"/>
            <a:ext cx="319088" cy="355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  <p:sp>
        <p:nvSpPr>
          <p:cNvPr id="44081" name="Rectangle 72"/>
          <p:cNvSpPr>
            <a:spLocks/>
          </p:cNvSpPr>
          <p:nvPr/>
        </p:nvSpPr>
        <p:spPr bwMode="auto">
          <a:xfrm>
            <a:off x="347663" y="1595438"/>
            <a:ext cx="1778000" cy="259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70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Expand cheapest node first:</a:t>
            </a:r>
          </a:p>
          <a:p>
            <a:pPr marL="39688">
              <a:spcBef>
                <a:spcPts val="1050"/>
              </a:spcBef>
            </a:pPr>
            <a:r>
              <a:rPr lang="en-US" sz="270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Fringe is a priority queue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5059" name="Group 7"/>
          <p:cNvGrpSpPr>
            <a:grpSpLocks/>
          </p:cNvGrpSpPr>
          <p:nvPr/>
        </p:nvGrpSpPr>
        <p:grpSpPr bwMode="auto">
          <a:xfrm>
            <a:off x="1600200" y="3436938"/>
            <a:ext cx="6716713" cy="3349625"/>
            <a:chOff x="0" y="0"/>
            <a:chExt cx="4231" cy="2110"/>
          </a:xfrm>
        </p:grpSpPr>
        <p:sp>
          <p:nvSpPr>
            <p:cNvPr id="45232" name="Freeform 2"/>
            <p:cNvSpPr>
              <a:spLocks/>
            </p:cNvSpPr>
            <p:nvPr/>
          </p:nvSpPr>
          <p:spPr bwMode="auto">
            <a:xfrm>
              <a:off x="1604" y="0"/>
              <a:ext cx="1938" cy="221"/>
            </a:xfrm>
            <a:custGeom>
              <a:avLst/>
              <a:gdLst>
                <a:gd name="T0" fmla="*/ 16 w 21600"/>
                <a:gd name="T1" fmla="*/ 0 h 21600"/>
                <a:gd name="T2" fmla="*/ 9 w 21600"/>
                <a:gd name="T3" fmla="*/ 0 h 21600"/>
                <a:gd name="T4" fmla="*/ 5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0"/>
                  </a:moveTo>
                  <a:lnTo>
                    <a:pt x="11881" y="20525"/>
                  </a:lnTo>
                  <a:lnTo>
                    <a:pt x="7378" y="21600"/>
                  </a:lnTo>
                  <a:lnTo>
                    <a:pt x="0" y="3128"/>
                  </a:lnTo>
                </a:path>
              </a:pathLst>
            </a:custGeom>
            <a:solidFill>
              <a:srgbClr val="FF3300">
                <a:alpha val="19608"/>
              </a:srgbClr>
            </a:solidFill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233" name="Freeform 3"/>
            <p:cNvSpPr>
              <a:spLocks/>
            </p:cNvSpPr>
            <p:nvPr/>
          </p:nvSpPr>
          <p:spPr bwMode="auto">
            <a:xfrm>
              <a:off x="0" y="0"/>
              <a:ext cx="4231" cy="1271"/>
            </a:xfrm>
            <a:custGeom>
              <a:avLst/>
              <a:gdLst>
                <a:gd name="T0" fmla="*/ 162 w 21600"/>
                <a:gd name="T1" fmla="*/ 0 h 21600"/>
                <a:gd name="T2" fmla="*/ 159 w 21600"/>
                <a:gd name="T3" fmla="*/ 2 h 21600"/>
                <a:gd name="T4" fmla="*/ 135 w 21600"/>
                <a:gd name="T5" fmla="*/ 2 h 21600"/>
                <a:gd name="T6" fmla="*/ 109 w 21600"/>
                <a:gd name="T7" fmla="*/ 1 h 21600"/>
                <a:gd name="T8" fmla="*/ 85 w 21600"/>
                <a:gd name="T9" fmla="*/ 1 h 21600"/>
                <a:gd name="T10" fmla="*/ 71 w 21600"/>
                <a:gd name="T11" fmla="*/ 3 h 21600"/>
                <a:gd name="T12" fmla="*/ 54 w 21600"/>
                <a:gd name="T13" fmla="*/ 3 h 21600"/>
                <a:gd name="T14" fmla="*/ 48 w 21600"/>
                <a:gd name="T15" fmla="*/ 2 h 21600"/>
                <a:gd name="T16" fmla="*/ 36 w 21600"/>
                <a:gd name="T17" fmla="*/ 2 h 21600"/>
                <a:gd name="T18" fmla="*/ 33 w 21600"/>
                <a:gd name="T19" fmla="*/ 4 h 21600"/>
                <a:gd name="T20" fmla="*/ 14 w 21600"/>
                <a:gd name="T21" fmla="*/ 4 h 21600"/>
                <a:gd name="T22" fmla="*/ 0 w 21600"/>
                <a:gd name="T23" fmla="*/ 1 h 21600"/>
                <a:gd name="T24" fmla="*/ 62 w 21600"/>
                <a:gd name="T25" fmla="*/ 0 h 21600"/>
                <a:gd name="T26" fmla="*/ 86 w 21600"/>
                <a:gd name="T27" fmla="*/ 1 h 21600"/>
                <a:gd name="T28" fmla="*/ 102 w 21600"/>
                <a:gd name="T29" fmla="*/ 1 h 21600"/>
                <a:gd name="T30" fmla="*/ 135 w 21600"/>
                <a:gd name="T31" fmla="*/ 0 h 21600"/>
                <a:gd name="T32" fmla="*/ 162 w 21600"/>
                <a:gd name="T33" fmla="*/ 0 h 216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600"/>
                <a:gd name="T52" fmla="*/ 0 h 21600"/>
                <a:gd name="T53" fmla="*/ 21600 w 21600"/>
                <a:gd name="T54" fmla="*/ 21600 h 216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600" h="21600">
                  <a:moveTo>
                    <a:pt x="21600" y="544"/>
                  </a:moveTo>
                  <a:lnTo>
                    <a:pt x="21186" y="8140"/>
                  </a:lnTo>
                  <a:lnTo>
                    <a:pt x="17919" y="9245"/>
                  </a:lnTo>
                  <a:lnTo>
                    <a:pt x="14565" y="3943"/>
                  </a:lnTo>
                  <a:lnTo>
                    <a:pt x="11293" y="4843"/>
                  </a:lnTo>
                  <a:lnTo>
                    <a:pt x="9424" y="13901"/>
                  </a:lnTo>
                  <a:lnTo>
                    <a:pt x="7173" y="14003"/>
                  </a:lnTo>
                  <a:lnTo>
                    <a:pt x="6427" y="10333"/>
                  </a:lnTo>
                  <a:lnTo>
                    <a:pt x="4809" y="10163"/>
                  </a:lnTo>
                  <a:lnTo>
                    <a:pt x="4314" y="20037"/>
                  </a:lnTo>
                  <a:lnTo>
                    <a:pt x="1787" y="21600"/>
                  </a:lnTo>
                  <a:lnTo>
                    <a:pt x="0" y="3212"/>
                  </a:lnTo>
                  <a:lnTo>
                    <a:pt x="8189" y="459"/>
                  </a:lnTo>
                  <a:lnTo>
                    <a:pt x="11405" y="3569"/>
                  </a:lnTo>
                  <a:lnTo>
                    <a:pt x="13549" y="3671"/>
                  </a:lnTo>
                  <a:lnTo>
                    <a:pt x="18001" y="0"/>
                  </a:lnTo>
                  <a:lnTo>
                    <a:pt x="21574" y="459"/>
                  </a:lnTo>
                </a:path>
              </a:pathLst>
            </a:custGeom>
            <a:solidFill>
              <a:srgbClr val="FF9900">
                <a:alpha val="19608"/>
              </a:srgbClr>
            </a:solidFill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234" name="Freeform 4"/>
            <p:cNvSpPr>
              <a:spLocks/>
            </p:cNvSpPr>
            <p:nvPr/>
          </p:nvSpPr>
          <p:spPr bwMode="auto">
            <a:xfrm>
              <a:off x="350" y="216"/>
              <a:ext cx="3789" cy="1313"/>
            </a:xfrm>
            <a:custGeom>
              <a:avLst/>
              <a:gdLst>
                <a:gd name="T0" fmla="*/ 117 w 21600"/>
                <a:gd name="T1" fmla="*/ 1 h 21600"/>
                <a:gd name="T2" fmla="*/ 116 w 21600"/>
                <a:gd name="T3" fmla="*/ 1 h 21600"/>
                <a:gd name="T4" fmla="*/ 97 w 21600"/>
                <a:gd name="T5" fmla="*/ 1 h 21600"/>
                <a:gd name="T6" fmla="*/ 64 w 21600"/>
                <a:gd name="T7" fmla="*/ 1 h 21600"/>
                <a:gd name="T8" fmla="*/ 53 w 21600"/>
                <a:gd name="T9" fmla="*/ 2 h 21600"/>
                <a:gd name="T10" fmla="*/ 51 w 21600"/>
                <a:gd name="T11" fmla="*/ 5 h 21600"/>
                <a:gd name="T12" fmla="*/ 39 w 21600"/>
                <a:gd name="T13" fmla="*/ 5 h 21600"/>
                <a:gd name="T14" fmla="*/ 35 w 21600"/>
                <a:gd name="T15" fmla="*/ 3 h 21600"/>
                <a:gd name="T16" fmla="*/ 28 w 21600"/>
                <a:gd name="T17" fmla="*/ 2 h 21600"/>
                <a:gd name="T18" fmla="*/ 25 w 21600"/>
                <a:gd name="T19" fmla="*/ 1 h 21600"/>
                <a:gd name="T20" fmla="*/ 19 w 21600"/>
                <a:gd name="T21" fmla="*/ 1 h 21600"/>
                <a:gd name="T22" fmla="*/ 16 w 21600"/>
                <a:gd name="T23" fmla="*/ 4 h 21600"/>
                <a:gd name="T24" fmla="*/ 0 w 21600"/>
                <a:gd name="T25" fmla="*/ 4 h 21600"/>
                <a:gd name="T26" fmla="*/ 0 w 21600"/>
                <a:gd name="T27" fmla="*/ 4 h 21600"/>
                <a:gd name="T28" fmla="*/ 15 w 21600"/>
                <a:gd name="T29" fmla="*/ 4 h 21600"/>
                <a:gd name="T30" fmla="*/ 18 w 21600"/>
                <a:gd name="T31" fmla="*/ 1 h 21600"/>
                <a:gd name="T32" fmla="*/ 28 w 21600"/>
                <a:gd name="T33" fmla="*/ 1 h 21600"/>
                <a:gd name="T34" fmla="*/ 32 w 21600"/>
                <a:gd name="T35" fmla="*/ 2 h 21600"/>
                <a:gd name="T36" fmla="*/ 46 w 21600"/>
                <a:gd name="T37" fmla="*/ 2 h 21600"/>
                <a:gd name="T38" fmla="*/ 57 w 21600"/>
                <a:gd name="T39" fmla="*/ 0 h 21600"/>
                <a:gd name="T40" fmla="*/ 77 w 21600"/>
                <a:gd name="T41" fmla="*/ 0 h 21600"/>
                <a:gd name="T42" fmla="*/ 98 w 21600"/>
                <a:gd name="T43" fmla="*/ 1 h 21600"/>
                <a:gd name="T44" fmla="*/ 117 w 21600"/>
                <a:gd name="T45" fmla="*/ 1 h 21600"/>
                <a:gd name="T46" fmla="*/ 117 w 21600"/>
                <a:gd name="T47" fmla="*/ 1 h 216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1600"/>
                <a:gd name="T73" fmla="*/ 0 h 21600"/>
                <a:gd name="T74" fmla="*/ 21600 w 21600"/>
                <a:gd name="T75" fmla="*/ 21600 h 2160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1600" h="21600">
                  <a:moveTo>
                    <a:pt x="21600" y="4425"/>
                  </a:moveTo>
                  <a:lnTo>
                    <a:pt x="21571" y="5314"/>
                  </a:lnTo>
                  <a:lnTo>
                    <a:pt x="18014" y="6366"/>
                  </a:lnTo>
                  <a:lnTo>
                    <a:pt x="11812" y="5133"/>
                  </a:lnTo>
                  <a:lnTo>
                    <a:pt x="9879" y="10446"/>
                  </a:lnTo>
                  <a:lnTo>
                    <a:pt x="9509" y="21419"/>
                  </a:lnTo>
                  <a:lnTo>
                    <a:pt x="7240" y="21600"/>
                  </a:lnTo>
                  <a:lnTo>
                    <a:pt x="6567" y="11236"/>
                  </a:lnTo>
                  <a:lnTo>
                    <a:pt x="5245" y="9903"/>
                  </a:lnTo>
                  <a:lnTo>
                    <a:pt x="4663" y="6630"/>
                  </a:lnTo>
                  <a:lnTo>
                    <a:pt x="3466" y="6547"/>
                  </a:lnTo>
                  <a:lnTo>
                    <a:pt x="2942" y="16648"/>
                  </a:lnTo>
                  <a:lnTo>
                    <a:pt x="0" y="18507"/>
                  </a:lnTo>
                  <a:lnTo>
                    <a:pt x="0" y="17257"/>
                  </a:lnTo>
                  <a:lnTo>
                    <a:pt x="2793" y="15760"/>
                  </a:lnTo>
                  <a:lnTo>
                    <a:pt x="3375" y="6186"/>
                  </a:lnTo>
                  <a:lnTo>
                    <a:pt x="5245" y="6366"/>
                  </a:lnTo>
                  <a:lnTo>
                    <a:pt x="5980" y="10002"/>
                  </a:lnTo>
                  <a:lnTo>
                    <a:pt x="8528" y="9821"/>
                  </a:lnTo>
                  <a:lnTo>
                    <a:pt x="10586" y="1135"/>
                  </a:lnTo>
                  <a:lnTo>
                    <a:pt x="14235" y="0"/>
                  </a:lnTo>
                  <a:lnTo>
                    <a:pt x="18071" y="5396"/>
                  </a:lnTo>
                  <a:lnTo>
                    <a:pt x="21600" y="4425"/>
                  </a:lnTo>
                  <a:close/>
                  <a:moveTo>
                    <a:pt x="21600" y="4425"/>
                  </a:moveTo>
                </a:path>
              </a:pathLst>
            </a:custGeom>
            <a:solidFill>
              <a:srgbClr val="008000">
                <a:alpha val="19608"/>
              </a:srgbClr>
            </a:solidFill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235" name="Freeform 5"/>
            <p:cNvSpPr>
              <a:spLocks/>
            </p:cNvSpPr>
            <p:nvPr/>
          </p:nvSpPr>
          <p:spPr bwMode="auto">
            <a:xfrm>
              <a:off x="339" y="517"/>
              <a:ext cx="3784" cy="1330"/>
            </a:xfrm>
            <a:custGeom>
              <a:avLst/>
              <a:gdLst>
                <a:gd name="T0" fmla="*/ 116 w 21600"/>
                <a:gd name="T1" fmla="*/ 0 h 21600"/>
                <a:gd name="T2" fmla="*/ 116 w 21600"/>
                <a:gd name="T3" fmla="*/ 0 h 21600"/>
                <a:gd name="T4" fmla="*/ 98 w 21600"/>
                <a:gd name="T5" fmla="*/ 0 h 21600"/>
                <a:gd name="T6" fmla="*/ 64 w 21600"/>
                <a:gd name="T7" fmla="*/ 0 h 21600"/>
                <a:gd name="T8" fmla="*/ 55 w 21600"/>
                <a:gd name="T9" fmla="*/ 1 h 21600"/>
                <a:gd name="T10" fmla="*/ 53 w 21600"/>
                <a:gd name="T11" fmla="*/ 5 h 21600"/>
                <a:gd name="T12" fmla="*/ 43 w 21600"/>
                <a:gd name="T13" fmla="*/ 5 h 21600"/>
                <a:gd name="T14" fmla="*/ 42 w 21600"/>
                <a:gd name="T15" fmla="*/ 4 h 21600"/>
                <a:gd name="T16" fmla="*/ 37 w 21600"/>
                <a:gd name="T17" fmla="*/ 4 h 21600"/>
                <a:gd name="T18" fmla="*/ 34 w 21600"/>
                <a:gd name="T19" fmla="*/ 1 h 21600"/>
                <a:gd name="T20" fmla="*/ 28 w 21600"/>
                <a:gd name="T21" fmla="*/ 1 h 21600"/>
                <a:gd name="T22" fmla="*/ 24 w 21600"/>
                <a:gd name="T23" fmla="*/ 0 h 21600"/>
                <a:gd name="T24" fmla="*/ 19 w 21600"/>
                <a:gd name="T25" fmla="*/ 0 h 21600"/>
                <a:gd name="T26" fmla="*/ 17 w 21600"/>
                <a:gd name="T27" fmla="*/ 3 h 21600"/>
                <a:gd name="T28" fmla="*/ 1 w 21600"/>
                <a:gd name="T29" fmla="*/ 3 h 21600"/>
                <a:gd name="T30" fmla="*/ 0 w 21600"/>
                <a:gd name="T31" fmla="*/ 3 h 21600"/>
                <a:gd name="T32" fmla="*/ 16 w 21600"/>
                <a:gd name="T33" fmla="*/ 3 h 21600"/>
                <a:gd name="T34" fmla="*/ 19 w 21600"/>
                <a:gd name="T35" fmla="*/ 0 h 21600"/>
                <a:gd name="T36" fmla="*/ 26 w 21600"/>
                <a:gd name="T37" fmla="*/ 0 h 21600"/>
                <a:gd name="T38" fmla="*/ 29 w 21600"/>
                <a:gd name="T39" fmla="*/ 1 h 21600"/>
                <a:gd name="T40" fmla="*/ 36 w 21600"/>
                <a:gd name="T41" fmla="*/ 1 h 21600"/>
                <a:gd name="T42" fmla="*/ 39 w 21600"/>
                <a:gd name="T43" fmla="*/ 4 h 21600"/>
                <a:gd name="T44" fmla="*/ 51 w 21600"/>
                <a:gd name="T45" fmla="*/ 4 h 21600"/>
                <a:gd name="T46" fmla="*/ 54 w 21600"/>
                <a:gd name="T47" fmla="*/ 1 h 21600"/>
                <a:gd name="T48" fmla="*/ 64 w 21600"/>
                <a:gd name="T49" fmla="*/ 0 h 21600"/>
                <a:gd name="T50" fmla="*/ 98 w 21600"/>
                <a:gd name="T51" fmla="*/ 0 h 21600"/>
                <a:gd name="T52" fmla="*/ 116 w 21600"/>
                <a:gd name="T53" fmla="*/ 0 h 21600"/>
                <a:gd name="T54" fmla="*/ 116 w 21600"/>
                <a:gd name="T55" fmla="*/ 0 h 216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1600"/>
                <a:gd name="T85" fmla="*/ 0 h 21600"/>
                <a:gd name="T86" fmla="*/ 21600 w 21600"/>
                <a:gd name="T87" fmla="*/ 21600 h 2160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1600" h="21600">
                  <a:moveTo>
                    <a:pt x="21600" y="438"/>
                  </a:moveTo>
                  <a:lnTo>
                    <a:pt x="21509" y="1218"/>
                  </a:lnTo>
                  <a:lnTo>
                    <a:pt x="18312" y="1835"/>
                  </a:lnTo>
                  <a:lnTo>
                    <a:pt x="11953" y="698"/>
                  </a:lnTo>
                  <a:lnTo>
                    <a:pt x="10201" y="5684"/>
                  </a:lnTo>
                  <a:lnTo>
                    <a:pt x="9835" y="20902"/>
                  </a:lnTo>
                  <a:lnTo>
                    <a:pt x="7992" y="21600"/>
                  </a:lnTo>
                  <a:lnTo>
                    <a:pt x="7866" y="17134"/>
                  </a:lnTo>
                  <a:lnTo>
                    <a:pt x="6941" y="16874"/>
                  </a:lnTo>
                  <a:lnTo>
                    <a:pt x="6393" y="6383"/>
                  </a:lnTo>
                  <a:lnTo>
                    <a:pt x="5132" y="5246"/>
                  </a:lnTo>
                  <a:lnTo>
                    <a:pt x="4515" y="1657"/>
                  </a:lnTo>
                  <a:lnTo>
                    <a:pt x="3596" y="1916"/>
                  </a:lnTo>
                  <a:lnTo>
                    <a:pt x="3134" y="12505"/>
                  </a:lnTo>
                  <a:lnTo>
                    <a:pt x="120" y="14340"/>
                  </a:lnTo>
                  <a:lnTo>
                    <a:pt x="0" y="13204"/>
                  </a:lnTo>
                  <a:lnTo>
                    <a:pt x="2951" y="11547"/>
                  </a:lnTo>
                  <a:lnTo>
                    <a:pt x="3533" y="1218"/>
                  </a:lnTo>
                  <a:lnTo>
                    <a:pt x="4795" y="1657"/>
                  </a:lnTo>
                  <a:lnTo>
                    <a:pt x="5314" y="4986"/>
                  </a:lnTo>
                  <a:lnTo>
                    <a:pt x="6604" y="6123"/>
                  </a:lnTo>
                  <a:lnTo>
                    <a:pt x="7284" y="16257"/>
                  </a:lnTo>
                  <a:lnTo>
                    <a:pt x="9556" y="16176"/>
                  </a:lnTo>
                  <a:lnTo>
                    <a:pt x="9984" y="5327"/>
                  </a:lnTo>
                  <a:lnTo>
                    <a:pt x="11925" y="0"/>
                  </a:lnTo>
                  <a:lnTo>
                    <a:pt x="18158" y="1315"/>
                  </a:lnTo>
                  <a:lnTo>
                    <a:pt x="21600" y="438"/>
                  </a:lnTo>
                  <a:close/>
                  <a:moveTo>
                    <a:pt x="21600" y="438"/>
                  </a:moveTo>
                </a:path>
              </a:pathLst>
            </a:custGeom>
            <a:solidFill>
              <a:srgbClr val="0000FF">
                <a:alpha val="19608"/>
              </a:srgbClr>
            </a:solidFill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236" name="Freeform 6"/>
            <p:cNvSpPr>
              <a:spLocks/>
            </p:cNvSpPr>
            <p:nvPr/>
          </p:nvSpPr>
          <p:spPr bwMode="auto">
            <a:xfrm>
              <a:off x="355" y="555"/>
              <a:ext cx="3736" cy="1555"/>
            </a:xfrm>
            <a:custGeom>
              <a:avLst/>
              <a:gdLst>
                <a:gd name="T0" fmla="*/ 112 w 21600"/>
                <a:gd name="T1" fmla="*/ 0 h 21600"/>
                <a:gd name="T2" fmla="*/ 111 w 21600"/>
                <a:gd name="T3" fmla="*/ 2 h 21600"/>
                <a:gd name="T4" fmla="*/ 74 w 21600"/>
                <a:gd name="T5" fmla="*/ 7 h 21600"/>
                <a:gd name="T6" fmla="*/ 28 w 21600"/>
                <a:gd name="T7" fmla="*/ 8 h 21600"/>
                <a:gd name="T8" fmla="*/ 2 w 21600"/>
                <a:gd name="T9" fmla="*/ 7 h 21600"/>
                <a:gd name="T10" fmla="*/ 0 w 21600"/>
                <a:gd name="T11" fmla="*/ 4 h 21600"/>
                <a:gd name="T12" fmla="*/ 16 w 21600"/>
                <a:gd name="T13" fmla="*/ 4 h 21600"/>
                <a:gd name="T14" fmla="*/ 19 w 21600"/>
                <a:gd name="T15" fmla="*/ 0 h 21600"/>
                <a:gd name="T16" fmla="*/ 24 w 21600"/>
                <a:gd name="T17" fmla="*/ 0 h 21600"/>
                <a:gd name="T18" fmla="*/ 26 w 21600"/>
                <a:gd name="T19" fmla="*/ 2 h 21600"/>
                <a:gd name="T20" fmla="*/ 33 w 21600"/>
                <a:gd name="T21" fmla="*/ 2 h 21600"/>
                <a:gd name="T22" fmla="*/ 36 w 21600"/>
                <a:gd name="T23" fmla="*/ 5 h 21600"/>
                <a:gd name="T24" fmla="*/ 41 w 21600"/>
                <a:gd name="T25" fmla="*/ 5 h 21600"/>
                <a:gd name="T26" fmla="*/ 42 w 21600"/>
                <a:gd name="T27" fmla="*/ 7 h 21600"/>
                <a:gd name="T28" fmla="*/ 51 w 21600"/>
                <a:gd name="T29" fmla="*/ 7 h 21600"/>
                <a:gd name="T30" fmla="*/ 53 w 21600"/>
                <a:gd name="T31" fmla="*/ 2 h 21600"/>
                <a:gd name="T32" fmla="*/ 62 w 21600"/>
                <a:gd name="T33" fmla="*/ 0 h 21600"/>
                <a:gd name="T34" fmla="*/ 96 w 21600"/>
                <a:gd name="T35" fmla="*/ 0 h 21600"/>
                <a:gd name="T36" fmla="*/ 112 w 21600"/>
                <a:gd name="T37" fmla="*/ 0 h 21600"/>
                <a:gd name="T38" fmla="*/ 112 w 21600"/>
                <a:gd name="T39" fmla="*/ 0 h 216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1600"/>
                <a:gd name="T61" fmla="*/ 0 h 21600"/>
                <a:gd name="T62" fmla="*/ 21600 w 21600"/>
                <a:gd name="T63" fmla="*/ 21600 h 2160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1600" h="21600">
                  <a:moveTo>
                    <a:pt x="21600" y="597"/>
                  </a:moveTo>
                  <a:lnTo>
                    <a:pt x="21444" y="4862"/>
                  </a:lnTo>
                  <a:lnTo>
                    <a:pt x="14223" y="19586"/>
                  </a:lnTo>
                  <a:lnTo>
                    <a:pt x="5446" y="21600"/>
                  </a:lnTo>
                  <a:lnTo>
                    <a:pt x="405" y="19516"/>
                  </a:lnTo>
                  <a:lnTo>
                    <a:pt x="0" y="11738"/>
                  </a:lnTo>
                  <a:lnTo>
                    <a:pt x="3110" y="10168"/>
                  </a:lnTo>
                  <a:lnTo>
                    <a:pt x="3579" y="820"/>
                  </a:lnTo>
                  <a:lnTo>
                    <a:pt x="4573" y="972"/>
                  </a:lnTo>
                  <a:lnTo>
                    <a:pt x="5042" y="4028"/>
                  </a:lnTo>
                  <a:lnTo>
                    <a:pt x="6412" y="5001"/>
                  </a:lnTo>
                  <a:lnTo>
                    <a:pt x="6909" y="13752"/>
                  </a:lnTo>
                  <a:lnTo>
                    <a:pt x="7875" y="14127"/>
                  </a:lnTo>
                  <a:lnTo>
                    <a:pt x="8031" y="17711"/>
                  </a:lnTo>
                  <a:lnTo>
                    <a:pt x="9806" y="17488"/>
                  </a:lnTo>
                  <a:lnTo>
                    <a:pt x="10268" y="4251"/>
                  </a:lnTo>
                  <a:lnTo>
                    <a:pt x="12078" y="0"/>
                  </a:lnTo>
                  <a:lnTo>
                    <a:pt x="18547" y="1042"/>
                  </a:lnTo>
                  <a:lnTo>
                    <a:pt x="21600" y="597"/>
                  </a:lnTo>
                  <a:close/>
                  <a:moveTo>
                    <a:pt x="21600" y="597"/>
                  </a:moveTo>
                </a:path>
              </a:pathLst>
            </a:custGeom>
            <a:solidFill>
              <a:srgbClr val="808080">
                <a:alpha val="19608"/>
              </a:srgbClr>
            </a:solidFill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5060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25563"/>
          </a:xfrm>
        </p:spPr>
        <p:txBody>
          <a:bodyPr rIns="132080"/>
          <a:lstStyle/>
          <a:p>
            <a:pPr indent="0" eaLnBrk="1" hangingPunct="1"/>
            <a:r>
              <a:rPr lang="en-US" smtClean="0"/>
              <a:t>Uniform Cost Search</a:t>
            </a:r>
          </a:p>
        </p:txBody>
      </p:sp>
      <p:grpSp>
        <p:nvGrpSpPr>
          <p:cNvPr id="45061" name="Group 66"/>
          <p:cNvGrpSpPr>
            <a:grpSpLocks/>
          </p:cNvGrpSpPr>
          <p:nvPr/>
        </p:nvGrpSpPr>
        <p:grpSpPr bwMode="auto">
          <a:xfrm>
            <a:off x="2386013" y="3409950"/>
            <a:ext cx="5499100" cy="3340100"/>
            <a:chOff x="0" y="0"/>
            <a:chExt cx="3464" cy="2104"/>
          </a:xfrm>
        </p:grpSpPr>
        <p:sp>
          <p:nvSpPr>
            <p:cNvPr id="45175" name="Rectangle 9"/>
            <p:cNvSpPr>
              <a:spLocks/>
            </p:cNvSpPr>
            <p:nvPr/>
          </p:nvSpPr>
          <p:spPr bwMode="auto">
            <a:xfrm>
              <a:off x="1680" y="0"/>
              <a:ext cx="632" cy="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900"/>
                </a:spcBef>
              </a:pPr>
              <a:r>
                <a:rPr lang="en-US" sz="1600">
                  <a:solidFill>
                    <a:schemeClr val="tx1"/>
                  </a:solidFill>
                  <a:cs typeface="Arial" charset="0"/>
                </a:rPr>
                <a:t>S</a:t>
              </a:r>
            </a:p>
          </p:txBody>
        </p:sp>
        <p:sp>
          <p:nvSpPr>
            <p:cNvPr id="45176" name="Rectangle 10"/>
            <p:cNvSpPr>
              <a:spLocks/>
            </p:cNvSpPr>
            <p:nvPr/>
          </p:nvSpPr>
          <p:spPr bwMode="auto">
            <a:xfrm>
              <a:off x="0" y="953"/>
              <a:ext cx="248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a</a:t>
              </a:r>
            </a:p>
          </p:txBody>
        </p:sp>
        <p:sp>
          <p:nvSpPr>
            <p:cNvPr id="45177" name="Rectangle 11"/>
            <p:cNvSpPr>
              <a:spLocks/>
            </p:cNvSpPr>
            <p:nvPr/>
          </p:nvSpPr>
          <p:spPr bwMode="auto">
            <a:xfrm>
              <a:off x="0" y="615"/>
              <a:ext cx="248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b</a:t>
              </a:r>
            </a:p>
          </p:txBody>
        </p:sp>
        <p:sp>
          <p:nvSpPr>
            <p:cNvPr id="45178" name="Rectangle 12"/>
            <p:cNvSpPr>
              <a:spLocks/>
            </p:cNvSpPr>
            <p:nvPr/>
          </p:nvSpPr>
          <p:spPr bwMode="auto">
            <a:xfrm>
              <a:off x="336" y="312"/>
              <a:ext cx="248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d</a:t>
              </a:r>
            </a:p>
          </p:txBody>
        </p:sp>
        <p:sp>
          <p:nvSpPr>
            <p:cNvPr id="45179" name="Rectangle 13"/>
            <p:cNvSpPr>
              <a:spLocks/>
            </p:cNvSpPr>
            <p:nvPr/>
          </p:nvSpPr>
          <p:spPr bwMode="auto">
            <a:xfrm>
              <a:off x="3216" y="270"/>
              <a:ext cx="248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p</a:t>
              </a:r>
            </a:p>
          </p:txBody>
        </p:sp>
        <p:sp>
          <p:nvSpPr>
            <p:cNvPr id="45180" name="Rectangle 14"/>
            <p:cNvSpPr>
              <a:spLocks/>
            </p:cNvSpPr>
            <p:nvPr/>
          </p:nvSpPr>
          <p:spPr bwMode="auto">
            <a:xfrm>
              <a:off x="432" y="953"/>
              <a:ext cx="248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a</a:t>
              </a:r>
            </a:p>
          </p:txBody>
        </p:sp>
        <p:sp>
          <p:nvSpPr>
            <p:cNvPr id="45181" name="Rectangle 15"/>
            <p:cNvSpPr>
              <a:spLocks/>
            </p:cNvSpPr>
            <p:nvPr/>
          </p:nvSpPr>
          <p:spPr bwMode="auto">
            <a:xfrm>
              <a:off x="432" y="615"/>
              <a:ext cx="248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c</a:t>
              </a:r>
            </a:p>
          </p:txBody>
        </p:sp>
        <p:sp>
          <p:nvSpPr>
            <p:cNvPr id="45182" name="Line 16"/>
            <p:cNvSpPr>
              <a:spLocks noChangeShapeType="1"/>
            </p:cNvSpPr>
            <p:nvPr/>
          </p:nvSpPr>
          <p:spPr bwMode="auto">
            <a:xfrm flipH="1">
              <a:off x="120" y="515"/>
              <a:ext cx="336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183" name="Line 17"/>
            <p:cNvSpPr>
              <a:spLocks noChangeShapeType="1"/>
            </p:cNvSpPr>
            <p:nvPr/>
          </p:nvSpPr>
          <p:spPr bwMode="auto">
            <a:xfrm>
              <a:off x="456" y="515"/>
              <a:ext cx="96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184" name="Line 18"/>
            <p:cNvSpPr>
              <a:spLocks noChangeShapeType="1"/>
            </p:cNvSpPr>
            <p:nvPr/>
          </p:nvSpPr>
          <p:spPr bwMode="auto">
            <a:xfrm>
              <a:off x="120" y="818"/>
              <a:ext cx="1" cy="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185" name="Line 19"/>
            <p:cNvSpPr>
              <a:spLocks noChangeShapeType="1"/>
            </p:cNvSpPr>
            <p:nvPr/>
          </p:nvSpPr>
          <p:spPr bwMode="auto">
            <a:xfrm>
              <a:off x="552" y="818"/>
              <a:ext cx="1" cy="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45186" name="Group 39"/>
            <p:cNvGrpSpPr>
              <a:grpSpLocks/>
            </p:cNvGrpSpPr>
            <p:nvPr/>
          </p:nvGrpSpPr>
          <p:grpSpPr bwMode="auto">
            <a:xfrm>
              <a:off x="1728" y="270"/>
              <a:ext cx="1112" cy="1497"/>
              <a:chOff x="0" y="0"/>
              <a:chExt cx="1112" cy="1496"/>
            </a:xfrm>
          </p:grpSpPr>
          <p:sp>
            <p:nvSpPr>
              <p:cNvPr id="45213" name="Rectangle 20"/>
              <p:cNvSpPr>
                <a:spLocks/>
              </p:cNvSpPr>
              <p:nvPr/>
            </p:nvSpPr>
            <p:spPr bwMode="auto">
              <a:xfrm>
                <a:off x="384" y="0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e</a:t>
                </a:r>
              </a:p>
            </p:txBody>
          </p:sp>
          <p:sp>
            <p:nvSpPr>
              <p:cNvPr id="45214" name="Rectangle 21"/>
              <p:cNvSpPr>
                <a:spLocks/>
              </p:cNvSpPr>
              <p:nvPr/>
            </p:nvSpPr>
            <p:spPr bwMode="auto">
              <a:xfrm>
                <a:off x="0" y="674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p</a:t>
                </a:r>
              </a:p>
            </p:txBody>
          </p:sp>
          <p:sp>
            <p:nvSpPr>
              <p:cNvPr id="45215" name="Rectangle 22"/>
              <p:cNvSpPr>
                <a:spLocks/>
              </p:cNvSpPr>
              <p:nvPr/>
            </p:nvSpPr>
            <p:spPr bwMode="auto">
              <a:xfrm>
                <a:off x="144" y="337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h</a:t>
                </a:r>
              </a:p>
            </p:txBody>
          </p:sp>
          <p:sp>
            <p:nvSpPr>
              <p:cNvPr id="45216" name="Rectangle 23"/>
              <p:cNvSpPr>
                <a:spLocks/>
              </p:cNvSpPr>
              <p:nvPr/>
            </p:nvSpPr>
            <p:spPr bwMode="auto">
              <a:xfrm>
                <a:off x="576" y="674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f</a:t>
                </a:r>
              </a:p>
            </p:txBody>
          </p:sp>
          <p:sp>
            <p:nvSpPr>
              <p:cNvPr id="45217" name="Rectangle 24"/>
              <p:cNvSpPr>
                <a:spLocks/>
              </p:cNvSpPr>
              <p:nvPr/>
            </p:nvSpPr>
            <p:spPr bwMode="auto">
              <a:xfrm>
                <a:off x="576" y="337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r</a:t>
                </a:r>
              </a:p>
            </p:txBody>
          </p:sp>
          <p:sp>
            <p:nvSpPr>
              <p:cNvPr id="45218" name="Rectangle 25"/>
              <p:cNvSpPr>
                <a:spLocks/>
              </p:cNvSpPr>
              <p:nvPr/>
            </p:nvSpPr>
            <p:spPr bwMode="auto">
              <a:xfrm>
                <a:off x="288" y="674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q</a:t>
                </a:r>
              </a:p>
            </p:txBody>
          </p:sp>
          <p:sp>
            <p:nvSpPr>
              <p:cNvPr id="45219" name="Rectangle 26"/>
              <p:cNvSpPr>
                <a:spLocks/>
              </p:cNvSpPr>
              <p:nvPr/>
            </p:nvSpPr>
            <p:spPr bwMode="auto">
              <a:xfrm>
                <a:off x="0" y="977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q</a:t>
                </a:r>
              </a:p>
            </p:txBody>
          </p:sp>
          <p:sp>
            <p:nvSpPr>
              <p:cNvPr id="45220" name="Rectangle 27"/>
              <p:cNvSpPr>
                <a:spLocks/>
              </p:cNvSpPr>
              <p:nvPr/>
            </p:nvSpPr>
            <p:spPr bwMode="auto">
              <a:xfrm>
                <a:off x="432" y="977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c</a:t>
                </a:r>
              </a:p>
            </p:txBody>
          </p:sp>
          <p:sp>
            <p:nvSpPr>
              <p:cNvPr id="45221" name="Rectangle 28"/>
              <p:cNvSpPr>
                <a:spLocks/>
              </p:cNvSpPr>
              <p:nvPr/>
            </p:nvSpPr>
            <p:spPr bwMode="auto">
              <a:xfrm>
                <a:off x="624" y="1012"/>
                <a:ext cx="488" cy="2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900"/>
                  </a:spcBef>
                </a:pPr>
                <a:r>
                  <a:rPr lang="en-US" sz="1600">
                    <a:solidFill>
                      <a:schemeClr val="tx1"/>
                    </a:solidFill>
                    <a:cs typeface="Arial" charset="0"/>
                  </a:rPr>
                  <a:t>G</a:t>
                </a:r>
              </a:p>
            </p:txBody>
          </p:sp>
          <p:sp>
            <p:nvSpPr>
              <p:cNvPr id="45222" name="Rectangle 29"/>
              <p:cNvSpPr>
                <a:spLocks/>
              </p:cNvSpPr>
              <p:nvPr/>
            </p:nvSpPr>
            <p:spPr bwMode="auto">
              <a:xfrm>
                <a:off x="432" y="1272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a</a:t>
                </a:r>
              </a:p>
            </p:txBody>
          </p:sp>
          <p:sp>
            <p:nvSpPr>
              <p:cNvPr id="45223" name="Line 30"/>
              <p:cNvSpPr>
                <a:spLocks noChangeShapeType="1"/>
              </p:cNvSpPr>
              <p:nvPr/>
            </p:nvSpPr>
            <p:spPr bwMode="auto">
              <a:xfrm flipH="1">
                <a:off x="264" y="202"/>
                <a:ext cx="240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224" name="Line 31"/>
              <p:cNvSpPr>
                <a:spLocks noChangeShapeType="1"/>
              </p:cNvSpPr>
              <p:nvPr/>
            </p:nvSpPr>
            <p:spPr bwMode="auto">
              <a:xfrm>
                <a:off x="504" y="202"/>
                <a:ext cx="192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225" name="Line 32"/>
              <p:cNvSpPr>
                <a:spLocks noChangeShapeType="1"/>
              </p:cNvSpPr>
              <p:nvPr/>
            </p:nvSpPr>
            <p:spPr bwMode="auto">
              <a:xfrm flipH="1">
                <a:off x="120" y="540"/>
                <a:ext cx="144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226" name="Line 33"/>
              <p:cNvSpPr>
                <a:spLocks noChangeShapeType="1"/>
              </p:cNvSpPr>
              <p:nvPr/>
            </p:nvSpPr>
            <p:spPr bwMode="auto">
              <a:xfrm>
                <a:off x="264" y="540"/>
                <a:ext cx="144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227" name="Line 34"/>
              <p:cNvSpPr>
                <a:spLocks noChangeShapeType="1"/>
              </p:cNvSpPr>
              <p:nvPr/>
            </p:nvSpPr>
            <p:spPr bwMode="auto">
              <a:xfrm>
                <a:off x="696" y="540"/>
                <a:ext cx="1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228" name="Line 35"/>
              <p:cNvSpPr>
                <a:spLocks noChangeShapeType="1"/>
              </p:cNvSpPr>
              <p:nvPr/>
            </p:nvSpPr>
            <p:spPr bwMode="auto">
              <a:xfrm>
                <a:off x="120" y="877"/>
                <a:ext cx="1" cy="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229" name="Line 36"/>
              <p:cNvSpPr>
                <a:spLocks noChangeShapeType="1"/>
              </p:cNvSpPr>
              <p:nvPr/>
            </p:nvSpPr>
            <p:spPr bwMode="auto">
              <a:xfrm flipH="1">
                <a:off x="552" y="877"/>
                <a:ext cx="144" cy="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230" name="Line 37"/>
              <p:cNvSpPr>
                <a:spLocks noChangeShapeType="1"/>
              </p:cNvSpPr>
              <p:nvPr/>
            </p:nvSpPr>
            <p:spPr bwMode="auto">
              <a:xfrm>
                <a:off x="696" y="877"/>
                <a:ext cx="168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231" name="Line 38"/>
              <p:cNvSpPr>
                <a:spLocks noChangeShapeType="1"/>
              </p:cNvSpPr>
              <p:nvPr/>
            </p:nvSpPr>
            <p:spPr bwMode="auto">
              <a:xfrm>
                <a:off x="552" y="1180"/>
                <a:ext cx="1" cy="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45187" name="Rectangle 40"/>
            <p:cNvSpPr>
              <a:spLocks/>
            </p:cNvSpPr>
            <p:nvPr/>
          </p:nvSpPr>
          <p:spPr bwMode="auto">
            <a:xfrm>
              <a:off x="3216" y="581"/>
              <a:ext cx="248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q</a:t>
              </a:r>
            </a:p>
          </p:txBody>
        </p:sp>
        <p:sp>
          <p:nvSpPr>
            <p:cNvPr id="45188" name="Line 41"/>
            <p:cNvSpPr>
              <a:spLocks noChangeShapeType="1"/>
            </p:cNvSpPr>
            <p:nvPr/>
          </p:nvSpPr>
          <p:spPr bwMode="auto">
            <a:xfrm>
              <a:off x="3336" y="473"/>
              <a:ext cx="1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45189" name="Group 61"/>
            <p:cNvGrpSpPr>
              <a:grpSpLocks/>
            </p:cNvGrpSpPr>
            <p:nvPr/>
          </p:nvGrpSpPr>
          <p:grpSpPr bwMode="auto">
            <a:xfrm>
              <a:off x="576" y="607"/>
              <a:ext cx="1112" cy="1497"/>
              <a:chOff x="0" y="0"/>
              <a:chExt cx="1112" cy="1496"/>
            </a:xfrm>
          </p:grpSpPr>
          <p:sp>
            <p:nvSpPr>
              <p:cNvPr id="45194" name="Rectangle 42"/>
              <p:cNvSpPr>
                <a:spLocks/>
              </p:cNvSpPr>
              <p:nvPr/>
            </p:nvSpPr>
            <p:spPr bwMode="auto">
              <a:xfrm>
                <a:off x="384" y="0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e</a:t>
                </a:r>
              </a:p>
            </p:txBody>
          </p:sp>
          <p:sp>
            <p:nvSpPr>
              <p:cNvPr id="45195" name="Rectangle 43"/>
              <p:cNvSpPr>
                <a:spLocks/>
              </p:cNvSpPr>
              <p:nvPr/>
            </p:nvSpPr>
            <p:spPr bwMode="auto">
              <a:xfrm>
                <a:off x="0" y="674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p</a:t>
                </a:r>
              </a:p>
            </p:txBody>
          </p:sp>
          <p:sp>
            <p:nvSpPr>
              <p:cNvPr id="45196" name="Rectangle 44"/>
              <p:cNvSpPr>
                <a:spLocks/>
              </p:cNvSpPr>
              <p:nvPr/>
            </p:nvSpPr>
            <p:spPr bwMode="auto">
              <a:xfrm>
                <a:off x="144" y="337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h</a:t>
                </a:r>
              </a:p>
            </p:txBody>
          </p:sp>
          <p:sp>
            <p:nvSpPr>
              <p:cNvPr id="45197" name="Rectangle 45"/>
              <p:cNvSpPr>
                <a:spLocks/>
              </p:cNvSpPr>
              <p:nvPr/>
            </p:nvSpPr>
            <p:spPr bwMode="auto">
              <a:xfrm>
                <a:off x="576" y="674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f</a:t>
                </a:r>
              </a:p>
            </p:txBody>
          </p:sp>
          <p:sp>
            <p:nvSpPr>
              <p:cNvPr id="45198" name="Rectangle 46"/>
              <p:cNvSpPr>
                <a:spLocks/>
              </p:cNvSpPr>
              <p:nvPr/>
            </p:nvSpPr>
            <p:spPr bwMode="auto">
              <a:xfrm>
                <a:off x="576" y="337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r</a:t>
                </a:r>
              </a:p>
            </p:txBody>
          </p:sp>
          <p:sp>
            <p:nvSpPr>
              <p:cNvPr id="45199" name="Rectangle 47"/>
              <p:cNvSpPr>
                <a:spLocks/>
              </p:cNvSpPr>
              <p:nvPr/>
            </p:nvSpPr>
            <p:spPr bwMode="auto">
              <a:xfrm>
                <a:off x="288" y="674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q</a:t>
                </a:r>
              </a:p>
            </p:txBody>
          </p:sp>
          <p:sp>
            <p:nvSpPr>
              <p:cNvPr id="45200" name="Rectangle 48"/>
              <p:cNvSpPr>
                <a:spLocks/>
              </p:cNvSpPr>
              <p:nvPr/>
            </p:nvSpPr>
            <p:spPr bwMode="auto">
              <a:xfrm>
                <a:off x="0" y="977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q</a:t>
                </a:r>
              </a:p>
            </p:txBody>
          </p:sp>
          <p:sp>
            <p:nvSpPr>
              <p:cNvPr id="45201" name="Rectangle 49"/>
              <p:cNvSpPr>
                <a:spLocks/>
              </p:cNvSpPr>
              <p:nvPr/>
            </p:nvSpPr>
            <p:spPr bwMode="auto">
              <a:xfrm>
                <a:off x="432" y="977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c</a:t>
                </a:r>
              </a:p>
            </p:txBody>
          </p:sp>
          <p:sp>
            <p:nvSpPr>
              <p:cNvPr id="45202" name="Rectangle 50"/>
              <p:cNvSpPr>
                <a:spLocks/>
              </p:cNvSpPr>
              <p:nvPr/>
            </p:nvSpPr>
            <p:spPr bwMode="auto">
              <a:xfrm>
                <a:off x="624" y="1012"/>
                <a:ext cx="488" cy="2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900"/>
                  </a:spcBef>
                </a:pPr>
                <a:r>
                  <a:rPr lang="en-US" sz="1600">
                    <a:solidFill>
                      <a:schemeClr val="tx1"/>
                    </a:solidFill>
                    <a:cs typeface="Arial" charset="0"/>
                  </a:rPr>
                  <a:t>G</a:t>
                </a:r>
              </a:p>
            </p:txBody>
          </p:sp>
          <p:sp>
            <p:nvSpPr>
              <p:cNvPr id="45203" name="Rectangle 51"/>
              <p:cNvSpPr>
                <a:spLocks/>
              </p:cNvSpPr>
              <p:nvPr/>
            </p:nvSpPr>
            <p:spPr bwMode="auto">
              <a:xfrm>
                <a:off x="432" y="1272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a</a:t>
                </a:r>
              </a:p>
            </p:txBody>
          </p:sp>
          <p:sp>
            <p:nvSpPr>
              <p:cNvPr id="45204" name="Line 52"/>
              <p:cNvSpPr>
                <a:spLocks noChangeShapeType="1"/>
              </p:cNvSpPr>
              <p:nvPr/>
            </p:nvSpPr>
            <p:spPr bwMode="auto">
              <a:xfrm flipH="1">
                <a:off x="264" y="202"/>
                <a:ext cx="240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205" name="Line 53"/>
              <p:cNvSpPr>
                <a:spLocks noChangeShapeType="1"/>
              </p:cNvSpPr>
              <p:nvPr/>
            </p:nvSpPr>
            <p:spPr bwMode="auto">
              <a:xfrm>
                <a:off x="504" y="202"/>
                <a:ext cx="192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206" name="Line 54"/>
              <p:cNvSpPr>
                <a:spLocks noChangeShapeType="1"/>
              </p:cNvSpPr>
              <p:nvPr/>
            </p:nvSpPr>
            <p:spPr bwMode="auto">
              <a:xfrm flipH="1">
                <a:off x="120" y="540"/>
                <a:ext cx="144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207" name="Line 55"/>
              <p:cNvSpPr>
                <a:spLocks noChangeShapeType="1"/>
              </p:cNvSpPr>
              <p:nvPr/>
            </p:nvSpPr>
            <p:spPr bwMode="auto">
              <a:xfrm>
                <a:off x="264" y="540"/>
                <a:ext cx="144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208" name="Line 56"/>
              <p:cNvSpPr>
                <a:spLocks noChangeShapeType="1"/>
              </p:cNvSpPr>
              <p:nvPr/>
            </p:nvSpPr>
            <p:spPr bwMode="auto">
              <a:xfrm>
                <a:off x="696" y="540"/>
                <a:ext cx="1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209" name="Line 57"/>
              <p:cNvSpPr>
                <a:spLocks noChangeShapeType="1"/>
              </p:cNvSpPr>
              <p:nvPr/>
            </p:nvSpPr>
            <p:spPr bwMode="auto">
              <a:xfrm>
                <a:off x="120" y="877"/>
                <a:ext cx="1" cy="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210" name="Line 58"/>
              <p:cNvSpPr>
                <a:spLocks noChangeShapeType="1"/>
              </p:cNvSpPr>
              <p:nvPr/>
            </p:nvSpPr>
            <p:spPr bwMode="auto">
              <a:xfrm flipH="1">
                <a:off x="552" y="877"/>
                <a:ext cx="144" cy="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211" name="Line 59"/>
              <p:cNvSpPr>
                <a:spLocks noChangeShapeType="1"/>
              </p:cNvSpPr>
              <p:nvPr/>
            </p:nvSpPr>
            <p:spPr bwMode="auto">
              <a:xfrm>
                <a:off x="696" y="877"/>
                <a:ext cx="168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212" name="Line 60"/>
              <p:cNvSpPr>
                <a:spLocks noChangeShapeType="1"/>
              </p:cNvSpPr>
              <p:nvPr/>
            </p:nvSpPr>
            <p:spPr bwMode="auto">
              <a:xfrm>
                <a:off x="552" y="1180"/>
                <a:ext cx="1" cy="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45190" name="Line 62"/>
            <p:cNvSpPr>
              <a:spLocks noChangeShapeType="1"/>
            </p:cNvSpPr>
            <p:nvPr/>
          </p:nvSpPr>
          <p:spPr bwMode="auto">
            <a:xfrm>
              <a:off x="456" y="515"/>
              <a:ext cx="624" cy="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191" name="Line 63"/>
            <p:cNvSpPr>
              <a:spLocks noChangeShapeType="1"/>
            </p:cNvSpPr>
            <p:nvPr/>
          </p:nvSpPr>
          <p:spPr bwMode="auto">
            <a:xfrm flipH="1">
              <a:off x="456" y="186"/>
              <a:ext cx="1536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192" name="Line 64"/>
            <p:cNvSpPr>
              <a:spLocks noChangeShapeType="1"/>
            </p:cNvSpPr>
            <p:nvPr/>
          </p:nvSpPr>
          <p:spPr bwMode="auto">
            <a:xfrm>
              <a:off x="1992" y="186"/>
              <a:ext cx="24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193" name="Line 65"/>
            <p:cNvSpPr>
              <a:spLocks noChangeShapeType="1"/>
            </p:cNvSpPr>
            <p:nvPr/>
          </p:nvSpPr>
          <p:spPr bwMode="auto">
            <a:xfrm>
              <a:off x="1992" y="186"/>
              <a:ext cx="1344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5062" name="Line 67"/>
          <p:cNvSpPr>
            <a:spLocks noChangeShapeType="1"/>
          </p:cNvSpPr>
          <p:nvPr/>
        </p:nvSpPr>
        <p:spPr bwMode="auto">
          <a:xfrm>
            <a:off x="366713" y="3371850"/>
            <a:ext cx="852963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3" name="Oval 68"/>
          <p:cNvSpPr>
            <a:spLocks/>
          </p:cNvSpPr>
          <p:nvPr/>
        </p:nvSpPr>
        <p:spPr bwMode="auto">
          <a:xfrm>
            <a:off x="5402263" y="3454400"/>
            <a:ext cx="290512" cy="265113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4" name="Oval 69"/>
          <p:cNvSpPr>
            <a:spLocks/>
          </p:cNvSpPr>
          <p:nvPr/>
        </p:nvSpPr>
        <p:spPr bwMode="auto">
          <a:xfrm>
            <a:off x="5403850" y="345598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5" name="Oval 70"/>
          <p:cNvSpPr>
            <a:spLocks/>
          </p:cNvSpPr>
          <p:nvPr/>
        </p:nvSpPr>
        <p:spPr bwMode="auto">
          <a:xfrm>
            <a:off x="2992438" y="3949700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6" name="Oval 71"/>
          <p:cNvSpPr>
            <a:spLocks/>
          </p:cNvSpPr>
          <p:nvPr/>
        </p:nvSpPr>
        <p:spPr bwMode="auto">
          <a:xfrm>
            <a:off x="5786438" y="3883025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7" name="Oval 72"/>
          <p:cNvSpPr>
            <a:spLocks/>
          </p:cNvSpPr>
          <p:nvPr/>
        </p:nvSpPr>
        <p:spPr bwMode="auto">
          <a:xfrm>
            <a:off x="7531100" y="3898900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8" name="Rectangle 73"/>
          <p:cNvSpPr>
            <a:spLocks/>
          </p:cNvSpPr>
          <p:nvPr/>
        </p:nvSpPr>
        <p:spPr bwMode="auto">
          <a:xfrm>
            <a:off x="347663" y="1862138"/>
            <a:ext cx="3251200" cy="965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500">
                <a:solidFill>
                  <a:schemeClr val="tx1"/>
                </a:solidFill>
                <a:cs typeface="Arial" charset="0"/>
              </a:rPr>
              <a:t>Expansion order:</a:t>
            </a:r>
          </a:p>
          <a:p>
            <a:pPr marL="39688">
              <a:spcBef>
                <a:spcPts val="1050"/>
              </a:spcBef>
            </a:pPr>
            <a:r>
              <a:rPr lang="en-US" sz="250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(S,p,d,b,e,a,r,f,e,G)</a:t>
            </a:r>
          </a:p>
        </p:txBody>
      </p:sp>
      <p:grpSp>
        <p:nvGrpSpPr>
          <p:cNvPr id="45069" name="Group 128"/>
          <p:cNvGrpSpPr>
            <a:grpSpLocks/>
          </p:cNvGrpSpPr>
          <p:nvPr/>
        </p:nvGrpSpPr>
        <p:grpSpPr bwMode="auto">
          <a:xfrm>
            <a:off x="5487988" y="1431925"/>
            <a:ext cx="3205162" cy="1779588"/>
            <a:chOff x="0" y="0"/>
            <a:chExt cx="2019" cy="1121"/>
          </a:xfrm>
        </p:grpSpPr>
        <p:grpSp>
          <p:nvGrpSpPr>
            <p:cNvPr id="45121" name="Group 126"/>
            <p:cNvGrpSpPr>
              <a:grpSpLocks/>
            </p:cNvGrpSpPr>
            <p:nvPr/>
          </p:nvGrpSpPr>
          <p:grpSpPr bwMode="auto">
            <a:xfrm>
              <a:off x="0" y="0"/>
              <a:ext cx="2019" cy="1121"/>
              <a:chOff x="0" y="0"/>
              <a:chExt cx="2019" cy="1121"/>
            </a:xfrm>
          </p:grpSpPr>
          <p:grpSp>
            <p:nvGrpSpPr>
              <p:cNvPr id="45123" name="Group 76"/>
              <p:cNvGrpSpPr>
                <a:grpSpLocks/>
              </p:cNvGrpSpPr>
              <p:nvPr/>
            </p:nvGrpSpPr>
            <p:grpSpPr bwMode="auto">
              <a:xfrm>
                <a:off x="0" y="653"/>
                <a:ext cx="199" cy="208"/>
                <a:chOff x="0" y="0"/>
                <a:chExt cx="199" cy="208"/>
              </a:xfrm>
            </p:grpSpPr>
            <p:sp>
              <p:nvSpPr>
                <p:cNvPr id="45173" name="AutoShape 74"/>
                <p:cNvSpPr>
                  <a:spLocks/>
                </p:cNvSpPr>
                <p:nvPr/>
              </p:nvSpPr>
              <p:spPr bwMode="auto">
                <a:xfrm>
                  <a:off x="0" y="7"/>
                  <a:ext cx="199" cy="193"/>
                </a:xfrm>
                <a:custGeom>
                  <a:avLst/>
                  <a:gdLst>
                    <a:gd name="T0" fmla="*/ 1 w 21600"/>
                    <a:gd name="T1" fmla="*/ 0 h 21600"/>
                    <a:gd name="T2" fmla="*/ 0 w 21600"/>
                    <a:gd name="T3" fmla="*/ 1 h 21600"/>
                    <a:gd name="T4" fmla="*/ 1 w 21600"/>
                    <a:gd name="T5" fmla="*/ 2 h 21600"/>
                    <a:gd name="T6" fmla="*/ 2 w 21600"/>
                    <a:gd name="T7" fmla="*/ 1 h 21600"/>
                    <a:gd name="T8" fmla="*/ 1 w 21600"/>
                    <a:gd name="T9" fmla="*/ 0 h 21600"/>
                    <a:gd name="T10" fmla="*/ 1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5174" name="Rectangle 75"/>
                <p:cNvSpPr>
                  <a:spLocks/>
                </p:cNvSpPr>
                <p:nvPr/>
              </p:nvSpPr>
              <p:spPr bwMode="auto">
                <a:xfrm>
                  <a:off x="11" y="0"/>
                  <a:ext cx="177" cy="20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>
                      <a:solidFill>
                        <a:schemeClr val="tx1"/>
                      </a:solidFill>
                      <a:cs typeface="Arial" charset="0"/>
                    </a:rPr>
                    <a:t>S</a:t>
                  </a:r>
                </a:p>
              </p:txBody>
            </p:sp>
          </p:grpSp>
          <p:grpSp>
            <p:nvGrpSpPr>
              <p:cNvPr id="45124" name="Group 79"/>
              <p:cNvGrpSpPr>
                <a:grpSpLocks/>
              </p:cNvGrpSpPr>
              <p:nvPr/>
            </p:nvGrpSpPr>
            <p:grpSpPr bwMode="auto">
              <a:xfrm>
                <a:off x="1819" y="0"/>
                <a:ext cx="200" cy="208"/>
                <a:chOff x="0" y="0"/>
                <a:chExt cx="199" cy="208"/>
              </a:xfrm>
            </p:grpSpPr>
            <p:sp>
              <p:nvSpPr>
                <p:cNvPr id="45171" name="AutoShape 77"/>
                <p:cNvSpPr>
                  <a:spLocks/>
                </p:cNvSpPr>
                <p:nvPr/>
              </p:nvSpPr>
              <p:spPr bwMode="auto">
                <a:xfrm>
                  <a:off x="0" y="7"/>
                  <a:ext cx="199" cy="193"/>
                </a:xfrm>
                <a:custGeom>
                  <a:avLst/>
                  <a:gdLst>
                    <a:gd name="T0" fmla="*/ 1 w 21600"/>
                    <a:gd name="T1" fmla="*/ 0 h 21600"/>
                    <a:gd name="T2" fmla="*/ 0 w 21600"/>
                    <a:gd name="T3" fmla="*/ 1 h 21600"/>
                    <a:gd name="T4" fmla="*/ 1 w 21600"/>
                    <a:gd name="T5" fmla="*/ 2 h 21600"/>
                    <a:gd name="T6" fmla="*/ 2 w 21600"/>
                    <a:gd name="T7" fmla="*/ 1 h 21600"/>
                    <a:gd name="T8" fmla="*/ 1 w 21600"/>
                    <a:gd name="T9" fmla="*/ 0 h 21600"/>
                    <a:gd name="T10" fmla="*/ 1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5172" name="Rectangle 78"/>
                <p:cNvSpPr>
                  <a:spLocks/>
                </p:cNvSpPr>
                <p:nvPr/>
              </p:nvSpPr>
              <p:spPr bwMode="auto">
                <a:xfrm>
                  <a:off x="3" y="0"/>
                  <a:ext cx="193" cy="20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>
                      <a:solidFill>
                        <a:schemeClr val="tx1"/>
                      </a:solidFill>
                      <a:cs typeface="Arial" charset="0"/>
                    </a:rPr>
                    <a:t>G</a:t>
                  </a:r>
                </a:p>
              </p:txBody>
            </p:sp>
          </p:grpSp>
          <p:grpSp>
            <p:nvGrpSpPr>
              <p:cNvPr id="45125" name="Group 82"/>
              <p:cNvGrpSpPr>
                <a:grpSpLocks/>
              </p:cNvGrpSpPr>
              <p:nvPr/>
            </p:nvGrpSpPr>
            <p:grpSpPr bwMode="auto">
              <a:xfrm>
                <a:off x="579" y="488"/>
                <a:ext cx="200" cy="192"/>
                <a:chOff x="0" y="0"/>
                <a:chExt cx="199" cy="192"/>
              </a:xfrm>
            </p:grpSpPr>
            <p:sp>
              <p:nvSpPr>
                <p:cNvPr id="45169" name="AutoShape 80"/>
                <p:cNvSpPr>
                  <a:spLocks/>
                </p:cNvSpPr>
                <p:nvPr/>
              </p:nvSpPr>
              <p:spPr bwMode="auto">
                <a:xfrm>
                  <a:off x="0" y="0"/>
                  <a:ext cx="199" cy="192"/>
                </a:xfrm>
                <a:custGeom>
                  <a:avLst/>
                  <a:gdLst>
                    <a:gd name="T0" fmla="*/ 1 w 21600"/>
                    <a:gd name="T1" fmla="*/ 0 h 21600"/>
                    <a:gd name="T2" fmla="*/ 0 w 21600"/>
                    <a:gd name="T3" fmla="*/ 1 h 21600"/>
                    <a:gd name="T4" fmla="*/ 1 w 21600"/>
                    <a:gd name="T5" fmla="*/ 2 h 21600"/>
                    <a:gd name="T6" fmla="*/ 2 w 21600"/>
                    <a:gd name="T7" fmla="*/ 1 h 21600"/>
                    <a:gd name="T8" fmla="*/ 1 w 21600"/>
                    <a:gd name="T9" fmla="*/ 0 h 21600"/>
                    <a:gd name="T10" fmla="*/ 1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5170" name="Rectangle 81"/>
                <p:cNvSpPr>
                  <a:spLocks/>
                </p:cNvSpPr>
                <p:nvPr/>
              </p:nvSpPr>
              <p:spPr bwMode="auto">
                <a:xfrm>
                  <a:off x="28" y="8"/>
                  <a:ext cx="143" cy="17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 sz="1400">
                      <a:solidFill>
                        <a:schemeClr val="tx1"/>
                      </a:solidFill>
                      <a:latin typeface="Arial Italic" charset="0"/>
                      <a:cs typeface="Arial Italic" charset="0"/>
                      <a:sym typeface="Arial Italic" charset="0"/>
                    </a:rPr>
                    <a:t>d</a:t>
                  </a:r>
                </a:p>
              </p:txBody>
            </p:sp>
          </p:grpSp>
          <p:grpSp>
            <p:nvGrpSpPr>
              <p:cNvPr id="45126" name="Group 85"/>
              <p:cNvGrpSpPr>
                <a:grpSpLocks/>
              </p:cNvGrpSpPr>
              <p:nvPr/>
            </p:nvGrpSpPr>
            <p:grpSpPr bwMode="auto">
              <a:xfrm>
                <a:off x="159" y="200"/>
                <a:ext cx="200" cy="192"/>
                <a:chOff x="0" y="0"/>
                <a:chExt cx="199" cy="192"/>
              </a:xfrm>
            </p:grpSpPr>
            <p:sp>
              <p:nvSpPr>
                <p:cNvPr id="45167" name="AutoShape 83"/>
                <p:cNvSpPr>
                  <a:spLocks/>
                </p:cNvSpPr>
                <p:nvPr/>
              </p:nvSpPr>
              <p:spPr bwMode="auto">
                <a:xfrm>
                  <a:off x="0" y="0"/>
                  <a:ext cx="199" cy="192"/>
                </a:xfrm>
                <a:custGeom>
                  <a:avLst/>
                  <a:gdLst>
                    <a:gd name="T0" fmla="*/ 1 w 21600"/>
                    <a:gd name="T1" fmla="*/ 0 h 21600"/>
                    <a:gd name="T2" fmla="*/ 0 w 21600"/>
                    <a:gd name="T3" fmla="*/ 1 h 21600"/>
                    <a:gd name="T4" fmla="*/ 1 w 21600"/>
                    <a:gd name="T5" fmla="*/ 2 h 21600"/>
                    <a:gd name="T6" fmla="*/ 2 w 21600"/>
                    <a:gd name="T7" fmla="*/ 1 h 21600"/>
                    <a:gd name="T8" fmla="*/ 1 w 21600"/>
                    <a:gd name="T9" fmla="*/ 0 h 21600"/>
                    <a:gd name="T10" fmla="*/ 1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5168" name="Rectangle 84"/>
                <p:cNvSpPr>
                  <a:spLocks/>
                </p:cNvSpPr>
                <p:nvPr/>
              </p:nvSpPr>
              <p:spPr bwMode="auto">
                <a:xfrm>
                  <a:off x="28" y="8"/>
                  <a:ext cx="143" cy="17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 sz="1400">
                      <a:solidFill>
                        <a:schemeClr val="tx1"/>
                      </a:solidFill>
                      <a:latin typeface="Arial Italic" charset="0"/>
                      <a:cs typeface="Arial Italic" charset="0"/>
                      <a:sym typeface="Arial Italic" charset="0"/>
                    </a:rPr>
                    <a:t>b</a:t>
                  </a:r>
                </a:p>
              </p:txBody>
            </p:sp>
          </p:grpSp>
          <p:grpSp>
            <p:nvGrpSpPr>
              <p:cNvPr id="45127" name="Group 88"/>
              <p:cNvGrpSpPr>
                <a:grpSpLocks/>
              </p:cNvGrpSpPr>
              <p:nvPr/>
            </p:nvGrpSpPr>
            <p:grpSpPr bwMode="auto">
              <a:xfrm>
                <a:off x="359" y="872"/>
                <a:ext cx="200" cy="192"/>
                <a:chOff x="0" y="0"/>
                <a:chExt cx="199" cy="192"/>
              </a:xfrm>
            </p:grpSpPr>
            <p:sp>
              <p:nvSpPr>
                <p:cNvPr id="45165" name="AutoShape 86"/>
                <p:cNvSpPr>
                  <a:spLocks/>
                </p:cNvSpPr>
                <p:nvPr/>
              </p:nvSpPr>
              <p:spPr bwMode="auto">
                <a:xfrm>
                  <a:off x="0" y="0"/>
                  <a:ext cx="199" cy="192"/>
                </a:xfrm>
                <a:custGeom>
                  <a:avLst/>
                  <a:gdLst>
                    <a:gd name="T0" fmla="*/ 1 w 21600"/>
                    <a:gd name="T1" fmla="*/ 0 h 21600"/>
                    <a:gd name="T2" fmla="*/ 0 w 21600"/>
                    <a:gd name="T3" fmla="*/ 1 h 21600"/>
                    <a:gd name="T4" fmla="*/ 1 w 21600"/>
                    <a:gd name="T5" fmla="*/ 2 h 21600"/>
                    <a:gd name="T6" fmla="*/ 2 w 21600"/>
                    <a:gd name="T7" fmla="*/ 1 h 21600"/>
                    <a:gd name="T8" fmla="*/ 1 w 21600"/>
                    <a:gd name="T9" fmla="*/ 0 h 21600"/>
                    <a:gd name="T10" fmla="*/ 1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5166" name="Rectangle 87"/>
                <p:cNvSpPr>
                  <a:spLocks/>
                </p:cNvSpPr>
                <p:nvPr/>
              </p:nvSpPr>
              <p:spPr bwMode="auto">
                <a:xfrm>
                  <a:off x="28" y="8"/>
                  <a:ext cx="143" cy="17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 sz="1400">
                      <a:solidFill>
                        <a:schemeClr val="tx1"/>
                      </a:solidFill>
                      <a:latin typeface="Arial Italic" charset="0"/>
                      <a:cs typeface="Arial Italic" charset="0"/>
                      <a:sym typeface="Arial Italic" charset="0"/>
                    </a:rPr>
                    <a:t>p</a:t>
                  </a:r>
                </a:p>
              </p:txBody>
            </p:sp>
          </p:grpSp>
          <p:grpSp>
            <p:nvGrpSpPr>
              <p:cNvPr id="45128" name="Group 91"/>
              <p:cNvGrpSpPr>
                <a:grpSpLocks/>
              </p:cNvGrpSpPr>
              <p:nvPr/>
            </p:nvGrpSpPr>
            <p:grpSpPr bwMode="auto">
              <a:xfrm>
                <a:off x="839" y="929"/>
                <a:ext cx="200" cy="192"/>
                <a:chOff x="0" y="0"/>
                <a:chExt cx="199" cy="192"/>
              </a:xfrm>
            </p:grpSpPr>
            <p:sp>
              <p:nvSpPr>
                <p:cNvPr id="45163" name="AutoShape 89"/>
                <p:cNvSpPr>
                  <a:spLocks/>
                </p:cNvSpPr>
                <p:nvPr/>
              </p:nvSpPr>
              <p:spPr bwMode="auto">
                <a:xfrm>
                  <a:off x="0" y="0"/>
                  <a:ext cx="199" cy="192"/>
                </a:xfrm>
                <a:custGeom>
                  <a:avLst/>
                  <a:gdLst>
                    <a:gd name="T0" fmla="*/ 1 w 21600"/>
                    <a:gd name="T1" fmla="*/ 0 h 21600"/>
                    <a:gd name="T2" fmla="*/ 0 w 21600"/>
                    <a:gd name="T3" fmla="*/ 1 h 21600"/>
                    <a:gd name="T4" fmla="*/ 1 w 21600"/>
                    <a:gd name="T5" fmla="*/ 2 h 21600"/>
                    <a:gd name="T6" fmla="*/ 2 w 21600"/>
                    <a:gd name="T7" fmla="*/ 1 h 21600"/>
                    <a:gd name="T8" fmla="*/ 1 w 21600"/>
                    <a:gd name="T9" fmla="*/ 0 h 21600"/>
                    <a:gd name="T10" fmla="*/ 1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5164" name="Rectangle 90"/>
                <p:cNvSpPr>
                  <a:spLocks/>
                </p:cNvSpPr>
                <p:nvPr/>
              </p:nvSpPr>
              <p:spPr bwMode="auto">
                <a:xfrm>
                  <a:off x="28" y="8"/>
                  <a:ext cx="143" cy="17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 sz="1400">
                      <a:solidFill>
                        <a:schemeClr val="tx1"/>
                      </a:solidFill>
                      <a:latin typeface="Arial Italic" charset="0"/>
                      <a:cs typeface="Arial Italic" charset="0"/>
                      <a:sym typeface="Arial Italic" charset="0"/>
                    </a:rPr>
                    <a:t>q</a:t>
                  </a:r>
                </a:p>
              </p:txBody>
            </p:sp>
          </p:grpSp>
          <p:grpSp>
            <p:nvGrpSpPr>
              <p:cNvPr id="45129" name="Group 94"/>
              <p:cNvGrpSpPr>
                <a:grpSpLocks/>
              </p:cNvGrpSpPr>
              <p:nvPr/>
            </p:nvGrpSpPr>
            <p:grpSpPr bwMode="auto">
              <a:xfrm>
                <a:off x="1059" y="180"/>
                <a:ext cx="200" cy="192"/>
                <a:chOff x="0" y="0"/>
                <a:chExt cx="199" cy="192"/>
              </a:xfrm>
            </p:grpSpPr>
            <p:sp>
              <p:nvSpPr>
                <p:cNvPr id="45161" name="AutoShape 92"/>
                <p:cNvSpPr>
                  <a:spLocks/>
                </p:cNvSpPr>
                <p:nvPr/>
              </p:nvSpPr>
              <p:spPr bwMode="auto">
                <a:xfrm>
                  <a:off x="0" y="0"/>
                  <a:ext cx="199" cy="192"/>
                </a:xfrm>
                <a:custGeom>
                  <a:avLst/>
                  <a:gdLst>
                    <a:gd name="T0" fmla="*/ 1 w 21600"/>
                    <a:gd name="T1" fmla="*/ 0 h 21600"/>
                    <a:gd name="T2" fmla="*/ 0 w 21600"/>
                    <a:gd name="T3" fmla="*/ 1 h 21600"/>
                    <a:gd name="T4" fmla="*/ 1 w 21600"/>
                    <a:gd name="T5" fmla="*/ 2 h 21600"/>
                    <a:gd name="T6" fmla="*/ 2 w 21600"/>
                    <a:gd name="T7" fmla="*/ 1 h 21600"/>
                    <a:gd name="T8" fmla="*/ 1 w 21600"/>
                    <a:gd name="T9" fmla="*/ 0 h 21600"/>
                    <a:gd name="T10" fmla="*/ 1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5162" name="Rectangle 93"/>
                <p:cNvSpPr>
                  <a:spLocks/>
                </p:cNvSpPr>
                <p:nvPr/>
              </p:nvSpPr>
              <p:spPr bwMode="auto">
                <a:xfrm>
                  <a:off x="31" y="8"/>
                  <a:ext cx="137" cy="17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 sz="1400">
                      <a:solidFill>
                        <a:schemeClr val="tx1"/>
                      </a:solidFill>
                      <a:latin typeface="Arial Italic" charset="0"/>
                      <a:cs typeface="Arial Italic" charset="0"/>
                      <a:sym typeface="Arial Italic" charset="0"/>
                    </a:rPr>
                    <a:t>c</a:t>
                  </a:r>
                </a:p>
              </p:txBody>
            </p:sp>
          </p:grpSp>
          <p:grpSp>
            <p:nvGrpSpPr>
              <p:cNvPr id="45130" name="Group 97"/>
              <p:cNvGrpSpPr>
                <a:grpSpLocks/>
              </p:cNvGrpSpPr>
              <p:nvPr/>
            </p:nvGrpSpPr>
            <p:grpSpPr bwMode="auto">
              <a:xfrm>
                <a:off x="1339" y="411"/>
                <a:ext cx="200" cy="192"/>
                <a:chOff x="0" y="0"/>
                <a:chExt cx="199" cy="192"/>
              </a:xfrm>
            </p:grpSpPr>
            <p:sp>
              <p:nvSpPr>
                <p:cNvPr id="45159" name="AutoShape 95"/>
                <p:cNvSpPr>
                  <a:spLocks/>
                </p:cNvSpPr>
                <p:nvPr/>
              </p:nvSpPr>
              <p:spPr bwMode="auto">
                <a:xfrm>
                  <a:off x="0" y="0"/>
                  <a:ext cx="199" cy="192"/>
                </a:xfrm>
                <a:custGeom>
                  <a:avLst/>
                  <a:gdLst>
                    <a:gd name="T0" fmla="*/ 1 w 21600"/>
                    <a:gd name="T1" fmla="*/ 0 h 21600"/>
                    <a:gd name="T2" fmla="*/ 0 w 21600"/>
                    <a:gd name="T3" fmla="*/ 1 h 21600"/>
                    <a:gd name="T4" fmla="*/ 1 w 21600"/>
                    <a:gd name="T5" fmla="*/ 2 h 21600"/>
                    <a:gd name="T6" fmla="*/ 2 w 21600"/>
                    <a:gd name="T7" fmla="*/ 1 h 21600"/>
                    <a:gd name="T8" fmla="*/ 1 w 21600"/>
                    <a:gd name="T9" fmla="*/ 0 h 21600"/>
                    <a:gd name="T10" fmla="*/ 1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5160" name="Rectangle 96"/>
                <p:cNvSpPr>
                  <a:spLocks/>
                </p:cNvSpPr>
                <p:nvPr/>
              </p:nvSpPr>
              <p:spPr bwMode="auto">
                <a:xfrm>
                  <a:off x="28" y="8"/>
                  <a:ext cx="143" cy="17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 sz="1400">
                      <a:solidFill>
                        <a:schemeClr val="tx1"/>
                      </a:solidFill>
                      <a:latin typeface="Arial Italic" charset="0"/>
                      <a:cs typeface="Arial Italic" charset="0"/>
                      <a:sym typeface="Arial Italic" charset="0"/>
                    </a:rPr>
                    <a:t>e</a:t>
                  </a:r>
                </a:p>
              </p:txBody>
            </p:sp>
          </p:grpSp>
          <p:grpSp>
            <p:nvGrpSpPr>
              <p:cNvPr id="45131" name="Group 100"/>
              <p:cNvGrpSpPr>
                <a:grpSpLocks/>
              </p:cNvGrpSpPr>
              <p:nvPr/>
            </p:nvGrpSpPr>
            <p:grpSpPr bwMode="auto">
              <a:xfrm>
                <a:off x="1179" y="680"/>
                <a:ext cx="200" cy="192"/>
                <a:chOff x="0" y="0"/>
                <a:chExt cx="199" cy="192"/>
              </a:xfrm>
            </p:grpSpPr>
            <p:sp>
              <p:nvSpPr>
                <p:cNvPr id="45157" name="AutoShape 98"/>
                <p:cNvSpPr>
                  <a:spLocks/>
                </p:cNvSpPr>
                <p:nvPr/>
              </p:nvSpPr>
              <p:spPr bwMode="auto">
                <a:xfrm>
                  <a:off x="0" y="0"/>
                  <a:ext cx="199" cy="192"/>
                </a:xfrm>
                <a:custGeom>
                  <a:avLst/>
                  <a:gdLst>
                    <a:gd name="T0" fmla="*/ 1 w 21600"/>
                    <a:gd name="T1" fmla="*/ 0 h 21600"/>
                    <a:gd name="T2" fmla="*/ 0 w 21600"/>
                    <a:gd name="T3" fmla="*/ 1 h 21600"/>
                    <a:gd name="T4" fmla="*/ 1 w 21600"/>
                    <a:gd name="T5" fmla="*/ 2 h 21600"/>
                    <a:gd name="T6" fmla="*/ 2 w 21600"/>
                    <a:gd name="T7" fmla="*/ 1 h 21600"/>
                    <a:gd name="T8" fmla="*/ 1 w 21600"/>
                    <a:gd name="T9" fmla="*/ 0 h 21600"/>
                    <a:gd name="T10" fmla="*/ 1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5158" name="Rectangle 99"/>
                <p:cNvSpPr>
                  <a:spLocks/>
                </p:cNvSpPr>
                <p:nvPr/>
              </p:nvSpPr>
              <p:spPr bwMode="auto">
                <a:xfrm>
                  <a:off x="28" y="8"/>
                  <a:ext cx="143" cy="17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 sz="1400">
                      <a:solidFill>
                        <a:schemeClr val="tx1"/>
                      </a:solidFill>
                      <a:latin typeface="Arial Italic" charset="0"/>
                      <a:cs typeface="Arial Italic" charset="0"/>
                      <a:sym typeface="Arial Italic" charset="0"/>
                    </a:rPr>
                    <a:t>h</a:t>
                  </a:r>
                </a:p>
              </p:txBody>
            </p:sp>
          </p:grpSp>
          <p:grpSp>
            <p:nvGrpSpPr>
              <p:cNvPr id="45132" name="Group 103"/>
              <p:cNvGrpSpPr>
                <a:grpSpLocks/>
              </p:cNvGrpSpPr>
              <p:nvPr/>
            </p:nvGrpSpPr>
            <p:grpSpPr bwMode="auto">
              <a:xfrm>
                <a:off x="519" y="27"/>
                <a:ext cx="200" cy="192"/>
                <a:chOff x="0" y="0"/>
                <a:chExt cx="199" cy="192"/>
              </a:xfrm>
            </p:grpSpPr>
            <p:sp>
              <p:nvSpPr>
                <p:cNvPr id="45155" name="AutoShape 101"/>
                <p:cNvSpPr>
                  <a:spLocks/>
                </p:cNvSpPr>
                <p:nvPr/>
              </p:nvSpPr>
              <p:spPr bwMode="auto">
                <a:xfrm>
                  <a:off x="0" y="0"/>
                  <a:ext cx="199" cy="192"/>
                </a:xfrm>
                <a:custGeom>
                  <a:avLst/>
                  <a:gdLst>
                    <a:gd name="T0" fmla="*/ 1 w 21600"/>
                    <a:gd name="T1" fmla="*/ 0 h 21600"/>
                    <a:gd name="T2" fmla="*/ 0 w 21600"/>
                    <a:gd name="T3" fmla="*/ 1 h 21600"/>
                    <a:gd name="T4" fmla="*/ 1 w 21600"/>
                    <a:gd name="T5" fmla="*/ 2 h 21600"/>
                    <a:gd name="T6" fmla="*/ 2 w 21600"/>
                    <a:gd name="T7" fmla="*/ 1 h 21600"/>
                    <a:gd name="T8" fmla="*/ 1 w 21600"/>
                    <a:gd name="T9" fmla="*/ 0 h 21600"/>
                    <a:gd name="T10" fmla="*/ 1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5156" name="Rectangle 102"/>
                <p:cNvSpPr>
                  <a:spLocks/>
                </p:cNvSpPr>
                <p:nvPr/>
              </p:nvSpPr>
              <p:spPr bwMode="auto">
                <a:xfrm>
                  <a:off x="28" y="8"/>
                  <a:ext cx="143" cy="17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 sz="1400">
                      <a:solidFill>
                        <a:schemeClr val="tx1"/>
                      </a:solidFill>
                      <a:latin typeface="Arial Italic" charset="0"/>
                      <a:cs typeface="Arial Italic" charset="0"/>
                      <a:sym typeface="Arial Italic" charset="0"/>
                    </a:rPr>
                    <a:t>a</a:t>
                  </a:r>
                </a:p>
              </p:txBody>
            </p:sp>
          </p:grpSp>
          <p:grpSp>
            <p:nvGrpSpPr>
              <p:cNvPr id="45133" name="Group 106"/>
              <p:cNvGrpSpPr>
                <a:grpSpLocks/>
              </p:cNvGrpSpPr>
              <p:nvPr/>
            </p:nvGrpSpPr>
            <p:grpSpPr bwMode="auto">
              <a:xfrm>
                <a:off x="1759" y="526"/>
                <a:ext cx="200" cy="192"/>
                <a:chOff x="0" y="0"/>
                <a:chExt cx="199" cy="192"/>
              </a:xfrm>
            </p:grpSpPr>
            <p:sp>
              <p:nvSpPr>
                <p:cNvPr id="45153" name="AutoShape 104"/>
                <p:cNvSpPr>
                  <a:spLocks/>
                </p:cNvSpPr>
                <p:nvPr/>
              </p:nvSpPr>
              <p:spPr bwMode="auto">
                <a:xfrm>
                  <a:off x="0" y="0"/>
                  <a:ext cx="199" cy="192"/>
                </a:xfrm>
                <a:custGeom>
                  <a:avLst/>
                  <a:gdLst>
                    <a:gd name="T0" fmla="*/ 1 w 21600"/>
                    <a:gd name="T1" fmla="*/ 0 h 21600"/>
                    <a:gd name="T2" fmla="*/ 0 w 21600"/>
                    <a:gd name="T3" fmla="*/ 1 h 21600"/>
                    <a:gd name="T4" fmla="*/ 1 w 21600"/>
                    <a:gd name="T5" fmla="*/ 2 h 21600"/>
                    <a:gd name="T6" fmla="*/ 2 w 21600"/>
                    <a:gd name="T7" fmla="*/ 1 h 21600"/>
                    <a:gd name="T8" fmla="*/ 1 w 21600"/>
                    <a:gd name="T9" fmla="*/ 0 h 21600"/>
                    <a:gd name="T10" fmla="*/ 1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5154" name="Rectangle 105"/>
                <p:cNvSpPr>
                  <a:spLocks/>
                </p:cNvSpPr>
                <p:nvPr/>
              </p:nvSpPr>
              <p:spPr bwMode="auto">
                <a:xfrm>
                  <a:off x="43" y="8"/>
                  <a:ext cx="113" cy="17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 sz="1400">
                      <a:solidFill>
                        <a:schemeClr val="tx1"/>
                      </a:solidFill>
                      <a:latin typeface="Arial Italic" charset="0"/>
                      <a:cs typeface="Arial Italic" charset="0"/>
                      <a:sym typeface="Arial Italic" charset="0"/>
                    </a:rPr>
                    <a:t>f</a:t>
                  </a:r>
                </a:p>
              </p:txBody>
            </p:sp>
          </p:grpSp>
          <p:grpSp>
            <p:nvGrpSpPr>
              <p:cNvPr id="45134" name="Group 109"/>
              <p:cNvGrpSpPr>
                <a:grpSpLocks/>
              </p:cNvGrpSpPr>
              <p:nvPr/>
            </p:nvGrpSpPr>
            <p:grpSpPr bwMode="auto">
              <a:xfrm>
                <a:off x="1679" y="872"/>
                <a:ext cx="200" cy="192"/>
                <a:chOff x="0" y="0"/>
                <a:chExt cx="199" cy="192"/>
              </a:xfrm>
            </p:grpSpPr>
            <p:sp>
              <p:nvSpPr>
                <p:cNvPr id="45151" name="AutoShape 107"/>
                <p:cNvSpPr>
                  <a:spLocks/>
                </p:cNvSpPr>
                <p:nvPr/>
              </p:nvSpPr>
              <p:spPr bwMode="auto">
                <a:xfrm>
                  <a:off x="0" y="0"/>
                  <a:ext cx="199" cy="192"/>
                </a:xfrm>
                <a:custGeom>
                  <a:avLst/>
                  <a:gdLst>
                    <a:gd name="T0" fmla="*/ 1 w 21600"/>
                    <a:gd name="T1" fmla="*/ 0 h 21600"/>
                    <a:gd name="T2" fmla="*/ 0 w 21600"/>
                    <a:gd name="T3" fmla="*/ 1 h 21600"/>
                    <a:gd name="T4" fmla="*/ 1 w 21600"/>
                    <a:gd name="T5" fmla="*/ 2 h 21600"/>
                    <a:gd name="T6" fmla="*/ 2 w 21600"/>
                    <a:gd name="T7" fmla="*/ 1 h 21600"/>
                    <a:gd name="T8" fmla="*/ 1 w 21600"/>
                    <a:gd name="T9" fmla="*/ 0 h 21600"/>
                    <a:gd name="T10" fmla="*/ 1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5152" name="Rectangle 108"/>
                <p:cNvSpPr>
                  <a:spLocks/>
                </p:cNvSpPr>
                <p:nvPr/>
              </p:nvSpPr>
              <p:spPr bwMode="auto">
                <a:xfrm>
                  <a:off x="40" y="8"/>
                  <a:ext cx="119" cy="17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 sz="1400">
                      <a:solidFill>
                        <a:schemeClr val="tx1"/>
                      </a:solidFill>
                      <a:latin typeface="Arial Italic" charset="0"/>
                      <a:cs typeface="Arial Italic" charset="0"/>
                      <a:sym typeface="Arial Italic" charset="0"/>
                    </a:rPr>
                    <a:t>r</a:t>
                  </a:r>
                </a:p>
              </p:txBody>
            </p:sp>
          </p:grpSp>
          <p:sp>
            <p:nvSpPr>
              <p:cNvPr id="45135" name="Line 110"/>
              <p:cNvSpPr>
                <a:spLocks noChangeShapeType="1"/>
              </p:cNvSpPr>
              <p:nvPr/>
            </p:nvSpPr>
            <p:spPr bwMode="auto">
              <a:xfrm>
                <a:off x="170" y="825"/>
                <a:ext cx="189" cy="1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136" name="Line 111"/>
              <p:cNvSpPr>
                <a:spLocks noChangeShapeType="1"/>
              </p:cNvSpPr>
              <p:nvPr/>
            </p:nvSpPr>
            <p:spPr bwMode="auto">
              <a:xfrm rot="10800000" flipH="1">
                <a:off x="530" y="1025"/>
                <a:ext cx="309" cy="1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137" name="Line 112"/>
              <p:cNvSpPr>
                <a:spLocks noChangeShapeType="1"/>
              </p:cNvSpPr>
              <p:nvPr/>
            </p:nvSpPr>
            <p:spPr bwMode="auto">
              <a:xfrm flipH="1">
                <a:off x="1010" y="844"/>
                <a:ext cx="198" cy="1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138" name="Line 113"/>
              <p:cNvSpPr>
                <a:spLocks noChangeShapeType="1"/>
              </p:cNvSpPr>
              <p:nvPr/>
            </p:nvSpPr>
            <p:spPr bwMode="auto">
              <a:xfrm flipH="1">
                <a:off x="559" y="776"/>
                <a:ext cx="62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139" name="Line 114"/>
              <p:cNvSpPr>
                <a:spLocks noChangeShapeType="1"/>
              </p:cNvSpPr>
              <p:nvPr/>
            </p:nvSpPr>
            <p:spPr bwMode="auto">
              <a:xfrm flipH="1">
                <a:off x="1350" y="603"/>
                <a:ext cx="89" cy="10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140" name="Line 115"/>
              <p:cNvSpPr>
                <a:spLocks noChangeShapeType="1"/>
              </p:cNvSpPr>
              <p:nvPr/>
            </p:nvSpPr>
            <p:spPr bwMode="auto">
              <a:xfrm>
                <a:off x="1510" y="575"/>
                <a:ext cx="198" cy="3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141" name="Line 116"/>
              <p:cNvSpPr>
                <a:spLocks noChangeShapeType="1"/>
              </p:cNvSpPr>
              <p:nvPr/>
            </p:nvSpPr>
            <p:spPr bwMode="auto">
              <a:xfrm rot="10800000" flipH="1">
                <a:off x="1779" y="718"/>
                <a:ext cx="80" cy="1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142" name="Line 117"/>
              <p:cNvSpPr>
                <a:spLocks noChangeShapeType="1"/>
              </p:cNvSpPr>
              <p:nvPr/>
            </p:nvSpPr>
            <p:spPr bwMode="auto">
              <a:xfrm rot="10800000" flipH="1">
                <a:off x="1859" y="200"/>
                <a:ext cx="60" cy="3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143" name="Line 118"/>
              <p:cNvSpPr>
                <a:spLocks noChangeShapeType="1"/>
              </p:cNvSpPr>
              <p:nvPr/>
            </p:nvSpPr>
            <p:spPr bwMode="auto">
              <a:xfrm rot="10800000" flipH="1">
                <a:off x="170" y="584"/>
                <a:ext cx="409" cy="10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144" name="Line 119"/>
              <p:cNvSpPr>
                <a:spLocks noChangeShapeType="1"/>
              </p:cNvSpPr>
              <p:nvPr/>
            </p:nvSpPr>
            <p:spPr bwMode="auto">
              <a:xfrm rot="10800000">
                <a:off x="330" y="364"/>
                <a:ext cx="278" cy="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145" name="Line 120"/>
              <p:cNvSpPr>
                <a:spLocks noChangeShapeType="1"/>
              </p:cNvSpPr>
              <p:nvPr/>
            </p:nvSpPr>
            <p:spPr bwMode="auto">
              <a:xfrm rot="10800000" flipH="1">
                <a:off x="339" y="123"/>
                <a:ext cx="180" cy="10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146" name="Line 121"/>
              <p:cNvSpPr>
                <a:spLocks noChangeShapeType="1"/>
              </p:cNvSpPr>
              <p:nvPr/>
            </p:nvSpPr>
            <p:spPr bwMode="auto">
              <a:xfrm rot="10800000">
                <a:off x="719" y="123"/>
                <a:ext cx="340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147" name="Line 122"/>
              <p:cNvSpPr>
                <a:spLocks noChangeShapeType="1"/>
              </p:cNvSpPr>
              <p:nvPr/>
            </p:nvSpPr>
            <p:spPr bwMode="auto">
              <a:xfrm rot="10800000" flipH="1">
                <a:off x="750" y="344"/>
                <a:ext cx="338" cy="1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148" name="Line 123"/>
              <p:cNvSpPr>
                <a:spLocks noChangeShapeType="1"/>
              </p:cNvSpPr>
              <p:nvPr/>
            </p:nvSpPr>
            <p:spPr bwMode="auto">
              <a:xfrm rot="10800000" flipH="1">
                <a:off x="779" y="507"/>
                <a:ext cx="560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149" name="Freeform 124"/>
              <p:cNvSpPr>
                <a:spLocks/>
              </p:cNvSpPr>
              <p:nvPr/>
            </p:nvSpPr>
            <p:spPr bwMode="auto">
              <a:xfrm rot="5400000" flipH="1">
                <a:off x="1384" y="150"/>
                <a:ext cx="278" cy="52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60000 65536"/>
                  <a:gd name="T5" fmla="*/ 0 60000 65536"/>
                  <a:gd name="T6" fmla="*/ 0 w 21600"/>
                  <a:gd name="T7" fmla="*/ 0 h 21600"/>
                  <a:gd name="T8" fmla="*/ 21600 w 21600"/>
                  <a:gd name="T9" fmla="*/ 21600 h 216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600" h="21600">
                    <a:moveTo>
                      <a:pt x="0" y="0"/>
                    </a:moveTo>
                    <a:cubicBezTo>
                      <a:pt x="10800" y="0"/>
                      <a:pt x="21600" y="10800"/>
                      <a:pt x="21600" y="21600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150" name="Freeform 125"/>
              <p:cNvSpPr>
                <a:spLocks/>
              </p:cNvSpPr>
              <p:nvPr/>
            </p:nvSpPr>
            <p:spPr bwMode="auto">
              <a:xfrm rot="10800000" flipH="1">
                <a:off x="199" y="575"/>
                <a:ext cx="1169" cy="182"/>
              </a:xfrm>
              <a:custGeom>
                <a:avLst/>
                <a:gdLst>
                  <a:gd name="T0" fmla="*/ 0 w 21600"/>
                  <a:gd name="T1" fmla="*/ 0 h 21600"/>
                  <a:gd name="T2" fmla="*/ 3 w 21600"/>
                  <a:gd name="T3" fmla="*/ 0 h 21600"/>
                  <a:gd name="T4" fmla="*/ 0 60000 65536"/>
                  <a:gd name="T5" fmla="*/ 0 60000 65536"/>
                  <a:gd name="T6" fmla="*/ 0 w 21600"/>
                  <a:gd name="T7" fmla="*/ 0 h 21600"/>
                  <a:gd name="T8" fmla="*/ 21600 w 21600"/>
                  <a:gd name="T9" fmla="*/ 21600 h 216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600" h="21600">
                    <a:moveTo>
                      <a:pt x="0" y="0"/>
                    </a:moveTo>
                    <a:cubicBezTo>
                      <a:pt x="10800" y="0"/>
                      <a:pt x="21600" y="10800"/>
                      <a:pt x="21600" y="21600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45122" name="Line 127"/>
            <p:cNvSpPr>
              <a:spLocks noChangeShapeType="1"/>
            </p:cNvSpPr>
            <p:nvPr/>
          </p:nvSpPr>
          <p:spPr bwMode="auto">
            <a:xfrm rot="10800000" flipH="1">
              <a:off x="1039" y="968"/>
              <a:ext cx="640" cy="5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5070" name="Rectangle 129"/>
          <p:cNvSpPr>
            <a:spLocks/>
          </p:cNvSpPr>
          <p:nvPr/>
        </p:nvSpPr>
        <p:spPr bwMode="auto">
          <a:xfrm>
            <a:off x="3425825" y="3897313"/>
            <a:ext cx="5461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</a:t>
            </a:r>
          </a:p>
        </p:txBody>
      </p:sp>
      <p:sp>
        <p:nvSpPr>
          <p:cNvPr id="45071" name="Rectangle 130"/>
          <p:cNvSpPr>
            <a:spLocks/>
          </p:cNvSpPr>
          <p:nvPr/>
        </p:nvSpPr>
        <p:spPr bwMode="auto">
          <a:xfrm>
            <a:off x="6183313" y="3827463"/>
            <a:ext cx="5461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9</a:t>
            </a:r>
          </a:p>
        </p:txBody>
      </p:sp>
      <p:sp>
        <p:nvSpPr>
          <p:cNvPr id="45072" name="Rectangle 131"/>
          <p:cNvSpPr>
            <a:spLocks/>
          </p:cNvSpPr>
          <p:nvPr/>
        </p:nvSpPr>
        <p:spPr bwMode="auto">
          <a:xfrm>
            <a:off x="7893050" y="3824288"/>
            <a:ext cx="5461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</a:t>
            </a:r>
          </a:p>
        </p:txBody>
      </p:sp>
      <p:sp>
        <p:nvSpPr>
          <p:cNvPr id="45073" name="Oval 132"/>
          <p:cNvSpPr>
            <a:spLocks/>
          </p:cNvSpPr>
          <p:nvPr/>
        </p:nvSpPr>
        <p:spPr bwMode="auto">
          <a:xfrm>
            <a:off x="7529513" y="3897313"/>
            <a:ext cx="290512" cy="265112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74" name="Oval 133"/>
          <p:cNvSpPr>
            <a:spLocks/>
          </p:cNvSpPr>
          <p:nvPr/>
        </p:nvSpPr>
        <p:spPr bwMode="auto">
          <a:xfrm>
            <a:off x="7546975" y="4410075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75" name="Rectangle 134"/>
          <p:cNvSpPr>
            <a:spLocks/>
          </p:cNvSpPr>
          <p:nvPr/>
        </p:nvSpPr>
        <p:spPr bwMode="auto">
          <a:xfrm>
            <a:off x="7918450" y="4332288"/>
            <a:ext cx="5461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16</a:t>
            </a:r>
          </a:p>
        </p:txBody>
      </p:sp>
      <p:sp>
        <p:nvSpPr>
          <p:cNvPr id="45076" name="Oval 135"/>
          <p:cNvSpPr>
            <a:spLocks/>
          </p:cNvSpPr>
          <p:nvPr/>
        </p:nvSpPr>
        <p:spPr bwMode="auto">
          <a:xfrm>
            <a:off x="2435225" y="442753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77" name="Oval 136"/>
          <p:cNvSpPr>
            <a:spLocks/>
          </p:cNvSpPr>
          <p:nvPr/>
        </p:nvSpPr>
        <p:spPr bwMode="auto">
          <a:xfrm>
            <a:off x="3119438" y="4425950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78" name="Oval 137"/>
          <p:cNvSpPr>
            <a:spLocks/>
          </p:cNvSpPr>
          <p:nvPr/>
        </p:nvSpPr>
        <p:spPr bwMode="auto">
          <a:xfrm>
            <a:off x="3948113" y="4418013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79" name="Rectangle 138"/>
          <p:cNvSpPr>
            <a:spLocks/>
          </p:cNvSpPr>
          <p:nvPr/>
        </p:nvSpPr>
        <p:spPr bwMode="auto">
          <a:xfrm>
            <a:off x="2724150" y="4383088"/>
            <a:ext cx="5461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45080" name="Rectangle 139"/>
          <p:cNvSpPr>
            <a:spLocks/>
          </p:cNvSpPr>
          <p:nvPr/>
        </p:nvSpPr>
        <p:spPr bwMode="auto">
          <a:xfrm>
            <a:off x="3313113" y="4535488"/>
            <a:ext cx="5461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11</a:t>
            </a:r>
          </a:p>
        </p:txBody>
      </p:sp>
      <p:sp>
        <p:nvSpPr>
          <p:cNvPr id="45081" name="Rectangle 140"/>
          <p:cNvSpPr>
            <a:spLocks/>
          </p:cNvSpPr>
          <p:nvPr/>
        </p:nvSpPr>
        <p:spPr bwMode="auto">
          <a:xfrm>
            <a:off x="4243388" y="4356100"/>
            <a:ext cx="5461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</a:t>
            </a:r>
          </a:p>
        </p:txBody>
      </p:sp>
      <p:sp>
        <p:nvSpPr>
          <p:cNvPr id="45082" name="Oval 141"/>
          <p:cNvSpPr>
            <a:spLocks/>
          </p:cNvSpPr>
          <p:nvPr/>
        </p:nvSpPr>
        <p:spPr bwMode="auto">
          <a:xfrm>
            <a:off x="2992438" y="3949700"/>
            <a:ext cx="290512" cy="265113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83" name="Oval 142"/>
          <p:cNvSpPr>
            <a:spLocks/>
          </p:cNvSpPr>
          <p:nvPr/>
        </p:nvSpPr>
        <p:spPr bwMode="auto">
          <a:xfrm>
            <a:off x="2435225" y="4427538"/>
            <a:ext cx="290513" cy="265112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84" name="Oval 143"/>
          <p:cNvSpPr>
            <a:spLocks/>
          </p:cNvSpPr>
          <p:nvPr/>
        </p:nvSpPr>
        <p:spPr bwMode="auto">
          <a:xfrm>
            <a:off x="2416175" y="497363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85" name="Oval 144"/>
          <p:cNvSpPr>
            <a:spLocks/>
          </p:cNvSpPr>
          <p:nvPr/>
        </p:nvSpPr>
        <p:spPr bwMode="auto">
          <a:xfrm>
            <a:off x="2417763" y="4973638"/>
            <a:ext cx="290512" cy="265112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86" name="Oval 145"/>
          <p:cNvSpPr>
            <a:spLocks/>
          </p:cNvSpPr>
          <p:nvPr/>
        </p:nvSpPr>
        <p:spPr bwMode="auto">
          <a:xfrm>
            <a:off x="3946525" y="4419600"/>
            <a:ext cx="290513" cy="265113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87" name="Oval 146"/>
          <p:cNvSpPr>
            <a:spLocks/>
          </p:cNvSpPr>
          <p:nvPr/>
        </p:nvSpPr>
        <p:spPr bwMode="auto">
          <a:xfrm>
            <a:off x="3595688" y="4946650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88" name="Oval 147"/>
          <p:cNvSpPr>
            <a:spLocks/>
          </p:cNvSpPr>
          <p:nvPr/>
        </p:nvSpPr>
        <p:spPr bwMode="auto">
          <a:xfrm>
            <a:off x="4271963" y="4954588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89" name="Rectangle 148"/>
          <p:cNvSpPr>
            <a:spLocks/>
          </p:cNvSpPr>
          <p:nvPr/>
        </p:nvSpPr>
        <p:spPr bwMode="auto">
          <a:xfrm>
            <a:off x="4546600" y="4891088"/>
            <a:ext cx="5461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7</a:t>
            </a:r>
          </a:p>
        </p:txBody>
      </p:sp>
      <p:sp>
        <p:nvSpPr>
          <p:cNvPr id="45090" name="Rectangle 149"/>
          <p:cNvSpPr>
            <a:spLocks/>
          </p:cNvSpPr>
          <p:nvPr/>
        </p:nvSpPr>
        <p:spPr bwMode="auto">
          <a:xfrm>
            <a:off x="3844925" y="4897438"/>
            <a:ext cx="5461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13</a:t>
            </a:r>
          </a:p>
        </p:txBody>
      </p:sp>
      <p:sp>
        <p:nvSpPr>
          <p:cNvPr id="45091" name="Oval 150"/>
          <p:cNvSpPr>
            <a:spLocks/>
          </p:cNvSpPr>
          <p:nvPr/>
        </p:nvSpPr>
        <p:spPr bwMode="auto">
          <a:xfrm>
            <a:off x="4273550" y="4956175"/>
            <a:ext cx="290513" cy="265113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92" name="Oval 151"/>
          <p:cNvSpPr>
            <a:spLocks/>
          </p:cNvSpPr>
          <p:nvPr/>
        </p:nvSpPr>
        <p:spPr bwMode="auto">
          <a:xfrm>
            <a:off x="4270375" y="548163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93" name="Rectangle 152"/>
          <p:cNvSpPr>
            <a:spLocks/>
          </p:cNvSpPr>
          <p:nvPr/>
        </p:nvSpPr>
        <p:spPr bwMode="auto">
          <a:xfrm>
            <a:off x="4535488" y="5426075"/>
            <a:ext cx="5461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45094" name="Oval 153"/>
          <p:cNvSpPr>
            <a:spLocks/>
          </p:cNvSpPr>
          <p:nvPr/>
        </p:nvSpPr>
        <p:spPr bwMode="auto">
          <a:xfrm>
            <a:off x="4271963" y="5483225"/>
            <a:ext cx="290512" cy="265113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95" name="Oval 154"/>
          <p:cNvSpPr>
            <a:spLocks/>
          </p:cNvSpPr>
          <p:nvPr/>
        </p:nvSpPr>
        <p:spPr bwMode="auto">
          <a:xfrm>
            <a:off x="4533900" y="6010275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96" name="Rectangle 155"/>
          <p:cNvSpPr>
            <a:spLocks/>
          </p:cNvSpPr>
          <p:nvPr/>
        </p:nvSpPr>
        <p:spPr bwMode="auto">
          <a:xfrm>
            <a:off x="4800600" y="5953125"/>
            <a:ext cx="5461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  <p:sp>
        <p:nvSpPr>
          <p:cNvPr id="45097" name="Rectangle 156"/>
          <p:cNvSpPr>
            <a:spLocks/>
          </p:cNvSpPr>
          <p:nvPr/>
        </p:nvSpPr>
        <p:spPr bwMode="auto">
          <a:xfrm>
            <a:off x="3640138" y="5953125"/>
            <a:ext cx="5461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11</a:t>
            </a:r>
          </a:p>
        </p:txBody>
      </p:sp>
      <p:sp>
        <p:nvSpPr>
          <p:cNvPr id="45098" name="Oval 157"/>
          <p:cNvSpPr>
            <a:spLocks/>
          </p:cNvSpPr>
          <p:nvPr/>
        </p:nvSpPr>
        <p:spPr bwMode="auto">
          <a:xfrm>
            <a:off x="4019550" y="5991225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99" name="Oval 158"/>
          <p:cNvSpPr>
            <a:spLocks/>
          </p:cNvSpPr>
          <p:nvPr/>
        </p:nvSpPr>
        <p:spPr bwMode="auto">
          <a:xfrm>
            <a:off x="5781675" y="3884613"/>
            <a:ext cx="290513" cy="265112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100" name="Oval 159"/>
          <p:cNvSpPr>
            <a:spLocks/>
          </p:cNvSpPr>
          <p:nvPr/>
        </p:nvSpPr>
        <p:spPr bwMode="auto">
          <a:xfrm>
            <a:off x="6113463" y="4413250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101" name="Oval 160"/>
          <p:cNvSpPr>
            <a:spLocks/>
          </p:cNvSpPr>
          <p:nvPr/>
        </p:nvSpPr>
        <p:spPr bwMode="auto">
          <a:xfrm>
            <a:off x="5411788" y="4411663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102" name="Rectangle 161"/>
          <p:cNvSpPr>
            <a:spLocks/>
          </p:cNvSpPr>
          <p:nvPr/>
        </p:nvSpPr>
        <p:spPr bwMode="auto">
          <a:xfrm>
            <a:off x="5646738" y="4356100"/>
            <a:ext cx="5461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17</a:t>
            </a:r>
          </a:p>
        </p:txBody>
      </p:sp>
      <p:sp>
        <p:nvSpPr>
          <p:cNvPr id="45103" name="Rectangle 162"/>
          <p:cNvSpPr>
            <a:spLocks/>
          </p:cNvSpPr>
          <p:nvPr/>
        </p:nvSpPr>
        <p:spPr bwMode="auto">
          <a:xfrm>
            <a:off x="6362700" y="4344988"/>
            <a:ext cx="5461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11</a:t>
            </a:r>
          </a:p>
        </p:txBody>
      </p:sp>
      <p:sp>
        <p:nvSpPr>
          <p:cNvPr id="45104" name="Oval 163"/>
          <p:cNvSpPr>
            <a:spLocks/>
          </p:cNvSpPr>
          <p:nvPr/>
        </p:nvSpPr>
        <p:spPr bwMode="auto">
          <a:xfrm>
            <a:off x="4533900" y="6011863"/>
            <a:ext cx="290513" cy="265112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105" name="Rectangle 164"/>
          <p:cNvSpPr>
            <a:spLocks/>
          </p:cNvSpPr>
          <p:nvPr/>
        </p:nvSpPr>
        <p:spPr bwMode="auto">
          <a:xfrm>
            <a:off x="5776913" y="3381375"/>
            <a:ext cx="5461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0</a:t>
            </a:r>
          </a:p>
        </p:txBody>
      </p:sp>
      <p:sp>
        <p:nvSpPr>
          <p:cNvPr id="45106" name="Rectangle 165"/>
          <p:cNvSpPr>
            <a:spLocks/>
          </p:cNvSpPr>
          <p:nvPr/>
        </p:nvSpPr>
        <p:spPr bwMode="auto">
          <a:xfrm>
            <a:off x="2713038" y="4895850"/>
            <a:ext cx="5461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sp>
        <p:nvSpPr>
          <p:cNvPr id="45107" name="Rectangle 166"/>
          <p:cNvSpPr>
            <a:spLocks/>
          </p:cNvSpPr>
          <p:nvPr/>
        </p:nvSpPr>
        <p:spPr bwMode="auto">
          <a:xfrm>
            <a:off x="5800725" y="2149475"/>
            <a:ext cx="5461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</a:t>
            </a:r>
          </a:p>
        </p:txBody>
      </p:sp>
      <p:sp>
        <p:nvSpPr>
          <p:cNvPr id="45108" name="Rectangle 167"/>
          <p:cNvSpPr>
            <a:spLocks/>
          </p:cNvSpPr>
          <p:nvPr/>
        </p:nvSpPr>
        <p:spPr bwMode="auto">
          <a:xfrm>
            <a:off x="6794500" y="2303463"/>
            <a:ext cx="5461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9</a:t>
            </a:r>
          </a:p>
        </p:txBody>
      </p:sp>
      <p:sp>
        <p:nvSpPr>
          <p:cNvPr id="45109" name="Rectangle 168"/>
          <p:cNvSpPr>
            <a:spLocks/>
          </p:cNvSpPr>
          <p:nvPr/>
        </p:nvSpPr>
        <p:spPr bwMode="auto">
          <a:xfrm>
            <a:off x="5651500" y="2797175"/>
            <a:ext cx="5461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</a:t>
            </a:r>
          </a:p>
        </p:txBody>
      </p:sp>
      <p:sp>
        <p:nvSpPr>
          <p:cNvPr id="45110" name="Rectangle 169"/>
          <p:cNvSpPr>
            <a:spLocks/>
          </p:cNvSpPr>
          <p:nvPr/>
        </p:nvSpPr>
        <p:spPr bwMode="auto">
          <a:xfrm>
            <a:off x="6140450" y="1831975"/>
            <a:ext cx="5461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</a:t>
            </a:r>
          </a:p>
        </p:txBody>
      </p:sp>
      <p:sp>
        <p:nvSpPr>
          <p:cNvPr id="45111" name="Rectangle 170"/>
          <p:cNvSpPr>
            <a:spLocks/>
          </p:cNvSpPr>
          <p:nvPr/>
        </p:nvSpPr>
        <p:spPr bwMode="auto">
          <a:xfrm>
            <a:off x="5951538" y="1393825"/>
            <a:ext cx="5461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  <p:sp>
        <p:nvSpPr>
          <p:cNvPr id="45112" name="Rectangle 171"/>
          <p:cNvSpPr>
            <a:spLocks/>
          </p:cNvSpPr>
          <p:nvPr/>
        </p:nvSpPr>
        <p:spPr bwMode="auto">
          <a:xfrm>
            <a:off x="6669088" y="1814513"/>
            <a:ext cx="5461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45113" name="Rectangle 172"/>
          <p:cNvSpPr>
            <a:spLocks/>
          </p:cNvSpPr>
          <p:nvPr/>
        </p:nvSpPr>
        <p:spPr bwMode="auto">
          <a:xfrm>
            <a:off x="7599363" y="2427288"/>
            <a:ext cx="5461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45114" name="Rectangle 173"/>
          <p:cNvSpPr>
            <a:spLocks/>
          </p:cNvSpPr>
          <p:nvPr/>
        </p:nvSpPr>
        <p:spPr bwMode="auto">
          <a:xfrm>
            <a:off x="7929563" y="2300288"/>
            <a:ext cx="5461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</a:t>
            </a:r>
          </a:p>
        </p:txBody>
      </p:sp>
      <p:sp>
        <p:nvSpPr>
          <p:cNvPr id="45115" name="Rectangle 174"/>
          <p:cNvSpPr>
            <a:spLocks/>
          </p:cNvSpPr>
          <p:nvPr/>
        </p:nvSpPr>
        <p:spPr bwMode="auto">
          <a:xfrm>
            <a:off x="6364288" y="3025775"/>
            <a:ext cx="5461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15</a:t>
            </a:r>
          </a:p>
        </p:txBody>
      </p:sp>
      <p:sp>
        <p:nvSpPr>
          <p:cNvPr id="45116" name="Rectangle 175"/>
          <p:cNvSpPr>
            <a:spLocks/>
          </p:cNvSpPr>
          <p:nvPr/>
        </p:nvSpPr>
        <p:spPr bwMode="auto">
          <a:xfrm>
            <a:off x="8456613" y="2546350"/>
            <a:ext cx="5461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</a:t>
            </a:r>
          </a:p>
        </p:txBody>
      </p:sp>
      <p:sp>
        <p:nvSpPr>
          <p:cNvPr id="45117" name="Rectangle 176"/>
          <p:cNvSpPr>
            <a:spLocks/>
          </p:cNvSpPr>
          <p:nvPr/>
        </p:nvSpPr>
        <p:spPr bwMode="auto">
          <a:xfrm>
            <a:off x="8472488" y="1895475"/>
            <a:ext cx="5461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  <p:sp>
        <p:nvSpPr>
          <p:cNvPr id="45118" name="Freeform 177"/>
          <p:cNvSpPr>
            <a:spLocks/>
          </p:cNvSpPr>
          <p:nvPr/>
        </p:nvSpPr>
        <p:spPr bwMode="auto">
          <a:xfrm>
            <a:off x="1068388" y="3641725"/>
            <a:ext cx="396875" cy="2986088"/>
          </a:xfrm>
          <a:custGeom>
            <a:avLst/>
            <a:gdLst>
              <a:gd name="T0" fmla="*/ 133984180 w 21600"/>
              <a:gd name="T1" fmla="*/ 0 h 21600"/>
              <a:gd name="T2" fmla="*/ 66992274 w 21600"/>
              <a:gd name="T3" fmla="*/ 2147483647 h 21600"/>
              <a:gd name="T4" fmla="*/ 66992274 w 21600"/>
              <a:gd name="T5" fmla="*/ 2147483647 h 21600"/>
              <a:gd name="T6" fmla="*/ 0 w 21600"/>
              <a:gd name="T7" fmla="*/ 2147483647 h 21600"/>
              <a:gd name="T8" fmla="*/ 66992274 w 21600"/>
              <a:gd name="T9" fmla="*/ 2147483647 h 21600"/>
              <a:gd name="T10" fmla="*/ 66992274 w 21600"/>
              <a:gd name="T11" fmla="*/ 2147483647 h 21600"/>
              <a:gd name="T12" fmla="*/ 133984180 w 21600"/>
              <a:gd name="T13" fmla="*/ 2147483647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00"/>
              <a:gd name="T22" fmla="*/ 0 h 21600"/>
              <a:gd name="T23" fmla="*/ 21600 w 21600"/>
              <a:gd name="T24" fmla="*/ 21600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119" name="Rectangle 178"/>
          <p:cNvSpPr>
            <a:spLocks/>
          </p:cNvSpPr>
          <p:nvPr/>
        </p:nvSpPr>
        <p:spPr bwMode="auto">
          <a:xfrm>
            <a:off x="74613" y="4856163"/>
            <a:ext cx="1168400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Cost contours</a:t>
            </a:r>
          </a:p>
        </p:txBody>
      </p:sp>
      <p:sp>
        <p:nvSpPr>
          <p:cNvPr id="45120" name="Rectangle 179"/>
          <p:cNvSpPr>
            <a:spLocks/>
          </p:cNvSpPr>
          <p:nvPr/>
        </p:nvSpPr>
        <p:spPr bwMode="auto">
          <a:xfrm>
            <a:off x="7050088" y="2001838"/>
            <a:ext cx="5461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6083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700" y="228600"/>
            <a:ext cx="104457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Rectangle 3"/>
          <p:cNvSpPr>
            <a:spLocks noGrp="1" noChangeArrowheads="1"/>
          </p:cNvSpPr>
          <p:nvPr>
            <p:ph type="title"/>
          </p:nvPr>
        </p:nvSpPr>
        <p:spPr>
          <a:xfrm>
            <a:off x="1635125" y="0"/>
            <a:ext cx="7086600" cy="1317625"/>
          </a:xfrm>
        </p:spPr>
        <p:txBody>
          <a:bodyPr rIns="132080"/>
          <a:lstStyle/>
          <a:p>
            <a:pPr indent="0" eaLnBrk="1" hangingPunct="1"/>
            <a:r>
              <a:rPr lang="en-US" smtClean="0"/>
              <a:t>Priority Queue Refresher</a:t>
            </a:r>
          </a:p>
        </p:txBody>
      </p:sp>
      <p:graphicFrame>
        <p:nvGraphicFramePr>
          <p:cNvPr id="2" name="Group 4"/>
          <p:cNvGraphicFramePr>
            <a:graphicFrameLocks noGrp="1"/>
          </p:cNvGraphicFramePr>
          <p:nvPr/>
        </p:nvGraphicFramePr>
        <p:xfrm>
          <a:off x="592138" y="2770188"/>
          <a:ext cx="7772400" cy="1216025"/>
        </p:xfrm>
        <a:graphic>
          <a:graphicData uri="http://schemas.openxmlformats.org/drawingml/2006/table">
            <a:tbl>
              <a:tblPr/>
              <a:tblGrid>
                <a:gridCol w="2568575"/>
                <a:gridCol w="5203825"/>
              </a:tblGrid>
              <a:tr h="465138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pq.push(key, value)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inserts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 Italic" charset="0"/>
                          <a:cs typeface="Arial Italic" charset="0"/>
                          <a:sym typeface="Arial Italic" charset="0"/>
                        </a:rPr>
                        <a:t>(key, value)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 into the queue.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887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pq.pop()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returns the key with the lowest value, and removes it from the queue.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096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457200" y="4075113"/>
            <a:ext cx="8229600" cy="2782887"/>
          </a:xfrm>
        </p:spPr>
        <p:txBody>
          <a:bodyPr rIns="132080"/>
          <a:lstStyle/>
          <a:p>
            <a:pPr eaLnBrk="1" hangingPunct="1">
              <a:lnSpc>
                <a:spcPct val="150000"/>
              </a:lnSpc>
            </a:pPr>
            <a:r>
              <a:rPr lang="en-US" sz="2200" dirty="0" smtClean="0"/>
              <a:t>You can decrease a key’s priority by pushing it again</a:t>
            </a:r>
          </a:p>
          <a:p>
            <a:pPr eaLnBrk="1" hangingPunct="1">
              <a:lnSpc>
                <a:spcPct val="150000"/>
              </a:lnSpc>
            </a:pPr>
            <a:r>
              <a:rPr lang="en-US" sz="2200" dirty="0" smtClean="0"/>
              <a:t>Unlike a regular queue, insertions aren’t constant time, usually O(log </a:t>
            </a:r>
            <a:r>
              <a:rPr lang="en-US" sz="2200" dirty="0" smtClean="0">
                <a:latin typeface="Arial Italic" charset="0"/>
                <a:cs typeface="Arial Italic" charset="0"/>
                <a:sym typeface="Arial Italic" charset="0"/>
              </a:rPr>
              <a:t>n</a:t>
            </a:r>
            <a:r>
              <a:rPr lang="en-US" sz="2200" dirty="0" smtClean="0"/>
              <a:t>)</a:t>
            </a:r>
          </a:p>
          <a:p>
            <a:pPr eaLnBrk="1" hangingPunct="1"/>
            <a:r>
              <a:rPr lang="en-US" sz="2200" dirty="0" smtClean="0"/>
              <a:t>We’ll need priority queues for cost-sensitive search methods</a:t>
            </a:r>
          </a:p>
        </p:txBody>
      </p:sp>
      <p:sp>
        <p:nvSpPr>
          <p:cNvPr id="46097" name="Rectangle 22"/>
          <p:cNvSpPr>
            <a:spLocks/>
          </p:cNvSpPr>
          <p:nvPr/>
        </p:nvSpPr>
        <p:spPr bwMode="auto">
          <a:xfrm>
            <a:off x="501650" y="1497013"/>
            <a:ext cx="8242300" cy="1092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82588" indent="-342900">
              <a:lnSpc>
                <a:spcPct val="80000"/>
              </a:lnSpc>
              <a:spcBef>
                <a:spcPts val="513"/>
              </a:spcBef>
              <a:buClr>
                <a:srgbClr val="333399"/>
              </a:buClr>
              <a:buSzPct val="100000"/>
              <a:buFont typeface="Wingdings" charset="2"/>
              <a:buChar char="§"/>
            </a:pPr>
            <a:endParaRPr lang="en-US" sz="2200">
              <a:solidFill>
                <a:srgbClr val="333399"/>
              </a:solidFill>
              <a:ea typeface="Lucida Grande" charset="0"/>
              <a:cs typeface="Lucida Grande" charset="0"/>
            </a:endParaRPr>
          </a:p>
          <a:p>
            <a:pPr marL="382588" indent="-342900">
              <a:lnSpc>
                <a:spcPct val="80000"/>
              </a:lnSpc>
              <a:spcBef>
                <a:spcPts val="513"/>
              </a:spcBef>
              <a:buClr>
                <a:srgbClr val="333399"/>
              </a:buClr>
              <a:buSzPct val="100000"/>
              <a:buFont typeface="Wingdings" charset="2"/>
              <a:buChar char="§"/>
            </a:pPr>
            <a:r>
              <a:rPr lang="en-US" sz="2200">
                <a:solidFill>
                  <a:srgbClr val="333399"/>
                </a:solidFill>
                <a:cs typeface="Arial" charset="0"/>
              </a:rPr>
              <a:t>A priority queue is a data structure in which you can insert and retrieve (key, value) pairs with the following operations: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1282700"/>
          </a:xfrm>
        </p:spPr>
        <p:txBody>
          <a:bodyPr rIns="132080"/>
          <a:lstStyle/>
          <a:p>
            <a:pPr indent="0" eaLnBrk="1" hangingPunct="1"/>
            <a:r>
              <a:rPr lang="en-US" smtClean="0"/>
              <a:t>Uniform Cost Search</a:t>
            </a:r>
          </a:p>
        </p:txBody>
      </p:sp>
      <p:graphicFrame>
        <p:nvGraphicFramePr>
          <p:cNvPr id="2" name="Group 3"/>
          <p:cNvGraphicFramePr>
            <a:graphicFrameLocks noGrp="1"/>
          </p:cNvGraphicFramePr>
          <p:nvPr/>
        </p:nvGraphicFramePr>
        <p:xfrm>
          <a:off x="177800" y="1452563"/>
          <a:ext cx="8839200" cy="1828800"/>
        </p:xfrm>
        <a:graphic>
          <a:graphicData uri="http://schemas.openxmlformats.org/drawingml/2006/table">
            <a:tbl>
              <a:tblPr/>
              <a:tblGrid>
                <a:gridCol w="923925"/>
                <a:gridCol w="1062038"/>
                <a:gridCol w="1246187"/>
                <a:gridCol w="1316038"/>
                <a:gridCol w="2090737"/>
                <a:gridCol w="2200275"/>
              </a:tblGrid>
              <a:tr h="396875">
                <a:tc gridSpan="2"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Algorithm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Complete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Optimal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Time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Space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DFS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w/ Path Checking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Italic" charset="0"/>
                        <a:ea typeface="ヒラギノ角ゴ ProN W3" charset="0"/>
                        <a:cs typeface="ヒラギノ角ゴ ProN W3" charset="0"/>
                        <a:sym typeface="Arial Italic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Italic" charset="0"/>
                        <a:ea typeface="ヒラギノ角ゴ ProN W3" charset="0"/>
                        <a:cs typeface="ヒラギノ角ゴ ProN W3" charset="0"/>
                        <a:sym typeface="Arial Italic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BFS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Italic" charset="0"/>
                        <a:ea typeface="ヒラギノ角ゴ ProN W3" charset="0"/>
                        <a:cs typeface="ヒラギノ角ゴ ProN W3" charset="0"/>
                        <a:sym typeface="Arial Italic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Italic" charset="0"/>
                        <a:ea typeface="ヒラギノ角ゴ ProN W3" charset="0"/>
                        <a:cs typeface="ヒラギノ角ゴ ProN W3" charset="0"/>
                        <a:sym typeface="Arial Italic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UCS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Italic" charset="0"/>
                        <a:ea typeface="ヒラギノ角ゴ ProN W3" charset="0"/>
                        <a:cs typeface="ヒラギノ角ゴ ProN W3" charset="0"/>
                        <a:sym typeface="Arial Italic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Italic" charset="0"/>
                        <a:ea typeface="ヒラギノ角ゴ ProN W3" charset="0"/>
                        <a:cs typeface="ヒラギノ角ゴ ProN W3" charset="0"/>
                        <a:sym typeface="Arial Italic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44" name="Rectangle 83"/>
          <p:cNvSpPr>
            <a:spLocks/>
          </p:cNvSpPr>
          <p:nvPr/>
        </p:nvSpPr>
        <p:spPr bwMode="auto">
          <a:xfrm>
            <a:off x="2505075" y="1901825"/>
            <a:ext cx="6223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Y</a:t>
            </a:r>
          </a:p>
        </p:txBody>
      </p:sp>
      <p:sp>
        <p:nvSpPr>
          <p:cNvPr id="47145" name="Rectangle 84"/>
          <p:cNvSpPr>
            <a:spLocks/>
          </p:cNvSpPr>
          <p:nvPr/>
        </p:nvSpPr>
        <p:spPr bwMode="auto">
          <a:xfrm>
            <a:off x="3759200" y="1901825"/>
            <a:ext cx="6223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N</a:t>
            </a:r>
          </a:p>
        </p:txBody>
      </p:sp>
      <p:sp>
        <p:nvSpPr>
          <p:cNvPr id="47146" name="Rectangle 85"/>
          <p:cNvSpPr>
            <a:spLocks/>
          </p:cNvSpPr>
          <p:nvPr/>
        </p:nvSpPr>
        <p:spPr bwMode="auto">
          <a:xfrm>
            <a:off x="4899025" y="1901825"/>
            <a:ext cx="19177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O(</a:t>
            </a:r>
            <a:r>
              <a:rPr lang="en-US" sz="2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b</a:t>
            </a:r>
            <a:r>
              <a:rPr lang="en-US" sz="2000" baseline="30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m</a:t>
            </a: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)</a:t>
            </a:r>
          </a:p>
        </p:txBody>
      </p:sp>
      <p:sp>
        <p:nvSpPr>
          <p:cNvPr id="47147" name="Rectangle 86"/>
          <p:cNvSpPr>
            <a:spLocks/>
          </p:cNvSpPr>
          <p:nvPr/>
        </p:nvSpPr>
        <p:spPr bwMode="auto">
          <a:xfrm>
            <a:off x="7010400" y="1901825"/>
            <a:ext cx="13843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O(</a:t>
            </a:r>
            <a:r>
              <a:rPr lang="en-US" sz="2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bm</a:t>
            </a: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)</a:t>
            </a:r>
          </a:p>
        </p:txBody>
      </p:sp>
      <p:sp>
        <p:nvSpPr>
          <p:cNvPr id="47148" name="Rectangle 87"/>
          <p:cNvSpPr>
            <a:spLocks/>
          </p:cNvSpPr>
          <p:nvPr/>
        </p:nvSpPr>
        <p:spPr bwMode="auto">
          <a:xfrm>
            <a:off x="2498725" y="2379663"/>
            <a:ext cx="6223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Y</a:t>
            </a:r>
          </a:p>
        </p:txBody>
      </p:sp>
      <p:sp>
        <p:nvSpPr>
          <p:cNvPr id="47149" name="Rectangle 88"/>
          <p:cNvSpPr>
            <a:spLocks/>
          </p:cNvSpPr>
          <p:nvPr/>
        </p:nvSpPr>
        <p:spPr bwMode="auto">
          <a:xfrm>
            <a:off x="3752850" y="2379663"/>
            <a:ext cx="6223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 dirty="0" smtClean="0">
                <a:solidFill>
                  <a:schemeClr val="tx1"/>
                </a:solidFill>
                <a:cs typeface="Arial" charset="0"/>
              </a:rPr>
              <a:t>Y</a:t>
            </a:r>
            <a:endParaRPr lang="en-US" sz="20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7150" name="Rectangle 89"/>
          <p:cNvSpPr>
            <a:spLocks/>
          </p:cNvSpPr>
          <p:nvPr/>
        </p:nvSpPr>
        <p:spPr bwMode="auto">
          <a:xfrm>
            <a:off x="4892675" y="2379663"/>
            <a:ext cx="19177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O(</a:t>
            </a:r>
            <a:r>
              <a:rPr lang="en-US" sz="2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b</a:t>
            </a:r>
            <a:r>
              <a:rPr lang="en-US" sz="2000" baseline="30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d</a:t>
            </a: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)</a:t>
            </a:r>
          </a:p>
        </p:txBody>
      </p:sp>
      <p:sp>
        <p:nvSpPr>
          <p:cNvPr id="47151" name="Rectangle 90"/>
          <p:cNvSpPr>
            <a:spLocks/>
          </p:cNvSpPr>
          <p:nvPr/>
        </p:nvSpPr>
        <p:spPr bwMode="auto">
          <a:xfrm>
            <a:off x="7004050" y="2379663"/>
            <a:ext cx="13843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O(</a:t>
            </a:r>
            <a:r>
              <a:rPr lang="en-US" sz="2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b</a:t>
            </a:r>
            <a:r>
              <a:rPr lang="en-US" sz="2000" baseline="30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d</a:t>
            </a: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)</a:t>
            </a:r>
          </a:p>
        </p:txBody>
      </p:sp>
      <p:sp>
        <p:nvSpPr>
          <p:cNvPr id="43099" name="Rectangle 91"/>
          <p:cNvSpPr>
            <a:spLocks/>
          </p:cNvSpPr>
          <p:nvPr/>
        </p:nvSpPr>
        <p:spPr bwMode="auto">
          <a:xfrm>
            <a:off x="2492375" y="2841625"/>
            <a:ext cx="6223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Y*</a:t>
            </a:r>
          </a:p>
        </p:txBody>
      </p:sp>
      <p:sp>
        <p:nvSpPr>
          <p:cNvPr id="43100" name="Rectangle 92"/>
          <p:cNvSpPr>
            <a:spLocks/>
          </p:cNvSpPr>
          <p:nvPr/>
        </p:nvSpPr>
        <p:spPr bwMode="auto">
          <a:xfrm>
            <a:off x="3746500" y="2841625"/>
            <a:ext cx="6223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Y</a:t>
            </a:r>
          </a:p>
        </p:txBody>
      </p:sp>
      <p:sp>
        <p:nvSpPr>
          <p:cNvPr id="43101" name="Rectangle 93"/>
          <p:cNvSpPr>
            <a:spLocks/>
          </p:cNvSpPr>
          <p:nvPr/>
        </p:nvSpPr>
        <p:spPr bwMode="auto">
          <a:xfrm>
            <a:off x="4886325" y="2841625"/>
            <a:ext cx="19177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O(</a:t>
            </a:r>
            <a:r>
              <a:rPr lang="en-US" sz="2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b</a:t>
            </a:r>
            <a:r>
              <a:rPr lang="en-US" sz="2000" baseline="30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C*/</a:t>
            </a:r>
            <a:r>
              <a:rPr lang="en-US" baseline="30000">
                <a:solidFill>
                  <a:schemeClr val="tx1"/>
                </a:solidFill>
                <a:latin typeface="Symbol" charset="2"/>
                <a:cs typeface="Times New Roman Italic" charset="0"/>
                <a:sym typeface="Symbol" charset="2"/>
              </a:rPr>
              <a:t></a:t>
            </a: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)</a:t>
            </a:r>
          </a:p>
        </p:txBody>
      </p:sp>
      <p:sp>
        <p:nvSpPr>
          <p:cNvPr id="43102" name="Rectangle 94"/>
          <p:cNvSpPr>
            <a:spLocks/>
          </p:cNvSpPr>
          <p:nvPr/>
        </p:nvSpPr>
        <p:spPr bwMode="auto">
          <a:xfrm>
            <a:off x="6997700" y="2841625"/>
            <a:ext cx="13843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O(</a:t>
            </a:r>
            <a:r>
              <a:rPr lang="en-US" sz="2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b</a:t>
            </a:r>
            <a:r>
              <a:rPr lang="en-US" sz="2000" baseline="30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C*/</a:t>
            </a:r>
            <a:r>
              <a:rPr lang="en-US" baseline="30000">
                <a:solidFill>
                  <a:schemeClr val="tx1"/>
                </a:solidFill>
                <a:latin typeface="Symbol" charset="2"/>
                <a:cs typeface="Times New Roman Italic" charset="0"/>
                <a:sym typeface="Symbol" charset="2"/>
              </a:rPr>
              <a:t></a:t>
            </a: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)</a:t>
            </a:r>
          </a:p>
        </p:txBody>
      </p:sp>
      <p:grpSp>
        <p:nvGrpSpPr>
          <p:cNvPr id="3" name="Group 112"/>
          <p:cNvGrpSpPr>
            <a:grpSpLocks/>
          </p:cNvGrpSpPr>
          <p:nvPr/>
        </p:nvGrpSpPr>
        <p:grpSpPr bwMode="auto">
          <a:xfrm>
            <a:off x="1450975" y="3683000"/>
            <a:ext cx="5202238" cy="2740025"/>
            <a:chOff x="0" y="0"/>
            <a:chExt cx="3277" cy="1725"/>
          </a:xfrm>
        </p:grpSpPr>
        <p:sp>
          <p:nvSpPr>
            <p:cNvPr id="47157" name="Freeform 95"/>
            <p:cNvSpPr>
              <a:spLocks/>
            </p:cNvSpPr>
            <p:nvPr/>
          </p:nvSpPr>
          <p:spPr bwMode="auto">
            <a:xfrm>
              <a:off x="1433" y="55"/>
              <a:ext cx="1844" cy="1609"/>
            </a:xfrm>
            <a:custGeom>
              <a:avLst/>
              <a:gdLst>
                <a:gd name="T0" fmla="*/ 0 w 21600"/>
                <a:gd name="T1" fmla="*/ 9 h 21600"/>
                <a:gd name="T2" fmla="*/ 13 w 21600"/>
                <a:gd name="T3" fmla="*/ 9 h 21600"/>
                <a:gd name="T4" fmla="*/ 7 w 21600"/>
                <a:gd name="T5" fmla="*/ 0 h 21600"/>
                <a:gd name="T6" fmla="*/ 0 w 21600"/>
                <a:gd name="T7" fmla="*/ 9 h 21600"/>
                <a:gd name="T8" fmla="*/ 0 w 21600"/>
                <a:gd name="T9" fmla="*/ 9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0 h 21600"/>
                <a:gd name="T17" fmla="*/ 2160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10718" y="0"/>
                  </a:ln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7158" name="Oval 96"/>
            <p:cNvSpPr>
              <a:spLocks/>
            </p:cNvSpPr>
            <p:nvPr/>
          </p:nvSpPr>
          <p:spPr bwMode="auto">
            <a:xfrm>
              <a:off x="2140" y="279"/>
              <a:ext cx="113" cy="11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7159" name="Oval 97"/>
            <p:cNvSpPr>
              <a:spLocks/>
            </p:cNvSpPr>
            <p:nvPr/>
          </p:nvSpPr>
          <p:spPr bwMode="auto">
            <a:xfrm>
              <a:off x="2440" y="273"/>
              <a:ext cx="113" cy="11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7160" name="Rectangle 98"/>
            <p:cNvSpPr>
              <a:spLocks/>
            </p:cNvSpPr>
            <p:nvPr/>
          </p:nvSpPr>
          <p:spPr bwMode="auto">
            <a:xfrm>
              <a:off x="2222" y="185"/>
              <a:ext cx="181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…</a:t>
              </a:r>
            </a:p>
          </p:txBody>
        </p:sp>
        <p:sp>
          <p:nvSpPr>
            <p:cNvPr id="47161" name="Freeform 99"/>
            <p:cNvSpPr>
              <a:spLocks/>
            </p:cNvSpPr>
            <p:nvPr/>
          </p:nvSpPr>
          <p:spPr bwMode="auto">
            <a:xfrm>
              <a:off x="2211" y="156"/>
              <a:ext cx="280" cy="54"/>
            </a:xfrm>
            <a:custGeom>
              <a:avLst/>
              <a:gdLst>
                <a:gd name="T0" fmla="*/ 0 w 21600"/>
                <a:gd name="T1" fmla="*/ 0 h 20876"/>
                <a:gd name="T2" fmla="*/ 0 w 21600"/>
                <a:gd name="T3" fmla="*/ 0 h 20876"/>
                <a:gd name="T4" fmla="*/ 0 w 21600"/>
                <a:gd name="T5" fmla="*/ 0 h 2087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876"/>
                <a:gd name="T11" fmla="*/ 21600 w 21600"/>
                <a:gd name="T12" fmla="*/ 20876 h 208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876">
                  <a:moveTo>
                    <a:pt x="0" y="4243"/>
                  </a:moveTo>
                  <a:cubicBezTo>
                    <a:pt x="4011" y="12729"/>
                    <a:pt x="8023" y="21600"/>
                    <a:pt x="11649" y="20829"/>
                  </a:cubicBezTo>
                  <a:cubicBezTo>
                    <a:pt x="15274" y="20057"/>
                    <a:pt x="18437" y="10029"/>
                    <a:pt x="21600" y="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7162" name="Rectangle 100"/>
            <p:cNvSpPr>
              <a:spLocks/>
            </p:cNvSpPr>
            <p:nvPr/>
          </p:nvSpPr>
          <p:spPr bwMode="auto">
            <a:xfrm>
              <a:off x="2464" y="29"/>
              <a:ext cx="196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b</a:t>
              </a:r>
            </a:p>
          </p:txBody>
        </p:sp>
        <p:sp>
          <p:nvSpPr>
            <p:cNvPr id="47163" name="Oval 101"/>
            <p:cNvSpPr>
              <a:spLocks/>
            </p:cNvSpPr>
            <p:nvPr/>
          </p:nvSpPr>
          <p:spPr bwMode="auto">
            <a:xfrm>
              <a:off x="1933" y="1612"/>
              <a:ext cx="113" cy="11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7164" name="Oval 102"/>
            <p:cNvSpPr>
              <a:spLocks/>
            </p:cNvSpPr>
            <p:nvPr/>
          </p:nvSpPr>
          <p:spPr bwMode="auto">
            <a:xfrm>
              <a:off x="2596" y="934"/>
              <a:ext cx="113" cy="113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7165" name="Oval 103"/>
            <p:cNvSpPr>
              <a:spLocks/>
            </p:cNvSpPr>
            <p:nvPr/>
          </p:nvSpPr>
          <p:spPr bwMode="auto">
            <a:xfrm>
              <a:off x="2294" y="1284"/>
              <a:ext cx="113" cy="113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7166" name="Freeform 104"/>
            <p:cNvSpPr>
              <a:spLocks/>
            </p:cNvSpPr>
            <p:nvPr/>
          </p:nvSpPr>
          <p:spPr bwMode="auto">
            <a:xfrm>
              <a:off x="1996" y="447"/>
              <a:ext cx="193" cy="1168"/>
            </a:xfrm>
            <a:custGeom>
              <a:avLst/>
              <a:gdLst>
                <a:gd name="T0" fmla="*/ 0 w 21378"/>
                <a:gd name="T1" fmla="*/ 0 h 21600"/>
                <a:gd name="T2" fmla="*/ 0 w 21378"/>
                <a:gd name="T3" fmla="*/ 0 h 21600"/>
                <a:gd name="T4" fmla="*/ 0 w 21378"/>
                <a:gd name="T5" fmla="*/ 1 h 21600"/>
                <a:gd name="T6" fmla="*/ 0 w 21378"/>
                <a:gd name="T7" fmla="*/ 1 h 21600"/>
                <a:gd name="T8" fmla="*/ 0 w 21378"/>
                <a:gd name="T9" fmla="*/ 1 h 21600"/>
                <a:gd name="T10" fmla="*/ 0 w 21378"/>
                <a:gd name="T11" fmla="*/ 2 h 21600"/>
                <a:gd name="T12" fmla="*/ 0 w 21378"/>
                <a:gd name="T13" fmla="*/ 2 h 21600"/>
                <a:gd name="T14" fmla="*/ 0 w 21378"/>
                <a:gd name="T15" fmla="*/ 2 h 21600"/>
                <a:gd name="T16" fmla="*/ 0 w 21378"/>
                <a:gd name="T17" fmla="*/ 3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378"/>
                <a:gd name="T28" fmla="*/ 0 h 21600"/>
                <a:gd name="T29" fmla="*/ 21378 w 21378"/>
                <a:gd name="T30" fmla="*/ 21600 h 216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378" h="21600">
                  <a:moveTo>
                    <a:pt x="21378" y="0"/>
                  </a:moveTo>
                  <a:cubicBezTo>
                    <a:pt x="21157" y="869"/>
                    <a:pt x="21600" y="1738"/>
                    <a:pt x="20825" y="2589"/>
                  </a:cubicBezTo>
                  <a:cubicBezTo>
                    <a:pt x="20271" y="3218"/>
                    <a:pt x="15951" y="3995"/>
                    <a:pt x="13625" y="4475"/>
                  </a:cubicBezTo>
                  <a:cubicBezTo>
                    <a:pt x="12738" y="4919"/>
                    <a:pt x="10634" y="5400"/>
                    <a:pt x="8862" y="5770"/>
                  </a:cubicBezTo>
                  <a:cubicBezTo>
                    <a:pt x="7865" y="6528"/>
                    <a:pt x="7865" y="7323"/>
                    <a:pt x="9526" y="8063"/>
                  </a:cubicBezTo>
                  <a:cubicBezTo>
                    <a:pt x="10966" y="9542"/>
                    <a:pt x="10855" y="9820"/>
                    <a:pt x="10080" y="11854"/>
                  </a:cubicBezTo>
                  <a:cubicBezTo>
                    <a:pt x="9969" y="12095"/>
                    <a:pt x="4431" y="13574"/>
                    <a:pt x="2880" y="13944"/>
                  </a:cubicBezTo>
                  <a:cubicBezTo>
                    <a:pt x="1551" y="14628"/>
                    <a:pt x="2215" y="14351"/>
                    <a:pt x="1108" y="14832"/>
                  </a:cubicBezTo>
                  <a:cubicBezTo>
                    <a:pt x="775" y="17273"/>
                    <a:pt x="0" y="19251"/>
                    <a:pt x="0" y="2160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7167" name="Freeform 105"/>
            <p:cNvSpPr>
              <a:spLocks/>
            </p:cNvSpPr>
            <p:nvPr/>
          </p:nvSpPr>
          <p:spPr bwMode="auto">
            <a:xfrm>
              <a:off x="2265" y="522"/>
              <a:ext cx="103" cy="754"/>
            </a:xfrm>
            <a:custGeom>
              <a:avLst/>
              <a:gdLst>
                <a:gd name="T0" fmla="*/ 0 w 19761"/>
                <a:gd name="T1" fmla="*/ 0 h 21600"/>
                <a:gd name="T2" fmla="*/ 0 w 19761"/>
                <a:gd name="T3" fmla="*/ 0 h 21600"/>
                <a:gd name="T4" fmla="*/ 0 w 19761"/>
                <a:gd name="T5" fmla="*/ 0 h 21600"/>
                <a:gd name="T6" fmla="*/ 0 w 19761"/>
                <a:gd name="T7" fmla="*/ 0 h 21600"/>
                <a:gd name="T8" fmla="*/ 0 w 19761"/>
                <a:gd name="T9" fmla="*/ 0 h 21600"/>
                <a:gd name="T10" fmla="*/ 0 w 19761"/>
                <a:gd name="T11" fmla="*/ 0 h 21600"/>
                <a:gd name="T12" fmla="*/ 0 w 19761"/>
                <a:gd name="T13" fmla="*/ 1 h 21600"/>
                <a:gd name="T14" fmla="*/ 0 w 19761"/>
                <a:gd name="T15" fmla="*/ 1 h 21600"/>
                <a:gd name="T16" fmla="*/ 0 w 19761"/>
                <a:gd name="T17" fmla="*/ 1 h 21600"/>
                <a:gd name="T18" fmla="*/ 0 w 19761"/>
                <a:gd name="T19" fmla="*/ 1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761"/>
                <a:gd name="T31" fmla="*/ 0 h 21600"/>
                <a:gd name="T32" fmla="*/ 19761 w 19761"/>
                <a:gd name="T33" fmla="*/ 2160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761" h="21600">
                  <a:moveTo>
                    <a:pt x="15292" y="0"/>
                  </a:moveTo>
                  <a:cubicBezTo>
                    <a:pt x="16248" y="602"/>
                    <a:pt x="17204" y="1146"/>
                    <a:pt x="18542" y="1719"/>
                  </a:cubicBezTo>
                  <a:cubicBezTo>
                    <a:pt x="21600" y="4584"/>
                    <a:pt x="18924" y="5472"/>
                    <a:pt x="10322" y="7563"/>
                  </a:cubicBezTo>
                  <a:cubicBezTo>
                    <a:pt x="8984" y="8279"/>
                    <a:pt x="6690" y="8967"/>
                    <a:pt x="4014" y="9568"/>
                  </a:cubicBezTo>
                  <a:cubicBezTo>
                    <a:pt x="2294" y="10714"/>
                    <a:pt x="4014" y="9740"/>
                    <a:pt x="1912" y="10657"/>
                  </a:cubicBezTo>
                  <a:cubicBezTo>
                    <a:pt x="1147" y="10972"/>
                    <a:pt x="0" y="11573"/>
                    <a:pt x="0" y="11573"/>
                  </a:cubicBezTo>
                  <a:cubicBezTo>
                    <a:pt x="765" y="12777"/>
                    <a:pt x="2485" y="14066"/>
                    <a:pt x="8219" y="14982"/>
                  </a:cubicBezTo>
                  <a:cubicBezTo>
                    <a:pt x="8602" y="15183"/>
                    <a:pt x="8602" y="15384"/>
                    <a:pt x="9175" y="15584"/>
                  </a:cubicBezTo>
                  <a:cubicBezTo>
                    <a:pt x="9749" y="15756"/>
                    <a:pt x="10896" y="15871"/>
                    <a:pt x="11278" y="16042"/>
                  </a:cubicBezTo>
                  <a:cubicBezTo>
                    <a:pt x="14910" y="17933"/>
                    <a:pt x="13381" y="19595"/>
                    <a:pt x="13381" y="2160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7168" name="Freeform 106"/>
            <p:cNvSpPr>
              <a:spLocks/>
            </p:cNvSpPr>
            <p:nvPr/>
          </p:nvSpPr>
          <p:spPr bwMode="auto">
            <a:xfrm>
              <a:off x="2528" y="646"/>
              <a:ext cx="134" cy="275"/>
            </a:xfrm>
            <a:custGeom>
              <a:avLst/>
              <a:gdLst>
                <a:gd name="T0" fmla="*/ 0 w 20774"/>
                <a:gd name="T1" fmla="*/ 0 h 21600"/>
                <a:gd name="T2" fmla="*/ 0 w 20774"/>
                <a:gd name="T3" fmla="*/ 0 h 21600"/>
                <a:gd name="T4" fmla="*/ 0 w 20774"/>
                <a:gd name="T5" fmla="*/ 0 h 21600"/>
                <a:gd name="T6" fmla="*/ 0 w 20774"/>
                <a:gd name="T7" fmla="*/ 0 h 21600"/>
                <a:gd name="T8" fmla="*/ 0 w 20774"/>
                <a:gd name="T9" fmla="*/ 0 h 21600"/>
                <a:gd name="T10" fmla="*/ 0 w 20774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774"/>
                <a:gd name="T19" fmla="*/ 0 h 21600"/>
                <a:gd name="T20" fmla="*/ 20774 w 20774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774" h="21600">
                  <a:moveTo>
                    <a:pt x="0" y="0"/>
                  </a:moveTo>
                  <a:cubicBezTo>
                    <a:pt x="1697" y="864"/>
                    <a:pt x="3086" y="1885"/>
                    <a:pt x="5091" y="2592"/>
                  </a:cubicBezTo>
                  <a:cubicBezTo>
                    <a:pt x="9103" y="4084"/>
                    <a:pt x="14194" y="4556"/>
                    <a:pt x="18360" y="5969"/>
                  </a:cubicBezTo>
                  <a:cubicBezTo>
                    <a:pt x="21600" y="8326"/>
                    <a:pt x="21291" y="10839"/>
                    <a:pt x="19131" y="13510"/>
                  </a:cubicBezTo>
                  <a:cubicBezTo>
                    <a:pt x="17897" y="14924"/>
                    <a:pt x="14194" y="17359"/>
                    <a:pt x="14194" y="17359"/>
                  </a:cubicBezTo>
                  <a:cubicBezTo>
                    <a:pt x="15120" y="18851"/>
                    <a:pt x="17589" y="20029"/>
                    <a:pt x="17589" y="2160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47169" name="Group 109"/>
            <p:cNvGrpSpPr>
              <a:grpSpLocks/>
            </p:cNvGrpSpPr>
            <p:nvPr/>
          </p:nvGrpSpPr>
          <p:grpSpPr bwMode="auto">
            <a:xfrm>
              <a:off x="0" y="0"/>
              <a:ext cx="1328" cy="1392"/>
              <a:chOff x="0" y="0"/>
              <a:chExt cx="1328" cy="1392"/>
            </a:xfrm>
          </p:grpSpPr>
          <p:sp>
            <p:nvSpPr>
              <p:cNvPr id="47172" name="Freeform 107"/>
              <p:cNvSpPr>
                <a:spLocks/>
              </p:cNvSpPr>
              <p:nvPr/>
            </p:nvSpPr>
            <p:spPr bwMode="auto">
              <a:xfrm>
                <a:off x="1105" y="0"/>
                <a:ext cx="223" cy="13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2 h 21600"/>
                  <a:gd name="T6" fmla="*/ 0 w 21600"/>
                  <a:gd name="T7" fmla="*/ 3 h 21600"/>
                  <a:gd name="T8" fmla="*/ 0 w 21600"/>
                  <a:gd name="T9" fmla="*/ 3 h 21600"/>
                  <a:gd name="T10" fmla="*/ 0 w 21600"/>
                  <a:gd name="T11" fmla="*/ 5 h 21600"/>
                  <a:gd name="T12" fmla="*/ 0 w 21600"/>
                  <a:gd name="T13" fmla="*/ 6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21600" y="0"/>
                    </a:moveTo>
                    <a:cubicBezTo>
                      <a:pt x="15635" y="0"/>
                      <a:pt x="10800" y="806"/>
                      <a:pt x="10800" y="1800"/>
                    </a:cubicBezTo>
                    <a:lnTo>
                      <a:pt x="10800" y="9000"/>
                    </a:lnTo>
                    <a:cubicBezTo>
                      <a:pt x="10800" y="9994"/>
                      <a:pt x="5965" y="10800"/>
                      <a:pt x="0" y="10800"/>
                    </a:cubicBezTo>
                    <a:cubicBezTo>
                      <a:pt x="5965" y="10800"/>
                      <a:pt x="10800" y="11606"/>
                      <a:pt x="10800" y="12600"/>
                    </a:cubicBezTo>
                    <a:lnTo>
                      <a:pt x="10800" y="19800"/>
                    </a:lnTo>
                    <a:cubicBezTo>
                      <a:pt x="10800" y="20794"/>
                      <a:pt x="15635" y="21600"/>
                      <a:pt x="21600" y="21600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7173" name="Rectangle 108"/>
              <p:cNvSpPr>
                <a:spLocks/>
              </p:cNvSpPr>
              <p:nvPr/>
            </p:nvSpPr>
            <p:spPr bwMode="auto">
              <a:xfrm>
                <a:off x="0" y="553"/>
                <a:ext cx="1077" cy="57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>
                  <a:spcBef>
                    <a:spcPts val="1050"/>
                  </a:spcBef>
                </a:pPr>
                <a:r>
                  <a:rPr lang="en-US" sz="2700">
                    <a:solidFill>
                      <a:schemeClr val="tx1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rPr>
                  <a:t>C*/</a:t>
                </a:r>
                <a:r>
                  <a:rPr lang="en-US" sz="2700">
                    <a:solidFill>
                      <a:schemeClr val="tx1"/>
                    </a:solidFill>
                    <a:latin typeface="Symbol" charset="2"/>
                    <a:cs typeface="Times New Roman Italic" charset="0"/>
                    <a:sym typeface="Symbol" charset="2"/>
                  </a:rPr>
                  <a:t></a:t>
                </a:r>
                <a:r>
                  <a:rPr lang="en-US" sz="2700">
                    <a:solidFill>
                      <a:schemeClr val="tx1"/>
                    </a:solidFill>
                    <a:cs typeface="Arial" charset="0"/>
                  </a:rPr>
                  <a:t> tiers</a:t>
                </a:r>
              </a:p>
            </p:txBody>
          </p:sp>
        </p:grpSp>
        <p:sp>
          <p:nvSpPr>
            <p:cNvPr id="47170" name="Freeform 110"/>
            <p:cNvSpPr>
              <a:spLocks/>
            </p:cNvSpPr>
            <p:nvPr/>
          </p:nvSpPr>
          <p:spPr bwMode="auto">
            <a:xfrm>
              <a:off x="1744" y="55"/>
              <a:ext cx="1018" cy="1407"/>
            </a:xfrm>
            <a:custGeom>
              <a:avLst/>
              <a:gdLst>
                <a:gd name="T0" fmla="*/ 1 w 21600"/>
                <a:gd name="T1" fmla="*/ 1 h 20264"/>
                <a:gd name="T2" fmla="*/ 2 w 21600"/>
                <a:gd name="T3" fmla="*/ 4 h 20264"/>
                <a:gd name="T4" fmla="*/ 2 w 21600"/>
                <a:gd name="T5" fmla="*/ 5 h 20264"/>
                <a:gd name="T6" fmla="*/ 2 w 21600"/>
                <a:gd name="T7" fmla="*/ 7 h 20264"/>
                <a:gd name="T8" fmla="*/ 1 w 21600"/>
                <a:gd name="T9" fmla="*/ 7 h 20264"/>
                <a:gd name="T10" fmla="*/ 1 w 21600"/>
                <a:gd name="T11" fmla="*/ 7 h 20264"/>
                <a:gd name="T12" fmla="*/ 1 w 21600"/>
                <a:gd name="T13" fmla="*/ 7 h 20264"/>
                <a:gd name="T14" fmla="*/ 1 w 21600"/>
                <a:gd name="T15" fmla="*/ 6 h 20264"/>
                <a:gd name="T16" fmla="*/ 1 w 21600"/>
                <a:gd name="T17" fmla="*/ 6 h 20264"/>
                <a:gd name="T18" fmla="*/ 0 w 21600"/>
                <a:gd name="T19" fmla="*/ 6 h 20264"/>
                <a:gd name="T20" fmla="*/ 1 w 21600"/>
                <a:gd name="T21" fmla="*/ 1 h 20264"/>
                <a:gd name="T22" fmla="*/ 1 w 21600"/>
                <a:gd name="T23" fmla="*/ 1 h 20264"/>
                <a:gd name="T24" fmla="*/ 1 w 21600"/>
                <a:gd name="T25" fmla="*/ 1 h 202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00"/>
                <a:gd name="T40" fmla="*/ 0 h 20264"/>
                <a:gd name="T41" fmla="*/ 21600 w 21600"/>
                <a:gd name="T42" fmla="*/ 20264 h 202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00" h="20264">
                  <a:moveTo>
                    <a:pt x="13495" y="1026"/>
                  </a:moveTo>
                  <a:cubicBezTo>
                    <a:pt x="15150" y="2595"/>
                    <a:pt x="21112" y="8830"/>
                    <a:pt x="21600" y="10789"/>
                  </a:cubicBezTo>
                  <a:cubicBezTo>
                    <a:pt x="20433" y="10832"/>
                    <a:pt x="16911" y="12229"/>
                    <a:pt x="16380" y="12747"/>
                  </a:cubicBezTo>
                  <a:cubicBezTo>
                    <a:pt x="16359" y="13410"/>
                    <a:pt x="17335" y="18421"/>
                    <a:pt x="14662" y="19486"/>
                  </a:cubicBezTo>
                  <a:cubicBezTo>
                    <a:pt x="14046" y="20163"/>
                    <a:pt x="13283" y="20192"/>
                    <a:pt x="12158" y="20264"/>
                  </a:cubicBezTo>
                  <a:cubicBezTo>
                    <a:pt x="11267" y="20120"/>
                    <a:pt x="11118" y="20120"/>
                    <a:pt x="10439" y="19803"/>
                  </a:cubicBezTo>
                  <a:cubicBezTo>
                    <a:pt x="10057" y="19429"/>
                    <a:pt x="9187" y="18838"/>
                    <a:pt x="8615" y="18565"/>
                  </a:cubicBezTo>
                  <a:cubicBezTo>
                    <a:pt x="7851" y="17845"/>
                    <a:pt x="8275" y="18176"/>
                    <a:pt x="7363" y="17557"/>
                  </a:cubicBezTo>
                  <a:cubicBezTo>
                    <a:pt x="5856" y="16534"/>
                    <a:pt x="7426" y="17298"/>
                    <a:pt x="6450" y="16851"/>
                  </a:cubicBezTo>
                  <a:cubicBezTo>
                    <a:pt x="5007" y="15426"/>
                    <a:pt x="2440" y="15714"/>
                    <a:pt x="0" y="15670"/>
                  </a:cubicBezTo>
                  <a:cubicBezTo>
                    <a:pt x="976" y="13136"/>
                    <a:pt x="9760" y="3531"/>
                    <a:pt x="12009" y="1098"/>
                  </a:cubicBezTo>
                  <a:cubicBezTo>
                    <a:pt x="14259" y="-1336"/>
                    <a:pt x="13198" y="1040"/>
                    <a:pt x="13495" y="1026"/>
                  </a:cubicBezTo>
                  <a:close/>
                  <a:moveTo>
                    <a:pt x="13495" y="1026"/>
                  </a:moveTo>
                </a:path>
              </a:pathLst>
            </a:custGeom>
            <a:solidFill>
              <a:srgbClr val="808080">
                <a:alpha val="19608"/>
              </a:srgbClr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7171" name="Oval 111"/>
            <p:cNvSpPr>
              <a:spLocks/>
            </p:cNvSpPr>
            <p:nvPr/>
          </p:nvSpPr>
          <p:spPr bwMode="auto">
            <a:xfrm>
              <a:off x="2286" y="11"/>
              <a:ext cx="113" cy="11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99" grpId="0" autoUpdateAnimBg="0"/>
      <p:bldP spid="43100" grpId="0" autoUpdateAnimBg="0"/>
      <p:bldP spid="43101" grpId="0" autoUpdateAnimBg="0"/>
      <p:bldP spid="43102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1" name="Oval 2"/>
          <p:cNvSpPr>
            <a:spLocks/>
          </p:cNvSpPr>
          <p:nvPr/>
        </p:nvSpPr>
        <p:spPr bwMode="auto">
          <a:xfrm>
            <a:off x="5497513" y="4494213"/>
            <a:ext cx="1912937" cy="177165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2" name="Freeform 3"/>
          <p:cNvSpPr>
            <a:spLocks/>
          </p:cNvSpPr>
          <p:nvPr/>
        </p:nvSpPr>
        <p:spPr bwMode="auto">
          <a:xfrm>
            <a:off x="5889625" y="1558925"/>
            <a:ext cx="1616075" cy="2235200"/>
          </a:xfrm>
          <a:custGeom>
            <a:avLst/>
            <a:gdLst>
              <a:gd name="T0" fmla="*/ 2147483647 w 21600"/>
              <a:gd name="T1" fmla="*/ 2147483647 h 20264"/>
              <a:gd name="T2" fmla="*/ 2147483647 w 21600"/>
              <a:gd name="T3" fmla="*/ 2147483647 h 20264"/>
              <a:gd name="T4" fmla="*/ 2147483647 w 21600"/>
              <a:gd name="T5" fmla="*/ 2147483647 h 20264"/>
              <a:gd name="T6" fmla="*/ 2147483647 w 21600"/>
              <a:gd name="T7" fmla="*/ 2147483647 h 20264"/>
              <a:gd name="T8" fmla="*/ 2147483647 w 21600"/>
              <a:gd name="T9" fmla="*/ 2147483647 h 20264"/>
              <a:gd name="T10" fmla="*/ 2147483647 w 21600"/>
              <a:gd name="T11" fmla="*/ 2147483647 h 20264"/>
              <a:gd name="T12" fmla="*/ 2147483647 w 21600"/>
              <a:gd name="T13" fmla="*/ 2147483647 h 20264"/>
              <a:gd name="T14" fmla="*/ 2147483647 w 21600"/>
              <a:gd name="T15" fmla="*/ 2147483647 h 20264"/>
              <a:gd name="T16" fmla="*/ 2147483647 w 21600"/>
              <a:gd name="T17" fmla="*/ 2147483647 h 20264"/>
              <a:gd name="T18" fmla="*/ 0 w 21600"/>
              <a:gd name="T19" fmla="*/ 2147483647 h 20264"/>
              <a:gd name="T20" fmla="*/ 2147483647 w 21600"/>
              <a:gd name="T21" fmla="*/ 2147483647 h 20264"/>
              <a:gd name="T22" fmla="*/ 2147483647 w 21600"/>
              <a:gd name="T23" fmla="*/ 2147483647 h 20264"/>
              <a:gd name="T24" fmla="*/ 2147483647 w 21600"/>
              <a:gd name="T25" fmla="*/ 2147483647 h 2026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600"/>
              <a:gd name="T40" fmla="*/ 0 h 20264"/>
              <a:gd name="T41" fmla="*/ 21600 w 21600"/>
              <a:gd name="T42" fmla="*/ 20264 h 2026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600" h="20264">
                <a:moveTo>
                  <a:pt x="13495" y="1026"/>
                </a:moveTo>
                <a:cubicBezTo>
                  <a:pt x="15150" y="2595"/>
                  <a:pt x="21112" y="8830"/>
                  <a:pt x="21600" y="10789"/>
                </a:cubicBezTo>
                <a:cubicBezTo>
                  <a:pt x="20433" y="10832"/>
                  <a:pt x="16911" y="12229"/>
                  <a:pt x="16380" y="12747"/>
                </a:cubicBezTo>
                <a:cubicBezTo>
                  <a:pt x="16359" y="13410"/>
                  <a:pt x="17335" y="18421"/>
                  <a:pt x="14662" y="19486"/>
                </a:cubicBezTo>
                <a:cubicBezTo>
                  <a:pt x="14046" y="20163"/>
                  <a:pt x="13283" y="20192"/>
                  <a:pt x="12158" y="20264"/>
                </a:cubicBezTo>
                <a:cubicBezTo>
                  <a:pt x="11267" y="20120"/>
                  <a:pt x="11118" y="20120"/>
                  <a:pt x="10439" y="19803"/>
                </a:cubicBezTo>
                <a:cubicBezTo>
                  <a:pt x="10057" y="19429"/>
                  <a:pt x="9187" y="18838"/>
                  <a:pt x="8615" y="18565"/>
                </a:cubicBezTo>
                <a:cubicBezTo>
                  <a:pt x="7851" y="17845"/>
                  <a:pt x="8275" y="18176"/>
                  <a:pt x="7363" y="17557"/>
                </a:cubicBezTo>
                <a:cubicBezTo>
                  <a:pt x="5856" y="16534"/>
                  <a:pt x="7426" y="17298"/>
                  <a:pt x="6450" y="16851"/>
                </a:cubicBezTo>
                <a:cubicBezTo>
                  <a:pt x="5007" y="15426"/>
                  <a:pt x="2440" y="15714"/>
                  <a:pt x="0" y="15670"/>
                </a:cubicBezTo>
                <a:cubicBezTo>
                  <a:pt x="976" y="13136"/>
                  <a:pt x="9760" y="3531"/>
                  <a:pt x="12009" y="1098"/>
                </a:cubicBezTo>
                <a:cubicBezTo>
                  <a:pt x="14259" y="-1336"/>
                  <a:pt x="13198" y="1040"/>
                  <a:pt x="13495" y="1026"/>
                </a:cubicBezTo>
                <a:close/>
                <a:moveTo>
                  <a:pt x="13495" y="1026"/>
                </a:moveTo>
              </a:path>
            </a:pathLst>
          </a:custGeom>
          <a:solidFill>
            <a:srgbClr val="C0C0C0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3" name="Rectangle 4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smtClean="0"/>
              <a:t>Uniform Cost Issues</a:t>
            </a:r>
          </a:p>
        </p:txBody>
      </p:sp>
      <p:sp>
        <p:nvSpPr>
          <p:cNvPr id="4813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660900" cy="5257800"/>
          </a:xfrm>
        </p:spPr>
        <p:txBody>
          <a:bodyPr rIns="132080"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Remember: explores increasing cost contours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The good: UCS is complete and optimal!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The bad:</a:t>
            </a:r>
          </a:p>
          <a:p>
            <a:pPr marL="782638" lvl="1" eaLnBrk="1" hangingPunct="1">
              <a:lnSpc>
                <a:spcPct val="80000"/>
              </a:lnSpc>
            </a:pPr>
            <a:r>
              <a:rPr lang="en-US" sz="2400" smtClean="0"/>
              <a:t>Explores options in every “direction”</a:t>
            </a:r>
          </a:p>
          <a:p>
            <a:pPr marL="782638" lvl="1" eaLnBrk="1" hangingPunct="1">
              <a:lnSpc>
                <a:spcPct val="80000"/>
              </a:lnSpc>
            </a:pPr>
            <a:r>
              <a:rPr lang="en-US" sz="2400" smtClean="0"/>
              <a:t>No information about goal location</a:t>
            </a:r>
          </a:p>
        </p:txBody>
      </p:sp>
      <p:sp>
        <p:nvSpPr>
          <p:cNvPr id="48135" name="Oval 6"/>
          <p:cNvSpPr>
            <a:spLocks/>
          </p:cNvSpPr>
          <p:nvPr/>
        </p:nvSpPr>
        <p:spPr bwMode="auto">
          <a:xfrm>
            <a:off x="6400800" y="5270500"/>
            <a:ext cx="163513" cy="15398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6" name="Rectangle 7"/>
          <p:cNvSpPr>
            <a:spLocks/>
          </p:cNvSpPr>
          <p:nvPr/>
        </p:nvSpPr>
        <p:spPr bwMode="auto">
          <a:xfrm>
            <a:off x="6138863" y="5386388"/>
            <a:ext cx="9271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Start</a:t>
            </a:r>
          </a:p>
        </p:txBody>
      </p:sp>
      <p:sp>
        <p:nvSpPr>
          <p:cNvPr id="48137" name="Oval 8"/>
          <p:cNvSpPr>
            <a:spLocks/>
          </p:cNvSpPr>
          <p:nvPr/>
        </p:nvSpPr>
        <p:spPr bwMode="auto">
          <a:xfrm>
            <a:off x="7327900" y="5292725"/>
            <a:ext cx="163513" cy="1539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8" name="Rectangle 9"/>
          <p:cNvSpPr>
            <a:spLocks/>
          </p:cNvSpPr>
          <p:nvPr/>
        </p:nvSpPr>
        <p:spPr bwMode="auto">
          <a:xfrm>
            <a:off x="7388225" y="5410200"/>
            <a:ext cx="9271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Goal</a:t>
            </a:r>
          </a:p>
        </p:txBody>
      </p:sp>
      <p:sp>
        <p:nvSpPr>
          <p:cNvPr id="48139" name="Freeform 10"/>
          <p:cNvSpPr>
            <a:spLocks/>
          </p:cNvSpPr>
          <p:nvPr/>
        </p:nvSpPr>
        <p:spPr bwMode="auto">
          <a:xfrm>
            <a:off x="5395913" y="1560513"/>
            <a:ext cx="2927350" cy="2554287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0 w 21600"/>
              <a:gd name="T7" fmla="*/ 2147483647 h 21600"/>
              <a:gd name="T8" fmla="*/ 0 w 21600"/>
              <a:gd name="T9" fmla="*/ 2147483647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00"/>
              <a:gd name="T16" fmla="*/ 0 h 21600"/>
              <a:gd name="T17" fmla="*/ 2160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10718" y="0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40" name="Oval 11"/>
          <p:cNvSpPr>
            <a:spLocks/>
          </p:cNvSpPr>
          <p:nvPr/>
        </p:nvSpPr>
        <p:spPr bwMode="auto">
          <a:xfrm>
            <a:off x="6518275" y="1916113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41" name="Oval 12"/>
          <p:cNvSpPr>
            <a:spLocks/>
          </p:cNvSpPr>
          <p:nvPr/>
        </p:nvSpPr>
        <p:spPr bwMode="auto">
          <a:xfrm>
            <a:off x="6994525" y="1906588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42" name="Rectangle 13"/>
          <p:cNvSpPr>
            <a:spLocks/>
          </p:cNvSpPr>
          <p:nvPr/>
        </p:nvSpPr>
        <p:spPr bwMode="auto">
          <a:xfrm>
            <a:off x="6648450" y="1766888"/>
            <a:ext cx="287338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…</a:t>
            </a:r>
          </a:p>
        </p:txBody>
      </p:sp>
      <p:sp>
        <p:nvSpPr>
          <p:cNvPr id="48143" name="Oval 14"/>
          <p:cNvSpPr>
            <a:spLocks/>
          </p:cNvSpPr>
          <p:nvPr/>
        </p:nvSpPr>
        <p:spPr bwMode="auto">
          <a:xfrm>
            <a:off x="7242175" y="2955925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44" name="Oval 15"/>
          <p:cNvSpPr>
            <a:spLocks/>
          </p:cNvSpPr>
          <p:nvPr/>
        </p:nvSpPr>
        <p:spPr bwMode="auto">
          <a:xfrm>
            <a:off x="6762750" y="3511550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45" name="Freeform 16"/>
          <p:cNvSpPr>
            <a:spLocks/>
          </p:cNvSpPr>
          <p:nvPr/>
        </p:nvSpPr>
        <p:spPr bwMode="auto">
          <a:xfrm>
            <a:off x="6716713" y="2301875"/>
            <a:ext cx="163512" cy="1196975"/>
          </a:xfrm>
          <a:custGeom>
            <a:avLst/>
            <a:gdLst>
              <a:gd name="T0" fmla="*/ 8663338 w 19761"/>
              <a:gd name="T1" fmla="*/ 0 h 21600"/>
              <a:gd name="T2" fmla="*/ 10504552 w 19761"/>
              <a:gd name="T3" fmla="*/ 292528725 h 21600"/>
              <a:gd name="T4" fmla="*/ 5847699 w 19761"/>
              <a:gd name="T5" fmla="*/ 1287026510 h 21600"/>
              <a:gd name="T6" fmla="*/ 2274067 w 19761"/>
              <a:gd name="T7" fmla="*/ 1628228101 h 21600"/>
              <a:gd name="T8" fmla="*/ 1083220 w 19761"/>
              <a:gd name="T9" fmla="*/ 1813546363 h 21600"/>
              <a:gd name="T10" fmla="*/ 0 w 19761"/>
              <a:gd name="T11" fmla="*/ 1969428361 h 21600"/>
              <a:gd name="T12" fmla="*/ 4656307 w 19761"/>
              <a:gd name="T13" fmla="*/ 2147483647 h 21600"/>
              <a:gd name="T14" fmla="*/ 5197879 w 19761"/>
              <a:gd name="T15" fmla="*/ 2147483647 h 21600"/>
              <a:gd name="T16" fmla="*/ 6389338 w 19761"/>
              <a:gd name="T17" fmla="*/ 2147483647 h 21600"/>
              <a:gd name="T18" fmla="*/ 7580738 w 19761"/>
              <a:gd name="T19" fmla="*/ 214748364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9761"/>
              <a:gd name="T31" fmla="*/ 0 h 21600"/>
              <a:gd name="T32" fmla="*/ 19761 w 19761"/>
              <a:gd name="T33" fmla="*/ 216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9761" h="21600">
                <a:moveTo>
                  <a:pt x="15292" y="0"/>
                </a:moveTo>
                <a:cubicBezTo>
                  <a:pt x="16248" y="602"/>
                  <a:pt x="17204" y="1146"/>
                  <a:pt x="18542" y="1719"/>
                </a:cubicBezTo>
                <a:cubicBezTo>
                  <a:pt x="21600" y="4584"/>
                  <a:pt x="18924" y="5472"/>
                  <a:pt x="10322" y="7563"/>
                </a:cubicBezTo>
                <a:cubicBezTo>
                  <a:pt x="8984" y="8279"/>
                  <a:pt x="6690" y="8967"/>
                  <a:pt x="4014" y="9568"/>
                </a:cubicBezTo>
                <a:cubicBezTo>
                  <a:pt x="2294" y="10714"/>
                  <a:pt x="4014" y="9740"/>
                  <a:pt x="1912" y="10657"/>
                </a:cubicBezTo>
                <a:cubicBezTo>
                  <a:pt x="1147" y="10972"/>
                  <a:pt x="0" y="11573"/>
                  <a:pt x="0" y="11573"/>
                </a:cubicBezTo>
                <a:cubicBezTo>
                  <a:pt x="765" y="12777"/>
                  <a:pt x="2485" y="14066"/>
                  <a:pt x="8219" y="14982"/>
                </a:cubicBezTo>
                <a:cubicBezTo>
                  <a:pt x="8602" y="15183"/>
                  <a:pt x="8602" y="15384"/>
                  <a:pt x="9175" y="15584"/>
                </a:cubicBezTo>
                <a:cubicBezTo>
                  <a:pt x="9749" y="15756"/>
                  <a:pt x="10896" y="15871"/>
                  <a:pt x="11278" y="16042"/>
                </a:cubicBezTo>
                <a:cubicBezTo>
                  <a:pt x="14910" y="17933"/>
                  <a:pt x="13381" y="19595"/>
                  <a:pt x="13381" y="2160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46" name="Freeform 17"/>
          <p:cNvSpPr>
            <a:spLocks/>
          </p:cNvSpPr>
          <p:nvPr/>
        </p:nvSpPr>
        <p:spPr bwMode="auto">
          <a:xfrm>
            <a:off x="7134225" y="2498725"/>
            <a:ext cx="212725" cy="436563"/>
          </a:xfrm>
          <a:custGeom>
            <a:avLst/>
            <a:gdLst>
              <a:gd name="T0" fmla="*/ 0 w 20774"/>
              <a:gd name="T1" fmla="*/ 0 h 21600"/>
              <a:gd name="T2" fmla="*/ 5466400 w 20774"/>
              <a:gd name="T3" fmla="*/ 21400220 h 21600"/>
              <a:gd name="T4" fmla="*/ 19713719 w 20774"/>
              <a:gd name="T5" fmla="*/ 49281174 h 21600"/>
              <a:gd name="T6" fmla="*/ 20541559 w 20774"/>
              <a:gd name="T7" fmla="*/ 111541038 h 21600"/>
              <a:gd name="T8" fmla="*/ 15240526 w 20774"/>
              <a:gd name="T9" fmla="*/ 143319094 h 21600"/>
              <a:gd name="T10" fmla="*/ 18885870 w 20774"/>
              <a:gd name="T11" fmla="*/ 17833357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774"/>
              <a:gd name="T19" fmla="*/ 0 h 21600"/>
              <a:gd name="T20" fmla="*/ 20774 w 20774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774" h="21600">
                <a:moveTo>
                  <a:pt x="0" y="0"/>
                </a:moveTo>
                <a:cubicBezTo>
                  <a:pt x="1697" y="864"/>
                  <a:pt x="3086" y="1885"/>
                  <a:pt x="5091" y="2592"/>
                </a:cubicBezTo>
                <a:cubicBezTo>
                  <a:pt x="9103" y="4084"/>
                  <a:pt x="14194" y="4556"/>
                  <a:pt x="18360" y="5969"/>
                </a:cubicBezTo>
                <a:cubicBezTo>
                  <a:pt x="21600" y="8326"/>
                  <a:pt x="21291" y="10839"/>
                  <a:pt x="19131" y="13510"/>
                </a:cubicBezTo>
                <a:cubicBezTo>
                  <a:pt x="17897" y="14924"/>
                  <a:pt x="14194" y="17359"/>
                  <a:pt x="14194" y="17359"/>
                </a:cubicBezTo>
                <a:cubicBezTo>
                  <a:pt x="15120" y="18851"/>
                  <a:pt x="17589" y="20029"/>
                  <a:pt x="17589" y="2160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47" name="Oval 18"/>
          <p:cNvSpPr>
            <a:spLocks/>
          </p:cNvSpPr>
          <p:nvPr/>
        </p:nvSpPr>
        <p:spPr bwMode="auto">
          <a:xfrm>
            <a:off x="6750050" y="1490663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48" name="Freeform 19"/>
          <p:cNvSpPr>
            <a:spLocks/>
          </p:cNvSpPr>
          <p:nvPr/>
        </p:nvSpPr>
        <p:spPr bwMode="auto">
          <a:xfrm>
            <a:off x="6178550" y="2395538"/>
            <a:ext cx="1181100" cy="523875"/>
          </a:xfrm>
          <a:custGeom>
            <a:avLst/>
            <a:gdLst>
              <a:gd name="T0" fmla="*/ 2147483647 w 21600"/>
              <a:gd name="T1" fmla="*/ 0 h 20339"/>
              <a:gd name="T2" fmla="*/ 2147483647 w 21600"/>
              <a:gd name="T3" fmla="*/ 110423556 h 20339"/>
              <a:gd name="T4" fmla="*/ 2031562131 w 21600"/>
              <a:gd name="T5" fmla="*/ 339660339 h 20339"/>
              <a:gd name="T6" fmla="*/ 963626333 w 21600"/>
              <a:gd name="T7" fmla="*/ 288139433 h 20339"/>
              <a:gd name="T8" fmla="*/ 0 w 21600"/>
              <a:gd name="T9" fmla="*/ 221889349 h 203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00"/>
              <a:gd name="T16" fmla="*/ 0 h 20339"/>
              <a:gd name="T17" fmla="*/ 21600 w 21600"/>
              <a:gd name="T18" fmla="*/ 20339 h 203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0339">
                <a:moveTo>
                  <a:pt x="21600" y="0"/>
                </a:moveTo>
                <a:cubicBezTo>
                  <a:pt x="19510" y="1538"/>
                  <a:pt x="17419" y="3138"/>
                  <a:pt x="15881" y="6462"/>
                </a:cubicBezTo>
                <a:cubicBezTo>
                  <a:pt x="14342" y="9785"/>
                  <a:pt x="14081" y="18154"/>
                  <a:pt x="12426" y="19877"/>
                </a:cubicBezTo>
                <a:cubicBezTo>
                  <a:pt x="10771" y="21600"/>
                  <a:pt x="7955" y="18031"/>
                  <a:pt x="5894" y="16862"/>
                </a:cubicBezTo>
                <a:cubicBezTo>
                  <a:pt x="3832" y="15692"/>
                  <a:pt x="1916" y="14338"/>
                  <a:pt x="0" y="12985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49" name="Freeform 20"/>
          <p:cNvSpPr>
            <a:spLocks/>
          </p:cNvSpPr>
          <p:nvPr/>
        </p:nvSpPr>
        <p:spPr bwMode="auto">
          <a:xfrm>
            <a:off x="6434138" y="2127250"/>
            <a:ext cx="747712" cy="273050"/>
          </a:xfrm>
          <a:custGeom>
            <a:avLst/>
            <a:gdLst>
              <a:gd name="T0" fmla="*/ 895973827 w 21600"/>
              <a:gd name="T1" fmla="*/ 0 h 20131"/>
              <a:gd name="T2" fmla="*/ 454665087 w 21600"/>
              <a:gd name="T3" fmla="*/ 49238108 h 20131"/>
              <a:gd name="T4" fmla="*/ 0 w 21600"/>
              <a:gd name="T5" fmla="*/ 28843609 h 20131"/>
              <a:gd name="T6" fmla="*/ 0 60000 65536"/>
              <a:gd name="T7" fmla="*/ 0 60000 65536"/>
              <a:gd name="T8" fmla="*/ 0 60000 65536"/>
              <a:gd name="T9" fmla="*/ 0 w 21600"/>
              <a:gd name="T10" fmla="*/ 0 h 20131"/>
              <a:gd name="T11" fmla="*/ 21600 w 21600"/>
              <a:gd name="T12" fmla="*/ 20131 h 201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131">
                <a:moveTo>
                  <a:pt x="21600" y="0"/>
                </a:moveTo>
                <a:cubicBezTo>
                  <a:pt x="18069" y="8874"/>
                  <a:pt x="14538" y="17864"/>
                  <a:pt x="10961" y="19732"/>
                </a:cubicBezTo>
                <a:cubicBezTo>
                  <a:pt x="7383" y="21600"/>
                  <a:pt x="3669" y="16579"/>
                  <a:pt x="0" y="11559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50" name="Oval 21"/>
          <p:cNvSpPr>
            <a:spLocks/>
          </p:cNvSpPr>
          <p:nvPr/>
        </p:nvSpPr>
        <p:spPr bwMode="auto">
          <a:xfrm>
            <a:off x="6032500" y="4929188"/>
            <a:ext cx="869950" cy="8699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51" name="Rectangle 22"/>
          <p:cNvSpPr>
            <a:spLocks/>
          </p:cNvSpPr>
          <p:nvPr/>
        </p:nvSpPr>
        <p:spPr bwMode="auto">
          <a:xfrm>
            <a:off x="7672388" y="2495550"/>
            <a:ext cx="8382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c </a:t>
            </a:r>
            <a:r>
              <a:rPr lang="en-US">
                <a:solidFill>
                  <a:schemeClr val="tx1"/>
                </a:solidFill>
                <a:latin typeface="Symbol" charset="2"/>
                <a:ea typeface="Symbol" charset="2"/>
                <a:cs typeface="Symbol" charset="2"/>
                <a:sym typeface="Symbol" charset="2"/>
              </a:rPr>
              <a:t></a:t>
            </a:r>
            <a:r>
              <a:rPr lang="en-US">
                <a:solidFill>
                  <a:schemeClr val="tx1"/>
                </a:solidFill>
                <a:cs typeface="Arial" charset="0"/>
              </a:rPr>
              <a:t> 3</a:t>
            </a:r>
          </a:p>
        </p:txBody>
      </p:sp>
      <p:sp>
        <p:nvSpPr>
          <p:cNvPr id="48152" name="Rectangle 23"/>
          <p:cNvSpPr>
            <a:spLocks/>
          </p:cNvSpPr>
          <p:nvPr/>
        </p:nvSpPr>
        <p:spPr bwMode="auto">
          <a:xfrm>
            <a:off x="7545388" y="2100263"/>
            <a:ext cx="8382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c </a:t>
            </a:r>
            <a:r>
              <a:rPr lang="en-US">
                <a:solidFill>
                  <a:schemeClr val="tx1"/>
                </a:solidFill>
                <a:latin typeface="Symbol" charset="2"/>
                <a:ea typeface="Symbol" charset="2"/>
                <a:cs typeface="Symbol" charset="2"/>
                <a:sym typeface="Symbol" charset="2"/>
              </a:rPr>
              <a:t>  </a:t>
            </a:r>
            <a:r>
              <a:rPr lang="en-US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  <p:sp>
        <p:nvSpPr>
          <p:cNvPr id="48153" name="Rectangle 24"/>
          <p:cNvSpPr>
            <a:spLocks/>
          </p:cNvSpPr>
          <p:nvPr/>
        </p:nvSpPr>
        <p:spPr bwMode="auto">
          <a:xfrm>
            <a:off x="7345363" y="1722438"/>
            <a:ext cx="8382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c </a:t>
            </a:r>
            <a:r>
              <a:rPr lang="en-US">
                <a:solidFill>
                  <a:schemeClr val="tx1"/>
                </a:solidFill>
                <a:latin typeface="Symbol" charset="2"/>
                <a:ea typeface="Symbol" charset="2"/>
                <a:cs typeface="Symbol" charset="2"/>
                <a:sym typeface="Symbol" charset="2"/>
              </a:rPr>
              <a:t></a:t>
            </a:r>
            <a:r>
              <a:rPr lang="en-US">
                <a:solidFill>
                  <a:schemeClr val="tx1"/>
                </a:solidFill>
                <a:cs typeface="Arial" charset="0"/>
              </a:rPr>
              <a:t> 1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/>
          <p:cNvPicPr>
            <a:picLocks noChangeAspect="1" noChangeArrowheads="1"/>
          </p:cNvPicPr>
          <p:nvPr/>
        </p:nvPicPr>
        <p:blipFill>
          <a:blip r:embed="rId3" cstate="print"/>
          <a:srcRect r="505" b="11885"/>
          <a:stretch>
            <a:fillRect/>
          </a:stretch>
        </p:blipFill>
        <p:spPr bwMode="auto">
          <a:xfrm>
            <a:off x="1328738" y="2940050"/>
            <a:ext cx="6850062" cy="3155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9155" name="Rectangle 2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smtClean="0"/>
              <a:t>Uniform Cost: Pac-Man</a:t>
            </a:r>
          </a:p>
        </p:txBody>
      </p:sp>
      <p:sp>
        <p:nvSpPr>
          <p:cNvPr id="49157" name="Rectangle 4"/>
          <p:cNvSpPr>
            <a:spLocks/>
          </p:cNvSpPr>
          <p:nvPr/>
        </p:nvSpPr>
        <p:spPr bwMode="auto">
          <a:xfrm>
            <a:off x="403225" y="1600200"/>
            <a:ext cx="8699500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82588" indent="-342900">
              <a:spcBef>
                <a:spcPts val="638"/>
              </a:spcBef>
              <a:buClr>
                <a:srgbClr val="333399"/>
              </a:buClr>
              <a:buSzPct val="100000"/>
              <a:buFont typeface="Wingdings" charset="2"/>
              <a:buChar char="§"/>
            </a:pPr>
            <a:r>
              <a:rPr lang="en-US" sz="2800">
                <a:solidFill>
                  <a:srgbClr val="333399"/>
                </a:solidFill>
                <a:cs typeface="Arial" charset="0"/>
              </a:rPr>
              <a:t>Cost of 1 for each action</a:t>
            </a:r>
          </a:p>
          <a:p>
            <a:pPr marL="382588" indent="-342900">
              <a:spcBef>
                <a:spcPts val="638"/>
              </a:spcBef>
              <a:buClr>
                <a:srgbClr val="333399"/>
              </a:buClr>
              <a:buSzPct val="100000"/>
              <a:buFont typeface="Wingdings" charset="2"/>
              <a:buChar char="§"/>
            </a:pPr>
            <a:r>
              <a:rPr lang="en-US" sz="2800">
                <a:solidFill>
                  <a:srgbClr val="333399"/>
                </a:solidFill>
                <a:cs typeface="Arial" charset="0"/>
              </a:rPr>
              <a:t>Explores all of the states, but one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smtClean="0"/>
              <a:t>Search Heuristics</a:t>
            </a:r>
          </a:p>
        </p:txBody>
      </p:sp>
      <p:pic>
        <p:nvPicPr>
          <p:cNvPr id="50180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3325" y="2711450"/>
            <a:ext cx="6623050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Rectangle 4"/>
          <p:cNvSpPr>
            <a:spLocks/>
          </p:cNvSpPr>
          <p:nvPr/>
        </p:nvSpPr>
        <p:spPr bwMode="auto">
          <a:xfrm>
            <a:off x="403225" y="1600200"/>
            <a:ext cx="8699500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82588" indent="-342900">
              <a:spcBef>
                <a:spcPts val="638"/>
              </a:spcBef>
              <a:buClr>
                <a:srgbClr val="333399"/>
              </a:buClr>
              <a:buSzPct val="100000"/>
              <a:buFont typeface="Wingdings" charset="2"/>
              <a:buChar char="§"/>
            </a:pPr>
            <a:r>
              <a:rPr lang="en-US" sz="2800">
                <a:solidFill>
                  <a:srgbClr val="333399"/>
                </a:solidFill>
                <a:cs typeface="Arial" charset="0"/>
              </a:rPr>
              <a:t>Any </a:t>
            </a:r>
            <a:r>
              <a:rPr lang="en-US" sz="2800">
                <a:solidFill>
                  <a:srgbClr val="333399"/>
                </a:solidFill>
                <a:latin typeface="Arial Italic" charset="0"/>
                <a:cs typeface="Arial Italic" charset="0"/>
                <a:sym typeface="Arial Italic" charset="0"/>
              </a:rPr>
              <a:t>estimate</a:t>
            </a:r>
            <a:r>
              <a:rPr lang="en-US" sz="2800">
                <a:solidFill>
                  <a:srgbClr val="333399"/>
                </a:solidFill>
                <a:cs typeface="Arial" charset="0"/>
              </a:rPr>
              <a:t> of how close a state is to a goal</a:t>
            </a:r>
          </a:p>
          <a:p>
            <a:pPr marL="382588" indent="-342900">
              <a:spcBef>
                <a:spcPts val="638"/>
              </a:spcBef>
              <a:buClr>
                <a:srgbClr val="333399"/>
              </a:buClr>
              <a:buSzPct val="100000"/>
              <a:buFont typeface="Wingdings" charset="2"/>
              <a:buChar char="§"/>
            </a:pPr>
            <a:r>
              <a:rPr lang="en-US" sz="2800">
                <a:solidFill>
                  <a:srgbClr val="333399"/>
                </a:solidFill>
                <a:cs typeface="Arial" charset="0"/>
              </a:rPr>
              <a:t>Designed for a particular search problem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573213" y="3290888"/>
            <a:ext cx="3025775" cy="1924050"/>
            <a:chOff x="0" y="0"/>
            <a:chExt cx="1906" cy="1212"/>
          </a:xfrm>
        </p:grpSpPr>
        <p:sp>
          <p:nvSpPr>
            <p:cNvPr id="50187" name="Freeform 5"/>
            <p:cNvSpPr>
              <a:spLocks/>
            </p:cNvSpPr>
            <p:nvPr/>
          </p:nvSpPr>
          <p:spPr bwMode="auto">
            <a:xfrm>
              <a:off x="0" y="267"/>
              <a:ext cx="1906" cy="945"/>
            </a:xfrm>
            <a:custGeom>
              <a:avLst/>
              <a:gdLst>
                <a:gd name="T0" fmla="*/ 15 w 21600"/>
                <a:gd name="T1" fmla="*/ 0 h 21600"/>
                <a:gd name="T2" fmla="*/ 0 w 21600"/>
                <a:gd name="T3" fmla="*/ 0 h 21600"/>
                <a:gd name="T4" fmla="*/ 0 w 21600"/>
                <a:gd name="T5" fmla="*/ 2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21600" y="196"/>
                  </a:moveTo>
                  <a:lnTo>
                    <a:pt x="0" y="0"/>
                  </a:lnTo>
                  <a:lnTo>
                    <a:pt x="189" y="21600"/>
                  </a:lnTo>
                </a:path>
              </a:pathLst>
            </a:custGeom>
            <a:noFill/>
            <a:ln w="57150" cap="flat">
              <a:solidFill>
                <a:srgbClr val="C0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188" name="Rectangle 6"/>
            <p:cNvSpPr>
              <a:spLocks/>
            </p:cNvSpPr>
            <p:nvPr/>
          </p:nvSpPr>
          <p:spPr bwMode="auto">
            <a:xfrm>
              <a:off x="372" y="0"/>
              <a:ext cx="311" cy="2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400">
                  <a:solidFill>
                    <a:srgbClr val="C00000"/>
                  </a:solidFill>
                  <a:latin typeface="Arial Bold" charset="0"/>
                  <a:cs typeface="Arial Bold" charset="0"/>
                  <a:sym typeface="Arial Bold" charset="0"/>
                </a:rPr>
                <a:t>10</a:t>
              </a:r>
            </a:p>
          </p:txBody>
        </p:sp>
        <p:sp>
          <p:nvSpPr>
            <p:cNvPr id="50189" name="Rectangle 7"/>
            <p:cNvSpPr>
              <a:spLocks/>
            </p:cNvSpPr>
            <p:nvPr/>
          </p:nvSpPr>
          <p:spPr bwMode="auto">
            <a:xfrm>
              <a:off x="11" y="502"/>
              <a:ext cx="204" cy="2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400">
                  <a:solidFill>
                    <a:srgbClr val="C00000"/>
                  </a:solidFill>
                  <a:latin typeface="Arial Bold" charset="0"/>
                  <a:cs typeface="Arial Bold" charset="0"/>
                  <a:sym typeface="Arial Bold" charset="0"/>
                </a:rPr>
                <a:t>5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654175" y="3802063"/>
            <a:ext cx="2917825" cy="1412875"/>
            <a:chOff x="0" y="0"/>
            <a:chExt cx="1837" cy="890"/>
          </a:xfrm>
        </p:grpSpPr>
        <p:sp>
          <p:nvSpPr>
            <p:cNvPr id="50185" name="Line 9"/>
            <p:cNvSpPr>
              <a:spLocks noChangeShapeType="1"/>
            </p:cNvSpPr>
            <p:nvPr/>
          </p:nvSpPr>
          <p:spPr bwMode="auto">
            <a:xfrm flipH="1">
              <a:off x="0" y="0"/>
              <a:ext cx="1837" cy="89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186" name="Rectangle 10"/>
            <p:cNvSpPr>
              <a:spLocks/>
            </p:cNvSpPr>
            <p:nvPr/>
          </p:nvSpPr>
          <p:spPr bwMode="auto">
            <a:xfrm>
              <a:off x="858" y="435"/>
              <a:ext cx="460" cy="2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400">
                  <a:solidFill>
                    <a:srgbClr val="C00000"/>
                  </a:solidFill>
                  <a:latin typeface="Arial Bold" charset="0"/>
                  <a:cs typeface="Arial Bold" charset="0"/>
                  <a:sym typeface="Arial Bold" charset="0"/>
                </a:rPr>
                <a:t>11.2</a:t>
              </a:r>
            </a:p>
          </p:txBody>
        </p:sp>
      </p:grpSp>
      <p:sp>
        <p:nvSpPr>
          <p:cNvPr id="47116" name="Rectangle 12"/>
          <p:cNvSpPr>
            <a:spLocks/>
          </p:cNvSpPr>
          <p:nvPr/>
        </p:nvSpPr>
        <p:spPr bwMode="auto">
          <a:xfrm>
            <a:off x="482600" y="5943600"/>
            <a:ext cx="8542338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82588" indent="-342900">
              <a:spcBef>
                <a:spcPts val="638"/>
              </a:spcBef>
              <a:buClr>
                <a:srgbClr val="333399"/>
              </a:buClr>
              <a:buSzPct val="100000"/>
              <a:buFont typeface="Wingdings" charset="2"/>
              <a:buChar char="§"/>
            </a:pPr>
            <a:r>
              <a:rPr lang="en-US" sz="2800">
                <a:solidFill>
                  <a:srgbClr val="333399"/>
                </a:solidFill>
                <a:cs typeface="Arial" charset="0"/>
              </a:rPr>
              <a:t>Examples: Manhattan distance, Euclidean distance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6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smtClean="0"/>
              <a:t>Heuristics</a:t>
            </a:r>
          </a:p>
        </p:txBody>
      </p:sp>
      <p:pic>
        <p:nvPicPr>
          <p:cNvPr id="51204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92275"/>
            <a:ext cx="8940800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smtClean="0"/>
              <a:t>Best First / Greedy Search</a:t>
            </a:r>
          </a:p>
        </p:txBody>
      </p:sp>
      <p:pic>
        <p:nvPicPr>
          <p:cNvPr id="52228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85975"/>
            <a:ext cx="8648700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Rectangle 4"/>
          <p:cNvSpPr>
            <a:spLocks/>
          </p:cNvSpPr>
          <p:nvPr/>
        </p:nvSpPr>
        <p:spPr bwMode="auto">
          <a:xfrm>
            <a:off x="639763" y="1366838"/>
            <a:ext cx="7861300" cy="48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60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Expand closest node first: Fringe is a priority queue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Actions?  Percepts?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D540EA-3AC1-4591-B907-CC5470532BF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8" t="9875" r="7813" b="10928"/>
          <a:stretch>
            <a:fillRect/>
          </a:stretch>
        </p:blipFill>
        <p:spPr bwMode="auto">
          <a:xfrm>
            <a:off x="1524000" y="1828800"/>
            <a:ext cx="5751256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730431"/>
      </p:ext>
    </p:extLst>
  </p:cSld>
  <p:clrMapOvr>
    <a:masterClrMapping/>
  </p:clrMapOvr>
  <p:transition xmlns:p14="http://schemas.microsoft.com/office/powerpoint/2010/main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smtClean="0"/>
              <a:t>Best First / Greedy Search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Expand the node that seems closest…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What can go wrong?</a:t>
            </a:r>
          </a:p>
        </p:txBody>
      </p:sp>
      <p:pic>
        <p:nvPicPr>
          <p:cNvPr id="53253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0575" y="2428875"/>
            <a:ext cx="112236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4388" y="2471738"/>
            <a:ext cx="6535737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6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2788" y="2522538"/>
            <a:ext cx="7877175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6" name="Picture 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613" y="2503488"/>
            <a:ext cx="788035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75" name="Freeform 2"/>
          <p:cNvSpPr>
            <a:spLocks/>
          </p:cNvSpPr>
          <p:nvPr/>
        </p:nvSpPr>
        <p:spPr bwMode="auto">
          <a:xfrm>
            <a:off x="5775325" y="4259263"/>
            <a:ext cx="2481263" cy="2093912"/>
          </a:xfrm>
          <a:custGeom>
            <a:avLst/>
            <a:gdLst>
              <a:gd name="T0" fmla="*/ 2147483647 w 19765"/>
              <a:gd name="T1" fmla="*/ 2147483647 h 19984"/>
              <a:gd name="T2" fmla="*/ 2147483647 w 19765"/>
              <a:gd name="T3" fmla="*/ 2147483647 h 19984"/>
              <a:gd name="T4" fmla="*/ 2147483647 w 19765"/>
              <a:gd name="T5" fmla="*/ 2147483647 h 19984"/>
              <a:gd name="T6" fmla="*/ 2147483647 w 19765"/>
              <a:gd name="T7" fmla="*/ 2147483647 h 19984"/>
              <a:gd name="T8" fmla="*/ 2147483647 w 19765"/>
              <a:gd name="T9" fmla="*/ 2147483647 h 19984"/>
              <a:gd name="T10" fmla="*/ 2147483647 w 19765"/>
              <a:gd name="T11" fmla="*/ 2147483647 h 19984"/>
              <a:gd name="T12" fmla="*/ 203774757 w 19765"/>
              <a:gd name="T13" fmla="*/ 2147483647 h 19984"/>
              <a:gd name="T14" fmla="*/ 2147483647 w 19765"/>
              <a:gd name="T15" fmla="*/ 2147483647 h 19984"/>
              <a:gd name="T16" fmla="*/ 2147483647 w 19765"/>
              <a:gd name="T17" fmla="*/ 2147483647 h 19984"/>
              <a:gd name="T18" fmla="*/ 2147483647 w 19765"/>
              <a:gd name="T19" fmla="*/ 2147483647 h 19984"/>
              <a:gd name="T20" fmla="*/ 2147483647 w 19765"/>
              <a:gd name="T21" fmla="*/ 2147483647 h 1998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765"/>
              <a:gd name="T34" fmla="*/ 0 h 19984"/>
              <a:gd name="T35" fmla="*/ 19765 w 19765"/>
              <a:gd name="T36" fmla="*/ 19984 h 1998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765" h="19984">
                <a:moveTo>
                  <a:pt x="11371" y="898"/>
                </a:moveTo>
                <a:cubicBezTo>
                  <a:pt x="12358" y="2271"/>
                  <a:pt x="15671" y="7249"/>
                  <a:pt x="16202" y="9442"/>
                </a:cubicBezTo>
                <a:cubicBezTo>
                  <a:pt x="15507" y="9480"/>
                  <a:pt x="14862" y="13588"/>
                  <a:pt x="14546" y="14042"/>
                </a:cubicBezTo>
                <a:cubicBezTo>
                  <a:pt x="14533" y="14621"/>
                  <a:pt x="21109" y="18679"/>
                  <a:pt x="19516" y="19612"/>
                </a:cubicBezTo>
                <a:cubicBezTo>
                  <a:pt x="19149" y="20204"/>
                  <a:pt x="9702" y="19750"/>
                  <a:pt x="9032" y="19813"/>
                </a:cubicBezTo>
                <a:cubicBezTo>
                  <a:pt x="8501" y="19687"/>
                  <a:pt x="7324" y="19952"/>
                  <a:pt x="6920" y="19675"/>
                </a:cubicBezTo>
                <a:cubicBezTo>
                  <a:pt x="5428" y="19637"/>
                  <a:pt x="65" y="20431"/>
                  <a:pt x="103" y="19612"/>
                </a:cubicBezTo>
                <a:cubicBezTo>
                  <a:pt x="-491" y="18616"/>
                  <a:pt x="1596" y="16814"/>
                  <a:pt x="3328" y="13714"/>
                </a:cubicBezTo>
                <a:cubicBezTo>
                  <a:pt x="3910" y="11496"/>
                  <a:pt x="9146" y="3091"/>
                  <a:pt x="10486" y="961"/>
                </a:cubicBezTo>
                <a:cubicBezTo>
                  <a:pt x="11827" y="-1169"/>
                  <a:pt x="11194" y="910"/>
                  <a:pt x="11371" y="898"/>
                </a:cubicBezTo>
                <a:close/>
                <a:moveTo>
                  <a:pt x="11371" y="898"/>
                </a:moveTo>
              </a:path>
            </a:pathLst>
          </a:custGeom>
          <a:solidFill>
            <a:srgbClr val="C0C0C0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smtClean="0"/>
              <a:t>Best First / Greedy Search</a:t>
            </a:r>
          </a:p>
        </p:txBody>
      </p:sp>
      <p:sp>
        <p:nvSpPr>
          <p:cNvPr id="5427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572000" cy="5257800"/>
          </a:xfrm>
        </p:spPr>
        <p:txBody>
          <a:bodyPr rIns="132080"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A common case:</a:t>
            </a:r>
          </a:p>
          <a:p>
            <a:pPr marL="782638" lvl="1" eaLnBrk="1" hangingPunct="1">
              <a:lnSpc>
                <a:spcPct val="80000"/>
              </a:lnSpc>
            </a:pPr>
            <a:r>
              <a:rPr lang="en-US" sz="2000" dirty="0" smtClean="0"/>
              <a:t>Best-first takes you straight to the goal (but with non-optimal path)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Worst-case: like a badly-guided DFS in the worst case</a:t>
            </a:r>
          </a:p>
          <a:p>
            <a:pPr marL="782638" lvl="1" eaLnBrk="1" hangingPunct="1">
              <a:lnSpc>
                <a:spcPct val="80000"/>
              </a:lnSpc>
            </a:pPr>
            <a:r>
              <a:rPr lang="en-US" sz="2000" dirty="0" smtClean="0"/>
              <a:t>Can explore everything</a:t>
            </a:r>
          </a:p>
          <a:p>
            <a:pPr marL="782638" lvl="1" eaLnBrk="1" hangingPunct="1">
              <a:lnSpc>
                <a:spcPct val="80000"/>
              </a:lnSpc>
            </a:pPr>
            <a:r>
              <a:rPr lang="en-US" sz="2000" dirty="0" smtClean="0"/>
              <a:t>Can get stuck in loops if no cycle checking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Like DFS in completeness (finite states w/ cycle checking)</a:t>
            </a:r>
          </a:p>
        </p:txBody>
      </p:sp>
      <p:sp>
        <p:nvSpPr>
          <p:cNvPr id="54278" name="Freeform 5"/>
          <p:cNvSpPr>
            <a:spLocks/>
          </p:cNvSpPr>
          <p:nvPr/>
        </p:nvSpPr>
        <p:spPr bwMode="auto">
          <a:xfrm>
            <a:off x="6997700" y="1593850"/>
            <a:ext cx="788988" cy="1585913"/>
          </a:xfrm>
          <a:custGeom>
            <a:avLst/>
            <a:gdLst>
              <a:gd name="T0" fmla="*/ 198101334 w 20140"/>
              <a:gd name="T1" fmla="*/ 1467514656 h 19305"/>
              <a:gd name="T2" fmla="*/ 1084959151 w 20140"/>
              <a:gd name="T3" fmla="*/ 2147483647 h 19305"/>
              <a:gd name="T4" fmla="*/ 1204301727 w 20140"/>
              <a:gd name="T5" fmla="*/ 2147483647 h 19305"/>
              <a:gd name="T6" fmla="*/ 639095545 w 20140"/>
              <a:gd name="T7" fmla="*/ 2147483647 h 19305"/>
              <a:gd name="T8" fmla="*/ 27535484 w 20140"/>
              <a:gd name="T9" fmla="*/ 1520734934 h 19305"/>
              <a:gd name="T10" fmla="*/ 198101334 w 20140"/>
              <a:gd name="T11" fmla="*/ 1467514656 h 19305"/>
              <a:gd name="T12" fmla="*/ 198101334 w 20140"/>
              <a:gd name="T13" fmla="*/ 1467514656 h 1930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140"/>
              <a:gd name="T22" fmla="*/ 0 h 19305"/>
              <a:gd name="T23" fmla="*/ 20140 w 20140"/>
              <a:gd name="T24" fmla="*/ 19305 h 1930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140" h="19305">
                <a:moveTo>
                  <a:pt x="3295" y="1767"/>
                </a:moveTo>
                <a:cubicBezTo>
                  <a:pt x="6212" y="3853"/>
                  <a:pt x="15250" y="11794"/>
                  <a:pt x="18046" y="14344"/>
                </a:cubicBezTo>
                <a:cubicBezTo>
                  <a:pt x="20842" y="16895"/>
                  <a:pt x="20031" y="15697"/>
                  <a:pt x="20031" y="17049"/>
                </a:cubicBezTo>
                <a:cubicBezTo>
                  <a:pt x="18370" y="18208"/>
                  <a:pt x="14642" y="20720"/>
                  <a:pt x="10630" y="18266"/>
                </a:cubicBezTo>
                <a:cubicBezTo>
                  <a:pt x="9779" y="15021"/>
                  <a:pt x="1674" y="4607"/>
                  <a:pt x="458" y="1863"/>
                </a:cubicBezTo>
                <a:cubicBezTo>
                  <a:pt x="-758" y="-880"/>
                  <a:pt x="539" y="-320"/>
                  <a:pt x="3295" y="1767"/>
                </a:cubicBezTo>
                <a:close/>
                <a:moveTo>
                  <a:pt x="3295" y="1767"/>
                </a:moveTo>
              </a:path>
            </a:pathLst>
          </a:custGeom>
          <a:solidFill>
            <a:srgbClr val="C0C0C0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79" name="Freeform 6"/>
          <p:cNvSpPr>
            <a:spLocks/>
          </p:cNvSpPr>
          <p:nvPr/>
        </p:nvSpPr>
        <p:spPr bwMode="auto">
          <a:xfrm>
            <a:off x="5621338" y="1625600"/>
            <a:ext cx="2927350" cy="2108200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0 w 21600"/>
              <a:gd name="T7" fmla="*/ 2147483647 h 21600"/>
              <a:gd name="T8" fmla="*/ 0 w 21600"/>
              <a:gd name="T9" fmla="*/ 2147483647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00"/>
              <a:gd name="T16" fmla="*/ 0 h 21600"/>
              <a:gd name="T17" fmla="*/ 2160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10718" y="0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0" name="Oval 7"/>
          <p:cNvSpPr>
            <a:spLocks/>
          </p:cNvSpPr>
          <p:nvPr/>
        </p:nvSpPr>
        <p:spPr bwMode="auto">
          <a:xfrm>
            <a:off x="6743700" y="1981200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1" name="Oval 8"/>
          <p:cNvSpPr>
            <a:spLocks/>
          </p:cNvSpPr>
          <p:nvPr/>
        </p:nvSpPr>
        <p:spPr bwMode="auto">
          <a:xfrm>
            <a:off x="7219950" y="1971675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2" name="Rectangle 9"/>
          <p:cNvSpPr>
            <a:spLocks/>
          </p:cNvSpPr>
          <p:nvPr/>
        </p:nvSpPr>
        <p:spPr bwMode="auto">
          <a:xfrm>
            <a:off x="6873875" y="1831975"/>
            <a:ext cx="287338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…</a:t>
            </a:r>
          </a:p>
        </p:txBody>
      </p:sp>
      <p:sp>
        <p:nvSpPr>
          <p:cNvPr id="54283" name="Freeform 10"/>
          <p:cNvSpPr>
            <a:spLocks/>
          </p:cNvSpPr>
          <p:nvPr/>
        </p:nvSpPr>
        <p:spPr bwMode="auto">
          <a:xfrm>
            <a:off x="6856413" y="1785938"/>
            <a:ext cx="444500" cy="85725"/>
          </a:xfrm>
          <a:custGeom>
            <a:avLst/>
            <a:gdLst>
              <a:gd name="T0" fmla="*/ 0 w 21600"/>
              <a:gd name="T1" fmla="*/ 293796 h 20876"/>
              <a:gd name="T2" fmla="*/ 101517713 w 21600"/>
              <a:gd name="T3" fmla="*/ 1442279 h 20876"/>
              <a:gd name="T4" fmla="*/ 188238191 w 21600"/>
              <a:gd name="T5" fmla="*/ 0 h 20876"/>
              <a:gd name="T6" fmla="*/ 0 60000 65536"/>
              <a:gd name="T7" fmla="*/ 0 60000 65536"/>
              <a:gd name="T8" fmla="*/ 0 60000 65536"/>
              <a:gd name="T9" fmla="*/ 0 w 21600"/>
              <a:gd name="T10" fmla="*/ 0 h 20876"/>
              <a:gd name="T11" fmla="*/ 21600 w 21600"/>
              <a:gd name="T12" fmla="*/ 20876 h 208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876">
                <a:moveTo>
                  <a:pt x="0" y="4243"/>
                </a:moveTo>
                <a:cubicBezTo>
                  <a:pt x="4011" y="12729"/>
                  <a:pt x="8023" y="21600"/>
                  <a:pt x="11649" y="20829"/>
                </a:cubicBezTo>
                <a:cubicBezTo>
                  <a:pt x="15274" y="20057"/>
                  <a:pt x="18437" y="10029"/>
                  <a:pt x="21600" y="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4" name="Rectangle 11"/>
          <p:cNvSpPr>
            <a:spLocks/>
          </p:cNvSpPr>
          <p:nvPr/>
        </p:nvSpPr>
        <p:spPr bwMode="auto">
          <a:xfrm>
            <a:off x="7258050" y="1584325"/>
            <a:ext cx="31115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b</a:t>
            </a:r>
          </a:p>
        </p:txBody>
      </p:sp>
      <p:sp>
        <p:nvSpPr>
          <p:cNvPr id="54285" name="Oval 12"/>
          <p:cNvSpPr>
            <a:spLocks/>
          </p:cNvSpPr>
          <p:nvPr/>
        </p:nvSpPr>
        <p:spPr bwMode="auto">
          <a:xfrm>
            <a:off x="7467600" y="2895600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6" name="Oval 13"/>
          <p:cNvSpPr>
            <a:spLocks/>
          </p:cNvSpPr>
          <p:nvPr/>
        </p:nvSpPr>
        <p:spPr bwMode="auto">
          <a:xfrm>
            <a:off x="6975475" y="1555750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7" name="Freeform 14"/>
          <p:cNvSpPr>
            <a:spLocks/>
          </p:cNvSpPr>
          <p:nvPr/>
        </p:nvSpPr>
        <p:spPr bwMode="auto">
          <a:xfrm>
            <a:off x="5700713" y="4262438"/>
            <a:ext cx="2927350" cy="2062162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0 w 21600"/>
              <a:gd name="T7" fmla="*/ 2147483647 h 21600"/>
              <a:gd name="T8" fmla="*/ 0 w 21600"/>
              <a:gd name="T9" fmla="*/ 2147483647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00"/>
              <a:gd name="T16" fmla="*/ 0 h 21600"/>
              <a:gd name="T17" fmla="*/ 2160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10718" y="0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8" name="Oval 15"/>
          <p:cNvSpPr>
            <a:spLocks/>
          </p:cNvSpPr>
          <p:nvPr/>
        </p:nvSpPr>
        <p:spPr bwMode="auto">
          <a:xfrm>
            <a:off x="6823075" y="4618038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9" name="Oval 16"/>
          <p:cNvSpPr>
            <a:spLocks/>
          </p:cNvSpPr>
          <p:nvPr/>
        </p:nvSpPr>
        <p:spPr bwMode="auto">
          <a:xfrm>
            <a:off x="7299325" y="4608513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90" name="Rectangle 17"/>
          <p:cNvSpPr>
            <a:spLocks/>
          </p:cNvSpPr>
          <p:nvPr/>
        </p:nvSpPr>
        <p:spPr bwMode="auto">
          <a:xfrm>
            <a:off x="6953250" y="4468813"/>
            <a:ext cx="287338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…</a:t>
            </a:r>
          </a:p>
        </p:txBody>
      </p:sp>
      <p:sp>
        <p:nvSpPr>
          <p:cNvPr id="54291" name="Freeform 18"/>
          <p:cNvSpPr>
            <a:spLocks/>
          </p:cNvSpPr>
          <p:nvPr/>
        </p:nvSpPr>
        <p:spPr bwMode="auto">
          <a:xfrm>
            <a:off x="6935788" y="4422775"/>
            <a:ext cx="444500" cy="85725"/>
          </a:xfrm>
          <a:custGeom>
            <a:avLst/>
            <a:gdLst>
              <a:gd name="T0" fmla="*/ 0 w 21600"/>
              <a:gd name="T1" fmla="*/ 293796 h 20876"/>
              <a:gd name="T2" fmla="*/ 101517713 w 21600"/>
              <a:gd name="T3" fmla="*/ 1442279 h 20876"/>
              <a:gd name="T4" fmla="*/ 188238191 w 21600"/>
              <a:gd name="T5" fmla="*/ 0 h 20876"/>
              <a:gd name="T6" fmla="*/ 0 60000 65536"/>
              <a:gd name="T7" fmla="*/ 0 60000 65536"/>
              <a:gd name="T8" fmla="*/ 0 60000 65536"/>
              <a:gd name="T9" fmla="*/ 0 w 21600"/>
              <a:gd name="T10" fmla="*/ 0 h 20876"/>
              <a:gd name="T11" fmla="*/ 21600 w 21600"/>
              <a:gd name="T12" fmla="*/ 20876 h 208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876">
                <a:moveTo>
                  <a:pt x="0" y="4243"/>
                </a:moveTo>
                <a:cubicBezTo>
                  <a:pt x="4011" y="12729"/>
                  <a:pt x="8023" y="21600"/>
                  <a:pt x="11649" y="20829"/>
                </a:cubicBezTo>
                <a:cubicBezTo>
                  <a:pt x="15274" y="20057"/>
                  <a:pt x="18437" y="10029"/>
                  <a:pt x="21600" y="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92" name="Rectangle 19"/>
          <p:cNvSpPr>
            <a:spLocks/>
          </p:cNvSpPr>
          <p:nvPr/>
        </p:nvSpPr>
        <p:spPr bwMode="auto">
          <a:xfrm>
            <a:off x="7337425" y="4221163"/>
            <a:ext cx="31115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b</a:t>
            </a:r>
          </a:p>
        </p:txBody>
      </p:sp>
      <p:sp>
        <p:nvSpPr>
          <p:cNvPr id="54293" name="Oval 20"/>
          <p:cNvSpPr>
            <a:spLocks/>
          </p:cNvSpPr>
          <p:nvPr/>
        </p:nvSpPr>
        <p:spPr bwMode="auto">
          <a:xfrm>
            <a:off x="7794625" y="5486400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94" name="Oval 21"/>
          <p:cNvSpPr>
            <a:spLocks/>
          </p:cNvSpPr>
          <p:nvPr/>
        </p:nvSpPr>
        <p:spPr bwMode="auto">
          <a:xfrm>
            <a:off x="7054850" y="4192588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/>
          </p:cNvSpPr>
          <p:nvPr/>
        </p:nvSpPr>
        <p:spPr bwMode="auto">
          <a:xfrm>
            <a:off x="457200" y="13716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0" y="177800"/>
            <a:ext cx="7353300" cy="850900"/>
          </a:xfrm>
        </p:spPr>
        <p:txBody>
          <a:bodyPr rIns="132080"/>
          <a:lstStyle/>
          <a:p>
            <a:pPr indent="0" eaLnBrk="1" hangingPunct="1"/>
            <a:r>
              <a:rPr lang="en-US" sz="4600" smtClean="0"/>
              <a:t>To Do: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1892300"/>
            <a:ext cx="7670800" cy="4305300"/>
          </a:xfrm>
        </p:spPr>
        <p:txBody>
          <a:bodyPr rIns="132080"/>
          <a:lstStyle/>
          <a:p>
            <a:pPr eaLnBrk="1" hangingPunct="1"/>
            <a:r>
              <a:rPr lang="en-US" dirty="0" smtClean="0"/>
              <a:t>Look at the course website:</a:t>
            </a:r>
          </a:p>
          <a:p>
            <a:pPr marL="782638" lvl="1" eaLnBrk="1" hangingPunct="1"/>
            <a:r>
              <a:rPr lang="en-US" u="sng" dirty="0" smtClean="0"/>
              <a:t>http://</a:t>
            </a:r>
            <a:r>
              <a:rPr lang="en-US" u="sng" dirty="0" err="1" smtClean="0"/>
              <a:t>www.cs.washington.edu</a:t>
            </a:r>
            <a:r>
              <a:rPr lang="en-US" u="sng" dirty="0" smtClean="0"/>
              <a:t>/cse473/14au</a:t>
            </a:r>
            <a:endParaRPr lang="en-US" dirty="0" smtClean="0"/>
          </a:p>
          <a:p>
            <a:pPr eaLnBrk="1" hangingPunct="1"/>
            <a:r>
              <a:rPr lang="en-US" dirty="0" smtClean="0"/>
              <a:t>Do the readings (</a:t>
            </a:r>
            <a:r>
              <a:rPr lang="en-US" dirty="0" err="1" smtClean="0"/>
              <a:t>Ch</a:t>
            </a:r>
            <a:r>
              <a:rPr lang="en-US" dirty="0" smtClean="0"/>
              <a:t> 3)</a:t>
            </a:r>
          </a:p>
          <a:p>
            <a:pPr eaLnBrk="1" hangingPunct="1"/>
            <a:r>
              <a:rPr lang="en-US" dirty="0" smtClean="0"/>
              <a:t>Do PS0 if new to Python</a:t>
            </a:r>
          </a:p>
          <a:p>
            <a:pPr eaLnBrk="1" hangingPunct="1"/>
            <a:r>
              <a:rPr lang="en-US" dirty="0" smtClean="0"/>
              <a:t>Start PS1, when it is posted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smtClean="0"/>
              <a:t>Extra Work?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/>
            <a:r>
              <a:rPr lang="en-US" sz="2800" smtClean="0"/>
              <a:t>Failure to detect repeated states can cause exponentially more work (why?)</a:t>
            </a:r>
          </a:p>
        </p:txBody>
      </p:sp>
      <p:pic>
        <p:nvPicPr>
          <p:cNvPr id="56325" name="Picture 4"/>
          <p:cNvPicPr>
            <a:picLocks noChangeArrowheads="1"/>
          </p:cNvPicPr>
          <p:nvPr/>
        </p:nvPicPr>
        <p:blipFill>
          <a:blip r:embed="rId3" cstate="print"/>
          <a:srcRect r="58676"/>
          <a:stretch>
            <a:fillRect/>
          </a:stretch>
        </p:blipFill>
        <p:spPr bwMode="auto">
          <a:xfrm>
            <a:off x="1157288" y="2936875"/>
            <a:ext cx="27559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5"/>
          <p:cNvPicPr>
            <a:picLocks noChangeArrowheads="1"/>
          </p:cNvPicPr>
          <p:nvPr/>
        </p:nvPicPr>
        <p:blipFill>
          <a:blip r:embed="rId3" cstate="print"/>
          <a:srcRect l="46275"/>
          <a:stretch>
            <a:fillRect/>
          </a:stretch>
        </p:blipFill>
        <p:spPr bwMode="auto">
          <a:xfrm>
            <a:off x="4265613" y="3032125"/>
            <a:ext cx="3582987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smtClean="0"/>
              <a:t>Graph Search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/>
            <a:r>
              <a:rPr lang="en-US" smtClean="0"/>
              <a:t>In BFS, for example, we shouldn’t bother expanding the circled nodes (why?)</a:t>
            </a:r>
          </a:p>
        </p:txBody>
      </p:sp>
      <p:grpSp>
        <p:nvGrpSpPr>
          <p:cNvPr id="57349" name="Group 61"/>
          <p:cNvGrpSpPr>
            <a:grpSpLocks/>
          </p:cNvGrpSpPr>
          <p:nvPr/>
        </p:nvGrpSpPr>
        <p:grpSpPr bwMode="auto">
          <a:xfrm>
            <a:off x="1698625" y="2943225"/>
            <a:ext cx="5499100" cy="3340100"/>
            <a:chOff x="0" y="0"/>
            <a:chExt cx="3464" cy="2104"/>
          </a:xfrm>
        </p:grpSpPr>
        <p:sp>
          <p:nvSpPr>
            <p:cNvPr id="57354" name="Rectangle 4"/>
            <p:cNvSpPr>
              <a:spLocks/>
            </p:cNvSpPr>
            <p:nvPr/>
          </p:nvSpPr>
          <p:spPr bwMode="auto">
            <a:xfrm>
              <a:off x="1680" y="0"/>
              <a:ext cx="632" cy="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900"/>
                </a:spcBef>
              </a:pPr>
              <a:r>
                <a:rPr lang="en-US" sz="1600">
                  <a:solidFill>
                    <a:schemeClr val="tx1"/>
                  </a:solidFill>
                  <a:cs typeface="Arial" charset="0"/>
                </a:rPr>
                <a:t>S</a:t>
              </a:r>
            </a:p>
          </p:txBody>
        </p:sp>
        <p:sp>
          <p:nvSpPr>
            <p:cNvPr id="57355" name="Rectangle 5"/>
            <p:cNvSpPr>
              <a:spLocks/>
            </p:cNvSpPr>
            <p:nvPr/>
          </p:nvSpPr>
          <p:spPr bwMode="auto">
            <a:xfrm>
              <a:off x="0" y="953"/>
              <a:ext cx="248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a</a:t>
              </a:r>
            </a:p>
          </p:txBody>
        </p:sp>
        <p:sp>
          <p:nvSpPr>
            <p:cNvPr id="57356" name="Rectangle 6"/>
            <p:cNvSpPr>
              <a:spLocks/>
            </p:cNvSpPr>
            <p:nvPr/>
          </p:nvSpPr>
          <p:spPr bwMode="auto">
            <a:xfrm>
              <a:off x="0" y="615"/>
              <a:ext cx="248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b</a:t>
              </a:r>
            </a:p>
          </p:txBody>
        </p:sp>
        <p:sp>
          <p:nvSpPr>
            <p:cNvPr id="57357" name="Rectangle 7"/>
            <p:cNvSpPr>
              <a:spLocks/>
            </p:cNvSpPr>
            <p:nvPr/>
          </p:nvSpPr>
          <p:spPr bwMode="auto">
            <a:xfrm>
              <a:off x="336" y="312"/>
              <a:ext cx="248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d</a:t>
              </a:r>
            </a:p>
          </p:txBody>
        </p:sp>
        <p:sp>
          <p:nvSpPr>
            <p:cNvPr id="57358" name="Rectangle 8"/>
            <p:cNvSpPr>
              <a:spLocks/>
            </p:cNvSpPr>
            <p:nvPr/>
          </p:nvSpPr>
          <p:spPr bwMode="auto">
            <a:xfrm>
              <a:off x="3216" y="270"/>
              <a:ext cx="248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p</a:t>
              </a:r>
            </a:p>
          </p:txBody>
        </p:sp>
        <p:sp>
          <p:nvSpPr>
            <p:cNvPr id="57359" name="Rectangle 9"/>
            <p:cNvSpPr>
              <a:spLocks/>
            </p:cNvSpPr>
            <p:nvPr/>
          </p:nvSpPr>
          <p:spPr bwMode="auto">
            <a:xfrm>
              <a:off x="432" y="953"/>
              <a:ext cx="248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a</a:t>
              </a:r>
            </a:p>
          </p:txBody>
        </p:sp>
        <p:sp>
          <p:nvSpPr>
            <p:cNvPr id="57360" name="Rectangle 10"/>
            <p:cNvSpPr>
              <a:spLocks/>
            </p:cNvSpPr>
            <p:nvPr/>
          </p:nvSpPr>
          <p:spPr bwMode="auto">
            <a:xfrm>
              <a:off x="432" y="615"/>
              <a:ext cx="248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c</a:t>
              </a:r>
            </a:p>
          </p:txBody>
        </p:sp>
        <p:sp>
          <p:nvSpPr>
            <p:cNvPr id="57361" name="Line 11"/>
            <p:cNvSpPr>
              <a:spLocks noChangeShapeType="1"/>
            </p:cNvSpPr>
            <p:nvPr/>
          </p:nvSpPr>
          <p:spPr bwMode="auto">
            <a:xfrm flipH="1">
              <a:off x="120" y="515"/>
              <a:ext cx="336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362" name="Line 12"/>
            <p:cNvSpPr>
              <a:spLocks noChangeShapeType="1"/>
            </p:cNvSpPr>
            <p:nvPr/>
          </p:nvSpPr>
          <p:spPr bwMode="auto">
            <a:xfrm>
              <a:off x="456" y="515"/>
              <a:ext cx="96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363" name="Line 13"/>
            <p:cNvSpPr>
              <a:spLocks noChangeShapeType="1"/>
            </p:cNvSpPr>
            <p:nvPr/>
          </p:nvSpPr>
          <p:spPr bwMode="auto">
            <a:xfrm>
              <a:off x="120" y="818"/>
              <a:ext cx="1" cy="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364" name="Line 14"/>
            <p:cNvSpPr>
              <a:spLocks noChangeShapeType="1"/>
            </p:cNvSpPr>
            <p:nvPr/>
          </p:nvSpPr>
          <p:spPr bwMode="auto">
            <a:xfrm>
              <a:off x="552" y="818"/>
              <a:ext cx="1" cy="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57365" name="Group 34"/>
            <p:cNvGrpSpPr>
              <a:grpSpLocks/>
            </p:cNvGrpSpPr>
            <p:nvPr/>
          </p:nvGrpSpPr>
          <p:grpSpPr bwMode="auto">
            <a:xfrm>
              <a:off x="1728" y="270"/>
              <a:ext cx="1112" cy="1497"/>
              <a:chOff x="0" y="0"/>
              <a:chExt cx="1112" cy="1496"/>
            </a:xfrm>
          </p:grpSpPr>
          <p:sp>
            <p:nvSpPr>
              <p:cNvPr id="57392" name="Rectangle 15"/>
              <p:cNvSpPr>
                <a:spLocks/>
              </p:cNvSpPr>
              <p:nvPr/>
            </p:nvSpPr>
            <p:spPr bwMode="auto">
              <a:xfrm>
                <a:off x="384" y="0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e</a:t>
                </a:r>
              </a:p>
            </p:txBody>
          </p:sp>
          <p:sp>
            <p:nvSpPr>
              <p:cNvPr id="57393" name="Rectangle 16"/>
              <p:cNvSpPr>
                <a:spLocks/>
              </p:cNvSpPr>
              <p:nvPr/>
            </p:nvSpPr>
            <p:spPr bwMode="auto">
              <a:xfrm>
                <a:off x="0" y="674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p</a:t>
                </a:r>
              </a:p>
            </p:txBody>
          </p:sp>
          <p:sp>
            <p:nvSpPr>
              <p:cNvPr id="57394" name="Rectangle 17"/>
              <p:cNvSpPr>
                <a:spLocks/>
              </p:cNvSpPr>
              <p:nvPr/>
            </p:nvSpPr>
            <p:spPr bwMode="auto">
              <a:xfrm>
                <a:off x="144" y="337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h</a:t>
                </a:r>
              </a:p>
            </p:txBody>
          </p:sp>
          <p:sp>
            <p:nvSpPr>
              <p:cNvPr id="57395" name="Rectangle 18"/>
              <p:cNvSpPr>
                <a:spLocks/>
              </p:cNvSpPr>
              <p:nvPr/>
            </p:nvSpPr>
            <p:spPr bwMode="auto">
              <a:xfrm>
                <a:off x="576" y="674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f</a:t>
                </a:r>
              </a:p>
            </p:txBody>
          </p:sp>
          <p:sp>
            <p:nvSpPr>
              <p:cNvPr id="57396" name="Rectangle 19"/>
              <p:cNvSpPr>
                <a:spLocks/>
              </p:cNvSpPr>
              <p:nvPr/>
            </p:nvSpPr>
            <p:spPr bwMode="auto">
              <a:xfrm>
                <a:off x="576" y="337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r</a:t>
                </a:r>
              </a:p>
            </p:txBody>
          </p:sp>
          <p:sp>
            <p:nvSpPr>
              <p:cNvPr id="57397" name="Rectangle 20"/>
              <p:cNvSpPr>
                <a:spLocks/>
              </p:cNvSpPr>
              <p:nvPr/>
            </p:nvSpPr>
            <p:spPr bwMode="auto">
              <a:xfrm>
                <a:off x="288" y="674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q</a:t>
                </a:r>
              </a:p>
            </p:txBody>
          </p:sp>
          <p:sp>
            <p:nvSpPr>
              <p:cNvPr id="57398" name="Rectangle 21"/>
              <p:cNvSpPr>
                <a:spLocks/>
              </p:cNvSpPr>
              <p:nvPr/>
            </p:nvSpPr>
            <p:spPr bwMode="auto">
              <a:xfrm>
                <a:off x="0" y="977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q</a:t>
                </a:r>
              </a:p>
            </p:txBody>
          </p:sp>
          <p:sp>
            <p:nvSpPr>
              <p:cNvPr id="57399" name="Rectangle 22"/>
              <p:cNvSpPr>
                <a:spLocks/>
              </p:cNvSpPr>
              <p:nvPr/>
            </p:nvSpPr>
            <p:spPr bwMode="auto">
              <a:xfrm>
                <a:off x="432" y="977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c</a:t>
                </a:r>
              </a:p>
            </p:txBody>
          </p:sp>
          <p:sp>
            <p:nvSpPr>
              <p:cNvPr id="57400" name="Rectangle 23"/>
              <p:cNvSpPr>
                <a:spLocks/>
              </p:cNvSpPr>
              <p:nvPr/>
            </p:nvSpPr>
            <p:spPr bwMode="auto">
              <a:xfrm>
                <a:off x="624" y="1012"/>
                <a:ext cx="488" cy="2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900"/>
                  </a:spcBef>
                </a:pPr>
                <a:r>
                  <a:rPr lang="en-US" sz="1600">
                    <a:solidFill>
                      <a:schemeClr val="tx1"/>
                    </a:solidFill>
                    <a:cs typeface="Arial" charset="0"/>
                  </a:rPr>
                  <a:t>G</a:t>
                </a:r>
              </a:p>
            </p:txBody>
          </p:sp>
          <p:sp>
            <p:nvSpPr>
              <p:cNvPr id="57401" name="Rectangle 24"/>
              <p:cNvSpPr>
                <a:spLocks/>
              </p:cNvSpPr>
              <p:nvPr/>
            </p:nvSpPr>
            <p:spPr bwMode="auto">
              <a:xfrm>
                <a:off x="432" y="1272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a</a:t>
                </a:r>
              </a:p>
            </p:txBody>
          </p:sp>
          <p:sp>
            <p:nvSpPr>
              <p:cNvPr id="57402" name="Line 25"/>
              <p:cNvSpPr>
                <a:spLocks noChangeShapeType="1"/>
              </p:cNvSpPr>
              <p:nvPr/>
            </p:nvSpPr>
            <p:spPr bwMode="auto">
              <a:xfrm flipH="1">
                <a:off x="264" y="202"/>
                <a:ext cx="240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7403" name="Line 26"/>
              <p:cNvSpPr>
                <a:spLocks noChangeShapeType="1"/>
              </p:cNvSpPr>
              <p:nvPr/>
            </p:nvSpPr>
            <p:spPr bwMode="auto">
              <a:xfrm>
                <a:off x="504" y="202"/>
                <a:ext cx="192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7404" name="Line 27"/>
              <p:cNvSpPr>
                <a:spLocks noChangeShapeType="1"/>
              </p:cNvSpPr>
              <p:nvPr/>
            </p:nvSpPr>
            <p:spPr bwMode="auto">
              <a:xfrm flipH="1">
                <a:off x="120" y="540"/>
                <a:ext cx="144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7405" name="Line 28"/>
              <p:cNvSpPr>
                <a:spLocks noChangeShapeType="1"/>
              </p:cNvSpPr>
              <p:nvPr/>
            </p:nvSpPr>
            <p:spPr bwMode="auto">
              <a:xfrm>
                <a:off x="264" y="540"/>
                <a:ext cx="144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7406" name="Line 29"/>
              <p:cNvSpPr>
                <a:spLocks noChangeShapeType="1"/>
              </p:cNvSpPr>
              <p:nvPr/>
            </p:nvSpPr>
            <p:spPr bwMode="auto">
              <a:xfrm>
                <a:off x="696" y="540"/>
                <a:ext cx="1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7407" name="Line 30"/>
              <p:cNvSpPr>
                <a:spLocks noChangeShapeType="1"/>
              </p:cNvSpPr>
              <p:nvPr/>
            </p:nvSpPr>
            <p:spPr bwMode="auto">
              <a:xfrm>
                <a:off x="120" y="877"/>
                <a:ext cx="1" cy="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7408" name="Line 31"/>
              <p:cNvSpPr>
                <a:spLocks noChangeShapeType="1"/>
              </p:cNvSpPr>
              <p:nvPr/>
            </p:nvSpPr>
            <p:spPr bwMode="auto">
              <a:xfrm flipH="1">
                <a:off x="552" y="877"/>
                <a:ext cx="144" cy="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7409" name="Line 32"/>
              <p:cNvSpPr>
                <a:spLocks noChangeShapeType="1"/>
              </p:cNvSpPr>
              <p:nvPr/>
            </p:nvSpPr>
            <p:spPr bwMode="auto">
              <a:xfrm>
                <a:off x="696" y="877"/>
                <a:ext cx="168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7410" name="Line 33"/>
              <p:cNvSpPr>
                <a:spLocks noChangeShapeType="1"/>
              </p:cNvSpPr>
              <p:nvPr/>
            </p:nvSpPr>
            <p:spPr bwMode="auto">
              <a:xfrm>
                <a:off x="552" y="1180"/>
                <a:ext cx="1" cy="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57366" name="Rectangle 35"/>
            <p:cNvSpPr>
              <a:spLocks/>
            </p:cNvSpPr>
            <p:nvPr/>
          </p:nvSpPr>
          <p:spPr bwMode="auto">
            <a:xfrm>
              <a:off x="3216" y="581"/>
              <a:ext cx="248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q</a:t>
              </a:r>
            </a:p>
          </p:txBody>
        </p:sp>
        <p:sp>
          <p:nvSpPr>
            <p:cNvPr id="57367" name="Line 36"/>
            <p:cNvSpPr>
              <a:spLocks noChangeShapeType="1"/>
            </p:cNvSpPr>
            <p:nvPr/>
          </p:nvSpPr>
          <p:spPr bwMode="auto">
            <a:xfrm>
              <a:off x="3336" y="473"/>
              <a:ext cx="1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57368" name="Group 56"/>
            <p:cNvGrpSpPr>
              <a:grpSpLocks/>
            </p:cNvGrpSpPr>
            <p:nvPr/>
          </p:nvGrpSpPr>
          <p:grpSpPr bwMode="auto">
            <a:xfrm>
              <a:off x="576" y="607"/>
              <a:ext cx="1112" cy="1497"/>
              <a:chOff x="0" y="0"/>
              <a:chExt cx="1112" cy="1496"/>
            </a:xfrm>
          </p:grpSpPr>
          <p:sp>
            <p:nvSpPr>
              <p:cNvPr id="57373" name="Rectangle 37"/>
              <p:cNvSpPr>
                <a:spLocks/>
              </p:cNvSpPr>
              <p:nvPr/>
            </p:nvSpPr>
            <p:spPr bwMode="auto">
              <a:xfrm>
                <a:off x="384" y="0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e</a:t>
                </a:r>
              </a:p>
            </p:txBody>
          </p:sp>
          <p:sp>
            <p:nvSpPr>
              <p:cNvPr id="57374" name="Rectangle 38"/>
              <p:cNvSpPr>
                <a:spLocks/>
              </p:cNvSpPr>
              <p:nvPr/>
            </p:nvSpPr>
            <p:spPr bwMode="auto">
              <a:xfrm>
                <a:off x="0" y="674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p</a:t>
                </a:r>
              </a:p>
            </p:txBody>
          </p:sp>
          <p:sp>
            <p:nvSpPr>
              <p:cNvPr id="57375" name="Rectangle 39"/>
              <p:cNvSpPr>
                <a:spLocks/>
              </p:cNvSpPr>
              <p:nvPr/>
            </p:nvSpPr>
            <p:spPr bwMode="auto">
              <a:xfrm>
                <a:off x="144" y="337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h</a:t>
                </a:r>
              </a:p>
            </p:txBody>
          </p:sp>
          <p:sp>
            <p:nvSpPr>
              <p:cNvPr id="57376" name="Rectangle 40"/>
              <p:cNvSpPr>
                <a:spLocks/>
              </p:cNvSpPr>
              <p:nvPr/>
            </p:nvSpPr>
            <p:spPr bwMode="auto">
              <a:xfrm>
                <a:off x="576" y="674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f</a:t>
                </a:r>
              </a:p>
            </p:txBody>
          </p:sp>
          <p:sp>
            <p:nvSpPr>
              <p:cNvPr id="57377" name="Rectangle 41"/>
              <p:cNvSpPr>
                <a:spLocks/>
              </p:cNvSpPr>
              <p:nvPr/>
            </p:nvSpPr>
            <p:spPr bwMode="auto">
              <a:xfrm>
                <a:off x="576" y="337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r</a:t>
                </a:r>
              </a:p>
            </p:txBody>
          </p:sp>
          <p:sp>
            <p:nvSpPr>
              <p:cNvPr id="57378" name="Rectangle 42"/>
              <p:cNvSpPr>
                <a:spLocks/>
              </p:cNvSpPr>
              <p:nvPr/>
            </p:nvSpPr>
            <p:spPr bwMode="auto">
              <a:xfrm>
                <a:off x="288" y="674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q</a:t>
                </a:r>
              </a:p>
            </p:txBody>
          </p:sp>
          <p:sp>
            <p:nvSpPr>
              <p:cNvPr id="57379" name="Rectangle 43"/>
              <p:cNvSpPr>
                <a:spLocks/>
              </p:cNvSpPr>
              <p:nvPr/>
            </p:nvSpPr>
            <p:spPr bwMode="auto">
              <a:xfrm>
                <a:off x="0" y="977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q</a:t>
                </a:r>
              </a:p>
            </p:txBody>
          </p:sp>
          <p:sp>
            <p:nvSpPr>
              <p:cNvPr id="57380" name="Rectangle 44"/>
              <p:cNvSpPr>
                <a:spLocks/>
              </p:cNvSpPr>
              <p:nvPr/>
            </p:nvSpPr>
            <p:spPr bwMode="auto">
              <a:xfrm>
                <a:off x="432" y="977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c</a:t>
                </a:r>
              </a:p>
            </p:txBody>
          </p:sp>
          <p:sp>
            <p:nvSpPr>
              <p:cNvPr id="57381" name="Rectangle 45"/>
              <p:cNvSpPr>
                <a:spLocks/>
              </p:cNvSpPr>
              <p:nvPr/>
            </p:nvSpPr>
            <p:spPr bwMode="auto">
              <a:xfrm>
                <a:off x="624" y="1012"/>
                <a:ext cx="488" cy="2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900"/>
                  </a:spcBef>
                </a:pPr>
                <a:r>
                  <a:rPr lang="en-US" sz="1600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G</a:t>
                </a:r>
              </a:p>
            </p:txBody>
          </p:sp>
          <p:sp>
            <p:nvSpPr>
              <p:cNvPr id="57382" name="Rectangle 46"/>
              <p:cNvSpPr>
                <a:spLocks/>
              </p:cNvSpPr>
              <p:nvPr/>
            </p:nvSpPr>
            <p:spPr bwMode="auto">
              <a:xfrm>
                <a:off x="432" y="1272"/>
                <a:ext cx="248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a</a:t>
                </a:r>
              </a:p>
            </p:txBody>
          </p:sp>
          <p:sp>
            <p:nvSpPr>
              <p:cNvPr id="57383" name="Line 47"/>
              <p:cNvSpPr>
                <a:spLocks noChangeShapeType="1"/>
              </p:cNvSpPr>
              <p:nvPr/>
            </p:nvSpPr>
            <p:spPr bwMode="auto">
              <a:xfrm flipH="1">
                <a:off x="264" y="202"/>
                <a:ext cx="240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7384" name="Line 48"/>
              <p:cNvSpPr>
                <a:spLocks noChangeShapeType="1"/>
              </p:cNvSpPr>
              <p:nvPr/>
            </p:nvSpPr>
            <p:spPr bwMode="auto">
              <a:xfrm>
                <a:off x="504" y="202"/>
                <a:ext cx="192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7385" name="Line 49"/>
              <p:cNvSpPr>
                <a:spLocks noChangeShapeType="1"/>
              </p:cNvSpPr>
              <p:nvPr/>
            </p:nvSpPr>
            <p:spPr bwMode="auto">
              <a:xfrm flipH="1">
                <a:off x="120" y="540"/>
                <a:ext cx="144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7386" name="Line 50"/>
              <p:cNvSpPr>
                <a:spLocks noChangeShapeType="1"/>
              </p:cNvSpPr>
              <p:nvPr/>
            </p:nvSpPr>
            <p:spPr bwMode="auto">
              <a:xfrm>
                <a:off x="264" y="540"/>
                <a:ext cx="144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7387" name="Line 51"/>
              <p:cNvSpPr>
                <a:spLocks noChangeShapeType="1"/>
              </p:cNvSpPr>
              <p:nvPr/>
            </p:nvSpPr>
            <p:spPr bwMode="auto">
              <a:xfrm>
                <a:off x="696" y="540"/>
                <a:ext cx="1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7388" name="Line 52"/>
              <p:cNvSpPr>
                <a:spLocks noChangeShapeType="1"/>
              </p:cNvSpPr>
              <p:nvPr/>
            </p:nvSpPr>
            <p:spPr bwMode="auto">
              <a:xfrm>
                <a:off x="120" y="877"/>
                <a:ext cx="1" cy="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7389" name="Line 53"/>
              <p:cNvSpPr>
                <a:spLocks noChangeShapeType="1"/>
              </p:cNvSpPr>
              <p:nvPr/>
            </p:nvSpPr>
            <p:spPr bwMode="auto">
              <a:xfrm flipH="1">
                <a:off x="552" y="877"/>
                <a:ext cx="144" cy="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7390" name="Line 54"/>
              <p:cNvSpPr>
                <a:spLocks noChangeShapeType="1"/>
              </p:cNvSpPr>
              <p:nvPr/>
            </p:nvSpPr>
            <p:spPr bwMode="auto">
              <a:xfrm>
                <a:off x="696" y="877"/>
                <a:ext cx="168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7391" name="Line 55"/>
              <p:cNvSpPr>
                <a:spLocks noChangeShapeType="1"/>
              </p:cNvSpPr>
              <p:nvPr/>
            </p:nvSpPr>
            <p:spPr bwMode="auto">
              <a:xfrm>
                <a:off x="552" y="1180"/>
                <a:ext cx="1" cy="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57369" name="Line 57"/>
            <p:cNvSpPr>
              <a:spLocks noChangeShapeType="1"/>
            </p:cNvSpPr>
            <p:nvPr/>
          </p:nvSpPr>
          <p:spPr bwMode="auto">
            <a:xfrm>
              <a:off x="456" y="515"/>
              <a:ext cx="624" cy="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370" name="Line 58"/>
            <p:cNvSpPr>
              <a:spLocks noChangeShapeType="1"/>
            </p:cNvSpPr>
            <p:nvPr/>
          </p:nvSpPr>
          <p:spPr bwMode="auto">
            <a:xfrm flipH="1">
              <a:off x="456" y="186"/>
              <a:ext cx="1536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371" name="Line 59"/>
            <p:cNvSpPr>
              <a:spLocks noChangeShapeType="1"/>
            </p:cNvSpPr>
            <p:nvPr/>
          </p:nvSpPr>
          <p:spPr bwMode="auto">
            <a:xfrm>
              <a:off x="1992" y="186"/>
              <a:ext cx="24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372" name="Line 60"/>
            <p:cNvSpPr>
              <a:spLocks noChangeShapeType="1"/>
            </p:cNvSpPr>
            <p:nvPr/>
          </p:nvSpPr>
          <p:spPr bwMode="auto">
            <a:xfrm>
              <a:off x="1992" y="186"/>
              <a:ext cx="1344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6382" name="Oval 62"/>
          <p:cNvSpPr>
            <a:spLocks/>
          </p:cNvSpPr>
          <p:nvPr/>
        </p:nvSpPr>
        <p:spPr bwMode="auto">
          <a:xfrm>
            <a:off x="3238500" y="3914775"/>
            <a:ext cx="393700" cy="358775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83" name="Oval 63"/>
          <p:cNvSpPr>
            <a:spLocks/>
          </p:cNvSpPr>
          <p:nvPr/>
        </p:nvSpPr>
        <p:spPr bwMode="auto">
          <a:xfrm>
            <a:off x="4468813" y="4467225"/>
            <a:ext cx="393700" cy="358775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84" name="Oval 64"/>
          <p:cNvSpPr>
            <a:spLocks/>
          </p:cNvSpPr>
          <p:nvPr/>
        </p:nvSpPr>
        <p:spPr bwMode="auto">
          <a:xfrm>
            <a:off x="2400300" y="4448175"/>
            <a:ext cx="393700" cy="358775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85" name="Oval 65"/>
          <p:cNvSpPr>
            <a:spLocks/>
          </p:cNvSpPr>
          <p:nvPr/>
        </p:nvSpPr>
        <p:spPr bwMode="auto">
          <a:xfrm>
            <a:off x="4910138" y="4464050"/>
            <a:ext cx="393700" cy="358775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2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82" grpId="0" animBg="1"/>
      <p:bldP spid="56383" grpId="0" animBg="1"/>
      <p:bldP spid="56384" grpId="0" animBg="1"/>
      <p:bldP spid="5638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0813"/>
            <a:ext cx="8229600" cy="1298575"/>
          </a:xfrm>
        </p:spPr>
        <p:txBody>
          <a:bodyPr rIns="132080"/>
          <a:lstStyle/>
          <a:p>
            <a:pPr indent="0" eaLnBrk="1" hangingPunct="1"/>
            <a:r>
              <a:rPr lang="en-US" smtClean="0"/>
              <a:t>Graph Search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9388"/>
            <a:ext cx="8229600" cy="5408612"/>
          </a:xfrm>
        </p:spPr>
        <p:txBody>
          <a:bodyPr rIns="132080"/>
          <a:lstStyle/>
          <a:p>
            <a:pPr eaLnBrk="1" hangingPunct="1"/>
            <a:r>
              <a:rPr lang="en-US" sz="2400" smtClean="0"/>
              <a:t>Very simple fix: never expand a state type twice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marL="1182688" lvl="2" eaLnBrk="1" hangingPunct="1"/>
            <a:endParaRPr lang="en-US" sz="1800" smtClean="0"/>
          </a:p>
          <a:p>
            <a:pPr eaLnBrk="1" hangingPunct="1"/>
            <a:r>
              <a:rPr lang="en-US" sz="2400" smtClean="0"/>
              <a:t>Can this wreck completeness?  Why or why not?</a:t>
            </a:r>
          </a:p>
          <a:p>
            <a:pPr eaLnBrk="1" hangingPunct="1"/>
            <a:r>
              <a:rPr lang="en-US" sz="2400" smtClean="0"/>
              <a:t>How about optimality?  Why or why not?</a:t>
            </a:r>
          </a:p>
        </p:txBody>
      </p:sp>
      <p:pic>
        <p:nvPicPr>
          <p:cNvPr id="58373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63" y="1995488"/>
            <a:ext cx="7988300" cy="361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4" name="AutoShape 5"/>
          <p:cNvSpPr>
            <a:spLocks/>
          </p:cNvSpPr>
          <p:nvPr/>
        </p:nvSpPr>
        <p:spPr bwMode="auto">
          <a:xfrm>
            <a:off x="7391400" y="4335463"/>
            <a:ext cx="762000" cy="609600"/>
          </a:xfrm>
          <a:prstGeom prst="left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75" name="Rectangle 6"/>
          <p:cNvSpPr>
            <a:spLocks/>
          </p:cNvSpPr>
          <p:nvPr/>
        </p:nvSpPr>
        <p:spPr bwMode="auto">
          <a:xfrm>
            <a:off x="1447800" y="4183063"/>
            <a:ext cx="5638800" cy="9144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smtClean="0"/>
              <a:t>Some Hints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772400" cy="5257800"/>
          </a:xfrm>
        </p:spPr>
        <p:txBody>
          <a:bodyPr rIns="132080"/>
          <a:lstStyle/>
          <a:p>
            <a:pPr eaLnBrk="1" hangingPunct="1"/>
            <a:r>
              <a:rPr lang="en-US" sz="2800" smtClean="0"/>
              <a:t>Graph search is almost always better than tree search (when not?)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Implement your closed list as a dict or set!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Nodes are conceptually paths, but better to represent with a state, cost, last action, and reference to the parent node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49363"/>
          </a:xfrm>
        </p:spPr>
        <p:txBody>
          <a:bodyPr rIns="132080"/>
          <a:lstStyle/>
          <a:p>
            <a:pPr indent="0" eaLnBrk="1" hangingPunct="1"/>
            <a:r>
              <a:rPr lang="en-US" smtClean="0"/>
              <a:t>Best First Greedy Search</a:t>
            </a:r>
          </a:p>
        </p:txBody>
      </p:sp>
      <p:graphicFrame>
        <p:nvGraphicFramePr>
          <p:cNvPr id="59395" name="Group 3"/>
          <p:cNvGraphicFramePr>
            <a:graphicFrameLocks noGrp="1"/>
          </p:cNvGraphicFramePr>
          <p:nvPr/>
        </p:nvGraphicFramePr>
        <p:xfrm>
          <a:off x="144463" y="1511300"/>
          <a:ext cx="8839200" cy="914400"/>
        </p:xfrm>
        <a:graphic>
          <a:graphicData uri="http://schemas.openxmlformats.org/drawingml/2006/table">
            <a:tbl>
              <a:tblPr/>
              <a:tblGrid>
                <a:gridCol w="1985962"/>
                <a:gridCol w="1295400"/>
                <a:gridCol w="1290638"/>
                <a:gridCol w="2066925"/>
                <a:gridCol w="2200275"/>
              </a:tblGrid>
              <a:tr h="396875"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Algorithm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Complete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Optimal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Time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Space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Greedy Best-First Search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Bold" charset="0"/>
                        <a:ea typeface="ヒラギノ角ゴ ProN W6" charset="0"/>
                        <a:cs typeface="ヒラギノ角ゴ ProN W6" charset="0"/>
                        <a:sym typeface="Arial Bold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 Italic" charset="0"/>
                        <a:ea typeface="ヒラギノ角ゴ ProN W3" charset="0"/>
                        <a:cs typeface="ヒラギノ角ゴ ProN W3" charset="0"/>
                        <a:sym typeface="Arial Italic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 Italic" charset="0"/>
                        <a:ea typeface="ヒラギノ角ゴ ProN W3" charset="0"/>
                        <a:cs typeface="ヒラギノ角ゴ ProN W3" charset="0"/>
                        <a:sym typeface="Arial Italic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9433" name="Rectangle 41"/>
          <p:cNvSpPr>
            <a:spLocks noGrp="1" noChangeArrowheads="1"/>
          </p:cNvSpPr>
          <p:nvPr>
            <p:ph type="body" idx="1"/>
          </p:nvPr>
        </p:nvSpPr>
        <p:spPr>
          <a:xfrm>
            <a:off x="457200" y="5591175"/>
            <a:ext cx="8229600" cy="1266825"/>
          </a:xfrm>
        </p:spPr>
        <p:txBody>
          <a:bodyPr rIns="132080"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What do we need to do to make it complete?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Can we make it optimal?  Next class!</a:t>
            </a:r>
          </a:p>
        </p:txBody>
      </p:sp>
      <p:sp>
        <p:nvSpPr>
          <p:cNvPr id="59434" name="Rectangle 42"/>
          <p:cNvSpPr>
            <a:spLocks/>
          </p:cNvSpPr>
          <p:nvPr/>
        </p:nvSpPr>
        <p:spPr bwMode="auto">
          <a:xfrm>
            <a:off x="2406650" y="1970088"/>
            <a:ext cx="6223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Y*</a:t>
            </a:r>
          </a:p>
        </p:txBody>
      </p:sp>
      <p:sp>
        <p:nvSpPr>
          <p:cNvPr id="59435" name="Rectangle 43"/>
          <p:cNvSpPr>
            <a:spLocks/>
          </p:cNvSpPr>
          <p:nvPr/>
        </p:nvSpPr>
        <p:spPr bwMode="auto">
          <a:xfrm>
            <a:off x="3660775" y="1970088"/>
            <a:ext cx="6223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N</a:t>
            </a:r>
          </a:p>
        </p:txBody>
      </p:sp>
      <p:sp>
        <p:nvSpPr>
          <p:cNvPr id="59436" name="Rectangle 44"/>
          <p:cNvSpPr>
            <a:spLocks/>
          </p:cNvSpPr>
          <p:nvPr/>
        </p:nvSpPr>
        <p:spPr bwMode="auto">
          <a:xfrm>
            <a:off x="4800600" y="1962150"/>
            <a:ext cx="19177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O(</a:t>
            </a:r>
            <a:r>
              <a:rPr lang="en-US" sz="2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b</a:t>
            </a:r>
            <a:r>
              <a:rPr lang="en-US" sz="2000" baseline="30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m</a:t>
            </a: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)</a:t>
            </a:r>
          </a:p>
        </p:txBody>
      </p:sp>
      <p:sp>
        <p:nvSpPr>
          <p:cNvPr id="59437" name="Rectangle 45"/>
          <p:cNvSpPr>
            <a:spLocks/>
          </p:cNvSpPr>
          <p:nvPr/>
        </p:nvSpPr>
        <p:spPr bwMode="auto">
          <a:xfrm>
            <a:off x="6911975" y="1962150"/>
            <a:ext cx="13843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O(</a:t>
            </a:r>
            <a:r>
              <a:rPr lang="en-US" sz="2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b</a:t>
            </a:r>
            <a:r>
              <a:rPr lang="en-US" sz="2000" baseline="30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m</a:t>
            </a: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)</a:t>
            </a:r>
          </a:p>
        </p:txBody>
      </p:sp>
      <p:sp>
        <p:nvSpPr>
          <p:cNvPr id="60445" name="Freeform 46"/>
          <p:cNvSpPr>
            <a:spLocks/>
          </p:cNvSpPr>
          <p:nvPr/>
        </p:nvSpPr>
        <p:spPr bwMode="auto">
          <a:xfrm>
            <a:off x="2508250" y="2768600"/>
            <a:ext cx="2927350" cy="2554288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0 w 21600"/>
              <a:gd name="T7" fmla="*/ 2147483647 h 21600"/>
              <a:gd name="T8" fmla="*/ 0 w 21600"/>
              <a:gd name="T9" fmla="*/ 2147483647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00"/>
              <a:gd name="T16" fmla="*/ 0 h 21600"/>
              <a:gd name="T17" fmla="*/ 2160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10718" y="0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46" name="Oval 47"/>
          <p:cNvSpPr>
            <a:spLocks/>
          </p:cNvSpPr>
          <p:nvPr/>
        </p:nvSpPr>
        <p:spPr bwMode="auto">
          <a:xfrm>
            <a:off x="3630613" y="3124200"/>
            <a:ext cx="179387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47" name="Oval 48"/>
          <p:cNvSpPr>
            <a:spLocks/>
          </p:cNvSpPr>
          <p:nvPr/>
        </p:nvSpPr>
        <p:spPr bwMode="auto">
          <a:xfrm>
            <a:off x="4106863" y="3114675"/>
            <a:ext cx="179387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48" name="Rectangle 49"/>
          <p:cNvSpPr>
            <a:spLocks/>
          </p:cNvSpPr>
          <p:nvPr/>
        </p:nvSpPr>
        <p:spPr bwMode="auto">
          <a:xfrm>
            <a:off x="3760788" y="2974975"/>
            <a:ext cx="287337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…</a:t>
            </a:r>
          </a:p>
        </p:txBody>
      </p:sp>
      <p:sp>
        <p:nvSpPr>
          <p:cNvPr id="60449" name="Freeform 50"/>
          <p:cNvSpPr>
            <a:spLocks/>
          </p:cNvSpPr>
          <p:nvPr/>
        </p:nvSpPr>
        <p:spPr bwMode="auto">
          <a:xfrm>
            <a:off x="3743325" y="2928938"/>
            <a:ext cx="444500" cy="85725"/>
          </a:xfrm>
          <a:custGeom>
            <a:avLst/>
            <a:gdLst>
              <a:gd name="T0" fmla="*/ 0 w 21600"/>
              <a:gd name="T1" fmla="*/ 293796 h 20876"/>
              <a:gd name="T2" fmla="*/ 101517713 w 21600"/>
              <a:gd name="T3" fmla="*/ 1442279 h 20876"/>
              <a:gd name="T4" fmla="*/ 188238191 w 21600"/>
              <a:gd name="T5" fmla="*/ 0 h 20876"/>
              <a:gd name="T6" fmla="*/ 0 60000 65536"/>
              <a:gd name="T7" fmla="*/ 0 60000 65536"/>
              <a:gd name="T8" fmla="*/ 0 60000 65536"/>
              <a:gd name="T9" fmla="*/ 0 w 21600"/>
              <a:gd name="T10" fmla="*/ 0 h 20876"/>
              <a:gd name="T11" fmla="*/ 21600 w 21600"/>
              <a:gd name="T12" fmla="*/ 20876 h 208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876">
                <a:moveTo>
                  <a:pt x="0" y="4243"/>
                </a:moveTo>
                <a:cubicBezTo>
                  <a:pt x="4011" y="12729"/>
                  <a:pt x="8023" y="21600"/>
                  <a:pt x="11649" y="20829"/>
                </a:cubicBezTo>
                <a:cubicBezTo>
                  <a:pt x="15274" y="20057"/>
                  <a:pt x="18437" y="10029"/>
                  <a:pt x="21600" y="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50" name="Rectangle 51"/>
          <p:cNvSpPr>
            <a:spLocks/>
          </p:cNvSpPr>
          <p:nvPr/>
        </p:nvSpPr>
        <p:spPr bwMode="auto">
          <a:xfrm>
            <a:off x="4144963" y="2727325"/>
            <a:ext cx="31115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b</a:t>
            </a:r>
          </a:p>
        </p:txBody>
      </p:sp>
      <p:sp>
        <p:nvSpPr>
          <p:cNvPr id="60451" name="Oval 52"/>
          <p:cNvSpPr>
            <a:spLocks/>
          </p:cNvSpPr>
          <p:nvPr/>
        </p:nvSpPr>
        <p:spPr bwMode="auto">
          <a:xfrm>
            <a:off x="3302000" y="5240338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52" name="Oval 53"/>
          <p:cNvSpPr>
            <a:spLocks/>
          </p:cNvSpPr>
          <p:nvPr/>
        </p:nvSpPr>
        <p:spPr bwMode="auto">
          <a:xfrm>
            <a:off x="4602163" y="4148138"/>
            <a:ext cx="179387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53" name="Freeform 54"/>
          <p:cNvSpPr>
            <a:spLocks/>
          </p:cNvSpPr>
          <p:nvPr/>
        </p:nvSpPr>
        <p:spPr bwMode="auto">
          <a:xfrm>
            <a:off x="3402013" y="3390900"/>
            <a:ext cx="306387" cy="1854200"/>
          </a:xfrm>
          <a:custGeom>
            <a:avLst/>
            <a:gdLst>
              <a:gd name="T0" fmla="*/ 62932738 w 21378"/>
              <a:gd name="T1" fmla="*/ 0 h 21600"/>
              <a:gd name="T2" fmla="*/ 61304751 w 21378"/>
              <a:gd name="T3" fmla="*/ 1637718811 h 21600"/>
              <a:gd name="T4" fmla="*/ 40109437 w 21378"/>
              <a:gd name="T5" fmla="*/ 2147483647 h 21600"/>
              <a:gd name="T6" fmla="*/ 26088009 w 21378"/>
              <a:gd name="T7" fmla="*/ 2147483647 h 21600"/>
              <a:gd name="T8" fmla="*/ 28042835 w 21378"/>
              <a:gd name="T9" fmla="*/ 2147483647 h 21600"/>
              <a:gd name="T10" fmla="*/ 29673530 w 21378"/>
              <a:gd name="T11" fmla="*/ 2147483647 h 21600"/>
              <a:gd name="T12" fmla="*/ 8478212 w 21378"/>
              <a:gd name="T13" fmla="*/ 2147483647 h 21600"/>
              <a:gd name="T14" fmla="*/ 3261793 w 21378"/>
              <a:gd name="T15" fmla="*/ 2147483647 h 21600"/>
              <a:gd name="T16" fmla="*/ 0 w 21378"/>
              <a:gd name="T17" fmla="*/ 2147483647 h 216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378"/>
              <a:gd name="T28" fmla="*/ 0 h 21600"/>
              <a:gd name="T29" fmla="*/ 21378 w 21378"/>
              <a:gd name="T30" fmla="*/ 21600 h 21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378" h="21600">
                <a:moveTo>
                  <a:pt x="21378" y="0"/>
                </a:moveTo>
                <a:cubicBezTo>
                  <a:pt x="21157" y="869"/>
                  <a:pt x="21600" y="1738"/>
                  <a:pt x="20825" y="2589"/>
                </a:cubicBezTo>
                <a:cubicBezTo>
                  <a:pt x="20271" y="3218"/>
                  <a:pt x="15951" y="3995"/>
                  <a:pt x="13625" y="4475"/>
                </a:cubicBezTo>
                <a:cubicBezTo>
                  <a:pt x="12738" y="4919"/>
                  <a:pt x="10634" y="5400"/>
                  <a:pt x="8862" y="5770"/>
                </a:cubicBezTo>
                <a:cubicBezTo>
                  <a:pt x="7865" y="6528"/>
                  <a:pt x="7865" y="7323"/>
                  <a:pt x="9526" y="8063"/>
                </a:cubicBezTo>
                <a:cubicBezTo>
                  <a:pt x="10966" y="9542"/>
                  <a:pt x="10855" y="9820"/>
                  <a:pt x="10080" y="11854"/>
                </a:cubicBezTo>
                <a:cubicBezTo>
                  <a:pt x="9969" y="12095"/>
                  <a:pt x="4431" y="13574"/>
                  <a:pt x="2880" y="13944"/>
                </a:cubicBezTo>
                <a:cubicBezTo>
                  <a:pt x="1551" y="14628"/>
                  <a:pt x="2215" y="14351"/>
                  <a:pt x="1108" y="14832"/>
                </a:cubicBezTo>
                <a:cubicBezTo>
                  <a:pt x="775" y="17273"/>
                  <a:pt x="0" y="19251"/>
                  <a:pt x="0" y="2160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54" name="Freeform 55"/>
          <p:cNvSpPr>
            <a:spLocks/>
          </p:cNvSpPr>
          <p:nvPr/>
        </p:nvSpPr>
        <p:spPr bwMode="auto">
          <a:xfrm>
            <a:off x="4324350" y="3706813"/>
            <a:ext cx="255588" cy="438150"/>
          </a:xfrm>
          <a:custGeom>
            <a:avLst/>
            <a:gdLst>
              <a:gd name="T0" fmla="*/ 0 w 21600"/>
              <a:gd name="T1" fmla="*/ 0 h 21600"/>
              <a:gd name="T2" fmla="*/ 7334524 w 21600"/>
              <a:gd name="T3" fmla="*/ 21558970 h 21600"/>
              <a:gd name="T4" fmla="*/ 26450165 w 21600"/>
              <a:gd name="T5" fmla="*/ 49645481 h 21600"/>
              <a:gd name="T6" fmla="*/ 27561878 w 21600"/>
              <a:gd name="T7" fmla="*/ 112353101 h 21600"/>
              <a:gd name="T8" fmla="*/ 20449417 w 21600"/>
              <a:gd name="T9" fmla="*/ 144362137 h 21600"/>
              <a:gd name="T10" fmla="*/ 35786058 w 21600"/>
              <a:gd name="T11" fmla="*/ 180285434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0"/>
                </a:moveTo>
                <a:cubicBezTo>
                  <a:pt x="1476" y="861"/>
                  <a:pt x="2683" y="1878"/>
                  <a:pt x="4427" y="2583"/>
                </a:cubicBezTo>
                <a:cubicBezTo>
                  <a:pt x="7916" y="4070"/>
                  <a:pt x="12343" y="4539"/>
                  <a:pt x="15965" y="5948"/>
                </a:cubicBezTo>
                <a:cubicBezTo>
                  <a:pt x="18783" y="8296"/>
                  <a:pt x="18514" y="10800"/>
                  <a:pt x="16636" y="13461"/>
                </a:cubicBezTo>
                <a:cubicBezTo>
                  <a:pt x="15563" y="14870"/>
                  <a:pt x="12343" y="17296"/>
                  <a:pt x="12343" y="17296"/>
                </a:cubicBezTo>
                <a:cubicBezTo>
                  <a:pt x="13148" y="18783"/>
                  <a:pt x="21600" y="20035"/>
                  <a:pt x="21600" y="2160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48" name="Freeform 56"/>
          <p:cNvSpPr>
            <a:spLocks/>
          </p:cNvSpPr>
          <p:nvPr/>
        </p:nvSpPr>
        <p:spPr bwMode="auto">
          <a:xfrm>
            <a:off x="2582863" y="2767013"/>
            <a:ext cx="2205037" cy="2517775"/>
          </a:xfrm>
          <a:custGeom>
            <a:avLst/>
            <a:gdLst>
              <a:gd name="T0" fmla="*/ 2147483647 w 19817"/>
              <a:gd name="T1" fmla="*/ 2147483647 h 19984"/>
              <a:gd name="T2" fmla="*/ 2147483647 w 19817"/>
              <a:gd name="T3" fmla="*/ 2147483647 h 19984"/>
              <a:gd name="T4" fmla="*/ 2147483647 w 19817"/>
              <a:gd name="T5" fmla="*/ 2147483647 h 19984"/>
              <a:gd name="T6" fmla="*/ 2147483647 w 19817"/>
              <a:gd name="T7" fmla="*/ 2147483647 h 19984"/>
              <a:gd name="T8" fmla="*/ 2147483647 w 19817"/>
              <a:gd name="T9" fmla="*/ 2147483647 h 19984"/>
              <a:gd name="T10" fmla="*/ 2147483647 w 19817"/>
              <a:gd name="T11" fmla="*/ 2147483647 h 19984"/>
              <a:gd name="T12" fmla="*/ 161188341 w 19817"/>
              <a:gd name="T13" fmla="*/ 2147483647 h 19984"/>
              <a:gd name="T14" fmla="*/ 2147483647 w 19817"/>
              <a:gd name="T15" fmla="*/ 2147483647 h 19984"/>
              <a:gd name="T16" fmla="*/ 2147483647 w 19817"/>
              <a:gd name="T17" fmla="*/ 2147483647 h 19984"/>
              <a:gd name="T18" fmla="*/ 2147483647 w 19817"/>
              <a:gd name="T19" fmla="*/ 2147483647 h 19984"/>
              <a:gd name="T20" fmla="*/ 2147483647 w 19817"/>
              <a:gd name="T21" fmla="*/ 2147483647 h 1998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817"/>
              <a:gd name="T34" fmla="*/ 0 h 19984"/>
              <a:gd name="T35" fmla="*/ 19817 w 19817"/>
              <a:gd name="T36" fmla="*/ 19984 h 1998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817" h="19984">
                <a:moveTo>
                  <a:pt x="12828" y="898"/>
                </a:moveTo>
                <a:cubicBezTo>
                  <a:pt x="13941" y="2271"/>
                  <a:pt x="17408" y="7249"/>
                  <a:pt x="18278" y="9442"/>
                </a:cubicBezTo>
                <a:cubicBezTo>
                  <a:pt x="17494" y="9480"/>
                  <a:pt x="18378" y="13588"/>
                  <a:pt x="18021" y="14042"/>
                </a:cubicBezTo>
                <a:cubicBezTo>
                  <a:pt x="18007" y="14621"/>
                  <a:pt x="21046" y="18742"/>
                  <a:pt x="19248" y="19675"/>
                </a:cubicBezTo>
                <a:cubicBezTo>
                  <a:pt x="18835" y="20267"/>
                  <a:pt x="10945" y="19750"/>
                  <a:pt x="10189" y="19813"/>
                </a:cubicBezTo>
                <a:cubicBezTo>
                  <a:pt x="9590" y="19687"/>
                  <a:pt x="8263" y="19952"/>
                  <a:pt x="7806" y="19675"/>
                </a:cubicBezTo>
                <a:cubicBezTo>
                  <a:pt x="6123" y="19637"/>
                  <a:pt x="74" y="20431"/>
                  <a:pt x="117" y="19612"/>
                </a:cubicBezTo>
                <a:cubicBezTo>
                  <a:pt x="-554" y="18616"/>
                  <a:pt x="1800" y="16814"/>
                  <a:pt x="3755" y="13714"/>
                </a:cubicBezTo>
                <a:cubicBezTo>
                  <a:pt x="4411" y="11496"/>
                  <a:pt x="10317" y="3091"/>
                  <a:pt x="11830" y="961"/>
                </a:cubicBezTo>
                <a:cubicBezTo>
                  <a:pt x="13342" y="-1169"/>
                  <a:pt x="12629" y="910"/>
                  <a:pt x="12828" y="898"/>
                </a:cubicBezTo>
                <a:close/>
                <a:moveTo>
                  <a:pt x="12828" y="898"/>
                </a:moveTo>
              </a:path>
            </a:pathLst>
          </a:custGeom>
          <a:solidFill>
            <a:srgbClr val="808080">
              <a:alpha val="19608"/>
            </a:srgbClr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56" name="Oval 57"/>
          <p:cNvSpPr>
            <a:spLocks/>
          </p:cNvSpPr>
          <p:nvPr/>
        </p:nvSpPr>
        <p:spPr bwMode="auto">
          <a:xfrm>
            <a:off x="3862388" y="2698750"/>
            <a:ext cx="179387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57" name="Freeform 58"/>
          <p:cNvSpPr>
            <a:spLocks/>
          </p:cNvSpPr>
          <p:nvPr/>
        </p:nvSpPr>
        <p:spPr bwMode="auto">
          <a:xfrm>
            <a:off x="2041525" y="2762250"/>
            <a:ext cx="265113" cy="2393950"/>
          </a:xfrm>
          <a:custGeom>
            <a:avLst/>
            <a:gdLst>
              <a:gd name="T0" fmla="*/ 39937921 w 21600"/>
              <a:gd name="T1" fmla="*/ 0 h 21600"/>
              <a:gd name="T2" fmla="*/ 19969034 w 21600"/>
              <a:gd name="T3" fmla="*/ 2147483647 h 21600"/>
              <a:gd name="T4" fmla="*/ 19969034 w 21600"/>
              <a:gd name="T5" fmla="*/ 2147483647 h 21600"/>
              <a:gd name="T6" fmla="*/ 0 w 21600"/>
              <a:gd name="T7" fmla="*/ 2147483647 h 21600"/>
              <a:gd name="T8" fmla="*/ 19969034 w 21600"/>
              <a:gd name="T9" fmla="*/ 2147483647 h 21600"/>
              <a:gd name="T10" fmla="*/ 19969034 w 21600"/>
              <a:gd name="T11" fmla="*/ 2147483647 h 21600"/>
              <a:gd name="T12" fmla="*/ 39937921 w 21600"/>
              <a:gd name="T13" fmla="*/ 2147483647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00"/>
              <a:gd name="T22" fmla="*/ 0 h 21600"/>
              <a:gd name="T23" fmla="*/ 21600 w 21600"/>
              <a:gd name="T24" fmla="*/ 21600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58" name="Rectangle 59"/>
          <p:cNvSpPr>
            <a:spLocks/>
          </p:cNvSpPr>
          <p:nvPr/>
        </p:nvSpPr>
        <p:spPr bwMode="auto">
          <a:xfrm>
            <a:off x="1671638" y="3744913"/>
            <a:ext cx="4699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33" grpId="0" build="p" autoUpdateAnimBg="0" advAuto="1"/>
      <p:bldP spid="59434" grpId="0" autoUpdateAnimBg="0"/>
      <p:bldP spid="59435" grpId="0" autoUpdateAnimBg="0"/>
      <p:bldP spid="59436" grpId="0" autoUpdateAnimBg="0"/>
      <p:bldP spid="59437" grpId="0" autoUpdateAnimBg="0"/>
      <p:bldP spid="5944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smtClean="0"/>
              <a:t>Uniform Cost Search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What will UCS do for this graph?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What does this mean for completeness?</a:t>
            </a:r>
          </a:p>
        </p:txBody>
      </p:sp>
      <p:grpSp>
        <p:nvGrpSpPr>
          <p:cNvPr id="61445" name="Group 6"/>
          <p:cNvGrpSpPr>
            <a:grpSpLocks/>
          </p:cNvGrpSpPr>
          <p:nvPr/>
        </p:nvGrpSpPr>
        <p:grpSpPr bwMode="auto">
          <a:xfrm>
            <a:off x="2432050" y="3406775"/>
            <a:ext cx="774700" cy="630238"/>
            <a:chOff x="0" y="0"/>
            <a:chExt cx="488" cy="397"/>
          </a:xfrm>
        </p:grpSpPr>
        <p:sp>
          <p:nvSpPr>
            <p:cNvPr id="61463" name="AutoShape 4"/>
            <p:cNvSpPr>
              <a:spLocks/>
            </p:cNvSpPr>
            <p:nvPr/>
          </p:nvSpPr>
          <p:spPr bwMode="auto">
            <a:xfrm>
              <a:off x="37" y="0"/>
              <a:ext cx="413" cy="397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4 h 21600"/>
                <a:gd name="T4" fmla="*/ 4 w 21600"/>
                <a:gd name="T5" fmla="*/ 7 h 21600"/>
                <a:gd name="T6" fmla="*/ 8 w 21600"/>
                <a:gd name="T7" fmla="*/ 4 h 21600"/>
                <a:gd name="T8" fmla="*/ 4 w 21600"/>
                <a:gd name="T9" fmla="*/ 0 h 21600"/>
                <a:gd name="T10" fmla="*/ 4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464" name="Rectangle 5"/>
            <p:cNvSpPr>
              <a:spLocks/>
            </p:cNvSpPr>
            <p:nvPr/>
          </p:nvSpPr>
          <p:spPr bwMode="auto">
            <a:xfrm>
              <a:off x="0" y="106"/>
              <a:ext cx="488" cy="1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600">
                  <a:solidFill>
                    <a:schemeClr val="tx1"/>
                  </a:solidFill>
                  <a:cs typeface="Arial" charset="0"/>
                </a:rPr>
                <a:t>START</a:t>
              </a:r>
            </a:p>
          </p:txBody>
        </p:sp>
      </p:grpSp>
      <p:grpSp>
        <p:nvGrpSpPr>
          <p:cNvPr id="61446" name="Group 9"/>
          <p:cNvGrpSpPr>
            <a:grpSpLocks/>
          </p:cNvGrpSpPr>
          <p:nvPr/>
        </p:nvGrpSpPr>
        <p:grpSpPr bwMode="auto">
          <a:xfrm>
            <a:off x="4835525" y="4092575"/>
            <a:ext cx="692150" cy="630238"/>
            <a:chOff x="0" y="0"/>
            <a:chExt cx="436" cy="397"/>
          </a:xfrm>
        </p:grpSpPr>
        <p:sp>
          <p:nvSpPr>
            <p:cNvPr id="61461" name="AutoShape 7"/>
            <p:cNvSpPr>
              <a:spLocks/>
            </p:cNvSpPr>
            <p:nvPr/>
          </p:nvSpPr>
          <p:spPr bwMode="auto">
            <a:xfrm>
              <a:off x="11" y="0"/>
              <a:ext cx="413" cy="397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4 h 21600"/>
                <a:gd name="T4" fmla="*/ 4 w 21600"/>
                <a:gd name="T5" fmla="*/ 7 h 21600"/>
                <a:gd name="T6" fmla="*/ 8 w 21600"/>
                <a:gd name="T7" fmla="*/ 4 h 21600"/>
                <a:gd name="T8" fmla="*/ 4 w 21600"/>
                <a:gd name="T9" fmla="*/ 0 h 21600"/>
                <a:gd name="T10" fmla="*/ 4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462" name="Rectangle 8"/>
            <p:cNvSpPr>
              <a:spLocks/>
            </p:cNvSpPr>
            <p:nvPr/>
          </p:nvSpPr>
          <p:spPr bwMode="auto">
            <a:xfrm>
              <a:off x="0" y="106"/>
              <a:ext cx="436" cy="1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600">
                  <a:solidFill>
                    <a:schemeClr val="tx1"/>
                  </a:solidFill>
                  <a:cs typeface="Arial" charset="0"/>
                </a:rPr>
                <a:t>GOAL</a:t>
              </a:r>
            </a:p>
          </p:txBody>
        </p:sp>
      </p:grpSp>
      <p:grpSp>
        <p:nvGrpSpPr>
          <p:cNvPr id="61447" name="Group 12"/>
          <p:cNvGrpSpPr>
            <a:grpSpLocks/>
          </p:cNvGrpSpPr>
          <p:nvPr/>
        </p:nvGrpSpPr>
        <p:grpSpPr bwMode="auto">
          <a:xfrm>
            <a:off x="3863975" y="3406775"/>
            <a:ext cx="655638" cy="630238"/>
            <a:chOff x="0" y="0"/>
            <a:chExt cx="413" cy="397"/>
          </a:xfrm>
        </p:grpSpPr>
        <p:sp>
          <p:nvSpPr>
            <p:cNvPr id="61459" name="AutoShape 10"/>
            <p:cNvSpPr>
              <a:spLocks/>
            </p:cNvSpPr>
            <p:nvPr/>
          </p:nvSpPr>
          <p:spPr bwMode="auto">
            <a:xfrm>
              <a:off x="0" y="0"/>
              <a:ext cx="413" cy="397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4 h 21600"/>
                <a:gd name="T4" fmla="*/ 4 w 21600"/>
                <a:gd name="T5" fmla="*/ 7 h 21600"/>
                <a:gd name="T6" fmla="*/ 8 w 21600"/>
                <a:gd name="T7" fmla="*/ 4 h 21600"/>
                <a:gd name="T8" fmla="*/ 4 w 21600"/>
                <a:gd name="T9" fmla="*/ 0 h 21600"/>
                <a:gd name="T10" fmla="*/ 4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460" name="Rectangle 11"/>
            <p:cNvSpPr>
              <a:spLocks/>
            </p:cNvSpPr>
            <p:nvPr/>
          </p:nvSpPr>
          <p:spPr bwMode="auto">
            <a:xfrm>
              <a:off x="125" y="94"/>
              <a:ext cx="162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a</a:t>
              </a:r>
            </a:p>
          </p:txBody>
        </p:sp>
      </p:grpSp>
      <p:cxnSp>
        <p:nvCxnSpPr>
          <p:cNvPr id="61448" name="AutoShape 13"/>
          <p:cNvCxnSpPr>
            <a:cxnSpLocks noChangeShapeType="1"/>
          </p:cNvCxnSpPr>
          <p:nvPr/>
        </p:nvCxnSpPr>
        <p:spPr bwMode="auto">
          <a:xfrm rot="10800000" flipH="1">
            <a:off x="4191000" y="3035300"/>
            <a:ext cx="915988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449" name="AutoShape 14"/>
          <p:cNvCxnSpPr>
            <a:cxnSpLocks noChangeShapeType="1"/>
          </p:cNvCxnSpPr>
          <p:nvPr/>
        </p:nvCxnSpPr>
        <p:spPr bwMode="auto">
          <a:xfrm>
            <a:off x="4191000" y="3721100"/>
            <a:ext cx="9906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450" name="AutoShape 15"/>
          <p:cNvCxnSpPr>
            <a:cxnSpLocks noChangeShapeType="1"/>
          </p:cNvCxnSpPr>
          <p:nvPr/>
        </p:nvCxnSpPr>
        <p:spPr bwMode="auto">
          <a:xfrm rot="10800000" flipH="1">
            <a:off x="2819400" y="3721100"/>
            <a:ext cx="1371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451" name="AutoShape 16"/>
          <p:cNvCxnSpPr>
            <a:cxnSpLocks noChangeShapeType="1"/>
          </p:cNvCxnSpPr>
          <p:nvPr/>
        </p:nvCxnSpPr>
        <p:spPr bwMode="auto">
          <a:xfrm flipH="1">
            <a:off x="4191000" y="3035300"/>
            <a:ext cx="915988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61452" name="Group 19"/>
          <p:cNvGrpSpPr>
            <a:grpSpLocks/>
          </p:cNvGrpSpPr>
          <p:nvPr/>
        </p:nvGrpSpPr>
        <p:grpSpPr bwMode="auto">
          <a:xfrm>
            <a:off x="4778375" y="2720975"/>
            <a:ext cx="657225" cy="630238"/>
            <a:chOff x="0" y="0"/>
            <a:chExt cx="414" cy="397"/>
          </a:xfrm>
        </p:grpSpPr>
        <p:sp>
          <p:nvSpPr>
            <p:cNvPr id="61457" name="AutoShape 17"/>
            <p:cNvSpPr>
              <a:spLocks/>
            </p:cNvSpPr>
            <p:nvPr/>
          </p:nvSpPr>
          <p:spPr bwMode="auto">
            <a:xfrm>
              <a:off x="0" y="0"/>
              <a:ext cx="414" cy="397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4 h 21600"/>
                <a:gd name="T4" fmla="*/ 4 w 21600"/>
                <a:gd name="T5" fmla="*/ 7 h 21600"/>
                <a:gd name="T6" fmla="*/ 8 w 21600"/>
                <a:gd name="T7" fmla="*/ 4 h 21600"/>
                <a:gd name="T8" fmla="*/ 4 w 21600"/>
                <a:gd name="T9" fmla="*/ 0 h 21600"/>
                <a:gd name="T10" fmla="*/ 4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458" name="Rectangle 18"/>
            <p:cNvSpPr>
              <a:spLocks/>
            </p:cNvSpPr>
            <p:nvPr/>
          </p:nvSpPr>
          <p:spPr bwMode="auto">
            <a:xfrm>
              <a:off x="126" y="94"/>
              <a:ext cx="161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b</a:t>
              </a:r>
            </a:p>
          </p:txBody>
        </p:sp>
      </p:grpSp>
      <p:sp>
        <p:nvSpPr>
          <p:cNvPr id="61453" name="Rectangle 20"/>
          <p:cNvSpPr>
            <a:spLocks/>
          </p:cNvSpPr>
          <p:nvPr/>
        </p:nvSpPr>
        <p:spPr bwMode="auto">
          <a:xfrm>
            <a:off x="3333750" y="3221038"/>
            <a:ext cx="3683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</a:t>
            </a:r>
          </a:p>
        </p:txBody>
      </p:sp>
      <p:sp>
        <p:nvSpPr>
          <p:cNvPr id="61454" name="Rectangle 21"/>
          <p:cNvSpPr>
            <a:spLocks/>
          </p:cNvSpPr>
          <p:nvPr/>
        </p:nvSpPr>
        <p:spPr bwMode="auto">
          <a:xfrm>
            <a:off x="4597400" y="3663950"/>
            <a:ext cx="3683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</a:t>
            </a:r>
          </a:p>
        </p:txBody>
      </p:sp>
      <p:sp>
        <p:nvSpPr>
          <p:cNvPr id="61455" name="Rectangle 22"/>
          <p:cNvSpPr>
            <a:spLocks/>
          </p:cNvSpPr>
          <p:nvPr/>
        </p:nvSpPr>
        <p:spPr bwMode="auto">
          <a:xfrm>
            <a:off x="4305300" y="2790825"/>
            <a:ext cx="3683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0</a:t>
            </a:r>
          </a:p>
        </p:txBody>
      </p:sp>
      <p:sp>
        <p:nvSpPr>
          <p:cNvPr id="61456" name="Rectangle 23"/>
          <p:cNvSpPr>
            <a:spLocks/>
          </p:cNvSpPr>
          <p:nvPr/>
        </p:nvSpPr>
        <p:spPr bwMode="auto">
          <a:xfrm>
            <a:off x="4643438" y="3276600"/>
            <a:ext cx="3683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0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086600" cy="1414463"/>
          </a:xfrm>
        </p:spPr>
        <p:txBody>
          <a:bodyPr rIns="132080"/>
          <a:lstStyle/>
          <a:p>
            <a:pPr indent="0" eaLnBrk="1" hangingPunct="1"/>
            <a:r>
              <a:rPr lang="en-US" smtClean="0"/>
              <a:t>Best First / Greedy Search</a:t>
            </a:r>
          </a:p>
        </p:txBody>
      </p:sp>
      <p:grpSp>
        <p:nvGrpSpPr>
          <p:cNvPr id="62468" name="Group 74"/>
          <p:cNvGrpSpPr>
            <a:grpSpLocks/>
          </p:cNvGrpSpPr>
          <p:nvPr/>
        </p:nvGrpSpPr>
        <p:grpSpPr bwMode="auto">
          <a:xfrm>
            <a:off x="1035050" y="2247900"/>
            <a:ext cx="6616700" cy="3968750"/>
            <a:chOff x="0" y="0"/>
            <a:chExt cx="4168" cy="2499"/>
          </a:xfrm>
        </p:grpSpPr>
        <p:grpSp>
          <p:nvGrpSpPr>
            <p:cNvPr id="62486" name="Group 55"/>
            <p:cNvGrpSpPr>
              <a:grpSpLocks/>
            </p:cNvGrpSpPr>
            <p:nvPr/>
          </p:nvGrpSpPr>
          <p:grpSpPr bwMode="auto">
            <a:xfrm>
              <a:off x="0" y="0"/>
              <a:ext cx="4168" cy="2499"/>
              <a:chOff x="0" y="0"/>
              <a:chExt cx="4168" cy="2499"/>
            </a:xfrm>
          </p:grpSpPr>
          <p:grpSp>
            <p:nvGrpSpPr>
              <p:cNvPr id="62505" name="Group 5"/>
              <p:cNvGrpSpPr>
                <a:grpSpLocks/>
              </p:cNvGrpSpPr>
              <p:nvPr/>
            </p:nvGrpSpPr>
            <p:grpSpPr bwMode="auto">
              <a:xfrm>
                <a:off x="0" y="1465"/>
                <a:ext cx="412" cy="431"/>
                <a:chOff x="0" y="0"/>
                <a:chExt cx="412" cy="431"/>
              </a:xfrm>
            </p:grpSpPr>
            <p:sp>
              <p:nvSpPr>
                <p:cNvPr id="62555" name="AutoShape 3"/>
                <p:cNvSpPr>
                  <a:spLocks/>
                </p:cNvSpPr>
                <p:nvPr/>
              </p:nvSpPr>
              <p:spPr bwMode="auto">
                <a:xfrm>
                  <a:off x="0" y="0"/>
                  <a:ext cx="412" cy="431"/>
                </a:xfrm>
                <a:custGeom>
                  <a:avLst/>
                  <a:gdLst>
                    <a:gd name="T0" fmla="*/ 4 w 21600"/>
                    <a:gd name="T1" fmla="*/ 0 h 21600"/>
                    <a:gd name="T2" fmla="*/ 0 w 21600"/>
                    <a:gd name="T3" fmla="*/ 4 h 21600"/>
                    <a:gd name="T4" fmla="*/ 4 w 21600"/>
                    <a:gd name="T5" fmla="*/ 9 h 21600"/>
                    <a:gd name="T6" fmla="*/ 8 w 21600"/>
                    <a:gd name="T7" fmla="*/ 4 h 21600"/>
                    <a:gd name="T8" fmla="*/ 4 w 21600"/>
                    <a:gd name="T9" fmla="*/ 0 h 21600"/>
                    <a:gd name="T10" fmla="*/ 4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62556" name="Rectangle 4"/>
                <p:cNvSpPr>
                  <a:spLocks/>
                </p:cNvSpPr>
                <p:nvPr/>
              </p:nvSpPr>
              <p:spPr bwMode="auto">
                <a:xfrm>
                  <a:off x="101" y="83"/>
                  <a:ext cx="209" cy="26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 sz="2400">
                      <a:solidFill>
                        <a:schemeClr val="tx1"/>
                      </a:solidFill>
                      <a:latin typeface="Arial Bold" charset="0"/>
                      <a:cs typeface="Arial Bold" charset="0"/>
                      <a:sym typeface="Arial Bold" charset="0"/>
                    </a:rPr>
                    <a:t>S</a:t>
                  </a:r>
                </a:p>
              </p:txBody>
            </p:sp>
          </p:grpSp>
          <p:grpSp>
            <p:nvGrpSpPr>
              <p:cNvPr id="62506" name="Group 8"/>
              <p:cNvGrpSpPr>
                <a:grpSpLocks/>
              </p:cNvGrpSpPr>
              <p:nvPr/>
            </p:nvGrpSpPr>
            <p:grpSpPr bwMode="auto">
              <a:xfrm>
                <a:off x="3755" y="0"/>
                <a:ext cx="413" cy="431"/>
                <a:chOff x="0" y="0"/>
                <a:chExt cx="412" cy="431"/>
              </a:xfrm>
            </p:grpSpPr>
            <p:sp>
              <p:nvSpPr>
                <p:cNvPr id="62553" name="AutoShape 6"/>
                <p:cNvSpPr>
                  <a:spLocks/>
                </p:cNvSpPr>
                <p:nvPr/>
              </p:nvSpPr>
              <p:spPr bwMode="auto">
                <a:xfrm>
                  <a:off x="0" y="0"/>
                  <a:ext cx="412" cy="431"/>
                </a:xfrm>
                <a:custGeom>
                  <a:avLst/>
                  <a:gdLst>
                    <a:gd name="T0" fmla="*/ 4 w 21600"/>
                    <a:gd name="T1" fmla="*/ 0 h 21600"/>
                    <a:gd name="T2" fmla="*/ 0 w 21600"/>
                    <a:gd name="T3" fmla="*/ 4 h 21600"/>
                    <a:gd name="T4" fmla="*/ 4 w 21600"/>
                    <a:gd name="T5" fmla="*/ 9 h 21600"/>
                    <a:gd name="T6" fmla="*/ 8 w 21600"/>
                    <a:gd name="T7" fmla="*/ 4 h 21600"/>
                    <a:gd name="T8" fmla="*/ 4 w 21600"/>
                    <a:gd name="T9" fmla="*/ 0 h 21600"/>
                    <a:gd name="T10" fmla="*/ 4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62554" name="Rectangle 7"/>
                <p:cNvSpPr>
                  <a:spLocks/>
                </p:cNvSpPr>
                <p:nvPr/>
              </p:nvSpPr>
              <p:spPr bwMode="auto">
                <a:xfrm>
                  <a:off x="91" y="83"/>
                  <a:ext cx="230" cy="26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 sz="2400">
                      <a:solidFill>
                        <a:schemeClr val="tx1"/>
                      </a:solidFill>
                      <a:latin typeface="Arial Bold" charset="0"/>
                      <a:cs typeface="Arial Bold" charset="0"/>
                      <a:sym typeface="Arial Bold" charset="0"/>
                    </a:rPr>
                    <a:t>G</a:t>
                  </a:r>
                </a:p>
              </p:txBody>
            </p:sp>
          </p:grpSp>
          <p:grpSp>
            <p:nvGrpSpPr>
              <p:cNvPr id="62507" name="Group 11"/>
              <p:cNvGrpSpPr>
                <a:grpSpLocks/>
              </p:cNvGrpSpPr>
              <p:nvPr/>
            </p:nvGrpSpPr>
            <p:grpSpPr bwMode="auto">
              <a:xfrm>
                <a:off x="1196" y="1077"/>
                <a:ext cx="413" cy="431"/>
                <a:chOff x="0" y="0"/>
                <a:chExt cx="412" cy="431"/>
              </a:xfrm>
            </p:grpSpPr>
            <p:sp>
              <p:nvSpPr>
                <p:cNvPr id="62551" name="AutoShape 9"/>
                <p:cNvSpPr>
                  <a:spLocks/>
                </p:cNvSpPr>
                <p:nvPr/>
              </p:nvSpPr>
              <p:spPr bwMode="auto">
                <a:xfrm>
                  <a:off x="0" y="0"/>
                  <a:ext cx="412" cy="431"/>
                </a:xfrm>
                <a:custGeom>
                  <a:avLst/>
                  <a:gdLst>
                    <a:gd name="T0" fmla="*/ 4 w 21600"/>
                    <a:gd name="T1" fmla="*/ 0 h 21600"/>
                    <a:gd name="T2" fmla="*/ 0 w 21600"/>
                    <a:gd name="T3" fmla="*/ 4 h 21600"/>
                    <a:gd name="T4" fmla="*/ 4 w 21600"/>
                    <a:gd name="T5" fmla="*/ 9 h 21600"/>
                    <a:gd name="T6" fmla="*/ 8 w 21600"/>
                    <a:gd name="T7" fmla="*/ 4 h 21600"/>
                    <a:gd name="T8" fmla="*/ 4 w 21600"/>
                    <a:gd name="T9" fmla="*/ 0 h 21600"/>
                    <a:gd name="T10" fmla="*/ 4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62552" name="Rectangle 10"/>
                <p:cNvSpPr>
                  <a:spLocks/>
                </p:cNvSpPr>
                <p:nvPr/>
              </p:nvSpPr>
              <p:spPr bwMode="auto">
                <a:xfrm>
                  <a:off x="112" y="83"/>
                  <a:ext cx="188" cy="26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 sz="2400">
                      <a:solidFill>
                        <a:schemeClr val="tx1"/>
                      </a:solidFill>
                      <a:latin typeface="Arial Italic" charset="0"/>
                      <a:cs typeface="Arial Italic" charset="0"/>
                      <a:sym typeface="Arial Italic" charset="0"/>
                    </a:rPr>
                    <a:t>d</a:t>
                  </a:r>
                </a:p>
              </p:txBody>
            </p:sp>
          </p:grpSp>
          <p:grpSp>
            <p:nvGrpSpPr>
              <p:cNvPr id="62508" name="Group 14"/>
              <p:cNvGrpSpPr>
                <a:grpSpLocks/>
              </p:cNvGrpSpPr>
              <p:nvPr/>
            </p:nvGrpSpPr>
            <p:grpSpPr bwMode="auto">
              <a:xfrm>
                <a:off x="330" y="431"/>
                <a:ext cx="412" cy="431"/>
                <a:chOff x="0" y="0"/>
                <a:chExt cx="412" cy="431"/>
              </a:xfrm>
            </p:grpSpPr>
            <p:sp>
              <p:nvSpPr>
                <p:cNvPr id="62549" name="AutoShape 12"/>
                <p:cNvSpPr>
                  <a:spLocks/>
                </p:cNvSpPr>
                <p:nvPr/>
              </p:nvSpPr>
              <p:spPr bwMode="auto">
                <a:xfrm>
                  <a:off x="0" y="0"/>
                  <a:ext cx="412" cy="431"/>
                </a:xfrm>
                <a:custGeom>
                  <a:avLst/>
                  <a:gdLst>
                    <a:gd name="T0" fmla="*/ 4 w 21600"/>
                    <a:gd name="T1" fmla="*/ 0 h 21600"/>
                    <a:gd name="T2" fmla="*/ 0 w 21600"/>
                    <a:gd name="T3" fmla="*/ 4 h 21600"/>
                    <a:gd name="T4" fmla="*/ 4 w 21600"/>
                    <a:gd name="T5" fmla="*/ 9 h 21600"/>
                    <a:gd name="T6" fmla="*/ 8 w 21600"/>
                    <a:gd name="T7" fmla="*/ 4 h 21600"/>
                    <a:gd name="T8" fmla="*/ 4 w 21600"/>
                    <a:gd name="T9" fmla="*/ 0 h 21600"/>
                    <a:gd name="T10" fmla="*/ 4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62550" name="Rectangle 13"/>
                <p:cNvSpPr>
                  <a:spLocks/>
                </p:cNvSpPr>
                <p:nvPr/>
              </p:nvSpPr>
              <p:spPr bwMode="auto">
                <a:xfrm>
                  <a:off x="112" y="83"/>
                  <a:ext cx="188" cy="26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 sz="2400">
                      <a:solidFill>
                        <a:schemeClr val="tx1"/>
                      </a:solidFill>
                      <a:latin typeface="Arial Italic" charset="0"/>
                      <a:cs typeface="Arial Italic" charset="0"/>
                      <a:sym typeface="Arial Italic" charset="0"/>
                    </a:rPr>
                    <a:t>b</a:t>
                  </a:r>
                </a:p>
              </p:txBody>
            </p:sp>
          </p:grpSp>
          <p:grpSp>
            <p:nvGrpSpPr>
              <p:cNvPr id="62509" name="Group 17"/>
              <p:cNvGrpSpPr>
                <a:grpSpLocks/>
              </p:cNvGrpSpPr>
              <p:nvPr/>
            </p:nvGrpSpPr>
            <p:grpSpPr bwMode="auto">
              <a:xfrm>
                <a:off x="742" y="1939"/>
                <a:ext cx="413" cy="431"/>
                <a:chOff x="0" y="0"/>
                <a:chExt cx="412" cy="431"/>
              </a:xfrm>
            </p:grpSpPr>
            <p:sp>
              <p:nvSpPr>
                <p:cNvPr id="62547" name="AutoShape 15"/>
                <p:cNvSpPr>
                  <a:spLocks/>
                </p:cNvSpPr>
                <p:nvPr/>
              </p:nvSpPr>
              <p:spPr bwMode="auto">
                <a:xfrm>
                  <a:off x="0" y="0"/>
                  <a:ext cx="412" cy="431"/>
                </a:xfrm>
                <a:custGeom>
                  <a:avLst/>
                  <a:gdLst>
                    <a:gd name="T0" fmla="*/ 4 w 21600"/>
                    <a:gd name="T1" fmla="*/ 0 h 21600"/>
                    <a:gd name="T2" fmla="*/ 0 w 21600"/>
                    <a:gd name="T3" fmla="*/ 4 h 21600"/>
                    <a:gd name="T4" fmla="*/ 4 w 21600"/>
                    <a:gd name="T5" fmla="*/ 9 h 21600"/>
                    <a:gd name="T6" fmla="*/ 8 w 21600"/>
                    <a:gd name="T7" fmla="*/ 4 h 21600"/>
                    <a:gd name="T8" fmla="*/ 4 w 21600"/>
                    <a:gd name="T9" fmla="*/ 0 h 21600"/>
                    <a:gd name="T10" fmla="*/ 4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62548" name="Rectangle 16"/>
                <p:cNvSpPr>
                  <a:spLocks/>
                </p:cNvSpPr>
                <p:nvPr/>
              </p:nvSpPr>
              <p:spPr bwMode="auto">
                <a:xfrm>
                  <a:off x="112" y="83"/>
                  <a:ext cx="188" cy="26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 sz="2400">
                      <a:solidFill>
                        <a:schemeClr val="tx1"/>
                      </a:solidFill>
                      <a:latin typeface="Arial Italic" charset="0"/>
                      <a:cs typeface="Arial Italic" charset="0"/>
                      <a:sym typeface="Arial Italic" charset="0"/>
                    </a:rPr>
                    <a:t>p</a:t>
                  </a:r>
                </a:p>
              </p:txBody>
            </p:sp>
          </p:grpSp>
          <p:grpSp>
            <p:nvGrpSpPr>
              <p:cNvPr id="62510" name="Group 20"/>
              <p:cNvGrpSpPr>
                <a:grpSpLocks/>
              </p:cNvGrpSpPr>
              <p:nvPr/>
            </p:nvGrpSpPr>
            <p:grpSpPr bwMode="auto">
              <a:xfrm>
                <a:off x="1733" y="2068"/>
                <a:ext cx="412" cy="431"/>
                <a:chOff x="0" y="0"/>
                <a:chExt cx="412" cy="431"/>
              </a:xfrm>
            </p:grpSpPr>
            <p:sp>
              <p:nvSpPr>
                <p:cNvPr id="62545" name="AutoShape 18"/>
                <p:cNvSpPr>
                  <a:spLocks/>
                </p:cNvSpPr>
                <p:nvPr/>
              </p:nvSpPr>
              <p:spPr bwMode="auto">
                <a:xfrm>
                  <a:off x="0" y="0"/>
                  <a:ext cx="412" cy="431"/>
                </a:xfrm>
                <a:custGeom>
                  <a:avLst/>
                  <a:gdLst>
                    <a:gd name="T0" fmla="*/ 4 w 21600"/>
                    <a:gd name="T1" fmla="*/ 0 h 21600"/>
                    <a:gd name="T2" fmla="*/ 0 w 21600"/>
                    <a:gd name="T3" fmla="*/ 4 h 21600"/>
                    <a:gd name="T4" fmla="*/ 4 w 21600"/>
                    <a:gd name="T5" fmla="*/ 9 h 21600"/>
                    <a:gd name="T6" fmla="*/ 8 w 21600"/>
                    <a:gd name="T7" fmla="*/ 4 h 21600"/>
                    <a:gd name="T8" fmla="*/ 4 w 21600"/>
                    <a:gd name="T9" fmla="*/ 0 h 21600"/>
                    <a:gd name="T10" fmla="*/ 4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62546" name="Rectangle 19"/>
                <p:cNvSpPr>
                  <a:spLocks/>
                </p:cNvSpPr>
                <p:nvPr/>
              </p:nvSpPr>
              <p:spPr bwMode="auto">
                <a:xfrm>
                  <a:off x="112" y="83"/>
                  <a:ext cx="188" cy="26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 sz="2400">
                      <a:solidFill>
                        <a:schemeClr val="tx1"/>
                      </a:solidFill>
                      <a:latin typeface="Arial Italic" charset="0"/>
                      <a:cs typeface="Arial Italic" charset="0"/>
                      <a:sym typeface="Arial Italic" charset="0"/>
                    </a:rPr>
                    <a:t>q</a:t>
                  </a:r>
                </a:p>
              </p:txBody>
            </p:sp>
          </p:grpSp>
          <p:grpSp>
            <p:nvGrpSpPr>
              <p:cNvPr id="62511" name="Group 23"/>
              <p:cNvGrpSpPr>
                <a:grpSpLocks/>
              </p:cNvGrpSpPr>
              <p:nvPr/>
            </p:nvGrpSpPr>
            <p:grpSpPr bwMode="auto">
              <a:xfrm>
                <a:off x="2187" y="387"/>
                <a:ext cx="412" cy="431"/>
                <a:chOff x="0" y="0"/>
                <a:chExt cx="412" cy="431"/>
              </a:xfrm>
            </p:grpSpPr>
            <p:sp>
              <p:nvSpPr>
                <p:cNvPr id="62543" name="AutoShape 21"/>
                <p:cNvSpPr>
                  <a:spLocks/>
                </p:cNvSpPr>
                <p:nvPr/>
              </p:nvSpPr>
              <p:spPr bwMode="auto">
                <a:xfrm>
                  <a:off x="0" y="0"/>
                  <a:ext cx="412" cy="431"/>
                </a:xfrm>
                <a:custGeom>
                  <a:avLst/>
                  <a:gdLst>
                    <a:gd name="T0" fmla="*/ 4 w 21600"/>
                    <a:gd name="T1" fmla="*/ 0 h 21600"/>
                    <a:gd name="T2" fmla="*/ 0 w 21600"/>
                    <a:gd name="T3" fmla="*/ 4 h 21600"/>
                    <a:gd name="T4" fmla="*/ 4 w 21600"/>
                    <a:gd name="T5" fmla="*/ 9 h 21600"/>
                    <a:gd name="T6" fmla="*/ 8 w 21600"/>
                    <a:gd name="T7" fmla="*/ 4 h 21600"/>
                    <a:gd name="T8" fmla="*/ 4 w 21600"/>
                    <a:gd name="T9" fmla="*/ 0 h 21600"/>
                    <a:gd name="T10" fmla="*/ 4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62544" name="Rectangle 22"/>
                <p:cNvSpPr>
                  <a:spLocks/>
                </p:cNvSpPr>
                <p:nvPr/>
              </p:nvSpPr>
              <p:spPr bwMode="auto">
                <a:xfrm>
                  <a:off x="117" y="83"/>
                  <a:ext cx="177" cy="26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 sz="2400">
                      <a:solidFill>
                        <a:schemeClr val="tx1"/>
                      </a:solidFill>
                      <a:latin typeface="Arial Italic" charset="0"/>
                      <a:cs typeface="Arial Italic" charset="0"/>
                      <a:sym typeface="Arial Italic" charset="0"/>
                    </a:rPr>
                    <a:t>c</a:t>
                  </a:r>
                </a:p>
              </p:txBody>
            </p:sp>
          </p:grpSp>
          <p:grpSp>
            <p:nvGrpSpPr>
              <p:cNvPr id="62512" name="Group 26"/>
              <p:cNvGrpSpPr>
                <a:grpSpLocks/>
              </p:cNvGrpSpPr>
              <p:nvPr/>
            </p:nvGrpSpPr>
            <p:grpSpPr bwMode="auto">
              <a:xfrm>
                <a:off x="2764" y="905"/>
                <a:ext cx="413" cy="431"/>
                <a:chOff x="0" y="0"/>
                <a:chExt cx="412" cy="431"/>
              </a:xfrm>
            </p:grpSpPr>
            <p:sp>
              <p:nvSpPr>
                <p:cNvPr id="62541" name="AutoShape 24"/>
                <p:cNvSpPr>
                  <a:spLocks/>
                </p:cNvSpPr>
                <p:nvPr/>
              </p:nvSpPr>
              <p:spPr bwMode="auto">
                <a:xfrm>
                  <a:off x="0" y="0"/>
                  <a:ext cx="412" cy="431"/>
                </a:xfrm>
                <a:custGeom>
                  <a:avLst/>
                  <a:gdLst>
                    <a:gd name="T0" fmla="*/ 4 w 21600"/>
                    <a:gd name="T1" fmla="*/ 0 h 21600"/>
                    <a:gd name="T2" fmla="*/ 0 w 21600"/>
                    <a:gd name="T3" fmla="*/ 4 h 21600"/>
                    <a:gd name="T4" fmla="*/ 4 w 21600"/>
                    <a:gd name="T5" fmla="*/ 9 h 21600"/>
                    <a:gd name="T6" fmla="*/ 8 w 21600"/>
                    <a:gd name="T7" fmla="*/ 4 h 21600"/>
                    <a:gd name="T8" fmla="*/ 4 w 21600"/>
                    <a:gd name="T9" fmla="*/ 0 h 21600"/>
                    <a:gd name="T10" fmla="*/ 4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62542" name="Rectangle 25"/>
                <p:cNvSpPr>
                  <a:spLocks/>
                </p:cNvSpPr>
                <p:nvPr/>
              </p:nvSpPr>
              <p:spPr bwMode="auto">
                <a:xfrm>
                  <a:off x="112" y="83"/>
                  <a:ext cx="188" cy="26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 sz="2400">
                      <a:solidFill>
                        <a:schemeClr val="tx1"/>
                      </a:solidFill>
                      <a:latin typeface="Arial Italic" charset="0"/>
                      <a:cs typeface="Arial Italic" charset="0"/>
                      <a:sym typeface="Arial Italic" charset="0"/>
                    </a:rPr>
                    <a:t>e</a:t>
                  </a:r>
                </a:p>
              </p:txBody>
            </p:sp>
          </p:grpSp>
          <p:grpSp>
            <p:nvGrpSpPr>
              <p:cNvPr id="62513" name="Group 29"/>
              <p:cNvGrpSpPr>
                <a:grpSpLocks/>
              </p:cNvGrpSpPr>
              <p:nvPr/>
            </p:nvGrpSpPr>
            <p:grpSpPr bwMode="auto">
              <a:xfrm>
                <a:off x="2434" y="1508"/>
                <a:ext cx="413" cy="431"/>
                <a:chOff x="0" y="0"/>
                <a:chExt cx="412" cy="431"/>
              </a:xfrm>
            </p:grpSpPr>
            <p:sp>
              <p:nvSpPr>
                <p:cNvPr id="62539" name="AutoShape 27"/>
                <p:cNvSpPr>
                  <a:spLocks/>
                </p:cNvSpPr>
                <p:nvPr/>
              </p:nvSpPr>
              <p:spPr bwMode="auto">
                <a:xfrm>
                  <a:off x="0" y="0"/>
                  <a:ext cx="412" cy="431"/>
                </a:xfrm>
                <a:custGeom>
                  <a:avLst/>
                  <a:gdLst>
                    <a:gd name="T0" fmla="*/ 4 w 21600"/>
                    <a:gd name="T1" fmla="*/ 0 h 21600"/>
                    <a:gd name="T2" fmla="*/ 0 w 21600"/>
                    <a:gd name="T3" fmla="*/ 4 h 21600"/>
                    <a:gd name="T4" fmla="*/ 4 w 21600"/>
                    <a:gd name="T5" fmla="*/ 9 h 21600"/>
                    <a:gd name="T6" fmla="*/ 8 w 21600"/>
                    <a:gd name="T7" fmla="*/ 4 h 21600"/>
                    <a:gd name="T8" fmla="*/ 4 w 21600"/>
                    <a:gd name="T9" fmla="*/ 0 h 21600"/>
                    <a:gd name="T10" fmla="*/ 4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62540" name="Rectangle 28"/>
                <p:cNvSpPr>
                  <a:spLocks/>
                </p:cNvSpPr>
                <p:nvPr/>
              </p:nvSpPr>
              <p:spPr bwMode="auto">
                <a:xfrm>
                  <a:off x="112" y="83"/>
                  <a:ext cx="188" cy="26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 sz="2400">
                      <a:solidFill>
                        <a:schemeClr val="tx1"/>
                      </a:solidFill>
                      <a:latin typeface="Arial Italic" charset="0"/>
                      <a:cs typeface="Arial Italic" charset="0"/>
                      <a:sym typeface="Arial Italic" charset="0"/>
                    </a:rPr>
                    <a:t>h</a:t>
                  </a:r>
                </a:p>
              </p:txBody>
            </p:sp>
          </p:grpSp>
          <p:grpSp>
            <p:nvGrpSpPr>
              <p:cNvPr id="62514" name="Group 32"/>
              <p:cNvGrpSpPr>
                <a:grpSpLocks/>
              </p:cNvGrpSpPr>
              <p:nvPr/>
            </p:nvGrpSpPr>
            <p:grpSpPr bwMode="auto">
              <a:xfrm>
                <a:off x="1072" y="43"/>
                <a:ext cx="413" cy="431"/>
                <a:chOff x="0" y="0"/>
                <a:chExt cx="412" cy="431"/>
              </a:xfrm>
            </p:grpSpPr>
            <p:sp>
              <p:nvSpPr>
                <p:cNvPr id="62537" name="AutoShape 30"/>
                <p:cNvSpPr>
                  <a:spLocks/>
                </p:cNvSpPr>
                <p:nvPr/>
              </p:nvSpPr>
              <p:spPr bwMode="auto">
                <a:xfrm>
                  <a:off x="0" y="0"/>
                  <a:ext cx="412" cy="431"/>
                </a:xfrm>
                <a:custGeom>
                  <a:avLst/>
                  <a:gdLst>
                    <a:gd name="T0" fmla="*/ 4 w 21600"/>
                    <a:gd name="T1" fmla="*/ 0 h 21600"/>
                    <a:gd name="T2" fmla="*/ 0 w 21600"/>
                    <a:gd name="T3" fmla="*/ 4 h 21600"/>
                    <a:gd name="T4" fmla="*/ 4 w 21600"/>
                    <a:gd name="T5" fmla="*/ 9 h 21600"/>
                    <a:gd name="T6" fmla="*/ 8 w 21600"/>
                    <a:gd name="T7" fmla="*/ 4 h 21600"/>
                    <a:gd name="T8" fmla="*/ 4 w 21600"/>
                    <a:gd name="T9" fmla="*/ 0 h 21600"/>
                    <a:gd name="T10" fmla="*/ 4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62538" name="Rectangle 31"/>
                <p:cNvSpPr>
                  <a:spLocks/>
                </p:cNvSpPr>
                <p:nvPr/>
              </p:nvSpPr>
              <p:spPr bwMode="auto">
                <a:xfrm>
                  <a:off x="112" y="83"/>
                  <a:ext cx="188" cy="26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 sz="2400">
                      <a:solidFill>
                        <a:schemeClr val="tx1"/>
                      </a:solidFill>
                      <a:latin typeface="Arial Italic" charset="0"/>
                      <a:cs typeface="Arial Italic" charset="0"/>
                      <a:sym typeface="Arial Italic" charset="0"/>
                    </a:rPr>
                    <a:t>a</a:t>
                  </a:r>
                </a:p>
              </p:txBody>
            </p:sp>
          </p:grpSp>
          <p:grpSp>
            <p:nvGrpSpPr>
              <p:cNvPr id="62515" name="Group 35"/>
              <p:cNvGrpSpPr>
                <a:grpSpLocks/>
              </p:cNvGrpSpPr>
              <p:nvPr/>
            </p:nvGrpSpPr>
            <p:grpSpPr bwMode="auto">
              <a:xfrm>
                <a:off x="3631" y="1163"/>
                <a:ext cx="413" cy="431"/>
                <a:chOff x="0" y="0"/>
                <a:chExt cx="412" cy="431"/>
              </a:xfrm>
            </p:grpSpPr>
            <p:sp>
              <p:nvSpPr>
                <p:cNvPr id="62535" name="AutoShape 33"/>
                <p:cNvSpPr>
                  <a:spLocks/>
                </p:cNvSpPr>
                <p:nvPr/>
              </p:nvSpPr>
              <p:spPr bwMode="auto">
                <a:xfrm>
                  <a:off x="0" y="0"/>
                  <a:ext cx="412" cy="431"/>
                </a:xfrm>
                <a:custGeom>
                  <a:avLst/>
                  <a:gdLst>
                    <a:gd name="T0" fmla="*/ 4 w 21600"/>
                    <a:gd name="T1" fmla="*/ 0 h 21600"/>
                    <a:gd name="T2" fmla="*/ 0 w 21600"/>
                    <a:gd name="T3" fmla="*/ 4 h 21600"/>
                    <a:gd name="T4" fmla="*/ 4 w 21600"/>
                    <a:gd name="T5" fmla="*/ 9 h 21600"/>
                    <a:gd name="T6" fmla="*/ 8 w 21600"/>
                    <a:gd name="T7" fmla="*/ 4 h 21600"/>
                    <a:gd name="T8" fmla="*/ 4 w 21600"/>
                    <a:gd name="T9" fmla="*/ 0 h 21600"/>
                    <a:gd name="T10" fmla="*/ 4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62536" name="Rectangle 34"/>
                <p:cNvSpPr>
                  <a:spLocks/>
                </p:cNvSpPr>
                <p:nvPr/>
              </p:nvSpPr>
              <p:spPr bwMode="auto">
                <a:xfrm>
                  <a:off x="139" y="83"/>
                  <a:ext cx="134" cy="26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 sz="2400">
                      <a:solidFill>
                        <a:schemeClr val="tx1"/>
                      </a:solidFill>
                      <a:latin typeface="Arial Italic" charset="0"/>
                      <a:cs typeface="Arial Italic" charset="0"/>
                      <a:sym typeface="Arial Italic" charset="0"/>
                    </a:rPr>
                    <a:t>f</a:t>
                  </a:r>
                </a:p>
              </p:txBody>
            </p:sp>
          </p:grpSp>
          <p:grpSp>
            <p:nvGrpSpPr>
              <p:cNvPr id="62516" name="Group 38"/>
              <p:cNvGrpSpPr>
                <a:grpSpLocks/>
              </p:cNvGrpSpPr>
              <p:nvPr/>
            </p:nvGrpSpPr>
            <p:grpSpPr bwMode="auto">
              <a:xfrm>
                <a:off x="3466" y="1939"/>
                <a:ext cx="413" cy="431"/>
                <a:chOff x="0" y="0"/>
                <a:chExt cx="412" cy="431"/>
              </a:xfrm>
            </p:grpSpPr>
            <p:sp>
              <p:nvSpPr>
                <p:cNvPr id="62533" name="AutoShape 36"/>
                <p:cNvSpPr>
                  <a:spLocks/>
                </p:cNvSpPr>
                <p:nvPr/>
              </p:nvSpPr>
              <p:spPr bwMode="auto">
                <a:xfrm>
                  <a:off x="0" y="0"/>
                  <a:ext cx="412" cy="431"/>
                </a:xfrm>
                <a:custGeom>
                  <a:avLst/>
                  <a:gdLst>
                    <a:gd name="T0" fmla="*/ 4 w 21600"/>
                    <a:gd name="T1" fmla="*/ 0 h 21600"/>
                    <a:gd name="T2" fmla="*/ 0 w 21600"/>
                    <a:gd name="T3" fmla="*/ 4 h 21600"/>
                    <a:gd name="T4" fmla="*/ 4 w 21600"/>
                    <a:gd name="T5" fmla="*/ 9 h 21600"/>
                    <a:gd name="T6" fmla="*/ 8 w 21600"/>
                    <a:gd name="T7" fmla="*/ 4 h 21600"/>
                    <a:gd name="T8" fmla="*/ 4 w 21600"/>
                    <a:gd name="T9" fmla="*/ 0 h 21600"/>
                    <a:gd name="T10" fmla="*/ 4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62534" name="Rectangle 37"/>
                <p:cNvSpPr>
                  <a:spLocks/>
                </p:cNvSpPr>
                <p:nvPr/>
              </p:nvSpPr>
              <p:spPr bwMode="auto">
                <a:xfrm>
                  <a:off x="133" y="83"/>
                  <a:ext cx="145" cy="26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 sz="2400">
                      <a:solidFill>
                        <a:schemeClr val="tx1"/>
                      </a:solidFill>
                      <a:latin typeface="Arial Italic" charset="0"/>
                      <a:cs typeface="Arial Italic" charset="0"/>
                      <a:sym typeface="Arial Italic" charset="0"/>
                    </a:rPr>
                    <a:t>r</a:t>
                  </a:r>
                </a:p>
              </p:txBody>
            </p:sp>
          </p:grpSp>
          <p:sp>
            <p:nvSpPr>
              <p:cNvPr id="62517" name="Line 39"/>
              <p:cNvSpPr>
                <a:spLocks noChangeShapeType="1"/>
              </p:cNvSpPr>
              <p:nvPr/>
            </p:nvSpPr>
            <p:spPr bwMode="auto">
              <a:xfrm>
                <a:off x="352" y="1833"/>
                <a:ext cx="390" cy="3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2518" name="Line 40"/>
              <p:cNvSpPr>
                <a:spLocks noChangeShapeType="1"/>
              </p:cNvSpPr>
              <p:nvPr/>
            </p:nvSpPr>
            <p:spPr bwMode="auto">
              <a:xfrm rot="10800000" flipH="1">
                <a:off x="1095" y="2284"/>
                <a:ext cx="638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2519" name="Line 41"/>
              <p:cNvSpPr>
                <a:spLocks noChangeShapeType="1"/>
              </p:cNvSpPr>
              <p:nvPr/>
            </p:nvSpPr>
            <p:spPr bwMode="auto">
              <a:xfrm flipH="1">
                <a:off x="2085" y="1876"/>
                <a:ext cx="409" cy="2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2520" name="Line 42"/>
              <p:cNvSpPr>
                <a:spLocks noChangeShapeType="1"/>
              </p:cNvSpPr>
              <p:nvPr/>
            </p:nvSpPr>
            <p:spPr bwMode="auto">
              <a:xfrm flipH="1">
                <a:off x="1155" y="1724"/>
                <a:ext cx="1279" cy="4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2521" name="Line 43"/>
              <p:cNvSpPr>
                <a:spLocks noChangeShapeType="1"/>
              </p:cNvSpPr>
              <p:nvPr/>
            </p:nvSpPr>
            <p:spPr bwMode="auto">
              <a:xfrm flipH="1">
                <a:off x="2787" y="1336"/>
                <a:ext cx="184" cy="2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2522" name="Line 44"/>
              <p:cNvSpPr>
                <a:spLocks noChangeShapeType="1"/>
              </p:cNvSpPr>
              <p:nvPr/>
            </p:nvSpPr>
            <p:spPr bwMode="auto">
              <a:xfrm>
                <a:off x="3117" y="1273"/>
                <a:ext cx="409" cy="7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2523" name="Line 45"/>
              <p:cNvSpPr>
                <a:spLocks noChangeShapeType="1"/>
              </p:cNvSpPr>
              <p:nvPr/>
            </p:nvSpPr>
            <p:spPr bwMode="auto">
              <a:xfrm rot="10800000" flipH="1">
                <a:off x="3672" y="1594"/>
                <a:ext cx="165" cy="3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2524" name="Line 46"/>
              <p:cNvSpPr>
                <a:spLocks noChangeShapeType="1"/>
              </p:cNvSpPr>
              <p:nvPr/>
            </p:nvSpPr>
            <p:spPr bwMode="auto">
              <a:xfrm rot="10800000" flipH="1">
                <a:off x="3837" y="431"/>
                <a:ext cx="124" cy="7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2525" name="Line 47"/>
              <p:cNvSpPr>
                <a:spLocks noChangeShapeType="1"/>
              </p:cNvSpPr>
              <p:nvPr/>
            </p:nvSpPr>
            <p:spPr bwMode="auto">
              <a:xfrm rot="10800000" flipH="1">
                <a:off x="352" y="1293"/>
                <a:ext cx="844" cy="2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2526" name="Line 48"/>
              <p:cNvSpPr>
                <a:spLocks noChangeShapeType="1"/>
              </p:cNvSpPr>
              <p:nvPr/>
            </p:nvSpPr>
            <p:spPr bwMode="auto">
              <a:xfrm rot="10800000">
                <a:off x="682" y="799"/>
                <a:ext cx="574" cy="3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2527" name="Line 49"/>
              <p:cNvSpPr>
                <a:spLocks noChangeShapeType="1"/>
              </p:cNvSpPr>
              <p:nvPr/>
            </p:nvSpPr>
            <p:spPr bwMode="auto">
              <a:xfrm rot="10800000" flipH="1">
                <a:off x="701" y="258"/>
                <a:ext cx="371" cy="2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2528" name="Line 50"/>
              <p:cNvSpPr>
                <a:spLocks noChangeShapeType="1"/>
              </p:cNvSpPr>
              <p:nvPr/>
            </p:nvSpPr>
            <p:spPr bwMode="auto">
              <a:xfrm rot="10800000">
                <a:off x="1485" y="258"/>
                <a:ext cx="702" cy="3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2529" name="Line 51"/>
              <p:cNvSpPr>
                <a:spLocks noChangeShapeType="1"/>
              </p:cNvSpPr>
              <p:nvPr/>
            </p:nvSpPr>
            <p:spPr bwMode="auto">
              <a:xfrm rot="10800000" flipH="1">
                <a:off x="1549" y="756"/>
                <a:ext cx="69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2530" name="Line 52"/>
              <p:cNvSpPr>
                <a:spLocks noChangeShapeType="1"/>
              </p:cNvSpPr>
              <p:nvPr/>
            </p:nvSpPr>
            <p:spPr bwMode="auto">
              <a:xfrm rot="10800000" flipH="1">
                <a:off x="1609" y="1120"/>
                <a:ext cx="1155" cy="1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2531" name="Freeform 53"/>
              <p:cNvSpPr>
                <a:spLocks/>
              </p:cNvSpPr>
              <p:nvPr/>
            </p:nvSpPr>
            <p:spPr bwMode="auto">
              <a:xfrm rot="5400000" flipH="1">
                <a:off x="2834" y="369"/>
                <a:ext cx="623" cy="1091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3 h 21600"/>
                  <a:gd name="T4" fmla="*/ 0 60000 65536"/>
                  <a:gd name="T5" fmla="*/ 0 60000 65536"/>
                  <a:gd name="T6" fmla="*/ 0 w 21600"/>
                  <a:gd name="T7" fmla="*/ 0 h 21600"/>
                  <a:gd name="T8" fmla="*/ 21600 w 21600"/>
                  <a:gd name="T9" fmla="*/ 21600 h 216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600" h="21600">
                    <a:moveTo>
                      <a:pt x="0" y="0"/>
                    </a:moveTo>
                    <a:cubicBezTo>
                      <a:pt x="10800" y="0"/>
                      <a:pt x="21600" y="10800"/>
                      <a:pt x="21600" y="21600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2532" name="Freeform 54"/>
              <p:cNvSpPr>
                <a:spLocks/>
              </p:cNvSpPr>
              <p:nvPr/>
            </p:nvSpPr>
            <p:spPr bwMode="auto">
              <a:xfrm rot="10800000" flipH="1">
                <a:off x="412" y="1273"/>
                <a:ext cx="2413" cy="408"/>
              </a:xfrm>
              <a:custGeom>
                <a:avLst/>
                <a:gdLst>
                  <a:gd name="T0" fmla="*/ 0 w 21600"/>
                  <a:gd name="T1" fmla="*/ 0 h 21600"/>
                  <a:gd name="T2" fmla="*/ 30 w 21600"/>
                  <a:gd name="T3" fmla="*/ 0 h 21600"/>
                  <a:gd name="T4" fmla="*/ 0 60000 65536"/>
                  <a:gd name="T5" fmla="*/ 0 60000 65536"/>
                  <a:gd name="T6" fmla="*/ 0 w 21600"/>
                  <a:gd name="T7" fmla="*/ 0 h 21600"/>
                  <a:gd name="T8" fmla="*/ 21600 w 21600"/>
                  <a:gd name="T9" fmla="*/ 21600 h 216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600" h="21600">
                    <a:moveTo>
                      <a:pt x="0" y="0"/>
                    </a:moveTo>
                    <a:cubicBezTo>
                      <a:pt x="10800" y="0"/>
                      <a:pt x="21600" y="10800"/>
                      <a:pt x="21600" y="21600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62487" name="Rectangle 56"/>
            <p:cNvSpPr>
              <a:spLocks/>
            </p:cNvSpPr>
            <p:nvPr/>
          </p:nvSpPr>
          <p:spPr bwMode="auto">
            <a:xfrm>
              <a:off x="670" y="208"/>
              <a:ext cx="200" cy="2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>
                <a:spcBef>
                  <a:spcPts val="1400"/>
                </a:spcBef>
              </a:pPr>
              <a:r>
                <a:rPr lang="en-US" sz="2400">
                  <a:solidFill>
                    <a:schemeClr val="tx1"/>
                  </a:solidFill>
                  <a:cs typeface="Arial" charset="0"/>
                </a:rPr>
                <a:t>2</a:t>
              </a:r>
            </a:p>
          </p:txBody>
        </p:sp>
        <p:sp>
          <p:nvSpPr>
            <p:cNvPr id="62488" name="Rectangle 57"/>
            <p:cNvSpPr>
              <a:spLocks/>
            </p:cNvSpPr>
            <p:nvPr/>
          </p:nvSpPr>
          <p:spPr bwMode="auto">
            <a:xfrm>
              <a:off x="1772" y="1354"/>
              <a:ext cx="200" cy="2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>
                <a:spcBef>
                  <a:spcPts val="1400"/>
                </a:spcBef>
              </a:pPr>
              <a:r>
                <a:rPr lang="en-US" sz="2400">
                  <a:solidFill>
                    <a:schemeClr val="tx1"/>
                  </a:solidFill>
                  <a:cs typeface="Arial" charset="0"/>
                </a:rPr>
                <a:t>9</a:t>
              </a:r>
            </a:p>
          </p:txBody>
        </p:sp>
        <p:sp>
          <p:nvSpPr>
            <p:cNvPr id="62489" name="Rectangle 58"/>
            <p:cNvSpPr>
              <a:spLocks/>
            </p:cNvSpPr>
            <p:nvPr/>
          </p:nvSpPr>
          <p:spPr bwMode="auto">
            <a:xfrm>
              <a:off x="3257" y="1406"/>
              <a:ext cx="200" cy="2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>
                <a:spcBef>
                  <a:spcPts val="1400"/>
                </a:spcBef>
              </a:pPr>
              <a:r>
                <a:rPr lang="en-US" sz="2400">
                  <a:solidFill>
                    <a:schemeClr val="tx1"/>
                  </a:solidFill>
                  <a:cs typeface="Arial" charset="0"/>
                </a:rPr>
                <a:t>9</a:t>
              </a:r>
            </a:p>
          </p:txBody>
        </p:sp>
        <p:sp>
          <p:nvSpPr>
            <p:cNvPr id="62490" name="Rectangle 59"/>
            <p:cNvSpPr>
              <a:spLocks/>
            </p:cNvSpPr>
            <p:nvPr/>
          </p:nvSpPr>
          <p:spPr bwMode="auto">
            <a:xfrm>
              <a:off x="1677" y="781"/>
              <a:ext cx="199" cy="2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>
                <a:spcBef>
                  <a:spcPts val="1400"/>
                </a:spcBef>
              </a:pPr>
              <a:r>
                <a:rPr lang="en-US" sz="2400">
                  <a:solidFill>
                    <a:schemeClr val="tx1"/>
                  </a:solidFill>
                  <a:cs typeface="Arial" charset="0"/>
                </a:rPr>
                <a:t>8</a:t>
              </a:r>
            </a:p>
          </p:txBody>
        </p:sp>
        <p:sp>
          <p:nvSpPr>
            <p:cNvPr id="62491" name="Rectangle 60"/>
            <p:cNvSpPr>
              <a:spLocks/>
            </p:cNvSpPr>
            <p:nvPr/>
          </p:nvSpPr>
          <p:spPr bwMode="auto">
            <a:xfrm>
              <a:off x="958" y="781"/>
              <a:ext cx="199" cy="2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>
                <a:spcBef>
                  <a:spcPts val="1400"/>
                </a:spcBef>
              </a:pPr>
              <a:r>
                <a:rPr lang="en-US" sz="2400">
                  <a:solidFill>
                    <a:schemeClr val="tx1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62492" name="Rectangle 61"/>
            <p:cNvSpPr>
              <a:spLocks/>
            </p:cNvSpPr>
            <p:nvPr/>
          </p:nvSpPr>
          <p:spPr bwMode="auto">
            <a:xfrm>
              <a:off x="2874" y="1354"/>
              <a:ext cx="201" cy="2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>
                <a:spcBef>
                  <a:spcPts val="1400"/>
                </a:spcBef>
              </a:pPr>
              <a:r>
                <a:rPr lang="en-US" sz="2400">
                  <a:solidFill>
                    <a:schemeClr val="tx1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62493" name="Rectangle 62"/>
            <p:cNvSpPr>
              <a:spLocks/>
            </p:cNvSpPr>
            <p:nvPr/>
          </p:nvSpPr>
          <p:spPr bwMode="auto">
            <a:xfrm>
              <a:off x="1820" y="260"/>
              <a:ext cx="200" cy="2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>
                <a:spcBef>
                  <a:spcPts val="1400"/>
                </a:spcBef>
              </a:pPr>
              <a:r>
                <a:rPr lang="en-US" sz="2400">
                  <a:solidFill>
                    <a:schemeClr val="tx1"/>
                  </a:solidFill>
                  <a:cs typeface="Arial" charset="0"/>
                </a:rPr>
                <a:t>2</a:t>
              </a:r>
            </a:p>
          </p:txBody>
        </p:sp>
        <p:sp>
          <p:nvSpPr>
            <p:cNvPr id="62494" name="Rectangle 63"/>
            <p:cNvSpPr>
              <a:spLocks/>
            </p:cNvSpPr>
            <p:nvPr/>
          </p:nvSpPr>
          <p:spPr bwMode="auto">
            <a:xfrm>
              <a:off x="574" y="1197"/>
              <a:ext cx="201" cy="2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>
                <a:spcBef>
                  <a:spcPts val="1400"/>
                </a:spcBef>
              </a:pPr>
              <a:r>
                <a:rPr lang="en-US" sz="2400">
                  <a:solidFill>
                    <a:schemeClr val="tx1"/>
                  </a:solidFill>
                  <a:cs typeface="Arial" charset="0"/>
                </a:rPr>
                <a:t>3</a:t>
              </a:r>
            </a:p>
          </p:txBody>
        </p:sp>
        <p:sp>
          <p:nvSpPr>
            <p:cNvPr id="62495" name="Rectangle 64"/>
            <p:cNvSpPr>
              <a:spLocks/>
            </p:cNvSpPr>
            <p:nvPr/>
          </p:nvSpPr>
          <p:spPr bwMode="auto">
            <a:xfrm>
              <a:off x="3736" y="1718"/>
              <a:ext cx="200" cy="2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>
                <a:spcBef>
                  <a:spcPts val="1400"/>
                </a:spcBef>
              </a:pPr>
              <a:r>
                <a:rPr lang="en-US" sz="2400">
                  <a:solidFill>
                    <a:schemeClr val="tx1"/>
                  </a:solidFill>
                  <a:cs typeface="Arial" charset="0"/>
                </a:rPr>
                <a:t>5</a:t>
              </a:r>
            </a:p>
          </p:txBody>
        </p:sp>
        <p:sp>
          <p:nvSpPr>
            <p:cNvPr id="62496" name="Rectangle 65"/>
            <p:cNvSpPr>
              <a:spLocks/>
            </p:cNvSpPr>
            <p:nvPr/>
          </p:nvSpPr>
          <p:spPr bwMode="auto">
            <a:xfrm>
              <a:off x="2826" y="1979"/>
              <a:ext cx="200" cy="2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>
                <a:spcBef>
                  <a:spcPts val="1400"/>
                </a:spcBef>
              </a:pPr>
              <a:r>
                <a:rPr lang="en-US" sz="2400">
                  <a:solidFill>
                    <a:schemeClr val="tx1"/>
                  </a:solidFill>
                  <a:cs typeface="Arial" charset="0"/>
                </a:rPr>
                <a:t>3</a:t>
              </a:r>
            </a:p>
          </p:txBody>
        </p:sp>
        <p:sp>
          <p:nvSpPr>
            <p:cNvPr id="62497" name="Rectangle 66"/>
            <p:cNvSpPr>
              <a:spLocks/>
            </p:cNvSpPr>
            <p:nvPr/>
          </p:nvSpPr>
          <p:spPr bwMode="auto">
            <a:xfrm>
              <a:off x="2251" y="1979"/>
              <a:ext cx="200" cy="2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>
                <a:spcBef>
                  <a:spcPts val="1400"/>
                </a:spcBef>
              </a:pPr>
              <a:r>
                <a:rPr lang="en-US" sz="2400">
                  <a:solidFill>
                    <a:schemeClr val="tx1"/>
                  </a:solidFill>
                  <a:cs typeface="Arial" charset="0"/>
                </a:rPr>
                <a:t>4</a:t>
              </a:r>
            </a:p>
          </p:txBody>
        </p:sp>
        <p:sp>
          <p:nvSpPr>
            <p:cNvPr id="62498" name="Rectangle 67"/>
            <p:cNvSpPr>
              <a:spLocks/>
            </p:cNvSpPr>
            <p:nvPr/>
          </p:nvSpPr>
          <p:spPr bwMode="auto">
            <a:xfrm>
              <a:off x="1580" y="1718"/>
              <a:ext cx="200" cy="2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>
                <a:spcBef>
                  <a:spcPts val="1400"/>
                </a:spcBef>
              </a:pPr>
              <a:r>
                <a:rPr lang="en-US" sz="2400">
                  <a:solidFill>
                    <a:schemeClr val="tx1"/>
                  </a:solidFill>
                  <a:cs typeface="Arial" charset="0"/>
                </a:rPr>
                <a:t>4</a:t>
              </a:r>
            </a:p>
          </p:txBody>
        </p:sp>
        <p:sp>
          <p:nvSpPr>
            <p:cNvPr id="62499" name="Rectangle 68"/>
            <p:cNvSpPr>
              <a:spLocks/>
            </p:cNvSpPr>
            <p:nvPr/>
          </p:nvSpPr>
          <p:spPr bwMode="auto">
            <a:xfrm>
              <a:off x="1321" y="2068"/>
              <a:ext cx="440" cy="2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>
                <a:spcBef>
                  <a:spcPts val="1400"/>
                </a:spcBef>
              </a:pPr>
              <a:r>
                <a:rPr lang="en-US" sz="2400">
                  <a:solidFill>
                    <a:schemeClr val="tx1"/>
                  </a:solidFill>
                  <a:cs typeface="Arial" charset="0"/>
                </a:rPr>
                <a:t>15</a:t>
              </a:r>
            </a:p>
          </p:txBody>
        </p:sp>
        <p:sp>
          <p:nvSpPr>
            <p:cNvPr id="62500" name="Rectangle 69"/>
            <p:cNvSpPr>
              <a:spLocks/>
            </p:cNvSpPr>
            <p:nvPr/>
          </p:nvSpPr>
          <p:spPr bwMode="auto">
            <a:xfrm>
              <a:off x="479" y="1770"/>
              <a:ext cx="199" cy="2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>
                <a:spcBef>
                  <a:spcPts val="1400"/>
                </a:spcBef>
              </a:pPr>
              <a:r>
                <a:rPr lang="en-US" sz="2400">
                  <a:solidFill>
                    <a:schemeClr val="tx1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62501" name="Rectangle 70"/>
            <p:cNvSpPr>
              <a:spLocks/>
            </p:cNvSpPr>
            <p:nvPr/>
          </p:nvSpPr>
          <p:spPr bwMode="auto">
            <a:xfrm>
              <a:off x="3305" y="572"/>
              <a:ext cx="200" cy="2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>
                <a:spcBef>
                  <a:spcPts val="1400"/>
                </a:spcBef>
              </a:pPr>
              <a:r>
                <a:rPr lang="en-US" sz="2400">
                  <a:solidFill>
                    <a:schemeClr val="tx1"/>
                  </a:solidFill>
                  <a:cs typeface="Arial" charset="0"/>
                </a:rPr>
                <a:t>2</a:t>
              </a:r>
            </a:p>
          </p:txBody>
        </p:sp>
        <p:sp>
          <p:nvSpPr>
            <p:cNvPr id="62502" name="Rectangle 71"/>
            <p:cNvSpPr>
              <a:spLocks/>
            </p:cNvSpPr>
            <p:nvPr/>
          </p:nvSpPr>
          <p:spPr bwMode="auto">
            <a:xfrm>
              <a:off x="3928" y="677"/>
              <a:ext cx="200" cy="2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>
                <a:spcBef>
                  <a:spcPts val="1400"/>
                </a:spcBef>
              </a:pPr>
              <a:r>
                <a:rPr lang="en-US" sz="2400">
                  <a:solidFill>
                    <a:schemeClr val="tx1"/>
                  </a:solidFill>
                  <a:cs typeface="Arial" charset="0"/>
                </a:rPr>
                <a:t>5</a:t>
              </a:r>
            </a:p>
          </p:txBody>
        </p:sp>
        <p:sp>
          <p:nvSpPr>
            <p:cNvPr id="62503" name="Line 72"/>
            <p:cNvSpPr>
              <a:spLocks noChangeShapeType="1"/>
            </p:cNvSpPr>
            <p:nvPr/>
          </p:nvSpPr>
          <p:spPr bwMode="auto">
            <a:xfrm rot="10800000" flipH="1">
              <a:off x="2145" y="2156"/>
              <a:ext cx="1321" cy="1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504" name="Rectangle 73"/>
            <p:cNvSpPr>
              <a:spLocks/>
            </p:cNvSpPr>
            <p:nvPr/>
          </p:nvSpPr>
          <p:spPr bwMode="auto">
            <a:xfrm>
              <a:off x="2114" y="938"/>
              <a:ext cx="199" cy="2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>
                <a:spcBef>
                  <a:spcPts val="1400"/>
                </a:spcBef>
              </a:pPr>
              <a:r>
                <a:rPr lang="en-US" sz="2400">
                  <a:solidFill>
                    <a:schemeClr val="tx1"/>
                  </a:solidFill>
                  <a:cs typeface="Arial" charset="0"/>
                </a:rPr>
                <a:t>2</a:t>
              </a:r>
            </a:p>
          </p:txBody>
        </p:sp>
      </p:grpSp>
      <p:sp>
        <p:nvSpPr>
          <p:cNvPr id="62469" name="Rectangle 75"/>
          <p:cNvSpPr>
            <a:spLocks/>
          </p:cNvSpPr>
          <p:nvPr/>
        </p:nvSpPr>
        <p:spPr bwMode="auto">
          <a:xfrm>
            <a:off x="876300" y="5259388"/>
            <a:ext cx="1016000" cy="44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 sz="2400">
                <a:solidFill>
                  <a:srgbClr val="FF0000"/>
                </a:solidFill>
                <a:cs typeface="Arial" charset="0"/>
              </a:rPr>
              <a:t>h=12</a:t>
            </a:r>
          </a:p>
        </p:txBody>
      </p:sp>
      <p:sp>
        <p:nvSpPr>
          <p:cNvPr id="62470" name="Rectangle 76"/>
          <p:cNvSpPr>
            <a:spLocks/>
          </p:cNvSpPr>
          <p:nvPr/>
        </p:nvSpPr>
        <p:spPr bwMode="auto">
          <a:xfrm>
            <a:off x="1263650" y="3608388"/>
            <a:ext cx="965200" cy="44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 sz="2400">
                <a:solidFill>
                  <a:srgbClr val="FF0000"/>
                </a:solidFill>
                <a:cs typeface="Arial" charset="0"/>
              </a:rPr>
              <a:t>h=11</a:t>
            </a:r>
          </a:p>
        </p:txBody>
      </p:sp>
      <p:sp>
        <p:nvSpPr>
          <p:cNvPr id="62471" name="Rectangle 77"/>
          <p:cNvSpPr>
            <a:spLocks/>
          </p:cNvSpPr>
          <p:nvPr/>
        </p:nvSpPr>
        <p:spPr bwMode="auto">
          <a:xfrm>
            <a:off x="2643188" y="2982913"/>
            <a:ext cx="774700" cy="44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 sz="2400">
                <a:solidFill>
                  <a:srgbClr val="FF0000"/>
                </a:solidFill>
                <a:cs typeface="Arial" charset="0"/>
              </a:rPr>
              <a:t>h=8</a:t>
            </a:r>
          </a:p>
        </p:txBody>
      </p:sp>
      <p:sp>
        <p:nvSpPr>
          <p:cNvPr id="62472" name="Rectangle 78"/>
          <p:cNvSpPr>
            <a:spLocks/>
          </p:cNvSpPr>
          <p:nvPr/>
        </p:nvSpPr>
        <p:spPr bwMode="auto">
          <a:xfrm>
            <a:off x="2397125" y="4441825"/>
            <a:ext cx="774700" cy="44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 sz="2400">
                <a:solidFill>
                  <a:srgbClr val="FF0000"/>
                </a:solidFill>
                <a:cs typeface="Arial" charset="0"/>
              </a:rPr>
              <a:t>h=8</a:t>
            </a:r>
          </a:p>
        </p:txBody>
      </p:sp>
      <p:sp>
        <p:nvSpPr>
          <p:cNvPr id="62473" name="Rectangle 79"/>
          <p:cNvSpPr>
            <a:spLocks/>
          </p:cNvSpPr>
          <p:nvPr/>
        </p:nvSpPr>
        <p:spPr bwMode="auto">
          <a:xfrm>
            <a:off x="4491038" y="3446463"/>
            <a:ext cx="774700" cy="44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 sz="2400">
                <a:solidFill>
                  <a:srgbClr val="FF0000"/>
                </a:solidFill>
                <a:cs typeface="Arial" charset="0"/>
              </a:rPr>
              <a:t>h=5</a:t>
            </a:r>
          </a:p>
        </p:txBody>
      </p:sp>
      <p:sp>
        <p:nvSpPr>
          <p:cNvPr id="62474" name="Rectangle 80"/>
          <p:cNvSpPr>
            <a:spLocks/>
          </p:cNvSpPr>
          <p:nvPr/>
        </p:nvSpPr>
        <p:spPr bwMode="auto">
          <a:xfrm>
            <a:off x="5307013" y="3275013"/>
            <a:ext cx="774700" cy="44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 sz="2400">
                <a:solidFill>
                  <a:srgbClr val="FF0000"/>
                </a:solidFill>
                <a:cs typeface="Arial" charset="0"/>
              </a:rPr>
              <a:t>h=4</a:t>
            </a:r>
          </a:p>
        </p:txBody>
      </p:sp>
      <p:sp>
        <p:nvSpPr>
          <p:cNvPr id="62475" name="Rectangle 81"/>
          <p:cNvSpPr>
            <a:spLocks/>
          </p:cNvSpPr>
          <p:nvPr/>
        </p:nvSpPr>
        <p:spPr bwMode="auto">
          <a:xfrm>
            <a:off x="5478463" y="4870450"/>
            <a:ext cx="774700" cy="44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 sz="2400">
                <a:solidFill>
                  <a:srgbClr val="FF0000"/>
                </a:solidFill>
                <a:cs typeface="Arial" charset="0"/>
              </a:rPr>
              <a:t>h=6</a:t>
            </a:r>
          </a:p>
        </p:txBody>
      </p:sp>
      <p:sp>
        <p:nvSpPr>
          <p:cNvPr id="62476" name="Rectangle 82"/>
          <p:cNvSpPr>
            <a:spLocks/>
          </p:cNvSpPr>
          <p:nvPr/>
        </p:nvSpPr>
        <p:spPr bwMode="auto">
          <a:xfrm>
            <a:off x="3714750" y="6129338"/>
            <a:ext cx="774700" cy="44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 sz="2400">
                <a:solidFill>
                  <a:srgbClr val="FF0000"/>
                </a:solidFill>
                <a:cs typeface="Arial" charset="0"/>
              </a:rPr>
              <a:t>h=9</a:t>
            </a:r>
          </a:p>
        </p:txBody>
      </p:sp>
      <p:sp>
        <p:nvSpPr>
          <p:cNvPr id="62477" name="Rectangle 83"/>
          <p:cNvSpPr>
            <a:spLocks/>
          </p:cNvSpPr>
          <p:nvPr/>
        </p:nvSpPr>
        <p:spPr bwMode="auto">
          <a:xfrm>
            <a:off x="7289800" y="2889250"/>
            <a:ext cx="774700" cy="44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 sz="2400">
                <a:solidFill>
                  <a:srgbClr val="FF0000"/>
                </a:solidFill>
                <a:cs typeface="Arial" charset="0"/>
              </a:rPr>
              <a:t>h=0</a:t>
            </a:r>
          </a:p>
        </p:txBody>
      </p:sp>
      <p:sp>
        <p:nvSpPr>
          <p:cNvPr id="62478" name="Rectangle 84"/>
          <p:cNvSpPr>
            <a:spLocks/>
          </p:cNvSpPr>
          <p:nvPr/>
        </p:nvSpPr>
        <p:spPr bwMode="auto">
          <a:xfrm>
            <a:off x="7169150" y="4656138"/>
            <a:ext cx="774700" cy="44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 sz="2400">
                <a:solidFill>
                  <a:srgbClr val="FF0000"/>
                </a:solidFill>
                <a:cs typeface="Arial" charset="0"/>
              </a:rPr>
              <a:t>h=4</a:t>
            </a:r>
          </a:p>
        </p:txBody>
      </p:sp>
      <p:sp>
        <p:nvSpPr>
          <p:cNvPr id="62479" name="Rectangle 85"/>
          <p:cNvSpPr>
            <a:spLocks/>
          </p:cNvSpPr>
          <p:nvPr/>
        </p:nvSpPr>
        <p:spPr bwMode="auto">
          <a:xfrm>
            <a:off x="6513513" y="5995988"/>
            <a:ext cx="774700" cy="44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 sz="2400">
                <a:solidFill>
                  <a:srgbClr val="FF0000"/>
                </a:solidFill>
                <a:cs typeface="Arial" charset="0"/>
              </a:rPr>
              <a:t>h=6</a:t>
            </a:r>
          </a:p>
        </p:txBody>
      </p:sp>
      <p:sp>
        <p:nvSpPr>
          <p:cNvPr id="62480" name="Rectangle 86"/>
          <p:cNvSpPr>
            <a:spLocks/>
          </p:cNvSpPr>
          <p:nvPr/>
        </p:nvSpPr>
        <p:spPr bwMode="auto">
          <a:xfrm>
            <a:off x="2106613" y="5927725"/>
            <a:ext cx="965200" cy="44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 sz="2400">
                <a:solidFill>
                  <a:srgbClr val="FF0000"/>
                </a:solidFill>
                <a:cs typeface="Arial" charset="0"/>
              </a:rPr>
              <a:t>h=11</a:t>
            </a:r>
          </a:p>
        </p:txBody>
      </p:sp>
      <p:grpSp>
        <p:nvGrpSpPr>
          <p:cNvPr id="16" name="Group 89"/>
          <p:cNvGrpSpPr>
            <a:grpSpLocks/>
          </p:cNvGrpSpPr>
          <p:nvPr/>
        </p:nvGrpSpPr>
        <p:grpSpPr bwMode="auto">
          <a:xfrm>
            <a:off x="5432425" y="3694113"/>
            <a:ext cx="655638" cy="684212"/>
            <a:chOff x="0" y="0"/>
            <a:chExt cx="413" cy="431"/>
          </a:xfrm>
        </p:grpSpPr>
        <p:sp>
          <p:nvSpPr>
            <p:cNvPr id="62484" name="AutoShape 87"/>
            <p:cNvSpPr>
              <a:spLocks/>
            </p:cNvSpPr>
            <p:nvPr/>
          </p:nvSpPr>
          <p:spPr bwMode="auto">
            <a:xfrm>
              <a:off x="0" y="0"/>
              <a:ext cx="413" cy="431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4 h 21600"/>
                <a:gd name="T4" fmla="*/ 4 w 21600"/>
                <a:gd name="T5" fmla="*/ 9 h 21600"/>
                <a:gd name="T6" fmla="*/ 8 w 21600"/>
                <a:gd name="T7" fmla="*/ 4 h 21600"/>
                <a:gd name="T8" fmla="*/ 4 w 21600"/>
                <a:gd name="T9" fmla="*/ 0 h 21600"/>
                <a:gd name="T10" fmla="*/ 4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DAEDEF"/>
            </a:solidFill>
            <a:ln w="25400" cap="flat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485" name="Rectangle 88"/>
            <p:cNvSpPr>
              <a:spLocks/>
            </p:cNvSpPr>
            <p:nvPr/>
          </p:nvSpPr>
          <p:spPr bwMode="auto">
            <a:xfrm>
              <a:off x="112" y="83"/>
              <a:ext cx="188" cy="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>
                  <a:solidFill>
                    <a:schemeClr val="tx1"/>
                  </a:solidFill>
                  <a:latin typeface="Arial Bold Italic" charset="0"/>
                  <a:cs typeface="Arial Bold Italic" charset="0"/>
                  <a:sym typeface="Arial Bold Italic" charset="0"/>
                </a:rPr>
                <a:t>e</a:t>
              </a:r>
            </a:p>
          </p:txBody>
        </p:sp>
      </p:grpSp>
      <p:sp>
        <p:nvSpPr>
          <p:cNvPr id="62482" name="Rectangle 90"/>
          <p:cNvSpPr>
            <a:spLocks noGrp="1" noChangeArrowheads="1"/>
          </p:cNvSpPr>
          <p:nvPr>
            <p:ph type="body" idx="1"/>
          </p:nvPr>
        </p:nvSpPr>
        <p:spPr>
          <a:xfrm>
            <a:off x="430213" y="1546225"/>
            <a:ext cx="8216900" cy="2292350"/>
          </a:xfrm>
        </p:spPr>
        <p:txBody>
          <a:bodyPr rIns="132080"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Strategy: expand the closest node to the goal</a:t>
            </a:r>
          </a:p>
        </p:txBody>
      </p:sp>
      <p:sp>
        <p:nvSpPr>
          <p:cNvPr id="62483" name="Rectangle 91"/>
          <p:cNvSpPr>
            <a:spLocks/>
          </p:cNvSpPr>
          <p:nvPr/>
        </p:nvSpPr>
        <p:spPr bwMode="auto">
          <a:xfrm>
            <a:off x="7364413" y="6426200"/>
            <a:ext cx="17526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/>
            <a:r>
              <a:rPr lang="en-US">
                <a:solidFill>
                  <a:srgbClr val="C00000"/>
                </a:solidFill>
                <a:cs typeface="Arial" charset="0"/>
              </a:rPr>
              <a:t>[demo: greedy]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Actions?  Percepts?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F1E5EB-6FE4-4CEF-9D98-6DB743C4F3A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828800"/>
            <a:ext cx="25527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895600" y="2895600"/>
            <a:ext cx="3200400" cy="2057400"/>
            <a:chOff x="914400" y="2971800"/>
            <a:chExt cx="3200400" cy="2057400"/>
          </a:xfrm>
        </p:grpSpPr>
        <p:pic>
          <p:nvPicPr>
            <p:cNvPr id="7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2971800"/>
              <a:ext cx="297180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200400" y="3505200"/>
              <a:ext cx="914400" cy="15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19400" y="5715000"/>
            <a:ext cx="3836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Recommender System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66139515"/>
      </p:ext>
    </p:extLst>
  </p:cSld>
  <p:clrMapOvr>
    <a:masterClrMapping/>
  </p:clrMapOvr>
  <p:transition xmlns:p14="http://schemas.microsoft.com/office/powerpoint/2010/main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endParaRPr lang="en-US" smtClean="0"/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/>
            <a:endParaRPr lang="en-US" smtClean="0"/>
          </a:p>
        </p:txBody>
      </p:sp>
      <p:pic>
        <p:nvPicPr>
          <p:cNvPr id="63493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4513" y="2376488"/>
            <a:ext cx="1120775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5950" y="2611438"/>
            <a:ext cx="11049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5" name="Picture 6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1700" y="2546350"/>
            <a:ext cx="1089025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6" name="Picture 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64375" y="3525838"/>
            <a:ext cx="11049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7" name="Picture 8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24450" y="3851275"/>
            <a:ext cx="11049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8" name="Picture 9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0250" y="4119563"/>
            <a:ext cx="1120775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9" name="Picture 10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78700" y="4781550"/>
            <a:ext cx="1089025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0" name="Picture 11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16125" y="2538413"/>
            <a:ext cx="11176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25563"/>
          </a:xfrm>
        </p:spPr>
        <p:txBody>
          <a:bodyPr rIns="132080"/>
          <a:lstStyle/>
          <a:p>
            <a:pPr indent="0" eaLnBrk="1" hangingPunct="1"/>
            <a:r>
              <a:rPr lang="en-US" smtClean="0"/>
              <a:t>Example: Tree Search</a:t>
            </a:r>
          </a:p>
        </p:txBody>
      </p:sp>
      <p:grpSp>
        <p:nvGrpSpPr>
          <p:cNvPr id="64516" name="Group 5"/>
          <p:cNvGrpSpPr>
            <a:grpSpLocks/>
          </p:cNvGrpSpPr>
          <p:nvPr/>
        </p:nvGrpSpPr>
        <p:grpSpPr bwMode="auto">
          <a:xfrm>
            <a:off x="547688" y="4354513"/>
            <a:ext cx="800100" cy="768350"/>
            <a:chOff x="0" y="0"/>
            <a:chExt cx="504" cy="484"/>
          </a:xfrm>
        </p:grpSpPr>
        <p:sp>
          <p:nvSpPr>
            <p:cNvPr id="64567" name="AutoShape 3"/>
            <p:cNvSpPr>
              <a:spLocks/>
            </p:cNvSpPr>
            <p:nvPr/>
          </p:nvSpPr>
          <p:spPr bwMode="auto">
            <a:xfrm>
              <a:off x="0" y="0"/>
              <a:ext cx="504" cy="484"/>
            </a:xfrm>
            <a:custGeom>
              <a:avLst/>
              <a:gdLst>
                <a:gd name="T0" fmla="*/ 6 w 21600"/>
                <a:gd name="T1" fmla="*/ 0 h 21600"/>
                <a:gd name="T2" fmla="*/ 0 w 21600"/>
                <a:gd name="T3" fmla="*/ 5 h 21600"/>
                <a:gd name="T4" fmla="*/ 6 w 21600"/>
                <a:gd name="T5" fmla="*/ 11 h 21600"/>
                <a:gd name="T6" fmla="*/ 12 w 21600"/>
                <a:gd name="T7" fmla="*/ 5 h 21600"/>
                <a:gd name="T8" fmla="*/ 6 w 21600"/>
                <a:gd name="T9" fmla="*/ 0 h 21600"/>
                <a:gd name="T10" fmla="*/ 6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4568" name="Rectangle 4"/>
            <p:cNvSpPr>
              <a:spLocks/>
            </p:cNvSpPr>
            <p:nvPr/>
          </p:nvSpPr>
          <p:spPr bwMode="auto">
            <a:xfrm>
              <a:off x="136" y="94"/>
              <a:ext cx="231" cy="2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80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S</a:t>
              </a:r>
            </a:p>
          </p:txBody>
        </p:sp>
      </p:grpSp>
      <p:grpSp>
        <p:nvGrpSpPr>
          <p:cNvPr id="64517" name="Group 8"/>
          <p:cNvGrpSpPr>
            <a:grpSpLocks/>
          </p:cNvGrpSpPr>
          <p:nvPr/>
        </p:nvGrpSpPr>
        <p:grpSpPr bwMode="auto">
          <a:xfrm>
            <a:off x="7832725" y="1738313"/>
            <a:ext cx="800100" cy="769937"/>
            <a:chOff x="0" y="0"/>
            <a:chExt cx="504" cy="484"/>
          </a:xfrm>
        </p:grpSpPr>
        <p:sp>
          <p:nvSpPr>
            <p:cNvPr id="64565" name="AutoShape 6"/>
            <p:cNvSpPr>
              <a:spLocks/>
            </p:cNvSpPr>
            <p:nvPr/>
          </p:nvSpPr>
          <p:spPr bwMode="auto">
            <a:xfrm>
              <a:off x="0" y="0"/>
              <a:ext cx="504" cy="484"/>
            </a:xfrm>
            <a:custGeom>
              <a:avLst/>
              <a:gdLst>
                <a:gd name="T0" fmla="*/ 6 w 21600"/>
                <a:gd name="T1" fmla="*/ 0 h 21600"/>
                <a:gd name="T2" fmla="*/ 0 w 21600"/>
                <a:gd name="T3" fmla="*/ 5 h 21600"/>
                <a:gd name="T4" fmla="*/ 6 w 21600"/>
                <a:gd name="T5" fmla="*/ 11 h 21600"/>
                <a:gd name="T6" fmla="*/ 12 w 21600"/>
                <a:gd name="T7" fmla="*/ 5 h 21600"/>
                <a:gd name="T8" fmla="*/ 6 w 21600"/>
                <a:gd name="T9" fmla="*/ 0 h 21600"/>
                <a:gd name="T10" fmla="*/ 6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4566" name="Rectangle 7"/>
            <p:cNvSpPr>
              <a:spLocks/>
            </p:cNvSpPr>
            <p:nvPr/>
          </p:nvSpPr>
          <p:spPr bwMode="auto">
            <a:xfrm>
              <a:off x="124" y="94"/>
              <a:ext cx="255" cy="2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80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G</a:t>
              </a:r>
            </a:p>
          </p:txBody>
        </p:sp>
      </p:grpSp>
      <p:grpSp>
        <p:nvGrpSpPr>
          <p:cNvPr id="64518" name="Group 11"/>
          <p:cNvGrpSpPr>
            <a:grpSpLocks/>
          </p:cNvGrpSpPr>
          <p:nvPr/>
        </p:nvGrpSpPr>
        <p:grpSpPr bwMode="auto">
          <a:xfrm>
            <a:off x="2868613" y="3662363"/>
            <a:ext cx="801687" cy="768350"/>
            <a:chOff x="0" y="0"/>
            <a:chExt cx="505" cy="484"/>
          </a:xfrm>
        </p:grpSpPr>
        <p:sp>
          <p:nvSpPr>
            <p:cNvPr id="64563" name="AutoShape 9"/>
            <p:cNvSpPr>
              <a:spLocks/>
            </p:cNvSpPr>
            <p:nvPr/>
          </p:nvSpPr>
          <p:spPr bwMode="auto">
            <a:xfrm>
              <a:off x="0" y="0"/>
              <a:ext cx="505" cy="484"/>
            </a:xfrm>
            <a:custGeom>
              <a:avLst/>
              <a:gdLst>
                <a:gd name="T0" fmla="*/ 6 w 21600"/>
                <a:gd name="T1" fmla="*/ 0 h 21600"/>
                <a:gd name="T2" fmla="*/ 0 w 21600"/>
                <a:gd name="T3" fmla="*/ 5 h 21600"/>
                <a:gd name="T4" fmla="*/ 6 w 21600"/>
                <a:gd name="T5" fmla="*/ 11 h 21600"/>
                <a:gd name="T6" fmla="*/ 12 w 21600"/>
                <a:gd name="T7" fmla="*/ 5 h 21600"/>
                <a:gd name="T8" fmla="*/ 6 w 21600"/>
                <a:gd name="T9" fmla="*/ 0 h 21600"/>
                <a:gd name="T10" fmla="*/ 6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4564" name="Rectangle 10"/>
            <p:cNvSpPr>
              <a:spLocks/>
            </p:cNvSpPr>
            <p:nvPr/>
          </p:nvSpPr>
          <p:spPr bwMode="auto">
            <a:xfrm>
              <a:off x="149" y="94"/>
              <a:ext cx="206" cy="2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800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d</a:t>
              </a:r>
            </a:p>
          </p:txBody>
        </p:sp>
      </p:grpSp>
      <p:grpSp>
        <p:nvGrpSpPr>
          <p:cNvPr id="64519" name="Group 14"/>
          <p:cNvGrpSpPr>
            <a:grpSpLocks/>
          </p:cNvGrpSpPr>
          <p:nvPr/>
        </p:nvGrpSpPr>
        <p:grpSpPr bwMode="auto">
          <a:xfrm>
            <a:off x="1187450" y="2508250"/>
            <a:ext cx="801688" cy="768350"/>
            <a:chOff x="0" y="0"/>
            <a:chExt cx="505" cy="484"/>
          </a:xfrm>
        </p:grpSpPr>
        <p:sp>
          <p:nvSpPr>
            <p:cNvPr id="64561" name="AutoShape 12"/>
            <p:cNvSpPr>
              <a:spLocks/>
            </p:cNvSpPr>
            <p:nvPr/>
          </p:nvSpPr>
          <p:spPr bwMode="auto">
            <a:xfrm>
              <a:off x="0" y="0"/>
              <a:ext cx="505" cy="484"/>
            </a:xfrm>
            <a:custGeom>
              <a:avLst/>
              <a:gdLst>
                <a:gd name="T0" fmla="*/ 6 w 21600"/>
                <a:gd name="T1" fmla="*/ 0 h 21600"/>
                <a:gd name="T2" fmla="*/ 0 w 21600"/>
                <a:gd name="T3" fmla="*/ 5 h 21600"/>
                <a:gd name="T4" fmla="*/ 6 w 21600"/>
                <a:gd name="T5" fmla="*/ 11 h 21600"/>
                <a:gd name="T6" fmla="*/ 12 w 21600"/>
                <a:gd name="T7" fmla="*/ 5 h 21600"/>
                <a:gd name="T8" fmla="*/ 6 w 21600"/>
                <a:gd name="T9" fmla="*/ 0 h 21600"/>
                <a:gd name="T10" fmla="*/ 6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4562" name="Rectangle 13"/>
            <p:cNvSpPr>
              <a:spLocks/>
            </p:cNvSpPr>
            <p:nvPr/>
          </p:nvSpPr>
          <p:spPr bwMode="auto">
            <a:xfrm>
              <a:off x="149" y="94"/>
              <a:ext cx="206" cy="2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800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b</a:t>
              </a:r>
            </a:p>
          </p:txBody>
        </p:sp>
      </p:grpSp>
      <p:grpSp>
        <p:nvGrpSpPr>
          <p:cNvPr id="64520" name="Group 17"/>
          <p:cNvGrpSpPr>
            <a:grpSpLocks/>
          </p:cNvGrpSpPr>
          <p:nvPr/>
        </p:nvGrpSpPr>
        <p:grpSpPr bwMode="auto">
          <a:xfrm>
            <a:off x="1989138" y="5200650"/>
            <a:ext cx="800100" cy="768350"/>
            <a:chOff x="0" y="0"/>
            <a:chExt cx="504" cy="484"/>
          </a:xfrm>
        </p:grpSpPr>
        <p:sp>
          <p:nvSpPr>
            <p:cNvPr id="64559" name="AutoShape 15"/>
            <p:cNvSpPr>
              <a:spLocks/>
            </p:cNvSpPr>
            <p:nvPr/>
          </p:nvSpPr>
          <p:spPr bwMode="auto">
            <a:xfrm>
              <a:off x="0" y="0"/>
              <a:ext cx="504" cy="484"/>
            </a:xfrm>
            <a:custGeom>
              <a:avLst/>
              <a:gdLst>
                <a:gd name="T0" fmla="*/ 6 w 21600"/>
                <a:gd name="T1" fmla="*/ 0 h 21600"/>
                <a:gd name="T2" fmla="*/ 0 w 21600"/>
                <a:gd name="T3" fmla="*/ 5 h 21600"/>
                <a:gd name="T4" fmla="*/ 6 w 21600"/>
                <a:gd name="T5" fmla="*/ 11 h 21600"/>
                <a:gd name="T6" fmla="*/ 12 w 21600"/>
                <a:gd name="T7" fmla="*/ 5 h 21600"/>
                <a:gd name="T8" fmla="*/ 6 w 21600"/>
                <a:gd name="T9" fmla="*/ 0 h 21600"/>
                <a:gd name="T10" fmla="*/ 6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4560" name="Rectangle 16"/>
            <p:cNvSpPr>
              <a:spLocks/>
            </p:cNvSpPr>
            <p:nvPr/>
          </p:nvSpPr>
          <p:spPr bwMode="auto">
            <a:xfrm>
              <a:off x="149" y="94"/>
              <a:ext cx="205" cy="2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800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p</a:t>
              </a:r>
            </a:p>
          </p:txBody>
        </p:sp>
      </p:grpSp>
      <p:grpSp>
        <p:nvGrpSpPr>
          <p:cNvPr id="64521" name="Group 20"/>
          <p:cNvGrpSpPr>
            <a:grpSpLocks/>
          </p:cNvGrpSpPr>
          <p:nvPr/>
        </p:nvGrpSpPr>
        <p:grpSpPr bwMode="auto">
          <a:xfrm>
            <a:off x="3910013" y="5430838"/>
            <a:ext cx="800100" cy="769937"/>
            <a:chOff x="0" y="0"/>
            <a:chExt cx="504" cy="484"/>
          </a:xfrm>
        </p:grpSpPr>
        <p:sp>
          <p:nvSpPr>
            <p:cNvPr id="64557" name="AutoShape 18"/>
            <p:cNvSpPr>
              <a:spLocks/>
            </p:cNvSpPr>
            <p:nvPr/>
          </p:nvSpPr>
          <p:spPr bwMode="auto">
            <a:xfrm>
              <a:off x="0" y="0"/>
              <a:ext cx="504" cy="484"/>
            </a:xfrm>
            <a:custGeom>
              <a:avLst/>
              <a:gdLst>
                <a:gd name="T0" fmla="*/ 6 w 21600"/>
                <a:gd name="T1" fmla="*/ 0 h 21600"/>
                <a:gd name="T2" fmla="*/ 0 w 21600"/>
                <a:gd name="T3" fmla="*/ 5 h 21600"/>
                <a:gd name="T4" fmla="*/ 6 w 21600"/>
                <a:gd name="T5" fmla="*/ 11 h 21600"/>
                <a:gd name="T6" fmla="*/ 12 w 21600"/>
                <a:gd name="T7" fmla="*/ 5 h 21600"/>
                <a:gd name="T8" fmla="*/ 6 w 21600"/>
                <a:gd name="T9" fmla="*/ 0 h 21600"/>
                <a:gd name="T10" fmla="*/ 6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4558" name="Rectangle 19"/>
            <p:cNvSpPr>
              <a:spLocks/>
            </p:cNvSpPr>
            <p:nvPr/>
          </p:nvSpPr>
          <p:spPr bwMode="auto">
            <a:xfrm>
              <a:off x="149" y="94"/>
              <a:ext cx="205" cy="2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800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q</a:t>
              </a:r>
            </a:p>
          </p:txBody>
        </p:sp>
      </p:grpSp>
      <p:grpSp>
        <p:nvGrpSpPr>
          <p:cNvPr id="64522" name="Group 23"/>
          <p:cNvGrpSpPr>
            <a:grpSpLocks/>
          </p:cNvGrpSpPr>
          <p:nvPr/>
        </p:nvGrpSpPr>
        <p:grpSpPr bwMode="auto">
          <a:xfrm>
            <a:off x="4791075" y="2430463"/>
            <a:ext cx="800100" cy="769937"/>
            <a:chOff x="0" y="0"/>
            <a:chExt cx="504" cy="484"/>
          </a:xfrm>
        </p:grpSpPr>
        <p:sp>
          <p:nvSpPr>
            <p:cNvPr id="64555" name="AutoShape 21"/>
            <p:cNvSpPr>
              <a:spLocks/>
            </p:cNvSpPr>
            <p:nvPr/>
          </p:nvSpPr>
          <p:spPr bwMode="auto">
            <a:xfrm>
              <a:off x="0" y="0"/>
              <a:ext cx="504" cy="484"/>
            </a:xfrm>
            <a:custGeom>
              <a:avLst/>
              <a:gdLst>
                <a:gd name="T0" fmla="*/ 6 w 21600"/>
                <a:gd name="T1" fmla="*/ 0 h 21600"/>
                <a:gd name="T2" fmla="*/ 0 w 21600"/>
                <a:gd name="T3" fmla="*/ 5 h 21600"/>
                <a:gd name="T4" fmla="*/ 6 w 21600"/>
                <a:gd name="T5" fmla="*/ 11 h 21600"/>
                <a:gd name="T6" fmla="*/ 12 w 21600"/>
                <a:gd name="T7" fmla="*/ 5 h 21600"/>
                <a:gd name="T8" fmla="*/ 6 w 21600"/>
                <a:gd name="T9" fmla="*/ 0 h 21600"/>
                <a:gd name="T10" fmla="*/ 6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4556" name="Rectangle 22"/>
            <p:cNvSpPr>
              <a:spLocks/>
            </p:cNvSpPr>
            <p:nvPr/>
          </p:nvSpPr>
          <p:spPr bwMode="auto">
            <a:xfrm>
              <a:off x="155" y="94"/>
              <a:ext cx="193" cy="2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800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c</a:t>
              </a:r>
            </a:p>
          </p:txBody>
        </p:sp>
      </p:grpSp>
      <p:grpSp>
        <p:nvGrpSpPr>
          <p:cNvPr id="64523" name="Group 26"/>
          <p:cNvGrpSpPr>
            <a:grpSpLocks/>
          </p:cNvGrpSpPr>
          <p:nvPr/>
        </p:nvGrpSpPr>
        <p:grpSpPr bwMode="auto">
          <a:xfrm>
            <a:off x="5911850" y="3354388"/>
            <a:ext cx="800100" cy="768350"/>
            <a:chOff x="0" y="0"/>
            <a:chExt cx="504" cy="484"/>
          </a:xfrm>
        </p:grpSpPr>
        <p:sp>
          <p:nvSpPr>
            <p:cNvPr id="64553" name="AutoShape 24"/>
            <p:cNvSpPr>
              <a:spLocks/>
            </p:cNvSpPr>
            <p:nvPr/>
          </p:nvSpPr>
          <p:spPr bwMode="auto">
            <a:xfrm>
              <a:off x="0" y="0"/>
              <a:ext cx="504" cy="484"/>
            </a:xfrm>
            <a:custGeom>
              <a:avLst/>
              <a:gdLst>
                <a:gd name="T0" fmla="*/ 6 w 21600"/>
                <a:gd name="T1" fmla="*/ 0 h 21600"/>
                <a:gd name="T2" fmla="*/ 0 w 21600"/>
                <a:gd name="T3" fmla="*/ 5 h 21600"/>
                <a:gd name="T4" fmla="*/ 6 w 21600"/>
                <a:gd name="T5" fmla="*/ 11 h 21600"/>
                <a:gd name="T6" fmla="*/ 12 w 21600"/>
                <a:gd name="T7" fmla="*/ 5 h 21600"/>
                <a:gd name="T8" fmla="*/ 6 w 21600"/>
                <a:gd name="T9" fmla="*/ 0 h 21600"/>
                <a:gd name="T10" fmla="*/ 6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4554" name="Rectangle 25"/>
            <p:cNvSpPr>
              <a:spLocks/>
            </p:cNvSpPr>
            <p:nvPr/>
          </p:nvSpPr>
          <p:spPr bwMode="auto">
            <a:xfrm>
              <a:off x="149" y="94"/>
              <a:ext cx="205" cy="2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800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e</a:t>
              </a:r>
            </a:p>
          </p:txBody>
        </p:sp>
      </p:grpSp>
      <p:grpSp>
        <p:nvGrpSpPr>
          <p:cNvPr id="64524" name="Group 29"/>
          <p:cNvGrpSpPr>
            <a:grpSpLocks/>
          </p:cNvGrpSpPr>
          <p:nvPr/>
        </p:nvGrpSpPr>
        <p:grpSpPr bwMode="auto">
          <a:xfrm>
            <a:off x="5270500" y="4430713"/>
            <a:ext cx="800100" cy="769937"/>
            <a:chOff x="0" y="0"/>
            <a:chExt cx="504" cy="484"/>
          </a:xfrm>
        </p:grpSpPr>
        <p:sp>
          <p:nvSpPr>
            <p:cNvPr id="64551" name="AutoShape 27"/>
            <p:cNvSpPr>
              <a:spLocks/>
            </p:cNvSpPr>
            <p:nvPr/>
          </p:nvSpPr>
          <p:spPr bwMode="auto">
            <a:xfrm>
              <a:off x="0" y="0"/>
              <a:ext cx="504" cy="484"/>
            </a:xfrm>
            <a:custGeom>
              <a:avLst/>
              <a:gdLst>
                <a:gd name="T0" fmla="*/ 6 w 21600"/>
                <a:gd name="T1" fmla="*/ 0 h 21600"/>
                <a:gd name="T2" fmla="*/ 0 w 21600"/>
                <a:gd name="T3" fmla="*/ 5 h 21600"/>
                <a:gd name="T4" fmla="*/ 6 w 21600"/>
                <a:gd name="T5" fmla="*/ 11 h 21600"/>
                <a:gd name="T6" fmla="*/ 12 w 21600"/>
                <a:gd name="T7" fmla="*/ 5 h 21600"/>
                <a:gd name="T8" fmla="*/ 6 w 21600"/>
                <a:gd name="T9" fmla="*/ 0 h 21600"/>
                <a:gd name="T10" fmla="*/ 6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4552" name="Rectangle 28"/>
            <p:cNvSpPr>
              <a:spLocks/>
            </p:cNvSpPr>
            <p:nvPr/>
          </p:nvSpPr>
          <p:spPr bwMode="auto">
            <a:xfrm>
              <a:off x="149" y="94"/>
              <a:ext cx="205" cy="2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800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h</a:t>
              </a:r>
            </a:p>
          </p:txBody>
        </p:sp>
      </p:grpSp>
      <p:grpSp>
        <p:nvGrpSpPr>
          <p:cNvPr id="64525" name="Group 32"/>
          <p:cNvGrpSpPr>
            <a:grpSpLocks/>
          </p:cNvGrpSpPr>
          <p:nvPr/>
        </p:nvGrpSpPr>
        <p:grpSpPr bwMode="auto">
          <a:xfrm>
            <a:off x="2628900" y="1816100"/>
            <a:ext cx="800100" cy="768350"/>
            <a:chOff x="0" y="0"/>
            <a:chExt cx="504" cy="484"/>
          </a:xfrm>
        </p:grpSpPr>
        <p:sp>
          <p:nvSpPr>
            <p:cNvPr id="64549" name="AutoShape 30"/>
            <p:cNvSpPr>
              <a:spLocks/>
            </p:cNvSpPr>
            <p:nvPr/>
          </p:nvSpPr>
          <p:spPr bwMode="auto">
            <a:xfrm>
              <a:off x="0" y="0"/>
              <a:ext cx="504" cy="484"/>
            </a:xfrm>
            <a:custGeom>
              <a:avLst/>
              <a:gdLst>
                <a:gd name="T0" fmla="*/ 6 w 21600"/>
                <a:gd name="T1" fmla="*/ 0 h 21600"/>
                <a:gd name="T2" fmla="*/ 0 w 21600"/>
                <a:gd name="T3" fmla="*/ 5 h 21600"/>
                <a:gd name="T4" fmla="*/ 6 w 21600"/>
                <a:gd name="T5" fmla="*/ 11 h 21600"/>
                <a:gd name="T6" fmla="*/ 12 w 21600"/>
                <a:gd name="T7" fmla="*/ 5 h 21600"/>
                <a:gd name="T8" fmla="*/ 6 w 21600"/>
                <a:gd name="T9" fmla="*/ 0 h 21600"/>
                <a:gd name="T10" fmla="*/ 6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4550" name="Rectangle 31"/>
            <p:cNvSpPr>
              <a:spLocks/>
            </p:cNvSpPr>
            <p:nvPr/>
          </p:nvSpPr>
          <p:spPr bwMode="auto">
            <a:xfrm>
              <a:off x="149" y="94"/>
              <a:ext cx="205" cy="2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800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a</a:t>
              </a:r>
            </a:p>
          </p:txBody>
        </p:sp>
      </p:grpSp>
      <p:grpSp>
        <p:nvGrpSpPr>
          <p:cNvPr id="64526" name="Group 35"/>
          <p:cNvGrpSpPr>
            <a:grpSpLocks/>
          </p:cNvGrpSpPr>
          <p:nvPr/>
        </p:nvGrpSpPr>
        <p:grpSpPr bwMode="auto">
          <a:xfrm>
            <a:off x="7593013" y="3816350"/>
            <a:ext cx="800100" cy="768350"/>
            <a:chOff x="0" y="0"/>
            <a:chExt cx="504" cy="484"/>
          </a:xfrm>
        </p:grpSpPr>
        <p:sp>
          <p:nvSpPr>
            <p:cNvPr id="64547" name="AutoShape 33"/>
            <p:cNvSpPr>
              <a:spLocks/>
            </p:cNvSpPr>
            <p:nvPr/>
          </p:nvSpPr>
          <p:spPr bwMode="auto">
            <a:xfrm>
              <a:off x="0" y="0"/>
              <a:ext cx="504" cy="484"/>
            </a:xfrm>
            <a:custGeom>
              <a:avLst/>
              <a:gdLst>
                <a:gd name="T0" fmla="*/ 6 w 21600"/>
                <a:gd name="T1" fmla="*/ 0 h 21600"/>
                <a:gd name="T2" fmla="*/ 0 w 21600"/>
                <a:gd name="T3" fmla="*/ 5 h 21600"/>
                <a:gd name="T4" fmla="*/ 6 w 21600"/>
                <a:gd name="T5" fmla="*/ 11 h 21600"/>
                <a:gd name="T6" fmla="*/ 12 w 21600"/>
                <a:gd name="T7" fmla="*/ 5 h 21600"/>
                <a:gd name="T8" fmla="*/ 6 w 21600"/>
                <a:gd name="T9" fmla="*/ 0 h 21600"/>
                <a:gd name="T10" fmla="*/ 6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4548" name="Rectangle 34"/>
            <p:cNvSpPr>
              <a:spLocks/>
            </p:cNvSpPr>
            <p:nvPr/>
          </p:nvSpPr>
          <p:spPr bwMode="auto">
            <a:xfrm>
              <a:off x="180" y="94"/>
              <a:ext cx="143" cy="2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800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f</a:t>
              </a:r>
            </a:p>
          </p:txBody>
        </p:sp>
      </p:grpSp>
      <p:grpSp>
        <p:nvGrpSpPr>
          <p:cNvPr id="64527" name="Group 38"/>
          <p:cNvGrpSpPr>
            <a:grpSpLocks/>
          </p:cNvGrpSpPr>
          <p:nvPr/>
        </p:nvGrpSpPr>
        <p:grpSpPr bwMode="auto">
          <a:xfrm>
            <a:off x="7272338" y="5200650"/>
            <a:ext cx="800100" cy="768350"/>
            <a:chOff x="0" y="0"/>
            <a:chExt cx="504" cy="484"/>
          </a:xfrm>
        </p:grpSpPr>
        <p:sp>
          <p:nvSpPr>
            <p:cNvPr id="64545" name="AutoShape 36"/>
            <p:cNvSpPr>
              <a:spLocks/>
            </p:cNvSpPr>
            <p:nvPr/>
          </p:nvSpPr>
          <p:spPr bwMode="auto">
            <a:xfrm>
              <a:off x="0" y="0"/>
              <a:ext cx="504" cy="484"/>
            </a:xfrm>
            <a:custGeom>
              <a:avLst/>
              <a:gdLst>
                <a:gd name="T0" fmla="*/ 6 w 21600"/>
                <a:gd name="T1" fmla="*/ 0 h 21600"/>
                <a:gd name="T2" fmla="*/ 0 w 21600"/>
                <a:gd name="T3" fmla="*/ 5 h 21600"/>
                <a:gd name="T4" fmla="*/ 6 w 21600"/>
                <a:gd name="T5" fmla="*/ 11 h 21600"/>
                <a:gd name="T6" fmla="*/ 12 w 21600"/>
                <a:gd name="T7" fmla="*/ 5 h 21600"/>
                <a:gd name="T8" fmla="*/ 6 w 21600"/>
                <a:gd name="T9" fmla="*/ 0 h 21600"/>
                <a:gd name="T10" fmla="*/ 6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4546" name="Rectangle 37"/>
            <p:cNvSpPr>
              <a:spLocks/>
            </p:cNvSpPr>
            <p:nvPr/>
          </p:nvSpPr>
          <p:spPr bwMode="auto">
            <a:xfrm>
              <a:off x="174" y="94"/>
              <a:ext cx="155" cy="2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800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r</a:t>
              </a:r>
            </a:p>
          </p:txBody>
        </p:sp>
      </p:grpSp>
      <p:cxnSp>
        <p:nvCxnSpPr>
          <p:cNvPr id="64528" name="AutoShape 39"/>
          <p:cNvCxnSpPr>
            <a:cxnSpLocks noChangeShapeType="1"/>
          </p:cNvCxnSpPr>
          <p:nvPr/>
        </p:nvCxnSpPr>
        <p:spPr bwMode="auto">
          <a:xfrm>
            <a:off x="947738" y="4738688"/>
            <a:ext cx="1441450" cy="8461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4529" name="AutoShape 40"/>
          <p:cNvCxnSpPr>
            <a:cxnSpLocks noChangeShapeType="1"/>
          </p:cNvCxnSpPr>
          <p:nvPr/>
        </p:nvCxnSpPr>
        <p:spPr bwMode="auto">
          <a:xfrm>
            <a:off x="2389188" y="5584825"/>
            <a:ext cx="1920875" cy="2301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4530" name="AutoShape 41"/>
          <p:cNvCxnSpPr>
            <a:cxnSpLocks noChangeShapeType="1"/>
          </p:cNvCxnSpPr>
          <p:nvPr/>
        </p:nvCxnSpPr>
        <p:spPr bwMode="auto">
          <a:xfrm flipH="1">
            <a:off x="4310063" y="4814888"/>
            <a:ext cx="1360487" cy="1000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4531" name="AutoShape 42"/>
          <p:cNvCxnSpPr>
            <a:cxnSpLocks noChangeShapeType="1"/>
          </p:cNvCxnSpPr>
          <p:nvPr/>
        </p:nvCxnSpPr>
        <p:spPr bwMode="auto">
          <a:xfrm flipH="1">
            <a:off x="2389188" y="4814888"/>
            <a:ext cx="3281362" cy="7699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4532" name="AutoShape 43"/>
          <p:cNvCxnSpPr>
            <a:cxnSpLocks noChangeShapeType="1"/>
          </p:cNvCxnSpPr>
          <p:nvPr/>
        </p:nvCxnSpPr>
        <p:spPr bwMode="auto">
          <a:xfrm flipH="1">
            <a:off x="5670550" y="3738563"/>
            <a:ext cx="641350" cy="1076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4533" name="AutoShape 44"/>
          <p:cNvCxnSpPr>
            <a:cxnSpLocks noChangeShapeType="1"/>
          </p:cNvCxnSpPr>
          <p:nvPr/>
        </p:nvCxnSpPr>
        <p:spPr bwMode="auto">
          <a:xfrm>
            <a:off x="6311900" y="3738563"/>
            <a:ext cx="1360488" cy="1846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4534" name="AutoShape 45"/>
          <p:cNvCxnSpPr>
            <a:cxnSpLocks noChangeShapeType="1"/>
          </p:cNvCxnSpPr>
          <p:nvPr/>
        </p:nvCxnSpPr>
        <p:spPr bwMode="auto">
          <a:xfrm rot="10800000" flipH="1">
            <a:off x="7672388" y="4200525"/>
            <a:ext cx="320675" cy="1384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4535" name="AutoShape 46"/>
          <p:cNvCxnSpPr>
            <a:cxnSpLocks noChangeShapeType="1"/>
          </p:cNvCxnSpPr>
          <p:nvPr/>
        </p:nvCxnSpPr>
        <p:spPr bwMode="auto">
          <a:xfrm rot="10800000" flipH="1">
            <a:off x="7993063" y="2122488"/>
            <a:ext cx="239712" cy="2078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4536" name="Line 47"/>
          <p:cNvSpPr>
            <a:spLocks noChangeShapeType="1"/>
          </p:cNvSpPr>
          <p:nvPr/>
        </p:nvSpPr>
        <p:spPr bwMode="auto">
          <a:xfrm rot="10800000" flipH="1">
            <a:off x="1231900" y="4046538"/>
            <a:ext cx="1636713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64537" name="AutoShape 48"/>
          <p:cNvCxnSpPr>
            <a:cxnSpLocks noChangeShapeType="1"/>
          </p:cNvCxnSpPr>
          <p:nvPr/>
        </p:nvCxnSpPr>
        <p:spPr bwMode="auto">
          <a:xfrm rot="10800000">
            <a:off x="1587500" y="2890838"/>
            <a:ext cx="1681163" cy="11541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4538" name="Line 49"/>
          <p:cNvSpPr>
            <a:spLocks noChangeShapeType="1"/>
          </p:cNvSpPr>
          <p:nvPr/>
        </p:nvSpPr>
        <p:spPr bwMode="auto">
          <a:xfrm rot="10800000" flipH="1">
            <a:off x="1908175" y="2200275"/>
            <a:ext cx="720725" cy="420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64539" name="AutoShape 50"/>
          <p:cNvCxnSpPr>
            <a:cxnSpLocks noChangeShapeType="1"/>
          </p:cNvCxnSpPr>
          <p:nvPr/>
        </p:nvCxnSpPr>
        <p:spPr bwMode="auto">
          <a:xfrm rot="10800000">
            <a:off x="3028950" y="2200275"/>
            <a:ext cx="2162175" cy="6143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4540" name="AutoShape 51"/>
          <p:cNvCxnSpPr>
            <a:cxnSpLocks noChangeShapeType="1"/>
          </p:cNvCxnSpPr>
          <p:nvPr/>
        </p:nvCxnSpPr>
        <p:spPr bwMode="auto">
          <a:xfrm rot="10800000" flipH="1">
            <a:off x="3268663" y="2814638"/>
            <a:ext cx="1922462" cy="12303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4541" name="AutoShape 52"/>
          <p:cNvCxnSpPr>
            <a:cxnSpLocks noChangeShapeType="1"/>
          </p:cNvCxnSpPr>
          <p:nvPr/>
        </p:nvCxnSpPr>
        <p:spPr bwMode="auto">
          <a:xfrm rot="10800000" flipH="1">
            <a:off x="3268663" y="3738563"/>
            <a:ext cx="3043237" cy="307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4542" name="AutoShape 53"/>
          <p:cNvCxnSpPr>
            <a:cxnSpLocks noChangeShapeType="1"/>
          </p:cNvCxnSpPr>
          <p:nvPr/>
        </p:nvCxnSpPr>
        <p:spPr bwMode="auto">
          <a:xfrm rot="10800000">
            <a:off x="5191125" y="2814638"/>
            <a:ext cx="2801938" cy="13858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4543" name="AutoShape 54"/>
          <p:cNvCxnSpPr>
            <a:cxnSpLocks noChangeShapeType="1"/>
          </p:cNvCxnSpPr>
          <p:nvPr/>
        </p:nvCxnSpPr>
        <p:spPr bwMode="auto">
          <a:xfrm rot="10800000" flipH="1">
            <a:off x="947738" y="3736975"/>
            <a:ext cx="5364162" cy="1000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4544" name="AutoShape 55"/>
          <p:cNvCxnSpPr>
            <a:cxnSpLocks noChangeShapeType="1"/>
          </p:cNvCxnSpPr>
          <p:nvPr/>
        </p:nvCxnSpPr>
        <p:spPr bwMode="auto">
          <a:xfrm rot="10800000" flipH="1">
            <a:off x="4310063" y="5584825"/>
            <a:ext cx="3362325" cy="230188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smtClean="0"/>
              <a:t>5 Minute Break</a:t>
            </a:r>
          </a:p>
        </p:txBody>
      </p:sp>
      <p:pic>
        <p:nvPicPr>
          <p:cNvPr id="65540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2725" y="1592263"/>
            <a:ext cx="5935663" cy="461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Rectangle 4"/>
          <p:cNvSpPr>
            <a:spLocks/>
          </p:cNvSpPr>
          <p:nvPr/>
        </p:nvSpPr>
        <p:spPr bwMode="auto">
          <a:xfrm>
            <a:off x="6691313" y="6426200"/>
            <a:ext cx="24257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/>
            <a:r>
              <a:rPr lang="en-US">
                <a:solidFill>
                  <a:srgbClr val="C00000"/>
                </a:solidFill>
                <a:cs typeface="Arial" charset="0"/>
              </a:rPr>
              <a:t>A Dan Gillick original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Agents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229600" cy="5257800"/>
          </a:xfrm>
        </p:spPr>
        <p:txBody>
          <a:bodyPr/>
          <a:lstStyle/>
          <a:p>
            <a:r>
              <a:rPr lang="en-US" dirty="0" smtClean="0"/>
              <a:t>Reflex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Goal oriented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Utility-based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F1E5EB-6FE4-4CEF-9D98-6DB743C4F3A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" name="Picture 6" descr="http://images.wikia.com/animalcrossing/images/5/53/Real_Du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371600"/>
            <a:ext cx="15240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743200"/>
            <a:ext cx="24384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http://upload.wikimedia.org/wikipedia/commons/thumb/d/d8/NASA_Mars_Rover.jpg/300px-NASA_Mars_Rov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029200"/>
            <a:ext cx="1935163" cy="1548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530443"/>
      </p:ext>
    </p:extLst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75" y="2265363"/>
            <a:ext cx="3403600" cy="340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43" name="Rectangle 2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smtClean="0"/>
              <a:t>Famous Reflex Agents</a:t>
            </a:r>
          </a:p>
        </p:txBody>
      </p:sp>
      <p:pic>
        <p:nvPicPr>
          <p:cNvPr id="10245" name="Picture 6" descr="http://images.wikia.com/animalcrossing/images/5/53/Real_Du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514600"/>
            <a:ext cx="38100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smtClean="0"/>
              <a:t>Goal Based Agents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20850"/>
            <a:ext cx="4495800" cy="5137150"/>
          </a:xfrm>
        </p:spPr>
        <p:txBody>
          <a:bodyPr rIns="132080"/>
          <a:lstStyle/>
          <a:p>
            <a:pPr marL="433388" eaLnBrk="1" hangingPunct="1">
              <a:lnSpc>
                <a:spcPct val="90000"/>
              </a:lnSpc>
            </a:pPr>
            <a:r>
              <a:rPr lang="en-US" sz="2400" dirty="0" smtClean="0"/>
              <a:t>Plan ahead</a:t>
            </a:r>
          </a:p>
          <a:p>
            <a:pPr marL="433388" eaLnBrk="1" hangingPunct="1">
              <a:lnSpc>
                <a:spcPct val="90000"/>
              </a:lnSpc>
            </a:pPr>
            <a:r>
              <a:rPr lang="en-US" sz="2400" dirty="0" smtClean="0"/>
              <a:t>Ask “what if”</a:t>
            </a:r>
          </a:p>
          <a:p>
            <a:pPr marL="433388" eaLnBrk="1" hangingPunct="1">
              <a:lnSpc>
                <a:spcPct val="90000"/>
              </a:lnSpc>
            </a:pPr>
            <a:endParaRPr lang="en-US" sz="2000" dirty="0" smtClean="0"/>
          </a:p>
          <a:p>
            <a:pPr marL="433388" eaLnBrk="1" hangingPunct="1">
              <a:lnSpc>
                <a:spcPct val="90000"/>
              </a:lnSpc>
            </a:pPr>
            <a:r>
              <a:rPr lang="en-US" sz="2400" dirty="0" smtClean="0"/>
              <a:t>Decisions based on (hypothesized) consequences of actions</a:t>
            </a:r>
          </a:p>
          <a:p>
            <a:pPr marL="433388" eaLnBrk="1" hangingPunct="1">
              <a:lnSpc>
                <a:spcPct val="90000"/>
              </a:lnSpc>
            </a:pPr>
            <a:r>
              <a:rPr lang="en-US" sz="2400" dirty="0" smtClean="0"/>
              <a:t>Must have a model of how the world evolves in response to actions</a:t>
            </a:r>
          </a:p>
          <a:p>
            <a:pPr marL="433388" eaLnBrk="1" hangingPunct="1">
              <a:lnSpc>
                <a:spcPct val="90000"/>
              </a:lnSpc>
            </a:pPr>
            <a:endParaRPr lang="en-US" sz="2000" dirty="0" smtClean="0"/>
          </a:p>
          <a:p>
            <a:pPr marL="433388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Act on how the world WOULD BE</a:t>
            </a:r>
          </a:p>
        </p:txBody>
      </p:sp>
      <p:pic>
        <p:nvPicPr>
          <p:cNvPr id="11269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4675" y="4135438"/>
            <a:ext cx="4595813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1663" y="1797050"/>
            <a:ext cx="4579937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dan-berkeley-nlp-v1">
  <a:themeElements>
    <a:clrScheme name="1_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an-berkeley-nlp-v1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1_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an-berkeley-nlp-v1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an-berkeley-nlp-v1 copy">
  <a:themeElements>
    <a:clrScheme name="dan-berkeley-nlp-v1 cop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 copy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dan-berkeley-nlp-v1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3201</TotalTime>
  <Pages>0</Pages>
  <Words>3072</Words>
  <Characters>0</Characters>
  <Application>Microsoft Macintosh PowerPoint</Application>
  <PresentationFormat>On-screen Show (4:3)</PresentationFormat>
  <Lines>0</Lines>
  <Paragraphs>1065</Paragraphs>
  <Slides>62</Slides>
  <Notes>58</Notes>
  <HiddenSlides>12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62</vt:i4>
      </vt:variant>
    </vt:vector>
  </HeadingPairs>
  <TitlesOfParts>
    <vt:vector size="66" baseType="lpstr">
      <vt:lpstr>1_dan-berkeley-nlp-v1</vt:lpstr>
      <vt:lpstr>dan-berkeley-nlp-v1</vt:lpstr>
      <vt:lpstr>2_dan-berkeley-nlp-v1</vt:lpstr>
      <vt:lpstr>dan-berkeley-nlp-v1 copy</vt:lpstr>
      <vt:lpstr>CSE 473: Artificial Intelligence Autumn 2014</vt:lpstr>
      <vt:lpstr>Logistics</vt:lpstr>
      <vt:lpstr>Outline</vt:lpstr>
      <vt:lpstr>Agent vs. Environment</vt:lpstr>
      <vt:lpstr>Actions?  Percepts?</vt:lpstr>
      <vt:lpstr>Actions?  Percepts?</vt:lpstr>
      <vt:lpstr>Types of Agents</vt:lpstr>
      <vt:lpstr>Famous Reflex Agents</vt:lpstr>
      <vt:lpstr>Goal Based Agents</vt:lpstr>
      <vt:lpstr>Search thru a </vt:lpstr>
      <vt:lpstr>Example: Simplified Pac-Man</vt:lpstr>
      <vt:lpstr>Ex: Route Planning: Arad  Bucharest</vt:lpstr>
      <vt:lpstr>Example: N Queens</vt:lpstr>
      <vt:lpstr>Ex: Blocks World</vt:lpstr>
      <vt:lpstr>Multiple Problem Spaces</vt:lpstr>
      <vt:lpstr>Algebraic Simplification</vt:lpstr>
      <vt:lpstr>State Space Graphs</vt:lpstr>
      <vt:lpstr>State Space Sizes?</vt:lpstr>
      <vt:lpstr>Search Methods</vt:lpstr>
      <vt:lpstr>Search Trees</vt:lpstr>
      <vt:lpstr>Example: Tree Search</vt:lpstr>
      <vt:lpstr>State Graphs vs. Search Trees</vt:lpstr>
      <vt:lpstr>States vs. Nodes</vt:lpstr>
      <vt:lpstr>Building Search Trees</vt:lpstr>
      <vt:lpstr>General Tree Search</vt:lpstr>
      <vt:lpstr>Review? Depth First Search</vt:lpstr>
      <vt:lpstr>Review? Depth First Search</vt:lpstr>
      <vt:lpstr>Review? Breadth First Search</vt:lpstr>
      <vt:lpstr>Review? Breadth First Search</vt:lpstr>
      <vt:lpstr>Search Algorithm Properties</vt:lpstr>
      <vt:lpstr>DFS</vt:lpstr>
      <vt:lpstr>DFS</vt:lpstr>
      <vt:lpstr>BFS</vt:lpstr>
      <vt:lpstr>Memory a Limitation?</vt:lpstr>
      <vt:lpstr>Comparisons</vt:lpstr>
      <vt:lpstr>Iterative Deepening</vt:lpstr>
      <vt:lpstr>Cost of Iterative Deepening</vt:lpstr>
      <vt:lpstr>Speed</vt:lpstr>
      <vt:lpstr>When to Use Iterative Deepening</vt:lpstr>
      <vt:lpstr>Costs on Actions</vt:lpstr>
      <vt:lpstr>Uniform Cost Search</vt:lpstr>
      <vt:lpstr>Uniform Cost Search</vt:lpstr>
      <vt:lpstr>Priority Queue Refresher</vt:lpstr>
      <vt:lpstr>Uniform Cost Search</vt:lpstr>
      <vt:lpstr>Uniform Cost Issues</vt:lpstr>
      <vt:lpstr>Uniform Cost: Pac-Man</vt:lpstr>
      <vt:lpstr>Search Heuristics</vt:lpstr>
      <vt:lpstr>Heuristics</vt:lpstr>
      <vt:lpstr>Best First / Greedy Search</vt:lpstr>
      <vt:lpstr>Best First / Greedy Search</vt:lpstr>
      <vt:lpstr>Best First / Greedy Search</vt:lpstr>
      <vt:lpstr>To Do:</vt:lpstr>
      <vt:lpstr>Extra Work?</vt:lpstr>
      <vt:lpstr>Graph Search</vt:lpstr>
      <vt:lpstr>Graph Search</vt:lpstr>
      <vt:lpstr>Some Hints</vt:lpstr>
      <vt:lpstr>Best First Greedy Search</vt:lpstr>
      <vt:lpstr>Uniform Cost Search</vt:lpstr>
      <vt:lpstr>Best First / Greedy Search</vt:lpstr>
      <vt:lpstr>PowerPoint Presentation</vt:lpstr>
      <vt:lpstr>Example: Tree Search</vt:lpstr>
      <vt:lpstr>5 Minute Break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Daniel Weld</cp:lastModifiedBy>
  <cp:revision>33</cp:revision>
  <dcterms:modified xsi:type="dcterms:W3CDTF">2014-09-26T18:56:13Z</dcterms:modified>
</cp:coreProperties>
</file>