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14" r:id="rId3"/>
    <p:sldId id="286" r:id="rId4"/>
    <p:sldId id="257" r:id="rId5"/>
    <p:sldId id="312" r:id="rId6"/>
    <p:sldId id="260" r:id="rId7"/>
    <p:sldId id="313" r:id="rId8"/>
    <p:sldId id="262" r:id="rId9"/>
    <p:sldId id="266" r:id="rId10"/>
    <p:sldId id="264" r:id="rId11"/>
    <p:sldId id="311" r:id="rId12"/>
    <p:sldId id="263" r:id="rId13"/>
    <p:sldId id="267" r:id="rId14"/>
    <p:sldId id="272" r:id="rId15"/>
    <p:sldId id="268" r:id="rId16"/>
    <p:sldId id="271" r:id="rId17"/>
    <p:sldId id="308" r:id="rId18"/>
    <p:sldId id="310" r:id="rId19"/>
    <p:sldId id="307" r:id="rId20"/>
    <p:sldId id="292" r:id="rId21"/>
    <p:sldId id="309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282" r:id="rId37"/>
    <p:sldId id="287" r:id="rId38"/>
    <p:sldId id="291" r:id="rId39"/>
    <p:sldId id="290" r:id="rId4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85" d="100"/>
          <a:sy n="185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102DB13-577B-4A1C-99DF-1BB84C15988A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BFA4ED8-1FD6-4F65-BC01-82DA630591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E8F40CC-6871-4E31-82AC-F6B6DD576C7D}" type="datetimeFigureOut">
              <a:rPr lang="en-US" smtClean="0"/>
              <a:pPr/>
              <a:t>6/1/2012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51246F1-7982-4C3D-AF4E-D3D4018FE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749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246F1-7982-4C3D-AF4E-D3D4018FEBF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 txBox="1">
            <a:spLocks noGrp="1" noChangeArrowheads="1"/>
          </p:cNvSpPr>
          <p:nvPr/>
        </p:nvSpPr>
        <p:spPr bwMode="auto">
          <a:xfrm>
            <a:off x="4144946" y="9121141"/>
            <a:ext cx="3170255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7075" indent="-279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918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6A9CB09A-0250-410A-9DC0-40B0F7845E35}" type="slidenum">
              <a:rPr lang="en-US" sz="1300">
                <a:solidFill>
                  <a:schemeClr val="bg1"/>
                </a:solidFill>
                <a:latin typeface="Palatino" pitchFamily="18" charset="0"/>
              </a:rPr>
              <a:pPr algn="r"/>
              <a:t>24</a:t>
            </a:fld>
            <a:endParaRPr lang="en-US" sz="13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17" y="4560571"/>
            <a:ext cx="5369169" cy="432054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 txBox="1">
            <a:spLocks noGrp="1" noChangeArrowheads="1"/>
          </p:cNvSpPr>
          <p:nvPr/>
        </p:nvSpPr>
        <p:spPr bwMode="auto">
          <a:xfrm>
            <a:off x="4144946" y="9121141"/>
            <a:ext cx="3170255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7075" indent="-279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918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67BD8F7D-A18B-470E-A0A8-968971022CA6}" type="slidenum">
              <a:rPr lang="en-US" sz="1300">
                <a:solidFill>
                  <a:schemeClr val="bg1"/>
                </a:solidFill>
                <a:latin typeface="Palatino" pitchFamily="18" charset="0"/>
              </a:rPr>
              <a:pPr algn="r"/>
              <a:t>25</a:t>
            </a:fld>
            <a:endParaRPr lang="en-US" sz="13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17" y="4560571"/>
            <a:ext cx="5369169" cy="432054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4144946" y="9121141"/>
            <a:ext cx="3170255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7075" indent="-279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918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04BD3232-E65A-4465-A34F-80A53B30F6E3}" type="slidenum">
              <a:rPr lang="en-US" sz="1300">
                <a:solidFill>
                  <a:schemeClr val="bg1"/>
                </a:solidFill>
                <a:latin typeface="Palatino" pitchFamily="18" charset="0"/>
              </a:rPr>
              <a:pPr algn="r"/>
              <a:t>26</a:t>
            </a:fld>
            <a:endParaRPr lang="en-US" sz="13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17" y="4560571"/>
            <a:ext cx="5369169" cy="432054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 txBox="1">
            <a:spLocks noGrp="1" noChangeArrowheads="1"/>
          </p:cNvSpPr>
          <p:nvPr/>
        </p:nvSpPr>
        <p:spPr bwMode="auto">
          <a:xfrm>
            <a:off x="4144946" y="9121141"/>
            <a:ext cx="3170255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7075" indent="-279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918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C1B4F7F4-9007-47BE-9886-E56872A2F276}" type="slidenum">
              <a:rPr lang="en-US" sz="1300">
                <a:solidFill>
                  <a:schemeClr val="bg1"/>
                </a:solidFill>
                <a:latin typeface="Palatino" pitchFamily="18" charset="0"/>
              </a:rPr>
              <a:pPr algn="r"/>
              <a:t>27</a:t>
            </a:fld>
            <a:endParaRPr lang="en-US" sz="13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17" y="4560571"/>
            <a:ext cx="5369169" cy="432054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 txBox="1">
            <a:spLocks noGrp="1" noChangeArrowheads="1"/>
          </p:cNvSpPr>
          <p:nvPr/>
        </p:nvSpPr>
        <p:spPr bwMode="auto">
          <a:xfrm>
            <a:off x="4144946" y="9121141"/>
            <a:ext cx="3170255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7075" indent="-279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918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0511497A-F0CB-4B56-9BC6-468F6380EC98}" type="slidenum">
              <a:rPr lang="en-US" sz="1300">
                <a:solidFill>
                  <a:schemeClr val="bg1"/>
                </a:solidFill>
                <a:latin typeface="Palatino" pitchFamily="18" charset="0"/>
              </a:rPr>
              <a:pPr algn="r"/>
              <a:t>28</a:t>
            </a:fld>
            <a:endParaRPr lang="en-US" sz="13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17" y="4560571"/>
            <a:ext cx="5369169" cy="432054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 txBox="1">
            <a:spLocks noGrp="1" noChangeArrowheads="1"/>
          </p:cNvSpPr>
          <p:nvPr/>
        </p:nvSpPr>
        <p:spPr bwMode="auto">
          <a:xfrm>
            <a:off x="4144946" y="9121141"/>
            <a:ext cx="3170255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7075" indent="-279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918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8FCF853C-FF4A-42C4-BFEA-CCA16FAD694B}" type="slidenum">
              <a:rPr lang="en-US" sz="1300">
                <a:solidFill>
                  <a:schemeClr val="bg1"/>
                </a:solidFill>
                <a:latin typeface="Palatino" pitchFamily="18" charset="0"/>
              </a:rPr>
              <a:pPr algn="r"/>
              <a:t>29</a:t>
            </a:fld>
            <a:endParaRPr lang="en-US" sz="13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17" y="4560571"/>
            <a:ext cx="5369169" cy="432054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 txBox="1">
            <a:spLocks noGrp="1" noChangeArrowheads="1"/>
          </p:cNvSpPr>
          <p:nvPr/>
        </p:nvSpPr>
        <p:spPr bwMode="auto">
          <a:xfrm>
            <a:off x="4144946" y="9121141"/>
            <a:ext cx="3170255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7075" indent="-279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918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6DB4C8FD-5869-4528-891F-A5FE9BA41C6D}" type="slidenum">
              <a:rPr lang="en-US" sz="1300">
                <a:solidFill>
                  <a:schemeClr val="bg1"/>
                </a:solidFill>
                <a:latin typeface="Palatino" pitchFamily="18" charset="0"/>
              </a:rPr>
              <a:pPr algn="r"/>
              <a:t>30</a:t>
            </a:fld>
            <a:endParaRPr lang="en-US" sz="13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17" y="4560571"/>
            <a:ext cx="5369169" cy="432054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 txBox="1">
            <a:spLocks noGrp="1" noChangeArrowheads="1"/>
          </p:cNvSpPr>
          <p:nvPr/>
        </p:nvSpPr>
        <p:spPr bwMode="auto">
          <a:xfrm>
            <a:off x="4144946" y="9121141"/>
            <a:ext cx="3170255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7075" indent="-279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918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73CDB387-E9DF-4AD6-9DA3-A446FEF4D2A9}" type="slidenum">
              <a:rPr lang="en-US" sz="1300">
                <a:solidFill>
                  <a:schemeClr val="bg1"/>
                </a:solidFill>
                <a:latin typeface="Palatino" pitchFamily="18" charset="0"/>
              </a:rPr>
              <a:pPr algn="r"/>
              <a:t>31</a:t>
            </a:fld>
            <a:endParaRPr lang="en-US" sz="13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17" y="4560571"/>
            <a:ext cx="5369169" cy="432054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 txBox="1">
            <a:spLocks noGrp="1" noChangeArrowheads="1"/>
          </p:cNvSpPr>
          <p:nvPr/>
        </p:nvSpPr>
        <p:spPr bwMode="auto">
          <a:xfrm>
            <a:off x="4144946" y="9121141"/>
            <a:ext cx="3170255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7075" indent="-279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918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46FAF53D-38F7-4934-AB12-83E58B212F86}" type="slidenum">
              <a:rPr lang="en-US" sz="1300">
                <a:solidFill>
                  <a:schemeClr val="bg1"/>
                </a:solidFill>
                <a:latin typeface="Palatino" pitchFamily="18" charset="0"/>
              </a:rPr>
              <a:pPr algn="r"/>
              <a:t>32</a:t>
            </a:fld>
            <a:endParaRPr lang="en-US" sz="13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17" y="4560571"/>
            <a:ext cx="5369169" cy="432054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 txBox="1">
            <a:spLocks noGrp="1" noChangeArrowheads="1"/>
          </p:cNvSpPr>
          <p:nvPr/>
        </p:nvSpPr>
        <p:spPr bwMode="auto">
          <a:xfrm>
            <a:off x="4144946" y="9121141"/>
            <a:ext cx="3170255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7075" indent="-279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918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2DC28340-2F57-4711-8537-96B8DD413B0A}" type="slidenum">
              <a:rPr lang="en-US" sz="1300">
                <a:solidFill>
                  <a:schemeClr val="bg1"/>
                </a:solidFill>
                <a:latin typeface="Palatino" pitchFamily="18" charset="0"/>
              </a:rPr>
              <a:pPr algn="r"/>
              <a:t>33</a:t>
            </a:fld>
            <a:endParaRPr lang="en-US" sz="13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17" y="4560571"/>
            <a:ext cx="5369169" cy="432054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246F1-7982-4C3D-AF4E-D3D4018FEBF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 txBox="1">
            <a:spLocks noGrp="1" noChangeArrowheads="1"/>
          </p:cNvSpPr>
          <p:nvPr/>
        </p:nvSpPr>
        <p:spPr bwMode="auto">
          <a:xfrm>
            <a:off x="4144946" y="9121141"/>
            <a:ext cx="3170255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7075" indent="-279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918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5572F141-5057-4924-ACBE-2592472FF6DC}" type="slidenum">
              <a:rPr lang="en-US" sz="1300">
                <a:solidFill>
                  <a:schemeClr val="bg1"/>
                </a:solidFill>
                <a:latin typeface="Palatino" pitchFamily="18" charset="0"/>
              </a:rPr>
              <a:pPr algn="r"/>
              <a:t>34</a:t>
            </a:fld>
            <a:endParaRPr lang="en-US" sz="13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17" y="4560571"/>
            <a:ext cx="5369169" cy="432054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 txBox="1">
            <a:spLocks noGrp="1" noChangeArrowheads="1"/>
          </p:cNvSpPr>
          <p:nvPr/>
        </p:nvSpPr>
        <p:spPr bwMode="auto">
          <a:xfrm>
            <a:off x="4144946" y="9121141"/>
            <a:ext cx="3170255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7075" indent="-279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918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9AB2CCBB-866F-4850-A592-FB62A88CF9CE}" type="slidenum">
              <a:rPr lang="en-US" sz="1300">
                <a:solidFill>
                  <a:schemeClr val="bg1"/>
                </a:solidFill>
                <a:latin typeface="Palatino" pitchFamily="18" charset="0"/>
              </a:rPr>
              <a:pPr algn="r"/>
              <a:t>35</a:t>
            </a:fld>
            <a:endParaRPr lang="en-US" sz="13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17" y="4560571"/>
            <a:ext cx="5369169" cy="432054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246F1-7982-4C3D-AF4E-D3D4018FEBF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246F1-7982-4C3D-AF4E-D3D4018FEBF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A0B86-B5B2-4BD9-BBCE-757F11ED1AC7}" type="slidenum">
              <a:rPr lang="en-US"/>
              <a:pPr/>
              <a:t>18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4144946" y="9121141"/>
            <a:ext cx="3170255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7075" indent="-279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918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BC613081-D5AD-4B5F-94FE-8E2EB917A76A}" type="slidenum">
              <a:rPr lang="en-US" sz="1300">
                <a:solidFill>
                  <a:schemeClr val="bg1"/>
                </a:solidFill>
                <a:latin typeface="Palatino" pitchFamily="18" charset="0"/>
              </a:rPr>
              <a:pPr algn="r"/>
              <a:t>20</a:t>
            </a:fld>
            <a:endParaRPr lang="en-US" sz="13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17" y="4560571"/>
            <a:ext cx="5369169" cy="432054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 txBox="1">
            <a:spLocks noGrp="1" noChangeArrowheads="1"/>
          </p:cNvSpPr>
          <p:nvPr/>
        </p:nvSpPr>
        <p:spPr bwMode="auto">
          <a:xfrm>
            <a:off x="4144946" y="9121141"/>
            <a:ext cx="3170255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7075" indent="-279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918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E351D10D-FABC-4202-8E53-E8EB25A50621}" type="slidenum">
              <a:rPr lang="en-US" sz="1300">
                <a:solidFill>
                  <a:schemeClr val="bg1"/>
                </a:solidFill>
                <a:latin typeface="Palatino" pitchFamily="18" charset="0"/>
              </a:rPr>
              <a:pPr algn="r"/>
              <a:t>22</a:t>
            </a:fld>
            <a:endParaRPr lang="en-US" sz="13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17" y="4560571"/>
            <a:ext cx="5369169" cy="432054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 txBox="1">
            <a:spLocks noGrp="1" noChangeArrowheads="1"/>
          </p:cNvSpPr>
          <p:nvPr/>
        </p:nvSpPr>
        <p:spPr bwMode="auto">
          <a:xfrm>
            <a:off x="4144946" y="9121141"/>
            <a:ext cx="3170255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7075" indent="-279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918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8450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5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25B07691-3DE9-4657-BEA9-5D46103101D5}" type="slidenum">
              <a:rPr lang="en-US" sz="1300">
                <a:solidFill>
                  <a:schemeClr val="bg1"/>
                </a:solidFill>
                <a:latin typeface="Palatino" pitchFamily="18" charset="0"/>
              </a:rPr>
              <a:pPr algn="r"/>
              <a:t>23</a:t>
            </a:fld>
            <a:endParaRPr lang="en-US" sz="1300" dirty="0">
              <a:solidFill>
                <a:schemeClr val="bg1"/>
              </a:solidFill>
              <a:latin typeface="Palatino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17" y="4560571"/>
            <a:ext cx="5369169" cy="432054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8" tIns="48349" rIns="96698" bIns="48349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B1CF-318F-43D7-A8EE-E842C39086CD}" type="datetimeFigureOut">
              <a:rPr lang="en-US" smtClean="0"/>
              <a:pPr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5710-00A7-4E88-9A8E-C332E0167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B1CF-318F-43D7-A8EE-E842C39086CD}" type="datetimeFigureOut">
              <a:rPr lang="en-US" smtClean="0"/>
              <a:pPr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5710-00A7-4E88-9A8E-C332E0167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B1CF-318F-43D7-A8EE-E842C39086CD}" type="datetimeFigureOut">
              <a:rPr lang="en-US" smtClean="0"/>
              <a:pPr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5710-00A7-4E88-9A8E-C332E0167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B1CF-318F-43D7-A8EE-E842C39086CD}" type="datetimeFigureOut">
              <a:rPr lang="en-US" smtClean="0"/>
              <a:pPr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5710-00A7-4E88-9A8E-C332E0167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B1CF-318F-43D7-A8EE-E842C39086CD}" type="datetimeFigureOut">
              <a:rPr lang="en-US" smtClean="0"/>
              <a:pPr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5710-00A7-4E88-9A8E-C332E0167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B1CF-318F-43D7-A8EE-E842C39086CD}" type="datetimeFigureOut">
              <a:rPr lang="en-US" smtClean="0"/>
              <a:pPr/>
              <a:t>6/1/2012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5710-00A7-4E88-9A8E-C332E0167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B1CF-318F-43D7-A8EE-E842C39086CD}" type="datetimeFigureOut">
              <a:rPr lang="en-US" smtClean="0"/>
              <a:pPr/>
              <a:t>6/1/2012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5710-00A7-4E88-9A8E-C332E0167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B1CF-318F-43D7-A8EE-E842C39086CD}" type="datetimeFigureOut">
              <a:rPr lang="en-US" smtClean="0"/>
              <a:pPr/>
              <a:t>6/1/2012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5710-00A7-4E88-9A8E-C332E0167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B1CF-318F-43D7-A8EE-E842C39086CD}" type="datetimeFigureOut">
              <a:rPr lang="en-US" smtClean="0"/>
              <a:pPr/>
              <a:t>6/1/2012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5710-00A7-4E88-9A8E-C332E0167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B1CF-318F-43D7-A8EE-E842C39086CD}" type="datetimeFigureOut">
              <a:rPr lang="en-US" smtClean="0"/>
              <a:pPr/>
              <a:t>6/1/2012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5710-00A7-4E88-9A8E-C332E0167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B1CF-318F-43D7-A8EE-E842C39086CD}" type="datetimeFigureOut">
              <a:rPr lang="en-US" smtClean="0"/>
              <a:pPr/>
              <a:t>6/1/2012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5710-00A7-4E88-9A8E-C332E0167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2B1CF-318F-43D7-A8EE-E842C39086CD}" type="datetimeFigureOut">
              <a:rPr lang="en-US" smtClean="0"/>
              <a:pPr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35710-00A7-4E88-9A8E-C332E0167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tags" Target="../tags/tag3.xml"/><Relationship Id="rId21" Type="http://schemas.openxmlformats.org/officeDocument/2006/relationships/image" Target="../media/image20.jpeg"/><Relationship Id="rId7" Type="http://schemas.openxmlformats.org/officeDocument/2006/relationships/tags" Target="../tags/tag7.xm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ags" Target="../tags/tag2.xml"/><Relationship Id="rId16" Type="http://schemas.openxmlformats.org/officeDocument/2006/relationships/image" Target="../media/image15.png"/><Relationship Id="rId20" Type="http://schemas.openxmlformats.org/officeDocument/2006/relationships/image" Target="../media/image19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0.png"/><Relationship Id="rId5" Type="http://schemas.openxmlformats.org/officeDocument/2006/relationships/tags" Target="../tags/tag5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Artificial Intelligence </a:t>
            </a:r>
            <a:br>
              <a:rPr lang="en-US" dirty="0" smtClean="0"/>
            </a:br>
            <a:r>
              <a:rPr lang="en-US" dirty="0" smtClean="0">
                <a:solidFill>
                  <a:srgbClr val="7030A0"/>
                </a:solidFill>
              </a:rPr>
              <a:t>Recap &amp; Expectation Maximization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CSE 473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Dan Weld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Search+KR&amp;R</a:t>
            </a:r>
            <a:r>
              <a:rPr lang="en-US" dirty="0" smtClean="0"/>
              <a:t> Example: SAT Solving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Representation</a:t>
            </a:r>
            <a:r>
              <a:rPr lang="en-US" dirty="0" smtClean="0"/>
              <a:t>: CNF Formula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Reasoning</a:t>
            </a:r>
          </a:p>
          <a:p>
            <a:pPr lvl="1"/>
            <a:r>
              <a:rPr lang="en-US" dirty="0" smtClean="0"/>
              <a:t>pure literals; unit clauses; unit propagation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Search</a:t>
            </a:r>
          </a:p>
          <a:p>
            <a:pPr lvl="1"/>
            <a:r>
              <a:rPr lang="en-US" dirty="0" smtClean="0"/>
              <a:t>DPLL (~ backtracking search)</a:t>
            </a:r>
          </a:p>
          <a:p>
            <a:pPr lvl="2"/>
            <a:r>
              <a:rPr lang="en-US" dirty="0" smtClean="0"/>
              <a:t>MOM’s heuristic</a:t>
            </a:r>
          </a:p>
          <a:p>
            <a:pPr lvl="1"/>
            <a:r>
              <a:rPr lang="en-US" dirty="0" smtClean="0"/>
              <a:t>Local: GSAT, </a:t>
            </a:r>
            <a:r>
              <a:rPr lang="en-US" dirty="0" err="1" smtClean="0"/>
              <a:t>WalkSAT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>
                <a:solidFill>
                  <a:srgbClr val="C00000"/>
                </a:solidFill>
              </a:rPr>
              <a:t>Phase Transitions in SAT problems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562600" y="2362200"/>
            <a:ext cx="2667000" cy="1676400"/>
            <a:chOff x="2362200" y="1676400"/>
            <a:chExt cx="4724400" cy="3733800"/>
          </a:xfrm>
        </p:grpSpPr>
        <p:sp>
          <p:nvSpPr>
            <p:cNvPr id="4" name="Oval 2"/>
            <p:cNvSpPr>
              <a:spLocks noChangeArrowheads="1"/>
            </p:cNvSpPr>
            <p:nvPr/>
          </p:nvSpPr>
          <p:spPr bwMode="auto">
            <a:xfrm>
              <a:off x="5410200" y="1676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b="0" i="1">
                  <a:latin typeface="Arial" charset="0"/>
                </a:rPr>
                <a:t>a</a:t>
              </a:r>
              <a:endParaRPr lang="en-US" b="0" i="1">
                <a:solidFill>
                  <a:srgbClr val="FFFF00"/>
                </a:solidFill>
                <a:latin typeface="Arial" charset="0"/>
              </a:endParaRPr>
            </a:p>
          </p:txBody>
        </p:sp>
        <p:cxnSp>
          <p:nvCxnSpPr>
            <p:cNvPr id="5" name="AutoShape 3"/>
            <p:cNvCxnSpPr>
              <a:cxnSpLocks noChangeShapeType="1"/>
              <a:stCxn id="4" idx="5"/>
              <a:endCxn id="10" idx="1"/>
            </p:cNvCxnSpPr>
            <p:nvPr/>
          </p:nvCxnSpPr>
          <p:spPr bwMode="auto">
            <a:xfrm>
              <a:off x="5670550" y="1936750"/>
              <a:ext cx="1155700" cy="698500"/>
            </a:xfrm>
            <a:prstGeom prst="straightConnector1">
              <a:avLst/>
            </a:prstGeom>
            <a:noFill/>
            <a:ln w="31750" cap="sq">
              <a:solidFill>
                <a:srgbClr val="00AE00"/>
              </a:solidFill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6" name="AutoShape 4"/>
            <p:cNvCxnSpPr>
              <a:cxnSpLocks noChangeShapeType="1"/>
              <a:stCxn id="4" idx="3"/>
              <a:endCxn id="7" idx="0"/>
            </p:cNvCxnSpPr>
            <p:nvPr/>
          </p:nvCxnSpPr>
          <p:spPr bwMode="auto">
            <a:xfrm flipH="1">
              <a:off x="4419600" y="1936750"/>
              <a:ext cx="1035050" cy="730250"/>
            </a:xfrm>
            <a:prstGeom prst="straightConnector1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</p:cxn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4267200" y="2667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b="0" i="1">
                  <a:latin typeface="Arial" charset="0"/>
                </a:rPr>
                <a:t>b</a:t>
              </a:r>
              <a:endParaRPr lang="en-US" b="0" i="1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6705600" y="5029200"/>
              <a:ext cx="304800" cy="304800"/>
            </a:xfrm>
            <a:prstGeom prst="rect">
              <a:avLst/>
            </a:prstGeom>
            <a:solidFill>
              <a:srgbClr val="00AE00"/>
            </a:solidFill>
            <a:ln w="3175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" name="AutoShape 7"/>
            <p:cNvCxnSpPr>
              <a:cxnSpLocks noChangeShapeType="1"/>
              <a:stCxn id="13" idx="5"/>
              <a:endCxn id="8" idx="0"/>
            </p:cNvCxnSpPr>
            <p:nvPr/>
          </p:nvCxnSpPr>
          <p:spPr bwMode="auto">
            <a:xfrm>
              <a:off x="6203950" y="3917950"/>
              <a:ext cx="654050" cy="1111250"/>
            </a:xfrm>
            <a:prstGeom prst="straightConnector1">
              <a:avLst/>
            </a:prstGeom>
            <a:noFill/>
            <a:ln w="31750">
              <a:solidFill>
                <a:srgbClr val="00AE00"/>
              </a:solidFill>
              <a:round/>
              <a:headEnd/>
              <a:tailEnd type="triangle" w="sm" len="sm"/>
            </a:ln>
            <a:effectLst/>
          </p:spPr>
        </p:cxn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6781800" y="2590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b="0" i="1">
                  <a:latin typeface="Arial" charset="0"/>
                </a:rPr>
                <a:t>b</a:t>
              </a:r>
              <a:endParaRPr lang="en-US" b="0" i="1">
                <a:solidFill>
                  <a:srgbClr val="FFFF00"/>
                </a:solidFill>
                <a:latin typeface="Arial" charset="0"/>
              </a:endParaRPr>
            </a:p>
          </p:txBody>
        </p:sp>
        <p:cxnSp>
          <p:nvCxnSpPr>
            <p:cNvPr id="11" name="AutoShape 9"/>
            <p:cNvCxnSpPr>
              <a:cxnSpLocks noChangeShapeType="1"/>
              <a:stCxn id="7" idx="5"/>
              <a:endCxn id="21" idx="0"/>
            </p:cNvCxnSpPr>
            <p:nvPr/>
          </p:nvCxnSpPr>
          <p:spPr bwMode="auto">
            <a:xfrm>
              <a:off x="4527550" y="2927350"/>
              <a:ext cx="425450" cy="806450"/>
            </a:xfrm>
            <a:prstGeom prst="straightConnector1">
              <a:avLst/>
            </a:prstGeom>
            <a:noFill/>
            <a:ln w="31750" cap="sq">
              <a:solidFill>
                <a:srgbClr val="00AE00"/>
              </a:solidFill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12" name="AutoShape 10"/>
            <p:cNvCxnSpPr>
              <a:cxnSpLocks noChangeShapeType="1"/>
              <a:stCxn id="7" idx="3"/>
              <a:endCxn id="19" idx="0"/>
            </p:cNvCxnSpPr>
            <p:nvPr/>
          </p:nvCxnSpPr>
          <p:spPr bwMode="auto">
            <a:xfrm flipH="1">
              <a:off x="3429000" y="2927350"/>
              <a:ext cx="882650" cy="882650"/>
            </a:xfrm>
            <a:prstGeom prst="straightConnector1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</p:cxn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59436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b="0" i="1">
                  <a:latin typeface="Arial" charset="0"/>
                </a:rPr>
                <a:t>c</a:t>
              </a:r>
              <a:endParaRPr lang="en-US" b="0" i="1">
                <a:solidFill>
                  <a:srgbClr val="FFFF00"/>
                </a:solidFill>
                <a:latin typeface="Arial" charset="0"/>
              </a:endParaRPr>
            </a:p>
          </p:txBody>
        </p:sp>
        <p:cxnSp>
          <p:nvCxnSpPr>
            <p:cNvPr id="14" name="AutoShape 12"/>
            <p:cNvCxnSpPr>
              <a:cxnSpLocks noChangeShapeType="1"/>
              <a:stCxn id="19" idx="5"/>
              <a:endCxn id="17" idx="0"/>
            </p:cNvCxnSpPr>
            <p:nvPr/>
          </p:nvCxnSpPr>
          <p:spPr bwMode="auto">
            <a:xfrm>
              <a:off x="3536950" y="4070350"/>
              <a:ext cx="120650" cy="1035050"/>
            </a:xfrm>
            <a:prstGeom prst="straightConnector1">
              <a:avLst/>
            </a:prstGeom>
            <a:noFill/>
            <a:ln w="31750" cap="sq">
              <a:solidFill>
                <a:srgbClr val="00AE00"/>
              </a:solidFill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15" name="AutoShape 13"/>
            <p:cNvCxnSpPr>
              <a:cxnSpLocks noChangeShapeType="1"/>
              <a:stCxn id="10" idx="3"/>
            </p:cNvCxnSpPr>
            <p:nvPr/>
          </p:nvCxnSpPr>
          <p:spPr bwMode="auto">
            <a:xfrm flipH="1">
              <a:off x="6096000" y="2851150"/>
              <a:ext cx="730250" cy="806450"/>
            </a:xfrm>
            <a:prstGeom prst="straightConnector1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</p:cxn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362200" y="5105400"/>
              <a:ext cx="304800" cy="304800"/>
            </a:xfrm>
            <a:prstGeom prst="rect">
              <a:avLst/>
            </a:prstGeom>
            <a:solidFill>
              <a:srgbClr val="FF0000"/>
            </a:solidFill>
            <a:ln w="3175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505200" y="5105400"/>
              <a:ext cx="304800" cy="304800"/>
            </a:xfrm>
            <a:prstGeom prst="rect">
              <a:avLst/>
            </a:prstGeom>
            <a:solidFill>
              <a:srgbClr val="FF0000"/>
            </a:solidFill>
            <a:ln w="3175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5105400" y="5029200"/>
              <a:ext cx="304800" cy="304800"/>
            </a:xfrm>
            <a:prstGeom prst="rect">
              <a:avLst/>
            </a:prstGeom>
            <a:solidFill>
              <a:srgbClr val="FF0000"/>
            </a:solidFill>
            <a:ln w="3175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276600" y="3810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b="0" i="1">
                  <a:latin typeface="Arial" charset="0"/>
                </a:rPr>
                <a:t>c</a:t>
              </a:r>
              <a:endParaRPr lang="en-US" b="0" i="1">
                <a:solidFill>
                  <a:srgbClr val="FFFF00"/>
                </a:solidFill>
                <a:latin typeface="Arial" charset="0"/>
              </a:endParaRPr>
            </a:p>
          </p:txBody>
        </p:sp>
        <p:cxnSp>
          <p:nvCxnSpPr>
            <p:cNvPr id="20" name="AutoShape 18"/>
            <p:cNvCxnSpPr>
              <a:cxnSpLocks noChangeShapeType="1"/>
              <a:stCxn id="19" idx="3"/>
            </p:cNvCxnSpPr>
            <p:nvPr/>
          </p:nvCxnSpPr>
          <p:spPr bwMode="auto">
            <a:xfrm flipH="1">
              <a:off x="2514600" y="4070350"/>
              <a:ext cx="806450" cy="1035050"/>
            </a:xfrm>
            <a:prstGeom prst="straightConnector1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</p:cxn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4800600" y="3733800"/>
              <a:ext cx="304800" cy="304800"/>
            </a:xfrm>
            <a:prstGeom prst="rect">
              <a:avLst/>
            </a:prstGeom>
            <a:solidFill>
              <a:srgbClr val="FF0000"/>
            </a:solidFill>
            <a:ln w="3175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2" name="AutoShape 25"/>
            <p:cNvCxnSpPr>
              <a:cxnSpLocks noChangeShapeType="1"/>
              <a:stCxn id="13" idx="4"/>
              <a:endCxn id="18" idx="0"/>
            </p:cNvCxnSpPr>
            <p:nvPr/>
          </p:nvCxnSpPr>
          <p:spPr bwMode="auto">
            <a:xfrm flipH="1">
              <a:off x="5257800" y="3962400"/>
              <a:ext cx="838200" cy="1066800"/>
            </a:xfrm>
            <a:prstGeom prst="straightConnector1">
              <a:avLst/>
            </a:prstGeom>
            <a:noFill/>
            <a:ln w="31750" cap="sq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Propositional Logic </a:t>
            </a:r>
            <a:r>
              <a:rPr lang="en-US" dirty="0" err="1" smtClean="0"/>
              <a:t>vs</a:t>
            </a:r>
            <a:r>
              <a:rPr lang="en-US" dirty="0" smtClean="0"/>
              <a:t> Bayesian network?</a:t>
            </a:r>
          </a:p>
          <a:p>
            <a:endParaRPr lang="en-US" dirty="0"/>
          </a:p>
          <a:p>
            <a:r>
              <a:rPr lang="en-US" dirty="0" smtClean="0"/>
              <a:t>(X </a:t>
            </a:r>
            <a:r>
              <a:rPr lang="en-US" dirty="0" smtClean="0">
                <a:sym typeface="Symbol"/>
              </a:rPr>
              <a:t></a:t>
            </a:r>
            <a:r>
              <a:rPr lang="en-US" dirty="0" smtClean="0"/>
              <a:t> Y)  </a:t>
            </a:r>
            <a:r>
              <a:rPr lang="en-US" dirty="0" smtClean="0">
                <a:sym typeface="Symbol"/>
              </a:rPr>
              <a:t>  (</a:t>
            </a:r>
            <a:r>
              <a:rPr lang="en-US" dirty="0" smtClean="0"/>
              <a:t>X </a:t>
            </a:r>
            <a:r>
              <a:rPr lang="en-US" dirty="0" smtClean="0">
                <a:sym typeface="Symbol"/>
              </a:rPr>
              <a:t>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</a:t>
            </a:r>
            <a:r>
              <a:rPr lang="en-US" dirty="0" smtClean="0"/>
              <a:t>Y)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27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Search+KR&amp;R</a:t>
            </a:r>
            <a:r>
              <a:rPr lang="en-US" dirty="0" smtClean="0"/>
              <a:t> Example: CSP</a:t>
            </a:r>
            <a:endParaRPr lang="en-US" dirty="0"/>
          </a:p>
        </p:txBody>
      </p:sp>
      <p:pic>
        <p:nvPicPr>
          <p:cNvPr id="1026" name="Picture 2" descr="C:\Users\mausam\Desktop\Cap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9412" y="1219200"/>
            <a:ext cx="2185988" cy="1624534"/>
          </a:xfrm>
          <a:prstGeom prst="rect">
            <a:avLst/>
          </a:prstGeom>
          <a:noFill/>
        </p:spPr>
      </p:pic>
      <p:pic>
        <p:nvPicPr>
          <p:cNvPr id="2050" name="Picture 2" descr="http://3.bp.blogspot.com/-pd32zLf-7fs/TeZFLFjeaII/AAAAAAAAABk/IZHtdtRDqKE/s1600/cas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3890" y="3962400"/>
            <a:ext cx="314011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99" y="990600"/>
            <a:ext cx="8229600" cy="5410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Representation </a:t>
            </a:r>
          </a:p>
          <a:p>
            <a:pPr lvl="1"/>
            <a:r>
              <a:rPr lang="en-US" sz="2400" dirty="0" smtClean="0"/>
              <a:t>Variables, Domains, Constraints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Reasoning:</a:t>
            </a:r>
            <a:r>
              <a:rPr lang="en-US" sz="2800" dirty="0" smtClean="0"/>
              <a:t> Constraint Propagation</a:t>
            </a:r>
          </a:p>
          <a:p>
            <a:pPr lvl="1"/>
            <a:r>
              <a:rPr lang="en-US" sz="2400" dirty="0" smtClean="0"/>
              <a:t>Node consistency, Arc Consistency, k-Consistency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Search</a:t>
            </a:r>
          </a:p>
          <a:p>
            <a:pPr lvl="1"/>
            <a:r>
              <a:rPr lang="en-US" sz="2400" dirty="0" smtClean="0"/>
              <a:t>Backtracking search: partial </a:t>
            </a:r>
            <a:r>
              <a:rPr lang="en-US" sz="2400" dirty="0" err="1" smtClean="0"/>
              <a:t>var</a:t>
            </a:r>
            <a:r>
              <a:rPr lang="en-US" sz="2400" dirty="0" smtClean="0"/>
              <a:t> assignments</a:t>
            </a:r>
          </a:p>
          <a:p>
            <a:pPr lvl="2"/>
            <a:r>
              <a:rPr lang="en-US" sz="2000" dirty="0" smtClean="0"/>
              <a:t>Heuristics: min remaining values, min conflicts</a:t>
            </a:r>
          </a:p>
          <a:p>
            <a:pPr lvl="1"/>
            <a:r>
              <a:rPr lang="en-US" sz="2400" dirty="0" smtClean="0"/>
              <a:t>Local search: complete </a:t>
            </a:r>
            <a:r>
              <a:rPr lang="en-US" sz="2400" dirty="0" err="1" smtClean="0"/>
              <a:t>var</a:t>
            </a:r>
            <a:r>
              <a:rPr lang="en-US" sz="2400" dirty="0" smtClean="0"/>
              <a:t> assignments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Search+KR&amp;R</a:t>
            </a:r>
            <a:r>
              <a:rPr lang="en-US" dirty="0" smtClean="0"/>
              <a:t> Example: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334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Representation: </a:t>
            </a:r>
            <a:r>
              <a:rPr lang="en-US" dirty="0" smtClean="0"/>
              <a:t>STRIPS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Reasoning: </a:t>
            </a:r>
            <a:r>
              <a:rPr lang="en-US" dirty="0" smtClean="0"/>
              <a:t>Planning Graph</a:t>
            </a:r>
          </a:p>
          <a:p>
            <a:pPr lvl="1"/>
            <a:r>
              <a:rPr lang="en-US" dirty="0" smtClean="0"/>
              <a:t>Polynomial data structure</a:t>
            </a:r>
          </a:p>
          <a:p>
            <a:pPr lvl="1"/>
            <a:r>
              <a:rPr lang="en-US" dirty="0" smtClean="0"/>
              <a:t>reasons about constraints on plans (mutual exclusion)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Search</a:t>
            </a:r>
          </a:p>
          <a:p>
            <a:pPr lvl="1"/>
            <a:r>
              <a:rPr lang="en-US" dirty="0" smtClean="0"/>
              <a:t>Forward: state space search</a:t>
            </a:r>
          </a:p>
          <a:p>
            <a:pPr lvl="2"/>
            <a:r>
              <a:rPr lang="en-US" dirty="0" smtClean="0"/>
              <a:t>planning graph based heuristic</a:t>
            </a:r>
          </a:p>
          <a:p>
            <a:pPr lvl="1"/>
            <a:r>
              <a:rPr lang="en-US" dirty="0" smtClean="0"/>
              <a:t>Backward: </a:t>
            </a:r>
            <a:r>
              <a:rPr lang="en-US" dirty="0" err="1" smtClean="0"/>
              <a:t>subgoal</a:t>
            </a:r>
            <a:r>
              <a:rPr lang="en-US" dirty="0" smtClean="0"/>
              <a:t> space search</a:t>
            </a:r>
          </a:p>
          <a:p>
            <a:r>
              <a:rPr lang="en-US" dirty="0">
                <a:solidFill>
                  <a:srgbClr val="C00000"/>
                </a:solidFill>
              </a:rPr>
              <a:t>Planning as SAT: </a:t>
            </a:r>
            <a:r>
              <a:rPr lang="en-US" dirty="0" err="1">
                <a:solidFill>
                  <a:srgbClr val="C00000"/>
                </a:solidFill>
              </a:rPr>
              <a:t>SATPlan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6858000" y="1447800"/>
            <a:ext cx="1143000" cy="1219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934200" y="1752600"/>
            <a:ext cx="1066800" cy="762000"/>
            <a:chOff x="576" y="3072"/>
            <a:chExt cx="672" cy="480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576" y="3504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624" y="3264"/>
              <a:ext cx="255" cy="288"/>
              <a:chOff x="528" y="3168"/>
              <a:chExt cx="255" cy="288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576" y="3216"/>
                <a:ext cx="144" cy="1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Text Box 8"/>
              <p:cNvSpPr txBox="1">
                <a:spLocks noChangeArrowheads="1"/>
              </p:cNvSpPr>
              <p:nvPr/>
            </p:nvSpPr>
            <p:spPr bwMode="auto">
              <a:xfrm>
                <a:off x="528" y="3168"/>
                <a:ext cx="25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b="0">
                    <a:latin typeface="Times New Roman" pitchFamily="18" charset="0"/>
                  </a:rPr>
                  <a:t>A</a:t>
                </a:r>
              </a:p>
            </p:txBody>
          </p:sp>
        </p:grp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624" y="3072"/>
              <a:ext cx="244" cy="288"/>
              <a:chOff x="528" y="3168"/>
              <a:chExt cx="244" cy="288"/>
            </a:xfrm>
          </p:grpSpPr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576" y="3216"/>
                <a:ext cx="144" cy="1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528" y="3168"/>
                <a:ext cx="244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b="0">
                    <a:latin typeface="Times New Roman" pitchFamily="18" charset="0"/>
                  </a:rPr>
                  <a:t>C</a:t>
                </a:r>
              </a:p>
            </p:txBody>
          </p:sp>
        </p:grp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912" y="3264"/>
              <a:ext cx="244" cy="288"/>
              <a:chOff x="528" y="3168"/>
              <a:chExt cx="244" cy="288"/>
            </a:xfrm>
          </p:grpSpPr>
          <p:sp>
            <p:nvSpPr>
              <p:cNvPr id="10" name="Rectangle 13"/>
              <p:cNvSpPr>
                <a:spLocks noChangeArrowheads="1"/>
              </p:cNvSpPr>
              <p:nvPr/>
            </p:nvSpPr>
            <p:spPr bwMode="auto">
              <a:xfrm>
                <a:off x="576" y="3216"/>
                <a:ext cx="144" cy="1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Text Box 14"/>
              <p:cNvSpPr txBox="1">
                <a:spLocks noChangeArrowheads="1"/>
              </p:cNvSpPr>
              <p:nvPr/>
            </p:nvSpPr>
            <p:spPr bwMode="auto">
              <a:xfrm>
                <a:off x="528" y="3168"/>
                <a:ext cx="244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b="0">
                    <a:latin typeface="Times New Roman" pitchFamily="18" charset="0"/>
                  </a:rPr>
                  <a:t>B</a:t>
                </a:r>
              </a:p>
            </p:txBody>
          </p:sp>
        </p:grp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7239000" y="1447800"/>
            <a:ext cx="381000" cy="152400"/>
            <a:chOff x="816" y="3120"/>
            <a:chExt cx="240" cy="96"/>
          </a:xfrm>
        </p:grpSpPr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816" y="3168"/>
              <a:ext cx="0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V="1">
              <a:off x="1056" y="3168"/>
              <a:ext cx="0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816" y="3168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960" y="3120"/>
              <a:ext cx="0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912" y="3120"/>
              <a:ext cx="0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122" name="Picture 2" descr="http://upload.wikimedia.org/wikipedia/commons/thumb/d/d8/NASA_Mars_Rover.jpg/300px-NASA_Mars_R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419600"/>
            <a:ext cx="2362200" cy="188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KR&amp;R: Markov Decision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Representation</a:t>
            </a:r>
          </a:p>
          <a:p>
            <a:pPr lvl="1"/>
            <a:r>
              <a:rPr lang="en-US" dirty="0" smtClean="0"/>
              <a:t>states, actions, probabilistic outcomes, rewards</a:t>
            </a:r>
          </a:p>
          <a:p>
            <a:pPr lvl="1"/>
            <a:r>
              <a:rPr lang="en-US" dirty="0" smtClean="0"/>
              <a:t>~AND/OR Graph (sum, max)</a:t>
            </a:r>
          </a:p>
          <a:p>
            <a:pPr lvl="1"/>
            <a:r>
              <a:rPr lang="en-US" dirty="0" smtClean="0"/>
              <a:t>Generalization of </a:t>
            </a:r>
            <a:r>
              <a:rPr lang="en-US" dirty="0" err="1" smtClean="0"/>
              <a:t>expectimax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Reasoning</a:t>
            </a:r>
            <a:r>
              <a:rPr lang="en-US" dirty="0" smtClean="0"/>
              <a:t>: V*(s)</a:t>
            </a:r>
          </a:p>
          <a:p>
            <a:pPr lvl="1"/>
            <a:r>
              <a:rPr lang="en-US" dirty="0" smtClean="0"/>
              <a:t>Value Iteration: search thru value space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Reinforcement Learning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Exploration / exploitation</a:t>
            </a:r>
          </a:p>
          <a:p>
            <a:pPr lvl="1"/>
            <a:r>
              <a:rPr lang="en-US" dirty="0" smtClean="0"/>
              <a:t>Learn model or learn Q-function?</a:t>
            </a:r>
            <a:endParaRPr lang="en-US" dirty="0"/>
          </a:p>
          <a:p>
            <a:pPr lvl="1"/>
            <a:endParaRPr lang="en-US" dirty="0" smtClean="0"/>
          </a:p>
        </p:txBody>
      </p:sp>
      <p:grpSp>
        <p:nvGrpSpPr>
          <p:cNvPr id="36" name="Group 35"/>
          <p:cNvGrpSpPr/>
          <p:nvPr/>
        </p:nvGrpSpPr>
        <p:grpSpPr>
          <a:xfrm>
            <a:off x="6477000" y="2514600"/>
            <a:ext cx="2895600" cy="3048000"/>
            <a:chOff x="6477000" y="2514600"/>
            <a:chExt cx="1944800" cy="2097049"/>
          </a:xfrm>
        </p:grpSpPr>
        <p:sp>
          <p:nvSpPr>
            <p:cNvPr id="4" name="Oval 2"/>
            <p:cNvSpPr>
              <a:spLocks noChangeArrowheads="1"/>
            </p:cNvSpPr>
            <p:nvPr/>
          </p:nvSpPr>
          <p:spPr bwMode="auto">
            <a:xfrm>
              <a:off x="7384536" y="2681081"/>
              <a:ext cx="275011" cy="1586017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Line 17"/>
            <p:cNvSpPr>
              <a:spLocks noChangeShapeType="1"/>
            </p:cNvSpPr>
            <p:nvPr/>
          </p:nvSpPr>
          <p:spPr bwMode="auto">
            <a:xfrm>
              <a:off x="7604544" y="3840094"/>
              <a:ext cx="275011" cy="4270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8"/>
            <p:cNvSpPr>
              <a:spLocks noChangeShapeType="1"/>
            </p:cNvSpPr>
            <p:nvPr/>
          </p:nvSpPr>
          <p:spPr bwMode="auto">
            <a:xfrm>
              <a:off x="7604544" y="3504590"/>
              <a:ext cx="275011" cy="2135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9"/>
            <p:cNvSpPr>
              <a:spLocks noChangeShapeType="1"/>
            </p:cNvSpPr>
            <p:nvPr/>
          </p:nvSpPr>
          <p:spPr bwMode="auto">
            <a:xfrm>
              <a:off x="7604544" y="3108086"/>
              <a:ext cx="2750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6889516" y="3108086"/>
              <a:ext cx="550022" cy="2440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6889516" y="3596091"/>
              <a:ext cx="550022" cy="2440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6889516" y="3474090"/>
              <a:ext cx="5500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8237069" y="4242317"/>
              <a:ext cx="184731" cy="36933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1800" i="1" dirty="0">
                <a:solidFill>
                  <a:schemeClr val="accent2"/>
                </a:solidFill>
                <a:latin typeface="Franklin Gothic Medium" pitchFamily="34" charset="0"/>
              </a:endParaRPr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 flipH="1">
              <a:off x="7632045" y="3047085"/>
              <a:ext cx="22000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2"/>
            <p:cNvSpPr>
              <a:spLocks noChangeShapeType="1"/>
            </p:cNvSpPr>
            <p:nvPr/>
          </p:nvSpPr>
          <p:spPr bwMode="auto">
            <a:xfrm flipH="1" flipV="1">
              <a:off x="7632045" y="3443589"/>
              <a:ext cx="220009" cy="18300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 flipH="1" flipV="1">
              <a:off x="7632045" y="3809593"/>
              <a:ext cx="220009" cy="3355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7406307" y="2514600"/>
              <a:ext cx="257823" cy="184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max</a:t>
              </a:r>
            </a:p>
          </p:txBody>
        </p:sp>
        <p:cxnSp>
          <p:nvCxnSpPr>
            <p:cNvPr id="18" name="AutoShape 25"/>
            <p:cNvCxnSpPr>
              <a:cxnSpLocks noChangeShapeType="1"/>
              <a:endCxn id="19" idx="3"/>
            </p:cNvCxnSpPr>
            <p:nvPr/>
          </p:nvCxnSpPr>
          <p:spPr bwMode="auto">
            <a:xfrm rot="10800000" flipV="1">
              <a:off x="6809878" y="2681081"/>
              <a:ext cx="574658" cy="592850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6477000" y="3138586"/>
              <a:ext cx="332878" cy="271326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 i="1" dirty="0">
                  <a:solidFill>
                    <a:schemeClr val="accent2"/>
                  </a:solidFill>
                  <a:latin typeface="Franklin Gothic Medium" pitchFamily="34" charset="0"/>
                </a:rPr>
                <a:t>V</a:t>
              </a:r>
              <a:r>
                <a:rPr lang="en-US" sz="1800" b="1" i="1" baseline="-25000" dirty="0">
                  <a:solidFill>
                    <a:schemeClr val="accent2"/>
                  </a:solidFill>
                  <a:latin typeface="Franklin Gothic Medium" pitchFamily="34" charset="0"/>
                </a:rPr>
                <a:t>1</a:t>
              </a:r>
              <a:r>
                <a:rPr lang="en-US" sz="1800" b="1" i="1" dirty="0">
                  <a:solidFill>
                    <a:schemeClr val="accent2"/>
                  </a:solidFill>
                  <a:latin typeface="Franklin Gothic Medium" pitchFamily="34" charset="0"/>
                </a:rPr>
                <a:t>= </a:t>
              </a:r>
              <a:r>
                <a:rPr lang="en-US" sz="1800" b="1" i="1" dirty="0" smtClean="0">
                  <a:solidFill>
                    <a:schemeClr val="accent2"/>
                  </a:solidFill>
                  <a:latin typeface="Franklin Gothic Medium" pitchFamily="34" charset="0"/>
                </a:rPr>
                <a:t>6.5</a:t>
              </a:r>
            </a:p>
            <a:p>
              <a:pPr eaLnBrk="0" hangingPunct="0"/>
              <a:r>
                <a:rPr lang="en-US" sz="2000" b="1" i="1" dirty="0" smtClean="0">
                  <a:solidFill>
                    <a:schemeClr val="accent2"/>
                  </a:solidFill>
                  <a:latin typeface="Franklin Gothic Medium" pitchFamily="34" charset="0"/>
                </a:rPr>
                <a:t>(</a:t>
              </a:r>
              <a:r>
                <a:rPr lang="en-US" sz="1800" b="1" dirty="0" smtClean="0">
                  <a:solidFill>
                    <a:schemeClr val="accent2"/>
                  </a:solidFill>
                  <a:latin typeface="Symbol" pitchFamily="18" charset="2"/>
                  <a:sym typeface="Symbol" pitchFamily="18" charset="2"/>
                </a:rPr>
                <a:t>~1)</a:t>
              </a:r>
              <a:endParaRPr lang="en-US" sz="1800" b="1" i="1" baseline="-25000" dirty="0">
                <a:solidFill>
                  <a:schemeClr val="accent2"/>
                </a:solidFill>
                <a:latin typeface="Franklin Gothic Medium" pitchFamily="34" charset="0"/>
              </a:endParaRPr>
            </a:p>
          </p:txBody>
        </p:sp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 rot="19601362">
              <a:off x="7137026" y="3077585"/>
              <a:ext cx="112296" cy="158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22" name="Text Box 30"/>
            <p:cNvSpPr txBox="1">
              <a:spLocks noChangeArrowheads="1"/>
            </p:cNvSpPr>
            <p:nvPr/>
          </p:nvSpPr>
          <p:spPr bwMode="auto">
            <a:xfrm rot="306345">
              <a:off x="7108952" y="3556060"/>
              <a:ext cx="182195" cy="160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</a:rPr>
                <a:t>4.5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7137026" y="3321588"/>
              <a:ext cx="112869" cy="160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5</a:t>
              </a:r>
            </a:p>
          </p:txBody>
        </p:sp>
        <p:sp>
          <p:nvSpPr>
            <p:cNvPr id="24" name="Oval 3"/>
            <p:cNvSpPr>
              <a:spLocks noChangeArrowheads="1"/>
            </p:cNvSpPr>
            <p:nvPr/>
          </p:nvSpPr>
          <p:spPr bwMode="auto">
            <a:xfrm>
              <a:off x="7439538" y="3382589"/>
              <a:ext cx="165006" cy="183002"/>
            </a:xfrm>
            <a:prstGeom prst="ellipse">
              <a:avLst/>
            </a:prstGeom>
            <a:solidFill>
              <a:schemeClr val="bg1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accent2"/>
                  </a:solidFill>
                </a:rPr>
                <a:t>a</a:t>
              </a:r>
              <a:r>
                <a:rPr lang="en-US" b="1" baseline="-2500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25" name="Oval 15"/>
            <p:cNvSpPr>
              <a:spLocks noChangeArrowheads="1"/>
            </p:cNvSpPr>
            <p:nvPr/>
          </p:nvSpPr>
          <p:spPr bwMode="auto">
            <a:xfrm>
              <a:off x="7439538" y="3016585"/>
              <a:ext cx="165006" cy="183002"/>
            </a:xfrm>
            <a:prstGeom prst="ellipse">
              <a:avLst/>
            </a:prstGeom>
            <a:solidFill>
              <a:schemeClr val="bg1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accent2"/>
                  </a:solidFill>
                </a:rPr>
                <a:t>a</a:t>
              </a:r>
              <a:r>
                <a:rPr lang="en-US" b="1" baseline="-250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6" name="Oval 16"/>
            <p:cNvSpPr>
              <a:spLocks noChangeArrowheads="1"/>
            </p:cNvSpPr>
            <p:nvPr/>
          </p:nvSpPr>
          <p:spPr bwMode="auto">
            <a:xfrm>
              <a:off x="7439538" y="3748593"/>
              <a:ext cx="165006" cy="183002"/>
            </a:xfrm>
            <a:prstGeom prst="ellipse">
              <a:avLst/>
            </a:prstGeom>
            <a:solidFill>
              <a:schemeClr val="bg1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accent2"/>
                  </a:solidFill>
                </a:rPr>
                <a:t>a</a:t>
              </a:r>
              <a:r>
                <a:rPr lang="en-US" b="1" baseline="-2500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27" name="Oval 48"/>
            <p:cNvSpPr>
              <a:spLocks noChangeArrowheads="1"/>
            </p:cNvSpPr>
            <p:nvPr/>
          </p:nvSpPr>
          <p:spPr bwMode="auto">
            <a:xfrm>
              <a:off x="6669508" y="3321588"/>
              <a:ext cx="275011" cy="30500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s</a:t>
              </a:r>
              <a:r>
                <a:rPr lang="en-US" b="1" baseline="-25000"/>
                <a:t>0</a:t>
              </a:r>
            </a:p>
          </p:txBody>
        </p:sp>
        <p:sp>
          <p:nvSpPr>
            <p:cNvPr id="28" name="Oval 49"/>
            <p:cNvSpPr>
              <a:spLocks noChangeArrowheads="1"/>
            </p:cNvSpPr>
            <p:nvPr/>
          </p:nvSpPr>
          <p:spPr bwMode="auto">
            <a:xfrm>
              <a:off x="7879555" y="2955584"/>
              <a:ext cx="275011" cy="30500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s</a:t>
              </a:r>
              <a:r>
                <a:rPr lang="en-US" b="1" baseline="-25000"/>
                <a:t>1</a:t>
              </a:r>
            </a:p>
          </p:txBody>
        </p:sp>
        <p:sp>
          <p:nvSpPr>
            <p:cNvPr id="29" name="Oval 50"/>
            <p:cNvSpPr>
              <a:spLocks noChangeArrowheads="1"/>
            </p:cNvSpPr>
            <p:nvPr/>
          </p:nvSpPr>
          <p:spPr bwMode="auto">
            <a:xfrm>
              <a:off x="7879555" y="3565591"/>
              <a:ext cx="275011" cy="30500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s</a:t>
              </a:r>
              <a:r>
                <a:rPr lang="en-US" b="1" baseline="-25000"/>
                <a:t>2</a:t>
              </a:r>
            </a:p>
          </p:txBody>
        </p:sp>
        <p:sp>
          <p:nvSpPr>
            <p:cNvPr id="30" name="Oval 51"/>
            <p:cNvSpPr>
              <a:spLocks noChangeArrowheads="1"/>
            </p:cNvSpPr>
            <p:nvPr/>
          </p:nvSpPr>
          <p:spPr bwMode="auto">
            <a:xfrm>
              <a:off x="7879555" y="4114597"/>
              <a:ext cx="275011" cy="30500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s</a:t>
              </a:r>
              <a:r>
                <a:rPr lang="en-US" b="1" baseline="-25000"/>
                <a:t>3</a:t>
              </a:r>
            </a:p>
          </p:txBody>
        </p:sp>
        <p:sp>
          <p:nvSpPr>
            <p:cNvPr id="31" name="Line 52"/>
            <p:cNvSpPr>
              <a:spLocks noChangeShapeType="1"/>
            </p:cNvSpPr>
            <p:nvPr/>
          </p:nvSpPr>
          <p:spPr bwMode="auto">
            <a:xfrm>
              <a:off x="7549542" y="3565591"/>
              <a:ext cx="385015" cy="5795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53"/>
            <p:cNvSpPr txBox="1">
              <a:spLocks noChangeArrowheads="1"/>
            </p:cNvSpPr>
            <p:nvPr/>
          </p:nvSpPr>
          <p:spPr bwMode="auto">
            <a:xfrm rot="306345">
              <a:off x="7657255" y="3620237"/>
              <a:ext cx="181049" cy="158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0.9</a:t>
              </a:r>
            </a:p>
          </p:txBody>
        </p:sp>
        <p:sp>
          <p:nvSpPr>
            <p:cNvPr id="33" name="Text Box 54"/>
            <p:cNvSpPr txBox="1">
              <a:spLocks noChangeArrowheads="1"/>
            </p:cNvSpPr>
            <p:nvPr/>
          </p:nvSpPr>
          <p:spPr bwMode="auto">
            <a:xfrm rot="306345">
              <a:off x="7726007" y="3772739"/>
              <a:ext cx="181049" cy="158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0.1</a:t>
              </a:r>
            </a:p>
          </p:txBody>
        </p:sp>
        <p:sp>
          <p:nvSpPr>
            <p:cNvPr id="34" name="Line 56"/>
            <p:cNvSpPr>
              <a:spLocks noChangeShapeType="1"/>
            </p:cNvSpPr>
            <p:nvPr/>
          </p:nvSpPr>
          <p:spPr bwMode="auto">
            <a:xfrm flipH="1" flipV="1">
              <a:off x="7659546" y="3687592"/>
              <a:ext cx="220009" cy="30500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944562"/>
          </a:xfrm>
        </p:spPr>
        <p:txBody>
          <a:bodyPr/>
          <a:lstStyle/>
          <a:p>
            <a:r>
              <a:rPr lang="en-US" dirty="0" smtClean="0"/>
              <a:t>KR&amp;R: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3820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Representation: </a:t>
            </a:r>
            <a:r>
              <a:rPr lang="en-US" sz="2800" dirty="0" smtClean="0"/>
              <a:t>Bayesian Networks</a:t>
            </a:r>
          </a:p>
          <a:p>
            <a:pPr lvl="1"/>
            <a:r>
              <a:rPr lang="en-US" sz="2400" dirty="0" smtClean="0"/>
              <a:t>encode probability distributions compactly</a:t>
            </a:r>
          </a:p>
          <a:p>
            <a:pPr lvl="2"/>
            <a:r>
              <a:rPr lang="en-US" sz="2000" dirty="0" smtClean="0"/>
              <a:t>by exploiting conditional independences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C00000"/>
                </a:solidFill>
              </a:rPr>
              <a:t>Reasoning</a:t>
            </a:r>
          </a:p>
          <a:p>
            <a:pPr lvl="1"/>
            <a:r>
              <a:rPr lang="en-US" sz="2400" dirty="0" smtClean="0"/>
              <a:t>Exact inference: </a:t>
            </a:r>
            <a:r>
              <a:rPr lang="en-US" sz="2400" dirty="0" err="1" smtClean="0"/>
              <a:t>var</a:t>
            </a:r>
            <a:r>
              <a:rPr lang="en-US" sz="2400" dirty="0" smtClean="0"/>
              <a:t> elimination</a:t>
            </a:r>
          </a:p>
          <a:p>
            <a:pPr lvl="1"/>
            <a:r>
              <a:rPr lang="en-US" sz="2400" dirty="0" smtClean="0"/>
              <a:t>Approx inference: sampling based methods</a:t>
            </a:r>
          </a:p>
          <a:p>
            <a:pPr lvl="2"/>
            <a:r>
              <a:rPr lang="en-US" sz="2000" dirty="0" smtClean="0"/>
              <a:t>rejection sampling, likelihood weighting, MCMC/Gibbs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641297" y="2347118"/>
            <a:ext cx="3025775" cy="1624013"/>
            <a:chOff x="5813425" y="225425"/>
            <a:chExt cx="3025775" cy="1624013"/>
          </a:xfrm>
        </p:grpSpPr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5813425" y="228600"/>
              <a:ext cx="1209675" cy="32385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5856288" y="227013"/>
              <a:ext cx="1144587" cy="3048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400" i="0" dirty="0">
                  <a:solidFill>
                    <a:schemeClr val="tx1"/>
                  </a:solidFill>
                </a:rPr>
                <a:t>Earthquake</a:t>
              </a:r>
              <a:endParaRPr lang="en-US" sz="1400" b="0" i="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2" name="Oval 7"/>
            <p:cNvSpPr>
              <a:spLocks noChangeArrowheads="1"/>
            </p:cNvSpPr>
            <p:nvPr/>
          </p:nvSpPr>
          <p:spPr bwMode="auto">
            <a:xfrm>
              <a:off x="7861300" y="260350"/>
              <a:ext cx="977900" cy="258763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7904163" y="225425"/>
              <a:ext cx="900112" cy="3048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400" i="0">
                  <a:solidFill>
                    <a:schemeClr val="tx1"/>
                  </a:solidFill>
                </a:rPr>
                <a:t>Burglary</a:t>
              </a:r>
              <a:endParaRPr lang="en-US" sz="1400" b="0" i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" name="Oval 9"/>
            <p:cNvSpPr>
              <a:spLocks noChangeArrowheads="1"/>
            </p:cNvSpPr>
            <p:nvPr/>
          </p:nvSpPr>
          <p:spPr bwMode="auto">
            <a:xfrm>
              <a:off x="6835775" y="909638"/>
              <a:ext cx="885825" cy="258762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6926263" y="874713"/>
              <a:ext cx="685800" cy="3048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400" i="0">
                  <a:solidFill>
                    <a:schemeClr val="tx1"/>
                  </a:solidFill>
                </a:rPr>
                <a:t>Alarm</a:t>
              </a:r>
              <a:endParaRPr lang="en-US" sz="1400" b="0" i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6" name="Oval 11"/>
            <p:cNvSpPr>
              <a:spLocks noChangeArrowheads="1"/>
            </p:cNvSpPr>
            <p:nvPr/>
          </p:nvSpPr>
          <p:spPr bwMode="auto">
            <a:xfrm>
              <a:off x="7721600" y="1525588"/>
              <a:ext cx="1071563" cy="32385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7759700" y="1524000"/>
              <a:ext cx="1025525" cy="3079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400" i="0">
                  <a:solidFill>
                    <a:schemeClr val="tx1"/>
                  </a:solidFill>
                </a:rPr>
                <a:t>MaryCalls</a:t>
              </a:r>
              <a:endParaRPr lang="en-US" sz="1400" b="0" i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5905500" y="1525588"/>
              <a:ext cx="1071563" cy="32385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5943600" y="1524000"/>
              <a:ext cx="993775" cy="3079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400" i="0">
                  <a:solidFill>
                    <a:schemeClr val="tx1"/>
                  </a:solidFill>
                </a:rPr>
                <a:t>JohnCalls</a:t>
              </a:r>
              <a:endParaRPr lang="en-US" sz="1400" b="0" i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>
              <a:off x="6743700" y="552450"/>
              <a:ext cx="371475" cy="3571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 flipH="1">
              <a:off x="7489825" y="552450"/>
              <a:ext cx="790575" cy="3571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 flipH="1">
              <a:off x="6464300" y="1168400"/>
              <a:ext cx="606425" cy="323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>
              <a:off x="7581900" y="1136650"/>
              <a:ext cx="606425" cy="3889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174" name="Picture 6" descr="http://ehealthforum.com/images/doctor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4016" y="4953000"/>
            <a:ext cx="2247900" cy="174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KR&amp;R: Hidden Markov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144" y="1371601"/>
            <a:ext cx="8229600" cy="3581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Representation</a:t>
            </a:r>
          </a:p>
          <a:p>
            <a:pPr lvl="1"/>
            <a:r>
              <a:rPr lang="en-US" sz="2400" dirty="0" err="1" smtClean="0"/>
              <a:t>Spl</a:t>
            </a:r>
            <a:r>
              <a:rPr lang="en-US" sz="2400" dirty="0" smtClean="0"/>
              <a:t> form of BN</a:t>
            </a:r>
          </a:p>
          <a:p>
            <a:pPr lvl="1"/>
            <a:r>
              <a:rPr lang="en-US" sz="2400" dirty="0" smtClean="0"/>
              <a:t>Sequence model</a:t>
            </a:r>
          </a:p>
          <a:p>
            <a:pPr lvl="1"/>
            <a:r>
              <a:rPr lang="en-US" sz="2400" dirty="0" smtClean="0"/>
              <a:t>One hidden state, one observation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Reasoning/Search</a:t>
            </a:r>
          </a:p>
          <a:p>
            <a:pPr lvl="1"/>
            <a:r>
              <a:rPr lang="en-US" sz="2400" dirty="0" smtClean="0"/>
              <a:t>most likely state sequence: </a:t>
            </a:r>
            <a:r>
              <a:rPr lang="en-US" sz="2400" dirty="0" err="1" smtClean="0"/>
              <a:t>Viterbi</a:t>
            </a:r>
            <a:r>
              <a:rPr lang="en-US" sz="2400" dirty="0" smtClean="0"/>
              <a:t> algorithm</a:t>
            </a:r>
          </a:p>
          <a:p>
            <a:pPr lvl="1"/>
            <a:r>
              <a:rPr lang="en-US" sz="2400" dirty="0" smtClean="0"/>
              <a:t>marginal </a:t>
            </a:r>
            <a:r>
              <a:rPr lang="en-US" sz="2400" dirty="0" err="1" smtClean="0"/>
              <a:t>prob</a:t>
            </a:r>
            <a:r>
              <a:rPr lang="en-US" sz="2400" dirty="0" smtClean="0"/>
              <a:t> of one state: forward-backward</a:t>
            </a:r>
            <a:endParaRPr lang="en-US" sz="2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4095750" y="1676400"/>
            <a:ext cx="4743450" cy="1195387"/>
            <a:chOff x="152400" y="1243013"/>
            <a:chExt cx="7258050" cy="1804987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152400" y="1276350"/>
              <a:ext cx="566738" cy="56673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1828800" y="1276350"/>
              <a:ext cx="566738" cy="56673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719138" y="1552575"/>
              <a:ext cx="11096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3505200" y="1262063"/>
              <a:ext cx="552450" cy="5524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5181600" y="1262063"/>
              <a:ext cx="552450" cy="5524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10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2413" y="1449388"/>
              <a:ext cx="381000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4050" y="1462088"/>
              <a:ext cx="381000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2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81400" y="1433513"/>
              <a:ext cx="381000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48275" y="1452563"/>
              <a:ext cx="381000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2395538" y="1547813"/>
              <a:ext cx="11096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4067175" y="1538288"/>
              <a:ext cx="11096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5743575" y="1528763"/>
              <a:ext cx="11096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6858000" y="1243013"/>
              <a:ext cx="552450" cy="5524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" name="Picture 1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16738" y="1435100"/>
              <a:ext cx="398462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1828800" y="2481263"/>
              <a:ext cx="566738" cy="56673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3505200" y="2466975"/>
              <a:ext cx="552450" cy="5524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1"/>
            <p:cNvSpPr>
              <a:spLocks noChangeArrowheads="1"/>
            </p:cNvSpPr>
            <p:nvPr/>
          </p:nvSpPr>
          <p:spPr bwMode="auto">
            <a:xfrm>
              <a:off x="5181600" y="2466975"/>
              <a:ext cx="552450" cy="5524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rot="5400000">
              <a:off x="1800225" y="2166938"/>
              <a:ext cx="6286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Oval 23"/>
            <p:cNvSpPr>
              <a:spLocks noChangeArrowheads="1"/>
            </p:cNvSpPr>
            <p:nvPr/>
          </p:nvSpPr>
          <p:spPr bwMode="auto">
            <a:xfrm>
              <a:off x="6858000" y="2447925"/>
              <a:ext cx="552450" cy="5524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rot="5400000">
              <a:off x="3467100" y="2147888"/>
              <a:ext cx="6286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rot="5400000">
              <a:off x="5143500" y="2128838"/>
              <a:ext cx="6286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rot="5400000">
              <a:off x="6819900" y="2119313"/>
              <a:ext cx="6286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6" name="Picture 2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35163" y="2668588"/>
              <a:ext cx="360362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81400" y="2640013"/>
              <a:ext cx="381000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48275" y="2659063"/>
              <a:ext cx="381000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3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16738" y="2641600"/>
              <a:ext cx="381000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" name="Picture 4" descr="http://www.cs.washington.edu/sites/default/files/sonar-icon.gif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8807" y="5257800"/>
            <a:ext cx="301694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images.fastcompany.com/upload/junior-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55" t="20645" r="6701" b="12652"/>
          <a:stretch/>
        </p:blipFill>
        <p:spPr bwMode="auto">
          <a:xfrm>
            <a:off x="921557" y="5029200"/>
            <a:ext cx="2916289" cy="150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623739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5961438-43B4-4570-9CDE-7413F5785F2E}" type="slidenum">
              <a:rPr lang="en-US" sz="1400" b="0" smtClean="0"/>
              <a:pPr/>
              <a:t>17</a:t>
            </a:fld>
            <a:endParaRPr lang="en-US" sz="1400" b="0" dirty="0" smtClean="0"/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Bayes Networks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9067800" cy="5257800"/>
          </a:xfrm>
        </p:spPr>
        <p:txBody>
          <a:bodyPr/>
          <a:lstStyle/>
          <a:p>
            <a:r>
              <a:rPr lang="en-US" dirty="0" smtClean="0"/>
              <a:t>Learning Structure of Bayesian Networks</a:t>
            </a:r>
          </a:p>
          <a:p>
            <a:pPr lvl="1"/>
            <a:r>
              <a:rPr lang="en-US" dirty="0" smtClean="0"/>
              <a:t>Search thru space of BN structures</a:t>
            </a:r>
          </a:p>
          <a:p>
            <a:r>
              <a:rPr lang="en-US" dirty="0" smtClean="0"/>
              <a:t>Learning Parameters for a Bayesian Network</a:t>
            </a:r>
          </a:p>
          <a:p>
            <a:pPr lvl="1"/>
            <a:r>
              <a:rPr lang="en-US" dirty="0" smtClean="0"/>
              <a:t>Fully observable variables</a:t>
            </a:r>
          </a:p>
          <a:p>
            <a:pPr lvl="2"/>
            <a:r>
              <a:rPr lang="en-US" dirty="0"/>
              <a:t>Maximum </a:t>
            </a:r>
            <a:r>
              <a:rPr lang="en-US" dirty="0" smtClean="0"/>
              <a:t>Likelihood (ML), MAP &amp; Bayesian estimation </a:t>
            </a:r>
          </a:p>
          <a:p>
            <a:pPr lvl="2"/>
            <a:r>
              <a:rPr lang="en-US" dirty="0" smtClean="0"/>
              <a:t>Example: Naïve Bayes for text classification</a:t>
            </a:r>
          </a:p>
          <a:p>
            <a:pPr lvl="1"/>
            <a:r>
              <a:rPr lang="en-US" dirty="0" smtClean="0"/>
              <a:t>Hidden variables </a:t>
            </a:r>
          </a:p>
          <a:p>
            <a:pPr lvl="2"/>
            <a:r>
              <a:rPr lang="en-US" dirty="0" smtClean="0"/>
              <a:t>Expectation Maximization (EM)</a:t>
            </a:r>
          </a:p>
        </p:txBody>
      </p:sp>
    </p:spTree>
    <p:extLst>
      <p:ext uri="{BB962C8B-B14F-4D97-AF65-F5344CB8AC3E}">
        <p14:creationId xmlns:p14="http://schemas.microsoft.com/office/powerpoint/2010/main" xmlns="" val="424961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Bayesian Learning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94172"/>
            <a:ext cx="8229600" cy="563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90"/>
                </a:solidFill>
              </a:rPr>
              <a:t>Use Bayes rule</a:t>
            </a:r>
            <a:r>
              <a:rPr lang="en-US" dirty="0" smtClean="0">
                <a:solidFill>
                  <a:srgbClr val="000090"/>
                </a:solidFill>
              </a:rPr>
              <a:t>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510540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90"/>
                </a:solidFill>
              </a:rPr>
              <a:t>Or equivalently</a:t>
            </a:r>
            <a:r>
              <a:rPr lang="en-US" sz="2800" dirty="0" smtClean="0">
                <a:solidFill>
                  <a:srgbClr val="000090"/>
                </a:solidFill>
              </a:rPr>
              <a:t>:  </a:t>
            </a:r>
            <a:r>
              <a:rPr lang="en-US" sz="2800" dirty="0" smtClean="0"/>
              <a:t>P(Y | </a:t>
            </a:r>
            <a:r>
              <a:rPr lang="en-US" sz="2800" b="1" dirty="0" smtClean="0"/>
              <a:t>X</a:t>
            </a:r>
            <a:r>
              <a:rPr lang="en-US" sz="2800" dirty="0" smtClean="0"/>
              <a:t>) </a:t>
            </a:r>
            <a:r>
              <a:rPr lang="en-US" sz="2800" dirty="0" smtClean="0">
                <a:sym typeface="Symbol"/>
              </a:rPr>
              <a:t> P(</a:t>
            </a:r>
            <a:r>
              <a:rPr lang="en-US" sz="2800" b="1" dirty="0" smtClean="0">
                <a:sym typeface="Symbol"/>
              </a:rPr>
              <a:t>X</a:t>
            </a:r>
            <a:r>
              <a:rPr lang="en-US" sz="2800" dirty="0" smtClean="0">
                <a:sym typeface="Symbol"/>
              </a:rPr>
              <a:t> | Y) P(Y)</a:t>
            </a:r>
            <a:endParaRPr lang="en-US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553200" y="1519535"/>
            <a:ext cx="2057400" cy="1371600"/>
            <a:chOff x="6553200" y="990600"/>
            <a:chExt cx="2057400" cy="1371600"/>
          </a:xfrm>
        </p:grpSpPr>
        <p:grpSp>
          <p:nvGrpSpPr>
            <p:cNvPr id="5" name="Group 4"/>
            <p:cNvGrpSpPr/>
            <p:nvPr/>
          </p:nvGrpSpPr>
          <p:grpSpPr>
            <a:xfrm>
              <a:off x="7239000" y="990600"/>
              <a:ext cx="1371600" cy="1371600"/>
              <a:chOff x="1524000" y="3962400"/>
              <a:chExt cx="1371600" cy="1371600"/>
            </a:xfrm>
          </p:grpSpPr>
          <p:pic>
            <p:nvPicPr>
              <p:cNvPr id="40" name="Picture 8" descr="beta2-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24000" y="4306252"/>
                <a:ext cx="1371600" cy="1027748"/>
              </a:xfrm>
              <a:prstGeom prst="rect">
                <a:avLst/>
              </a:prstGeom>
              <a:noFill/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1828800" y="3962400"/>
                <a:ext cx="83869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Prior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>
            <a:xfrm flipH="1">
              <a:off x="6553200" y="1828800"/>
              <a:ext cx="533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638800" y="3653135"/>
            <a:ext cx="2980591" cy="614065"/>
            <a:chOff x="5638800" y="3124200"/>
            <a:chExt cx="2980591" cy="614065"/>
          </a:xfrm>
        </p:grpSpPr>
        <p:sp>
          <p:nvSpPr>
            <p:cNvPr id="11" name="Rectangle 10"/>
            <p:cNvSpPr/>
            <p:nvPr/>
          </p:nvSpPr>
          <p:spPr>
            <a:xfrm>
              <a:off x="6553200" y="3276600"/>
              <a:ext cx="20661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Normalization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49" name="Straight Arrow Connector 48"/>
            <p:cNvCxnSpPr>
              <a:stCxn id="11" idx="1"/>
            </p:cNvCxnSpPr>
            <p:nvPr/>
          </p:nvCxnSpPr>
          <p:spPr>
            <a:xfrm flipH="1" flipV="1">
              <a:off x="5638800" y="3124200"/>
              <a:ext cx="914400" cy="38323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114800" y="1748135"/>
            <a:ext cx="2306341" cy="838200"/>
            <a:chOff x="4114800" y="1219200"/>
            <a:chExt cx="2306341" cy="838200"/>
          </a:xfrm>
        </p:grpSpPr>
        <p:sp>
          <p:nvSpPr>
            <p:cNvPr id="51" name="Rectangle 50"/>
            <p:cNvSpPr/>
            <p:nvPr/>
          </p:nvSpPr>
          <p:spPr>
            <a:xfrm>
              <a:off x="4114800" y="1219200"/>
              <a:ext cx="23063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Data Likelihood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5105400" y="16764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6200" y="3043535"/>
            <a:ext cx="2286000" cy="1190662"/>
            <a:chOff x="76200" y="2514600"/>
            <a:chExt cx="2286000" cy="1190662"/>
          </a:xfrm>
        </p:grpSpPr>
        <p:grpSp>
          <p:nvGrpSpPr>
            <p:cNvPr id="55" name="Group 54"/>
            <p:cNvGrpSpPr/>
            <p:nvPr/>
          </p:nvGrpSpPr>
          <p:grpSpPr>
            <a:xfrm>
              <a:off x="76200" y="2514600"/>
              <a:ext cx="1416223" cy="1190662"/>
              <a:chOff x="5322963" y="3822352"/>
              <a:chExt cx="2765163" cy="2883248"/>
            </a:xfrm>
          </p:grpSpPr>
          <p:pic>
            <p:nvPicPr>
              <p:cNvPr id="56" name="Picture 9" descr="beta3-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10200" y="4800600"/>
                <a:ext cx="2542353" cy="1905000"/>
              </a:xfrm>
              <a:prstGeom prst="rect">
                <a:avLst/>
              </a:prstGeom>
              <a:noFill/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5322963" y="3822352"/>
                <a:ext cx="2765163" cy="11179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Posterior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58" name="Straight Arrow Connector 57"/>
            <p:cNvCxnSpPr/>
            <p:nvPr/>
          </p:nvCxnSpPr>
          <p:spPr>
            <a:xfrm flipV="1">
              <a:off x="1371600" y="2819400"/>
              <a:ext cx="9906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057400" y="2855893"/>
            <a:ext cx="4419600" cy="954107"/>
            <a:chOff x="2057400" y="2855893"/>
            <a:chExt cx="4419600" cy="954107"/>
          </a:xfrm>
        </p:grpSpPr>
        <p:sp>
          <p:nvSpPr>
            <p:cNvPr id="23" name="Rectangle 22"/>
            <p:cNvSpPr/>
            <p:nvPr/>
          </p:nvSpPr>
          <p:spPr>
            <a:xfrm>
              <a:off x="2057400" y="2855893"/>
              <a:ext cx="44196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P(Y | </a:t>
              </a:r>
              <a:r>
                <a:rPr lang="en-US" sz="2800" b="1" dirty="0" smtClean="0"/>
                <a:t>X</a:t>
              </a:r>
              <a:r>
                <a:rPr lang="en-US" sz="2800" dirty="0" smtClean="0"/>
                <a:t>)  </a:t>
              </a:r>
              <a:r>
                <a:rPr lang="en-US" sz="2800" dirty="0" smtClean="0">
                  <a:sym typeface="Symbol"/>
                </a:rPr>
                <a:t>=  P(</a:t>
              </a:r>
              <a:r>
                <a:rPr lang="en-US" sz="2800" b="1" dirty="0" smtClean="0">
                  <a:sym typeface="Symbol"/>
                </a:rPr>
                <a:t>X</a:t>
              </a:r>
              <a:r>
                <a:rPr lang="en-US" sz="2800" dirty="0" smtClean="0">
                  <a:sym typeface="Symbol"/>
                </a:rPr>
                <a:t> |Y) P(Y)</a:t>
              </a:r>
            </a:p>
            <a:p>
              <a:r>
                <a:rPr lang="en-US" sz="2800" dirty="0">
                  <a:sym typeface="Symbol"/>
                </a:rPr>
                <a:t>	 </a:t>
              </a:r>
              <a:r>
                <a:rPr lang="en-US" sz="2800" dirty="0" smtClean="0">
                  <a:sym typeface="Symbol"/>
                </a:rPr>
                <a:t>                P(</a:t>
              </a:r>
              <a:r>
                <a:rPr lang="en-US" sz="2800" b="1" dirty="0" smtClean="0">
                  <a:sym typeface="Symbol"/>
                </a:rPr>
                <a:t>X</a:t>
              </a:r>
              <a:r>
                <a:rPr lang="en-US" sz="2800" dirty="0" smtClean="0">
                  <a:sym typeface="Symbol"/>
                </a:rPr>
                <a:t>)</a:t>
              </a:r>
              <a:endParaRPr lang="en-US" sz="28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3924300" y="3352800"/>
              <a:ext cx="20193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993271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Learn Hidden Variables?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39" r="51247"/>
          <a:stretch/>
        </p:blipFill>
        <p:spPr bwMode="auto">
          <a:xfrm>
            <a:off x="381000" y="1905000"/>
            <a:ext cx="3569413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585" r="2748"/>
          <a:stretch/>
        </p:blipFill>
        <p:spPr bwMode="auto">
          <a:xfrm>
            <a:off x="4495800" y="1905000"/>
            <a:ext cx="364989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240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Exam Topics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09700"/>
            <a:ext cx="4470400" cy="5257800"/>
          </a:xfrm>
          <a:ln/>
        </p:spPr>
        <p:txBody>
          <a:bodyPr rIns="132080"/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333399"/>
                </a:solidFill>
                <a:cs typeface="Arial" pitchFamily="34" charset="0"/>
              </a:rPr>
              <a:t>Search</a:t>
            </a:r>
          </a:p>
          <a:p>
            <a:pPr marL="782638" lvl="1">
              <a:spcBef>
                <a:spcPts val="0"/>
              </a:spcBef>
            </a:pPr>
            <a:r>
              <a:rPr lang="en-US" sz="1700" dirty="0"/>
              <a:t>BFS, DFS, UCS, A* (tree and graph)</a:t>
            </a:r>
          </a:p>
          <a:p>
            <a:pPr marL="782638" lvl="1">
              <a:spcBef>
                <a:spcPts val="0"/>
              </a:spcBef>
            </a:pPr>
            <a:r>
              <a:rPr lang="en-US" sz="1700" dirty="0"/>
              <a:t>Completeness and Optimality</a:t>
            </a:r>
          </a:p>
          <a:p>
            <a:pPr marL="782638" lvl="1">
              <a:spcBef>
                <a:spcPts val="0"/>
              </a:spcBef>
            </a:pPr>
            <a:r>
              <a:rPr lang="en-US" sz="1700" dirty="0"/>
              <a:t>Heuristics: admissibility and consistency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333399"/>
                </a:solidFill>
                <a:cs typeface="Arial" pitchFamily="34" charset="0"/>
              </a:rPr>
              <a:t>CSPs</a:t>
            </a:r>
          </a:p>
          <a:p>
            <a:pPr marL="782638" lvl="1">
              <a:spcBef>
                <a:spcPts val="0"/>
              </a:spcBef>
            </a:pPr>
            <a:r>
              <a:rPr lang="en-US" sz="1700" dirty="0"/>
              <a:t>Constraint graphs, backtracking search</a:t>
            </a:r>
            <a:endParaRPr lang="en-US" sz="2100" dirty="0"/>
          </a:p>
          <a:p>
            <a:pPr marL="782638" lvl="1">
              <a:spcBef>
                <a:spcPts val="0"/>
              </a:spcBef>
            </a:pPr>
            <a:r>
              <a:rPr lang="en-US" sz="1700" dirty="0"/>
              <a:t>Forward checking, AC3 constraint propagation, ordering heuristics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333399"/>
                </a:solidFill>
                <a:cs typeface="Arial" pitchFamily="34" charset="0"/>
              </a:rPr>
              <a:t>Games</a:t>
            </a:r>
          </a:p>
          <a:p>
            <a:pPr marL="782638" lvl="1">
              <a:spcBef>
                <a:spcPts val="0"/>
              </a:spcBef>
            </a:pPr>
            <a:r>
              <a:rPr lang="en-US" sz="1700" dirty="0" err="1"/>
              <a:t>Minimax</a:t>
            </a:r>
            <a:r>
              <a:rPr lang="en-US" sz="1700" dirty="0"/>
              <a:t>, Alpha-beta pruning, </a:t>
            </a:r>
            <a:r>
              <a:rPr lang="en-US" sz="1700" dirty="0" err="1"/>
              <a:t>Expectimax</a:t>
            </a:r>
            <a:r>
              <a:rPr lang="en-US" sz="1700" dirty="0"/>
              <a:t>, Evaluation Functions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333399"/>
                </a:solidFill>
                <a:cs typeface="Arial" pitchFamily="34" charset="0"/>
              </a:rPr>
              <a:t>MDPs</a:t>
            </a:r>
          </a:p>
          <a:p>
            <a:pPr marL="782638" lvl="1">
              <a:spcBef>
                <a:spcPts val="0"/>
              </a:spcBef>
            </a:pPr>
            <a:r>
              <a:rPr lang="en-US" sz="1700" dirty="0"/>
              <a:t>Bellman equations</a:t>
            </a:r>
          </a:p>
          <a:p>
            <a:pPr marL="782638" lvl="1">
              <a:spcBef>
                <a:spcPts val="0"/>
              </a:spcBef>
            </a:pPr>
            <a:r>
              <a:rPr lang="en-US" sz="1700" dirty="0"/>
              <a:t>Value </a:t>
            </a:r>
            <a:r>
              <a:rPr lang="en-US" sz="1700" dirty="0" smtClean="0"/>
              <a:t>iteration</a:t>
            </a:r>
            <a:endParaRPr lang="en-US" sz="1700" dirty="0"/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4584700" y="1422400"/>
            <a:ext cx="447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42900" indent="-342900"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333399"/>
                </a:solidFill>
                <a:cs typeface="Arial" pitchFamily="34" charset="0"/>
              </a:rPr>
              <a:t>Reinforcement Learning</a:t>
            </a: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Exploration </a:t>
            </a:r>
            <a:r>
              <a:rPr lang="en-US" sz="1600" dirty="0" err="1">
                <a:solidFill>
                  <a:schemeClr val="tx1"/>
                </a:solidFill>
                <a:cs typeface="Arial" pitchFamily="34" charset="0"/>
              </a:rPr>
              <a:t>vs</a:t>
            </a: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 Exploitation</a:t>
            </a: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Model-based vs. model-free</a:t>
            </a: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cs typeface="Arial" pitchFamily="34" charset="0"/>
              </a:rPr>
              <a:t>Q-learning</a:t>
            </a:r>
            <a:endParaRPr lang="en-US" sz="1600" dirty="0">
              <a:solidFill>
                <a:schemeClr val="tx1"/>
              </a:solidFill>
              <a:cs typeface="Arial" pitchFamily="34" charset="0"/>
            </a:endParaRP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Linear value function approx.</a:t>
            </a:r>
          </a:p>
          <a:p>
            <a:pPr marL="342900" indent="-342900"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333399"/>
                </a:solidFill>
                <a:cs typeface="Arial" pitchFamily="34" charset="0"/>
              </a:rPr>
              <a:t>Hidden Markov Models</a:t>
            </a: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Markov chains</a:t>
            </a: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Forward algorithm</a:t>
            </a: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Particle Filter</a:t>
            </a:r>
          </a:p>
          <a:p>
            <a:pPr marL="342900" indent="-342900"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333399"/>
                </a:solidFill>
                <a:cs typeface="Arial" pitchFamily="34" charset="0"/>
              </a:rPr>
              <a:t>Bayesian Networks</a:t>
            </a: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Basic definition, independence</a:t>
            </a: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Variable elimination</a:t>
            </a: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Sampling </a:t>
            </a:r>
            <a:r>
              <a:rPr lang="en-US" sz="1600" dirty="0" smtClean="0">
                <a:solidFill>
                  <a:schemeClr val="tx1"/>
                </a:solidFill>
                <a:cs typeface="Arial" pitchFamily="34" charset="0"/>
              </a:rPr>
              <a:t>(rejection</a:t>
            </a:r>
            <a:r>
              <a:rPr lang="en-US" sz="1600" dirty="0">
                <a:cs typeface="Arial" pitchFamily="34" charset="0"/>
              </a:rPr>
              <a:t>, </a:t>
            </a:r>
            <a:r>
              <a:rPr lang="en-US" sz="1600" dirty="0" smtClean="0">
                <a:cs typeface="Arial" pitchFamily="34" charset="0"/>
              </a:rPr>
              <a:t>importance)</a:t>
            </a:r>
          </a:p>
          <a:p>
            <a:pPr marL="325438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333399"/>
                </a:solidFill>
                <a:cs typeface="Arial" pitchFamily="34" charset="0"/>
              </a:rPr>
              <a:t>Learning</a:t>
            </a:r>
            <a:r>
              <a:rPr lang="en-US" sz="16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 smtClean="0">
                <a:cs typeface="Arial" pitchFamily="34" charset="0"/>
              </a:rPr>
              <a:t>BN </a:t>
            </a:r>
            <a:r>
              <a:rPr lang="en-US" sz="1600" dirty="0" smtClean="0">
                <a:solidFill>
                  <a:schemeClr val="tx1"/>
                </a:solidFill>
                <a:cs typeface="Arial" pitchFamily="34" charset="0"/>
              </a:rPr>
              <a:t>parameters with complete data</a:t>
            </a: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 smtClean="0">
                <a:cs typeface="Arial" pitchFamily="34" charset="0"/>
              </a:rPr>
              <a:t>Search thru space of BN structures</a:t>
            </a: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cs typeface="Arial" pitchFamily="34" charset="0"/>
              </a:rPr>
              <a:t>Expectation maximization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marL="342900" indent="-342900">
              <a:spcBef>
                <a:spcPts val="638"/>
              </a:spcBef>
            </a:pPr>
            <a:endParaRPr lang="en-US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342900" indent="-342900">
              <a:spcBef>
                <a:spcPts val="638"/>
              </a:spcBef>
            </a:pPr>
            <a:endParaRPr lang="en-US" sz="24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67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Slide Number Placeholder 5"/>
          <p:cNvSpPr txBox="1">
            <a:spLocks noGrp="1"/>
          </p:cNvSpPr>
          <p:nvPr/>
        </p:nvSpPr>
        <p:spPr bwMode="auto">
          <a:xfrm>
            <a:off x="7239000" y="65532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37FF92C3-5057-4044-91A3-E1FED61DBA84}" type="slidenum">
              <a:rPr lang="en-US" sz="1400">
                <a:solidFill>
                  <a:schemeClr val="tx2"/>
                </a:solidFill>
                <a:latin typeface="Arial" charset="0"/>
              </a:rPr>
              <a:pPr algn="r"/>
              <a:t>20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5155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sz="5400" smtClean="0"/>
              <a:t>Chicken &amp; Egg Problem</a:t>
            </a:r>
          </a:p>
        </p:txBody>
      </p:sp>
      <p:sp>
        <p:nvSpPr>
          <p:cNvPr id="15155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52600"/>
            <a:ext cx="9144000" cy="181768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If we knew whether patient had disease</a:t>
            </a:r>
          </a:p>
          <a:p>
            <a:pPr lvl="1"/>
            <a:r>
              <a:rPr lang="en-US" sz="2000" dirty="0" smtClean="0"/>
              <a:t>It would be easy to learn CPTs</a:t>
            </a:r>
          </a:p>
          <a:p>
            <a:pPr lvl="1"/>
            <a:r>
              <a:rPr lang="en-US" sz="2000" dirty="0" smtClean="0"/>
              <a:t>But we can’t observe states, so we don’t!</a:t>
            </a:r>
          </a:p>
        </p:txBody>
      </p:sp>
      <p:sp>
        <p:nvSpPr>
          <p:cNvPr id="151560" name="Rectangle 5"/>
          <p:cNvSpPr>
            <a:spLocks noChangeArrowheads="1"/>
          </p:cNvSpPr>
          <p:nvPr/>
        </p:nvSpPr>
        <p:spPr bwMode="auto">
          <a:xfrm>
            <a:off x="0" y="6619875"/>
            <a:ext cx="1865313" cy="2381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1200" b="1">
                <a:latin typeface="Arial" charset="0"/>
              </a:rPr>
              <a:t>Slide by Daniel S. Weld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39" r="51247"/>
          <a:stretch/>
        </p:blipFill>
        <p:spPr bwMode="auto">
          <a:xfrm>
            <a:off x="6078680" y="1752600"/>
            <a:ext cx="2320639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0" y="3821113"/>
            <a:ext cx="9144000" cy="181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7030A0"/>
                </a:solidFill>
              </a:rPr>
              <a:t>If we knew CPTs</a:t>
            </a:r>
          </a:p>
          <a:p>
            <a:pPr lvl="1"/>
            <a:r>
              <a:rPr lang="en-US" sz="2000" dirty="0" smtClean="0"/>
              <a:t>It would be easy to predict if patient had disease</a:t>
            </a:r>
          </a:p>
          <a:p>
            <a:pPr lvl="1"/>
            <a:r>
              <a:rPr lang="en-US" sz="2000" dirty="0" smtClean="0"/>
              <a:t>But we don’t, so we can’t!</a:t>
            </a:r>
          </a:p>
        </p:txBody>
      </p:sp>
    </p:spTree>
    <p:extLst>
      <p:ext uri="{BB962C8B-B14F-4D97-AF65-F5344CB8AC3E}">
        <p14:creationId xmlns:p14="http://schemas.microsoft.com/office/powerpoint/2010/main" xmlns="" val="244364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2"/>
          <p:cNvSpPr txBox="1">
            <a:spLocks noGrp="1"/>
          </p:cNvSpPr>
          <p:nvPr/>
        </p:nvSpPr>
        <p:spPr bwMode="auto">
          <a:xfrm>
            <a:off x="0" y="6667500"/>
            <a:ext cx="579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000" b="0"/>
              <a:t>© Daniel S. Weld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Continuous Variables</a:t>
            </a:r>
            <a:endParaRPr lang="en-CA" dirty="0" smtClean="0"/>
          </a:p>
        </p:txBody>
      </p:sp>
      <p:sp>
        <p:nvSpPr>
          <p:cNvPr id="11301" name="Oval 6"/>
          <p:cNvSpPr>
            <a:spLocks noChangeArrowheads="1"/>
          </p:cNvSpPr>
          <p:nvPr/>
        </p:nvSpPr>
        <p:spPr bwMode="auto">
          <a:xfrm>
            <a:off x="2295525" y="4267200"/>
            <a:ext cx="1981200" cy="762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lnSpc>
                <a:spcPct val="95000"/>
              </a:lnSpc>
              <a:spcBef>
                <a:spcPct val="10000"/>
              </a:spcBef>
              <a:buFontTx/>
              <a:buChar char="•"/>
            </a:pPr>
            <a:endParaRPr lang="en-US" sz="3200" i="1">
              <a:solidFill>
                <a:srgbClr val="0033CC"/>
              </a:solidFill>
            </a:endParaRPr>
          </a:p>
        </p:txBody>
      </p:sp>
      <p:sp>
        <p:nvSpPr>
          <p:cNvPr id="11302" name="Text Box 7"/>
          <p:cNvSpPr txBox="1">
            <a:spLocks noChangeArrowheads="1"/>
          </p:cNvSpPr>
          <p:nvPr/>
        </p:nvSpPr>
        <p:spPr bwMode="auto">
          <a:xfrm>
            <a:off x="2371725" y="4419600"/>
            <a:ext cx="1831975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dirty="0"/>
              <a:t>Earthquake</a:t>
            </a:r>
            <a:endParaRPr lang="en-US" b="0" dirty="0">
              <a:latin typeface="Times New Roman" pitchFamily="18" charset="0"/>
            </a:endParaRPr>
          </a:p>
        </p:txBody>
      </p: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2286000" y="2209800"/>
            <a:ext cx="1981200" cy="762000"/>
            <a:chOff x="768" y="1248"/>
            <a:chExt cx="1248" cy="480"/>
          </a:xfrm>
        </p:grpSpPr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768" y="1248"/>
              <a:ext cx="1248" cy="48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spcBef>
                  <a:spcPct val="10000"/>
                </a:spcBef>
                <a:buFontTx/>
                <a:buChar char="•"/>
              </a:pPr>
              <a:endParaRPr lang="en-US" sz="3200" i="1">
                <a:solidFill>
                  <a:srgbClr val="0033CC"/>
                </a:solidFill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1010" y="1344"/>
              <a:ext cx="6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dirty="0" smtClean="0"/>
                <a:t>Aliens</a:t>
              </a:r>
              <a:endParaRPr lang="en-US" b="0" dirty="0">
                <a:latin typeface="Times New Roman" pitchFamily="18" charset="0"/>
              </a:endParaRPr>
            </a:p>
          </p:txBody>
        </p:sp>
      </p:grpSp>
      <p:sp>
        <p:nvSpPr>
          <p:cNvPr id="18" name="Line 29"/>
          <p:cNvSpPr>
            <a:spLocks noChangeShapeType="1"/>
          </p:cNvSpPr>
          <p:nvPr/>
        </p:nvSpPr>
        <p:spPr bwMode="auto">
          <a:xfrm>
            <a:off x="3276600" y="29718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181600" y="3581400"/>
            <a:ext cx="2362200" cy="1887537"/>
            <a:chOff x="6410325" y="2836863"/>
            <a:chExt cx="2362200" cy="1887537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 rot="5400000">
              <a:off x="6677025" y="2628900"/>
              <a:ext cx="1828800" cy="2362200"/>
            </a:xfrm>
            <a:prstGeom prst="wedgeRectCallout">
              <a:avLst>
                <a:gd name="adj1" fmla="val -1477"/>
                <a:gd name="adj2" fmla="val 89380"/>
              </a:avLst>
            </a:prstGeom>
            <a:solidFill>
              <a:srgbClr val="0066FF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rot="10800000" vert="eaVert" wrap="none" anchor="ctr"/>
            <a:lstStyle/>
            <a:p>
              <a:pPr algn="ctr" eaLnBrk="0" hangingPunct="0"/>
              <a:endParaRPr lang="en-CA" b="0">
                <a:latin typeface="Times New Roman" pitchFamily="18" charset="0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6562725" y="2836863"/>
              <a:ext cx="2209800" cy="186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lnSpc>
                  <a:spcPct val="115000"/>
                </a:lnSpc>
              </a:pPr>
              <a:r>
                <a:rPr lang="en-US" sz="2000" b="0" dirty="0"/>
                <a:t>       </a:t>
              </a:r>
              <a:r>
                <a:rPr lang="en-US" sz="2000" b="0" dirty="0" err="1" smtClean="0"/>
                <a:t>Pr</a:t>
              </a:r>
              <a:r>
                <a:rPr lang="en-US" sz="2000" b="0" dirty="0" smtClean="0"/>
                <a:t>(E|A)</a:t>
              </a:r>
              <a:endParaRPr lang="en-US" sz="2000" b="0" dirty="0"/>
            </a:p>
            <a:p>
              <a:pPr>
                <a:lnSpc>
                  <a:spcPct val="115000"/>
                </a:lnSpc>
              </a:pPr>
              <a:r>
                <a:rPr lang="en-US" sz="2000" b="0" dirty="0" smtClean="0"/>
                <a:t>a	</a:t>
              </a:r>
              <a:r>
                <a:rPr lang="en-US" sz="2000" dirty="0">
                  <a:sym typeface="Symbol"/>
                </a:rPr>
                <a:t> = </a:t>
              </a:r>
              <a:r>
                <a:rPr lang="en-US" sz="2000" b="0" dirty="0">
                  <a:sym typeface="Symbol"/>
                </a:rPr>
                <a:t>6</a:t>
              </a:r>
              <a:endParaRPr lang="en-US" sz="2000" b="0" dirty="0"/>
            </a:p>
            <a:p>
              <a:pPr>
                <a:lnSpc>
                  <a:spcPct val="115000"/>
                </a:lnSpc>
              </a:pPr>
              <a:r>
                <a:rPr lang="en-US" sz="2000" b="0" dirty="0" smtClean="0"/>
                <a:t>	</a:t>
              </a:r>
              <a:r>
                <a:rPr lang="en-US" sz="2000" dirty="0">
                  <a:sym typeface="Symbol"/>
                </a:rPr>
                <a:t> = </a:t>
              </a:r>
              <a:r>
                <a:rPr lang="en-US" sz="2000" b="0" dirty="0" smtClean="0">
                  <a:sym typeface="Symbol"/>
                </a:rPr>
                <a:t>2</a:t>
              </a:r>
              <a:endParaRPr lang="en-US" sz="2000" b="0" dirty="0"/>
            </a:p>
            <a:p>
              <a:pPr>
                <a:lnSpc>
                  <a:spcPct val="115000"/>
                </a:lnSpc>
              </a:pPr>
              <a:r>
                <a:rPr lang="en-US" sz="2000" b="0" dirty="0" smtClean="0"/>
                <a:t>a	</a:t>
              </a:r>
              <a:r>
                <a:rPr lang="en-US" sz="2000" dirty="0">
                  <a:sym typeface="Symbol"/>
                </a:rPr>
                <a:t> = </a:t>
              </a:r>
              <a:r>
                <a:rPr lang="en-US" sz="2000" b="0" dirty="0" smtClean="0">
                  <a:sym typeface="Symbol"/>
                </a:rPr>
                <a:t>1</a:t>
              </a:r>
              <a:endParaRPr lang="en-US" sz="2000" b="0" dirty="0"/>
            </a:p>
            <a:p>
              <a:pPr>
                <a:lnSpc>
                  <a:spcPct val="115000"/>
                </a:lnSpc>
              </a:pPr>
              <a:r>
                <a:rPr lang="en-US" sz="2000" b="0" dirty="0"/>
                <a:t>	</a:t>
              </a:r>
              <a:r>
                <a:rPr lang="en-US" sz="2000" dirty="0">
                  <a:sym typeface="Symbol"/>
                </a:rPr>
                <a:t> = </a:t>
              </a:r>
              <a:r>
                <a:rPr lang="en-US" sz="2000" b="0" dirty="0" smtClean="0">
                  <a:sym typeface="Symbol"/>
                </a:rPr>
                <a:t>3</a:t>
              </a:r>
              <a:endParaRPr lang="en-US" sz="2000" b="0" dirty="0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6638925" y="3276600"/>
              <a:ext cx="2057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7096125" y="2895600"/>
              <a:ext cx="0" cy="1752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6638925" y="4038600"/>
              <a:ext cx="15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AutoShape 3"/>
          <p:cNvSpPr>
            <a:spLocks noChangeArrowheads="1"/>
          </p:cNvSpPr>
          <p:nvPr/>
        </p:nvSpPr>
        <p:spPr bwMode="auto">
          <a:xfrm rot="5400000">
            <a:off x="916781" y="746125"/>
            <a:ext cx="685800" cy="2057400"/>
          </a:xfrm>
          <a:prstGeom prst="wedgeRectCallout">
            <a:avLst>
              <a:gd name="adj1" fmla="val 82420"/>
              <a:gd name="adj2" fmla="val -55132"/>
            </a:avLst>
          </a:prstGeom>
          <a:solidFill>
            <a:srgbClr val="0066FF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 eaLnBrk="0" hangingPunct="0"/>
            <a:endParaRPr lang="en-CA" b="0">
              <a:latin typeface="Times New Roman" pitchFamily="18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273843" y="1431925"/>
            <a:ext cx="20978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000" b="0" dirty="0" err="1" smtClean="0"/>
              <a:t>Pr</a:t>
            </a:r>
            <a:r>
              <a:rPr lang="en-US" sz="2000" b="0" dirty="0" smtClean="0"/>
              <a:t>(A=t</a:t>
            </a:r>
            <a:r>
              <a:rPr lang="en-US" sz="2000" b="0" dirty="0"/>
              <a:t>) </a:t>
            </a:r>
            <a:r>
              <a:rPr lang="en-US" sz="2000" b="0" dirty="0" err="1" smtClean="0"/>
              <a:t>Pr</a:t>
            </a:r>
            <a:r>
              <a:rPr lang="en-US" sz="2000" b="0" dirty="0" smtClean="0"/>
              <a:t>(A=f</a:t>
            </a:r>
            <a:r>
              <a:rPr lang="en-US" sz="2000" b="0" dirty="0"/>
              <a:t>)</a:t>
            </a:r>
          </a:p>
          <a:p>
            <a:r>
              <a:rPr lang="en-US" sz="2000" b="0" dirty="0"/>
              <a:t>   </a:t>
            </a:r>
            <a:r>
              <a:rPr lang="en-US" sz="2000" b="0" dirty="0" smtClean="0"/>
              <a:t>0.01    0.99</a:t>
            </a:r>
            <a:endParaRPr lang="en-US" sz="2000" b="0" dirty="0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345281" y="1774825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86400" y="1828800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hidden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419600" y="2057400"/>
            <a:ext cx="914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6577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Slide Numb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37C202AE-3FF3-47A9-988E-91F6AD915F31}" type="slidenum">
              <a:rPr lang="en-US" sz="1400">
                <a:solidFill>
                  <a:schemeClr val="tx2"/>
                </a:solidFill>
                <a:latin typeface="Arial" charset="0"/>
              </a:rPr>
              <a:pPr algn="ctr"/>
              <a:t>22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536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31863"/>
          </a:xfrm>
        </p:spPr>
        <p:txBody>
          <a:bodyPr/>
          <a:lstStyle/>
          <a:p>
            <a:r>
              <a:rPr lang="en-US" smtClean="0"/>
              <a:t>Simplest Version</a:t>
            </a:r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31863"/>
            <a:ext cx="9144000" cy="41148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mtClean="0">
                <a:solidFill>
                  <a:srgbClr val="006060"/>
                </a:solidFill>
              </a:rPr>
              <a:t>Mixture of two distributions</a:t>
            </a:r>
          </a:p>
          <a:p>
            <a:pPr>
              <a:lnSpc>
                <a:spcPct val="85000"/>
              </a:lnSpc>
            </a:pPr>
            <a:endParaRPr lang="en-US" smtClean="0">
              <a:solidFill>
                <a:srgbClr val="006060"/>
              </a:solidFill>
            </a:endParaRPr>
          </a:p>
          <a:p>
            <a:pPr>
              <a:lnSpc>
                <a:spcPct val="85000"/>
              </a:lnSpc>
            </a:pPr>
            <a:endParaRPr lang="en-US" smtClean="0">
              <a:solidFill>
                <a:srgbClr val="006060"/>
              </a:solidFill>
            </a:endParaRPr>
          </a:p>
          <a:p>
            <a:pPr>
              <a:lnSpc>
                <a:spcPct val="85000"/>
              </a:lnSpc>
            </a:pPr>
            <a:endParaRPr lang="en-US" smtClean="0">
              <a:solidFill>
                <a:srgbClr val="006060"/>
              </a:solidFill>
            </a:endParaRPr>
          </a:p>
          <a:p>
            <a:pPr>
              <a:lnSpc>
                <a:spcPct val="85000"/>
              </a:lnSpc>
            </a:pPr>
            <a:endParaRPr lang="en-US" smtClean="0">
              <a:solidFill>
                <a:srgbClr val="006060"/>
              </a:solidFill>
            </a:endParaRPr>
          </a:p>
          <a:p>
            <a:pPr>
              <a:lnSpc>
                <a:spcPct val="85000"/>
              </a:lnSpc>
            </a:pPr>
            <a:endParaRPr lang="en-US" smtClean="0">
              <a:solidFill>
                <a:srgbClr val="006060"/>
              </a:solidFill>
            </a:endParaRPr>
          </a:p>
          <a:p>
            <a:pPr>
              <a:lnSpc>
                <a:spcPct val="85000"/>
              </a:lnSpc>
            </a:pPr>
            <a:endParaRPr lang="en-US" smtClean="0">
              <a:solidFill>
                <a:srgbClr val="006060"/>
              </a:solidFill>
            </a:endParaRPr>
          </a:p>
          <a:p>
            <a:pPr>
              <a:lnSpc>
                <a:spcPct val="85000"/>
              </a:lnSpc>
            </a:pPr>
            <a:endParaRPr lang="en-US" smtClean="0">
              <a:solidFill>
                <a:srgbClr val="006060"/>
              </a:solidFill>
            </a:endParaRPr>
          </a:p>
          <a:p>
            <a:pPr>
              <a:lnSpc>
                <a:spcPct val="85000"/>
              </a:lnSpc>
            </a:pPr>
            <a:r>
              <a:rPr lang="en-US" smtClean="0">
                <a:solidFill>
                  <a:srgbClr val="006060"/>
                </a:solidFill>
              </a:rPr>
              <a:t>Know: form of distribution &amp; variance,</a:t>
            </a:r>
            <a:br>
              <a:rPr lang="en-US" smtClean="0">
                <a:solidFill>
                  <a:srgbClr val="006060"/>
                </a:solidFill>
              </a:rPr>
            </a:br>
            <a:r>
              <a:rPr lang="en-US" smtClean="0">
                <a:solidFill>
                  <a:srgbClr val="006060"/>
                </a:solidFill>
              </a:rPr>
              <a:t>	% =5</a:t>
            </a:r>
          </a:p>
          <a:p>
            <a:pPr>
              <a:lnSpc>
                <a:spcPct val="85000"/>
              </a:lnSpc>
            </a:pPr>
            <a:r>
              <a:rPr lang="en-US" smtClean="0">
                <a:solidFill>
                  <a:srgbClr val="006060"/>
                </a:solidFill>
              </a:rPr>
              <a:t>Just need </a:t>
            </a:r>
            <a:r>
              <a:rPr lang="en-US" b="0" i="1" smtClean="0">
                <a:solidFill>
                  <a:srgbClr val="9900CC"/>
                </a:solidFill>
              </a:rPr>
              <a:t>mean</a:t>
            </a:r>
            <a:r>
              <a:rPr lang="en-US" smtClean="0">
                <a:solidFill>
                  <a:srgbClr val="006060"/>
                </a:solidFill>
              </a:rPr>
              <a:t> of each distribution</a:t>
            </a:r>
          </a:p>
        </p:txBody>
      </p:sp>
      <p:grpSp>
        <p:nvGrpSpPr>
          <p:cNvPr id="153606" name="Group 4"/>
          <p:cNvGrpSpPr>
            <a:grpSpLocks/>
          </p:cNvGrpSpPr>
          <p:nvPr/>
        </p:nvGrpSpPr>
        <p:grpSpPr bwMode="auto">
          <a:xfrm>
            <a:off x="1219200" y="1524000"/>
            <a:ext cx="6337300" cy="3516313"/>
            <a:chOff x="1501" y="1531"/>
            <a:chExt cx="3992" cy="2215"/>
          </a:xfrm>
        </p:grpSpPr>
        <p:sp>
          <p:nvSpPr>
            <p:cNvPr id="153607" name="Line 5"/>
            <p:cNvSpPr>
              <a:spLocks noChangeShapeType="1"/>
            </p:cNvSpPr>
            <p:nvPr/>
          </p:nvSpPr>
          <p:spPr bwMode="auto">
            <a:xfrm>
              <a:off x="2203" y="1531"/>
              <a:ext cx="0" cy="21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53608" name="Line 6"/>
            <p:cNvSpPr>
              <a:spLocks noChangeShapeType="1"/>
            </p:cNvSpPr>
            <p:nvPr/>
          </p:nvSpPr>
          <p:spPr bwMode="auto">
            <a:xfrm flipH="1">
              <a:off x="2082" y="3491"/>
              <a:ext cx="341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53609" name="Text Box 7"/>
            <p:cNvSpPr txBox="1">
              <a:spLocks noChangeArrowheads="1"/>
            </p:cNvSpPr>
            <p:nvPr/>
          </p:nvSpPr>
          <p:spPr bwMode="auto">
            <a:xfrm>
              <a:off x="2251" y="3515"/>
              <a:ext cx="15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>
                  <a:latin typeface="Arial" charset="0"/>
                </a:rPr>
                <a:t>.01   .03   .05   .07   .09</a:t>
              </a:r>
            </a:p>
          </p:txBody>
        </p:sp>
        <p:sp>
          <p:nvSpPr>
            <p:cNvPr id="153610" name="Freeform 8"/>
            <p:cNvSpPr>
              <a:spLocks/>
            </p:cNvSpPr>
            <p:nvPr/>
          </p:nvSpPr>
          <p:spPr bwMode="auto">
            <a:xfrm>
              <a:off x="2251" y="2668"/>
              <a:ext cx="2105" cy="835"/>
            </a:xfrm>
            <a:custGeom>
              <a:avLst/>
              <a:gdLst>
                <a:gd name="T0" fmla="*/ 0 w 1318"/>
                <a:gd name="T1" fmla="*/ 343 h 355"/>
                <a:gd name="T2" fmla="*/ 193 w 1318"/>
                <a:gd name="T3" fmla="*/ 318 h 355"/>
                <a:gd name="T4" fmla="*/ 387 w 1318"/>
                <a:gd name="T5" fmla="*/ 222 h 355"/>
                <a:gd name="T6" fmla="*/ 556 w 1318"/>
                <a:gd name="T7" fmla="*/ 52 h 355"/>
                <a:gd name="T8" fmla="*/ 605 w 1318"/>
                <a:gd name="T9" fmla="*/ 4 h 355"/>
                <a:gd name="T10" fmla="*/ 677 w 1318"/>
                <a:gd name="T11" fmla="*/ 76 h 355"/>
                <a:gd name="T12" fmla="*/ 774 w 1318"/>
                <a:gd name="T13" fmla="*/ 197 h 355"/>
                <a:gd name="T14" fmla="*/ 968 w 1318"/>
                <a:gd name="T15" fmla="*/ 270 h 355"/>
                <a:gd name="T16" fmla="*/ 1161 w 1318"/>
                <a:gd name="T17" fmla="*/ 343 h 355"/>
                <a:gd name="T18" fmla="*/ 24 w 1318"/>
                <a:gd name="T19" fmla="*/ 343 h 3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18"/>
                <a:gd name="T31" fmla="*/ 0 h 355"/>
                <a:gd name="T32" fmla="*/ 1318 w 1318"/>
                <a:gd name="T33" fmla="*/ 355 h 3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18" h="355">
                  <a:moveTo>
                    <a:pt x="0" y="343"/>
                  </a:moveTo>
                  <a:cubicBezTo>
                    <a:pt x="64" y="340"/>
                    <a:pt x="129" y="338"/>
                    <a:pt x="193" y="318"/>
                  </a:cubicBezTo>
                  <a:cubicBezTo>
                    <a:pt x="257" y="298"/>
                    <a:pt x="327" y="266"/>
                    <a:pt x="387" y="222"/>
                  </a:cubicBezTo>
                  <a:cubicBezTo>
                    <a:pt x="447" y="178"/>
                    <a:pt x="520" y="88"/>
                    <a:pt x="556" y="52"/>
                  </a:cubicBezTo>
                  <a:cubicBezTo>
                    <a:pt x="592" y="16"/>
                    <a:pt x="585" y="0"/>
                    <a:pt x="605" y="4"/>
                  </a:cubicBezTo>
                  <a:cubicBezTo>
                    <a:pt x="625" y="8"/>
                    <a:pt x="649" y="44"/>
                    <a:pt x="677" y="76"/>
                  </a:cubicBezTo>
                  <a:cubicBezTo>
                    <a:pt x="705" y="108"/>
                    <a:pt x="726" y="165"/>
                    <a:pt x="774" y="197"/>
                  </a:cubicBezTo>
                  <a:cubicBezTo>
                    <a:pt x="822" y="229"/>
                    <a:pt x="903" y="246"/>
                    <a:pt x="968" y="270"/>
                  </a:cubicBezTo>
                  <a:cubicBezTo>
                    <a:pt x="1033" y="294"/>
                    <a:pt x="1318" y="331"/>
                    <a:pt x="1161" y="343"/>
                  </a:cubicBezTo>
                  <a:cubicBezTo>
                    <a:pt x="1004" y="355"/>
                    <a:pt x="514" y="349"/>
                    <a:pt x="24" y="343"/>
                  </a:cubicBezTo>
                </a:path>
              </a:pathLst>
            </a:custGeom>
            <a:solidFill>
              <a:srgbClr val="9900CC">
                <a:alpha val="27058"/>
              </a:srgbClr>
            </a:solidFill>
            <a:ln w="9525">
              <a:solidFill>
                <a:srgbClr val="9900CC"/>
              </a:solidFill>
              <a:round/>
              <a:headEnd/>
              <a:tailEnd/>
            </a:ln>
          </p:spPr>
          <p:txBody>
            <a:bodyPr lIns="92075" tIns="46038" rIns="92075" bIns="46038"/>
            <a:lstStyle/>
            <a:p>
              <a:endParaRPr lang="en-US" sz="1800" b="1">
                <a:latin typeface="Arial" charset="0"/>
              </a:endParaRPr>
            </a:p>
          </p:txBody>
        </p:sp>
        <p:sp>
          <p:nvSpPr>
            <p:cNvPr id="153611" name="Rectangle 9"/>
            <p:cNvSpPr>
              <a:spLocks noChangeArrowheads="1"/>
            </p:cNvSpPr>
            <p:nvPr/>
          </p:nvSpPr>
          <p:spPr bwMode="auto">
            <a:xfrm>
              <a:off x="1501" y="3297"/>
              <a:ext cx="629" cy="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en-US" sz="1800" b="1">
                <a:latin typeface="Arial" charset="0"/>
              </a:endParaRPr>
            </a:p>
          </p:txBody>
        </p:sp>
        <p:sp>
          <p:nvSpPr>
            <p:cNvPr id="153612" name="Freeform 10"/>
            <p:cNvSpPr>
              <a:spLocks/>
            </p:cNvSpPr>
            <p:nvPr/>
          </p:nvSpPr>
          <p:spPr bwMode="auto">
            <a:xfrm>
              <a:off x="3074" y="2620"/>
              <a:ext cx="1911" cy="863"/>
            </a:xfrm>
            <a:custGeom>
              <a:avLst/>
              <a:gdLst>
                <a:gd name="T0" fmla="*/ 0 w 1318"/>
                <a:gd name="T1" fmla="*/ 343 h 355"/>
                <a:gd name="T2" fmla="*/ 193 w 1318"/>
                <a:gd name="T3" fmla="*/ 318 h 355"/>
                <a:gd name="T4" fmla="*/ 387 w 1318"/>
                <a:gd name="T5" fmla="*/ 222 h 355"/>
                <a:gd name="T6" fmla="*/ 556 w 1318"/>
                <a:gd name="T7" fmla="*/ 52 h 355"/>
                <a:gd name="T8" fmla="*/ 605 w 1318"/>
                <a:gd name="T9" fmla="*/ 4 h 355"/>
                <a:gd name="T10" fmla="*/ 677 w 1318"/>
                <a:gd name="T11" fmla="*/ 76 h 355"/>
                <a:gd name="T12" fmla="*/ 774 w 1318"/>
                <a:gd name="T13" fmla="*/ 197 h 355"/>
                <a:gd name="T14" fmla="*/ 968 w 1318"/>
                <a:gd name="T15" fmla="*/ 270 h 355"/>
                <a:gd name="T16" fmla="*/ 1161 w 1318"/>
                <a:gd name="T17" fmla="*/ 343 h 355"/>
                <a:gd name="T18" fmla="*/ 24 w 1318"/>
                <a:gd name="T19" fmla="*/ 343 h 3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18"/>
                <a:gd name="T31" fmla="*/ 0 h 355"/>
                <a:gd name="T32" fmla="*/ 1318 w 1318"/>
                <a:gd name="T33" fmla="*/ 355 h 3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18" h="355">
                  <a:moveTo>
                    <a:pt x="0" y="343"/>
                  </a:moveTo>
                  <a:cubicBezTo>
                    <a:pt x="64" y="340"/>
                    <a:pt x="129" y="338"/>
                    <a:pt x="193" y="318"/>
                  </a:cubicBezTo>
                  <a:cubicBezTo>
                    <a:pt x="257" y="298"/>
                    <a:pt x="327" y="266"/>
                    <a:pt x="387" y="222"/>
                  </a:cubicBezTo>
                  <a:cubicBezTo>
                    <a:pt x="447" y="178"/>
                    <a:pt x="520" y="88"/>
                    <a:pt x="556" y="52"/>
                  </a:cubicBezTo>
                  <a:cubicBezTo>
                    <a:pt x="592" y="16"/>
                    <a:pt x="585" y="0"/>
                    <a:pt x="605" y="4"/>
                  </a:cubicBezTo>
                  <a:cubicBezTo>
                    <a:pt x="625" y="8"/>
                    <a:pt x="649" y="44"/>
                    <a:pt x="677" y="76"/>
                  </a:cubicBezTo>
                  <a:cubicBezTo>
                    <a:pt x="705" y="108"/>
                    <a:pt x="726" y="165"/>
                    <a:pt x="774" y="197"/>
                  </a:cubicBezTo>
                  <a:cubicBezTo>
                    <a:pt x="822" y="229"/>
                    <a:pt x="903" y="246"/>
                    <a:pt x="968" y="270"/>
                  </a:cubicBezTo>
                  <a:cubicBezTo>
                    <a:pt x="1033" y="294"/>
                    <a:pt x="1318" y="331"/>
                    <a:pt x="1161" y="343"/>
                  </a:cubicBezTo>
                  <a:cubicBezTo>
                    <a:pt x="1004" y="355"/>
                    <a:pt x="514" y="349"/>
                    <a:pt x="24" y="343"/>
                  </a:cubicBezTo>
                </a:path>
              </a:pathLst>
            </a:custGeom>
            <a:solidFill>
              <a:srgbClr val="FF0000">
                <a:alpha val="27058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92075" tIns="46038" rIns="92075" bIns="46038"/>
            <a:lstStyle/>
            <a:p>
              <a:endParaRPr lang="en-US" sz="1800" b="1">
                <a:latin typeface="Arial" charset="0"/>
              </a:endParaRPr>
            </a:p>
          </p:txBody>
        </p:sp>
      </p:grpSp>
      <p:sp>
        <p:nvSpPr>
          <p:cNvPr id="153613" name="Rectangle 5"/>
          <p:cNvSpPr>
            <a:spLocks noChangeArrowheads="1"/>
          </p:cNvSpPr>
          <p:nvPr/>
        </p:nvSpPr>
        <p:spPr bwMode="auto">
          <a:xfrm>
            <a:off x="0" y="6619875"/>
            <a:ext cx="1865313" cy="2381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1200" b="1">
                <a:latin typeface="Arial" charset="0"/>
              </a:rPr>
              <a:t>Slide by Daniel S. Weld</a:t>
            </a:r>
          </a:p>
        </p:txBody>
      </p:sp>
    </p:spTree>
    <p:extLst>
      <p:ext uri="{BB962C8B-B14F-4D97-AF65-F5344CB8AC3E}">
        <p14:creationId xmlns:p14="http://schemas.microsoft.com/office/powerpoint/2010/main" xmlns="" val="50995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Slide Numb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794F15C5-0D21-410E-B377-6D34AA576ED6}" type="slidenum">
              <a:rPr lang="en-US" sz="1400">
                <a:solidFill>
                  <a:schemeClr val="tx2"/>
                </a:solidFill>
                <a:latin typeface="Arial" charset="0"/>
              </a:rPr>
              <a:pPr algn="ctr"/>
              <a:t>23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556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Input Looks Like</a:t>
            </a:r>
          </a:p>
        </p:txBody>
      </p:sp>
      <p:sp>
        <p:nvSpPr>
          <p:cNvPr id="155653" name="Line 3"/>
          <p:cNvSpPr>
            <a:spLocks noChangeShapeType="1"/>
          </p:cNvSpPr>
          <p:nvPr/>
        </p:nvSpPr>
        <p:spPr bwMode="auto">
          <a:xfrm>
            <a:off x="1760538" y="2178050"/>
            <a:ext cx="0" cy="3379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54" name="Line 4"/>
          <p:cNvSpPr>
            <a:spLocks noChangeShapeType="1"/>
          </p:cNvSpPr>
          <p:nvPr/>
        </p:nvSpPr>
        <p:spPr bwMode="auto">
          <a:xfrm flipH="1">
            <a:off x="1568450" y="5275263"/>
            <a:ext cx="6540500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55" name="Text Box 5"/>
          <p:cNvSpPr txBox="1">
            <a:spLocks noChangeArrowheads="1"/>
          </p:cNvSpPr>
          <p:nvPr/>
        </p:nvSpPr>
        <p:spPr bwMode="auto">
          <a:xfrm>
            <a:off x="2251075" y="5349875"/>
            <a:ext cx="554831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.01     .03     .05     .07     .09</a:t>
            </a:r>
          </a:p>
        </p:txBody>
      </p:sp>
      <p:sp>
        <p:nvSpPr>
          <p:cNvPr id="155656" name="Rectangle 6"/>
          <p:cNvSpPr>
            <a:spLocks noChangeArrowheads="1"/>
          </p:cNvSpPr>
          <p:nvPr/>
        </p:nvSpPr>
        <p:spPr bwMode="auto">
          <a:xfrm>
            <a:off x="646113" y="4981575"/>
            <a:ext cx="998537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55657" name="Line 7"/>
          <p:cNvSpPr>
            <a:spLocks noChangeShapeType="1"/>
          </p:cNvSpPr>
          <p:nvPr/>
        </p:nvSpPr>
        <p:spPr bwMode="auto">
          <a:xfrm>
            <a:off x="2566988" y="50593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58" name="Line 8"/>
          <p:cNvSpPr>
            <a:spLocks noChangeShapeType="1"/>
          </p:cNvSpPr>
          <p:nvPr/>
        </p:nvSpPr>
        <p:spPr bwMode="auto">
          <a:xfrm>
            <a:off x="2965450" y="50307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59" name="Line 9"/>
          <p:cNvSpPr>
            <a:spLocks noChangeShapeType="1"/>
          </p:cNvSpPr>
          <p:nvPr/>
        </p:nvSpPr>
        <p:spPr bwMode="auto">
          <a:xfrm>
            <a:off x="3487738" y="50307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60" name="Line 10"/>
          <p:cNvSpPr>
            <a:spLocks noChangeShapeType="1"/>
          </p:cNvSpPr>
          <p:nvPr/>
        </p:nvSpPr>
        <p:spPr bwMode="auto">
          <a:xfrm>
            <a:off x="4010025" y="50307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61" name="Line 11"/>
          <p:cNvSpPr>
            <a:spLocks noChangeShapeType="1"/>
          </p:cNvSpPr>
          <p:nvPr/>
        </p:nvSpPr>
        <p:spPr bwMode="auto">
          <a:xfrm>
            <a:off x="4532313" y="50307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62" name="Line 12"/>
          <p:cNvSpPr>
            <a:spLocks noChangeShapeType="1"/>
          </p:cNvSpPr>
          <p:nvPr/>
        </p:nvSpPr>
        <p:spPr bwMode="auto">
          <a:xfrm>
            <a:off x="5054600" y="50307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63" name="Line 13"/>
          <p:cNvSpPr>
            <a:spLocks noChangeShapeType="1"/>
          </p:cNvSpPr>
          <p:nvPr/>
        </p:nvSpPr>
        <p:spPr bwMode="auto">
          <a:xfrm>
            <a:off x="4141788" y="50593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64" name="Line 14"/>
          <p:cNvSpPr>
            <a:spLocks noChangeShapeType="1"/>
          </p:cNvSpPr>
          <p:nvPr/>
        </p:nvSpPr>
        <p:spPr bwMode="auto">
          <a:xfrm>
            <a:off x="3228975" y="503872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65" name="Line 15"/>
          <p:cNvSpPr>
            <a:spLocks noChangeShapeType="1"/>
          </p:cNvSpPr>
          <p:nvPr/>
        </p:nvSpPr>
        <p:spPr bwMode="auto">
          <a:xfrm>
            <a:off x="3795713" y="50593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66" name="Line 16"/>
          <p:cNvSpPr>
            <a:spLocks noChangeShapeType="1"/>
          </p:cNvSpPr>
          <p:nvPr/>
        </p:nvSpPr>
        <p:spPr bwMode="auto">
          <a:xfrm>
            <a:off x="3862388" y="50498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67" name="Line 17"/>
          <p:cNvSpPr>
            <a:spLocks noChangeShapeType="1"/>
          </p:cNvSpPr>
          <p:nvPr/>
        </p:nvSpPr>
        <p:spPr bwMode="auto">
          <a:xfrm>
            <a:off x="4319588" y="50546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68" name="Line 18"/>
          <p:cNvSpPr>
            <a:spLocks noChangeShapeType="1"/>
          </p:cNvSpPr>
          <p:nvPr/>
        </p:nvSpPr>
        <p:spPr bwMode="auto">
          <a:xfrm>
            <a:off x="4229100" y="506412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69" name="Line 19"/>
          <p:cNvSpPr>
            <a:spLocks noChangeShapeType="1"/>
          </p:cNvSpPr>
          <p:nvPr/>
        </p:nvSpPr>
        <p:spPr bwMode="auto">
          <a:xfrm>
            <a:off x="4086225" y="50498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70" name="Line 20"/>
          <p:cNvSpPr>
            <a:spLocks noChangeShapeType="1"/>
          </p:cNvSpPr>
          <p:nvPr/>
        </p:nvSpPr>
        <p:spPr bwMode="auto">
          <a:xfrm>
            <a:off x="3943350" y="503555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71" name="Line 21"/>
          <p:cNvSpPr>
            <a:spLocks noChangeShapeType="1"/>
          </p:cNvSpPr>
          <p:nvPr/>
        </p:nvSpPr>
        <p:spPr bwMode="auto">
          <a:xfrm>
            <a:off x="3743325" y="504031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72" name="Line 22"/>
          <p:cNvSpPr>
            <a:spLocks noChangeShapeType="1"/>
          </p:cNvSpPr>
          <p:nvPr/>
        </p:nvSpPr>
        <p:spPr bwMode="auto">
          <a:xfrm>
            <a:off x="3543300" y="50450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73" name="Line 23"/>
          <p:cNvSpPr>
            <a:spLocks noChangeShapeType="1"/>
          </p:cNvSpPr>
          <p:nvPr/>
        </p:nvSpPr>
        <p:spPr bwMode="auto">
          <a:xfrm>
            <a:off x="3343275" y="50498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74" name="Line 24"/>
          <p:cNvSpPr>
            <a:spLocks noChangeShapeType="1"/>
          </p:cNvSpPr>
          <p:nvPr/>
        </p:nvSpPr>
        <p:spPr bwMode="auto">
          <a:xfrm>
            <a:off x="3829050" y="503555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75" name="Line 25"/>
          <p:cNvSpPr>
            <a:spLocks noChangeShapeType="1"/>
          </p:cNvSpPr>
          <p:nvPr/>
        </p:nvSpPr>
        <p:spPr bwMode="auto">
          <a:xfrm>
            <a:off x="3976688" y="50593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76" name="Line 26"/>
          <p:cNvSpPr>
            <a:spLocks noChangeShapeType="1"/>
          </p:cNvSpPr>
          <p:nvPr/>
        </p:nvSpPr>
        <p:spPr bwMode="auto">
          <a:xfrm>
            <a:off x="5824538" y="504031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77" name="Line 27"/>
          <p:cNvSpPr>
            <a:spLocks noChangeShapeType="1"/>
          </p:cNvSpPr>
          <p:nvPr/>
        </p:nvSpPr>
        <p:spPr bwMode="auto">
          <a:xfrm>
            <a:off x="3695700" y="50450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78" name="Line 28"/>
          <p:cNvSpPr>
            <a:spLocks noChangeShapeType="1"/>
          </p:cNvSpPr>
          <p:nvPr/>
        </p:nvSpPr>
        <p:spPr bwMode="auto">
          <a:xfrm>
            <a:off x="3905250" y="504031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79" name="Line 29"/>
          <p:cNvSpPr>
            <a:spLocks noChangeShapeType="1"/>
          </p:cNvSpPr>
          <p:nvPr/>
        </p:nvSpPr>
        <p:spPr bwMode="auto">
          <a:xfrm>
            <a:off x="4114800" y="503555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80" name="Line 30"/>
          <p:cNvSpPr>
            <a:spLocks noChangeShapeType="1"/>
          </p:cNvSpPr>
          <p:nvPr/>
        </p:nvSpPr>
        <p:spPr bwMode="auto">
          <a:xfrm>
            <a:off x="3663950" y="50419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81" name="Line 31"/>
          <p:cNvSpPr>
            <a:spLocks noChangeShapeType="1"/>
          </p:cNvSpPr>
          <p:nvPr/>
        </p:nvSpPr>
        <p:spPr bwMode="auto">
          <a:xfrm>
            <a:off x="3770313" y="503872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82" name="Line 32"/>
          <p:cNvSpPr>
            <a:spLocks noChangeShapeType="1"/>
          </p:cNvSpPr>
          <p:nvPr/>
        </p:nvSpPr>
        <p:spPr bwMode="auto">
          <a:xfrm>
            <a:off x="5308600" y="50577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83" name="Line 33"/>
          <p:cNvSpPr>
            <a:spLocks noChangeShapeType="1"/>
          </p:cNvSpPr>
          <p:nvPr/>
        </p:nvSpPr>
        <p:spPr bwMode="auto">
          <a:xfrm>
            <a:off x="5707063" y="50292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84" name="Line 34"/>
          <p:cNvSpPr>
            <a:spLocks noChangeShapeType="1"/>
          </p:cNvSpPr>
          <p:nvPr/>
        </p:nvSpPr>
        <p:spPr bwMode="auto">
          <a:xfrm>
            <a:off x="6229350" y="50292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85" name="Line 35"/>
          <p:cNvSpPr>
            <a:spLocks noChangeShapeType="1"/>
          </p:cNvSpPr>
          <p:nvPr/>
        </p:nvSpPr>
        <p:spPr bwMode="auto">
          <a:xfrm>
            <a:off x="6751638" y="50292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86" name="Line 36"/>
          <p:cNvSpPr>
            <a:spLocks noChangeShapeType="1"/>
          </p:cNvSpPr>
          <p:nvPr/>
        </p:nvSpPr>
        <p:spPr bwMode="auto">
          <a:xfrm>
            <a:off x="7273925" y="50292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87" name="Line 37"/>
          <p:cNvSpPr>
            <a:spLocks noChangeShapeType="1"/>
          </p:cNvSpPr>
          <p:nvPr/>
        </p:nvSpPr>
        <p:spPr bwMode="auto">
          <a:xfrm>
            <a:off x="7796213" y="50292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88" name="Line 38"/>
          <p:cNvSpPr>
            <a:spLocks noChangeShapeType="1"/>
          </p:cNvSpPr>
          <p:nvPr/>
        </p:nvSpPr>
        <p:spPr bwMode="auto">
          <a:xfrm>
            <a:off x="6883400" y="50577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89" name="Line 39"/>
          <p:cNvSpPr>
            <a:spLocks noChangeShapeType="1"/>
          </p:cNvSpPr>
          <p:nvPr/>
        </p:nvSpPr>
        <p:spPr bwMode="auto">
          <a:xfrm>
            <a:off x="5970588" y="50371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90" name="Line 40"/>
          <p:cNvSpPr>
            <a:spLocks noChangeShapeType="1"/>
          </p:cNvSpPr>
          <p:nvPr/>
        </p:nvSpPr>
        <p:spPr bwMode="auto">
          <a:xfrm>
            <a:off x="6537325" y="50577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91" name="Line 41"/>
          <p:cNvSpPr>
            <a:spLocks noChangeShapeType="1"/>
          </p:cNvSpPr>
          <p:nvPr/>
        </p:nvSpPr>
        <p:spPr bwMode="auto">
          <a:xfrm>
            <a:off x="6604000" y="504825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92" name="Line 42"/>
          <p:cNvSpPr>
            <a:spLocks noChangeShapeType="1"/>
          </p:cNvSpPr>
          <p:nvPr/>
        </p:nvSpPr>
        <p:spPr bwMode="auto">
          <a:xfrm>
            <a:off x="7061200" y="505301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93" name="Line 43"/>
          <p:cNvSpPr>
            <a:spLocks noChangeShapeType="1"/>
          </p:cNvSpPr>
          <p:nvPr/>
        </p:nvSpPr>
        <p:spPr bwMode="auto">
          <a:xfrm>
            <a:off x="6970713" y="50625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94" name="Line 44"/>
          <p:cNvSpPr>
            <a:spLocks noChangeShapeType="1"/>
          </p:cNvSpPr>
          <p:nvPr/>
        </p:nvSpPr>
        <p:spPr bwMode="auto">
          <a:xfrm>
            <a:off x="6827838" y="504825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95" name="Line 45"/>
          <p:cNvSpPr>
            <a:spLocks noChangeShapeType="1"/>
          </p:cNvSpPr>
          <p:nvPr/>
        </p:nvSpPr>
        <p:spPr bwMode="auto">
          <a:xfrm>
            <a:off x="6684963" y="50339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96" name="Line 46"/>
          <p:cNvSpPr>
            <a:spLocks noChangeShapeType="1"/>
          </p:cNvSpPr>
          <p:nvPr/>
        </p:nvSpPr>
        <p:spPr bwMode="auto">
          <a:xfrm>
            <a:off x="6484938" y="503872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97" name="Line 47"/>
          <p:cNvSpPr>
            <a:spLocks noChangeShapeType="1"/>
          </p:cNvSpPr>
          <p:nvPr/>
        </p:nvSpPr>
        <p:spPr bwMode="auto">
          <a:xfrm>
            <a:off x="6284913" y="50434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98" name="Line 48"/>
          <p:cNvSpPr>
            <a:spLocks noChangeShapeType="1"/>
          </p:cNvSpPr>
          <p:nvPr/>
        </p:nvSpPr>
        <p:spPr bwMode="auto">
          <a:xfrm>
            <a:off x="6084888" y="504825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699" name="Line 49"/>
          <p:cNvSpPr>
            <a:spLocks noChangeShapeType="1"/>
          </p:cNvSpPr>
          <p:nvPr/>
        </p:nvSpPr>
        <p:spPr bwMode="auto">
          <a:xfrm>
            <a:off x="6570663" y="50339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700" name="Line 50"/>
          <p:cNvSpPr>
            <a:spLocks noChangeShapeType="1"/>
          </p:cNvSpPr>
          <p:nvPr/>
        </p:nvSpPr>
        <p:spPr bwMode="auto">
          <a:xfrm>
            <a:off x="6718300" y="50577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701" name="Line 51"/>
          <p:cNvSpPr>
            <a:spLocks noChangeShapeType="1"/>
          </p:cNvSpPr>
          <p:nvPr/>
        </p:nvSpPr>
        <p:spPr bwMode="auto">
          <a:xfrm>
            <a:off x="4048125" y="507841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702" name="Line 52"/>
          <p:cNvSpPr>
            <a:spLocks noChangeShapeType="1"/>
          </p:cNvSpPr>
          <p:nvPr/>
        </p:nvSpPr>
        <p:spPr bwMode="auto">
          <a:xfrm>
            <a:off x="6437313" y="50434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703" name="Line 53"/>
          <p:cNvSpPr>
            <a:spLocks noChangeShapeType="1"/>
          </p:cNvSpPr>
          <p:nvPr/>
        </p:nvSpPr>
        <p:spPr bwMode="auto">
          <a:xfrm>
            <a:off x="6646863" y="503872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704" name="Line 54"/>
          <p:cNvSpPr>
            <a:spLocks noChangeShapeType="1"/>
          </p:cNvSpPr>
          <p:nvPr/>
        </p:nvSpPr>
        <p:spPr bwMode="auto">
          <a:xfrm>
            <a:off x="6856413" y="50339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705" name="Line 55"/>
          <p:cNvSpPr>
            <a:spLocks noChangeShapeType="1"/>
          </p:cNvSpPr>
          <p:nvPr/>
        </p:nvSpPr>
        <p:spPr bwMode="auto">
          <a:xfrm>
            <a:off x="6405563" y="504031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706" name="Line 56"/>
          <p:cNvSpPr>
            <a:spLocks noChangeShapeType="1"/>
          </p:cNvSpPr>
          <p:nvPr/>
        </p:nvSpPr>
        <p:spPr bwMode="auto">
          <a:xfrm>
            <a:off x="6511925" y="50371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5707" name="Rectangle 5"/>
          <p:cNvSpPr>
            <a:spLocks noChangeArrowheads="1"/>
          </p:cNvSpPr>
          <p:nvPr/>
        </p:nvSpPr>
        <p:spPr bwMode="auto">
          <a:xfrm>
            <a:off x="0" y="6619875"/>
            <a:ext cx="1865313" cy="2381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1200" b="1">
                <a:latin typeface="Arial" charset="0"/>
              </a:rPr>
              <a:t>Slide by Daniel S. Weld</a:t>
            </a:r>
          </a:p>
        </p:txBody>
      </p:sp>
    </p:spTree>
    <p:extLst>
      <p:ext uri="{BB962C8B-B14F-4D97-AF65-F5344CB8AC3E}">
        <p14:creationId xmlns:p14="http://schemas.microsoft.com/office/powerpoint/2010/main" xmlns="" val="27240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Slide Numb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5FF6AD35-370C-4741-A87F-89E5C870385D}" type="slidenum">
              <a:rPr lang="en-US" sz="1400">
                <a:solidFill>
                  <a:schemeClr val="tx2"/>
                </a:solidFill>
                <a:latin typeface="Arial" charset="0"/>
              </a:rPr>
              <a:pPr algn="ctr"/>
              <a:t>24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5770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We Want to Predict</a:t>
            </a:r>
          </a:p>
        </p:txBody>
      </p:sp>
      <p:sp>
        <p:nvSpPr>
          <p:cNvPr id="157701" name="Line 3"/>
          <p:cNvSpPr>
            <a:spLocks noChangeShapeType="1"/>
          </p:cNvSpPr>
          <p:nvPr/>
        </p:nvSpPr>
        <p:spPr bwMode="auto">
          <a:xfrm>
            <a:off x="1760538" y="2178050"/>
            <a:ext cx="0" cy="3379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02" name="Line 4"/>
          <p:cNvSpPr>
            <a:spLocks noChangeShapeType="1"/>
          </p:cNvSpPr>
          <p:nvPr/>
        </p:nvSpPr>
        <p:spPr bwMode="auto">
          <a:xfrm flipH="1">
            <a:off x="1568450" y="5275263"/>
            <a:ext cx="6540500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03" name="Text Box 5"/>
          <p:cNvSpPr txBox="1">
            <a:spLocks noChangeArrowheads="1"/>
          </p:cNvSpPr>
          <p:nvPr/>
        </p:nvSpPr>
        <p:spPr bwMode="auto">
          <a:xfrm>
            <a:off x="2251075" y="5349875"/>
            <a:ext cx="554831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.01     .03     .05     .07     .09</a:t>
            </a:r>
          </a:p>
        </p:txBody>
      </p:sp>
      <p:sp>
        <p:nvSpPr>
          <p:cNvPr id="157704" name="Rectangle 6"/>
          <p:cNvSpPr>
            <a:spLocks noChangeArrowheads="1"/>
          </p:cNvSpPr>
          <p:nvPr/>
        </p:nvSpPr>
        <p:spPr bwMode="auto">
          <a:xfrm>
            <a:off x="646113" y="4981575"/>
            <a:ext cx="998537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57705" name="Line 7"/>
          <p:cNvSpPr>
            <a:spLocks noChangeShapeType="1"/>
          </p:cNvSpPr>
          <p:nvPr/>
        </p:nvSpPr>
        <p:spPr bwMode="auto">
          <a:xfrm>
            <a:off x="2566988" y="50593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06" name="Line 8"/>
          <p:cNvSpPr>
            <a:spLocks noChangeShapeType="1"/>
          </p:cNvSpPr>
          <p:nvPr/>
        </p:nvSpPr>
        <p:spPr bwMode="auto">
          <a:xfrm>
            <a:off x="2965450" y="50307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07" name="Line 9"/>
          <p:cNvSpPr>
            <a:spLocks noChangeShapeType="1"/>
          </p:cNvSpPr>
          <p:nvPr/>
        </p:nvSpPr>
        <p:spPr bwMode="auto">
          <a:xfrm>
            <a:off x="3487738" y="50307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08" name="Line 10"/>
          <p:cNvSpPr>
            <a:spLocks noChangeShapeType="1"/>
          </p:cNvSpPr>
          <p:nvPr/>
        </p:nvSpPr>
        <p:spPr bwMode="auto">
          <a:xfrm>
            <a:off x="4010025" y="50307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09" name="Line 11"/>
          <p:cNvSpPr>
            <a:spLocks noChangeShapeType="1"/>
          </p:cNvSpPr>
          <p:nvPr/>
        </p:nvSpPr>
        <p:spPr bwMode="auto">
          <a:xfrm>
            <a:off x="4532313" y="50307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10" name="Line 12"/>
          <p:cNvSpPr>
            <a:spLocks noChangeShapeType="1"/>
          </p:cNvSpPr>
          <p:nvPr/>
        </p:nvSpPr>
        <p:spPr bwMode="auto">
          <a:xfrm>
            <a:off x="5054600" y="50307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11" name="Line 13"/>
          <p:cNvSpPr>
            <a:spLocks noChangeShapeType="1"/>
          </p:cNvSpPr>
          <p:nvPr/>
        </p:nvSpPr>
        <p:spPr bwMode="auto">
          <a:xfrm>
            <a:off x="4141788" y="50593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12" name="Line 14"/>
          <p:cNvSpPr>
            <a:spLocks noChangeShapeType="1"/>
          </p:cNvSpPr>
          <p:nvPr/>
        </p:nvSpPr>
        <p:spPr bwMode="auto">
          <a:xfrm>
            <a:off x="3228975" y="50387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13" name="Line 15"/>
          <p:cNvSpPr>
            <a:spLocks noChangeShapeType="1"/>
          </p:cNvSpPr>
          <p:nvPr/>
        </p:nvSpPr>
        <p:spPr bwMode="auto">
          <a:xfrm>
            <a:off x="3795713" y="50593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14" name="Line 16"/>
          <p:cNvSpPr>
            <a:spLocks noChangeShapeType="1"/>
          </p:cNvSpPr>
          <p:nvPr/>
        </p:nvSpPr>
        <p:spPr bwMode="auto">
          <a:xfrm>
            <a:off x="3862388" y="50498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15" name="Line 17"/>
          <p:cNvSpPr>
            <a:spLocks noChangeShapeType="1"/>
          </p:cNvSpPr>
          <p:nvPr/>
        </p:nvSpPr>
        <p:spPr bwMode="auto">
          <a:xfrm>
            <a:off x="4319588" y="50546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16" name="Line 18"/>
          <p:cNvSpPr>
            <a:spLocks noChangeShapeType="1"/>
          </p:cNvSpPr>
          <p:nvPr/>
        </p:nvSpPr>
        <p:spPr bwMode="auto">
          <a:xfrm>
            <a:off x="4229100" y="50641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17" name="Line 19"/>
          <p:cNvSpPr>
            <a:spLocks noChangeShapeType="1"/>
          </p:cNvSpPr>
          <p:nvPr/>
        </p:nvSpPr>
        <p:spPr bwMode="auto">
          <a:xfrm>
            <a:off x="4086225" y="50498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18" name="Line 20"/>
          <p:cNvSpPr>
            <a:spLocks noChangeShapeType="1"/>
          </p:cNvSpPr>
          <p:nvPr/>
        </p:nvSpPr>
        <p:spPr bwMode="auto">
          <a:xfrm>
            <a:off x="3943350" y="50355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19" name="Line 21"/>
          <p:cNvSpPr>
            <a:spLocks noChangeShapeType="1"/>
          </p:cNvSpPr>
          <p:nvPr/>
        </p:nvSpPr>
        <p:spPr bwMode="auto">
          <a:xfrm>
            <a:off x="3743325" y="50403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20" name="Line 22"/>
          <p:cNvSpPr>
            <a:spLocks noChangeShapeType="1"/>
          </p:cNvSpPr>
          <p:nvPr/>
        </p:nvSpPr>
        <p:spPr bwMode="auto">
          <a:xfrm>
            <a:off x="3543300" y="504507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21" name="Line 23"/>
          <p:cNvSpPr>
            <a:spLocks noChangeShapeType="1"/>
          </p:cNvSpPr>
          <p:nvPr/>
        </p:nvSpPr>
        <p:spPr bwMode="auto">
          <a:xfrm>
            <a:off x="3343275" y="50498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22" name="Line 24"/>
          <p:cNvSpPr>
            <a:spLocks noChangeShapeType="1"/>
          </p:cNvSpPr>
          <p:nvPr/>
        </p:nvSpPr>
        <p:spPr bwMode="auto">
          <a:xfrm>
            <a:off x="3829050" y="50355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23" name="Line 25"/>
          <p:cNvSpPr>
            <a:spLocks noChangeShapeType="1"/>
          </p:cNvSpPr>
          <p:nvPr/>
        </p:nvSpPr>
        <p:spPr bwMode="auto">
          <a:xfrm>
            <a:off x="3976688" y="50593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24" name="Line 26"/>
          <p:cNvSpPr>
            <a:spLocks noChangeShapeType="1"/>
          </p:cNvSpPr>
          <p:nvPr/>
        </p:nvSpPr>
        <p:spPr bwMode="auto">
          <a:xfrm>
            <a:off x="5824538" y="50403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25" name="Line 27"/>
          <p:cNvSpPr>
            <a:spLocks noChangeShapeType="1"/>
          </p:cNvSpPr>
          <p:nvPr/>
        </p:nvSpPr>
        <p:spPr bwMode="auto">
          <a:xfrm>
            <a:off x="3695700" y="504507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26" name="Line 28"/>
          <p:cNvSpPr>
            <a:spLocks noChangeShapeType="1"/>
          </p:cNvSpPr>
          <p:nvPr/>
        </p:nvSpPr>
        <p:spPr bwMode="auto">
          <a:xfrm>
            <a:off x="3905250" y="50403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27" name="Line 29"/>
          <p:cNvSpPr>
            <a:spLocks noChangeShapeType="1"/>
          </p:cNvSpPr>
          <p:nvPr/>
        </p:nvSpPr>
        <p:spPr bwMode="auto">
          <a:xfrm>
            <a:off x="4114800" y="50355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28" name="Line 30"/>
          <p:cNvSpPr>
            <a:spLocks noChangeShapeType="1"/>
          </p:cNvSpPr>
          <p:nvPr/>
        </p:nvSpPr>
        <p:spPr bwMode="auto">
          <a:xfrm>
            <a:off x="3663950" y="50419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29" name="Line 31"/>
          <p:cNvSpPr>
            <a:spLocks noChangeShapeType="1"/>
          </p:cNvSpPr>
          <p:nvPr/>
        </p:nvSpPr>
        <p:spPr bwMode="auto">
          <a:xfrm>
            <a:off x="3770313" y="50387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30" name="Line 32"/>
          <p:cNvSpPr>
            <a:spLocks noChangeShapeType="1"/>
          </p:cNvSpPr>
          <p:nvPr/>
        </p:nvSpPr>
        <p:spPr bwMode="auto">
          <a:xfrm>
            <a:off x="5308600" y="50577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31" name="Line 33"/>
          <p:cNvSpPr>
            <a:spLocks noChangeShapeType="1"/>
          </p:cNvSpPr>
          <p:nvPr/>
        </p:nvSpPr>
        <p:spPr bwMode="auto">
          <a:xfrm>
            <a:off x="5707063" y="50292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32" name="Line 34"/>
          <p:cNvSpPr>
            <a:spLocks noChangeShapeType="1"/>
          </p:cNvSpPr>
          <p:nvPr/>
        </p:nvSpPr>
        <p:spPr bwMode="auto">
          <a:xfrm>
            <a:off x="6229350" y="50292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33" name="Line 35"/>
          <p:cNvSpPr>
            <a:spLocks noChangeShapeType="1"/>
          </p:cNvSpPr>
          <p:nvPr/>
        </p:nvSpPr>
        <p:spPr bwMode="auto">
          <a:xfrm>
            <a:off x="6751638" y="50292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34" name="Line 36"/>
          <p:cNvSpPr>
            <a:spLocks noChangeShapeType="1"/>
          </p:cNvSpPr>
          <p:nvPr/>
        </p:nvSpPr>
        <p:spPr bwMode="auto">
          <a:xfrm>
            <a:off x="7273925" y="50292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35" name="Line 37"/>
          <p:cNvSpPr>
            <a:spLocks noChangeShapeType="1"/>
          </p:cNvSpPr>
          <p:nvPr/>
        </p:nvSpPr>
        <p:spPr bwMode="auto">
          <a:xfrm>
            <a:off x="7796213" y="50292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36" name="Line 38"/>
          <p:cNvSpPr>
            <a:spLocks noChangeShapeType="1"/>
          </p:cNvSpPr>
          <p:nvPr/>
        </p:nvSpPr>
        <p:spPr bwMode="auto">
          <a:xfrm>
            <a:off x="6883400" y="50577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37" name="Line 39"/>
          <p:cNvSpPr>
            <a:spLocks noChangeShapeType="1"/>
          </p:cNvSpPr>
          <p:nvPr/>
        </p:nvSpPr>
        <p:spPr bwMode="auto">
          <a:xfrm>
            <a:off x="5970588" y="50371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38" name="Line 40"/>
          <p:cNvSpPr>
            <a:spLocks noChangeShapeType="1"/>
          </p:cNvSpPr>
          <p:nvPr/>
        </p:nvSpPr>
        <p:spPr bwMode="auto">
          <a:xfrm>
            <a:off x="6537325" y="50577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39" name="Line 41"/>
          <p:cNvSpPr>
            <a:spLocks noChangeShapeType="1"/>
          </p:cNvSpPr>
          <p:nvPr/>
        </p:nvSpPr>
        <p:spPr bwMode="auto">
          <a:xfrm>
            <a:off x="6604000" y="50482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40" name="Line 42"/>
          <p:cNvSpPr>
            <a:spLocks noChangeShapeType="1"/>
          </p:cNvSpPr>
          <p:nvPr/>
        </p:nvSpPr>
        <p:spPr bwMode="auto">
          <a:xfrm>
            <a:off x="7061200" y="50530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41" name="Line 43"/>
          <p:cNvSpPr>
            <a:spLocks noChangeShapeType="1"/>
          </p:cNvSpPr>
          <p:nvPr/>
        </p:nvSpPr>
        <p:spPr bwMode="auto">
          <a:xfrm>
            <a:off x="6970713" y="50625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42" name="Line 44"/>
          <p:cNvSpPr>
            <a:spLocks noChangeShapeType="1"/>
          </p:cNvSpPr>
          <p:nvPr/>
        </p:nvSpPr>
        <p:spPr bwMode="auto">
          <a:xfrm>
            <a:off x="6827838" y="50482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43" name="Line 45"/>
          <p:cNvSpPr>
            <a:spLocks noChangeShapeType="1"/>
          </p:cNvSpPr>
          <p:nvPr/>
        </p:nvSpPr>
        <p:spPr bwMode="auto">
          <a:xfrm>
            <a:off x="6684963" y="50339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44" name="Line 46"/>
          <p:cNvSpPr>
            <a:spLocks noChangeShapeType="1"/>
          </p:cNvSpPr>
          <p:nvPr/>
        </p:nvSpPr>
        <p:spPr bwMode="auto">
          <a:xfrm>
            <a:off x="6484938" y="50387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45" name="Line 47"/>
          <p:cNvSpPr>
            <a:spLocks noChangeShapeType="1"/>
          </p:cNvSpPr>
          <p:nvPr/>
        </p:nvSpPr>
        <p:spPr bwMode="auto">
          <a:xfrm>
            <a:off x="6284913" y="50434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46" name="Line 48"/>
          <p:cNvSpPr>
            <a:spLocks noChangeShapeType="1"/>
          </p:cNvSpPr>
          <p:nvPr/>
        </p:nvSpPr>
        <p:spPr bwMode="auto">
          <a:xfrm>
            <a:off x="6084888" y="50482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47" name="Line 49"/>
          <p:cNvSpPr>
            <a:spLocks noChangeShapeType="1"/>
          </p:cNvSpPr>
          <p:nvPr/>
        </p:nvSpPr>
        <p:spPr bwMode="auto">
          <a:xfrm>
            <a:off x="6570663" y="50339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48" name="Line 50"/>
          <p:cNvSpPr>
            <a:spLocks noChangeShapeType="1"/>
          </p:cNvSpPr>
          <p:nvPr/>
        </p:nvSpPr>
        <p:spPr bwMode="auto">
          <a:xfrm>
            <a:off x="6718300" y="50577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49" name="Line 51"/>
          <p:cNvSpPr>
            <a:spLocks noChangeShapeType="1"/>
          </p:cNvSpPr>
          <p:nvPr/>
        </p:nvSpPr>
        <p:spPr bwMode="auto">
          <a:xfrm>
            <a:off x="4048125" y="50784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50" name="Line 52"/>
          <p:cNvSpPr>
            <a:spLocks noChangeShapeType="1"/>
          </p:cNvSpPr>
          <p:nvPr/>
        </p:nvSpPr>
        <p:spPr bwMode="auto">
          <a:xfrm>
            <a:off x="6437313" y="50434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51" name="Line 53"/>
          <p:cNvSpPr>
            <a:spLocks noChangeShapeType="1"/>
          </p:cNvSpPr>
          <p:nvPr/>
        </p:nvSpPr>
        <p:spPr bwMode="auto">
          <a:xfrm>
            <a:off x="6646863" y="50387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52" name="Line 54"/>
          <p:cNvSpPr>
            <a:spLocks noChangeShapeType="1"/>
          </p:cNvSpPr>
          <p:nvPr/>
        </p:nvSpPr>
        <p:spPr bwMode="auto">
          <a:xfrm>
            <a:off x="6856413" y="50339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53" name="Line 55"/>
          <p:cNvSpPr>
            <a:spLocks noChangeShapeType="1"/>
          </p:cNvSpPr>
          <p:nvPr/>
        </p:nvSpPr>
        <p:spPr bwMode="auto">
          <a:xfrm>
            <a:off x="6405563" y="50403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54" name="Line 56"/>
          <p:cNvSpPr>
            <a:spLocks noChangeShapeType="1"/>
          </p:cNvSpPr>
          <p:nvPr/>
        </p:nvSpPr>
        <p:spPr bwMode="auto">
          <a:xfrm>
            <a:off x="6511925" y="50371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7755" name="Text Box 57"/>
          <p:cNvSpPr txBox="1">
            <a:spLocks noChangeArrowheads="1"/>
          </p:cNvSpPr>
          <p:nvPr/>
        </p:nvSpPr>
        <p:spPr bwMode="auto">
          <a:xfrm>
            <a:off x="4894263" y="4457700"/>
            <a:ext cx="471487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>
                <a:latin typeface="Arial" charset="0"/>
              </a:rPr>
              <a:t>?</a:t>
            </a:r>
          </a:p>
        </p:txBody>
      </p:sp>
      <p:sp>
        <p:nvSpPr>
          <p:cNvPr id="157756" name="Rectangle 5"/>
          <p:cNvSpPr>
            <a:spLocks noChangeArrowheads="1"/>
          </p:cNvSpPr>
          <p:nvPr/>
        </p:nvSpPr>
        <p:spPr bwMode="auto">
          <a:xfrm>
            <a:off x="0" y="6619875"/>
            <a:ext cx="1865313" cy="2381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1200" b="1">
                <a:latin typeface="Arial" charset="0"/>
              </a:rPr>
              <a:t>Slide by Daniel S. Weld</a:t>
            </a:r>
          </a:p>
        </p:txBody>
      </p:sp>
    </p:spTree>
    <p:extLst>
      <p:ext uri="{BB962C8B-B14F-4D97-AF65-F5344CB8AC3E}">
        <p14:creationId xmlns:p14="http://schemas.microsoft.com/office/powerpoint/2010/main" xmlns="" val="244900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Slide Numb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E1290212-5A12-4FB7-AE94-484F1AAC2D25}" type="slidenum">
              <a:rPr lang="en-US" sz="1400">
                <a:solidFill>
                  <a:schemeClr val="tx2"/>
                </a:solidFill>
                <a:latin typeface="Arial" charset="0"/>
              </a:rPr>
              <a:pPr algn="ctr"/>
              <a:t>25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597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4800" smtClean="0"/>
              <a:t>Chicken &amp; Egg</a:t>
            </a:r>
          </a:p>
        </p:txBody>
      </p:sp>
      <p:sp>
        <p:nvSpPr>
          <p:cNvPr id="159749" name="Line 3"/>
          <p:cNvSpPr>
            <a:spLocks noChangeShapeType="1"/>
          </p:cNvSpPr>
          <p:nvPr/>
        </p:nvSpPr>
        <p:spPr bwMode="auto">
          <a:xfrm>
            <a:off x="1760538" y="2178050"/>
            <a:ext cx="0" cy="3379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50" name="Line 4"/>
          <p:cNvSpPr>
            <a:spLocks noChangeShapeType="1"/>
          </p:cNvSpPr>
          <p:nvPr/>
        </p:nvSpPr>
        <p:spPr bwMode="auto">
          <a:xfrm flipH="1">
            <a:off x="1568450" y="5275263"/>
            <a:ext cx="6540500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51" name="Text Box 5"/>
          <p:cNvSpPr txBox="1">
            <a:spLocks noChangeArrowheads="1"/>
          </p:cNvSpPr>
          <p:nvPr/>
        </p:nvSpPr>
        <p:spPr bwMode="auto">
          <a:xfrm>
            <a:off x="2251075" y="5349875"/>
            <a:ext cx="554831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.01     .03     .05     .07     .09</a:t>
            </a:r>
          </a:p>
        </p:txBody>
      </p:sp>
      <p:sp>
        <p:nvSpPr>
          <p:cNvPr id="159752" name="Rectangle 6"/>
          <p:cNvSpPr>
            <a:spLocks noChangeArrowheads="1"/>
          </p:cNvSpPr>
          <p:nvPr/>
        </p:nvSpPr>
        <p:spPr bwMode="auto">
          <a:xfrm>
            <a:off x="646113" y="4981575"/>
            <a:ext cx="998537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59753" name="Line 7"/>
          <p:cNvSpPr>
            <a:spLocks noChangeShapeType="1"/>
          </p:cNvSpPr>
          <p:nvPr/>
        </p:nvSpPr>
        <p:spPr bwMode="auto">
          <a:xfrm>
            <a:off x="2566988" y="50593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54" name="Line 8"/>
          <p:cNvSpPr>
            <a:spLocks noChangeShapeType="1"/>
          </p:cNvSpPr>
          <p:nvPr/>
        </p:nvSpPr>
        <p:spPr bwMode="auto">
          <a:xfrm>
            <a:off x="2965450" y="50307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55" name="Line 9"/>
          <p:cNvSpPr>
            <a:spLocks noChangeShapeType="1"/>
          </p:cNvSpPr>
          <p:nvPr/>
        </p:nvSpPr>
        <p:spPr bwMode="auto">
          <a:xfrm>
            <a:off x="3487738" y="50307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56" name="Line 10"/>
          <p:cNvSpPr>
            <a:spLocks noChangeShapeType="1"/>
          </p:cNvSpPr>
          <p:nvPr/>
        </p:nvSpPr>
        <p:spPr bwMode="auto">
          <a:xfrm>
            <a:off x="4010025" y="50307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57" name="Line 11"/>
          <p:cNvSpPr>
            <a:spLocks noChangeShapeType="1"/>
          </p:cNvSpPr>
          <p:nvPr/>
        </p:nvSpPr>
        <p:spPr bwMode="auto">
          <a:xfrm>
            <a:off x="4532313" y="50307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58" name="Line 12"/>
          <p:cNvSpPr>
            <a:spLocks noChangeShapeType="1"/>
          </p:cNvSpPr>
          <p:nvPr/>
        </p:nvSpPr>
        <p:spPr bwMode="auto">
          <a:xfrm>
            <a:off x="5054600" y="50307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59" name="Line 13"/>
          <p:cNvSpPr>
            <a:spLocks noChangeShapeType="1"/>
          </p:cNvSpPr>
          <p:nvPr/>
        </p:nvSpPr>
        <p:spPr bwMode="auto">
          <a:xfrm>
            <a:off x="4141788" y="50593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60" name="Line 14"/>
          <p:cNvSpPr>
            <a:spLocks noChangeShapeType="1"/>
          </p:cNvSpPr>
          <p:nvPr/>
        </p:nvSpPr>
        <p:spPr bwMode="auto">
          <a:xfrm>
            <a:off x="3228975" y="503872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61" name="Line 15"/>
          <p:cNvSpPr>
            <a:spLocks noChangeShapeType="1"/>
          </p:cNvSpPr>
          <p:nvPr/>
        </p:nvSpPr>
        <p:spPr bwMode="auto">
          <a:xfrm>
            <a:off x="3795713" y="50593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62" name="Line 16"/>
          <p:cNvSpPr>
            <a:spLocks noChangeShapeType="1"/>
          </p:cNvSpPr>
          <p:nvPr/>
        </p:nvSpPr>
        <p:spPr bwMode="auto">
          <a:xfrm>
            <a:off x="3862388" y="50498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63" name="Line 17"/>
          <p:cNvSpPr>
            <a:spLocks noChangeShapeType="1"/>
          </p:cNvSpPr>
          <p:nvPr/>
        </p:nvSpPr>
        <p:spPr bwMode="auto">
          <a:xfrm>
            <a:off x="4319588" y="50546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64" name="Line 18"/>
          <p:cNvSpPr>
            <a:spLocks noChangeShapeType="1"/>
          </p:cNvSpPr>
          <p:nvPr/>
        </p:nvSpPr>
        <p:spPr bwMode="auto">
          <a:xfrm>
            <a:off x="4229100" y="506412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65" name="Line 19"/>
          <p:cNvSpPr>
            <a:spLocks noChangeShapeType="1"/>
          </p:cNvSpPr>
          <p:nvPr/>
        </p:nvSpPr>
        <p:spPr bwMode="auto">
          <a:xfrm>
            <a:off x="4086225" y="50498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66" name="Line 20"/>
          <p:cNvSpPr>
            <a:spLocks noChangeShapeType="1"/>
          </p:cNvSpPr>
          <p:nvPr/>
        </p:nvSpPr>
        <p:spPr bwMode="auto">
          <a:xfrm>
            <a:off x="3943350" y="503555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67" name="Line 21"/>
          <p:cNvSpPr>
            <a:spLocks noChangeShapeType="1"/>
          </p:cNvSpPr>
          <p:nvPr/>
        </p:nvSpPr>
        <p:spPr bwMode="auto">
          <a:xfrm>
            <a:off x="3743325" y="504031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68" name="Line 22"/>
          <p:cNvSpPr>
            <a:spLocks noChangeShapeType="1"/>
          </p:cNvSpPr>
          <p:nvPr/>
        </p:nvSpPr>
        <p:spPr bwMode="auto">
          <a:xfrm>
            <a:off x="3543300" y="50450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69" name="Line 23"/>
          <p:cNvSpPr>
            <a:spLocks noChangeShapeType="1"/>
          </p:cNvSpPr>
          <p:nvPr/>
        </p:nvSpPr>
        <p:spPr bwMode="auto">
          <a:xfrm>
            <a:off x="3343275" y="50498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70" name="Line 24"/>
          <p:cNvSpPr>
            <a:spLocks noChangeShapeType="1"/>
          </p:cNvSpPr>
          <p:nvPr/>
        </p:nvSpPr>
        <p:spPr bwMode="auto">
          <a:xfrm>
            <a:off x="3829050" y="503555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71" name="Line 25"/>
          <p:cNvSpPr>
            <a:spLocks noChangeShapeType="1"/>
          </p:cNvSpPr>
          <p:nvPr/>
        </p:nvSpPr>
        <p:spPr bwMode="auto">
          <a:xfrm>
            <a:off x="3976688" y="50593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72" name="Line 26"/>
          <p:cNvSpPr>
            <a:spLocks noChangeShapeType="1"/>
          </p:cNvSpPr>
          <p:nvPr/>
        </p:nvSpPr>
        <p:spPr bwMode="auto">
          <a:xfrm>
            <a:off x="5824538" y="504031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73" name="Line 27"/>
          <p:cNvSpPr>
            <a:spLocks noChangeShapeType="1"/>
          </p:cNvSpPr>
          <p:nvPr/>
        </p:nvSpPr>
        <p:spPr bwMode="auto">
          <a:xfrm>
            <a:off x="3695700" y="50450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74" name="Line 28"/>
          <p:cNvSpPr>
            <a:spLocks noChangeShapeType="1"/>
          </p:cNvSpPr>
          <p:nvPr/>
        </p:nvSpPr>
        <p:spPr bwMode="auto">
          <a:xfrm>
            <a:off x="3905250" y="504031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75" name="Line 29"/>
          <p:cNvSpPr>
            <a:spLocks noChangeShapeType="1"/>
          </p:cNvSpPr>
          <p:nvPr/>
        </p:nvSpPr>
        <p:spPr bwMode="auto">
          <a:xfrm>
            <a:off x="4114800" y="503555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76" name="Line 30"/>
          <p:cNvSpPr>
            <a:spLocks noChangeShapeType="1"/>
          </p:cNvSpPr>
          <p:nvPr/>
        </p:nvSpPr>
        <p:spPr bwMode="auto">
          <a:xfrm>
            <a:off x="3663950" y="50419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77" name="Line 31"/>
          <p:cNvSpPr>
            <a:spLocks noChangeShapeType="1"/>
          </p:cNvSpPr>
          <p:nvPr/>
        </p:nvSpPr>
        <p:spPr bwMode="auto">
          <a:xfrm>
            <a:off x="3770313" y="503872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78" name="Line 32"/>
          <p:cNvSpPr>
            <a:spLocks noChangeShapeType="1"/>
          </p:cNvSpPr>
          <p:nvPr/>
        </p:nvSpPr>
        <p:spPr bwMode="auto">
          <a:xfrm>
            <a:off x="5308600" y="50577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79" name="Line 33"/>
          <p:cNvSpPr>
            <a:spLocks noChangeShapeType="1"/>
          </p:cNvSpPr>
          <p:nvPr/>
        </p:nvSpPr>
        <p:spPr bwMode="auto">
          <a:xfrm>
            <a:off x="5707063" y="50292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80" name="Line 34"/>
          <p:cNvSpPr>
            <a:spLocks noChangeShapeType="1"/>
          </p:cNvSpPr>
          <p:nvPr/>
        </p:nvSpPr>
        <p:spPr bwMode="auto">
          <a:xfrm>
            <a:off x="6229350" y="50292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81" name="Line 35"/>
          <p:cNvSpPr>
            <a:spLocks noChangeShapeType="1"/>
          </p:cNvSpPr>
          <p:nvPr/>
        </p:nvSpPr>
        <p:spPr bwMode="auto">
          <a:xfrm>
            <a:off x="6751638" y="50292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82" name="Line 36"/>
          <p:cNvSpPr>
            <a:spLocks noChangeShapeType="1"/>
          </p:cNvSpPr>
          <p:nvPr/>
        </p:nvSpPr>
        <p:spPr bwMode="auto">
          <a:xfrm>
            <a:off x="7273925" y="50292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83" name="Line 37"/>
          <p:cNvSpPr>
            <a:spLocks noChangeShapeType="1"/>
          </p:cNvSpPr>
          <p:nvPr/>
        </p:nvSpPr>
        <p:spPr bwMode="auto">
          <a:xfrm>
            <a:off x="7796213" y="50292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84" name="Line 38"/>
          <p:cNvSpPr>
            <a:spLocks noChangeShapeType="1"/>
          </p:cNvSpPr>
          <p:nvPr/>
        </p:nvSpPr>
        <p:spPr bwMode="auto">
          <a:xfrm>
            <a:off x="6883400" y="50577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85" name="Line 39"/>
          <p:cNvSpPr>
            <a:spLocks noChangeShapeType="1"/>
          </p:cNvSpPr>
          <p:nvPr/>
        </p:nvSpPr>
        <p:spPr bwMode="auto">
          <a:xfrm>
            <a:off x="5970588" y="50371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86" name="Line 40"/>
          <p:cNvSpPr>
            <a:spLocks noChangeShapeType="1"/>
          </p:cNvSpPr>
          <p:nvPr/>
        </p:nvSpPr>
        <p:spPr bwMode="auto">
          <a:xfrm>
            <a:off x="6537325" y="50577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87" name="Line 41"/>
          <p:cNvSpPr>
            <a:spLocks noChangeShapeType="1"/>
          </p:cNvSpPr>
          <p:nvPr/>
        </p:nvSpPr>
        <p:spPr bwMode="auto">
          <a:xfrm>
            <a:off x="6604000" y="504825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88" name="Line 42"/>
          <p:cNvSpPr>
            <a:spLocks noChangeShapeType="1"/>
          </p:cNvSpPr>
          <p:nvPr/>
        </p:nvSpPr>
        <p:spPr bwMode="auto">
          <a:xfrm>
            <a:off x="7061200" y="505301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89" name="Line 43"/>
          <p:cNvSpPr>
            <a:spLocks noChangeShapeType="1"/>
          </p:cNvSpPr>
          <p:nvPr/>
        </p:nvSpPr>
        <p:spPr bwMode="auto">
          <a:xfrm>
            <a:off x="6970713" y="50625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90" name="Line 44"/>
          <p:cNvSpPr>
            <a:spLocks noChangeShapeType="1"/>
          </p:cNvSpPr>
          <p:nvPr/>
        </p:nvSpPr>
        <p:spPr bwMode="auto">
          <a:xfrm>
            <a:off x="6827838" y="504825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91" name="Line 45"/>
          <p:cNvSpPr>
            <a:spLocks noChangeShapeType="1"/>
          </p:cNvSpPr>
          <p:nvPr/>
        </p:nvSpPr>
        <p:spPr bwMode="auto">
          <a:xfrm>
            <a:off x="6684963" y="50339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92" name="Line 46"/>
          <p:cNvSpPr>
            <a:spLocks noChangeShapeType="1"/>
          </p:cNvSpPr>
          <p:nvPr/>
        </p:nvSpPr>
        <p:spPr bwMode="auto">
          <a:xfrm>
            <a:off x="6484938" y="503872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93" name="Line 47"/>
          <p:cNvSpPr>
            <a:spLocks noChangeShapeType="1"/>
          </p:cNvSpPr>
          <p:nvPr/>
        </p:nvSpPr>
        <p:spPr bwMode="auto">
          <a:xfrm>
            <a:off x="6284913" y="50434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94" name="Line 48"/>
          <p:cNvSpPr>
            <a:spLocks noChangeShapeType="1"/>
          </p:cNvSpPr>
          <p:nvPr/>
        </p:nvSpPr>
        <p:spPr bwMode="auto">
          <a:xfrm>
            <a:off x="6084888" y="504825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95" name="Line 49"/>
          <p:cNvSpPr>
            <a:spLocks noChangeShapeType="1"/>
          </p:cNvSpPr>
          <p:nvPr/>
        </p:nvSpPr>
        <p:spPr bwMode="auto">
          <a:xfrm>
            <a:off x="6570663" y="50339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96" name="Line 50"/>
          <p:cNvSpPr>
            <a:spLocks noChangeShapeType="1"/>
          </p:cNvSpPr>
          <p:nvPr/>
        </p:nvSpPr>
        <p:spPr bwMode="auto">
          <a:xfrm>
            <a:off x="6718300" y="50577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97" name="Line 51"/>
          <p:cNvSpPr>
            <a:spLocks noChangeShapeType="1"/>
          </p:cNvSpPr>
          <p:nvPr/>
        </p:nvSpPr>
        <p:spPr bwMode="auto">
          <a:xfrm>
            <a:off x="4048125" y="507841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98" name="Line 52"/>
          <p:cNvSpPr>
            <a:spLocks noChangeShapeType="1"/>
          </p:cNvSpPr>
          <p:nvPr/>
        </p:nvSpPr>
        <p:spPr bwMode="auto">
          <a:xfrm>
            <a:off x="6437313" y="50434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799" name="Line 53"/>
          <p:cNvSpPr>
            <a:spLocks noChangeShapeType="1"/>
          </p:cNvSpPr>
          <p:nvPr/>
        </p:nvSpPr>
        <p:spPr bwMode="auto">
          <a:xfrm>
            <a:off x="6646863" y="503872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800" name="Line 54"/>
          <p:cNvSpPr>
            <a:spLocks noChangeShapeType="1"/>
          </p:cNvSpPr>
          <p:nvPr/>
        </p:nvSpPr>
        <p:spPr bwMode="auto">
          <a:xfrm>
            <a:off x="6856413" y="50339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801" name="Line 55"/>
          <p:cNvSpPr>
            <a:spLocks noChangeShapeType="1"/>
          </p:cNvSpPr>
          <p:nvPr/>
        </p:nvSpPr>
        <p:spPr bwMode="auto">
          <a:xfrm>
            <a:off x="6405563" y="504031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59802" name="Line 56"/>
          <p:cNvSpPr>
            <a:spLocks noChangeShapeType="1"/>
          </p:cNvSpPr>
          <p:nvPr/>
        </p:nvSpPr>
        <p:spPr bwMode="auto">
          <a:xfrm>
            <a:off x="6511925" y="50371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94777" name="Rectangle 57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66800"/>
            <a:ext cx="8839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6060"/>
                </a:solidFill>
              </a:rPr>
              <a:t>Note that coloring instances would be easy </a:t>
            </a:r>
          </a:p>
          <a:p>
            <a:pPr>
              <a:buFontTx/>
              <a:buNone/>
            </a:pPr>
            <a:r>
              <a:rPr lang="en-US" b="0" i="1" smtClean="0">
                <a:solidFill>
                  <a:srgbClr val="006060"/>
                </a:solidFill>
              </a:rPr>
              <a:t>if</a:t>
            </a:r>
            <a:r>
              <a:rPr lang="en-US" smtClean="0">
                <a:solidFill>
                  <a:srgbClr val="006060"/>
                </a:solidFill>
              </a:rPr>
              <a:t>  we knew Gausians….</a:t>
            </a:r>
          </a:p>
        </p:txBody>
      </p:sp>
      <p:sp>
        <p:nvSpPr>
          <p:cNvPr id="159804" name="Freeform 58"/>
          <p:cNvSpPr>
            <a:spLocks/>
          </p:cNvSpPr>
          <p:nvPr/>
        </p:nvSpPr>
        <p:spPr bwMode="auto">
          <a:xfrm>
            <a:off x="2305050" y="3933825"/>
            <a:ext cx="3341688" cy="1325563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9900CC">
              <a:alpha val="27058"/>
            </a:srgbClr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59805" name="Freeform 59"/>
          <p:cNvSpPr>
            <a:spLocks/>
          </p:cNvSpPr>
          <p:nvPr/>
        </p:nvSpPr>
        <p:spPr bwMode="auto">
          <a:xfrm>
            <a:off x="5233988" y="3889375"/>
            <a:ext cx="3033712" cy="1370013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FF0000">
              <a:alpha val="27058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59806" name="Rectangle 5"/>
          <p:cNvSpPr>
            <a:spLocks noChangeArrowheads="1"/>
          </p:cNvSpPr>
          <p:nvPr/>
        </p:nvSpPr>
        <p:spPr bwMode="auto">
          <a:xfrm>
            <a:off x="0" y="6619875"/>
            <a:ext cx="1865313" cy="2381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1200" b="1">
                <a:latin typeface="Arial" charset="0"/>
              </a:rPr>
              <a:t>Slide by Daniel S. Weld</a:t>
            </a:r>
          </a:p>
        </p:txBody>
      </p:sp>
    </p:spTree>
    <p:extLst>
      <p:ext uri="{BB962C8B-B14F-4D97-AF65-F5344CB8AC3E}">
        <p14:creationId xmlns:p14="http://schemas.microsoft.com/office/powerpoint/2010/main" xmlns="" val="8795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Slide Numb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F3BCFAF8-1905-46B5-8038-891014DDDC19}" type="slidenum">
              <a:rPr lang="en-US" sz="1400">
                <a:solidFill>
                  <a:schemeClr val="tx2"/>
                </a:solidFill>
                <a:latin typeface="Arial" charset="0"/>
              </a:rPr>
              <a:pPr algn="ctr"/>
              <a:t>26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617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534400" cy="914400"/>
          </a:xfrm>
        </p:spPr>
        <p:txBody>
          <a:bodyPr/>
          <a:lstStyle/>
          <a:p>
            <a:r>
              <a:rPr lang="en-US" sz="4800" smtClean="0"/>
              <a:t>Chicken &amp; Egg</a:t>
            </a:r>
          </a:p>
        </p:txBody>
      </p:sp>
      <p:sp>
        <p:nvSpPr>
          <p:cNvPr id="161797" name="Line 3"/>
          <p:cNvSpPr>
            <a:spLocks noChangeShapeType="1"/>
          </p:cNvSpPr>
          <p:nvPr/>
        </p:nvSpPr>
        <p:spPr bwMode="auto">
          <a:xfrm>
            <a:off x="1760538" y="2178050"/>
            <a:ext cx="0" cy="3379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798" name="Line 4"/>
          <p:cNvSpPr>
            <a:spLocks noChangeShapeType="1"/>
          </p:cNvSpPr>
          <p:nvPr/>
        </p:nvSpPr>
        <p:spPr bwMode="auto">
          <a:xfrm flipH="1">
            <a:off x="1568450" y="5275263"/>
            <a:ext cx="6540500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799" name="Text Box 5"/>
          <p:cNvSpPr txBox="1">
            <a:spLocks noChangeArrowheads="1"/>
          </p:cNvSpPr>
          <p:nvPr/>
        </p:nvSpPr>
        <p:spPr bwMode="auto">
          <a:xfrm>
            <a:off x="2251075" y="5349875"/>
            <a:ext cx="554831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.01     .03     .05     .07     .09</a:t>
            </a:r>
          </a:p>
        </p:txBody>
      </p:sp>
      <p:sp>
        <p:nvSpPr>
          <p:cNvPr id="161800" name="Rectangle 6"/>
          <p:cNvSpPr>
            <a:spLocks noChangeArrowheads="1"/>
          </p:cNvSpPr>
          <p:nvPr/>
        </p:nvSpPr>
        <p:spPr bwMode="auto">
          <a:xfrm>
            <a:off x="646113" y="4981575"/>
            <a:ext cx="998537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61801" name="Line 7"/>
          <p:cNvSpPr>
            <a:spLocks noChangeShapeType="1"/>
          </p:cNvSpPr>
          <p:nvPr/>
        </p:nvSpPr>
        <p:spPr bwMode="auto">
          <a:xfrm>
            <a:off x="2566988" y="50593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02" name="Line 8"/>
          <p:cNvSpPr>
            <a:spLocks noChangeShapeType="1"/>
          </p:cNvSpPr>
          <p:nvPr/>
        </p:nvSpPr>
        <p:spPr bwMode="auto">
          <a:xfrm>
            <a:off x="2965450" y="50307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03" name="Line 9"/>
          <p:cNvSpPr>
            <a:spLocks noChangeShapeType="1"/>
          </p:cNvSpPr>
          <p:nvPr/>
        </p:nvSpPr>
        <p:spPr bwMode="auto">
          <a:xfrm>
            <a:off x="3487738" y="50307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04" name="Line 10"/>
          <p:cNvSpPr>
            <a:spLocks noChangeShapeType="1"/>
          </p:cNvSpPr>
          <p:nvPr/>
        </p:nvSpPr>
        <p:spPr bwMode="auto">
          <a:xfrm>
            <a:off x="4010025" y="50307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05" name="Line 11"/>
          <p:cNvSpPr>
            <a:spLocks noChangeShapeType="1"/>
          </p:cNvSpPr>
          <p:nvPr/>
        </p:nvSpPr>
        <p:spPr bwMode="auto">
          <a:xfrm>
            <a:off x="4532313" y="50307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06" name="Line 12"/>
          <p:cNvSpPr>
            <a:spLocks noChangeShapeType="1"/>
          </p:cNvSpPr>
          <p:nvPr/>
        </p:nvSpPr>
        <p:spPr bwMode="auto">
          <a:xfrm>
            <a:off x="5054600" y="50307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07" name="Line 13"/>
          <p:cNvSpPr>
            <a:spLocks noChangeShapeType="1"/>
          </p:cNvSpPr>
          <p:nvPr/>
        </p:nvSpPr>
        <p:spPr bwMode="auto">
          <a:xfrm>
            <a:off x="4141788" y="50593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08" name="Line 14"/>
          <p:cNvSpPr>
            <a:spLocks noChangeShapeType="1"/>
          </p:cNvSpPr>
          <p:nvPr/>
        </p:nvSpPr>
        <p:spPr bwMode="auto">
          <a:xfrm>
            <a:off x="3228975" y="50387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09" name="Line 15"/>
          <p:cNvSpPr>
            <a:spLocks noChangeShapeType="1"/>
          </p:cNvSpPr>
          <p:nvPr/>
        </p:nvSpPr>
        <p:spPr bwMode="auto">
          <a:xfrm>
            <a:off x="3795713" y="50593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10" name="Line 16"/>
          <p:cNvSpPr>
            <a:spLocks noChangeShapeType="1"/>
          </p:cNvSpPr>
          <p:nvPr/>
        </p:nvSpPr>
        <p:spPr bwMode="auto">
          <a:xfrm>
            <a:off x="3862388" y="50498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11" name="Line 17"/>
          <p:cNvSpPr>
            <a:spLocks noChangeShapeType="1"/>
          </p:cNvSpPr>
          <p:nvPr/>
        </p:nvSpPr>
        <p:spPr bwMode="auto">
          <a:xfrm>
            <a:off x="4319588" y="50546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12" name="Line 18"/>
          <p:cNvSpPr>
            <a:spLocks noChangeShapeType="1"/>
          </p:cNvSpPr>
          <p:nvPr/>
        </p:nvSpPr>
        <p:spPr bwMode="auto">
          <a:xfrm>
            <a:off x="4229100" y="50641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13" name="Line 19"/>
          <p:cNvSpPr>
            <a:spLocks noChangeShapeType="1"/>
          </p:cNvSpPr>
          <p:nvPr/>
        </p:nvSpPr>
        <p:spPr bwMode="auto">
          <a:xfrm>
            <a:off x="4086225" y="50498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14" name="Line 20"/>
          <p:cNvSpPr>
            <a:spLocks noChangeShapeType="1"/>
          </p:cNvSpPr>
          <p:nvPr/>
        </p:nvSpPr>
        <p:spPr bwMode="auto">
          <a:xfrm>
            <a:off x="3943350" y="50355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15" name="Line 21"/>
          <p:cNvSpPr>
            <a:spLocks noChangeShapeType="1"/>
          </p:cNvSpPr>
          <p:nvPr/>
        </p:nvSpPr>
        <p:spPr bwMode="auto">
          <a:xfrm>
            <a:off x="3743325" y="50403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16" name="Line 22"/>
          <p:cNvSpPr>
            <a:spLocks noChangeShapeType="1"/>
          </p:cNvSpPr>
          <p:nvPr/>
        </p:nvSpPr>
        <p:spPr bwMode="auto">
          <a:xfrm>
            <a:off x="3543300" y="504507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17" name="Line 23"/>
          <p:cNvSpPr>
            <a:spLocks noChangeShapeType="1"/>
          </p:cNvSpPr>
          <p:nvPr/>
        </p:nvSpPr>
        <p:spPr bwMode="auto">
          <a:xfrm>
            <a:off x="3343275" y="50498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18" name="Line 24"/>
          <p:cNvSpPr>
            <a:spLocks noChangeShapeType="1"/>
          </p:cNvSpPr>
          <p:nvPr/>
        </p:nvSpPr>
        <p:spPr bwMode="auto">
          <a:xfrm>
            <a:off x="3829050" y="50355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19" name="Line 25"/>
          <p:cNvSpPr>
            <a:spLocks noChangeShapeType="1"/>
          </p:cNvSpPr>
          <p:nvPr/>
        </p:nvSpPr>
        <p:spPr bwMode="auto">
          <a:xfrm>
            <a:off x="3976688" y="50593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20" name="Line 26"/>
          <p:cNvSpPr>
            <a:spLocks noChangeShapeType="1"/>
          </p:cNvSpPr>
          <p:nvPr/>
        </p:nvSpPr>
        <p:spPr bwMode="auto">
          <a:xfrm>
            <a:off x="5824538" y="50403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21" name="Line 27"/>
          <p:cNvSpPr>
            <a:spLocks noChangeShapeType="1"/>
          </p:cNvSpPr>
          <p:nvPr/>
        </p:nvSpPr>
        <p:spPr bwMode="auto">
          <a:xfrm>
            <a:off x="3695700" y="504507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22" name="Line 28"/>
          <p:cNvSpPr>
            <a:spLocks noChangeShapeType="1"/>
          </p:cNvSpPr>
          <p:nvPr/>
        </p:nvSpPr>
        <p:spPr bwMode="auto">
          <a:xfrm>
            <a:off x="3905250" y="50403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23" name="Line 29"/>
          <p:cNvSpPr>
            <a:spLocks noChangeShapeType="1"/>
          </p:cNvSpPr>
          <p:nvPr/>
        </p:nvSpPr>
        <p:spPr bwMode="auto">
          <a:xfrm>
            <a:off x="4114800" y="50355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24" name="Line 30"/>
          <p:cNvSpPr>
            <a:spLocks noChangeShapeType="1"/>
          </p:cNvSpPr>
          <p:nvPr/>
        </p:nvSpPr>
        <p:spPr bwMode="auto">
          <a:xfrm>
            <a:off x="3663950" y="50419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25" name="Line 31"/>
          <p:cNvSpPr>
            <a:spLocks noChangeShapeType="1"/>
          </p:cNvSpPr>
          <p:nvPr/>
        </p:nvSpPr>
        <p:spPr bwMode="auto">
          <a:xfrm>
            <a:off x="3770313" y="50387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26" name="Line 32"/>
          <p:cNvSpPr>
            <a:spLocks noChangeShapeType="1"/>
          </p:cNvSpPr>
          <p:nvPr/>
        </p:nvSpPr>
        <p:spPr bwMode="auto">
          <a:xfrm>
            <a:off x="5308600" y="50577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27" name="Line 33"/>
          <p:cNvSpPr>
            <a:spLocks noChangeShapeType="1"/>
          </p:cNvSpPr>
          <p:nvPr/>
        </p:nvSpPr>
        <p:spPr bwMode="auto">
          <a:xfrm>
            <a:off x="5707063" y="50292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28" name="Line 34"/>
          <p:cNvSpPr>
            <a:spLocks noChangeShapeType="1"/>
          </p:cNvSpPr>
          <p:nvPr/>
        </p:nvSpPr>
        <p:spPr bwMode="auto">
          <a:xfrm>
            <a:off x="6229350" y="50292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29" name="Line 35"/>
          <p:cNvSpPr>
            <a:spLocks noChangeShapeType="1"/>
          </p:cNvSpPr>
          <p:nvPr/>
        </p:nvSpPr>
        <p:spPr bwMode="auto">
          <a:xfrm>
            <a:off x="6751638" y="50292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30" name="Line 36"/>
          <p:cNvSpPr>
            <a:spLocks noChangeShapeType="1"/>
          </p:cNvSpPr>
          <p:nvPr/>
        </p:nvSpPr>
        <p:spPr bwMode="auto">
          <a:xfrm>
            <a:off x="7273925" y="50292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31" name="Line 37"/>
          <p:cNvSpPr>
            <a:spLocks noChangeShapeType="1"/>
          </p:cNvSpPr>
          <p:nvPr/>
        </p:nvSpPr>
        <p:spPr bwMode="auto">
          <a:xfrm>
            <a:off x="7796213" y="50292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32" name="Line 38"/>
          <p:cNvSpPr>
            <a:spLocks noChangeShapeType="1"/>
          </p:cNvSpPr>
          <p:nvPr/>
        </p:nvSpPr>
        <p:spPr bwMode="auto">
          <a:xfrm>
            <a:off x="6883400" y="50577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33" name="Line 39"/>
          <p:cNvSpPr>
            <a:spLocks noChangeShapeType="1"/>
          </p:cNvSpPr>
          <p:nvPr/>
        </p:nvSpPr>
        <p:spPr bwMode="auto">
          <a:xfrm>
            <a:off x="5970588" y="50371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34" name="Line 40"/>
          <p:cNvSpPr>
            <a:spLocks noChangeShapeType="1"/>
          </p:cNvSpPr>
          <p:nvPr/>
        </p:nvSpPr>
        <p:spPr bwMode="auto">
          <a:xfrm>
            <a:off x="6537325" y="50577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35" name="Line 41"/>
          <p:cNvSpPr>
            <a:spLocks noChangeShapeType="1"/>
          </p:cNvSpPr>
          <p:nvPr/>
        </p:nvSpPr>
        <p:spPr bwMode="auto">
          <a:xfrm>
            <a:off x="6604000" y="50482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36" name="Line 42"/>
          <p:cNvSpPr>
            <a:spLocks noChangeShapeType="1"/>
          </p:cNvSpPr>
          <p:nvPr/>
        </p:nvSpPr>
        <p:spPr bwMode="auto">
          <a:xfrm>
            <a:off x="7061200" y="50530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37" name="Line 43"/>
          <p:cNvSpPr>
            <a:spLocks noChangeShapeType="1"/>
          </p:cNvSpPr>
          <p:nvPr/>
        </p:nvSpPr>
        <p:spPr bwMode="auto">
          <a:xfrm>
            <a:off x="6970713" y="50625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38" name="Line 44"/>
          <p:cNvSpPr>
            <a:spLocks noChangeShapeType="1"/>
          </p:cNvSpPr>
          <p:nvPr/>
        </p:nvSpPr>
        <p:spPr bwMode="auto">
          <a:xfrm>
            <a:off x="6827838" y="50482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39" name="Line 45"/>
          <p:cNvSpPr>
            <a:spLocks noChangeShapeType="1"/>
          </p:cNvSpPr>
          <p:nvPr/>
        </p:nvSpPr>
        <p:spPr bwMode="auto">
          <a:xfrm>
            <a:off x="6684963" y="50339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40" name="Line 46"/>
          <p:cNvSpPr>
            <a:spLocks noChangeShapeType="1"/>
          </p:cNvSpPr>
          <p:nvPr/>
        </p:nvSpPr>
        <p:spPr bwMode="auto">
          <a:xfrm>
            <a:off x="6484938" y="50387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41" name="Line 47"/>
          <p:cNvSpPr>
            <a:spLocks noChangeShapeType="1"/>
          </p:cNvSpPr>
          <p:nvPr/>
        </p:nvSpPr>
        <p:spPr bwMode="auto">
          <a:xfrm>
            <a:off x="6284913" y="50434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42" name="Line 48"/>
          <p:cNvSpPr>
            <a:spLocks noChangeShapeType="1"/>
          </p:cNvSpPr>
          <p:nvPr/>
        </p:nvSpPr>
        <p:spPr bwMode="auto">
          <a:xfrm>
            <a:off x="6084888" y="50482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43" name="Line 49"/>
          <p:cNvSpPr>
            <a:spLocks noChangeShapeType="1"/>
          </p:cNvSpPr>
          <p:nvPr/>
        </p:nvSpPr>
        <p:spPr bwMode="auto">
          <a:xfrm>
            <a:off x="6570663" y="50339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44" name="Line 50"/>
          <p:cNvSpPr>
            <a:spLocks noChangeShapeType="1"/>
          </p:cNvSpPr>
          <p:nvPr/>
        </p:nvSpPr>
        <p:spPr bwMode="auto">
          <a:xfrm>
            <a:off x="6718300" y="50577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45" name="Line 51"/>
          <p:cNvSpPr>
            <a:spLocks noChangeShapeType="1"/>
          </p:cNvSpPr>
          <p:nvPr/>
        </p:nvSpPr>
        <p:spPr bwMode="auto">
          <a:xfrm>
            <a:off x="4048125" y="50784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46" name="Line 52"/>
          <p:cNvSpPr>
            <a:spLocks noChangeShapeType="1"/>
          </p:cNvSpPr>
          <p:nvPr/>
        </p:nvSpPr>
        <p:spPr bwMode="auto">
          <a:xfrm>
            <a:off x="6437313" y="50434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47" name="Line 53"/>
          <p:cNvSpPr>
            <a:spLocks noChangeShapeType="1"/>
          </p:cNvSpPr>
          <p:nvPr/>
        </p:nvSpPr>
        <p:spPr bwMode="auto">
          <a:xfrm>
            <a:off x="6646863" y="50387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48" name="Line 54"/>
          <p:cNvSpPr>
            <a:spLocks noChangeShapeType="1"/>
          </p:cNvSpPr>
          <p:nvPr/>
        </p:nvSpPr>
        <p:spPr bwMode="auto">
          <a:xfrm>
            <a:off x="6856413" y="50339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49" name="Line 55"/>
          <p:cNvSpPr>
            <a:spLocks noChangeShapeType="1"/>
          </p:cNvSpPr>
          <p:nvPr/>
        </p:nvSpPr>
        <p:spPr bwMode="auto">
          <a:xfrm>
            <a:off x="6405563" y="50403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1850" name="Line 56"/>
          <p:cNvSpPr>
            <a:spLocks noChangeShapeType="1"/>
          </p:cNvSpPr>
          <p:nvPr/>
        </p:nvSpPr>
        <p:spPr bwMode="auto">
          <a:xfrm>
            <a:off x="6511925" y="50371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92730" name="Rectangle 58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90600"/>
            <a:ext cx="8412163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6060"/>
                </a:solidFill>
              </a:rPr>
              <a:t>And finding the Gausians would be easy</a:t>
            </a:r>
          </a:p>
          <a:p>
            <a:pPr>
              <a:buFontTx/>
              <a:buNone/>
            </a:pPr>
            <a:r>
              <a:rPr lang="en-US" b="0" i="1" smtClean="0">
                <a:solidFill>
                  <a:srgbClr val="006060"/>
                </a:solidFill>
              </a:rPr>
              <a:t>If</a:t>
            </a:r>
            <a:r>
              <a:rPr lang="en-US" smtClean="0">
                <a:solidFill>
                  <a:srgbClr val="006060"/>
                </a:solidFill>
              </a:rPr>
              <a:t> we knew the coloring</a:t>
            </a:r>
            <a:endParaRPr lang="en-US" b="0" i="1" smtClean="0">
              <a:solidFill>
                <a:srgbClr val="006060"/>
              </a:solidFill>
            </a:endParaRPr>
          </a:p>
        </p:txBody>
      </p:sp>
      <p:sp>
        <p:nvSpPr>
          <p:cNvPr id="161852" name="Rectangle 5"/>
          <p:cNvSpPr>
            <a:spLocks noChangeArrowheads="1"/>
          </p:cNvSpPr>
          <p:nvPr/>
        </p:nvSpPr>
        <p:spPr bwMode="auto">
          <a:xfrm>
            <a:off x="0" y="6619875"/>
            <a:ext cx="1865313" cy="2381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1200" b="1">
                <a:latin typeface="Arial" charset="0"/>
              </a:rPr>
              <a:t>Slide by Daniel S. Weld</a:t>
            </a:r>
          </a:p>
        </p:txBody>
      </p:sp>
    </p:spTree>
    <p:extLst>
      <p:ext uri="{BB962C8B-B14F-4D97-AF65-F5344CB8AC3E}">
        <p14:creationId xmlns:p14="http://schemas.microsoft.com/office/powerpoint/2010/main" xmlns="" val="190367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Slide Numb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E5BEFF7B-2B98-4B93-AA73-9B333AD33EF5}" type="slidenum">
              <a:rPr lang="en-US" sz="1400">
                <a:solidFill>
                  <a:schemeClr val="tx2"/>
                </a:solidFill>
                <a:latin typeface="Arial" charset="0"/>
              </a:rPr>
              <a:pPr algn="ctr"/>
              <a:t>27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63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51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Expectation Maximization (EM)</a:t>
            </a:r>
            <a:br>
              <a:rPr lang="en-US" smtClean="0"/>
            </a:br>
            <a:endParaRPr lang="en-US" i="1" smtClean="0"/>
          </a:p>
        </p:txBody>
      </p:sp>
      <p:sp>
        <p:nvSpPr>
          <p:cNvPr id="1669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5213"/>
            <a:ext cx="9144000" cy="4114800"/>
          </a:xfrm>
        </p:spPr>
        <p:txBody>
          <a:bodyPr/>
          <a:lstStyle/>
          <a:p>
            <a:r>
              <a:rPr lang="en-US" smtClean="0">
                <a:solidFill>
                  <a:srgbClr val="006060"/>
                </a:solidFill>
              </a:rPr>
              <a:t>Pretend we </a:t>
            </a:r>
            <a:r>
              <a:rPr lang="en-US" b="0" i="1" smtClean="0">
                <a:solidFill>
                  <a:srgbClr val="006060"/>
                </a:solidFill>
              </a:rPr>
              <a:t>do </a:t>
            </a:r>
            <a:r>
              <a:rPr lang="en-US" smtClean="0">
                <a:solidFill>
                  <a:srgbClr val="006060"/>
                </a:solidFill>
              </a:rPr>
              <a:t> know the parameters</a:t>
            </a:r>
          </a:p>
          <a:p>
            <a:pPr lvl="1"/>
            <a:r>
              <a:rPr lang="en-US" smtClean="0"/>
              <a:t>Initialize randomly: set  </a:t>
            </a:r>
            <a:r>
              <a:rPr lang="en-US" sz="3600" smtClean="0">
                <a:sym typeface="Symbol" pitchFamily="18" charset="2"/>
              </a:rPr>
              <a:t></a:t>
            </a:r>
            <a:r>
              <a:rPr lang="en-US" sz="3600" baseline="-25000" smtClean="0">
                <a:sym typeface="Symbol" pitchFamily="18" charset="2"/>
              </a:rPr>
              <a:t>1</a:t>
            </a:r>
            <a:r>
              <a:rPr lang="en-US" sz="3600" smtClean="0">
                <a:sym typeface="Symbol" pitchFamily="18" charset="2"/>
              </a:rPr>
              <a:t>=?;   </a:t>
            </a:r>
            <a:r>
              <a:rPr lang="en-US" sz="3600" baseline="-25000" smtClean="0">
                <a:sym typeface="Symbol" pitchFamily="18" charset="2"/>
              </a:rPr>
              <a:t>2</a:t>
            </a:r>
            <a:r>
              <a:rPr lang="en-US" sz="3600" smtClean="0">
                <a:sym typeface="Symbol" pitchFamily="18" charset="2"/>
              </a:rPr>
              <a:t>=?</a:t>
            </a:r>
            <a:endParaRPr lang="en-US" smtClean="0">
              <a:sym typeface="Symbol" pitchFamily="18" charset="2"/>
            </a:endParaRPr>
          </a:p>
          <a:p>
            <a:pPr lvl="1"/>
            <a:endParaRPr lang="en-US" smtClean="0"/>
          </a:p>
          <a:p>
            <a:endParaRPr lang="en-US" smtClean="0">
              <a:solidFill>
                <a:srgbClr val="006060"/>
              </a:solidFill>
            </a:endParaRPr>
          </a:p>
          <a:p>
            <a:endParaRPr lang="en-US" smtClean="0">
              <a:solidFill>
                <a:srgbClr val="006060"/>
              </a:solidFill>
            </a:endParaRPr>
          </a:p>
        </p:txBody>
      </p:sp>
      <p:sp>
        <p:nvSpPr>
          <p:cNvPr id="163846" name="Line 4"/>
          <p:cNvSpPr>
            <a:spLocks noChangeShapeType="1"/>
          </p:cNvSpPr>
          <p:nvPr/>
        </p:nvSpPr>
        <p:spPr bwMode="auto">
          <a:xfrm>
            <a:off x="2127250" y="2617788"/>
            <a:ext cx="0" cy="3379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3847" name="Line 5"/>
          <p:cNvSpPr>
            <a:spLocks noChangeShapeType="1"/>
          </p:cNvSpPr>
          <p:nvPr/>
        </p:nvSpPr>
        <p:spPr bwMode="auto">
          <a:xfrm flipH="1">
            <a:off x="1935163" y="5729288"/>
            <a:ext cx="5414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3848" name="Text Box 6"/>
          <p:cNvSpPr txBox="1">
            <a:spLocks noChangeArrowheads="1"/>
          </p:cNvSpPr>
          <p:nvPr/>
        </p:nvSpPr>
        <p:spPr bwMode="auto">
          <a:xfrm>
            <a:off x="2203450" y="5767388"/>
            <a:ext cx="457041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.01   .03   .05   .07   .09</a:t>
            </a:r>
          </a:p>
        </p:txBody>
      </p:sp>
      <p:sp>
        <p:nvSpPr>
          <p:cNvPr id="163849" name="Freeform 7"/>
          <p:cNvSpPr>
            <a:spLocks/>
          </p:cNvSpPr>
          <p:nvPr/>
        </p:nvSpPr>
        <p:spPr bwMode="auto">
          <a:xfrm>
            <a:off x="1663700" y="4406900"/>
            <a:ext cx="3341688" cy="1325563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9900CC">
              <a:alpha val="27058"/>
            </a:srgbClr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63850" name="Rectangle 8"/>
          <p:cNvSpPr>
            <a:spLocks noChangeArrowheads="1"/>
          </p:cNvSpPr>
          <p:nvPr/>
        </p:nvSpPr>
        <p:spPr bwMode="auto">
          <a:xfrm>
            <a:off x="1012825" y="5421313"/>
            <a:ext cx="998538" cy="5762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63851" name="Freeform 9"/>
          <p:cNvSpPr>
            <a:spLocks/>
          </p:cNvSpPr>
          <p:nvPr/>
        </p:nvSpPr>
        <p:spPr bwMode="auto">
          <a:xfrm>
            <a:off x="2228850" y="4386263"/>
            <a:ext cx="3033713" cy="1370012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FF0000">
              <a:alpha val="27058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63852" name="Line 10"/>
          <p:cNvSpPr>
            <a:spLocks noChangeShapeType="1"/>
          </p:cNvSpPr>
          <p:nvPr/>
        </p:nvSpPr>
        <p:spPr bwMode="auto">
          <a:xfrm flipH="1">
            <a:off x="3275013" y="2555875"/>
            <a:ext cx="1898650" cy="1695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3853" name="Line 11"/>
          <p:cNvSpPr>
            <a:spLocks noChangeShapeType="1"/>
          </p:cNvSpPr>
          <p:nvPr/>
        </p:nvSpPr>
        <p:spPr bwMode="auto">
          <a:xfrm flipH="1">
            <a:off x="3741738" y="2460625"/>
            <a:ext cx="2546350" cy="2038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3854" name="Rectangle 5"/>
          <p:cNvSpPr>
            <a:spLocks noChangeArrowheads="1"/>
          </p:cNvSpPr>
          <p:nvPr/>
        </p:nvSpPr>
        <p:spPr bwMode="auto">
          <a:xfrm>
            <a:off x="0" y="6619875"/>
            <a:ext cx="1865313" cy="2381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1200" b="1">
                <a:latin typeface="Arial" charset="0"/>
              </a:rPr>
              <a:t>Slide by Daniel S. Weld</a:t>
            </a:r>
          </a:p>
        </p:txBody>
      </p:sp>
    </p:spTree>
    <p:extLst>
      <p:ext uri="{BB962C8B-B14F-4D97-AF65-F5344CB8AC3E}">
        <p14:creationId xmlns:p14="http://schemas.microsoft.com/office/powerpoint/2010/main" xmlns="" val="371543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Slide Numb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8F89FD23-2CD0-4CD7-9D3E-ED8BF67CBFCE}" type="slidenum">
              <a:rPr lang="en-US" sz="1400">
                <a:solidFill>
                  <a:schemeClr val="tx2"/>
                </a:solidFill>
                <a:latin typeface="Arial" charset="0"/>
              </a:rPr>
              <a:pPr algn="ctr"/>
              <a:t>28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658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51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Expectation Maximization (EM)</a:t>
            </a:r>
            <a:br>
              <a:rPr lang="en-US" smtClean="0"/>
            </a:br>
            <a:endParaRPr lang="en-US" i="1" smtClean="0"/>
          </a:p>
        </p:txBody>
      </p:sp>
      <p:sp>
        <p:nvSpPr>
          <p:cNvPr id="1671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46150"/>
            <a:ext cx="9144000" cy="41148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mtClean="0">
                <a:solidFill>
                  <a:srgbClr val="006060"/>
                </a:solidFill>
              </a:rPr>
              <a:t>Pretend we </a:t>
            </a:r>
            <a:r>
              <a:rPr lang="en-US" b="0" i="1" smtClean="0">
                <a:solidFill>
                  <a:srgbClr val="006060"/>
                </a:solidFill>
              </a:rPr>
              <a:t>do </a:t>
            </a:r>
            <a:r>
              <a:rPr lang="en-US" smtClean="0">
                <a:solidFill>
                  <a:srgbClr val="006060"/>
                </a:solidFill>
              </a:rPr>
              <a:t> know the parameters</a:t>
            </a:r>
          </a:p>
          <a:p>
            <a:pPr lvl="1">
              <a:lnSpc>
                <a:spcPct val="75000"/>
              </a:lnSpc>
            </a:pPr>
            <a:r>
              <a:rPr lang="en-US" smtClean="0"/>
              <a:t>Initialize randomly</a:t>
            </a:r>
          </a:p>
          <a:p>
            <a:pPr>
              <a:lnSpc>
                <a:spcPct val="75000"/>
              </a:lnSpc>
            </a:pPr>
            <a:r>
              <a:rPr lang="en-US" b="0" smtClean="0">
                <a:solidFill>
                  <a:srgbClr val="9900CC"/>
                </a:solidFill>
              </a:rPr>
              <a:t>[E step]</a:t>
            </a:r>
            <a:r>
              <a:rPr lang="en-US" smtClean="0">
                <a:solidFill>
                  <a:srgbClr val="006060"/>
                </a:solidFill>
              </a:rPr>
              <a:t> </a:t>
            </a:r>
            <a:r>
              <a:rPr lang="en-US" b="0" smtClean="0">
                <a:solidFill>
                  <a:srgbClr val="006060"/>
                </a:solidFill>
              </a:rPr>
              <a:t>Compute probability of instance having each possible value of the hidden variable</a:t>
            </a:r>
          </a:p>
          <a:p>
            <a:pPr>
              <a:lnSpc>
                <a:spcPct val="75000"/>
              </a:lnSpc>
            </a:pPr>
            <a:endParaRPr lang="en-US" b="0" smtClean="0">
              <a:solidFill>
                <a:srgbClr val="006060"/>
              </a:solidFill>
            </a:endParaRPr>
          </a:p>
        </p:txBody>
      </p:sp>
      <p:sp>
        <p:nvSpPr>
          <p:cNvPr id="165894" name="Line 4"/>
          <p:cNvSpPr>
            <a:spLocks noChangeShapeType="1"/>
          </p:cNvSpPr>
          <p:nvPr/>
        </p:nvSpPr>
        <p:spPr bwMode="auto">
          <a:xfrm>
            <a:off x="1736725" y="4070350"/>
            <a:ext cx="15875" cy="2214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895" name="Line 5"/>
          <p:cNvSpPr>
            <a:spLocks noChangeShapeType="1"/>
          </p:cNvSpPr>
          <p:nvPr/>
        </p:nvSpPr>
        <p:spPr bwMode="auto">
          <a:xfrm flipH="1">
            <a:off x="1560513" y="6002338"/>
            <a:ext cx="6540500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896" name="Text Box 6"/>
          <p:cNvSpPr txBox="1">
            <a:spLocks noChangeArrowheads="1"/>
          </p:cNvSpPr>
          <p:nvPr/>
        </p:nvSpPr>
        <p:spPr bwMode="auto">
          <a:xfrm>
            <a:off x="2243138" y="6076950"/>
            <a:ext cx="55483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.01     .03     .05     .07     .09</a:t>
            </a:r>
          </a:p>
        </p:txBody>
      </p:sp>
      <p:sp>
        <p:nvSpPr>
          <p:cNvPr id="165897" name="Rectangle 7"/>
          <p:cNvSpPr>
            <a:spLocks noChangeArrowheads="1"/>
          </p:cNvSpPr>
          <p:nvPr/>
        </p:nvSpPr>
        <p:spPr bwMode="auto">
          <a:xfrm>
            <a:off x="638175" y="5708650"/>
            <a:ext cx="998538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65898" name="Line 8"/>
          <p:cNvSpPr>
            <a:spLocks noChangeShapeType="1"/>
          </p:cNvSpPr>
          <p:nvPr/>
        </p:nvSpPr>
        <p:spPr bwMode="auto">
          <a:xfrm>
            <a:off x="2559050" y="57864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899" name="Line 9"/>
          <p:cNvSpPr>
            <a:spLocks noChangeShapeType="1"/>
          </p:cNvSpPr>
          <p:nvPr/>
        </p:nvSpPr>
        <p:spPr bwMode="auto">
          <a:xfrm>
            <a:off x="2957513" y="57578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00" name="Line 10"/>
          <p:cNvSpPr>
            <a:spLocks noChangeShapeType="1"/>
          </p:cNvSpPr>
          <p:nvPr/>
        </p:nvSpPr>
        <p:spPr bwMode="auto">
          <a:xfrm>
            <a:off x="3479800" y="57578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01" name="Line 11"/>
          <p:cNvSpPr>
            <a:spLocks noChangeShapeType="1"/>
          </p:cNvSpPr>
          <p:nvPr/>
        </p:nvSpPr>
        <p:spPr bwMode="auto">
          <a:xfrm>
            <a:off x="4002088" y="57578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02" name="Line 12"/>
          <p:cNvSpPr>
            <a:spLocks noChangeShapeType="1"/>
          </p:cNvSpPr>
          <p:nvPr/>
        </p:nvSpPr>
        <p:spPr bwMode="auto">
          <a:xfrm>
            <a:off x="4524375" y="57578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03" name="Line 13"/>
          <p:cNvSpPr>
            <a:spLocks noChangeShapeType="1"/>
          </p:cNvSpPr>
          <p:nvPr/>
        </p:nvSpPr>
        <p:spPr bwMode="auto">
          <a:xfrm>
            <a:off x="5046663" y="57578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04" name="Line 14"/>
          <p:cNvSpPr>
            <a:spLocks noChangeShapeType="1"/>
          </p:cNvSpPr>
          <p:nvPr/>
        </p:nvSpPr>
        <p:spPr bwMode="auto">
          <a:xfrm>
            <a:off x="4133850" y="57864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05" name="Line 15"/>
          <p:cNvSpPr>
            <a:spLocks noChangeShapeType="1"/>
          </p:cNvSpPr>
          <p:nvPr/>
        </p:nvSpPr>
        <p:spPr bwMode="auto">
          <a:xfrm>
            <a:off x="3221038" y="57658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06" name="Line 16"/>
          <p:cNvSpPr>
            <a:spLocks noChangeShapeType="1"/>
          </p:cNvSpPr>
          <p:nvPr/>
        </p:nvSpPr>
        <p:spPr bwMode="auto">
          <a:xfrm>
            <a:off x="3787775" y="57864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07" name="Line 17"/>
          <p:cNvSpPr>
            <a:spLocks noChangeShapeType="1"/>
          </p:cNvSpPr>
          <p:nvPr/>
        </p:nvSpPr>
        <p:spPr bwMode="auto">
          <a:xfrm>
            <a:off x="3854450" y="577691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08" name="Line 18"/>
          <p:cNvSpPr>
            <a:spLocks noChangeShapeType="1"/>
          </p:cNvSpPr>
          <p:nvPr/>
        </p:nvSpPr>
        <p:spPr bwMode="auto">
          <a:xfrm>
            <a:off x="4311650" y="57816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09" name="Line 19"/>
          <p:cNvSpPr>
            <a:spLocks noChangeShapeType="1"/>
          </p:cNvSpPr>
          <p:nvPr/>
        </p:nvSpPr>
        <p:spPr bwMode="auto">
          <a:xfrm>
            <a:off x="4221163" y="57912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10" name="Line 20"/>
          <p:cNvSpPr>
            <a:spLocks noChangeShapeType="1"/>
          </p:cNvSpPr>
          <p:nvPr/>
        </p:nvSpPr>
        <p:spPr bwMode="auto">
          <a:xfrm>
            <a:off x="4078288" y="577691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11" name="Line 21"/>
          <p:cNvSpPr>
            <a:spLocks noChangeShapeType="1"/>
          </p:cNvSpPr>
          <p:nvPr/>
        </p:nvSpPr>
        <p:spPr bwMode="auto">
          <a:xfrm>
            <a:off x="3935413" y="576262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12" name="Line 22"/>
          <p:cNvSpPr>
            <a:spLocks noChangeShapeType="1"/>
          </p:cNvSpPr>
          <p:nvPr/>
        </p:nvSpPr>
        <p:spPr bwMode="auto">
          <a:xfrm>
            <a:off x="3735388" y="57673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13" name="Line 23"/>
          <p:cNvSpPr>
            <a:spLocks noChangeShapeType="1"/>
          </p:cNvSpPr>
          <p:nvPr/>
        </p:nvSpPr>
        <p:spPr bwMode="auto">
          <a:xfrm>
            <a:off x="3535363" y="577215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14" name="Line 24"/>
          <p:cNvSpPr>
            <a:spLocks noChangeShapeType="1"/>
          </p:cNvSpPr>
          <p:nvPr/>
        </p:nvSpPr>
        <p:spPr bwMode="auto">
          <a:xfrm>
            <a:off x="3335338" y="577691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15" name="Line 25"/>
          <p:cNvSpPr>
            <a:spLocks noChangeShapeType="1"/>
          </p:cNvSpPr>
          <p:nvPr/>
        </p:nvSpPr>
        <p:spPr bwMode="auto">
          <a:xfrm>
            <a:off x="3821113" y="576262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16" name="Line 26"/>
          <p:cNvSpPr>
            <a:spLocks noChangeShapeType="1"/>
          </p:cNvSpPr>
          <p:nvPr/>
        </p:nvSpPr>
        <p:spPr bwMode="auto">
          <a:xfrm>
            <a:off x="3968750" y="57864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17" name="Line 27"/>
          <p:cNvSpPr>
            <a:spLocks noChangeShapeType="1"/>
          </p:cNvSpPr>
          <p:nvPr/>
        </p:nvSpPr>
        <p:spPr bwMode="auto">
          <a:xfrm>
            <a:off x="5816600" y="57673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18" name="Line 28"/>
          <p:cNvSpPr>
            <a:spLocks noChangeShapeType="1"/>
          </p:cNvSpPr>
          <p:nvPr/>
        </p:nvSpPr>
        <p:spPr bwMode="auto">
          <a:xfrm>
            <a:off x="3687763" y="577215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19" name="Line 29"/>
          <p:cNvSpPr>
            <a:spLocks noChangeShapeType="1"/>
          </p:cNvSpPr>
          <p:nvPr/>
        </p:nvSpPr>
        <p:spPr bwMode="auto">
          <a:xfrm>
            <a:off x="3897313" y="57673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20" name="Line 30"/>
          <p:cNvSpPr>
            <a:spLocks noChangeShapeType="1"/>
          </p:cNvSpPr>
          <p:nvPr/>
        </p:nvSpPr>
        <p:spPr bwMode="auto">
          <a:xfrm>
            <a:off x="4106863" y="576262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21" name="Line 31"/>
          <p:cNvSpPr>
            <a:spLocks noChangeShapeType="1"/>
          </p:cNvSpPr>
          <p:nvPr/>
        </p:nvSpPr>
        <p:spPr bwMode="auto">
          <a:xfrm>
            <a:off x="3656013" y="57689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22" name="Line 32"/>
          <p:cNvSpPr>
            <a:spLocks noChangeShapeType="1"/>
          </p:cNvSpPr>
          <p:nvPr/>
        </p:nvSpPr>
        <p:spPr bwMode="auto">
          <a:xfrm>
            <a:off x="3762375" y="57658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23" name="Line 33"/>
          <p:cNvSpPr>
            <a:spLocks noChangeShapeType="1"/>
          </p:cNvSpPr>
          <p:nvPr/>
        </p:nvSpPr>
        <p:spPr bwMode="auto">
          <a:xfrm>
            <a:off x="5300663" y="578485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24" name="Line 34"/>
          <p:cNvSpPr>
            <a:spLocks noChangeShapeType="1"/>
          </p:cNvSpPr>
          <p:nvPr/>
        </p:nvSpPr>
        <p:spPr bwMode="auto">
          <a:xfrm>
            <a:off x="5699125" y="57562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25" name="Line 35"/>
          <p:cNvSpPr>
            <a:spLocks noChangeShapeType="1"/>
          </p:cNvSpPr>
          <p:nvPr/>
        </p:nvSpPr>
        <p:spPr bwMode="auto">
          <a:xfrm>
            <a:off x="6221413" y="57562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26" name="Line 36"/>
          <p:cNvSpPr>
            <a:spLocks noChangeShapeType="1"/>
          </p:cNvSpPr>
          <p:nvPr/>
        </p:nvSpPr>
        <p:spPr bwMode="auto">
          <a:xfrm>
            <a:off x="6743700" y="57562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27" name="Line 37"/>
          <p:cNvSpPr>
            <a:spLocks noChangeShapeType="1"/>
          </p:cNvSpPr>
          <p:nvPr/>
        </p:nvSpPr>
        <p:spPr bwMode="auto">
          <a:xfrm>
            <a:off x="7265988" y="57562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28" name="Line 38"/>
          <p:cNvSpPr>
            <a:spLocks noChangeShapeType="1"/>
          </p:cNvSpPr>
          <p:nvPr/>
        </p:nvSpPr>
        <p:spPr bwMode="auto">
          <a:xfrm>
            <a:off x="7788275" y="575627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29" name="Line 39"/>
          <p:cNvSpPr>
            <a:spLocks noChangeShapeType="1"/>
          </p:cNvSpPr>
          <p:nvPr/>
        </p:nvSpPr>
        <p:spPr bwMode="auto">
          <a:xfrm>
            <a:off x="6875463" y="578485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30" name="Line 40"/>
          <p:cNvSpPr>
            <a:spLocks noChangeShapeType="1"/>
          </p:cNvSpPr>
          <p:nvPr/>
        </p:nvSpPr>
        <p:spPr bwMode="auto">
          <a:xfrm>
            <a:off x="5962650" y="576421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31" name="Line 41"/>
          <p:cNvSpPr>
            <a:spLocks noChangeShapeType="1"/>
          </p:cNvSpPr>
          <p:nvPr/>
        </p:nvSpPr>
        <p:spPr bwMode="auto">
          <a:xfrm>
            <a:off x="6529388" y="578485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32" name="Line 42"/>
          <p:cNvSpPr>
            <a:spLocks noChangeShapeType="1"/>
          </p:cNvSpPr>
          <p:nvPr/>
        </p:nvSpPr>
        <p:spPr bwMode="auto">
          <a:xfrm>
            <a:off x="6596063" y="577532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33" name="Line 43"/>
          <p:cNvSpPr>
            <a:spLocks noChangeShapeType="1"/>
          </p:cNvSpPr>
          <p:nvPr/>
        </p:nvSpPr>
        <p:spPr bwMode="auto">
          <a:xfrm>
            <a:off x="7053263" y="57800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34" name="Line 44"/>
          <p:cNvSpPr>
            <a:spLocks noChangeShapeType="1"/>
          </p:cNvSpPr>
          <p:nvPr/>
        </p:nvSpPr>
        <p:spPr bwMode="auto">
          <a:xfrm>
            <a:off x="6962775" y="578961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35" name="Line 45"/>
          <p:cNvSpPr>
            <a:spLocks noChangeShapeType="1"/>
          </p:cNvSpPr>
          <p:nvPr/>
        </p:nvSpPr>
        <p:spPr bwMode="auto">
          <a:xfrm>
            <a:off x="6819900" y="577532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36" name="Line 46"/>
          <p:cNvSpPr>
            <a:spLocks noChangeShapeType="1"/>
          </p:cNvSpPr>
          <p:nvPr/>
        </p:nvSpPr>
        <p:spPr bwMode="auto">
          <a:xfrm>
            <a:off x="6677025" y="57610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37" name="Line 47"/>
          <p:cNvSpPr>
            <a:spLocks noChangeShapeType="1"/>
          </p:cNvSpPr>
          <p:nvPr/>
        </p:nvSpPr>
        <p:spPr bwMode="auto">
          <a:xfrm>
            <a:off x="6477000" y="57658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38" name="Line 48"/>
          <p:cNvSpPr>
            <a:spLocks noChangeShapeType="1"/>
          </p:cNvSpPr>
          <p:nvPr/>
        </p:nvSpPr>
        <p:spPr bwMode="auto">
          <a:xfrm>
            <a:off x="6276975" y="57705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39" name="Line 49"/>
          <p:cNvSpPr>
            <a:spLocks noChangeShapeType="1"/>
          </p:cNvSpPr>
          <p:nvPr/>
        </p:nvSpPr>
        <p:spPr bwMode="auto">
          <a:xfrm>
            <a:off x="6076950" y="5775325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40" name="Line 50"/>
          <p:cNvSpPr>
            <a:spLocks noChangeShapeType="1"/>
          </p:cNvSpPr>
          <p:nvPr/>
        </p:nvSpPr>
        <p:spPr bwMode="auto">
          <a:xfrm>
            <a:off x="6562725" y="57610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41" name="Line 51"/>
          <p:cNvSpPr>
            <a:spLocks noChangeShapeType="1"/>
          </p:cNvSpPr>
          <p:nvPr/>
        </p:nvSpPr>
        <p:spPr bwMode="auto">
          <a:xfrm>
            <a:off x="6710363" y="578485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42" name="Line 52"/>
          <p:cNvSpPr>
            <a:spLocks noChangeShapeType="1"/>
          </p:cNvSpPr>
          <p:nvPr/>
        </p:nvSpPr>
        <p:spPr bwMode="auto">
          <a:xfrm>
            <a:off x="4040188" y="58054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43" name="Line 53"/>
          <p:cNvSpPr>
            <a:spLocks noChangeShapeType="1"/>
          </p:cNvSpPr>
          <p:nvPr/>
        </p:nvSpPr>
        <p:spPr bwMode="auto">
          <a:xfrm>
            <a:off x="6429375" y="57705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44" name="Line 54"/>
          <p:cNvSpPr>
            <a:spLocks noChangeShapeType="1"/>
          </p:cNvSpPr>
          <p:nvPr/>
        </p:nvSpPr>
        <p:spPr bwMode="auto">
          <a:xfrm>
            <a:off x="6638925" y="5765800"/>
            <a:ext cx="0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45" name="Line 55"/>
          <p:cNvSpPr>
            <a:spLocks noChangeShapeType="1"/>
          </p:cNvSpPr>
          <p:nvPr/>
        </p:nvSpPr>
        <p:spPr bwMode="auto">
          <a:xfrm>
            <a:off x="6848475" y="57610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46" name="Line 56"/>
          <p:cNvSpPr>
            <a:spLocks noChangeShapeType="1"/>
          </p:cNvSpPr>
          <p:nvPr/>
        </p:nvSpPr>
        <p:spPr bwMode="auto">
          <a:xfrm>
            <a:off x="6397625" y="576738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47" name="Line 57"/>
          <p:cNvSpPr>
            <a:spLocks noChangeShapeType="1"/>
          </p:cNvSpPr>
          <p:nvPr/>
        </p:nvSpPr>
        <p:spPr bwMode="auto">
          <a:xfrm>
            <a:off x="6503988" y="576421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5948" name="Freeform 58"/>
          <p:cNvSpPr>
            <a:spLocks/>
          </p:cNvSpPr>
          <p:nvPr/>
        </p:nvSpPr>
        <p:spPr bwMode="auto">
          <a:xfrm>
            <a:off x="1647825" y="4719638"/>
            <a:ext cx="3341688" cy="1325562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9900CC">
              <a:alpha val="27058"/>
            </a:srgbClr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65949" name="Freeform 59"/>
          <p:cNvSpPr>
            <a:spLocks/>
          </p:cNvSpPr>
          <p:nvPr/>
        </p:nvSpPr>
        <p:spPr bwMode="auto">
          <a:xfrm>
            <a:off x="2360613" y="4659313"/>
            <a:ext cx="3033712" cy="1370012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FF0000">
              <a:alpha val="27058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65950" name="Rectangle 5"/>
          <p:cNvSpPr>
            <a:spLocks noChangeArrowheads="1"/>
          </p:cNvSpPr>
          <p:nvPr/>
        </p:nvSpPr>
        <p:spPr bwMode="auto">
          <a:xfrm>
            <a:off x="0" y="6619875"/>
            <a:ext cx="1865313" cy="2381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1200" b="1">
                <a:latin typeface="Arial" charset="0"/>
              </a:rPr>
              <a:t>Slide by Daniel S. Weld</a:t>
            </a:r>
          </a:p>
        </p:txBody>
      </p:sp>
    </p:spTree>
    <p:extLst>
      <p:ext uri="{BB962C8B-B14F-4D97-AF65-F5344CB8AC3E}">
        <p14:creationId xmlns:p14="http://schemas.microsoft.com/office/powerpoint/2010/main" xmlns="" val="214542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Slide Numb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B8AFC625-56E0-4054-8B04-6A74E1858CA5}" type="slidenum">
              <a:rPr lang="en-US" sz="1400">
                <a:solidFill>
                  <a:schemeClr val="tx2"/>
                </a:solidFill>
                <a:latin typeface="Arial" charset="0"/>
              </a:rPr>
              <a:pPr algn="ctr"/>
              <a:t>29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679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51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Expectation Maximization (EM)</a:t>
            </a:r>
            <a:br>
              <a:rPr lang="en-US" smtClean="0"/>
            </a:br>
            <a:endParaRPr lang="en-US" i="1" smtClean="0"/>
          </a:p>
        </p:txBody>
      </p:sp>
      <p:sp>
        <p:nvSpPr>
          <p:cNvPr id="1673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46150"/>
            <a:ext cx="9144000" cy="41148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mtClean="0">
                <a:solidFill>
                  <a:srgbClr val="006060"/>
                </a:solidFill>
              </a:rPr>
              <a:t>Pretend we </a:t>
            </a:r>
            <a:r>
              <a:rPr lang="en-US" b="0" i="1" smtClean="0">
                <a:solidFill>
                  <a:srgbClr val="006060"/>
                </a:solidFill>
              </a:rPr>
              <a:t>do </a:t>
            </a:r>
            <a:r>
              <a:rPr lang="en-US" smtClean="0">
                <a:solidFill>
                  <a:srgbClr val="006060"/>
                </a:solidFill>
              </a:rPr>
              <a:t> know the parameters</a:t>
            </a:r>
          </a:p>
          <a:p>
            <a:pPr lvl="1">
              <a:lnSpc>
                <a:spcPct val="75000"/>
              </a:lnSpc>
            </a:pPr>
            <a:r>
              <a:rPr lang="en-US" smtClean="0"/>
              <a:t>Initialize randomly</a:t>
            </a:r>
          </a:p>
          <a:p>
            <a:pPr>
              <a:lnSpc>
                <a:spcPct val="75000"/>
              </a:lnSpc>
            </a:pPr>
            <a:r>
              <a:rPr lang="en-US" b="0" smtClean="0">
                <a:solidFill>
                  <a:srgbClr val="9900CC"/>
                </a:solidFill>
              </a:rPr>
              <a:t>[E step]</a:t>
            </a:r>
            <a:r>
              <a:rPr lang="en-US" smtClean="0">
                <a:solidFill>
                  <a:srgbClr val="006060"/>
                </a:solidFill>
              </a:rPr>
              <a:t> </a:t>
            </a:r>
            <a:r>
              <a:rPr lang="en-US" b="0" smtClean="0">
                <a:solidFill>
                  <a:srgbClr val="006060"/>
                </a:solidFill>
              </a:rPr>
              <a:t>Compute probability of instance having each possible value of the hidden variable</a:t>
            </a:r>
          </a:p>
          <a:p>
            <a:pPr>
              <a:lnSpc>
                <a:spcPct val="75000"/>
              </a:lnSpc>
            </a:pPr>
            <a:endParaRPr lang="en-US" b="0" smtClean="0">
              <a:solidFill>
                <a:srgbClr val="006060"/>
              </a:solidFill>
            </a:endParaRPr>
          </a:p>
        </p:txBody>
      </p:sp>
      <p:sp>
        <p:nvSpPr>
          <p:cNvPr id="167942" name="Line 4"/>
          <p:cNvSpPr>
            <a:spLocks noChangeShapeType="1"/>
          </p:cNvSpPr>
          <p:nvPr/>
        </p:nvSpPr>
        <p:spPr bwMode="auto">
          <a:xfrm>
            <a:off x="1736725" y="4070350"/>
            <a:ext cx="15875" cy="2214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43" name="Line 5"/>
          <p:cNvSpPr>
            <a:spLocks noChangeShapeType="1"/>
          </p:cNvSpPr>
          <p:nvPr/>
        </p:nvSpPr>
        <p:spPr bwMode="auto">
          <a:xfrm flipH="1">
            <a:off x="1560513" y="6002338"/>
            <a:ext cx="6540500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44" name="Text Box 6"/>
          <p:cNvSpPr txBox="1">
            <a:spLocks noChangeArrowheads="1"/>
          </p:cNvSpPr>
          <p:nvPr/>
        </p:nvSpPr>
        <p:spPr bwMode="auto">
          <a:xfrm>
            <a:off x="2243138" y="6076950"/>
            <a:ext cx="55483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.01     .03     .05     .07     .09</a:t>
            </a:r>
          </a:p>
        </p:txBody>
      </p:sp>
      <p:sp>
        <p:nvSpPr>
          <p:cNvPr id="167945" name="Rectangle 7"/>
          <p:cNvSpPr>
            <a:spLocks noChangeArrowheads="1"/>
          </p:cNvSpPr>
          <p:nvPr/>
        </p:nvSpPr>
        <p:spPr bwMode="auto">
          <a:xfrm>
            <a:off x="638175" y="5708650"/>
            <a:ext cx="998538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67946" name="Line 8"/>
          <p:cNvSpPr>
            <a:spLocks noChangeShapeType="1"/>
          </p:cNvSpPr>
          <p:nvPr/>
        </p:nvSpPr>
        <p:spPr bwMode="auto">
          <a:xfrm>
            <a:off x="2559050" y="57864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47" name="Line 9"/>
          <p:cNvSpPr>
            <a:spLocks noChangeShapeType="1"/>
          </p:cNvSpPr>
          <p:nvPr/>
        </p:nvSpPr>
        <p:spPr bwMode="auto">
          <a:xfrm>
            <a:off x="2957513" y="57578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48" name="Line 10"/>
          <p:cNvSpPr>
            <a:spLocks noChangeShapeType="1"/>
          </p:cNvSpPr>
          <p:nvPr/>
        </p:nvSpPr>
        <p:spPr bwMode="auto">
          <a:xfrm>
            <a:off x="3479800" y="57578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49" name="Line 11"/>
          <p:cNvSpPr>
            <a:spLocks noChangeShapeType="1"/>
          </p:cNvSpPr>
          <p:nvPr/>
        </p:nvSpPr>
        <p:spPr bwMode="auto">
          <a:xfrm>
            <a:off x="4002088" y="57578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50" name="Line 12"/>
          <p:cNvSpPr>
            <a:spLocks noChangeShapeType="1"/>
          </p:cNvSpPr>
          <p:nvPr/>
        </p:nvSpPr>
        <p:spPr bwMode="auto">
          <a:xfrm>
            <a:off x="4524375" y="57578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51" name="Line 13"/>
          <p:cNvSpPr>
            <a:spLocks noChangeShapeType="1"/>
          </p:cNvSpPr>
          <p:nvPr/>
        </p:nvSpPr>
        <p:spPr bwMode="auto">
          <a:xfrm>
            <a:off x="5046663" y="57578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52" name="Line 14"/>
          <p:cNvSpPr>
            <a:spLocks noChangeShapeType="1"/>
          </p:cNvSpPr>
          <p:nvPr/>
        </p:nvSpPr>
        <p:spPr bwMode="auto">
          <a:xfrm>
            <a:off x="4133850" y="57864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53" name="Line 15"/>
          <p:cNvSpPr>
            <a:spLocks noChangeShapeType="1"/>
          </p:cNvSpPr>
          <p:nvPr/>
        </p:nvSpPr>
        <p:spPr bwMode="auto">
          <a:xfrm>
            <a:off x="3221038" y="57658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54" name="Line 16"/>
          <p:cNvSpPr>
            <a:spLocks noChangeShapeType="1"/>
          </p:cNvSpPr>
          <p:nvPr/>
        </p:nvSpPr>
        <p:spPr bwMode="auto">
          <a:xfrm>
            <a:off x="3787775" y="57864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55" name="Line 17"/>
          <p:cNvSpPr>
            <a:spLocks noChangeShapeType="1"/>
          </p:cNvSpPr>
          <p:nvPr/>
        </p:nvSpPr>
        <p:spPr bwMode="auto">
          <a:xfrm>
            <a:off x="3854450" y="57769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56" name="Line 18"/>
          <p:cNvSpPr>
            <a:spLocks noChangeShapeType="1"/>
          </p:cNvSpPr>
          <p:nvPr/>
        </p:nvSpPr>
        <p:spPr bwMode="auto">
          <a:xfrm>
            <a:off x="4311650" y="57816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57" name="Line 19"/>
          <p:cNvSpPr>
            <a:spLocks noChangeShapeType="1"/>
          </p:cNvSpPr>
          <p:nvPr/>
        </p:nvSpPr>
        <p:spPr bwMode="auto">
          <a:xfrm>
            <a:off x="4221163" y="57912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58" name="Line 20"/>
          <p:cNvSpPr>
            <a:spLocks noChangeShapeType="1"/>
          </p:cNvSpPr>
          <p:nvPr/>
        </p:nvSpPr>
        <p:spPr bwMode="auto">
          <a:xfrm>
            <a:off x="4078288" y="57769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59" name="Line 21"/>
          <p:cNvSpPr>
            <a:spLocks noChangeShapeType="1"/>
          </p:cNvSpPr>
          <p:nvPr/>
        </p:nvSpPr>
        <p:spPr bwMode="auto">
          <a:xfrm>
            <a:off x="3935413" y="57626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60" name="Line 22"/>
          <p:cNvSpPr>
            <a:spLocks noChangeShapeType="1"/>
          </p:cNvSpPr>
          <p:nvPr/>
        </p:nvSpPr>
        <p:spPr bwMode="auto">
          <a:xfrm>
            <a:off x="3735388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61" name="Line 23"/>
          <p:cNvSpPr>
            <a:spLocks noChangeShapeType="1"/>
          </p:cNvSpPr>
          <p:nvPr/>
        </p:nvSpPr>
        <p:spPr bwMode="auto">
          <a:xfrm>
            <a:off x="3535363" y="57721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62" name="Line 24"/>
          <p:cNvSpPr>
            <a:spLocks noChangeShapeType="1"/>
          </p:cNvSpPr>
          <p:nvPr/>
        </p:nvSpPr>
        <p:spPr bwMode="auto">
          <a:xfrm>
            <a:off x="3335338" y="57769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63" name="Line 25"/>
          <p:cNvSpPr>
            <a:spLocks noChangeShapeType="1"/>
          </p:cNvSpPr>
          <p:nvPr/>
        </p:nvSpPr>
        <p:spPr bwMode="auto">
          <a:xfrm>
            <a:off x="3821113" y="57626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64" name="Line 26"/>
          <p:cNvSpPr>
            <a:spLocks noChangeShapeType="1"/>
          </p:cNvSpPr>
          <p:nvPr/>
        </p:nvSpPr>
        <p:spPr bwMode="auto">
          <a:xfrm>
            <a:off x="3968750" y="57864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65" name="Line 27"/>
          <p:cNvSpPr>
            <a:spLocks noChangeShapeType="1"/>
          </p:cNvSpPr>
          <p:nvPr/>
        </p:nvSpPr>
        <p:spPr bwMode="auto">
          <a:xfrm>
            <a:off x="5816600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66" name="Line 28"/>
          <p:cNvSpPr>
            <a:spLocks noChangeShapeType="1"/>
          </p:cNvSpPr>
          <p:nvPr/>
        </p:nvSpPr>
        <p:spPr bwMode="auto">
          <a:xfrm>
            <a:off x="3687763" y="57721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67" name="Line 29"/>
          <p:cNvSpPr>
            <a:spLocks noChangeShapeType="1"/>
          </p:cNvSpPr>
          <p:nvPr/>
        </p:nvSpPr>
        <p:spPr bwMode="auto">
          <a:xfrm>
            <a:off x="3897313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68" name="Line 30"/>
          <p:cNvSpPr>
            <a:spLocks noChangeShapeType="1"/>
          </p:cNvSpPr>
          <p:nvPr/>
        </p:nvSpPr>
        <p:spPr bwMode="auto">
          <a:xfrm>
            <a:off x="4106863" y="57626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69" name="Line 31"/>
          <p:cNvSpPr>
            <a:spLocks noChangeShapeType="1"/>
          </p:cNvSpPr>
          <p:nvPr/>
        </p:nvSpPr>
        <p:spPr bwMode="auto">
          <a:xfrm>
            <a:off x="3656013" y="57689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70" name="Line 32"/>
          <p:cNvSpPr>
            <a:spLocks noChangeShapeType="1"/>
          </p:cNvSpPr>
          <p:nvPr/>
        </p:nvSpPr>
        <p:spPr bwMode="auto">
          <a:xfrm>
            <a:off x="3762375" y="57658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71" name="Line 33"/>
          <p:cNvSpPr>
            <a:spLocks noChangeShapeType="1"/>
          </p:cNvSpPr>
          <p:nvPr/>
        </p:nvSpPr>
        <p:spPr bwMode="auto">
          <a:xfrm>
            <a:off x="5300663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72" name="Line 34"/>
          <p:cNvSpPr>
            <a:spLocks noChangeShapeType="1"/>
          </p:cNvSpPr>
          <p:nvPr/>
        </p:nvSpPr>
        <p:spPr bwMode="auto">
          <a:xfrm>
            <a:off x="5699125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73" name="Line 35"/>
          <p:cNvSpPr>
            <a:spLocks noChangeShapeType="1"/>
          </p:cNvSpPr>
          <p:nvPr/>
        </p:nvSpPr>
        <p:spPr bwMode="auto">
          <a:xfrm>
            <a:off x="6221413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74" name="Line 36"/>
          <p:cNvSpPr>
            <a:spLocks noChangeShapeType="1"/>
          </p:cNvSpPr>
          <p:nvPr/>
        </p:nvSpPr>
        <p:spPr bwMode="auto">
          <a:xfrm>
            <a:off x="6743700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75" name="Line 37"/>
          <p:cNvSpPr>
            <a:spLocks noChangeShapeType="1"/>
          </p:cNvSpPr>
          <p:nvPr/>
        </p:nvSpPr>
        <p:spPr bwMode="auto">
          <a:xfrm>
            <a:off x="7265988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76" name="Line 38"/>
          <p:cNvSpPr>
            <a:spLocks noChangeShapeType="1"/>
          </p:cNvSpPr>
          <p:nvPr/>
        </p:nvSpPr>
        <p:spPr bwMode="auto">
          <a:xfrm>
            <a:off x="7788275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77" name="Line 39"/>
          <p:cNvSpPr>
            <a:spLocks noChangeShapeType="1"/>
          </p:cNvSpPr>
          <p:nvPr/>
        </p:nvSpPr>
        <p:spPr bwMode="auto">
          <a:xfrm>
            <a:off x="6875463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78" name="Line 40"/>
          <p:cNvSpPr>
            <a:spLocks noChangeShapeType="1"/>
          </p:cNvSpPr>
          <p:nvPr/>
        </p:nvSpPr>
        <p:spPr bwMode="auto">
          <a:xfrm>
            <a:off x="5962650" y="57642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79" name="Line 41"/>
          <p:cNvSpPr>
            <a:spLocks noChangeShapeType="1"/>
          </p:cNvSpPr>
          <p:nvPr/>
        </p:nvSpPr>
        <p:spPr bwMode="auto">
          <a:xfrm>
            <a:off x="6529388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80" name="Line 42"/>
          <p:cNvSpPr>
            <a:spLocks noChangeShapeType="1"/>
          </p:cNvSpPr>
          <p:nvPr/>
        </p:nvSpPr>
        <p:spPr bwMode="auto">
          <a:xfrm>
            <a:off x="6596063" y="57753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81" name="Line 43"/>
          <p:cNvSpPr>
            <a:spLocks noChangeShapeType="1"/>
          </p:cNvSpPr>
          <p:nvPr/>
        </p:nvSpPr>
        <p:spPr bwMode="auto">
          <a:xfrm>
            <a:off x="7053263" y="57800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82" name="Line 44"/>
          <p:cNvSpPr>
            <a:spLocks noChangeShapeType="1"/>
          </p:cNvSpPr>
          <p:nvPr/>
        </p:nvSpPr>
        <p:spPr bwMode="auto">
          <a:xfrm>
            <a:off x="6962775" y="57896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83" name="Line 45"/>
          <p:cNvSpPr>
            <a:spLocks noChangeShapeType="1"/>
          </p:cNvSpPr>
          <p:nvPr/>
        </p:nvSpPr>
        <p:spPr bwMode="auto">
          <a:xfrm>
            <a:off x="6819900" y="57753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84" name="Line 46"/>
          <p:cNvSpPr>
            <a:spLocks noChangeShapeType="1"/>
          </p:cNvSpPr>
          <p:nvPr/>
        </p:nvSpPr>
        <p:spPr bwMode="auto">
          <a:xfrm>
            <a:off x="6677025" y="57610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85" name="Line 47"/>
          <p:cNvSpPr>
            <a:spLocks noChangeShapeType="1"/>
          </p:cNvSpPr>
          <p:nvPr/>
        </p:nvSpPr>
        <p:spPr bwMode="auto">
          <a:xfrm>
            <a:off x="6477000" y="57658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86" name="Line 48"/>
          <p:cNvSpPr>
            <a:spLocks noChangeShapeType="1"/>
          </p:cNvSpPr>
          <p:nvPr/>
        </p:nvSpPr>
        <p:spPr bwMode="auto">
          <a:xfrm>
            <a:off x="6276975" y="57705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87" name="Line 49"/>
          <p:cNvSpPr>
            <a:spLocks noChangeShapeType="1"/>
          </p:cNvSpPr>
          <p:nvPr/>
        </p:nvSpPr>
        <p:spPr bwMode="auto">
          <a:xfrm>
            <a:off x="6076950" y="57753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88" name="Line 50"/>
          <p:cNvSpPr>
            <a:spLocks noChangeShapeType="1"/>
          </p:cNvSpPr>
          <p:nvPr/>
        </p:nvSpPr>
        <p:spPr bwMode="auto">
          <a:xfrm>
            <a:off x="6562725" y="57610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89" name="Line 51"/>
          <p:cNvSpPr>
            <a:spLocks noChangeShapeType="1"/>
          </p:cNvSpPr>
          <p:nvPr/>
        </p:nvSpPr>
        <p:spPr bwMode="auto">
          <a:xfrm>
            <a:off x="6710363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90" name="Line 52"/>
          <p:cNvSpPr>
            <a:spLocks noChangeShapeType="1"/>
          </p:cNvSpPr>
          <p:nvPr/>
        </p:nvSpPr>
        <p:spPr bwMode="auto">
          <a:xfrm>
            <a:off x="4040188" y="58054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91" name="Line 53"/>
          <p:cNvSpPr>
            <a:spLocks noChangeShapeType="1"/>
          </p:cNvSpPr>
          <p:nvPr/>
        </p:nvSpPr>
        <p:spPr bwMode="auto">
          <a:xfrm>
            <a:off x="6429375" y="57705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92" name="Line 54"/>
          <p:cNvSpPr>
            <a:spLocks noChangeShapeType="1"/>
          </p:cNvSpPr>
          <p:nvPr/>
        </p:nvSpPr>
        <p:spPr bwMode="auto">
          <a:xfrm>
            <a:off x="6638925" y="57658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93" name="Line 55"/>
          <p:cNvSpPr>
            <a:spLocks noChangeShapeType="1"/>
          </p:cNvSpPr>
          <p:nvPr/>
        </p:nvSpPr>
        <p:spPr bwMode="auto">
          <a:xfrm>
            <a:off x="6848475" y="57610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94" name="Line 56"/>
          <p:cNvSpPr>
            <a:spLocks noChangeShapeType="1"/>
          </p:cNvSpPr>
          <p:nvPr/>
        </p:nvSpPr>
        <p:spPr bwMode="auto">
          <a:xfrm>
            <a:off x="6397625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95" name="Line 57"/>
          <p:cNvSpPr>
            <a:spLocks noChangeShapeType="1"/>
          </p:cNvSpPr>
          <p:nvPr/>
        </p:nvSpPr>
        <p:spPr bwMode="auto">
          <a:xfrm>
            <a:off x="6503988" y="57642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3274" name="Freeform 58"/>
          <p:cNvSpPr>
            <a:spLocks/>
          </p:cNvSpPr>
          <p:nvPr/>
        </p:nvSpPr>
        <p:spPr bwMode="auto">
          <a:xfrm>
            <a:off x="1647825" y="4719638"/>
            <a:ext cx="3341688" cy="1325562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9900CC">
              <a:alpha val="27058"/>
            </a:srgbClr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673275" name="Freeform 59"/>
          <p:cNvSpPr>
            <a:spLocks/>
          </p:cNvSpPr>
          <p:nvPr/>
        </p:nvSpPr>
        <p:spPr bwMode="auto">
          <a:xfrm>
            <a:off x="2360613" y="4659313"/>
            <a:ext cx="3033712" cy="1370012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FF0000">
              <a:alpha val="27058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67998" name="Rectangle 5"/>
          <p:cNvSpPr>
            <a:spLocks noChangeArrowheads="1"/>
          </p:cNvSpPr>
          <p:nvPr/>
        </p:nvSpPr>
        <p:spPr bwMode="auto">
          <a:xfrm>
            <a:off x="0" y="6619875"/>
            <a:ext cx="1865313" cy="2381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1200" b="1">
                <a:latin typeface="Arial" charset="0"/>
              </a:rPr>
              <a:t>Slide by Daniel S. Weld</a:t>
            </a:r>
          </a:p>
        </p:txBody>
      </p:sp>
    </p:spTree>
    <p:extLst>
      <p:ext uri="{BB962C8B-B14F-4D97-AF65-F5344CB8AC3E}">
        <p14:creationId xmlns:p14="http://schemas.microsoft.com/office/powerpoint/2010/main" xmlns="" val="131380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3274" grpId="0" animBg="1"/>
      <p:bldP spid="16732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intelligence?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(bounded) Rationality</a:t>
            </a:r>
          </a:p>
          <a:p>
            <a:pPr lvl="1"/>
            <a:r>
              <a:rPr lang="en-US" dirty="0" smtClean="0"/>
              <a:t>We have a performance measure to optimize</a:t>
            </a:r>
          </a:p>
          <a:p>
            <a:pPr lvl="1"/>
            <a:r>
              <a:rPr lang="en-US" dirty="0" smtClean="0"/>
              <a:t>Given our state of knowledge</a:t>
            </a:r>
          </a:p>
          <a:p>
            <a:pPr lvl="1"/>
            <a:r>
              <a:rPr lang="en-US" dirty="0" smtClean="0"/>
              <a:t>Choose optimal action </a:t>
            </a:r>
          </a:p>
          <a:p>
            <a:pPr lvl="1"/>
            <a:r>
              <a:rPr lang="en-US" dirty="0" smtClean="0"/>
              <a:t>Given limited computational resources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Human-like intelligence/behavior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Slide Numb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8497094B-9475-4A8D-AB53-4762CF2CD073}" type="slidenum">
              <a:rPr lang="en-US" sz="1400">
                <a:solidFill>
                  <a:schemeClr val="tx2"/>
                </a:solidFill>
                <a:latin typeface="Arial" charset="0"/>
              </a:rPr>
              <a:pPr algn="ctr"/>
              <a:t>30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699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51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Expectation Maximization (EM)</a:t>
            </a:r>
            <a:r>
              <a:rPr lang="en-US" sz="5400" smtClean="0"/>
              <a:t/>
            </a:r>
            <a:br>
              <a:rPr lang="en-US" sz="5400" smtClean="0"/>
            </a:br>
            <a:endParaRPr lang="en-US" sz="4000" i="1" smtClean="0"/>
          </a:p>
        </p:txBody>
      </p:sp>
      <p:sp>
        <p:nvSpPr>
          <p:cNvPr id="1675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46150"/>
            <a:ext cx="9144000" cy="41148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mtClean="0">
                <a:solidFill>
                  <a:srgbClr val="006060"/>
                </a:solidFill>
              </a:rPr>
              <a:t>Pretend we </a:t>
            </a:r>
            <a:r>
              <a:rPr lang="en-US" b="0" i="1" smtClean="0">
                <a:solidFill>
                  <a:srgbClr val="006060"/>
                </a:solidFill>
              </a:rPr>
              <a:t>do </a:t>
            </a:r>
            <a:r>
              <a:rPr lang="en-US" smtClean="0">
                <a:solidFill>
                  <a:srgbClr val="006060"/>
                </a:solidFill>
              </a:rPr>
              <a:t> know the parameters</a:t>
            </a:r>
          </a:p>
          <a:p>
            <a:pPr lvl="1">
              <a:lnSpc>
                <a:spcPct val="75000"/>
              </a:lnSpc>
            </a:pPr>
            <a:r>
              <a:rPr lang="en-US" smtClean="0"/>
              <a:t>Initialize randomly</a:t>
            </a:r>
          </a:p>
          <a:p>
            <a:pPr>
              <a:lnSpc>
                <a:spcPct val="75000"/>
              </a:lnSpc>
            </a:pPr>
            <a:r>
              <a:rPr lang="en-US" b="0" smtClean="0">
                <a:solidFill>
                  <a:srgbClr val="9900CC"/>
                </a:solidFill>
              </a:rPr>
              <a:t>[E step]</a:t>
            </a:r>
            <a:r>
              <a:rPr lang="en-US" smtClean="0">
                <a:solidFill>
                  <a:srgbClr val="006060"/>
                </a:solidFill>
              </a:rPr>
              <a:t> </a:t>
            </a:r>
            <a:r>
              <a:rPr lang="en-US" b="0" smtClean="0">
                <a:solidFill>
                  <a:srgbClr val="006060"/>
                </a:solidFill>
              </a:rPr>
              <a:t>Compute probability of instance having each possible value of the hidden variable</a:t>
            </a:r>
          </a:p>
          <a:p>
            <a:pPr>
              <a:lnSpc>
                <a:spcPct val="75000"/>
              </a:lnSpc>
            </a:pPr>
            <a:endParaRPr lang="en-US" b="0" smtClean="0">
              <a:solidFill>
                <a:srgbClr val="006060"/>
              </a:solidFill>
            </a:endParaRPr>
          </a:p>
        </p:txBody>
      </p:sp>
      <p:sp>
        <p:nvSpPr>
          <p:cNvPr id="169990" name="Line 4"/>
          <p:cNvSpPr>
            <a:spLocks noChangeShapeType="1"/>
          </p:cNvSpPr>
          <p:nvPr/>
        </p:nvSpPr>
        <p:spPr bwMode="auto">
          <a:xfrm>
            <a:off x="1736725" y="4070350"/>
            <a:ext cx="15875" cy="2214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9991" name="Line 5"/>
          <p:cNvSpPr>
            <a:spLocks noChangeShapeType="1"/>
          </p:cNvSpPr>
          <p:nvPr/>
        </p:nvSpPr>
        <p:spPr bwMode="auto">
          <a:xfrm flipH="1">
            <a:off x="1560513" y="6002338"/>
            <a:ext cx="6540500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9992" name="Text Box 6"/>
          <p:cNvSpPr txBox="1">
            <a:spLocks noChangeArrowheads="1"/>
          </p:cNvSpPr>
          <p:nvPr/>
        </p:nvSpPr>
        <p:spPr bwMode="auto">
          <a:xfrm>
            <a:off x="2243138" y="6076950"/>
            <a:ext cx="55483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.01     .03     .05     .07     .09</a:t>
            </a:r>
          </a:p>
        </p:txBody>
      </p:sp>
      <p:sp>
        <p:nvSpPr>
          <p:cNvPr id="169993" name="Rectangle 7"/>
          <p:cNvSpPr>
            <a:spLocks noChangeArrowheads="1"/>
          </p:cNvSpPr>
          <p:nvPr/>
        </p:nvSpPr>
        <p:spPr bwMode="auto">
          <a:xfrm>
            <a:off x="638175" y="5708650"/>
            <a:ext cx="998538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69994" name="Line 8"/>
          <p:cNvSpPr>
            <a:spLocks noChangeShapeType="1"/>
          </p:cNvSpPr>
          <p:nvPr/>
        </p:nvSpPr>
        <p:spPr bwMode="auto">
          <a:xfrm>
            <a:off x="2559050" y="57864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9995" name="Line 9"/>
          <p:cNvSpPr>
            <a:spLocks noChangeShapeType="1"/>
          </p:cNvSpPr>
          <p:nvPr/>
        </p:nvSpPr>
        <p:spPr bwMode="auto">
          <a:xfrm>
            <a:off x="2957513" y="57578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9996" name="Line 10"/>
          <p:cNvSpPr>
            <a:spLocks noChangeShapeType="1"/>
          </p:cNvSpPr>
          <p:nvPr/>
        </p:nvSpPr>
        <p:spPr bwMode="auto">
          <a:xfrm>
            <a:off x="3479800" y="57578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9997" name="Line 11"/>
          <p:cNvSpPr>
            <a:spLocks noChangeShapeType="1"/>
          </p:cNvSpPr>
          <p:nvPr/>
        </p:nvSpPr>
        <p:spPr bwMode="auto">
          <a:xfrm>
            <a:off x="4002088" y="57578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9998" name="Line 12"/>
          <p:cNvSpPr>
            <a:spLocks noChangeShapeType="1"/>
          </p:cNvSpPr>
          <p:nvPr/>
        </p:nvSpPr>
        <p:spPr bwMode="auto">
          <a:xfrm>
            <a:off x="4524375" y="57578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9999" name="Line 13"/>
          <p:cNvSpPr>
            <a:spLocks noChangeShapeType="1"/>
          </p:cNvSpPr>
          <p:nvPr/>
        </p:nvSpPr>
        <p:spPr bwMode="auto">
          <a:xfrm>
            <a:off x="5046663" y="57578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00" name="Line 14"/>
          <p:cNvSpPr>
            <a:spLocks noChangeShapeType="1"/>
          </p:cNvSpPr>
          <p:nvPr/>
        </p:nvSpPr>
        <p:spPr bwMode="auto">
          <a:xfrm>
            <a:off x="4133850" y="57864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01" name="Line 15"/>
          <p:cNvSpPr>
            <a:spLocks noChangeShapeType="1"/>
          </p:cNvSpPr>
          <p:nvPr/>
        </p:nvSpPr>
        <p:spPr bwMode="auto">
          <a:xfrm>
            <a:off x="3221038" y="57658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02" name="Line 16"/>
          <p:cNvSpPr>
            <a:spLocks noChangeShapeType="1"/>
          </p:cNvSpPr>
          <p:nvPr/>
        </p:nvSpPr>
        <p:spPr bwMode="auto">
          <a:xfrm>
            <a:off x="3787775" y="57864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03" name="Line 17"/>
          <p:cNvSpPr>
            <a:spLocks noChangeShapeType="1"/>
          </p:cNvSpPr>
          <p:nvPr/>
        </p:nvSpPr>
        <p:spPr bwMode="auto">
          <a:xfrm>
            <a:off x="3854450" y="57769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04" name="Line 18"/>
          <p:cNvSpPr>
            <a:spLocks noChangeShapeType="1"/>
          </p:cNvSpPr>
          <p:nvPr/>
        </p:nvSpPr>
        <p:spPr bwMode="auto">
          <a:xfrm>
            <a:off x="4311650" y="57816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05" name="Line 19"/>
          <p:cNvSpPr>
            <a:spLocks noChangeShapeType="1"/>
          </p:cNvSpPr>
          <p:nvPr/>
        </p:nvSpPr>
        <p:spPr bwMode="auto">
          <a:xfrm>
            <a:off x="4221163" y="57912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06" name="Line 20"/>
          <p:cNvSpPr>
            <a:spLocks noChangeShapeType="1"/>
          </p:cNvSpPr>
          <p:nvPr/>
        </p:nvSpPr>
        <p:spPr bwMode="auto">
          <a:xfrm>
            <a:off x="4078288" y="57769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07" name="Line 21"/>
          <p:cNvSpPr>
            <a:spLocks noChangeShapeType="1"/>
          </p:cNvSpPr>
          <p:nvPr/>
        </p:nvSpPr>
        <p:spPr bwMode="auto">
          <a:xfrm>
            <a:off x="3935413" y="57626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08" name="Line 22"/>
          <p:cNvSpPr>
            <a:spLocks noChangeShapeType="1"/>
          </p:cNvSpPr>
          <p:nvPr/>
        </p:nvSpPr>
        <p:spPr bwMode="auto">
          <a:xfrm>
            <a:off x="3735388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09" name="Line 23"/>
          <p:cNvSpPr>
            <a:spLocks noChangeShapeType="1"/>
          </p:cNvSpPr>
          <p:nvPr/>
        </p:nvSpPr>
        <p:spPr bwMode="auto">
          <a:xfrm>
            <a:off x="3535363" y="57721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10" name="Line 24"/>
          <p:cNvSpPr>
            <a:spLocks noChangeShapeType="1"/>
          </p:cNvSpPr>
          <p:nvPr/>
        </p:nvSpPr>
        <p:spPr bwMode="auto">
          <a:xfrm>
            <a:off x="3335338" y="57769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11" name="Line 25"/>
          <p:cNvSpPr>
            <a:spLocks noChangeShapeType="1"/>
          </p:cNvSpPr>
          <p:nvPr/>
        </p:nvSpPr>
        <p:spPr bwMode="auto">
          <a:xfrm>
            <a:off x="3821113" y="57626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12" name="Line 26"/>
          <p:cNvSpPr>
            <a:spLocks noChangeShapeType="1"/>
          </p:cNvSpPr>
          <p:nvPr/>
        </p:nvSpPr>
        <p:spPr bwMode="auto">
          <a:xfrm>
            <a:off x="3968750" y="57864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13" name="Line 27"/>
          <p:cNvSpPr>
            <a:spLocks noChangeShapeType="1"/>
          </p:cNvSpPr>
          <p:nvPr/>
        </p:nvSpPr>
        <p:spPr bwMode="auto">
          <a:xfrm>
            <a:off x="5816600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14" name="Line 28"/>
          <p:cNvSpPr>
            <a:spLocks noChangeShapeType="1"/>
          </p:cNvSpPr>
          <p:nvPr/>
        </p:nvSpPr>
        <p:spPr bwMode="auto">
          <a:xfrm>
            <a:off x="3687763" y="57721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15" name="Line 29"/>
          <p:cNvSpPr>
            <a:spLocks noChangeShapeType="1"/>
          </p:cNvSpPr>
          <p:nvPr/>
        </p:nvSpPr>
        <p:spPr bwMode="auto">
          <a:xfrm>
            <a:off x="3897313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16" name="Line 30"/>
          <p:cNvSpPr>
            <a:spLocks noChangeShapeType="1"/>
          </p:cNvSpPr>
          <p:nvPr/>
        </p:nvSpPr>
        <p:spPr bwMode="auto">
          <a:xfrm>
            <a:off x="4106863" y="57626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17" name="Line 31"/>
          <p:cNvSpPr>
            <a:spLocks noChangeShapeType="1"/>
          </p:cNvSpPr>
          <p:nvPr/>
        </p:nvSpPr>
        <p:spPr bwMode="auto">
          <a:xfrm>
            <a:off x="3656013" y="57689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18" name="Line 32"/>
          <p:cNvSpPr>
            <a:spLocks noChangeShapeType="1"/>
          </p:cNvSpPr>
          <p:nvPr/>
        </p:nvSpPr>
        <p:spPr bwMode="auto">
          <a:xfrm>
            <a:off x="3762375" y="57658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19" name="Line 33"/>
          <p:cNvSpPr>
            <a:spLocks noChangeShapeType="1"/>
          </p:cNvSpPr>
          <p:nvPr/>
        </p:nvSpPr>
        <p:spPr bwMode="auto">
          <a:xfrm>
            <a:off x="5300663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20" name="Line 34"/>
          <p:cNvSpPr>
            <a:spLocks noChangeShapeType="1"/>
          </p:cNvSpPr>
          <p:nvPr/>
        </p:nvSpPr>
        <p:spPr bwMode="auto">
          <a:xfrm>
            <a:off x="5699125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21" name="Line 35"/>
          <p:cNvSpPr>
            <a:spLocks noChangeShapeType="1"/>
          </p:cNvSpPr>
          <p:nvPr/>
        </p:nvSpPr>
        <p:spPr bwMode="auto">
          <a:xfrm>
            <a:off x="6221413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22" name="Line 36"/>
          <p:cNvSpPr>
            <a:spLocks noChangeShapeType="1"/>
          </p:cNvSpPr>
          <p:nvPr/>
        </p:nvSpPr>
        <p:spPr bwMode="auto">
          <a:xfrm>
            <a:off x="6743700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23" name="Line 37"/>
          <p:cNvSpPr>
            <a:spLocks noChangeShapeType="1"/>
          </p:cNvSpPr>
          <p:nvPr/>
        </p:nvSpPr>
        <p:spPr bwMode="auto">
          <a:xfrm>
            <a:off x="7265988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24" name="Line 38"/>
          <p:cNvSpPr>
            <a:spLocks noChangeShapeType="1"/>
          </p:cNvSpPr>
          <p:nvPr/>
        </p:nvSpPr>
        <p:spPr bwMode="auto">
          <a:xfrm>
            <a:off x="7788275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25" name="Line 39"/>
          <p:cNvSpPr>
            <a:spLocks noChangeShapeType="1"/>
          </p:cNvSpPr>
          <p:nvPr/>
        </p:nvSpPr>
        <p:spPr bwMode="auto">
          <a:xfrm>
            <a:off x="6875463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26" name="Line 40"/>
          <p:cNvSpPr>
            <a:spLocks noChangeShapeType="1"/>
          </p:cNvSpPr>
          <p:nvPr/>
        </p:nvSpPr>
        <p:spPr bwMode="auto">
          <a:xfrm>
            <a:off x="5962650" y="57642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27" name="Line 41"/>
          <p:cNvSpPr>
            <a:spLocks noChangeShapeType="1"/>
          </p:cNvSpPr>
          <p:nvPr/>
        </p:nvSpPr>
        <p:spPr bwMode="auto">
          <a:xfrm>
            <a:off x="6529388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28" name="Line 42"/>
          <p:cNvSpPr>
            <a:spLocks noChangeShapeType="1"/>
          </p:cNvSpPr>
          <p:nvPr/>
        </p:nvSpPr>
        <p:spPr bwMode="auto">
          <a:xfrm>
            <a:off x="6596063" y="57753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29" name="Line 43"/>
          <p:cNvSpPr>
            <a:spLocks noChangeShapeType="1"/>
          </p:cNvSpPr>
          <p:nvPr/>
        </p:nvSpPr>
        <p:spPr bwMode="auto">
          <a:xfrm>
            <a:off x="7053263" y="57800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30" name="Line 44"/>
          <p:cNvSpPr>
            <a:spLocks noChangeShapeType="1"/>
          </p:cNvSpPr>
          <p:nvPr/>
        </p:nvSpPr>
        <p:spPr bwMode="auto">
          <a:xfrm>
            <a:off x="6962775" y="57896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31" name="Line 45"/>
          <p:cNvSpPr>
            <a:spLocks noChangeShapeType="1"/>
          </p:cNvSpPr>
          <p:nvPr/>
        </p:nvSpPr>
        <p:spPr bwMode="auto">
          <a:xfrm>
            <a:off x="6819900" y="57753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32" name="Line 46"/>
          <p:cNvSpPr>
            <a:spLocks noChangeShapeType="1"/>
          </p:cNvSpPr>
          <p:nvPr/>
        </p:nvSpPr>
        <p:spPr bwMode="auto">
          <a:xfrm>
            <a:off x="6677025" y="57610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33" name="Line 47"/>
          <p:cNvSpPr>
            <a:spLocks noChangeShapeType="1"/>
          </p:cNvSpPr>
          <p:nvPr/>
        </p:nvSpPr>
        <p:spPr bwMode="auto">
          <a:xfrm>
            <a:off x="6477000" y="57658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34" name="Line 48"/>
          <p:cNvSpPr>
            <a:spLocks noChangeShapeType="1"/>
          </p:cNvSpPr>
          <p:nvPr/>
        </p:nvSpPr>
        <p:spPr bwMode="auto">
          <a:xfrm>
            <a:off x="6276975" y="57705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35" name="Line 49"/>
          <p:cNvSpPr>
            <a:spLocks noChangeShapeType="1"/>
          </p:cNvSpPr>
          <p:nvPr/>
        </p:nvSpPr>
        <p:spPr bwMode="auto">
          <a:xfrm>
            <a:off x="6076950" y="57753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36" name="Line 50"/>
          <p:cNvSpPr>
            <a:spLocks noChangeShapeType="1"/>
          </p:cNvSpPr>
          <p:nvPr/>
        </p:nvSpPr>
        <p:spPr bwMode="auto">
          <a:xfrm>
            <a:off x="6562725" y="57610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37" name="Line 51"/>
          <p:cNvSpPr>
            <a:spLocks noChangeShapeType="1"/>
          </p:cNvSpPr>
          <p:nvPr/>
        </p:nvSpPr>
        <p:spPr bwMode="auto">
          <a:xfrm>
            <a:off x="6710363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38" name="Line 52"/>
          <p:cNvSpPr>
            <a:spLocks noChangeShapeType="1"/>
          </p:cNvSpPr>
          <p:nvPr/>
        </p:nvSpPr>
        <p:spPr bwMode="auto">
          <a:xfrm>
            <a:off x="4040188" y="58054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39" name="Line 53"/>
          <p:cNvSpPr>
            <a:spLocks noChangeShapeType="1"/>
          </p:cNvSpPr>
          <p:nvPr/>
        </p:nvSpPr>
        <p:spPr bwMode="auto">
          <a:xfrm>
            <a:off x="6429375" y="57705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40" name="Line 54"/>
          <p:cNvSpPr>
            <a:spLocks noChangeShapeType="1"/>
          </p:cNvSpPr>
          <p:nvPr/>
        </p:nvSpPr>
        <p:spPr bwMode="auto">
          <a:xfrm>
            <a:off x="6638925" y="57658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41" name="Line 55"/>
          <p:cNvSpPr>
            <a:spLocks noChangeShapeType="1"/>
          </p:cNvSpPr>
          <p:nvPr/>
        </p:nvSpPr>
        <p:spPr bwMode="auto">
          <a:xfrm>
            <a:off x="6848475" y="57610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42" name="Line 56"/>
          <p:cNvSpPr>
            <a:spLocks noChangeShapeType="1"/>
          </p:cNvSpPr>
          <p:nvPr/>
        </p:nvSpPr>
        <p:spPr bwMode="auto">
          <a:xfrm>
            <a:off x="6397625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43" name="Line 57"/>
          <p:cNvSpPr>
            <a:spLocks noChangeShapeType="1"/>
          </p:cNvSpPr>
          <p:nvPr/>
        </p:nvSpPr>
        <p:spPr bwMode="auto">
          <a:xfrm>
            <a:off x="6503988" y="57642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0044" name="Rectangle 58"/>
          <p:cNvSpPr>
            <a:spLocks noChangeArrowheads="1"/>
          </p:cNvSpPr>
          <p:nvPr/>
        </p:nvSpPr>
        <p:spPr bwMode="auto">
          <a:xfrm>
            <a:off x="381000" y="2906713"/>
            <a:ext cx="86868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75000"/>
              </a:lnSpc>
            </a:pPr>
            <a:r>
              <a:rPr lang="en-US" sz="2800" b="1">
                <a:solidFill>
                  <a:srgbClr val="9900CC"/>
                </a:solidFill>
                <a:latin typeface="Comic Sans MS" pitchFamily="66" charset="0"/>
              </a:rPr>
              <a:t>[M step]</a:t>
            </a:r>
            <a:r>
              <a:rPr lang="en-US" sz="2800">
                <a:latin typeface="Comic Sans MS" pitchFamily="66" charset="0"/>
              </a:rPr>
              <a:t> Treating each instance as </a:t>
            </a:r>
            <a:r>
              <a:rPr lang="en-US" sz="2800" b="1" i="1">
                <a:latin typeface="Comic Sans MS" pitchFamily="66" charset="0"/>
              </a:rPr>
              <a:t>fractionally</a:t>
            </a:r>
            <a:r>
              <a:rPr lang="en-US" sz="2800">
                <a:latin typeface="Comic Sans MS" pitchFamily="66" charset="0"/>
              </a:rPr>
              <a:t> having </a:t>
            </a:r>
            <a:r>
              <a:rPr lang="en-US" sz="2800" b="1">
                <a:latin typeface="Comic Sans MS" pitchFamily="66" charset="0"/>
              </a:rPr>
              <a:t>both</a:t>
            </a:r>
            <a:r>
              <a:rPr lang="en-US" sz="2800">
                <a:latin typeface="Comic Sans MS" pitchFamily="66" charset="0"/>
              </a:rPr>
              <a:t> values compute the new parameter values</a:t>
            </a:r>
          </a:p>
          <a:p>
            <a:pPr marL="342900" indent="-342900"/>
            <a:endParaRPr lang="en-US" sz="2800">
              <a:latin typeface="Comic Sans MS" pitchFamily="66" charset="0"/>
            </a:endParaRPr>
          </a:p>
        </p:txBody>
      </p:sp>
      <p:sp>
        <p:nvSpPr>
          <p:cNvPr id="170045" name="Rectangle 5"/>
          <p:cNvSpPr>
            <a:spLocks noChangeArrowheads="1"/>
          </p:cNvSpPr>
          <p:nvPr/>
        </p:nvSpPr>
        <p:spPr bwMode="auto">
          <a:xfrm>
            <a:off x="0" y="6619875"/>
            <a:ext cx="1865313" cy="2381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1200" b="1">
                <a:latin typeface="Arial" charset="0"/>
              </a:rPr>
              <a:t>Slide by Daniel S. Weld</a:t>
            </a:r>
          </a:p>
        </p:txBody>
      </p:sp>
    </p:spTree>
    <p:extLst>
      <p:ext uri="{BB962C8B-B14F-4D97-AF65-F5344CB8AC3E}">
        <p14:creationId xmlns:p14="http://schemas.microsoft.com/office/powerpoint/2010/main" xmlns="" val="4267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Slide Numb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C7824C23-241C-499B-A586-DB6B1EA27F3D}" type="slidenum">
              <a:rPr lang="en-US" sz="1400">
                <a:solidFill>
                  <a:schemeClr val="tx2"/>
                </a:solidFill>
                <a:latin typeface="Arial" charset="0"/>
              </a:rPr>
              <a:pPr algn="ctr"/>
              <a:t>31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20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ML Mean of Single Gaussian</a:t>
            </a:r>
          </a:p>
        </p:txBody>
      </p:sp>
      <p:sp>
        <p:nvSpPr>
          <p:cNvPr id="1677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3738" y="1239838"/>
            <a:ext cx="9144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6060"/>
                </a:solidFill>
              </a:rPr>
              <a:t>U</a:t>
            </a:r>
            <a:r>
              <a:rPr lang="en-US" baseline="-25000" smtClean="0">
                <a:solidFill>
                  <a:srgbClr val="006060"/>
                </a:solidFill>
              </a:rPr>
              <a:t>ml</a:t>
            </a:r>
            <a:r>
              <a:rPr lang="en-US" smtClean="0">
                <a:solidFill>
                  <a:srgbClr val="006060"/>
                </a:solidFill>
              </a:rPr>
              <a:t> = argmin</a:t>
            </a:r>
            <a:r>
              <a:rPr lang="en-US" baseline="-25000" smtClean="0">
                <a:solidFill>
                  <a:srgbClr val="006060"/>
                </a:solidFill>
              </a:rPr>
              <a:t>u</a:t>
            </a:r>
            <a:r>
              <a:rPr lang="en-US" smtClean="0">
                <a:solidFill>
                  <a:srgbClr val="006060"/>
                </a:solidFill>
              </a:rPr>
              <a:t> </a:t>
            </a:r>
            <a:r>
              <a:rPr lang="en-US" sz="6000" smtClean="0">
                <a:solidFill>
                  <a:srgbClr val="006060"/>
                </a:solidFill>
                <a:sym typeface="Symbol" pitchFamily="18" charset="2"/>
              </a:rPr>
              <a:t></a:t>
            </a:r>
            <a:r>
              <a:rPr lang="en-US" baseline="-25000" smtClean="0">
                <a:solidFill>
                  <a:srgbClr val="006060"/>
                </a:solidFill>
                <a:sym typeface="Symbol" pitchFamily="18" charset="2"/>
              </a:rPr>
              <a:t>i</a:t>
            </a:r>
            <a:r>
              <a:rPr lang="en-US" smtClean="0">
                <a:solidFill>
                  <a:srgbClr val="006060"/>
                </a:solidFill>
              </a:rPr>
              <a:t>(x</a:t>
            </a:r>
            <a:r>
              <a:rPr lang="en-US" baseline="-25000" smtClean="0">
                <a:solidFill>
                  <a:srgbClr val="006060"/>
                </a:solidFill>
              </a:rPr>
              <a:t>i</a:t>
            </a:r>
            <a:r>
              <a:rPr lang="en-US" smtClean="0">
                <a:solidFill>
                  <a:srgbClr val="006060"/>
                </a:solidFill>
              </a:rPr>
              <a:t> – u)</a:t>
            </a:r>
            <a:r>
              <a:rPr lang="en-US" baseline="30000" smtClean="0">
                <a:solidFill>
                  <a:srgbClr val="006060"/>
                </a:solidFill>
              </a:rPr>
              <a:t>2</a:t>
            </a:r>
          </a:p>
        </p:txBody>
      </p:sp>
      <p:sp>
        <p:nvSpPr>
          <p:cNvPr id="172038" name="Line 4"/>
          <p:cNvSpPr>
            <a:spLocks noChangeShapeType="1"/>
          </p:cNvSpPr>
          <p:nvPr/>
        </p:nvSpPr>
        <p:spPr bwMode="auto">
          <a:xfrm>
            <a:off x="2690813" y="2546350"/>
            <a:ext cx="0" cy="3379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39" name="Line 5"/>
          <p:cNvSpPr>
            <a:spLocks noChangeShapeType="1"/>
          </p:cNvSpPr>
          <p:nvPr/>
        </p:nvSpPr>
        <p:spPr bwMode="auto">
          <a:xfrm flipH="1">
            <a:off x="2498725" y="5657850"/>
            <a:ext cx="54149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40" name="Text Box 6"/>
          <p:cNvSpPr txBox="1">
            <a:spLocks noChangeArrowheads="1"/>
          </p:cNvSpPr>
          <p:nvPr/>
        </p:nvSpPr>
        <p:spPr bwMode="auto">
          <a:xfrm>
            <a:off x="2767013" y="6116638"/>
            <a:ext cx="45704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.01   .03   .05   .07   .09</a:t>
            </a:r>
          </a:p>
        </p:txBody>
      </p:sp>
      <p:sp>
        <p:nvSpPr>
          <p:cNvPr id="172041" name="Freeform 7"/>
          <p:cNvSpPr>
            <a:spLocks/>
          </p:cNvSpPr>
          <p:nvPr/>
        </p:nvSpPr>
        <p:spPr bwMode="auto">
          <a:xfrm>
            <a:off x="3265488" y="4311650"/>
            <a:ext cx="3341687" cy="1325563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9900CC">
              <a:alpha val="27058"/>
            </a:srgbClr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72042" name="Rectangle 8"/>
          <p:cNvSpPr>
            <a:spLocks noChangeArrowheads="1"/>
          </p:cNvSpPr>
          <p:nvPr/>
        </p:nvSpPr>
        <p:spPr bwMode="auto">
          <a:xfrm>
            <a:off x="1576388" y="5349875"/>
            <a:ext cx="998537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72043" name="Line 9"/>
          <p:cNvSpPr>
            <a:spLocks noChangeShapeType="1"/>
          </p:cNvSpPr>
          <p:nvPr/>
        </p:nvSpPr>
        <p:spPr bwMode="auto">
          <a:xfrm>
            <a:off x="3497263" y="54276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44" name="Line 10"/>
          <p:cNvSpPr>
            <a:spLocks noChangeShapeType="1"/>
          </p:cNvSpPr>
          <p:nvPr/>
        </p:nvSpPr>
        <p:spPr bwMode="auto">
          <a:xfrm>
            <a:off x="3895725" y="53990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45" name="Line 11"/>
          <p:cNvSpPr>
            <a:spLocks noChangeShapeType="1"/>
          </p:cNvSpPr>
          <p:nvPr/>
        </p:nvSpPr>
        <p:spPr bwMode="auto">
          <a:xfrm>
            <a:off x="4418013" y="53990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46" name="Line 12"/>
          <p:cNvSpPr>
            <a:spLocks noChangeShapeType="1"/>
          </p:cNvSpPr>
          <p:nvPr/>
        </p:nvSpPr>
        <p:spPr bwMode="auto">
          <a:xfrm>
            <a:off x="4940300" y="53990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47" name="Line 13"/>
          <p:cNvSpPr>
            <a:spLocks noChangeShapeType="1"/>
          </p:cNvSpPr>
          <p:nvPr/>
        </p:nvSpPr>
        <p:spPr bwMode="auto">
          <a:xfrm>
            <a:off x="5462588" y="53990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48" name="Line 14"/>
          <p:cNvSpPr>
            <a:spLocks noChangeShapeType="1"/>
          </p:cNvSpPr>
          <p:nvPr/>
        </p:nvSpPr>
        <p:spPr bwMode="auto">
          <a:xfrm>
            <a:off x="5984875" y="53990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49" name="Line 15"/>
          <p:cNvSpPr>
            <a:spLocks noChangeShapeType="1"/>
          </p:cNvSpPr>
          <p:nvPr/>
        </p:nvSpPr>
        <p:spPr bwMode="auto">
          <a:xfrm>
            <a:off x="5072063" y="54276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0" name="Line 16"/>
          <p:cNvSpPr>
            <a:spLocks noChangeShapeType="1"/>
          </p:cNvSpPr>
          <p:nvPr/>
        </p:nvSpPr>
        <p:spPr bwMode="auto">
          <a:xfrm>
            <a:off x="4159250" y="54070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1" name="Line 17"/>
          <p:cNvSpPr>
            <a:spLocks noChangeShapeType="1"/>
          </p:cNvSpPr>
          <p:nvPr/>
        </p:nvSpPr>
        <p:spPr bwMode="auto">
          <a:xfrm>
            <a:off x="4725988" y="54276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2" name="Line 18"/>
          <p:cNvSpPr>
            <a:spLocks noChangeShapeType="1"/>
          </p:cNvSpPr>
          <p:nvPr/>
        </p:nvSpPr>
        <p:spPr bwMode="auto">
          <a:xfrm>
            <a:off x="4792663" y="54181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3" name="Line 19"/>
          <p:cNvSpPr>
            <a:spLocks noChangeShapeType="1"/>
          </p:cNvSpPr>
          <p:nvPr/>
        </p:nvSpPr>
        <p:spPr bwMode="auto">
          <a:xfrm>
            <a:off x="5249863" y="54229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4" name="Line 20"/>
          <p:cNvSpPr>
            <a:spLocks noChangeShapeType="1"/>
          </p:cNvSpPr>
          <p:nvPr/>
        </p:nvSpPr>
        <p:spPr bwMode="auto">
          <a:xfrm>
            <a:off x="5159375" y="54324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5" name="Line 21"/>
          <p:cNvSpPr>
            <a:spLocks noChangeShapeType="1"/>
          </p:cNvSpPr>
          <p:nvPr/>
        </p:nvSpPr>
        <p:spPr bwMode="auto">
          <a:xfrm>
            <a:off x="5016500" y="54181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6" name="Line 22"/>
          <p:cNvSpPr>
            <a:spLocks noChangeShapeType="1"/>
          </p:cNvSpPr>
          <p:nvPr/>
        </p:nvSpPr>
        <p:spPr bwMode="auto">
          <a:xfrm>
            <a:off x="4873625" y="54038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7" name="Line 23"/>
          <p:cNvSpPr>
            <a:spLocks noChangeShapeType="1"/>
          </p:cNvSpPr>
          <p:nvPr/>
        </p:nvSpPr>
        <p:spPr bwMode="auto">
          <a:xfrm>
            <a:off x="4673600" y="54086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8" name="Line 24"/>
          <p:cNvSpPr>
            <a:spLocks noChangeShapeType="1"/>
          </p:cNvSpPr>
          <p:nvPr/>
        </p:nvSpPr>
        <p:spPr bwMode="auto">
          <a:xfrm>
            <a:off x="4473575" y="541337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59" name="Line 25"/>
          <p:cNvSpPr>
            <a:spLocks noChangeShapeType="1"/>
          </p:cNvSpPr>
          <p:nvPr/>
        </p:nvSpPr>
        <p:spPr bwMode="auto">
          <a:xfrm>
            <a:off x="4273550" y="54181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0" name="Line 26"/>
          <p:cNvSpPr>
            <a:spLocks noChangeShapeType="1"/>
          </p:cNvSpPr>
          <p:nvPr/>
        </p:nvSpPr>
        <p:spPr bwMode="auto">
          <a:xfrm>
            <a:off x="4759325" y="54038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1" name="Line 27"/>
          <p:cNvSpPr>
            <a:spLocks noChangeShapeType="1"/>
          </p:cNvSpPr>
          <p:nvPr/>
        </p:nvSpPr>
        <p:spPr bwMode="auto">
          <a:xfrm>
            <a:off x="4906963" y="54276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2" name="Line 28"/>
          <p:cNvSpPr>
            <a:spLocks noChangeShapeType="1"/>
          </p:cNvSpPr>
          <p:nvPr/>
        </p:nvSpPr>
        <p:spPr bwMode="auto">
          <a:xfrm>
            <a:off x="6754813" y="54086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3" name="Line 29"/>
          <p:cNvSpPr>
            <a:spLocks noChangeShapeType="1"/>
          </p:cNvSpPr>
          <p:nvPr/>
        </p:nvSpPr>
        <p:spPr bwMode="auto">
          <a:xfrm>
            <a:off x="4625975" y="541337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4" name="Line 30"/>
          <p:cNvSpPr>
            <a:spLocks noChangeShapeType="1"/>
          </p:cNvSpPr>
          <p:nvPr/>
        </p:nvSpPr>
        <p:spPr bwMode="auto">
          <a:xfrm>
            <a:off x="4835525" y="54086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5" name="Line 31"/>
          <p:cNvSpPr>
            <a:spLocks noChangeShapeType="1"/>
          </p:cNvSpPr>
          <p:nvPr/>
        </p:nvSpPr>
        <p:spPr bwMode="auto">
          <a:xfrm>
            <a:off x="5045075" y="54038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6" name="Line 32"/>
          <p:cNvSpPr>
            <a:spLocks noChangeShapeType="1"/>
          </p:cNvSpPr>
          <p:nvPr/>
        </p:nvSpPr>
        <p:spPr bwMode="auto">
          <a:xfrm>
            <a:off x="4594225" y="54102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7" name="Line 33"/>
          <p:cNvSpPr>
            <a:spLocks noChangeShapeType="1"/>
          </p:cNvSpPr>
          <p:nvPr/>
        </p:nvSpPr>
        <p:spPr bwMode="auto">
          <a:xfrm>
            <a:off x="4700588" y="54070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2068" name="Rectangle 5"/>
          <p:cNvSpPr>
            <a:spLocks noChangeArrowheads="1"/>
          </p:cNvSpPr>
          <p:nvPr/>
        </p:nvSpPr>
        <p:spPr bwMode="auto">
          <a:xfrm>
            <a:off x="0" y="6619875"/>
            <a:ext cx="1865313" cy="2381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1200" b="1">
                <a:latin typeface="Arial" charset="0"/>
              </a:rPr>
              <a:t>Slide by Daniel S. Weld</a:t>
            </a:r>
          </a:p>
        </p:txBody>
      </p:sp>
    </p:spTree>
    <p:extLst>
      <p:ext uri="{BB962C8B-B14F-4D97-AF65-F5344CB8AC3E}">
        <p14:creationId xmlns:p14="http://schemas.microsoft.com/office/powerpoint/2010/main" xmlns="" val="256297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Slide Numb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1083C756-B64A-4AED-9C88-28E2F65A3EDE}" type="slidenum">
              <a:rPr lang="en-US" sz="1400">
                <a:solidFill>
                  <a:schemeClr val="tx2"/>
                </a:solidFill>
                <a:latin typeface="Arial" charset="0"/>
              </a:rPr>
              <a:pPr algn="ctr"/>
              <a:t>32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40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51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Expectation Maximization (EM)</a:t>
            </a:r>
            <a:r>
              <a:rPr lang="en-US" sz="5400" smtClean="0"/>
              <a:t/>
            </a:r>
            <a:br>
              <a:rPr lang="en-US" sz="5400" smtClean="0"/>
            </a:br>
            <a:endParaRPr lang="en-US" sz="4000" i="1" smtClean="0"/>
          </a:p>
        </p:txBody>
      </p:sp>
      <p:sp>
        <p:nvSpPr>
          <p:cNvPr id="1679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46150"/>
            <a:ext cx="9144000" cy="4114800"/>
          </a:xfr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endParaRPr lang="en-US" smtClean="0">
              <a:solidFill>
                <a:srgbClr val="006060"/>
              </a:solidFill>
            </a:endParaRPr>
          </a:p>
          <a:p>
            <a:pPr lvl="1">
              <a:lnSpc>
                <a:spcPct val="75000"/>
              </a:lnSpc>
            </a:pPr>
            <a:endParaRPr lang="en-US" smtClean="0"/>
          </a:p>
          <a:p>
            <a:pPr>
              <a:lnSpc>
                <a:spcPct val="75000"/>
              </a:lnSpc>
            </a:pPr>
            <a:r>
              <a:rPr lang="en-US" b="0" smtClean="0">
                <a:solidFill>
                  <a:srgbClr val="FFFFFF"/>
                </a:solidFill>
              </a:rPr>
              <a:t>[E step]</a:t>
            </a:r>
            <a:r>
              <a:rPr lang="en-US" smtClean="0">
                <a:solidFill>
                  <a:srgbClr val="FFFFFF"/>
                </a:solidFill>
              </a:rPr>
              <a:t> Compute probability of instance having each possible value of the hidden variable</a:t>
            </a:r>
          </a:p>
          <a:p>
            <a:pPr>
              <a:lnSpc>
                <a:spcPct val="75000"/>
              </a:lnSpc>
            </a:pPr>
            <a:endParaRPr lang="en-US" smtClean="0">
              <a:solidFill>
                <a:srgbClr val="006060"/>
              </a:solidFill>
            </a:endParaRPr>
          </a:p>
        </p:txBody>
      </p:sp>
      <p:sp>
        <p:nvSpPr>
          <p:cNvPr id="174086" name="Line 4"/>
          <p:cNvSpPr>
            <a:spLocks noChangeShapeType="1"/>
          </p:cNvSpPr>
          <p:nvPr/>
        </p:nvSpPr>
        <p:spPr bwMode="auto">
          <a:xfrm>
            <a:off x="1736725" y="4070350"/>
            <a:ext cx="15875" cy="2214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087" name="Line 5"/>
          <p:cNvSpPr>
            <a:spLocks noChangeShapeType="1"/>
          </p:cNvSpPr>
          <p:nvPr/>
        </p:nvSpPr>
        <p:spPr bwMode="auto">
          <a:xfrm flipH="1">
            <a:off x="1560513" y="6002338"/>
            <a:ext cx="6540500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088" name="Text Box 6"/>
          <p:cNvSpPr txBox="1">
            <a:spLocks noChangeArrowheads="1"/>
          </p:cNvSpPr>
          <p:nvPr/>
        </p:nvSpPr>
        <p:spPr bwMode="auto">
          <a:xfrm>
            <a:off x="2243138" y="6076950"/>
            <a:ext cx="55483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.01     .03     .05     .07     .09</a:t>
            </a:r>
          </a:p>
        </p:txBody>
      </p:sp>
      <p:sp>
        <p:nvSpPr>
          <p:cNvPr id="174089" name="Rectangle 7"/>
          <p:cNvSpPr>
            <a:spLocks noChangeArrowheads="1"/>
          </p:cNvSpPr>
          <p:nvPr/>
        </p:nvSpPr>
        <p:spPr bwMode="auto">
          <a:xfrm>
            <a:off x="638175" y="5708650"/>
            <a:ext cx="998538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74090" name="Line 8"/>
          <p:cNvSpPr>
            <a:spLocks noChangeShapeType="1"/>
          </p:cNvSpPr>
          <p:nvPr/>
        </p:nvSpPr>
        <p:spPr bwMode="auto">
          <a:xfrm>
            <a:off x="2559050" y="57864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091" name="Line 9"/>
          <p:cNvSpPr>
            <a:spLocks noChangeShapeType="1"/>
          </p:cNvSpPr>
          <p:nvPr/>
        </p:nvSpPr>
        <p:spPr bwMode="auto">
          <a:xfrm>
            <a:off x="2957513" y="57578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092" name="Line 10"/>
          <p:cNvSpPr>
            <a:spLocks noChangeShapeType="1"/>
          </p:cNvSpPr>
          <p:nvPr/>
        </p:nvSpPr>
        <p:spPr bwMode="auto">
          <a:xfrm>
            <a:off x="3479800" y="57578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093" name="Line 11"/>
          <p:cNvSpPr>
            <a:spLocks noChangeShapeType="1"/>
          </p:cNvSpPr>
          <p:nvPr/>
        </p:nvSpPr>
        <p:spPr bwMode="auto">
          <a:xfrm>
            <a:off x="4002088" y="57578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094" name="Line 12"/>
          <p:cNvSpPr>
            <a:spLocks noChangeShapeType="1"/>
          </p:cNvSpPr>
          <p:nvPr/>
        </p:nvSpPr>
        <p:spPr bwMode="auto">
          <a:xfrm>
            <a:off x="4524375" y="57578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095" name="Line 13"/>
          <p:cNvSpPr>
            <a:spLocks noChangeShapeType="1"/>
          </p:cNvSpPr>
          <p:nvPr/>
        </p:nvSpPr>
        <p:spPr bwMode="auto">
          <a:xfrm>
            <a:off x="5046663" y="57578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096" name="Line 14"/>
          <p:cNvSpPr>
            <a:spLocks noChangeShapeType="1"/>
          </p:cNvSpPr>
          <p:nvPr/>
        </p:nvSpPr>
        <p:spPr bwMode="auto">
          <a:xfrm>
            <a:off x="4133850" y="57864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097" name="Line 15"/>
          <p:cNvSpPr>
            <a:spLocks noChangeShapeType="1"/>
          </p:cNvSpPr>
          <p:nvPr/>
        </p:nvSpPr>
        <p:spPr bwMode="auto">
          <a:xfrm>
            <a:off x="3221038" y="57658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098" name="Line 16"/>
          <p:cNvSpPr>
            <a:spLocks noChangeShapeType="1"/>
          </p:cNvSpPr>
          <p:nvPr/>
        </p:nvSpPr>
        <p:spPr bwMode="auto">
          <a:xfrm>
            <a:off x="3787775" y="57864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099" name="Line 17"/>
          <p:cNvSpPr>
            <a:spLocks noChangeShapeType="1"/>
          </p:cNvSpPr>
          <p:nvPr/>
        </p:nvSpPr>
        <p:spPr bwMode="auto">
          <a:xfrm>
            <a:off x="3854450" y="57769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00" name="Line 18"/>
          <p:cNvSpPr>
            <a:spLocks noChangeShapeType="1"/>
          </p:cNvSpPr>
          <p:nvPr/>
        </p:nvSpPr>
        <p:spPr bwMode="auto">
          <a:xfrm>
            <a:off x="4311650" y="57816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01" name="Line 19"/>
          <p:cNvSpPr>
            <a:spLocks noChangeShapeType="1"/>
          </p:cNvSpPr>
          <p:nvPr/>
        </p:nvSpPr>
        <p:spPr bwMode="auto">
          <a:xfrm>
            <a:off x="4221163" y="57912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02" name="Line 20"/>
          <p:cNvSpPr>
            <a:spLocks noChangeShapeType="1"/>
          </p:cNvSpPr>
          <p:nvPr/>
        </p:nvSpPr>
        <p:spPr bwMode="auto">
          <a:xfrm>
            <a:off x="4078288" y="57769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03" name="Line 21"/>
          <p:cNvSpPr>
            <a:spLocks noChangeShapeType="1"/>
          </p:cNvSpPr>
          <p:nvPr/>
        </p:nvSpPr>
        <p:spPr bwMode="auto">
          <a:xfrm>
            <a:off x="3935413" y="57626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04" name="Line 22"/>
          <p:cNvSpPr>
            <a:spLocks noChangeShapeType="1"/>
          </p:cNvSpPr>
          <p:nvPr/>
        </p:nvSpPr>
        <p:spPr bwMode="auto">
          <a:xfrm>
            <a:off x="3735388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05" name="Line 23"/>
          <p:cNvSpPr>
            <a:spLocks noChangeShapeType="1"/>
          </p:cNvSpPr>
          <p:nvPr/>
        </p:nvSpPr>
        <p:spPr bwMode="auto">
          <a:xfrm>
            <a:off x="3535363" y="57721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06" name="Line 24"/>
          <p:cNvSpPr>
            <a:spLocks noChangeShapeType="1"/>
          </p:cNvSpPr>
          <p:nvPr/>
        </p:nvSpPr>
        <p:spPr bwMode="auto">
          <a:xfrm>
            <a:off x="3335338" y="57769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07" name="Line 25"/>
          <p:cNvSpPr>
            <a:spLocks noChangeShapeType="1"/>
          </p:cNvSpPr>
          <p:nvPr/>
        </p:nvSpPr>
        <p:spPr bwMode="auto">
          <a:xfrm>
            <a:off x="3821113" y="57626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08" name="Line 26"/>
          <p:cNvSpPr>
            <a:spLocks noChangeShapeType="1"/>
          </p:cNvSpPr>
          <p:nvPr/>
        </p:nvSpPr>
        <p:spPr bwMode="auto">
          <a:xfrm>
            <a:off x="3968750" y="57864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09" name="Line 27"/>
          <p:cNvSpPr>
            <a:spLocks noChangeShapeType="1"/>
          </p:cNvSpPr>
          <p:nvPr/>
        </p:nvSpPr>
        <p:spPr bwMode="auto">
          <a:xfrm>
            <a:off x="5816600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10" name="Line 28"/>
          <p:cNvSpPr>
            <a:spLocks noChangeShapeType="1"/>
          </p:cNvSpPr>
          <p:nvPr/>
        </p:nvSpPr>
        <p:spPr bwMode="auto">
          <a:xfrm>
            <a:off x="3687763" y="57721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11" name="Line 29"/>
          <p:cNvSpPr>
            <a:spLocks noChangeShapeType="1"/>
          </p:cNvSpPr>
          <p:nvPr/>
        </p:nvSpPr>
        <p:spPr bwMode="auto">
          <a:xfrm>
            <a:off x="3897313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12" name="Line 30"/>
          <p:cNvSpPr>
            <a:spLocks noChangeShapeType="1"/>
          </p:cNvSpPr>
          <p:nvPr/>
        </p:nvSpPr>
        <p:spPr bwMode="auto">
          <a:xfrm>
            <a:off x="4106863" y="57626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13" name="Line 31"/>
          <p:cNvSpPr>
            <a:spLocks noChangeShapeType="1"/>
          </p:cNvSpPr>
          <p:nvPr/>
        </p:nvSpPr>
        <p:spPr bwMode="auto">
          <a:xfrm>
            <a:off x="3656013" y="57689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14" name="Line 32"/>
          <p:cNvSpPr>
            <a:spLocks noChangeShapeType="1"/>
          </p:cNvSpPr>
          <p:nvPr/>
        </p:nvSpPr>
        <p:spPr bwMode="auto">
          <a:xfrm>
            <a:off x="3762375" y="57658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15" name="Line 33"/>
          <p:cNvSpPr>
            <a:spLocks noChangeShapeType="1"/>
          </p:cNvSpPr>
          <p:nvPr/>
        </p:nvSpPr>
        <p:spPr bwMode="auto">
          <a:xfrm>
            <a:off x="5300663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16" name="Line 34"/>
          <p:cNvSpPr>
            <a:spLocks noChangeShapeType="1"/>
          </p:cNvSpPr>
          <p:nvPr/>
        </p:nvSpPr>
        <p:spPr bwMode="auto">
          <a:xfrm>
            <a:off x="5699125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17" name="Line 35"/>
          <p:cNvSpPr>
            <a:spLocks noChangeShapeType="1"/>
          </p:cNvSpPr>
          <p:nvPr/>
        </p:nvSpPr>
        <p:spPr bwMode="auto">
          <a:xfrm>
            <a:off x="6221413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18" name="Line 36"/>
          <p:cNvSpPr>
            <a:spLocks noChangeShapeType="1"/>
          </p:cNvSpPr>
          <p:nvPr/>
        </p:nvSpPr>
        <p:spPr bwMode="auto">
          <a:xfrm>
            <a:off x="6743700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19" name="Line 37"/>
          <p:cNvSpPr>
            <a:spLocks noChangeShapeType="1"/>
          </p:cNvSpPr>
          <p:nvPr/>
        </p:nvSpPr>
        <p:spPr bwMode="auto">
          <a:xfrm>
            <a:off x="7265988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20" name="Line 38"/>
          <p:cNvSpPr>
            <a:spLocks noChangeShapeType="1"/>
          </p:cNvSpPr>
          <p:nvPr/>
        </p:nvSpPr>
        <p:spPr bwMode="auto">
          <a:xfrm>
            <a:off x="7788275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21" name="Line 39"/>
          <p:cNvSpPr>
            <a:spLocks noChangeShapeType="1"/>
          </p:cNvSpPr>
          <p:nvPr/>
        </p:nvSpPr>
        <p:spPr bwMode="auto">
          <a:xfrm>
            <a:off x="6875463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22" name="Line 40"/>
          <p:cNvSpPr>
            <a:spLocks noChangeShapeType="1"/>
          </p:cNvSpPr>
          <p:nvPr/>
        </p:nvSpPr>
        <p:spPr bwMode="auto">
          <a:xfrm>
            <a:off x="5962650" y="57642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23" name="Line 41"/>
          <p:cNvSpPr>
            <a:spLocks noChangeShapeType="1"/>
          </p:cNvSpPr>
          <p:nvPr/>
        </p:nvSpPr>
        <p:spPr bwMode="auto">
          <a:xfrm>
            <a:off x="6529388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24" name="Line 42"/>
          <p:cNvSpPr>
            <a:spLocks noChangeShapeType="1"/>
          </p:cNvSpPr>
          <p:nvPr/>
        </p:nvSpPr>
        <p:spPr bwMode="auto">
          <a:xfrm>
            <a:off x="6596063" y="57753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25" name="Line 43"/>
          <p:cNvSpPr>
            <a:spLocks noChangeShapeType="1"/>
          </p:cNvSpPr>
          <p:nvPr/>
        </p:nvSpPr>
        <p:spPr bwMode="auto">
          <a:xfrm>
            <a:off x="7053263" y="57800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26" name="Line 44"/>
          <p:cNvSpPr>
            <a:spLocks noChangeShapeType="1"/>
          </p:cNvSpPr>
          <p:nvPr/>
        </p:nvSpPr>
        <p:spPr bwMode="auto">
          <a:xfrm>
            <a:off x="6962775" y="57896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27" name="Line 45"/>
          <p:cNvSpPr>
            <a:spLocks noChangeShapeType="1"/>
          </p:cNvSpPr>
          <p:nvPr/>
        </p:nvSpPr>
        <p:spPr bwMode="auto">
          <a:xfrm>
            <a:off x="6819900" y="57753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28" name="Line 46"/>
          <p:cNvSpPr>
            <a:spLocks noChangeShapeType="1"/>
          </p:cNvSpPr>
          <p:nvPr/>
        </p:nvSpPr>
        <p:spPr bwMode="auto">
          <a:xfrm>
            <a:off x="6677025" y="57610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29" name="Line 47"/>
          <p:cNvSpPr>
            <a:spLocks noChangeShapeType="1"/>
          </p:cNvSpPr>
          <p:nvPr/>
        </p:nvSpPr>
        <p:spPr bwMode="auto">
          <a:xfrm>
            <a:off x="6477000" y="57658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30" name="Line 48"/>
          <p:cNvSpPr>
            <a:spLocks noChangeShapeType="1"/>
          </p:cNvSpPr>
          <p:nvPr/>
        </p:nvSpPr>
        <p:spPr bwMode="auto">
          <a:xfrm>
            <a:off x="6276975" y="57705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31" name="Line 49"/>
          <p:cNvSpPr>
            <a:spLocks noChangeShapeType="1"/>
          </p:cNvSpPr>
          <p:nvPr/>
        </p:nvSpPr>
        <p:spPr bwMode="auto">
          <a:xfrm>
            <a:off x="6076950" y="57753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32" name="Line 50"/>
          <p:cNvSpPr>
            <a:spLocks noChangeShapeType="1"/>
          </p:cNvSpPr>
          <p:nvPr/>
        </p:nvSpPr>
        <p:spPr bwMode="auto">
          <a:xfrm>
            <a:off x="6562725" y="57610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33" name="Line 51"/>
          <p:cNvSpPr>
            <a:spLocks noChangeShapeType="1"/>
          </p:cNvSpPr>
          <p:nvPr/>
        </p:nvSpPr>
        <p:spPr bwMode="auto">
          <a:xfrm>
            <a:off x="6710363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34" name="Line 52"/>
          <p:cNvSpPr>
            <a:spLocks noChangeShapeType="1"/>
          </p:cNvSpPr>
          <p:nvPr/>
        </p:nvSpPr>
        <p:spPr bwMode="auto">
          <a:xfrm>
            <a:off x="4040188" y="58054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35" name="Line 53"/>
          <p:cNvSpPr>
            <a:spLocks noChangeShapeType="1"/>
          </p:cNvSpPr>
          <p:nvPr/>
        </p:nvSpPr>
        <p:spPr bwMode="auto">
          <a:xfrm>
            <a:off x="6429375" y="57705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36" name="Line 54"/>
          <p:cNvSpPr>
            <a:spLocks noChangeShapeType="1"/>
          </p:cNvSpPr>
          <p:nvPr/>
        </p:nvSpPr>
        <p:spPr bwMode="auto">
          <a:xfrm>
            <a:off x="6638925" y="57658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37" name="Line 55"/>
          <p:cNvSpPr>
            <a:spLocks noChangeShapeType="1"/>
          </p:cNvSpPr>
          <p:nvPr/>
        </p:nvSpPr>
        <p:spPr bwMode="auto">
          <a:xfrm>
            <a:off x="6848475" y="57610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38" name="Line 56"/>
          <p:cNvSpPr>
            <a:spLocks noChangeShapeType="1"/>
          </p:cNvSpPr>
          <p:nvPr/>
        </p:nvSpPr>
        <p:spPr bwMode="auto">
          <a:xfrm>
            <a:off x="6397625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4139" name="Line 57"/>
          <p:cNvSpPr>
            <a:spLocks noChangeShapeType="1"/>
          </p:cNvSpPr>
          <p:nvPr/>
        </p:nvSpPr>
        <p:spPr bwMode="auto">
          <a:xfrm>
            <a:off x="6503988" y="57642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79418" name="Freeform 58"/>
          <p:cNvSpPr>
            <a:spLocks/>
          </p:cNvSpPr>
          <p:nvPr/>
        </p:nvSpPr>
        <p:spPr bwMode="auto">
          <a:xfrm>
            <a:off x="1562100" y="4719638"/>
            <a:ext cx="3341688" cy="1325562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9900CC">
              <a:alpha val="27058"/>
            </a:srgbClr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679419" name="Freeform 59"/>
          <p:cNvSpPr>
            <a:spLocks/>
          </p:cNvSpPr>
          <p:nvPr/>
        </p:nvSpPr>
        <p:spPr bwMode="auto">
          <a:xfrm>
            <a:off x="4259263" y="4659313"/>
            <a:ext cx="3033712" cy="1370012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FF0000">
              <a:alpha val="27058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74142" name="Rectangle 60"/>
          <p:cNvSpPr>
            <a:spLocks noChangeArrowheads="1"/>
          </p:cNvSpPr>
          <p:nvPr/>
        </p:nvSpPr>
        <p:spPr bwMode="auto">
          <a:xfrm>
            <a:off x="304800" y="2906713"/>
            <a:ext cx="8686800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75000"/>
              </a:lnSpc>
            </a:pPr>
            <a:r>
              <a:rPr lang="en-US" sz="2800" b="1">
                <a:solidFill>
                  <a:srgbClr val="9900CC"/>
                </a:solidFill>
                <a:latin typeface="Comic Sans MS" pitchFamily="66" charset="0"/>
              </a:rPr>
              <a:t>[M step]</a:t>
            </a:r>
            <a:r>
              <a:rPr lang="en-US" sz="2800">
                <a:latin typeface="Comic Sans MS" pitchFamily="66" charset="0"/>
              </a:rPr>
              <a:t> Treating each instance as fractionally having </a:t>
            </a:r>
            <a:r>
              <a:rPr lang="en-US" sz="2800" b="1">
                <a:latin typeface="Comic Sans MS" pitchFamily="66" charset="0"/>
              </a:rPr>
              <a:t>both</a:t>
            </a:r>
            <a:r>
              <a:rPr lang="en-US" sz="2800">
                <a:latin typeface="Comic Sans MS" pitchFamily="66" charset="0"/>
              </a:rPr>
              <a:t> values compute the new parameter values</a:t>
            </a:r>
          </a:p>
          <a:p>
            <a:pPr marL="342900" indent="-342900"/>
            <a:endParaRPr lang="en-US" sz="2800">
              <a:latin typeface="Comic Sans MS" pitchFamily="66" charset="0"/>
            </a:endParaRPr>
          </a:p>
        </p:txBody>
      </p:sp>
      <p:sp>
        <p:nvSpPr>
          <p:cNvPr id="174143" name="Rectangle 5"/>
          <p:cNvSpPr>
            <a:spLocks noChangeArrowheads="1"/>
          </p:cNvSpPr>
          <p:nvPr/>
        </p:nvSpPr>
        <p:spPr bwMode="auto">
          <a:xfrm>
            <a:off x="0" y="6619875"/>
            <a:ext cx="1865313" cy="2381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1200" b="1">
                <a:latin typeface="Arial" charset="0"/>
              </a:rPr>
              <a:t>Slide by Daniel S. Weld</a:t>
            </a:r>
          </a:p>
        </p:txBody>
      </p:sp>
    </p:spTree>
    <p:extLst>
      <p:ext uri="{BB962C8B-B14F-4D97-AF65-F5344CB8AC3E}">
        <p14:creationId xmlns:p14="http://schemas.microsoft.com/office/powerpoint/2010/main" xmlns="" val="309381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8" grpId="0" animBg="1"/>
      <p:bldP spid="16794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Slide Numb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8BA4DD47-8F49-4E29-AB6C-216C627B2934}" type="slidenum">
              <a:rPr lang="en-US" sz="1400">
                <a:solidFill>
                  <a:schemeClr val="tx2"/>
                </a:solidFill>
                <a:latin typeface="Arial" charset="0"/>
              </a:rPr>
              <a:pPr algn="ctr"/>
              <a:t>33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61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51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Expectation Maximization (EM)</a:t>
            </a:r>
            <a:r>
              <a:rPr lang="en-US" sz="5400" smtClean="0"/>
              <a:t/>
            </a:r>
            <a:br>
              <a:rPr lang="en-US" sz="5400" smtClean="0"/>
            </a:br>
            <a:endParaRPr lang="en-US" sz="4000" i="1" smtClean="0"/>
          </a:p>
        </p:txBody>
      </p:sp>
      <p:sp>
        <p:nvSpPr>
          <p:cNvPr id="1683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46150"/>
            <a:ext cx="9144000" cy="4114800"/>
          </a:xfr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en-US" smtClean="0">
                <a:solidFill>
                  <a:srgbClr val="006060"/>
                </a:solidFill>
              </a:rPr>
              <a:t> </a:t>
            </a:r>
          </a:p>
          <a:p>
            <a:pPr>
              <a:lnSpc>
                <a:spcPct val="75000"/>
              </a:lnSpc>
            </a:pPr>
            <a:endParaRPr lang="en-US" smtClean="0">
              <a:solidFill>
                <a:srgbClr val="006060"/>
              </a:solidFill>
            </a:endParaRPr>
          </a:p>
          <a:p>
            <a:pPr>
              <a:lnSpc>
                <a:spcPct val="75000"/>
              </a:lnSpc>
            </a:pPr>
            <a:r>
              <a:rPr lang="en-US" b="0" smtClean="0">
                <a:solidFill>
                  <a:srgbClr val="9900CC"/>
                </a:solidFill>
              </a:rPr>
              <a:t>[E step]</a:t>
            </a:r>
            <a:r>
              <a:rPr lang="en-US" smtClean="0">
                <a:solidFill>
                  <a:srgbClr val="006060"/>
                </a:solidFill>
              </a:rPr>
              <a:t> </a:t>
            </a:r>
            <a:r>
              <a:rPr lang="en-US" b="0" smtClean="0">
                <a:solidFill>
                  <a:srgbClr val="006060"/>
                </a:solidFill>
              </a:rPr>
              <a:t>Compute probability of instance having each possible value of the hidden variable</a:t>
            </a:r>
          </a:p>
          <a:p>
            <a:pPr>
              <a:lnSpc>
                <a:spcPct val="75000"/>
              </a:lnSpc>
            </a:pPr>
            <a:endParaRPr lang="en-US" b="0" smtClean="0">
              <a:solidFill>
                <a:srgbClr val="006060"/>
              </a:solidFill>
            </a:endParaRPr>
          </a:p>
        </p:txBody>
      </p:sp>
      <p:sp>
        <p:nvSpPr>
          <p:cNvPr id="176134" name="Line 4"/>
          <p:cNvSpPr>
            <a:spLocks noChangeShapeType="1"/>
          </p:cNvSpPr>
          <p:nvPr/>
        </p:nvSpPr>
        <p:spPr bwMode="auto">
          <a:xfrm>
            <a:off x="1736725" y="4070350"/>
            <a:ext cx="15875" cy="2214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35" name="Line 5"/>
          <p:cNvSpPr>
            <a:spLocks noChangeShapeType="1"/>
          </p:cNvSpPr>
          <p:nvPr/>
        </p:nvSpPr>
        <p:spPr bwMode="auto">
          <a:xfrm flipH="1">
            <a:off x="1560513" y="6002338"/>
            <a:ext cx="6540500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36" name="Text Box 6"/>
          <p:cNvSpPr txBox="1">
            <a:spLocks noChangeArrowheads="1"/>
          </p:cNvSpPr>
          <p:nvPr/>
        </p:nvSpPr>
        <p:spPr bwMode="auto">
          <a:xfrm>
            <a:off x="2243138" y="6076950"/>
            <a:ext cx="55483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.01     .03     .05     .07     .09</a:t>
            </a:r>
          </a:p>
        </p:txBody>
      </p:sp>
      <p:sp>
        <p:nvSpPr>
          <p:cNvPr id="176137" name="Rectangle 7"/>
          <p:cNvSpPr>
            <a:spLocks noChangeArrowheads="1"/>
          </p:cNvSpPr>
          <p:nvPr/>
        </p:nvSpPr>
        <p:spPr bwMode="auto">
          <a:xfrm>
            <a:off x="638175" y="5708650"/>
            <a:ext cx="998538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76138" name="Line 8"/>
          <p:cNvSpPr>
            <a:spLocks noChangeShapeType="1"/>
          </p:cNvSpPr>
          <p:nvPr/>
        </p:nvSpPr>
        <p:spPr bwMode="auto">
          <a:xfrm>
            <a:off x="2559050" y="57864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39" name="Line 9"/>
          <p:cNvSpPr>
            <a:spLocks noChangeShapeType="1"/>
          </p:cNvSpPr>
          <p:nvPr/>
        </p:nvSpPr>
        <p:spPr bwMode="auto">
          <a:xfrm>
            <a:off x="2957513" y="57578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40" name="Line 10"/>
          <p:cNvSpPr>
            <a:spLocks noChangeShapeType="1"/>
          </p:cNvSpPr>
          <p:nvPr/>
        </p:nvSpPr>
        <p:spPr bwMode="auto">
          <a:xfrm>
            <a:off x="4524375" y="57578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41" name="Line 11"/>
          <p:cNvSpPr>
            <a:spLocks noChangeShapeType="1"/>
          </p:cNvSpPr>
          <p:nvPr/>
        </p:nvSpPr>
        <p:spPr bwMode="auto">
          <a:xfrm>
            <a:off x="5046663" y="57578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42" name="Line 12"/>
          <p:cNvSpPr>
            <a:spLocks noChangeShapeType="1"/>
          </p:cNvSpPr>
          <p:nvPr/>
        </p:nvSpPr>
        <p:spPr bwMode="auto">
          <a:xfrm>
            <a:off x="3221038" y="57658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43" name="Line 13"/>
          <p:cNvSpPr>
            <a:spLocks noChangeShapeType="1"/>
          </p:cNvSpPr>
          <p:nvPr/>
        </p:nvSpPr>
        <p:spPr bwMode="auto">
          <a:xfrm>
            <a:off x="3335338" y="57769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44" name="Line 14"/>
          <p:cNvSpPr>
            <a:spLocks noChangeShapeType="1"/>
          </p:cNvSpPr>
          <p:nvPr/>
        </p:nvSpPr>
        <p:spPr bwMode="auto">
          <a:xfrm>
            <a:off x="5816600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45" name="Line 15"/>
          <p:cNvSpPr>
            <a:spLocks noChangeShapeType="1"/>
          </p:cNvSpPr>
          <p:nvPr/>
        </p:nvSpPr>
        <p:spPr bwMode="auto">
          <a:xfrm>
            <a:off x="5300663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46" name="Line 16"/>
          <p:cNvSpPr>
            <a:spLocks noChangeShapeType="1"/>
          </p:cNvSpPr>
          <p:nvPr/>
        </p:nvSpPr>
        <p:spPr bwMode="auto">
          <a:xfrm>
            <a:off x="5699125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47" name="Line 17"/>
          <p:cNvSpPr>
            <a:spLocks noChangeShapeType="1"/>
          </p:cNvSpPr>
          <p:nvPr/>
        </p:nvSpPr>
        <p:spPr bwMode="auto">
          <a:xfrm>
            <a:off x="6221413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48" name="Line 18"/>
          <p:cNvSpPr>
            <a:spLocks noChangeShapeType="1"/>
          </p:cNvSpPr>
          <p:nvPr/>
        </p:nvSpPr>
        <p:spPr bwMode="auto">
          <a:xfrm>
            <a:off x="6743700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49" name="Line 19"/>
          <p:cNvSpPr>
            <a:spLocks noChangeShapeType="1"/>
          </p:cNvSpPr>
          <p:nvPr/>
        </p:nvSpPr>
        <p:spPr bwMode="auto">
          <a:xfrm>
            <a:off x="7265988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50" name="Line 20"/>
          <p:cNvSpPr>
            <a:spLocks noChangeShapeType="1"/>
          </p:cNvSpPr>
          <p:nvPr/>
        </p:nvSpPr>
        <p:spPr bwMode="auto">
          <a:xfrm>
            <a:off x="7788275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51" name="Line 21"/>
          <p:cNvSpPr>
            <a:spLocks noChangeShapeType="1"/>
          </p:cNvSpPr>
          <p:nvPr/>
        </p:nvSpPr>
        <p:spPr bwMode="auto">
          <a:xfrm>
            <a:off x="6875463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52" name="Line 22"/>
          <p:cNvSpPr>
            <a:spLocks noChangeShapeType="1"/>
          </p:cNvSpPr>
          <p:nvPr/>
        </p:nvSpPr>
        <p:spPr bwMode="auto">
          <a:xfrm>
            <a:off x="5962650" y="57642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53" name="Line 23"/>
          <p:cNvSpPr>
            <a:spLocks noChangeShapeType="1"/>
          </p:cNvSpPr>
          <p:nvPr/>
        </p:nvSpPr>
        <p:spPr bwMode="auto">
          <a:xfrm>
            <a:off x="6529388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54" name="Line 24"/>
          <p:cNvSpPr>
            <a:spLocks noChangeShapeType="1"/>
          </p:cNvSpPr>
          <p:nvPr/>
        </p:nvSpPr>
        <p:spPr bwMode="auto">
          <a:xfrm>
            <a:off x="6596063" y="57753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55" name="Line 25"/>
          <p:cNvSpPr>
            <a:spLocks noChangeShapeType="1"/>
          </p:cNvSpPr>
          <p:nvPr/>
        </p:nvSpPr>
        <p:spPr bwMode="auto">
          <a:xfrm>
            <a:off x="7053263" y="57800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56" name="Line 26"/>
          <p:cNvSpPr>
            <a:spLocks noChangeShapeType="1"/>
          </p:cNvSpPr>
          <p:nvPr/>
        </p:nvSpPr>
        <p:spPr bwMode="auto">
          <a:xfrm>
            <a:off x="6962775" y="57896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57" name="Line 27"/>
          <p:cNvSpPr>
            <a:spLocks noChangeShapeType="1"/>
          </p:cNvSpPr>
          <p:nvPr/>
        </p:nvSpPr>
        <p:spPr bwMode="auto">
          <a:xfrm>
            <a:off x="6819900" y="57753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58" name="Line 28"/>
          <p:cNvSpPr>
            <a:spLocks noChangeShapeType="1"/>
          </p:cNvSpPr>
          <p:nvPr/>
        </p:nvSpPr>
        <p:spPr bwMode="auto">
          <a:xfrm>
            <a:off x="6677025" y="57610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59" name="Line 29"/>
          <p:cNvSpPr>
            <a:spLocks noChangeShapeType="1"/>
          </p:cNvSpPr>
          <p:nvPr/>
        </p:nvSpPr>
        <p:spPr bwMode="auto">
          <a:xfrm>
            <a:off x="6477000" y="57658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60" name="Line 30"/>
          <p:cNvSpPr>
            <a:spLocks noChangeShapeType="1"/>
          </p:cNvSpPr>
          <p:nvPr/>
        </p:nvSpPr>
        <p:spPr bwMode="auto">
          <a:xfrm>
            <a:off x="6276975" y="57705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61" name="Line 31"/>
          <p:cNvSpPr>
            <a:spLocks noChangeShapeType="1"/>
          </p:cNvSpPr>
          <p:nvPr/>
        </p:nvSpPr>
        <p:spPr bwMode="auto">
          <a:xfrm>
            <a:off x="6076950" y="57753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62" name="Line 32"/>
          <p:cNvSpPr>
            <a:spLocks noChangeShapeType="1"/>
          </p:cNvSpPr>
          <p:nvPr/>
        </p:nvSpPr>
        <p:spPr bwMode="auto">
          <a:xfrm>
            <a:off x="6562725" y="57610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63" name="Line 33"/>
          <p:cNvSpPr>
            <a:spLocks noChangeShapeType="1"/>
          </p:cNvSpPr>
          <p:nvPr/>
        </p:nvSpPr>
        <p:spPr bwMode="auto">
          <a:xfrm>
            <a:off x="6710363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64" name="Line 34"/>
          <p:cNvSpPr>
            <a:spLocks noChangeShapeType="1"/>
          </p:cNvSpPr>
          <p:nvPr/>
        </p:nvSpPr>
        <p:spPr bwMode="auto">
          <a:xfrm>
            <a:off x="6429375" y="57705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65" name="Line 35"/>
          <p:cNvSpPr>
            <a:spLocks noChangeShapeType="1"/>
          </p:cNvSpPr>
          <p:nvPr/>
        </p:nvSpPr>
        <p:spPr bwMode="auto">
          <a:xfrm>
            <a:off x="6638925" y="57658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66" name="Line 36"/>
          <p:cNvSpPr>
            <a:spLocks noChangeShapeType="1"/>
          </p:cNvSpPr>
          <p:nvPr/>
        </p:nvSpPr>
        <p:spPr bwMode="auto">
          <a:xfrm>
            <a:off x="6848475" y="57610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67" name="Line 37"/>
          <p:cNvSpPr>
            <a:spLocks noChangeShapeType="1"/>
          </p:cNvSpPr>
          <p:nvPr/>
        </p:nvSpPr>
        <p:spPr bwMode="auto">
          <a:xfrm>
            <a:off x="6397625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68" name="Line 38"/>
          <p:cNvSpPr>
            <a:spLocks noChangeShapeType="1"/>
          </p:cNvSpPr>
          <p:nvPr/>
        </p:nvSpPr>
        <p:spPr bwMode="auto">
          <a:xfrm>
            <a:off x="6503988" y="57642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69" name="Freeform 39"/>
          <p:cNvSpPr>
            <a:spLocks/>
          </p:cNvSpPr>
          <p:nvPr/>
        </p:nvSpPr>
        <p:spPr bwMode="auto">
          <a:xfrm>
            <a:off x="1562100" y="4719638"/>
            <a:ext cx="3341688" cy="1325562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9900CC">
              <a:alpha val="27058"/>
            </a:srgbClr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76170" name="Freeform 40"/>
          <p:cNvSpPr>
            <a:spLocks/>
          </p:cNvSpPr>
          <p:nvPr/>
        </p:nvSpPr>
        <p:spPr bwMode="auto">
          <a:xfrm>
            <a:off x="4259263" y="4659313"/>
            <a:ext cx="3033712" cy="1370012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FF0000">
              <a:alpha val="27058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76171" name="Line 41"/>
          <p:cNvSpPr>
            <a:spLocks noChangeShapeType="1"/>
          </p:cNvSpPr>
          <p:nvPr/>
        </p:nvSpPr>
        <p:spPr bwMode="auto">
          <a:xfrm>
            <a:off x="3479800" y="57578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72" name="Line 42"/>
          <p:cNvSpPr>
            <a:spLocks noChangeShapeType="1"/>
          </p:cNvSpPr>
          <p:nvPr/>
        </p:nvSpPr>
        <p:spPr bwMode="auto">
          <a:xfrm>
            <a:off x="4002088" y="57578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73" name="Line 43"/>
          <p:cNvSpPr>
            <a:spLocks noChangeShapeType="1"/>
          </p:cNvSpPr>
          <p:nvPr/>
        </p:nvSpPr>
        <p:spPr bwMode="auto">
          <a:xfrm>
            <a:off x="4133850" y="57864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74" name="Line 44"/>
          <p:cNvSpPr>
            <a:spLocks noChangeShapeType="1"/>
          </p:cNvSpPr>
          <p:nvPr/>
        </p:nvSpPr>
        <p:spPr bwMode="auto">
          <a:xfrm>
            <a:off x="3787775" y="57864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75" name="Line 45"/>
          <p:cNvSpPr>
            <a:spLocks noChangeShapeType="1"/>
          </p:cNvSpPr>
          <p:nvPr/>
        </p:nvSpPr>
        <p:spPr bwMode="auto">
          <a:xfrm>
            <a:off x="3854450" y="57769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76" name="Line 46"/>
          <p:cNvSpPr>
            <a:spLocks noChangeShapeType="1"/>
          </p:cNvSpPr>
          <p:nvPr/>
        </p:nvSpPr>
        <p:spPr bwMode="auto">
          <a:xfrm>
            <a:off x="4311650" y="57816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77" name="Line 47"/>
          <p:cNvSpPr>
            <a:spLocks noChangeShapeType="1"/>
          </p:cNvSpPr>
          <p:nvPr/>
        </p:nvSpPr>
        <p:spPr bwMode="auto">
          <a:xfrm>
            <a:off x="4221163" y="57912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78" name="Line 48"/>
          <p:cNvSpPr>
            <a:spLocks noChangeShapeType="1"/>
          </p:cNvSpPr>
          <p:nvPr/>
        </p:nvSpPr>
        <p:spPr bwMode="auto">
          <a:xfrm>
            <a:off x="4078288" y="57769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79" name="Line 49"/>
          <p:cNvSpPr>
            <a:spLocks noChangeShapeType="1"/>
          </p:cNvSpPr>
          <p:nvPr/>
        </p:nvSpPr>
        <p:spPr bwMode="auto">
          <a:xfrm>
            <a:off x="3935413" y="57626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80" name="Line 50"/>
          <p:cNvSpPr>
            <a:spLocks noChangeShapeType="1"/>
          </p:cNvSpPr>
          <p:nvPr/>
        </p:nvSpPr>
        <p:spPr bwMode="auto">
          <a:xfrm>
            <a:off x="3735388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81" name="Line 51"/>
          <p:cNvSpPr>
            <a:spLocks noChangeShapeType="1"/>
          </p:cNvSpPr>
          <p:nvPr/>
        </p:nvSpPr>
        <p:spPr bwMode="auto">
          <a:xfrm>
            <a:off x="3535363" y="57721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82" name="Line 52"/>
          <p:cNvSpPr>
            <a:spLocks noChangeShapeType="1"/>
          </p:cNvSpPr>
          <p:nvPr/>
        </p:nvSpPr>
        <p:spPr bwMode="auto">
          <a:xfrm>
            <a:off x="3821113" y="57626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83" name="Line 53"/>
          <p:cNvSpPr>
            <a:spLocks noChangeShapeType="1"/>
          </p:cNvSpPr>
          <p:nvPr/>
        </p:nvSpPr>
        <p:spPr bwMode="auto">
          <a:xfrm>
            <a:off x="3968750" y="57864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84" name="Line 54"/>
          <p:cNvSpPr>
            <a:spLocks noChangeShapeType="1"/>
          </p:cNvSpPr>
          <p:nvPr/>
        </p:nvSpPr>
        <p:spPr bwMode="auto">
          <a:xfrm>
            <a:off x="3687763" y="57721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85" name="Line 55"/>
          <p:cNvSpPr>
            <a:spLocks noChangeShapeType="1"/>
          </p:cNvSpPr>
          <p:nvPr/>
        </p:nvSpPr>
        <p:spPr bwMode="auto">
          <a:xfrm>
            <a:off x="3897313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86" name="Line 56"/>
          <p:cNvSpPr>
            <a:spLocks noChangeShapeType="1"/>
          </p:cNvSpPr>
          <p:nvPr/>
        </p:nvSpPr>
        <p:spPr bwMode="auto">
          <a:xfrm>
            <a:off x="4106863" y="57626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87" name="Line 57"/>
          <p:cNvSpPr>
            <a:spLocks noChangeShapeType="1"/>
          </p:cNvSpPr>
          <p:nvPr/>
        </p:nvSpPr>
        <p:spPr bwMode="auto">
          <a:xfrm>
            <a:off x="3656013" y="57689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88" name="Line 58"/>
          <p:cNvSpPr>
            <a:spLocks noChangeShapeType="1"/>
          </p:cNvSpPr>
          <p:nvPr/>
        </p:nvSpPr>
        <p:spPr bwMode="auto">
          <a:xfrm>
            <a:off x="3762375" y="57658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89" name="Line 59"/>
          <p:cNvSpPr>
            <a:spLocks noChangeShapeType="1"/>
          </p:cNvSpPr>
          <p:nvPr/>
        </p:nvSpPr>
        <p:spPr bwMode="auto">
          <a:xfrm>
            <a:off x="4040188" y="58054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6190" name="Rectangle 5"/>
          <p:cNvSpPr>
            <a:spLocks noChangeArrowheads="1"/>
          </p:cNvSpPr>
          <p:nvPr/>
        </p:nvSpPr>
        <p:spPr bwMode="auto">
          <a:xfrm>
            <a:off x="0" y="6619875"/>
            <a:ext cx="1865313" cy="2381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1200" b="1">
                <a:latin typeface="Arial" charset="0"/>
              </a:rPr>
              <a:t>Slide by Daniel S. Weld</a:t>
            </a:r>
          </a:p>
        </p:txBody>
      </p:sp>
    </p:spTree>
    <p:extLst>
      <p:ext uri="{BB962C8B-B14F-4D97-AF65-F5344CB8AC3E}">
        <p14:creationId xmlns:p14="http://schemas.microsoft.com/office/powerpoint/2010/main" xmlns="" val="423380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Slide Numb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A64DBFF0-3F3F-47FF-A6B3-7640E72684DB}" type="slidenum">
              <a:rPr lang="en-US" sz="1400">
                <a:solidFill>
                  <a:schemeClr val="tx2"/>
                </a:solidFill>
                <a:latin typeface="Arial" charset="0"/>
              </a:rPr>
              <a:pPr algn="ctr"/>
              <a:t>34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8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51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Expectation Maximization (EM)</a:t>
            </a:r>
            <a:r>
              <a:rPr lang="en-US" sz="5400" smtClean="0"/>
              <a:t/>
            </a:r>
            <a:br>
              <a:rPr lang="en-US" sz="5400" smtClean="0"/>
            </a:br>
            <a:endParaRPr lang="en-US" sz="4000" i="1" smtClean="0"/>
          </a:p>
        </p:txBody>
      </p:sp>
      <p:sp>
        <p:nvSpPr>
          <p:cNvPr id="1685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46150"/>
            <a:ext cx="9144000" cy="4114800"/>
          </a:xfr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en-US" smtClean="0">
                <a:solidFill>
                  <a:srgbClr val="006060"/>
                </a:solidFill>
              </a:rPr>
              <a:t> </a:t>
            </a:r>
          </a:p>
          <a:p>
            <a:pPr>
              <a:lnSpc>
                <a:spcPct val="75000"/>
              </a:lnSpc>
            </a:pPr>
            <a:endParaRPr lang="en-US" smtClean="0">
              <a:solidFill>
                <a:srgbClr val="006060"/>
              </a:solidFill>
            </a:endParaRPr>
          </a:p>
          <a:p>
            <a:pPr>
              <a:lnSpc>
                <a:spcPct val="75000"/>
              </a:lnSpc>
            </a:pPr>
            <a:r>
              <a:rPr lang="en-US" b="0" smtClean="0">
                <a:solidFill>
                  <a:srgbClr val="9900CC"/>
                </a:solidFill>
              </a:rPr>
              <a:t>[E step]</a:t>
            </a:r>
            <a:r>
              <a:rPr lang="en-US" smtClean="0">
                <a:solidFill>
                  <a:srgbClr val="006060"/>
                </a:solidFill>
              </a:rPr>
              <a:t> </a:t>
            </a:r>
            <a:r>
              <a:rPr lang="en-US" b="0" smtClean="0">
                <a:solidFill>
                  <a:srgbClr val="006060"/>
                </a:solidFill>
              </a:rPr>
              <a:t>Compute probability of instance having each possible value of the hidden variable</a:t>
            </a:r>
          </a:p>
          <a:p>
            <a:pPr>
              <a:lnSpc>
                <a:spcPct val="75000"/>
              </a:lnSpc>
            </a:pPr>
            <a:endParaRPr lang="en-US" b="0" smtClean="0">
              <a:solidFill>
                <a:srgbClr val="006060"/>
              </a:solidFill>
            </a:endParaRPr>
          </a:p>
        </p:txBody>
      </p:sp>
      <p:sp>
        <p:nvSpPr>
          <p:cNvPr id="178182" name="Line 4"/>
          <p:cNvSpPr>
            <a:spLocks noChangeShapeType="1"/>
          </p:cNvSpPr>
          <p:nvPr/>
        </p:nvSpPr>
        <p:spPr bwMode="auto">
          <a:xfrm>
            <a:off x="1736725" y="4070350"/>
            <a:ext cx="15875" cy="2214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183" name="Line 5"/>
          <p:cNvSpPr>
            <a:spLocks noChangeShapeType="1"/>
          </p:cNvSpPr>
          <p:nvPr/>
        </p:nvSpPr>
        <p:spPr bwMode="auto">
          <a:xfrm flipH="1">
            <a:off x="1560513" y="6002338"/>
            <a:ext cx="6540500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184" name="Text Box 6"/>
          <p:cNvSpPr txBox="1">
            <a:spLocks noChangeArrowheads="1"/>
          </p:cNvSpPr>
          <p:nvPr/>
        </p:nvSpPr>
        <p:spPr bwMode="auto">
          <a:xfrm>
            <a:off x="2243138" y="6076950"/>
            <a:ext cx="55483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.01     .03     .05     .07     .09</a:t>
            </a:r>
          </a:p>
        </p:txBody>
      </p:sp>
      <p:sp>
        <p:nvSpPr>
          <p:cNvPr id="178185" name="Rectangle 7"/>
          <p:cNvSpPr>
            <a:spLocks noChangeArrowheads="1"/>
          </p:cNvSpPr>
          <p:nvPr/>
        </p:nvSpPr>
        <p:spPr bwMode="auto">
          <a:xfrm>
            <a:off x="638175" y="5708650"/>
            <a:ext cx="998538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78186" name="Line 8"/>
          <p:cNvSpPr>
            <a:spLocks noChangeShapeType="1"/>
          </p:cNvSpPr>
          <p:nvPr/>
        </p:nvSpPr>
        <p:spPr bwMode="auto">
          <a:xfrm>
            <a:off x="2559050" y="57864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187" name="Line 9"/>
          <p:cNvSpPr>
            <a:spLocks noChangeShapeType="1"/>
          </p:cNvSpPr>
          <p:nvPr/>
        </p:nvSpPr>
        <p:spPr bwMode="auto">
          <a:xfrm>
            <a:off x="2957513" y="57578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188" name="Line 10"/>
          <p:cNvSpPr>
            <a:spLocks noChangeShapeType="1"/>
          </p:cNvSpPr>
          <p:nvPr/>
        </p:nvSpPr>
        <p:spPr bwMode="auto">
          <a:xfrm>
            <a:off x="4524375" y="57578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189" name="Line 11"/>
          <p:cNvSpPr>
            <a:spLocks noChangeShapeType="1"/>
          </p:cNvSpPr>
          <p:nvPr/>
        </p:nvSpPr>
        <p:spPr bwMode="auto">
          <a:xfrm>
            <a:off x="5046663" y="57578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190" name="Line 12"/>
          <p:cNvSpPr>
            <a:spLocks noChangeShapeType="1"/>
          </p:cNvSpPr>
          <p:nvPr/>
        </p:nvSpPr>
        <p:spPr bwMode="auto">
          <a:xfrm>
            <a:off x="3221038" y="57658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191" name="Line 13"/>
          <p:cNvSpPr>
            <a:spLocks noChangeShapeType="1"/>
          </p:cNvSpPr>
          <p:nvPr/>
        </p:nvSpPr>
        <p:spPr bwMode="auto">
          <a:xfrm>
            <a:off x="3335338" y="57769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192" name="Line 14"/>
          <p:cNvSpPr>
            <a:spLocks noChangeShapeType="1"/>
          </p:cNvSpPr>
          <p:nvPr/>
        </p:nvSpPr>
        <p:spPr bwMode="auto">
          <a:xfrm>
            <a:off x="5816600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193" name="Line 15"/>
          <p:cNvSpPr>
            <a:spLocks noChangeShapeType="1"/>
          </p:cNvSpPr>
          <p:nvPr/>
        </p:nvSpPr>
        <p:spPr bwMode="auto">
          <a:xfrm>
            <a:off x="5300663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194" name="Line 16"/>
          <p:cNvSpPr>
            <a:spLocks noChangeShapeType="1"/>
          </p:cNvSpPr>
          <p:nvPr/>
        </p:nvSpPr>
        <p:spPr bwMode="auto">
          <a:xfrm>
            <a:off x="5699125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195" name="Line 17"/>
          <p:cNvSpPr>
            <a:spLocks noChangeShapeType="1"/>
          </p:cNvSpPr>
          <p:nvPr/>
        </p:nvSpPr>
        <p:spPr bwMode="auto">
          <a:xfrm>
            <a:off x="6221413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196" name="Line 18"/>
          <p:cNvSpPr>
            <a:spLocks noChangeShapeType="1"/>
          </p:cNvSpPr>
          <p:nvPr/>
        </p:nvSpPr>
        <p:spPr bwMode="auto">
          <a:xfrm>
            <a:off x="6743700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197" name="Line 19"/>
          <p:cNvSpPr>
            <a:spLocks noChangeShapeType="1"/>
          </p:cNvSpPr>
          <p:nvPr/>
        </p:nvSpPr>
        <p:spPr bwMode="auto">
          <a:xfrm>
            <a:off x="7265988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198" name="Line 20"/>
          <p:cNvSpPr>
            <a:spLocks noChangeShapeType="1"/>
          </p:cNvSpPr>
          <p:nvPr/>
        </p:nvSpPr>
        <p:spPr bwMode="auto">
          <a:xfrm>
            <a:off x="7788275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199" name="Line 21"/>
          <p:cNvSpPr>
            <a:spLocks noChangeShapeType="1"/>
          </p:cNvSpPr>
          <p:nvPr/>
        </p:nvSpPr>
        <p:spPr bwMode="auto">
          <a:xfrm>
            <a:off x="6875463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00" name="Line 22"/>
          <p:cNvSpPr>
            <a:spLocks noChangeShapeType="1"/>
          </p:cNvSpPr>
          <p:nvPr/>
        </p:nvSpPr>
        <p:spPr bwMode="auto">
          <a:xfrm>
            <a:off x="5962650" y="57642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01" name="Line 23"/>
          <p:cNvSpPr>
            <a:spLocks noChangeShapeType="1"/>
          </p:cNvSpPr>
          <p:nvPr/>
        </p:nvSpPr>
        <p:spPr bwMode="auto">
          <a:xfrm>
            <a:off x="6529388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02" name="Line 24"/>
          <p:cNvSpPr>
            <a:spLocks noChangeShapeType="1"/>
          </p:cNvSpPr>
          <p:nvPr/>
        </p:nvSpPr>
        <p:spPr bwMode="auto">
          <a:xfrm>
            <a:off x="6596063" y="57753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03" name="Line 25"/>
          <p:cNvSpPr>
            <a:spLocks noChangeShapeType="1"/>
          </p:cNvSpPr>
          <p:nvPr/>
        </p:nvSpPr>
        <p:spPr bwMode="auto">
          <a:xfrm>
            <a:off x="7053263" y="57800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04" name="Line 26"/>
          <p:cNvSpPr>
            <a:spLocks noChangeShapeType="1"/>
          </p:cNvSpPr>
          <p:nvPr/>
        </p:nvSpPr>
        <p:spPr bwMode="auto">
          <a:xfrm>
            <a:off x="6962775" y="57896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05" name="Line 27"/>
          <p:cNvSpPr>
            <a:spLocks noChangeShapeType="1"/>
          </p:cNvSpPr>
          <p:nvPr/>
        </p:nvSpPr>
        <p:spPr bwMode="auto">
          <a:xfrm>
            <a:off x="6819900" y="57753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06" name="Line 28"/>
          <p:cNvSpPr>
            <a:spLocks noChangeShapeType="1"/>
          </p:cNvSpPr>
          <p:nvPr/>
        </p:nvSpPr>
        <p:spPr bwMode="auto">
          <a:xfrm>
            <a:off x="6677025" y="57610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07" name="Line 29"/>
          <p:cNvSpPr>
            <a:spLocks noChangeShapeType="1"/>
          </p:cNvSpPr>
          <p:nvPr/>
        </p:nvSpPr>
        <p:spPr bwMode="auto">
          <a:xfrm>
            <a:off x="6477000" y="57658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08" name="Line 30"/>
          <p:cNvSpPr>
            <a:spLocks noChangeShapeType="1"/>
          </p:cNvSpPr>
          <p:nvPr/>
        </p:nvSpPr>
        <p:spPr bwMode="auto">
          <a:xfrm>
            <a:off x="6276975" y="57705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09" name="Line 31"/>
          <p:cNvSpPr>
            <a:spLocks noChangeShapeType="1"/>
          </p:cNvSpPr>
          <p:nvPr/>
        </p:nvSpPr>
        <p:spPr bwMode="auto">
          <a:xfrm>
            <a:off x="6076950" y="57753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10" name="Line 32"/>
          <p:cNvSpPr>
            <a:spLocks noChangeShapeType="1"/>
          </p:cNvSpPr>
          <p:nvPr/>
        </p:nvSpPr>
        <p:spPr bwMode="auto">
          <a:xfrm>
            <a:off x="6562725" y="57610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11" name="Line 33"/>
          <p:cNvSpPr>
            <a:spLocks noChangeShapeType="1"/>
          </p:cNvSpPr>
          <p:nvPr/>
        </p:nvSpPr>
        <p:spPr bwMode="auto">
          <a:xfrm>
            <a:off x="6710363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12" name="Line 34"/>
          <p:cNvSpPr>
            <a:spLocks noChangeShapeType="1"/>
          </p:cNvSpPr>
          <p:nvPr/>
        </p:nvSpPr>
        <p:spPr bwMode="auto">
          <a:xfrm>
            <a:off x="6429375" y="57705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13" name="Line 35"/>
          <p:cNvSpPr>
            <a:spLocks noChangeShapeType="1"/>
          </p:cNvSpPr>
          <p:nvPr/>
        </p:nvSpPr>
        <p:spPr bwMode="auto">
          <a:xfrm>
            <a:off x="6638925" y="57658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14" name="Line 36"/>
          <p:cNvSpPr>
            <a:spLocks noChangeShapeType="1"/>
          </p:cNvSpPr>
          <p:nvPr/>
        </p:nvSpPr>
        <p:spPr bwMode="auto">
          <a:xfrm>
            <a:off x="6848475" y="57610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15" name="Line 37"/>
          <p:cNvSpPr>
            <a:spLocks noChangeShapeType="1"/>
          </p:cNvSpPr>
          <p:nvPr/>
        </p:nvSpPr>
        <p:spPr bwMode="auto">
          <a:xfrm>
            <a:off x="6397625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16" name="Line 38"/>
          <p:cNvSpPr>
            <a:spLocks noChangeShapeType="1"/>
          </p:cNvSpPr>
          <p:nvPr/>
        </p:nvSpPr>
        <p:spPr bwMode="auto">
          <a:xfrm>
            <a:off x="6503988" y="57642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17" name="Freeform 39"/>
          <p:cNvSpPr>
            <a:spLocks/>
          </p:cNvSpPr>
          <p:nvPr/>
        </p:nvSpPr>
        <p:spPr bwMode="auto">
          <a:xfrm>
            <a:off x="1562100" y="4719638"/>
            <a:ext cx="3341688" cy="1325562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9900CC">
              <a:alpha val="27058"/>
            </a:srgbClr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78218" name="Freeform 40"/>
          <p:cNvSpPr>
            <a:spLocks/>
          </p:cNvSpPr>
          <p:nvPr/>
        </p:nvSpPr>
        <p:spPr bwMode="auto">
          <a:xfrm>
            <a:off x="4259263" y="4659313"/>
            <a:ext cx="3033712" cy="1370012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FF0000">
              <a:alpha val="27058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78219" name="Line 41"/>
          <p:cNvSpPr>
            <a:spLocks noChangeShapeType="1"/>
          </p:cNvSpPr>
          <p:nvPr/>
        </p:nvSpPr>
        <p:spPr bwMode="auto">
          <a:xfrm>
            <a:off x="3479800" y="57578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20" name="Line 42"/>
          <p:cNvSpPr>
            <a:spLocks noChangeShapeType="1"/>
          </p:cNvSpPr>
          <p:nvPr/>
        </p:nvSpPr>
        <p:spPr bwMode="auto">
          <a:xfrm>
            <a:off x="4002088" y="57578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21" name="Line 43"/>
          <p:cNvSpPr>
            <a:spLocks noChangeShapeType="1"/>
          </p:cNvSpPr>
          <p:nvPr/>
        </p:nvSpPr>
        <p:spPr bwMode="auto">
          <a:xfrm>
            <a:off x="4133850" y="57864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22" name="Line 44"/>
          <p:cNvSpPr>
            <a:spLocks noChangeShapeType="1"/>
          </p:cNvSpPr>
          <p:nvPr/>
        </p:nvSpPr>
        <p:spPr bwMode="auto">
          <a:xfrm>
            <a:off x="3787775" y="57864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23" name="Line 45"/>
          <p:cNvSpPr>
            <a:spLocks noChangeShapeType="1"/>
          </p:cNvSpPr>
          <p:nvPr/>
        </p:nvSpPr>
        <p:spPr bwMode="auto">
          <a:xfrm>
            <a:off x="3854450" y="57769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24" name="Line 46"/>
          <p:cNvSpPr>
            <a:spLocks noChangeShapeType="1"/>
          </p:cNvSpPr>
          <p:nvPr/>
        </p:nvSpPr>
        <p:spPr bwMode="auto">
          <a:xfrm>
            <a:off x="4311650" y="578167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25" name="Line 47"/>
          <p:cNvSpPr>
            <a:spLocks noChangeShapeType="1"/>
          </p:cNvSpPr>
          <p:nvPr/>
        </p:nvSpPr>
        <p:spPr bwMode="auto">
          <a:xfrm>
            <a:off x="4221163" y="57912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26" name="Line 48"/>
          <p:cNvSpPr>
            <a:spLocks noChangeShapeType="1"/>
          </p:cNvSpPr>
          <p:nvPr/>
        </p:nvSpPr>
        <p:spPr bwMode="auto">
          <a:xfrm>
            <a:off x="4078288" y="57769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27" name="Line 49"/>
          <p:cNvSpPr>
            <a:spLocks noChangeShapeType="1"/>
          </p:cNvSpPr>
          <p:nvPr/>
        </p:nvSpPr>
        <p:spPr bwMode="auto">
          <a:xfrm>
            <a:off x="3935413" y="57626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28" name="Line 50"/>
          <p:cNvSpPr>
            <a:spLocks noChangeShapeType="1"/>
          </p:cNvSpPr>
          <p:nvPr/>
        </p:nvSpPr>
        <p:spPr bwMode="auto">
          <a:xfrm>
            <a:off x="3735388" y="57673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29" name="Line 51"/>
          <p:cNvSpPr>
            <a:spLocks noChangeShapeType="1"/>
          </p:cNvSpPr>
          <p:nvPr/>
        </p:nvSpPr>
        <p:spPr bwMode="auto">
          <a:xfrm>
            <a:off x="3535363" y="57721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30" name="Line 52"/>
          <p:cNvSpPr>
            <a:spLocks noChangeShapeType="1"/>
          </p:cNvSpPr>
          <p:nvPr/>
        </p:nvSpPr>
        <p:spPr bwMode="auto">
          <a:xfrm>
            <a:off x="3821113" y="57626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31" name="Line 53"/>
          <p:cNvSpPr>
            <a:spLocks noChangeShapeType="1"/>
          </p:cNvSpPr>
          <p:nvPr/>
        </p:nvSpPr>
        <p:spPr bwMode="auto">
          <a:xfrm>
            <a:off x="3968750" y="57864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32" name="Line 54"/>
          <p:cNvSpPr>
            <a:spLocks noChangeShapeType="1"/>
          </p:cNvSpPr>
          <p:nvPr/>
        </p:nvSpPr>
        <p:spPr bwMode="auto">
          <a:xfrm>
            <a:off x="3687763" y="57721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33" name="Line 55"/>
          <p:cNvSpPr>
            <a:spLocks noChangeShapeType="1"/>
          </p:cNvSpPr>
          <p:nvPr/>
        </p:nvSpPr>
        <p:spPr bwMode="auto">
          <a:xfrm>
            <a:off x="3897313" y="57673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34" name="Line 56"/>
          <p:cNvSpPr>
            <a:spLocks noChangeShapeType="1"/>
          </p:cNvSpPr>
          <p:nvPr/>
        </p:nvSpPr>
        <p:spPr bwMode="auto">
          <a:xfrm>
            <a:off x="4106863" y="57626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35" name="Line 57"/>
          <p:cNvSpPr>
            <a:spLocks noChangeShapeType="1"/>
          </p:cNvSpPr>
          <p:nvPr/>
        </p:nvSpPr>
        <p:spPr bwMode="auto">
          <a:xfrm>
            <a:off x="3656013" y="576897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36" name="Line 58"/>
          <p:cNvSpPr>
            <a:spLocks noChangeShapeType="1"/>
          </p:cNvSpPr>
          <p:nvPr/>
        </p:nvSpPr>
        <p:spPr bwMode="auto">
          <a:xfrm>
            <a:off x="3762375" y="57658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78237" name="Line 59"/>
          <p:cNvSpPr>
            <a:spLocks noChangeShapeType="1"/>
          </p:cNvSpPr>
          <p:nvPr/>
        </p:nvSpPr>
        <p:spPr bwMode="auto">
          <a:xfrm>
            <a:off x="4040188" y="58054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85564" name="Rectangle 60"/>
          <p:cNvSpPr>
            <a:spLocks noChangeArrowheads="1"/>
          </p:cNvSpPr>
          <p:nvPr/>
        </p:nvSpPr>
        <p:spPr bwMode="auto">
          <a:xfrm>
            <a:off x="304800" y="3059113"/>
            <a:ext cx="8763000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75000"/>
              </a:lnSpc>
            </a:pPr>
            <a:r>
              <a:rPr lang="en-US" sz="2800">
                <a:solidFill>
                  <a:srgbClr val="9900CC"/>
                </a:solidFill>
                <a:latin typeface="Comic Sans MS" pitchFamily="66" charset="0"/>
              </a:rPr>
              <a:t>[M step]</a:t>
            </a:r>
            <a:r>
              <a:rPr lang="en-US" sz="2800">
                <a:latin typeface="Comic Sans MS" pitchFamily="66" charset="0"/>
              </a:rPr>
              <a:t> Treating each instance as fractionally having both values compute the new parameter values</a:t>
            </a:r>
          </a:p>
          <a:p>
            <a:pPr marL="342900" indent="-342900"/>
            <a:endParaRPr lang="en-US" sz="2800">
              <a:latin typeface="Comic Sans MS" pitchFamily="66" charset="0"/>
            </a:endParaRPr>
          </a:p>
        </p:txBody>
      </p:sp>
      <p:sp>
        <p:nvSpPr>
          <p:cNvPr id="178239" name="Rectangle 5"/>
          <p:cNvSpPr>
            <a:spLocks noChangeArrowheads="1"/>
          </p:cNvSpPr>
          <p:nvPr/>
        </p:nvSpPr>
        <p:spPr bwMode="auto">
          <a:xfrm>
            <a:off x="0" y="6619875"/>
            <a:ext cx="1865313" cy="2381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1200" b="1">
                <a:latin typeface="Arial" charset="0"/>
              </a:rPr>
              <a:t>Slide by Daniel S. Weld</a:t>
            </a:r>
          </a:p>
        </p:txBody>
      </p:sp>
    </p:spTree>
    <p:extLst>
      <p:ext uri="{BB962C8B-B14F-4D97-AF65-F5344CB8AC3E}">
        <p14:creationId xmlns:p14="http://schemas.microsoft.com/office/powerpoint/2010/main" xmlns="" val="53374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556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Slide Number Placeholder 4"/>
          <p:cNvSpPr txBox="1">
            <a:spLocks noGrp="1"/>
          </p:cNvSpPr>
          <p:nvPr/>
        </p:nvSpPr>
        <p:spPr bwMode="auto">
          <a:xfrm>
            <a:off x="3124200" y="64770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fld id="{A66B274F-0265-4C8E-BC12-0B2CB9536DE2}" type="slidenum">
              <a:rPr lang="en-US" sz="1400">
                <a:solidFill>
                  <a:schemeClr val="tx2"/>
                </a:solidFill>
                <a:latin typeface="Arial" charset="0"/>
              </a:rPr>
              <a:pPr algn="ctr"/>
              <a:t>35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802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51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Expectation Maximization (EM)</a:t>
            </a:r>
            <a:r>
              <a:rPr lang="en-US" sz="5400" smtClean="0"/>
              <a:t/>
            </a:r>
            <a:br>
              <a:rPr lang="en-US" sz="5400" smtClean="0"/>
            </a:br>
            <a:endParaRPr lang="en-US" sz="4000" i="1" smtClean="0"/>
          </a:p>
        </p:txBody>
      </p:sp>
      <p:sp>
        <p:nvSpPr>
          <p:cNvPr id="1687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46150"/>
            <a:ext cx="9144000" cy="4114800"/>
          </a:xfr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en-US" b="0" smtClean="0">
                <a:solidFill>
                  <a:srgbClr val="006060"/>
                </a:solidFill>
              </a:rPr>
              <a:t> </a:t>
            </a:r>
          </a:p>
          <a:p>
            <a:pPr>
              <a:lnSpc>
                <a:spcPct val="75000"/>
              </a:lnSpc>
            </a:pPr>
            <a:endParaRPr lang="en-US" b="0" smtClean="0">
              <a:solidFill>
                <a:srgbClr val="006060"/>
              </a:solidFill>
            </a:endParaRPr>
          </a:p>
          <a:p>
            <a:pPr>
              <a:lnSpc>
                <a:spcPct val="75000"/>
              </a:lnSpc>
            </a:pPr>
            <a:r>
              <a:rPr lang="en-US" b="0" smtClean="0">
                <a:solidFill>
                  <a:srgbClr val="9900CC"/>
                </a:solidFill>
              </a:rPr>
              <a:t>[E step]</a:t>
            </a:r>
            <a:r>
              <a:rPr lang="en-US" b="0" smtClean="0">
                <a:solidFill>
                  <a:srgbClr val="006060"/>
                </a:solidFill>
              </a:rPr>
              <a:t> Compute probability of instance having each possible value of the hidden variable</a:t>
            </a:r>
          </a:p>
          <a:p>
            <a:pPr>
              <a:lnSpc>
                <a:spcPct val="75000"/>
              </a:lnSpc>
            </a:pPr>
            <a:endParaRPr lang="en-US" b="0" smtClean="0">
              <a:solidFill>
                <a:srgbClr val="006060"/>
              </a:solidFill>
            </a:endParaRPr>
          </a:p>
        </p:txBody>
      </p:sp>
      <p:sp>
        <p:nvSpPr>
          <p:cNvPr id="180230" name="Line 4"/>
          <p:cNvSpPr>
            <a:spLocks noChangeShapeType="1"/>
          </p:cNvSpPr>
          <p:nvPr/>
        </p:nvSpPr>
        <p:spPr bwMode="auto">
          <a:xfrm>
            <a:off x="1736725" y="4070350"/>
            <a:ext cx="15875" cy="2214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31" name="Line 5"/>
          <p:cNvSpPr>
            <a:spLocks noChangeShapeType="1"/>
          </p:cNvSpPr>
          <p:nvPr/>
        </p:nvSpPr>
        <p:spPr bwMode="auto">
          <a:xfrm flipH="1">
            <a:off x="1560513" y="6002338"/>
            <a:ext cx="6540500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32" name="Text Box 6"/>
          <p:cNvSpPr txBox="1">
            <a:spLocks noChangeArrowheads="1"/>
          </p:cNvSpPr>
          <p:nvPr/>
        </p:nvSpPr>
        <p:spPr bwMode="auto">
          <a:xfrm>
            <a:off x="2243138" y="6076950"/>
            <a:ext cx="55483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.01     .03     .05     .07     .09</a:t>
            </a:r>
          </a:p>
        </p:txBody>
      </p:sp>
      <p:sp>
        <p:nvSpPr>
          <p:cNvPr id="180233" name="Rectangle 7"/>
          <p:cNvSpPr>
            <a:spLocks noChangeArrowheads="1"/>
          </p:cNvSpPr>
          <p:nvPr/>
        </p:nvSpPr>
        <p:spPr bwMode="auto">
          <a:xfrm>
            <a:off x="638175" y="5708650"/>
            <a:ext cx="998538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80234" name="Line 8"/>
          <p:cNvSpPr>
            <a:spLocks noChangeShapeType="1"/>
          </p:cNvSpPr>
          <p:nvPr/>
        </p:nvSpPr>
        <p:spPr bwMode="auto">
          <a:xfrm>
            <a:off x="2559050" y="57864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35" name="Line 9"/>
          <p:cNvSpPr>
            <a:spLocks noChangeShapeType="1"/>
          </p:cNvSpPr>
          <p:nvPr/>
        </p:nvSpPr>
        <p:spPr bwMode="auto">
          <a:xfrm>
            <a:off x="2957513" y="57578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36" name="Line 10"/>
          <p:cNvSpPr>
            <a:spLocks noChangeShapeType="1"/>
          </p:cNvSpPr>
          <p:nvPr/>
        </p:nvSpPr>
        <p:spPr bwMode="auto">
          <a:xfrm>
            <a:off x="4524375" y="57578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37" name="Line 11"/>
          <p:cNvSpPr>
            <a:spLocks noChangeShapeType="1"/>
          </p:cNvSpPr>
          <p:nvPr/>
        </p:nvSpPr>
        <p:spPr bwMode="auto">
          <a:xfrm>
            <a:off x="5046663" y="57578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38" name="Line 12"/>
          <p:cNvSpPr>
            <a:spLocks noChangeShapeType="1"/>
          </p:cNvSpPr>
          <p:nvPr/>
        </p:nvSpPr>
        <p:spPr bwMode="auto">
          <a:xfrm>
            <a:off x="3221038" y="57658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39" name="Line 13"/>
          <p:cNvSpPr>
            <a:spLocks noChangeShapeType="1"/>
          </p:cNvSpPr>
          <p:nvPr/>
        </p:nvSpPr>
        <p:spPr bwMode="auto">
          <a:xfrm>
            <a:off x="3335338" y="57769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40" name="Line 14"/>
          <p:cNvSpPr>
            <a:spLocks noChangeShapeType="1"/>
          </p:cNvSpPr>
          <p:nvPr/>
        </p:nvSpPr>
        <p:spPr bwMode="auto">
          <a:xfrm>
            <a:off x="5816600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41" name="Line 15"/>
          <p:cNvSpPr>
            <a:spLocks noChangeShapeType="1"/>
          </p:cNvSpPr>
          <p:nvPr/>
        </p:nvSpPr>
        <p:spPr bwMode="auto">
          <a:xfrm>
            <a:off x="5300663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42" name="Line 16"/>
          <p:cNvSpPr>
            <a:spLocks noChangeShapeType="1"/>
          </p:cNvSpPr>
          <p:nvPr/>
        </p:nvSpPr>
        <p:spPr bwMode="auto">
          <a:xfrm>
            <a:off x="5699125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43" name="Line 17"/>
          <p:cNvSpPr>
            <a:spLocks noChangeShapeType="1"/>
          </p:cNvSpPr>
          <p:nvPr/>
        </p:nvSpPr>
        <p:spPr bwMode="auto">
          <a:xfrm>
            <a:off x="6221413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44" name="Line 18"/>
          <p:cNvSpPr>
            <a:spLocks noChangeShapeType="1"/>
          </p:cNvSpPr>
          <p:nvPr/>
        </p:nvSpPr>
        <p:spPr bwMode="auto">
          <a:xfrm>
            <a:off x="6743700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45" name="Line 19"/>
          <p:cNvSpPr>
            <a:spLocks noChangeShapeType="1"/>
          </p:cNvSpPr>
          <p:nvPr/>
        </p:nvSpPr>
        <p:spPr bwMode="auto">
          <a:xfrm>
            <a:off x="7265988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46" name="Line 20"/>
          <p:cNvSpPr>
            <a:spLocks noChangeShapeType="1"/>
          </p:cNvSpPr>
          <p:nvPr/>
        </p:nvSpPr>
        <p:spPr bwMode="auto">
          <a:xfrm>
            <a:off x="7788275" y="575627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47" name="Line 21"/>
          <p:cNvSpPr>
            <a:spLocks noChangeShapeType="1"/>
          </p:cNvSpPr>
          <p:nvPr/>
        </p:nvSpPr>
        <p:spPr bwMode="auto">
          <a:xfrm>
            <a:off x="6875463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48" name="Line 22"/>
          <p:cNvSpPr>
            <a:spLocks noChangeShapeType="1"/>
          </p:cNvSpPr>
          <p:nvPr/>
        </p:nvSpPr>
        <p:spPr bwMode="auto">
          <a:xfrm>
            <a:off x="5962650" y="57642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49" name="Line 23"/>
          <p:cNvSpPr>
            <a:spLocks noChangeShapeType="1"/>
          </p:cNvSpPr>
          <p:nvPr/>
        </p:nvSpPr>
        <p:spPr bwMode="auto">
          <a:xfrm>
            <a:off x="6529388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50" name="Line 24"/>
          <p:cNvSpPr>
            <a:spLocks noChangeShapeType="1"/>
          </p:cNvSpPr>
          <p:nvPr/>
        </p:nvSpPr>
        <p:spPr bwMode="auto">
          <a:xfrm>
            <a:off x="6596063" y="57753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51" name="Line 25"/>
          <p:cNvSpPr>
            <a:spLocks noChangeShapeType="1"/>
          </p:cNvSpPr>
          <p:nvPr/>
        </p:nvSpPr>
        <p:spPr bwMode="auto">
          <a:xfrm>
            <a:off x="7053263" y="57800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52" name="Line 26"/>
          <p:cNvSpPr>
            <a:spLocks noChangeShapeType="1"/>
          </p:cNvSpPr>
          <p:nvPr/>
        </p:nvSpPr>
        <p:spPr bwMode="auto">
          <a:xfrm>
            <a:off x="6962775" y="57896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53" name="Line 27"/>
          <p:cNvSpPr>
            <a:spLocks noChangeShapeType="1"/>
          </p:cNvSpPr>
          <p:nvPr/>
        </p:nvSpPr>
        <p:spPr bwMode="auto">
          <a:xfrm>
            <a:off x="6819900" y="57753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54" name="Line 28"/>
          <p:cNvSpPr>
            <a:spLocks noChangeShapeType="1"/>
          </p:cNvSpPr>
          <p:nvPr/>
        </p:nvSpPr>
        <p:spPr bwMode="auto">
          <a:xfrm>
            <a:off x="6677025" y="57610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55" name="Line 29"/>
          <p:cNvSpPr>
            <a:spLocks noChangeShapeType="1"/>
          </p:cNvSpPr>
          <p:nvPr/>
        </p:nvSpPr>
        <p:spPr bwMode="auto">
          <a:xfrm>
            <a:off x="6477000" y="57658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56" name="Line 30"/>
          <p:cNvSpPr>
            <a:spLocks noChangeShapeType="1"/>
          </p:cNvSpPr>
          <p:nvPr/>
        </p:nvSpPr>
        <p:spPr bwMode="auto">
          <a:xfrm>
            <a:off x="6276975" y="57705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57" name="Line 31"/>
          <p:cNvSpPr>
            <a:spLocks noChangeShapeType="1"/>
          </p:cNvSpPr>
          <p:nvPr/>
        </p:nvSpPr>
        <p:spPr bwMode="auto">
          <a:xfrm>
            <a:off x="6076950" y="5775325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58" name="Line 32"/>
          <p:cNvSpPr>
            <a:spLocks noChangeShapeType="1"/>
          </p:cNvSpPr>
          <p:nvPr/>
        </p:nvSpPr>
        <p:spPr bwMode="auto">
          <a:xfrm>
            <a:off x="6562725" y="57610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59" name="Line 33"/>
          <p:cNvSpPr>
            <a:spLocks noChangeShapeType="1"/>
          </p:cNvSpPr>
          <p:nvPr/>
        </p:nvSpPr>
        <p:spPr bwMode="auto">
          <a:xfrm>
            <a:off x="6710363" y="578485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60" name="Line 34"/>
          <p:cNvSpPr>
            <a:spLocks noChangeShapeType="1"/>
          </p:cNvSpPr>
          <p:nvPr/>
        </p:nvSpPr>
        <p:spPr bwMode="auto">
          <a:xfrm>
            <a:off x="6429375" y="577056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61" name="Line 35"/>
          <p:cNvSpPr>
            <a:spLocks noChangeShapeType="1"/>
          </p:cNvSpPr>
          <p:nvPr/>
        </p:nvSpPr>
        <p:spPr bwMode="auto">
          <a:xfrm>
            <a:off x="6638925" y="5765800"/>
            <a:ext cx="0" cy="230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62" name="Line 36"/>
          <p:cNvSpPr>
            <a:spLocks noChangeShapeType="1"/>
          </p:cNvSpPr>
          <p:nvPr/>
        </p:nvSpPr>
        <p:spPr bwMode="auto">
          <a:xfrm>
            <a:off x="6848475" y="576103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63" name="Line 37"/>
          <p:cNvSpPr>
            <a:spLocks noChangeShapeType="1"/>
          </p:cNvSpPr>
          <p:nvPr/>
        </p:nvSpPr>
        <p:spPr bwMode="auto">
          <a:xfrm>
            <a:off x="6397625" y="5767388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64" name="Line 38"/>
          <p:cNvSpPr>
            <a:spLocks noChangeShapeType="1"/>
          </p:cNvSpPr>
          <p:nvPr/>
        </p:nvSpPr>
        <p:spPr bwMode="auto">
          <a:xfrm>
            <a:off x="6503988" y="5764213"/>
            <a:ext cx="0" cy="230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65" name="Freeform 39"/>
          <p:cNvSpPr>
            <a:spLocks/>
          </p:cNvSpPr>
          <p:nvPr/>
        </p:nvSpPr>
        <p:spPr bwMode="auto">
          <a:xfrm>
            <a:off x="2252663" y="4719638"/>
            <a:ext cx="3341687" cy="1325562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9900CC">
              <a:alpha val="27058"/>
            </a:srgbClr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80266" name="Freeform 40"/>
          <p:cNvSpPr>
            <a:spLocks/>
          </p:cNvSpPr>
          <p:nvPr/>
        </p:nvSpPr>
        <p:spPr bwMode="auto">
          <a:xfrm>
            <a:off x="5173663" y="4659313"/>
            <a:ext cx="3033712" cy="1370012"/>
          </a:xfrm>
          <a:custGeom>
            <a:avLst/>
            <a:gdLst>
              <a:gd name="T0" fmla="*/ 0 w 1318"/>
              <a:gd name="T1" fmla="*/ 343 h 355"/>
              <a:gd name="T2" fmla="*/ 193 w 1318"/>
              <a:gd name="T3" fmla="*/ 318 h 355"/>
              <a:gd name="T4" fmla="*/ 387 w 1318"/>
              <a:gd name="T5" fmla="*/ 222 h 355"/>
              <a:gd name="T6" fmla="*/ 556 w 1318"/>
              <a:gd name="T7" fmla="*/ 52 h 355"/>
              <a:gd name="T8" fmla="*/ 605 w 1318"/>
              <a:gd name="T9" fmla="*/ 4 h 355"/>
              <a:gd name="T10" fmla="*/ 677 w 1318"/>
              <a:gd name="T11" fmla="*/ 76 h 355"/>
              <a:gd name="T12" fmla="*/ 774 w 1318"/>
              <a:gd name="T13" fmla="*/ 197 h 355"/>
              <a:gd name="T14" fmla="*/ 968 w 1318"/>
              <a:gd name="T15" fmla="*/ 270 h 355"/>
              <a:gd name="T16" fmla="*/ 1161 w 1318"/>
              <a:gd name="T17" fmla="*/ 343 h 355"/>
              <a:gd name="T18" fmla="*/ 24 w 1318"/>
              <a:gd name="T19" fmla="*/ 343 h 3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18"/>
              <a:gd name="T31" fmla="*/ 0 h 355"/>
              <a:gd name="T32" fmla="*/ 1318 w 1318"/>
              <a:gd name="T33" fmla="*/ 355 h 3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18" h="355">
                <a:moveTo>
                  <a:pt x="0" y="343"/>
                </a:moveTo>
                <a:cubicBezTo>
                  <a:pt x="64" y="340"/>
                  <a:pt x="129" y="338"/>
                  <a:pt x="193" y="318"/>
                </a:cubicBezTo>
                <a:cubicBezTo>
                  <a:pt x="257" y="298"/>
                  <a:pt x="327" y="266"/>
                  <a:pt x="387" y="222"/>
                </a:cubicBezTo>
                <a:cubicBezTo>
                  <a:pt x="447" y="178"/>
                  <a:pt x="520" y="88"/>
                  <a:pt x="556" y="52"/>
                </a:cubicBezTo>
                <a:cubicBezTo>
                  <a:pt x="592" y="16"/>
                  <a:pt x="585" y="0"/>
                  <a:pt x="605" y="4"/>
                </a:cubicBezTo>
                <a:cubicBezTo>
                  <a:pt x="625" y="8"/>
                  <a:pt x="649" y="44"/>
                  <a:pt x="677" y="76"/>
                </a:cubicBezTo>
                <a:cubicBezTo>
                  <a:pt x="705" y="108"/>
                  <a:pt x="726" y="165"/>
                  <a:pt x="774" y="197"/>
                </a:cubicBezTo>
                <a:cubicBezTo>
                  <a:pt x="822" y="229"/>
                  <a:pt x="903" y="246"/>
                  <a:pt x="968" y="270"/>
                </a:cubicBezTo>
                <a:cubicBezTo>
                  <a:pt x="1033" y="294"/>
                  <a:pt x="1318" y="331"/>
                  <a:pt x="1161" y="343"/>
                </a:cubicBezTo>
                <a:cubicBezTo>
                  <a:pt x="1004" y="355"/>
                  <a:pt x="514" y="349"/>
                  <a:pt x="24" y="343"/>
                </a:cubicBezTo>
              </a:path>
            </a:pathLst>
          </a:custGeom>
          <a:solidFill>
            <a:srgbClr val="FF0000">
              <a:alpha val="27058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180267" name="Line 41"/>
          <p:cNvSpPr>
            <a:spLocks noChangeShapeType="1"/>
          </p:cNvSpPr>
          <p:nvPr/>
        </p:nvSpPr>
        <p:spPr bwMode="auto">
          <a:xfrm>
            <a:off x="3479800" y="57578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68" name="Line 42"/>
          <p:cNvSpPr>
            <a:spLocks noChangeShapeType="1"/>
          </p:cNvSpPr>
          <p:nvPr/>
        </p:nvSpPr>
        <p:spPr bwMode="auto">
          <a:xfrm>
            <a:off x="4002088" y="575786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69" name="Line 43"/>
          <p:cNvSpPr>
            <a:spLocks noChangeShapeType="1"/>
          </p:cNvSpPr>
          <p:nvPr/>
        </p:nvSpPr>
        <p:spPr bwMode="auto">
          <a:xfrm>
            <a:off x="4133850" y="57864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70" name="Line 44"/>
          <p:cNvSpPr>
            <a:spLocks noChangeShapeType="1"/>
          </p:cNvSpPr>
          <p:nvPr/>
        </p:nvSpPr>
        <p:spPr bwMode="auto">
          <a:xfrm>
            <a:off x="3787775" y="57864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71" name="Line 45"/>
          <p:cNvSpPr>
            <a:spLocks noChangeShapeType="1"/>
          </p:cNvSpPr>
          <p:nvPr/>
        </p:nvSpPr>
        <p:spPr bwMode="auto">
          <a:xfrm>
            <a:off x="3854450" y="57769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72" name="Line 46"/>
          <p:cNvSpPr>
            <a:spLocks noChangeShapeType="1"/>
          </p:cNvSpPr>
          <p:nvPr/>
        </p:nvSpPr>
        <p:spPr bwMode="auto">
          <a:xfrm>
            <a:off x="4311650" y="578167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73" name="Line 47"/>
          <p:cNvSpPr>
            <a:spLocks noChangeShapeType="1"/>
          </p:cNvSpPr>
          <p:nvPr/>
        </p:nvSpPr>
        <p:spPr bwMode="auto">
          <a:xfrm>
            <a:off x="4221163" y="57912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74" name="Line 48"/>
          <p:cNvSpPr>
            <a:spLocks noChangeShapeType="1"/>
          </p:cNvSpPr>
          <p:nvPr/>
        </p:nvSpPr>
        <p:spPr bwMode="auto">
          <a:xfrm>
            <a:off x="4078288" y="5776913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75" name="Line 49"/>
          <p:cNvSpPr>
            <a:spLocks noChangeShapeType="1"/>
          </p:cNvSpPr>
          <p:nvPr/>
        </p:nvSpPr>
        <p:spPr bwMode="auto">
          <a:xfrm>
            <a:off x="3935413" y="57626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76" name="Line 50"/>
          <p:cNvSpPr>
            <a:spLocks noChangeShapeType="1"/>
          </p:cNvSpPr>
          <p:nvPr/>
        </p:nvSpPr>
        <p:spPr bwMode="auto">
          <a:xfrm>
            <a:off x="3735388" y="57673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77" name="Line 51"/>
          <p:cNvSpPr>
            <a:spLocks noChangeShapeType="1"/>
          </p:cNvSpPr>
          <p:nvPr/>
        </p:nvSpPr>
        <p:spPr bwMode="auto">
          <a:xfrm>
            <a:off x="3535363" y="57721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78" name="Line 52"/>
          <p:cNvSpPr>
            <a:spLocks noChangeShapeType="1"/>
          </p:cNvSpPr>
          <p:nvPr/>
        </p:nvSpPr>
        <p:spPr bwMode="auto">
          <a:xfrm>
            <a:off x="3821113" y="57626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79" name="Line 53"/>
          <p:cNvSpPr>
            <a:spLocks noChangeShapeType="1"/>
          </p:cNvSpPr>
          <p:nvPr/>
        </p:nvSpPr>
        <p:spPr bwMode="auto">
          <a:xfrm>
            <a:off x="3968750" y="578643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80" name="Line 54"/>
          <p:cNvSpPr>
            <a:spLocks noChangeShapeType="1"/>
          </p:cNvSpPr>
          <p:nvPr/>
        </p:nvSpPr>
        <p:spPr bwMode="auto">
          <a:xfrm>
            <a:off x="3687763" y="577215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81" name="Line 55"/>
          <p:cNvSpPr>
            <a:spLocks noChangeShapeType="1"/>
          </p:cNvSpPr>
          <p:nvPr/>
        </p:nvSpPr>
        <p:spPr bwMode="auto">
          <a:xfrm>
            <a:off x="3897313" y="57673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82" name="Line 56"/>
          <p:cNvSpPr>
            <a:spLocks noChangeShapeType="1"/>
          </p:cNvSpPr>
          <p:nvPr/>
        </p:nvSpPr>
        <p:spPr bwMode="auto">
          <a:xfrm>
            <a:off x="4106863" y="576262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83" name="Line 57"/>
          <p:cNvSpPr>
            <a:spLocks noChangeShapeType="1"/>
          </p:cNvSpPr>
          <p:nvPr/>
        </p:nvSpPr>
        <p:spPr bwMode="auto">
          <a:xfrm>
            <a:off x="3656013" y="5768975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84" name="Line 58"/>
          <p:cNvSpPr>
            <a:spLocks noChangeShapeType="1"/>
          </p:cNvSpPr>
          <p:nvPr/>
        </p:nvSpPr>
        <p:spPr bwMode="auto">
          <a:xfrm>
            <a:off x="3762375" y="5765800"/>
            <a:ext cx="0" cy="230188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85" name="Line 59"/>
          <p:cNvSpPr>
            <a:spLocks noChangeShapeType="1"/>
          </p:cNvSpPr>
          <p:nvPr/>
        </p:nvSpPr>
        <p:spPr bwMode="auto">
          <a:xfrm>
            <a:off x="4040188" y="5805488"/>
            <a:ext cx="0" cy="230187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80286" name="Rectangle 60"/>
          <p:cNvSpPr>
            <a:spLocks noChangeArrowheads="1"/>
          </p:cNvSpPr>
          <p:nvPr/>
        </p:nvSpPr>
        <p:spPr bwMode="auto">
          <a:xfrm>
            <a:off x="304800" y="3048000"/>
            <a:ext cx="883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75000"/>
              </a:lnSpc>
            </a:pPr>
            <a:r>
              <a:rPr lang="en-US" sz="2800">
                <a:solidFill>
                  <a:srgbClr val="9900CC"/>
                </a:solidFill>
                <a:latin typeface="Comic Sans MS" pitchFamily="66" charset="0"/>
              </a:rPr>
              <a:t>[M step]</a:t>
            </a:r>
            <a:r>
              <a:rPr lang="en-US" sz="2800">
                <a:latin typeface="Comic Sans MS" pitchFamily="66" charset="0"/>
              </a:rPr>
              <a:t> Treating each instance as fractionally having both values compute the new parameter values</a:t>
            </a:r>
          </a:p>
          <a:p>
            <a:pPr marL="342900" indent="-342900"/>
            <a:endParaRPr lang="en-US" sz="2800">
              <a:latin typeface="Comic Sans MS" pitchFamily="66" charset="0"/>
            </a:endParaRPr>
          </a:p>
        </p:txBody>
      </p:sp>
      <p:sp>
        <p:nvSpPr>
          <p:cNvPr id="180287" name="Rectangle 5"/>
          <p:cNvSpPr>
            <a:spLocks noChangeArrowheads="1"/>
          </p:cNvSpPr>
          <p:nvPr/>
        </p:nvSpPr>
        <p:spPr bwMode="auto">
          <a:xfrm>
            <a:off x="0" y="6619875"/>
            <a:ext cx="1865313" cy="2381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1200" b="1">
                <a:latin typeface="Arial" charset="0"/>
              </a:rPr>
              <a:t>Slide by Daniel S. Weld</a:t>
            </a:r>
          </a:p>
        </p:txBody>
      </p:sp>
    </p:spTree>
    <p:extLst>
      <p:ext uri="{BB962C8B-B14F-4D97-AF65-F5344CB8AC3E}">
        <p14:creationId xmlns:p14="http://schemas.microsoft.com/office/powerpoint/2010/main" xmlns="" val="8681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Mars rover: planning</a:t>
            </a:r>
          </a:p>
          <a:p>
            <a:r>
              <a:rPr lang="en-US" dirty="0" smtClean="0"/>
              <a:t>Jeopardy: NLP, info retrieval, machine learning</a:t>
            </a:r>
          </a:p>
          <a:p>
            <a:r>
              <a:rPr lang="en-US" dirty="0" smtClean="0"/>
              <a:t>Puzzles: search, CSP, logic</a:t>
            </a:r>
          </a:p>
          <a:p>
            <a:r>
              <a:rPr lang="en-US" dirty="0" smtClean="0"/>
              <a:t>Chess: search</a:t>
            </a:r>
          </a:p>
          <a:p>
            <a:r>
              <a:rPr lang="en-US" dirty="0" smtClean="0"/>
              <a:t>Web search: IR</a:t>
            </a:r>
          </a:p>
          <a:p>
            <a:r>
              <a:rPr lang="en-US" dirty="0" smtClean="0"/>
              <a:t>Text categorization: machine learning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Self-driving cars: robotics, prob. reasoning, ML…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of Artificial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Robots</a:t>
            </a:r>
          </a:p>
          <a:p>
            <a:pPr lvl="1"/>
            <a:r>
              <a:rPr lang="en-US" dirty="0" smtClean="0"/>
              <a:t>Robot Rights</a:t>
            </a:r>
          </a:p>
          <a:p>
            <a:pPr lvl="1"/>
            <a:r>
              <a:rPr lang="en-US" dirty="0" smtClean="0"/>
              <a:t>Three Laws of Robotics</a:t>
            </a:r>
          </a:p>
          <a:p>
            <a:r>
              <a:rPr lang="en-US" dirty="0" smtClean="0"/>
              <a:t>AI replacing people jobs</a:t>
            </a:r>
          </a:p>
          <a:p>
            <a:pPr lvl="1"/>
            <a:r>
              <a:rPr lang="en-US" dirty="0" smtClean="0"/>
              <a:t>Any different from industrial revolution?</a:t>
            </a:r>
          </a:p>
          <a:p>
            <a:r>
              <a:rPr lang="en-US" dirty="0" smtClean="0"/>
              <a:t>Ethical use of technology</a:t>
            </a:r>
          </a:p>
          <a:p>
            <a:pPr lvl="1"/>
            <a:r>
              <a:rPr lang="en-US" dirty="0" smtClean="0"/>
              <a:t>Dynamite vs. Speech understanding</a:t>
            </a:r>
          </a:p>
          <a:p>
            <a:r>
              <a:rPr lang="en-US" dirty="0" smtClean="0"/>
              <a:t>Privacy concerns</a:t>
            </a:r>
          </a:p>
          <a:p>
            <a:pPr lvl="1"/>
            <a:r>
              <a:rPr lang="en-US" dirty="0" smtClean="0"/>
              <a:t>Humans/Machines reading freely available data on Web</a:t>
            </a:r>
          </a:p>
          <a:p>
            <a:pPr lvl="1"/>
            <a:r>
              <a:rPr lang="en-US" dirty="0" smtClean="0"/>
              <a:t>Gmail reading our news</a:t>
            </a:r>
          </a:p>
          <a:p>
            <a:r>
              <a:rPr lang="en-US" dirty="0" smtClean="0"/>
              <a:t>AI for developing countries/improving humanity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/>
        </p:spPr>
        <p:txBody>
          <a:bodyPr rIns="132080"/>
          <a:lstStyle/>
          <a:p>
            <a:r>
              <a:rPr lang="en-US"/>
              <a:t>Pacman Apprenticeship!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486400"/>
          </a:xfrm>
          <a:ln/>
        </p:spPr>
        <p:txBody>
          <a:bodyPr rIns="132080"/>
          <a:lstStyle/>
          <a:p>
            <a:r>
              <a:rPr lang="en-US" sz="2400"/>
              <a:t>Examples are states s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Candidates are pairs (s,a)</a:t>
            </a:r>
          </a:p>
          <a:p>
            <a:r>
              <a:rPr lang="en-US" sz="2400"/>
              <a:t>“Correct” actions: those taken by expert</a:t>
            </a:r>
          </a:p>
          <a:p>
            <a:r>
              <a:rPr lang="en-US" sz="2400"/>
              <a:t>Features defined over (s,a) pairs: f(s,a)</a:t>
            </a:r>
          </a:p>
          <a:p>
            <a:r>
              <a:rPr lang="en-US" sz="2400"/>
              <a:t>Score of a q-state (s,a) given by:</a:t>
            </a:r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How is this VERY different from reinforcement learning?</a:t>
            </a:r>
          </a:p>
        </p:txBody>
      </p:sp>
      <p:pic>
        <p:nvPicPr>
          <p:cNvPr id="87044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44656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562600"/>
            <a:ext cx="17367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Freeform 6"/>
          <p:cNvSpPr>
            <a:spLocks/>
          </p:cNvSpPr>
          <p:nvPr/>
        </p:nvSpPr>
        <p:spPr bwMode="auto">
          <a:xfrm flipH="1">
            <a:off x="7620000" y="2438400"/>
            <a:ext cx="1066800" cy="1295400"/>
          </a:xfrm>
          <a:custGeom>
            <a:avLst/>
            <a:gdLst>
              <a:gd name="T0" fmla="*/ 4629 w 21600"/>
              <a:gd name="T1" fmla="*/ 0 h 21600"/>
              <a:gd name="T2" fmla="*/ 0 w 21600"/>
              <a:gd name="T3" fmla="*/ 7080 h 21600"/>
              <a:gd name="T4" fmla="*/ 10800 w 21600"/>
              <a:gd name="T5" fmla="*/ 14161 h 21600"/>
              <a:gd name="T6" fmla="*/ 2160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629" y="0"/>
                </a:moveTo>
                <a:cubicBezTo>
                  <a:pt x="2315" y="0"/>
                  <a:pt x="0" y="3540"/>
                  <a:pt x="0" y="7080"/>
                </a:cubicBezTo>
                <a:cubicBezTo>
                  <a:pt x="0" y="10620"/>
                  <a:pt x="5399" y="14161"/>
                  <a:pt x="10800" y="14161"/>
                </a:cubicBezTo>
                <a:cubicBezTo>
                  <a:pt x="16200" y="14161"/>
                  <a:pt x="21600" y="17880"/>
                  <a:pt x="21600" y="2160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047" name="Rectangle 7"/>
          <p:cNvSpPr>
            <a:spLocks/>
          </p:cNvSpPr>
          <p:nvPr/>
        </p:nvSpPr>
        <p:spPr bwMode="auto">
          <a:xfrm>
            <a:off x="8077200" y="3276600"/>
            <a:ext cx="1155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chemeClr val="tx1"/>
                </a:solidFill>
                <a:cs typeface="Arial" pitchFamily="34" charset="0"/>
              </a:rPr>
              <a:t>“correct” action a*</a:t>
            </a:r>
          </a:p>
        </p:txBody>
      </p:sp>
      <p:pic>
        <p:nvPicPr>
          <p:cNvPr id="87048" name="Picture 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00600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51" name="Group 11"/>
          <p:cNvGrpSpPr>
            <a:grpSpLocks/>
          </p:cNvGrpSpPr>
          <p:nvPr/>
        </p:nvGrpSpPr>
        <p:grpSpPr bwMode="auto">
          <a:xfrm rot="-5400000">
            <a:off x="7335044" y="1500982"/>
            <a:ext cx="1066800" cy="1262062"/>
            <a:chOff x="0" y="0"/>
            <a:chExt cx="672" cy="794"/>
          </a:xfrm>
        </p:grpSpPr>
        <p:sp>
          <p:nvSpPr>
            <p:cNvPr id="87049" name="Oval 9"/>
            <p:cNvSpPr>
              <a:spLocks/>
            </p:cNvSpPr>
            <p:nvPr/>
          </p:nvSpPr>
          <p:spPr bwMode="auto">
            <a:xfrm>
              <a:off x="0" y="0"/>
              <a:ext cx="672" cy="672"/>
            </a:xfrm>
            <a:prstGeom prst="ellipse">
              <a:avLst/>
            </a:prstGeom>
            <a:solidFill>
              <a:srgbClr val="EEE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050" name="AutoShape 10"/>
            <p:cNvSpPr>
              <a:spLocks/>
            </p:cNvSpPr>
            <p:nvPr/>
          </p:nvSpPr>
          <p:spPr bwMode="auto">
            <a:xfrm>
              <a:off x="159" y="305"/>
              <a:ext cx="353" cy="48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87054" name="Group 14"/>
          <p:cNvGrpSpPr>
            <a:grpSpLocks/>
          </p:cNvGrpSpPr>
          <p:nvPr/>
        </p:nvGrpSpPr>
        <p:grpSpPr bwMode="auto">
          <a:xfrm rot="-5400000">
            <a:off x="7285832" y="3912394"/>
            <a:ext cx="533400" cy="630237"/>
            <a:chOff x="0" y="0"/>
            <a:chExt cx="336" cy="397"/>
          </a:xfrm>
        </p:grpSpPr>
        <p:sp>
          <p:nvSpPr>
            <p:cNvPr id="87052" name="Oval 12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EEE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053" name="AutoShape 13"/>
            <p:cNvSpPr>
              <a:spLocks/>
            </p:cNvSpPr>
            <p:nvPr/>
          </p:nvSpPr>
          <p:spPr bwMode="auto">
            <a:xfrm>
              <a:off x="79" y="152"/>
              <a:ext cx="177" cy="24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2268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Exam Topics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09700"/>
            <a:ext cx="4470400" cy="5257800"/>
          </a:xfrm>
          <a:ln/>
        </p:spPr>
        <p:txBody>
          <a:bodyPr rIns="132080"/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333399"/>
                </a:solidFill>
                <a:cs typeface="Arial" pitchFamily="34" charset="0"/>
              </a:rPr>
              <a:t>Search</a:t>
            </a:r>
          </a:p>
          <a:p>
            <a:pPr marL="782638" lvl="1">
              <a:spcBef>
                <a:spcPts val="0"/>
              </a:spcBef>
            </a:pPr>
            <a:r>
              <a:rPr lang="en-US" sz="1700" dirty="0"/>
              <a:t>BFS, DFS, UCS, A* (tree and graph)</a:t>
            </a:r>
          </a:p>
          <a:p>
            <a:pPr marL="782638" lvl="1">
              <a:spcBef>
                <a:spcPts val="0"/>
              </a:spcBef>
            </a:pPr>
            <a:r>
              <a:rPr lang="en-US" sz="1700" dirty="0"/>
              <a:t>Completeness and Optimality</a:t>
            </a:r>
          </a:p>
          <a:p>
            <a:pPr marL="782638" lvl="1">
              <a:spcBef>
                <a:spcPts val="0"/>
              </a:spcBef>
            </a:pPr>
            <a:r>
              <a:rPr lang="en-US" sz="1700" dirty="0"/>
              <a:t>Heuristics: admissibility and consistency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333399"/>
                </a:solidFill>
                <a:cs typeface="Arial" pitchFamily="34" charset="0"/>
              </a:rPr>
              <a:t>CSPs</a:t>
            </a:r>
          </a:p>
          <a:p>
            <a:pPr marL="782638" lvl="1">
              <a:spcBef>
                <a:spcPts val="0"/>
              </a:spcBef>
            </a:pPr>
            <a:r>
              <a:rPr lang="en-US" sz="1700" dirty="0"/>
              <a:t>Constraint graphs, backtracking search</a:t>
            </a:r>
            <a:endParaRPr lang="en-US" sz="2100" dirty="0"/>
          </a:p>
          <a:p>
            <a:pPr marL="782638" lvl="1">
              <a:spcBef>
                <a:spcPts val="0"/>
              </a:spcBef>
            </a:pPr>
            <a:r>
              <a:rPr lang="en-US" sz="1700" dirty="0"/>
              <a:t>Forward checking, AC3 constraint propagation, ordering heuristics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333399"/>
                </a:solidFill>
                <a:cs typeface="Arial" pitchFamily="34" charset="0"/>
              </a:rPr>
              <a:t>Games</a:t>
            </a:r>
          </a:p>
          <a:p>
            <a:pPr marL="782638" lvl="1">
              <a:spcBef>
                <a:spcPts val="0"/>
              </a:spcBef>
            </a:pPr>
            <a:r>
              <a:rPr lang="en-US" sz="1700" dirty="0" err="1"/>
              <a:t>Minimax</a:t>
            </a:r>
            <a:r>
              <a:rPr lang="en-US" sz="1700" dirty="0"/>
              <a:t>, Alpha-beta pruning, </a:t>
            </a:r>
            <a:r>
              <a:rPr lang="en-US" sz="1700" dirty="0" err="1"/>
              <a:t>Expectimax</a:t>
            </a:r>
            <a:r>
              <a:rPr lang="en-US" sz="1700" dirty="0"/>
              <a:t>, Evaluation Functions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333399"/>
                </a:solidFill>
                <a:cs typeface="Arial" pitchFamily="34" charset="0"/>
              </a:rPr>
              <a:t>MDPs</a:t>
            </a:r>
          </a:p>
          <a:p>
            <a:pPr marL="782638" lvl="1">
              <a:spcBef>
                <a:spcPts val="0"/>
              </a:spcBef>
            </a:pPr>
            <a:r>
              <a:rPr lang="en-US" sz="1700" dirty="0"/>
              <a:t>Bellman equations</a:t>
            </a:r>
          </a:p>
          <a:p>
            <a:pPr marL="782638" lvl="1">
              <a:spcBef>
                <a:spcPts val="0"/>
              </a:spcBef>
            </a:pPr>
            <a:r>
              <a:rPr lang="en-US" sz="1700" dirty="0"/>
              <a:t>Value </a:t>
            </a:r>
            <a:r>
              <a:rPr lang="en-US" sz="1700" dirty="0" smtClean="0"/>
              <a:t>iteration</a:t>
            </a:r>
            <a:endParaRPr lang="en-US" sz="1700" dirty="0"/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4584700" y="1422400"/>
            <a:ext cx="447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42900" indent="-342900"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333399"/>
                </a:solidFill>
                <a:cs typeface="Arial" pitchFamily="34" charset="0"/>
              </a:rPr>
              <a:t>Reinforcement Learning</a:t>
            </a: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Exploration </a:t>
            </a:r>
            <a:r>
              <a:rPr lang="en-US" sz="1600" dirty="0" err="1">
                <a:solidFill>
                  <a:schemeClr val="tx1"/>
                </a:solidFill>
                <a:cs typeface="Arial" pitchFamily="34" charset="0"/>
              </a:rPr>
              <a:t>vs</a:t>
            </a: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 Exploitation</a:t>
            </a: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Model-based vs. model-free</a:t>
            </a: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cs typeface="Arial" pitchFamily="34" charset="0"/>
              </a:rPr>
              <a:t>Q-learning</a:t>
            </a:r>
            <a:endParaRPr lang="en-US" sz="1600" dirty="0">
              <a:solidFill>
                <a:schemeClr val="tx1"/>
              </a:solidFill>
              <a:cs typeface="Arial" pitchFamily="34" charset="0"/>
            </a:endParaRP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Linear value function approx.</a:t>
            </a:r>
          </a:p>
          <a:p>
            <a:pPr marL="342900" indent="-342900"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333399"/>
                </a:solidFill>
                <a:cs typeface="Arial" pitchFamily="34" charset="0"/>
              </a:rPr>
              <a:t>Hidden Markov Models</a:t>
            </a: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Markov chains</a:t>
            </a: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Forward algorithm</a:t>
            </a: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Particle Filter</a:t>
            </a:r>
          </a:p>
          <a:p>
            <a:pPr marL="342900" indent="-342900">
              <a:buClr>
                <a:srgbClr val="333399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333399"/>
                </a:solidFill>
                <a:cs typeface="Arial" pitchFamily="34" charset="0"/>
              </a:rPr>
              <a:t>Bayesian Networks</a:t>
            </a: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Basic definition, independence</a:t>
            </a: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Variable elimination</a:t>
            </a: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Sampling </a:t>
            </a:r>
            <a:r>
              <a:rPr lang="en-US" sz="1600" dirty="0" smtClean="0">
                <a:solidFill>
                  <a:schemeClr val="tx1"/>
                </a:solidFill>
                <a:cs typeface="Arial" pitchFamily="34" charset="0"/>
              </a:rPr>
              <a:t>(rejection</a:t>
            </a:r>
            <a:r>
              <a:rPr lang="en-US" sz="1600" dirty="0">
                <a:cs typeface="Arial" pitchFamily="34" charset="0"/>
              </a:rPr>
              <a:t>, </a:t>
            </a:r>
            <a:r>
              <a:rPr lang="en-US" sz="1600" dirty="0" smtClean="0">
                <a:cs typeface="Arial" pitchFamily="34" charset="0"/>
              </a:rPr>
              <a:t>importance)</a:t>
            </a:r>
          </a:p>
          <a:p>
            <a:pPr marL="325438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333399"/>
                </a:solidFill>
                <a:cs typeface="Arial" pitchFamily="34" charset="0"/>
              </a:rPr>
              <a:t>Learning</a:t>
            </a:r>
            <a:r>
              <a:rPr lang="en-US" sz="16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 smtClean="0">
                <a:cs typeface="Arial" pitchFamily="34" charset="0"/>
              </a:rPr>
              <a:t>BN </a:t>
            </a:r>
            <a:r>
              <a:rPr lang="en-US" sz="1600" dirty="0" smtClean="0">
                <a:solidFill>
                  <a:schemeClr val="tx1"/>
                </a:solidFill>
                <a:cs typeface="Arial" pitchFamily="34" charset="0"/>
              </a:rPr>
              <a:t>parameters with complete data</a:t>
            </a: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 smtClean="0">
                <a:cs typeface="Arial" pitchFamily="34" charset="0"/>
              </a:rPr>
              <a:t>Search thru space of BN structures</a:t>
            </a:r>
          </a:p>
          <a:p>
            <a:pPr marL="782638" lvl="1" indent="-285750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cs typeface="Arial" pitchFamily="34" charset="0"/>
              </a:rPr>
              <a:t>Expectation maximization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marL="342900" indent="-342900">
              <a:spcBef>
                <a:spcPts val="638"/>
              </a:spcBef>
            </a:pPr>
            <a:endParaRPr lang="en-US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342900" indent="-342900">
              <a:spcBef>
                <a:spcPts val="638"/>
              </a:spcBef>
            </a:pPr>
            <a:endParaRPr lang="en-US" sz="24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67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Search in Discrete State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56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Every discrete problem can be cast as a search problem.</a:t>
            </a:r>
          </a:p>
          <a:p>
            <a:pPr lvl="1"/>
            <a:r>
              <a:rPr lang="en-US" dirty="0" smtClean="0"/>
              <a:t>states, actions, transitions, cost, goal-test</a:t>
            </a:r>
          </a:p>
          <a:p>
            <a:r>
              <a:rPr lang="en-US" dirty="0" smtClean="0"/>
              <a:t>Types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uninformed systematic: </a:t>
            </a:r>
            <a:r>
              <a:rPr lang="en-US" dirty="0" smtClean="0"/>
              <a:t>often slow</a:t>
            </a:r>
          </a:p>
          <a:p>
            <a:pPr lvl="2"/>
            <a:r>
              <a:rPr lang="en-US" dirty="0" smtClean="0"/>
              <a:t>DFS, BFS, uniform-cost, iterative deepening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Heuristic-guided: </a:t>
            </a:r>
            <a:r>
              <a:rPr lang="en-US" dirty="0" smtClean="0"/>
              <a:t>better</a:t>
            </a:r>
          </a:p>
          <a:p>
            <a:pPr lvl="2"/>
            <a:r>
              <a:rPr lang="en-US" dirty="0" smtClean="0"/>
              <a:t>Greedy best first, A*</a:t>
            </a:r>
          </a:p>
          <a:p>
            <a:pPr lvl="2"/>
            <a:r>
              <a:rPr lang="en-US" dirty="0" smtClean="0"/>
              <a:t>relaxation leads to heuristics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Local:</a:t>
            </a:r>
            <a:r>
              <a:rPr lang="en-US" dirty="0" smtClean="0"/>
              <a:t> fast, fewer guarantees; often local optimal</a:t>
            </a:r>
          </a:p>
          <a:p>
            <a:pPr lvl="2"/>
            <a:r>
              <a:rPr lang="en-US" dirty="0" smtClean="0"/>
              <a:t>Hill climbing and variations</a:t>
            </a:r>
          </a:p>
          <a:p>
            <a:pPr lvl="2"/>
            <a:r>
              <a:rPr lang="en-US" dirty="0" smtClean="0"/>
              <a:t>Simulated Annealing: global optimal</a:t>
            </a:r>
          </a:p>
          <a:p>
            <a:pPr lvl="1"/>
            <a:r>
              <a:rPr lang="en-US" dirty="0" smtClean="0"/>
              <a:t>(Local) Beam Search</a:t>
            </a:r>
          </a:p>
        </p:txBody>
      </p:sp>
      <p:pic>
        <p:nvPicPr>
          <p:cNvPr id="4" name="Picture 4" descr="8puzz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276600"/>
            <a:ext cx="2200275" cy="111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ill-climb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5257799"/>
            <a:ext cx="1981200" cy="111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00300"/>
            <a:ext cx="83693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Which Algorithm?</a:t>
            </a:r>
          </a:p>
        </p:txBody>
      </p:sp>
      <p:sp>
        <p:nvSpPr>
          <p:cNvPr id="35844" name="Rectangle 4"/>
          <p:cNvSpPr>
            <a:spLocks/>
          </p:cNvSpPr>
          <p:nvPr/>
        </p:nvSpPr>
        <p:spPr bwMode="auto">
          <a:xfrm>
            <a:off x="403225" y="1600200"/>
            <a:ext cx="8699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6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800">
                <a:solidFill>
                  <a:srgbClr val="333399"/>
                </a:solidFill>
                <a:cs typeface="Arial" charset="0"/>
              </a:rPr>
              <a:t>A*, Manhattan Heuristic:</a:t>
            </a:r>
          </a:p>
        </p:txBody>
      </p:sp>
    </p:spTree>
    <p:extLst>
      <p:ext uri="{BB962C8B-B14F-4D97-AF65-F5344CB8AC3E}">
        <p14:creationId xmlns:p14="http://schemas.microsoft.com/office/powerpoint/2010/main" xmlns="" val="2927062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Adversarial Search</a:t>
            </a:r>
            <a:endParaRPr lang="en-US" dirty="0"/>
          </a:p>
        </p:txBody>
      </p:sp>
      <p:pic>
        <p:nvPicPr>
          <p:cNvPr id="6" name="Picture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450" y="1422400"/>
            <a:ext cx="729615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537"/>
          <a:stretch>
            <a:fillRect/>
          </a:stretch>
        </p:blipFill>
        <p:spPr bwMode="auto">
          <a:xfrm>
            <a:off x="933450" y="1422400"/>
            <a:ext cx="72961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1" b="53365"/>
          <a:stretch>
            <a:fillRect/>
          </a:stretch>
        </p:blipFill>
        <p:spPr bwMode="auto">
          <a:xfrm>
            <a:off x="933450" y="1447800"/>
            <a:ext cx="72961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0432"/>
          <a:stretch>
            <a:fillRect/>
          </a:stretch>
        </p:blipFill>
        <p:spPr bwMode="auto">
          <a:xfrm>
            <a:off x="933450" y="1422400"/>
            <a:ext cx="72961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AND/OR search space (max, min)</a:t>
            </a:r>
          </a:p>
          <a:p>
            <a:r>
              <a:rPr lang="en-US" dirty="0" err="1" smtClean="0"/>
              <a:t>minimax</a:t>
            </a:r>
            <a:r>
              <a:rPr lang="en-US" dirty="0" smtClean="0"/>
              <a:t> objective function</a:t>
            </a:r>
          </a:p>
          <a:p>
            <a:r>
              <a:rPr lang="en-US" dirty="0" err="1" smtClean="0"/>
              <a:t>minimax</a:t>
            </a:r>
            <a:r>
              <a:rPr lang="en-US" dirty="0" smtClean="0"/>
              <a:t> algorithm (~</a:t>
            </a:r>
            <a:r>
              <a:rPr lang="en-US" dirty="0" err="1" smtClean="0"/>
              <a:t>dfs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alpha-beta pruning</a:t>
            </a:r>
          </a:p>
          <a:p>
            <a:r>
              <a:rPr lang="en-US" dirty="0" smtClean="0"/>
              <a:t>Utility function for partial search</a:t>
            </a:r>
          </a:p>
          <a:p>
            <a:pPr lvl="1"/>
            <a:r>
              <a:rPr lang="en-US" dirty="0" smtClean="0"/>
              <a:t>Learning utility functions by playing with itself</a:t>
            </a:r>
          </a:p>
          <a:p>
            <a:r>
              <a:rPr lang="en-US" dirty="0" smtClean="0"/>
              <a:t>Openings/Endgame databases</a:t>
            </a:r>
          </a:p>
        </p:txBody>
      </p:sp>
      <p:pic>
        <p:nvPicPr>
          <p:cNvPr id="4" name="Picture 3" descr="8/K7/2nn4/8/8/1B1k4/1R6/8 w - 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752600"/>
            <a:ext cx="2203450" cy="2203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40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448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Knowledge Representation and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7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Representing</a:t>
            </a:r>
            <a:r>
              <a:rPr lang="en-US" dirty="0" smtClean="0"/>
              <a:t>: what I know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Reasoning</a:t>
            </a:r>
            <a:r>
              <a:rPr lang="en-US" dirty="0" smtClean="0"/>
              <a:t>: what I can infer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895600" y="3733800"/>
            <a:ext cx="1752600" cy="9906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Prop Logic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dirty="0" smtClean="0"/>
              <a:t>Constraint Sat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8200" y="3733800"/>
            <a:ext cx="1752600" cy="9906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Bayesian </a:t>
            </a:r>
          </a:p>
          <a:p>
            <a:pPr algn="ctr"/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95600" y="4724400"/>
            <a:ext cx="1752600" cy="9906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First-Order </a:t>
            </a:r>
          </a:p>
          <a:p>
            <a:pPr algn="ctr"/>
            <a:r>
              <a:rPr lang="en-US" dirty="0" smtClean="0"/>
              <a:t>Logic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48200" y="4724400"/>
            <a:ext cx="1752600" cy="9906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05299" y="3124200"/>
            <a:ext cx="1285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Uncertainty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52800" y="3493532"/>
            <a:ext cx="2667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5400000">
            <a:off x="1480351" y="4387049"/>
            <a:ext cx="1523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Quantification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90800" y="3886200"/>
            <a:ext cx="0" cy="15428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KR&amp;R Example: Propositional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Representation:</a:t>
            </a:r>
            <a:r>
              <a:rPr lang="en-US" dirty="0" smtClean="0"/>
              <a:t> Propositional Logic Formula</a:t>
            </a:r>
          </a:p>
          <a:p>
            <a:pPr lvl="1"/>
            <a:r>
              <a:rPr lang="en-US" dirty="0" smtClean="0"/>
              <a:t>CNF, Horn Clause,…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Reasoning: </a:t>
            </a:r>
            <a:r>
              <a:rPr lang="en-US" dirty="0" smtClean="0"/>
              <a:t>Deduction	</a:t>
            </a:r>
          </a:p>
          <a:p>
            <a:pPr lvl="1"/>
            <a:r>
              <a:rPr lang="en-US" dirty="0" smtClean="0"/>
              <a:t>Forward Chaining </a:t>
            </a:r>
          </a:p>
          <a:p>
            <a:pPr lvl="1"/>
            <a:r>
              <a:rPr lang="en-US" dirty="0" smtClean="0"/>
              <a:t>Resolution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Model Finding</a:t>
            </a:r>
          </a:p>
          <a:p>
            <a:pPr lvl="1"/>
            <a:r>
              <a:rPr lang="en-US" dirty="0" smtClean="0"/>
              <a:t>Enumeration</a:t>
            </a:r>
          </a:p>
          <a:p>
            <a:pPr lvl="1"/>
            <a:r>
              <a:rPr lang="en-US" dirty="0" smtClean="0"/>
              <a:t>SAT Solving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usepackage{amssymb}&#10;\color[rgb]{0,0,0.3}&#10;\begin{document}&#10;$$x_0$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54"/>
  <p:tag name="BOXHEIGHT" val="304"/>
  <p:tag name="BOXFONT" val="10"/>
  <p:tag name="BOXWRAP" val="False"/>
  <p:tag name="WORKAROUNDTRANSPARENCYBUG" val="False"/>
  <p:tag name="ALLOWFONTSUBSTITUTION" val="False"/>
  <p:tag name="BITMAPFORMAT" val="png256"/>
  <p:tag name="ORIGWIDTH" val="21"/>
  <p:tag name="PICTUREFILESIZE" val="19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usepackage{amssymb}&#10;\color[rgb]{0,0,0.3}&#10;\begin{document}&#10;$$x_1$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54"/>
  <p:tag name="BOXHEIGHT" val="304"/>
  <p:tag name="BOXFONT" val="10"/>
  <p:tag name="BOXWRAP" val="False"/>
  <p:tag name="WORKAROUNDTRANSPARENCYBUG" val="False"/>
  <p:tag name="ALLOWFONTSUBSTITUTION" val="False"/>
  <p:tag name="BITMAPFORMAT" val="png256"/>
  <p:tag name="ORIGWIDTH" val="21"/>
  <p:tag name="PICTUREFILESIZE" val="17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usepackage{amssymb}&#10;\color[rgb]{0,0,0.3}&#10;\begin{document}&#10;$$x_2$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54"/>
  <p:tag name="BOXHEIGHT" val="304"/>
  <p:tag name="BOXFONT" val="10"/>
  <p:tag name="BOXWRAP" val="False"/>
  <p:tag name="WORKAROUNDTRANSPARENCYBUG" val="False"/>
  <p:tag name="ALLOWFONTSUBSTITUTION" val="False"/>
  <p:tag name="BITMAPFORMAT" val="png256"/>
  <p:tag name="ORIGWIDTH" val="21"/>
  <p:tag name="PICTUREFILESIZE" val="194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usepackage{amssymb}&#10;\color[rgb]{0,0,0.3}&#10;\begin{document}&#10;$$x_3$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54"/>
  <p:tag name="BOXHEIGHT" val="304"/>
  <p:tag name="BOXFONT" val="10"/>
  <p:tag name="BOXWRAP" val="False"/>
  <p:tag name="WORKAROUNDTRANSPARENCYBUG" val="False"/>
  <p:tag name="ALLOWFONTSUBSTITUTION" val="False"/>
  <p:tag name="BITMAPFORMAT" val="png256"/>
  <p:tag name="ORIGWIDTH" val="21"/>
  <p:tag name="PICTUREFILESIZE" val="19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usepackage{amssymb}&#10;\color[rgb]{0,0,0.3}&#10;\begin{document}&#10;$$x_4$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54"/>
  <p:tag name="BOXHEIGHT" val="304"/>
  <p:tag name="BOXFONT" val="10"/>
  <p:tag name="BOXWRAP" val="False"/>
  <p:tag name="WORKAROUNDTRANSPARENCYBUG" val="False"/>
  <p:tag name="ALLOWFONTSUBSTITUTION" val="False"/>
  <p:tag name="BITMAPFORMAT" val="png256"/>
  <p:tag name="ORIGWIDTH" val="22"/>
  <p:tag name="PICTUREFILESIZE" val="18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usepackage{amssymb}&#10;\color[rgb]{0,0,0.3}&#10;\begin{document}&#10;$$y_1$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54"/>
  <p:tag name="BOXHEIGHT" val="304"/>
  <p:tag name="BOXFONT" val="10"/>
  <p:tag name="BOXWRAP" val="False"/>
  <p:tag name="WORKAROUNDTRANSPARENCYBUG" val="False"/>
  <p:tag name="ALLOWFONTSUBSTITUTION" val="False"/>
  <p:tag name="BITMAPFORMAT" val="png256"/>
  <p:tag name="ORIGWIDTH" val="19.875"/>
  <p:tag name="PICTUREFILESIZE" val="183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usepackage{amssymb}&#10;\color[rgb]{0,0,0.3}&#10;\begin{document}&#10;$$y_2$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54"/>
  <p:tag name="BOXHEIGHT" val="304"/>
  <p:tag name="BOXFONT" val="10"/>
  <p:tag name="BOXWRAP" val="False"/>
  <p:tag name="WORKAROUNDTRANSPARENCYBUG" val="False"/>
  <p:tag name="ALLOWFONTSUBSTITUTION" val="False"/>
  <p:tag name="BITMAPFORMAT" val="png256"/>
  <p:tag name="ORIGWIDTH" val="21"/>
  <p:tag name="PICTUREFILESIZE" val="200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usepackage{amssymb}&#10;\color[rgb]{0,0,0.3}&#10;\begin{document}&#10;$$y_3$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54"/>
  <p:tag name="BOXHEIGHT" val="304"/>
  <p:tag name="BOXFONT" val="10"/>
  <p:tag name="BOXWRAP" val="False"/>
  <p:tag name="WORKAROUNDTRANSPARENCYBUG" val="False"/>
  <p:tag name="ALLOWFONTSUBSTITUTION" val="False"/>
  <p:tag name="BITMAPFORMAT" val="png256"/>
  <p:tag name="ORIGWIDTH" val="21"/>
  <p:tag name="PICTUREFILESIZE" val="205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usepackage{amssymb}&#10;\color[rgb]{0,0,0.3}&#10;\begin{document}&#10;$$y_4$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54"/>
  <p:tag name="BOXHEIGHT" val="304"/>
  <p:tag name="BOXFONT" val="10"/>
  <p:tag name="BOXWRAP" val="False"/>
  <p:tag name="WORKAROUNDTRANSPARENCYBUG" val="False"/>
  <p:tag name="ALLOWFONTSUBSTITUTION" val="False"/>
  <p:tag name="BITMAPFORMAT" val="png256"/>
  <p:tag name="ORIGWIDTH" val="21"/>
  <p:tag name="PICTUREFILESIZE" val="193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3785</TotalTime>
  <Words>1603</Words>
  <Application>Microsoft Office PowerPoint</Application>
  <PresentationFormat>On-screen Show (4:3)</PresentationFormat>
  <Paragraphs>403</Paragraphs>
  <Slides>39</Slides>
  <Notes>22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Artificial Intelligence  Recap &amp; Expectation Maximization CSE 473 </vt:lpstr>
      <vt:lpstr>Exam Topics</vt:lpstr>
      <vt:lpstr>What is intelligence?</vt:lpstr>
      <vt:lpstr>Search in Discrete State Spaces</vt:lpstr>
      <vt:lpstr>Which Algorithm?</vt:lpstr>
      <vt:lpstr>Adversarial Search</vt:lpstr>
      <vt:lpstr>Adversarial Search</vt:lpstr>
      <vt:lpstr>Knowledge Representation and Reasoning</vt:lpstr>
      <vt:lpstr>KR&amp;R Example: Propositional Logic</vt:lpstr>
      <vt:lpstr>Search+KR&amp;R Example: SAT Solving</vt:lpstr>
      <vt:lpstr>Expressivity</vt:lpstr>
      <vt:lpstr>Search+KR&amp;R Example: CSP</vt:lpstr>
      <vt:lpstr>Search+KR&amp;R Example: Planning</vt:lpstr>
      <vt:lpstr>KR&amp;R: Markov Decision Process</vt:lpstr>
      <vt:lpstr>KR&amp;R: Probability</vt:lpstr>
      <vt:lpstr>KR&amp;R: Hidden Markov Models</vt:lpstr>
      <vt:lpstr>Learning Bayes Networks</vt:lpstr>
      <vt:lpstr>Bayesian Learning</vt:lpstr>
      <vt:lpstr>Why Learn Hidden Variables?</vt:lpstr>
      <vt:lpstr>Chicken &amp; Egg Problem</vt:lpstr>
      <vt:lpstr>Continuous Variables</vt:lpstr>
      <vt:lpstr>Simplest Version</vt:lpstr>
      <vt:lpstr>Input Looks Like</vt:lpstr>
      <vt:lpstr>We Want to Predict</vt:lpstr>
      <vt:lpstr>Chicken &amp; Egg</vt:lpstr>
      <vt:lpstr>Chicken &amp; Egg</vt:lpstr>
      <vt:lpstr>Expectation Maximization (EM) </vt:lpstr>
      <vt:lpstr>Expectation Maximization (EM) </vt:lpstr>
      <vt:lpstr>Expectation Maximization (EM) </vt:lpstr>
      <vt:lpstr>Expectation Maximization (EM) </vt:lpstr>
      <vt:lpstr>ML Mean of Single Gaussian</vt:lpstr>
      <vt:lpstr>Expectation Maximization (EM) </vt:lpstr>
      <vt:lpstr>Expectation Maximization (EM) </vt:lpstr>
      <vt:lpstr>Expectation Maximization (EM) </vt:lpstr>
      <vt:lpstr>Expectation Maximization (EM) </vt:lpstr>
      <vt:lpstr>Applications of AI</vt:lpstr>
      <vt:lpstr>Ethics of Artificial Intelligence</vt:lpstr>
      <vt:lpstr>Pacman Apprenticeship!</vt:lpstr>
      <vt:lpstr>Exam Topics</vt:lpstr>
    </vt:vector>
  </TitlesOfParts>
  <Company>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CSE 473</dc:title>
  <dc:creator>cse</dc:creator>
  <cp:lastModifiedBy>cse</cp:lastModifiedBy>
  <cp:revision>224</cp:revision>
  <dcterms:created xsi:type="dcterms:W3CDTF">2010-07-28T10:31:02Z</dcterms:created>
  <dcterms:modified xsi:type="dcterms:W3CDTF">2012-06-01T19:48:34Z</dcterms:modified>
</cp:coreProperties>
</file>