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6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64"/>
  </p:notesMasterIdLst>
  <p:handoutMasterIdLst>
    <p:handoutMasterId r:id="rId65"/>
  </p:handoutMasterIdLst>
  <p:sldIdLst>
    <p:sldId id="256" r:id="rId3"/>
    <p:sldId id="497" r:id="rId4"/>
    <p:sldId id="498" r:id="rId5"/>
    <p:sldId id="390" r:id="rId6"/>
    <p:sldId id="408" r:id="rId7"/>
    <p:sldId id="493" r:id="rId8"/>
    <p:sldId id="495" r:id="rId9"/>
    <p:sldId id="496" r:id="rId10"/>
    <p:sldId id="478" r:id="rId11"/>
    <p:sldId id="477" r:id="rId12"/>
    <p:sldId id="391" r:id="rId13"/>
    <p:sldId id="447" r:id="rId14"/>
    <p:sldId id="393" r:id="rId15"/>
    <p:sldId id="395" r:id="rId16"/>
    <p:sldId id="396" r:id="rId17"/>
    <p:sldId id="394" r:id="rId18"/>
    <p:sldId id="397" r:id="rId19"/>
    <p:sldId id="398" r:id="rId20"/>
    <p:sldId id="399" r:id="rId21"/>
    <p:sldId id="400" r:id="rId22"/>
    <p:sldId id="501" r:id="rId23"/>
    <p:sldId id="500" r:id="rId24"/>
    <p:sldId id="503" r:id="rId25"/>
    <p:sldId id="485" r:id="rId26"/>
    <p:sldId id="479" r:id="rId27"/>
    <p:sldId id="410" r:id="rId28"/>
    <p:sldId id="480" r:id="rId29"/>
    <p:sldId id="481" r:id="rId30"/>
    <p:sldId id="482" r:id="rId31"/>
    <p:sldId id="486" r:id="rId32"/>
    <p:sldId id="487" r:id="rId33"/>
    <p:sldId id="488" r:id="rId34"/>
    <p:sldId id="489" r:id="rId35"/>
    <p:sldId id="490" r:id="rId36"/>
    <p:sldId id="491" r:id="rId37"/>
    <p:sldId id="492" r:id="rId38"/>
    <p:sldId id="411" r:id="rId39"/>
    <p:sldId id="412" r:id="rId40"/>
    <p:sldId id="483" r:id="rId41"/>
    <p:sldId id="484" r:id="rId42"/>
    <p:sldId id="401" r:id="rId43"/>
    <p:sldId id="402" r:id="rId44"/>
    <p:sldId id="405" r:id="rId45"/>
    <p:sldId id="504" r:id="rId46"/>
    <p:sldId id="403" r:id="rId47"/>
    <p:sldId id="404" r:id="rId48"/>
    <p:sldId id="406" r:id="rId49"/>
    <p:sldId id="502" r:id="rId50"/>
    <p:sldId id="505" r:id="rId51"/>
    <p:sldId id="506" r:id="rId52"/>
    <p:sldId id="436" r:id="rId53"/>
    <p:sldId id="437" r:id="rId54"/>
    <p:sldId id="438" r:id="rId55"/>
    <p:sldId id="439" r:id="rId56"/>
    <p:sldId id="440" r:id="rId57"/>
    <p:sldId id="441" r:id="rId58"/>
    <p:sldId id="442" r:id="rId59"/>
    <p:sldId id="443" r:id="rId60"/>
    <p:sldId id="444" r:id="rId61"/>
    <p:sldId id="445" r:id="rId62"/>
    <p:sldId id="446" r:id="rId6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85" d="100"/>
          <a:sy n="185" d="100"/>
        </p:scale>
        <p:origin x="-60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5150BCA-07B7-4E0E-841C-F5E660C07616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40EEE43-CE40-4D19-97A8-F47E21F10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3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70E4491-1406-4BD0-B4EB-D1D949026BF0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7057E1B-B22E-479E-A1C9-D454744C8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6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830FC-C00B-4F03-9874-D9FBC2D8A3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85372" indent="-302066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208265" indent="-241653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91571" indent="-241653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174878" indent="-241653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2C112457-BB0F-F74B-8CB8-C4C1A911BED2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228228" indent="-228228"/>
            <a:r>
              <a:rPr lang="en-US"/>
              <a:t>State Space Search is basically a GRAPH SEARCH PROBLEM</a:t>
            </a:r>
          </a:p>
          <a:p>
            <a:pPr marL="228228" indent="-228228">
              <a:buFontTx/>
              <a:buAutoNum type="arabicPeriod"/>
            </a:pPr>
            <a:r>
              <a:rPr lang="en-US"/>
              <a:t>STATES are whatever you like!</a:t>
            </a:r>
          </a:p>
          <a:p>
            <a:pPr marL="228228" indent="-228228">
              <a:buFontTx/>
              <a:buAutoNum type="arabicPeriod"/>
            </a:pPr>
            <a:r>
              <a:rPr lang="en-US"/>
              <a:t>OPERATORS are a compact DESCRIPTION of possible STATE TRANSITIONS – the EDGES of the GRAPH</a:t>
            </a:r>
          </a:p>
          <a:p>
            <a:pPr marL="228228" indent="-228228"/>
            <a:r>
              <a:rPr lang="en-US"/>
              <a:t>                 May have different COSTS or all be UNIT cost</a:t>
            </a:r>
          </a:p>
          <a:p>
            <a:pPr marL="228228" indent="-228228">
              <a:buFontTx/>
              <a:buAutoNum type="arabicPeriod"/>
            </a:pPr>
            <a:r>
              <a:rPr lang="en-US"/>
              <a:t>OUTPUT may be specified either as ANY PATH (REACHABILITY), or a SHORTEST PATH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1pPr>
            <a:lvl2pPr marL="777911" indent="-299196"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2pPr>
            <a:lvl3pPr marL="1196787" indent="-239357"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3pPr>
            <a:lvl4pPr marL="1675501" indent="-239357"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4pPr>
            <a:lvl5pPr marL="2154217" indent="-239357"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5pPr>
            <a:lvl6pPr marL="2632931" indent="-239357" defTabSz="96740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omic Sans MS" pitchFamily="66" charset="0"/>
              </a:defRPr>
            </a:lvl6pPr>
            <a:lvl7pPr marL="3111646" indent="-239357" defTabSz="96740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omic Sans MS" pitchFamily="66" charset="0"/>
              </a:defRPr>
            </a:lvl7pPr>
            <a:lvl8pPr marL="3590361" indent="-239357" defTabSz="96740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omic Sans MS" pitchFamily="66" charset="0"/>
              </a:defRPr>
            </a:lvl8pPr>
            <a:lvl9pPr marL="4069075" indent="-239357" defTabSz="96740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6CB4A73-D302-4071-9F30-B1C456DA18EC}" type="slidenum">
              <a:rPr lang="en-US" sz="1200" b="0"/>
              <a:pPr/>
              <a:t>25</a:t>
            </a:fld>
            <a:endParaRPr lang="en-US" sz="1200" b="0" dirty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9DD76-A61B-400A-AF50-2064873038A5}" type="slidenum">
              <a:rPr lang="en-US"/>
              <a:pPr/>
              <a:t>26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86B04407-F019-47EC-B751-2A839B7B5C3F}" type="slidenum">
              <a:rPr lang="en-US"/>
              <a:pPr/>
              <a:t>3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CC213-78AA-483B-A3BC-10FCCDA9A9F6}" type="slidenum">
              <a:rPr lang="en-US"/>
              <a:pPr/>
              <a:t>37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A191B-DEDC-4102-AA05-BB581D1818E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1pPr>
            <a:lvl2pPr marL="777911" indent="-299196"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2pPr>
            <a:lvl3pPr marL="1196787" indent="-239357"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3pPr>
            <a:lvl4pPr marL="1675501" indent="-239357"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4pPr>
            <a:lvl5pPr marL="2154217" indent="-239357" defTabSz="967403" eaLnBrk="0" hangingPunct="0">
              <a:defRPr sz="2500" b="1">
                <a:solidFill>
                  <a:schemeClr val="tx1"/>
                </a:solidFill>
                <a:latin typeface="Comic Sans MS" pitchFamily="66" charset="0"/>
              </a:defRPr>
            </a:lvl5pPr>
            <a:lvl6pPr marL="2632931" indent="-239357" defTabSz="96740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omic Sans MS" pitchFamily="66" charset="0"/>
              </a:defRPr>
            </a:lvl6pPr>
            <a:lvl7pPr marL="3111646" indent="-239357" defTabSz="96740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omic Sans MS" pitchFamily="66" charset="0"/>
              </a:defRPr>
            </a:lvl7pPr>
            <a:lvl8pPr marL="3590361" indent="-239357" defTabSz="96740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omic Sans MS" pitchFamily="66" charset="0"/>
              </a:defRPr>
            </a:lvl8pPr>
            <a:lvl9pPr marL="4069075" indent="-239357" defTabSz="96740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6CB4A73-D302-4071-9F30-B1C456DA18EC}" type="slidenum">
              <a:rPr lang="en-US" sz="1200" b="0"/>
              <a:pPr/>
              <a:t>39</a:t>
            </a:fld>
            <a:endParaRPr lang="en-US" sz="1200" b="0" dirty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A0B86-B5B2-4BD9-BBCE-757F11ED1AC7}" type="slidenum">
              <a:rPr lang="en-US"/>
              <a:pPr/>
              <a:t>9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7DE855-87B7-48D0-8D2C-43E87904CE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0893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197C94-F837-46A6-BD14-5FC28D74A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621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5CDE8E-45F7-48DE-AE83-C0F68102E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2251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D144A3-FF5A-43FF-ABD1-89714C291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247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E4A4EA-24FD-4E28-AFD1-C88C9F3B7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8064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409F77-F576-4883-90E9-158AADDEA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985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5349DE-2F4D-4104-8787-879B2EAE2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244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B398EB-4652-4286-A349-8A5B9757C7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019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8B673-BC10-4EF7-A0F4-26C5A50F2E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4810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F0A1AF-EAA6-4E56-A66F-9532EA9D1D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688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E0E636-3C2E-4ABE-8A3E-917A4DE83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403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8BE834-7DCC-445E-BE11-B55A965BC0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2851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20448B-E474-489F-AFA1-F2827EEEF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0690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FE0429-5890-4900-A5D5-4A6A675ED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067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5AED0C-335A-46AB-8E89-49095302AF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66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6C2F0A-D2FD-4063-A951-D5D92ABC26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25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331BBF-CB27-4AB3-9959-96F3CE50B8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87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2A6284-3F65-4456-8245-C4BC9BBAA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38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86FC69-8AD4-4421-A7CC-5E642063FD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131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EB7EE4-26A0-4B8F-949D-652BC1450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332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448D71-C5C9-4084-825A-9310DB0CA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500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082CD0-279A-470A-A99E-A94E620280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332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553200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E129B48A-5F84-4FFB-9580-07193737AB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064DF609-24F3-40EA-89D3-1D886285B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7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5.xml"/><Relationship Id="rId7" Type="http://schemas.openxmlformats.org/officeDocument/2006/relationships/image" Target="../media/image2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1.png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4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146425"/>
          </a:xfrm>
          <a:ln/>
        </p:spPr>
        <p:txBody>
          <a:bodyPr rIns="132080"/>
          <a:lstStyle/>
          <a:p>
            <a:r>
              <a:rPr lang="en-US" dirty="0">
                <a:solidFill>
                  <a:srgbClr val="333399"/>
                </a:solidFill>
              </a:rPr>
              <a:t>CSE 473: Artificial Intelligence</a:t>
            </a:r>
            <a:br>
              <a:rPr lang="en-US" dirty="0">
                <a:solidFill>
                  <a:srgbClr val="333399"/>
                </a:solidFill>
              </a:rPr>
            </a:br>
            <a:r>
              <a:rPr lang="en-US" sz="3600" dirty="0" smtClean="0">
                <a:solidFill>
                  <a:srgbClr val="333399"/>
                </a:solidFill>
              </a:rPr>
              <a:t>Spring 2012</a:t>
            </a:r>
            <a:endParaRPr lang="en-US" sz="3600" dirty="0">
              <a:solidFill>
                <a:srgbClr val="33339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7100" y="3200400"/>
            <a:ext cx="7340600" cy="3238500"/>
          </a:xfrm>
          <a:ln/>
        </p:spPr>
        <p:txBody>
          <a:bodyPr rIns="132080"/>
          <a:lstStyle/>
          <a:p>
            <a:pPr marL="39688" indent="0" algn="ctr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Bayesian </a:t>
            </a:r>
            <a:r>
              <a:rPr lang="en-US" dirty="0" smtClean="0">
                <a:solidFill>
                  <a:schemeClr val="tx1"/>
                </a:solidFill>
              </a:rPr>
              <a:t>Networks - Learning</a:t>
            </a:r>
            <a:endParaRPr lang="en-US" dirty="0">
              <a:solidFill>
                <a:schemeClr val="tx1"/>
              </a:solidFill>
            </a:endParaRPr>
          </a:p>
          <a:p>
            <a:pPr marL="39688" indent="0" algn="ctr">
              <a:buFont typeface="Wingdings" pitchFamily="2" charset="2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9688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Dan Weld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1282700" y="5816600"/>
            <a:ext cx="65659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050"/>
              </a:spcBef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Slides adapted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from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Jack Breese, Dan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Klein,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Daphne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Koller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, Stuart Russell,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Andrew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Moore &amp; Luke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Zettlemoyer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7010400" y="6553200"/>
            <a:ext cx="2146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r"/>
            <a:r>
              <a:rPr lang="en-US" sz="140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Summary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041897"/>
              </p:ext>
            </p:extLst>
          </p:nvPr>
        </p:nvGraphicFramePr>
        <p:xfrm>
          <a:off x="0" y="762000"/>
          <a:ext cx="9026525" cy="3232150"/>
        </p:xfrm>
        <a:graphic>
          <a:graphicData uri="http://schemas.openxmlformats.org/drawingml/2006/table">
            <a:tbl>
              <a:tblPr/>
              <a:tblGrid>
                <a:gridCol w="2998788"/>
                <a:gridCol w="3017837"/>
                <a:gridCol w="30099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Prior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Hypothesis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Maximum Likelihood Estimate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Maximum A Posteriori Estimate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Bayesian Estimate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384804"/>
              </p:ext>
            </p:extLst>
          </p:nvPr>
        </p:nvGraphicFramePr>
        <p:xfrm>
          <a:off x="3365500" y="1474786"/>
          <a:ext cx="5168900" cy="2366964"/>
        </p:xfrm>
        <a:graphic>
          <a:graphicData uri="http://schemas.openxmlformats.org/drawingml/2006/table">
            <a:tbl>
              <a:tblPr/>
              <a:tblGrid>
                <a:gridCol w="2525713"/>
                <a:gridCol w="2643187"/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Uniform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The most likely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The most likely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Weighted combination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 bwMode="auto">
          <a:xfrm>
            <a:off x="762000" y="457200"/>
            <a:ext cx="2438400" cy="990600"/>
          </a:xfrm>
          <a:prstGeom prst="wedgeRoundRectCallout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Easy to compute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344962" y="4038600"/>
            <a:ext cx="2438400" cy="990600"/>
          </a:xfrm>
          <a:prstGeom prst="wedgeRoundRectCallout">
            <a:avLst>
              <a:gd name="adj1" fmla="val -72047"/>
              <a:gd name="adj2" fmla="val -148489"/>
              <a:gd name="adj3" fmla="val 16667"/>
            </a:avLst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Still easy to compute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7030A0"/>
                </a:solidFill>
              </a:rPr>
              <a:t>Incorporates prior knowledge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sym typeface="Arial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371600" y="5562600"/>
            <a:ext cx="4876800" cy="990600"/>
          </a:xfrm>
          <a:prstGeom prst="wedgeRoundRectCallout">
            <a:avLst>
              <a:gd name="adj1" fmla="val -49761"/>
              <a:gd name="adj2" fmla="val -228665"/>
              <a:gd name="adj3" fmla="val 16667"/>
            </a:avLst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Minimizes error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Great when data is scarce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Potentially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 much harder to compute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724400"/>
            <a:ext cx="1089025" cy="1089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3569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Parameter Estimation and Bayesian Networks</a:t>
            </a:r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155825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8292" name="Group 4"/>
          <p:cNvGraphicFramePr>
            <a:graphicFrameLocks noGrp="1"/>
          </p:cNvGraphicFramePr>
          <p:nvPr/>
        </p:nvGraphicFramePr>
        <p:xfrm>
          <a:off x="4884738" y="2339975"/>
          <a:ext cx="3902075" cy="3403600"/>
        </p:xfrm>
        <a:graphic>
          <a:graphicData uri="http://schemas.openxmlformats.org/drawingml/2006/table">
            <a:tbl>
              <a:tblPr/>
              <a:tblGrid>
                <a:gridCol w="642937"/>
                <a:gridCol w="660400"/>
                <a:gridCol w="642938"/>
                <a:gridCol w="642937"/>
                <a:gridCol w="660400"/>
                <a:gridCol w="652463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8350" name="Text Box 62"/>
          <p:cNvSpPr txBox="1">
            <a:spLocks noChangeArrowheads="1"/>
          </p:cNvSpPr>
          <p:nvPr/>
        </p:nvSpPr>
        <p:spPr bwMode="auto">
          <a:xfrm>
            <a:off x="536575" y="5219700"/>
            <a:ext cx="8018463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We have: </a:t>
            </a:r>
          </a:p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- Bayes Net </a:t>
            </a:r>
            <a:r>
              <a:rPr lang="en-US" sz="3000" b="0">
                <a:solidFill>
                  <a:srgbClr val="000080"/>
                </a:solidFill>
                <a:latin typeface="Gill Sans"/>
              </a:rPr>
              <a:t>structure</a:t>
            </a:r>
            <a:r>
              <a:rPr lang="en-US" sz="3000" b="0">
                <a:solidFill>
                  <a:srgbClr val="000000"/>
                </a:solidFill>
                <a:latin typeface="Gill Sans"/>
              </a:rPr>
              <a:t> and </a:t>
            </a:r>
            <a:r>
              <a:rPr lang="en-US" sz="3000" b="0">
                <a:solidFill>
                  <a:srgbClr val="000080"/>
                </a:solidFill>
                <a:latin typeface="Gill Sans"/>
              </a:rPr>
              <a:t>observations</a:t>
            </a:r>
            <a:endParaRPr lang="en-US" sz="3000" b="0">
              <a:solidFill>
                <a:srgbClr val="000000"/>
              </a:solidFill>
              <a:latin typeface="Gill Sans"/>
            </a:endParaRPr>
          </a:p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- We need: Bayes Net </a:t>
            </a:r>
            <a:r>
              <a:rPr lang="en-US" sz="3000" b="0">
                <a:solidFill>
                  <a:srgbClr val="FF0000"/>
                </a:solidFill>
                <a:latin typeface="Gill Sans"/>
              </a:rPr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3525418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35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5413"/>
            <a:ext cx="9144000" cy="11430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536700" algn="l"/>
              </a:tabLst>
            </a:pPr>
            <a:r>
              <a:rPr lang="en-US" smtClean="0"/>
              <a:t>Parameter Estimation and Bayesian Networks</a:t>
            </a:r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60525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9316" name="Group 4"/>
          <p:cNvGraphicFramePr>
            <a:graphicFrameLocks noGrp="1"/>
          </p:cNvGraphicFramePr>
          <p:nvPr/>
        </p:nvGraphicFramePr>
        <p:xfrm>
          <a:off x="4903788" y="1698625"/>
          <a:ext cx="3902075" cy="2908301"/>
        </p:xfrm>
        <a:graphic>
          <a:graphicData uri="http://schemas.openxmlformats.org/drawingml/2006/table">
            <a:tbl>
              <a:tblPr/>
              <a:tblGrid>
                <a:gridCol w="642937"/>
                <a:gridCol w="660400"/>
                <a:gridCol w="642938"/>
                <a:gridCol w="642937"/>
                <a:gridCol w="660400"/>
                <a:gridCol w="65246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342" name="Text Box 62"/>
          <p:cNvSpPr txBox="1">
            <a:spLocks noChangeArrowheads="1"/>
          </p:cNvSpPr>
          <p:nvPr/>
        </p:nvSpPr>
        <p:spPr bwMode="auto">
          <a:xfrm>
            <a:off x="269875" y="5826125"/>
            <a:ext cx="1411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P(B) = ?</a:t>
            </a:r>
          </a:p>
        </p:txBody>
      </p:sp>
      <p:sp>
        <p:nvSpPr>
          <p:cNvPr id="97343" name="Freeform 63"/>
          <p:cNvSpPr>
            <a:spLocks/>
          </p:cNvSpPr>
          <p:nvPr/>
        </p:nvSpPr>
        <p:spPr bwMode="auto">
          <a:xfrm>
            <a:off x="4783138" y="1671638"/>
            <a:ext cx="754062" cy="3040062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7344" name="Freeform 64"/>
          <p:cNvSpPr>
            <a:spLocks/>
          </p:cNvSpPr>
          <p:nvPr/>
        </p:nvSpPr>
        <p:spPr bwMode="auto">
          <a:xfrm>
            <a:off x="6216650" y="1689100"/>
            <a:ext cx="2678113" cy="3022600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549378" name="Picture 6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5602288"/>
            <a:ext cx="174466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9379" name="Text Box 67"/>
          <p:cNvSpPr txBox="1">
            <a:spLocks noChangeArrowheads="1"/>
          </p:cNvSpPr>
          <p:nvPr/>
        </p:nvSpPr>
        <p:spPr bwMode="auto">
          <a:xfrm>
            <a:off x="1816100" y="5145088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Prior</a:t>
            </a:r>
          </a:p>
        </p:txBody>
      </p:sp>
      <p:sp>
        <p:nvSpPr>
          <p:cNvPr id="1549381" name="Text Box 69"/>
          <p:cNvSpPr txBox="1">
            <a:spLocks noChangeArrowheads="1"/>
          </p:cNvSpPr>
          <p:nvPr/>
        </p:nvSpPr>
        <p:spPr bwMode="auto">
          <a:xfrm>
            <a:off x="3149600" y="5826125"/>
            <a:ext cx="1503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+ data = </a:t>
            </a:r>
          </a:p>
        </p:txBody>
      </p:sp>
      <p:pic>
        <p:nvPicPr>
          <p:cNvPr id="1549382" name="Picture 7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5694363"/>
            <a:ext cx="15716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9383" name="Text Box 71"/>
          <p:cNvSpPr txBox="1">
            <a:spLocks noChangeArrowheads="1"/>
          </p:cNvSpPr>
          <p:nvPr/>
        </p:nvSpPr>
        <p:spPr bwMode="auto">
          <a:xfrm>
            <a:off x="6346825" y="5400675"/>
            <a:ext cx="27019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2600" b="0">
                <a:solidFill>
                  <a:srgbClr val="000000"/>
                </a:solidFill>
                <a:latin typeface="Gill Sans"/>
              </a:rPr>
              <a:t>Now compute</a:t>
            </a:r>
          </a:p>
          <a:p>
            <a:pPr algn="ctr" eaLnBrk="1" hangingPunct="1"/>
            <a:r>
              <a:rPr lang="en-US" sz="2600" b="0">
                <a:solidFill>
                  <a:srgbClr val="000000"/>
                </a:solidFill>
                <a:latin typeface="Gill Sans"/>
              </a:rPr>
              <a:t>either MAP or</a:t>
            </a:r>
          </a:p>
          <a:p>
            <a:pPr algn="ctr" eaLnBrk="1" hangingPunct="1"/>
            <a:r>
              <a:rPr lang="en-US" sz="2600" b="0">
                <a:solidFill>
                  <a:srgbClr val="000000"/>
                </a:solidFill>
                <a:latin typeface="Gill Sans"/>
              </a:rPr>
              <a:t>Bayesian estimate</a:t>
            </a:r>
          </a:p>
        </p:txBody>
      </p:sp>
      <p:sp>
        <p:nvSpPr>
          <p:cNvPr id="97350" name="Freeform 72"/>
          <p:cNvSpPr>
            <a:spLocks/>
          </p:cNvSpPr>
          <p:nvPr/>
        </p:nvSpPr>
        <p:spPr bwMode="auto">
          <a:xfrm>
            <a:off x="3046413" y="1514475"/>
            <a:ext cx="1606550" cy="892175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7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4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9379" grpId="0"/>
      <p:bldP spid="1549381" grpId="0"/>
      <p:bldP spid="15493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What Prior to Use?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562600"/>
          </a:xfrm>
        </p:spPr>
        <p:txBody>
          <a:bodyPr/>
          <a:lstStyle/>
          <a:p>
            <a:r>
              <a:rPr lang="en-US" sz="2800" dirty="0" err="1" smtClean="0"/>
              <a:t>Prev</a:t>
            </a:r>
            <a:r>
              <a:rPr lang="en-US" sz="2800" dirty="0" smtClean="0"/>
              <a:t>, you </a:t>
            </a:r>
            <a:r>
              <a:rPr lang="en-US" sz="2800" b="1" i="1" dirty="0" smtClean="0"/>
              <a:t>knew</a:t>
            </a:r>
            <a:r>
              <a:rPr lang="en-US" sz="2800" dirty="0" smtClean="0"/>
              <a:t>: it was one of only three coins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Now more complicated…</a:t>
            </a:r>
          </a:p>
          <a:p>
            <a:r>
              <a:rPr lang="en-US" sz="2800" dirty="0" smtClean="0"/>
              <a:t>The following are two common priors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Binary variable Beta</a:t>
            </a:r>
          </a:p>
          <a:p>
            <a:pPr lvl="1"/>
            <a:r>
              <a:rPr lang="en-US" sz="2400" dirty="0" smtClean="0"/>
              <a:t>Posterior distribution is binomial</a:t>
            </a:r>
          </a:p>
          <a:p>
            <a:pPr lvl="1"/>
            <a:r>
              <a:rPr lang="en-US" sz="2400" dirty="0" smtClean="0"/>
              <a:t>Easy to compute posterior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Discrete variable </a:t>
            </a:r>
            <a:r>
              <a:rPr lang="en-US" sz="2800" dirty="0" err="1" smtClean="0">
                <a:solidFill>
                  <a:srgbClr val="FF0000"/>
                </a:solidFill>
              </a:rPr>
              <a:t>Dirichlet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Posterior distribution is multinomial</a:t>
            </a:r>
          </a:p>
          <a:p>
            <a:pPr lvl="1"/>
            <a:r>
              <a:rPr lang="en-US" sz="2400" dirty="0" smtClean="0"/>
              <a:t>Easy to compute posterior </a:t>
            </a:r>
          </a:p>
        </p:txBody>
      </p:sp>
      <p:sp>
        <p:nvSpPr>
          <p:cNvPr id="9830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29600" y="6553200"/>
            <a:ext cx="312737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dirty="0" smtClean="0"/>
              <a:t>© Daniel S. Weld</a:t>
            </a:r>
          </a:p>
        </p:txBody>
      </p:sp>
      <p:sp>
        <p:nvSpPr>
          <p:cNvPr id="9830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0690EFA-E393-4327-B35E-7F7DFC8E88E4}" type="slidenum">
              <a:rPr lang="en-US" sz="1400" b="0" smtClean="0"/>
              <a:pPr/>
              <a:t>13</a:t>
            </a:fld>
            <a:endParaRPr lang="en-US" sz="1400" b="0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1600200" y="1828800"/>
            <a:ext cx="3810000" cy="608013"/>
            <a:chOff x="1330352" y="1570285"/>
            <a:chExt cx="6603340" cy="1095128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27488" y="1574800"/>
              <a:ext cx="1089025" cy="1090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30352" y="1575207"/>
              <a:ext cx="1061388" cy="10617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6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71718" y="1570285"/>
              <a:ext cx="1061974" cy="10631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49263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image1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57280"/>
            <a:ext cx="4899986" cy="237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08" name="Picture 4" descr="http://www.vosesoftware.com/ModelRiskHelp/images/12/image2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221" y="1209280"/>
            <a:ext cx="4761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Beta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Beta Distribution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257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Example: Flip coin with B</a:t>
            </a:r>
            <a:r>
              <a:rPr lang="en-US" sz="2800" i="1" dirty="0" smtClean="0"/>
              <a:t>eta</a:t>
            </a:r>
            <a:r>
              <a:rPr lang="en-US" sz="2800" dirty="0" smtClean="0"/>
              <a:t> distribution as prior over p [</a:t>
            </a:r>
            <a:r>
              <a:rPr lang="en-US" sz="2800" dirty="0" err="1" smtClean="0"/>
              <a:t>prob</a:t>
            </a:r>
            <a:r>
              <a:rPr lang="en-US" sz="2800" dirty="0" smtClean="0"/>
              <a:t>(heads)]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smtClean="0"/>
              <a:t>Parameterized by two positive numbers: a, b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smtClean="0"/>
              <a:t>Mode of distribution (E[p]) is </a:t>
            </a:r>
            <a:r>
              <a:rPr lang="en-US" sz="2400" i="1" dirty="0" smtClean="0"/>
              <a:t>a/(</a:t>
            </a:r>
            <a:r>
              <a:rPr lang="en-US" sz="2400" i="1" dirty="0" err="1" smtClean="0"/>
              <a:t>a+b</a:t>
            </a:r>
            <a:r>
              <a:rPr lang="en-US" sz="2400" i="1" dirty="0" smtClean="0"/>
              <a:t>)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smtClean="0"/>
              <a:t>Specify our prior belief for </a:t>
            </a:r>
            <a:r>
              <a:rPr lang="en-US" sz="2400" i="1" dirty="0" smtClean="0"/>
              <a:t>p</a:t>
            </a:r>
            <a:r>
              <a:rPr lang="en-US" sz="2400" dirty="0" smtClean="0"/>
              <a:t> = </a:t>
            </a:r>
            <a:r>
              <a:rPr lang="en-US" sz="2400" i="1" dirty="0" smtClean="0"/>
              <a:t>a/(</a:t>
            </a:r>
            <a:r>
              <a:rPr lang="en-US" sz="2400" i="1" dirty="0" err="1" smtClean="0"/>
              <a:t>a+b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smtClean="0"/>
              <a:t>Specify confidence in this belief with high initial values for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Updating our prior belief based on data</a:t>
            </a:r>
          </a:p>
          <a:p>
            <a:pPr lvl="1">
              <a:defRPr/>
            </a:pPr>
            <a:r>
              <a:rPr lang="en-US" sz="2400" dirty="0" smtClean="0"/>
              <a:t>incrementing </a:t>
            </a:r>
            <a:r>
              <a:rPr lang="en-US" sz="2400" i="1" dirty="0" smtClean="0"/>
              <a:t>a</a:t>
            </a:r>
            <a:r>
              <a:rPr lang="en-US" sz="2400" dirty="0" smtClean="0"/>
              <a:t> for every </a:t>
            </a:r>
            <a:r>
              <a:rPr lang="en-US" sz="2400" i="1" dirty="0" smtClean="0"/>
              <a:t>heads</a:t>
            </a:r>
            <a:r>
              <a:rPr lang="en-US" sz="2400" dirty="0" smtClean="0"/>
              <a:t> outcome</a:t>
            </a:r>
          </a:p>
          <a:p>
            <a:pPr lvl="1">
              <a:defRPr/>
            </a:pPr>
            <a:r>
              <a:rPr lang="en-US" sz="2400" dirty="0" smtClean="0"/>
              <a:t>incrementing </a:t>
            </a:r>
            <a:r>
              <a:rPr lang="en-US" sz="2400" i="1" dirty="0" smtClean="0"/>
              <a:t>b</a:t>
            </a:r>
            <a:r>
              <a:rPr lang="en-US" sz="2400" dirty="0" smtClean="0"/>
              <a:t> for every tails outcome</a:t>
            </a:r>
          </a:p>
          <a:p>
            <a:pPr>
              <a:defRPr/>
            </a:pPr>
            <a:r>
              <a:rPr lang="en-US" sz="2800" dirty="0" smtClean="0"/>
              <a:t>So after </a:t>
            </a:r>
            <a:r>
              <a:rPr lang="en-US" sz="2800" i="1" dirty="0" smtClean="0"/>
              <a:t>h</a:t>
            </a:r>
            <a:r>
              <a:rPr lang="en-US" sz="2800" dirty="0" smtClean="0"/>
              <a:t> heads out of </a:t>
            </a:r>
            <a:r>
              <a:rPr lang="en-US" sz="2800" i="1" dirty="0" smtClean="0"/>
              <a:t>n</a:t>
            </a:r>
            <a:r>
              <a:rPr lang="en-US" sz="2800" dirty="0" smtClean="0"/>
              <a:t> flips, our posterior distribution says P(</a:t>
            </a:r>
            <a:r>
              <a:rPr lang="en-US" sz="2800" i="1" dirty="0" smtClean="0"/>
              <a:t>head</a:t>
            </a:r>
            <a:r>
              <a:rPr lang="en-US" sz="2800" dirty="0" smtClean="0"/>
              <a:t>)=(</a:t>
            </a:r>
            <a:r>
              <a:rPr lang="en-US" sz="2800" i="1" dirty="0" err="1" smtClean="0"/>
              <a:t>a+h</a:t>
            </a:r>
            <a:r>
              <a:rPr lang="en-US" sz="2800" dirty="0" smtClean="0"/>
              <a:t>)/(</a:t>
            </a:r>
            <a:r>
              <a:rPr lang="en-US" sz="2800" i="1" dirty="0" err="1" smtClean="0"/>
              <a:t>a+b+n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000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One Prior: Beta Distribution</a:t>
            </a:r>
            <a:endParaRPr lang="en-US" sz="4000" b="1" i="1" smtClean="0"/>
          </a:p>
        </p:txBody>
      </p:sp>
      <p:pic>
        <p:nvPicPr>
          <p:cNvPr id="99331" name="Picture 5"/>
          <p:cNvPicPr>
            <a:picLocks noChangeAspect="1" noChangeArrowheads="1"/>
          </p:cNvPicPr>
          <p:nvPr/>
        </p:nvPicPr>
        <p:blipFill>
          <a:blip r:embed="rId3" cstate="print">
            <a:lum bright="-36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7848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2" name="Picture 6"/>
          <p:cNvPicPr>
            <a:picLocks noChangeAspect="1" noChangeArrowheads="1"/>
          </p:cNvPicPr>
          <p:nvPr/>
        </p:nvPicPr>
        <p:blipFill>
          <a:blip r:embed="rId4" cstate="print">
            <a:lum bright="-48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67056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3" name="Picture 7"/>
          <p:cNvPicPr>
            <a:picLocks noChangeAspect="1" noChangeArrowheads="1"/>
          </p:cNvPicPr>
          <p:nvPr/>
        </p:nvPicPr>
        <p:blipFill>
          <a:blip r:embed="rId5" cstate="print">
            <a:lum bright="-4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91100"/>
            <a:ext cx="33528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4" name="Picture 8"/>
          <p:cNvPicPr>
            <a:picLocks noChangeAspect="1" noChangeArrowheads="1"/>
          </p:cNvPicPr>
          <p:nvPr/>
        </p:nvPicPr>
        <p:blipFill>
          <a:blip r:embed="rId6" cstate="print">
            <a:lum bright="-48000" contras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914900"/>
            <a:ext cx="3810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5" name="Rectangle 9"/>
          <p:cNvSpPr>
            <a:spLocks noChangeArrowheads="1"/>
          </p:cNvSpPr>
          <p:nvPr/>
        </p:nvSpPr>
        <p:spPr bwMode="auto">
          <a:xfrm>
            <a:off x="1524000" y="4343400"/>
            <a:ext cx="1524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9336" name="Text Box 10"/>
          <p:cNvSpPr txBox="1">
            <a:spLocks noChangeArrowheads="1"/>
          </p:cNvSpPr>
          <p:nvPr/>
        </p:nvSpPr>
        <p:spPr bwMode="auto">
          <a:xfrm>
            <a:off x="685800" y="28956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i="1"/>
              <a:t>a,b</a:t>
            </a:r>
          </a:p>
        </p:txBody>
      </p:sp>
      <p:sp>
        <p:nvSpPr>
          <p:cNvPr id="99337" name="TextBox 8"/>
          <p:cNvSpPr txBox="1">
            <a:spLocks noChangeArrowheads="1"/>
          </p:cNvSpPr>
          <p:nvPr/>
        </p:nvSpPr>
        <p:spPr bwMode="auto">
          <a:xfrm>
            <a:off x="876300" y="5943600"/>
            <a:ext cx="708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For any positive integer </a:t>
            </a:r>
            <a:r>
              <a:rPr lang="en-US" i="1"/>
              <a:t>y</a:t>
            </a:r>
            <a:r>
              <a:rPr lang="en-US"/>
              <a:t>, </a:t>
            </a:r>
            <a:r>
              <a:rPr lang="en-US">
                <a:latin typeface="Symbol" pitchFamily="18" charset="2"/>
              </a:rPr>
              <a:t>G</a:t>
            </a:r>
            <a:r>
              <a:rPr lang="en-US"/>
              <a:t>(</a:t>
            </a:r>
            <a:r>
              <a:rPr lang="en-US" i="1"/>
              <a:t>y</a:t>
            </a:r>
            <a:r>
              <a:rPr lang="en-US"/>
              <a:t>) = (</a:t>
            </a:r>
            <a:r>
              <a:rPr lang="en-US" i="1"/>
              <a:t>y-1</a:t>
            </a:r>
            <a:r>
              <a:rPr lang="en-US"/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42512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5413"/>
            <a:ext cx="9144000" cy="11430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536700" algn="l"/>
              </a:tabLst>
            </a:pPr>
            <a:r>
              <a:rPr lang="en-US" smtClean="0"/>
              <a:t>Parameter Estimation and Bayesian Networks</a:t>
            </a:r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60525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9316" name="Group 4"/>
          <p:cNvGraphicFramePr>
            <a:graphicFrameLocks noGrp="1"/>
          </p:cNvGraphicFramePr>
          <p:nvPr/>
        </p:nvGraphicFramePr>
        <p:xfrm>
          <a:off x="4903788" y="1698625"/>
          <a:ext cx="3902075" cy="2908301"/>
        </p:xfrm>
        <a:graphic>
          <a:graphicData uri="http://schemas.openxmlformats.org/drawingml/2006/table">
            <a:tbl>
              <a:tblPr/>
              <a:tblGrid>
                <a:gridCol w="642937"/>
                <a:gridCol w="660400"/>
                <a:gridCol w="642938"/>
                <a:gridCol w="642937"/>
                <a:gridCol w="660400"/>
                <a:gridCol w="65246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62" name="Text Box 62"/>
          <p:cNvSpPr txBox="1">
            <a:spLocks noChangeArrowheads="1"/>
          </p:cNvSpPr>
          <p:nvPr/>
        </p:nvSpPr>
        <p:spPr bwMode="auto">
          <a:xfrm>
            <a:off x="269875" y="5457825"/>
            <a:ext cx="234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P(B|data) = ?</a:t>
            </a:r>
          </a:p>
        </p:txBody>
      </p:sp>
      <p:sp>
        <p:nvSpPr>
          <p:cNvPr id="102463" name="Freeform 63"/>
          <p:cNvSpPr>
            <a:spLocks/>
          </p:cNvSpPr>
          <p:nvPr/>
        </p:nvSpPr>
        <p:spPr bwMode="auto">
          <a:xfrm>
            <a:off x="4783138" y="1671638"/>
            <a:ext cx="754062" cy="3040062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2464" name="Freeform 64"/>
          <p:cNvSpPr>
            <a:spLocks/>
          </p:cNvSpPr>
          <p:nvPr/>
        </p:nvSpPr>
        <p:spPr bwMode="auto">
          <a:xfrm>
            <a:off x="6216650" y="1689100"/>
            <a:ext cx="2678113" cy="3022600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49379" name="Text Box 67"/>
          <p:cNvSpPr txBox="1">
            <a:spLocks noChangeArrowheads="1"/>
          </p:cNvSpPr>
          <p:nvPr/>
        </p:nvSpPr>
        <p:spPr bwMode="auto">
          <a:xfrm>
            <a:off x="2657475" y="49149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000" b="0">
                <a:solidFill>
                  <a:srgbClr val="9900CC"/>
                </a:solidFill>
              </a:rPr>
              <a:t>Prior</a:t>
            </a:r>
          </a:p>
        </p:txBody>
      </p:sp>
      <p:sp>
        <p:nvSpPr>
          <p:cNvPr id="1549381" name="Text Box 69"/>
          <p:cNvSpPr txBox="1">
            <a:spLocks noChangeArrowheads="1"/>
          </p:cNvSpPr>
          <p:nvPr/>
        </p:nvSpPr>
        <p:spPr bwMode="auto">
          <a:xfrm>
            <a:off x="3889375" y="5457825"/>
            <a:ext cx="175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“+ data” = </a:t>
            </a:r>
          </a:p>
        </p:txBody>
      </p:sp>
      <p:sp>
        <p:nvSpPr>
          <p:cNvPr id="102467" name="Freeform 72"/>
          <p:cNvSpPr>
            <a:spLocks/>
          </p:cNvSpPr>
          <p:nvPr/>
        </p:nvSpPr>
        <p:spPr bwMode="auto">
          <a:xfrm>
            <a:off x="3046413" y="1514475"/>
            <a:ext cx="1606550" cy="892175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9175" y="5457825"/>
            <a:ext cx="15986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9900CC"/>
                </a:solidFill>
              </a:rPr>
              <a:t>Beta(1,4)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870575" y="5461000"/>
            <a:ext cx="100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(3,7)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100888" y="5003800"/>
            <a:ext cx="1455737" cy="985838"/>
            <a:chOff x="6259558" y="5372100"/>
            <a:chExt cx="1455964" cy="985838"/>
          </a:xfrm>
        </p:grpSpPr>
        <p:cxnSp>
          <p:nvCxnSpPr>
            <p:cNvPr id="102471" name="Straight Connector 15"/>
            <p:cNvCxnSpPr>
              <a:cxnSpLocks noChangeShapeType="1"/>
            </p:cNvCxnSpPr>
            <p:nvPr/>
          </p:nvCxnSpPr>
          <p:spPr bwMode="auto">
            <a:xfrm flipV="1">
              <a:off x="6264640" y="5806440"/>
              <a:ext cx="118872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72" name="TextBox 16"/>
            <p:cNvSpPr txBox="1">
              <a:spLocks noChangeArrowheads="1"/>
            </p:cNvSpPr>
            <p:nvPr/>
          </p:nvSpPr>
          <p:spPr bwMode="auto">
            <a:xfrm>
              <a:off x="6259558" y="5900738"/>
              <a:ext cx="85738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.3</a:t>
              </a:r>
            </a:p>
          </p:txBody>
        </p:sp>
        <p:cxnSp>
          <p:nvCxnSpPr>
            <p:cNvPr id="102473" name="Straight Connector 17"/>
            <p:cNvCxnSpPr>
              <a:cxnSpLocks noChangeShapeType="1"/>
            </p:cNvCxnSpPr>
            <p:nvPr/>
          </p:nvCxnSpPr>
          <p:spPr bwMode="auto">
            <a:xfrm flipV="1">
              <a:off x="6278880" y="6339840"/>
              <a:ext cx="118872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74" name="Straight Connector 18"/>
            <p:cNvCxnSpPr>
              <a:cxnSpLocks noChangeShapeType="1"/>
            </p:cNvCxnSpPr>
            <p:nvPr/>
          </p:nvCxnSpPr>
          <p:spPr bwMode="auto">
            <a:xfrm rot="5400000" flipV="1">
              <a:off x="6004560" y="6065520"/>
              <a:ext cx="54864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75" name="Straight Connector 19"/>
            <p:cNvCxnSpPr>
              <a:cxnSpLocks noChangeShapeType="1"/>
            </p:cNvCxnSpPr>
            <p:nvPr/>
          </p:nvCxnSpPr>
          <p:spPr bwMode="auto">
            <a:xfrm rot="5400000" flipV="1">
              <a:off x="6614160" y="6065520"/>
              <a:ext cx="54864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76" name="Rectangle 10"/>
            <p:cNvSpPr>
              <a:spLocks noChangeArrowheads="1"/>
            </p:cNvSpPr>
            <p:nvPr/>
          </p:nvSpPr>
          <p:spPr bwMode="auto">
            <a:xfrm>
              <a:off x="6450088" y="5372100"/>
              <a:ext cx="328663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0" rIns="45720" bIns="0">
              <a:spAutoFit/>
            </a:bodyPr>
            <a:lstStyle/>
            <a:p>
              <a:pPr eaLnBrk="0" hangingPunct="0"/>
              <a:r>
                <a:rPr lang="en-US" sz="2800" b="0" i="1">
                  <a:latin typeface="Arial" pitchFamily="34" charset="0"/>
                </a:rPr>
                <a:t>B</a:t>
              </a:r>
              <a:endParaRPr lang="en-US" sz="2800" b="0">
                <a:latin typeface="Arial" pitchFamily="34" charset="0"/>
              </a:endParaRPr>
            </a:p>
          </p:txBody>
        </p:sp>
        <p:cxnSp>
          <p:nvCxnSpPr>
            <p:cNvPr id="102477" name="Straight Connector 21"/>
            <p:cNvCxnSpPr>
              <a:cxnSpLocks noChangeShapeType="1"/>
            </p:cNvCxnSpPr>
            <p:nvPr/>
          </p:nvCxnSpPr>
          <p:spPr bwMode="auto">
            <a:xfrm rot="5400000" flipV="1">
              <a:off x="7166338" y="6065521"/>
              <a:ext cx="54864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78" name="Rectangle 10"/>
            <p:cNvSpPr>
              <a:spLocks noChangeArrowheads="1"/>
            </p:cNvSpPr>
            <p:nvPr/>
          </p:nvSpPr>
          <p:spPr bwMode="auto">
            <a:xfrm>
              <a:off x="6869253" y="5372100"/>
              <a:ext cx="536658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0" rIns="45720" bIns="0">
              <a:spAutoFit/>
            </a:bodyPr>
            <a:lstStyle/>
            <a:p>
              <a:pPr eaLnBrk="0" hangingPunct="0"/>
              <a:r>
                <a:rPr lang="en-US" sz="2800" b="0">
                  <a:latin typeface="Arial" pitchFamily="34" charset="0"/>
                </a:rPr>
                <a:t>¬</a:t>
              </a:r>
              <a:r>
                <a:rPr lang="en-US" sz="2800" b="0" i="1">
                  <a:latin typeface="Arial" pitchFamily="34" charset="0"/>
                </a:rPr>
                <a:t>B</a:t>
              </a:r>
              <a:endParaRPr lang="en-US" sz="2800" b="0">
                <a:latin typeface="Arial" pitchFamily="34" charset="0"/>
              </a:endParaRPr>
            </a:p>
          </p:txBody>
        </p:sp>
        <p:sp>
          <p:nvSpPr>
            <p:cNvPr id="102479" name="TextBox 23"/>
            <p:cNvSpPr txBox="1">
              <a:spLocks noChangeArrowheads="1"/>
            </p:cNvSpPr>
            <p:nvPr/>
          </p:nvSpPr>
          <p:spPr bwMode="auto">
            <a:xfrm>
              <a:off x="6858139" y="5900738"/>
              <a:ext cx="85738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.7</a:t>
              </a:r>
            </a:p>
          </p:txBody>
        </p:sp>
      </p:grp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288925" y="6210300"/>
            <a:ext cx="877728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9900CC"/>
                </a:solidFill>
              </a:rPr>
              <a:t>Prior P(B)= 1/(1+4) = 20% with equivalent sample size 5</a:t>
            </a:r>
          </a:p>
        </p:txBody>
      </p:sp>
    </p:spTree>
    <p:extLst>
      <p:ext uri="{BB962C8B-B14F-4D97-AF65-F5344CB8AC3E}">
        <p14:creationId xmlns:p14="http://schemas.microsoft.com/office/powerpoint/2010/main" val="3509975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9379" grpId="0"/>
      <p:bldP spid="1549381" grpId="0"/>
      <p:bldP spid="14" grpId="0" animBg="1"/>
      <p:bldP spid="15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3" y="125413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Parameter Estimation and Bayesian Networks</a:t>
            </a:r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514475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50340" name="Group 4"/>
          <p:cNvGraphicFramePr>
            <a:graphicFrameLocks noGrp="1"/>
          </p:cNvGraphicFramePr>
          <p:nvPr/>
        </p:nvGraphicFramePr>
        <p:xfrm>
          <a:off x="4921250" y="1698625"/>
          <a:ext cx="3902075" cy="2908301"/>
        </p:xfrm>
        <a:graphic>
          <a:graphicData uri="http://schemas.openxmlformats.org/drawingml/2006/table">
            <a:tbl>
              <a:tblPr/>
              <a:tblGrid>
                <a:gridCol w="642938"/>
                <a:gridCol w="660400"/>
                <a:gridCol w="642937"/>
                <a:gridCol w="642938"/>
                <a:gridCol w="660400"/>
                <a:gridCol w="65246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86" name="Freeform 62"/>
          <p:cNvSpPr>
            <a:spLocks/>
          </p:cNvSpPr>
          <p:nvPr/>
        </p:nvSpPr>
        <p:spPr bwMode="auto">
          <a:xfrm>
            <a:off x="7527925" y="1689100"/>
            <a:ext cx="1331913" cy="3019425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3487" name="Freeform 63"/>
          <p:cNvSpPr>
            <a:spLocks/>
          </p:cNvSpPr>
          <p:nvPr/>
        </p:nvSpPr>
        <p:spPr bwMode="auto">
          <a:xfrm>
            <a:off x="1804988" y="2403475"/>
            <a:ext cx="1606550" cy="893763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3488" name="Freeform 64"/>
          <p:cNvSpPr>
            <a:spLocks/>
          </p:cNvSpPr>
          <p:nvPr/>
        </p:nvSpPr>
        <p:spPr bwMode="auto">
          <a:xfrm>
            <a:off x="6251575" y="1689100"/>
            <a:ext cx="588963" cy="3019425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50401" name="Text Box 65"/>
          <p:cNvSpPr txBox="1">
            <a:spLocks noChangeArrowheads="1"/>
          </p:cNvSpPr>
          <p:nvPr/>
        </p:nvSpPr>
        <p:spPr bwMode="auto">
          <a:xfrm>
            <a:off x="36513" y="4708525"/>
            <a:ext cx="2692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P(A|E,B) = ?</a:t>
            </a:r>
          </a:p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P(A|E,¬B) = ?</a:t>
            </a:r>
          </a:p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P(A|¬E,B) = ?</a:t>
            </a:r>
          </a:p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P(A|¬E,¬B) = ?</a:t>
            </a:r>
          </a:p>
        </p:txBody>
      </p:sp>
    </p:spTree>
    <p:extLst>
      <p:ext uri="{BB962C8B-B14F-4D97-AF65-F5344CB8AC3E}">
        <p14:creationId xmlns:p14="http://schemas.microsoft.com/office/powerpoint/2010/main" val="3298603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04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3" y="125413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Parameter Estimation and Bayesian Networks</a:t>
            </a:r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514475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97444" name="Group 4"/>
          <p:cNvGraphicFramePr>
            <a:graphicFrameLocks noGrp="1"/>
          </p:cNvGraphicFramePr>
          <p:nvPr/>
        </p:nvGraphicFramePr>
        <p:xfrm>
          <a:off x="4921250" y="1698625"/>
          <a:ext cx="3902075" cy="2908301"/>
        </p:xfrm>
        <a:graphic>
          <a:graphicData uri="http://schemas.openxmlformats.org/drawingml/2006/table">
            <a:tbl>
              <a:tblPr/>
              <a:tblGrid>
                <a:gridCol w="642938"/>
                <a:gridCol w="660400"/>
                <a:gridCol w="642937"/>
                <a:gridCol w="642938"/>
                <a:gridCol w="660400"/>
                <a:gridCol w="65246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510" name="Freeform 62"/>
          <p:cNvSpPr>
            <a:spLocks/>
          </p:cNvSpPr>
          <p:nvPr/>
        </p:nvSpPr>
        <p:spPr bwMode="auto">
          <a:xfrm>
            <a:off x="7527925" y="1689100"/>
            <a:ext cx="1331913" cy="3019425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511" name="Freeform 63"/>
          <p:cNvSpPr>
            <a:spLocks/>
          </p:cNvSpPr>
          <p:nvPr/>
        </p:nvSpPr>
        <p:spPr bwMode="auto">
          <a:xfrm>
            <a:off x="1804988" y="2403475"/>
            <a:ext cx="1606550" cy="893763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512" name="Freeform 64"/>
          <p:cNvSpPr>
            <a:spLocks/>
          </p:cNvSpPr>
          <p:nvPr/>
        </p:nvSpPr>
        <p:spPr bwMode="auto">
          <a:xfrm>
            <a:off x="6251575" y="1689100"/>
            <a:ext cx="588963" cy="3019425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513" name="Text Box 66"/>
          <p:cNvSpPr txBox="1">
            <a:spLocks noChangeArrowheads="1"/>
          </p:cNvSpPr>
          <p:nvPr/>
        </p:nvSpPr>
        <p:spPr bwMode="auto">
          <a:xfrm>
            <a:off x="193675" y="4887913"/>
            <a:ext cx="26797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000" b="0">
                <a:solidFill>
                  <a:srgbClr val="B3B3B3"/>
                </a:solidFill>
                <a:latin typeface="Gill Sans"/>
              </a:rPr>
              <a:t>P(A|E,B) = ?</a:t>
            </a:r>
          </a:p>
          <a:p>
            <a:pPr eaLnBrk="1" hangingPunct="1"/>
            <a:r>
              <a:rPr lang="en-US" sz="3000" b="0">
                <a:solidFill>
                  <a:srgbClr val="B3B3B3"/>
                </a:solidFill>
                <a:latin typeface="Gill Sans"/>
              </a:rPr>
              <a:t>P(A|E,¬B) = ?</a:t>
            </a:r>
          </a:p>
          <a:p>
            <a:pPr eaLnBrk="1" hangingPunct="1"/>
            <a:r>
              <a:rPr lang="en-US" sz="3000" b="0">
                <a:solidFill>
                  <a:srgbClr val="9900CC"/>
                </a:solidFill>
                <a:latin typeface="Gill Sans"/>
              </a:rPr>
              <a:t>P(A|¬E,B) = ?</a:t>
            </a:r>
          </a:p>
          <a:p>
            <a:pPr eaLnBrk="1" hangingPunct="1"/>
            <a:r>
              <a:rPr lang="en-US" sz="3000" b="0">
                <a:solidFill>
                  <a:srgbClr val="B3B3B3"/>
                </a:solidFill>
                <a:latin typeface="Gill Sans"/>
              </a:rPr>
              <a:t>P(A|¬E,¬B) = ?</a:t>
            </a:r>
          </a:p>
        </p:txBody>
      </p:sp>
      <p:sp>
        <p:nvSpPr>
          <p:cNvPr id="1597508" name="Text Box 68"/>
          <p:cNvSpPr txBox="1">
            <a:spLocks noChangeArrowheads="1"/>
          </p:cNvSpPr>
          <p:nvPr/>
        </p:nvSpPr>
        <p:spPr bwMode="auto">
          <a:xfrm>
            <a:off x="3009900" y="4887913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000" b="0">
                <a:solidFill>
                  <a:srgbClr val="9900CC"/>
                </a:solidFill>
                <a:latin typeface="Gill Sans"/>
              </a:rPr>
              <a:t>Prior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25688" y="5748338"/>
            <a:ext cx="159861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9900CC"/>
                </a:solidFill>
              </a:rPr>
              <a:t>Beta(2,3)</a:t>
            </a:r>
          </a:p>
        </p:txBody>
      </p:sp>
    </p:spTree>
    <p:extLst>
      <p:ext uri="{BB962C8B-B14F-4D97-AF65-F5344CB8AC3E}">
        <p14:creationId xmlns:p14="http://schemas.microsoft.com/office/powerpoint/2010/main" val="1906636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8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686800" y="64008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9E60E005-F0B7-E141-A865-AA61E5C776EC}" type="slidenum">
              <a:rPr lang="en-US">
                <a:solidFill>
                  <a:schemeClr val="tx1"/>
                </a:solidFill>
                <a:cs typeface="Arial" charset="0"/>
              </a:rPr>
              <a:pPr eaLnBrk="1" hangingPunct="1"/>
              <a:t>2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1700"/>
          </a:xfrm>
        </p:spPr>
        <p:txBody>
          <a:bodyPr/>
          <a:lstStyle/>
          <a:p>
            <a:pPr indent="0" eaLnBrk="1" hangingPunct="1">
              <a:defRPr/>
            </a:pPr>
            <a:r>
              <a:rPr lang="en-US" dirty="0">
                <a:latin typeface="+mn-lt"/>
              </a:rPr>
              <a:t>Search thru a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28800"/>
            <a:ext cx="8496300" cy="1905000"/>
          </a:xfrm>
        </p:spPr>
        <p:txBody>
          <a:bodyPr/>
          <a:lstStyle/>
          <a:p>
            <a:pPr lvl="1" eaLnBrk="1" hangingPunct="1"/>
            <a:r>
              <a:rPr lang="en-US">
                <a:latin typeface="Arial" charset="0"/>
                <a:ea typeface="ヒラギノ角ゴ ProN W3" charset="0"/>
                <a:cs typeface="ヒラギノ角ゴ ProN W3" charset="0"/>
              </a:rPr>
              <a:t>Set of states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N W3" charset="0"/>
                <a:cs typeface="ヒラギノ角ゴ ProN W3" charset="0"/>
              </a:rPr>
              <a:t>Operators [and costs]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N W3" charset="0"/>
                <a:cs typeface="ヒラギノ角ゴ ProN W3" charset="0"/>
              </a:rPr>
              <a:t>Start state</a:t>
            </a:r>
          </a:p>
          <a:p>
            <a:pPr lvl="1" eaLnBrk="1" hangingPunct="1"/>
            <a:r>
              <a:rPr lang="en-US">
                <a:latin typeface="Arial" charset="0"/>
                <a:ea typeface="ヒラギノ角ゴ ProN W3" charset="0"/>
                <a:cs typeface="ヒラギノ角ゴ ProN W3" charset="0"/>
              </a:rPr>
              <a:t>Goal state [test]</a:t>
            </a:r>
          </a:p>
          <a:p>
            <a:pPr eaLnBrk="1" hangingPunct="1"/>
            <a:endParaRPr lang="en-US">
              <a:latin typeface="Arial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41300" y="4267200"/>
            <a:ext cx="87503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800" dirty="0">
              <a:latin typeface="+mn-lt"/>
            </a:endParaRPr>
          </a:p>
          <a:p>
            <a:pPr marL="917575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Path: start </a:t>
            </a:r>
            <a:r>
              <a:rPr lang="en-US" sz="2800" dirty="0">
                <a:solidFill>
                  <a:schemeClr val="tx1"/>
                </a:solidFill>
                <a:latin typeface="+mn-lt"/>
                <a:sym typeface="Symbol" pitchFamily="18" charset="2"/>
              </a:rPr>
              <a:t> a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state satisfying goal test</a:t>
            </a:r>
          </a:p>
          <a:p>
            <a:pPr marL="917575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[May require shortest path]</a:t>
            </a:r>
          </a:p>
          <a:p>
            <a:pPr marL="917575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[Sometimes just need state passing test]</a:t>
            </a:r>
          </a:p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79400" y="13716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7030A0"/>
                </a:solidFill>
                <a:latin typeface="+mn-lt"/>
              </a:rPr>
              <a:t>Input:</a:t>
            </a:r>
          </a:p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31800" y="41783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7030A0"/>
                </a:solidFill>
                <a:latin typeface="+mn-lt"/>
              </a:rPr>
              <a:t>Output:</a:t>
            </a:r>
          </a:p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1371600" y="622300"/>
            <a:ext cx="9144000" cy="901700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4000" dirty="0">
                <a:solidFill>
                  <a:srgbClr val="FF0000"/>
                </a:solidFill>
                <a:latin typeface="+mn-lt"/>
              </a:rPr>
              <a:t>Problem Space / State Space </a:t>
            </a:r>
          </a:p>
        </p:txBody>
      </p:sp>
    </p:spTree>
    <p:extLst>
      <p:ext uri="{BB962C8B-B14F-4D97-AF65-F5344CB8AC3E}">
        <p14:creationId xmlns:p14="http://schemas.microsoft.com/office/powerpoint/2010/main" val="1538041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513" y="125413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Parameter Estimation and Bayesian Networks</a:t>
            </a:r>
          </a:p>
        </p:txBody>
      </p:sp>
      <p:pic>
        <p:nvPicPr>
          <p:cNvPr id="272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514475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97444" name="Group 4"/>
          <p:cNvGraphicFramePr>
            <a:graphicFrameLocks noGrp="1"/>
          </p:cNvGraphicFramePr>
          <p:nvPr/>
        </p:nvGraphicFramePr>
        <p:xfrm>
          <a:off x="4921250" y="1698625"/>
          <a:ext cx="3902075" cy="2908301"/>
        </p:xfrm>
        <a:graphic>
          <a:graphicData uri="http://schemas.openxmlformats.org/drawingml/2006/table">
            <a:tbl>
              <a:tblPr/>
              <a:tblGrid>
                <a:gridCol w="642938"/>
                <a:gridCol w="660400"/>
                <a:gridCol w="642937"/>
                <a:gridCol w="642938"/>
                <a:gridCol w="660400"/>
                <a:gridCol w="65246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2446" name="Freeform 62"/>
          <p:cNvSpPr>
            <a:spLocks/>
          </p:cNvSpPr>
          <p:nvPr/>
        </p:nvSpPr>
        <p:spPr bwMode="auto">
          <a:xfrm>
            <a:off x="7527925" y="1689100"/>
            <a:ext cx="1331913" cy="3019425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72447" name="Freeform 63"/>
          <p:cNvSpPr>
            <a:spLocks/>
          </p:cNvSpPr>
          <p:nvPr/>
        </p:nvSpPr>
        <p:spPr bwMode="auto">
          <a:xfrm>
            <a:off x="1804988" y="2403475"/>
            <a:ext cx="1606550" cy="893763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72448" name="Freeform 64"/>
          <p:cNvSpPr>
            <a:spLocks/>
          </p:cNvSpPr>
          <p:nvPr/>
        </p:nvSpPr>
        <p:spPr bwMode="auto">
          <a:xfrm>
            <a:off x="6251575" y="1689100"/>
            <a:ext cx="588963" cy="3019425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72449" name="Text Box 66"/>
          <p:cNvSpPr txBox="1">
            <a:spLocks noChangeArrowheads="1"/>
          </p:cNvSpPr>
          <p:nvPr/>
        </p:nvSpPr>
        <p:spPr bwMode="auto">
          <a:xfrm>
            <a:off x="193675" y="4887913"/>
            <a:ext cx="26797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000" b="0">
                <a:solidFill>
                  <a:srgbClr val="B3B3B3"/>
                </a:solidFill>
                <a:latin typeface="Gill Sans"/>
              </a:rPr>
              <a:t>P(A|E,B) = ?</a:t>
            </a:r>
          </a:p>
          <a:p>
            <a:pPr eaLnBrk="1" hangingPunct="1"/>
            <a:r>
              <a:rPr lang="en-US" sz="3000" b="0">
                <a:solidFill>
                  <a:srgbClr val="B3B3B3"/>
                </a:solidFill>
                <a:latin typeface="Gill Sans"/>
              </a:rPr>
              <a:t>P(A|E,¬B) = ?</a:t>
            </a:r>
          </a:p>
          <a:p>
            <a:pPr eaLnBrk="1" hangingPunct="1"/>
            <a:r>
              <a:rPr lang="en-US" sz="3000" b="0">
                <a:solidFill>
                  <a:srgbClr val="9900CC"/>
                </a:solidFill>
                <a:latin typeface="Gill Sans"/>
              </a:rPr>
              <a:t>P(A|¬E,B) = ?</a:t>
            </a:r>
          </a:p>
          <a:p>
            <a:pPr eaLnBrk="1" hangingPunct="1"/>
            <a:r>
              <a:rPr lang="en-US" sz="3000" b="0">
                <a:solidFill>
                  <a:srgbClr val="B3B3B3"/>
                </a:solidFill>
                <a:latin typeface="Gill Sans"/>
              </a:rPr>
              <a:t>P(A|¬E,¬B) = ?</a:t>
            </a:r>
          </a:p>
        </p:txBody>
      </p:sp>
      <p:sp>
        <p:nvSpPr>
          <p:cNvPr id="1597508" name="Text Box 68"/>
          <p:cNvSpPr txBox="1">
            <a:spLocks noChangeArrowheads="1"/>
          </p:cNvSpPr>
          <p:nvPr/>
        </p:nvSpPr>
        <p:spPr bwMode="auto">
          <a:xfrm>
            <a:off x="3009900" y="4887913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Prior</a:t>
            </a:r>
          </a:p>
        </p:txBody>
      </p:sp>
      <p:sp>
        <p:nvSpPr>
          <p:cNvPr id="1597511" name="Text Box 71"/>
          <p:cNvSpPr txBox="1">
            <a:spLocks noChangeArrowheads="1"/>
          </p:cNvSpPr>
          <p:nvPr/>
        </p:nvSpPr>
        <p:spPr bwMode="auto">
          <a:xfrm>
            <a:off x="3979863" y="5700713"/>
            <a:ext cx="139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000" b="0">
                <a:solidFill>
                  <a:srgbClr val="9900CC"/>
                </a:solidFill>
                <a:latin typeface="Gill Sans"/>
              </a:rPr>
              <a:t>+ data=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25688" y="5748338"/>
            <a:ext cx="159861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9900CC"/>
                </a:solidFill>
              </a:rPr>
              <a:t>Beta(2,3)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35588" y="5715000"/>
            <a:ext cx="159861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>
                <a:solidFill>
                  <a:srgbClr val="9900CC"/>
                </a:solidFill>
              </a:rPr>
              <a:t>Beta(3,4</a:t>
            </a:r>
            <a:r>
              <a:rPr lang="en-US" dirty="0">
                <a:solidFill>
                  <a:srgbClr val="9900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3934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555"/>
            <a:ext cx="9144000" cy="928955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dirty="0" smtClean="0"/>
              <a:t>Output of Learning</a:t>
            </a:r>
            <a:endParaRPr lang="en-US" dirty="0" smtClean="0"/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143000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8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58553"/>
              </p:ext>
            </p:extLst>
          </p:nvPr>
        </p:nvGraphicFramePr>
        <p:xfrm>
          <a:off x="990600" y="4114800"/>
          <a:ext cx="2887660" cy="2476964"/>
        </p:xfrm>
        <a:graphic>
          <a:graphicData uri="http://schemas.openxmlformats.org/drawingml/2006/table">
            <a:tbl>
              <a:tblPr/>
              <a:tblGrid>
                <a:gridCol w="475794"/>
                <a:gridCol w="488717"/>
                <a:gridCol w="475795"/>
                <a:gridCol w="475794"/>
                <a:gridCol w="488717"/>
                <a:gridCol w="482843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846655" y="1752600"/>
            <a:ext cx="1824828" cy="1331609"/>
            <a:chOff x="6947698" y="3392791"/>
            <a:chExt cx="1824828" cy="1331609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rot="5400000">
              <a:off x="7215026" y="3166901"/>
              <a:ext cx="1290171" cy="1824828"/>
            </a:xfrm>
            <a:prstGeom prst="wedgeRectCallout">
              <a:avLst>
                <a:gd name="adj1" fmla="val 912"/>
                <a:gd name="adj2" fmla="val 93884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sz="1200" b="0">
                <a:latin typeface="Times New Roman" pitchFamily="18" charset="0"/>
              </a:endParaRP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7065428" y="3392791"/>
              <a:ext cx="1707097" cy="1314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en-US" sz="1400" b="0"/>
                <a:t>       Pr(A|E,B)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0.9 (0.1)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0.2 (0.8)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0.85 (0.15)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0.01 (0.99)                 </a:t>
              </a:r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7124294" y="3703014"/>
              <a:ext cx="15893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7477486" y="3434229"/>
              <a:ext cx="0" cy="1236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7300890" y="3971800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7124294" y="4240586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7124294" y="4509371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7300890" y="4455614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76800" y="914400"/>
            <a:ext cx="1589366" cy="523220"/>
            <a:chOff x="2174081" y="2286000"/>
            <a:chExt cx="1589366" cy="523220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 rot="5400000">
              <a:off x="2726857" y="1733224"/>
              <a:ext cx="483814" cy="1589366"/>
            </a:xfrm>
            <a:prstGeom prst="wedgeRectCallout">
              <a:avLst>
                <a:gd name="adj1" fmla="val 55875"/>
                <a:gd name="adj2" fmla="val 79326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sz="1200" b="0">
                <a:latin typeface="Times New Roman" pitchFamily="18" charset="0"/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207192" y="2286000"/>
              <a:ext cx="1523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0" dirty="0" err="1" smtClean="0"/>
                <a:t>Pr</a:t>
              </a:r>
              <a:r>
                <a:rPr lang="en-US" sz="1400" b="0" dirty="0" smtClean="0"/>
                <a:t>(B=t</a:t>
              </a:r>
              <a:r>
                <a:rPr lang="en-US" sz="1400" b="0" dirty="0"/>
                <a:t>) </a:t>
              </a:r>
              <a:r>
                <a:rPr lang="en-US" sz="1400" b="0" dirty="0" err="1" smtClean="0"/>
                <a:t>Pr</a:t>
              </a:r>
              <a:r>
                <a:rPr lang="en-US" sz="1400" b="0" dirty="0" smtClean="0"/>
                <a:t>(B=f</a:t>
              </a:r>
              <a:r>
                <a:rPr lang="en-US" sz="1400" b="0" dirty="0"/>
                <a:t>)</a:t>
              </a:r>
            </a:p>
            <a:p>
              <a:r>
                <a:rPr lang="en-US" sz="1400" b="0" dirty="0"/>
                <a:t>   </a:t>
              </a:r>
              <a:r>
                <a:rPr lang="en-US" sz="1400" b="0" dirty="0" smtClean="0"/>
                <a:t>0.05    0.95</a:t>
              </a:r>
              <a:endParaRPr lang="en-US" sz="1400" b="0" dirty="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62379" y="2527907"/>
              <a:ext cx="14127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15155850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555"/>
            <a:ext cx="9144000" cy="928955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dirty="0" smtClean="0"/>
              <a:t>Did Learning Work Well?</a:t>
            </a:r>
            <a:endParaRPr lang="en-US" dirty="0" smtClean="0"/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143000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8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1854"/>
              </p:ext>
            </p:extLst>
          </p:nvPr>
        </p:nvGraphicFramePr>
        <p:xfrm>
          <a:off x="990600" y="4114800"/>
          <a:ext cx="2887660" cy="2476964"/>
        </p:xfrm>
        <a:graphic>
          <a:graphicData uri="http://schemas.openxmlformats.org/drawingml/2006/table">
            <a:tbl>
              <a:tblPr/>
              <a:tblGrid>
                <a:gridCol w="475794"/>
                <a:gridCol w="488717"/>
                <a:gridCol w="475795"/>
                <a:gridCol w="475794"/>
                <a:gridCol w="488717"/>
                <a:gridCol w="482843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846655" y="1752600"/>
            <a:ext cx="1824828" cy="1331609"/>
            <a:chOff x="6947698" y="3392791"/>
            <a:chExt cx="1824828" cy="1331609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rot="5400000">
              <a:off x="7215026" y="3166901"/>
              <a:ext cx="1290171" cy="1824828"/>
            </a:xfrm>
            <a:prstGeom prst="wedgeRectCallout">
              <a:avLst>
                <a:gd name="adj1" fmla="val 912"/>
                <a:gd name="adj2" fmla="val 93884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sz="1200" b="0">
                <a:latin typeface="Times New Roman" pitchFamily="18" charset="0"/>
              </a:endParaRP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7065428" y="3392791"/>
              <a:ext cx="1707097" cy="1314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en-US" sz="1400" b="0"/>
                <a:t>       Pr(A|E,B)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0.9 (0.1)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0.2 (0.8)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0.85 (0.15)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0.01 (0.99)                 </a:t>
              </a:r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7124294" y="3703014"/>
              <a:ext cx="15893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7477486" y="3434229"/>
              <a:ext cx="0" cy="1236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7300890" y="3971800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7124294" y="4240586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7124294" y="4509371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7300890" y="4455614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76800" y="914400"/>
            <a:ext cx="1589366" cy="523220"/>
            <a:chOff x="2174081" y="2286000"/>
            <a:chExt cx="1589366" cy="523220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 rot="5400000">
              <a:off x="2726857" y="1733224"/>
              <a:ext cx="483814" cy="1589366"/>
            </a:xfrm>
            <a:prstGeom prst="wedgeRectCallout">
              <a:avLst>
                <a:gd name="adj1" fmla="val 55875"/>
                <a:gd name="adj2" fmla="val 79326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sz="1200" b="0">
                <a:latin typeface="Times New Roman" pitchFamily="18" charset="0"/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207192" y="2286000"/>
              <a:ext cx="1523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0" dirty="0" err="1" smtClean="0"/>
                <a:t>Pr</a:t>
              </a:r>
              <a:r>
                <a:rPr lang="en-US" sz="1400" b="0" dirty="0" smtClean="0"/>
                <a:t>(B=t</a:t>
              </a:r>
              <a:r>
                <a:rPr lang="en-US" sz="1400" b="0" dirty="0"/>
                <a:t>) </a:t>
              </a:r>
              <a:r>
                <a:rPr lang="en-US" sz="1400" b="0" dirty="0" err="1" smtClean="0"/>
                <a:t>Pr</a:t>
              </a:r>
              <a:r>
                <a:rPr lang="en-US" sz="1400" b="0" dirty="0" smtClean="0"/>
                <a:t>(B=f</a:t>
              </a:r>
              <a:r>
                <a:rPr lang="en-US" sz="1400" b="0" dirty="0"/>
                <a:t>)</a:t>
              </a:r>
            </a:p>
            <a:p>
              <a:r>
                <a:rPr lang="en-US" sz="1400" b="0" dirty="0"/>
                <a:t>   </a:t>
              </a:r>
              <a:r>
                <a:rPr lang="en-US" sz="1400" b="0" dirty="0" smtClean="0"/>
                <a:t>0.05    0.95</a:t>
              </a:r>
              <a:endParaRPr lang="en-US" sz="1400" b="0" dirty="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62379" y="2527907"/>
              <a:ext cx="14127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724400" y="4724400"/>
            <a:ext cx="439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Can easily calculate 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P(data) </a:t>
            </a:r>
            <a:r>
              <a:rPr lang="en-US" sz="2400" dirty="0" smtClean="0">
                <a:solidFill>
                  <a:srgbClr val="7030A0"/>
                </a:solidFill>
              </a:rPr>
              <a:t>for learned parameters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6626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Learning with Continuous </a:t>
            </a:r>
            <a:r>
              <a:rPr lang="en-US" dirty="0"/>
              <a:t>Variables</a:t>
            </a:r>
            <a:endParaRPr lang="en-CA" dirty="0" smtClean="0"/>
          </a:p>
        </p:txBody>
      </p:sp>
      <p:sp>
        <p:nvSpPr>
          <p:cNvPr id="11269" name="AutoShape 3"/>
          <p:cNvSpPr>
            <a:spLocks noChangeArrowheads="1"/>
          </p:cNvSpPr>
          <p:nvPr/>
        </p:nvSpPr>
        <p:spPr bwMode="auto">
          <a:xfrm rot="5400000">
            <a:off x="6782656" y="381860"/>
            <a:ext cx="1293685" cy="3124202"/>
          </a:xfrm>
          <a:prstGeom prst="wedgeRectCallout">
            <a:avLst>
              <a:gd name="adj1" fmla="val 12692"/>
              <a:gd name="adj2" fmla="val 72854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3124200" y="1745125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337364" name="Text Box 20"/>
          <p:cNvSpPr txBox="1">
            <a:spLocks noChangeArrowheads="1"/>
          </p:cNvSpPr>
          <p:nvPr/>
        </p:nvSpPr>
        <p:spPr bwMode="auto">
          <a:xfrm>
            <a:off x="6705598" y="1361326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(E=x)</a:t>
            </a:r>
            <a:endParaRPr lang="en-US" sz="2000" b="0" dirty="0"/>
          </a:p>
          <a:p>
            <a:r>
              <a:rPr lang="en-US" sz="2000" b="0" dirty="0"/>
              <a:t>   </a:t>
            </a:r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6298232" y="171002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60646" y="1796534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mean: </a:t>
            </a:r>
            <a:r>
              <a:rPr lang="en-US" dirty="0" smtClean="0">
                <a:sym typeface="Symbol"/>
              </a:rPr>
              <a:t> =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6864" y="2143018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variance: </a:t>
            </a:r>
            <a:r>
              <a:rPr lang="en-US" dirty="0" smtClean="0">
                <a:sym typeface="Symbol"/>
              </a:rPr>
              <a:t> =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" name="Picture 19" descr="File:Normal_Distribution_PDF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1981200" cy="1267968"/>
          </a:xfrm>
          <a:prstGeom prst="rect">
            <a:avLst/>
          </a:prstGeom>
        </p:spPr>
      </p:pic>
      <p:pic>
        <p:nvPicPr>
          <p:cNvPr id="15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6" cstate="print"/>
          <a:srcRect l="-316" t="-1" r="21674" b="51209"/>
          <a:stretch/>
        </p:blipFill>
        <p:spPr bwMode="auto">
          <a:xfrm>
            <a:off x="2514600" y="3352800"/>
            <a:ext cx="358416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6" cstate="print"/>
          <a:srcRect t="55130"/>
          <a:stretch/>
        </p:blipFill>
        <p:spPr bwMode="auto">
          <a:xfrm>
            <a:off x="2514600" y="5029200"/>
            <a:ext cx="4621212" cy="113683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11693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Bayes Nets for Classification</a:t>
            </a:r>
          </a:p>
        </p:txBody>
      </p:sp>
      <p:sp>
        <p:nvSpPr>
          <p:cNvPr id="25603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sz="2800" dirty="0"/>
              <a:t>One method of classification:</a:t>
            </a:r>
          </a:p>
          <a:p>
            <a:pPr marL="782638" lvl="1"/>
            <a:r>
              <a:rPr lang="en-US" sz="2400" dirty="0"/>
              <a:t>Use a probabilistic model!</a:t>
            </a:r>
          </a:p>
          <a:p>
            <a:pPr marL="782638" lvl="1"/>
            <a:r>
              <a:rPr lang="en-US" sz="2400" dirty="0"/>
              <a:t>Features are observed random variables F</a:t>
            </a:r>
            <a:r>
              <a:rPr lang="en-US" sz="2400" baseline="-25000" dirty="0"/>
              <a:t>i</a:t>
            </a:r>
          </a:p>
          <a:p>
            <a:pPr marL="782638" lvl="1"/>
            <a:r>
              <a:rPr lang="en-US" sz="2400" dirty="0"/>
              <a:t>Y is the query variable</a:t>
            </a:r>
          </a:p>
          <a:p>
            <a:pPr marL="782638" lvl="1"/>
            <a:r>
              <a:rPr lang="en-US" sz="2400" dirty="0"/>
              <a:t>Use probabilistic inference to compute most likely Y</a:t>
            </a:r>
          </a:p>
          <a:p>
            <a:pPr marL="782638" lvl="1"/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You already know how to do this inference</a:t>
            </a:r>
          </a:p>
        </p:txBody>
      </p:sp>
      <p:pic>
        <p:nvPicPr>
          <p:cNvPr id="2560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4402138"/>
            <a:ext cx="3662362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75156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030A0"/>
                </a:solidFill>
              </a:rPr>
              <a:t>A Popular Structure: Naïve Bayes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111619" name="Oval 3"/>
          <p:cNvSpPr>
            <a:spLocks noChangeArrowheads="1"/>
          </p:cNvSpPr>
          <p:nvPr/>
        </p:nvSpPr>
        <p:spPr bwMode="auto">
          <a:xfrm>
            <a:off x="1752600" y="3467100"/>
            <a:ext cx="685800" cy="685800"/>
          </a:xfrm>
          <a:prstGeom prst="ellipse">
            <a:avLst/>
          </a:prstGeom>
          <a:solidFill>
            <a:srgbClr val="FFFF00"/>
          </a:solidFill>
          <a:ln w="444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F 2</a:t>
            </a: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7239000" y="3467100"/>
            <a:ext cx="685800" cy="685800"/>
          </a:xfrm>
          <a:prstGeom prst="ellipse">
            <a:avLst/>
          </a:prstGeom>
          <a:solidFill>
            <a:srgbClr val="FFFF00"/>
          </a:solidFill>
          <a:ln w="444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rgbClr val="000000"/>
                </a:solidFill>
              </a:rPr>
              <a:t>F </a:t>
            </a:r>
            <a:r>
              <a:rPr lang="en-US" sz="1400" baseline="-25000" dirty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533400" y="3467100"/>
            <a:ext cx="685800" cy="685800"/>
          </a:xfrm>
          <a:prstGeom prst="ellipse">
            <a:avLst/>
          </a:prstGeom>
          <a:solidFill>
            <a:srgbClr val="FFFF00"/>
          </a:solidFill>
          <a:ln w="444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F 1</a:t>
            </a:r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H="1">
            <a:off x="1066800" y="2019300"/>
            <a:ext cx="2895600" cy="1447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 flipH="1">
            <a:off x="2209800" y="2171700"/>
            <a:ext cx="1828800" cy="1295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 flipH="1">
            <a:off x="3429000" y="2247900"/>
            <a:ext cx="685800" cy="1219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4495800" y="2019300"/>
            <a:ext cx="2895600" cy="1524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30" name="Oval 17"/>
          <p:cNvSpPr>
            <a:spLocks noChangeArrowheads="1"/>
          </p:cNvSpPr>
          <p:nvPr/>
        </p:nvSpPr>
        <p:spPr bwMode="auto">
          <a:xfrm>
            <a:off x="3124200" y="3467100"/>
            <a:ext cx="685800" cy="685800"/>
          </a:xfrm>
          <a:prstGeom prst="ellipse">
            <a:avLst/>
          </a:prstGeom>
          <a:solidFill>
            <a:srgbClr val="FFFF00"/>
          </a:solidFill>
          <a:ln w="444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F 3</a:t>
            </a:r>
          </a:p>
        </p:txBody>
      </p:sp>
      <p:sp>
        <p:nvSpPr>
          <p:cNvPr id="111631" name="Oval 20"/>
          <p:cNvSpPr>
            <a:spLocks noChangeArrowheads="1"/>
          </p:cNvSpPr>
          <p:nvPr/>
        </p:nvSpPr>
        <p:spPr bwMode="auto">
          <a:xfrm>
            <a:off x="3886200" y="16383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 smtClean="0">
                <a:solidFill>
                  <a:srgbClr val="000000"/>
                </a:solidFill>
              </a:rPr>
              <a:t>Y</a:t>
            </a:r>
          </a:p>
          <a:p>
            <a:pPr algn="ctr" eaLnBrk="0" hangingPunct="0"/>
            <a:r>
              <a:rPr lang="en-US" sz="1200" dirty="0" smtClean="0">
                <a:solidFill>
                  <a:srgbClr val="000000"/>
                </a:solidFill>
              </a:rPr>
              <a:t>Class</a:t>
            </a:r>
            <a:endParaRPr lang="en-US" sz="1200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1200" dirty="0">
                <a:solidFill>
                  <a:srgbClr val="000000"/>
                </a:solidFill>
              </a:rPr>
              <a:t>Value</a:t>
            </a:r>
          </a:p>
        </p:txBody>
      </p:sp>
      <p:sp>
        <p:nvSpPr>
          <p:cNvPr id="111632" name="Text Box 21"/>
          <p:cNvSpPr txBox="1">
            <a:spLocks noChangeArrowheads="1"/>
          </p:cNvSpPr>
          <p:nvPr/>
        </p:nvSpPr>
        <p:spPr bwMode="auto">
          <a:xfrm>
            <a:off x="4403489" y="2223298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…</a:t>
            </a:r>
          </a:p>
        </p:txBody>
      </p:sp>
      <p:sp>
        <p:nvSpPr>
          <p:cNvPr id="111633" name="Rounded Rectangle 21"/>
          <p:cNvSpPr>
            <a:spLocks noChangeArrowheads="1"/>
          </p:cNvSpPr>
          <p:nvPr/>
        </p:nvSpPr>
        <p:spPr bwMode="auto">
          <a:xfrm>
            <a:off x="533400" y="5448300"/>
            <a:ext cx="8229600" cy="952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r>
              <a:rPr lang="en-US" dirty="0"/>
              <a:t>Assume that features are conditionally </a:t>
            </a:r>
            <a:r>
              <a:rPr lang="en-US" dirty="0" smtClean="0"/>
              <a:t>independent </a:t>
            </a:r>
            <a:r>
              <a:rPr lang="en-US" dirty="0"/>
              <a:t>given class variable</a:t>
            </a:r>
          </a:p>
          <a:p>
            <a:pPr eaLnBrk="0" hangingPunct="0"/>
            <a:r>
              <a:rPr lang="en-US" dirty="0"/>
              <a:t>Works </a:t>
            </a:r>
            <a:r>
              <a:rPr lang="en-US" dirty="0" smtClean="0"/>
              <a:t>surprisingly well for </a:t>
            </a:r>
            <a:r>
              <a:rPr lang="en-US" b="1" i="1" dirty="0" smtClean="0"/>
              <a:t>classification</a:t>
            </a:r>
            <a:r>
              <a:rPr lang="en-US" dirty="0" smtClean="0"/>
              <a:t> (predicting the right class)</a:t>
            </a:r>
            <a:endParaRPr lang="en-US" dirty="0"/>
          </a:p>
          <a:p>
            <a:pPr eaLnBrk="0" hangingPunct="0"/>
            <a:r>
              <a:rPr lang="en-US" dirty="0"/>
              <a:t> </a:t>
            </a:r>
            <a:r>
              <a:rPr lang="en-US" dirty="0" smtClean="0"/>
              <a:t>   But forces </a:t>
            </a:r>
            <a:r>
              <a:rPr lang="en-US" dirty="0"/>
              <a:t>probabilities towards 0 and 1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12899" y="1065213"/>
            <a:ext cx="4695825" cy="573087"/>
            <a:chOff x="1143000" y="4303713"/>
            <a:chExt cx="4695825" cy="573087"/>
          </a:xfrm>
        </p:grpSpPr>
        <p:pic>
          <p:nvPicPr>
            <p:cNvPr id="18" name="Picture 2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4368800"/>
              <a:ext cx="234632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4900" y="4303713"/>
              <a:ext cx="2193925" cy="573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5910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Naïve Bayes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7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90"/>
                </a:solidFill>
              </a:rPr>
              <a:t>Naïve Bayes assumption:</a:t>
            </a:r>
          </a:p>
          <a:p>
            <a:pPr lvl="1"/>
            <a:r>
              <a:rPr lang="en-US" dirty="0"/>
              <a:t>Features are independent given class: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More generally: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>
                <a:solidFill>
                  <a:srgbClr val="000090"/>
                </a:solidFill>
              </a:rPr>
              <a:t>How many </a:t>
            </a:r>
            <a:r>
              <a:rPr lang="en-US" dirty="0" smtClean="0">
                <a:solidFill>
                  <a:srgbClr val="000090"/>
                </a:solidFill>
              </a:rPr>
              <a:t>parameters?</a:t>
            </a:r>
            <a:endParaRPr lang="en-US" dirty="0">
              <a:solidFill>
                <a:srgbClr val="000090"/>
              </a:solidFill>
            </a:endParaRPr>
          </a:p>
          <a:p>
            <a:pPr lvl="2"/>
            <a:r>
              <a:rPr lang="en-US" sz="1800" dirty="0"/>
              <a:t>Suppose </a:t>
            </a:r>
            <a:r>
              <a:rPr lang="en-US" sz="1800" b="1" dirty="0"/>
              <a:t>X</a:t>
            </a:r>
            <a:r>
              <a:rPr lang="en-US" sz="1800" dirty="0"/>
              <a:t> is composed of </a:t>
            </a:r>
            <a:r>
              <a:rPr lang="en-US" sz="1800" i="1" dirty="0"/>
              <a:t>n</a:t>
            </a:r>
            <a:r>
              <a:rPr lang="en-US" sz="1800" dirty="0"/>
              <a:t> binary features</a:t>
            </a:r>
            <a:endParaRPr lang="en-US" dirty="0"/>
          </a:p>
        </p:txBody>
      </p:sp>
      <p:pic>
        <p:nvPicPr>
          <p:cNvPr id="27034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2667000"/>
            <a:ext cx="640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0342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3200400"/>
            <a:ext cx="3438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0343" name="Picture 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09750" y="4383087"/>
            <a:ext cx="4743450" cy="7223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55283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 Spam Filter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22438"/>
            <a:ext cx="3886200" cy="5135562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/>
              <a:t>Naïve Bayes spam filter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Data: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Collection of emails, labeled spam or ham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Note: someone has to hand label all this data!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Split into training, held-out, test sets</a:t>
            </a:r>
          </a:p>
          <a:p>
            <a:pPr marL="782638"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Classifiers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Learn on the training set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(Tune it on a held-out set)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Test it on new emails</a:t>
            </a:r>
          </a:p>
        </p:txBody>
      </p:sp>
      <p:sp>
        <p:nvSpPr>
          <p:cNvPr id="33796" name="Rectangle 4"/>
          <p:cNvSpPr>
            <a:spLocks/>
          </p:cNvSpPr>
          <p:nvPr/>
        </p:nvSpPr>
        <p:spPr bwMode="auto">
          <a:xfrm>
            <a:off x="5257800" y="1600200"/>
            <a:ext cx="3594100" cy="13462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 sz="1400">
                <a:solidFill>
                  <a:schemeClr val="tx1"/>
                </a:solidFill>
                <a:cs typeface="Arial" charset="0"/>
              </a:rPr>
              <a:t>Dear Sir.</a:t>
            </a:r>
          </a:p>
          <a:p>
            <a:pPr marL="39688"/>
            <a:endParaRPr lang="en-US" sz="1400">
              <a:solidFill>
                <a:schemeClr val="tx1"/>
              </a:solidFill>
              <a:cs typeface="Arial" charset="0"/>
            </a:endParaRPr>
          </a:p>
          <a:p>
            <a:pPr marL="39688"/>
            <a:r>
              <a:rPr lang="en-US" sz="1400">
                <a:solidFill>
                  <a:schemeClr val="tx1"/>
                </a:solidFill>
                <a:cs typeface="Arial" charset="0"/>
              </a:rPr>
              <a:t>First, I must solicit your confidence in this transaction, this is by virture of its nature as being utterly confidencial and top secret. …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5257800" y="3200400"/>
            <a:ext cx="3517900" cy="15494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 sz="1400">
                <a:solidFill>
                  <a:schemeClr val="tx1"/>
                </a:solidFill>
                <a:cs typeface="Arial" charset="0"/>
              </a:rPr>
              <a:t>TO BE REMOVED FROM FUTURE MAILINGS, SIMPLY REPLY TO THIS MESSAGE AND PUT "REMOVE" IN THE SUBJECT.</a:t>
            </a:r>
          </a:p>
          <a:p>
            <a:pPr marL="39688"/>
            <a:endParaRPr lang="en-US" sz="1400">
              <a:solidFill>
                <a:schemeClr val="tx1"/>
              </a:solidFill>
              <a:cs typeface="Arial" charset="0"/>
            </a:endParaRPr>
          </a:p>
          <a:p>
            <a:pPr marL="39688"/>
            <a:r>
              <a:rPr lang="en-US" sz="1400">
                <a:solidFill>
                  <a:schemeClr val="tx1"/>
                </a:solidFill>
                <a:cs typeface="Arial" charset="0"/>
              </a:rPr>
              <a:t>99  MILLION EMAIL ADDRESSES</a:t>
            </a:r>
          </a:p>
          <a:p>
            <a:pPr marL="39688"/>
            <a:r>
              <a:rPr lang="en-US" sz="1400">
                <a:solidFill>
                  <a:schemeClr val="tx1"/>
                </a:solidFill>
                <a:cs typeface="Arial" charset="0"/>
              </a:rPr>
              <a:t>  FOR ONLY $99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5257800" y="5029200"/>
            <a:ext cx="3517900" cy="15494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 sz="1400">
                <a:solidFill>
                  <a:schemeClr val="tx1"/>
                </a:solidFill>
                <a:cs typeface="Arial" charset="0"/>
              </a:rPr>
              <a:t>Ok, Iknow this is blatantly OT but I'm beginning to go insane. Had an old Dell Dimension XPS sitting in the corner and decided to put it to use, I know it was working pre being stuck in the corner, but when I plugged it in, hit the power nothing happened.</a:t>
            </a:r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4318000" y="5486400"/>
            <a:ext cx="635000" cy="457200"/>
          </a:xfrm>
          <a:custGeom>
            <a:avLst/>
            <a:gdLst>
              <a:gd name="T0" fmla="*/ 6706 w 21600"/>
              <a:gd name="T1" fmla="*/ 21600 h 21600"/>
              <a:gd name="T2" fmla="*/ 21600 w 21600"/>
              <a:gd name="T3" fmla="*/ 0 h 21600"/>
              <a:gd name="T4" fmla="*/ 7490 w 21600"/>
              <a:gd name="T5" fmla="*/ 14100 h 21600"/>
              <a:gd name="T6" fmla="*/ 0 w 21600"/>
              <a:gd name="T7" fmla="*/ 7650 h 21600"/>
              <a:gd name="T8" fmla="*/ 6706 w 21600"/>
              <a:gd name="T9" fmla="*/ 21600 h 21600"/>
              <a:gd name="T10" fmla="*/ 6706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6706" y="21600"/>
                </a:moveTo>
                <a:lnTo>
                  <a:pt x="21600" y="0"/>
                </a:lnTo>
                <a:lnTo>
                  <a:pt x="7490" y="14100"/>
                </a:lnTo>
                <a:lnTo>
                  <a:pt x="0" y="7650"/>
                </a:lnTo>
                <a:lnTo>
                  <a:pt x="6706" y="21600"/>
                </a:lnTo>
                <a:close/>
                <a:moveTo>
                  <a:pt x="6706" y="21600"/>
                </a:moveTo>
              </a:path>
            </a:pathLst>
          </a:custGeom>
          <a:solidFill>
            <a:srgbClr val="0080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4422775" y="2057400"/>
            <a:ext cx="454025" cy="457200"/>
          </a:xfrm>
          <a:custGeom>
            <a:avLst/>
            <a:gdLst>
              <a:gd name="T0" fmla="*/ 0 w 21600"/>
              <a:gd name="T1" fmla="*/ 3093 h 21600"/>
              <a:gd name="T2" fmla="*/ 8450 w 21600"/>
              <a:gd name="T3" fmla="*/ 11534 h 21600"/>
              <a:gd name="T4" fmla="*/ 845 w 21600"/>
              <a:gd name="T5" fmla="*/ 19083 h 21600"/>
              <a:gd name="T6" fmla="*/ 3380 w 21600"/>
              <a:gd name="T7" fmla="*/ 21600 h 21600"/>
              <a:gd name="T8" fmla="*/ 10985 w 21600"/>
              <a:gd name="T9" fmla="*/ 14050 h 21600"/>
              <a:gd name="T10" fmla="*/ 18590 w 21600"/>
              <a:gd name="T11" fmla="*/ 21600 h 21600"/>
              <a:gd name="T12" fmla="*/ 21125 w 21600"/>
              <a:gd name="T13" fmla="*/ 19083 h 21600"/>
              <a:gd name="T14" fmla="*/ 13520 w 21600"/>
              <a:gd name="T15" fmla="*/ 11534 h 21600"/>
              <a:gd name="T16" fmla="*/ 21600 w 21600"/>
              <a:gd name="T17" fmla="*/ 3093 h 21600"/>
              <a:gd name="T18" fmla="*/ 18748 w 21600"/>
              <a:gd name="T19" fmla="*/ 0 h 21600"/>
              <a:gd name="T20" fmla="*/ 10985 w 21600"/>
              <a:gd name="T21" fmla="*/ 9017 h 21600"/>
              <a:gd name="T22" fmla="*/ 2852 w 21600"/>
              <a:gd name="T23" fmla="*/ 0 h 21600"/>
              <a:gd name="T24" fmla="*/ 0 w 21600"/>
              <a:gd name="T25" fmla="*/ 3093 h 21600"/>
              <a:gd name="T26" fmla="*/ 0 w 21600"/>
              <a:gd name="T27" fmla="*/ 30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600" h="21600">
                <a:moveTo>
                  <a:pt x="0" y="3093"/>
                </a:moveTo>
                <a:lnTo>
                  <a:pt x="8450" y="11534"/>
                </a:lnTo>
                <a:lnTo>
                  <a:pt x="845" y="19083"/>
                </a:lnTo>
                <a:lnTo>
                  <a:pt x="3380" y="21600"/>
                </a:lnTo>
                <a:lnTo>
                  <a:pt x="10985" y="14050"/>
                </a:lnTo>
                <a:lnTo>
                  <a:pt x="18590" y="21600"/>
                </a:lnTo>
                <a:lnTo>
                  <a:pt x="21125" y="19083"/>
                </a:lnTo>
                <a:lnTo>
                  <a:pt x="13520" y="11534"/>
                </a:lnTo>
                <a:lnTo>
                  <a:pt x="21600" y="3093"/>
                </a:lnTo>
                <a:lnTo>
                  <a:pt x="18748" y="0"/>
                </a:lnTo>
                <a:lnTo>
                  <a:pt x="10985" y="9017"/>
                </a:lnTo>
                <a:lnTo>
                  <a:pt x="2852" y="0"/>
                </a:lnTo>
                <a:lnTo>
                  <a:pt x="0" y="3093"/>
                </a:lnTo>
                <a:close/>
                <a:moveTo>
                  <a:pt x="0" y="3093"/>
                </a:moveTo>
              </a:path>
            </a:pathLst>
          </a:custGeom>
          <a:solidFill>
            <a:srgbClr val="CC00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4419600" y="3657600"/>
            <a:ext cx="454025" cy="457200"/>
          </a:xfrm>
          <a:custGeom>
            <a:avLst/>
            <a:gdLst>
              <a:gd name="T0" fmla="*/ 0 w 21600"/>
              <a:gd name="T1" fmla="*/ 3093 h 21600"/>
              <a:gd name="T2" fmla="*/ 8450 w 21600"/>
              <a:gd name="T3" fmla="*/ 11534 h 21600"/>
              <a:gd name="T4" fmla="*/ 845 w 21600"/>
              <a:gd name="T5" fmla="*/ 19083 h 21600"/>
              <a:gd name="T6" fmla="*/ 3380 w 21600"/>
              <a:gd name="T7" fmla="*/ 21600 h 21600"/>
              <a:gd name="T8" fmla="*/ 10985 w 21600"/>
              <a:gd name="T9" fmla="*/ 14050 h 21600"/>
              <a:gd name="T10" fmla="*/ 18590 w 21600"/>
              <a:gd name="T11" fmla="*/ 21600 h 21600"/>
              <a:gd name="T12" fmla="*/ 21125 w 21600"/>
              <a:gd name="T13" fmla="*/ 19083 h 21600"/>
              <a:gd name="T14" fmla="*/ 13520 w 21600"/>
              <a:gd name="T15" fmla="*/ 11534 h 21600"/>
              <a:gd name="T16" fmla="*/ 21600 w 21600"/>
              <a:gd name="T17" fmla="*/ 3093 h 21600"/>
              <a:gd name="T18" fmla="*/ 18748 w 21600"/>
              <a:gd name="T19" fmla="*/ 0 h 21600"/>
              <a:gd name="T20" fmla="*/ 10985 w 21600"/>
              <a:gd name="T21" fmla="*/ 9017 h 21600"/>
              <a:gd name="T22" fmla="*/ 2852 w 21600"/>
              <a:gd name="T23" fmla="*/ 0 h 21600"/>
              <a:gd name="T24" fmla="*/ 0 w 21600"/>
              <a:gd name="T25" fmla="*/ 3093 h 21600"/>
              <a:gd name="T26" fmla="*/ 0 w 21600"/>
              <a:gd name="T27" fmla="*/ 30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600" h="21600">
                <a:moveTo>
                  <a:pt x="0" y="3093"/>
                </a:moveTo>
                <a:lnTo>
                  <a:pt x="8450" y="11534"/>
                </a:lnTo>
                <a:lnTo>
                  <a:pt x="845" y="19083"/>
                </a:lnTo>
                <a:lnTo>
                  <a:pt x="3380" y="21600"/>
                </a:lnTo>
                <a:lnTo>
                  <a:pt x="10985" y="14050"/>
                </a:lnTo>
                <a:lnTo>
                  <a:pt x="18590" y="21600"/>
                </a:lnTo>
                <a:lnTo>
                  <a:pt x="21125" y="19083"/>
                </a:lnTo>
                <a:lnTo>
                  <a:pt x="13520" y="11534"/>
                </a:lnTo>
                <a:lnTo>
                  <a:pt x="21600" y="3093"/>
                </a:lnTo>
                <a:lnTo>
                  <a:pt x="18748" y="0"/>
                </a:lnTo>
                <a:lnTo>
                  <a:pt x="10985" y="9017"/>
                </a:lnTo>
                <a:lnTo>
                  <a:pt x="2852" y="0"/>
                </a:lnTo>
                <a:lnTo>
                  <a:pt x="0" y="3093"/>
                </a:lnTo>
                <a:close/>
                <a:moveTo>
                  <a:pt x="0" y="3093"/>
                </a:moveTo>
              </a:path>
            </a:pathLst>
          </a:custGeom>
          <a:solidFill>
            <a:srgbClr val="CC00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50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47800"/>
          </a:xfrm>
          <a:ln/>
        </p:spPr>
        <p:txBody>
          <a:bodyPr rIns="132080"/>
          <a:lstStyle/>
          <a:p>
            <a:r>
              <a:rPr lang="en-US"/>
              <a:t>Naïve Bayes for Text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22400"/>
            <a:ext cx="8991600" cy="53340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 dirty="0"/>
              <a:t>Bag-of-Words Naïve </a:t>
            </a:r>
            <a:r>
              <a:rPr lang="en-US" sz="2400" dirty="0" err="1"/>
              <a:t>Bayes</a:t>
            </a:r>
            <a:r>
              <a:rPr lang="en-US" sz="2400" dirty="0"/>
              <a:t>: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Predict unknown class label (spam vs. ham)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Assume evidence features (e.g. the words) are independent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Warning: subtly different assumptions than before!</a:t>
            </a:r>
          </a:p>
          <a:p>
            <a:pPr>
              <a:lnSpc>
                <a:spcPct val="80000"/>
              </a:lnSpc>
              <a:spcBef>
                <a:spcPts val="3300"/>
              </a:spcBef>
            </a:pPr>
            <a:r>
              <a:rPr lang="en-US" sz="2400" dirty="0"/>
              <a:t>Generative model</a:t>
            </a:r>
          </a:p>
          <a:p>
            <a:pPr>
              <a:lnSpc>
                <a:spcPct val="80000"/>
              </a:lnSpc>
              <a:spcBef>
                <a:spcPts val="6900"/>
              </a:spcBef>
            </a:pPr>
            <a:r>
              <a:rPr lang="en-US" sz="2400" dirty="0"/>
              <a:t>Tied distributions and bag-of-words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Usually, each variable gets its own conditional probability distribution P(F|Y)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In a bag-of-words model</a:t>
            </a:r>
          </a:p>
          <a:p>
            <a:pPr marL="1182688" lvl="2">
              <a:lnSpc>
                <a:spcPct val="80000"/>
              </a:lnSpc>
            </a:pPr>
            <a:r>
              <a:rPr lang="en-US" sz="1800" dirty="0"/>
              <a:t>Each position is identically distributed</a:t>
            </a:r>
          </a:p>
          <a:p>
            <a:pPr marL="1182688" lvl="2">
              <a:lnSpc>
                <a:spcPct val="80000"/>
              </a:lnSpc>
            </a:pPr>
            <a:r>
              <a:rPr lang="en-US" sz="1800" dirty="0"/>
              <a:t>All positions share the same conditional </a:t>
            </a:r>
            <a:r>
              <a:rPr lang="en-US" sz="1800" dirty="0" err="1"/>
              <a:t>probs</a:t>
            </a:r>
            <a:r>
              <a:rPr lang="en-US" sz="1800" dirty="0"/>
              <a:t> P(W|C)</a:t>
            </a:r>
          </a:p>
          <a:p>
            <a:pPr marL="1182688" lvl="2">
              <a:lnSpc>
                <a:spcPct val="80000"/>
              </a:lnSpc>
            </a:pPr>
            <a:r>
              <a:rPr lang="en-US" sz="1800" dirty="0"/>
              <a:t>Why make this assumption?</a:t>
            </a:r>
          </a:p>
        </p:txBody>
      </p:sp>
      <p:pic>
        <p:nvPicPr>
          <p:cNvPr id="34820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3592513"/>
            <a:ext cx="48450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42025" y="2832100"/>
            <a:ext cx="2886075" cy="1211263"/>
            <a:chOff x="0" y="0"/>
            <a:chExt cx="1817" cy="763"/>
          </a:xfrm>
        </p:grpSpPr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753" y="0"/>
              <a:ext cx="1064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900"/>
                </a:spcBef>
              </a:pPr>
              <a:r>
                <a:rPr lang="en-US" sz="1600">
                  <a:solidFill>
                    <a:schemeClr val="tx1"/>
                  </a:solidFill>
                  <a:latin typeface="Arial Italic" charset="0"/>
                  <a:cs typeface="Arial Italic" charset="0"/>
                  <a:sym typeface="Arial Italic" charset="0"/>
                </a:rPr>
                <a:t>Word at position i, not i</a:t>
              </a:r>
              <a:r>
                <a:rPr lang="en-US" sz="1600" baseline="30000">
                  <a:solidFill>
                    <a:schemeClr val="tx1"/>
                  </a:solidFill>
                  <a:latin typeface="Arial Italic" charset="0"/>
                  <a:cs typeface="Arial Italic" charset="0"/>
                  <a:sym typeface="Arial Italic" charset="0"/>
                </a:rPr>
                <a:t>th</a:t>
              </a:r>
              <a:r>
                <a:rPr lang="en-US" sz="1600">
                  <a:solidFill>
                    <a:schemeClr val="tx1"/>
                  </a:solidFill>
                  <a:latin typeface="Arial Italic" charset="0"/>
                  <a:cs typeface="Arial Italic" charset="0"/>
                  <a:sym typeface="Arial Italic" charset="0"/>
                </a:rPr>
                <a:t> word in the dictionary!</a:t>
              </a:r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auto">
            <a:xfrm>
              <a:off x="0" y="616"/>
              <a:ext cx="1431" cy="147"/>
            </a:xfrm>
            <a:custGeom>
              <a:avLst/>
              <a:gdLst>
                <a:gd name="T0" fmla="+- 0 1039 974"/>
                <a:gd name="T1" fmla="*/ T0 w 20364"/>
                <a:gd name="T2" fmla="*/ 8050 h 19836"/>
                <a:gd name="T3" fmla="+- 0 2803 974"/>
                <a:gd name="T4" fmla="*/ T3 w 20364"/>
                <a:gd name="T5" fmla="*/ 13819 h 19836"/>
                <a:gd name="T6" fmla="+- 0 17843 974"/>
                <a:gd name="T7" fmla="*/ T6 w 20364"/>
                <a:gd name="T8" fmla="*/ 19319 h 19836"/>
                <a:gd name="T9" fmla="+- 0 21258 974"/>
                <a:gd name="T10" fmla="*/ T9 w 20364"/>
                <a:gd name="T11" fmla="*/ 0 h 19836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364" h="19836">
                  <a:moveTo>
                    <a:pt x="65" y="8050"/>
                  </a:moveTo>
                  <a:cubicBezTo>
                    <a:pt x="364" y="8989"/>
                    <a:pt x="-974" y="11940"/>
                    <a:pt x="1829" y="13819"/>
                  </a:cubicBezTo>
                  <a:cubicBezTo>
                    <a:pt x="4632" y="15697"/>
                    <a:pt x="13796" y="21600"/>
                    <a:pt x="16869" y="19319"/>
                  </a:cubicBezTo>
                  <a:cubicBezTo>
                    <a:pt x="19943" y="17039"/>
                    <a:pt x="20626" y="8050"/>
                    <a:pt x="20284" y="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3538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Spam Filtering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93800"/>
          </a:xfrm>
          <a:ln/>
        </p:spPr>
        <p:txBody>
          <a:bodyPr rIns="132080"/>
          <a:lstStyle/>
          <a:p>
            <a:r>
              <a:rPr lang="en-US" sz="2400"/>
              <a:t>Model:</a:t>
            </a:r>
          </a:p>
          <a:p>
            <a:endParaRPr lang="en-US" sz="1000"/>
          </a:p>
          <a:p>
            <a:r>
              <a:rPr lang="en-US" sz="2400"/>
              <a:t>What are the parameters?</a:t>
            </a:r>
          </a:p>
        </p:txBody>
      </p:sp>
      <p:pic>
        <p:nvPicPr>
          <p:cNvPr id="3584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48482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5"/>
          <p:cNvSpPr>
            <a:spLocks/>
          </p:cNvSpPr>
          <p:nvPr/>
        </p:nvSpPr>
        <p:spPr bwMode="auto">
          <a:xfrm>
            <a:off x="3124200" y="3294063"/>
            <a:ext cx="2070100" cy="2413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the :  0.0156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to  :  0.0153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and :  0.0115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of  :  0.0095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you :  0.0093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   :  0.0086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with:  0.0080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from:  0.0075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...</a:t>
            </a:r>
          </a:p>
        </p:txBody>
      </p:sp>
      <p:pic>
        <p:nvPicPr>
          <p:cNvPr id="35846" name="Picture 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95600"/>
            <a:ext cx="16065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95600"/>
            <a:ext cx="14668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Rectangle 8"/>
          <p:cNvSpPr>
            <a:spLocks/>
          </p:cNvSpPr>
          <p:nvPr/>
        </p:nvSpPr>
        <p:spPr bwMode="auto">
          <a:xfrm>
            <a:off x="6019800" y="3294063"/>
            <a:ext cx="2070100" cy="2413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the :  0.0210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to  :  0.0133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of  :  0.0119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2002:  0.0110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with:  0.0108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from:  0.0107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and :  0.0105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   :  0.0100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...</a:t>
            </a:r>
          </a:p>
        </p:txBody>
      </p:sp>
      <p:pic>
        <p:nvPicPr>
          <p:cNvPr id="35849" name="Picture 9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8" y="2895600"/>
            <a:ext cx="68421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0" name="Rectangle 10"/>
          <p:cNvSpPr>
            <a:spLocks/>
          </p:cNvSpPr>
          <p:nvPr/>
        </p:nvSpPr>
        <p:spPr bwMode="auto">
          <a:xfrm>
            <a:off x="914400" y="3276600"/>
            <a:ext cx="1612900" cy="635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ham : 0.66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spam: 0.33</a:t>
            </a:r>
          </a:p>
        </p:txBody>
      </p:sp>
      <p:sp>
        <p:nvSpPr>
          <p:cNvPr id="35851" name="Rectangle 11"/>
          <p:cNvSpPr>
            <a:spLocks/>
          </p:cNvSpPr>
          <p:nvPr/>
        </p:nvSpPr>
        <p:spPr bwMode="auto">
          <a:xfrm>
            <a:off x="546100" y="6032500"/>
            <a:ext cx="4343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82588" indent="-342900">
              <a:spcBef>
                <a:spcPts val="7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400">
                <a:solidFill>
                  <a:srgbClr val="333399"/>
                </a:solidFill>
                <a:cs typeface="Arial" charset="0"/>
              </a:rPr>
              <a:t>Where do these come from?</a:t>
            </a:r>
          </a:p>
        </p:txBody>
      </p:sp>
    </p:spTree>
    <p:extLst>
      <p:ext uri="{BB962C8B-B14F-4D97-AF65-F5344CB8AC3E}">
        <p14:creationId xmlns:p14="http://schemas.microsoft.com/office/powerpoint/2010/main" val="1763760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 autoUpdateAnimBg="0"/>
      <p:bldP spid="35848" grpId="0" animBg="1" autoUpdateAnimBg="0"/>
      <p:bldP spid="35850" grpId="0" animBg="1" autoUpdateAnimBg="0"/>
      <p:bldP spid="358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459F2DCF-EC22-4500-B87E-7C048557B4BC}" type="slidenum">
              <a:rPr lang="en-US"/>
              <a:pPr/>
              <a:t>3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Graduation?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17625"/>
            <a:ext cx="8610600" cy="4114800"/>
          </a:xfrm>
        </p:spPr>
        <p:txBody>
          <a:bodyPr/>
          <a:lstStyle/>
          <a:p>
            <a:r>
              <a:rPr lang="en-US" dirty="0"/>
              <a:t>Getting a </a:t>
            </a:r>
            <a:r>
              <a:rPr lang="en-US" dirty="0" smtClean="0"/>
              <a:t>BS in CSE as </a:t>
            </a:r>
            <a:r>
              <a:rPr lang="en-US" dirty="0"/>
              <a:t>a search problem?	</a:t>
            </a:r>
            <a:r>
              <a:rPr lang="en-US" sz="2400" i="1" dirty="0" smtClean="0">
                <a:solidFill>
                  <a:schemeClr val="tx1"/>
                </a:solidFill>
              </a:rPr>
              <a:t>(don’t </a:t>
            </a:r>
            <a:r>
              <a:rPr lang="en-US" sz="2400" i="1" dirty="0">
                <a:solidFill>
                  <a:schemeClr val="tx1"/>
                </a:solidFill>
              </a:rPr>
              <a:t>think too hard)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/>
              <a:t>Space of States</a:t>
            </a:r>
          </a:p>
          <a:p>
            <a:r>
              <a:rPr lang="en-US" dirty="0"/>
              <a:t>Operators</a:t>
            </a:r>
          </a:p>
          <a:p>
            <a:r>
              <a:rPr lang="en-US" dirty="0"/>
              <a:t>Initial State</a:t>
            </a:r>
          </a:p>
          <a:p>
            <a:r>
              <a:rPr lang="en-US" dirty="0"/>
              <a:t>Goal State </a:t>
            </a:r>
          </a:p>
        </p:txBody>
      </p:sp>
    </p:spTree>
    <p:extLst>
      <p:ext uri="{BB962C8B-B14F-4D97-AF65-F5344CB8AC3E}">
        <p14:creationId xmlns:p14="http://schemas.microsoft.com/office/powerpoint/2010/main" val="134008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47800"/>
          </a:xfrm>
          <a:ln/>
        </p:spPr>
        <p:txBody>
          <a:bodyPr rIns="132080"/>
          <a:lstStyle/>
          <a:p>
            <a:r>
              <a:rPr lang="en-US"/>
              <a:t>Example: Overfitting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610600" cy="5334000"/>
          </a:xfrm>
          <a:ln/>
        </p:spPr>
        <p:txBody>
          <a:bodyPr rIns="132080"/>
          <a:lstStyle/>
          <a:p>
            <a:r>
              <a:rPr lang="en-US" sz="2400" dirty="0"/>
              <a:t>Posteriors determined by </a:t>
            </a:r>
            <a:r>
              <a:rPr lang="en-US" sz="2400" dirty="0">
                <a:latin typeface="Arial Italic" charset="0"/>
                <a:cs typeface="Arial Italic" charset="0"/>
                <a:sym typeface="Arial Italic" charset="0"/>
              </a:rPr>
              <a:t>relative </a:t>
            </a:r>
            <a:r>
              <a:rPr lang="en-US" sz="2400" dirty="0"/>
              <a:t>probabilities (odds ratios):</a:t>
            </a: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1600200" y="3614738"/>
            <a:ext cx="2527300" cy="1905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south-west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nation   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morally  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nicely   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extent   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seriously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...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2743200" y="6019800"/>
            <a:ext cx="38989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What went wrong here?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4876800" y="3614738"/>
            <a:ext cx="2451100" cy="1905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screens  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minute   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guaranteed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$205.00  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delivery 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signature  : inf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...</a:t>
            </a:r>
          </a:p>
        </p:txBody>
      </p:sp>
      <p:pic>
        <p:nvPicPr>
          <p:cNvPr id="38919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686050"/>
            <a:ext cx="16478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2660650"/>
            <a:ext cx="16478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582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 autoUpdateAnimBg="0"/>
      <p:bldP spid="38917" grpId="0" autoUpdateAnimBg="0"/>
      <p:bldP spid="38918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Generalization and Overfitting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257800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000" dirty="0"/>
              <a:t>Relative frequency parameters will </a:t>
            </a:r>
            <a:r>
              <a:rPr lang="en-US" sz="2000" dirty="0" err="1">
                <a:solidFill>
                  <a:srgbClr val="C00000"/>
                </a:solidFill>
              </a:rPr>
              <a:t>overfit</a:t>
            </a:r>
            <a:r>
              <a:rPr lang="en-US" sz="2000" dirty="0"/>
              <a:t> the training data!</a:t>
            </a:r>
          </a:p>
          <a:p>
            <a:pPr marL="782638" lvl="1">
              <a:lnSpc>
                <a:spcPct val="90000"/>
              </a:lnSpc>
            </a:pPr>
            <a:r>
              <a:rPr lang="en-US" sz="1800" dirty="0" smtClean="0"/>
              <a:t>Unlikely </a:t>
            </a:r>
            <a:r>
              <a:rPr lang="en-US" sz="1800" dirty="0"/>
              <a:t>that every occurrence of </a:t>
            </a:r>
            <a:r>
              <a:rPr lang="en-US" sz="1800" dirty="0" smtClean="0"/>
              <a:t>“money” </a:t>
            </a:r>
            <a:r>
              <a:rPr lang="en-US" sz="1800" dirty="0"/>
              <a:t>is 100% spam</a:t>
            </a:r>
          </a:p>
          <a:p>
            <a:pPr marL="782638" lvl="1">
              <a:lnSpc>
                <a:spcPct val="90000"/>
              </a:lnSpc>
            </a:pPr>
            <a:r>
              <a:rPr lang="en-US" sz="1800" dirty="0"/>
              <a:t>Unlikely that every occurrence of </a:t>
            </a:r>
            <a:r>
              <a:rPr lang="en-US" sz="1800" dirty="0" smtClean="0"/>
              <a:t>“office” </a:t>
            </a:r>
            <a:r>
              <a:rPr lang="en-US" sz="1800" dirty="0"/>
              <a:t>is 100% ham</a:t>
            </a:r>
          </a:p>
          <a:p>
            <a:pPr marL="782638" lvl="1">
              <a:lnSpc>
                <a:spcPct val="90000"/>
              </a:lnSpc>
            </a:pPr>
            <a:r>
              <a:rPr lang="en-US" sz="1800" dirty="0"/>
              <a:t>What about all the words that don’t occur in the training set at all?</a:t>
            </a:r>
          </a:p>
          <a:p>
            <a:pPr marL="782638" lvl="1">
              <a:lnSpc>
                <a:spcPct val="90000"/>
              </a:lnSpc>
            </a:pPr>
            <a:r>
              <a:rPr lang="en-US" sz="1800" dirty="0"/>
              <a:t>In general, we can’t go around giving unseen events zero probability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As an extreme case, imagine using the entire email as the only feature</a:t>
            </a:r>
          </a:p>
          <a:p>
            <a:pPr marL="782638" lvl="1">
              <a:lnSpc>
                <a:spcPct val="90000"/>
              </a:lnSpc>
            </a:pPr>
            <a:r>
              <a:rPr lang="en-US" sz="1800" dirty="0"/>
              <a:t>Would get the training data perfect (if deterministic labeling)</a:t>
            </a:r>
          </a:p>
          <a:p>
            <a:pPr marL="782638" lvl="1">
              <a:lnSpc>
                <a:spcPct val="90000"/>
              </a:lnSpc>
            </a:pPr>
            <a:r>
              <a:rPr lang="en-US" sz="1800" dirty="0"/>
              <a:t>Wouldn’t </a:t>
            </a:r>
            <a:r>
              <a:rPr lang="en-US" sz="1800" dirty="0">
                <a:latin typeface="Arial Italic" charset="0"/>
                <a:cs typeface="Arial Italic" charset="0"/>
                <a:sym typeface="Arial Italic" charset="0"/>
              </a:rPr>
              <a:t>generalize</a:t>
            </a:r>
            <a:r>
              <a:rPr lang="en-US" sz="1800" dirty="0"/>
              <a:t> at all</a:t>
            </a:r>
          </a:p>
          <a:p>
            <a:pPr marL="782638" lvl="1">
              <a:lnSpc>
                <a:spcPct val="90000"/>
              </a:lnSpc>
            </a:pPr>
            <a:r>
              <a:rPr lang="en-US" sz="1800" dirty="0"/>
              <a:t>Just making the bag-of-words assumption gives </a:t>
            </a:r>
            <a:r>
              <a:rPr lang="en-US" sz="1800" dirty="0" smtClean="0"/>
              <a:t>some </a:t>
            </a:r>
            <a:r>
              <a:rPr lang="en-US" sz="1800" dirty="0"/>
              <a:t>generalization, </a:t>
            </a:r>
            <a:endParaRPr lang="en-US" sz="1800" dirty="0" smtClean="0"/>
          </a:p>
          <a:p>
            <a:pPr marL="1182688" lvl="2">
              <a:lnSpc>
                <a:spcPct val="90000"/>
              </a:lnSpc>
            </a:pPr>
            <a:r>
              <a:rPr lang="en-US" sz="1400" dirty="0" smtClean="0"/>
              <a:t>but </a:t>
            </a:r>
            <a:r>
              <a:rPr lang="en-US" sz="1400" dirty="0" smtClean="0"/>
              <a:t>not </a:t>
            </a:r>
            <a:r>
              <a:rPr lang="en-US" sz="1400" dirty="0" smtClean="0"/>
              <a:t>enough</a:t>
            </a:r>
            <a:endParaRPr lang="en-US" sz="1400" dirty="0"/>
          </a:p>
          <a:p>
            <a:pPr marL="782638"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To generalize better: we need to </a:t>
            </a:r>
            <a:r>
              <a:rPr lang="en-US" sz="2000" dirty="0">
                <a:solidFill>
                  <a:srgbClr val="CC0000"/>
                </a:solidFill>
              </a:rPr>
              <a:t>smooth </a:t>
            </a:r>
            <a:r>
              <a:rPr lang="en-US" sz="2000" dirty="0"/>
              <a:t>or </a:t>
            </a:r>
            <a:r>
              <a:rPr lang="en-US" sz="2000" dirty="0">
                <a:solidFill>
                  <a:srgbClr val="CC0000"/>
                </a:solidFill>
              </a:rPr>
              <a:t>regularize </a:t>
            </a:r>
            <a:r>
              <a:rPr lang="en-US" sz="2000" dirty="0"/>
              <a:t>the estimates</a:t>
            </a:r>
          </a:p>
        </p:txBody>
      </p:sp>
    </p:spTree>
    <p:extLst>
      <p:ext uri="{BB962C8B-B14F-4D97-AF65-F5344CB8AC3E}">
        <p14:creationId xmlns:p14="http://schemas.microsoft.com/office/powerpoint/2010/main" val="3851108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Estimation: Smoothing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1841500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dirty="0"/>
              <a:t>Problems with maximum likelihood estimates:</a:t>
            </a:r>
          </a:p>
          <a:p>
            <a:pPr marL="782638" lvl="1">
              <a:lnSpc>
                <a:spcPct val="90000"/>
              </a:lnSpc>
            </a:pPr>
            <a:r>
              <a:rPr lang="en-US" sz="2000" dirty="0"/>
              <a:t>If I flip a coin once, and it’s heads, what’s the estimate for P(heads)?</a:t>
            </a:r>
          </a:p>
          <a:p>
            <a:pPr marL="782638" lvl="1">
              <a:lnSpc>
                <a:spcPct val="90000"/>
              </a:lnSpc>
            </a:pPr>
            <a:r>
              <a:rPr lang="en-US" sz="2000" dirty="0"/>
              <a:t>What if I flip 10 times with 8 heads?</a:t>
            </a:r>
          </a:p>
          <a:p>
            <a:pPr marL="782638" lvl="1">
              <a:lnSpc>
                <a:spcPct val="90000"/>
              </a:lnSpc>
            </a:pPr>
            <a:r>
              <a:rPr lang="en-US" sz="2000" dirty="0"/>
              <a:t>What if I flip 10M times with 8M heads?</a:t>
            </a:r>
          </a:p>
        </p:txBody>
      </p:sp>
      <p:sp>
        <p:nvSpPr>
          <p:cNvPr id="40964" name="Rectangle 4"/>
          <p:cNvSpPr>
            <a:spLocks/>
          </p:cNvSpPr>
          <p:nvPr/>
        </p:nvSpPr>
        <p:spPr bwMode="auto">
          <a:xfrm>
            <a:off x="76200" y="3898900"/>
            <a:ext cx="8763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lnSpc>
                <a:spcPct val="90000"/>
              </a:lnSpc>
              <a:spcBef>
                <a:spcPts val="7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333399"/>
                </a:solidFill>
                <a:cs typeface="Arial" charset="0"/>
              </a:rPr>
              <a:t>Basic idea:</a:t>
            </a:r>
          </a:p>
          <a:p>
            <a:pPr marL="782638" lvl="1" indent="-285750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We have some prior expectation about parameters (here, the probability of heads)</a:t>
            </a:r>
          </a:p>
          <a:p>
            <a:pPr marL="782638" lvl="1" indent="-285750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Given little evidence, we should skew towards our prior</a:t>
            </a:r>
          </a:p>
          <a:p>
            <a:pPr marL="782638" lvl="1" indent="-285750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Given a lot of evidence, we should listen to the data</a:t>
            </a:r>
          </a:p>
        </p:txBody>
      </p:sp>
    </p:spTree>
    <p:extLst>
      <p:ext uri="{BB962C8B-B14F-4D97-AF65-F5344CB8AC3E}">
        <p14:creationId xmlns:p14="http://schemas.microsoft.com/office/powerpoint/2010/main" val="636698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Estimation: Smoothing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54200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000"/>
              <a:t>Relative frequencies are the maximum likelihood estimates</a:t>
            </a:r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>
            <a:off x="1219200" y="2438400"/>
            <a:ext cx="7483475" cy="1143000"/>
            <a:chOff x="0" y="0"/>
            <a:chExt cx="4714" cy="720"/>
          </a:xfrm>
        </p:grpSpPr>
        <p:pic>
          <p:nvPicPr>
            <p:cNvPr id="41988" name="Picture 4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8" y="48"/>
              <a:ext cx="1956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89" name="Picture 5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Picture 6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" y="386"/>
              <a:ext cx="1582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1" name="AutoShape 7"/>
            <p:cNvSpPr>
              <a:spLocks/>
            </p:cNvSpPr>
            <p:nvPr/>
          </p:nvSpPr>
          <p:spPr bwMode="auto">
            <a:xfrm>
              <a:off x="2304" y="144"/>
              <a:ext cx="240" cy="192"/>
            </a:xfrm>
            <a:prstGeom prst="rightArrow">
              <a:avLst>
                <a:gd name="adj1" fmla="val 50000"/>
                <a:gd name="adj2" fmla="val 42188"/>
              </a:avLst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41998" name="Group 14"/>
          <p:cNvGrpSpPr>
            <a:grpSpLocks/>
          </p:cNvGrpSpPr>
          <p:nvPr/>
        </p:nvGrpSpPr>
        <p:grpSpPr bwMode="auto">
          <a:xfrm>
            <a:off x="1219200" y="4800600"/>
            <a:ext cx="7556500" cy="1725613"/>
            <a:chOff x="0" y="0"/>
            <a:chExt cx="4760" cy="1087"/>
          </a:xfrm>
        </p:grpSpPr>
        <p:pic>
          <p:nvPicPr>
            <p:cNvPr id="41993" name="Picture 9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1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4" name="Picture 10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" y="417"/>
              <a:ext cx="230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5" name="Picture 11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818"/>
              <a:ext cx="178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6" name="AutoShape 12"/>
            <p:cNvSpPr>
              <a:spLocks/>
            </p:cNvSpPr>
            <p:nvPr/>
          </p:nvSpPr>
          <p:spPr bwMode="auto">
            <a:xfrm>
              <a:off x="3072" y="288"/>
              <a:ext cx="384" cy="336"/>
            </a:xfrm>
            <a:prstGeom prst="rightArrow">
              <a:avLst>
                <a:gd name="adj1" fmla="val 50000"/>
                <a:gd name="adj2" fmla="val 38571"/>
              </a:avLst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3744" y="336"/>
              <a:ext cx="101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1050"/>
                </a:spcBef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????</a:t>
              </a:r>
            </a:p>
          </p:txBody>
        </p:sp>
      </p:grpSp>
      <p:sp>
        <p:nvSpPr>
          <p:cNvPr id="41999" name="Rectangle 15"/>
          <p:cNvSpPr>
            <a:spLocks/>
          </p:cNvSpPr>
          <p:nvPr/>
        </p:nvSpPr>
        <p:spPr bwMode="auto">
          <a:xfrm>
            <a:off x="419100" y="3810000"/>
            <a:ext cx="774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lnSpc>
                <a:spcPct val="90000"/>
              </a:lnSpc>
              <a:spcBef>
                <a:spcPts val="738"/>
              </a:spcBef>
              <a:buClr>
                <a:srgbClr val="333399"/>
              </a:buClr>
              <a:buSzPct val="100000"/>
              <a:buFont typeface="Wingdings" charset="2"/>
              <a:buChar char="§"/>
            </a:pPr>
            <a:r>
              <a:rPr lang="en-US" sz="2000">
                <a:solidFill>
                  <a:srgbClr val="333399"/>
                </a:solidFill>
                <a:cs typeface="Arial" charset="0"/>
              </a:rPr>
              <a:t>In Bayesian statistics, we think of the parameters as just another random variable, with its own distribution</a:t>
            </a:r>
          </a:p>
        </p:txBody>
      </p:sp>
    </p:spTree>
    <p:extLst>
      <p:ext uri="{BB962C8B-B14F-4D97-AF65-F5344CB8AC3E}">
        <p14:creationId xmlns:p14="http://schemas.microsoft.com/office/powerpoint/2010/main" val="2092114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Estimation: Laplace Smoothing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848600" cy="5257800"/>
          </a:xfrm>
          <a:ln/>
        </p:spPr>
        <p:txBody>
          <a:bodyPr rIns="132080"/>
          <a:lstStyle/>
          <a:p>
            <a:r>
              <a:rPr lang="en-US" sz="2400" dirty="0">
                <a:solidFill>
                  <a:srgbClr val="0000FF"/>
                </a:solidFill>
              </a:rPr>
              <a:t>Laplace’s estimate:</a:t>
            </a:r>
          </a:p>
          <a:p>
            <a:pPr marL="496888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 smtClean="0">
                <a:solidFill>
                  <a:srgbClr val="0000FF"/>
                </a:solidFill>
              </a:rPr>
              <a:t>retend </a:t>
            </a:r>
            <a:r>
              <a:rPr lang="en-US" sz="2000" dirty="0">
                <a:solidFill>
                  <a:srgbClr val="0000FF"/>
                </a:solidFill>
              </a:rPr>
              <a:t>you saw every outcome 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496888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once </a:t>
            </a:r>
            <a:r>
              <a:rPr lang="en-US" sz="2000" dirty="0">
                <a:solidFill>
                  <a:srgbClr val="0000FF"/>
                </a:solidFill>
              </a:rPr>
              <a:t>more than you actually did</a:t>
            </a:r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496888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Can derive this as a MAP estimate with </a:t>
            </a:r>
            <a:r>
              <a:rPr lang="en-US" sz="2000" dirty="0" err="1">
                <a:solidFill>
                  <a:srgbClr val="0000FF"/>
                </a:solidFill>
                <a:latin typeface="Arial Italic" charset="0"/>
                <a:cs typeface="Arial Italic" charset="0"/>
                <a:sym typeface="Arial Italic" charset="0"/>
              </a:rPr>
              <a:t>Dirichlet</a:t>
            </a:r>
            <a:r>
              <a:rPr lang="en-US" sz="2000" dirty="0">
                <a:solidFill>
                  <a:srgbClr val="0000FF"/>
                </a:solidFill>
                <a:latin typeface="Arial Italic" charset="0"/>
                <a:cs typeface="Arial Italic" charset="0"/>
                <a:sym typeface="Arial Italic" charset="0"/>
              </a:rPr>
              <a:t> priors</a:t>
            </a:r>
            <a:r>
              <a:rPr lang="en-US" sz="2000" dirty="0">
                <a:solidFill>
                  <a:srgbClr val="0000FF"/>
                </a:solidFill>
              </a:rPr>
              <a:t> (Bayesian </a:t>
            </a:r>
            <a:r>
              <a:rPr lang="en-US" sz="2000" dirty="0" smtClean="0">
                <a:solidFill>
                  <a:srgbClr val="0000FF"/>
                </a:solidFill>
              </a:rPr>
              <a:t>justification)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43012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38" y="4116388"/>
            <a:ext cx="164306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6096000" y="2133600"/>
            <a:ext cx="609600" cy="609600"/>
            <a:chOff x="0" y="0"/>
            <a:chExt cx="384" cy="384"/>
          </a:xfrm>
        </p:grpSpPr>
        <p:sp>
          <p:nvSpPr>
            <p:cNvPr id="43013" name="Oval 5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CC00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14" name="Rectangle 6"/>
            <p:cNvSpPr>
              <a:spLocks/>
            </p:cNvSpPr>
            <p:nvPr/>
          </p:nvSpPr>
          <p:spPr bwMode="auto">
            <a:xfrm>
              <a:off x="99" y="88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H</a:t>
              </a:r>
            </a:p>
          </p:txBody>
        </p:sp>
      </p:grpSp>
      <p:grpSp>
        <p:nvGrpSpPr>
          <p:cNvPr id="43018" name="Group 10"/>
          <p:cNvGrpSpPr>
            <a:grpSpLocks/>
          </p:cNvGrpSpPr>
          <p:nvPr/>
        </p:nvGrpSpPr>
        <p:grpSpPr bwMode="auto">
          <a:xfrm>
            <a:off x="6934200" y="2133600"/>
            <a:ext cx="609600" cy="609600"/>
            <a:chOff x="0" y="0"/>
            <a:chExt cx="384" cy="384"/>
          </a:xfrm>
        </p:grpSpPr>
        <p:sp>
          <p:nvSpPr>
            <p:cNvPr id="43016" name="Oval 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CC00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17" name="Rectangle 9"/>
            <p:cNvSpPr>
              <a:spLocks/>
            </p:cNvSpPr>
            <p:nvPr/>
          </p:nvSpPr>
          <p:spPr bwMode="auto">
            <a:xfrm>
              <a:off x="99" y="88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H</a:t>
              </a:r>
            </a:p>
          </p:txBody>
        </p:sp>
      </p:grpSp>
      <p:grpSp>
        <p:nvGrpSpPr>
          <p:cNvPr id="43021" name="Group 13"/>
          <p:cNvGrpSpPr>
            <a:grpSpLocks/>
          </p:cNvGrpSpPr>
          <p:nvPr/>
        </p:nvGrpSpPr>
        <p:grpSpPr bwMode="auto">
          <a:xfrm>
            <a:off x="7772400" y="2133600"/>
            <a:ext cx="609600" cy="609600"/>
            <a:chOff x="0" y="0"/>
            <a:chExt cx="384" cy="384"/>
          </a:xfrm>
        </p:grpSpPr>
        <p:sp>
          <p:nvSpPr>
            <p:cNvPr id="43019" name="Oval 1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CC00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107" y="88"/>
              <a:ext cx="16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T</a:t>
              </a:r>
            </a:p>
          </p:txBody>
        </p:sp>
      </p:grpSp>
      <p:pic>
        <p:nvPicPr>
          <p:cNvPr id="43022" name="Picture 1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94063"/>
            <a:ext cx="2690813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3" name="Picture 15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25" y="4437063"/>
            <a:ext cx="28130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4" name="Picture 16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8" y="3049588"/>
            <a:ext cx="364966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5" name="Rectangle 17"/>
          <p:cNvSpPr>
            <a:spLocks/>
          </p:cNvSpPr>
          <p:nvPr/>
        </p:nvSpPr>
        <p:spPr bwMode="auto">
          <a:xfrm>
            <a:off x="7696200" y="3200400"/>
            <a:ext cx="11430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Rectangle 18"/>
          <p:cNvSpPr>
            <a:spLocks/>
          </p:cNvSpPr>
          <p:nvPr/>
        </p:nvSpPr>
        <p:spPr bwMode="auto">
          <a:xfrm>
            <a:off x="7696200" y="4267200"/>
            <a:ext cx="11430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35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Estimation: Laplace Smoothing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724400" cy="3365500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Laplace’s estimate (extended):</a:t>
            </a:r>
          </a:p>
          <a:p>
            <a:pPr marL="782638" lvl="1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Pretend you saw every outcome k extra times</a:t>
            </a:r>
          </a:p>
          <a:p>
            <a:pPr marL="782638" lvl="1">
              <a:lnSpc>
                <a:spcPct val="90000"/>
              </a:lnSpc>
            </a:pPr>
            <a:endParaRPr lang="en-US" dirty="0"/>
          </a:p>
          <a:p>
            <a:pPr marL="782638" lvl="1">
              <a:lnSpc>
                <a:spcPct val="90000"/>
              </a:lnSpc>
            </a:pPr>
            <a:endParaRPr lang="en-US" dirty="0"/>
          </a:p>
          <a:p>
            <a:pPr marL="782638" lvl="1">
              <a:lnSpc>
                <a:spcPct val="90000"/>
              </a:lnSpc>
            </a:pPr>
            <a:endParaRPr lang="en-US" dirty="0"/>
          </a:p>
          <a:p>
            <a:pPr marL="782638" lvl="1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What’s Laplace with k = 0?</a:t>
            </a:r>
          </a:p>
          <a:p>
            <a:pPr marL="782638" lvl="1">
              <a:lnSpc>
                <a:spcPct val="90000"/>
              </a:lnSpc>
            </a:pPr>
            <a:r>
              <a:rPr lang="en-US" sz="2000" dirty="0"/>
              <a:t>k is the </a:t>
            </a:r>
            <a:r>
              <a:rPr lang="en-US" sz="2000" dirty="0">
                <a:solidFill>
                  <a:srgbClr val="CC0000"/>
                </a:solidFill>
              </a:rPr>
              <a:t>strength</a:t>
            </a:r>
            <a:r>
              <a:rPr lang="en-US" sz="2000" dirty="0"/>
              <a:t> of the prior</a:t>
            </a:r>
          </a:p>
        </p:txBody>
      </p:sp>
      <p:grpSp>
        <p:nvGrpSpPr>
          <p:cNvPr id="44038" name="Group 6"/>
          <p:cNvGrpSpPr>
            <a:grpSpLocks/>
          </p:cNvGrpSpPr>
          <p:nvPr/>
        </p:nvGrpSpPr>
        <p:grpSpPr bwMode="auto">
          <a:xfrm>
            <a:off x="6019800" y="1600200"/>
            <a:ext cx="609600" cy="609600"/>
            <a:chOff x="0" y="0"/>
            <a:chExt cx="384" cy="384"/>
          </a:xfrm>
        </p:grpSpPr>
        <p:sp>
          <p:nvSpPr>
            <p:cNvPr id="44036" name="Oval 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CC00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37" name="Rectangle 5"/>
            <p:cNvSpPr>
              <a:spLocks/>
            </p:cNvSpPr>
            <p:nvPr/>
          </p:nvSpPr>
          <p:spPr bwMode="auto">
            <a:xfrm>
              <a:off x="99" y="88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H</a:t>
              </a:r>
            </a:p>
          </p:txBody>
        </p:sp>
      </p:grp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6781800" y="1600200"/>
            <a:ext cx="609600" cy="609600"/>
            <a:chOff x="0" y="0"/>
            <a:chExt cx="384" cy="384"/>
          </a:xfrm>
        </p:grpSpPr>
        <p:sp>
          <p:nvSpPr>
            <p:cNvPr id="44039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CC00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40" name="Rectangle 8"/>
            <p:cNvSpPr>
              <a:spLocks/>
            </p:cNvSpPr>
            <p:nvPr/>
          </p:nvSpPr>
          <p:spPr bwMode="auto">
            <a:xfrm>
              <a:off x="99" y="88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H</a:t>
              </a:r>
            </a:p>
          </p:txBody>
        </p:sp>
      </p:grpSp>
      <p:grpSp>
        <p:nvGrpSpPr>
          <p:cNvPr id="44044" name="Group 12"/>
          <p:cNvGrpSpPr>
            <a:grpSpLocks/>
          </p:cNvGrpSpPr>
          <p:nvPr/>
        </p:nvGrpSpPr>
        <p:grpSpPr bwMode="auto">
          <a:xfrm>
            <a:off x="7543800" y="1600200"/>
            <a:ext cx="609600" cy="609600"/>
            <a:chOff x="0" y="0"/>
            <a:chExt cx="384" cy="384"/>
          </a:xfrm>
        </p:grpSpPr>
        <p:sp>
          <p:nvSpPr>
            <p:cNvPr id="44042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CC00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43" name="Rectangle 11"/>
            <p:cNvSpPr>
              <a:spLocks/>
            </p:cNvSpPr>
            <p:nvPr/>
          </p:nvSpPr>
          <p:spPr bwMode="auto">
            <a:xfrm>
              <a:off x="107" y="88"/>
              <a:ext cx="16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T</a:t>
              </a:r>
            </a:p>
          </p:txBody>
        </p:sp>
      </p:grpSp>
      <p:pic>
        <p:nvPicPr>
          <p:cNvPr id="44045" name="Picture 1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0"/>
            <a:ext cx="26701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19600"/>
            <a:ext cx="3617913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7" name="Picture 15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46363"/>
            <a:ext cx="26701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8" name="Picture 16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19400"/>
            <a:ext cx="276066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9" name="Rectangle 17"/>
          <p:cNvSpPr>
            <a:spLocks/>
          </p:cNvSpPr>
          <p:nvPr/>
        </p:nvSpPr>
        <p:spPr bwMode="auto">
          <a:xfrm>
            <a:off x="7467600" y="2438400"/>
            <a:ext cx="11430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0" name="Rectangle 18"/>
          <p:cNvSpPr>
            <a:spLocks/>
          </p:cNvSpPr>
          <p:nvPr/>
        </p:nvSpPr>
        <p:spPr bwMode="auto">
          <a:xfrm>
            <a:off x="7467600" y="3276600"/>
            <a:ext cx="11430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Rectangle 19"/>
          <p:cNvSpPr>
            <a:spLocks/>
          </p:cNvSpPr>
          <p:nvPr/>
        </p:nvSpPr>
        <p:spPr bwMode="auto">
          <a:xfrm>
            <a:off x="7391400" y="4267200"/>
            <a:ext cx="16764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8000" y="4851400"/>
            <a:ext cx="7543800" cy="1435100"/>
            <a:chOff x="0" y="0"/>
            <a:chExt cx="4752" cy="904"/>
          </a:xfrm>
        </p:grpSpPr>
        <p:pic>
          <p:nvPicPr>
            <p:cNvPr id="44052" name="Picture 20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" y="477"/>
              <a:ext cx="2185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53" name="Rectangle 21"/>
            <p:cNvSpPr>
              <a:spLocks/>
            </p:cNvSpPr>
            <p:nvPr/>
          </p:nvSpPr>
          <p:spPr bwMode="auto">
            <a:xfrm>
              <a:off x="0" y="0"/>
              <a:ext cx="2496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82588" indent="-342900">
                <a:lnSpc>
                  <a:spcPct val="90000"/>
                </a:lnSpc>
                <a:spcBef>
                  <a:spcPts val="738"/>
                </a:spcBef>
                <a:buClr>
                  <a:srgbClr val="333399"/>
                </a:buClr>
                <a:buSzPct val="100000"/>
                <a:buFont typeface="Wingdings" charset="2"/>
                <a:buChar char="§"/>
              </a:pPr>
              <a:r>
                <a:rPr lang="en-US" sz="2400" dirty="0">
                  <a:solidFill>
                    <a:srgbClr val="0000FF"/>
                  </a:solidFill>
                  <a:cs typeface="Arial" charset="0"/>
                </a:rPr>
                <a:t>Laplace for conditionals:</a:t>
              </a:r>
            </a:p>
            <a:p>
              <a:pPr marL="782638" lvl="1" indent="-285750">
                <a:lnSpc>
                  <a:spcPct val="90000"/>
                </a:lnSpc>
                <a:spcBef>
                  <a:spcPts val="638"/>
                </a:spcBef>
                <a:buClr>
                  <a:srgbClr val="000000"/>
                </a:buClr>
                <a:buSzPct val="100000"/>
                <a:buFont typeface="Wingdings" charset="2"/>
                <a:buChar char="§"/>
              </a:pPr>
              <a:r>
                <a:rPr lang="en-US" sz="2000" dirty="0">
                  <a:solidFill>
                    <a:srgbClr val="0000FF"/>
                  </a:solidFill>
                  <a:cs typeface="Arial" charset="0"/>
                </a:rPr>
                <a:t>Smooth each condition independently: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5992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Real NB: Smoothing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sz="2400"/>
              <a:t>For real classification problems, smoothing is critical</a:t>
            </a:r>
          </a:p>
          <a:p>
            <a:r>
              <a:rPr lang="en-US" sz="2400"/>
              <a:t>New odds ratios:</a:t>
            </a:r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1600200" y="3690938"/>
            <a:ext cx="2527300" cy="1651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helvetica : 11.4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seems     : 10.8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group     : 10.2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ago       :  8.4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areas     :  8.3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...</a:t>
            </a:r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4876800" y="3690938"/>
            <a:ext cx="2451100" cy="1651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verdana : 28.8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Credit  : 28.4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ORDER   : 27.2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&lt;FONT&gt;  : 26.9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money   : 26.5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...</a:t>
            </a:r>
          </a:p>
        </p:txBody>
      </p:sp>
      <p:pic>
        <p:nvPicPr>
          <p:cNvPr id="46086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762250"/>
            <a:ext cx="16478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2736850"/>
            <a:ext cx="16478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8" name="Rectangle 8"/>
          <p:cNvSpPr>
            <a:spLocks/>
          </p:cNvSpPr>
          <p:nvPr/>
        </p:nvSpPr>
        <p:spPr bwMode="auto">
          <a:xfrm>
            <a:off x="2514600" y="6019800"/>
            <a:ext cx="42799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Do these make more sense?</a:t>
            </a:r>
          </a:p>
        </p:txBody>
      </p:sp>
    </p:spTree>
    <p:extLst>
      <p:ext uri="{BB962C8B-B14F-4D97-AF65-F5344CB8AC3E}">
        <p14:creationId xmlns:p14="http://schemas.microsoft.com/office/powerpoint/2010/main" val="1583635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NB with Bag of Words for text classification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Autofit/>
          </a:bodyPr>
          <a:lstStyle/>
          <a:p>
            <a:r>
              <a:rPr lang="en-US" sz="2800" dirty="0"/>
              <a:t>Learning phase:</a:t>
            </a:r>
          </a:p>
          <a:p>
            <a:pPr lvl="1"/>
            <a:r>
              <a:rPr lang="en-US" sz="2400" dirty="0"/>
              <a:t>Prior P(Y)</a:t>
            </a:r>
          </a:p>
          <a:p>
            <a:pPr lvl="2"/>
            <a:r>
              <a:rPr lang="en-US" dirty="0"/>
              <a:t>Count how many documents </a:t>
            </a:r>
            <a:r>
              <a:rPr lang="en-US" dirty="0" smtClean="0"/>
              <a:t>from </a:t>
            </a:r>
            <a:r>
              <a:rPr lang="en-US" dirty="0"/>
              <a:t>each topic </a:t>
            </a:r>
            <a:r>
              <a:rPr lang="en-US" dirty="0" smtClean="0"/>
              <a:t>(prior</a:t>
            </a:r>
            <a:r>
              <a:rPr lang="en-US" dirty="0"/>
              <a:t>)</a:t>
            </a:r>
          </a:p>
          <a:p>
            <a:pPr lvl="1"/>
            <a:r>
              <a:rPr lang="en-US" sz="2400" dirty="0"/>
              <a:t>P(</a:t>
            </a:r>
            <a:r>
              <a:rPr lang="en-US" sz="2400" dirty="0" err="1"/>
              <a:t>X</a:t>
            </a:r>
            <a:r>
              <a:rPr lang="en-US" sz="2400" baseline="-25000" dirty="0" err="1"/>
              <a:t>i</a:t>
            </a:r>
            <a:r>
              <a:rPr lang="en-US" sz="2400" dirty="0" err="1"/>
              <a:t>|Y</a:t>
            </a:r>
            <a:r>
              <a:rPr lang="en-US" sz="2400" dirty="0"/>
              <a:t>) </a:t>
            </a:r>
          </a:p>
          <a:p>
            <a:pPr lvl="2"/>
            <a:r>
              <a:rPr lang="en-US" dirty="0"/>
              <a:t>For each </a:t>
            </a:r>
            <a:r>
              <a:rPr lang="en-US" dirty="0" smtClean="0"/>
              <a:t>of m topics, </a:t>
            </a:r>
            <a:r>
              <a:rPr lang="en-US" dirty="0"/>
              <a:t>count how many times you saw word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in </a:t>
            </a:r>
            <a:r>
              <a:rPr lang="en-US" dirty="0"/>
              <a:t>documents of this topic (+ </a:t>
            </a:r>
            <a:r>
              <a:rPr lang="en-US" dirty="0" smtClean="0"/>
              <a:t>k for prior)</a:t>
            </a:r>
            <a:endParaRPr lang="en-US" dirty="0">
              <a:solidFill>
                <a:srgbClr val="000090"/>
              </a:solidFill>
            </a:endParaRPr>
          </a:p>
          <a:p>
            <a:pPr lvl="2"/>
            <a:r>
              <a:rPr lang="en-US" dirty="0" smtClean="0"/>
              <a:t>Divide by number of times you saw the word (+ k</a:t>
            </a:r>
            <a:r>
              <a:rPr lang="en-US" dirty="0" smtClean="0">
                <a:sym typeface="Symbol"/>
              </a:rPr>
              <a:t>|words|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sz="2800" dirty="0"/>
              <a:t>Test phase:</a:t>
            </a:r>
          </a:p>
          <a:p>
            <a:pPr lvl="1"/>
            <a:r>
              <a:rPr lang="en-US" sz="2400" dirty="0"/>
              <a:t>For each document</a:t>
            </a:r>
          </a:p>
          <a:p>
            <a:pPr lvl="2"/>
            <a:r>
              <a:rPr lang="en-US" dirty="0"/>
              <a:t>Use naïve Bayes decision rule</a:t>
            </a:r>
          </a:p>
        </p:txBody>
      </p:sp>
      <p:pic>
        <p:nvPicPr>
          <p:cNvPr id="28979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3625" y="5410200"/>
            <a:ext cx="731837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31811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47700"/>
          </a:xfrm>
          <a:noFill/>
        </p:spPr>
        <p:txBody>
          <a:bodyPr>
            <a:normAutofit fontScale="90000"/>
          </a:bodyPr>
          <a:lstStyle/>
          <a:p>
            <a:pPr eaLnBrk="1" hangingPunct="1">
              <a:tabLst>
                <a:tab pos="1536700" algn="l"/>
              </a:tabLst>
            </a:pPr>
            <a:r>
              <a:rPr lang="en-US" dirty="0" smtClean="0"/>
              <a:t>Probabilities: Important Detail!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087438" y="2314575"/>
            <a:ext cx="7051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42938">
              <a:tabLst>
                <a:tab pos="749300" algn="l"/>
              </a:tabLst>
            </a:pPr>
            <a:r>
              <a:rPr lang="en-US" sz="3400">
                <a:solidFill>
                  <a:srgbClr val="000000"/>
                </a:solidFill>
                <a:latin typeface="Comic Sans MS" pitchFamily="66" charset="0"/>
              </a:rPr>
              <a:t>Any more potential problems here?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9144000" cy="23907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P(spam | X</a:t>
            </a:r>
            <a:r>
              <a:rPr lang="en-US" baseline="-25000" dirty="0" smtClean="0"/>
              <a:t>1</a:t>
            </a:r>
            <a:r>
              <a:rPr lang="en-US" dirty="0" smtClean="0"/>
              <a:t> …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=  </a:t>
            </a:r>
            <a:r>
              <a:rPr lang="en-US" sz="5400" dirty="0" smtClean="0">
                <a:sym typeface="Symbol" pitchFamily="18" charset="2"/>
              </a:rPr>
              <a:t></a:t>
            </a:r>
            <a:r>
              <a:rPr lang="en-US" dirty="0" smtClean="0">
                <a:sym typeface="Symbol" pitchFamily="18" charset="2"/>
              </a:rPr>
              <a:t> P(spam | X</a:t>
            </a:r>
            <a:r>
              <a:rPr lang="en-US" baseline="-25000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184650" y="1785938"/>
            <a:ext cx="76835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990099"/>
              </a:buClr>
              <a:buFont typeface="Wingdings" pitchFamily="2" charset="2"/>
              <a:buNone/>
            </a:pPr>
            <a:r>
              <a:rPr lang="en-US" sz="2800" dirty="0" err="1">
                <a:solidFill>
                  <a:srgbClr val="0000FF"/>
                </a:solidFill>
              </a:rPr>
              <a:t>i</a:t>
            </a:r>
            <a:endParaRPr lang="en-US" sz="28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231775" y="3160713"/>
            <a:ext cx="9144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990099"/>
              </a:buClr>
              <a:buFont typeface="Wingdings" pitchFamily="2" charset="2"/>
              <a:buChar char="§"/>
            </a:pPr>
            <a:r>
              <a:rPr lang="en-US" sz="3200" dirty="0">
                <a:solidFill>
                  <a:srgbClr val="990099"/>
                </a:solidFill>
              </a:rPr>
              <a:t>We are multiplying lots of small numbers 		Danger of underflow!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/>
              <a:t>0.5</a:t>
            </a:r>
            <a:r>
              <a:rPr lang="en-US" sz="2800" baseline="30000" dirty="0"/>
              <a:t>57 </a:t>
            </a:r>
            <a:r>
              <a:rPr lang="en-US" sz="2800" dirty="0"/>
              <a:t>= 7 E -18       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en-US" sz="2800" baseline="30000" dirty="0"/>
          </a:p>
          <a:p>
            <a:pPr marL="342900" indent="-342900" algn="l">
              <a:spcBef>
                <a:spcPct val="20000"/>
              </a:spcBef>
              <a:buClr>
                <a:srgbClr val="990099"/>
              </a:buClr>
              <a:buFont typeface="Wingdings" pitchFamily="2" charset="2"/>
              <a:buChar char="§"/>
            </a:pPr>
            <a:r>
              <a:rPr lang="en-US" sz="3200" dirty="0">
                <a:solidFill>
                  <a:srgbClr val="990099"/>
                </a:solidFill>
              </a:rPr>
              <a:t>Solution? Use logs and add!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/>
              <a:t>p</a:t>
            </a:r>
            <a:r>
              <a:rPr lang="en-US" sz="2800" baseline="-25000" dirty="0"/>
              <a:t>1</a:t>
            </a:r>
            <a:r>
              <a:rPr lang="en-US" sz="2800" dirty="0"/>
              <a:t> * p</a:t>
            </a:r>
            <a:r>
              <a:rPr lang="en-US" sz="2800" baseline="-25000" dirty="0"/>
              <a:t>2</a:t>
            </a:r>
            <a:r>
              <a:rPr lang="en-US" sz="2800" dirty="0"/>
              <a:t> = e </a:t>
            </a:r>
            <a:r>
              <a:rPr lang="en-US" sz="2800" baseline="30000" dirty="0"/>
              <a:t>log(p1)+log(p2)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/>
              <a:t>Always keep in log form</a:t>
            </a:r>
          </a:p>
          <a:p>
            <a:pPr marL="342900" indent="-342900" algn="l">
              <a:spcBef>
                <a:spcPct val="20000"/>
              </a:spcBef>
              <a:buClr>
                <a:srgbClr val="990099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990099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5632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7030A0"/>
                </a:solidFill>
              </a:rPr>
              <a:t>Naïve Bayes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111619" name="Oval 3"/>
          <p:cNvSpPr>
            <a:spLocks noChangeArrowheads="1"/>
          </p:cNvSpPr>
          <p:nvPr/>
        </p:nvSpPr>
        <p:spPr bwMode="auto">
          <a:xfrm>
            <a:off x="1752600" y="3467100"/>
            <a:ext cx="685800" cy="685800"/>
          </a:xfrm>
          <a:prstGeom prst="ellipse">
            <a:avLst/>
          </a:prstGeom>
          <a:solidFill>
            <a:srgbClr val="FFFF00"/>
          </a:solidFill>
          <a:ln w="444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F 2</a:t>
            </a: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7239000" y="3467100"/>
            <a:ext cx="685800" cy="685800"/>
          </a:xfrm>
          <a:prstGeom prst="ellipse">
            <a:avLst/>
          </a:prstGeom>
          <a:solidFill>
            <a:srgbClr val="FFFF00"/>
          </a:solidFill>
          <a:ln w="444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rgbClr val="000000"/>
                </a:solidFill>
              </a:rPr>
              <a:t>F </a:t>
            </a:r>
            <a:r>
              <a:rPr lang="en-US" sz="1400" baseline="-25000" dirty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533400" y="3467100"/>
            <a:ext cx="685800" cy="685800"/>
          </a:xfrm>
          <a:prstGeom prst="ellipse">
            <a:avLst/>
          </a:prstGeom>
          <a:solidFill>
            <a:srgbClr val="FFFF00"/>
          </a:solidFill>
          <a:ln w="444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F 1</a:t>
            </a:r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H="1">
            <a:off x="1066800" y="2019300"/>
            <a:ext cx="2895600" cy="1447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 flipH="1">
            <a:off x="2209800" y="2171700"/>
            <a:ext cx="1828800" cy="1295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 flipH="1">
            <a:off x="3429000" y="2247900"/>
            <a:ext cx="685800" cy="1219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4495800" y="2019300"/>
            <a:ext cx="2895600" cy="1524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30" name="Oval 17"/>
          <p:cNvSpPr>
            <a:spLocks noChangeArrowheads="1"/>
          </p:cNvSpPr>
          <p:nvPr/>
        </p:nvSpPr>
        <p:spPr bwMode="auto">
          <a:xfrm>
            <a:off x="3124200" y="3467100"/>
            <a:ext cx="685800" cy="685800"/>
          </a:xfrm>
          <a:prstGeom prst="ellipse">
            <a:avLst/>
          </a:prstGeom>
          <a:solidFill>
            <a:srgbClr val="FFFF00"/>
          </a:solidFill>
          <a:ln w="444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F 3</a:t>
            </a:r>
          </a:p>
        </p:txBody>
      </p:sp>
      <p:sp>
        <p:nvSpPr>
          <p:cNvPr id="111631" name="Oval 20"/>
          <p:cNvSpPr>
            <a:spLocks noChangeArrowheads="1"/>
          </p:cNvSpPr>
          <p:nvPr/>
        </p:nvSpPr>
        <p:spPr bwMode="auto">
          <a:xfrm>
            <a:off x="3886200" y="16383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 smtClean="0">
                <a:solidFill>
                  <a:srgbClr val="000000"/>
                </a:solidFill>
              </a:rPr>
              <a:t>Y</a:t>
            </a:r>
          </a:p>
          <a:p>
            <a:pPr algn="ctr" eaLnBrk="0" hangingPunct="0"/>
            <a:r>
              <a:rPr lang="en-US" sz="1200" dirty="0" smtClean="0">
                <a:solidFill>
                  <a:srgbClr val="000000"/>
                </a:solidFill>
              </a:rPr>
              <a:t>Class</a:t>
            </a:r>
            <a:endParaRPr lang="en-US" sz="1200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1200" dirty="0">
                <a:solidFill>
                  <a:srgbClr val="000000"/>
                </a:solidFill>
              </a:rPr>
              <a:t>Value</a:t>
            </a:r>
          </a:p>
        </p:txBody>
      </p:sp>
      <p:sp>
        <p:nvSpPr>
          <p:cNvPr id="111632" name="Text Box 21"/>
          <p:cNvSpPr txBox="1">
            <a:spLocks noChangeArrowheads="1"/>
          </p:cNvSpPr>
          <p:nvPr/>
        </p:nvSpPr>
        <p:spPr bwMode="auto">
          <a:xfrm>
            <a:off x="4403489" y="2223298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…</a:t>
            </a:r>
          </a:p>
        </p:txBody>
      </p:sp>
      <p:sp>
        <p:nvSpPr>
          <p:cNvPr id="111633" name="Rounded Rectangle 21"/>
          <p:cNvSpPr>
            <a:spLocks noChangeArrowheads="1"/>
          </p:cNvSpPr>
          <p:nvPr/>
        </p:nvSpPr>
        <p:spPr bwMode="auto">
          <a:xfrm>
            <a:off x="533400" y="5448300"/>
            <a:ext cx="8229600" cy="952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r>
              <a:rPr lang="en-US" dirty="0"/>
              <a:t>Assume that features are conditionally </a:t>
            </a:r>
            <a:r>
              <a:rPr lang="en-US" dirty="0" smtClean="0"/>
              <a:t>independent </a:t>
            </a:r>
            <a:r>
              <a:rPr lang="en-US" dirty="0"/>
              <a:t>given class variable</a:t>
            </a:r>
          </a:p>
          <a:p>
            <a:pPr eaLnBrk="0" hangingPunct="0"/>
            <a:r>
              <a:rPr lang="en-US" dirty="0"/>
              <a:t>Works </a:t>
            </a:r>
            <a:r>
              <a:rPr lang="en-US" dirty="0" smtClean="0"/>
              <a:t>surprisingly well for classification (predicting the right class)</a:t>
            </a:r>
            <a:endParaRPr lang="en-US" dirty="0"/>
          </a:p>
          <a:p>
            <a:pPr eaLnBrk="0" hangingPunct="0"/>
            <a:r>
              <a:rPr lang="en-US" dirty="0"/>
              <a:t> </a:t>
            </a:r>
            <a:r>
              <a:rPr lang="en-US" dirty="0" smtClean="0"/>
              <a:t>   But forces </a:t>
            </a:r>
            <a:r>
              <a:rPr lang="en-US" dirty="0"/>
              <a:t>probabilities towards 0 and 1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12899" y="1065213"/>
            <a:ext cx="4695825" cy="573087"/>
            <a:chOff x="1143000" y="4303713"/>
            <a:chExt cx="4695825" cy="573087"/>
          </a:xfrm>
        </p:grpSpPr>
        <p:pic>
          <p:nvPicPr>
            <p:cNvPr id="18" name="Picture 2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4368800"/>
              <a:ext cx="234632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4900" y="4303713"/>
              <a:ext cx="2193925" cy="573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5910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62838" y="6629400"/>
            <a:ext cx="312737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smtClean="0"/>
              <a:t>© Daniel S. Weld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623739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5961438-43B4-4570-9CDE-7413F5785F2E}" type="slidenum">
              <a:rPr lang="en-US" sz="1400" b="0" smtClean="0"/>
              <a:pPr/>
              <a:t>4</a:t>
            </a:fld>
            <a:endParaRPr lang="en-US" sz="1400" b="0" dirty="0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 smtClean="0"/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257800"/>
          </a:xfrm>
        </p:spPr>
        <p:txBody>
          <a:bodyPr/>
          <a:lstStyle/>
          <a:p>
            <a:r>
              <a:rPr lang="en-US" dirty="0" smtClean="0"/>
              <a:t>Some Useful Bayes Nets</a:t>
            </a:r>
          </a:p>
          <a:p>
            <a:pPr lvl="1"/>
            <a:r>
              <a:rPr lang="en-US" dirty="0" smtClean="0"/>
              <a:t>Hybrid Discrete / Continuous</a:t>
            </a:r>
            <a:endParaRPr lang="en-US" dirty="0" smtClean="0"/>
          </a:p>
          <a:p>
            <a:pPr lvl="1"/>
            <a:r>
              <a:rPr lang="en-US" dirty="0" smtClean="0"/>
              <a:t>Naïve Bayes</a:t>
            </a:r>
          </a:p>
          <a:p>
            <a:r>
              <a:rPr lang="en-US" dirty="0" smtClean="0"/>
              <a:t>Learning </a:t>
            </a:r>
            <a:r>
              <a:rPr lang="en-US" dirty="0" smtClean="0"/>
              <a:t>Parameters for a Bayesian Network</a:t>
            </a:r>
          </a:p>
          <a:p>
            <a:pPr lvl="1"/>
            <a:r>
              <a:rPr lang="en-US" dirty="0" smtClean="0"/>
              <a:t>Fully observable</a:t>
            </a:r>
          </a:p>
          <a:p>
            <a:pPr lvl="2"/>
            <a:r>
              <a:rPr lang="en-US" dirty="0"/>
              <a:t>Maximum Likelihood (ML</a:t>
            </a:r>
            <a:r>
              <a:rPr lang="en-US" dirty="0" smtClean="0"/>
              <a:t>), </a:t>
            </a:r>
          </a:p>
          <a:p>
            <a:pPr lvl="2"/>
            <a:r>
              <a:rPr lang="en-US" dirty="0" smtClean="0"/>
              <a:t>Maximum A Posteriori (MAP)</a:t>
            </a:r>
          </a:p>
          <a:p>
            <a:pPr lvl="2"/>
            <a:r>
              <a:rPr lang="en-US" dirty="0" smtClean="0"/>
              <a:t>Bayesian</a:t>
            </a:r>
            <a:endParaRPr lang="en-US" dirty="0" smtClean="0"/>
          </a:p>
          <a:p>
            <a:pPr lvl="1"/>
            <a:r>
              <a:rPr lang="en-US" dirty="0" smtClean="0"/>
              <a:t>Hidden variables (EM algorithm)</a:t>
            </a:r>
          </a:p>
          <a:p>
            <a:r>
              <a:rPr lang="en-US" dirty="0" smtClean="0"/>
              <a:t>Learning Structure of Bayesian </a:t>
            </a:r>
            <a:r>
              <a:rPr lang="en-US" dirty="0" smtClean="0"/>
              <a:t>Networks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64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 Bayes’ Net: Car</a:t>
            </a:r>
          </a:p>
        </p:txBody>
      </p:sp>
      <p:pic>
        <p:nvPicPr>
          <p:cNvPr id="14339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670050"/>
            <a:ext cx="85090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What if we </a:t>
            </a:r>
            <a:r>
              <a:rPr lang="en-US" b="1" i="1" smtClean="0">
                <a:solidFill>
                  <a:srgbClr val="9900CC"/>
                </a:solidFill>
              </a:rPr>
              <a:t>don’t</a:t>
            </a:r>
            <a:r>
              <a:rPr lang="en-US" smtClean="0">
                <a:solidFill>
                  <a:srgbClr val="9900CC"/>
                </a:solidFill>
              </a:rPr>
              <a:t> </a:t>
            </a:r>
            <a:r>
              <a:rPr lang="en-US" smtClean="0"/>
              <a:t>know structure?</a:t>
            </a:r>
          </a:p>
        </p:txBody>
      </p:sp>
    </p:spTree>
    <p:extLst>
      <p:ext uri="{BB962C8B-B14F-4D97-AF65-F5344CB8AC3E}">
        <p14:creationId xmlns:p14="http://schemas.microsoft.com/office/powerpoint/2010/main" val="4179043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Learning The Structure</a:t>
            </a:r>
            <a:br>
              <a:rPr lang="en-US" smtClean="0"/>
            </a:br>
            <a:r>
              <a:rPr lang="en-US" smtClean="0"/>
              <a:t>of Bayesian Networks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5913"/>
            <a:ext cx="9144000" cy="22383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Search thru the space… 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of possible network structures</a:t>
            </a:r>
            <a:r>
              <a:rPr lang="en-US" dirty="0" smtClean="0"/>
              <a:t>!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(for now still assume can observe all values)</a:t>
            </a: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For </a:t>
            </a:r>
            <a:r>
              <a:rPr lang="en-US" dirty="0" smtClean="0"/>
              <a:t>each structure, learn </a:t>
            </a:r>
            <a:r>
              <a:rPr lang="en-US" dirty="0" smtClean="0"/>
              <a:t>parameters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As just shown…</a:t>
            </a: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Pick the one that fits observed data </a:t>
            </a:r>
            <a:r>
              <a:rPr lang="en-US" dirty="0" smtClean="0"/>
              <a:t>best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Calculate P(data)</a:t>
            </a:r>
            <a:endParaRPr lang="en-US" dirty="0" smtClean="0"/>
          </a:p>
          <a:p>
            <a:pPr lvl="1">
              <a:lnSpc>
                <a:spcPct val="85000"/>
              </a:lnSpc>
            </a:pPr>
            <a:endParaRPr lang="en-US" dirty="0" smtClean="0"/>
          </a:p>
          <a:p>
            <a:pPr lvl="1">
              <a:lnSpc>
                <a:spcPct val="85000"/>
              </a:lnSpc>
            </a:pPr>
            <a:endParaRPr lang="en-US" dirty="0" smtClean="0"/>
          </a:p>
        </p:txBody>
      </p:sp>
      <p:sp>
        <p:nvSpPr>
          <p:cNvPr id="1467396" name="Rectangle 4"/>
          <p:cNvSpPr>
            <a:spLocks noChangeArrowheads="1"/>
          </p:cNvSpPr>
          <p:nvPr/>
        </p:nvSpPr>
        <p:spPr bwMode="auto">
          <a:xfrm>
            <a:off x="0" y="5041900"/>
            <a:ext cx="9144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</a:pPr>
            <a:endParaRPr lang="en-US" sz="2800" b="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14386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657600" y="457201"/>
            <a:ext cx="2133600" cy="1676399"/>
            <a:chOff x="2911475" y="457200"/>
            <a:chExt cx="2879725" cy="2474913"/>
          </a:xfrm>
        </p:grpSpPr>
        <p:sp>
          <p:nvSpPr>
            <p:cNvPr id="109570" name="Oval 5"/>
            <p:cNvSpPr>
              <a:spLocks noChangeArrowheads="1"/>
            </p:cNvSpPr>
            <p:nvPr/>
          </p:nvSpPr>
          <p:spPr bwMode="auto">
            <a:xfrm>
              <a:off x="4195762" y="457200"/>
              <a:ext cx="573088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571" name="Oval 7"/>
            <p:cNvSpPr>
              <a:spLocks noChangeArrowheads="1"/>
            </p:cNvSpPr>
            <p:nvPr/>
          </p:nvSpPr>
          <p:spPr bwMode="auto">
            <a:xfrm>
              <a:off x="5243512" y="2282825"/>
              <a:ext cx="522288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572" name="Oval 8"/>
            <p:cNvSpPr>
              <a:spLocks noChangeArrowheads="1"/>
            </p:cNvSpPr>
            <p:nvPr/>
          </p:nvSpPr>
          <p:spPr bwMode="auto">
            <a:xfrm>
              <a:off x="5243512" y="1179513"/>
              <a:ext cx="547688" cy="649287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573" name="Oval 9"/>
            <p:cNvSpPr>
              <a:spLocks noChangeArrowheads="1"/>
            </p:cNvSpPr>
            <p:nvPr/>
          </p:nvSpPr>
          <p:spPr bwMode="auto">
            <a:xfrm>
              <a:off x="2911475" y="2282825"/>
              <a:ext cx="573087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574" name="Oval 10"/>
            <p:cNvSpPr>
              <a:spLocks noChangeArrowheads="1"/>
            </p:cNvSpPr>
            <p:nvPr/>
          </p:nvSpPr>
          <p:spPr bwMode="auto">
            <a:xfrm>
              <a:off x="2911475" y="1179513"/>
              <a:ext cx="547687" cy="649287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85800" y="3124200"/>
            <a:ext cx="1981200" cy="1905000"/>
            <a:chOff x="762000" y="3468687"/>
            <a:chExt cx="2879725" cy="2474913"/>
          </a:xfrm>
        </p:grpSpPr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2046287" y="3468687"/>
              <a:ext cx="573088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71" name="Oval 7"/>
            <p:cNvSpPr>
              <a:spLocks noChangeArrowheads="1"/>
            </p:cNvSpPr>
            <p:nvPr/>
          </p:nvSpPr>
          <p:spPr bwMode="auto">
            <a:xfrm>
              <a:off x="3094037" y="5294312"/>
              <a:ext cx="522288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72" name="Oval 8"/>
            <p:cNvSpPr>
              <a:spLocks noChangeArrowheads="1"/>
            </p:cNvSpPr>
            <p:nvPr/>
          </p:nvSpPr>
          <p:spPr bwMode="auto">
            <a:xfrm>
              <a:off x="3094037" y="4191000"/>
              <a:ext cx="547688" cy="649287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 dirty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73" name="Oval 9"/>
            <p:cNvSpPr>
              <a:spLocks noChangeArrowheads="1"/>
            </p:cNvSpPr>
            <p:nvPr/>
          </p:nvSpPr>
          <p:spPr bwMode="auto">
            <a:xfrm>
              <a:off x="762000" y="5294312"/>
              <a:ext cx="573087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74" name="Oval 10"/>
            <p:cNvSpPr>
              <a:spLocks noChangeArrowheads="1"/>
            </p:cNvSpPr>
            <p:nvPr/>
          </p:nvSpPr>
          <p:spPr bwMode="auto">
            <a:xfrm>
              <a:off x="762000" y="4191000"/>
              <a:ext cx="547687" cy="649287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75" name="Straight Arrow Connector 12"/>
            <p:cNvCxnSpPr>
              <a:cxnSpLocks noChangeShapeType="1"/>
              <a:stCxn id="70" idx="3"/>
              <a:endCxn id="74" idx="0"/>
            </p:cNvCxnSpPr>
            <p:nvPr/>
          </p:nvCxnSpPr>
          <p:spPr bwMode="auto">
            <a:xfrm rot="5400000">
              <a:off x="1499393" y="3559969"/>
              <a:ext cx="168275" cy="109378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14"/>
          <p:cNvGrpSpPr/>
          <p:nvPr/>
        </p:nvGrpSpPr>
        <p:grpSpPr>
          <a:xfrm>
            <a:off x="6019800" y="3124200"/>
            <a:ext cx="2286000" cy="1831810"/>
            <a:chOff x="5973762" y="3124200"/>
            <a:chExt cx="2332038" cy="1905000"/>
          </a:xfrm>
        </p:grpSpPr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7013794" y="3124200"/>
              <a:ext cx="464094" cy="499773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1" name="Oval 7"/>
            <p:cNvSpPr>
              <a:spLocks noChangeArrowheads="1"/>
            </p:cNvSpPr>
            <p:nvPr/>
          </p:nvSpPr>
          <p:spPr bwMode="auto">
            <a:xfrm>
              <a:off x="7862275" y="4529427"/>
              <a:ext cx="422955" cy="499773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2" name="Oval 8"/>
            <p:cNvSpPr>
              <a:spLocks noChangeArrowheads="1"/>
            </p:cNvSpPr>
            <p:nvPr/>
          </p:nvSpPr>
          <p:spPr bwMode="auto">
            <a:xfrm>
              <a:off x="7862275" y="3680182"/>
              <a:ext cx="443525" cy="499772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83" name="Oval 9"/>
            <p:cNvSpPr>
              <a:spLocks noChangeArrowheads="1"/>
            </p:cNvSpPr>
            <p:nvPr/>
          </p:nvSpPr>
          <p:spPr bwMode="auto">
            <a:xfrm>
              <a:off x="5973762" y="4529427"/>
              <a:ext cx="464093" cy="499773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5973762" y="3680182"/>
              <a:ext cx="443524" cy="499772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88" name="Straight Arrow Connector 22"/>
            <p:cNvCxnSpPr>
              <a:cxnSpLocks noChangeShapeType="1"/>
              <a:stCxn id="82" idx="4"/>
              <a:endCxn id="81" idx="0"/>
            </p:cNvCxnSpPr>
            <p:nvPr/>
          </p:nvCxnSpPr>
          <p:spPr bwMode="auto">
            <a:xfrm rot="5400000">
              <a:off x="7904158" y="4350192"/>
              <a:ext cx="349474" cy="8999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Straight Arrow Connector 22"/>
            <p:cNvCxnSpPr>
              <a:cxnSpLocks noChangeShapeType="1"/>
            </p:cNvCxnSpPr>
            <p:nvPr/>
          </p:nvCxnSpPr>
          <p:spPr bwMode="auto">
            <a:xfrm rot="5400000">
              <a:off x="6035570" y="4361878"/>
              <a:ext cx="349474" cy="8999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Straight Arrow Connector 22"/>
            <p:cNvCxnSpPr>
              <a:cxnSpLocks noChangeShapeType="1"/>
              <a:endCxn id="84" idx="7"/>
            </p:cNvCxnSpPr>
            <p:nvPr/>
          </p:nvCxnSpPr>
          <p:spPr bwMode="auto">
            <a:xfrm flipH="1">
              <a:off x="6352333" y="3626222"/>
              <a:ext cx="902508" cy="127150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Straight Arrow Connector 22"/>
            <p:cNvCxnSpPr>
              <a:cxnSpLocks noChangeShapeType="1"/>
              <a:endCxn id="82" idx="2"/>
            </p:cNvCxnSpPr>
            <p:nvPr/>
          </p:nvCxnSpPr>
          <p:spPr bwMode="auto">
            <a:xfrm>
              <a:off x="7307310" y="3595720"/>
              <a:ext cx="554965" cy="33434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Straight Arrow Connector 22"/>
            <p:cNvCxnSpPr>
              <a:cxnSpLocks noChangeShapeType="1"/>
              <a:endCxn id="83" idx="7"/>
            </p:cNvCxnSpPr>
            <p:nvPr/>
          </p:nvCxnSpPr>
          <p:spPr bwMode="auto">
            <a:xfrm flipH="1">
              <a:off x="6369890" y="4032029"/>
              <a:ext cx="1492385" cy="57058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Arrow Connector 22"/>
            <p:cNvCxnSpPr>
              <a:cxnSpLocks noChangeShapeType="1"/>
              <a:endCxn id="81" idx="2"/>
            </p:cNvCxnSpPr>
            <p:nvPr/>
          </p:nvCxnSpPr>
          <p:spPr bwMode="auto">
            <a:xfrm>
              <a:off x="6417287" y="4032029"/>
              <a:ext cx="1444988" cy="747285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Straight Arrow Connector 22"/>
            <p:cNvCxnSpPr>
              <a:cxnSpLocks noChangeShapeType="1"/>
              <a:endCxn id="81" idx="3"/>
            </p:cNvCxnSpPr>
            <p:nvPr/>
          </p:nvCxnSpPr>
          <p:spPr bwMode="auto">
            <a:xfrm>
              <a:off x="6464684" y="4769318"/>
              <a:ext cx="1459531" cy="18669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TextBox 15"/>
          <p:cNvSpPr txBox="1"/>
          <p:nvPr/>
        </p:nvSpPr>
        <p:spPr>
          <a:xfrm>
            <a:off x="1371600" y="5562600"/>
            <a:ext cx="47820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Two problems: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Fully connected will be most probable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Exponential number of structures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46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Learning The Structure</a:t>
            </a:r>
            <a:br>
              <a:rPr lang="en-US" smtClean="0"/>
            </a:br>
            <a:r>
              <a:rPr lang="en-US" smtClean="0"/>
              <a:t>of Bayesian Networks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5913"/>
            <a:ext cx="9144000" cy="22383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Search thru the space… 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of possible network structures!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For </a:t>
            </a:r>
            <a:r>
              <a:rPr lang="en-US" dirty="0" smtClean="0"/>
              <a:t>each structure, learn </a:t>
            </a:r>
            <a:r>
              <a:rPr lang="en-US" dirty="0" smtClean="0"/>
              <a:t>parameters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As just shown…</a:t>
            </a: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Pick the one that fits observed data </a:t>
            </a:r>
            <a:r>
              <a:rPr lang="en-US" dirty="0" smtClean="0"/>
              <a:t>best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Calculate P(data)</a:t>
            </a:r>
            <a:endParaRPr lang="en-US" dirty="0" smtClean="0"/>
          </a:p>
          <a:p>
            <a:pPr lvl="1">
              <a:lnSpc>
                <a:spcPct val="85000"/>
              </a:lnSpc>
            </a:pPr>
            <a:endParaRPr lang="en-US" dirty="0" smtClean="0"/>
          </a:p>
          <a:p>
            <a:pPr lvl="1">
              <a:lnSpc>
                <a:spcPct val="85000"/>
              </a:lnSpc>
            </a:pPr>
            <a:endParaRPr lang="en-US" dirty="0" smtClean="0"/>
          </a:p>
        </p:txBody>
      </p:sp>
      <p:sp>
        <p:nvSpPr>
          <p:cNvPr id="1467396" name="Rectangle 4"/>
          <p:cNvSpPr>
            <a:spLocks noChangeArrowheads="1"/>
          </p:cNvSpPr>
          <p:nvPr/>
        </p:nvSpPr>
        <p:spPr bwMode="auto">
          <a:xfrm>
            <a:off x="0" y="5041900"/>
            <a:ext cx="9144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</a:pPr>
            <a:endParaRPr lang="en-US" sz="2800" b="0" dirty="0">
              <a:sym typeface="Symbol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7244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Two problems: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Fully connected will be most probable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Add penalty term (regularization) </a:t>
            </a:r>
            <a:r>
              <a:rPr lang="en-US" sz="2800" dirty="0">
                <a:solidFill>
                  <a:srgbClr val="FF0000"/>
                </a:solidFill>
                <a:sym typeface="Symbol" pitchFamily="18" charset="2"/>
              </a:rPr>
              <a:t>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model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complexity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Exponential number of structures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Local search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03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Learning The Structure</a:t>
            </a:r>
            <a:br>
              <a:rPr lang="en-US" smtClean="0"/>
            </a:br>
            <a:r>
              <a:rPr lang="en-US" smtClean="0"/>
              <a:t>of Bayesian Networks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5913"/>
            <a:ext cx="9144000" cy="22383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mtClean="0"/>
              <a:t>Search thru the space </a:t>
            </a:r>
          </a:p>
          <a:p>
            <a:pPr>
              <a:lnSpc>
                <a:spcPct val="85000"/>
              </a:lnSpc>
            </a:pPr>
            <a:r>
              <a:rPr lang="en-US" smtClean="0"/>
              <a:t>For each structure, learn parameters</a:t>
            </a:r>
          </a:p>
          <a:p>
            <a:pPr>
              <a:lnSpc>
                <a:spcPct val="85000"/>
              </a:lnSpc>
            </a:pPr>
            <a:r>
              <a:rPr lang="en-US" smtClean="0"/>
              <a:t>Pick the one that fits observed data best</a:t>
            </a:r>
          </a:p>
          <a:p>
            <a:pPr lvl="1">
              <a:lnSpc>
                <a:spcPct val="85000"/>
              </a:lnSpc>
            </a:pPr>
            <a:r>
              <a:rPr lang="en-US" smtClean="0"/>
              <a:t>Penalize complex models</a:t>
            </a:r>
          </a:p>
          <a:p>
            <a:pPr lvl="1">
              <a:lnSpc>
                <a:spcPct val="85000"/>
              </a:lnSpc>
            </a:pPr>
            <a:endParaRPr lang="en-US" sz="1600" smtClean="0"/>
          </a:p>
          <a:p>
            <a:pPr>
              <a:lnSpc>
                <a:spcPct val="85000"/>
              </a:lnSpc>
            </a:pPr>
            <a:r>
              <a:rPr lang="en-US" smtClean="0"/>
              <a:t>Problem?</a:t>
            </a:r>
          </a:p>
        </p:txBody>
      </p:sp>
      <p:sp>
        <p:nvSpPr>
          <p:cNvPr id="1468420" name="Rectangle 4"/>
          <p:cNvSpPr>
            <a:spLocks noChangeArrowheads="1"/>
          </p:cNvSpPr>
          <p:nvPr/>
        </p:nvSpPr>
        <p:spPr bwMode="auto">
          <a:xfrm>
            <a:off x="0" y="4043363"/>
            <a:ext cx="9144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buFontTx/>
              <a:buChar char=" "/>
            </a:pPr>
            <a:r>
              <a:rPr lang="en-US" sz="2800" b="0"/>
              <a:t>Exponential number of networks!</a:t>
            </a:r>
          </a:p>
          <a:p>
            <a:pPr marL="742950" lvl="1" indent="-285750" eaLnBrk="0" hangingPunct="0">
              <a:buFontTx/>
              <a:buChar char=" "/>
            </a:pPr>
            <a:r>
              <a:rPr lang="en-US" sz="2800" b="0"/>
              <a:t>And we need to learn parameters for each!</a:t>
            </a:r>
          </a:p>
          <a:p>
            <a:pPr marL="742950" lvl="1" indent="-285750" eaLnBrk="0" hangingPunct="0">
              <a:buFontTx/>
              <a:buChar char=" "/>
            </a:pPr>
            <a:r>
              <a:rPr lang="en-US" sz="2800" b="0"/>
              <a:t>Exhaustive search out of the question!</a:t>
            </a:r>
          </a:p>
          <a:p>
            <a:pPr marL="342900" indent="-342900" eaLnBrk="0" hangingPunct="0"/>
            <a:r>
              <a:rPr lang="en-US" b="0"/>
              <a:t>So what now?</a:t>
            </a:r>
          </a:p>
        </p:txBody>
      </p:sp>
    </p:spTree>
    <p:extLst>
      <p:ext uri="{BB962C8B-B14F-4D97-AF65-F5344CB8AC3E}">
        <p14:creationId xmlns:p14="http://schemas.microsoft.com/office/powerpoint/2010/main" val="2835295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842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Learning as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Local Search</a:t>
            </a:r>
          </a:p>
          <a:p>
            <a:pPr marL="628650" lvl="1" indent="-514350">
              <a:buFont typeface="+mj-lt"/>
              <a:buAutoNum type="arabicPeriod"/>
              <a:tabLst>
                <a:tab pos="1054100" algn="l"/>
                <a:tab pos="1054100" algn="l"/>
                <a:tab pos="1054100" algn="l"/>
                <a:tab pos="1054100" algn="l"/>
              </a:tabLst>
              <a:defRPr/>
            </a:pPr>
            <a:r>
              <a:rPr lang="en-US" dirty="0" smtClean="0"/>
              <a:t>Start with some network structure</a:t>
            </a:r>
          </a:p>
          <a:p>
            <a:pPr marL="628650" lvl="1" indent="-514350">
              <a:buFont typeface="+mj-lt"/>
              <a:buAutoNum type="arabicPeriod"/>
              <a:tabLst>
                <a:tab pos="1054100" algn="l"/>
                <a:tab pos="1054100" algn="l"/>
                <a:tab pos="1054100" algn="l"/>
                <a:tab pos="1054100" algn="l"/>
              </a:tabLst>
              <a:defRPr/>
            </a:pPr>
            <a:r>
              <a:rPr lang="en-US" dirty="0" smtClean="0"/>
              <a:t>Try to make a change </a:t>
            </a:r>
            <a:br>
              <a:rPr lang="en-US" dirty="0" smtClean="0"/>
            </a:br>
            <a:r>
              <a:rPr lang="en-US" dirty="0" smtClean="0"/>
              <a:t>(add or delete or reverse edge)</a:t>
            </a:r>
          </a:p>
          <a:p>
            <a:pPr marL="628650" lvl="1" indent="-514350">
              <a:buFont typeface="+mj-lt"/>
              <a:buAutoNum type="arabicPeriod"/>
              <a:tabLst>
                <a:tab pos="1054100" algn="l"/>
                <a:tab pos="1054100" algn="l"/>
                <a:tab pos="1054100" algn="l"/>
                <a:tab pos="1054100" algn="l"/>
              </a:tabLst>
              <a:defRPr/>
            </a:pPr>
            <a:r>
              <a:rPr lang="en-US" dirty="0" smtClean="0"/>
              <a:t>See if the new network is any better</a:t>
            </a:r>
          </a:p>
          <a:p>
            <a:pPr>
              <a:defRPr/>
            </a:pPr>
            <a:r>
              <a:rPr lang="en-US" dirty="0" smtClean="0"/>
              <a:t>What should the initial state be?</a:t>
            </a:r>
          </a:p>
          <a:p>
            <a:pPr lvl="1">
              <a:defRPr/>
            </a:pPr>
            <a:r>
              <a:rPr lang="en-US" dirty="0" smtClean="0"/>
              <a:t>Uniform prior over random networks?</a:t>
            </a:r>
          </a:p>
          <a:p>
            <a:pPr lvl="1">
              <a:defRPr/>
            </a:pPr>
            <a:r>
              <a:rPr lang="en-US" dirty="0" smtClean="0"/>
              <a:t>Based on prior knowledge?</a:t>
            </a:r>
          </a:p>
          <a:p>
            <a:pPr lvl="1">
              <a:defRPr/>
            </a:pPr>
            <a:r>
              <a:rPr lang="en-US" dirty="0" smtClean="0"/>
              <a:t>Empty network?</a:t>
            </a:r>
          </a:p>
          <a:p>
            <a:pPr>
              <a:defRPr/>
            </a:pPr>
            <a:r>
              <a:rPr lang="en-US" dirty="0" smtClean="0"/>
              <a:t>How do we evaluate networks?</a:t>
            </a:r>
          </a:p>
          <a:p>
            <a:pPr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r>
              <a:rPr lang="en-US" dirty="0" smtClean="0"/>
              <a:t>					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85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smtClean="0"/>
              <a:t>© Daniel S. Weld</a:t>
            </a:r>
          </a:p>
        </p:txBody>
      </p:sp>
      <p:sp>
        <p:nvSpPr>
          <p:cNvPr id="10854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90D4178-8C31-4985-8F03-7B96E8A86B80}" type="slidenum">
              <a:rPr lang="en-US" sz="1400" b="0" smtClean="0"/>
              <a:pPr/>
              <a:t>46</a:t>
            </a:fld>
            <a:endParaRPr lang="en-US" sz="1400" b="0" smtClean="0"/>
          </a:p>
        </p:txBody>
      </p:sp>
    </p:spTree>
    <p:extLst>
      <p:ext uri="{BB962C8B-B14F-4D97-AF65-F5344CB8AC3E}">
        <p14:creationId xmlns:p14="http://schemas.microsoft.com/office/powerpoint/2010/main" val="3108450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Score Functions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/>
          <a:lstStyle/>
          <a:p>
            <a:r>
              <a:rPr lang="en-US" dirty="0" smtClean="0"/>
              <a:t>Bayesian Information </a:t>
            </a:r>
            <a:r>
              <a:rPr lang="en-US" dirty="0" err="1" smtClean="0"/>
              <a:t>Criteion</a:t>
            </a:r>
            <a:r>
              <a:rPr lang="en-US" dirty="0" smtClean="0"/>
              <a:t> (BIC)</a:t>
            </a:r>
          </a:p>
          <a:p>
            <a:pPr lvl="1"/>
            <a:r>
              <a:rPr lang="en-US" dirty="0" smtClean="0"/>
              <a:t>P(D | BN) – penalty</a:t>
            </a:r>
          </a:p>
          <a:p>
            <a:pPr lvl="1"/>
            <a:r>
              <a:rPr lang="en-US" dirty="0" smtClean="0"/>
              <a:t>Penalty = ½ (# parameters) Log (# data points)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MAP score</a:t>
            </a:r>
          </a:p>
          <a:p>
            <a:pPr lvl="1"/>
            <a:r>
              <a:rPr lang="en-US" dirty="0" smtClean="0"/>
              <a:t>P(BN | D) = P(D | BN) P(BN)</a:t>
            </a:r>
          </a:p>
          <a:p>
            <a:pPr lvl="1"/>
            <a:r>
              <a:rPr lang="en-US" dirty="0" smtClean="0"/>
              <a:t>P(BN) must decay exponentially with # of parameters for this to work well</a:t>
            </a:r>
          </a:p>
        </p:txBody>
      </p:sp>
      <p:sp>
        <p:nvSpPr>
          <p:cNvPr id="1105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smtClean="0"/>
              <a:t>© Daniel S. Weld</a:t>
            </a:r>
          </a:p>
        </p:txBody>
      </p:sp>
      <p:sp>
        <p:nvSpPr>
          <p:cNvPr id="1105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3E793BA-436B-4B7F-9137-53C25AF17ED9}" type="slidenum">
              <a:rPr lang="en-US" sz="1400" b="0" smtClean="0"/>
              <a:pPr/>
              <a:t>47</a:t>
            </a:fld>
            <a:endParaRPr lang="en-US" sz="1400" b="0" smtClean="0"/>
          </a:p>
        </p:txBody>
      </p:sp>
    </p:spTree>
    <p:extLst>
      <p:ext uri="{BB962C8B-B14F-4D97-AF65-F5344CB8AC3E}">
        <p14:creationId xmlns:p14="http://schemas.microsoft.com/office/powerpoint/2010/main" val="4060937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Oval 5"/>
          <p:cNvSpPr>
            <a:spLocks noChangeArrowheads="1"/>
          </p:cNvSpPr>
          <p:nvPr/>
        </p:nvSpPr>
        <p:spPr bwMode="auto">
          <a:xfrm>
            <a:off x="1787525" y="876300"/>
            <a:ext cx="573088" cy="649288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A</a:t>
            </a:r>
          </a:p>
        </p:txBody>
      </p:sp>
      <p:sp>
        <p:nvSpPr>
          <p:cNvPr id="109571" name="Oval 7"/>
          <p:cNvSpPr>
            <a:spLocks noChangeArrowheads="1"/>
          </p:cNvSpPr>
          <p:nvPr/>
        </p:nvSpPr>
        <p:spPr bwMode="auto">
          <a:xfrm>
            <a:off x="2835275" y="2701925"/>
            <a:ext cx="522288" cy="649288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E</a:t>
            </a:r>
          </a:p>
        </p:txBody>
      </p:sp>
      <p:sp>
        <p:nvSpPr>
          <p:cNvPr id="109572" name="Oval 8"/>
          <p:cNvSpPr>
            <a:spLocks noChangeArrowheads="1"/>
          </p:cNvSpPr>
          <p:nvPr/>
        </p:nvSpPr>
        <p:spPr bwMode="auto">
          <a:xfrm>
            <a:off x="2835275" y="1598613"/>
            <a:ext cx="547688" cy="649287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C</a:t>
            </a:r>
          </a:p>
        </p:txBody>
      </p:sp>
      <p:sp>
        <p:nvSpPr>
          <p:cNvPr id="109573" name="Oval 9"/>
          <p:cNvSpPr>
            <a:spLocks noChangeArrowheads="1"/>
          </p:cNvSpPr>
          <p:nvPr/>
        </p:nvSpPr>
        <p:spPr bwMode="auto">
          <a:xfrm>
            <a:off x="503238" y="2701925"/>
            <a:ext cx="573087" cy="649288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D</a:t>
            </a:r>
          </a:p>
        </p:txBody>
      </p:sp>
      <p:sp>
        <p:nvSpPr>
          <p:cNvPr id="109574" name="Oval 10"/>
          <p:cNvSpPr>
            <a:spLocks noChangeArrowheads="1"/>
          </p:cNvSpPr>
          <p:nvPr/>
        </p:nvSpPr>
        <p:spPr bwMode="auto">
          <a:xfrm>
            <a:off x="503238" y="1598613"/>
            <a:ext cx="547687" cy="649287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B</a:t>
            </a:r>
          </a:p>
        </p:txBody>
      </p:sp>
      <p:cxnSp>
        <p:nvCxnSpPr>
          <p:cNvPr id="109575" name="Straight Arrow Connector 12"/>
          <p:cNvCxnSpPr>
            <a:cxnSpLocks noChangeShapeType="1"/>
            <a:stCxn id="109570" idx="3"/>
            <a:endCxn id="109574" idx="0"/>
          </p:cNvCxnSpPr>
          <p:nvPr/>
        </p:nvCxnSpPr>
        <p:spPr bwMode="auto">
          <a:xfrm rot="5400000">
            <a:off x="1240631" y="967582"/>
            <a:ext cx="168275" cy="109378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576" name="Straight Arrow Connector 13"/>
          <p:cNvCxnSpPr>
            <a:cxnSpLocks noChangeShapeType="1"/>
            <a:stCxn id="109570" idx="5"/>
            <a:endCxn id="109572" idx="0"/>
          </p:cNvCxnSpPr>
          <p:nvPr/>
        </p:nvCxnSpPr>
        <p:spPr bwMode="auto">
          <a:xfrm rot="16200000" flipH="1">
            <a:off x="2608262" y="1098551"/>
            <a:ext cx="168275" cy="831850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577" name="Straight Arrow Connector 19"/>
          <p:cNvCxnSpPr>
            <a:cxnSpLocks noChangeShapeType="1"/>
            <a:stCxn id="109574" idx="4"/>
            <a:endCxn id="109573" idx="0"/>
          </p:cNvCxnSpPr>
          <p:nvPr/>
        </p:nvCxnSpPr>
        <p:spPr bwMode="auto">
          <a:xfrm rot="16200000" flipH="1">
            <a:off x="556419" y="2469356"/>
            <a:ext cx="454025" cy="11113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578" name="Straight Arrow Connector 22"/>
          <p:cNvCxnSpPr>
            <a:cxnSpLocks noChangeShapeType="1"/>
            <a:stCxn id="109572" idx="4"/>
            <a:endCxn id="109571" idx="0"/>
          </p:cNvCxnSpPr>
          <p:nvPr/>
        </p:nvCxnSpPr>
        <p:spPr bwMode="auto">
          <a:xfrm rot="5400000">
            <a:off x="2875756" y="2469357"/>
            <a:ext cx="454025" cy="11112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579" name="Straight Arrow Connector 109"/>
          <p:cNvCxnSpPr>
            <a:cxnSpLocks noChangeShapeType="1"/>
            <a:stCxn id="109570" idx="4"/>
            <a:endCxn id="109573" idx="6"/>
          </p:cNvCxnSpPr>
          <p:nvPr/>
        </p:nvCxnSpPr>
        <p:spPr bwMode="auto">
          <a:xfrm rot="5400000">
            <a:off x="824706" y="1777207"/>
            <a:ext cx="1501775" cy="99853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81"/>
          <p:cNvGrpSpPr>
            <a:grpSpLocks/>
          </p:cNvGrpSpPr>
          <p:nvPr/>
        </p:nvGrpSpPr>
        <p:grpSpPr bwMode="auto">
          <a:xfrm>
            <a:off x="5349875" y="190500"/>
            <a:ext cx="2879725" cy="2474913"/>
            <a:chOff x="5349596" y="190500"/>
            <a:chExt cx="2880004" cy="2475587"/>
          </a:xfrm>
        </p:grpSpPr>
        <p:sp>
          <p:nvSpPr>
            <p:cNvPr id="109617" name="Oval 126"/>
            <p:cNvSpPr>
              <a:spLocks noChangeArrowheads="1"/>
            </p:cNvSpPr>
            <p:nvPr/>
          </p:nvSpPr>
          <p:spPr bwMode="auto">
            <a:xfrm>
              <a:off x="6634181" y="190500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618" name="Oval 127"/>
            <p:cNvSpPr>
              <a:spLocks noChangeArrowheads="1"/>
            </p:cNvSpPr>
            <p:nvPr/>
          </p:nvSpPr>
          <p:spPr bwMode="auto">
            <a:xfrm>
              <a:off x="7681397" y="2016898"/>
              <a:ext cx="523409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619" name="Oval 128"/>
            <p:cNvSpPr>
              <a:spLocks noChangeArrowheads="1"/>
            </p:cNvSpPr>
            <p:nvPr/>
          </p:nvSpPr>
          <p:spPr bwMode="auto">
            <a:xfrm>
              <a:off x="7681397" y="9125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620" name="Oval 129"/>
            <p:cNvSpPr>
              <a:spLocks noChangeArrowheads="1"/>
            </p:cNvSpPr>
            <p:nvPr/>
          </p:nvSpPr>
          <p:spPr bwMode="auto">
            <a:xfrm>
              <a:off x="5349596" y="2016899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621" name="Oval 130"/>
            <p:cNvSpPr>
              <a:spLocks noChangeArrowheads="1"/>
            </p:cNvSpPr>
            <p:nvPr/>
          </p:nvSpPr>
          <p:spPr bwMode="auto">
            <a:xfrm>
              <a:off x="5349596" y="9125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109622" name="Straight Arrow Connector 131"/>
            <p:cNvCxnSpPr>
              <a:cxnSpLocks noChangeShapeType="1"/>
              <a:stCxn id="109617" idx="3"/>
              <a:endCxn id="109621" idx="0"/>
            </p:cNvCxnSpPr>
            <p:nvPr/>
          </p:nvCxnSpPr>
          <p:spPr bwMode="auto">
            <a:xfrm rot="5400000">
              <a:off x="6086949" y="281367"/>
              <a:ext cx="167897" cy="1094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23" name="Straight Arrow Connector 132"/>
            <p:cNvCxnSpPr>
              <a:cxnSpLocks noChangeShapeType="1"/>
              <a:stCxn id="109617" idx="5"/>
              <a:endCxn id="109619" idx="0"/>
            </p:cNvCxnSpPr>
            <p:nvPr/>
          </p:nvCxnSpPr>
          <p:spPr bwMode="auto">
            <a:xfrm rot="16200000" flipH="1">
              <a:off x="7455435" y="412449"/>
              <a:ext cx="167897" cy="83223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24" name="Straight Arrow Connector 133"/>
            <p:cNvCxnSpPr>
              <a:cxnSpLocks noChangeShapeType="1"/>
              <a:stCxn id="109621" idx="4"/>
              <a:endCxn id="109620" idx="0"/>
            </p:cNvCxnSpPr>
            <p:nvPr/>
          </p:nvCxnSpPr>
          <p:spPr bwMode="auto">
            <a:xfrm rot="16200000" flipH="1">
              <a:off x="5402299" y="1783101"/>
              <a:ext cx="455197" cy="1239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25" name="Straight Arrow Connector 134"/>
            <p:cNvCxnSpPr>
              <a:cxnSpLocks noChangeShapeType="1"/>
              <a:stCxn id="109619" idx="4"/>
              <a:endCxn id="109618" idx="0"/>
            </p:cNvCxnSpPr>
            <p:nvPr/>
          </p:nvCxnSpPr>
          <p:spPr bwMode="auto">
            <a:xfrm rot="5400000">
              <a:off x="7721703" y="1783102"/>
              <a:ext cx="455196" cy="12397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26" name="Straight Arrow Connector 135"/>
            <p:cNvCxnSpPr>
              <a:cxnSpLocks noChangeShapeType="1"/>
              <a:stCxn id="109617" idx="4"/>
              <a:endCxn id="109620" idx="6"/>
            </p:cNvCxnSpPr>
            <p:nvPr/>
          </p:nvCxnSpPr>
          <p:spPr bwMode="auto">
            <a:xfrm rot="5400000">
              <a:off x="5670737" y="1091548"/>
              <a:ext cx="1501805" cy="998085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80"/>
          <p:cNvGrpSpPr>
            <a:grpSpLocks/>
          </p:cNvGrpSpPr>
          <p:nvPr/>
        </p:nvGrpSpPr>
        <p:grpSpPr bwMode="auto">
          <a:xfrm>
            <a:off x="655638" y="4116388"/>
            <a:ext cx="2879725" cy="2474912"/>
            <a:chOff x="655510" y="4115713"/>
            <a:chExt cx="2880004" cy="2475587"/>
          </a:xfrm>
        </p:grpSpPr>
        <p:sp>
          <p:nvSpPr>
            <p:cNvPr id="109608" name="Oval 146"/>
            <p:cNvSpPr>
              <a:spLocks noChangeArrowheads="1"/>
            </p:cNvSpPr>
            <p:nvPr/>
          </p:nvSpPr>
          <p:spPr bwMode="auto">
            <a:xfrm>
              <a:off x="1940095" y="4115713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609" name="Oval 147"/>
            <p:cNvSpPr>
              <a:spLocks noChangeArrowheads="1"/>
            </p:cNvSpPr>
            <p:nvPr/>
          </p:nvSpPr>
          <p:spPr bwMode="auto">
            <a:xfrm>
              <a:off x="2987311" y="5942111"/>
              <a:ext cx="523409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610" name="Oval 148"/>
            <p:cNvSpPr>
              <a:spLocks noChangeArrowheads="1"/>
            </p:cNvSpPr>
            <p:nvPr/>
          </p:nvSpPr>
          <p:spPr bwMode="auto">
            <a:xfrm>
              <a:off x="2987311" y="4837727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611" name="Oval 149"/>
            <p:cNvSpPr>
              <a:spLocks noChangeArrowheads="1"/>
            </p:cNvSpPr>
            <p:nvPr/>
          </p:nvSpPr>
          <p:spPr bwMode="auto">
            <a:xfrm>
              <a:off x="655510" y="5942112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612" name="Oval 150"/>
            <p:cNvSpPr>
              <a:spLocks noChangeArrowheads="1"/>
            </p:cNvSpPr>
            <p:nvPr/>
          </p:nvSpPr>
          <p:spPr bwMode="auto">
            <a:xfrm>
              <a:off x="655510" y="4837727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109613" name="Straight Arrow Connector 151"/>
            <p:cNvCxnSpPr>
              <a:cxnSpLocks noChangeShapeType="1"/>
              <a:stCxn id="109608" idx="3"/>
              <a:endCxn id="109612" idx="0"/>
            </p:cNvCxnSpPr>
            <p:nvPr/>
          </p:nvCxnSpPr>
          <p:spPr bwMode="auto">
            <a:xfrm rot="5400000">
              <a:off x="1392863" y="4206580"/>
              <a:ext cx="167897" cy="1094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14" name="Straight Arrow Connector 152"/>
            <p:cNvCxnSpPr>
              <a:cxnSpLocks noChangeShapeType="1"/>
              <a:stCxn id="109608" idx="5"/>
              <a:endCxn id="109610" idx="0"/>
            </p:cNvCxnSpPr>
            <p:nvPr/>
          </p:nvCxnSpPr>
          <p:spPr bwMode="auto">
            <a:xfrm rot="16200000" flipH="1">
              <a:off x="2761349" y="4337662"/>
              <a:ext cx="167897" cy="83223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15" name="Straight Arrow Connector 153"/>
            <p:cNvCxnSpPr>
              <a:cxnSpLocks noChangeShapeType="1"/>
              <a:stCxn id="109612" idx="4"/>
              <a:endCxn id="109611" idx="0"/>
            </p:cNvCxnSpPr>
            <p:nvPr/>
          </p:nvCxnSpPr>
          <p:spPr bwMode="auto">
            <a:xfrm rot="16200000" flipH="1">
              <a:off x="708213" y="5708314"/>
              <a:ext cx="455197" cy="1239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16" name="Straight Arrow Connector 154"/>
            <p:cNvCxnSpPr>
              <a:cxnSpLocks noChangeShapeType="1"/>
              <a:stCxn id="109610" idx="4"/>
              <a:endCxn id="109609" idx="0"/>
            </p:cNvCxnSpPr>
            <p:nvPr/>
          </p:nvCxnSpPr>
          <p:spPr bwMode="auto">
            <a:xfrm rot="5400000">
              <a:off x="3027617" y="5708315"/>
              <a:ext cx="455196" cy="12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5502275" y="2628900"/>
            <a:ext cx="2879725" cy="2474913"/>
            <a:chOff x="5501996" y="2628900"/>
            <a:chExt cx="2880004" cy="2475587"/>
          </a:xfrm>
        </p:grpSpPr>
        <p:sp>
          <p:nvSpPr>
            <p:cNvPr id="109597" name="Oval 136"/>
            <p:cNvSpPr>
              <a:spLocks noChangeArrowheads="1"/>
            </p:cNvSpPr>
            <p:nvPr/>
          </p:nvSpPr>
          <p:spPr bwMode="auto">
            <a:xfrm>
              <a:off x="6786581" y="2628900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598" name="Oval 137"/>
            <p:cNvSpPr>
              <a:spLocks noChangeArrowheads="1"/>
            </p:cNvSpPr>
            <p:nvPr/>
          </p:nvSpPr>
          <p:spPr bwMode="auto">
            <a:xfrm>
              <a:off x="7833797" y="4455298"/>
              <a:ext cx="523409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599" name="Oval 138"/>
            <p:cNvSpPr>
              <a:spLocks noChangeArrowheads="1"/>
            </p:cNvSpPr>
            <p:nvPr/>
          </p:nvSpPr>
          <p:spPr bwMode="auto">
            <a:xfrm>
              <a:off x="7833797" y="33509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600" name="Oval 139"/>
            <p:cNvSpPr>
              <a:spLocks noChangeArrowheads="1"/>
            </p:cNvSpPr>
            <p:nvPr/>
          </p:nvSpPr>
          <p:spPr bwMode="auto">
            <a:xfrm>
              <a:off x="5501996" y="4455299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601" name="Oval 140"/>
            <p:cNvSpPr>
              <a:spLocks noChangeArrowheads="1"/>
            </p:cNvSpPr>
            <p:nvPr/>
          </p:nvSpPr>
          <p:spPr bwMode="auto">
            <a:xfrm>
              <a:off x="5501996" y="33509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109602" name="Straight Arrow Connector 141"/>
            <p:cNvCxnSpPr>
              <a:cxnSpLocks noChangeShapeType="1"/>
              <a:stCxn id="109597" idx="3"/>
              <a:endCxn id="109601" idx="0"/>
            </p:cNvCxnSpPr>
            <p:nvPr/>
          </p:nvCxnSpPr>
          <p:spPr bwMode="auto">
            <a:xfrm rot="5400000">
              <a:off x="6239349" y="2719767"/>
              <a:ext cx="167897" cy="1094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3" name="Straight Arrow Connector 142"/>
            <p:cNvCxnSpPr>
              <a:cxnSpLocks noChangeShapeType="1"/>
              <a:stCxn id="109597" idx="5"/>
              <a:endCxn id="109599" idx="0"/>
            </p:cNvCxnSpPr>
            <p:nvPr/>
          </p:nvCxnSpPr>
          <p:spPr bwMode="auto">
            <a:xfrm rot="16200000" flipH="1">
              <a:off x="7607835" y="2850849"/>
              <a:ext cx="167897" cy="83223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4" name="Straight Arrow Connector 143"/>
            <p:cNvCxnSpPr>
              <a:cxnSpLocks noChangeShapeType="1"/>
              <a:stCxn id="109601" idx="4"/>
              <a:endCxn id="109600" idx="0"/>
            </p:cNvCxnSpPr>
            <p:nvPr/>
          </p:nvCxnSpPr>
          <p:spPr bwMode="auto">
            <a:xfrm rot="16200000" flipH="1">
              <a:off x="5554699" y="4221501"/>
              <a:ext cx="455197" cy="1239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5" name="Straight Arrow Connector 144"/>
            <p:cNvCxnSpPr>
              <a:cxnSpLocks noChangeShapeType="1"/>
              <a:stCxn id="109599" idx="4"/>
              <a:endCxn id="109598" idx="0"/>
            </p:cNvCxnSpPr>
            <p:nvPr/>
          </p:nvCxnSpPr>
          <p:spPr bwMode="auto">
            <a:xfrm rot="5400000">
              <a:off x="7874103" y="4221502"/>
              <a:ext cx="455196" cy="12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6" name="Straight Arrow Connector 145"/>
            <p:cNvCxnSpPr>
              <a:cxnSpLocks noChangeShapeType="1"/>
              <a:stCxn id="109597" idx="4"/>
              <a:endCxn id="109600" idx="6"/>
            </p:cNvCxnSpPr>
            <p:nvPr/>
          </p:nvCxnSpPr>
          <p:spPr bwMode="auto">
            <a:xfrm rot="5400000">
              <a:off x="5823137" y="3529948"/>
              <a:ext cx="1501805" cy="998085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7" name="Straight Arrow Connector 159"/>
            <p:cNvCxnSpPr>
              <a:cxnSpLocks noChangeShapeType="1"/>
              <a:stCxn id="109597" idx="4"/>
              <a:endCxn id="109598" idx="2"/>
            </p:cNvCxnSpPr>
            <p:nvPr/>
          </p:nvCxnSpPr>
          <p:spPr bwMode="auto">
            <a:xfrm rot="16200000" flipH="1">
              <a:off x="6702537" y="3648632"/>
              <a:ext cx="1501804" cy="760716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4" name="Straight Arrow Connector 163"/>
          <p:cNvCxnSpPr>
            <a:cxnSpLocks noChangeShapeType="1"/>
          </p:cNvCxnSpPr>
          <p:nvPr/>
        </p:nvCxnSpPr>
        <p:spPr bwMode="auto">
          <a:xfrm flipV="1">
            <a:off x="3810000" y="1598613"/>
            <a:ext cx="1028700" cy="417512"/>
          </a:xfrm>
          <a:prstGeom prst="straightConnector1">
            <a:avLst/>
          </a:prstGeom>
          <a:noFill/>
          <a:ln w="63500" algn="ctr">
            <a:solidFill>
              <a:srgbClr val="D60093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Arrow Connector 164"/>
          <p:cNvCxnSpPr>
            <a:cxnSpLocks noChangeShapeType="1"/>
          </p:cNvCxnSpPr>
          <p:nvPr/>
        </p:nvCxnSpPr>
        <p:spPr bwMode="auto">
          <a:xfrm rot="16200000" flipH="1">
            <a:off x="3740150" y="2085975"/>
            <a:ext cx="1679575" cy="1539875"/>
          </a:xfrm>
          <a:prstGeom prst="straightConnector1">
            <a:avLst/>
          </a:prstGeom>
          <a:noFill/>
          <a:ln w="63500" algn="ctr">
            <a:solidFill>
              <a:srgbClr val="D60093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Arrow Connector 167"/>
          <p:cNvCxnSpPr>
            <a:cxnSpLocks noChangeShapeType="1"/>
          </p:cNvCxnSpPr>
          <p:nvPr/>
        </p:nvCxnSpPr>
        <p:spPr bwMode="auto">
          <a:xfrm rot="5400000">
            <a:off x="2162969" y="2961481"/>
            <a:ext cx="2592388" cy="701675"/>
          </a:xfrm>
          <a:prstGeom prst="straightConnector1">
            <a:avLst/>
          </a:prstGeom>
          <a:noFill/>
          <a:ln w="63500" algn="ctr">
            <a:solidFill>
              <a:srgbClr val="D60093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183"/>
          <p:cNvGrpSpPr>
            <a:grpSpLocks/>
          </p:cNvGrpSpPr>
          <p:nvPr/>
        </p:nvGrpSpPr>
        <p:grpSpPr bwMode="auto">
          <a:xfrm>
            <a:off x="5524500" y="2628900"/>
            <a:ext cx="2879725" cy="2474913"/>
            <a:chOff x="5501996" y="2628900"/>
            <a:chExt cx="2880004" cy="2475587"/>
          </a:xfrm>
        </p:grpSpPr>
        <p:sp>
          <p:nvSpPr>
            <p:cNvPr id="109587" name="Oval 184"/>
            <p:cNvSpPr>
              <a:spLocks noChangeArrowheads="1"/>
            </p:cNvSpPr>
            <p:nvPr/>
          </p:nvSpPr>
          <p:spPr bwMode="auto">
            <a:xfrm>
              <a:off x="6786581" y="2628900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588" name="Oval 185"/>
            <p:cNvSpPr>
              <a:spLocks noChangeArrowheads="1"/>
            </p:cNvSpPr>
            <p:nvPr/>
          </p:nvSpPr>
          <p:spPr bwMode="auto">
            <a:xfrm>
              <a:off x="7833797" y="4455298"/>
              <a:ext cx="523409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589" name="Oval 186"/>
            <p:cNvSpPr>
              <a:spLocks noChangeArrowheads="1"/>
            </p:cNvSpPr>
            <p:nvPr/>
          </p:nvSpPr>
          <p:spPr bwMode="auto">
            <a:xfrm>
              <a:off x="7833797" y="33509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590" name="Oval 187"/>
            <p:cNvSpPr>
              <a:spLocks noChangeArrowheads="1"/>
            </p:cNvSpPr>
            <p:nvPr/>
          </p:nvSpPr>
          <p:spPr bwMode="auto">
            <a:xfrm>
              <a:off x="5501996" y="4455299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591" name="Oval 188"/>
            <p:cNvSpPr>
              <a:spLocks noChangeArrowheads="1"/>
            </p:cNvSpPr>
            <p:nvPr/>
          </p:nvSpPr>
          <p:spPr bwMode="auto">
            <a:xfrm>
              <a:off x="5501996" y="33509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109592" name="Straight Arrow Connector 189"/>
            <p:cNvCxnSpPr>
              <a:cxnSpLocks noChangeShapeType="1"/>
              <a:stCxn id="109587" idx="3"/>
              <a:endCxn id="109591" idx="0"/>
            </p:cNvCxnSpPr>
            <p:nvPr/>
          </p:nvCxnSpPr>
          <p:spPr bwMode="auto">
            <a:xfrm rot="5400000">
              <a:off x="6239349" y="2719767"/>
              <a:ext cx="167897" cy="1094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93" name="Straight Arrow Connector 190"/>
            <p:cNvCxnSpPr>
              <a:cxnSpLocks noChangeShapeType="1"/>
              <a:stCxn id="109587" idx="5"/>
              <a:endCxn id="109589" idx="0"/>
            </p:cNvCxnSpPr>
            <p:nvPr/>
          </p:nvCxnSpPr>
          <p:spPr bwMode="auto">
            <a:xfrm rot="16200000" flipH="1">
              <a:off x="7607835" y="2850849"/>
              <a:ext cx="167897" cy="83223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94" name="Straight Arrow Connector 191"/>
            <p:cNvCxnSpPr>
              <a:cxnSpLocks noChangeShapeType="1"/>
              <a:stCxn id="109591" idx="4"/>
              <a:endCxn id="109590" idx="0"/>
            </p:cNvCxnSpPr>
            <p:nvPr/>
          </p:nvCxnSpPr>
          <p:spPr bwMode="auto">
            <a:xfrm rot="16200000" flipH="1">
              <a:off x="5554699" y="4221501"/>
              <a:ext cx="455197" cy="1239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95" name="Straight Arrow Connector 192"/>
            <p:cNvCxnSpPr>
              <a:cxnSpLocks noChangeShapeType="1"/>
              <a:stCxn id="109589" idx="4"/>
              <a:endCxn id="109588" idx="0"/>
            </p:cNvCxnSpPr>
            <p:nvPr/>
          </p:nvCxnSpPr>
          <p:spPr bwMode="auto">
            <a:xfrm rot="5400000">
              <a:off x="7874103" y="4221502"/>
              <a:ext cx="455196" cy="12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19351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62838" y="6629400"/>
            <a:ext cx="312737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smtClean="0"/>
              <a:t>© Daniel S. Weld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623739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5961438-43B4-4570-9CDE-7413F5785F2E}" type="slidenum">
              <a:rPr lang="en-US" sz="1400" b="0" smtClean="0"/>
              <a:pPr/>
              <a:t>49</a:t>
            </a:fld>
            <a:endParaRPr lang="en-US" sz="1400" b="0" dirty="0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 smtClean="0"/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257800"/>
          </a:xfrm>
        </p:spPr>
        <p:txBody>
          <a:bodyPr/>
          <a:lstStyle/>
          <a:p>
            <a:r>
              <a:rPr lang="en-US" dirty="0" smtClean="0"/>
              <a:t>Some Useful Bayes Nets</a:t>
            </a:r>
          </a:p>
          <a:p>
            <a:pPr lvl="1"/>
            <a:r>
              <a:rPr lang="en-US" dirty="0" smtClean="0"/>
              <a:t>Hybrid Discrete / Continuous</a:t>
            </a:r>
            <a:endParaRPr lang="en-US" dirty="0" smtClean="0"/>
          </a:p>
          <a:p>
            <a:pPr lvl="1"/>
            <a:r>
              <a:rPr lang="en-US" dirty="0" smtClean="0"/>
              <a:t>Naïve Bayes</a:t>
            </a:r>
          </a:p>
          <a:p>
            <a:r>
              <a:rPr lang="en-US" dirty="0" smtClean="0"/>
              <a:t>Learning </a:t>
            </a:r>
            <a:r>
              <a:rPr lang="en-US" dirty="0" smtClean="0"/>
              <a:t>Parameters for a Bayesian Network</a:t>
            </a:r>
          </a:p>
          <a:p>
            <a:pPr lvl="1"/>
            <a:r>
              <a:rPr lang="en-US" dirty="0" smtClean="0"/>
              <a:t>Fully observable</a:t>
            </a:r>
          </a:p>
          <a:p>
            <a:pPr lvl="2"/>
            <a:r>
              <a:rPr lang="en-US" dirty="0"/>
              <a:t>Maximum Likelihood (ML</a:t>
            </a:r>
            <a:r>
              <a:rPr lang="en-US" dirty="0" smtClean="0"/>
              <a:t>), </a:t>
            </a:r>
          </a:p>
          <a:p>
            <a:pPr lvl="2"/>
            <a:r>
              <a:rPr lang="en-US" dirty="0" smtClean="0"/>
              <a:t>Maximum A Posteriori (MAP)</a:t>
            </a:r>
          </a:p>
          <a:p>
            <a:pPr lvl="2"/>
            <a:r>
              <a:rPr lang="en-US" dirty="0" smtClean="0"/>
              <a:t>Bayesian</a:t>
            </a:r>
            <a:endParaRPr lang="en-US" dirty="0" smtClean="0"/>
          </a:p>
          <a:p>
            <a:pPr lvl="1"/>
            <a:r>
              <a:rPr lang="en-US" dirty="0" smtClean="0"/>
              <a:t>Hidden variables (EM algorithm)</a:t>
            </a:r>
          </a:p>
          <a:p>
            <a:r>
              <a:rPr lang="en-US" dirty="0" smtClean="0"/>
              <a:t>Learning Structure of Bayesian </a:t>
            </a:r>
            <a:r>
              <a:rPr lang="en-US" dirty="0" smtClean="0"/>
              <a:t>Networks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417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7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fld id="{5A0B5C5F-40F1-453B-9302-CE2EDBB05C86}" type="slidenum">
              <a:rPr lang="en-US" sz="1400" b="0"/>
              <a:pPr algn="r"/>
              <a:t>5</a:t>
            </a:fld>
            <a:endParaRPr lang="en-US" sz="1400" b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Bayes </a:t>
            </a:r>
            <a:r>
              <a:rPr lang="en-US" dirty="0" smtClean="0"/>
              <a:t>Nets</a:t>
            </a:r>
            <a:endParaRPr lang="en-CA" dirty="0" smtClean="0"/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295525" y="1981200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5648325" y="2057400"/>
            <a:ext cx="1600200" cy="609600"/>
            <a:chOff x="2880" y="1296"/>
            <a:chExt cx="1008" cy="384"/>
          </a:xfrm>
        </p:grpSpPr>
        <p:sp>
          <p:nvSpPr>
            <p:cNvPr id="11299" name="Oval 9"/>
            <p:cNvSpPr>
              <a:spLocks noChangeArrowheads="1"/>
            </p:cNvSpPr>
            <p:nvPr/>
          </p:nvSpPr>
          <p:spPr bwMode="auto">
            <a:xfrm>
              <a:off x="2880" y="1296"/>
              <a:ext cx="1008" cy="384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0" name="Text Box 10"/>
            <p:cNvSpPr txBox="1">
              <a:spLocks noChangeArrowheads="1"/>
            </p:cNvSpPr>
            <p:nvPr/>
          </p:nvSpPr>
          <p:spPr bwMode="auto">
            <a:xfrm>
              <a:off x="2928" y="1344"/>
              <a:ext cx="8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Burglary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1273" name="Group 11"/>
          <p:cNvGrpSpPr>
            <a:grpSpLocks/>
          </p:cNvGrpSpPr>
          <p:nvPr/>
        </p:nvGrpSpPr>
        <p:grpSpPr bwMode="auto">
          <a:xfrm>
            <a:off x="3971925" y="3581400"/>
            <a:ext cx="1447800" cy="609600"/>
            <a:chOff x="1824" y="2256"/>
            <a:chExt cx="912" cy="384"/>
          </a:xfrm>
        </p:grpSpPr>
        <p:sp>
          <p:nvSpPr>
            <p:cNvPr id="11297" name="Oval 12"/>
            <p:cNvSpPr>
              <a:spLocks noChangeArrowheads="1"/>
            </p:cNvSpPr>
            <p:nvPr/>
          </p:nvSpPr>
          <p:spPr bwMode="auto">
            <a:xfrm>
              <a:off x="1824" y="2256"/>
              <a:ext cx="912" cy="384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298" name="Text Box 13"/>
            <p:cNvSpPr txBox="1">
              <a:spLocks noChangeArrowheads="1"/>
            </p:cNvSpPr>
            <p:nvPr/>
          </p:nvSpPr>
          <p:spPr bwMode="auto">
            <a:xfrm>
              <a:off x="1920" y="2304"/>
              <a:ext cx="6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Alarm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1274" name="Group 14"/>
          <p:cNvGrpSpPr>
            <a:grpSpLocks/>
          </p:cNvGrpSpPr>
          <p:nvPr/>
        </p:nvGrpSpPr>
        <p:grpSpPr bwMode="auto">
          <a:xfrm>
            <a:off x="5419725" y="5029200"/>
            <a:ext cx="1752600" cy="762000"/>
            <a:chOff x="2736" y="3168"/>
            <a:chExt cx="1104" cy="480"/>
          </a:xfrm>
        </p:grpSpPr>
        <p:sp>
          <p:nvSpPr>
            <p:cNvPr id="11295" name="Oval 15"/>
            <p:cNvSpPr>
              <a:spLocks noChangeArrowheads="1"/>
            </p:cNvSpPr>
            <p:nvPr/>
          </p:nvSpPr>
          <p:spPr bwMode="auto">
            <a:xfrm>
              <a:off x="2736" y="3168"/>
              <a:ext cx="1104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296" name="Text Box 16"/>
            <p:cNvSpPr txBox="1">
              <a:spLocks noChangeArrowheads="1"/>
            </p:cNvSpPr>
            <p:nvPr/>
          </p:nvSpPr>
          <p:spPr bwMode="auto">
            <a:xfrm>
              <a:off x="2778" y="3264"/>
              <a:ext cx="10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Nbr2Calls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1275" name="Group 17"/>
          <p:cNvGrpSpPr>
            <a:grpSpLocks/>
          </p:cNvGrpSpPr>
          <p:nvPr/>
        </p:nvGrpSpPr>
        <p:grpSpPr bwMode="auto">
          <a:xfrm>
            <a:off x="2447925" y="5029200"/>
            <a:ext cx="1752600" cy="762000"/>
            <a:chOff x="864" y="3168"/>
            <a:chExt cx="1104" cy="480"/>
          </a:xfrm>
        </p:grpSpPr>
        <p:sp>
          <p:nvSpPr>
            <p:cNvPr id="11293" name="Oval 18"/>
            <p:cNvSpPr>
              <a:spLocks noChangeArrowheads="1"/>
            </p:cNvSpPr>
            <p:nvPr/>
          </p:nvSpPr>
          <p:spPr bwMode="auto">
            <a:xfrm>
              <a:off x="864" y="3168"/>
              <a:ext cx="1104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294" name="Text Box 19"/>
            <p:cNvSpPr txBox="1">
              <a:spLocks noChangeArrowheads="1"/>
            </p:cNvSpPr>
            <p:nvPr/>
          </p:nvSpPr>
          <p:spPr bwMode="auto">
            <a:xfrm>
              <a:off x="906" y="3264"/>
              <a:ext cx="10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Nbr1Calls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0981" y="1268002"/>
            <a:ext cx="8541544" cy="3456398"/>
            <a:chOff x="230981" y="1268002"/>
            <a:chExt cx="8541544" cy="3456398"/>
          </a:xfrm>
        </p:grpSpPr>
        <p:sp>
          <p:nvSpPr>
            <p:cNvPr id="11269" name="AutoShape 3"/>
            <p:cNvSpPr>
              <a:spLocks noChangeArrowheads="1"/>
            </p:cNvSpPr>
            <p:nvPr/>
          </p:nvSpPr>
          <p:spPr bwMode="auto">
            <a:xfrm rot="5400000">
              <a:off x="916781" y="582202"/>
              <a:ext cx="685800" cy="2057400"/>
            </a:xfrm>
            <a:prstGeom prst="wedgeRectCallout">
              <a:avLst>
                <a:gd name="adj1" fmla="val 82420"/>
                <a:gd name="adj2" fmla="val -55132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b="0">
                <a:latin typeface="Times New Roman" pitchFamily="18" charset="0"/>
              </a:endParaRPr>
            </a:p>
          </p:txBody>
        </p:sp>
        <p:sp>
          <p:nvSpPr>
            <p:cNvPr id="11270" name="AutoShape 4"/>
            <p:cNvSpPr>
              <a:spLocks noChangeArrowheads="1"/>
            </p:cNvSpPr>
            <p:nvPr/>
          </p:nvSpPr>
          <p:spPr bwMode="auto">
            <a:xfrm rot="5400000">
              <a:off x="6677025" y="2628900"/>
              <a:ext cx="1828800" cy="2362200"/>
            </a:xfrm>
            <a:prstGeom prst="wedgeRectCallout">
              <a:avLst>
                <a:gd name="adj1" fmla="val -1477"/>
                <a:gd name="adj2" fmla="val 89380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b="0">
                <a:latin typeface="Times New Roman" pitchFamily="18" charset="0"/>
              </a:endParaRPr>
            </a:p>
          </p:txBody>
        </p:sp>
        <p:sp>
          <p:nvSpPr>
            <p:cNvPr id="1337364" name="Text Box 20"/>
            <p:cNvSpPr txBox="1">
              <a:spLocks noChangeArrowheads="1"/>
            </p:cNvSpPr>
            <p:nvPr/>
          </p:nvSpPr>
          <p:spPr bwMode="auto">
            <a:xfrm>
              <a:off x="273843" y="1268002"/>
              <a:ext cx="19716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b="0" dirty="0" err="1" smtClean="0"/>
                <a:t>Pr</a:t>
              </a:r>
              <a:r>
                <a:rPr lang="en-US" sz="2000" b="0" dirty="0" smtClean="0"/>
                <a:t>(E=t</a:t>
              </a:r>
              <a:r>
                <a:rPr lang="en-US" sz="2000" b="0" dirty="0"/>
                <a:t>) </a:t>
              </a:r>
              <a:r>
                <a:rPr lang="en-US" sz="2000" b="0" dirty="0" err="1" smtClean="0"/>
                <a:t>Pr</a:t>
              </a:r>
              <a:r>
                <a:rPr lang="en-US" sz="2000" b="0" dirty="0" smtClean="0"/>
                <a:t>(E=f</a:t>
              </a:r>
              <a:r>
                <a:rPr lang="en-US" sz="2000" b="0" dirty="0"/>
                <a:t>)</a:t>
              </a:r>
            </a:p>
            <a:p>
              <a:r>
                <a:rPr lang="en-US" sz="2000" b="0" dirty="0"/>
                <a:t>   </a:t>
              </a:r>
              <a:r>
                <a:rPr lang="en-US" sz="2000" b="0" dirty="0" smtClean="0"/>
                <a:t>0.01    0.99</a:t>
              </a:r>
              <a:endParaRPr lang="en-US" sz="2000" b="0" dirty="0"/>
            </a:p>
          </p:txBody>
        </p:sp>
        <p:sp>
          <p:nvSpPr>
            <p:cNvPr id="1337365" name="Text Box 21"/>
            <p:cNvSpPr txBox="1">
              <a:spLocks noChangeArrowheads="1"/>
            </p:cNvSpPr>
            <p:nvPr/>
          </p:nvSpPr>
          <p:spPr bwMode="auto">
            <a:xfrm>
              <a:off x="6562725" y="2836863"/>
              <a:ext cx="2209800" cy="184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en-US" sz="2000" b="0"/>
                <a:t>       Pr(A|E,B)</a:t>
              </a:r>
            </a:p>
            <a:p>
              <a:pPr>
                <a:lnSpc>
                  <a:spcPct val="115000"/>
                </a:lnSpc>
              </a:pPr>
              <a:r>
                <a:rPr lang="en-US" sz="2000" b="0"/>
                <a:t>e,b    0.9 (0.1)</a:t>
              </a:r>
            </a:p>
            <a:p>
              <a:pPr>
                <a:lnSpc>
                  <a:spcPct val="115000"/>
                </a:lnSpc>
              </a:pPr>
              <a:r>
                <a:rPr lang="en-US" sz="2000" b="0"/>
                <a:t>e,b    0.2 (0.8)</a:t>
              </a:r>
            </a:p>
            <a:p>
              <a:pPr>
                <a:lnSpc>
                  <a:spcPct val="115000"/>
                </a:lnSpc>
              </a:pPr>
              <a:r>
                <a:rPr lang="en-US" sz="2000" b="0"/>
                <a:t>e,b    0.85 (0.15)</a:t>
              </a:r>
            </a:p>
            <a:p>
              <a:pPr>
                <a:lnSpc>
                  <a:spcPct val="115000"/>
                </a:lnSpc>
              </a:pPr>
              <a:r>
                <a:rPr lang="en-US" sz="2000" b="0"/>
                <a:t>e,b    0.01 (0.99)                 </a:t>
              </a:r>
            </a:p>
          </p:txBody>
        </p:sp>
        <p:sp>
          <p:nvSpPr>
            <p:cNvPr id="11278" name="Line 22"/>
            <p:cNvSpPr>
              <a:spLocks noChangeShapeType="1"/>
            </p:cNvSpPr>
            <p:nvPr/>
          </p:nvSpPr>
          <p:spPr bwMode="auto">
            <a:xfrm>
              <a:off x="6638925" y="3276600"/>
              <a:ext cx="205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23"/>
            <p:cNvSpPr>
              <a:spLocks noChangeShapeType="1"/>
            </p:cNvSpPr>
            <p:nvPr/>
          </p:nvSpPr>
          <p:spPr bwMode="auto">
            <a:xfrm>
              <a:off x="7096125" y="2895600"/>
              <a:ext cx="0" cy="175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6" name="Line 24"/>
            <p:cNvSpPr>
              <a:spLocks noChangeShapeType="1"/>
            </p:cNvSpPr>
            <p:nvPr/>
          </p:nvSpPr>
          <p:spPr bwMode="auto">
            <a:xfrm>
              <a:off x="6867525" y="36576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7" name="Line 25"/>
            <p:cNvSpPr>
              <a:spLocks noChangeShapeType="1"/>
            </p:cNvSpPr>
            <p:nvPr/>
          </p:nvSpPr>
          <p:spPr bwMode="auto">
            <a:xfrm>
              <a:off x="6638925" y="40386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8" name="Line 26"/>
            <p:cNvSpPr>
              <a:spLocks noChangeShapeType="1"/>
            </p:cNvSpPr>
            <p:nvPr/>
          </p:nvSpPr>
          <p:spPr bwMode="auto">
            <a:xfrm>
              <a:off x="6638925" y="44196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9" name="Line 27"/>
            <p:cNvSpPr>
              <a:spLocks noChangeShapeType="1"/>
            </p:cNvSpPr>
            <p:nvPr/>
          </p:nvSpPr>
          <p:spPr bwMode="auto">
            <a:xfrm>
              <a:off x="6867525" y="43434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45281" y="1610902"/>
              <a:ext cx="1828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5" name="Line 29"/>
          <p:cNvSpPr>
            <a:spLocks noChangeShapeType="1"/>
          </p:cNvSpPr>
          <p:nvPr/>
        </p:nvSpPr>
        <p:spPr bwMode="auto">
          <a:xfrm>
            <a:off x="3819525" y="2743200"/>
            <a:ext cx="609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30"/>
          <p:cNvSpPr>
            <a:spLocks noChangeShapeType="1"/>
          </p:cNvSpPr>
          <p:nvPr/>
        </p:nvSpPr>
        <p:spPr bwMode="auto">
          <a:xfrm flipH="1">
            <a:off x="5038725" y="2743200"/>
            <a:ext cx="1295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31"/>
          <p:cNvSpPr>
            <a:spLocks noChangeShapeType="1"/>
          </p:cNvSpPr>
          <p:nvPr/>
        </p:nvSpPr>
        <p:spPr bwMode="auto">
          <a:xfrm flipH="1">
            <a:off x="3362325" y="41910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32"/>
          <p:cNvSpPr>
            <a:spLocks noChangeShapeType="1"/>
          </p:cNvSpPr>
          <p:nvPr/>
        </p:nvSpPr>
        <p:spPr bwMode="auto">
          <a:xfrm>
            <a:off x="5191125" y="4114800"/>
            <a:ext cx="990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9" name="Group 33"/>
          <p:cNvGrpSpPr>
            <a:grpSpLocks/>
          </p:cNvGrpSpPr>
          <p:nvPr/>
        </p:nvGrpSpPr>
        <p:grpSpPr bwMode="auto">
          <a:xfrm>
            <a:off x="1762125" y="3505200"/>
            <a:ext cx="1371600" cy="685800"/>
            <a:chOff x="768" y="1248"/>
            <a:chExt cx="1248" cy="480"/>
          </a:xfrm>
        </p:grpSpPr>
        <p:sp>
          <p:nvSpPr>
            <p:cNvPr id="11291" name="Oval 34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292" name="Text Box 35"/>
            <p:cNvSpPr txBox="1">
              <a:spLocks noChangeArrowheads="1"/>
            </p:cNvSpPr>
            <p:nvPr/>
          </p:nvSpPr>
          <p:spPr bwMode="auto">
            <a:xfrm>
              <a:off x="816" y="1344"/>
              <a:ext cx="88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Radio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1290" name="Line 36"/>
          <p:cNvSpPr>
            <a:spLocks noChangeShapeType="1"/>
          </p:cNvSpPr>
          <p:nvPr/>
        </p:nvSpPr>
        <p:spPr bwMode="auto">
          <a:xfrm flipH="1">
            <a:off x="2600325" y="28194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A4EA-24FD-4E28-AFD1-C88C9F3B7DB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85702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Tuning on Held-Out Data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5257800" cy="5135562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000"/>
              <a:t>Now we’ve got two kinds of unknowns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Parameters: the probabilities P(Y|X), P(Y)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Hyperparameters, like the amount of smoothing to do: k, </a:t>
            </a:r>
            <a:r>
              <a:rPr lang="en-US" sz="1800">
                <a:latin typeface="Symbol" charset="2"/>
                <a:ea typeface="Symbol" charset="2"/>
                <a:cs typeface="Symbol" charset="2"/>
                <a:sym typeface="Symbol" charset="2"/>
              </a:rPr>
              <a:t>α</a:t>
            </a:r>
            <a:endParaRPr lang="en-US"/>
          </a:p>
          <a:p>
            <a:pPr marL="782638" lvl="1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Where to learn?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Learn parameters from training data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Must tune hyperparameters on different data</a:t>
            </a:r>
          </a:p>
          <a:p>
            <a:pPr marL="1182688" lvl="2">
              <a:lnSpc>
                <a:spcPct val="80000"/>
              </a:lnSpc>
            </a:pPr>
            <a:r>
              <a:rPr lang="en-US" sz="1600"/>
              <a:t>Why?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For each value of the hyperparameters, train and test on the held-out data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Choose the best value and do a final test on the test data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6445250" y="4435475"/>
            <a:ext cx="2165350" cy="15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rot="10800000" flipH="1">
            <a:off x="6445250" y="2595563"/>
            <a:ext cx="1588" cy="1839912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10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4651375"/>
            <a:ext cx="179388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08288"/>
            <a:ext cx="2095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2" name="Freeform 8"/>
          <p:cNvSpPr>
            <a:spLocks/>
          </p:cNvSpPr>
          <p:nvPr/>
        </p:nvSpPr>
        <p:spPr bwMode="auto">
          <a:xfrm>
            <a:off x="6477000" y="2630488"/>
            <a:ext cx="2133600" cy="1752600"/>
          </a:xfrm>
          <a:custGeom>
            <a:avLst/>
            <a:gdLst>
              <a:gd name="T0" fmla="*/ 0 w 21600"/>
              <a:gd name="T1" fmla="*/ 0 h 21600"/>
              <a:gd name="T2" fmla="*/ 6943 w 21600"/>
              <a:gd name="T3" fmla="*/ 939 h 21600"/>
              <a:gd name="T4" fmla="*/ 16200 w 21600"/>
              <a:gd name="T5" fmla="*/ 5635 h 21600"/>
              <a:gd name="T6" fmla="*/ 2160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21" y="0"/>
                  <a:pt x="4243" y="0"/>
                  <a:pt x="6943" y="939"/>
                </a:cubicBezTo>
                <a:cubicBezTo>
                  <a:pt x="9643" y="1878"/>
                  <a:pt x="13757" y="2191"/>
                  <a:pt x="16200" y="5635"/>
                </a:cubicBezTo>
                <a:cubicBezTo>
                  <a:pt x="18643" y="9078"/>
                  <a:pt x="20121" y="15339"/>
                  <a:pt x="21600" y="21600"/>
                </a:cubicBezTo>
              </a:path>
            </a:pathLst>
          </a:custGeom>
          <a:noFill/>
          <a:ln w="38100" cap="flat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13" name="Picture 9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01888"/>
            <a:ext cx="1136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4" name="Freeform 10"/>
          <p:cNvSpPr>
            <a:spLocks/>
          </p:cNvSpPr>
          <p:nvPr/>
        </p:nvSpPr>
        <p:spPr bwMode="auto">
          <a:xfrm>
            <a:off x="6480175" y="2936875"/>
            <a:ext cx="2130425" cy="1446213"/>
          </a:xfrm>
          <a:custGeom>
            <a:avLst/>
            <a:gdLst>
              <a:gd name="T0" fmla="*/ 0 w 21600"/>
              <a:gd name="T1" fmla="+- 0 5554 90"/>
              <a:gd name="T2" fmla="*/ 5554 h 21510"/>
              <a:gd name="T3" fmla="*/ 6245 w 21600"/>
              <a:gd name="T4" fmla="+- 0 95 90"/>
              <a:gd name="T5" fmla="*/ 95 h 21510"/>
              <a:gd name="T6" fmla="*/ 15419 w 21600"/>
              <a:gd name="T7" fmla="+- 0 5057 90"/>
              <a:gd name="T8" fmla="*/ 5057 h 21510"/>
              <a:gd name="T9" fmla="*/ 21600 w 21600"/>
              <a:gd name="T10" fmla="+- 0 21600 90"/>
              <a:gd name="T11" fmla="*/ 21600 h 2151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10">
                <a:moveTo>
                  <a:pt x="0" y="5464"/>
                </a:moveTo>
                <a:cubicBezTo>
                  <a:pt x="1030" y="4566"/>
                  <a:pt x="3670" y="99"/>
                  <a:pt x="6245" y="5"/>
                </a:cubicBezTo>
                <a:cubicBezTo>
                  <a:pt x="8820" y="-90"/>
                  <a:pt x="12860" y="1375"/>
                  <a:pt x="15419" y="4967"/>
                </a:cubicBezTo>
                <a:cubicBezTo>
                  <a:pt x="17979" y="8559"/>
                  <a:pt x="20312" y="18060"/>
                  <a:pt x="21600" y="21510"/>
                </a:cubicBezTo>
              </a:path>
            </a:pathLst>
          </a:custGeom>
          <a:noFill/>
          <a:ln w="381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15" name="Picture 11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63" y="3625850"/>
            <a:ext cx="1227137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6" name="Picture 12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925888"/>
            <a:ext cx="584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7" name="Freeform 13"/>
          <p:cNvSpPr>
            <a:spLocks/>
          </p:cNvSpPr>
          <p:nvPr/>
        </p:nvSpPr>
        <p:spPr bwMode="auto">
          <a:xfrm>
            <a:off x="6477000" y="2927350"/>
            <a:ext cx="2130425" cy="1458913"/>
          </a:xfrm>
          <a:custGeom>
            <a:avLst/>
            <a:gdLst>
              <a:gd name="T0" fmla="*/ 0 w 21600"/>
              <a:gd name="T1" fmla="+- 0 5693 90"/>
              <a:gd name="T2" fmla="*/ 5693 h 21510"/>
              <a:gd name="T3" fmla="*/ 8965 w 21600"/>
              <a:gd name="T4" fmla="+- 0 94 90"/>
              <a:gd name="T5" fmla="*/ 94 h 21510"/>
              <a:gd name="T6" fmla="*/ 14599 w 21600"/>
              <a:gd name="T7" fmla="+- 0 5154 90"/>
              <a:gd name="T8" fmla="*/ 5154 h 21510"/>
              <a:gd name="T9" fmla="*/ 21600 w 21600"/>
              <a:gd name="T10" fmla="+- 0 21600 90"/>
              <a:gd name="T11" fmla="*/ 21600 h 2151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10">
                <a:moveTo>
                  <a:pt x="0" y="5603"/>
                </a:moveTo>
                <a:cubicBezTo>
                  <a:pt x="1497" y="4666"/>
                  <a:pt x="6535" y="97"/>
                  <a:pt x="8965" y="4"/>
                </a:cubicBezTo>
                <a:cubicBezTo>
                  <a:pt x="11396" y="-90"/>
                  <a:pt x="12490" y="1480"/>
                  <a:pt x="14599" y="5064"/>
                </a:cubicBezTo>
                <a:cubicBezTo>
                  <a:pt x="16707" y="8648"/>
                  <a:pt x="20151" y="18090"/>
                  <a:pt x="21600" y="21510"/>
                </a:cubicBezTo>
              </a:path>
            </a:pathLst>
          </a:custGeom>
          <a:noFill/>
          <a:ln w="3810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6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Baselines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/>
              <a:t>First step: get a </a:t>
            </a:r>
            <a:r>
              <a:rPr lang="en-US" sz="2400">
                <a:solidFill>
                  <a:srgbClr val="CC0000"/>
                </a:solidFill>
              </a:rPr>
              <a:t>baseline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Baselines are very simple “straw man” procedures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Help determine how hard the task is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Help know what a “good” accuracy is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Weak baseline: most frequent label classifier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Gives all test instances whatever label was most common in the training set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E.g. for spam filtering, might label everything as ham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Accuracy might be very high if the problem is skewed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E.g. calling everything “ham” gets 66%, so a classifier that gets 70% isn’t very good…</a:t>
            </a:r>
          </a:p>
          <a:p>
            <a:pPr marL="782638"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For real research, usually use previous work as a (strong) baseline</a:t>
            </a:r>
          </a:p>
        </p:txBody>
      </p:sp>
    </p:spTree>
    <p:extLst>
      <p:ext uri="{BB962C8B-B14F-4D97-AF65-F5344CB8AC3E}">
        <p14:creationId xmlns:p14="http://schemas.microsoft.com/office/powerpoint/2010/main" val="407418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Confidences from a Classifier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5410200" cy="52578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000"/>
              <a:t>The </a:t>
            </a:r>
            <a:r>
              <a:rPr lang="en-US" sz="2000">
                <a:solidFill>
                  <a:srgbClr val="CC0000"/>
                </a:solidFill>
              </a:rPr>
              <a:t>confidence </a:t>
            </a:r>
            <a:r>
              <a:rPr lang="en-US" sz="2000"/>
              <a:t>of a probabilistic classifier: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Posterior over the top label</a:t>
            </a:r>
          </a:p>
          <a:p>
            <a:pPr marL="782638" lvl="1">
              <a:lnSpc>
                <a:spcPct val="80000"/>
              </a:lnSpc>
            </a:pPr>
            <a:endParaRPr lang="en-US" sz="1800"/>
          </a:p>
          <a:p>
            <a:pPr marL="782638" lvl="1">
              <a:lnSpc>
                <a:spcPct val="80000"/>
              </a:lnSpc>
            </a:pPr>
            <a:endParaRPr lang="en-US" sz="1800"/>
          </a:p>
          <a:p>
            <a:pPr marL="782638" lvl="1">
              <a:lnSpc>
                <a:spcPct val="80000"/>
              </a:lnSpc>
            </a:pPr>
            <a:endParaRPr lang="en-US" sz="1800"/>
          </a:p>
          <a:p>
            <a:pPr marL="782638" lvl="1">
              <a:lnSpc>
                <a:spcPct val="80000"/>
              </a:lnSpc>
            </a:pPr>
            <a:r>
              <a:rPr lang="en-US" sz="1800"/>
              <a:t>Represents how sure the classifier is of the classification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Any probabilistic model will have confidences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No guarantee confidence is correct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Calibration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Weak calibration: higher confidences mean higher accuracy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Strong calibration: confidence predicts accuracy rate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What’s the value of calibration?</a:t>
            </a:r>
          </a:p>
        </p:txBody>
      </p:sp>
      <p:pic>
        <p:nvPicPr>
          <p:cNvPr id="49156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57425"/>
            <a:ext cx="36544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166" name="Group 14"/>
          <p:cNvGrpSpPr>
            <a:grpSpLocks/>
          </p:cNvGrpSpPr>
          <p:nvPr/>
        </p:nvGrpSpPr>
        <p:grpSpPr bwMode="auto">
          <a:xfrm>
            <a:off x="6705600" y="1611313"/>
            <a:ext cx="1600200" cy="1538287"/>
            <a:chOff x="0" y="0"/>
            <a:chExt cx="1008" cy="969"/>
          </a:xfrm>
        </p:grpSpPr>
        <p:sp>
          <p:nvSpPr>
            <p:cNvPr id="49157" name="Line 5"/>
            <p:cNvSpPr>
              <a:spLocks noChangeShapeType="1"/>
            </p:cNvSpPr>
            <p:nvPr/>
          </p:nvSpPr>
          <p:spPr bwMode="auto">
            <a:xfrm>
              <a:off x="165" y="732"/>
              <a:ext cx="843" cy="1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49158" name="Picture 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" y="816"/>
              <a:ext cx="45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159" name="Picture 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0"/>
              <a:ext cx="81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 rot="10800000" flipH="1">
              <a:off x="165" y="15"/>
              <a:ext cx="1" cy="717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61" name="Rectangle 9"/>
            <p:cNvSpPr>
              <a:spLocks/>
            </p:cNvSpPr>
            <p:nvPr/>
          </p:nvSpPr>
          <p:spPr bwMode="auto">
            <a:xfrm>
              <a:off x="207" y="674"/>
              <a:ext cx="127" cy="4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62" name="Rectangle 10"/>
            <p:cNvSpPr>
              <a:spLocks/>
            </p:cNvSpPr>
            <p:nvPr/>
          </p:nvSpPr>
          <p:spPr bwMode="auto">
            <a:xfrm>
              <a:off x="376" y="547"/>
              <a:ext cx="126" cy="169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63" name="Rectangle 11"/>
            <p:cNvSpPr>
              <a:spLocks/>
            </p:cNvSpPr>
            <p:nvPr/>
          </p:nvSpPr>
          <p:spPr bwMode="auto">
            <a:xfrm>
              <a:off x="544" y="421"/>
              <a:ext cx="127" cy="295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64" name="Rectangle 12"/>
            <p:cNvSpPr>
              <a:spLocks/>
            </p:cNvSpPr>
            <p:nvPr/>
          </p:nvSpPr>
          <p:spPr bwMode="auto">
            <a:xfrm>
              <a:off x="713" y="210"/>
              <a:ext cx="126" cy="506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65" name="Rectangle 13"/>
            <p:cNvSpPr>
              <a:spLocks/>
            </p:cNvSpPr>
            <p:nvPr/>
          </p:nvSpPr>
          <p:spPr bwMode="auto">
            <a:xfrm>
              <a:off x="881" y="0"/>
              <a:ext cx="126" cy="716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49176" name="Group 24"/>
          <p:cNvGrpSpPr>
            <a:grpSpLocks/>
          </p:cNvGrpSpPr>
          <p:nvPr/>
        </p:nvGrpSpPr>
        <p:grpSpPr bwMode="auto">
          <a:xfrm>
            <a:off x="6705600" y="3363913"/>
            <a:ext cx="1600200" cy="1538287"/>
            <a:chOff x="0" y="0"/>
            <a:chExt cx="1008" cy="968"/>
          </a:xfrm>
        </p:grpSpPr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165" y="732"/>
              <a:ext cx="843" cy="1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49168" name="Picture 1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" y="816"/>
              <a:ext cx="459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169" name="Picture 1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0"/>
              <a:ext cx="81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 rot="10800000" flipH="1">
              <a:off x="165" y="15"/>
              <a:ext cx="1" cy="717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71" name="Rectangle 19"/>
            <p:cNvSpPr>
              <a:spLocks/>
            </p:cNvSpPr>
            <p:nvPr/>
          </p:nvSpPr>
          <p:spPr bwMode="auto">
            <a:xfrm>
              <a:off x="207" y="674"/>
              <a:ext cx="127" cy="4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72" name="Rectangle 20"/>
            <p:cNvSpPr>
              <a:spLocks/>
            </p:cNvSpPr>
            <p:nvPr/>
          </p:nvSpPr>
          <p:spPr bwMode="auto">
            <a:xfrm>
              <a:off x="376" y="589"/>
              <a:ext cx="126" cy="127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73" name="Rectangle 21"/>
            <p:cNvSpPr>
              <a:spLocks/>
            </p:cNvSpPr>
            <p:nvPr/>
          </p:nvSpPr>
          <p:spPr bwMode="auto">
            <a:xfrm>
              <a:off x="544" y="547"/>
              <a:ext cx="127" cy="169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74" name="Rectangle 22"/>
            <p:cNvSpPr>
              <a:spLocks/>
            </p:cNvSpPr>
            <p:nvPr/>
          </p:nvSpPr>
          <p:spPr bwMode="auto">
            <a:xfrm>
              <a:off x="713" y="421"/>
              <a:ext cx="126" cy="295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75" name="Rectangle 23"/>
            <p:cNvSpPr>
              <a:spLocks/>
            </p:cNvSpPr>
            <p:nvPr/>
          </p:nvSpPr>
          <p:spPr bwMode="auto">
            <a:xfrm>
              <a:off x="881" y="0"/>
              <a:ext cx="126" cy="716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49186" name="Group 34"/>
          <p:cNvGrpSpPr>
            <a:grpSpLocks/>
          </p:cNvGrpSpPr>
          <p:nvPr/>
        </p:nvGrpSpPr>
        <p:grpSpPr bwMode="auto">
          <a:xfrm>
            <a:off x="6705600" y="5116513"/>
            <a:ext cx="1600200" cy="1512887"/>
            <a:chOff x="0" y="0"/>
            <a:chExt cx="1008" cy="953"/>
          </a:xfrm>
        </p:grpSpPr>
        <p:sp>
          <p:nvSpPr>
            <p:cNvPr id="49177" name="Line 25"/>
            <p:cNvSpPr>
              <a:spLocks noChangeShapeType="1"/>
            </p:cNvSpPr>
            <p:nvPr/>
          </p:nvSpPr>
          <p:spPr bwMode="auto">
            <a:xfrm>
              <a:off x="165" y="716"/>
              <a:ext cx="843" cy="1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49178" name="Picture 2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" y="800"/>
              <a:ext cx="45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179" name="Picture 2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4"/>
              <a:ext cx="81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 rot="10800000" flipH="1">
              <a:off x="165" y="0"/>
              <a:ext cx="1" cy="716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81" name="Rectangle 29"/>
            <p:cNvSpPr>
              <a:spLocks/>
            </p:cNvSpPr>
            <p:nvPr/>
          </p:nvSpPr>
          <p:spPr bwMode="auto">
            <a:xfrm>
              <a:off x="207" y="658"/>
              <a:ext cx="127" cy="4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82" name="Rectangle 30"/>
            <p:cNvSpPr>
              <a:spLocks/>
            </p:cNvSpPr>
            <p:nvPr/>
          </p:nvSpPr>
          <p:spPr bwMode="auto">
            <a:xfrm>
              <a:off x="376" y="236"/>
              <a:ext cx="126" cy="464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83" name="Rectangle 31"/>
            <p:cNvSpPr>
              <a:spLocks/>
            </p:cNvSpPr>
            <p:nvPr/>
          </p:nvSpPr>
          <p:spPr bwMode="auto">
            <a:xfrm>
              <a:off x="544" y="405"/>
              <a:ext cx="127" cy="295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84" name="Rectangle 32"/>
            <p:cNvSpPr>
              <a:spLocks/>
            </p:cNvSpPr>
            <p:nvPr/>
          </p:nvSpPr>
          <p:spPr bwMode="auto">
            <a:xfrm>
              <a:off x="713" y="68"/>
              <a:ext cx="126" cy="632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185" name="Rectangle 33"/>
            <p:cNvSpPr>
              <a:spLocks/>
            </p:cNvSpPr>
            <p:nvPr/>
          </p:nvSpPr>
          <p:spPr bwMode="auto">
            <a:xfrm>
              <a:off x="881" y="194"/>
              <a:ext cx="126" cy="506"/>
            </a:xfrm>
            <a:prstGeom prst="rect">
              <a:avLst/>
            </a:prstGeom>
            <a:solidFill>
              <a:schemeClr val="accent1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4913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Precision vs. Recall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382000" cy="52578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000"/>
              <a:t>Let’s say we want to classify web pages as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000"/>
              <a:t>	homepages or not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In a test set of 1K pages, there are 3 homepages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Our classifier says they are all non-homepages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99.7 accuracy!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Need new measures for rare positive events</a:t>
            </a:r>
          </a:p>
          <a:p>
            <a:pPr marL="782638" lvl="1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Precision: fraction of guessed positives which were actually positive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Recall: fraction of actual positives which were guessed as positive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Say we detect 5 spam emails, of which 2 were actually spam, and we missed one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Precision: 2 correct / 5 guessed = 0.4</a:t>
            </a:r>
          </a:p>
          <a:p>
            <a:pPr marL="782638" lvl="1">
              <a:lnSpc>
                <a:spcPct val="80000"/>
              </a:lnSpc>
            </a:pPr>
            <a:r>
              <a:rPr lang="en-US" sz="1800"/>
              <a:t>Recall: 2 correct / 3 true = 0.67</a:t>
            </a:r>
          </a:p>
          <a:p>
            <a:pPr marL="782638" lvl="1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Which is more important in customer support email automation?</a:t>
            </a:r>
          </a:p>
          <a:p>
            <a:pPr>
              <a:lnSpc>
                <a:spcPct val="80000"/>
              </a:lnSpc>
            </a:pPr>
            <a:r>
              <a:rPr lang="en-US" sz="2000"/>
              <a:t>Which is more important in airport face recognition?</a:t>
            </a:r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6629400" y="1524000"/>
            <a:ext cx="2286000" cy="1905000"/>
          </a:xfrm>
          <a:prstGeom prst="rect">
            <a:avLst/>
          </a:prstGeom>
          <a:solidFill>
            <a:srgbClr val="FFFFFF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1" name="Rectangle 5"/>
          <p:cNvSpPr>
            <a:spLocks/>
          </p:cNvSpPr>
          <p:nvPr/>
        </p:nvSpPr>
        <p:spPr bwMode="auto">
          <a:xfrm>
            <a:off x="6705600" y="1371600"/>
            <a:ext cx="5461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2250"/>
              </a:spcBef>
            </a:pPr>
            <a:r>
              <a:rPr lang="en-US" sz="4000">
                <a:solidFill>
                  <a:schemeClr val="tx1"/>
                </a:solidFill>
                <a:cs typeface="Arial" charset="0"/>
              </a:rPr>
              <a:t>-</a:t>
            </a:r>
          </a:p>
        </p:txBody>
      </p:sp>
      <p:sp>
        <p:nvSpPr>
          <p:cNvPr id="50182" name="Oval 6"/>
          <p:cNvSpPr>
            <a:spLocks/>
          </p:cNvSpPr>
          <p:nvPr/>
        </p:nvSpPr>
        <p:spPr bwMode="auto">
          <a:xfrm>
            <a:off x="7721600" y="2057400"/>
            <a:ext cx="812800" cy="812800"/>
          </a:xfrm>
          <a:prstGeom prst="ellipse">
            <a:avLst/>
          </a:prstGeom>
          <a:solidFill>
            <a:srgbClr val="FF0000">
              <a:alpha val="49803"/>
            </a:srgbClr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3" name="Oval 7"/>
          <p:cNvSpPr>
            <a:spLocks/>
          </p:cNvSpPr>
          <p:nvPr/>
        </p:nvSpPr>
        <p:spPr bwMode="auto">
          <a:xfrm>
            <a:off x="7239000" y="2057400"/>
            <a:ext cx="838200" cy="838200"/>
          </a:xfrm>
          <a:prstGeom prst="ellipse">
            <a:avLst/>
          </a:prstGeom>
          <a:solidFill>
            <a:srgbClr val="3333FF">
              <a:alpha val="49803"/>
            </a:srgbClr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7010400" y="2895600"/>
            <a:ext cx="1308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rgbClr val="3333FF"/>
                </a:solidFill>
                <a:cs typeface="Arial" charset="0"/>
              </a:rPr>
              <a:t>guessed +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772400" y="1676400"/>
            <a:ext cx="1308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rgbClr val="CC0000"/>
                </a:solidFill>
                <a:cs typeface="Arial" charset="0"/>
              </a:rPr>
              <a:t>actual +</a:t>
            </a:r>
          </a:p>
        </p:txBody>
      </p:sp>
    </p:spTree>
    <p:extLst>
      <p:ext uri="{BB962C8B-B14F-4D97-AF65-F5344CB8AC3E}">
        <p14:creationId xmlns:p14="http://schemas.microsoft.com/office/powerpoint/2010/main" val="2529682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Precision vs. Recall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257800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800"/>
              <a:t>Precision/recall tradeoff</a:t>
            </a:r>
          </a:p>
          <a:p>
            <a:pPr marL="782638" lvl="1">
              <a:lnSpc>
                <a:spcPct val="90000"/>
              </a:lnSpc>
            </a:pPr>
            <a:r>
              <a:rPr lang="en-US" sz="2400"/>
              <a:t>Often, you can trade off precision and recall</a:t>
            </a:r>
          </a:p>
          <a:p>
            <a:pPr marL="782638" lvl="1">
              <a:lnSpc>
                <a:spcPct val="90000"/>
              </a:lnSpc>
            </a:pPr>
            <a:r>
              <a:rPr lang="en-US" sz="2400"/>
              <a:t>Only works well with weakly calibrated classifiers</a:t>
            </a:r>
          </a:p>
          <a:p>
            <a:pPr marL="782638"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To summarize the tradeoff:</a:t>
            </a:r>
          </a:p>
          <a:p>
            <a:pPr marL="782638" lvl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</a:rPr>
              <a:t>Break-even point:</a:t>
            </a:r>
            <a:r>
              <a:rPr lang="en-US" sz="2400"/>
              <a:t> precision value when p = r</a:t>
            </a:r>
          </a:p>
          <a:p>
            <a:pPr marL="782638" lvl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</a:rPr>
              <a:t>F-measure:</a:t>
            </a:r>
            <a:r>
              <a:rPr lang="en-US" sz="2400"/>
              <a:t> harmonic mean of p and r: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6521450" y="3633788"/>
            <a:ext cx="2165350" cy="1587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rot="10800000" flipH="1">
            <a:off x="6521450" y="1793875"/>
            <a:ext cx="1588" cy="1839913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1206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2030413"/>
            <a:ext cx="254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7" name="Picture 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10000"/>
            <a:ext cx="74771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8" name="Freeform 8"/>
          <p:cNvSpPr>
            <a:spLocks/>
          </p:cNvSpPr>
          <p:nvPr/>
        </p:nvSpPr>
        <p:spPr bwMode="auto">
          <a:xfrm>
            <a:off x="6629400" y="1828800"/>
            <a:ext cx="1981200" cy="1676400"/>
          </a:xfrm>
          <a:custGeom>
            <a:avLst/>
            <a:gdLst>
              <a:gd name="T0" fmla="*/ 0 w 21600"/>
              <a:gd name="T1" fmla="*/ 0 h 21600"/>
              <a:gd name="T2" fmla="*/ 4500 w 21600"/>
              <a:gd name="T3" fmla="*/ 13439 h 21600"/>
              <a:gd name="T4" fmla="*/ 9623 w 21600"/>
              <a:gd name="T5" fmla="*/ 18716 h 21600"/>
              <a:gd name="T6" fmla="*/ 2160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44" y="2250"/>
                  <a:pt x="2890" y="10330"/>
                  <a:pt x="4500" y="13439"/>
                </a:cubicBezTo>
                <a:cubicBezTo>
                  <a:pt x="6110" y="16548"/>
                  <a:pt x="6767" y="17345"/>
                  <a:pt x="9623" y="18716"/>
                </a:cubicBezTo>
                <a:cubicBezTo>
                  <a:pt x="12479" y="20086"/>
                  <a:pt x="19108" y="21007"/>
                  <a:pt x="21600" y="2160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1209" name="Picture 9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791200"/>
            <a:ext cx="200501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0" name="Line 10"/>
          <p:cNvSpPr>
            <a:spLocks noChangeShapeType="1"/>
          </p:cNvSpPr>
          <p:nvPr/>
        </p:nvSpPr>
        <p:spPr bwMode="auto">
          <a:xfrm rot="10800000" flipH="1">
            <a:off x="6553200" y="1905000"/>
            <a:ext cx="1905000" cy="1752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1211" name="Picture 11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600200"/>
            <a:ext cx="685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2" name="Oval 12"/>
          <p:cNvSpPr>
            <a:spLocks/>
          </p:cNvSpPr>
          <p:nvPr/>
        </p:nvSpPr>
        <p:spPr bwMode="auto">
          <a:xfrm>
            <a:off x="7094538" y="3011488"/>
            <a:ext cx="152400" cy="152400"/>
          </a:xfrm>
          <a:prstGeom prst="ellipse">
            <a:avLst/>
          </a:prstGeom>
          <a:solidFill>
            <a:srgbClr val="CC0000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0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Errors, and What to Do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sz="2400"/>
              <a:t>Examples of errors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1219200" y="2235200"/>
            <a:ext cx="6794500" cy="1651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Dear GlobalSCAPE Customer, </a:t>
            </a:r>
          </a:p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GlobalSCAPE has partnered with ScanSoft to offer you the latest version of OmniPage Pro, for just $99.99* - the regular list price is $499! The most common question we've received about this offer is - Is this genuine? We would like to assure you that this offer is authorized by ScanSoft, is genuine and valid. You can get the . . .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1219200" y="4140200"/>
            <a:ext cx="6794500" cy="17526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 . . To receive your $30 Amazon.com promotional certificate, click through to</a:t>
            </a:r>
          </a:p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http://www.amazon.com/apparel</a:t>
            </a:r>
          </a:p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and see the prominent link for the $30 offer. All details are there. We hope you enjoyed receiving this message. However, if you'd rather not receive future e-mails announcing new store launches, please click . . .</a:t>
            </a:r>
          </a:p>
        </p:txBody>
      </p:sp>
    </p:spTree>
    <p:extLst>
      <p:ext uri="{BB962C8B-B14F-4D97-AF65-F5344CB8AC3E}">
        <p14:creationId xmlns:p14="http://schemas.microsoft.com/office/powerpoint/2010/main" val="4195691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What to Do About Errors?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/>
              <a:t>Need more features– words aren’t enough!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Have you emailed the sender before?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Have 1K other people just gotten the same email?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Is the sending information consistent? 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Is the email in ALL CAPS?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Do inline URLs point where they say they point?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Does the email address you by (your) name?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Can add these information sources as new variables in the NB model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Next class we’ll talk about classifiers which let you easily add arbitrary features more easily</a:t>
            </a:r>
          </a:p>
        </p:txBody>
      </p:sp>
    </p:spTree>
    <p:extLst>
      <p:ext uri="{BB962C8B-B14F-4D97-AF65-F5344CB8AC3E}">
        <p14:creationId xmlns:p14="http://schemas.microsoft.com/office/powerpoint/2010/main" val="352993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Summary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/>
              <a:t>Bayes rule lets us do diagnostic queries with causal probabilities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The naïve Bayes assumption takes all features to be independent given the class label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We can build classifiers out of a naïve Bayes model using training data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Smoothing estimates is important in real systems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Classifier confidences are useful, when you can get them</a:t>
            </a:r>
          </a:p>
        </p:txBody>
      </p:sp>
    </p:spTree>
    <p:extLst>
      <p:ext uri="{BB962C8B-B14F-4D97-AF65-F5344CB8AC3E}">
        <p14:creationId xmlns:p14="http://schemas.microsoft.com/office/powerpoint/2010/main" val="305149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Errors, and What to Do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sz="2400"/>
              <a:t>Examples of errors</a:t>
            </a:r>
          </a:p>
        </p:txBody>
      </p:sp>
      <p:sp>
        <p:nvSpPr>
          <p:cNvPr id="55300" name="Rectangle 4"/>
          <p:cNvSpPr>
            <a:spLocks/>
          </p:cNvSpPr>
          <p:nvPr/>
        </p:nvSpPr>
        <p:spPr bwMode="auto">
          <a:xfrm>
            <a:off x="1219200" y="2235200"/>
            <a:ext cx="6794500" cy="1651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Dear GlobalSCAPE Customer, </a:t>
            </a:r>
          </a:p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GlobalSCAPE has partnered with ScanSoft to offer you the latest version of OmniPage Pro, for just $99.99* - the regular list price is $499! The most common question we've received about this offer is - Is this genuine? We would like to assure you that this offer is authorized by ScanSoft, is genuine and valid. You can get the . . .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1219200" y="4140200"/>
            <a:ext cx="6794500" cy="17526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/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 . . To receive your $30 Amazon.com promotional certificate, click through to</a:t>
            </a:r>
          </a:p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http://www.amazon.com/apparel</a:t>
            </a:r>
          </a:p>
          <a:p>
            <a:pPr marL="39688">
              <a:spcBef>
                <a:spcPts val="80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and see the prominent link for the $30 offer. All details are there. We hope you enjoyed receiving this message. However, if you'd rather not receive future e-mails announcing new store launches, please click . . .</a:t>
            </a:r>
          </a:p>
        </p:txBody>
      </p:sp>
    </p:spTree>
    <p:extLst>
      <p:ext uri="{BB962C8B-B14F-4D97-AF65-F5344CB8AC3E}">
        <p14:creationId xmlns:p14="http://schemas.microsoft.com/office/powerpoint/2010/main" val="3810168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Continuous Variables</a:t>
            </a:r>
            <a:endParaRPr lang="en-CA" dirty="0" smtClean="0"/>
          </a:p>
        </p:txBody>
      </p:sp>
      <p:sp>
        <p:nvSpPr>
          <p:cNvPr id="11269" name="AutoShape 3"/>
          <p:cNvSpPr>
            <a:spLocks noChangeArrowheads="1"/>
          </p:cNvSpPr>
          <p:nvPr/>
        </p:nvSpPr>
        <p:spPr bwMode="auto">
          <a:xfrm rot="5400000">
            <a:off x="916781" y="582202"/>
            <a:ext cx="685800" cy="2057400"/>
          </a:xfrm>
          <a:prstGeom prst="wedgeRectCallout">
            <a:avLst>
              <a:gd name="adj1" fmla="val 82420"/>
              <a:gd name="adj2" fmla="val -55132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295525" y="1981200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337364" name="Text Box 20"/>
          <p:cNvSpPr txBox="1">
            <a:spLocks noChangeArrowheads="1"/>
          </p:cNvSpPr>
          <p:nvPr/>
        </p:nvSpPr>
        <p:spPr bwMode="auto">
          <a:xfrm>
            <a:off x="273843" y="1268002"/>
            <a:ext cx="1971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(E=t</a:t>
            </a:r>
            <a:r>
              <a:rPr lang="en-US" sz="2000" b="0" dirty="0"/>
              <a:t>) </a:t>
            </a:r>
            <a:r>
              <a:rPr lang="en-US" sz="2000" b="0" dirty="0" err="1" smtClean="0"/>
              <a:t>Pr</a:t>
            </a:r>
            <a:r>
              <a:rPr lang="en-US" sz="2000" b="0" dirty="0" smtClean="0"/>
              <a:t>(E=f</a:t>
            </a:r>
            <a:r>
              <a:rPr lang="en-US" sz="2000" b="0" dirty="0"/>
              <a:t>)</a:t>
            </a:r>
          </a:p>
          <a:p>
            <a:r>
              <a:rPr lang="en-US" sz="2000" b="0" dirty="0"/>
              <a:t>   </a:t>
            </a:r>
            <a:r>
              <a:rPr lang="en-US" sz="2000" b="0" dirty="0" smtClean="0"/>
              <a:t>0.01    0.99</a:t>
            </a:r>
            <a:endParaRPr lang="en-US" sz="2000" b="0" dirty="0"/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345281" y="161090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3200400"/>
            <a:ext cx="8870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 far: assuming variables have discrete values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Could also allow continuous values, </a:t>
            </a:r>
            <a:r>
              <a:rPr lang="en-US" sz="2000" dirty="0">
                <a:solidFill>
                  <a:srgbClr val="0000FF"/>
                </a:solidFill>
              </a:rPr>
              <a:t>E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 </a:t>
            </a:r>
            <a:r>
              <a:rPr lang="en-US" sz="2000" dirty="0" smtClean="0">
                <a:solidFill>
                  <a:srgbClr val="0000FF"/>
                </a:solidFill>
                <a:latin typeface="Castellar" pitchFamily="18" charset="0"/>
                <a:sym typeface="Symbol"/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And specify probabilities using a continuous distribution, such as a Gaussian</a:t>
            </a:r>
          </a:p>
        </p:txBody>
      </p:sp>
      <p:pic>
        <p:nvPicPr>
          <p:cNvPr id="41" name="Picture 40" descr="txp_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069" y="5029200"/>
            <a:ext cx="40668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41" descr="File:Normal_Distribution_PDF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43400"/>
            <a:ext cx="3733800" cy="23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What to Do About Errors?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/>
              <a:t>Need more features– words aren’t enough!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Have you emailed the sender before?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Have 1K other people just gotten the same email?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Is the sending information consistent? 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Is the email in ALL CAPS?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Do inline URLs point where they say they point?</a:t>
            </a:r>
          </a:p>
          <a:p>
            <a:pPr marL="782638" lvl="1">
              <a:lnSpc>
                <a:spcPct val="80000"/>
              </a:lnSpc>
            </a:pPr>
            <a:r>
              <a:rPr lang="en-US" sz="2000"/>
              <a:t>Does the email address you by (your) name?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Can add these information sources as new variables in the NB model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Next class we’ll talk about classifiers which let you easily add arbitrary features more easily</a:t>
            </a:r>
          </a:p>
        </p:txBody>
      </p:sp>
    </p:spTree>
    <p:extLst>
      <p:ext uri="{BB962C8B-B14F-4D97-AF65-F5344CB8AC3E}">
        <p14:creationId xmlns:p14="http://schemas.microsoft.com/office/powerpoint/2010/main" val="1367597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Summary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/>
              <a:t>Bayes rule lets us do diagnostic queries with causal probabilities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The naïve Bayes assumption takes all features to be independent given the class label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We can build classifiers out of a naïve Bayes model using training data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Smoothing estimates is important in real systems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Classifier confidences are useful, when you can get them</a:t>
            </a:r>
          </a:p>
        </p:txBody>
      </p:sp>
    </p:spTree>
    <p:extLst>
      <p:ext uri="{BB962C8B-B14F-4D97-AF65-F5344CB8AC3E}">
        <p14:creationId xmlns:p14="http://schemas.microsoft.com/office/powerpoint/2010/main" val="178597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Continuous Variables</a:t>
            </a:r>
            <a:endParaRPr lang="en-CA" dirty="0" smtClean="0"/>
          </a:p>
        </p:txBody>
      </p:sp>
      <p:sp>
        <p:nvSpPr>
          <p:cNvPr id="11269" name="AutoShape 3"/>
          <p:cNvSpPr>
            <a:spLocks noChangeArrowheads="1"/>
          </p:cNvSpPr>
          <p:nvPr/>
        </p:nvSpPr>
        <p:spPr bwMode="auto">
          <a:xfrm rot="5400000">
            <a:off x="6363558" y="191359"/>
            <a:ext cx="1293685" cy="3505202"/>
          </a:xfrm>
          <a:prstGeom prst="wedgeRectCallout">
            <a:avLst>
              <a:gd name="adj1" fmla="val 40885"/>
              <a:gd name="adj2" fmla="val 79760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295525" y="1981200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337364" name="Text Box 20"/>
          <p:cNvSpPr txBox="1">
            <a:spLocks noChangeArrowheads="1"/>
          </p:cNvSpPr>
          <p:nvPr/>
        </p:nvSpPr>
        <p:spPr bwMode="auto">
          <a:xfrm>
            <a:off x="6477000" y="1361326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(E=x)</a:t>
            </a:r>
            <a:endParaRPr lang="en-US" sz="2000" b="0" dirty="0"/>
          </a:p>
          <a:p>
            <a:r>
              <a:rPr lang="en-US" sz="2000" b="0" dirty="0"/>
              <a:t>   </a:t>
            </a:r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6069634" y="171002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069" y="5029200"/>
            <a:ext cx="40668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132048" y="1796534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mean: </a:t>
            </a:r>
            <a:r>
              <a:rPr lang="en-US" dirty="0" smtClean="0">
                <a:sym typeface="Symbol"/>
              </a:rPr>
              <a:t> = 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28266" y="2143018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variance: </a:t>
            </a:r>
            <a:r>
              <a:rPr lang="en-US" dirty="0" smtClean="0">
                <a:sym typeface="Symbol"/>
              </a:rPr>
              <a:t> = 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3200400"/>
            <a:ext cx="8870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 far: assuming variables have discrete values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Could also allow continuous values, </a:t>
            </a:r>
            <a:r>
              <a:rPr lang="en-US" sz="2000" dirty="0">
                <a:solidFill>
                  <a:srgbClr val="0000FF"/>
                </a:solidFill>
              </a:rPr>
              <a:t>E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 </a:t>
            </a:r>
            <a:r>
              <a:rPr lang="en-US" sz="2000" dirty="0" smtClean="0">
                <a:solidFill>
                  <a:srgbClr val="0000FF"/>
                </a:solidFill>
                <a:latin typeface="Castellar" pitchFamily="18" charset="0"/>
                <a:sym typeface="Symbol"/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And specify probabilities using a continuous distribution, such as a Gaussian</a:t>
            </a:r>
          </a:p>
        </p:txBody>
      </p:sp>
      <p:pic>
        <p:nvPicPr>
          <p:cNvPr id="20" name="Picture 19" descr="File:Normal_Distribution_PDF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43400"/>
            <a:ext cx="3733800" cy="23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Continuous Variables</a:t>
            </a:r>
            <a:endParaRPr lang="en-CA" dirty="0" smtClean="0"/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295525" y="4267200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2286000" y="2209800"/>
            <a:ext cx="1981200" cy="762000"/>
            <a:chOff x="768" y="1248"/>
            <a:chExt cx="1248" cy="480"/>
          </a:xfrm>
        </p:grpSpPr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010" y="1344"/>
              <a:ext cx="67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dirty="0" smtClean="0"/>
                <a:t>Aliens</a:t>
              </a:r>
              <a:endParaRPr lang="en-US" b="0" dirty="0">
                <a:latin typeface="Times New Roman" pitchFamily="18" charset="0"/>
              </a:endParaRPr>
            </a:p>
          </p:txBody>
        </p:sp>
      </p:grp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3276600" y="2971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81600" y="3581400"/>
            <a:ext cx="2362200" cy="1887537"/>
            <a:chOff x="6410325" y="2836863"/>
            <a:chExt cx="2362200" cy="188753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 rot="5400000">
              <a:off x="6677025" y="2628900"/>
              <a:ext cx="1828800" cy="2362200"/>
            </a:xfrm>
            <a:prstGeom prst="wedgeRectCallout">
              <a:avLst>
                <a:gd name="adj1" fmla="val -1477"/>
                <a:gd name="adj2" fmla="val 89380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b="0">
                <a:latin typeface="Times New Roman" pitchFamily="18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562725" y="2836863"/>
              <a:ext cx="2209800" cy="186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en-US" sz="2000" b="0" dirty="0"/>
                <a:t>       </a:t>
              </a:r>
              <a:r>
                <a:rPr lang="en-US" sz="2000" b="0" dirty="0" err="1" smtClean="0"/>
                <a:t>Pr</a:t>
              </a:r>
              <a:r>
                <a:rPr lang="en-US" sz="2000" b="0" dirty="0" smtClean="0"/>
                <a:t>(E|A)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 smtClean="0"/>
                <a:t>a	</a:t>
              </a:r>
              <a:r>
                <a:rPr lang="en-US" sz="2000" dirty="0">
                  <a:sym typeface="Symbol"/>
                </a:rPr>
                <a:t> = </a:t>
              </a:r>
              <a:r>
                <a:rPr lang="en-US" sz="2000" b="0" dirty="0">
                  <a:sym typeface="Symbol"/>
                </a:rPr>
                <a:t>6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 smtClean="0"/>
                <a:t>	</a:t>
              </a:r>
              <a:r>
                <a:rPr lang="en-US" sz="2000" dirty="0">
                  <a:sym typeface="Symbol"/>
                </a:rPr>
                <a:t> = </a:t>
              </a:r>
              <a:r>
                <a:rPr lang="en-US" sz="2000" b="0" dirty="0" smtClean="0">
                  <a:sym typeface="Symbol"/>
                </a:rPr>
                <a:t>2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 smtClean="0"/>
                <a:t>a	</a:t>
              </a:r>
              <a:r>
                <a:rPr lang="en-US" sz="2000" dirty="0">
                  <a:sym typeface="Symbol"/>
                </a:rPr>
                <a:t> = </a:t>
              </a:r>
              <a:r>
                <a:rPr lang="en-US" sz="2000" b="0" dirty="0" smtClean="0">
                  <a:sym typeface="Symbol"/>
                </a:rPr>
                <a:t>1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/>
                <a:t>	</a:t>
              </a:r>
              <a:r>
                <a:rPr lang="en-US" sz="2000" dirty="0">
                  <a:sym typeface="Symbol"/>
                </a:rPr>
                <a:t> = </a:t>
              </a:r>
              <a:r>
                <a:rPr lang="en-US" sz="2000" b="0" dirty="0" smtClean="0">
                  <a:sym typeface="Symbol"/>
                </a:rPr>
                <a:t>3</a:t>
              </a:r>
              <a:endParaRPr lang="en-US" sz="2000" b="0" dirty="0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6638925" y="3276600"/>
              <a:ext cx="205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7096125" y="2895600"/>
              <a:ext cx="0" cy="175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638925" y="40386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AutoShape 3"/>
          <p:cNvSpPr>
            <a:spLocks noChangeArrowheads="1"/>
          </p:cNvSpPr>
          <p:nvPr/>
        </p:nvSpPr>
        <p:spPr bwMode="auto">
          <a:xfrm rot="5400000">
            <a:off x="916781" y="746125"/>
            <a:ext cx="685800" cy="2057400"/>
          </a:xfrm>
          <a:prstGeom prst="wedgeRectCallout">
            <a:avLst>
              <a:gd name="adj1" fmla="val 82420"/>
              <a:gd name="adj2" fmla="val -55132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73843" y="1431925"/>
            <a:ext cx="20978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(A=t</a:t>
            </a:r>
            <a:r>
              <a:rPr lang="en-US" sz="2000" b="0" dirty="0"/>
              <a:t>) </a:t>
            </a:r>
            <a:r>
              <a:rPr lang="en-US" sz="2000" b="0" dirty="0" err="1" smtClean="0"/>
              <a:t>Pr</a:t>
            </a:r>
            <a:r>
              <a:rPr lang="en-US" sz="2000" b="0" dirty="0" smtClean="0"/>
              <a:t>(A=f</a:t>
            </a:r>
            <a:r>
              <a:rPr lang="en-US" sz="2000" b="0" dirty="0"/>
              <a:t>)</a:t>
            </a:r>
          </a:p>
          <a:p>
            <a:r>
              <a:rPr lang="en-US" sz="2000" b="0" dirty="0"/>
              <a:t>   </a:t>
            </a:r>
            <a:r>
              <a:rPr lang="en-US" sz="2000" b="0" dirty="0" smtClean="0"/>
              <a:t>0.01    0.99</a:t>
            </a:r>
            <a:endParaRPr lang="en-US" sz="2000" b="0" dirty="0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345281" y="17748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Bayesian Learning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4172"/>
            <a:ext cx="8229600" cy="563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Use Bayes rule</a:t>
            </a:r>
            <a:r>
              <a:rPr lang="en-US" dirty="0" smtClean="0">
                <a:solidFill>
                  <a:srgbClr val="000090"/>
                </a:solidFill>
              </a:rPr>
              <a:t>: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51054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Or equivalently</a:t>
            </a:r>
            <a:r>
              <a:rPr lang="en-US" sz="2800" dirty="0" smtClean="0">
                <a:solidFill>
                  <a:srgbClr val="000090"/>
                </a:solidFill>
              </a:rPr>
              <a:t>:  </a:t>
            </a:r>
            <a:r>
              <a:rPr lang="en-US" sz="2800" dirty="0" smtClean="0"/>
              <a:t>P(Y | </a:t>
            </a:r>
            <a:r>
              <a:rPr lang="en-US" sz="2800" b="1" dirty="0" smtClean="0"/>
              <a:t>X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 P(</a:t>
            </a:r>
            <a:r>
              <a:rPr lang="en-US" sz="2800" b="1" dirty="0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 | Y) P(Y)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53200" y="1519535"/>
            <a:ext cx="2057400" cy="1371600"/>
            <a:chOff x="6553200" y="990600"/>
            <a:chExt cx="2057400" cy="1371600"/>
          </a:xfrm>
        </p:grpSpPr>
        <p:grpSp>
          <p:nvGrpSpPr>
            <p:cNvPr id="5" name="Group 4"/>
            <p:cNvGrpSpPr/>
            <p:nvPr/>
          </p:nvGrpSpPr>
          <p:grpSpPr>
            <a:xfrm>
              <a:off x="7239000" y="990600"/>
              <a:ext cx="1371600" cy="1371600"/>
              <a:chOff x="1524000" y="3962400"/>
              <a:chExt cx="1371600" cy="1371600"/>
            </a:xfrm>
          </p:grpSpPr>
          <p:pic>
            <p:nvPicPr>
              <p:cNvPr id="40" name="Picture 8" descr="beta2-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524000" y="4306252"/>
                <a:ext cx="1371600" cy="1027748"/>
              </a:xfrm>
              <a:prstGeom prst="rect">
                <a:avLst/>
              </a:prstGeom>
              <a:noFill/>
            </p:spPr>
          </p:pic>
          <p:sp>
            <p:nvSpPr>
              <p:cNvPr id="41" name="TextBox 40"/>
              <p:cNvSpPr txBox="1"/>
              <p:nvPr/>
            </p:nvSpPr>
            <p:spPr>
              <a:xfrm>
                <a:off x="1828800" y="3962400"/>
                <a:ext cx="838691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Prior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H="1">
              <a:off x="6553200" y="1828800"/>
              <a:ext cx="533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638800" y="3653135"/>
            <a:ext cx="2980591" cy="614065"/>
            <a:chOff x="5638800" y="3124200"/>
            <a:chExt cx="2980591" cy="614065"/>
          </a:xfrm>
        </p:grpSpPr>
        <p:sp>
          <p:nvSpPr>
            <p:cNvPr id="11" name="Rectangle 10"/>
            <p:cNvSpPr/>
            <p:nvPr/>
          </p:nvSpPr>
          <p:spPr>
            <a:xfrm>
              <a:off x="6553200" y="3276600"/>
              <a:ext cx="20661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Normalization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11" idx="1"/>
            </p:cNvCxnSpPr>
            <p:nvPr/>
          </p:nvCxnSpPr>
          <p:spPr>
            <a:xfrm flipH="1" flipV="1">
              <a:off x="5638800" y="3124200"/>
              <a:ext cx="914400" cy="38323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114800" y="1748135"/>
            <a:ext cx="2306341" cy="838200"/>
            <a:chOff x="4114800" y="1219200"/>
            <a:chExt cx="2306341" cy="838200"/>
          </a:xfrm>
        </p:grpSpPr>
        <p:sp>
          <p:nvSpPr>
            <p:cNvPr id="51" name="Rectangle 50"/>
            <p:cNvSpPr/>
            <p:nvPr/>
          </p:nvSpPr>
          <p:spPr>
            <a:xfrm>
              <a:off x="4114800" y="1219200"/>
              <a:ext cx="23063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Data Likelihood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5105400" y="1676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76200" y="3043535"/>
            <a:ext cx="2286000" cy="1190662"/>
            <a:chOff x="76200" y="2514600"/>
            <a:chExt cx="2286000" cy="1190662"/>
          </a:xfrm>
        </p:grpSpPr>
        <p:grpSp>
          <p:nvGrpSpPr>
            <p:cNvPr id="55" name="Group 54"/>
            <p:cNvGrpSpPr/>
            <p:nvPr/>
          </p:nvGrpSpPr>
          <p:grpSpPr>
            <a:xfrm>
              <a:off x="76200" y="2514600"/>
              <a:ext cx="1416223" cy="1190662"/>
              <a:chOff x="5322963" y="3822352"/>
              <a:chExt cx="2765163" cy="2883248"/>
            </a:xfrm>
          </p:grpSpPr>
          <p:pic>
            <p:nvPicPr>
              <p:cNvPr id="56" name="Picture 9" descr="beta3-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10200" y="4800600"/>
                <a:ext cx="2542353" cy="1905000"/>
              </a:xfrm>
              <a:prstGeom prst="rect">
                <a:avLst/>
              </a:prstGeom>
              <a:noFill/>
            </p:spPr>
          </p:pic>
          <p:sp>
            <p:nvSpPr>
              <p:cNvPr id="57" name="TextBox 56"/>
              <p:cNvSpPr txBox="1"/>
              <p:nvPr/>
            </p:nvSpPr>
            <p:spPr>
              <a:xfrm>
                <a:off x="5322963" y="3822352"/>
                <a:ext cx="2765163" cy="11179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Posterior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 flipV="1">
              <a:off x="1371600" y="2819400"/>
              <a:ext cx="990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057400" y="2855893"/>
            <a:ext cx="4419600" cy="954107"/>
            <a:chOff x="2057400" y="2855893"/>
            <a:chExt cx="4419600" cy="954107"/>
          </a:xfrm>
        </p:grpSpPr>
        <p:sp>
          <p:nvSpPr>
            <p:cNvPr id="23" name="Rectangle 22"/>
            <p:cNvSpPr/>
            <p:nvPr/>
          </p:nvSpPr>
          <p:spPr>
            <a:xfrm>
              <a:off x="2057400" y="2855893"/>
              <a:ext cx="44196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P(Y | </a:t>
              </a:r>
              <a:r>
                <a:rPr lang="en-US" sz="2800" b="1" dirty="0" smtClean="0"/>
                <a:t>X</a:t>
              </a:r>
              <a:r>
                <a:rPr lang="en-US" sz="2800" dirty="0" smtClean="0"/>
                <a:t>)  </a:t>
              </a:r>
              <a:r>
                <a:rPr lang="en-US" sz="2800" dirty="0" smtClean="0">
                  <a:sym typeface="Symbol"/>
                </a:rPr>
                <a:t>=  P(</a:t>
              </a:r>
              <a:r>
                <a:rPr lang="en-US" sz="2800" b="1" dirty="0" smtClean="0">
                  <a:sym typeface="Symbol"/>
                </a:rPr>
                <a:t>X</a:t>
              </a:r>
              <a:r>
                <a:rPr lang="en-US" sz="2800" dirty="0" smtClean="0">
                  <a:sym typeface="Symbol"/>
                </a:rPr>
                <a:t> |Y) P(Y)</a:t>
              </a:r>
            </a:p>
            <a:p>
              <a:r>
                <a:rPr lang="en-US" sz="2800" dirty="0">
                  <a:sym typeface="Symbol"/>
                </a:rPr>
                <a:t>	 </a:t>
              </a:r>
              <a:r>
                <a:rPr lang="en-US" sz="2800" dirty="0" smtClean="0">
                  <a:sym typeface="Symbol"/>
                </a:rPr>
                <a:t>                P(</a:t>
              </a:r>
              <a:r>
                <a:rPr lang="en-US" sz="2800" b="1" dirty="0" smtClean="0">
                  <a:sym typeface="Symbol"/>
                </a:rPr>
                <a:t>X</a:t>
              </a:r>
              <a:r>
                <a:rPr lang="en-US" sz="2800" dirty="0" smtClean="0">
                  <a:sym typeface="Symbol"/>
                </a:rPr>
                <a:t>)</a:t>
              </a:r>
              <a:endParaRPr lang="en-US" sz="28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3924300" y="3352800"/>
              <a:ext cx="2019300" cy="0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6236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widehat{\mu}_{MLE} &amp; = &amp; \frac{1}{N}{\sum_{i=1}^N x_i}\\[5mm]&#10;\widehat{\sigma}^2_{MLE} &amp; = &amp; \frac{1}{N}{\sum_{i=1}^N (x_i - \widehat{\mu})^2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248"/>
  <p:tag name="PICTUREFILESIZE" val="309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widehat{\mu}_{MLE} &amp; = &amp; \frac{1}{N}{\sum_{i=1}^N x_i}\\[5mm]&#10;\widehat{\sigma}^2_{MLE} &amp; = &amp; \frac{1}{N}{\sum_{i=1}^N (x_i - \widehat{\mu})^2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248"/>
  <p:tag name="PICTUREFILESIZE" val="3098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X_1, X_2 | Y) = P(X_1 | X_2, Y) P(X_2 | Y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91"/>
  <p:tag name="BOXFONT" val="10"/>
  <p:tag name="BOXWRAP" val="False"/>
  <p:tag name="WORKAROUNDTRANSPARENCYBUG" val="False"/>
  <p:tag name="ALLOWFONTSUBSTITUTION" val="False"/>
  <p:tag name="BITMAPFORMAT" val="pngmono"/>
  <p:tag name="ORIGWIDTH" val="363"/>
  <p:tag name="PICTUREFILESIZE" val="1798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P(X_1 | Y) P(X_2 | Y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91"/>
  <p:tag name="BOXFONT" val="10"/>
  <p:tag name="BOXWRAP" val="False"/>
  <p:tag name="WORKAROUNDTRANSPARENCYBUG" val="False"/>
  <p:tag name="ALLOWFONTSUBSTITUTION" val="False"/>
  <p:tag name="BITMAPFORMAT" val="pngmono"/>
  <p:tag name="ORIGWIDTH" val="195"/>
  <p:tag name="PICTUREFILESIZE" val="103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X_1 ... X_n | Y) = \prod_i P(X_i | Y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91"/>
  <p:tag name="BOXFONT" val="10"/>
  <p:tag name="BOXWRAP" val="False"/>
  <p:tag name="WORKAROUNDTRANSPARENCYBUG" val="False"/>
  <p:tag name="ALLOWFONTSUBSTITUTION" val="False"/>
  <p:tag name="BITMAPFORMAT" val="pngmono"/>
  <p:tag name="ORIGWIDTH" val="269"/>
  <p:tag name="PICTUREFILESIZE" val="1509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h_{NB}({\bf x}) &#10;&amp;=&amp; \arg\max_y P(y) \prod_{i=1}^{LengthDoc} P(x_i | y)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91"/>
  <p:tag name="BOXFONT" val="10"/>
  <p:tag name="BOXWRAP" val="False"/>
  <p:tag name="WORKAROUNDTRANSPARENCYBUG" val="False"/>
  <p:tag name="ALLOWFONTSUBSTITUTION" val="False"/>
  <p:tag name="BITMAPFORMAT" val="pngmono"/>
  <p:tag name="ORIGWIDTH" val="415"/>
  <p:tag name="PICTUREFILESIZE" val="28602"/>
</p:tagLst>
</file>

<file path=ppt/theme/theme1.xml><?xml version="1.0" encoding="utf-8"?>
<a:theme xmlns:a="http://schemas.openxmlformats.org/drawingml/2006/main" name="1_dan-berkeley-nlp-v1">
  <a:themeElements>
    <a:clrScheme name="1_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an-berkeley-nlp-v1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1_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n-berkeley-nlp-v1 copy 6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 copy 6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copy 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4293</TotalTime>
  <Pages>0</Pages>
  <Words>3477</Words>
  <Characters>0</Characters>
  <Application>Microsoft Office PowerPoint</Application>
  <PresentationFormat>On-screen Show (4:3)</PresentationFormat>
  <Lines>0</Lines>
  <Paragraphs>993</Paragraphs>
  <Slides>61</Slides>
  <Notes>59</Notes>
  <HiddenSlides>7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1_dan-berkeley-nlp-v1</vt:lpstr>
      <vt:lpstr>dan-berkeley-nlp-v1 copy 6</vt:lpstr>
      <vt:lpstr>CSE 473: Artificial Intelligence Spring 2012</vt:lpstr>
      <vt:lpstr>Search thru a </vt:lpstr>
      <vt:lpstr>Graduation?</vt:lpstr>
      <vt:lpstr>Topics</vt:lpstr>
      <vt:lpstr>Bayes Nets</vt:lpstr>
      <vt:lpstr>Continuous Variables</vt:lpstr>
      <vt:lpstr>Continuous Variables</vt:lpstr>
      <vt:lpstr>Continuous Variables</vt:lpstr>
      <vt:lpstr>Bayesian Learning</vt:lpstr>
      <vt:lpstr>Summary</vt:lpstr>
      <vt:lpstr>Parameter Estimation and Bayesian Networks</vt:lpstr>
      <vt:lpstr>Parameter Estimation and Bayesian Networks</vt:lpstr>
      <vt:lpstr>What Prior to Use?</vt:lpstr>
      <vt:lpstr>Beta Distribution</vt:lpstr>
      <vt:lpstr>Beta Distribution</vt:lpstr>
      <vt:lpstr>One Prior: Beta Distribution</vt:lpstr>
      <vt:lpstr>Parameter Estimation and Bayesian Networks</vt:lpstr>
      <vt:lpstr>Parameter Estimation and Bayesian Networks</vt:lpstr>
      <vt:lpstr>Parameter Estimation and Bayesian Networks</vt:lpstr>
      <vt:lpstr>Parameter Estimation and Bayesian Networks</vt:lpstr>
      <vt:lpstr>Output of Learning</vt:lpstr>
      <vt:lpstr>Did Learning Work Well?</vt:lpstr>
      <vt:lpstr>Learning with Continuous Variables</vt:lpstr>
      <vt:lpstr>Bayes Nets for Classification</vt:lpstr>
      <vt:lpstr>A Popular Structure: Naïve Bayes</vt:lpstr>
      <vt:lpstr>Naïve Bayes</vt:lpstr>
      <vt:lpstr>A Spam Filter</vt:lpstr>
      <vt:lpstr>Naïve Bayes for Text</vt:lpstr>
      <vt:lpstr>Example: Spam Filtering</vt:lpstr>
      <vt:lpstr>Example: Overfitting</vt:lpstr>
      <vt:lpstr>Generalization and Overfitting</vt:lpstr>
      <vt:lpstr>Estimation: Smoothing</vt:lpstr>
      <vt:lpstr>Estimation: Smoothing</vt:lpstr>
      <vt:lpstr>Estimation: Laplace Smoothing</vt:lpstr>
      <vt:lpstr>Estimation: Laplace Smoothing</vt:lpstr>
      <vt:lpstr>Real NB: Smoothing</vt:lpstr>
      <vt:lpstr>NB with Bag of Words for text classification</vt:lpstr>
      <vt:lpstr>Probabilities: Important Detail!</vt:lpstr>
      <vt:lpstr>Naïve Bayes</vt:lpstr>
      <vt:lpstr>Example Bayes’ Net: Car</vt:lpstr>
      <vt:lpstr>What if we don’t know structure?</vt:lpstr>
      <vt:lpstr>Learning The Structure of Bayesian Networks</vt:lpstr>
      <vt:lpstr>PowerPoint Presentation</vt:lpstr>
      <vt:lpstr>Learning The Structure of Bayesian Networks</vt:lpstr>
      <vt:lpstr>Learning The Structure of Bayesian Networks</vt:lpstr>
      <vt:lpstr>Structure Learning as Search</vt:lpstr>
      <vt:lpstr>Score Functions</vt:lpstr>
      <vt:lpstr>PowerPoint Presentation</vt:lpstr>
      <vt:lpstr>Topics</vt:lpstr>
      <vt:lpstr>PowerPoint Presentation</vt:lpstr>
      <vt:lpstr>Tuning on Held-Out Data</vt:lpstr>
      <vt:lpstr>Baselines</vt:lpstr>
      <vt:lpstr>Confidences from a Classifier</vt:lpstr>
      <vt:lpstr>Precision vs. Recall</vt:lpstr>
      <vt:lpstr>Precision vs. Recall</vt:lpstr>
      <vt:lpstr>Errors, and What to Do</vt:lpstr>
      <vt:lpstr>What to Do About Errors?</vt:lpstr>
      <vt:lpstr>Summary</vt:lpstr>
      <vt:lpstr>Errors, and What to Do</vt:lpstr>
      <vt:lpstr>What to Do About Errors?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Dan-Office</cp:lastModifiedBy>
  <cp:revision>41</cp:revision>
  <dcterms:modified xsi:type="dcterms:W3CDTF">2012-05-30T15:54:57Z</dcterms:modified>
</cp:coreProperties>
</file>