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</p:sldMasterIdLst>
  <p:notesMasterIdLst>
    <p:notesMasterId r:id="rId99"/>
  </p:notesMasterIdLst>
  <p:handoutMasterIdLst>
    <p:handoutMasterId r:id="rId100"/>
  </p:handoutMasterIdLst>
  <p:sldIdLst>
    <p:sldId id="256" r:id="rId4"/>
    <p:sldId id="324" r:id="rId5"/>
    <p:sldId id="293" r:id="rId6"/>
    <p:sldId id="284" r:id="rId7"/>
    <p:sldId id="336" r:id="rId8"/>
    <p:sldId id="348" r:id="rId9"/>
    <p:sldId id="350" r:id="rId10"/>
    <p:sldId id="387" r:id="rId11"/>
    <p:sldId id="389" r:id="rId12"/>
    <p:sldId id="408" r:id="rId13"/>
    <p:sldId id="390" r:id="rId14"/>
    <p:sldId id="391" r:id="rId15"/>
    <p:sldId id="392" r:id="rId16"/>
    <p:sldId id="448" r:id="rId17"/>
    <p:sldId id="449" r:id="rId18"/>
    <p:sldId id="450" r:id="rId19"/>
    <p:sldId id="451" r:id="rId20"/>
    <p:sldId id="452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7" r:id="rId43"/>
    <p:sldId id="478" r:id="rId44"/>
    <p:sldId id="447" r:id="rId45"/>
    <p:sldId id="393" r:id="rId46"/>
    <p:sldId id="395" r:id="rId47"/>
    <p:sldId id="396" r:id="rId48"/>
    <p:sldId id="394" r:id="rId49"/>
    <p:sldId id="397" r:id="rId50"/>
    <p:sldId id="398" r:id="rId51"/>
    <p:sldId id="399" r:id="rId52"/>
    <p:sldId id="400" r:id="rId53"/>
    <p:sldId id="409" r:id="rId54"/>
    <p:sldId id="479" r:id="rId55"/>
    <p:sldId id="410" r:id="rId56"/>
    <p:sldId id="411" r:id="rId57"/>
    <p:sldId id="412" r:id="rId58"/>
    <p:sldId id="401" r:id="rId59"/>
    <p:sldId id="402" r:id="rId60"/>
    <p:sldId id="403" r:id="rId61"/>
    <p:sldId id="404" r:id="rId62"/>
    <p:sldId id="405" r:id="rId63"/>
    <p:sldId id="406" r:id="rId64"/>
    <p:sldId id="413" r:id="rId65"/>
    <p:sldId id="414" r:id="rId66"/>
    <p:sldId id="415" r:id="rId67"/>
    <p:sldId id="416" r:id="rId68"/>
    <p:sldId id="407" r:id="rId69"/>
    <p:sldId id="418" r:id="rId70"/>
    <p:sldId id="419" r:id="rId71"/>
    <p:sldId id="420" r:id="rId72"/>
    <p:sldId id="421" r:id="rId73"/>
    <p:sldId id="422" r:id="rId74"/>
    <p:sldId id="423" r:id="rId75"/>
    <p:sldId id="424" r:id="rId76"/>
    <p:sldId id="425" r:id="rId77"/>
    <p:sldId id="426" r:id="rId78"/>
    <p:sldId id="427" r:id="rId79"/>
    <p:sldId id="428" r:id="rId80"/>
    <p:sldId id="429" r:id="rId81"/>
    <p:sldId id="430" r:id="rId82"/>
    <p:sldId id="431" r:id="rId83"/>
    <p:sldId id="432" r:id="rId84"/>
    <p:sldId id="433" r:id="rId85"/>
    <p:sldId id="434" r:id="rId86"/>
    <p:sldId id="435" r:id="rId87"/>
    <p:sldId id="436" r:id="rId88"/>
    <p:sldId id="437" r:id="rId89"/>
    <p:sldId id="438" r:id="rId90"/>
    <p:sldId id="439" r:id="rId91"/>
    <p:sldId id="440" r:id="rId92"/>
    <p:sldId id="441" r:id="rId93"/>
    <p:sldId id="442" r:id="rId94"/>
    <p:sldId id="443" r:id="rId95"/>
    <p:sldId id="444" r:id="rId96"/>
    <p:sldId id="445" r:id="rId97"/>
    <p:sldId id="446" r:id="rId9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75" d="100"/>
          <a:sy n="175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5150BCA-07B7-4E0E-841C-F5E660C07616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0EEE43-CE40-4D19-97A8-F47E21F102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70E4491-1406-4BD0-B4EB-D1D949026BF0}" type="datetimeFigureOut">
              <a:rPr lang="en-US" smtClean="0"/>
              <a:pPr/>
              <a:t>5/25/2012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7057E1B-B22E-479E-A1C9-D454744C8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256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8EFF453C-A7A8-471A-A86D-BB08DC02ED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2830FC-C00B-4F03-9874-D9FBC2D8A39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A0B86-B5B2-4BD9-BBCE-757F11ED1AC7}" type="slidenum">
              <a:rPr lang="en-US"/>
              <a:pPr/>
              <a:t>41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A0B86-B5B2-4BD9-BBCE-757F11ED1AC7}" type="slidenum">
              <a:rPr lang="en-US"/>
              <a:pPr/>
              <a:t>51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1pPr>
            <a:lvl2pPr marL="777911" indent="-299196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2pPr>
            <a:lvl3pPr marL="1196787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3pPr>
            <a:lvl4pPr marL="1675501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4pPr>
            <a:lvl5pPr marL="2154217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5pPr>
            <a:lvl6pPr marL="2632931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6pPr>
            <a:lvl7pPr marL="3111646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7pPr>
            <a:lvl8pPr marL="3590361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8pPr>
            <a:lvl9pPr marL="4069075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6CB4A73-D302-4071-9F30-B1C456DA18EC}" type="slidenum">
              <a:rPr lang="en-US" sz="1200" b="0"/>
              <a:pPr/>
              <a:t>52</a:t>
            </a:fld>
            <a:endParaRPr lang="en-US" sz="1200" b="0" dirty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9DD76-A61B-400A-AF50-2064873038A5}" type="slidenum">
              <a:rPr lang="en-US"/>
              <a:pPr/>
              <a:t>53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CC213-78AA-483B-A3BC-10FCCDA9A9F6}" type="slidenum">
              <a:rPr lang="en-US"/>
              <a:pPr/>
              <a:t>54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A191B-DEDC-4102-AA05-BB581D1818EF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1pPr>
            <a:lvl2pPr marL="777911" indent="-299196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2pPr>
            <a:lvl3pPr marL="1196787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3pPr>
            <a:lvl4pPr marL="1675501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4pPr>
            <a:lvl5pPr marL="2154217" indent="-239357" defTabSz="967403" eaLnBrk="0" hangingPunct="0">
              <a:defRPr sz="2500" b="1">
                <a:solidFill>
                  <a:schemeClr val="tx1"/>
                </a:solidFill>
                <a:latin typeface="Comic Sans MS" pitchFamily="66" charset="0"/>
              </a:defRPr>
            </a:lvl5pPr>
            <a:lvl6pPr marL="2632931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6pPr>
            <a:lvl7pPr marL="3111646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7pPr>
            <a:lvl8pPr marL="3590361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8pPr>
            <a:lvl9pPr marL="4069075" indent="-239357" defTabSz="96740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6CB4A73-D302-4071-9F30-B1C456DA18EC}" type="slidenum">
              <a:rPr lang="en-US" sz="1200" b="0"/>
              <a:pPr/>
              <a:t>66</a:t>
            </a:fld>
            <a:endParaRPr lang="en-US" sz="1200" b="0" dirty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863B6-CFFC-4FDE-86EE-5046E4EF2D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02C2C-501A-461F-BFE0-958B7C8895AF}" type="slidenum">
              <a:rPr lang="en-US"/>
              <a:pPr/>
              <a:t>9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57E1B-B22E-479E-A1C9-D454744C8B72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7DE855-87B7-48D0-8D2C-43E87904C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62089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197C94-F837-46A6-BD14-5FC28D74AC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41621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5CDE8E-45F7-48DE-AE83-C0F68102E9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5225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3B209F-7AC3-412A-8A14-53AF10F597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12644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F73B1F-67D9-4318-AE5D-87A26FBCE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90103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EA8363-549E-4E34-88FB-04F6AD8B47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9034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83EB2C-653C-4FDB-A1B3-DCF0FB740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821762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03DB4C-BCAD-465C-8165-0FE4ADD08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26389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00ADB1-8D19-482D-A15A-81E185393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67595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1E2AF7-9909-47C3-BB8C-62270A7524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1805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E64537-1E05-4FEF-8A3C-897950B51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92021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8BE834-7DCC-445E-BE11-B55A965BC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16285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A20F69-C51B-4CB4-A0A2-F63BA6025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2135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FEF94-349C-453E-9C86-714BB677D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17380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778EE-3E19-46EF-A529-0173611CB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46392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44A3-FF5A-43FF-ABD1-89714C291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78247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E4A4EA-24FD-4E28-AFD1-C88C9F3B7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93806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409F77-F576-4883-90E9-158AADDE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84985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5349DE-2F4D-4104-8787-879B2EAE24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37244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B398EB-4652-4286-A349-8A5B9757C7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34019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8B673-BC10-4EF7-A0F4-26C5A50F2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554810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F0A1AF-EAA6-4E56-A66F-9532EA9D1D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2368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6C2F0A-D2FD-4063-A951-D5D92ABC26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6125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0E636-3C2E-4ABE-8A3E-917A4DE83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174038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20448B-E474-489F-AFA1-F2827EEEF9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89069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FE0429-5890-4900-A5D5-4A6A675ED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2806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5AED0C-335A-46AB-8E89-49095302AF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7666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331BBF-CB27-4AB3-9959-96F3CE50B8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1887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A6284-3F65-4456-8245-C4BC9BBAA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17438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6FC69-8AD4-4421-A7CC-5E642063FD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17113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EB7EE4-26A0-4B8F-949D-652BC1450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31332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448D71-C5C9-4084-825A-9310DB0CA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66500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082CD0-279A-470A-A99E-A94E620280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69332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920038" y="65532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E129B48A-5F84-4FFB-9580-07193737AB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D312DE2B-82F4-4CB4-82AA-66A24A7EA5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fld id="{064DF609-24F3-40EA-89D3-1D886285B9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3200">
          <a:solidFill>
            <a:srgbClr val="333399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333399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.xml"/><Relationship Id="rId7" Type="http://schemas.openxmlformats.org/officeDocument/2006/relationships/image" Target="../media/image3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6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146425"/>
          </a:xfrm>
          <a:ln/>
        </p:spPr>
        <p:txBody>
          <a:bodyPr rIns="132080"/>
          <a:lstStyle/>
          <a:p>
            <a:r>
              <a:rPr lang="en-US" dirty="0">
                <a:solidFill>
                  <a:srgbClr val="333399"/>
                </a:solidFill>
              </a:rPr>
              <a:t>CSE 473: Artificial Intelligence</a:t>
            </a:r>
            <a:br>
              <a:rPr lang="en-US" dirty="0">
                <a:solidFill>
                  <a:srgbClr val="333399"/>
                </a:solidFill>
              </a:rPr>
            </a:br>
            <a:r>
              <a:rPr lang="en-US" sz="3600" dirty="0" smtClean="0">
                <a:solidFill>
                  <a:srgbClr val="333399"/>
                </a:solidFill>
              </a:rPr>
              <a:t>Spring 2012</a:t>
            </a:r>
            <a:endParaRPr lang="en-US" sz="3600" dirty="0">
              <a:solidFill>
                <a:srgbClr val="333399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3200400"/>
            <a:ext cx="7340600" cy="3238500"/>
          </a:xfrm>
          <a:ln/>
        </p:spPr>
        <p:txBody>
          <a:bodyPr rIns="132080"/>
          <a:lstStyle/>
          <a:p>
            <a:pPr marL="39688" indent="0" algn="ctr">
              <a:buFont typeface="Wingdings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Bayesian </a:t>
            </a:r>
            <a:r>
              <a:rPr lang="en-US" dirty="0" smtClean="0">
                <a:solidFill>
                  <a:schemeClr val="tx1"/>
                </a:solidFill>
              </a:rPr>
              <a:t>Networks - Learning</a:t>
            </a:r>
            <a:endParaRPr lang="en-US" dirty="0">
              <a:solidFill>
                <a:schemeClr val="tx1"/>
              </a:solidFill>
            </a:endParaRPr>
          </a:p>
          <a:p>
            <a:pPr marL="39688" indent="0" algn="ctr">
              <a:buFont typeface="Wingdings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9688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Dan Weld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1282700" y="5816600"/>
            <a:ext cx="6565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1050"/>
              </a:spcBef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Slides adapted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from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Jack Breese, Dan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Klein,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Daphne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Koller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, Stuart Russell,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Andrew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Moore &amp; Luke </a:t>
            </a:r>
            <a:r>
              <a:rPr lang="en-US" dirty="0" err="1" smtClean="0">
                <a:solidFill>
                  <a:schemeClr val="tx1"/>
                </a:solidFill>
                <a:cs typeface="Arial" charset="0"/>
              </a:rPr>
              <a:t>Zettlemoyer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7010400" y="6553200"/>
            <a:ext cx="214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40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10245" name="Rectangle 5"/>
          <p:cNvSpPr>
            <a:spLocks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 txBox="1">
            <a:spLocks noGrp="1"/>
          </p:cNvSpPr>
          <p:nvPr/>
        </p:nvSpPr>
        <p:spPr bwMode="auto">
          <a:xfrm>
            <a:off x="0" y="6667500"/>
            <a:ext cx="579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/>
              <a:t>© Daniel S. Weld</a:t>
            </a:r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fld id="{5A0B5C5F-40F1-453B-9302-CE2EDBB05C86}" type="slidenum">
              <a:rPr lang="en-US" sz="1400" b="0"/>
              <a:pPr algn="r"/>
              <a:t>10</a:t>
            </a:fld>
            <a:endParaRPr lang="en-US" sz="1400" b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Origin of Bayes Nets</a:t>
            </a:r>
            <a:endParaRPr lang="en-CA" dirty="0" smtClean="0"/>
          </a:p>
        </p:txBody>
      </p:sp>
      <p:sp>
        <p:nvSpPr>
          <p:cNvPr id="11269" name="AutoShape 3"/>
          <p:cNvSpPr>
            <a:spLocks noChangeArrowheads="1"/>
          </p:cNvSpPr>
          <p:nvPr/>
        </p:nvSpPr>
        <p:spPr bwMode="auto">
          <a:xfrm rot="5400000">
            <a:off x="7391400" y="1066800"/>
            <a:ext cx="685800" cy="2057400"/>
          </a:xfrm>
          <a:prstGeom prst="wedgeRectCallout">
            <a:avLst>
              <a:gd name="adj1" fmla="val -6718"/>
              <a:gd name="adj2" fmla="val 87190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sp>
        <p:nvSpPr>
          <p:cNvPr id="11270" name="AutoShape 4"/>
          <p:cNvSpPr>
            <a:spLocks noChangeArrowheads="1"/>
          </p:cNvSpPr>
          <p:nvPr/>
        </p:nvSpPr>
        <p:spPr bwMode="auto">
          <a:xfrm rot="5400000">
            <a:off x="5600700" y="2628900"/>
            <a:ext cx="1828800" cy="2362200"/>
          </a:xfrm>
          <a:prstGeom prst="wedgeRectCallout">
            <a:avLst>
              <a:gd name="adj1" fmla="val -1477"/>
              <a:gd name="adj2" fmla="val 89380"/>
            </a:avLst>
          </a:prstGeom>
          <a:solidFill>
            <a:srgbClr val="0066FF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pPr algn="ctr" eaLnBrk="0" hangingPunct="0"/>
            <a:endParaRPr lang="en-CA" b="0">
              <a:latin typeface="Times New Roman" pitchFamily="18" charset="0"/>
            </a:endParaRPr>
          </a:p>
        </p:txBody>
      </p:sp>
      <p:grpSp>
        <p:nvGrpSpPr>
          <p:cNvPr id="11271" name="Group 5"/>
          <p:cNvGrpSpPr>
            <a:grpSpLocks/>
          </p:cNvGrpSpPr>
          <p:nvPr/>
        </p:nvGrpSpPr>
        <p:grpSpPr bwMode="auto">
          <a:xfrm>
            <a:off x="1219200" y="1981200"/>
            <a:ext cx="1981200" cy="762000"/>
            <a:chOff x="768" y="1248"/>
            <a:chExt cx="1248" cy="480"/>
          </a:xfrm>
        </p:grpSpPr>
        <p:sp>
          <p:nvSpPr>
            <p:cNvPr id="11301" name="Oval 6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2" name="Text Box 7"/>
            <p:cNvSpPr txBox="1">
              <a:spLocks noChangeArrowheads="1"/>
            </p:cNvSpPr>
            <p:nvPr/>
          </p:nvSpPr>
          <p:spPr bwMode="auto">
            <a:xfrm>
              <a:off x="816" y="1344"/>
              <a:ext cx="1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Earthquake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2" name="Group 8"/>
          <p:cNvGrpSpPr>
            <a:grpSpLocks/>
          </p:cNvGrpSpPr>
          <p:nvPr/>
        </p:nvGrpSpPr>
        <p:grpSpPr bwMode="auto">
          <a:xfrm>
            <a:off x="4572000" y="2057400"/>
            <a:ext cx="1600200" cy="609600"/>
            <a:chOff x="2880" y="1296"/>
            <a:chExt cx="1008" cy="384"/>
          </a:xfrm>
        </p:grpSpPr>
        <p:sp>
          <p:nvSpPr>
            <p:cNvPr id="11299" name="Oval 9"/>
            <p:cNvSpPr>
              <a:spLocks noChangeArrowheads="1"/>
            </p:cNvSpPr>
            <p:nvPr/>
          </p:nvSpPr>
          <p:spPr bwMode="auto">
            <a:xfrm>
              <a:off x="2880" y="1296"/>
              <a:ext cx="1008" cy="384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300" name="Text Box 10"/>
            <p:cNvSpPr txBox="1">
              <a:spLocks noChangeArrowheads="1"/>
            </p:cNvSpPr>
            <p:nvPr/>
          </p:nvSpPr>
          <p:spPr bwMode="auto">
            <a:xfrm>
              <a:off x="2928" y="1344"/>
              <a:ext cx="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Burglary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3" name="Group 11"/>
          <p:cNvGrpSpPr>
            <a:grpSpLocks/>
          </p:cNvGrpSpPr>
          <p:nvPr/>
        </p:nvGrpSpPr>
        <p:grpSpPr bwMode="auto">
          <a:xfrm>
            <a:off x="2895600" y="3581400"/>
            <a:ext cx="1447800" cy="609600"/>
            <a:chOff x="1824" y="2256"/>
            <a:chExt cx="912" cy="384"/>
          </a:xfrm>
        </p:grpSpPr>
        <p:sp>
          <p:nvSpPr>
            <p:cNvPr id="11297" name="Oval 12"/>
            <p:cNvSpPr>
              <a:spLocks noChangeArrowheads="1"/>
            </p:cNvSpPr>
            <p:nvPr/>
          </p:nvSpPr>
          <p:spPr bwMode="auto">
            <a:xfrm>
              <a:off x="1824" y="2256"/>
              <a:ext cx="912" cy="384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8" name="Text Box 13"/>
            <p:cNvSpPr txBox="1">
              <a:spLocks noChangeArrowheads="1"/>
            </p:cNvSpPr>
            <p:nvPr/>
          </p:nvSpPr>
          <p:spPr bwMode="auto">
            <a:xfrm>
              <a:off x="1920" y="2304"/>
              <a:ext cx="6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Alarm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4" name="Group 14"/>
          <p:cNvGrpSpPr>
            <a:grpSpLocks/>
          </p:cNvGrpSpPr>
          <p:nvPr/>
        </p:nvGrpSpPr>
        <p:grpSpPr bwMode="auto">
          <a:xfrm>
            <a:off x="4343400" y="5029200"/>
            <a:ext cx="1752600" cy="762000"/>
            <a:chOff x="2736" y="3168"/>
            <a:chExt cx="1104" cy="480"/>
          </a:xfrm>
        </p:grpSpPr>
        <p:sp>
          <p:nvSpPr>
            <p:cNvPr id="11295" name="Oval 15"/>
            <p:cNvSpPr>
              <a:spLocks noChangeArrowheads="1"/>
            </p:cNvSpPr>
            <p:nvPr/>
          </p:nvSpPr>
          <p:spPr bwMode="auto">
            <a:xfrm>
              <a:off x="2736" y="3168"/>
              <a:ext cx="1104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6" name="Text Box 16"/>
            <p:cNvSpPr txBox="1">
              <a:spLocks noChangeArrowheads="1"/>
            </p:cNvSpPr>
            <p:nvPr/>
          </p:nvSpPr>
          <p:spPr bwMode="auto">
            <a:xfrm>
              <a:off x="2778" y="3264"/>
              <a:ext cx="10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Nbr2Calls</a:t>
              </a:r>
              <a:endParaRPr lang="en-US" b="0">
                <a:latin typeface="Times New Roman" pitchFamily="18" charset="0"/>
              </a:endParaRPr>
            </a:p>
          </p:txBody>
        </p:sp>
      </p:grpSp>
      <p:grpSp>
        <p:nvGrpSpPr>
          <p:cNvPr id="11275" name="Group 17"/>
          <p:cNvGrpSpPr>
            <a:grpSpLocks/>
          </p:cNvGrpSpPr>
          <p:nvPr/>
        </p:nvGrpSpPr>
        <p:grpSpPr bwMode="auto">
          <a:xfrm>
            <a:off x="1371600" y="5029200"/>
            <a:ext cx="1752600" cy="762000"/>
            <a:chOff x="864" y="3168"/>
            <a:chExt cx="1104" cy="480"/>
          </a:xfrm>
        </p:grpSpPr>
        <p:sp>
          <p:nvSpPr>
            <p:cNvPr id="11293" name="Oval 18"/>
            <p:cNvSpPr>
              <a:spLocks noChangeArrowheads="1"/>
            </p:cNvSpPr>
            <p:nvPr/>
          </p:nvSpPr>
          <p:spPr bwMode="auto">
            <a:xfrm>
              <a:off x="864" y="3168"/>
              <a:ext cx="1104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4" name="Text Box 19"/>
            <p:cNvSpPr txBox="1">
              <a:spLocks noChangeArrowheads="1"/>
            </p:cNvSpPr>
            <p:nvPr/>
          </p:nvSpPr>
          <p:spPr bwMode="auto">
            <a:xfrm>
              <a:off x="906" y="3264"/>
              <a:ext cx="10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Nbr1Calls</a:t>
              </a: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1337364" name="Text Box 20"/>
          <p:cNvSpPr txBox="1">
            <a:spLocks noChangeArrowheads="1"/>
          </p:cNvSpPr>
          <p:nvPr/>
        </p:nvSpPr>
        <p:spPr bwMode="auto">
          <a:xfrm>
            <a:off x="6781800" y="1828800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2000" b="0"/>
              <a:t>Pr(B=t) Pr(B=f)</a:t>
            </a:r>
          </a:p>
          <a:p>
            <a:r>
              <a:rPr lang="en-US" sz="2000" b="0"/>
              <a:t>   0.05    0.95</a:t>
            </a:r>
          </a:p>
        </p:txBody>
      </p:sp>
      <p:sp>
        <p:nvSpPr>
          <p:cNvPr id="1337365" name="Text Box 21"/>
          <p:cNvSpPr txBox="1">
            <a:spLocks noChangeArrowheads="1"/>
          </p:cNvSpPr>
          <p:nvPr/>
        </p:nvSpPr>
        <p:spPr bwMode="auto">
          <a:xfrm>
            <a:off x="5486400" y="2836863"/>
            <a:ext cx="22098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000" b="0"/>
              <a:t>       Pr(A|E,B)</a:t>
            </a:r>
          </a:p>
          <a:p>
            <a:pPr>
              <a:lnSpc>
                <a:spcPct val="115000"/>
              </a:lnSpc>
            </a:pPr>
            <a:r>
              <a:rPr lang="en-US" sz="2000" b="0"/>
              <a:t>e,b    0.9 (0.1)</a:t>
            </a:r>
          </a:p>
          <a:p>
            <a:pPr>
              <a:lnSpc>
                <a:spcPct val="115000"/>
              </a:lnSpc>
            </a:pPr>
            <a:r>
              <a:rPr lang="en-US" sz="2000" b="0"/>
              <a:t>e,b    0.2 (0.8)</a:t>
            </a:r>
          </a:p>
          <a:p>
            <a:pPr>
              <a:lnSpc>
                <a:spcPct val="115000"/>
              </a:lnSpc>
            </a:pPr>
            <a:r>
              <a:rPr lang="en-US" sz="2000" b="0"/>
              <a:t>e,b    0.85 (0.15)</a:t>
            </a:r>
          </a:p>
          <a:p>
            <a:pPr>
              <a:lnSpc>
                <a:spcPct val="115000"/>
              </a:lnSpc>
            </a:pPr>
            <a:r>
              <a:rPr lang="en-US" sz="2000" b="0"/>
              <a:t>e,b    0.01 (0.99)                 </a:t>
            </a:r>
          </a:p>
        </p:txBody>
      </p:sp>
      <p:sp>
        <p:nvSpPr>
          <p:cNvPr id="11278" name="Line 22"/>
          <p:cNvSpPr>
            <a:spLocks noChangeShapeType="1"/>
          </p:cNvSpPr>
          <p:nvPr/>
        </p:nvSpPr>
        <p:spPr bwMode="auto">
          <a:xfrm>
            <a:off x="5562600" y="32766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23"/>
          <p:cNvSpPr>
            <a:spLocks noChangeShapeType="1"/>
          </p:cNvSpPr>
          <p:nvPr/>
        </p:nvSpPr>
        <p:spPr bwMode="auto">
          <a:xfrm>
            <a:off x="6019800" y="289560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6" name="Line 24"/>
          <p:cNvSpPr>
            <a:spLocks noChangeShapeType="1"/>
          </p:cNvSpPr>
          <p:nvPr/>
        </p:nvSpPr>
        <p:spPr bwMode="auto">
          <a:xfrm>
            <a:off x="5791200" y="3657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7" name="Line 25"/>
          <p:cNvSpPr>
            <a:spLocks noChangeShapeType="1"/>
          </p:cNvSpPr>
          <p:nvPr/>
        </p:nvSpPr>
        <p:spPr bwMode="auto">
          <a:xfrm>
            <a:off x="5562600" y="4038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8" name="Line 26"/>
          <p:cNvSpPr>
            <a:spLocks noChangeShapeType="1"/>
          </p:cNvSpPr>
          <p:nvPr/>
        </p:nvSpPr>
        <p:spPr bwMode="auto">
          <a:xfrm>
            <a:off x="5562600" y="44196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9" name="Line 27"/>
          <p:cNvSpPr>
            <a:spLocks noChangeShapeType="1"/>
          </p:cNvSpPr>
          <p:nvPr/>
        </p:nvSpPr>
        <p:spPr bwMode="auto">
          <a:xfrm>
            <a:off x="5791200" y="43434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Line 28"/>
          <p:cNvSpPr>
            <a:spLocks noChangeShapeType="1"/>
          </p:cNvSpPr>
          <p:nvPr/>
        </p:nvSpPr>
        <p:spPr bwMode="auto">
          <a:xfrm>
            <a:off x="6858000" y="21336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Line 29"/>
          <p:cNvSpPr>
            <a:spLocks noChangeShapeType="1"/>
          </p:cNvSpPr>
          <p:nvPr/>
        </p:nvSpPr>
        <p:spPr bwMode="auto">
          <a:xfrm>
            <a:off x="2743200" y="27432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Line 30"/>
          <p:cNvSpPr>
            <a:spLocks noChangeShapeType="1"/>
          </p:cNvSpPr>
          <p:nvPr/>
        </p:nvSpPr>
        <p:spPr bwMode="auto">
          <a:xfrm flipH="1">
            <a:off x="3962400" y="2743200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31"/>
          <p:cNvSpPr>
            <a:spLocks noChangeShapeType="1"/>
          </p:cNvSpPr>
          <p:nvPr/>
        </p:nvSpPr>
        <p:spPr bwMode="auto">
          <a:xfrm flipH="1">
            <a:off x="2286000" y="4191000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32"/>
          <p:cNvSpPr>
            <a:spLocks noChangeShapeType="1"/>
          </p:cNvSpPr>
          <p:nvPr/>
        </p:nvSpPr>
        <p:spPr bwMode="auto">
          <a:xfrm>
            <a:off x="4114800" y="4114800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89" name="Group 33"/>
          <p:cNvGrpSpPr>
            <a:grpSpLocks/>
          </p:cNvGrpSpPr>
          <p:nvPr/>
        </p:nvGrpSpPr>
        <p:grpSpPr bwMode="auto">
          <a:xfrm>
            <a:off x="685800" y="3505200"/>
            <a:ext cx="1371600" cy="685800"/>
            <a:chOff x="768" y="1248"/>
            <a:chExt cx="1248" cy="480"/>
          </a:xfrm>
        </p:grpSpPr>
        <p:sp>
          <p:nvSpPr>
            <p:cNvPr id="11291" name="Oval 34"/>
            <p:cNvSpPr>
              <a:spLocks noChangeArrowheads="1"/>
            </p:cNvSpPr>
            <p:nvPr/>
          </p:nvSpPr>
          <p:spPr bwMode="auto">
            <a:xfrm>
              <a:off x="768" y="1248"/>
              <a:ext cx="1248" cy="48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>
                <a:lnSpc>
                  <a:spcPct val="95000"/>
                </a:lnSpc>
                <a:spcBef>
                  <a:spcPct val="10000"/>
                </a:spcBef>
                <a:buFontTx/>
                <a:buChar char="•"/>
              </a:pPr>
              <a:endParaRPr lang="en-US" sz="3200" i="1">
                <a:solidFill>
                  <a:srgbClr val="0033CC"/>
                </a:solidFill>
              </a:endParaRPr>
            </a:p>
          </p:txBody>
        </p:sp>
        <p:sp>
          <p:nvSpPr>
            <p:cNvPr id="11292" name="Text Box 35"/>
            <p:cNvSpPr txBox="1">
              <a:spLocks noChangeArrowheads="1"/>
            </p:cNvSpPr>
            <p:nvPr/>
          </p:nvSpPr>
          <p:spPr bwMode="auto">
            <a:xfrm>
              <a:off x="816" y="1344"/>
              <a:ext cx="88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Radio</a:t>
              </a:r>
              <a:endParaRPr lang="en-US" b="0">
                <a:latin typeface="Times New Roman" pitchFamily="18" charset="0"/>
              </a:endParaRPr>
            </a:p>
          </p:txBody>
        </p:sp>
      </p:grpSp>
      <p:sp>
        <p:nvSpPr>
          <p:cNvPr id="11290" name="Line 36"/>
          <p:cNvSpPr>
            <a:spLocks noChangeShapeType="1"/>
          </p:cNvSpPr>
          <p:nvPr/>
        </p:nvSpPr>
        <p:spPr bwMode="auto">
          <a:xfrm flipH="1">
            <a:off x="1524000" y="28194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5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462838" y="6629400"/>
            <a:ext cx="312737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smtClean="0"/>
              <a:t>© Daniel S. Weld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623739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5961438-43B4-4570-9CDE-7413F5785F2E}" type="slidenum">
              <a:rPr lang="en-US" sz="1400" b="0" smtClean="0"/>
              <a:pPr/>
              <a:t>11</a:t>
            </a:fld>
            <a:endParaRPr lang="en-US" sz="1400" b="0" dirty="0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Topics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8392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Learning Parameters for a Bayesian Network</a:t>
            </a:r>
          </a:p>
          <a:p>
            <a:pPr lvl="1"/>
            <a:r>
              <a:rPr lang="en-US" dirty="0" smtClean="0"/>
              <a:t>Fully observable</a:t>
            </a:r>
          </a:p>
          <a:p>
            <a:pPr lvl="2"/>
            <a:r>
              <a:rPr lang="en-US" dirty="0"/>
              <a:t>Maximum Likelihood (ML)</a:t>
            </a:r>
          </a:p>
          <a:p>
            <a:pPr lvl="2"/>
            <a:r>
              <a:rPr lang="en-US" dirty="0"/>
              <a:t>Maximum A Posteriori (MAP)</a:t>
            </a:r>
          </a:p>
          <a:p>
            <a:pPr lvl="2"/>
            <a:r>
              <a:rPr lang="en-US" dirty="0" smtClean="0"/>
              <a:t>Bayesian</a:t>
            </a:r>
          </a:p>
          <a:p>
            <a:pPr lvl="1"/>
            <a:r>
              <a:rPr lang="en-US" dirty="0" smtClean="0"/>
              <a:t>Hidden variables (EM algorithm)</a:t>
            </a:r>
          </a:p>
          <a:p>
            <a:r>
              <a:rPr lang="en-US" dirty="0" smtClean="0"/>
              <a:t>Learning Structure of Bayesian Networks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4386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5582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8292" name="Group 4"/>
          <p:cNvGraphicFramePr>
            <a:graphicFrameLocks noGrp="1"/>
          </p:cNvGraphicFramePr>
          <p:nvPr/>
        </p:nvGraphicFramePr>
        <p:xfrm>
          <a:off x="4884738" y="2339975"/>
          <a:ext cx="3902075" cy="3403600"/>
        </p:xfrm>
        <a:graphic>
          <a:graphicData uri="http://schemas.openxmlformats.org/drawingml/2006/table">
            <a:tbl>
              <a:tblPr/>
              <a:tblGrid>
                <a:gridCol w="642937"/>
                <a:gridCol w="660400"/>
                <a:gridCol w="642938"/>
                <a:gridCol w="642937"/>
                <a:gridCol w="660400"/>
                <a:gridCol w="652463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8350" name="Text Box 62"/>
          <p:cNvSpPr txBox="1">
            <a:spLocks noChangeArrowheads="1"/>
          </p:cNvSpPr>
          <p:nvPr/>
        </p:nvSpPr>
        <p:spPr bwMode="auto">
          <a:xfrm>
            <a:off x="536575" y="5219700"/>
            <a:ext cx="801846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We have: </a:t>
            </a:r>
          </a:p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- Bayes Net </a:t>
            </a:r>
            <a:r>
              <a:rPr lang="en-US" sz="3000" b="0">
                <a:solidFill>
                  <a:srgbClr val="000080"/>
                </a:solidFill>
                <a:latin typeface="Gill Sans"/>
              </a:rPr>
              <a:t>structure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 and </a:t>
            </a:r>
            <a:r>
              <a:rPr lang="en-US" sz="3000" b="0">
                <a:solidFill>
                  <a:srgbClr val="000080"/>
                </a:solidFill>
                <a:latin typeface="Gill Sans"/>
              </a:rPr>
              <a:t>observations</a:t>
            </a:r>
            <a:endParaRPr lang="en-US" sz="3000" b="0">
              <a:solidFill>
                <a:srgbClr val="000000"/>
              </a:solidFill>
              <a:latin typeface="Gill Sans"/>
            </a:endParaRPr>
          </a:p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- We need: Bayes Net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parameters</a:t>
            </a:r>
          </a:p>
        </p:txBody>
      </p:sp>
    </p:spTree>
    <p:extLst>
      <p:ext uri="{BB962C8B-B14F-4D97-AF65-F5344CB8AC3E}">
        <p14:creationId xmlns="" xmlns:p14="http://schemas.microsoft.com/office/powerpoint/2010/main" val="3525418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835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6052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9316" name="Group 4"/>
          <p:cNvGraphicFramePr>
            <a:graphicFrameLocks noGrp="1"/>
          </p:cNvGraphicFramePr>
          <p:nvPr/>
        </p:nvGraphicFramePr>
        <p:xfrm>
          <a:off x="4903788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7"/>
                <a:gridCol w="660400"/>
                <a:gridCol w="642938"/>
                <a:gridCol w="642937"/>
                <a:gridCol w="660400"/>
                <a:gridCol w="65246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343" name="Freeform 63"/>
          <p:cNvSpPr>
            <a:spLocks/>
          </p:cNvSpPr>
          <p:nvPr/>
        </p:nvSpPr>
        <p:spPr bwMode="auto">
          <a:xfrm>
            <a:off x="4783138" y="1671638"/>
            <a:ext cx="754062" cy="3040062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7344" name="Freeform 64"/>
          <p:cNvSpPr>
            <a:spLocks/>
          </p:cNvSpPr>
          <p:nvPr/>
        </p:nvSpPr>
        <p:spPr bwMode="auto">
          <a:xfrm>
            <a:off x="6216650" y="1689100"/>
            <a:ext cx="2678113" cy="30226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7350" name="Freeform 72"/>
          <p:cNvSpPr>
            <a:spLocks/>
          </p:cNvSpPr>
          <p:nvPr/>
        </p:nvSpPr>
        <p:spPr bwMode="auto">
          <a:xfrm>
            <a:off x="3046413" y="1514475"/>
            <a:ext cx="1606550" cy="892175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Text Box 65"/>
          <p:cNvSpPr txBox="1">
            <a:spLocks noChangeArrowheads="1"/>
          </p:cNvSpPr>
          <p:nvPr/>
        </p:nvSpPr>
        <p:spPr bwMode="auto">
          <a:xfrm>
            <a:off x="2841734" y="4953000"/>
            <a:ext cx="2692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 dirty="0" smtClean="0">
                <a:solidFill>
                  <a:srgbClr val="000000"/>
                </a:solidFill>
                <a:latin typeface="Gill Sans"/>
              </a:rPr>
              <a:t>P(B</a:t>
            </a:r>
            <a:r>
              <a:rPr lang="en-US" sz="3000" b="0" dirty="0">
                <a:solidFill>
                  <a:srgbClr val="000000"/>
                </a:solidFill>
                <a:latin typeface="Gill Sans"/>
              </a:rPr>
              <a:t>) = </a:t>
            </a:r>
            <a:r>
              <a:rPr lang="en-US" sz="3000" b="0" dirty="0" smtClean="0">
                <a:solidFill>
                  <a:srgbClr val="000000"/>
                </a:solidFill>
                <a:latin typeface="Gill Sans"/>
              </a:rPr>
              <a:t>?</a:t>
            </a:r>
          </a:p>
          <a:p>
            <a:pPr eaLnBrk="1" hangingPunct="1"/>
            <a:endParaRPr lang="en-US" sz="1600" b="0" dirty="0">
              <a:solidFill>
                <a:srgbClr val="000000"/>
              </a:solidFill>
              <a:latin typeface="Gill Sans"/>
            </a:endParaRPr>
          </a:p>
          <a:p>
            <a:pPr eaLnBrk="1" hangingPunct="1"/>
            <a:r>
              <a:rPr lang="en-US" sz="3000" b="0" dirty="0" smtClean="0">
                <a:solidFill>
                  <a:schemeClr val="bg1">
                    <a:lumMod val="75000"/>
                  </a:schemeClr>
                </a:solidFill>
                <a:latin typeface="Gill Sans"/>
              </a:rPr>
              <a:t>P(¬B</a:t>
            </a:r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) = </a:t>
            </a:r>
            <a:r>
              <a:rPr lang="en-US" sz="3000" b="0" dirty="0" smtClean="0">
                <a:solidFill>
                  <a:schemeClr val="bg1">
                    <a:lumMod val="75000"/>
                  </a:schemeClr>
                </a:solidFill>
                <a:latin typeface="Gill Sans"/>
              </a:rPr>
              <a:t>1-</a:t>
            </a:r>
            <a:r>
              <a:rPr lang="en-US" sz="3000" b="0" dirty="0">
                <a:solidFill>
                  <a:schemeClr val="bg1">
                    <a:lumMod val="75000"/>
                  </a:schemeClr>
                </a:solidFill>
                <a:latin typeface="Gill Sans"/>
              </a:rPr>
              <a:t> P(B) </a:t>
            </a:r>
          </a:p>
        </p:txBody>
      </p:sp>
      <p:sp>
        <p:nvSpPr>
          <p:cNvPr id="15" name="Text Box 65"/>
          <p:cNvSpPr txBox="1">
            <a:spLocks noChangeArrowheads="1"/>
          </p:cNvSpPr>
          <p:nvPr/>
        </p:nvSpPr>
        <p:spPr bwMode="auto">
          <a:xfrm>
            <a:off x="5613400" y="4953000"/>
            <a:ext cx="2692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 dirty="0" smtClean="0">
                <a:solidFill>
                  <a:srgbClr val="000000"/>
                </a:solidFill>
                <a:latin typeface="Gill Sans"/>
              </a:rPr>
              <a:t>= 0.4</a:t>
            </a:r>
          </a:p>
          <a:p>
            <a:pPr eaLnBrk="1" hangingPunct="1"/>
            <a:endParaRPr lang="en-US" sz="1600" b="0" dirty="0">
              <a:solidFill>
                <a:srgbClr val="000000"/>
              </a:solidFill>
              <a:latin typeface="Gill Sans"/>
            </a:endParaRPr>
          </a:p>
          <a:p>
            <a:pPr eaLnBrk="1" hangingPunct="1"/>
            <a:r>
              <a:rPr lang="en-US" sz="3000" b="0" dirty="0" smtClean="0">
                <a:latin typeface="Gill Sans"/>
              </a:rPr>
              <a:t>= 0.6</a:t>
            </a:r>
            <a:endParaRPr lang="en-US" sz="3000" b="0" dirty="0">
              <a:latin typeface="Gill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598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1447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50340" name="Group 4"/>
          <p:cNvGraphicFramePr>
            <a:graphicFrameLocks noGrp="1"/>
          </p:cNvGraphicFramePr>
          <p:nvPr/>
        </p:nvGraphicFramePr>
        <p:xfrm>
          <a:off x="4921250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8"/>
                <a:gridCol w="660400"/>
                <a:gridCol w="642937"/>
                <a:gridCol w="642938"/>
                <a:gridCol w="660400"/>
                <a:gridCol w="6524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86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7" name="Freeform 63"/>
          <p:cNvSpPr>
            <a:spLocks/>
          </p:cNvSpPr>
          <p:nvPr/>
        </p:nvSpPr>
        <p:spPr bwMode="auto">
          <a:xfrm>
            <a:off x="1804988" y="2403475"/>
            <a:ext cx="1606550" cy="893763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8" name="Freeform 64"/>
          <p:cNvSpPr>
            <a:spLocks/>
          </p:cNvSpPr>
          <p:nvPr/>
        </p:nvSpPr>
        <p:spPr bwMode="auto">
          <a:xfrm>
            <a:off x="6251575" y="1689100"/>
            <a:ext cx="58896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50401" name="Text Box 65"/>
          <p:cNvSpPr txBox="1">
            <a:spLocks noChangeArrowheads="1"/>
          </p:cNvSpPr>
          <p:nvPr/>
        </p:nvSpPr>
        <p:spPr bwMode="auto">
          <a:xfrm>
            <a:off x="36513" y="4708525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P(A|E,B) = ?</a:t>
            </a:r>
          </a:p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P(A|E,¬B) = ?</a:t>
            </a:r>
          </a:p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P(A|¬E,B) = ?</a:t>
            </a:r>
          </a:p>
          <a:p>
            <a:pPr eaLnBrk="1" hangingPunct="1"/>
            <a:r>
              <a:rPr lang="en-US" sz="3000" b="0" dirty="0">
                <a:solidFill>
                  <a:srgbClr val="000000"/>
                </a:solidFill>
                <a:latin typeface="Gill Sans"/>
              </a:rPr>
              <a:t>P(A|¬E,¬B) = ?</a:t>
            </a:r>
          </a:p>
        </p:txBody>
      </p:sp>
    </p:spTree>
    <p:extLst>
      <p:ext uri="{BB962C8B-B14F-4D97-AF65-F5344CB8AC3E}">
        <p14:creationId xmlns="" xmlns:p14="http://schemas.microsoft.com/office/powerpoint/2010/main" val="1303630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sp>
        <p:nvSpPr>
          <p:cNvPr id="103486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7" name="Freeform 63"/>
          <p:cNvSpPr>
            <a:spLocks/>
          </p:cNvSpPr>
          <p:nvPr/>
        </p:nvSpPr>
        <p:spPr bwMode="auto">
          <a:xfrm>
            <a:off x="3209925" y="1600200"/>
            <a:ext cx="1201738" cy="446882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r>
              <a:rPr lang="en-US" dirty="0" smtClean="0"/>
              <a:t>Coin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2403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Coin Flip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1574800"/>
            <a:ext cx="1089025" cy="1090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443288" y="2776538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36600" y="1079500"/>
            <a:ext cx="2239963" cy="2144713"/>
            <a:chOff x="572" y="1361"/>
            <a:chExt cx="2007" cy="192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2" y="1805"/>
              <a:ext cx="2007" cy="1477"/>
              <a:chOff x="572" y="1750"/>
              <a:chExt cx="2007" cy="1477"/>
            </a:xfrm>
          </p:grpSpPr>
          <p:pic>
            <p:nvPicPr>
              <p:cNvPr id="68630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04" y="1750"/>
                <a:ext cx="951" cy="9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8631" name="Text Box 8"/>
              <p:cNvSpPr txBox="1">
                <a:spLocks noChangeArrowheads="1"/>
              </p:cNvSpPr>
              <p:nvPr/>
            </p:nvSpPr>
            <p:spPr bwMode="auto">
              <a:xfrm>
                <a:off x="572" y="2817"/>
                <a:ext cx="2007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1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0.1</a:t>
                </a:r>
              </a:p>
            </p:txBody>
          </p:sp>
        </p:grpSp>
        <p:sp>
          <p:nvSpPr>
            <p:cNvPr id="68629" name="Text Box 9"/>
            <p:cNvSpPr txBox="1">
              <a:spLocks noChangeArrowheads="1"/>
            </p:cNvSpPr>
            <p:nvPr/>
          </p:nvSpPr>
          <p:spPr bwMode="auto">
            <a:xfrm>
              <a:off x="1407" y="1361"/>
              <a:ext cx="3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</a:p>
          </p:txBody>
        </p:sp>
      </p:grpSp>
      <p:sp>
        <p:nvSpPr>
          <p:cNvPr id="68614" name="Text Box 10"/>
          <p:cNvSpPr txBox="1">
            <a:spLocks noChangeArrowheads="1"/>
          </p:cNvSpPr>
          <p:nvPr/>
        </p:nvSpPr>
        <p:spPr bwMode="auto">
          <a:xfrm>
            <a:off x="4365625" y="1069975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73800" y="1069975"/>
            <a:ext cx="2239963" cy="2154238"/>
            <a:chOff x="4912" y="1354"/>
            <a:chExt cx="2008" cy="1929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912" y="1802"/>
              <a:ext cx="2008" cy="1481"/>
              <a:chOff x="4912" y="1746"/>
              <a:chExt cx="2008" cy="1481"/>
            </a:xfrm>
          </p:grpSpPr>
          <p:pic>
            <p:nvPicPr>
              <p:cNvPr id="68626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" y="1746"/>
                <a:ext cx="952" cy="9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8627" name="Text Box 14"/>
              <p:cNvSpPr txBox="1">
                <a:spLocks noChangeArrowheads="1"/>
              </p:cNvSpPr>
              <p:nvPr/>
            </p:nvSpPr>
            <p:spPr bwMode="auto">
              <a:xfrm>
                <a:off x="4912" y="2817"/>
                <a:ext cx="2008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3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0.9</a:t>
                </a:r>
              </a:p>
            </p:txBody>
          </p:sp>
        </p:grpSp>
        <p:sp>
          <p:nvSpPr>
            <p:cNvPr id="68625" name="Text Box 15"/>
            <p:cNvSpPr txBox="1">
              <a:spLocks noChangeArrowheads="1"/>
            </p:cNvSpPr>
            <p:nvPr/>
          </p:nvSpPr>
          <p:spPr bwMode="auto">
            <a:xfrm>
              <a:off x="5739" y="1354"/>
              <a:ext cx="3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</p:grpSp>
      <p:sp>
        <p:nvSpPr>
          <p:cNvPr id="1511440" name="Text Box 16"/>
          <p:cNvSpPr txBox="1">
            <a:spLocks noChangeArrowheads="1"/>
          </p:cNvSpPr>
          <p:nvPr/>
        </p:nvSpPr>
        <p:spPr bwMode="auto">
          <a:xfrm>
            <a:off x="1824038" y="3687763"/>
            <a:ext cx="546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will I use?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923925" y="4740275"/>
            <a:ext cx="7404100" cy="457200"/>
            <a:chOff x="721" y="4231"/>
            <a:chExt cx="6632" cy="409"/>
          </a:xfrm>
        </p:grpSpPr>
        <p:sp>
          <p:nvSpPr>
            <p:cNvPr id="68621" name="Text Box 18"/>
            <p:cNvSpPr txBox="1">
              <a:spLocks noChangeArrowheads="1"/>
            </p:cNvSpPr>
            <p:nvPr/>
          </p:nvSpPr>
          <p:spPr bwMode="auto">
            <a:xfrm>
              <a:off x="721" y="4231"/>
              <a:ext cx="16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</a:t>
              </a: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1/3</a:t>
              </a:r>
            </a:p>
          </p:txBody>
        </p:sp>
        <p:sp>
          <p:nvSpPr>
            <p:cNvPr id="68622" name="Text Box 19"/>
            <p:cNvSpPr txBox="1">
              <a:spLocks noChangeArrowheads="1"/>
            </p:cNvSpPr>
            <p:nvPr/>
          </p:nvSpPr>
          <p:spPr bwMode="auto">
            <a:xfrm>
              <a:off x="3152" y="4231"/>
              <a:ext cx="1673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</a:t>
              </a: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1/3</a:t>
              </a:r>
            </a:p>
          </p:txBody>
        </p:sp>
        <p:sp>
          <p:nvSpPr>
            <p:cNvPr id="68623" name="Text Box 20"/>
            <p:cNvSpPr txBox="1">
              <a:spLocks noChangeArrowheads="1"/>
            </p:cNvSpPr>
            <p:nvPr/>
          </p:nvSpPr>
          <p:spPr bwMode="auto">
            <a:xfrm>
              <a:off x="5681" y="4231"/>
              <a:ext cx="16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</a:t>
              </a: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1/3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5580063"/>
            <a:ext cx="9144000" cy="914400"/>
            <a:chOff x="0" y="4644"/>
            <a:chExt cx="8192" cy="819"/>
          </a:xfrm>
        </p:grpSpPr>
        <p:sp>
          <p:nvSpPr>
            <p:cNvPr id="68619" name="Text Box 22"/>
            <p:cNvSpPr txBox="1">
              <a:spLocks noChangeArrowheads="1"/>
            </p:cNvSpPr>
            <p:nvPr/>
          </p:nvSpPr>
          <p:spPr bwMode="auto">
            <a:xfrm>
              <a:off x="0" y="4644"/>
              <a:ext cx="8192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Prior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: Probability of a hypothesis </a:t>
              </a:r>
            </a:p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before we make any observations</a:t>
              </a:r>
            </a:p>
          </p:txBody>
        </p:sp>
        <p:sp>
          <p:nvSpPr>
            <p:cNvPr id="68620" name="Freeform 23"/>
            <p:cNvSpPr>
              <a:spLocks/>
            </p:cNvSpPr>
            <p:nvPr/>
          </p:nvSpPr>
          <p:spPr bwMode="auto">
            <a:xfrm>
              <a:off x="720" y="4656"/>
              <a:ext cx="6696" cy="79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335798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1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4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Coin Flip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1647825"/>
            <a:ext cx="1089025" cy="1090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43288" y="2849563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36600" y="1152525"/>
            <a:ext cx="2239963" cy="2144713"/>
            <a:chOff x="572" y="1361"/>
            <a:chExt cx="2007" cy="192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2" y="1805"/>
              <a:ext cx="2007" cy="1477"/>
              <a:chOff x="572" y="1750"/>
              <a:chExt cx="2007" cy="1477"/>
            </a:xfrm>
          </p:grpSpPr>
          <p:pic>
            <p:nvPicPr>
              <p:cNvPr id="69653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04" y="1750"/>
                <a:ext cx="951" cy="9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9654" name="Text Box 8"/>
              <p:cNvSpPr txBox="1">
                <a:spLocks noChangeArrowheads="1"/>
              </p:cNvSpPr>
              <p:nvPr/>
            </p:nvSpPr>
            <p:spPr bwMode="auto">
              <a:xfrm>
                <a:off x="572" y="2817"/>
                <a:ext cx="2007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1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0.1</a:t>
                </a:r>
              </a:p>
            </p:txBody>
          </p:sp>
        </p:grpSp>
        <p:sp>
          <p:nvSpPr>
            <p:cNvPr id="69652" name="Text Box 9"/>
            <p:cNvSpPr txBox="1">
              <a:spLocks noChangeArrowheads="1"/>
            </p:cNvSpPr>
            <p:nvPr/>
          </p:nvSpPr>
          <p:spPr bwMode="auto">
            <a:xfrm>
              <a:off x="1407" y="1361"/>
              <a:ext cx="3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</a:p>
          </p:txBody>
        </p:sp>
      </p:grpSp>
      <p:sp>
        <p:nvSpPr>
          <p:cNvPr id="69638" name="Text Box 10"/>
          <p:cNvSpPr txBox="1">
            <a:spLocks noChangeArrowheads="1"/>
          </p:cNvSpPr>
          <p:nvPr/>
        </p:nvSpPr>
        <p:spPr bwMode="auto">
          <a:xfrm>
            <a:off x="4365625" y="11430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73800" y="1143000"/>
            <a:ext cx="2239963" cy="2154238"/>
            <a:chOff x="4912" y="1354"/>
            <a:chExt cx="2008" cy="1929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912" y="1802"/>
              <a:ext cx="2008" cy="1481"/>
              <a:chOff x="4912" y="1746"/>
              <a:chExt cx="2008" cy="1481"/>
            </a:xfrm>
          </p:grpSpPr>
          <p:pic>
            <p:nvPicPr>
              <p:cNvPr id="69649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" y="1746"/>
                <a:ext cx="952" cy="9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69650" name="Text Box 14"/>
              <p:cNvSpPr txBox="1">
                <a:spLocks noChangeArrowheads="1"/>
              </p:cNvSpPr>
              <p:nvPr/>
            </p:nvSpPr>
            <p:spPr bwMode="auto">
              <a:xfrm>
                <a:off x="4912" y="2817"/>
                <a:ext cx="2008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3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0.9</a:t>
                </a:r>
              </a:p>
            </p:txBody>
          </p:sp>
        </p:grpSp>
        <p:sp>
          <p:nvSpPr>
            <p:cNvPr id="69648" name="Text Box 15"/>
            <p:cNvSpPr txBox="1">
              <a:spLocks noChangeArrowheads="1"/>
            </p:cNvSpPr>
            <p:nvPr/>
          </p:nvSpPr>
          <p:spPr bwMode="auto">
            <a:xfrm>
              <a:off x="5739" y="1354"/>
              <a:ext cx="354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</p:grpSp>
      <p:sp>
        <p:nvSpPr>
          <p:cNvPr id="69640" name="Text Box 16"/>
          <p:cNvSpPr txBox="1">
            <a:spLocks noChangeArrowheads="1"/>
          </p:cNvSpPr>
          <p:nvPr/>
        </p:nvSpPr>
        <p:spPr bwMode="auto">
          <a:xfrm>
            <a:off x="1824038" y="3760788"/>
            <a:ext cx="546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will I use?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923925" y="4813300"/>
            <a:ext cx="7404100" cy="457200"/>
            <a:chOff x="721" y="4231"/>
            <a:chExt cx="6632" cy="409"/>
          </a:xfrm>
        </p:grpSpPr>
        <p:sp>
          <p:nvSpPr>
            <p:cNvPr id="69644" name="Text Box 18"/>
            <p:cNvSpPr txBox="1">
              <a:spLocks noChangeArrowheads="1"/>
            </p:cNvSpPr>
            <p:nvPr/>
          </p:nvSpPr>
          <p:spPr bwMode="auto">
            <a:xfrm>
              <a:off x="721" y="4231"/>
              <a:ext cx="16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1/3</a:t>
              </a:r>
            </a:p>
          </p:txBody>
        </p:sp>
        <p:sp>
          <p:nvSpPr>
            <p:cNvPr id="69645" name="Text Box 19"/>
            <p:cNvSpPr txBox="1">
              <a:spLocks noChangeArrowheads="1"/>
            </p:cNvSpPr>
            <p:nvPr/>
          </p:nvSpPr>
          <p:spPr bwMode="auto">
            <a:xfrm>
              <a:off x="3152" y="4231"/>
              <a:ext cx="1673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1/3</a:t>
              </a:r>
            </a:p>
          </p:txBody>
        </p:sp>
        <p:sp>
          <p:nvSpPr>
            <p:cNvPr id="69646" name="Text Box 20"/>
            <p:cNvSpPr txBox="1">
              <a:spLocks noChangeArrowheads="1"/>
            </p:cNvSpPr>
            <p:nvPr/>
          </p:nvSpPr>
          <p:spPr bwMode="auto">
            <a:xfrm>
              <a:off x="5681" y="4231"/>
              <a:ext cx="167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1/3</a:t>
              </a:r>
            </a:p>
          </p:txBody>
        </p:sp>
      </p:grpSp>
      <p:sp>
        <p:nvSpPr>
          <p:cNvPr id="69642" name="Text Box 21"/>
          <p:cNvSpPr txBox="1">
            <a:spLocks noChangeArrowheads="1"/>
          </p:cNvSpPr>
          <p:nvPr/>
        </p:nvSpPr>
        <p:spPr bwMode="auto">
          <a:xfrm>
            <a:off x="0" y="5656263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FF0000"/>
                </a:solidFill>
                <a:latin typeface="Gill Sans"/>
              </a:rPr>
              <a:t>Uniform Prior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: All hypothesis are equally likely </a:t>
            </a:r>
          </a:p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before we make any observations</a:t>
            </a:r>
          </a:p>
        </p:txBody>
      </p:sp>
      <p:sp>
        <p:nvSpPr>
          <p:cNvPr id="69643" name="Freeform 22"/>
          <p:cNvSpPr>
            <a:spLocks/>
          </p:cNvSpPr>
          <p:nvPr/>
        </p:nvSpPr>
        <p:spPr bwMode="auto">
          <a:xfrm>
            <a:off x="539750" y="5656263"/>
            <a:ext cx="8064500" cy="99853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9335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1: Heads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012950" y="1719263"/>
            <a:ext cx="4975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000000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000000"/>
                </a:solidFill>
                <a:latin typeface="Gill Sans"/>
              </a:rPr>
              <a:t> I use?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38213" y="2593975"/>
            <a:ext cx="7267575" cy="449263"/>
            <a:chOff x="741" y="2033"/>
            <a:chExt cx="6510" cy="403"/>
          </a:xfrm>
        </p:grpSpPr>
        <p:sp>
          <p:nvSpPr>
            <p:cNvPr id="70684" name="Text Box 5"/>
            <p:cNvSpPr txBox="1">
              <a:spLocks noChangeArrowheads="1"/>
            </p:cNvSpPr>
            <p:nvPr/>
          </p:nvSpPr>
          <p:spPr bwMode="auto">
            <a:xfrm>
              <a:off x="741" y="2033"/>
              <a:ext cx="15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  <p:sp>
          <p:nvSpPr>
            <p:cNvPr id="70685" name="Text Box 6"/>
            <p:cNvSpPr txBox="1">
              <a:spLocks noChangeArrowheads="1"/>
            </p:cNvSpPr>
            <p:nvPr/>
          </p:nvSpPr>
          <p:spPr bwMode="auto">
            <a:xfrm>
              <a:off x="3173" y="2033"/>
              <a:ext cx="15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  <p:sp>
          <p:nvSpPr>
            <p:cNvPr id="70686" name="Text Box 7"/>
            <p:cNvSpPr txBox="1">
              <a:spLocks noChangeArrowheads="1"/>
            </p:cNvSpPr>
            <p:nvPr/>
          </p:nvSpPr>
          <p:spPr bwMode="auto">
            <a:xfrm>
              <a:off x="5701" y="2033"/>
              <a:ext cx="15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</p:grpSp>
      <p:pic>
        <p:nvPicPr>
          <p:cNvPr id="15134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763" y="3429000"/>
            <a:ext cx="3857625" cy="7762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6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6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066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0665" name="Text Box 12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0666" name="Text Box 13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0667" name="Text Box 14"/>
          <p:cNvSpPr txBox="1">
            <a:spLocks noChangeArrowheads="1"/>
          </p:cNvSpPr>
          <p:nvPr/>
        </p:nvSpPr>
        <p:spPr bwMode="auto">
          <a:xfrm>
            <a:off x="788988" y="58356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)=0.1 </a:t>
            </a:r>
          </a:p>
        </p:txBody>
      </p:sp>
      <p:sp>
        <p:nvSpPr>
          <p:cNvPr id="70668" name="Text Box 15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0669" name="Text Box 16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0670" name="Text Box 17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0671" name="Text Box 18"/>
          <p:cNvSpPr txBox="1">
            <a:spLocks noChangeArrowheads="1"/>
          </p:cNvSpPr>
          <p:nvPr/>
        </p:nvSpPr>
        <p:spPr bwMode="auto">
          <a:xfrm>
            <a:off x="1216025" y="6362700"/>
            <a:ext cx="165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)=1/3</a:t>
            </a:r>
          </a:p>
        </p:txBody>
      </p:sp>
      <p:sp>
        <p:nvSpPr>
          <p:cNvPr id="70672" name="Text Box 19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0673" name="Text Box 20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41363" y="3411538"/>
            <a:ext cx="3143250" cy="2901950"/>
            <a:chOff x="581" y="2674"/>
            <a:chExt cx="2816" cy="2600"/>
          </a:xfrm>
        </p:grpSpPr>
        <p:sp>
          <p:nvSpPr>
            <p:cNvPr id="70682" name="Freeform 22"/>
            <p:cNvSpPr>
              <a:spLocks/>
            </p:cNvSpPr>
            <p:nvPr/>
          </p:nvSpPr>
          <p:spPr bwMode="auto">
            <a:xfrm>
              <a:off x="2237" y="2674"/>
              <a:ext cx="1160" cy="35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0683" name="Freeform 23"/>
            <p:cNvSpPr>
              <a:spLocks/>
            </p:cNvSpPr>
            <p:nvPr/>
          </p:nvSpPr>
          <p:spPr bwMode="auto">
            <a:xfrm>
              <a:off x="581" y="4866"/>
              <a:ext cx="1952" cy="408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160463" y="3411538"/>
            <a:ext cx="3616325" cy="3402012"/>
            <a:chOff x="910" y="2674"/>
            <a:chExt cx="3240" cy="3048"/>
          </a:xfrm>
        </p:grpSpPr>
        <p:sp>
          <p:nvSpPr>
            <p:cNvPr id="70680" name="Freeform 25"/>
            <p:cNvSpPr>
              <a:spLocks/>
            </p:cNvSpPr>
            <p:nvPr/>
          </p:nvSpPr>
          <p:spPr bwMode="auto">
            <a:xfrm>
              <a:off x="3382" y="2674"/>
              <a:ext cx="768" cy="35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0681" name="Freeform 26"/>
            <p:cNvSpPr>
              <a:spLocks/>
            </p:cNvSpPr>
            <p:nvPr/>
          </p:nvSpPr>
          <p:spPr bwMode="auto">
            <a:xfrm>
              <a:off x="910" y="5322"/>
              <a:ext cx="1584" cy="400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224213" y="3303588"/>
            <a:ext cx="5813425" cy="1019175"/>
            <a:chOff x="2527" y="2590"/>
            <a:chExt cx="5208" cy="912"/>
          </a:xfrm>
        </p:grpSpPr>
        <p:pic>
          <p:nvPicPr>
            <p:cNvPr id="70677" name="Picture 2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23" y="2630"/>
              <a:ext cx="3408" cy="8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70678" name="Freeform 29"/>
            <p:cNvSpPr>
              <a:spLocks/>
            </p:cNvSpPr>
            <p:nvPr/>
          </p:nvSpPr>
          <p:spPr bwMode="auto">
            <a:xfrm>
              <a:off x="2527" y="3070"/>
              <a:ext cx="800" cy="368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70679" name="Freeform 30"/>
            <p:cNvSpPr>
              <a:spLocks/>
            </p:cNvSpPr>
            <p:nvPr/>
          </p:nvSpPr>
          <p:spPr bwMode="auto">
            <a:xfrm>
              <a:off x="4167" y="2590"/>
              <a:ext cx="3568" cy="91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24078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1: Heads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012950" y="1719263"/>
            <a:ext cx="4975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000000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000000"/>
                </a:solidFill>
                <a:latin typeface="Gill Sans"/>
              </a:rPr>
              <a:t> I use?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84200" y="2593975"/>
            <a:ext cx="2438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0.066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298825" y="2593975"/>
            <a:ext cx="24384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0.333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318250" y="2593975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0.6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11874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9875" y="3348038"/>
            <a:ext cx="8412163" cy="635000"/>
            <a:chOff x="630" y="2625"/>
            <a:chExt cx="6760" cy="568"/>
          </a:xfrm>
        </p:grpSpPr>
        <p:sp>
          <p:nvSpPr>
            <p:cNvPr id="71700" name="Text Box 20"/>
            <p:cNvSpPr txBox="1">
              <a:spLocks noChangeArrowheads="1"/>
            </p:cNvSpPr>
            <p:nvPr/>
          </p:nvSpPr>
          <p:spPr bwMode="auto">
            <a:xfrm>
              <a:off x="778" y="2693"/>
              <a:ext cx="6458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FF0000"/>
                  </a:solidFill>
                  <a:latin typeface="Gill Sans"/>
                </a:rPr>
                <a:t>Posterior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: Probability of a hypothesis given data</a:t>
              </a:r>
            </a:p>
          </p:txBody>
        </p:sp>
        <p:sp>
          <p:nvSpPr>
            <p:cNvPr id="71701" name="Freeform 21"/>
            <p:cNvSpPr>
              <a:spLocks/>
            </p:cNvSpPr>
            <p:nvPr/>
          </p:nvSpPr>
          <p:spPr bwMode="auto">
            <a:xfrm>
              <a:off x="630" y="2625"/>
              <a:ext cx="6760" cy="568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06309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Bayes’ Net Semantics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43600" cy="5257800"/>
          </a:xfrm>
          <a:ln/>
        </p:spPr>
        <p:txBody>
          <a:bodyPr rIns="132080"/>
          <a:lstStyle/>
          <a:p>
            <a:pPr marL="39688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Formally:</a:t>
            </a:r>
          </a:p>
          <a:p>
            <a:pPr marL="39688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A set of </a:t>
            </a:r>
            <a:r>
              <a:rPr lang="en-US" sz="2400" dirty="0">
                <a:solidFill>
                  <a:srgbClr val="FF0000"/>
                </a:solidFill>
              </a:rPr>
              <a:t>nodes</a:t>
            </a:r>
            <a:r>
              <a:rPr lang="en-US" sz="2400" dirty="0"/>
              <a:t>, one per variable X</a:t>
            </a:r>
          </a:p>
          <a:p>
            <a:pPr marL="1182688" lvl="2">
              <a:lnSpc>
                <a:spcPct val="80000"/>
              </a:lnSpc>
            </a:pPr>
            <a:endParaRPr lang="en-US" sz="700" dirty="0"/>
          </a:p>
          <a:p>
            <a:pPr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directed, acyclic graph</a:t>
            </a:r>
          </a:p>
          <a:p>
            <a:pPr>
              <a:lnSpc>
                <a:spcPct val="80000"/>
              </a:lnSpc>
            </a:pPr>
            <a:endParaRPr lang="en-US" sz="700" dirty="0"/>
          </a:p>
          <a:p>
            <a:pPr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CPT for </a:t>
            </a:r>
            <a:r>
              <a:rPr lang="en-US" sz="2400" dirty="0">
                <a:solidFill>
                  <a:srgbClr val="FF0000"/>
                </a:solidFill>
              </a:rPr>
              <a:t>each node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 smtClean="0"/>
              <a:t>CPT = “Conditional Probability Table”</a:t>
            </a:r>
          </a:p>
          <a:p>
            <a:pPr marL="782638" lvl="1">
              <a:lnSpc>
                <a:spcPct val="80000"/>
              </a:lnSpc>
            </a:pPr>
            <a:r>
              <a:rPr lang="en-US" sz="2000" dirty="0" smtClean="0"/>
              <a:t>Collection </a:t>
            </a:r>
            <a:r>
              <a:rPr lang="en-US" sz="2000" dirty="0"/>
              <a:t>of distributions over X, one for each combination of parents’ values</a:t>
            </a:r>
          </a:p>
          <a:p>
            <a:pPr marL="782638" lvl="1">
              <a:lnSpc>
                <a:spcPct val="80000"/>
              </a:lnSpc>
            </a:pPr>
            <a:endParaRPr lang="en-US" sz="2000" dirty="0"/>
          </a:p>
          <a:p>
            <a:pPr marL="782638" lvl="1">
              <a:lnSpc>
                <a:spcPct val="80000"/>
              </a:lnSpc>
            </a:pPr>
            <a:endParaRPr lang="en-US" sz="2000" dirty="0"/>
          </a:p>
          <a:p>
            <a:pPr marL="496888" lvl="1" indent="0">
              <a:lnSpc>
                <a:spcPct val="80000"/>
              </a:lnSpc>
              <a:buNone/>
            </a:pPr>
            <a:endParaRPr lang="en-US" sz="10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705600" y="1905000"/>
            <a:ext cx="533400" cy="533400"/>
            <a:chOff x="0" y="0"/>
            <a:chExt cx="336" cy="336"/>
          </a:xfrm>
        </p:grpSpPr>
        <p:sp>
          <p:nvSpPr>
            <p:cNvPr id="13316" name="Oval 4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36" y="20"/>
              <a:ext cx="263" cy="29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A</a:t>
              </a:r>
              <a:r>
                <a:rPr lang="en-US" sz="2400" baseline="-25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315200" y="3276600"/>
            <a:ext cx="533400" cy="533400"/>
            <a:chOff x="0" y="0"/>
            <a:chExt cx="336" cy="336"/>
          </a:xfrm>
        </p:grpSpPr>
        <p:sp>
          <p:nvSpPr>
            <p:cNvPr id="13319" name="Oval 7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0" name="Rectangle 8"/>
            <p:cNvSpPr>
              <a:spLocks/>
            </p:cNvSpPr>
            <p:nvPr/>
          </p:nvSpPr>
          <p:spPr bwMode="auto">
            <a:xfrm>
              <a:off x="68" y="40"/>
              <a:ext cx="199" cy="25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X</a:t>
              </a:r>
            </a:p>
          </p:txBody>
        </p:sp>
      </p:grpSp>
      <p:sp>
        <p:nvSpPr>
          <p:cNvPr id="13322" name="AutoShape 10"/>
          <p:cNvSpPr>
            <a:spLocks noChangeShapeType="1"/>
          </p:cNvSpPr>
          <p:nvPr/>
        </p:nvSpPr>
        <p:spPr bwMode="auto">
          <a:xfrm>
            <a:off x="7086600" y="2438400"/>
            <a:ext cx="381000" cy="8382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229600" y="1905000"/>
            <a:ext cx="533400" cy="533400"/>
            <a:chOff x="0" y="0"/>
            <a:chExt cx="336" cy="336"/>
          </a:xfrm>
        </p:grpSpPr>
        <p:sp>
          <p:nvSpPr>
            <p:cNvPr id="13323" name="Oval 11"/>
            <p:cNvSpPr>
              <a:spLocks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36" y="20"/>
              <a:ext cx="263" cy="29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24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A</a:t>
              </a:r>
              <a:r>
                <a:rPr lang="en-US" sz="2400" baseline="-25000">
                  <a:solidFill>
                    <a:schemeClr val="tx1"/>
                  </a:solidFill>
                  <a:latin typeface="Times New Roman Italic" charset="0"/>
                  <a:cs typeface="Times New Roman Italic" charset="0"/>
                  <a:sym typeface="Times New Roman Italic" charset="0"/>
                </a:rPr>
                <a:t>n</a:t>
              </a:r>
            </a:p>
          </p:txBody>
        </p:sp>
      </p:grpSp>
      <p:sp>
        <p:nvSpPr>
          <p:cNvPr id="13326" name="AutoShape 14"/>
          <p:cNvSpPr>
            <a:spLocks noChangeShapeType="1"/>
          </p:cNvSpPr>
          <p:nvPr/>
        </p:nvSpPr>
        <p:spPr bwMode="auto">
          <a:xfrm flipH="1">
            <a:off x="7696200" y="2362200"/>
            <a:ext cx="685800" cy="9144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3327" name="Picture 1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057400"/>
            <a:ext cx="469900" cy="857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7581900" y="2514600"/>
            <a:ext cx="152400" cy="747713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329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343400"/>
            <a:ext cx="2057400" cy="3032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3330" name="Freeform 18"/>
          <p:cNvSpPr>
            <a:spLocks/>
          </p:cNvSpPr>
          <p:nvPr/>
        </p:nvSpPr>
        <p:spPr bwMode="auto">
          <a:xfrm rot="5400000">
            <a:off x="8039100" y="3467100"/>
            <a:ext cx="609600" cy="685800"/>
          </a:xfrm>
          <a:custGeom>
            <a:avLst/>
            <a:gdLst/>
            <a:ahLst/>
            <a:cxnLst>
              <a:cxn ang="0">
                <a:pos x="21600" y="6079"/>
              </a:cxn>
              <a:cxn ang="0">
                <a:pos x="13781" y="0"/>
              </a:cxn>
              <a:cxn ang="0">
                <a:pos x="13781" y="4100"/>
              </a:cxn>
              <a:cxn ang="0">
                <a:pos x="12427" y="4100"/>
              </a:cxn>
              <a:cxn ang="0">
                <a:pos x="0" y="12158"/>
              </a:cxn>
              <a:cxn ang="0">
                <a:pos x="0" y="21600"/>
              </a:cxn>
              <a:cxn ang="0">
                <a:pos x="4046" y="21600"/>
              </a:cxn>
              <a:cxn ang="0">
                <a:pos x="4046" y="12158"/>
              </a:cxn>
              <a:cxn ang="0">
                <a:pos x="12427" y="8058"/>
              </a:cxn>
              <a:cxn ang="0">
                <a:pos x="13781" y="8058"/>
              </a:cxn>
              <a:cxn ang="0">
                <a:pos x="13781" y="12158"/>
              </a:cxn>
              <a:cxn ang="0">
                <a:pos x="21600" y="6079"/>
              </a:cxn>
              <a:cxn ang="0">
                <a:pos x="21600" y="6079"/>
              </a:cxn>
            </a:cxnLst>
            <a:rect l="0" t="0" r="r" b="b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lnTo>
                  <a:pt x="21600" y="6079"/>
                </a:lnTo>
                <a:close/>
                <a:moveTo>
                  <a:pt x="21600" y="6079"/>
                </a:moveTo>
              </a:path>
            </a:pathLst>
          </a:custGeom>
          <a:solidFill>
            <a:schemeClr val="accent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331" name="Picture 1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9055" y="4876800"/>
            <a:ext cx="1927225" cy="3016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3332" name="Rectangle 20"/>
          <p:cNvSpPr>
            <a:spLocks/>
          </p:cNvSpPr>
          <p:nvPr/>
        </p:nvSpPr>
        <p:spPr bwMode="auto">
          <a:xfrm>
            <a:off x="654050" y="5867400"/>
            <a:ext cx="76327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A Bayes net = Topology (graph) + Local Conditional Probabilities</a:t>
            </a:r>
          </a:p>
        </p:txBody>
      </p:sp>
    </p:spTree>
    <p:extLst>
      <p:ext uri="{BB962C8B-B14F-4D97-AF65-F5344CB8AC3E}">
        <p14:creationId xmlns="" xmlns:p14="http://schemas.microsoft.com/office/powerpoint/2010/main" val="3886686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dirty="0" smtClean="0"/>
              <a:t>Terminology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585913"/>
            <a:ext cx="8410575" cy="3482975"/>
          </a:xfrm>
        </p:spPr>
        <p:txBody>
          <a:bodyPr>
            <a:noAutofit/>
          </a:bodyPr>
          <a:lstStyle/>
          <a:p>
            <a:pPr marL="0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800" b="1" dirty="0" smtClean="0"/>
              <a:t>Prior</a:t>
            </a:r>
            <a:r>
              <a:rPr lang="en-US" sz="2800" dirty="0" smtClean="0"/>
              <a:t>: </a:t>
            </a:r>
          </a:p>
          <a:p>
            <a:pPr marL="114300" lvl="1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400" dirty="0" smtClean="0"/>
              <a:t>    Probability of a hypothesis before we see any data</a:t>
            </a:r>
          </a:p>
          <a:p>
            <a:pPr marL="0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800" b="1" dirty="0" smtClean="0"/>
              <a:t>Uniform Prior</a:t>
            </a:r>
            <a:r>
              <a:rPr lang="en-US" sz="2800" dirty="0" smtClean="0"/>
              <a:t>: </a:t>
            </a:r>
          </a:p>
          <a:p>
            <a:pPr marL="114300" lvl="1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400" dirty="0" smtClean="0"/>
              <a:t>    A prior that makes all hypothesis equally likely</a:t>
            </a:r>
          </a:p>
          <a:p>
            <a:pPr marL="0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800" b="1" dirty="0" smtClean="0"/>
              <a:t>Posterior</a:t>
            </a:r>
            <a:r>
              <a:rPr lang="en-US" sz="2800" dirty="0" smtClean="0"/>
              <a:t>: </a:t>
            </a:r>
          </a:p>
          <a:p>
            <a:pPr marL="114300" lvl="1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400" dirty="0" smtClean="0"/>
              <a:t>    Probability of a hypothesis after we saw some data</a:t>
            </a:r>
          </a:p>
          <a:p>
            <a:pPr marL="0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800" b="1" dirty="0" smtClean="0"/>
              <a:t>Likelihood</a:t>
            </a:r>
            <a:r>
              <a:rPr lang="en-US" sz="2800" dirty="0" smtClean="0"/>
              <a:t>: </a:t>
            </a:r>
          </a:p>
          <a:p>
            <a:pPr marL="114300" lvl="1" indent="0">
              <a:spcAft>
                <a:spcPts val="213"/>
              </a:spcAft>
              <a:tabLst>
                <a:tab pos="1054100" algn="l"/>
              </a:tabLst>
            </a:pPr>
            <a:r>
              <a:rPr lang="en-US" sz="2400" dirty="0" smtClean="0"/>
              <a:t>    Probability of data given hypothesis</a:t>
            </a:r>
          </a:p>
        </p:txBody>
      </p:sp>
    </p:spTree>
    <p:extLst>
      <p:ext uri="{BB962C8B-B14F-4D97-AF65-F5344CB8AC3E}">
        <p14:creationId xmlns="" xmlns:p14="http://schemas.microsoft.com/office/powerpoint/2010/main" val="312904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2: Tails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037981" y="1719263"/>
            <a:ext cx="692516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 i="1" dirty="0" smtClean="0">
                <a:solidFill>
                  <a:srgbClr val="000000"/>
                </a:solidFill>
                <a:latin typeface="Gill Sans"/>
              </a:rPr>
              <a:t>Now, </a:t>
            </a:r>
            <a:r>
              <a:rPr lang="en-US" sz="4500" b="0" dirty="0" smtClean="0">
                <a:solidFill>
                  <a:srgbClr val="000000"/>
                </a:solidFill>
                <a:latin typeface="Gill Sans"/>
              </a:rPr>
              <a:t>Which </a:t>
            </a:r>
            <a:r>
              <a:rPr lang="en-US" sz="4500" b="0" dirty="0">
                <a:solidFill>
                  <a:srgbClr val="000000"/>
                </a:solidFill>
                <a:latin typeface="Gill Sans"/>
              </a:rPr>
              <a:t>coin did I use?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11874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914400" y="2682875"/>
            <a:ext cx="1955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?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3629025" y="2682875"/>
            <a:ext cx="1955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?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6450013" y="2682875"/>
            <a:ext cx="19573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?</a:t>
            </a:r>
          </a:p>
        </p:txBody>
      </p:sp>
      <p:pic>
        <p:nvPicPr>
          <p:cNvPr id="1515539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3616325"/>
            <a:ext cx="8447088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1833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2: Tails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37981" y="1719263"/>
            <a:ext cx="692516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 i="1" dirty="0" smtClean="0">
                <a:solidFill>
                  <a:srgbClr val="000000"/>
                </a:solidFill>
                <a:latin typeface="Gill Sans"/>
              </a:rPr>
              <a:t>Now, </a:t>
            </a:r>
            <a:r>
              <a:rPr lang="en-US" sz="4500" b="0" dirty="0" smtClean="0">
                <a:solidFill>
                  <a:srgbClr val="000000"/>
                </a:solidFill>
                <a:latin typeface="Gill Sans"/>
              </a:rPr>
              <a:t>Which </a:t>
            </a:r>
            <a:r>
              <a:rPr lang="en-US" sz="4500" b="0" dirty="0">
                <a:solidFill>
                  <a:srgbClr val="000000"/>
                </a:solidFill>
                <a:latin typeface="Gill Sans"/>
              </a:rPr>
              <a:t>coin did I use?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11874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654050" y="2682875"/>
            <a:ext cx="2476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0.21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3368675" y="2682875"/>
            <a:ext cx="2476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0.58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6191250" y="2682875"/>
            <a:ext cx="2476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0.21</a:t>
            </a:r>
          </a:p>
        </p:txBody>
      </p:sp>
      <p:pic>
        <p:nvPicPr>
          <p:cNvPr id="7477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3616325"/>
            <a:ext cx="8447088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98936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2: Tails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012950" y="1719263"/>
            <a:ext cx="4975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000000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000000"/>
                </a:solidFill>
                <a:latin typeface="Gill Sans"/>
              </a:rPr>
              <a:t> I use?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11874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654050" y="2682875"/>
            <a:ext cx="2476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0.21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3368675" y="2682875"/>
            <a:ext cx="2476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0.58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6191250" y="2682875"/>
            <a:ext cx="2476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0.21</a:t>
            </a:r>
          </a:p>
        </p:txBody>
      </p:sp>
      <p:sp>
        <p:nvSpPr>
          <p:cNvPr id="75795" name="Freeform 19"/>
          <p:cNvSpPr>
            <a:spLocks/>
          </p:cNvSpPr>
          <p:nvPr/>
        </p:nvSpPr>
        <p:spPr bwMode="auto">
          <a:xfrm>
            <a:off x="3419475" y="4179888"/>
            <a:ext cx="2312988" cy="266858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96" name="Freeform 20"/>
          <p:cNvSpPr>
            <a:spLocks/>
          </p:cNvSpPr>
          <p:nvPr/>
        </p:nvSpPr>
        <p:spPr bwMode="auto">
          <a:xfrm>
            <a:off x="696913" y="4179888"/>
            <a:ext cx="2312987" cy="266858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alpha val="50195"/>
            </a:schemeClr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797" name="Freeform 21"/>
          <p:cNvSpPr>
            <a:spLocks/>
          </p:cNvSpPr>
          <p:nvPr/>
        </p:nvSpPr>
        <p:spPr bwMode="auto">
          <a:xfrm>
            <a:off x="6242050" y="4357688"/>
            <a:ext cx="2312988" cy="267017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alpha val="50195"/>
            </a:schemeClr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5979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Freeform 2"/>
          <p:cNvSpPr>
            <a:spLocks/>
          </p:cNvSpPr>
          <p:nvPr/>
        </p:nvSpPr>
        <p:spPr bwMode="auto">
          <a:xfrm>
            <a:off x="401638" y="2322513"/>
            <a:ext cx="8278812" cy="172243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CFFA2"/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Your Estimate?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0" y="1504950"/>
            <a:ext cx="90011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2500" b="0">
                <a:solidFill>
                  <a:srgbClr val="000000"/>
                </a:solidFill>
                <a:latin typeface="Gill Sans"/>
              </a:rPr>
              <a:t>What is the probability of heads after two experiments?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11874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6724650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6817" name="Freeform 17"/>
          <p:cNvSpPr>
            <a:spLocks/>
          </p:cNvSpPr>
          <p:nvPr/>
        </p:nvSpPr>
        <p:spPr bwMode="auto">
          <a:xfrm>
            <a:off x="696913" y="4179888"/>
            <a:ext cx="2312987" cy="266858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alpha val="50195"/>
            </a:schemeClr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818" name="Freeform 18"/>
          <p:cNvSpPr>
            <a:spLocks/>
          </p:cNvSpPr>
          <p:nvPr/>
        </p:nvSpPr>
        <p:spPr bwMode="auto">
          <a:xfrm>
            <a:off x="6242050" y="4357688"/>
            <a:ext cx="2312988" cy="267017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alpha val="50195"/>
            </a:schemeClr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946650" y="2424113"/>
            <a:ext cx="3519488" cy="1182687"/>
            <a:chOff x="3883" y="1900"/>
            <a:chExt cx="3152" cy="1059"/>
          </a:xfrm>
        </p:grpSpPr>
        <p:sp>
          <p:nvSpPr>
            <p:cNvPr id="76824" name="Text Box 20"/>
            <p:cNvSpPr txBox="1">
              <a:spLocks noChangeArrowheads="1"/>
            </p:cNvSpPr>
            <p:nvPr/>
          </p:nvSpPr>
          <p:spPr bwMode="auto">
            <a:xfrm>
              <a:off x="3883" y="1900"/>
              <a:ext cx="315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Best estimate for P(H) </a:t>
              </a:r>
            </a:p>
          </p:txBody>
        </p:sp>
        <p:sp>
          <p:nvSpPr>
            <p:cNvPr id="76825" name="Text Box 21"/>
            <p:cNvSpPr txBox="1">
              <a:spLocks noChangeArrowheads="1"/>
            </p:cNvSpPr>
            <p:nvPr/>
          </p:nvSpPr>
          <p:spPr bwMode="auto">
            <a:xfrm>
              <a:off x="4527" y="2556"/>
              <a:ext cx="184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P(H|C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0.5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49288" y="2424113"/>
            <a:ext cx="2574925" cy="1531937"/>
            <a:chOff x="511" y="1900"/>
            <a:chExt cx="2307" cy="1372"/>
          </a:xfrm>
        </p:grpSpPr>
        <p:sp>
          <p:nvSpPr>
            <p:cNvPr id="76821" name="Text Box 23"/>
            <p:cNvSpPr txBox="1">
              <a:spLocks noChangeArrowheads="1"/>
            </p:cNvSpPr>
            <p:nvPr/>
          </p:nvSpPr>
          <p:spPr bwMode="auto">
            <a:xfrm>
              <a:off x="511" y="1900"/>
              <a:ext cx="23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Most likely coin: </a:t>
              </a:r>
            </a:p>
          </p:txBody>
        </p:sp>
        <p:pic>
          <p:nvPicPr>
            <p:cNvPr id="76822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9" y="2296"/>
              <a:ext cx="976" cy="97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76823" name="Text Box 25"/>
            <p:cNvSpPr txBox="1">
              <a:spLocks noChangeArrowheads="1"/>
            </p:cNvSpPr>
            <p:nvPr/>
          </p:nvSpPr>
          <p:spPr bwMode="auto">
            <a:xfrm>
              <a:off x="810" y="2556"/>
              <a:ext cx="3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96347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85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reeform 2"/>
          <p:cNvSpPr>
            <a:spLocks/>
          </p:cNvSpPr>
          <p:nvPr/>
        </p:nvSpPr>
        <p:spPr bwMode="auto">
          <a:xfrm>
            <a:off x="401638" y="2322513"/>
            <a:ext cx="8278812" cy="172243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CFFA2"/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Your Estimate?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902075" y="6362700"/>
            <a:ext cx="1714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1/3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649288" y="2424113"/>
            <a:ext cx="25749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Most likely coin: </a:t>
            </a:r>
          </a:p>
        </p:txBody>
      </p:sp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28670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946650" y="2424113"/>
            <a:ext cx="3519488" cy="1182687"/>
            <a:chOff x="3883" y="1900"/>
            <a:chExt cx="3152" cy="1059"/>
          </a:xfrm>
        </p:grpSpPr>
        <p:sp>
          <p:nvSpPr>
            <p:cNvPr id="77838" name="Text Box 11"/>
            <p:cNvSpPr txBox="1">
              <a:spLocks noChangeArrowheads="1"/>
            </p:cNvSpPr>
            <p:nvPr/>
          </p:nvSpPr>
          <p:spPr bwMode="auto">
            <a:xfrm>
              <a:off x="3883" y="1900"/>
              <a:ext cx="315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Best estimate for P(H) </a:t>
              </a:r>
            </a:p>
          </p:txBody>
        </p:sp>
        <p:sp>
          <p:nvSpPr>
            <p:cNvPr id="77839" name="Text Box 12"/>
            <p:cNvSpPr txBox="1">
              <a:spLocks noChangeArrowheads="1"/>
            </p:cNvSpPr>
            <p:nvPr/>
          </p:nvSpPr>
          <p:spPr bwMode="auto">
            <a:xfrm>
              <a:off x="4527" y="2556"/>
              <a:ext cx="184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P(H|C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0.5</a:t>
              </a:r>
            </a:p>
          </p:txBody>
        </p:sp>
      </p:grpSp>
      <p:sp>
        <p:nvSpPr>
          <p:cNvPr id="77835" name="Text Box 13"/>
          <p:cNvSpPr txBox="1">
            <a:spLocks noChangeArrowheads="1"/>
          </p:cNvSpPr>
          <p:nvPr/>
        </p:nvSpPr>
        <p:spPr bwMode="auto">
          <a:xfrm>
            <a:off x="982663" y="315595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77836" name="Text Box 14"/>
          <p:cNvSpPr txBox="1">
            <a:spLocks noChangeArrowheads="1"/>
          </p:cNvSpPr>
          <p:nvPr/>
        </p:nvSpPr>
        <p:spPr bwMode="auto">
          <a:xfrm>
            <a:off x="0" y="1265238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FF0000"/>
                </a:solidFill>
                <a:latin typeface="Gill Sans"/>
              </a:rPr>
              <a:t>Maximum Likelihood Estimate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: The best hypothesis</a:t>
            </a:r>
          </a:p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that fits observed data assuming uniform prior</a:t>
            </a:r>
          </a:p>
        </p:txBody>
      </p:sp>
      <p:sp>
        <p:nvSpPr>
          <p:cNvPr id="77837" name="Freeform 15"/>
          <p:cNvSpPr>
            <a:spLocks/>
          </p:cNvSpPr>
          <p:nvPr/>
        </p:nvSpPr>
        <p:spPr bwMode="auto">
          <a:xfrm>
            <a:off x="77788" y="1277938"/>
            <a:ext cx="8948737" cy="88423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222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Using Prior Knowledge</a:t>
            </a:r>
          </a:p>
        </p:txBody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13"/>
              </a:spcAft>
              <a:tabLst>
                <a:tab pos="1054100" algn="l"/>
              </a:tabLst>
            </a:pPr>
            <a:r>
              <a:rPr lang="en-US" dirty="0" smtClean="0"/>
              <a:t>Should we always use a </a:t>
            </a:r>
            <a:r>
              <a:rPr lang="en-US" b="1" i="1" dirty="0" smtClean="0">
                <a:solidFill>
                  <a:srgbClr val="9900CC"/>
                </a:solidFill>
              </a:rPr>
              <a:t>Uniform Prior </a:t>
            </a:r>
            <a:r>
              <a:rPr lang="en-US" dirty="0" smtClean="0"/>
              <a:t>?</a:t>
            </a:r>
          </a:p>
          <a:p>
            <a:pPr>
              <a:spcAft>
                <a:spcPts val="213"/>
              </a:spcAft>
              <a:tabLst>
                <a:tab pos="1054100" algn="l"/>
              </a:tabLst>
            </a:pPr>
            <a:r>
              <a:rPr lang="en-US" dirty="0" smtClean="0"/>
              <a:t>Background knowledge:</a:t>
            </a:r>
          </a:p>
          <a:p>
            <a:pPr lvl="1">
              <a:spcAft>
                <a:spcPts val="213"/>
              </a:spcAft>
              <a:buNone/>
              <a:tabLst>
                <a:tab pos="1054100" algn="l"/>
              </a:tabLst>
            </a:pPr>
            <a:r>
              <a:rPr lang="en-US" sz="2400" dirty="0" smtClean="0"/>
              <a:t>Heads =&gt; we have to buy Dan chocolate</a:t>
            </a:r>
          </a:p>
          <a:p>
            <a:pPr lvl="1">
              <a:spcAft>
                <a:spcPts val="213"/>
              </a:spcAft>
              <a:buNone/>
              <a:tabLst>
                <a:tab pos="1054100" algn="l"/>
              </a:tabLst>
            </a:pPr>
            <a:r>
              <a:rPr lang="en-US" sz="2400" dirty="0" smtClean="0"/>
              <a:t>Dan </a:t>
            </a:r>
            <a:r>
              <a:rPr lang="en-US" sz="2400" b="1" i="1" dirty="0" smtClean="0"/>
              <a:t>likes</a:t>
            </a:r>
            <a:r>
              <a:rPr lang="en-US" sz="2400" dirty="0" smtClean="0"/>
              <a:t> chocolate…</a:t>
            </a:r>
          </a:p>
          <a:p>
            <a:pPr lvl="1">
              <a:spcAft>
                <a:spcPts val="213"/>
              </a:spcAft>
              <a:buNone/>
              <a:tabLst>
                <a:tab pos="1054100" algn="l"/>
              </a:tabLst>
            </a:pPr>
            <a:r>
              <a:rPr lang="en-US" sz="2400" dirty="0" smtClean="0"/>
              <a:t>=&gt; Dan is more likely to use a coin biased in his favor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5116513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532188" y="63182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25500" y="4621213"/>
            <a:ext cx="2062163" cy="2136775"/>
            <a:chOff x="652" y="3622"/>
            <a:chExt cx="1847" cy="191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52" y="4066"/>
              <a:ext cx="1847" cy="1471"/>
              <a:chOff x="652" y="4011"/>
              <a:chExt cx="1847" cy="1471"/>
            </a:xfrm>
          </p:grpSpPr>
          <p:pic>
            <p:nvPicPr>
              <p:cNvPr id="78863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04" y="4011"/>
                <a:ext cx="951" cy="9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78864" name="Text Box 9"/>
              <p:cNvSpPr txBox="1">
                <a:spLocks noChangeArrowheads="1"/>
              </p:cNvSpPr>
              <p:nvPr/>
            </p:nvSpPr>
            <p:spPr bwMode="auto">
              <a:xfrm>
                <a:off x="652" y="5079"/>
                <a:ext cx="1847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1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0.1</a:t>
                </a:r>
              </a:p>
            </p:txBody>
          </p:sp>
        </p:grpSp>
        <p:sp>
          <p:nvSpPr>
            <p:cNvPr id="78862" name="Text Box 10"/>
            <p:cNvSpPr txBox="1">
              <a:spLocks noChangeArrowheads="1"/>
            </p:cNvSpPr>
            <p:nvPr/>
          </p:nvSpPr>
          <p:spPr bwMode="auto">
            <a:xfrm>
              <a:off x="1417" y="3622"/>
              <a:ext cx="3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</a:p>
          </p:txBody>
        </p:sp>
      </p:grpSp>
      <p:sp>
        <p:nvSpPr>
          <p:cNvPr id="78855" name="Text Box 11"/>
          <p:cNvSpPr txBox="1">
            <a:spLocks noChangeArrowheads="1"/>
          </p:cNvSpPr>
          <p:nvPr/>
        </p:nvSpPr>
        <p:spPr bwMode="auto">
          <a:xfrm>
            <a:off x="4376738" y="4611688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362700" y="4611688"/>
            <a:ext cx="2060575" cy="2146300"/>
            <a:chOff x="4992" y="3615"/>
            <a:chExt cx="1847" cy="1923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4992" y="4063"/>
              <a:ext cx="1847" cy="1475"/>
              <a:chOff x="4992" y="4007"/>
              <a:chExt cx="1847" cy="1475"/>
            </a:xfrm>
          </p:grpSpPr>
          <p:pic>
            <p:nvPicPr>
              <p:cNvPr id="78859" name="Picture 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" y="4007"/>
                <a:ext cx="952" cy="9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78860" name="Text Box 15"/>
              <p:cNvSpPr txBox="1">
                <a:spLocks noChangeArrowheads="1"/>
              </p:cNvSpPr>
              <p:nvPr/>
            </p:nvSpPr>
            <p:spPr bwMode="auto">
              <a:xfrm>
                <a:off x="4992" y="5079"/>
                <a:ext cx="1847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3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0.9</a:t>
                </a:r>
              </a:p>
            </p:txBody>
          </p:sp>
        </p:grpSp>
        <p:sp>
          <p:nvSpPr>
            <p:cNvPr id="78858" name="Text Box 16"/>
            <p:cNvSpPr txBox="1">
              <a:spLocks noChangeArrowheads="1"/>
            </p:cNvSpPr>
            <p:nvPr/>
          </p:nvSpPr>
          <p:spPr bwMode="auto">
            <a:xfrm>
              <a:off x="5749" y="3615"/>
              <a:ext cx="3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24799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2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2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2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2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064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Using Prior Knowledge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510088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443288" y="5711825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36600" y="4014788"/>
            <a:ext cx="2239963" cy="2144712"/>
            <a:chOff x="572" y="3622"/>
            <a:chExt cx="2007" cy="192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2" y="4066"/>
              <a:ext cx="2007" cy="1478"/>
              <a:chOff x="572" y="4011"/>
              <a:chExt cx="2007" cy="1478"/>
            </a:xfrm>
          </p:grpSpPr>
          <p:pic>
            <p:nvPicPr>
              <p:cNvPr id="79890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04" y="4011"/>
                <a:ext cx="951" cy="95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79891" name="Text Box 8"/>
              <p:cNvSpPr txBox="1">
                <a:spLocks noChangeArrowheads="1"/>
              </p:cNvSpPr>
              <p:nvPr/>
            </p:nvSpPr>
            <p:spPr bwMode="auto">
              <a:xfrm>
                <a:off x="572" y="5079"/>
                <a:ext cx="2007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1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0.1</a:t>
                </a:r>
              </a:p>
            </p:txBody>
          </p:sp>
        </p:grpSp>
        <p:sp>
          <p:nvSpPr>
            <p:cNvPr id="79889" name="Text Box 9"/>
            <p:cNvSpPr txBox="1">
              <a:spLocks noChangeArrowheads="1"/>
            </p:cNvSpPr>
            <p:nvPr/>
          </p:nvSpPr>
          <p:spPr bwMode="auto">
            <a:xfrm>
              <a:off x="1407" y="3622"/>
              <a:ext cx="354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</a:p>
          </p:txBody>
        </p:sp>
      </p:grpSp>
      <p:sp>
        <p:nvSpPr>
          <p:cNvPr id="79878" name="Text Box 10"/>
          <p:cNvSpPr txBox="1">
            <a:spLocks noChangeArrowheads="1"/>
          </p:cNvSpPr>
          <p:nvPr/>
        </p:nvSpPr>
        <p:spPr bwMode="auto">
          <a:xfrm>
            <a:off x="4365625" y="40052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73800" y="4005263"/>
            <a:ext cx="2239963" cy="2154237"/>
            <a:chOff x="4912" y="3615"/>
            <a:chExt cx="2008" cy="1930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912" y="4063"/>
              <a:ext cx="2008" cy="1482"/>
              <a:chOff x="4912" y="4007"/>
              <a:chExt cx="2008" cy="1482"/>
            </a:xfrm>
          </p:grpSpPr>
          <p:pic>
            <p:nvPicPr>
              <p:cNvPr id="79886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48" y="4007"/>
                <a:ext cx="952" cy="9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</p:pic>
          <p:sp>
            <p:nvSpPr>
              <p:cNvPr id="79887" name="Text Box 14"/>
              <p:cNvSpPr txBox="1">
                <a:spLocks noChangeArrowheads="1"/>
              </p:cNvSpPr>
              <p:nvPr/>
            </p:nvSpPr>
            <p:spPr bwMode="auto">
              <a:xfrm>
                <a:off x="4912" y="5079"/>
                <a:ext cx="2008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642938">
                  <a:tabLst>
                    <a:tab pos="749300" algn="l"/>
                  </a:tabLst>
                </a:pP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P(H|C</a:t>
                </a:r>
                <a:r>
                  <a:rPr lang="en-US" sz="2500" b="0" baseline="-33000">
                    <a:solidFill>
                      <a:srgbClr val="000000"/>
                    </a:solidFill>
                    <a:latin typeface="Gill Sans"/>
                  </a:rPr>
                  <a:t>3</a:t>
                </a:r>
                <a:r>
                  <a:rPr lang="en-US" sz="3000" b="0">
                    <a:solidFill>
                      <a:srgbClr val="000000"/>
                    </a:solidFill>
                    <a:latin typeface="Gill Sans"/>
                  </a:rPr>
                  <a:t>) = 0.9</a:t>
                </a:r>
              </a:p>
            </p:txBody>
          </p:sp>
        </p:grpSp>
        <p:sp>
          <p:nvSpPr>
            <p:cNvPr id="79885" name="Text Box 15"/>
            <p:cNvSpPr txBox="1">
              <a:spLocks noChangeArrowheads="1"/>
            </p:cNvSpPr>
            <p:nvPr/>
          </p:nvSpPr>
          <p:spPr bwMode="auto">
            <a:xfrm>
              <a:off x="5739" y="3615"/>
              <a:ext cx="354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</p:grpSp>
      <p:sp>
        <p:nvSpPr>
          <p:cNvPr id="79880" name="Text Box 16"/>
          <p:cNvSpPr txBox="1">
            <a:spLocks noChangeArrowheads="1"/>
          </p:cNvSpPr>
          <p:nvPr/>
        </p:nvSpPr>
        <p:spPr bwMode="auto">
          <a:xfrm>
            <a:off x="819150" y="3344863"/>
            <a:ext cx="207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0.05</a:t>
            </a:r>
          </a:p>
        </p:txBody>
      </p:sp>
      <p:sp>
        <p:nvSpPr>
          <p:cNvPr id="79881" name="Text Box 17"/>
          <p:cNvSpPr txBox="1">
            <a:spLocks noChangeArrowheads="1"/>
          </p:cNvSpPr>
          <p:nvPr/>
        </p:nvSpPr>
        <p:spPr bwMode="auto">
          <a:xfrm>
            <a:off x="3533775" y="3344863"/>
            <a:ext cx="207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0.25</a:t>
            </a:r>
          </a:p>
        </p:txBody>
      </p:sp>
      <p:sp>
        <p:nvSpPr>
          <p:cNvPr id="79882" name="Text Box 18"/>
          <p:cNvSpPr txBox="1">
            <a:spLocks noChangeArrowheads="1"/>
          </p:cNvSpPr>
          <p:nvPr/>
        </p:nvSpPr>
        <p:spPr bwMode="auto">
          <a:xfrm>
            <a:off x="6354763" y="3344863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0.70</a:t>
            </a:r>
          </a:p>
        </p:txBody>
      </p:sp>
      <p:sp>
        <p:nvSpPr>
          <p:cNvPr id="79883" name="Text Box 19"/>
          <p:cNvSpPr txBox="1">
            <a:spLocks noChangeArrowheads="1"/>
          </p:cNvSpPr>
          <p:nvPr/>
        </p:nvSpPr>
        <p:spPr bwMode="auto">
          <a:xfrm>
            <a:off x="1439863" y="1862138"/>
            <a:ext cx="6245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700" b="0">
                <a:solidFill>
                  <a:srgbClr val="000000"/>
                </a:solidFill>
                <a:latin typeface="Gill Sans"/>
              </a:rPr>
              <a:t>We can encode it in the </a:t>
            </a:r>
            <a:r>
              <a:rPr lang="en-US" sz="3700">
                <a:solidFill>
                  <a:srgbClr val="9900CC"/>
                </a:solidFill>
                <a:latin typeface="Gill Sans"/>
              </a:rPr>
              <a:t>prior</a:t>
            </a:r>
            <a:r>
              <a:rPr lang="en-US" sz="3700" b="0">
                <a:solidFill>
                  <a:srgbClr val="000000"/>
                </a:solidFill>
                <a:latin typeface="Gill Sans"/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448611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1: Heads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785938" y="1376363"/>
            <a:ext cx="5429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9900CC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9900CC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9900CC"/>
                </a:solidFill>
                <a:latin typeface="Gill Sans"/>
              </a:rPr>
              <a:t> I use?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42963" y="2251075"/>
            <a:ext cx="7459662" cy="457200"/>
            <a:chOff x="656" y="2033"/>
            <a:chExt cx="6682" cy="410"/>
          </a:xfrm>
        </p:grpSpPr>
        <p:sp>
          <p:nvSpPr>
            <p:cNvPr id="80915" name="Text Box 5"/>
            <p:cNvSpPr txBox="1">
              <a:spLocks noChangeArrowheads="1"/>
            </p:cNvSpPr>
            <p:nvPr/>
          </p:nvSpPr>
          <p:spPr bwMode="auto">
            <a:xfrm>
              <a:off x="656" y="2033"/>
              <a:ext cx="1722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1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  <p:sp>
          <p:nvSpPr>
            <p:cNvPr id="80916" name="Text Box 6"/>
            <p:cNvSpPr txBox="1">
              <a:spLocks noChangeArrowheads="1"/>
            </p:cNvSpPr>
            <p:nvPr/>
          </p:nvSpPr>
          <p:spPr bwMode="auto">
            <a:xfrm>
              <a:off x="3087" y="2033"/>
              <a:ext cx="1723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2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  <p:sp>
          <p:nvSpPr>
            <p:cNvPr id="80917" name="Text Box 7"/>
            <p:cNvSpPr txBox="1">
              <a:spLocks noChangeArrowheads="1"/>
            </p:cNvSpPr>
            <p:nvPr/>
          </p:nvSpPr>
          <p:spPr bwMode="auto">
            <a:xfrm>
              <a:off x="5616" y="2033"/>
              <a:ext cx="1722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|H) = ?</a:t>
              </a:r>
            </a:p>
          </p:txBody>
        </p:sp>
      </p:grpSp>
      <p:pic>
        <p:nvPicPr>
          <p:cNvPr id="8090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4164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090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4116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090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4164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0904" name="Text Box 11"/>
          <p:cNvSpPr txBox="1">
            <a:spLocks noChangeArrowheads="1"/>
          </p:cNvSpPr>
          <p:nvPr/>
        </p:nvSpPr>
        <p:spPr bwMode="auto">
          <a:xfrm>
            <a:off x="3443288" y="5502275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0905" name="Text Box 12"/>
          <p:cNvSpPr txBox="1">
            <a:spLocks noChangeArrowheads="1"/>
          </p:cNvSpPr>
          <p:nvPr/>
        </p:nvSpPr>
        <p:spPr bwMode="auto">
          <a:xfrm>
            <a:off x="6273800" y="5492750"/>
            <a:ext cx="223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0906" name="Text Box 13"/>
          <p:cNvSpPr txBox="1">
            <a:spLocks noChangeArrowheads="1"/>
          </p:cNvSpPr>
          <p:nvPr/>
        </p:nvSpPr>
        <p:spPr bwMode="auto">
          <a:xfrm>
            <a:off x="736600" y="5492750"/>
            <a:ext cx="223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0907" name="Text Box 14"/>
          <p:cNvSpPr txBox="1">
            <a:spLocks noChangeArrowheads="1"/>
          </p:cNvSpPr>
          <p:nvPr/>
        </p:nvSpPr>
        <p:spPr bwMode="auto">
          <a:xfrm>
            <a:off x="1668463" y="3921125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0908" name="Text Box 15"/>
          <p:cNvSpPr txBox="1">
            <a:spLocks noChangeArrowheads="1"/>
          </p:cNvSpPr>
          <p:nvPr/>
        </p:nvSpPr>
        <p:spPr bwMode="auto">
          <a:xfrm>
            <a:off x="4365625" y="39116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0909" name="Text Box 16"/>
          <p:cNvSpPr txBox="1">
            <a:spLocks noChangeArrowheads="1"/>
          </p:cNvSpPr>
          <p:nvPr/>
        </p:nvSpPr>
        <p:spPr bwMode="auto">
          <a:xfrm>
            <a:off x="7196138" y="3911600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0910" name="Text Box 17"/>
          <p:cNvSpPr txBox="1">
            <a:spLocks noChangeArrowheads="1"/>
          </p:cNvSpPr>
          <p:nvPr/>
        </p:nvSpPr>
        <p:spPr bwMode="auto">
          <a:xfrm>
            <a:off x="1004888" y="6019800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0.05</a:t>
            </a:r>
          </a:p>
        </p:txBody>
      </p:sp>
      <p:sp>
        <p:nvSpPr>
          <p:cNvPr id="80911" name="Text Box 18"/>
          <p:cNvSpPr txBox="1">
            <a:spLocks noChangeArrowheads="1"/>
          </p:cNvSpPr>
          <p:nvPr/>
        </p:nvSpPr>
        <p:spPr bwMode="auto">
          <a:xfrm>
            <a:off x="3719513" y="6019800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0.25</a:t>
            </a:r>
          </a:p>
        </p:txBody>
      </p:sp>
      <p:sp>
        <p:nvSpPr>
          <p:cNvPr id="80912" name="Text Box 19"/>
          <p:cNvSpPr txBox="1">
            <a:spLocks noChangeArrowheads="1"/>
          </p:cNvSpPr>
          <p:nvPr/>
        </p:nvSpPr>
        <p:spPr bwMode="auto">
          <a:xfrm>
            <a:off x="6542088" y="6019800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  <p:pic>
        <p:nvPicPr>
          <p:cNvPr id="1522708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3763" y="3273425"/>
            <a:ext cx="4035425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522709" name="Freeform 21"/>
          <p:cNvSpPr>
            <a:spLocks/>
          </p:cNvSpPr>
          <p:nvPr/>
        </p:nvSpPr>
        <p:spPr bwMode="auto">
          <a:xfrm>
            <a:off x="633413" y="6042025"/>
            <a:ext cx="8242300" cy="46355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6357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27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1: Heads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785938" y="1270000"/>
            <a:ext cx="5429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9900CC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9900CC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9900CC"/>
                </a:solidFill>
                <a:latin typeface="Gill Sans"/>
              </a:rPr>
              <a:t> I use?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73075" y="2144713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0.006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187700" y="2144713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0.165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018213" y="2144713"/>
            <a:ext cx="266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0.829</a:t>
            </a:r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310063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305300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310063"/>
            <a:ext cx="1062038" cy="1062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3443288" y="5395913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273800" y="5386388"/>
            <a:ext cx="223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736600" y="5386388"/>
            <a:ext cx="223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1668463" y="381476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365625" y="3805238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7196138" y="3805238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1004888" y="5913438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0.05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3719513" y="5913438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0.25</a:t>
            </a: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6542088" y="5913438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  <p:sp>
        <p:nvSpPr>
          <p:cNvPr id="1523732" name="Text Box 20"/>
          <p:cNvSpPr txBox="1">
            <a:spLocks noChangeArrowheads="1"/>
          </p:cNvSpPr>
          <p:nvPr/>
        </p:nvSpPr>
        <p:spPr bwMode="auto">
          <a:xfrm>
            <a:off x="471488" y="3262313"/>
            <a:ext cx="266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 dirty="0">
                <a:solidFill>
                  <a:srgbClr val="0000FF"/>
                </a:solidFill>
                <a:latin typeface="Gill Sans"/>
              </a:rPr>
              <a:t>P(C</a:t>
            </a:r>
            <a:r>
              <a:rPr lang="en-US" sz="2500" b="0" baseline="-33000" dirty="0">
                <a:solidFill>
                  <a:srgbClr val="0000FF"/>
                </a:solidFill>
                <a:latin typeface="Gill Sans"/>
              </a:rPr>
              <a:t>1</a:t>
            </a:r>
            <a:r>
              <a:rPr lang="en-US" sz="3000" b="0" dirty="0">
                <a:solidFill>
                  <a:srgbClr val="0000FF"/>
                </a:solidFill>
                <a:latin typeface="Gill Sans"/>
              </a:rPr>
              <a:t>|H) = 0.066</a:t>
            </a:r>
          </a:p>
        </p:txBody>
      </p:sp>
      <p:sp>
        <p:nvSpPr>
          <p:cNvPr id="1523733" name="Text Box 21"/>
          <p:cNvSpPr txBox="1">
            <a:spLocks noChangeArrowheads="1"/>
          </p:cNvSpPr>
          <p:nvPr/>
        </p:nvSpPr>
        <p:spPr bwMode="auto">
          <a:xfrm>
            <a:off x="3186113" y="3262313"/>
            <a:ext cx="266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FF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FF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FF"/>
                </a:solidFill>
                <a:latin typeface="Gill Sans"/>
              </a:rPr>
              <a:t>|H) = 0.333</a:t>
            </a:r>
          </a:p>
        </p:txBody>
      </p:sp>
      <p:sp>
        <p:nvSpPr>
          <p:cNvPr id="1523734" name="Text Box 22"/>
          <p:cNvSpPr txBox="1">
            <a:spLocks noChangeArrowheads="1"/>
          </p:cNvSpPr>
          <p:nvPr/>
        </p:nvSpPr>
        <p:spPr bwMode="auto">
          <a:xfrm>
            <a:off x="6016625" y="3262313"/>
            <a:ext cx="266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FF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FF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FF"/>
                </a:solidFill>
                <a:latin typeface="Gill Sans"/>
              </a:rPr>
              <a:t>|H) = 0.600</a:t>
            </a:r>
          </a:p>
        </p:txBody>
      </p:sp>
      <p:sp>
        <p:nvSpPr>
          <p:cNvPr id="1523735" name="Text Box 23"/>
          <p:cNvSpPr txBox="1">
            <a:spLocks noChangeArrowheads="1"/>
          </p:cNvSpPr>
          <p:nvPr/>
        </p:nvSpPr>
        <p:spPr bwMode="auto">
          <a:xfrm>
            <a:off x="0" y="2770188"/>
            <a:ext cx="687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 dirty="0">
                <a:solidFill>
                  <a:srgbClr val="0000FF"/>
                </a:solidFill>
                <a:latin typeface="Gill Sans"/>
              </a:rPr>
              <a:t>Compare with ML posterior after Exp 1:</a:t>
            </a:r>
          </a:p>
        </p:txBody>
      </p:sp>
    </p:spTree>
    <p:extLst>
      <p:ext uri="{BB962C8B-B14F-4D97-AF65-F5344CB8AC3E}">
        <p14:creationId xmlns="" xmlns:p14="http://schemas.microsoft.com/office/powerpoint/2010/main" val="398261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3732" grpId="0"/>
      <p:bldP spid="1523733" grpId="0"/>
      <p:bldP spid="1523734" grpId="0"/>
      <p:bldP spid="15237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553200" cy="1600200"/>
          </a:xfrm>
          <a:ln/>
        </p:spPr>
        <p:txBody>
          <a:bodyPr rIns="132080"/>
          <a:lstStyle/>
          <a:p>
            <a:r>
              <a:rPr lang="en-US"/>
              <a:t>Probabilities in BNs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/>
              <a:t>Bayes’ nets </a:t>
            </a:r>
            <a:r>
              <a:rPr lang="en-US" sz="2400">
                <a:solidFill>
                  <a:srgbClr val="CC0000"/>
                </a:solidFill>
              </a:rPr>
              <a:t>implicitly</a:t>
            </a:r>
            <a:r>
              <a:rPr lang="en-US" sz="2400"/>
              <a:t> encode joint distributions</a:t>
            </a:r>
          </a:p>
          <a:p>
            <a:pPr marL="782638" lvl="1"/>
            <a:r>
              <a:rPr lang="en-US" sz="2000"/>
              <a:t>As a product of local conditional distributions</a:t>
            </a:r>
          </a:p>
          <a:p>
            <a:pPr marL="782638" lvl="1"/>
            <a:r>
              <a:rPr lang="en-US" sz="2000"/>
              <a:t>To see what probability a BN gives to a full assignment, multiply all the relevant conditionals together:</a:t>
            </a:r>
          </a:p>
          <a:p>
            <a:pPr marL="782638" lvl="1"/>
            <a:endParaRPr lang="en-US" sz="2000"/>
          </a:p>
          <a:p>
            <a:pPr marL="782638" lvl="1"/>
            <a:endParaRPr lang="en-US" sz="2000"/>
          </a:p>
          <a:p>
            <a:endParaRPr lang="en-US" sz="2400"/>
          </a:p>
          <a:p>
            <a:r>
              <a:rPr lang="en-US" sz="2400"/>
              <a:t>This lets us reconstruct any entry of the full joint</a:t>
            </a:r>
          </a:p>
          <a:p>
            <a:r>
              <a:rPr lang="en-US" sz="2400"/>
              <a:t>Not every BN can represent every joint distribution</a:t>
            </a:r>
          </a:p>
          <a:p>
            <a:pPr marL="782638" lvl="1"/>
            <a:r>
              <a:rPr lang="en-US" sz="2000"/>
              <a:t>The topology enforces certain </a:t>
            </a: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independence</a:t>
            </a:r>
            <a:r>
              <a:rPr lang="en-US" sz="2000"/>
              <a:t> assumptions</a:t>
            </a:r>
          </a:p>
          <a:p>
            <a:pPr marL="782638" lvl="1"/>
            <a:r>
              <a:rPr lang="en-US" sz="2000"/>
              <a:t>Compare to the exact decomposition according to the chain rule!</a:t>
            </a:r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89300"/>
            <a:ext cx="5778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2: Tails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012950" y="1719263"/>
            <a:ext cx="4975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000000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000000"/>
                </a:solidFill>
                <a:latin typeface="Gill Sans"/>
              </a:rPr>
              <a:t> I use?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914400" y="2682875"/>
            <a:ext cx="1955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?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629025" y="2682875"/>
            <a:ext cx="1955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?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450013" y="2682875"/>
            <a:ext cx="19573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?</a:t>
            </a:r>
          </a:p>
        </p:txBody>
      </p:sp>
      <p:pic>
        <p:nvPicPr>
          <p:cNvPr id="15247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616325"/>
            <a:ext cx="8447088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11049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0.05</a:t>
            </a: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3819525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0.25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66421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</p:spTree>
    <p:extLst>
      <p:ext uri="{BB962C8B-B14F-4D97-AF65-F5344CB8AC3E}">
        <p14:creationId xmlns="" xmlns:p14="http://schemas.microsoft.com/office/powerpoint/2010/main" val="2957377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2: Tails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012950" y="1719263"/>
            <a:ext cx="4975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rgbClr val="000000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rgbClr val="000000"/>
                </a:solidFill>
                <a:latin typeface="Gill Sans"/>
              </a:rPr>
              <a:t>did</a:t>
            </a:r>
            <a:r>
              <a:rPr lang="en-US" sz="4500" b="0">
                <a:solidFill>
                  <a:srgbClr val="000000"/>
                </a:solidFill>
                <a:latin typeface="Gill Sans"/>
              </a:rPr>
              <a:t> I use?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616325"/>
            <a:ext cx="8447088" cy="339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11049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0.05</a:t>
            </a: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3819525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0.25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66421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304800" y="2682875"/>
            <a:ext cx="266541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0.035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3275013" y="2682875"/>
            <a:ext cx="26638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0.481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6249988" y="2682875"/>
            <a:ext cx="266541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0.485</a:t>
            </a:r>
          </a:p>
        </p:txBody>
      </p:sp>
    </p:spTree>
    <p:extLst>
      <p:ext uri="{BB962C8B-B14F-4D97-AF65-F5344CB8AC3E}">
        <p14:creationId xmlns="" xmlns:p14="http://schemas.microsoft.com/office/powerpoint/2010/main" val="1123094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Experiment 2: Tails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785938" y="1719263"/>
            <a:ext cx="5429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4500" b="0">
                <a:solidFill>
                  <a:schemeClr val="accent2"/>
                </a:solidFill>
                <a:latin typeface="Gill Sans"/>
              </a:rPr>
              <a:t>Which coin </a:t>
            </a:r>
            <a:r>
              <a:rPr lang="en-US" sz="4500" b="0" u="sng">
                <a:solidFill>
                  <a:schemeClr val="accent2"/>
                </a:solidFill>
                <a:latin typeface="Gill Sans"/>
              </a:rPr>
              <a:t>did</a:t>
            </a:r>
            <a:r>
              <a:rPr lang="en-US" sz="4500" b="0">
                <a:solidFill>
                  <a:schemeClr val="accent2"/>
                </a:solidFill>
                <a:latin typeface="Gill Sans"/>
              </a:rPr>
              <a:t> I use?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07950" y="2682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0.035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263900" y="26828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0.481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132513" y="2682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0.485</a:t>
            </a: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11049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0.05</a:t>
            </a: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3819525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0.25</a:t>
            </a: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66421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  <p:sp>
        <p:nvSpPr>
          <p:cNvPr id="85011" name="Freeform 19"/>
          <p:cNvSpPr>
            <a:spLocks/>
          </p:cNvSpPr>
          <p:nvPr/>
        </p:nvSpPr>
        <p:spPr bwMode="auto">
          <a:xfrm>
            <a:off x="660400" y="4197350"/>
            <a:ext cx="2312988" cy="267017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alpha val="50195"/>
            </a:schemeClr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5012" name="Freeform 20"/>
          <p:cNvSpPr>
            <a:spLocks/>
          </p:cNvSpPr>
          <p:nvPr/>
        </p:nvSpPr>
        <p:spPr bwMode="auto">
          <a:xfrm>
            <a:off x="3482975" y="4197350"/>
            <a:ext cx="2312988" cy="267017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chemeClr val="accent1">
              <a:alpha val="50195"/>
            </a:schemeClr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5013" name="Freeform 21"/>
          <p:cNvSpPr>
            <a:spLocks/>
          </p:cNvSpPr>
          <p:nvPr/>
        </p:nvSpPr>
        <p:spPr bwMode="auto">
          <a:xfrm>
            <a:off x="6132513" y="4179888"/>
            <a:ext cx="2663825" cy="266858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5468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Your Estimate?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1504950"/>
            <a:ext cx="90011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2500" b="0">
                <a:solidFill>
                  <a:srgbClr val="000000"/>
                </a:solidFill>
                <a:latin typeface="Gill Sans"/>
              </a:rPr>
              <a:t>What is the probability of heads after two experiments?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4759325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4759325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679575" y="426402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376738" y="425450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11049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0.05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3819525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0.25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6421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79450" y="4197350"/>
            <a:ext cx="5133975" cy="2670175"/>
            <a:chOff x="532" y="3290"/>
            <a:chExt cx="4600" cy="2392"/>
          </a:xfrm>
        </p:grpSpPr>
        <p:sp>
          <p:nvSpPr>
            <p:cNvPr id="86041" name="Freeform 17"/>
            <p:cNvSpPr>
              <a:spLocks/>
            </p:cNvSpPr>
            <p:nvPr/>
          </p:nvSpPr>
          <p:spPr bwMode="auto">
            <a:xfrm>
              <a:off x="532" y="3290"/>
              <a:ext cx="2072" cy="239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>
                <a:alpha val="50195"/>
              </a:schemeClr>
            </a:solidFill>
            <a:ln w="50800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86042" name="Freeform 18"/>
            <p:cNvSpPr>
              <a:spLocks/>
            </p:cNvSpPr>
            <p:nvPr/>
          </p:nvSpPr>
          <p:spPr bwMode="auto">
            <a:xfrm>
              <a:off x="3060" y="3290"/>
              <a:ext cx="2072" cy="2392"/>
            </a:xfrm>
            <a:custGeom>
              <a:avLst/>
              <a:gdLst>
                <a:gd name="T0" fmla="*/ 0 w 10000"/>
                <a:gd name="T1" fmla="*/ 0 h 10000"/>
                <a:gd name="T2" fmla="*/ 10000 w 10000"/>
                <a:gd name="T3" fmla="*/ 0 h 10000"/>
                <a:gd name="T4" fmla="*/ 10000 w 10000"/>
                <a:gd name="T5" fmla="*/ 10000 h 10000"/>
                <a:gd name="T6" fmla="*/ 0 w 10000"/>
                <a:gd name="T7" fmla="*/ 1000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>
                <a:alpha val="50195"/>
              </a:schemeClr>
            </a:solidFill>
            <a:ln w="50800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86033" name="Freeform 19"/>
          <p:cNvSpPr>
            <a:spLocks/>
          </p:cNvSpPr>
          <p:nvPr/>
        </p:nvSpPr>
        <p:spPr bwMode="auto">
          <a:xfrm>
            <a:off x="401638" y="2322513"/>
            <a:ext cx="8278812" cy="172243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CFFA2"/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946650" y="2424113"/>
            <a:ext cx="3519488" cy="1182687"/>
            <a:chOff x="3883" y="1900"/>
            <a:chExt cx="3152" cy="1059"/>
          </a:xfrm>
        </p:grpSpPr>
        <p:sp>
          <p:nvSpPr>
            <p:cNvPr id="86039" name="Text Box 21"/>
            <p:cNvSpPr txBox="1">
              <a:spLocks noChangeArrowheads="1"/>
            </p:cNvSpPr>
            <p:nvPr/>
          </p:nvSpPr>
          <p:spPr bwMode="auto">
            <a:xfrm>
              <a:off x="3883" y="1900"/>
              <a:ext cx="315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Best estimate for P(H) </a:t>
              </a:r>
            </a:p>
          </p:txBody>
        </p:sp>
        <p:sp>
          <p:nvSpPr>
            <p:cNvPr id="86040" name="Text Box 22"/>
            <p:cNvSpPr txBox="1">
              <a:spLocks noChangeArrowheads="1"/>
            </p:cNvSpPr>
            <p:nvPr/>
          </p:nvSpPr>
          <p:spPr bwMode="auto">
            <a:xfrm>
              <a:off x="4527" y="2556"/>
              <a:ext cx="184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P(H|C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0.9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49288" y="2424113"/>
            <a:ext cx="2574925" cy="1527175"/>
            <a:chOff x="511" y="1900"/>
            <a:chExt cx="2307" cy="1368"/>
          </a:xfrm>
        </p:grpSpPr>
        <p:sp>
          <p:nvSpPr>
            <p:cNvPr id="86036" name="Text Box 24"/>
            <p:cNvSpPr txBox="1">
              <a:spLocks noChangeArrowheads="1"/>
            </p:cNvSpPr>
            <p:nvPr/>
          </p:nvSpPr>
          <p:spPr bwMode="auto">
            <a:xfrm>
              <a:off x="810" y="2556"/>
              <a:ext cx="3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</a:p>
          </p:txBody>
        </p:sp>
        <p:pic>
          <p:nvPicPr>
            <p:cNvPr id="86037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77" y="2316"/>
              <a:ext cx="952" cy="9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86038" name="Text Box 26"/>
            <p:cNvSpPr txBox="1">
              <a:spLocks noChangeArrowheads="1"/>
            </p:cNvSpPr>
            <p:nvPr/>
          </p:nvSpPr>
          <p:spPr bwMode="auto">
            <a:xfrm>
              <a:off x="511" y="1900"/>
              <a:ext cx="230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Most likely coin: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720189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reeform 2"/>
          <p:cNvSpPr>
            <a:spLocks/>
          </p:cNvSpPr>
          <p:nvPr/>
        </p:nvSpPr>
        <p:spPr bwMode="auto">
          <a:xfrm>
            <a:off x="401638" y="2532063"/>
            <a:ext cx="8278812" cy="1722437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CFFA2"/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7563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Your Estimate?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41338" y="2633663"/>
            <a:ext cx="279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Most likely coin: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79963" y="2633663"/>
            <a:ext cx="3852862" cy="1189037"/>
            <a:chOff x="3734" y="1900"/>
            <a:chExt cx="3450" cy="1065"/>
          </a:xfrm>
        </p:grpSpPr>
        <p:sp>
          <p:nvSpPr>
            <p:cNvPr id="87054" name="Text Box 6"/>
            <p:cNvSpPr txBox="1">
              <a:spLocks noChangeArrowheads="1"/>
            </p:cNvSpPr>
            <p:nvPr/>
          </p:nvSpPr>
          <p:spPr bwMode="auto">
            <a:xfrm>
              <a:off x="3734" y="1900"/>
              <a:ext cx="3450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Best estimate for P(H) </a:t>
              </a:r>
            </a:p>
          </p:txBody>
        </p:sp>
        <p:sp>
          <p:nvSpPr>
            <p:cNvPr id="87055" name="Text Box 7"/>
            <p:cNvSpPr txBox="1">
              <a:spLocks noChangeArrowheads="1"/>
            </p:cNvSpPr>
            <p:nvPr/>
          </p:nvSpPr>
          <p:spPr bwMode="auto">
            <a:xfrm>
              <a:off x="4447" y="2555"/>
              <a:ext cx="2007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42938">
                <a:tabLst>
                  <a:tab pos="749300" algn="l"/>
                </a:tabLst>
              </a:pP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P(H|C</a:t>
              </a:r>
              <a:r>
                <a:rPr lang="en-US" sz="2500" b="0" baseline="-33000">
                  <a:solidFill>
                    <a:srgbClr val="000000"/>
                  </a:solidFill>
                  <a:latin typeface="Gill Sans"/>
                </a:rPr>
                <a:t>3</a:t>
              </a:r>
              <a:r>
                <a:rPr lang="en-US" sz="3000" b="0">
                  <a:solidFill>
                    <a:srgbClr val="000000"/>
                  </a:solidFill>
                  <a:latin typeface="Gill Sans"/>
                </a:rPr>
                <a:t>) = 0.9</a:t>
              </a:r>
            </a:p>
          </p:txBody>
        </p:sp>
      </p:grpSp>
      <p:sp>
        <p:nvSpPr>
          <p:cNvPr id="87046" name="Text Box 8"/>
          <p:cNvSpPr txBox="1">
            <a:spLocks noChangeArrowheads="1"/>
          </p:cNvSpPr>
          <p:nvPr/>
        </p:nvSpPr>
        <p:spPr bwMode="auto">
          <a:xfrm>
            <a:off x="971550" y="336550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7047" name="Text Box 9"/>
          <p:cNvSpPr txBox="1">
            <a:spLocks noChangeArrowheads="1"/>
          </p:cNvSpPr>
          <p:nvPr/>
        </p:nvSpPr>
        <p:spPr bwMode="auto">
          <a:xfrm>
            <a:off x="0" y="931863"/>
            <a:ext cx="91440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2800" b="0">
                <a:solidFill>
                  <a:schemeClr val="accent2"/>
                </a:solidFill>
                <a:latin typeface="Gill Sans"/>
              </a:rPr>
              <a:t>Maximum A Posteriori (MAP) Estimate</a:t>
            </a:r>
            <a:r>
              <a:rPr lang="en-US" sz="2800" b="0">
                <a:solidFill>
                  <a:srgbClr val="000000"/>
                </a:solidFill>
                <a:latin typeface="Gill Sans"/>
              </a:rPr>
              <a:t>: </a:t>
            </a:r>
          </a:p>
          <a:p>
            <a:pPr algn="ctr" defTabSz="642938">
              <a:tabLst>
                <a:tab pos="749300" algn="l"/>
              </a:tabLst>
            </a:pPr>
            <a:r>
              <a:rPr lang="en-US" sz="2800" b="0">
                <a:solidFill>
                  <a:srgbClr val="000000"/>
                </a:solidFill>
                <a:latin typeface="Gill Sans"/>
              </a:rPr>
              <a:t>The best hypothesis that fits observed data </a:t>
            </a:r>
          </a:p>
          <a:p>
            <a:pPr algn="ctr" defTabSz="642938">
              <a:tabLst>
                <a:tab pos="749300" algn="l"/>
              </a:tabLst>
            </a:pPr>
            <a:r>
              <a:rPr lang="en-US" sz="2800" b="0">
                <a:solidFill>
                  <a:srgbClr val="000000"/>
                </a:solidFill>
                <a:latin typeface="Gill Sans"/>
              </a:rPr>
              <a:t>assuming a </a:t>
            </a:r>
            <a:r>
              <a:rPr lang="en-US" sz="2800">
                <a:solidFill>
                  <a:schemeClr val="accent2"/>
                </a:solidFill>
                <a:latin typeface="Gill Sans"/>
              </a:rPr>
              <a:t>non-uniform prior</a:t>
            </a:r>
          </a:p>
        </p:txBody>
      </p:sp>
      <p:sp>
        <p:nvSpPr>
          <p:cNvPr id="87048" name="Freeform 10"/>
          <p:cNvSpPr>
            <a:spLocks/>
          </p:cNvSpPr>
          <p:nvPr/>
        </p:nvSpPr>
        <p:spPr bwMode="auto">
          <a:xfrm>
            <a:off x="142875" y="817563"/>
            <a:ext cx="8867775" cy="15367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8704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3098800"/>
            <a:ext cx="1062038" cy="1062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705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700" y="4754563"/>
            <a:ext cx="1063625" cy="1063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7051" name="Text Box 13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7052" name="Text Box 14"/>
          <p:cNvSpPr txBox="1">
            <a:spLocks noChangeArrowheads="1"/>
          </p:cNvSpPr>
          <p:nvPr/>
        </p:nvSpPr>
        <p:spPr bwMode="auto">
          <a:xfrm>
            <a:off x="7207250" y="42545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sp>
        <p:nvSpPr>
          <p:cNvPr id="87053" name="Text Box 15"/>
          <p:cNvSpPr txBox="1">
            <a:spLocks noChangeArrowheads="1"/>
          </p:cNvSpPr>
          <p:nvPr/>
        </p:nvSpPr>
        <p:spPr bwMode="auto">
          <a:xfrm>
            <a:off x="6642100" y="6362700"/>
            <a:ext cx="18780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0.70</a:t>
            </a:r>
          </a:p>
        </p:txBody>
      </p:sp>
    </p:spTree>
    <p:extLst>
      <p:ext uri="{BB962C8B-B14F-4D97-AF65-F5344CB8AC3E}">
        <p14:creationId xmlns="" xmlns:p14="http://schemas.microsoft.com/office/powerpoint/2010/main" val="694977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Did We Do The Right Thing?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679575" y="50673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376738" y="5059363"/>
            <a:ext cx="3730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7207250" y="5059363"/>
            <a:ext cx="3730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3867150"/>
            <a:ext cx="1089025" cy="108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3862388"/>
            <a:ext cx="1063625" cy="1062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807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3867150"/>
            <a:ext cx="1062038" cy="1060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204788" y="2281238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0.035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263900" y="2281238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0.481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6238875" y="2281238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0.485</a:t>
            </a:r>
          </a:p>
        </p:txBody>
      </p:sp>
    </p:spTree>
    <p:extLst>
      <p:ext uri="{BB962C8B-B14F-4D97-AF65-F5344CB8AC3E}">
        <p14:creationId xmlns="" xmlns:p14="http://schemas.microsoft.com/office/powerpoint/2010/main" val="3224169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8" y="4581525"/>
            <a:ext cx="349250" cy="347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3513" y="3741738"/>
            <a:ext cx="1187450" cy="11858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Did We Do The Right Thing?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84163" y="1830388"/>
            <a:ext cx="278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 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0.035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263900" y="1830388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0.481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237288" y="1830388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0.485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532188" y="5845175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362700" y="5835650"/>
            <a:ext cx="20605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825500" y="5835650"/>
            <a:ext cx="2062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1679575" y="506730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4376738" y="5059363"/>
            <a:ext cx="3730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7207250" y="5059363"/>
            <a:ext cx="3730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7038" y="3697288"/>
            <a:ext cx="1227137" cy="1225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4133850" y="2660650"/>
            <a:ext cx="3625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chemeClr val="accent2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chemeClr val="accent2"/>
                </a:solidFill>
                <a:latin typeface="Gill Sans"/>
              </a:rPr>
              <a:t>2</a:t>
            </a:r>
            <a:r>
              <a:rPr lang="en-US" sz="3000" b="0">
                <a:solidFill>
                  <a:schemeClr val="accent2"/>
                </a:solidFill>
                <a:latin typeface="Gill Sans"/>
              </a:rPr>
              <a:t> and C</a:t>
            </a:r>
            <a:r>
              <a:rPr lang="en-US" sz="2500" b="0" baseline="-33000">
                <a:solidFill>
                  <a:schemeClr val="accent2"/>
                </a:solidFill>
                <a:latin typeface="Gill Sans"/>
              </a:rPr>
              <a:t>3</a:t>
            </a:r>
            <a:r>
              <a:rPr lang="en-US" sz="3000" b="0">
                <a:solidFill>
                  <a:schemeClr val="accent2"/>
                </a:solidFill>
                <a:latin typeface="Gill Sans"/>
              </a:rPr>
              <a:t> are almost </a:t>
            </a:r>
          </a:p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chemeClr val="accent2"/>
                </a:solidFill>
                <a:latin typeface="Gill Sans"/>
              </a:rPr>
              <a:t>equally likely</a:t>
            </a:r>
          </a:p>
        </p:txBody>
      </p:sp>
    </p:spTree>
    <p:extLst>
      <p:ext uri="{BB962C8B-B14F-4D97-AF65-F5344CB8AC3E}">
        <p14:creationId xmlns="" xmlns:p14="http://schemas.microsoft.com/office/powerpoint/2010/main" val="2957949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A Better Estimate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532188" y="6202363"/>
            <a:ext cx="20605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362700" y="6192838"/>
            <a:ext cx="20605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25500" y="6192838"/>
            <a:ext cx="20621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679575" y="569277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376738" y="568325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7207250" y="568325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798638"/>
            <a:ext cx="3803650" cy="938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668338" y="2008188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Recall:</a:t>
            </a:r>
          </a:p>
        </p:txBody>
      </p:sp>
      <p:sp>
        <p:nvSpPr>
          <p:cNvPr id="1531915" name="Text Box 11"/>
          <p:cNvSpPr txBox="1">
            <a:spLocks noChangeArrowheads="1"/>
          </p:cNvSpPr>
          <p:nvPr/>
        </p:nvSpPr>
        <p:spPr bwMode="auto">
          <a:xfrm>
            <a:off x="5888038" y="2044700"/>
            <a:ext cx="1279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= </a:t>
            </a:r>
            <a:r>
              <a:rPr lang="en-US" sz="3000" b="0">
                <a:solidFill>
                  <a:schemeClr val="accent2"/>
                </a:solidFill>
                <a:latin typeface="Gill Sans"/>
              </a:rPr>
              <a:t>0.680</a:t>
            </a:r>
          </a:p>
        </p:txBody>
      </p:sp>
      <p:pic>
        <p:nvPicPr>
          <p:cNvPr id="9012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3538" y="5384800"/>
            <a:ext cx="349250" cy="347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012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3513" y="4545013"/>
            <a:ext cx="1187450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01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7038" y="4500563"/>
            <a:ext cx="1227137" cy="1227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204788" y="39782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|HT)=0.035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3265488" y="39782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|HT)=0.481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6238875" y="39782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|HT)=0.485</a:t>
            </a:r>
          </a:p>
        </p:txBody>
      </p:sp>
    </p:spTree>
    <p:extLst>
      <p:ext uri="{BB962C8B-B14F-4D97-AF65-F5344CB8AC3E}">
        <p14:creationId xmlns="" xmlns:p14="http://schemas.microsoft.com/office/powerpoint/2010/main" val="1602332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191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038" y="4500563"/>
            <a:ext cx="1227137" cy="1227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1139" name="Freeform 2"/>
          <p:cNvSpPr>
            <a:spLocks/>
          </p:cNvSpPr>
          <p:nvPr/>
        </p:nvSpPr>
        <p:spPr bwMode="auto">
          <a:xfrm>
            <a:off x="401638" y="2401888"/>
            <a:ext cx="8278812" cy="12319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CFFA2"/>
          </a:solidFill>
          <a:ln w="50800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1363"/>
          </a:xfrm>
        </p:spPr>
        <p:txBody>
          <a:bodyPr>
            <a:normAutofit fontScale="90000"/>
          </a:bodyPr>
          <a:lstStyle/>
          <a:p>
            <a:pPr>
              <a:tabLst>
                <a:tab pos="1536700" algn="l"/>
              </a:tabLst>
            </a:pPr>
            <a:r>
              <a:rPr lang="en-US" dirty="0" smtClean="0"/>
              <a:t>Bayesian Estimate</a:t>
            </a:r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204788" y="39782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|HT)=0.035</a:t>
            </a:r>
          </a:p>
        </p:txBody>
      </p:sp>
      <p:sp>
        <p:nvSpPr>
          <p:cNvPr id="91142" name="Text Box 5"/>
          <p:cNvSpPr txBox="1">
            <a:spLocks noChangeArrowheads="1"/>
          </p:cNvSpPr>
          <p:nvPr/>
        </p:nvSpPr>
        <p:spPr bwMode="auto">
          <a:xfrm>
            <a:off x="3265488" y="39782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|HT)=0.481</a:t>
            </a:r>
          </a:p>
        </p:txBody>
      </p:sp>
      <p:sp>
        <p:nvSpPr>
          <p:cNvPr id="91143" name="Text Box 6"/>
          <p:cNvSpPr txBox="1">
            <a:spLocks noChangeArrowheads="1"/>
          </p:cNvSpPr>
          <p:nvPr/>
        </p:nvSpPr>
        <p:spPr bwMode="auto">
          <a:xfrm>
            <a:off x="6362700" y="3978275"/>
            <a:ext cx="268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|HT)=0.485</a:t>
            </a:r>
          </a:p>
        </p:txBody>
      </p:sp>
      <p:sp>
        <p:nvSpPr>
          <p:cNvPr id="91144" name="Text Box 7"/>
          <p:cNvSpPr txBox="1">
            <a:spLocks noChangeArrowheads="1"/>
          </p:cNvSpPr>
          <p:nvPr/>
        </p:nvSpPr>
        <p:spPr bwMode="auto">
          <a:xfrm>
            <a:off x="3532188" y="6202363"/>
            <a:ext cx="20605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0.5</a:t>
            </a:r>
          </a:p>
        </p:txBody>
      </p:sp>
      <p:sp>
        <p:nvSpPr>
          <p:cNvPr id="91145" name="Text Box 8"/>
          <p:cNvSpPr txBox="1">
            <a:spLocks noChangeArrowheads="1"/>
          </p:cNvSpPr>
          <p:nvPr/>
        </p:nvSpPr>
        <p:spPr bwMode="auto">
          <a:xfrm>
            <a:off x="6362700" y="6192838"/>
            <a:ext cx="20605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0.9</a:t>
            </a:r>
          </a:p>
        </p:txBody>
      </p:sp>
      <p:sp>
        <p:nvSpPr>
          <p:cNvPr id="91146" name="Text Box 9"/>
          <p:cNvSpPr txBox="1">
            <a:spLocks noChangeArrowheads="1"/>
          </p:cNvSpPr>
          <p:nvPr/>
        </p:nvSpPr>
        <p:spPr bwMode="auto">
          <a:xfrm>
            <a:off x="825500" y="6192838"/>
            <a:ext cx="20621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P(H|C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  <a:r>
              <a:rPr lang="en-US" sz="3000" b="0">
                <a:solidFill>
                  <a:srgbClr val="000000"/>
                </a:solidFill>
                <a:latin typeface="Gill Sans"/>
              </a:rPr>
              <a:t>) = 0.1</a:t>
            </a:r>
          </a:p>
        </p:txBody>
      </p:sp>
      <p:sp>
        <p:nvSpPr>
          <p:cNvPr id="91147" name="Text Box 10"/>
          <p:cNvSpPr txBox="1">
            <a:spLocks noChangeArrowheads="1"/>
          </p:cNvSpPr>
          <p:nvPr/>
        </p:nvSpPr>
        <p:spPr bwMode="auto">
          <a:xfrm>
            <a:off x="1679575" y="5692775"/>
            <a:ext cx="3730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1</a:t>
            </a:r>
          </a:p>
        </p:txBody>
      </p:sp>
      <p:sp>
        <p:nvSpPr>
          <p:cNvPr id="91148" name="Text Box 11"/>
          <p:cNvSpPr txBox="1">
            <a:spLocks noChangeArrowheads="1"/>
          </p:cNvSpPr>
          <p:nvPr/>
        </p:nvSpPr>
        <p:spPr bwMode="auto">
          <a:xfrm>
            <a:off x="4376738" y="5683250"/>
            <a:ext cx="3730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2</a:t>
            </a:r>
          </a:p>
        </p:txBody>
      </p:sp>
      <p:sp>
        <p:nvSpPr>
          <p:cNvPr id="91149" name="Text Box 12"/>
          <p:cNvSpPr txBox="1">
            <a:spLocks noChangeArrowheads="1"/>
          </p:cNvSpPr>
          <p:nvPr/>
        </p:nvSpPr>
        <p:spPr bwMode="auto">
          <a:xfrm>
            <a:off x="7207250" y="5683250"/>
            <a:ext cx="37306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C</a:t>
            </a:r>
            <a:r>
              <a:rPr lang="en-US" sz="2500" b="0" baseline="-33000">
                <a:solidFill>
                  <a:srgbClr val="000000"/>
                </a:solidFill>
                <a:latin typeface="Gill Sans"/>
              </a:rPr>
              <a:t>3</a:t>
            </a:r>
          </a:p>
        </p:txBody>
      </p:sp>
      <p:pic>
        <p:nvPicPr>
          <p:cNvPr id="9115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263" y="2527300"/>
            <a:ext cx="3803650" cy="938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1151" name="Text Box 14"/>
          <p:cNvSpPr txBox="1">
            <a:spLocks noChangeArrowheads="1"/>
          </p:cNvSpPr>
          <p:nvPr/>
        </p:nvSpPr>
        <p:spPr bwMode="auto">
          <a:xfrm>
            <a:off x="5413375" y="2773363"/>
            <a:ext cx="1157288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3000" b="0">
                <a:solidFill>
                  <a:srgbClr val="000000"/>
                </a:solidFill>
                <a:latin typeface="Gill Sans"/>
              </a:rPr>
              <a:t>= </a:t>
            </a:r>
            <a:r>
              <a:rPr lang="en-US" sz="3000" b="0">
                <a:solidFill>
                  <a:srgbClr val="FF0000"/>
                </a:solidFill>
                <a:latin typeface="Gill Sans"/>
              </a:rPr>
              <a:t>0.680</a:t>
            </a:r>
          </a:p>
        </p:txBody>
      </p:sp>
      <p:sp>
        <p:nvSpPr>
          <p:cNvPr id="91152" name="Text Box 15"/>
          <p:cNvSpPr txBox="1">
            <a:spLocks noChangeArrowheads="1"/>
          </p:cNvSpPr>
          <p:nvPr/>
        </p:nvSpPr>
        <p:spPr bwMode="auto">
          <a:xfrm>
            <a:off x="0" y="100965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42938">
              <a:tabLst>
                <a:tab pos="749300" algn="l"/>
              </a:tabLst>
            </a:pPr>
            <a:r>
              <a:rPr lang="en-US" sz="2800" b="0" dirty="0">
                <a:solidFill>
                  <a:schemeClr val="accent2"/>
                </a:solidFill>
                <a:latin typeface="Gill Sans"/>
              </a:rPr>
              <a:t>Bayesian Estimate</a:t>
            </a:r>
            <a:r>
              <a:rPr lang="en-US" sz="2800" b="0" dirty="0">
                <a:solidFill>
                  <a:srgbClr val="000000"/>
                </a:solidFill>
                <a:latin typeface="Gill Sans"/>
              </a:rPr>
              <a:t>: </a:t>
            </a:r>
            <a:r>
              <a:rPr lang="en-US" sz="2800" b="0" dirty="0">
                <a:solidFill>
                  <a:schemeClr val="accent2"/>
                </a:solidFill>
                <a:latin typeface="Gill Sans"/>
              </a:rPr>
              <a:t>Minimizes prediction error, </a:t>
            </a:r>
          </a:p>
          <a:p>
            <a:pPr algn="ctr" defTabSz="642938">
              <a:tabLst>
                <a:tab pos="749300" algn="l"/>
              </a:tabLst>
            </a:pPr>
            <a:r>
              <a:rPr lang="en-US" sz="2800" b="0" dirty="0">
                <a:solidFill>
                  <a:schemeClr val="accent2"/>
                </a:solidFill>
                <a:latin typeface="Gill Sans"/>
              </a:rPr>
              <a:t>given data </a:t>
            </a:r>
            <a:r>
              <a:rPr lang="en-US" sz="2800" b="0" dirty="0" smtClean="0">
                <a:solidFill>
                  <a:schemeClr val="accent2"/>
                </a:solidFill>
                <a:latin typeface="Gill Sans"/>
              </a:rPr>
              <a:t>assuming an arbitrary </a:t>
            </a:r>
            <a:r>
              <a:rPr lang="en-US" sz="2800" dirty="0" smtClean="0">
                <a:solidFill>
                  <a:schemeClr val="accent2"/>
                </a:solidFill>
                <a:latin typeface="Gill Sans"/>
              </a:rPr>
              <a:t>prior</a:t>
            </a:r>
            <a:endParaRPr lang="en-US" sz="2800" dirty="0">
              <a:solidFill>
                <a:schemeClr val="accent2"/>
              </a:solidFill>
              <a:latin typeface="Gill Sans"/>
            </a:endParaRPr>
          </a:p>
        </p:txBody>
      </p:sp>
      <p:pic>
        <p:nvPicPr>
          <p:cNvPr id="9115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3538" y="5384800"/>
            <a:ext cx="349250" cy="347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1154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3513" y="4545013"/>
            <a:ext cx="1187450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1155" name="Freeform 19"/>
          <p:cNvSpPr>
            <a:spLocks/>
          </p:cNvSpPr>
          <p:nvPr/>
        </p:nvSpPr>
        <p:spPr bwMode="auto">
          <a:xfrm>
            <a:off x="401638" y="855663"/>
            <a:ext cx="8242300" cy="15240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0400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>
            <a:normAutofit fontScale="90000"/>
          </a:bodyPr>
          <a:lstStyle/>
          <a:p>
            <a:pPr>
              <a:tabLst>
                <a:tab pos="1536700" algn="l"/>
              </a:tabLst>
            </a:pPr>
            <a:r>
              <a:rPr lang="en-US" sz="4000" dirty="0" smtClean="0">
                <a:solidFill>
                  <a:srgbClr val="7030A0"/>
                </a:solidFill>
              </a:rPr>
              <a:t>Comparison </a:t>
            </a:r>
            <a:br>
              <a:rPr lang="en-US" sz="4000" dirty="0" smtClean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7030A0"/>
                </a:solidFill>
              </a:rPr>
              <a:t>After more experiments: </a:t>
            </a:r>
            <a:r>
              <a:rPr lang="en-US" sz="4000" dirty="0" smtClean="0">
                <a:solidFill>
                  <a:srgbClr val="FF0000"/>
                </a:solidFill>
              </a:rPr>
              <a:t>HTHHHHHHHHH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1470025"/>
            <a:ext cx="7942262" cy="447357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0000"/>
              </a:buClr>
              <a:buFontTx/>
              <a:buNone/>
              <a:tabLst>
                <a:tab pos="1054100" algn="l"/>
              </a:tabLst>
            </a:pPr>
            <a:r>
              <a:rPr lang="en-US" sz="3600" dirty="0" smtClean="0"/>
              <a:t>ML (Maximum Likelihood):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P(H) = 0.5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after 10 experiments: P(H) = 0.9</a:t>
            </a:r>
          </a:p>
          <a:p>
            <a:pPr marL="0" indent="0">
              <a:buClr>
                <a:srgbClr val="000000"/>
              </a:buClr>
              <a:buFontTx/>
              <a:buNone/>
              <a:tabLst>
                <a:tab pos="1054100" algn="l"/>
              </a:tabLst>
            </a:pPr>
            <a:r>
              <a:rPr lang="en-US" sz="3600" dirty="0" smtClean="0"/>
              <a:t>MAP (Maximum A Posteriori):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P(H) = 0.9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after 10 experiments: P(H) = 0.9</a:t>
            </a:r>
          </a:p>
          <a:p>
            <a:pPr marL="0" indent="0">
              <a:buClr>
                <a:srgbClr val="000000"/>
              </a:buClr>
              <a:buFontTx/>
              <a:buNone/>
              <a:tabLst>
                <a:tab pos="1054100" algn="l"/>
              </a:tabLst>
            </a:pPr>
            <a:r>
              <a:rPr lang="en-US" sz="3600" dirty="0" smtClean="0"/>
              <a:t>Bayesian: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P(H) = 0.68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after 10 experiments: P(H) = 0.9</a:t>
            </a:r>
          </a:p>
        </p:txBody>
      </p:sp>
    </p:spTree>
    <p:extLst>
      <p:ext uri="{BB962C8B-B14F-4D97-AF65-F5344CB8AC3E}">
        <p14:creationId xmlns="" xmlns:p14="http://schemas.microsoft.com/office/powerpoint/2010/main" val="761928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457200" y="9906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228600"/>
            <a:ext cx="7543800" cy="1447800"/>
          </a:xfrm>
          <a:ln/>
        </p:spPr>
        <p:txBody>
          <a:bodyPr rIns="132080"/>
          <a:lstStyle/>
          <a:p>
            <a:r>
              <a:rPr lang="en-US" dirty="0"/>
              <a:t>Example: Alarm Network</a:t>
            </a: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400300" y="1384300"/>
            <a:ext cx="1524000" cy="762000"/>
            <a:chOff x="0" y="0"/>
            <a:chExt cx="960" cy="480"/>
          </a:xfrm>
        </p:grpSpPr>
        <p:sp>
          <p:nvSpPr>
            <p:cNvPr id="26627" name="Oval 3"/>
            <p:cNvSpPr>
              <a:spLocks/>
            </p:cNvSpPr>
            <p:nvPr/>
          </p:nvSpPr>
          <p:spPr bwMode="auto">
            <a:xfrm>
              <a:off x="0" y="0"/>
              <a:ext cx="960" cy="48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28" name="Rectangle 4"/>
            <p:cNvSpPr>
              <a:spLocks/>
            </p:cNvSpPr>
            <p:nvPr/>
          </p:nvSpPr>
          <p:spPr bwMode="auto">
            <a:xfrm>
              <a:off x="140" y="136"/>
              <a:ext cx="6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B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urglary</a:t>
              </a:r>
            </a:p>
          </p:txBody>
        </p:sp>
      </p:grpSp>
      <p:grpSp>
        <p:nvGrpSpPr>
          <p:cNvPr id="26632" name="Group 8"/>
          <p:cNvGrpSpPr>
            <a:grpSpLocks/>
          </p:cNvGrpSpPr>
          <p:nvPr/>
        </p:nvGrpSpPr>
        <p:grpSpPr bwMode="auto">
          <a:xfrm>
            <a:off x="4229100" y="1384300"/>
            <a:ext cx="1447800" cy="838200"/>
            <a:chOff x="0" y="0"/>
            <a:chExt cx="912" cy="528"/>
          </a:xfrm>
        </p:grpSpPr>
        <p:sp>
          <p:nvSpPr>
            <p:cNvPr id="26630" name="Oval 6"/>
            <p:cNvSpPr>
              <a:spLocks/>
            </p:cNvSpPr>
            <p:nvPr/>
          </p:nvSpPr>
          <p:spPr bwMode="auto">
            <a:xfrm>
              <a:off x="0" y="0"/>
              <a:ext cx="912" cy="52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/>
            </p:cNvSpPr>
            <p:nvPr/>
          </p:nvSpPr>
          <p:spPr bwMode="auto">
            <a:xfrm>
              <a:off x="132" y="160"/>
              <a:ext cx="64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E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arthqk</a:t>
              </a:r>
            </a:p>
          </p:txBody>
        </p:sp>
      </p:grp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3314700" y="2209800"/>
            <a:ext cx="1143000" cy="990600"/>
            <a:chOff x="0" y="0"/>
            <a:chExt cx="720" cy="624"/>
          </a:xfrm>
        </p:grpSpPr>
        <p:sp>
          <p:nvSpPr>
            <p:cNvPr id="26633" name="Oval 9"/>
            <p:cNvSpPr>
              <a:spLocks/>
            </p:cNvSpPr>
            <p:nvPr/>
          </p:nvSpPr>
          <p:spPr bwMode="auto">
            <a:xfrm>
              <a:off x="0" y="0"/>
              <a:ext cx="720" cy="624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4" name="Rectangle 10"/>
            <p:cNvSpPr>
              <a:spLocks/>
            </p:cNvSpPr>
            <p:nvPr/>
          </p:nvSpPr>
          <p:spPr bwMode="auto">
            <a:xfrm>
              <a:off x="104" y="208"/>
              <a:ext cx="51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A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larm</a:t>
              </a:r>
            </a:p>
          </p:txBody>
        </p:sp>
      </p:grp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2387600" y="3162300"/>
            <a:ext cx="1066800" cy="898525"/>
            <a:chOff x="0" y="0"/>
            <a:chExt cx="672" cy="566"/>
          </a:xfrm>
        </p:grpSpPr>
        <p:sp>
          <p:nvSpPr>
            <p:cNvPr id="26636" name="Oval 12"/>
            <p:cNvSpPr>
              <a:spLocks/>
            </p:cNvSpPr>
            <p:nvPr/>
          </p:nvSpPr>
          <p:spPr bwMode="auto">
            <a:xfrm>
              <a:off x="0" y="0"/>
              <a:ext cx="672" cy="56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7" name="Rectangle 13"/>
            <p:cNvSpPr>
              <a:spLocks/>
            </p:cNvSpPr>
            <p:nvPr/>
          </p:nvSpPr>
          <p:spPr bwMode="auto">
            <a:xfrm>
              <a:off x="100" y="95"/>
              <a:ext cx="47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J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ohn calls</a:t>
              </a:r>
            </a:p>
          </p:txBody>
        </p:sp>
      </p:grpSp>
      <p:grpSp>
        <p:nvGrpSpPr>
          <p:cNvPr id="26641" name="Group 17"/>
          <p:cNvGrpSpPr>
            <a:grpSpLocks/>
          </p:cNvGrpSpPr>
          <p:nvPr/>
        </p:nvGrpSpPr>
        <p:grpSpPr bwMode="auto">
          <a:xfrm>
            <a:off x="4318000" y="3238500"/>
            <a:ext cx="1066800" cy="914400"/>
            <a:chOff x="0" y="0"/>
            <a:chExt cx="672" cy="576"/>
          </a:xfrm>
        </p:grpSpPr>
        <p:sp>
          <p:nvSpPr>
            <p:cNvPr id="26639" name="Oval 15"/>
            <p:cNvSpPr>
              <a:spLocks/>
            </p:cNvSpPr>
            <p:nvPr/>
          </p:nvSpPr>
          <p:spPr bwMode="auto">
            <a:xfrm>
              <a:off x="0" y="0"/>
              <a:ext cx="672" cy="57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2D2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/>
            </p:cNvSpPr>
            <p:nvPr/>
          </p:nvSpPr>
          <p:spPr bwMode="auto">
            <a:xfrm>
              <a:off x="100" y="100"/>
              <a:ext cx="472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78049" bIns="38100" anchor="ctr"/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latin typeface="Arial Bold" charset="0"/>
                  <a:cs typeface="Arial Bold" charset="0"/>
                  <a:sym typeface="Arial Bold" charset="0"/>
                </a:rPr>
                <a:t>M</a:t>
              </a:r>
              <a:r>
                <a:rPr lang="en-US">
                  <a:solidFill>
                    <a:schemeClr val="tx1"/>
                  </a:solidFill>
                  <a:cs typeface="Arial" charset="0"/>
                </a:rPr>
                <a:t>ary calls</a:t>
              </a:r>
            </a:p>
          </p:txBody>
        </p:sp>
      </p:grpSp>
      <p:graphicFrame>
        <p:nvGraphicFramePr>
          <p:cNvPr id="26642" name="Group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2964284"/>
              </p:ext>
            </p:extLst>
          </p:nvPr>
        </p:nvGraphicFramePr>
        <p:xfrm>
          <a:off x="330200" y="1295400"/>
          <a:ext cx="1638300" cy="1508126"/>
        </p:xfrm>
        <a:graphic>
          <a:graphicData uri="http://schemas.openxmlformats.org/drawingml/2006/table">
            <a:tbl>
              <a:tblPr/>
              <a:tblGrid>
                <a:gridCol w="674688"/>
                <a:gridCol w="963612"/>
              </a:tblGrid>
              <a:tr h="5032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P(B)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0.999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66" name="Group 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1097507"/>
              </p:ext>
            </p:extLst>
          </p:nvPr>
        </p:nvGraphicFramePr>
        <p:xfrm>
          <a:off x="6299200" y="1143000"/>
          <a:ext cx="1727200" cy="1356360"/>
        </p:xfrm>
        <a:graphic>
          <a:graphicData uri="http://schemas.openxmlformats.org/drawingml/2006/table">
            <a:tbl>
              <a:tblPr/>
              <a:tblGrid>
                <a:gridCol w="714375"/>
                <a:gridCol w="1012825"/>
              </a:tblGrid>
              <a:tr h="431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P(E)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0.002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0.998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690" name="Group 6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2929892"/>
              </p:ext>
            </p:extLst>
          </p:nvPr>
        </p:nvGraphicFramePr>
        <p:xfrm>
          <a:off x="5791200" y="2713038"/>
          <a:ext cx="3263900" cy="3931920"/>
        </p:xfrm>
        <a:graphic>
          <a:graphicData uri="http://schemas.openxmlformats.org/drawingml/2006/table">
            <a:tbl>
              <a:tblPr/>
              <a:tblGrid>
                <a:gridCol w="620713"/>
                <a:gridCol w="614362"/>
                <a:gridCol w="727075"/>
                <a:gridCol w="1301750"/>
              </a:tblGrid>
              <a:tr h="420688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P(A|B,E)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0.94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0.29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0.71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b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e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0.999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812" name="Group 18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2494071"/>
              </p:ext>
            </p:extLst>
          </p:nvPr>
        </p:nvGraphicFramePr>
        <p:xfrm>
          <a:off x="342900" y="4279900"/>
          <a:ext cx="2260600" cy="2260600"/>
        </p:xfrm>
        <a:graphic>
          <a:graphicData uri="http://schemas.openxmlformats.org/drawingml/2006/table">
            <a:tbl>
              <a:tblPr/>
              <a:tblGrid>
                <a:gridCol w="604838"/>
                <a:gridCol w="608012"/>
                <a:gridCol w="1047750"/>
              </a:tblGrid>
              <a:tr h="44291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P(J|A)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j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866" name="Group 2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0162914"/>
              </p:ext>
            </p:extLst>
          </p:nvPr>
        </p:nvGraphicFramePr>
        <p:xfrm>
          <a:off x="3022600" y="4559300"/>
          <a:ext cx="2579688" cy="2184400"/>
        </p:xfrm>
        <a:graphic>
          <a:graphicData uri="http://schemas.openxmlformats.org/drawingml/2006/table">
            <a:tbl>
              <a:tblPr/>
              <a:tblGrid>
                <a:gridCol w="665163"/>
                <a:gridCol w="768350"/>
                <a:gridCol w="1146175"/>
              </a:tblGrid>
              <a:tr h="41433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cs typeface="Arial Bold" charset="0"/>
                          <a:sym typeface="Arial Bold" charset="0"/>
                        </a:rPr>
                        <a:t>P(M|A)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0.7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0.3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+m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a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Symbol" pitchFamily="18" charset="2"/>
                          <a:cs typeface="Symbol" pitchFamily="18" charset="2"/>
                          <a:sym typeface="Symbol" pitchFamily="18" charset="2"/>
                        </a:rPr>
                        <a:t>¬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0.99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920" name="Line 296"/>
          <p:cNvSpPr>
            <a:spLocks noChangeShapeType="1"/>
          </p:cNvSpPr>
          <p:nvPr/>
        </p:nvSpPr>
        <p:spPr bwMode="auto">
          <a:xfrm rot="10800000" flipH="1">
            <a:off x="3228975" y="3027363"/>
            <a:ext cx="239713" cy="2381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21" name="Line 297"/>
          <p:cNvSpPr>
            <a:spLocks noChangeShapeType="1"/>
          </p:cNvSpPr>
          <p:nvPr/>
        </p:nvSpPr>
        <p:spPr bwMode="auto">
          <a:xfrm rot="10800000">
            <a:off x="4314825" y="3040063"/>
            <a:ext cx="238125" cy="26511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22" name="Line 298"/>
          <p:cNvSpPr>
            <a:spLocks noChangeShapeType="1"/>
          </p:cNvSpPr>
          <p:nvPr/>
        </p:nvSpPr>
        <p:spPr bwMode="auto">
          <a:xfrm rot="10800000" flipH="1">
            <a:off x="4216400" y="2108200"/>
            <a:ext cx="238125" cy="2381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923" name="Line 299"/>
          <p:cNvSpPr>
            <a:spLocks noChangeShapeType="1"/>
          </p:cNvSpPr>
          <p:nvPr/>
        </p:nvSpPr>
        <p:spPr bwMode="auto">
          <a:xfrm rot="10800000">
            <a:off x="3308350" y="2127250"/>
            <a:ext cx="212725" cy="2254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62800" y="62126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Only 10 </a:t>
            </a:r>
            <a:r>
              <a:rPr lang="en-US" dirty="0" err="1" smtClean="0">
                <a:solidFill>
                  <a:srgbClr val="FF0000"/>
                </a:solidFill>
              </a:rPr>
              <a:t>params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20" grpId="0" animBg="1"/>
      <p:bldP spid="269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Summary</a:t>
            </a:r>
          </a:p>
        </p:txBody>
      </p:sp>
      <p:graphicFrame>
        <p:nvGraphicFramePr>
          <p:cNvPr id="4" name="Group 4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9041897"/>
              </p:ext>
            </p:extLst>
          </p:nvPr>
        </p:nvGraphicFramePr>
        <p:xfrm>
          <a:off x="0" y="762000"/>
          <a:ext cx="9026525" cy="3232150"/>
        </p:xfrm>
        <a:graphic>
          <a:graphicData uri="http://schemas.openxmlformats.org/drawingml/2006/table">
            <a:tbl>
              <a:tblPr/>
              <a:tblGrid>
                <a:gridCol w="2998788"/>
                <a:gridCol w="3017837"/>
                <a:gridCol w="30099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Prior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Hypothesis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Maximum Likelihood Estimate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</a:rPr>
                        <a:t>Maximum A Posteriori Estimate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Bayesian Estimate</a:t>
                      </a: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5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9384804"/>
              </p:ext>
            </p:extLst>
          </p:nvPr>
        </p:nvGraphicFramePr>
        <p:xfrm>
          <a:off x="3365500" y="1474786"/>
          <a:ext cx="5168900" cy="2366964"/>
        </p:xfrm>
        <a:graphic>
          <a:graphicData uri="http://schemas.openxmlformats.org/drawingml/2006/table">
            <a:tbl>
              <a:tblPr/>
              <a:tblGrid>
                <a:gridCol w="2525713"/>
                <a:gridCol w="2643187"/>
              </a:tblGrid>
              <a:tr h="795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Uniform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The most likely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Any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The most likely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Any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Weighted combination</a:t>
                      </a:r>
                    </a:p>
                  </a:txBody>
                  <a:tcPr marL="64291" marR="64291" marT="32146" marB="321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 bwMode="auto">
          <a:xfrm>
            <a:off x="762000" y="457200"/>
            <a:ext cx="2438400" cy="990600"/>
          </a:xfrm>
          <a:prstGeom prst="wedgeRoundRectCallou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Easy to compute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344962" y="4038600"/>
            <a:ext cx="2438400" cy="990600"/>
          </a:xfrm>
          <a:prstGeom prst="wedgeRoundRectCallout">
            <a:avLst>
              <a:gd name="adj1" fmla="val -72047"/>
              <a:gd name="adj2" fmla="val -148489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Still easy to compute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7030A0"/>
                </a:solidFill>
              </a:rPr>
              <a:t>Incorporates prior knowledge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sym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371600" y="5562600"/>
            <a:ext cx="4876800" cy="990600"/>
          </a:xfrm>
          <a:prstGeom prst="wedgeRoundRectCallout">
            <a:avLst>
              <a:gd name="adj1" fmla="val -49761"/>
              <a:gd name="adj2" fmla="val -228665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Minimizes error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Great when data is scarce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Potentially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much harder to compute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569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Bayesian Learning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4172"/>
            <a:ext cx="8229600" cy="56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Use Bayes rule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1054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Or equivalently</a:t>
            </a:r>
            <a:r>
              <a:rPr lang="en-US" sz="2800" dirty="0" smtClean="0">
                <a:solidFill>
                  <a:srgbClr val="000090"/>
                </a:solidFill>
              </a:rPr>
              <a:t>:  </a:t>
            </a:r>
            <a:r>
              <a:rPr lang="en-US" sz="2800" dirty="0" smtClean="0"/>
              <a:t>P(Y | </a:t>
            </a:r>
            <a:r>
              <a:rPr lang="en-US" sz="2800" b="1" dirty="0" smtClean="0"/>
              <a:t>X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 P(</a:t>
            </a:r>
            <a:r>
              <a:rPr lang="en-US" sz="2800" b="1" dirty="0" smtClean="0">
                <a:sym typeface="Symbol"/>
              </a:rPr>
              <a:t>X</a:t>
            </a:r>
            <a:r>
              <a:rPr lang="en-US" sz="2800" dirty="0" smtClean="0">
                <a:sym typeface="Symbol"/>
              </a:rPr>
              <a:t> | Y) P(Y)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53200" y="1519535"/>
            <a:ext cx="2057400" cy="1371600"/>
            <a:chOff x="6553200" y="990600"/>
            <a:chExt cx="2057400" cy="1371600"/>
          </a:xfrm>
        </p:grpSpPr>
        <p:grpSp>
          <p:nvGrpSpPr>
            <p:cNvPr id="5" name="Group 4"/>
            <p:cNvGrpSpPr/>
            <p:nvPr/>
          </p:nvGrpSpPr>
          <p:grpSpPr>
            <a:xfrm>
              <a:off x="7239000" y="990600"/>
              <a:ext cx="1371600" cy="1371600"/>
              <a:chOff x="1524000" y="3962400"/>
              <a:chExt cx="1371600" cy="1371600"/>
            </a:xfrm>
          </p:grpSpPr>
          <p:pic>
            <p:nvPicPr>
              <p:cNvPr id="40" name="Picture 8" descr="beta2-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4000" y="4306252"/>
                <a:ext cx="1371600" cy="1027748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828800" y="3962400"/>
                <a:ext cx="8386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Prior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H="1">
              <a:off x="6553200" y="182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638800" y="3653135"/>
            <a:ext cx="2980591" cy="614065"/>
            <a:chOff x="5638800" y="3124200"/>
            <a:chExt cx="2980591" cy="614065"/>
          </a:xfrm>
        </p:grpSpPr>
        <p:sp>
          <p:nvSpPr>
            <p:cNvPr id="11" name="Rectangle 10"/>
            <p:cNvSpPr/>
            <p:nvPr/>
          </p:nvSpPr>
          <p:spPr>
            <a:xfrm>
              <a:off x="6553200" y="3276600"/>
              <a:ext cx="2066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Normalization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11" idx="1"/>
            </p:cNvCxnSpPr>
            <p:nvPr/>
          </p:nvCxnSpPr>
          <p:spPr>
            <a:xfrm flipH="1" flipV="1">
              <a:off x="5638800" y="3124200"/>
              <a:ext cx="914400" cy="3832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114800" y="1748135"/>
            <a:ext cx="2306341" cy="838200"/>
            <a:chOff x="4114800" y="1219200"/>
            <a:chExt cx="2306341" cy="838200"/>
          </a:xfrm>
        </p:grpSpPr>
        <p:sp>
          <p:nvSpPr>
            <p:cNvPr id="51" name="Rectangle 50"/>
            <p:cNvSpPr/>
            <p:nvPr/>
          </p:nvSpPr>
          <p:spPr>
            <a:xfrm>
              <a:off x="4114800" y="1219200"/>
              <a:ext cx="23063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Data Likelihood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5105400" y="1676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3043535"/>
            <a:ext cx="2286000" cy="1190662"/>
            <a:chOff x="76200" y="2514600"/>
            <a:chExt cx="2286000" cy="1190662"/>
          </a:xfrm>
        </p:grpSpPr>
        <p:grpSp>
          <p:nvGrpSpPr>
            <p:cNvPr id="55" name="Group 54"/>
            <p:cNvGrpSpPr/>
            <p:nvPr/>
          </p:nvGrpSpPr>
          <p:grpSpPr>
            <a:xfrm>
              <a:off x="76200" y="2514600"/>
              <a:ext cx="1416223" cy="1190662"/>
              <a:chOff x="5322963" y="3822352"/>
              <a:chExt cx="2765163" cy="2883248"/>
            </a:xfrm>
          </p:grpSpPr>
          <p:pic>
            <p:nvPicPr>
              <p:cNvPr id="56" name="Picture 9" descr="beta3-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10200" y="4800600"/>
                <a:ext cx="2542353" cy="1905000"/>
              </a:xfrm>
              <a:prstGeom prst="rect">
                <a:avLst/>
              </a:prstGeom>
              <a:noFill/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322963" y="3822352"/>
                <a:ext cx="2765163" cy="11179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Posterior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1371600" y="2819400"/>
              <a:ext cx="990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057400" y="2855893"/>
            <a:ext cx="4419600" cy="954107"/>
            <a:chOff x="2057400" y="2855893"/>
            <a:chExt cx="4419600" cy="954107"/>
          </a:xfrm>
        </p:grpSpPr>
        <p:sp>
          <p:nvSpPr>
            <p:cNvPr id="23" name="Rectangle 22"/>
            <p:cNvSpPr/>
            <p:nvPr/>
          </p:nvSpPr>
          <p:spPr>
            <a:xfrm>
              <a:off x="2057400" y="2855893"/>
              <a:ext cx="4419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P(Y | </a:t>
              </a:r>
              <a:r>
                <a:rPr lang="en-US" sz="2800" b="1" dirty="0" smtClean="0"/>
                <a:t>X</a:t>
              </a:r>
              <a:r>
                <a:rPr lang="en-US" sz="2800" dirty="0" smtClean="0"/>
                <a:t>)  </a:t>
              </a:r>
              <a:r>
                <a:rPr lang="en-US" sz="2800" dirty="0" smtClean="0">
                  <a:sym typeface="Symbol"/>
                </a:rPr>
                <a:t>=  P(</a:t>
              </a:r>
              <a:r>
                <a:rPr lang="en-US" sz="2800" b="1" dirty="0" smtClean="0">
                  <a:sym typeface="Symbol"/>
                </a:rPr>
                <a:t>X</a:t>
              </a:r>
              <a:r>
                <a:rPr lang="en-US" sz="2800" dirty="0" smtClean="0">
                  <a:sym typeface="Symbol"/>
                </a:rPr>
                <a:t> |Y) P(Y)</a:t>
              </a:r>
            </a:p>
            <a:p>
              <a:r>
                <a:rPr lang="en-US" sz="2800" dirty="0">
                  <a:sym typeface="Symbol"/>
                </a:rPr>
                <a:t>	 </a:t>
              </a:r>
              <a:r>
                <a:rPr lang="en-US" sz="2800" dirty="0" smtClean="0">
                  <a:sym typeface="Symbol"/>
                </a:rPr>
                <a:t>                P(</a:t>
              </a:r>
              <a:r>
                <a:rPr lang="en-US" sz="2800" b="1" dirty="0" smtClean="0">
                  <a:sym typeface="Symbol"/>
                </a:rPr>
                <a:t>X</a:t>
              </a:r>
              <a:r>
                <a:rPr lang="en-US" sz="2800" dirty="0" smtClean="0">
                  <a:sym typeface="Symbol"/>
                </a:rPr>
                <a:t>)</a:t>
              </a:r>
              <a:endParaRPr lang="en-US" sz="28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924300" y="3352800"/>
              <a:ext cx="20193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84623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6052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9316" name="Group 4"/>
          <p:cNvGraphicFramePr>
            <a:graphicFrameLocks noGrp="1"/>
          </p:cNvGraphicFramePr>
          <p:nvPr/>
        </p:nvGraphicFramePr>
        <p:xfrm>
          <a:off x="4903788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7"/>
                <a:gridCol w="660400"/>
                <a:gridCol w="642938"/>
                <a:gridCol w="642937"/>
                <a:gridCol w="660400"/>
                <a:gridCol w="65246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342" name="Text Box 62"/>
          <p:cNvSpPr txBox="1">
            <a:spLocks noChangeArrowheads="1"/>
          </p:cNvSpPr>
          <p:nvPr/>
        </p:nvSpPr>
        <p:spPr bwMode="auto">
          <a:xfrm>
            <a:off x="269875" y="5826125"/>
            <a:ext cx="141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P(B) = ?</a:t>
            </a:r>
          </a:p>
        </p:txBody>
      </p:sp>
      <p:sp>
        <p:nvSpPr>
          <p:cNvPr id="97343" name="Freeform 63"/>
          <p:cNvSpPr>
            <a:spLocks/>
          </p:cNvSpPr>
          <p:nvPr/>
        </p:nvSpPr>
        <p:spPr bwMode="auto">
          <a:xfrm>
            <a:off x="4783138" y="1671638"/>
            <a:ext cx="754062" cy="3040062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7344" name="Freeform 64"/>
          <p:cNvSpPr>
            <a:spLocks/>
          </p:cNvSpPr>
          <p:nvPr/>
        </p:nvSpPr>
        <p:spPr bwMode="auto">
          <a:xfrm>
            <a:off x="6216650" y="1689100"/>
            <a:ext cx="2678113" cy="30226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549378" name="Picture 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5602288"/>
            <a:ext cx="17446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9379" name="Text Box 67"/>
          <p:cNvSpPr txBox="1">
            <a:spLocks noChangeArrowheads="1"/>
          </p:cNvSpPr>
          <p:nvPr/>
        </p:nvSpPr>
        <p:spPr bwMode="auto">
          <a:xfrm>
            <a:off x="1816100" y="5145088"/>
            <a:ext cx="80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Prior</a:t>
            </a:r>
          </a:p>
        </p:txBody>
      </p:sp>
      <p:sp>
        <p:nvSpPr>
          <p:cNvPr id="1549381" name="Text Box 69"/>
          <p:cNvSpPr txBox="1">
            <a:spLocks noChangeArrowheads="1"/>
          </p:cNvSpPr>
          <p:nvPr/>
        </p:nvSpPr>
        <p:spPr bwMode="auto">
          <a:xfrm>
            <a:off x="3149600" y="5826125"/>
            <a:ext cx="1503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+ data = </a:t>
            </a:r>
          </a:p>
        </p:txBody>
      </p:sp>
      <p:pic>
        <p:nvPicPr>
          <p:cNvPr id="1549382" name="Picture 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5694363"/>
            <a:ext cx="15716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9383" name="Text Box 71"/>
          <p:cNvSpPr txBox="1">
            <a:spLocks noChangeArrowheads="1"/>
          </p:cNvSpPr>
          <p:nvPr/>
        </p:nvSpPr>
        <p:spPr bwMode="auto">
          <a:xfrm>
            <a:off x="6346825" y="5400675"/>
            <a:ext cx="2701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600" b="0">
                <a:solidFill>
                  <a:srgbClr val="000000"/>
                </a:solidFill>
                <a:latin typeface="Gill Sans"/>
              </a:rPr>
              <a:t>Now compute</a:t>
            </a:r>
          </a:p>
          <a:p>
            <a:pPr algn="ctr" eaLnBrk="1" hangingPunct="1"/>
            <a:r>
              <a:rPr lang="en-US" sz="2600" b="0">
                <a:solidFill>
                  <a:srgbClr val="000000"/>
                </a:solidFill>
                <a:latin typeface="Gill Sans"/>
              </a:rPr>
              <a:t>either MAP or</a:t>
            </a:r>
          </a:p>
          <a:p>
            <a:pPr algn="ctr" eaLnBrk="1" hangingPunct="1"/>
            <a:r>
              <a:rPr lang="en-US" sz="2600" b="0">
                <a:solidFill>
                  <a:srgbClr val="000000"/>
                </a:solidFill>
                <a:latin typeface="Gill Sans"/>
              </a:rPr>
              <a:t>Bayesian estimate</a:t>
            </a:r>
          </a:p>
        </p:txBody>
      </p:sp>
      <p:sp>
        <p:nvSpPr>
          <p:cNvPr id="97350" name="Freeform 72"/>
          <p:cNvSpPr>
            <a:spLocks/>
          </p:cNvSpPr>
          <p:nvPr/>
        </p:nvSpPr>
        <p:spPr bwMode="auto">
          <a:xfrm>
            <a:off x="3046413" y="1514475"/>
            <a:ext cx="1606550" cy="892175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4447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4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379" grpId="0"/>
      <p:bldP spid="1549381" grpId="0"/>
      <p:bldP spid="154938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What Prior to Use?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562600"/>
          </a:xfrm>
        </p:spPr>
        <p:txBody>
          <a:bodyPr/>
          <a:lstStyle/>
          <a:p>
            <a:r>
              <a:rPr lang="en-US" sz="2800" dirty="0" err="1" smtClean="0"/>
              <a:t>Prev</a:t>
            </a:r>
            <a:r>
              <a:rPr lang="en-US" sz="2800" dirty="0" smtClean="0"/>
              <a:t>, you </a:t>
            </a:r>
            <a:r>
              <a:rPr lang="en-US" sz="2800" b="1" i="1" dirty="0" smtClean="0"/>
              <a:t>knew</a:t>
            </a:r>
            <a:r>
              <a:rPr lang="en-US" sz="2800" dirty="0" smtClean="0"/>
              <a:t>: it was one of only three coins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Now more complicated…</a:t>
            </a:r>
          </a:p>
          <a:p>
            <a:r>
              <a:rPr lang="en-US" sz="2800" dirty="0" smtClean="0"/>
              <a:t>The following are two common priors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Binary variable Beta</a:t>
            </a:r>
          </a:p>
          <a:p>
            <a:pPr lvl="1"/>
            <a:r>
              <a:rPr lang="en-US" sz="2400" dirty="0" smtClean="0"/>
              <a:t>Posterior distribution is binomial</a:t>
            </a:r>
          </a:p>
          <a:p>
            <a:pPr lvl="1"/>
            <a:r>
              <a:rPr lang="en-US" sz="2400" dirty="0" smtClean="0"/>
              <a:t>Easy to compute posterior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Discrete variable </a:t>
            </a:r>
            <a:r>
              <a:rPr lang="en-US" sz="2800" dirty="0" err="1" smtClean="0">
                <a:solidFill>
                  <a:srgbClr val="FF0000"/>
                </a:solidFill>
              </a:rPr>
              <a:t>Dirichlet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Posterior distribution is multinomial</a:t>
            </a:r>
          </a:p>
          <a:p>
            <a:pPr lvl="1"/>
            <a:r>
              <a:rPr lang="en-US" sz="2400" dirty="0" smtClean="0"/>
              <a:t>Easy to compute posterior </a:t>
            </a:r>
          </a:p>
        </p:txBody>
      </p:sp>
      <p:sp>
        <p:nvSpPr>
          <p:cNvPr id="9830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229600" y="6553200"/>
            <a:ext cx="312737" cy="30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dirty="0" smtClean="0"/>
              <a:t>© Daniel S. Weld</a:t>
            </a:r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0690EFA-E393-4327-B35E-7F7DFC8E88E4}" type="slidenum">
              <a:rPr lang="en-US" sz="1400" b="0" smtClean="0"/>
              <a:pPr/>
              <a:t>43</a:t>
            </a:fld>
            <a:endParaRPr lang="en-US" sz="1400" b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1600200" y="1828800"/>
            <a:ext cx="3810000" cy="608013"/>
            <a:chOff x="1330352" y="1570285"/>
            <a:chExt cx="6603340" cy="109512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27488" y="1574800"/>
              <a:ext cx="1089025" cy="10906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0352" y="1575207"/>
              <a:ext cx="1061388" cy="10617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1718" y="1570285"/>
              <a:ext cx="1061974" cy="10631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949263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mage1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57280"/>
            <a:ext cx="4899986" cy="2372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http://www.vosesoftware.com/ModelRiskHelp/images/12/image2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21" y="1209280"/>
            <a:ext cx="4761779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Beta Distribution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74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Beta Distribution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 Flip coin with B</a:t>
            </a:r>
            <a:r>
              <a:rPr lang="en-US" i="1" dirty="0" smtClean="0"/>
              <a:t>eta</a:t>
            </a:r>
            <a:r>
              <a:rPr lang="en-US" dirty="0" smtClean="0"/>
              <a:t> distribution as prior over p [</a:t>
            </a:r>
            <a:r>
              <a:rPr lang="en-US" dirty="0" err="1" smtClean="0"/>
              <a:t>prob</a:t>
            </a:r>
            <a:r>
              <a:rPr lang="en-US" dirty="0" smtClean="0"/>
              <a:t>(heads)]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Parameterized by two positive numbers: a, b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Mode of distribution (E[p]) is </a:t>
            </a:r>
            <a:r>
              <a:rPr lang="en-US" i="1" dirty="0" smtClean="0"/>
              <a:t>a/(</a:t>
            </a:r>
            <a:r>
              <a:rPr lang="en-US" i="1" dirty="0" err="1" smtClean="0"/>
              <a:t>a+b</a:t>
            </a:r>
            <a:r>
              <a:rPr lang="en-US" i="1" dirty="0" smtClean="0"/>
              <a:t>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Specify our prior belief for </a:t>
            </a:r>
            <a:r>
              <a:rPr lang="en-US" i="1" dirty="0" smtClean="0"/>
              <a:t>p</a:t>
            </a:r>
            <a:r>
              <a:rPr lang="en-US" dirty="0" smtClean="0"/>
              <a:t> = </a:t>
            </a:r>
            <a:r>
              <a:rPr lang="en-US" i="1" dirty="0" smtClean="0"/>
              <a:t>a/(</a:t>
            </a:r>
            <a:r>
              <a:rPr lang="en-US" i="1" dirty="0" err="1" smtClean="0"/>
              <a:t>a+b</a:t>
            </a:r>
            <a:r>
              <a:rPr lang="en-US" i="1" dirty="0" smtClean="0"/>
              <a:t>)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Specify confidence in this belief with high initial values for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Updating our prior belief based on data</a:t>
            </a:r>
          </a:p>
          <a:p>
            <a:pPr lvl="1">
              <a:defRPr/>
            </a:pPr>
            <a:r>
              <a:rPr lang="en-US" dirty="0" smtClean="0"/>
              <a:t>incrementing </a:t>
            </a:r>
            <a:r>
              <a:rPr lang="en-US" i="1" dirty="0" smtClean="0"/>
              <a:t>a</a:t>
            </a:r>
            <a:r>
              <a:rPr lang="en-US" dirty="0" smtClean="0"/>
              <a:t> for every </a:t>
            </a:r>
            <a:r>
              <a:rPr lang="en-US" i="1" dirty="0" smtClean="0"/>
              <a:t>heads</a:t>
            </a:r>
            <a:r>
              <a:rPr lang="en-US" dirty="0" smtClean="0"/>
              <a:t> outcome</a:t>
            </a:r>
          </a:p>
          <a:p>
            <a:pPr lvl="1">
              <a:defRPr/>
            </a:pPr>
            <a:r>
              <a:rPr lang="en-US" dirty="0" smtClean="0"/>
              <a:t>incrementing </a:t>
            </a:r>
            <a:r>
              <a:rPr lang="en-US" i="1" dirty="0" smtClean="0"/>
              <a:t>b</a:t>
            </a:r>
            <a:r>
              <a:rPr lang="en-US" dirty="0" smtClean="0"/>
              <a:t> for every tails outcome</a:t>
            </a:r>
          </a:p>
          <a:p>
            <a:pPr>
              <a:defRPr/>
            </a:pPr>
            <a:r>
              <a:rPr lang="en-US" dirty="0" smtClean="0"/>
              <a:t>So after </a:t>
            </a:r>
            <a:r>
              <a:rPr lang="en-US" i="1" dirty="0" smtClean="0"/>
              <a:t>h</a:t>
            </a:r>
            <a:r>
              <a:rPr lang="en-US" dirty="0" smtClean="0"/>
              <a:t> heads out of </a:t>
            </a:r>
            <a:r>
              <a:rPr lang="en-US" i="1" dirty="0" smtClean="0"/>
              <a:t>n</a:t>
            </a:r>
            <a:r>
              <a:rPr lang="en-US" dirty="0" smtClean="0"/>
              <a:t> flips, our posterior distribution says P(</a:t>
            </a:r>
            <a:r>
              <a:rPr lang="en-US" i="1" dirty="0" smtClean="0"/>
              <a:t>head</a:t>
            </a:r>
            <a:r>
              <a:rPr lang="en-US" dirty="0" smtClean="0"/>
              <a:t>)=(</a:t>
            </a:r>
            <a:r>
              <a:rPr lang="en-US" i="1" dirty="0" err="1" smtClean="0"/>
              <a:t>a+h</a:t>
            </a:r>
            <a:r>
              <a:rPr lang="en-US" dirty="0" smtClean="0"/>
              <a:t>)/(</a:t>
            </a:r>
            <a:r>
              <a:rPr lang="en-US" i="1" dirty="0" err="1" smtClean="0"/>
              <a:t>a+b+n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000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One Prior: Beta Distribution</a:t>
            </a:r>
            <a:endParaRPr lang="en-US" sz="4000" b="1" i="1" smtClean="0"/>
          </a:p>
        </p:txBody>
      </p:sp>
      <p:pic>
        <p:nvPicPr>
          <p:cNvPr id="99331" name="Picture 5"/>
          <p:cNvPicPr>
            <a:picLocks noChangeAspect="1" noChangeArrowheads="1"/>
          </p:cNvPicPr>
          <p:nvPr/>
        </p:nvPicPr>
        <p:blipFill>
          <a:blip r:embed="rId3" cstate="print">
            <a:lum bright="-36000" contras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6"/>
          <p:cNvPicPr>
            <a:picLocks noChangeAspect="1" noChangeArrowheads="1"/>
          </p:cNvPicPr>
          <p:nvPr/>
        </p:nvPicPr>
        <p:blipFill>
          <a:blip r:embed="rId4" cstate="print">
            <a:lum bright="-48000" contrast="6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6705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7"/>
          <p:cNvPicPr>
            <a:picLocks noChangeAspect="1" noChangeArrowheads="1"/>
          </p:cNvPicPr>
          <p:nvPr/>
        </p:nvPicPr>
        <p:blipFill>
          <a:blip r:embed="rId5" cstate="print">
            <a:lum bright="-42000" contrast="6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91100"/>
            <a:ext cx="33528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8"/>
          <p:cNvPicPr>
            <a:picLocks noChangeAspect="1" noChangeArrowheads="1"/>
          </p:cNvPicPr>
          <p:nvPr/>
        </p:nvPicPr>
        <p:blipFill>
          <a:blip r:embed="rId6" cstate="print">
            <a:lum bright="-48000" contras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14900"/>
            <a:ext cx="3810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9"/>
          <p:cNvSpPr>
            <a:spLocks noChangeArrowheads="1"/>
          </p:cNvSpPr>
          <p:nvPr/>
        </p:nvSpPr>
        <p:spPr bwMode="auto">
          <a:xfrm>
            <a:off x="1524000" y="43434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9336" name="Text Box 10"/>
          <p:cNvSpPr txBox="1">
            <a:spLocks noChangeArrowheads="1"/>
          </p:cNvSpPr>
          <p:nvPr/>
        </p:nvSpPr>
        <p:spPr bwMode="auto">
          <a:xfrm>
            <a:off x="685800" y="2895600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i="1"/>
              <a:t>a,b</a:t>
            </a:r>
          </a:p>
        </p:txBody>
      </p:sp>
      <p:sp>
        <p:nvSpPr>
          <p:cNvPr id="99337" name="TextBox 8"/>
          <p:cNvSpPr txBox="1">
            <a:spLocks noChangeArrowheads="1"/>
          </p:cNvSpPr>
          <p:nvPr/>
        </p:nvSpPr>
        <p:spPr bwMode="auto">
          <a:xfrm>
            <a:off x="876300" y="59436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For any positive integer </a:t>
            </a:r>
            <a:r>
              <a:rPr lang="en-US" i="1"/>
              <a:t>y</a:t>
            </a:r>
            <a:r>
              <a:rPr lang="en-US"/>
              <a:t>, 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(</a:t>
            </a:r>
            <a:r>
              <a:rPr lang="en-US" i="1"/>
              <a:t>y</a:t>
            </a:r>
            <a:r>
              <a:rPr lang="en-US"/>
              <a:t>) = (</a:t>
            </a:r>
            <a:r>
              <a:rPr lang="en-US" i="1"/>
              <a:t>y-1</a:t>
            </a:r>
            <a:r>
              <a:rPr lang="en-US"/>
              <a:t>)!</a:t>
            </a:r>
          </a:p>
        </p:txBody>
      </p:sp>
    </p:spTree>
    <p:extLst>
      <p:ext uri="{BB962C8B-B14F-4D97-AF65-F5344CB8AC3E}">
        <p14:creationId xmlns="" xmlns:p14="http://schemas.microsoft.com/office/powerpoint/2010/main" val="42512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6052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9316" name="Group 4"/>
          <p:cNvGraphicFramePr>
            <a:graphicFrameLocks noGrp="1"/>
          </p:cNvGraphicFramePr>
          <p:nvPr/>
        </p:nvGraphicFramePr>
        <p:xfrm>
          <a:off x="4903788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7"/>
                <a:gridCol w="660400"/>
                <a:gridCol w="642938"/>
                <a:gridCol w="642937"/>
                <a:gridCol w="660400"/>
                <a:gridCol w="65246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62" name="Text Box 62"/>
          <p:cNvSpPr txBox="1">
            <a:spLocks noChangeArrowheads="1"/>
          </p:cNvSpPr>
          <p:nvPr/>
        </p:nvSpPr>
        <p:spPr bwMode="auto">
          <a:xfrm>
            <a:off x="269875" y="5457825"/>
            <a:ext cx="234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P(B|data) = ?</a:t>
            </a:r>
          </a:p>
        </p:txBody>
      </p:sp>
      <p:sp>
        <p:nvSpPr>
          <p:cNvPr id="102463" name="Freeform 63"/>
          <p:cNvSpPr>
            <a:spLocks/>
          </p:cNvSpPr>
          <p:nvPr/>
        </p:nvSpPr>
        <p:spPr bwMode="auto">
          <a:xfrm>
            <a:off x="4783138" y="1671638"/>
            <a:ext cx="754062" cy="3040062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2464" name="Freeform 64"/>
          <p:cNvSpPr>
            <a:spLocks/>
          </p:cNvSpPr>
          <p:nvPr/>
        </p:nvSpPr>
        <p:spPr bwMode="auto">
          <a:xfrm>
            <a:off x="6216650" y="1689100"/>
            <a:ext cx="2678113" cy="3022600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49379" name="Text Box 67"/>
          <p:cNvSpPr txBox="1">
            <a:spLocks noChangeArrowheads="1"/>
          </p:cNvSpPr>
          <p:nvPr/>
        </p:nvSpPr>
        <p:spPr bwMode="auto">
          <a:xfrm>
            <a:off x="2657475" y="4914900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9900CC"/>
                </a:solidFill>
              </a:rPr>
              <a:t>Prior</a:t>
            </a:r>
          </a:p>
        </p:txBody>
      </p:sp>
      <p:sp>
        <p:nvSpPr>
          <p:cNvPr id="1549381" name="Text Box 69"/>
          <p:cNvSpPr txBox="1">
            <a:spLocks noChangeArrowheads="1"/>
          </p:cNvSpPr>
          <p:nvPr/>
        </p:nvSpPr>
        <p:spPr bwMode="auto">
          <a:xfrm>
            <a:off x="3889375" y="5457825"/>
            <a:ext cx="175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“+ data” = </a:t>
            </a:r>
          </a:p>
        </p:txBody>
      </p:sp>
      <p:sp>
        <p:nvSpPr>
          <p:cNvPr id="102467" name="Freeform 72"/>
          <p:cNvSpPr>
            <a:spLocks/>
          </p:cNvSpPr>
          <p:nvPr/>
        </p:nvSpPr>
        <p:spPr bwMode="auto">
          <a:xfrm>
            <a:off x="3046413" y="1514475"/>
            <a:ext cx="1606550" cy="892175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9175" y="5457825"/>
            <a:ext cx="15986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9900CC"/>
                </a:solidFill>
              </a:rPr>
              <a:t>Beta(1,4)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870575" y="5461000"/>
            <a:ext cx="100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(3,7)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100888" y="5003800"/>
            <a:ext cx="1455737" cy="985838"/>
            <a:chOff x="6259558" y="5372100"/>
            <a:chExt cx="1455964" cy="985838"/>
          </a:xfrm>
        </p:grpSpPr>
        <p:cxnSp>
          <p:nvCxnSpPr>
            <p:cNvPr id="102471" name="Straight Connector 15"/>
            <p:cNvCxnSpPr>
              <a:cxnSpLocks noChangeShapeType="1"/>
            </p:cNvCxnSpPr>
            <p:nvPr/>
          </p:nvCxnSpPr>
          <p:spPr bwMode="auto">
            <a:xfrm flipV="1">
              <a:off x="6264640" y="5806440"/>
              <a:ext cx="118872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72" name="TextBox 16"/>
            <p:cNvSpPr txBox="1">
              <a:spLocks noChangeArrowheads="1"/>
            </p:cNvSpPr>
            <p:nvPr/>
          </p:nvSpPr>
          <p:spPr bwMode="auto">
            <a:xfrm>
              <a:off x="6259558" y="5900738"/>
              <a:ext cx="85738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.3</a:t>
              </a:r>
            </a:p>
          </p:txBody>
        </p:sp>
        <p:cxnSp>
          <p:nvCxnSpPr>
            <p:cNvPr id="102473" name="Straight Connector 17"/>
            <p:cNvCxnSpPr>
              <a:cxnSpLocks noChangeShapeType="1"/>
            </p:cNvCxnSpPr>
            <p:nvPr/>
          </p:nvCxnSpPr>
          <p:spPr bwMode="auto">
            <a:xfrm flipV="1">
              <a:off x="6278880" y="6339840"/>
              <a:ext cx="118872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4" name="Straight Connector 18"/>
            <p:cNvCxnSpPr>
              <a:cxnSpLocks noChangeShapeType="1"/>
            </p:cNvCxnSpPr>
            <p:nvPr/>
          </p:nvCxnSpPr>
          <p:spPr bwMode="auto">
            <a:xfrm rot="5400000" flipV="1">
              <a:off x="6004560" y="6065520"/>
              <a:ext cx="54864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5" name="Straight Connector 19"/>
            <p:cNvCxnSpPr>
              <a:cxnSpLocks noChangeShapeType="1"/>
            </p:cNvCxnSpPr>
            <p:nvPr/>
          </p:nvCxnSpPr>
          <p:spPr bwMode="auto">
            <a:xfrm rot="5400000" flipV="1">
              <a:off x="6614160" y="6065520"/>
              <a:ext cx="54864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76" name="Rectangle 10"/>
            <p:cNvSpPr>
              <a:spLocks noChangeArrowheads="1"/>
            </p:cNvSpPr>
            <p:nvPr/>
          </p:nvSpPr>
          <p:spPr bwMode="auto">
            <a:xfrm>
              <a:off x="6450088" y="5372100"/>
              <a:ext cx="32866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eaLnBrk="0" hangingPunct="0"/>
              <a:r>
                <a:rPr lang="en-US" sz="2800" b="0" i="1">
                  <a:latin typeface="Arial" pitchFamily="34" charset="0"/>
                </a:rPr>
                <a:t>B</a:t>
              </a:r>
              <a:endParaRPr lang="en-US" sz="2800" b="0">
                <a:latin typeface="Arial" pitchFamily="34" charset="0"/>
              </a:endParaRPr>
            </a:p>
          </p:txBody>
        </p:sp>
        <p:cxnSp>
          <p:nvCxnSpPr>
            <p:cNvPr id="102477" name="Straight Connector 21"/>
            <p:cNvCxnSpPr>
              <a:cxnSpLocks noChangeShapeType="1"/>
            </p:cNvCxnSpPr>
            <p:nvPr/>
          </p:nvCxnSpPr>
          <p:spPr bwMode="auto">
            <a:xfrm rot="5400000" flipV="1">
              <a:off x="7166338" y="6065521"/>
              <a:ext cx="54864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78" name="Rectangle 10"/>
            <p:cNvSpPr>
              <a:spLocks noChangeArrowheads="1"/>
            </p:cNvSpPr>
            <p:nvPr/>
          </p:nvSpPr>
          <p:spPr bwMode="auto">
            <a:xfrm>
              <a:off x="6869253" y="5372100"/>
              <a:ext cx="536658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/>
            <a:p>
              <a:pPr eaLnBrk="0" hangingPunct="0"/>
              <a:r>
                <a:rPr lang="en-US" sz="2800" b="0">
                  <a:latin typeface="Arial" pitchFamily="34" charset="0"/>
                </a:rPr>
                <a:t>¬</a:t>
              </a:r>
              <a:r>
                <a:rPr lang="en-US" sz="2800" b="0" i="1">
                  <a:latin typeface="Arial" pitchFamily="34" charset="0"/>
                </a:rPr>
                <a:t>B</a:t>
              </a:r>
              <a:endParaRPr lang="en-US" sz="2800" b="0">
                <a:latin typeface="Arial" pitchFamily="34" charset="0"/>
              </a:endParaRPr>
            </a:p>
          </p:txBody>
        </p:sp>
        <p:sp>
          <p:nvSpPr>
            <p:cNvPr id="102479" name="TextBox 23"/>
            <p:cNvSpPr txBox="1">
              <a:spLocks noChangeArrowheads="1"/>
            </p:cNvSpPr>
            <p:nvPr/>
          </p:nvSpPr>
          <p:spPr bwMode="auto">
            <a:xfrm>
              <a:off x="6858139" y="5900738"/>
              <a:ext cx="85738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/>
                <a:t>.7</a:t>
              </a:r>
            </a:p>
          </p:txBody>
        </p:sp>
      </p:grp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288925" y="6210300"/>
            <a:ext cx="87772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9900CC"/>
                </a:solidFill>
              </a:rPr>
              <a:t>Prior P(B)= 1/(1+4) = 20% with equivalent sample size 5</a:t>
            </a:r>
          </a:p>
        </p:txBody>
      </p:sp>
    </p:spTree>
    <p:extLst>
      <p:ext uri="{BB962C8B-B14F-4D97-AF65-F5344CB8AC3E}">
        <p14:creationId xmlns="" xmlns:p14="http://schemas.microsoft.com/office/powerpoint/2010/main" val="3509975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379" grpId="0"/>
      <p:bldP spid="1549381" grpId="0"/>
      <p:bldP spid="14" grpId="0" animBg="1"/>
      <p:bldP spid="15" grpId="0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1447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50340" name="Group 4"/>
          <p:cNvGraphicFramePr>
            <a:graphicFrameLocks noGrp="1"/>
          </p:cNvGraphicFramePr>
          <p:nvPr/>
        </p:nvGraphicFramePr>
        <p:xfrm>
          <a:off x="4921250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8"/>
                <a:gridCol w="660400"/>
                <a:gridCol w="642937"/>
                <a:gridCol w="642938"/>
                <a:gridCol w="660400"/>
                <a:gridCol w="6524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86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7" name="Freeform 63"/>
          <p:cNvSpPr>
            <a:spLocks/>
          </p:cNvSpPr>
          <p:nvPr/>
        </p:nvSpPr>
        <p:spPr bwMode="auto">
          <a:xfrm>
            <a:off x="1804988" y="2403475"/>
            <a:ext cx="1606550" cy="893763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3488" name="Freeform 64"/>
          <p:cNvSpPr>
            <a:spLocks/>
          </p:cNvSpPr>
          <p:nvPr/>
        </p:nvSpPr>
        <p:spPr bwMode="auto">
          <a:xfrm>
            <a:off x="6251575" y="1689100"/>
            <a:ext cx="58896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50401" name="Text Box 65"/>
          <p:cNvSpPr txBox="1">
            <a:spLocks noChangeArrowheads="1"/>
          </p:cNvSpPr>
          <p:nvPr/>
        </p:nvSpPr>
        <p:spPr bwMode="auto">
          <a:xfrm>
            <a:off x="36513" y="4708525"/>
            <a:ext cx="269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P(A|E,B) = ?</a:t>
            </a:r>
          </a:p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P(A|E,¬B) = ?</a:t>
            </a:r>
          </a:p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P(A|¬E,B) = ?</a:t>
            </a:r>
          </a:p>
          <a:p>
            <a:pPr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P(A|¬E,¬B) = ?</a:t>
            </a:r>
          </a:p>
        </p:txBody>
      </p:sp>
    </p:spTree>
    <p:extLst>
      <p:ext uri="{BB962C8B-B14F-4D97-AF65-F5344CB8AC3E}">
        <p14:creationId xmlns="" xmlns:p14="http://schemas.microsoft.com/office/powerpoint/2010/main" val="3298603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40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1447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97444" name="Group 4"/>
          <p:cNvGraphicFramePr>
            <a:graphicFrameLocks noGrp="1"/>
          </p:cNvGraphicFramePr>
          <p:nvPr/>
        </p:nvGraphicFramePr>
        <p:xfrm>
          <a:off x="4921250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8"/>
                <a:gridCol w="660400"/>
                <a:gridCol w="642937"/>
                <a:gridCol w="642938"/>
                <a:gridCol w="660400"/>
                <a:gridCol w="6524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510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4511" name="Freeform 63"/>
          <p:cNvSpPr>
            <a:spLocks/>
          </p:cNvSpPr>
          <p:nvPr/>
        </p:nvSpPr>
        <p:spPr bwMode="auto">
          <a:xfrm>
            <a:off x="1804988" y="2403475"/>
            <a:ext cx="1606550" cy="893763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4512" name="Freeform 64"/>
          <p:cNvSpPr>
            <a:spLocks/>
          </p:cNvSpPr>
          <p:nvPr/>
        </p:nvSpPr>
        <p:spPr bwMode="auto">
          <a:xfrm>
            <a:off x="6251575" y="1689100"/>
            <a:ext cx="58896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4513" name="Text Box 66"/>
          <p:cNvSpPr txBox="1">
            <a:spLocks noChangeArrowheads="1"/>
          </p:cNvSpPr>
          <p:nvPr/>
        </p:nvSpPr>
        <p:spPr bwMode="auto">
          <a:xfrm>
            <a:off x="193675" y="4887913"/>
            <a:ext cx="2679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B3B3B3"/>
                </a:solidFill>
                <a:latin typeface="Gill Sans"/>
              </a:rPr>
              <a:t>P(A|E,B) = ?</a:t>
            </a:r>
          </a:p>
          <a:p>
            <a:pPr eaLnBrk="1" hangingPunct="1"/>
            <a:r>
              <a:rPr lang="en-US" sz="3000" b="0">
                <a:solidFill>
                  <a:srgbClr val="B3B3B3"/>
                </a:solidFill>
                <a:latin typeface="Gill Sans"/>
              </a:rPr>
              <a:t>P(A|E,¬B) = ?</a:t>
            </a:r>
          </a:p>
          <a:p>
            <a:pPr eaLnBrk="1" hangingPunct="1"/>
            <a:r>
              <a:rPr lang="en-US" sz="3000" b="0">
                <a:solidFill>
                  <a:srgbClr val="9900CC"/>
                </a:solidFill>
                <a:latin typeface="Gill Sans"/>
              </a:rPr>
              <a:t>P(A|¬E,B) = ?</a:t>
            </a:r>
          </a:p>
          <a:p>
            <a:pPr eaLnBrk="1" hangingPunct="1"/>
            <a:r>
              <a:rPr lang="en-US" sz="3000" b="0">
                <a:solidFill>
                  <a:srgbClr val="B3B3B3"/>
                </a:solidFill>
                <a:latin typeface="Gill Sans"/>
              </a:rPr>
              <a:t>P(A|¬E,¬B) = ?</a:t>
            </a:r>
          </a:p>
        </p:txBody>
      </p:sp>
      <p:sp>
        <p:nvSpPr>
          <p:cNvPr id="1597508" name="Text Box 68"/>
          <p:cNvSpPr txBox="1">
            <a:spLocks noChangeArrowheads="1"/>
          </p:cNvSpPr>
          <p:nvPr/>
        </p:nvSpPr>
        <p:spPr bwMode="auto">
          <a:xfrm>
            <a:off x="3009900" y="4887913"/>
            <a:ext cx="80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9900CC"/>
                </a:solidFill>
                <a:latin typeface="Gill Sans"/>
              </a:rPr>
              <a:t>Prior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25688" y="5748338"/>
            <a:ext cx="15986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9900CC"/>
                </a:solidFill>
              </a:rPr>
              <a:t>Beta(2,3)</a:t>
            </a:r>
          </a:p>
        </p:txBody>
      </p:sp>
    </p:spTree>
    <p:extLst>
      <p:ext uri="{BB962C8B-B14F-4D97-AF65-F5344CB8AC3E}">
        <p14:creationId xmlns="" xmlns:p14="http://schemas.microsoft.com/office/powerpoint/2010/main" val="1906636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8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Car Diagnosis</a:t>
            </a:r>
          </a:p>
        </p:txBody>
      </p:sp>
      <p:pic>
        <p:nvPicPr>
          <p:cNvPr id="35843" name="Content Placeholder 3" descr="Capture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62113"/>
            <a:ext cx="8005763" cy="4400550"/>
          </a:xfrm>
        </p:spPr>
      </p:pic>
      <p:sp>
        <p:nvSpPr>
          <p:cNvPr id="5" name="Rectangle 4"/>
          <p:cNvSpPr/>
          <p:nvPr/>
        </p:nvSpPr>
        <p:spPr>
          <a:xfrm>
            <a:off x="309563" y="1417638"/>
            <a:ext cx="306387" cy="4891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066987-637B-40C0-A073-0CB675E3AE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© D. Weld and D. Fox</a:t>
            </a:r>
          </a:p>
        </p:txBody>
      </p:sp>
    </p:spTree>
    <p:extLst>
      <p:ext uri="{BB962C8B-B14F-4D97-AF65-F5344CB8AC3E}">
        <p14:creationId xmlns="" xmlns:p14="http://schemas.microsoft.com/office/powerpoint/2010/main" val="1854129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3" y="125413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Parameter Estimation and Bayesian Networks</a:t>
            </a:r>
          </a:p>
        </p:txBody>
      </p:sp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514475"/>
            <a:ext cx="39560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97444" name="Group 4"/>
          <p:cNvGraphicFramePr>
            <a:graphicFrameLocks noGrp="1"/>
          </p:cNvGraphicFramePr>
          <p:nvPr/>
        </p:nvGraphicFramePr>
        <p:xfrm>
          <a:off x="4921250" y="1698625"/>
          <a:ext cx="3902075" cy="2908301"/>
        </p:xfrm>
        <a:graphic>
          <a:graphicData uri="http://schemas.openxmlformats.org/drawingml/2006/table">
            <a:tbl>
              <a:tblPr/>
              <a:tblGrid>
                <a:gridCol w="642938"/>
                <a:gridCol w="660400"/>
                <a:gridCol w="642937"/>
                <a:gridCol w="642938"/>
                <a:gridCol w="660400"/>
                <a:gridCol w="6524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E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M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F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</a:rPr>
                        <a:t>...</a:t>
                      </a: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64291" marR="64291" marT="32146" marB="3214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2446" name="Freeform 62"/>
          <p:cNvSpPr>
            <a:spLocks/>
          </p:cNvSpPr>
          <p:nvPr/>
        </p:nvSpPr>
        <p:spPr bwMode="auto">
          <a:xfrm>
            <a:off x="7527925" y="1689100"/>
            <a:ext cx="133191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2447" name="Freeform 63"/>
          <p:cNvSpPr>
            <a:spLocks/>
          </p:cNvSpPr>
          <p:nvPr/>
        </p:nvSpPr>
        <p:spPr bwMode="auto">
          <a:xfrm>
            <a:off x="1804988" y="2403475"/>
            <a:ext cx="1606550" cy="893763"/>
          </a:xfrm>
          <a:custGeom>
            <a:avLst/>
            <a:gdLst>
              <a:gd name="T0" fmla="*/ 7777 w 9111"/>
              <a:gd name="T1" fmla="*/ 1334 h 9111"/>
              <a:gd name="T2" fmla="*/ 7777 w 9111"/>
              <a:gd name="T3" fmla="*/ 7777 h 9111"/>
              <a:gd name="T4" fmla="*/ 1334 w 9111"/>
              <a:gd name="T5" fmla="*/ 7777 h 9111"/>
              <a:gd name="T6" fmla="*/ 1334 w 9111"/>
              <a:gd name="T7" fmla="*/ 1334 h 9111"/>
              <a:gd name="T8" fmla="*/ 7777 w 9111"/>
              <a:gd name="T9" fmla="*/ 1334 h 9111"/>
              <a:gd name="T10" fmla="*/ 7777 w 9111"/>
              <a:gd name="T11" fmla="*/ 1334 h 9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11"/>
              <a:gd name="T19" fmla="*/ 0 h 9111"/>
              <a:gd name="T20" fmla="*/ 9111 w 9111"/>
              <a:gd name="T21" fmla="*/ 9111 h 9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2448" name="Freeform 64"/>
          <p:cNvSpPr>
            <a:spLocks/>
          </p:cNvSpPr>
          <p:nvPr/>
        </p:nvSpPr>
        <p:spPr bwMode="auto">
          <a:xfrm>
            <a:off x="6251575" y="1689100"/>
            <a:ext cx="588963" cy="3019425"/>
          </a:xfrm>
          <a:custGeom>
            <a:avLst/>
            <a:gdLst>
              <a:gd name="T0" fmla="*/ 0 w 10000"/>
              <a:gd name="T1" fmla="*/ 0 h 10000"/>
              <a:gd name="T2" fmla="*/ 10000 w 10000"/>
              <a:gd name="T3" fmla="*/ 0 h 10000"/>
              <a:gd name="T4" fmla="*/ 10000 w 10000"/>
              <a:gd name="T5" fmla="*/ 10000 h 10000"/>
              <a:gd name="T6" fmla="*/ 0 w 10000"/>
              <a:gd name="T7" fmla="*/ 10000 h 10000"/>
              <a:gd name="T8" fmla="*/ 0 w 10000"/>
              <a:gd name="T9" fmla="*/ 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10000"/>
              <a:gd name="T17" fmla="*/ 10000 w 10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2449" name="Text Box 66"/>
          <p:cNvSpPr txBox="1">
            <a:spLocks noChangeArrowheads="1"/>
          </p:cNvSpPr>
          <p:nvPr/>
        </p:nvSpPr>
        <p:spPr bwMode="auto">
          <a:xfrm>
            <a:off x="193675" y="4887913"/>
            <a:ext cx="2679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000" b="0">
                <a:solidFill>
                  <a:srgbClr val="B3B3B3"/>
                </a:solidFill>
                <a:latin typeface="Gill Sans"/>
              </a:rPr>
              <a:t>P(A|E,B) = ?</a:t>
            </a:r>
          </a:p>
          <a:p>
            <a:pPr eaLnBrk="1" hangingPunct="1"/>
            <a:r>
              <a:rPr lang="en-US" sz="3000" b="0">
                <a:solidFill>
                  <a:srgbClr val="B3B3B3"/>
                </a:solidFill>
                <a:latin typeface="Gill Sans"/>
              </a:rPr>
              <a:t>P(A|E,¬B) = ?</a:t>
            </a:r>
          </a:p>
          <a:p>
            <a:pPr eaLnBrk="1" hangingPunct="1"/>
            <a:r>
              <a:rPr lang="en-US" sz="3000" b="0">
                <a:solidFill>
                  <a:srgbClr val="9900CC"/>
                </a:solidFill>
                <a:latin typeface="Gill Sans"/>
              </a:rPr>
              <a:t>P(A|¬E,B) = ?</a:t>
            </a:r>
          </a:p>
          <a:p>
            <a:pPr eaLnBrk="1" hangingPunct="1"/>
            <a:r>
              <a:rPr lang="en-US" sz="3000" b="0">
                <a:solidFill>
                  <a:srgbClr val="B3B3B3"/>
                </a:solidFill>
                <a:latin typeface="Gill Sans"/>
              </a:rPr>
              <a:t>P(A|¬E,¬B) = ?</a:t>
            </a:r>
          </a:p>
        </p:txBody>
      </p:sp>
      <p:sp>
        <p:nvSpPr>
          <p:cNvPr id="1597508" name="Text Box 68"/>
          <p:cNvSpPr txBox="1">
            <a:spLocks noChangeArrowheads="1"/>
          </p:cNvSpPr>
          <p:nvPr/>
        </p:nvSpPr>
        <p:spPr bwMode="auto">
          <a:xfrm>
            <a:off x="3009900" y="4887913"/>
            <a:ext cx="80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000000"/>
                </a:solidFill>
                <a:latin typeface="Gill Sans"/>
              </a:rPr>
              <a:t>Prior</a:t>
            </a:r>
          </a:p>
        </p:txBody>
      </p:sp>
      <p:sp>
        <p:nvSpPr>
          <p:cNvPr id="1597511" name="Text Box 71"/>
          <p:cNvSpPr txBox="1">
            <a:spLocks noChangeArrowheads="1"/>
          </p:cNvSpPr>
          <p:nvPr/>
        </p:nvSpPr>
        <p:spPr bwMode="auto">
          <a:xfrm>
            <a:off x="3979863" y="5700713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642938" eaLnBrk="0" hangingPunct="0"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tabLst>
                <a:tab pos="749300" algn="l"/>
              </a:tabLs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3000" b="0">
                <a:solidFill>
                  <a:srgbClr val="9900CC"/>
                </a:solidFill>
                <a:latin typeface="Gill Sans"/>
              </a:rPr>
              <a:t>+ data=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25688" y="5748338"/>
            <a:ext cx="15986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9900CC"/>
                </a:solidFill>
              </a:rPr>
              <a:t>Beta(2,3)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5588" y="5715000"/>
            <a:ext cx="15986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>
                <a:solidFill>
                  <a:srgbClr val="9900CC"/>
                </a:solidFill>
              </a:rPr>
              <a:t>(3,4)</a:t>
            </a:r>
          </a:p>
        </p:txBody>
      </p:sp>
    </p:spTree>
    <p:extLst>
      <p:ext uri="{BB962C8B-B14F-4D97-AF65-F5344CB8AC3E}">
        <p14:creationId xmlns="" xmlns:p14="http://schemas.microsoft.com/office/powerpoint/2010/main" val="2273934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Bayesian Learning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4172"/>
            <a:ext cx="8229600" cy="563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Use Bayes rule</a:t>
            </a:r>
            <a:r>
              <a:rPr lang="en-US" dirty="0" smtClean="0">
                <a:solidFill>
                  <a:srgbClr val="000090"/>
                </a:solidFill>
              </a:rPr>
              <a:t>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1054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Or equivalently</a:t>
            </a:r>
            <a:r>
              <a:rPr lang="en-US" sz="2800" dirty="0" smtClean="0">
                <a:solidFill>
                  <a:srgbClr val="000090"/>
                </a:solidFill>
              </a:rPr>
              <a:t>:  </a:t>
            </a:r>
            <a:r>
              <a:rPr lang="en-US" sz="2800" dirty="0" smtClean="0"/>
              <a:t>P(Y | </a:t>
            </a:r>
            <a:r>
              <a:rPr lang="en-US" sz="2800" b="1" dirty="0" smtClean="0"/>
              <a:t>X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 P(</a:t>
            </a:r>
            <a:r>
              <a:rPr lang="en-US" sz="2800" b="1" dirty="0" smtClean="0">
                <a:sym typeface="Symbol"/>
              </a:rPr>
              <a:t>X</a:t>
            </a:r>
            <a:r>
              <a:rPr lang="en-US" sz="2800" dirty="0" smtClean="0">
                <a:sym typeface="Symbol"/>
              </a:rPr>
              <a:t> | Y) P(Y)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53200" y="1519535"/>
            <a:ext cx="2057400" cy="1371600"/>
            <a:chOff x="6553200" y="990600"/>
            <a:chExt cx="2057400" cy="1371600"/>
          </a:xfrm>
        </p:grpSpPr>
        <p:grpSp>
          <p:nvGrpSpPr>
            <p:cNvPr id="5" name="Group 4"/>
            <p:cNvGrpSpPr/>
            <p:nvPr/>
          </p:nvGrpSpPr>
          <p:grpSpPr>
            <a:xfrm>
              <a:off x="7239000" y="990600"/>
              <a:ext cx="1371600" cy="1371600"/>
              <a:chOff x="1524000" y="3962400"/>
              <a:chExt cx="1371600" cy="1371600"/>
            </a:xfrm>
          </p:grpSpPr>
          <p:pic>
            <p:nvPicPr>
              <p:cNvPr id="40" name="Picture 8" descr="beta2-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4000" y="4306252"/>
                <a:ext cx="1371600" cy="1027748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1828800" y="3962400"/>
                <a:ext cx="8386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Prior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H="1">
              <a:off x="6553200" y="182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638800" y="3653135"/>
            <a:ext cx="2980591" cy="614065"/>
            <a:chOff x="5638800" y="3124200"/>
            <a:chExt cx="2980591" cy="614065"/>
          </a:xfrm>
        </p:grpSpPr>
        <p:sp>
          <p:nvSpPr>
            <p:cNvPr id="11" name="Rectangle 10"/>
            <p:cNvSpPr/>
            <p:nvPr/>
          </p:nvSpPr>
          <p:spPr>
            <a:xfrm>
              <a:off x="6553200" y="3276600"/>
              <a:ext cx="2066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Normalization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11" idx="1"/>
            </p:cNvCxnSpPr>
            <p:nvPr/>
          </p:nvCxnSpPr>
          <p:spPr>
            <a:xfrm flipH="1" flipV="1">
              <a:off x="5638800" y="3124200"/>
              <a:ext cx="914400" cy="3832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114800" y="1748135"/>
            <a:ext cx="2306341" cy="838200"/>
            <a:chOff x="4114800" y="1219200"/>
            <a:chExt cx="2306341" cy="838200"/>
          </a:xfrm>
        </p:grpSpPr>
        <p:sp>
          <p:nvSpPr>
            <p:cNvPr id="51" name="Rectangle 50"/>
            <p:cNvSpPr/>
            <p:nvPr/>
          </p:nvSpPr>
          <p:spPr>
            <a:xfrm>
              <a:off x="4114800" y="1219200"/>
              <a:ext cx="23063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Data Likelihood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5105400" y="1676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3043535"/>
            <a:ext cx="2286000" cy="1190662"/>
            <a:chOff x="76200" y="2514600"/>
            <a:chExt cx="2286000" cy="1190662"/>
          </a:xfrm>
        </p:grpSpPr>
        <p:grpSp>
          <p:nvGrpSpPr>
            <p:cNvPr id="55" name="Group 54"/>
            <p:cNvGrpSpPr/>
            <p:nvPr/>
          </p:nvGrpSpPr>
          <p:grpSpPr>
            <a:xfrm>
              <a:off x="76200" y="2514600"/>
              <a:ext cx="1416223" cy="1190662"/>
              <a:chOff x="5322963" y="3822352"/>
              <a:chExt cx="2765163" cy="2883248"/>
            </a:xfrm>
          </p:grpSpPr>
          <p:pic>
            <p:nvPicPr>
              <p:cNvPr id="56" name="Picture 9" descr="beta3-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10200" y="4800600"/>
                <a:ext cx="2542353" cy="1905000"/>
              </a:xfrm>
              <a:prstGeom prst="rect">
                <a:avLst/>
              </a:prstGeom>
              <a:noFill/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322963" y="3822352"/>
                <a:ext cx="2765163" cy="11179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Posterior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V="1">
              <a:off x="1371600" y="2819400"/>
              <a:ext cx="990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057400" y="2855893"/>
            <a:ext cx="4419600" cy="954107"/>
            <a:chOff x="2057400" y="2855893"/>
            <a:chExt cx="4419600" cy="954107"/>
          </a:xfrm>
        </p:grpSpPr>
        <p:sp>
          <p:nvSpPr>
            <p:cNvPr id="23" name="Rectangle 22"/>
            <p:cNvSpPr/>
            <p:nvPr/>
          </p:nvSpPr>
          <p:spPr>
            <a:xfrm>
              <a:off x="2057400" y="2855893"/>
              <a:ext cx="44196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P(Y | </a:t>
              </a:r>
              <a:r>
                <a:rPr lang="en-US" sz="2800" b="1" dirty="0" smtClean="0"/>
                <a:t>X</a:t>
              </a:r>
              <a:r>
                <a:rPr lang="en-US" sz="2800" dirty="0" smtClean="0"/>
                <a:t>)  </a:t>
              </a:r>
              <a:r>
                <a:rPr lang="en-US" sz="2800" dirty="0" smtClean="0">
                  <a:sym typeface="Symbol"/>
                </a:rPr>
                <a:t>=  P(</a:t>
              </a:r>
              <a:r>
                <a:rPr lang="en-US" sz="2800" b="1" dirty="0" smtClean="0">
                  <a:sym typeface="Symbol"/>
                </a:rPr>
                <a:t>X</a:t>
              </a:r>
              <a:r>
                <a:rPr lang="en-US" sz="2800" dirty="0" smtClean="0">
                  <a:sym typeface="Symbol"/>
                </a:rPr>
                <a:t> |Y) P(Y)</a:t>
              </a:r>
            </a:p>
            <a:p>
              <a:r>
                <a:rPr lang="en-US" sz="2800" dirty="0">
                  <a:sym typeface="Symbol"/>
                </a:rPr>
                <a:t>	 </a:t>
              </a:r>
              <a:r>
                <a:rPr lang="en-US" sz="2800" dirty="0" smtClean="0">
                  <a:sym typeface="Symbol"/>
                </a:rPr>
                <a:t>                P(</a:t>
              </a:r>
              <a:r>
                <a:rPr lang="en-US" sz="2800" b="1" dirty="0" smtClean="0">
                  <a:sym typeface="Symbol"/>
                </a:rPr>
                <a:t>X</a:t>
              </a:r>
              <a:r>
                <a:rPr lang="en-US" sz="2800" dirty="0" smtClean="0">
                  <a:sym typeface="Symbol"/>
                </a:rPr>
                <a:t>)</a:t>
              </a:r>
              <a:endParaRPr lang="en-US" sz="28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924300" y="3352800"/>
              <a:ext cx="20193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39571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7030A0"/>
                </a:solidFill>
              </a:rPr>
              <a:t>Naïve Bayes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11619" name="Oval 3"/>
          <p:cNvSpPr>
            <a:spLocks noChangeArrowheads="1"/>
          </p:cNvSpPr>
          <p:nvPr/>
        </p:nvSpPr>
        <p:spPr bwMode="auto">
          <a:xfrm>
            <a:off x="17526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2</a:t>
            </a:r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72390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</a:rPr>
              <a:t>F </a:t>
            </a:r>
            <a:r>
              <a:rPr lang="en-US" sz="1400" baseline="-25000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5334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1</a:t>
            </a: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H="1">
            <a:off x="1066800" y="2019300"/>
            <a:ext cx="2895600" cy="1447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H="1">
            <a:off x="2209800" y="2171700"/>
            <a:ext cx="182880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 flipH="1">
            <a:off x="3429000" y="2247900"/>
            <a:ext cx="685800" cy="1219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4495800" y="2019300"/>
            <a:ext cx="2895600" cy="1524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30" name="Oval 17"/>
          <p:cNvSpPr>
            <a:spLocks noChangeArrowheads="1"/>
          </p:cNvSpPr>
          <p:nvPr/>
        </p:nvSpPr>
        <p:spPr bwMode="auto">
          <a:xfrm>
            <a:off x="31242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3</a:t>
            </a:r>
          </a:p>
        </p:txBody>
      </p:sp>
      <p:sp>
        <p:nvSpPr>
          <p:cNvPr id="111631" name="Oval 20"/>
          <p:cNvSpPr>
            <a:spLocks noChangeArrowheads="1"/>
          </p:cNvSpPr>
          <p:nvPr/>
        </p:nvSpPr>
        <p:spPr bwMode="auto">
          <a:xfrm>
            <a:off x="3886200" y="1638300"/>
            <a:ext cx="685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</a:rPr>
              <a:t>Y</a:t>
            </a:r>
          </a:p>
          <a:p>
            <a:pPr algn="ctr" eaLnBrk="0" hangingPunct="0"/>
            <a:r>
              <a:rPr lang="en-US" sz="1200" dirty="0" smtClean="0">
                <a:solidFill>
                  <a:srgbClr val="000000"/>
                </a:solidFill>
              </a:rPr>
              <a:t>Class</a:t>
            </a:r>
            <a:endParaRPr lang="en-US" sz="12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1200" dirty="0">
                <a:solidFill>
                  <a:srgbClr val="000000"/>
                </a:solidFill>
              </a:rPr>
              <a:t>Value</a:t>
            </a:r>
          </a:p>
        </p:txBody>
      </p:sp>
      <p:sp>
        <p:nvSpPr>
          <p:cNvPr id="111632" name="Text Box 21"/>
          <p:cNvSpPr txBox="1">
            <a:spLocks noChangeArrowheads="1"/>
          </p:cNvSpPr>
          <p:nvPr/>
        </p:nvSpPr>
        <p:spPr bwMode="auto">
          <a:xfrm>
            <a:off x="4403489" y="2223298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/>
              <a:t>…</a:t>
            </a:r>
          </a:p>
        </p:txBody>
      </p:sp>
      <p:sp>
        <p:nvSpPr>
          <p:cNvPr id="111633" name="Rounded Rectangle 21"/>
          <p:cNvSpPr>
            <a:spLocks noChangeArrowheads="1"/>
          </p:cNvSpPr>
          <p:nvPr/>
        </p:nvSpPr>
        <p:spPr bwMode="auto">
          <a:xfrm>
            <a:off x="533400" y="5448300"/>
            <a:ext cx="8229600" cy="952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dirty="0"/>
              <a:t>Assume that features are conditionally </a:t>
            </a:r>
            <a:r>
              <a:rPr lang="en-US" dirty="0" smtClean="0"/>
              <a:t>independent </a:t>
            </a:r>
            <a:r>
              <a:rPr lang="en-US" dirty="0"/>
              <a:t>given class variable</a:t>
            </a:r>
          </a:p>
          <a:p>
            <a:pPr eaLnBrk="0" hangingPunct="0"/>
            <a:r>
              <a:rPr lang="en-US" dirty="0"/>
              <a:t>Works well in practice</a:t>
            </a:r>
          </a:p>
          <a:p>
            <a:pPr eaLnBrk="0" hangingPunct="0"/>
            <a:r>
              <a:rPr lang="en-US" dirty="0"/>
              <a:t> </a:t>
            </a:r>
            <a:r>
              <a:rPr lang="en-US" dirty="0" smtClean="0"/>
              <a:t>   But forces </a:t>
            </a:r>
            <a:r>
              <a:rPr lang="en-US" dirty="0"/>
              <a:t>probabilities towards 0 and 1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12899" y="1065213"/>
            <a:ext cx="4695825" cy="573087"/>
            <a:chOff x="1143000" y="4303713"/>
            <a:chExt cx="4695825" cy="573087"/>
          </a:xfrm>
        </p:grpSpPr>
        <p:pic>
          <p:nvPicPr>
            <p:cNvPr id="18" name="Picture 2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368800"/>
              <a:ext cx="23463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900" y="4303713"/>
              <a:ext cx="2193925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45910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Naïve Bayes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Naïve Bayes assumption:</a:t>
            </a:r>
          </a:p>
          <a:p>
            <a:pPr lvl="1"/>
            <a:r>
              <a:rPr lang="en-US" dirty="0"/>
              <a:t>Features are independent given class: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More generally: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How many parameters now?</a:t>
            </a:r>
          </a:p>
          <a:p>
            <a:pPr lvl="2"/>
            <a:r>
              <a:rPr lang="en-US" sz="1800" dirty="0"/>
              <a:t>Suppose </a:t>
            </a:r>
            <a:r>
              <a:rPr lang="en-US" sz="1800" b="1" dirty="0"/>
              <a:t>X</a:t>
            </a:r>
            <a:r>
              <a:rPr lang="en-US" sz="1800" dirty="0"/>
              <a:t> is composed of </a:t>
            </a:r>
            <a:r>
              <a:rPr lang="en-US" sz="1800" i="1" dirty="0"/>
              <a:t>n</a:t>
            </a:r>
            <a:r>
              <a:rPr lang="en-US" sz="1800" dirty="0"/>
              <a:t> binary features</a:t>
            </a:r>
            <a:endParaRPr lang="en-US" dirty="0"/>
          </a:p>
        </p:txBody>
      </p:sp>
      <p:pic>
        <p:nvPicPr>
          <p:cNvPr id="27034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6670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200400"/>
            <a:ext cx="343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34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9750" y="4383087"/>
            <a:ext cx="4743450" cy="722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55283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NB with Bag of Words for text classification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534400" cy="4525963"/>
          </a:xfrm>
        </p:spPr>
        <p:txBody>
          <a:bodyPr>
            <a:noAutofit/>
          </a:bodyPr>
          <a:lstStyle/>
          <a:p>
            <a:r>
              <a:rPr lang="en-US" sz="2800" dirty="0"/>
              <a:t>Learning phase:</a:t>
            </a:r>
          </a:p>
          <a:p>
            <a:pPr lvl="1"/>
            <a:r>
              <a:rPr lang="en-US" sz="2400" dirty="0"/>
              <a:t>Prior P(Y)</a:t>
            </a:r>
          </a:p>
          <a:p>
            <a:pPr lvl="2"/>
            <a:r>
              <a:rPr lang="en-US" dirty="0"/>
              <a:t>Count how many documents </a:t>
            </a:r>
            <a:r>
              <a:rPr lang="en-US" dirty="0" smtClean="0"/>
              <a:t>from </a:t>
            </a:r>
            <a:r>
              <a:rPr lang="en-US" dirty="0"/>
              <a:t>each topic </a:t>
            </a:r>
            <a:r>
              <a:rPr lang="en-US" dirty="0" smtClean="0"/>
              <a:t>(prior</a:t>
            </a:r>
            <a:r>
              <a:rPr lang="en-US" dirty="0"/>
              <a:t>)</a:t>
            </a:r>
          </a:p>
          <a:p>
            <a:pPr lvl="1"/>
            <a:r>
              <a:rPr lang="en-US" sz="2400" dirty="0"/>
              <a:t>P(</a:t>
            </a:r>
            <a:r>
              <a:rPr lang="en-US" sz="2400" dirty="0" err="1"/>
              <a:t>X</a:t>
            </a:r>
            <a:r>
              <a:rPr lang="en-US" sz="2400" baseline="-25000" dirty="0" err="1"/>
              <a:t>i</a:t>
            </a:r>
            <a:r>
              <a:rPr lang="en-US" sz="2400" dirty="0" err="1"/>
              <a:t>|Y</a:t>
            </a:r>
            <a:r>
              <a:rPr lang="en-US" sz="2400" dirty="0"/>
              <a:t>) </a:t>
            </a:r>
          </a:p>
          <a:p>
            <a:pPr lvl="2"/>
            <a:r>
              <a:rPr lang="en-US" dirty="0"/>
              <a:t>For each </a:t>
            </a:r>
            <a:r>
              <a:rPr lang="en-US" dirty="0" smtClean="0"/>
              <a:t>of m topics, </a:t>
            </a:r>
            <a:r>
              <a:rPr lang="en-US" dirty="0"/>
              <a:t>count how many times you saw word </a:t>
            </a: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in </a:t>
            </a:r>
            <a:r>
              <a:rPr lang="en-US" dirty="0"/>
              <a:t>documents of this topic (+ </a:t>
            </a:r>
            <a:r>
              <a:rPr lang="en-US" dirty="0" smtClean="0"/>
              <a:t>k for prior)</a:t>
            </a:r>
            <a:endParaRPr lang="en-US" dirty="0">
              <a:solidFill>
                <a:srgbClr val="000090"/>
              </a:solidFill>
            </a:endParaRPr>
          </a:p>
          <a:p>
            <a:pPr lvl="2"/>
            <a:r>
              <a:rPr lang="en-US" dirty="0" smtClean="0"/>
              <a:t>Divide by number of times you saw the word (+ </a:t>
            </a:r>
            <a:r>
              <a:rPr lang="en-US" dirty="0" err="1" smtClean="0"/>
              <a:t>k</a:t>
            </a:r>
            <a:r>
              <a:rPr lang="en-US" dirty="0" err="1" smtClean="0">
                <a:sym typeface="Symbol"/>
              </a:rPr>
              <a:t></a:t>
            </a:r>
            <a:r>
              <a:rPr lang="en-US" dirty="0" err="1">
                <a:sym typeface="Symbol"/>
              </a:rPr>
              <a:t>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800" dirty="0"/>
              <a:t>Test phase:</a:t>
            </a:r>
          </a:p>
          <a:p>
            <a:pPr lvl="1"/>
            <a:r>
              <a:rPr lang="en-US" sz="2400" dirty="0"/>
              <a:t>For each document</a:t>
            </a:r>
          </a:p>
          <a:p>
            <a:pPr lvl="2"/>
            <a:r>
              <a:rPr lang="en-US" dirty="0"/>
              <a:t>Use naïve Bayes decision rule</a:t>
            </a:r>
          </a:p>
        </p:txBody>
      </p:sp>
      <p:pic>
        <p:nvPicPr>
          <p:cNvPr id="2897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625" y="5410200"/>
            <a:ext cx="73183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31811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47700"/>
          </a:xfrm>
          <a:noFill/>
        </p:spPr>
        <p:txBody>
          <a:bodyPr>
            <a:normAutofit fontScale="90000"/>
          </a:bodyPr>
          <a:lstStyle/>
          <a:p>
            <a:pPr eaLnBrk="1" hangingPunct="1">
              <a:tabLst>
                <a:tab pos="1536700" algn="l"/>
              </a:tabLst>
            </a:pPr>
            <a:r>
              <a:rPr lang="en-US" dirty="0" smtClean="0"/>
              <a:t>Probabilities: Important Detail!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87438" y="2314575"/>
            <a:ext cx="7051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42938">
              <a:tabLst>
                <a:tab pos="749300" algn="l"/>
              </a:tabLst>
            </a:pPr>
            <a:r>
              <a:rPr lang="en-US" sz="3400">
                <a:solidFill>
                  <a:srgbClr val="000000"/>
                </a:solidFill>
                <a:latin typeface="Comic Sans MS" pitchFamily="66" charset="0"/>
              </a:rPr>
              <a:t>Any more potential problems here?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9144000" cy="2390775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P(spam | X</a:t>
            </a:r>
            <a:r>
              <a:rPr lang="en-US" baseline="-25000" dirty="0" smtClean="0"/>
              <a:t>1</a:t>
            </a:r>
            <a:r>
              <a:rPr lang="en-US" dirty="0" smtClean="0"/>
              <a:t> …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=  </a:t>
            </a:r>
            <a:r>
              <a:rPr lang="en-US" sz="5400" dirty="0" smtClean="0">
                <a:sym typeface="Symbol" pitchFamily="18" charset="2"/>
              </a:rPr>
              <a:t></a:t>
            </a:r>
            <a:r>
              <a:rPr lang="en-US" dirty="0" smtClean="0">
                <a:sym typeface="Symbol" pitchFamily="18" charset="2"/>
              </a:rPr>
              <a:t> P(spam | X</a:t>
            </a:r>
            <a:r>
              <a:rPr lang="en-US" baseline="-25000" dirty="0" smtClean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ym typeface="Symbol" pitchFamily="18" charset="2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184650" y="1785938"/>
            <a:ext cx="76835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None/>
            </a:pPr>
            <a:r>
              <a:rPr lang="en-US" sz="2800" dirty="0" err="1">
                <a:solidFill>
                  <a:srgbClr val="0000FF"/>
                </a:solidFill>
              </a:rPr>
              <a:t>i</a:t>
            </a:r>
            <a:endParaRPr lang="en-US" sz="280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231775" y="3160713"/>
            <a:ext cx="9144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rgbClr val="990099"/>
                </a:solidFill>
              </a:rPr>
              <a:t>We are multiplying lots of small numbers 		Danger of underflow!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0.5</a:t>
            </a:r>
            <a:r>
              <a:rPr lang="en-US" sz="2800" baseline="30000" dirty="0"/>
              <a:t>57 </a:t>
            </a:r>
            <a:r>
              <a:rPr lang="en-US" sz="2800" dirty="0"/>
              <a:t>= 7 E -18       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sz="2800" baseline="30000" dirty="0"/>
          </a:p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rgbClr val="990099"/>
                </a:solidFill>
              </a:rPr>
              <a:t>Solution? Use logs and add!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p</a:t>
            </a:r>
            <a:r>
              <a:rPr lang="en-US" sz="2800" baseline="-25000" dirty="0"/>
              <a:t>1</a:t>
            </a:r>
            <a:r>
              <a:rPr lang="en-US" sz="2800" dirty="0"/>
              <a:t> * p</a:t>
            </a:r>
            <a:r>
              <a:rPr lang="en-US" sz="2800" baseline="-25000" dirty="0"/>
              <a:t>2</a:t>
            </a:r>
            <a:r>
              <a:rPr lang="en-US" sz="2800" dirty="0"/>
              <a:t> = e </a:t>
            </a:r>
            <a:r>
              <a:rPr lang="en-US" sz="2800" baseline="30000" dirty="0"/>
              <a:t>log(p1)+log(p2)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Always keep in log form</a:t>
            </a:r>
          </a:p>
          <a:p>
            <a:pPr marL="342900" indent="-342900" algn="l">
              <a:spcBef>
                <a:spcPct val="20000"/>
              </a:spcBef>
              <a:buClr>
                <a:srgbClr val="990099"/>
              </a:buClr>
              <a:buFont typeface="Wingdings" pitchFamily="2" charset="2"/>
              <a:buChar char="§"/>
            </a:pPr>
            <a:endParaRPr lang="en-US" sz="3200" dirty="0">
              <a:solidFill>
                <a:srgbClr val="990099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63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What if we </a:t>
            </a:r>
            <a:r>
              <a:rPr lang="en-US" b="1" i="1" smtClean="0">
                <a:solidFill>
                  <a:srgbClr val="9900CC"/>
                </a:solidFill>
              </a:rPr>
              <a:t>don’t</a:t>
            </a:r>
            <a:r>
              <a:rPr lang="en-US" smtClean="0">
                <a:solidFill>
                  <a:srgbClr val="9900CC"/>
                </a:solidFill>
              </a:rPr>
              <a:t> </a:t>
            </a:r>
            <a:r>
              <a:rPr lang="en-US" smtClean="0"/>
              <a:t>know structure?</a:t>
            </a:r>
          </a:p>
        </p:txBody>
      </p:sp>
    </p:spTree>
    <p:extLst>
      <p:ext uri="{BB962C8B-B14F-4D97-AF65-F5344CB8AC3E}">
        <p14:creationId xmlns="" xmlns:p14="http://schemas.microsoft.com/office/powerpoint/2010/main" val="4179043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1300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Learning The Structure</a:t>
            </a:r>
            <a:br>
              <a:rPr lang="en-US" smtClean="0"/>
            </a:br>
            <a:r>
              <a:rPr lang="en-US" smtClean="0"/>
              <a:t>of Bayesian Networks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5913"/>
            <a:ext cx="9144000" cy="22383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mtClean="0"/>
              <a:t>Search thru the space… 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of possible network structures!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(for now, assume we observe all variables)</a:t>
            </a:r>
          </a:p>
          <a:p>
            <a:pPr>
              <a:lnSpc>
                <a:spcPct val="85000"/>
              </a:lnSpc>
            </a:pPr>
            <a:r>
              <a:rPr lang="en-US" smtClean="0"/>
              <a:t>For each structure, learn parameters</a:t>
            </a:r>
          </a:p>
          <a:p>
            <a:pPr>
              <a:lnSpc>
                <a:spcPct val="85000"/>
              </a:lnSpc>
            </a:pPr>
            <a:r>
              <a:rPr lang="en-US" smtClean="0"/>
              <a:t>Pick the one that fits observed data best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Caveat – won’t we end up fully connected????</a:t>
            </a:r>
          </a:p>
          <a:p>
            <a:pPr lvl="1">
              <a:lnSpc>
                <a:spcPct val="85000"/>
              </a:lnSpc>
            </a:pPr>
            <a:endParaRPr lang="en-US" smtClean="0"/>
          </a:p>
          <a:p>
            <a:pPr lvl="1">
              <a:lnSpc>
                <a:spcPct val="85000"/>
              </a:lnSpc>
            </a:pPr>
            <a:endParaRPr lang="en-US" smtClean="0"/>
          </a:p>
        </p:txBody>
      </p:sp>
      <p:sp>
        <p:nvSpPr>
          <p:cNvPr id="1467396" name="Rectangle 4"/>
          <p:cNvSpPr>
            <a:spLocks noChangeArrowheads="1"/>
          </p:cNvSpPr>
          <p:nvPr/>
        </p:nvSpPr>
        <p:spPr bwMode="auto">
          <a:xfrm>
            <a:off x="0" y="504190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</a:pPr>
            <a:r>
              <a:rPr lang="en-US" b="0"/>
              <a:t>When scoring, add a penalty</a:t>
            </a:r>
          </a:p>
          <a:p>
            <a:pPr marL="742950" lvl="1" indent="-285750" eaLnBrk="0" hangingPunct="0">
              <a:lnSpc>
                <a:spcPct val="85000"/>
              </a:lnSpc>
              <a:buFontTx/>
              <a:buChar char=" "/>
            </a:pPr>
            <a:r>
              <a:rPr lang="en-US" sz="3600" b="0">
                <a:sym typeface="Symbol" pitchFamily="18" charset="2"/>
              </a:rPr>
              <a:t></a:t>
            </a:r>
            <a:r>
              <a:rPr lang="en-US" sz="2800" b="0">
                <a:sym typeface="Symbol" pitchFamily="18" charset="2"/>
              </a:rPr>
              <a:t> model complexity</a:t>
            </a:r>
          </a:p>
        </p:txBody>
      </p:sp>
      <p:sp>
        <p:nvSpPr>
          <p:cNvPr id="1467397" name="Rectangle 5"/>
          <p:cNvSpPr>
            <a:spLocks noChangeArrowheads="1"/>
          </p:cNvSpPr>
          <p:nvPr/>
        </p:nvSpPr>
        <p:spPr bwMode="auto">
          <a:xfrm rot="-1584640">
            <a:off x="1652588" y="4581525"/>
            <a:ext cx="35321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</a:pPr>
            <a:r>
              <a:rPr lang="en-US" b="0">
                <a:solidFill>
                  <a:srgbClr val="9900CC"/>
                </a:solidFill>
              </a:rPr>
              <a:t>Problem !?!?</a:t>
            </a:r>
            <a:endParaRPr lang="en-US" b="0">
              <a:solidFill>
                <a:srgbClr val="9900CC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386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396" grpId="0"/>
      <p:bldP spid="1467397" grpId="0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1300"/>
            <a:ext cx="9144000" cy="11430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en-US" smtClean="0"/>
              <a:t>Learning The Structure</a:t>
            </a:r>
            <a:br>
              <a:rPr lang="en-US" smtClean="0"/>
            </a:br>
            <a:r>
              <a:rPr lang="en-US" smtClean="0"/>
              <a:t>of Bayesian Networks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5913"/>
            <a:ext cx="9144000" cy="22383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mtClean="0"/>
              <a:t>Search thru the space </a:t>
            </a:r>
          </a:p>
          <a:p>
            <a:pPr>
              <a:lnSpc>
                <a:spcPct val="85000"/>
              </a:lnSpc>
            </a:pPr>
            <a:r>
              <a:rPr lang="en-US" smtClean="0"/>
              <a:t>For each structure, learn parameters</a:t>
            </a:r>
          </a:p>
          <a:p>
            <a:pPr>
              <a:lnSpc>
                <a:spcPct val="85000"/>
              </a:lnSpc>
            </a:pPr>
            <a:r>
              <a:rPr lang="en-US" smtClean="0"/>
              <a:t>Pick the one that fits observed data best</a:t>
            </a:r>
          </a:p>
          <a:p>
            <a:pPr lvl="1">
              <a:lnSpc>
                <a:spcPct val="85000"/>
              </a:lnSpc>
            </a:pPr>
            <a:r>
              <a:rPr lang="en-US" smtClean="0"/>
              <a:t>Penalize complex models</a:t>
            </a:r>
          </a:p>
          <a:p>
            <a:pPr lvl="1">
              <a:lnSpc>
                <a:spcPct val="85000"/>
              </a:lnSpc>
            </a:pPr>
            <a:endParaRPr lang="en-US" sz="1600" smtClean="0"/>
          </a:p>
          <a:p>
            <a:pPr>
              <a:lnSpc>
                <a:spcPct val="85000"/>
              </a:lnSpc>
            </a:pPr>
            <a:r>
              <a:rPr lang="en-US" smtClean="0"/>
              <a:t>Problem?</a:t>
            </a:r>
          </a:p>
        </p:txBody>
      </p:sp>
      <p:sp>
        <p:nvSpPr>
          <p:cNvPr id="1468420" name="Rectangle 4"/>
          <p:cNvSpPr>
            <a:spLocks noChangeArrowheads="1"/>
          </p:cNvSpPr>
          <p:nvPr/>
        </p:nvSpPr>
        <p:spPr bwMode="auto">
          <a:xfrm>
            <a:off x="0" y="4043363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buFontTx/>
              <a:buChar char=" "/>
            </a:pPr>
            <a:r>
              <a:rPr lang="en-US" sz="2800" b="0"/>
              <a:t>Exponential number of networks!</a:t>
            </a:r>
          </a:p>
          <a:p>
            <a:pPr marL="742950" lvl="1" indent="-285750" eaLnBrk="0" hangingPunct="0">
              <a:buFontTx/>
              <a:buChar char=" "/>
            </a:pPr>
            <a:r>
              <a:rPr lang="en-US" sz="2800" b="0"/>
              <a:t>And we need to learn parameters for each!</a:t>
            </a:r>
          </a:p>
          <a:p>
            <a:pPr marL="742950" lvl="1" indent="-285750" eaLnBrk="0" hangingPunct="0">
              <a:buFontTx/>
              <a:buChar char=" "/>
            </a:pPr>
            <a:r>
              <a:rPr lang="en-US" sz="2800" b="0"/>
              <a:t>Exhaustive search out of the question!</a:t>
            </a:r>
          </a:p>
          <a:p>
            <a:pPr marL="342900" indent="-342900" eaLnBrk="0" hangingPunct="0"/>
            <a:r>
              <a:rPr lang="en-US" b="0"/>
              <a:t>So what now?</a:t>
            </a:r>
          </a:p>
        </p:txBody>
      </p:sp>
    </p:spTree>
    <p:extLst>
      <p:ext uri="{BB962C8B-B14F-4D97-AF65-F5344CB8AC3E}">
        <p14:creationId xmlns="" xmlns:p14="http://schemas.microsoft.com/office/powerpoint/2010/main" val="2835295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84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Learning as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Local Search</a:t>
            </a:r>
          </a:p>
          <a:p>
            <a:pPr marL="628650" lvl="1" indent="-514350">
              <a:buFont typeface="+mj-lt"/>
              <a:buAutoNum type="arabicPeriod"/>
              <a:tabLst>
                <a:tab pos="1054100" algn="l"/>
                <a:tab pos="1054100" algn="l"/>
                <a:tab pos="1054100" algn="l"/>
                <a:tab pos="1054100" algn="l"/>
              </a:tabLst>
              <a:defRPr/>
            </a:pPr>
            <a:r>
              <a:rPr lang="en-US" dirty="0" smtClean="0"/>
              <a:t>Start with some network structure</a:t>
            </a:r>
          </a:p>
          <a:p>
            <a:pPr marL="628650" lvl="1" indent="-514350">
              <a:buFont typeface="+mj-lt"/>
              <a:buAutoNum type="arabicPeriod"/>
              <a:tabLst>
                <a:tab pos="1054100" algn="l"/>
                <a:tab pos="1054100" algn="l"/>
                <a:tab pos="1054100" algn="l"/>
                <a:tab pos="1054100" algn="l"/>
              </a:tabLst>
              <a:defRPr/>
            </a:pPr>
            <a:r>
              <a:rPr lang="en-US" dirty="0" smtClean="0"/>
              <a:t>Try to make a change </a:t>
            </a:r>
            <a:br>
              <a:rPr lang="en-US" dirty="0" smtClean="0"/>
            </a:br>
            <a:r>
              <a:rPr lang="en-US" dirty="0" smtClean="0"/>
              <a:t>(add or delete or reverse edge)</a:t>
            </a:r>
          </a:p>
          <a:p>
            <a:pPr marL="628650" lvl="1" indent="-514350">
              <a:buFont typeface="+mj-lt"/>
              <a:buAutoNum type="arabicPeriod"/>
              <a:tabLst>
                <a:tab pos="1054100" algn="l"/>
                <a:tab pos="1054100" algn="l"/>
                <a:tab pos="1054100" algn="l"/>
                <a:tab pos="1054100" algn="l"/>
              </a:tabLst>
              <a:defRPr/>
            </a:pPr>
            <a:r>
              <a:rPr lang="en-US" dirty="0" smtClean="0"/>
              <a:t>See if the new network is any better</a:t>
            </a:r>
          </a:p>
          <a:p>
            <a:pPr>
              <a:defRPr/>
            </a:pPr>
            <a:r>
              <a:rPr lang="en-US" dirty="0" smtClean="0"/>
              <a:t>What should the initial state be?</a:t>
            </a:r>
          </a:p>
          <a:p>
            <a:pPr lvl="1">
              <a:defRPr/>
            </a:pPr>
            <a:r>
              <a:rPr lang="en-US" dirty="0" smtClean="0"/>
              <a:t>Uniform prior over random networks?</a:t>
            </a:r>
          </a:p>
          <a:p>
            <a:pPr lvl="1">
              <a:defRPr/>
            </a:pPr>
            <a:r>
              <a:rPr lang="en-US" dirty="0" smtClean="0"/>
              <a:t>Based on prior knowledge?</a:t>
            </a:r>
          </a:p>
          <a:p>
            <a:pPr lvl="1">
              <a:defRPr/>
            </a:pPr>
            <a:r>
              <a:rPr lang="en-US" dirty="0" smtClean="0"/>
              <a:t>Empty network?</a:t>
            </a:r>
          </a:p>
          <a:p>
            <a:pPr>
              <a:defRPr/>
            </a:pPr>
            <a:r>
              <a:rPr lang="en-US" dirty="0" smtClean="0"/>
              <a:t>How do we evaluate networks?</a:t>
            </a:r>
          </a:p>
          <a:p>
            <a:pPr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					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085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smtClean="0"/>
              <a:t>© Daniel S. Weld</a:t>
            </a:r>
          </a:p>
        </p:txBody>
      </p:sp>
      <p:sp>
        <p:nvSpPr>
          <p:cNvPr id="10854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90D4178-8C31-4985-8F03-7B96E8A86B80}" type="slidenum">
              <a:rPr lang="en-US" sz="1400" b="0" smtClean="0"/>
              <a:pPr/>
              <a:t>59</a:t>
            </a:fld>
            <a:endParaRPr lang="en-US" sz="1400" b="0" smtClean="0"/>
          </a:p>
        </p:txBody>
      </p:sp>
    </p:spTree>
    <p:extLst>
      <p:ext uri="{BB962C8B-B14F-4D97-AF65-F5344CB8AC3E}">
        <p14:creationId xmlns="" xmlns:p14="http://schemas.microsoft.com/office/powerpoint/2010/main" val="3108450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P(B | J=true, M=true)</a:t>
            </a:r>
            <a:endParaRPr lang="en-CA" dirty="0" smtClean="0">
              <a:solidFill>
                <a:srgbClr val="7030A0"/>
              </a:solidFill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45318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409466-C908-4BAB-B773-3A239B53574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7109" name="Oval 3"/>
          <p:cNvSpPr>
            <a:spLocks noChangeArrowheads="1"/>
          </p:cNvSpPr>
          <p:nvPr/>
        </p:nvSpPr>
        <p:spPr bwMode="auto">
          <a:xfrm>
            <a:off x="2192338" y="1417638"/>
            <a:ext cx="1981200" cy="762000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2268538" y="1570038"/>
            <a:ext cx="183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Earthquake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1" name="Oval 5"/>
          <p:cNvSpPr>
            <a:spLocks noChangeArrowheads="1"/>
          </p:cNvSpPr>
          <p:nvPr/>
        </p:nvSpPr>
        <p:spPr bwMode="auto">
          <a:xfrm>
            <a:off x="5545138" y="1493838"/>
            <a:ext cx="1600200" cy="609600"/>
          </a:xfrm>
          <a:prstGeom prst="ellipse">
            <a:avLst/>
          </a:prstGeom>
          <a:solidFill>
            <a:schemeClr val="bg1">
              <a:alpha val="50195"/>
            </a:schemeClr>
          </a:solidFill>
          <a:ln w="38100" algn="ctr">
            <a:solidFill>
              <a:srgbClr val="7030A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6"/>
          <p:cNvSpPr txBox="1">
            <a:spLocks noChangeArrowheads="1"/>
          </p:cNvSpPr>
          <p:nvPr/>
        </p:nvSpPr>
        <p:spPr bwMode="auto">
          <a:xfrm>
            <a:off x="5621338" y="1570038"/>
            <a:ext cx="1411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Burglary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3" name="Oval 7"/>
          <p:cNvSpPr>
            <a:spLocks noChangeArrowheads="1"/>
          </p:cNvSpPr>
          <p:nvPr/>
        </p:nvSpPr>
        <p:spPr bwMode="auto">
          <a:xfrm>
            <a:off x="3868738" y="3017838"/>
            <a:ext cx="14478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Text Box 8"/>
          <p:cNvSpPr txBox="1">
            <a:spLocks noChangeArrowheads="1"/>
          </p:cNvSpPr>
          <p:nvPr/>
        </p:nvSpPr>
        <p:spPr bwMode="auto">
          <a:xfrm>
            <a:off x="4021138" y="3094038"/>
            <a:ext cx="1042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Alarm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5" name="Oval 9"/>
          <p:cNvSpPr>
            <a:spLocks noChangeArrowheads="1"/>
          </p:cNvSpPr>
          <p:nvPr/>
        </p:nvSpPr>
        <p:spPr bwMode="auto">
          <a:xfrm>
            <a:off x="5316538" y="4465638"/>
            <a:ext cx="17526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7116" name="Text Box 10"/>
          <p:cNvSpPr txBox="1">
            <a:spLocks noChangeArrowheads="1"/>
          </p:cNvSpPr>
          <p:nvPr/>
        </p:nvSpPr>
        <p:spPr bwMode="auto">
          <a:xfrm>
            <a:off x="5378450" y="4619625"/>
            <a:ext cx="162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MaryCalls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7" name="Oval 11"/>
          <p:cNvSpPr>
            <a:spLocks noChangeArrowheads="1"/>
          </p:cNvSpPr>
          <p:nvPr/>
        </p:nvSpPr>
        <p:spPr bwMode="auto">
          <a:xfrm>
            <a:off x="2344738" y="4465638"/>
            <a:ext cx="17526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7118" name="Text Box 12"/>
          <p:cNvSpPr txBox="1">
            <a:spLocks noChangeArrowheads="1"/>
          </p:cNvSpPr>
          <p:nvPr/>
        </p:nvSpPr>
        <p:spPr bwMode="auto">
          <a:xfrm>
            <a:off x="2459038" y="4619625"/>
            <a:ext cx="1573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JohnCalls</a:t>
            </a:r>
            <a:endParaRPr 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9" name="Line 13"/>
          <p:cNvSpPr>
            <a:spLocks noChangeShapeType="1"/>
          </p:cNvSpPr>
          <p:nvPr/>
        </p:nvSpPr>
        <p:spPr bwMode="auto">
          <a:xfrm>
            <a:off x="3716338" y="2179638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Line 14"/>
          <p:cNvSpPr>
            <a:spLocks noChangeShapeType="1"/>
          </p:cNvSpPr>
          <p:nvPr/>
        </p:nvSpPr>
        <p:spPr bwMode="auto">
          <a:xfrm flipH="1">
            <a:off x="4935538" y="2179638"/>
            <a:ext cx="1295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15"/>
          <p:cNvSpPr>
            <a:spLocks noChangeShapeType="1"/>
          </p:cNvSpPr>
          <p:nvPr/>
        </p:nvSpPr>
        <p:spPr bwMode="auto">
          <a:xfrm flipH="1">
            <a:off x="3259138" y="3627438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16"/>
          <p:cNvSpPr>
            <a:spLocks noChangeShapeType="1"/>
          </p:cNvSpPr>
          <p:nvPr/>
        </p:nvSpPr>
        <p:spPr bwMode="auto">
          <a:xfrm>
            <a:off x="5087938" y="3551238"/>
            <a:ext cx="990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7"/>
          <p:cNvSpPr>
            <a:spLocks noChangeArrowheads="1"/>
          </p:cNvSpPr>
          <p:nvPr/>
        </p:nvSpPr>
        <p:spPr bwMode="auto">
          <a:xfrm>
            <a:off x="0" y="53101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0" i="0" dirty="0">
                <a:solidFill>
                  <a:schemeClr val="accent2"/>
                </a:solidFill>
              </a:rPr>
              <a:t>P(</a:t>
            </a:r>
            <a:r>
              <a:rPr lang="en-US" sz="2400" b="0" i="0" dirty="0" err="1">
                <a:solidFill>
                  <a:schemeClr val="accent2"/>
                </a:solidFill>
              </a:rPr>
              <a:t>b|j,m</a:t>
            </a:r>
            <a:r>
              <a:rPr lang="en-US" sz="2400" b="0" i="0" dirty="0">
                <a:solidFill>
                  <a:schemeClr val="accent2"/>
                </a:solidFill>
              </a:rPr>
              <a:t>) = </a:t>
            </a:r>
            <a:r>
              <a:rPr lang="en-US" sz="2400" b="0" i="0" dirty="0">
                <a:solidFill>
                  <a:schemeClr val="accent2"/>
                </a:solidFill>
                <a:sym typeface="Symbol" pitchFamily="18" charset="2"/>
              </a:rPr>
              <a:t> </a:t>
            </a:r>
            <a:r>
              <a:rPr lang="en-US" sz="4800" b="0" i="0" dirty="0">
                <a:solidFill>
                  <a:schemeClr val="accent2"/>
                </a:solidFill>
                <a:sym typeface="Symbol" pitchFamily="18" charset="2"/>
              </a:rPr>
              <a:t> </a:t>
            </a:r>
            <a:r>
              <a:rPr lang="en-US" sz="2400" b="0" i="0" dirty="0">
                <a:solidFill>
                  <a:schemeClr val="accent2"/>
                </a:solidFill>
                <a:sym typeface="Symbol" pitchFamily="18" charset="2"/>
              </a:rPr>
              <a:t>P(</a:t>
            </a:r>
            <a:r>
              <a:rPr lang="en-US" sz="2400" b="0" i="0" dirty="0" err="1">
                <a:solidFill>
                  <a:schemeClr val="accent2"/>
                </a:solidFill>
                <a:sym typeface="Symbol" pitchFamily="18" charset="2"/>
              </a:rPr>
              <a:t>b,j,m,e,a</a:t>
            </a:r>
            <a:r>
              <a:rPr lang="en-US" sz="2400" b="0" i="0" dirty="0">
                <a:solidFill>
                  <a:schemeClr val="accent2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47124" name="Rectangle 18"/>
          <p:cNvSpPr>
            <a:spLocks noChangeArrowheads="1"/>
          </p:cNvSpPr>
          <p:nvPr/>
        </p:nvSpPr>
        <p:spPr bwMode="auto">
          <a:xfrm>
            <a:off x="3535363" y="5715000"/>
            <a:ext cx="4033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0" i="0">
                <a:solidFill>
                  <a:schemeClr val="accent2"/>
                </a:solidFill>
              </a:rPr>
              <a:t>           e,a</a:t>
            </a:r>
            <a:endParaRPr lang="en-US" sz="2000" b="0" i="0">
              <a:solidFill>
                <a:schemeClr val="accent2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42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Oval 5"/>
          <p:cNvSpPr>
            <a:spLocks noChangeArrowheads="1"/>
          </p:cNvSpPr>
          <p:nvPr/>
        </p:nvSpPr>
        <p:spPr bwMode="auto">
          <a:xfrm>
            <a:off x="1787525" y="876300"/>
            <a:ext cx="573088" cy="649288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A</a:t>
            </a:r>
          </a:p>
        </p:txBody>
      </p:sp>
      <p:sp>
        <p:nvSpPr>
          <p:cNvPr id="109571" name="Oval 7"/>
          <p:cNvSpPr>
            <a:spLocks noChangeArrowheads="1"/>
          </p:cNvSpPr>
          <p:nvPr/>
        </p:nvSpPr>
        <p:spPr bwMode="auto">
          <a:xfrm>
            <a:off x="2835275" y="2701925"/>
            <a:ext cx="522288" cy="649288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E</a:t>
            </a:r>
          </a:p>
        </p:txBody>
      </p:sp>
      <p:sp>
        <p:nvSpPr>
          <p:cNvPr id="109572" name="Oval 8"/>
          <p:cNvSpPr>
            <a:spLocks noChangeArrowheads="1"/>
          </p:cNvSpPr>
          <p:nvPr/>
        </p:nvSpPr>
        <p:spPr bwMode="auto">
          <a:xfrm>
            <a:off x="2835275" y="1598613"/>
            <a:ext cx="547688" cy="649287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C</a:t>
            </a:r>
          </a:p>
        </p:txBody>
      </p:sp>
      <p:sp>
        <p:nvSpPr>
          <p:cNvPr id="109573" name="Oval 9"/>
          <p:cNvSpPr>
            <a:spLocks noChangeArrowheads="1"/>
          </p:cNvSpPr>
          <p:nvPr/>
        </p:nvSpPr>
        <p:spPr bwMode="auto">
          <a:xfrm>
            <a:off x="503238" y="2701925"/>
            <a:ext cx="573087" cy="649288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D</a:t>
            </a:r>
          </a:p>
        </p:txBody>
      </p:sp>
      <p:sp>
        <p:nvSpPr>
          <p:cNvPr id="109574" name="Oval 10"/>
          <p:cNvSpPr>
            <a:spLocks noChangeArrowheads="1"/>
          </p:cNvSpPr>
          <p:nvPr/>
        </p:nvSpPr>
        <p:spPr bwMode="auto">
          <a:xfrm>
            <a:off x="503238" y="1598613"/>
            <a:ext cx="547687" cy="649287"/>
          </a:xfrm>
          <a:prstGeom prst="ellips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B</a:t>
            </a:r>
          </a:p>
        </p:txBody>
      </p:sp>
      <p:cxnSp>
        <p:nvCxnSpPr>
          <p:cNvPr id="109575" name="Straight Arrow Connector 12"/>
          <p:cNvCxnSpPr>
            <a:cxnSpLocks noChangeShapeType="1"/>
            <a:stCxn id="109570" idx="3"/>
            <a:endCxn id="109574" idx="0"/>
          </p:cNvCxnSpPr>
          <p:nvPr/>
        </p:nvCxnSpPr>
        <p:spPr bwMode="auto">
          <a:xfrm rot="5400000">
            <a:off x="1240631" y="967582"/>
            <a:ext cx="168275" cy="109378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9576" name="Straight Arrow Connector 13"/>
          <p:cNvCxnSpPr>
            <a:cxnSpLocks noChangeShapeType="1"/>
            <a:stCxn id="109570" idx="5"/>
            <a:endCxn id="109572" idx="0"/>
          </p:cNvCxnSpPr>
          <p:nvPr/>
        </p:nvCxnSpPr>
        <p:spPr bwMode="auto">
          <a:xfrm rot="16200000" flipH="1">
            <a:off x="2608262" y="1098551"/>
            <a:ext cx="168275" cy="83185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9577" name="Straight Arrow Connector 19"/>
          <p:cNvCxnSpPr>
            <a:cxnSpLocks noChangeShapeType="1"/>
            <a:stCxn id="109574" idx="4"/>
            <a:endCxn id="109573" idx="0"/>
          </p:cNvCxnSpPr>
          <p:nvPr/>
        </p:nvCxnSpPr>
        <p:spPr bwMode="auto">
          <a:xfrm rot="16200000" flipH="1">
            <a:off x="556419" y="2469356"/>
            <a:ext cx="454025" cy="11113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9578" name="Straight Arrow Connector 22"/>
          <p:cNvCxnSpPr>
            <a:cxnSpLocks noChangeShapeType="1"/>
            <a:stCxn id="109572" idx="4"/>
            <a:endCxn id="109571" idx="0"/>
          </p:cNvCxnSpPr>
          <p:nvPr/>
        </p:nvCxnSpPr>
        <p:spPr bwMode="auto">
          <a:xfrm rot="5400000">
            <a:off x="2875756" y="2469357"/>
            <a:ext cx="454025" cy="1111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9579" name="Straight Arrow Connector 109"/>
          <p:cNvCxnSpPr>
            <a:cxnSpLocks noChangeShapeType="1"/>
            <a:stCxn id="109570" idx="4"/>
            <a:endCxn id="109573" idx="6"/>
          </p:cNvCxnSpPr>
          <p:nvPr/>
        </p:nvCxnSpPr>
        <p:spPr bwMode="auto">
          <a:xfrm rot="5400000">
            <a:off x="824706" y="1777207"/>
            <a:ext cx="1501775" cy="99853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5349875" y="190500"/>
            <a:ext cx="2879725" cy="2474913"/>
            <a:chOff x="5349596" y="190500"/>
            <a:chExt cx="2880004" cy="2475587"/>
          </a:xfrm>
        </p:grpSpPr>
        <p:sp>
          <p:nvSpPr>
            <p:cNvPr id="109617" name="Oval 126"/>
            <p:cNvSpPr>
              <a:spLocks noChangeArrowheads="1"/>
            </p:cNvSpPr>
            <p:nvPr/>
          </p:nvSpPr>
          <p:spPr bwMode="auto">
            <a:xfrm>
              <a:off x="6634181" y="190500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9618" name="Oval 127"/>
            <p:cNvSpPr>
              <a:spLocks noChangeArrowheads="1"/>
            </p:cNvSpPr>
            <p:nvPr/>
          </p:nvSpPr>
          <p:spPr bwMode="auto">
            <a:xfrm>
              <a:off x="7681397" y="2016898"/>
              <a:ext cx="523409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9619" name="Oval 128"/>
            <p:cNvSpPr>
              <a:spLocks noChangeArrowheads="1"/>
            </p:cNvSpPr>
            <p:nvPr/>
          </p:nvSpPr>
          <p:spPr bwMode="auto">
            <a:xfrm>
              <a:off x="7681397" y="9125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9620" name="Oval 129"/>
            <p:cNvSpPr>
              <a:spLocks noChangeArrowheads="1"/>
            </p:cNvSpPr>
            <p:nvPr/>
          </p:nvSpPr>
          <p:spPr bwMode="auto">
            <a:xfrm>
              <a:off x="5349596" y="2016899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9621" name="Oval 130"/>
            <p:cNvSpPr>
              <a:spLocks noChangeArrowheads="1"/>
            </p:cNvSpPr>
            <p:nvPr/>
          </p:nvSpPr>
          <p:spPr bwMode="auto">
            <a:xfrm>
              <a:off x="5349596" y="9125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109622" name="Straight Arrow Connector 131"/>
            <p:cNvCxnSpPr>
              <a:cxnSpLocks noChangeShapeType="1"/>
              <a:stCxn id="109617" idx="3"/>
              <a:endCxn id="109621" idx="0"/>
            </p:cNvCxnSpPr>
            <p:nvPr/>
          </p:nvCxnSpPr>
          <p:spPr bwMode="auto">
            <a:xfrm rot="5400000">
              <a:off x="6086949" y="281367"/>
              <a:ext cx="167897" cy="1094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23" name="Straight Arrow Connector 132"/>
            <p:cNvCxnSpPr>
              <a:cxnSpLocks noChangeShapeType="1"/>
              <a:stCxn id="109617" idx="5"/>
              <a:endCxn id="109619" idx="0"/>
            </p:cNvCxnSpPr>
            <p:nvPr/>
          </p:nvCxnSpPr>
          <p:spPr bwMode="auto">
            <a:xfrm rot="16200000" flipH="1">
              <a:off x="7455435" y="412449"/>
              <a:ext cx="167897" cy="83223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24" name="Straight Arrow Connector 133"/>
            <p:cNvCxnSpPr>
              <a:cxnSpLocks noChangeShapeType="1"/>
              <a:stCxn id="109621" idx="4"/>
              <a:endCxn id="109620" idx="0"/>
            </p:cNvCxnSpPr>
            <p:nvPr/>
          </p:nvCxnSpPr>
          <p:spPr bwMode="auto">
            <a:xfrm rot="16200000" flipH="1">
              <a:off x="5402299" y="1783101"/>
              <a:ext cx="455197" cy="123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25" name="Straight Arrow Connector 134"/>
            <p:cNvCxnSpPr>
              <a:cxnSpLocks noChangeShapeType="1"/>
              <a:stCxn id="109619" idx="4"/>
              <a:endCxn id="109618" idx="0"/>
            </p:cNvCxnSpPr>
            <p:nvPr/>
          </p:nvCxnSpPr>
          <p:spPr bwMode="auto">
            <a:xfrm rot="5400000">
              <a:off x="7721703" y="1783102"/>
              <a:ext cx="455196" cy="12397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26" name="Straight Arrow Connector 135"/>
            <p:cNvCxnSpPr>
              <a:cxnSpLocks noChangeShapeType="1"/>
              <a:stCxn id="109617" idx="4"/>
              <a:endCxn id="109620" idx="6"/>
            </p:cNvCxnSpPr>
            <p:nvPr/>
          </p:nvCxnSpPr>
          <p:spPr bwMode="auto">
            <a:xfrm rot="5400000">
              <a:off x="5670737" y="1091548"/>
              <a:ext cx="1501805" cy="998085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80"/>
          <p:cNvGrpSpPr>
            <a:grpSpLocks/>
          </p:cNvGrpSpPr>
          <p:nvPr/>
        </p:nvGrpSpPr>
        <p:grpSpPr bwMode="auto">
          <a:xfrm>
            <a:off x="655638" y="4116388"/>
            <a:ext cx="2879725" cy="2474912"/>
            <a:chOff x="655510" y="4115713"/>
            <a:chExt cx="2880004" cy="2475587"/>
          </a:xfrm>
        </p:grpSpPr>
        <p:sp>
          <p:nvSpPr>
            <p:cNvPr id="109608" name="Oval 146"/>
            <p:cNvSpPr>
              <a:spLocks noChangeArrowheads="1"/>
            </p:cNvSpPr>
            <p:nvPr/>
          </p:nvSpPr>
          <p:spPr bwMode="auto">
            <a:xfrm>
              <a:off x="1940095" y="4115713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9609" name="Oval 147"/>
            <p:cNvSpPr>
              <a:spLocks noChangeArrowheads="1"/>
            </p:cNvSpPr>
            <p:nvPr/>
          </p:nvSpPr>
          <p:spPr bwMode="auto">
            <a:xfrm>
              <a:off x="2987311" y="5942111"/>
              <a:ext cx="523409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9610" name="Oval 148"/>
            <p:cNvSpPr>
              <a:spLocks noChangeArrowheads="1"/>
            </p:cNvSpPr>
            <p:nvPr/>
          </p:nvSpPr>
          <p:spPr bwMode="auto">
            <a:xfrm>
              <a:off x="2987311" y="4837727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9611" name="Oval 149"/>
            <p:cNvSpPr>
              <a:spLocks noChangeArrowheads="1"/>
            </p:cNvSpPr>
            <p:nvPr/>
          </p:nvSpPr>
          <p:spPr bwMode="auto">
            <a:xfrm>
              <a:off x="655510" y="5942112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9612" name="Oval 150"/>
            <p:cNvSpPr>
              <a:spLocks noChangeArrowheads="1"/>
            </p:cNvSpPr>
            <p:nvPr/>
          </p:nvSpPr>
          <p:spPr bwMode="auto">
            <a:xfrm>
              <a:off x="655510" y="4837727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109613" name="Straight Arrow Connector 151"/>
            <p:cNvCxnSpPr>
              <a:cxnSpLocks noChangeShapeType="1"/>
              <a:stCxn id="109608" idx="3"/>
              <a:endCxn id="109612" idx="0"/>
            </p:cNvCxnSpPr>
            <p:nvPr/>
          </p:nvCxnSpPr>
          <p:spPr bwMode="auto">
            <a:xfrm rot="5400000">
              <a:off x="1392863" y="4206580"/>
              <a:ext cx="167897" cy="1094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14" name="Straight Arrow Connector 152"/>
            <p:cNvCxnSpPr>
              <a:cxnSpLocks noChangeShapeType="1"/>
              <a:stCxn id="109608" idx="5"/>
              <a:endCxn id="109610" idx="0"/>
            </p:cNvCxnSpPr>
            <p:nvPr/>
          </p:nvCxnSpPr>
          <p:spPr bwMode="auto">
            <a:xfrm rot="16200000" flipH="1">
              <a:off x="2761349" y="4337662"/>
              <a:ext cx="167897" cy="83223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15" name="Straight Arrow Connector 153"/>
            <p:cNvCxnSpPr>
              <a:cxnSpLocks noChangeShapeType="1"/>
              <a:stCxn id="109612" idx="4"/>
              <a:endCxn id="109611" idx="0"/>
            </p:cNvCxnSpPr>
            <p:nvPr/>
          </p:nvCxnSpPr>
          <p:spPr bwMode="auto">
            <a:xfrm rot="16200000" flipH="1">
              <a:off x="708213" y="5708314"/>
              <a:ext cx="455197" cy="123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16" name="Straight Arrow Connector 154"/>
            <p:cNvCxnSpPr>
              <a:cxnSpLocks noChangeShapeType="1"/>
              <a:stCxn id="109610" idx="4"/>
              <a:endCxn id="109609" idx="0"/>
            </p:cNvCxnSpPr>
            <p:nvPr/>
          </p:nvCxnSpPr>
          <p:spPr bwMode="auto">
            <a:xfrm rot="5400000">
              <a:off x="3027617" y="5708315"/>
              <a:ext cx="455196" cy="12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5502275" y="2628900"/>
            <a:ext cx="2879725" cy="2474913"/>
            <a:chOff x="5501996" y="2628900"/>
            <a:chExt cx="2880004" cy="2475587"/>
          </a:xfrm>
        </p:grpSpPr>
        <p:sp>
          <p:nvSpPr>
            <p:cNvPr id="109597" name="Oval 136"/>
            <p:cNvSpPr>
              <a:spLocks noChangeArrowheads="1"/>
            </p:cNvSpPr>
            <p:nvPr/>
          </p:nvSpPr>
          <p:spPr bwMode="auto">
            <a:xfrm>
              <a:off x="6786581" y="2628900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9598" name="Oval 137"/>
            <p:cNvSpPr>
              <a:spLocks noChangeArrowheads="1"/>
            </p:cNvSpPr>
            <p:nvPr/>
          </p:nvSpPr>
          <p:spPr bwMode="auto">
            <a:xfrm>
              <a:off x="7833797" y="4455298"/>
              <a:ext cx="523409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9599" name="Oval 138"/>
            <p:cNvSpPr>
              <a:spLocks noChangeArrowheads="1"/>
            </p:cNvSpPr>
            <p:nvPr/>
          </p:nvSpPr>
          <p:spPr bwMode="auto">
            <a:xfrm>
              <a:off x="7833797" y="33509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9600" name="Oval 139"/>
            <p:cNvSpPr>
              <a:spLocks noChangeArrowheads="1"/>
            </p:cNvSpPr>
            <p:nvPr/>
          </p:nvSpPr>
          <p:spPr bwMode="auto">
            <a:xfrm>
              <a:off x="5501996" y="4455299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9601" name="Oval 140"/>
            <p:cNvSpPr>
              <a:spLocks noChangeArrowheads="1"/>
            </p:cNvSpPr>
            <p:nvPr/>
          </p:nvSpPr>
          <p:spPr bwMode="auto">
            <a:xfrm>
              <a:off x="5501996" y="33509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109602" name="Straight Arrow Connector 141"/>
            <p:cNvCxnSpPr>
              <a:cxnSpLocks noChangeShapeType="1"/>
              <a:stCxn id="109597" idx="3"/>
              <a:endCxn id="109601" idx="0"/>
            </p:cNvCxnSpPr>
            <p:nvPr/>
          </p:nvCxnSpPr>
          <p:spPr bwMode="auto">
            <a:xfrm rot="5400000">
              <a:off x="6239349" y="2719767"/>
              <a:ext cx="167897" cy="1094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3" name="Straight Arrow Connector 142"/>
            <p:cNvCxnSpPr>
              <a:cxnSpLocks noChangeShapeType="1"/>
              <a:stCxn id="109597" idx="5"/>
              <a:endCxn id="109599" idx="0"/>
            </p:cNvCxnSpPr>
            <p:nvPr/>
          </p:nvCxnSpPr>
          <p:spPr bwMode="auto">
            <a:xfrm rot="16200000" flipH="1">
              <a:off x="7607835" y="2850849"/>
              <a:ext cx="167897" cy="83223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4" name="Straight Arrow Connector 143"/>
            <p:cNvCxnSpPr>
              <a:cxnSpLocks noChangeShapeType="1"/>
              <a:stCxn id="109601" idx="4"/>
              <a:endCxn id="109600" idx="0"/>
            </p:cNvCxnSpPr>
            <p:nvPr/>
          </p:nvCxnSpPr>
          <p:spPr bwMode="auto">
            <a:xfrm rot="16200000" flipH="1">
              <a:off x="5554699" y="4221501"/>
              <a:ext cx="455197" cy="123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5" name="Straight Arrow Connector 144"/>
            <p:cNvCxnSpPr>
              <a:cxnSpLocks noChangeShapeType="1"/>
              <a:stCxn id="109599" idx="4"/>
              <a:endCxn id="109598" idx="0"/>
            </p:cNvCxnSpPr>
            <p:nvPr/>
          </p:nvCxnSpPr>
          <p:spPr bwMode="auto">
            <a:xfrm rot="5400000">
              <a:off x="7874103" y="4221502"/>
              <a:ext cx="455196" cy="12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6" name="Straight Arrow Connector 145"/>
            <p:cNvCxnSpPr>
              <a:cxnSpLocks noChangeShapeType="1"/>
              <a:stCxn id="109597" idx="4"/>
              <a:endCxn id="109600" idx="6"/>
            </p:cNvCxnSpPr>
            <p:nvPr/>
          </p:nvCxnSpPr>
          <p:spPr bwMode="auto">
            <a:xfrm rot="5400000">
              <a:off x="5823137" y="3529948"/>
              <a:ext cx="1501805" cy="998085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07" name="Straight Arrow Connector 159"/>
            <p:cNvCxnSpPr>
              <a:cxnSpLocks noChangeShapeType="1"/>
              <a:stCxn id="109597" idx="4"/>
              <a:endCxn id="109598" idx="2"/>
            </p:cNvCxnSpPr>
            <p:nvPr/>
          </p:nvCxnSpPr>
          <p:spPr bwMode="auto">
            <a:xfrm rot="16200000" flipH="1">
              <a:off x="6702537" y="3648632"/>
              <a:ext cx="1501804" cy="760716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4" name="Straight Arrow Connector 163"/>
          <p:cNvCxnSpPr>
            <a:cxnSpLocks noChangeShapeType="1"/>
          </p:cNvCxnSpPr>
          <p:nvPr/>
        </p:nvCxnSpPr>
        <p:spPr bwMode="auto">
          <a:xfrm flipV="1">
            <a:off x="3810000" y="1598613"/>
            <a:ext cx="1028700" cy="417512"/>
          </a:xfrm>
          <a:prstGeom prst="straightConnector1">
            <a:avLst/>
          </a:prstGeom>
          <a:noFill/>
          <a:ln w="63500" algn="ctr">
            <a:solidFill>
              <a:srgbClr val="D60093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5" name="Straight Arrow Connector 164"/>
          <p:cNvCxnSpPr>
            <a:cxnSpLocks noChangeShapeType="1"/>
          </p:cNvCxnSpPr>
          <p:nvPr/>
        </p:nvCxnSpPr>
        <p:spPr bwMode="auto">
          <a:xfrm rot="16200000" flipH="1">
            <a:off x="3740150" y="2085975"/>
            <a:ext cx="1679575" cy="1539875"/>
          </a:xfrm>
          <a:prstGeom prst="straightConnector1">
            <a:avLst/>
          </a:prstGeom>
          <a:noFill/>
          <a:ln w="63500" algn="ctr">
            <a:solidFill>
              <a:srgbClr val="D60093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2162969" y="2961481"/>
            <a:ext cx="2592388" cy="701675"/>
          </a:xfrm>
          <a:prstGeom prst="straightConnector1">
            <a:avLst/>
          </a:prstGeom>
          <a:noFill/>
          <a:ln w="63500" algn="ctr">
            <a:solidFill>
              <a:srgbClr val="D60093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5524500" y="2628900"/>
            <a:ext cx="2879725" cy="2474913"/>
            <a:chOff x="5501996" y="2628900"/>
            <a:chExt cx="2880004" cy="2475587"/>
          </a:xfrm>
        </p:grpSpPr>
        <p:sp>
          <p:nvSpPr>
            <p:cNvPr id="109587" name="Oval 184"/>
            <p:cNvSpPr>
              <a:spLocks noChangeArrowheads="1"/>
            </p:cNvSpPr>
            <p:nvPr/>
          </p:nvSpPr>
          <p:spPr bwMode="auto">
            <a:xfrm>
              <a:off x="6786581" y="2628900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9588" name="Oval 185"/>
            <p:cNvSpPr>
              <a:spLocks noChangeArrowheads="1"/>
            </p:cNvSpPr>
            <p:nvPr/>
          </p:nvSpPr>
          <p:spPr bwMode="auto">
            <a:xfrm>
              <a:off x="7833797" y="4455298"/>
              <a:ext cx="523409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09589" name="Oval 186"/>
            <p:cNvSpPr>
              <a:spLocks noChangeArrowheads="1"/>
            </p:cNvSpPr>
            <p:nvPr/>
          </p:nvSpPr>
          <p:spPr bwMode="auto">
            <a:xfrm>
              <a:off x="7833797" y="33509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09590" name="Oval 187"/>
            <p:cNvSpPr>
              <a:spLocks noChangeArrowheads="1"/>
            </p:cNvSpPr>
            <p:nvPr/>
          </p:nvSpPr>
          <p:spPr bwMode="auto">
            <a:xfrm>
              <a:off x="5501996" y="4455299"/>
              <a:ext cx="573000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09591" name="Oval 188"/>
            <p:cNvSpPr>
              <a:spLocks noChangeArrowheads="1"/>
            </p:cNvSpPr>
            <p:nvPr/>
          </p:nvSpPr>
          <p:spPr bwMode="auto">
            <a:xfrm>
              <a:off x="5501996" y="3350914"/>
              <a:ext cx="548203" cy="649188"/>
            </a:xfrm>
            <a:prstGeom prst="ellips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cxnSp>
          <p:nvCxnSpPr>
            <p:cNvPr id="109592" name="Straight Arrow Connector 189"/>
            <p:cNvCxnSpPr>
              <a:cxnSpLocks noChangeShapeType="1"/>
              <a:stCxn id="109587" idx="3"/>
              <a:endCxn id="109591" idx="0"/>
            </p:cNvCxnSpPr>
            <p:nvPr/>
          </p:nvCxnSpPr>
          <p:spPr bwMode="auto">
            <a:xfrm rot="5400000">
              <a:off x="6239349" y="2719767"/>
              <a:ext cx="167897" cy="1094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3" name="Straight Arrow Connector 190"/>
            <p:cNvCxnSpPr>
              <a:cxnSpLocks noChangeShapeType="1"/>
              <a:stCxn id="109587" idx="5"/>
              <a:endCxn id="109589" idx="0"/>
            </p:cNvCxnSpPr>
            <p:nvPr/>
          </p:nvCxnSpPr>
          <p:spPr bwMode="auto">
            <a:xfrm rot="16200000" flipH="1">
              <a:off x="7607835" y="2850849"/>
              <a:ext cx="167897" cy="832232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4" name="Straight Arrow Connector 191"/>
            <p:cNvCxnSpPr>
              <a:cxnSpLocks noChangeShapeType="1"/>
              <a:stCxn id="109591" idx="4"/>
              <a:endCxn id="109590" idx="0"/>
            </p:cNvCxnSpPr>
            <p:nvPr/>
          </p:nvCxnSpPr>
          <p:spPr bwMode="auto">
            <a:xfrm rot="16200000" flipH="1">
              <a:off x="5554699" y="4221501"/>
              <a:ext cx="455197" cy="12398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5" name="Straight Arrow Connector 192"/>
            <p:cNvCxnSpPr>
              <a:cxnSpLocks noChangeShapeType="1"/>
              <a:stCxn id="109589" idx="4"/>
              <a:endCxn id="109588" idx="0"/>
            </p:cNvCxnSpPr>
            <p:nvPr/>
          </p:nvCxnSpPr>
          <p:spPr bwMode="auto">
            <a:xfrm rot="5400000">
              <a:off x="7874103" y="4221502"/>
              <a:ext cx="455196" cy="12397"/>
            </a:xfrm>
            <a:prstGeom prst="straightConnector1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96" name="Straight Arrow Connector 193"/>
            <p:cNvCxnSpPr>
              <a:cxnSpLocks noChangeShapeType="1"/>
              <a:stCxn id="109587" idx="4"/>
              <a:endCxn id="109590" idx="6"/>
            </p:cNvCxnSpPr>
            <p:nvPr/>
          </p:nvCxnSpPr>
          <p:spPr bwMode="auto">
            <a:xfrm rot="5400000">
              <a:off x="5823137" y="3529948"/>
              <a:ext cx="1501805" cy="998085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="" xmlns:p14="http://schemas.microsoft.com/office/powerpoint/2010/main" val="3014746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Score Functions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Bayesian Information Criteion (BIC)</a:t>
            </a:r>
          </a:p>
          <a:p>
            <a:pPr lvl="1"/>
            <a:r>
              <a:rPr lang="en-US" smtClean="0"/>
              <a:t>P(D | BN) – penalty</a:t>
            </a:r>
          </a:p>
          <a:p>
            <a:pPr lvl="1"/>
            <a:r>
              <a:rPr lang="en-US" smtClean="0"/>
              <a:t>Penalty = ½ (# parameters) Log (# data points)</a:t>
            </a:r>
          </a:p>
          <a:p>
            <a:pPr lvl="1"/>
            <a:endParaRPr lang="en-US" smtClean="0"/>
          </a:p>
          <a:p>
            <a:r>
              <a:rPr lang="en-US" smtClean="0"/>
              <a:t>MAP score</a:t>
            </a:r>
          </a:p>
          <a:p>
            <a:pPr lvl="1"/>
            <a:r>
              <a:rPr lang="en-US" smtClean="0"/>
              <a:t>P(BN | D) = P(D | BN) P(BN)</a:t>
            </a:r>
          </a:p>
          <a:p>
            <a:pPr lvl="1"/>
            <a:r>
              <a:rPr lang="en-US" smtClean="0"/>
              <a:t>P(BN) must decay exponentially with # of parameters for this to work well</a:t>
            </a:r>
          </a:p>
        </p:txBody>
      </p:sp>
      <p:sp>
        <p:nvSpPr>
          <p:cNvPr id="1105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000" b="0" smtClean="0"/>
              <a:t>© Daniel S. Weld</a:t>
            </a:r>
          </a:p>
        </p:txBody>
      </p:sp>
      <p:sp>
        <p:nvSpPr>
          <p:cNvPr id="11059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3E793BA-436B-4B7F-9137-53C25AF17ED9}" type="slidenum">
              <a:rPr lang="en-US" sz="1400" b="0" smtClean="0"/>
              <a:pPr/>
              <a:t>61</a:t>
            </a:fld>
            <a:endParaRPr lang="en-US" sz="1400" b="0" smtClean="0"/>
          </a:p>
        </p:txBody>
      </p:sp>
    </p:spTree>
    <p:extLst>
      <p:ext uri="{BB962C8B-B14F-4D97-AF65-F5344CB8AC3E}">
        <p14:creationId xmlns="" xmlns:p14="http://schemas.microsoft.com/office/powerpoint/2010/main" val="4060937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4A4EA-24FD-4E28-AFD1-C88C9F3B7DB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479993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Important Concepts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47800"/>
            <a:ext cx="6324600" cy="52832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1800"/>
              <a:t>Data: labeled instances, e.g. emails marked spam/ham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Training set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Held out set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Test set</a:t>
            </a:r>
          </a:p>
          <a:p>
            <a:pPr marL="782638" lvl="1">
              <a:lnSpc>
                <a:spcPct val="80000"/>
              </a:lnSpc>
            </a:pPr>
            <a:endParaRPr lang="en-US" sz="800"/>
          </a:p>
          <a:p>
            <a:pPr>
              <a:lnSpc>
                <a:spcPct val="80000"/>
              </a:lnSpc>
            </a:pPr>
            <a:r>
              <a:rPr lang="en-US" sz="1800"/>
              <a:t>Features: attribute-value pairs which characterize each x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sz="700"/>
          </a:p>
          <a:p>
            <a:pPr>
              <a:lnSpc>
                <a:spcPct val="80000"/>
              </a:lnSpc>
            </a:pPr>
            <a:r>
              <a:rPr lang="en-US" sz="1800"/>
              <a:t>Experimentation cycle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Learn parameters (e.g. model probabilities) on training set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(Tune hyperparameters on held-out set)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Very important: never “peek” at the test set!</a:t>
            </a:r>
          </a:p>
          <a:p>
            <a:pPr marL="782638" lvl="1"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r>
              <a:rPr lang="en-US" sz="1800"/>
              <a:t>Evaluation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Compute accuracy of test set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Accuracy: fraction of instances predicted correctly</a:t>
            </a:r>
          </a:p>
          <a:p>
            <a:pPr marL="782638" lvl="1">
              <a:lnSpc>
                <a:spcPct val="80000"/>
              </a:lnSpc>
            </a:pPr>
            <a:endParaRPr lang="en-US" sz="1000"/>
          </a:p>
          <a:p>
            <a:pPr>
              <a:lnSpc>
                <a:spcPct val="80000"/>
              </a:lnSpc>
            </a:pPr>
            <a:r>
              <a:rPr lang="en-US" sz="1800"/>
              <a:t>Overfitting and generalization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Want a classifier which does well on </a:t>
            </a:r>
            <a:r>
              <a:rPr lang="en-US" sz="1600">
                <a:latin typeface="Arial Italic" charset="0"/>
                <a:cs typeface="Arial Italic" charset="0"/>
                <a:sym typeface="Arial Italic" charset="0"/>
              </a:rPr>
              <a:t>test</a:t>
            </a:r>
            <a:r>
              <a:rPr lang="en-US" sz="1600"/>
              <a:t> data</a:t>
            </a:r>
          </a:p>
          <a:p>
            <a:pPr marL="782638" lvl="1">
              <a:lnSpc>
                <a:spcPct val="80000"/>
              </a:lnSpc>
            </a:pPr>
            <a:r>
              <a:rPr lang="en-US" sz="1600"/>
              <a:t>Overfitting: fitting the training data very closely, but not generalizing well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6934200" y="1600200"/>
            <a:ext cx="1676400" cy="2590800"/>
            <a:chOff x="0" y="0"/>
            <a:chExt cx="1056" cy="1632"/>
          </a:xfrm>
        </p:grpSpPr>
        <p:sp>
          <p:nvSpPr>
            <p:cNvPr id="24580" name="Rectangle 4"/>
            <p:cNvSpPr>
              <a:spLocks/>
            </p:cNvSpPr>
            <p:nvPr/>
          </p:nvSpPr>
          <p:spPr bwMode="auto">
            <a:xfrm>
              <a:off x="0" y="0"/>
              <a:ext cx="1056" cy="163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1" name="Rectangle 5"/>
            <p:cNvSpPr>
              <a:spLocks/>
            </p:cNvSpPr>
            <p:nvPr/>
          </p:nvSpPr>
          <p:spPr bwMode="auto">
            <a:xfrm>
              <a:off x="221" y="620"/>
              <a:ext cx="61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Training</a:t>
              </a:r>
            </a:p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Data</a:t>
              </a:r>
            </a:p>
          </p:txBody>
        </p:sp>
      </p:grp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6934200" y="4267200"/>
            <a:ext cx="1676400" cy="990600"/>
            <a:chOff x="0" y="0"/>
            <a:chExt cx="1056" cy="624"/>
          </a:xfrm>
        </p:grpSpPr>
        <p:sp>
          <p:nvSpPr>
            <p:cNvPr id="24583" name="Rectangle 7"/>
            <p:cNvSpPr>
              <a:spLocks/>
            </p:cNvSpPr>
            <p:nvPr/>
          </p:nvSpPr>
          <p:spPr bwMode="auto">
            <a:xfrm>
              <a:off x="0" y="0"/>
              <a:ext cx="1056" cy="624"/>
            </a:xfrm>
            <a:prstGeom prst="rect">
              <a:avLst/>
            </a:prstGeom>
            <a:solidFill>
              <a:srgbClr val="CCFFCC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4" name="Rectangle 8"/>
            <p:cNvSpPr>
              <a:spLocks/>
            </p:cNvSpPr>
            <p:nvPr/>
          </p:nvSpPr>
          <p:spPr bwMode="auto">
            <a:xfrm>
              <a:off x="191" y="116"/>
              <a:ext cx="67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Held-Out</a:t>
              </a:r>
            </a:p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Data</a:t>
              </a:r>
            </a:p>
          </p:txBody>
        </p:sp>
      </p:grp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6934200" y="5334000"/>
            <a:ext cx="1676400" cy="914400"/>
            <a:chOff x="0" y="0"/>
            <a:chExt cx="1056" cy="576"/>
          </a:xfrm>
        </p:grpSpPr>
        <p:sp>
          <p:nvSpPr>
            <p:cNvPr id="24586" name="Rectangle 10"/>
            <p:cNvSpPr>
              <a:spLocks/>
            </p:cNvSpPr>
            <p:nvPr/>
          </p:nvSpPr>
          <p:spPr bwMode="auto">
            <a:xfrm>
              <a:off x="0" y="0"/>
              <a:ext cx="1056" cy="576"/>
            </a:xfrm>
            <a:prstGeom prst="rect">
              <a:avLst/>
            </a:prstGeom>
            <a:solidFill>
              <a:srgbClr val="FF99CC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7" name="Rectangle 11"/>
            <p:cNvSpPr>
              <a:spLocks/>
            </p:cNvSpPr>
            <p:nvPr/>
          </p:nvSpPr>
          <p:spPr bwMode="auto">
            <a:xfrm>
              <a:off x="327" y="92"/>
              <a:ext cx="40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Test</a:t>
              </a:r>
            </a:p>
            <a:p>
              <a:pPr marL="396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3848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Bayes Nets for Classification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800"/>
              <a:t>One method of classification:</a:t>
            </a:r>
          </a:p>
          <a:p>
            <a:pPr marL="782638" lvl="1"/>
            <a:r>
              <a:rPr lang="en-US" sz="2400"/>
              <a:t>Use a probabilistic model!</a:t>
            </a:r>
          </a:p>
          <a:p>
            <a:pPr marL="782638" lvl="1"/>
            <a:r>
              <a:rPr lang="en-US" sz="2400"/>
              <a:t>Features are observed random variables F</a:t>
            </a:r>
            <a:r>
              <a:rPr lang="en-US" sz="2400" baseline="-25000"/>
              <a:t>i</a:t>
            </a:r>
          </a:p>
          <a:p>
            <a:pPr marL="782638" lvl="1"/>
            <a:r>
              <a:rPr lang="en-US" sz="2400"/>
              <a:t>Y is the query variable</a:t>
            </a:r>
          </a:p>
          <a:p>
            <a:pPr marL="782638" lvl="1"/>
            <a:r>
              <a:rPr lang="en-US" sz="2400"/>
              <a:t>Use probabilistic inference to compute most likely Y</a:t>
            </a:r>
          </a:p>
          <a:p>
            <a:pPr marL="782638" lvl="1"/>
            <a:endParaRPr lang="en-US" sz="24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You already know how to do this inference</a:t>
            </a: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4402138"/>
            <a:ext cx="36623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22448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Classification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800"/>
              <a:t>Simple example: two binary features</a:t>
            </a:r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7467600" y="1524000"/>
            <a:ext cx="457200" cy="457200"/>
            <a:chOff x="0" y="0"/>
            <a:chExt cx="288" cy="288"/>
          </a:xfrm>
        </p:grpSpPr>
        <p:sp>
          <p:nvSpPr>
            <p:cNvPr id="26628" name="Oval 4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29" name="Rectangle 5"/>
            <p:cNvSpPr>
              <a:spLocks/>
            </p:cNvSpPr>
            <p:nvPr/>
          </p:nvSpPr>
          <p:spPr bwMode="auto">
            <a:xfrm>
              <a:off x="43" y="40"/>
              <a:ext cx="201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M</a:t>
              </a:r>
            </a:p>
          </p:txBody>
        </p:sp>
      </p:grp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7010400" y="2347913"/>
            <a:ext cx="457200" cy="457200"/>
            <a:chOff x="0" y="0"/>
            <a:chExt cx="288" cy="288"/>
          </a:xfrm>
        </p:grpSpPr>
        <p:sp>
          <p:nvSpPr>
            <p:cNvPr id="26631" name="Oval 7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2" name="Rectangle 8"/>
            <p:cNvSpPr>
              <a:spLocks/>
            </p:cNvSpPr>
            <p:nvPr/>
          </p:nvSpPr>
          <p:spPr bwMode="auto">
            <a:xfrm>
              <a:off x="55" y="40"/>
              <a:ext cx="17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S</a:t>
              </a:r>
            </a:p>
          </p:txBody>
        </p:sp>
      </p:grp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8001000" y="2347913"/>
            <a:ext cx="457200" cy="457200"/>
            <a:chOff x="0" y="0"/>
            <a:chExt cx="288" cy="288"/>
          </a:xfrm>
        </p:grpSpPr>
        <p:sp>
          <p:nvSpPr>
            <p:cNvPr id="26634" name="Oval 10"/>
            <p:cNvSpPr>
              <a:spLocks/>
            </p:cNvSpPr>
            <p:nvPr/>
          </p:nvSpPr>
          <p:spPr bwMode="auto">
            <a:xfrm>
              <a:off x="0" y="0"/>
              <a:ext cx="288" cy="288"/>
            </a:xfrm>
            <a:prstGeom prst="ellips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Rectangle 11"/>
            <p:cNvSpPr>
              <a:spLocks/>
            </p:cNvSpPr>
            <p:nvPr/>
          </p:nvSpPr>
          <p:spPr bwMode="auto">
            <a:xfrm>
              <a:off x="59" y="40"/>
              <a:ext cx="16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F</a:t>
              </a:r>
            </a:p>
          </p:txBody>
        </p:sp>
      </p:grpSp>
      <p:sp>
        <p:nvSpPr>
          <p:cNvPr id="26637" name="AutoShape 13"/>
          <p:cNvSpPr>
            <a:spLocks noChangeShapeType="1"/>
          </p:cNvSpPr>
          <p:nvPr/>
        </p:nvSpPr>
        <p:spPr bwMode="auto">
          <a:xfrm>
            <a:off x="7696200" y="1752600"/>
            <a:ext cx="533400" cy="823913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AutoShape 14"/>
          <p:cNvSpPr>
            <a:spLocks noChangeShapeType="1"/>
          </p:cNvSpPr>
          <p:nvPr/>
        </p:nvSpPr>
        <p:spPr bwMode="auto">
          <a:xfrm flipH="1">
            <a:off x="7239000" y="1752600"/>
            <a:ext cx="457200" cy="823913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9" name="Picture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24275"/>
            <a:ext cx="38338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38675"/>
            <a:ext cx="4543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857875"/>
            <a:ext cx="4795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11900"/>
            <a:ext cx="46577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0550"/>
            <a:ext cx="12636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2286000" y="3276600"/>
            <a:ext cx="15240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5" name="Rectangle 21"/>
          <p:cNvSpPr>
            <a:spLocks/>
          </p:cNvSpPr>
          <p:nvPr/>
        </p:nvSpPr>
        <p:spPr bwMode="auto">
          <a:xfrm>
            <a:off x="4114800" y="3048000"/>
            <a:ext cx="19939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direct estimate</a:t>
            </a: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5029200" y="4038600"/>
            <a:ext cx="7620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7" name="Rectangle 23"/>
          <p:cNvSpPr>
            <a:spLocks/>
          </p:cNvSpPr>
          <p:nvPr/>
        </p:nvSpPr>
        <p:spPr bwMode="auto">
          <a:xfrm>
            <a:off x="5943600" y="3810000"/>
            <a:ext cx="1993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Bayes estimate (no assumptions)</a:t>
            </a:r>
          </a:p>
        </p:txBody>
      </p:sp>
      <p:sp>
        <p:nvSpPr>
          <p:cNvPr id="26648" name="Freeform 24"/>
          <p:cNvSpPr>
            <a:spLocks/>
          </p:cNvSpPr>
          <p:nvPr/>
        </p:nvSpPr>
        <p:spPr bwMode="auto">
          <a:xfrm>
            <a:off x="3824288" y="5715000"/>
            <a:ext cx="228600" cy="9144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649" name="Picture 2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85913"/>
            <a:ext cx="7810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6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87663"/>
            <a:ext cx="10652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7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890838"/>
            <a:ext cx="11080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2" name="Line 28"/>
          <p:cNvSpPr>
            <a:spLocks noChangeShapeType="1"/>
          </p:cNvSpPr>
          <p:nvPr/>
        </p:nvSpPr>
        <p:spPr bwMode="auto">
          <a:xfrm flipH="1">
            <a:off x="5638800" y="4845050"/>
            <a:ext cx="7620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53" name="Rectangle 29"/>
          <p:cNvSpPr>
            <a:spLocks/>
          </p:cNvSpPr>
          <p:nvPr/>
        </p:nvSpPr>
        <p:spPr bwMode="auto">
          <a:xfrm>
            <a:off x="6553200" y="4616450"/>
            <a:ext cx="1993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chemeClr val="tx1"/>
                </a:solidFill>
                <a:cs typeface="Arial" charset="0"/>
              </a:rPr>
              <a:t>Conditional independence</a:t>
            </a:r>
          </a:p>
        </p:txBody>
      </p:sp>
      <p:sp>
        <p:nvSpPr>
          <p:cNvPr id="26654" name="Freeform 30"/>
          <p:cNvSpPr>
            <a:spLocks/>
          </p:cNvSpPr>
          <p:nvPr/>
        </p:nvSpPr>
        <p:spPr bwMode="auto">
          <a:xfrm>
            <a:off x="3352800" y="5410200"/>
            <a:ext cx="304800" cy="762000"/>
          </a:xfrm>
          <a:custGeom>
            <a:avLst/>
            <a:gdLst>
              <a:gd name="T0" fmla="*/ 21600 w 21600"/>
              <a:gd name="T1" fmla="*/ 21600 h 21600"/>
              <a:gd name="T2" fmla="*/ 0 w 21600"/>
              <a:gd name="T3" fmla="*/ 1296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0800" y="19080"/>
                  <a:pt x="0" y="16560"/>
                  <a:pt x="0" y="12960"/>
                </a:cubicBezTo>
                <a:cubicBezTo>
                  <a:pt x="0" y="9360"/>
                  <a:pt x="10800" y="4680"/>
                  <a:pt x="21600" y="0"/>
                </a:cubicBezTo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55" name="Rectangle 31"/>
          <p:cNvSpPr>
            <a:spLocks/>
          </p:cNvSpPr>
          <p:nvPr/>
        </p:nvSpPr>
        <p:spPr bwMode="auto">
          <a:xfrm>
            <a:off x="2895600" y="5638800"/>
            <a:ext cx="469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sz="2800">
                <a:solidFill>
                  <a:schemeClr val="tx1"/>
                </a:solidFill>
                <a:cs typeface="Arial" charset="0"/>
              </a:rPr>
              <a:t>+</a:t>
            </a:r>
          </a:p>
        </p:txBody>
      </p:sp>
    </p:spTree>
    <p:extLst>
      <p:ext uri="{BB962C8B-B14F-4D97-AF65-F5344CB8AC3E}">
        <p14:creationId xmlns="" xmlns:p14="http://schemas.microsoft.com/office/powerpoint/2010/main" val="3983447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 animBg="1"/>
      <p:bldP spid="26645" grpId="0" autoUpdateAnimBg="0"/>
      <p:bldP spid="26646" grpId="0" animBg="1"/>
      <p:bldP spid="26647" grpId="0" autoUpdateAnimBg="0"/>
      <p:bldP spid="26648" grpId="0" animBg="1"/>
      <p:bldP spid="26652" grpId="0" animBg="1"/>
      <p:bldP spid="26653" grpId="0" autoUpdateAnimBg="0"/>
      <p:bldP spid="26654" grpId="0" animBg="1"/>
      <p:bldP spid="26655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7030A0"/>
                </a:solidFill>
              </a:rPr>
              <a:t>Naïve Bayes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11619" name="Oval 3"/>
          <p:cNvSpPr>
            <a:spLocks noChangeArrowheads="1"/>
          </p:cNvSpPr>
          <p:nvPr/>
        </p:nvSpPr>
        <p:spPr bwMode="auto">
          <a:xfrm>
            <a:off x="17526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2</a:t>
            </a:r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72390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</a:rPr>
              <a:t>F </a:t>
            </a:r>
            <a:r>
              <a:rPr lang="en-US" sz="1400" baseline="-25000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5334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1</a:t>
            </a:r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H="1">
            <a:off x="1066800" y="2019300"/>
            <a:ext cx="2895600" cy="1447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H="1">
            <a:off x="2209800" y="2171700"/>
            <a:ext cx="182880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 flipH="1">
            <a:off x="3429000" y="2247900"/>
            <a:ext cx="685800" cy="1219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4495800" y="2019300"/>
            <a:ext cx="2895600" cy="1524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1630" name="Oval 17"/>
          <p:cNvSpPr>
            <a:spLocks noChangeArrowheads="1"/>
          </p:cNvSpPr>
          <p:nvPr/>
        </p:nvSpPr>
        <p:spPr bwMode="auto">
          <a:xfrm>
            <a:off x="3124200" y="3467100"/>
            <a:ext cx="685800" cy="685800"/>
          </a:xfrm>
          <a:prstGeom prst="ellipse">
            <a:avLst/>
          </a:prstGeom>
          <a:solidFill>
            <a:srgbClr val="FFFF00"/>
          </a:solidFill>
          <a:ln w="444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rgbClr val="000000"/>
                </a:solidFill>
              </a:rPr>
              <a:t>F 3</a:t>
            </a:r>
          </a:p>
        </p:txBody>
      </p:sp>
      <p:sp>
        <p:nvSpPr>
          <p:cNvPr id="111631" name="Oval 20"/>
          <p:cNvSpPr>
            <a:spLocks noChangeArrowheads="1"/>
          </p:cNvSpPr>
          <p:nvPr/>
        </p:nvSpPr>
        <p:spPr bwMode="auto">
          <a:xfrm>
            <a:off x="3886200" y="1638300"/>
            <a:ext cx="6858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</a:rPr>
              <a:t>Y</a:t>
            </a:r>
          </a:p>
          <a:p>
            <a:pPr algn="ctr" eaLnBrk="0" hangingPunct="0"/>
            <a:r>
              <a:rPr lang="en-US" sz="1200" dirty="0" smtClean="0">
                <a:solidFill>
                  <a:srgbClr val="000000"/>
                </a:solidFill>
              </a:rPr>
              <a:t>Class</a:t>
            </a:r>
            <a:endParaRPr lang="en-US" sz="12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1200" dirty="0">
                <a:solidFill>
                  <a:srgbClr val="000000"/>
                </a:solidFill>
              </a:rPr>
              <a:t>Value</a:t>
            </a:r>
          </a:p>
        </p:txBody>
      </p:sp>
      <p:sp>
        <p:nvSpPr>
          <p:cNvPr id="111632" name="Text Box 21"/>
          <p:cNvSpPr txBox="1">
            <a:spLocks noChangeArrowheads="1"/>
          </p:cNvSpPr>
          <p:nvPr/>
        </p:nvSpPr>
        <p:spPr bwMode="auto">
          <a:xfrm>
            <a:off x="4403489" y="2223298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/>
              <a:t>…</a:t>
            </a:r>
          </a:p>
        </p:txBody>
      </p:sp>
      <p:sp>
        <p:nvSpPr>
          <p:cNvPr id="111633" name="Rounded Rectangle 21"/>
          <p:cNvSpPr>
            <a:spLocks noChangeArrowheads="1"/>
          </p:cNvSpPr>
          <p:nvPr/>
        </p:nvSpPr>
        <p:spPr bwMode="auto">
          <a:xfrm>
            <a:off x="533400" y="5448300"/>
            <a:ext cx="8229600" cy="9525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r>
              <a:rPr lang="en-US" dirty="0"/>
              <a:t>Assume that features are conditionally </a:t>
            </a:r>
            <a:r>
              <a:rPr lang="en-US" dirty="0" smtClean="0"/>
              <a:t>independent </a:t>
            </a:r>
            <a:r>
              <a:rPr lang="en-US" dirty="0"/>
              <a:t>given class variable</a:t>
            </a:r>
          </a:p>
          <a:p>
            <a:pPr eaLnBrk="0" hangingPunct="0"/>
            <a:r>
              <a:rPr lang="en-US" dirty="0"/>
              <a:t>Works well in practice</a:t>
            </a:r>
          </a:p>
          <a:p>
            <a:pPr eaLnBrk="0" hangingPunct="0"/>
            <a:r>
              <a:rPr lang="en-US" dirty="0"/>
              <a:t> </a:t>
            </a:r>
            <a:r>
              <a:rPr lang="en-US" dirty="0" smtClean="0"/>
              <a:t>   But forces </a:t>
            </a:r>
            <a:r>
              <a:rPr lang="en-US" dirty="0"/>
              <a:t>probabilities towards 0 and 1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12899" y="1065213"/>
            <a:ext cx="4695825" cy="573087"/>
            <a:chOff x="1143000" y="4303713"/>
            <a:chExt cx="4695825" cy="573087"/>
          </a:xfrm>
        </p:grpSpPr>
        <p:pic>
          <p:nvPicPr>
            <p:cNvPr id="18" name="Picture 2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368800"/>
              <a:ext cx="23463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900" y="4303713"/>
              <a:ext cx="2193925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731699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General Naïve Bayes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699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800"/>
              <a:t>What do we need in order to use naïve Bayes?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365125" y="3835400"/>
            <a:ext cx="83185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782638" lvl="1" indent="-28575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Estimates of local conditional probability tables</a:t>
            </a: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P(Y), the prior over labels</a:t>
            </a: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P(F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i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|Y) for each feature (evidence variable)</a:t>
            </a: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These probabilities are collectively called the </a:t>
            </a:r>
            <a:r>
              <a:rPr lang="en-US" sz="2000">
                <a:solidFill>
                  <a:srgbClr val="CC0000"/>
                </a:solidFill>
                <a:latin typeface="Arial Italic" charset="0"/>
                <a:cs typeface="Arial Italic" charset="0"/>
                <a:sym typeface="Arial Italic" charset="0"/>
              </a:rPr>
              <a:t>parameters</a:t>
            </a:r>
            <a:r>
              <a:rPr lang="en-US" sz="20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 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of the model and denoted by </a:t>
            </a:r>
            <a:r>
              <a:rPr lang="en-US" sz="2400">
                <a:solidFill>
                  <a:srgbClr val="CC000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θ</a:t>
            </a:r>
            <a:endParaRPr lang="en-US" sz="2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Up until now, we assumed these appeared by magic, but…</a:t>
            </a:r>
          </a:p>
          <a:p>
            <a:pPr marL="1182688" lvl="2" indent="-228600">
              <a:lnSpc>
                <a:spcPct val="9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…they typically come from training data: we’ll look at this now</a:t>
            </a: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317500" y="2235200"/>
            <a:ext cx="81772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782638" lvl="1" indent="-285750">
              <a:lnSpc>
                <a:spcPct val="8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cs typeface="Arial" charset="0"/>
              </a:rPr>
              <a:t>Inference (you know this part)</a:t>
            </a:r>
          </a:p>
          <a:p>
            <a:pPr marL="1182688" lvl="2" indent="-228600">
              <a:lnSpc>
                <a:spcPct val="8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Start with a bunch of conditionals, P(Y) and the P(F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i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|Y) tables</a:t>
            </a:r>
          </a:p>
          <a:p>
            <a:pPr marL="1182688" lvl="2" indent="-228600">
              <a:lnSpc>
                <a:spcPct val="8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Use standard inference to compute P(Y|F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1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…F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n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)</a:t>
            </a:r>
          </a:p>
          <a:p>
            <a:pPr marL="1182688" lvl="2" indent="-228600">
              <a:lnSpc>
                <a:spcPct val="80000"/>
              </a:lnSpc>
              <a:spcBef>
                <a:spcPts val="550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Nothing new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09299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7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A Digit Recognizer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Input: pixel grids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Output: a digit 0-9</a:t>
            </a:r>
          </a:p>
        </p:txBody>
      </p:sp>
      <p:pic>
        <p:nvPicPr>
          <p:cNvPr id="2970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1611313"/>
            <a:ext cx="50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449513"/>
            <a:ext cx="5445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43600"/>
            <a:ext cx="581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4267200"/>
            <a:ext cx="6556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68" name="Group 72"/>
          <p:cNvGrpSpPr>
            <a:grpSpLocks/>
          </p:cNvGrpSpPr>
          <p:nvPr/>
        </p:nvGrpSpPr>
        <p:grpSpPr bwMode="auto">
          <a:xfrm>
            <a:off x="2438400" y="2438400"/>
            <a:ext cx="2438400" cy="2438400"/>
            <a:chOff x="0" y="0"/>
            <a:chExt cx="1536" cy="1536"/>
          </a:xfrm>
        </p:grpSpPr>
        <p:sp>
          <p:nvSpPr>
            <p:cNvPr id="29704" name="Rectangle 8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/>
            </p:cNvSpPr>
            <p:nvPr/>
          </p:nvSpPr>
          <p:spPr bwMode="auto">
            <a:xfrm>
              <a:off x="192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/>
            </p:cNvSpPr>
            <p:nvPr/>
          </p:nvSpPr>
          <p:spPr bwMode="auto">
            <a:xfrm>
              <a:off x="0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7" name="Rectangle 11"/>
            <p:cNvSpPr>
              <a:spLocks/>
            </p:cNvSpPr>
            <p:nvPr/>
          </p:nvSpPr>
          <p:spPr bwMode="auto">
            <a:xfrm>
              <a:off x="192" y="19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/>
            </p:cNvSpPr>
            <p:nvPr/>
          </p:nvSpPr>
          <p:spPr bwMode="auto">
            <a:xfrm>
              <a:off x="384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9" name="Rectangle 13"/>
            <p:cNvSpPr>
              <a:spLocks/>
            </p:cNvSpPr>
            <p:nvPr/>
          </p:nvSpPr>
          <p:spPr bwMode="auto">
            <a:xfrm>
              <a:off x="576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0" name="Rectangle 14"/>
            <p:cNvSpPr>
              <a:spLocks/>
            </p:cNvSpPr>
            <p:nvPr/>
          </p:nvSpPr>
          <p:spPr bwMode="auto">
            <a:xfrm>
              <a:off x="384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/>
            </p:cNvSpPr>
            <p:nvPr/>
          </p:nvSpPr>
          <p:spPr bwMode="auto">
            <a:xfrm>
              <a:off x="576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2" name="Rectangle 16"/>
            <p:cNvSpPr>
              <a:spLocks/>
            </p:cNvSpPr>
            <p:nvPr/>
          </p:nvSpPr>
          <p:spPr bwMode="auto">
            <a:xfrm>
              <a:off x="0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3" name="Rectangle 17"/>
            <p:cNvSpPr>
              <a:spLocks/>
            </p:cNvSpPr>
            <p:nvPr/>
          </p:nvSpPr>
          <p:spPr bwMode="auto">
            <a:xfrm>
              <a:off x="192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4" name="Rectangle 18"/>
            <p:cNvSpPr>
              <a:spLocks/>
            </p:cNvSpPr>
            <p:nvPr/>
          </p:nvSpPr>
          <p:spPr bwMode="auto">
            <a:xfrm>
              <a:off x="0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5" name="Rectangle 19"/>
            <p:cNvSpPr>
              <a:spLocks/>
            </p:cNvSpPr>
            <p:nvPr/>
          </p:nvSpPr>
          <p:spPr bwMode="auto">
            <a:xfrm>
              <a:off x="192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/>
            </p:cNvSpPr>
            <p:nvPr/>
          </p:nvSpPr>
          <p:spPr bwMode="auto">
            <a:xfrm>
              <a:off x="384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7" name="Rectangle 21"/>
            <p:cNvSpPr>
              <a:spLocks/>
            </p:cNvSpPr>
            <p:nvPr/>
          </p:nvSpPr>
          <p:spPr bwMode="auto">
            <a:xfrm>
              <a:off x="576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8" name="Rectangle 22"/>
            <p:cNvSpPr>
              <a:spLocks/>
            </p:cNvSpPr>
            <p:nvPr/>
          </p:nvSpPr>
          <p:spPr bwMode="auto">
            <a:xfrm>
              <a:off x="384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19" name="Rectangle 23"/>
            <p:cNvSpPr>
              <a:spLocks/>
            </p:cNvSpPr>
            <p:nvPr/>
          </p:nvSpPr>
          <p:spPr bwMode="auto">
            <a:xfrm>
              <a:off x="576" y="576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0" name="Rectangle 24"/>
            <p:cNvSpPr>
              <a:spLocks/>
            </p:cNvSpPr>
            <p:nvPr/>
          </p:nvSpPr>
          <p:spPr bwMode="auto">
            <a:xfrm>
              <a:off x="768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1" name="Rectangle 25"/>
            <p:cNvSpPr>
              <a:spLocks/>
            </p:cNvSpPr>
            <p:nvPr/>
          </p:nvSpPr>
          <p:spPr bwMode="auto">
            <a:xfrm>
              <a:off x="960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2" name="Rectangle 26"/>
            <p:cNvSpPr>
              <a:spLocks/>
            </p:cNvSpPr>
            <p:nvPr/>
          </p:nvSpPr>
          <p:spPr bwMode="auto">
            <a:xfrm>
              <a:off x="768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3" name="Rectangle 27"/>
            <p:cNvSpPr>
              <a:spLocks/>
            </p:cNvSpPr>
            <p:nvPr/>
          </p:nvSpPr>
          <p:spPr bwMode="auto">
            <a:xfrm>
              <a:off x="960" y="19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4" name="Rectangle 28"/>
            <p:cNvSpPr>
              <a:spLocks/>
            </p:cNvSpPr>
            <p:nvPr/>
          </p:nvSpPr>
          <p:spPr bwMode="auto">
            <a:xfrm>
              <a:off x="1152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5" name="Rectangle 29"/>
            <p:cNvSpPr>
              <a:spLocks/>
            </p:cNvSpPr>
            <p:nvPr/>
          </p:nvSpPr>
          <p:spPr bwMode="auto">
            <a:xfrm>
              <a:off x="1344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6" name="Rectangle 30"/>
            <p:cNvSpPr>
              <a:spLocks/>
            </p:cNvSpPr>
            <p:nvPr/>
          </p:nvSpPr>
          <p:spPr bwMode="auto">
            <a:xfrm>
              <a:off x="1152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7" name="Rectangle 31"/>
            <p:cNvSpPr>
              <a:spLocks/>
            </p:cNvSpPr>
            <p:nvPr/>
          </p:nvSpPr>
          <p:spPr bwMode="auto">
            <a:xfrm>
              <a:off x="1344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8" name="Rectangle 32"/>
            <p:cNvSpPr>
              <a:spLocks/>
            </p:cNvSpPr>
            <p:nvPr/>
          </p:nvSpPr>
          <p:spPr bwMode="auto">
            <a:xfrm>
              <a:off x="768" y="38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29" name="Rectangle 33"/>
            <p:cNvSpPr>
              <a:spLocks/>
            </p:cNvSpPr>
            <p:nvPr/>
          </p:nvSpPr>
          <p:spPr bwMode="auto">
            <a:xfrm>
              <a:off x="960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0" name="Rectangle 34"/>
            <p:cNvSpPr>
              <a:spLocks/>
            </p:cNvSpPr>
            <p:nvPr/>
          </p:nvSpPr>
          <p:spPr bwMode="auto">
            <a:xfrm>
              <a:off x="768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1" name="Rectangle 35"/>
            <p:cNvSpPr>
              <a:spLocks/>
            </p:cNvSpPr>
            <p:nvPr/>
          </p:nvSpPr>
          <p:spPr bwMode="auto">
            <a:xfrm>
              <a:off x="960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2" name="Rectangle 36"/>
            <p:cNvSpPr>
              <a:spLocks/>
            </p:cNvSpPr>
            <p:nvPr/>
          </p:nvSpPr>
          <p:spPr bwMode="auto">
            <a:xfrm>
              <a:off x="1152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/>
            </p:cNvSpPr>
            <p:nvPr/>
          </p:nvSpPr>
          <p:spPr bwMode="auto">
            <a:xfrm>
              <a:off x="1344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/>
            </p:cNvSpPr>
            <p:nvPr/>
          </p:nvSpPr>
          <p:spPr bwMode="auto">
            <a:xfrm>
              <a:off x="1152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5" name="Rectangle 39"/>
            <p:cNvSpPr>
              <a:spLocks/>
            </p:cNvSpPr>
            <p:nvPr/>
          </p:nvSpPr>
          <p:spPr bwMode="auto">
            <a:xfrm>
              <a:off x="1344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6" name="Rectangle 40"/>
            <p:cNvSpPr>
              <a:spLocks/>
            </p:cNvSpPr>
            <p:nvPr/>
          </p:nvSpPr>
          <p:spPr bwMode="auto">
            <a:xfrm>
              <a:off x="0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7" name="Rectangle 41"/>
            <p:cNvSpPr>
              <a:spLocks/>
            </p:cNvSpPr>
            <p:nvPr/>
          </p:nvSpPr>
          <p:spPr bwMode="auto">
            <a:xfrm>
              <a:off x="192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8" name="Rectangle 42"/>
            <p:cNvSpPr>
              <a:spLocks/>
            </p:cNvSpPr>
            <p:nvPr/>
          </p:nvSpPr>
          <p:spPr bwMode="auto">
            <a:xfrm>
              <a:off x="0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39" name="Rectangle 43"/>
            <p:cNvSpPr>
              <a:spLocks/>
            </p:cNvSpPr>
            <p:nvPr/>
          </p:nvSpPr>
          <p:spPr bwMode="auto">
            <a:xfrm>
              <a:off x="192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0" name="Rectangle 44"/>
            <p:cNvSpPr>
              <a:spLocks/>
            </p:cNvSpPr>
            <p:nvPr/>
          </p:nvSpPr>
          <p:spPr bwMode="auto">
            <a:xfrm>
              <a:off x="384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1" name="Rectangle 45"/>
            <p:cNvSpPr>
              <a:spLocks/>
            </p:cNvSpPr>
            <p:nvPr/>
          </p:nvSpPr>
          <p:spPr bwMode="auto">
            <a:xfrm>
              <a:off x="576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2" name="Rectangle 46"/>
            <p:cNvSpPr>
              <a:spLocks/>
            </p:cNvSpPr>
            <p:nvPr/>
          </p:nvSpPr>
          <p:spPr bwMode="auto">
            <a:xfrm>
              <a:off x="38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3" name="Rectangle 47"/>
            <p:cNvSpPr>
              <a:spLocks/>
            </p:cNvSpPr>
            <p:nvPr/>
          </p:nvSpPr>
          <p:spPr bwMode="auto">
            <a:xfrm>
              <a:off x="576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4" name="Rectangle 48"/>
            <p:cNvSpPr>
              <a:spLocks/>
            </p:cNvSpPr>
            <p:nvPr/>
          </p:nvSpPr>
          <p:spPr bwMode="auto">
            <a:xfrm>
              <a:off x="0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5" name="Rectangle 49"/>
            <p:cNvSpPr>
              <a:spLocks/>
            </p:cNvSpPr>
            <p:nvPr/>
          </p:nvSpPr>
          <p:spPr bwMode="auto">
            <a:xfrm>
              <a:off x="192" y="115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6" name="Rectangle 50"/>
            <p:cNvSpPr>
              <a:spLocks/>
            </p:cNvSpPr>
            <p:nvPr/>
          </p:nvSpPr>
          <p:spPr bwMode="auto">
            <a:xfrm>
              <a:off x="0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7" name="Rectangle 51"/>
            <p:cNvSpPr>
              <a:spLocks/>
            </p:cNvSpPr>
            <p:nvPr/>
          </p:nvSpPr>
          <p:spPr bwMode="auto">
            <a:xfrm>
              <a:off x="192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8" name="Rectangle 52"/>
            <p:cNvSpPr>
              <a:spLocks/>
            </p:cNvSpPr>
            <p:nvPr/>
          </p:nvSpPr>
          <p:spPr bwMode="auto">
            <a:xfrm>
              <a:off x="384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49" name="Rectangle 53"/>
            <p:cNvSpPr>
              <a:spLocks/>
            </p:cNvSpPr>
            <p:nvPr/>
          </p:nvSpPr>
          <p:spPr bwMode="auto">
            <a:xfrm>
              <a:off x="576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0" name="Rectangle 54"/>
            <p:cNvSpPr>
              <a:spLocks/>
            </p:cNvSpPr>
            <p:nvPr/>
          </p:nvSpPr>
          <p:spPr bwMode="auto">
            <a:xfrm>
              <a:off x="384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1" name="Rectangle 55"/>
            <p:cNvSpPr>
              <a:spLocks/>
            </p:cNvSpPr>
            <p:nvPr/>
          </p:nvSpPr>
          <p:spPr bwMode="auto">
            <a:xfrm>
              <a:off x="576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2" name="Rectangle 56"/>
            <p:cNvSpPr>
              <a:spLocks/>
            </p:cNvSpPr>
            <p:nvPr/>
          </p:nvSpPr>
          <p:spPr bwMode="auto">
            <a:xfrm>
              <a:off x="768" y="768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3" name="Rectangle 57"/>
            <p:cNvSpPr>
              <a:spLocks/>
            </p:cNvSpPr>
            <p:nvPr/>
          </p:nvSpPr>
          <p:spPr bwMode="auto">
            <a:xfrm>
              <a:off x="960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4" name="Rectangle 58"/>
            <p:cNvSpPr>
              <a:spLocks/>
            </p:cNvSpPr>
            <p:nvPr/>
          </p:nvSpPr>
          <p:spPr bwMode="auto">
            <a:xfrm>
              <a:off x="768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5" name="Rectangle 59"/>
            <p:cNvSpPr>
              <a:spLocks/>
            </p:cNvSpPr>
            <p:nvPr/>
          </p:nvSpPr>
          <p:spPr bwMode="auto">
            <a:xfrm>
              <a:off x="960" y="96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6" name="Rectangle 60"/>
            <p:cNvSpPr>
              <a:spLocks/>
            </p:cNvSpPr>
            <p:nvPr/>
          </p:nvSpPr>
          <p:spPr bwMode="auto">
            <a:xfrm>
              <a:off x="1152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7" name="Rectangle 61"/>
            <p:cNvSpPr>
              <a:spLocks/>
            </p:cNvSpPr>
            <p:nvPr/>
          </p:nvSpPr>
          <p:spPr bwMode="auto">
            <a:xfrm>
              <a:off x="1344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8" name="Rectangle 62"/>
            <p:cNvSpPr>
              <a:spLocks/>
            </p:cNvSpPr>
            <p:nvPr/>
          </p:nvSpPr>
          <p:spPr bwMode="auto">
            <a:xfrm>
              <a:off x="1152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59" name="Rectangle 63"/>
            <p:cNvSpPr>
              <a:spLocks/>
            </p:cNvSpPr>
            <p:nvPr/>
          </p:nvSpPr>
          <p:spPr bwMode="auto">
            <a:xfrm>
              <a:off x="134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0" name="Rectangle 64"/>
            <p:cNvSpPr>
              <a:spLocks/>
            </p:cNvSpPr>
            <p:nvPr/>
          </p:nvSpPr>
          <p:spPr bwMode="auto">
            <a:xfrm>
              <a:off x="768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1" name="Rectangle 65"/>
            <p:cNvSpPr>
              <a:spLocks/>
            </p:cNvSpPr>
            <p:nvPr/>
          </p:nvSpPr>
          <p:spPr bwMode="auto">
            <a:xfrm>
              <a:off x="960" y="115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2" name="Rectangle 66"/>
            <p:cNvSpPr>
              <a:spLocks/>
            </p:cNvSpPr>
            <p:nvPr/>
          </p:nvSpPr>
          <p:spPr bwMode="auto">
            <a:xfrm>
              <a:off x="768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3" name="Rectangle 67"/>
            <p:cNvSpPr>
              <a:spLocks/>
            </p:cNvSpPr>
            <p:nvPr/>
          </p:nvSpPr>
          <p:spPr bwMode="auto">
            <a:xfrm>
              <a:off x="960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4" name="Rectangle 68"/>
            <p:cNvSpPr>
              <a:spLocks/>
            </p:cNvSpPr>
            <p:nvPr/>
          </p:nvSpPr>
          <p:spPr bwMode="auto">
            <a:xfrm>
              <a:off x="1152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5" name="Rectangle 69"/>
            <p:cNvSpPr>
              <a:spLocks/>
            </p:cNvSpPr>
            <p:nvPr/>
          </p:nvSpPr>
          <p:spPr bwMode="auto">
            <a:xfrm>
              <a:off x="1344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6" name="Rectangle 70"/>
            <p:cNvSpPr>
              <a:spLocks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67" name="Rectangle 71"/>
            <p:cNvSpPr>
              <a:spLocks/>
            </p:cNvSpPr>
            <p:nvPr/>
          </p:nvSpPr>
          <p:spPr bwMode="auto">
            <a:xfrm>
              <a:off x="1344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9769" name="Picture 7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05400"/>
            <a:ext cx="6175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70" name="Picture 7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0"/>
            <a:ext cx="6175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6887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Naïve Bayes for Digits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/>
              <a:t>Simple version:</a:t>
            </a:r>
          </a:p>
          <a:p>
            <a:pPr marL="782638" lvl="1"/>
            <a:r>
              <a:rPr lang="en-US" sz="2000"/>
              <a:t>One feature F</a:t>
            </a:r>
            <a:r>
              <a:rPr lang="en-US" sz="2000" baseline="-25000"/>
              <a:t>ij</a:t>
            </a:r>
            <a:r>
              <a:rPr lang="en-US" sz="2000"/>
              <a:t> for each grid position &lt;i,j&gt;</a:t>
            </a:r>
          </a:p>
          <a:p>
            <a:pPr marL="782638" lvl="1"/>
            <a:r>
              <a:rPr lang="en-US" sz="2000"/>
              <a:t>Possible feature values are on / off, based on whether intensity is more or less than 0.5 in underlying image</a:t>
            </a:r>
          </a:p>
          <a:p>
            <a:pPr marL="782638" lvl="1"/>
            <a:r>
              <a:rPr lang="en-US" sz="2000"/>
              <a:t>Each input maps to a feature vector, e.g.</a:t>
            </a:r>
          </a:p>
          <a:p>
            <a:pPr marL="782638" lvl="1"/>
            <a:endParaRPr lang="en-US" sz="2000"/>
          </a:p>
          <a:p>
            <a:pPr marL="782638" lvl="1"/>
            <a:endParaRPr lang="en-US" sz="2000"/>
          </a:p>
          <a:p>
            <a:pPr marL="782638" lvl="1"/>
            <a:r>
              <a:rPr lang="en-US" sz="2000"/>
              <a:t>Here: lots of features, each is binary valued</a:t>
            </a:r>
          </a:p>
          <a:p>
            <a:r>
              <a:rPr lang="en-US" sz="2400"/>
              <a:t>Naïve Bayes model: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What do we need to learn?</a:t>
            </a:r>
          </a:p>
        </p:txBody>
      </p:sp>
      <p:pic>
        <p:nvPicPr>
          <p:cNvPr id="3072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581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3733800"/>
            <a:ext cx="66182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5181600"/>
            <a:ext cx="540543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98300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0975"/>
            <a:ext cx="8229600" cy="1143000"/>
          </a:xfrm>
        </p:spPr>
        <p:txBody>
          <a:bodyPr/>
          <a:lstStyle/>
          <a:p>
            <a:r>
              <a:rPr lang="en-US" smtClean="0"/>
              <a:t>Variable Elimination</a:t>
            </a: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69807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2B45DB-7243-499F-B958-F4ECA337E78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231775" y="1109663"/>
            <a:ext cx="8450263" cy="5006975"/>
            <a:chOff x="146" y="755"/>
            <a:chExt cx="5323" cy="3221"/>
          </a:xfrm>
        </p:grpSpPr>
        <p:graphicFrame>
          <p:nvGraphicFramePr>
            <p:cNvPr id="49162" name="Object 4"/>
            <p:cNvGraphicFramePr>
              <a:graphicFrameLocks noChangeAspect="1"/>
            </p:cNvGraphicFramePr>
            <p:nvPr/>
          </p:nvGraphicFramePr>
          <p:xfrm>
            <a:off x="437" y="755"/>
            <a:ext cx="5032" cy="3221"/>
          </p:xfrm>
          <a:graphic>
            <a:graphicData uri="http://schemas.openxmlformats.org/presentationml/2006/ole">
              <p:oleObj spid="_x0000_s2062" name="Bitmap Image" r:id="rId4" imgW="6516010" imgH="4172532" progId="PBrush">
                <p:embed/>
              </p:oleObj>
            </a:graphicData>
          </a:graphic>
        </p:graphicFrame>
        <p:graphicFrame>
          <p:nvGraphicFramePr>
            <p:cNvPr id="49163" name="Object 5"/>
            <p:cNvGraphicFramePr>
              <a:graphicFrameLocks noChangeAspect="1"/>
            </p:cNvGraphicFramePr>
            <p:nvPr/>
          </p:nvGraphicFramePr>
          <p:xfrm>
            <a:off x="146" y="2547"/>
            <a:ext cx="544" cy="1161"/>
          </p:xfrm>
          <a:graphic>
            <a:graphicData uri="http://schemas.openxmlformats.org/presentationml/2006/ole">
              <p:oleObj spid="_x0000_s2063" name="Bitmap Image" r:id="rId5" imgW="638264" imgH="1362265" progId="PBrush">
                <p:embed/>
              </p:oleObj>
            </a:graphicData>
          </a:graphic>
        </p:graphicFrame>
      </p:grpSp>
      <p:sp>
        <p:nvSpPr>
          <p:cNvPr id="49158" name="Rectangle 20"/>
          <p:cNvSpPr>
            <a:spLocks noChangeArrowheads="1"/>
          </p:cNvSpPr>
          <p:nvPr/>
        </p:nvSpPr>
        <p:spPr bwMode="auto">
          <a:xfrm>
            <a:off x="0" y="3571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0" i="0">
                <a:solidFill>
                  <a:srgbClr val="3333CC"/>
                </a:solidFill>
              </a:rPr>
              <a:t>P(b|j,m) = </a:t>
            </a:r>
            <a:r>
              <a:rPr lang="en-US" b="0" i="0">
                <a:solidFill>
                  <a:srgbClr val="3333CC"/>
                </a:solidFill>
                <a:sym typeface="Symbol" pitchFamily="18" charset="2"/>
              </a:rPr>
              <a:t>P(b) </a:t>
            </a:r>
            <a:r>
              <a:rPr lang="en-US" sz="4000" b="0" i="0">
                <a:solidFill>
                  <a:srgbClr val="3333CC"/>
                </a:solidFill>
                <a:sym typeface="Symbol" pitchFamily="18" charset="2"/>
              </a:rPr>
              <a:t></a:t>
            </a:r>
            <a:r>
              <a:rPr lang="en-US" b="0" i="0">
                <a:solidFill>
                  <a:srgbClr val="3333CC"/>
                </a:solidFill>
                <a:sym typeface="Symbol" pitchFamily="18" charset="2"/>
              </a:rPr>
              <a:t>P(e) </a:t>
            </a:r>
            <a:r>
              <a:rPr lang="en-US" sz="4000" b="0" i="0">
                <a:solidFill>
                  <a:srgbClr val="3333CC"/>
                </a:solidFill>
                <a:sym typeface="Symbol" pitchFamily="18" charset="2"/>
              </a:rPr>
              <a:t></a:t>
            </a:r>
            <a:r>
              <a:rPr lang="en-US" b="0" i="0">
                <a:solidFill>
                  <a:srgbClr val="3333CC"/>
                </a:solidFill>
                <a:sym typeface="Symbol" pitchFamily="18" charset="2"/>
              </a:rPr>
              <a:t>P(a|b,e)P(j|a)P(m,a)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775" y="3697288"/>
            <a:ext cx="8455025" cy="230505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60" name="Rectangle 21"/>
          <p:cNvSpPr>
            <a:spLocks noChangeArrowheads="1"/>
          </p:cNvSpPr>
          <p:nvPr/>
        </p:nvSpPr>
        <p:spPr bwMode="auto">
          <a:xfrm>
            <a:off x="3535363" y="625475"/>
            <a:ext cx="40338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 b="0" i="0">
                <a:solidFill>
                  <a:srgbClr val="3333CC"/>
                </a:solidFill>
              </a:rPr>
              <a:t>e              a</a:t>
            </a:r>
            <a:endParaRPr lang="en-US" sz="2000" b="0" i="0">
              <a:solidFill>
                <a:srgbClr val="3333CC"/>
              </a:solidFill>
              <a:sym typeface="Symbol" pitchFamily="18" charset="2"/>
            </a:endParaRPr>
          </a:p>
        </p:txBody>
      </p:sp>
      <p:sp>
        <p:nvSpPr>
          <p:cNvPr id="49161" name="TextBox 10"/>
          <p:cNvSpPr txBox="1">
            <a:spLocks noChangeArrowheads="1"/>
          </p:cNvSpPr>
          <p:nvPr/>
        </p:nvSpPr>
        <p:spPr bwMode="auto">
          <a:xfrm>
            <a:off x="347663" y="5964238"/>
            <a:ext cx="85756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1pPr>
            <a:lvl2pPr marL="742950" indent="-28575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2pPr>
            <a:lvl3pPr marL="11430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3pPr>
            <a:lvl4pPr marL="16002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4pPr>
            <a:lvl5pPr marL="2057400" indent="-228600"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•"/>
              <a:defRPr sz="3200" b="1" i="1">
                <a:solidFill>
                  <a:srgbClr val="0033CC"/>
                </a:solidFill>
                <a:latin typeface="Comic Sans MS" pitchFamily="66" charset="0"/>
              </a:defRPr>
            </a:lvl9pPr>
          </a:lstStyle>
          <a:p>
            <a:pPr>
              <a:buFontTx/>
              <a:buNone/>
            </a:pPr>
            <a:r>
              <a:rPr lang="en-US" sz="2800" b="0" i="0">
                <a:solidFill>
                  <a:srgbClr val="C00000"/>
                </a:solidFill>
              </a:rPr>
              <a:t>Repeated computations </a:t>
            </a:r>
            <a:r>
              <a:rPr lang="en-US" sz="2800" b="0" i="0">
                <a:solidFill>
                  <a:srgbClr val="C00000"/>
                </a:solidFill>
                <a:sym typeface="Wingdings" pitchFamily="2" charset="2"/>
              </a:rPr>
              <a:t> Dynamic Programming</a:t>
            </a:r>
            <a:endParaRPr lang="en-US" sz="2800" b="0" i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590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916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Examples: CPTs</a:t>
            </a:r>
          </a:p>
        </p:txBody>
      </p:sp>
      <p:grpSp>
        <p:nvGrpSpPr>
          <p:cNvPr id="31811" name="Group 67"/>
          <p:cNvGrpSpPr>
            <a:grpSpLocks/>
          </p:cNvGrpSpPr>
          <p:nvPr/>
        </p:nvGrpSpPr>
        <p:grpSpPr bwMode="auto">
          <a:xfrm>
            <a:off x="2590800" y="2667000"/>
            <a:ext cx="2438400" cy="2438400"/>
            <a:chOff x="0" y="0"/>
            <a:chExt cx="1536" cy="1536"/>
          </a:xfrm>
        </p:grpSpPr>
        <p:sp>
          <p:nvSpPr>
            <p:cNvPr id="31747" name="Rectangle 3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48" name="Rectangle 4"/>
            <p:cNvSpPr>
              <a:spLocks/>
            </p:cNvSpPr>
            <p:nvPr/>
          </p:nvSpPr>
          <p:spPr bwMode="auto">
            <a:xfrm>
              <a:off x="192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49" name="Rectangle 5"/>
            <p:cNvSpPr>
              <a:spLocks/>
            </p:cNvSpPr>
            <p:nvPr/>
          </p:nvSpPr>
          <p:spPr bwMode="auto">
            <a:xfrm>
              <a:off x="0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0" name="Rectangle 6"/>
            <p:cNvSpPr>
              <a:spLocks/>
            </p:cNvSpPr>
            <p:nvPr/>
          </p:nvSpPr>
          <p:spPr bwMode="auto">
            <a:xfrm>
              <a:off x="192" y="19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1" name="Rectangle 7"/>
            <p:cNvSpPr>
              <a:spLocks/>
            </p:cNvSpPr>
            <p:nvPr/>
          </p:nvSpPr>
          <p:spPr bwMode="auto">
            <a:xfrm>
              <a:off x="384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2" name="Rectangle 8"/>
            <p:cNvSpPr>
              <a:spLocks/>
            </p:cNvSpPr>
            <p:nvPr/>
          </p:nvSpPr>
          <p:spPr bwMode="auto">
            <a:xfrm>
              <a:off x="576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3" name="Rectangle 9"/>
            <p:cNvSpPr>
              <a:spLocks/>
            </p:cNvSpPr>
            <p:nvPr/>
          </p:nvSpPr>
          <p:spPr bwMode="auto">
            <a:xfrm>
              <a:off x="384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4" name="Rectangle 10"/>
            <p:cNvSpPr>
              <a:spLocks/>
            </p:cNvSpPr>
            <p:nvPr/>
          </p:nvSpPr>
          <p:spPr bwMode="auto">
            <a:xfrm>
              <a:off x="576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5" name="Rectangle 11"/>
            <p:cNvSpPr>
              <a:spLocks/>
            </p:cNvSpPr>
            <p:nvPr/>
          </p:nvSpPr>
          <p:spPr bwMode="auto">
            <a:xfrm>
              <a:off x="0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6" name="Rectangle 12"/>
            <p:cNvSpPr>
              <a:spLocks/>
            </p:cNvSpPr>
            <p:nvPr/>
          </p:nvSpPr>
          <p:spPr bwMode="auto">
            <a:xfrm>
              <a:off x="192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7" name="Rectangle 13"/>
            <p:cNvSpPr>
              <a:spLocks/>
            </p:cNvSpPr>
            <p:nvPr/>
          </p:nvSpPr>
          <p:spPr bwMode="auto">
            <a:xfrm>
              <a:off x="0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8" name="Rectangle 14"/>
            <p:cNvSpPr>
              <a:spLocks/>
            </p:cNvSpPr>
            <p:nvPr/>
          </p:nvSpPr>
          <p:spPr bwMode="auto">
            <a:xfrm>
              <a:off x="192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9" name="Rectangle 15"/>
            <p:cNvSpPr>
              <a:spLocks/>
            </p:cNvSpPr>
            <p:nvPr/>
          </p:nvSpPr>
          <p:spPr bwMode="auto">
            <a:xfrm>
              <a:off x="384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0" name="Rectangle 16"/>
            <p:cNvSpPr>
              <a:spLocks/>
            </p:cNvSpPr>
            <p:nvPr/>
          </p:nvSpPr>
          <p:spPr bwMode="auto">
            <a:xfrm>
              <a:off x="576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1" name="Rectangle 17"/>
            <p:cNvSpPr>
              <a:spLocks/>
            </p:cNvSpPr>
            <p:nvPr/>
          </p:nvSpPr>
          <p:spPr bwMode="auto">
            <a:xfrm>
              <a:off x="384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2" name="Rectangle 18"/>
            <p:cNvSpPr>
              <a:spLocks/>
            </p:cNvSpPr>
            <p:nvPr/>
          </p:nvSpPr>
          <p:spPr bwMode="auto">
            <a:xfrm>
              <a:off x="576" y="576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3" name="Rectangle 19"/>
            <p:cNvSpPr>
              <a:spLocks/>
            </p:cNvSpPr>
            <p:nvPr/>
          </p:nvSpPr>
          <p:spPr bwMode="auto">
            <a:xfrm>
              <a:off x="768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4" name="Rectangle 20"/>
            <p:cNvSpPr>
              <a:spLocks/>
            </p:cNvSpPr>
            <p:nvPr/>
          </p:nvSpPr>
          <p:spPr bwMode="auto">
            <a:xfrm>
              <a:off x="960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5" name="Rectangle 21"/>
            <p:cNvSpPr>
              <a:spLocks/>
            </p:cNvSpPr>
            <p:nvPr/>
          </p:nvSpPr>
          <p:spPr bwMode="auto">
            <a:xfrm>
              <a:off x="768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6" name="Rectangle 22"/>
            <p:cNvSpPr>
              <a:spLocks/>
            </p:cNvSpPr>
            <p:nvPr/>
          </p:nvSpPr>
          <p:spPr bwMode="auto">
            <a:xfrm>
              <a:off x="960" y="19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7" name="Rectangle 23"/>
            <p:cNvSpPr>
              <a:spLocks/>
            </p:cNvSpPr>
            <p:nvPr/>
          </p:nvSpPr>
          <p:spPr bwMode="auto">
            <a:xfrm>
              <a:off x="1152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8" name="Rectangle 24"/>
            <p:cNvSpPr>
              <a:spLocks/>
            </p:cNvSpPr>
            <p:nvPr/>
          </p:nvSpPr>
          <p:spPr bwMode="auto">
            <a:xfrm>
              <a:off x="1344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69" name="Rectangle 25"/>
            <p:cNvSpPr>
              <a:spLocks/>
            </p:cNvSpPr>
            <p:nvPr/>
          </p:nvSpPr>
          <p:spPr bwMode="auto">
            <a:xfrm>
              <a:off x="1152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0" name="Rectangle 26"/>
            <p:cNvSpPr>
              <a:spLocks/>
            </p:cNvSpPr>
            <p:nvPr/>
          </p:nvSpPr>
          <p:spPr bwMode="auto">
            <a:xfrm>
              <a:off x="1344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/>
            </p:cNvSpPr>
            <p:nvPr/>
          </p:nvSpPr>
          <p:spPr bwMode="auto">
            <a:xfrm>
              <a:off x="768" y="38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/>
            </p:cNvSpPr>
            <p:nvPr/>
          </p:nvSpPr>
          <p:spPr bwMode="auto">
            <a:xfrm>
              <a:off x="960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3" name="Rectangle 29"/>
            <p:cNvSpPr>
              <a:spLocks/>
            </p:cNvSpPr>
            <p:nvPr/>
          </p:nvSpPr>
          <p:spPr bwMode="auto">
            <a:xfrm>
              <a:off x="768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4" name="Rectangle 30"/>
            <p:cNvSpPr>
              <a:spLocks/>
            </p:cNvSpPr>
            <p:nvPr/>
          </p:nvSpPr>
          <p:spPr bwMode="auto">
            <a:xfrm>
              <a:off x="960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/>
            </p:cNvSpPr>
            <p:nvPr/>
          </p:nvSpPr>
          <p:spPr bwMode="auto">
            <a:xfrm>
              <a:off x="1152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6" name="Rectangle 32"/>
            <p:cNvSpPr>
              <a:spLocks/>
            </p:cNvSpPr>
            <p:nvPr/>
          </p:nvSpPr>
          <p:spPr bwMode="auto">
            <a:xfrm>
              <a:off x="1344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7" name="Rectangle 33"/>
            <p:cNvSpPr>
              <a:spLocks/>
            </p:cNvSpPr>
            <p:nvPr/>
          </p:nvSpPr>
          <p:spPr bwMode="auto">
            <a:xfrm>
              <a:off x="1152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8" name="Rectangle 34"/>
            <p:cNvSpPr>
              <a:spLocks/>
            </p:cNvSpPr>
            <p:nvPr/>
          </p:nvSpPr>
          <p:spPr bwMode="auto">
            <a:xfrm>
              <a:off x="1344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79" name="Rectangle 35"/>
            <p:cNvSpPr>
              <a:spLocks/>
            </p:cNvSpPr>
            <p:nvPr/>
          </p:nvSpPr>
          <p:spPr bwMode="auto">
            <a:xfrm>
              <a:off x="0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0" name="Rectangle 36"/>
            <p:cNvSpPr>
              <a:spLocks/>
            </p:cNvSpPr>
            <p:nvPr/>
          </p:nvSpPr>
          <p:spPr bwMode="auto">
            <a:xfrm>
              <a:off x="192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1" name="Rectangle 37"/>
            <p:cNvSpPr>
              <a:spLocks/>
            </p:cNvSpPr>
            <p:nvPr/>
          </p:nvSpPr>
          <p:spPr bwMode="auto">
            <a:xfrm>
              <a:off x="0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2" name="Rectangle 38"/>
            <p:cNvSpPr>
              <a:spLocks/>
            </p:cNvSpPr>
            <p:nvPr/>
          </p:nvSpPr>
          <p:spPr bwMode="auto">
            <a:xfrm>
              <a:off x="192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3" name="Rectangle 39"/>
            <p:cNvSpPr>
              <a:spLocks/>
            </p:cNvSpPr>
            <p:nvPr/>
          </p:nvSpPr>
          <p:spPr bwMode="auto">
            <a:xfrm>
              <a:off x="384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4" name="Rectangle 40"/>
            <p:cNvSpPr>
              <a:spLocks/>
            </p:cNvSpPr>
            <p:nvPr/>
          </p:nvSpPr>
          <p:spPr bwMode="auto">
            <a:xfrm>
              <a:off x="576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5" name="Rectangle 41"/>
            <p:cNvSpPr>
              <a:spLocks/>
            </p:cNvSpPr>
            <p:nvPr/>
          </p:nvSpPr>
          <p:spPr bwMode="auto">
            <a:xfrm>
              <a:off x="38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6" name="Rectangle 42"/>
            <p:cNvSpPr>
              <a:spLocks/>
            </p:cNvSpPr>
            <p:nvPr/>
          </p:nvSpPr>
          <p:spPr bwMode="auto">
            <a:xfrm>
              <a:off x="576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7" name="Rectangle 43"/>
            <p:cNvSpPr>
              <a:spLocks/>
            </p:cNvSpPr>
            <p:nvPr/>
          </p:nvSpPr>
          <p:spPr bwMode="auto">
            <a:xfrm>
              <a:off x="0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8" name="Rectangle 44"/>
            <p:cNvSpPr>
              <a:spLocks/>
            </p:cNvSpPr>
            <p:nvPr/>
          </p:nvSpPr>
          <p:spPr bwMode="auto">
            <a:xfrm>
              <a:off x="192" y="115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89" name="Rectangle 45"/>
            <p:cNvSpPr>
              <a:spLocks/>
            </p:cNvSpPr>
            <p:nvPr/>
          </p:nvSpPr>
          <p:spPr bwMode="auto">
            <a:xfrm>
              <a:off x="0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0" name="Rectangle 46"/>
            <p:cNvSpPr>
              <a:spLocks/>
            </p:cNvSpPr>
            <p:nvPr/>
          </p:nvSpPr>
          <p:spPr bwMode="auto">
            <a:xfrm>
              <a:off x="192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1" name="Rectangle 47"/>
            <p:cNvSpPr>
              <a:spLocks/>
            </p:cNvSpPr>
            <p:nvPr/>
          </p:nvSpPr>
          <p:spPr bwMode="auto">
            <a:xfrm>
              <a:off x="384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2" name="Rectangle 48"/>
            <p:cNvSpPr>
              <a:spLocks/>
            </p:cNvSpPr>
            <p:nvPr/>
          </p:nvSpPr>
          <p:spPr bwMode="auto">
            <a:xfrm>
              <a:off x="576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3" name="Rectangle 49"/>
            <p:cNvSpPr>
              <a:spLocks/>
            </p:cNvSpPr>
            <p:nvPr/>
          </p:nvSpPr>
          <p:spPr bwMode="auto">
            <a:xfrm>
              <a:off x="384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4" name="Rectangle 50"/>
            <p:cNvSpPr>
              <a:spLocks/>
            </p:cNvSpPr>
            <p:nvPr/>
          </p:nvSpPr>
          <p:spPr bwMode="auto">
            <a:xfrm>
              <a:off x="576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5" name="Rectangle 51"/>
            <p:cNvSpPr>
              <a:spLocks/>
            </p:cNvSpPr>
            <p:nvPr/>
          </p:nvSpPr>
          <p:spPr bwMode="auto">
            <a:xfrm>
              <a:off x="768" y="768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6" name="Rectangle 52"/>
            <p:cNvSpPr>
              <a:spLocks/>
            </p:cNvSpPr>
            <p:nvPr/>
          </p:nvSpPr>
          <p:spPr bwMode="auto">
            <a:xfrm>
              <a:off x="960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7" name="Rectangle 53"/>
            <p:cNvSpPr>
              <a:spLocks/>
            </p:cNvSpPr>
            <p:nvPr/>
          </p:nvSpPr>
          <p:spPr bwMode="auto">
            <a:xfrm>
              <a:off x="768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8" name="Rectangle 54"/>
            <p:cNvSpPr>
              <a:spLocks/>
            </p:cNvSpPr>
            <p:nvPr/>
          </p:nvSpPr>
          <p:spPr bwMode="auto">
            <a:xfrm>
              <a:off x="960" y="96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99" name="Rectangle 55"/>
            <p:cNvSpPr>
              <a:spLocks/>
            </p:cNvSpPr>
            <p:nvPr/>
          </p:nvSpPr>
          <p:spPr bwMode="auto">
            <a:xfrm>
              <a:off x="1152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0" name="Rectangle 56"/>
            <p:cNvSpPr>
              <a:spLocks/>
            </p:cNvSpPr>
            <p:nvPr/>
          </p:nvSpPr>
          <p:spPr bwMode="auto">
            <a:xfrm>
              <a:off x="1344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1" name="Rectangle 57"/>
            <p:cNvSpPr>
              <a:spLocks/>
            </p:cNvSpPr>
            <p:nvPr/>
          </p:nvSpPr>
          <p:spPr bwMode="auto">
            <a:xfrm>
              <a:off x="1152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2" name="Rectangle 58"/>
            <p:cNvSpPr>
              <a:spLocks/>
            </p:cNvSpPr>
            <p:nvPr/>
          </p:nvSpPr>
          <p:spPr bwMode="auto">
            <a:xfrm>
              <a:off x="134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3" name="Rectangle 59"/>
            <p:cNvSpPr>
              <a:spLocks/>
            </p:cNvSpPr>
            <p:nvPr/>
          </p:nvSpPr>
          <p:spPr bwMode="auto">
            <a:xfrm>
              <a:off x="768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4" name="Rectangle 60"/>
            <p:cNvSpPr>
              <a:spLocks/>
            </p:cNvSpPr>
            <p:nvPr/>
          </p:nvSpPr>
          <p:spPr bwMode="auto">
            <a:xfrm>
              <a:off x="960" y="115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5" name="Rectangle 61"/>
            <p:cNvSpPr>
              <a:spLocks/>
            </p:cNvSpPr>
            <p:nvPr/>
          </p:nvSpPr>
          <p:spPr bwMode="auto">
            <a:xfrm>
              <a:off x="768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6" name="Rectangle 62"/>
            <p:cNvSpPr>
              <a:spLocks/>
            </p:cNvSpPr>
            <p:nvPr/>
          </p:nvSpPr>
          <p:spPr bwMode="auto">
            <a:xfrm>
              <a:off x="960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7" name="Rectangle 63"/>
            <p:cNvSpPr>
              <a:spLocks/>
            </p:cNvSpPr>
            <p:nvPr/>
          </p:nvSpPr>
          <p:spPr bwMode="auto">
            <a:xfrm>
              <a:off x="1152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8" name="Rectangle 64"/>
            <p:cNvSpPr>
              <a:spLocks/>
            </p:cNvSpPr>
            <p:nvPr/>
          </p:nvSpPr>
          <p:spPr bwMode="auto">
            <a:xfrm>
              <a:off x="1344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09" name="Rectangle 65"/>
            <p:cNvSpPr>
              <a:spLocks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810" name="Rectangle 66"/>
            <p:cNvSpPr>
              <a:spLocks/>
            </p:cNvSpPr>
            <p:nvPr/>
          </p:nvSpPr>
          <p:spPr bwMode="auto">
            <a:xfrm>
              <a:off x="1344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1812" name="Picture 6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828800"/>
            <a:ext cx="7127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813" name="Group 69"/>
          <p:cNvGraphicFramePr>
            <a:graphicFrameLocks noGrp="1"/>
          </p:cNvGraphicFramePr>
          <p:nvPr/>
        </p:nvGraphicFramePr>
        <p:xfrm>
          <a:off x="914400" y="2298700"/>
          <a:ext cx="1066800" cy="34544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</a:tblGrid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7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8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9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86" name="Line 142"/>
          <p:cNvSpPr>
            <a:spLocks noChangeShapeType="1"/>
          </p:cNvSpPr>
          <p:nvPr/>
        </p:nvSpPr>
        <p:spPr bwMode="auto">
          <a:xfrm rot="10800000" flipH="1">
            <a:off x="4267200" y="2209800"/>
            <a:ext cx="3124200" cy="213360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87" name="Line 143"/>
          <p:cNvSpPr>
            <a:spLocks noChangeShapeType="1"/>
          </p:cNvSpPr>
          <p:nvPr/>
        </p:nvSpPr>
        <p:spPr bwMode="auto">
          <a:xfrm rot="10800000" flipH="1">
            <a:off x="3124200" y="2057400"/>
            <a:ext cx="2209800" cy="160020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88" name="Rectangle 144"/>
          <p:cNvSpPr>
            <a:spLocks/>
          </p:cNvSpPr>
          <p:nvPr/>
        </p:nvSpPr>
        <p:spPr bwMode="auto">
          <a:xfrm>
            <a:off x="2895600" y="3581400"/>
            <a:ext cx="304800" cy="304800"/>
          </a:xfrm>
          <a:prstGeom prst="rect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889" name="Rectangle 145"/>
          <p:cNvSpPr>
            <a:spLocks/>
          </p:cNvSpPr>
          <p:nvPr/>
        </p:nvSpPr>
        <p:spPr bwMode="auto">
          <a:xfrm>
            <a:off x="4114800" y="4191000"/>
            <a:ext cx="304800" cy="304800"/>
          </a:xfrm>
          <a:prstGeom prst="rect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31890" name="Group 146"/>
          <p:cNvGraphicFramePr>
            <a:graphicFrameLocks noGrp="1"/>
          </p:cNvGraphicFramePr>
          <p:nvPr/>
        </p:nvGraphicFramePr>
        <p:xfrm>
          <a:off x="5791200" y="2362200"/>
          <a:ext cx="1066800" cy="34544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0.30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0.80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7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8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0.60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9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0.50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0.80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1963" name="Picture 21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16256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64" name="Picture 22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200"/>
            <a:ext cx="16224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965" name="Group 221"/>
          <p:cNvGraphicFramePr>
            <a:graphicFrameLocks noGrp="1"/>
          </p:cNvGraphicFramePr>
          <p:nvPr/>
        </p:nvGraphicFramePr>
        <p:xfrm>
          <a:off x="7543800" y="2362200"/>
          <a:ext cx="1066800" cy="345440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</a:tblGrid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2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0.01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4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0.80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5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6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0.90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7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0.25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8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0.85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9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0.60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0.80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69365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86" grpId="0" animBg="1"/>
      <p:bldP spid="31887" grpId="0" animBg="1"/>
      <p:bldP spid="31888" grpId="0" animBg="1"/>
      <p:bldP spid="3188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  <a:ln/>
        </p:spPr>
        <p:txBody>
          <a:bodyPr rIns="132080"/>
          <a:lstStyle/>
          <a:p>
            <a:r>
              <a:rPr lang="en-US"/>
              <a:t>Parameter Estimation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58900"/>
            <a:ext cx="8458200" cy="5334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Estimating distribution of random variables like X or X | Y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376238" y="1981200"/>
            <a:ext cx="8229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9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rgbClr val="333399"/>
                </a:solidFill>
                <a:latin typeface="Arial Italic" charset="0"/>
                <a:cs typeface="Arial Italic" charset="0"/>
                <a:sym typeface="Arial Italic" charset="0"/>
              </a:rPr>
              <a:t>Elicitation:</a:t>
            </a:r>
            <a:r>
              <a:rPr lang="en-US" sz="2400">
                <a:solidFill>
                  <a:srgbClr val="333399"/>
                </a:solidFill>
                <a:cs typeface="Arial" charset="0"/>
              </a:rPr>
              <a:t> ask a human!</a:t>
            </a:r>
          </a:p>
          <a:p>
            <a:pPr marL="782638" lvl="1" indent="-28575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Usually need domain experts, and sophisticated ways of eliciting probabilities (e.g. betting games)</a:t>
            </a:r>
          </a:p>
          <a:p>
            <a:pPr marL="782638" lvl="1" indent="-28575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Trouble calibrating</a:t>
            </a:r>
          </a:p>
        </p:txBody>
      </p:sp>
      <p:grpSp>
        <p:nvGrpSpPr>
          <p:cNvPr id="32786" name="Group 18"/>
          <p:cNvGrpSpPr>
            <a:grpSpLocks/>
          </p:cNvGrpSpPr>
          <p:nvPr/>
        </p:nvGrpSpPr>
        <p:grpSpPr bwMode="auto">
          <a:xfrm>
            <a:off x="431800" y="3568700"/>
            <a:ext cx="7912100" cy="3019425"/>
            <a:chOff x="0" y="0"/>
            <a:chExt cx="4984" cy="1902"/>
          </a:xfrm>
        </p:grpSpPr>
        <p:pic>
          <p:nvPicPr>
            <p:cNvPr id="32773" name="Picture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609"/>
              <a:ext cx="1956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1" y="1568"/>
              <a:ext cx="145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7" name="Group 9"/>
            <p:cNvGrpSpPr>
              <a:grpSpLocks/>
            </p:cNvGrpSpPr>
            <p:nvPr/>
          </p:nvGrpSpPr>
          <p:grpSpPr bwMode="auto">
            <a:xfrm>
              <a:off x="3928" y="560"/>
              <a:ext cx="240" cy="240"/>
              <a:chOff x="0" y="0"/>
              <a:chExt cx="240" cy="240"/>
            </a:xfrm>
          </p:grpSpPr>
          <p:sp>
            <p:nvSpPr>
              <p:cNvPr id="32775" name="Oval 7"/>
              <p:cNvSpPr>
                <a:spLocks/>
              </p:cNvSpPr>
              <p:nvPr/>
            </p:nvSpPr>
            <p:spPr bwMode="auto">
              <a:xfrm>
                <a:off x="0" y="0"/>
                <a:ext cx="240" cy="240"/>
              </a:xfrm>
              <a:prstGeom prst="ellipse">
                <a:avLst/>
              </a:prstGeom>
              <a:solidFill>
                <a:srgbClr val="FF5050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76" name="Rectangle 8"/>
              <p:cNvSpPr>
                <a:spLocks/>
              </p:cNvSpPr>
              <p:nvPr/>
            </p:nvSpPr>
            <p:spPr bwMode="auto">
              <a:xfrm>
                <a:off x="55" y="16"/>
                <a:ext cx="129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cs typeface="Arial" charset="0"/>
                  </a:rPr>
                  <a:t>r</a:t>
                </a:r>
              </a:p>
            </p:txBody>
          </p:sp>
        </p:grpSp>
        <p:grpSp>
          <p:nvGrpSpPr>
            <p:cNvPr id="32780" name="Group 12"/>
            <p:cNvGrpSpPr>
              <a:grpSpLocks/>
            </p:cNvGrpSpPr>
            <p:nvPr/>
          </p:nvGrpSpPr>
          <p:grpSpPr bwMode="auto">
            <a:xfrm>
              <a:off x="4264" y="560"/>
              <a:ext cx="240" cy="240"/>
              <a:chOff x="0" y="0"/>
              <a:chExt cx="240" cy="240"/>
            </a:xfrm>
          </p:grpSpPr>
          <p:sp>
            <p:nvSpPr>
              <p:cNvPr id="32778" name="Oval 10"/>
              <p:cNvSpPr>
                <a:spLocks/>
              </p:cNvSpPr>
              <p:nvPr/>
            </p:nvSpPr>
            <p:spPr bwMode="auto">
              <a:xfrm>
                <a:off x="0" y="0"/>
                <a:ext cx="240" cy="240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79" name="Rectangle 11"/>
              <p:cNvSpPr>
                <a:spLocks/>
              </p:cNvSpPr>
              <p:nvPr/>
            </p:nvSpPr>
            <p:spPr bwMode="auto">
              <a:xfrm>
                <a:off x="39" y="16"/>
                <a:ext cx="161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</p:grpSp>
        <p:grpSp>
          <p:nvGrpSpPr>
            <p:cNvPr id="32783" name="Group 15"/>
            <p:cNvGrpSpPr>
              <a:grpSpLocks/>
            </p:cNvGrpSpPr>
            <p:nvPr/>
          </p:nvGrpSpPr>
          <p:grpSpPr bwMode="auto">
            <a:xfrm>
              <a:off x="4600" y="560"/>
              <a:ext cx="240" cy="240"/>
              <a:chOff x="0" y="0"/>
              <a:chExt cx="240" cy="240"/>
            </a:xfrm>
          </p:grpSpPr>
          <p:sp>
            <p:nvSpPr>
              <p:cNvPr id="32781" name="Oval 13"/>
              <p:cNvSpPr>
                <a:spLocks/>
              </p:cNvSpPr>
              <p:nvPr/>
            </p:nvSpPr>
            <p:spPr bwMode="auto">
              <a:xfrm>
                <a:off x="0" y="0"/>
                <a:ext cx="240" cy="240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782" name="Rectangle 14"/>
              <p:cNvSpPr>
                <a:spLocks/>
              </p:cNvSpPr>
              <p:nvPr/>
            </p:nvSpPr>
            <p:spPr bwMode="auto">
              <a:xfrm>
                <a:off x="39" y="16"/>
                <a:ext cx="161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/>
              <a:p>
                <a:pPr marL="1588" algn="ctr"/>
                <a:r>
                  <a:rPr lang="en-US">
                    <a:solidFill>
                      <a:schemeClr val="tx1"/>
                    </a:solidFill>
                    <a:cs typeface="Arial" charset="0"/>
                  </a:rPr>
                  <a:t>g</a:t>
                </a:r>
              </a:p>
            </p:txBody>
          </p:sp>
        </p:grpSp>
        <p:pic>
          <p:nvPicPr>
            <p:cNvPr id="32784" name="Picture 1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934"/>
              <a:ext cx="1108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Rectangle 17"/>
            <p:cNvSpPr>
              <a:spLocks/>
            </p:cNvSpPr>
            <p:nvPr/>
          </p:nvSpPr>
          <p:spPr bwMode="auto">
            <a:xfrm>
              <a:off x="0" y="0"/>
              <a:ext cx="483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82588" indent="-342900">
                <a:lnSpc>
                  <a:spcPct val="80000"/>
                </a:lnSpc>
                <a:spcBef>
                  <a:spcPts val="738"/>
                </a:spcBef>
                <a:buClr>
                  <a:srgbClr val="333399"/>
                </a:buClr>
                <a:buSzPct val="100000"/>
                <a:buFont typeface="Wingdings" charset="2"/>
                <a:buChar char="§"/>
              </a:pPr>
              <a:r>
                <a:rPr lang="en-US" sz="2400">
                  <a:solidFill>
                    <a:srgbClr val="333399"/>
                  </a:solidFill>
                  <a:latin typeface="Arial Italic" charset="0"/>
                  <a:cs typeface="Arial Italic" charset="0"/>
                  <a:sym typeface="Arial Italic" charset="0"/>
                </a:rPr>
                <a:t>Empirically: </a:t>
              </a:r>
              <a:r>
                <a:rPr lang="en-US" sz="2400">
                  <a:solidFill>
                    <a:srgbClr val="333399"/>
                  </a:solidFill>
                  <a:cs typeface="Arial" charset="0"/>
                </a:rPr>
                <a:t>use training data</a:t>
              </a:r>
            </a:p>
            <a:p>
              <a:pPr marL="782638" lvl="1" indent="-285750">
                <a:lnSpc>
                  <a:spcPct val="8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charset="2"/>
                <a:buChar char="§"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For each outcome x, look at the </a:t>
              </a:r>
              <a:r>
                <a:rPr lang="en-US" sz="2000">
                  <a:solidFill>
                    <a:srgbClr val="CC0000"/>
                  </a:solidFill>
                  <a:latin typeface="Arial Italic" charset="0"/>
                  <a:cs typeface="Arial Italic" charset="0"/>
                  <a:sym typeface="Arial Italic" charset="0"/>
                </a:rPr>
                <a:t>empirical rate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 of that value:</a:t>
              </a:r>
            </a:p>
            <a:p>
              <a:pPr marL="782638" lvl="1" indent="-285750">
                <a:lnSpc>
                  <a:spcPct val="8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charset="2"/>
                <a:buChar char="§"/>
              </a:pPr>
              <a:endParaRPr lang="en-US" sz="2000">
                <a:solidFill>
                  <a:schemeClr val="tx1"/>
                </a:solidFill>
                <a:ea typeface="Lucida Grande" charset="0"/>
                <a:cs typeface="Lucida Grande" charset="0"/>
              </a:endParaRPr>
            </a:p>
            <a:p>
              <a:pPr marL="782638" lvl="1" indent="-285750">
                <a:lnSpc>
                  <a:spcPct val="8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charset="2"/>
                <a:buChar char="§"/>
              </a:pPr>
              <a:endParaRPr lang="en-US" sz="2000">
                <a:solidFill>
                  <a:schemeClr val="tx1"/>
                </a:solidFill>
                <a:ea typeface="Lucida Grande" charset="0"/>
                <a:cs typeface="Lucida Grande" charset="0"/>
              </a:endParaRPr>
            </a:p>
            <a:p>
              <a:pPr marL="382588" indent="-342900">
                <a:lnSpc>
                  <a:spcPct val="80000"/>
                </a:lnSpc>
                <a:spcBef>
                  <a:spcPts val="738"/>
                </a:spcBef>
                <a:buClr>
                  <a:srgbClr val="333399"/>
                </a:buClr>
                <a:buSzPct val="100000"/>
                <a:buFont typeface="Wingdings" charset="2"/>
                <a:buChar char="§"/>
              </a:pPr>
              <a:endParaRPr lang="en-US" sz="2000">
                <a:solidFill>
                  <a:schemeClr val="tx1"/>
                </a:solidFill>
                <a:ea typeface="Lucida Grande" charset="0"/>
                <a:cs typeface="Lucida Grande" charset="0"/>
              </a:endParaRPr>
            </a:p>
            <a:p>
              <a:pPr marL="382588" indent="-342900">
                <a:lnSpc>
                  <a:spcPct val="80000"/>
                </a:lnSpc>
                <a:spcBef>
                  <a:spcPts val="738"/>
                </a:spcBef>
                <a:buClr>
                  <a:srgbClr val="333399"/>
                </a:buClr>
                <a:buSzPct val="100000"/>
                <a:buFont typeface="Wingdings" charset="2"/>
                <a:buChar char="§"/>
              </a:pPr>
              <a:endParaRPr lang="en-US" sz="2000">
                <a:solidFill>
                  <a:schemeClr val="tx1"/>
                </a:solidFill>
                <a:ea typeface="Lucida Grande" charset="0"/>
                <a:cs typeface="Lucida Grande" charset="0"/>
              </a:endParaRPr>
            </a:p>
            <a:p>
              <a:pPr marL="782638" lvl="1" indent="-285750">
                <a:lnSpc>
                  <a:spcPct val="8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charset="2"/>
                <a:buChar char="§"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This is the estimate that maximizes the </a:t>
              </a:r>
              <a:r>
                <a:rPr lang="en-US" sz="2000">
                  <a:solidFill>
                    <a:srgbClr val="CC0000"/>
                  </a:solidFill>
                  <a:latin typeface="Arial Italic" charset="0"/>
                  <a:cs typeface="Arial Italic" charset="0"/>
                  <a:sym typeface="Arial Italic" charset="0"/>
                </a:rPr>
                <a:t>likelihood of the data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76953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A Spam Filter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22438"/>
            <a:ext cx="3886200" cy="5135562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Naïve Bayes spam filter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Data: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Collection of emails, labeled spam or ham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Note: someone has to hand label all this data!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Split into training, held-out, test sets</a:t>
            </a:r>
          </a:p>
          <a:p>
            <a:pPr marL="782638"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Classifiers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Learn on the training set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(Tune it on a held-out set)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Test it on new emails</a:t>
            </a: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5257800" y="1600200"/>
            <a:ext cx="3594100" cy="13462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Dear Sir.</a:t>
            </a:r>
          </a:p>
          <a:p>
            <a:pPr marL="39688"/>
            <a:endParaRPr lang="en-US" sz="1400">
              <a:solidFill>
                <a:schemeClr val="tx1"/>
              </a:solidFill>
              <a:cs typeface="Arial" charset="0"/>
            </a:endParaRPr>
          </a:p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5257800" y="3200400"/>
            <a:ext cx="3517900" cy="1549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TO BE REMOVED FROM FUTURE MAILINGS, SIMPLY REPLY TO THIS MESSAGE AND PUT "REMOVE" IN THE SUBJECT.</a:t>
            </a:r>
          </a:p>
          <a:p>
            <a:pPr marL="39688"/>
            <a:endParaRPr lang="en-US" sz="1400">
              <a:solidFill>
                <a:schemeClr val="tx1"/>
              </a:solidFill>
              <a:cs typeface="Arial" charset="0"/>
            </a:endParaRPr>
          </a:p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99  MILLION EMAIL ADDRESSES</a:t>
            </a:r>
          </a:p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  FOR ONLY $99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5257800" y="5029200"/>
            <a:ext cx="3517900" cy="1549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 sz="1400">
                <a:solidFill>
                  <a:schemeClr val="tx1"/>
                </a:solidFill>
                <a:cs typeface="Arial" charset="0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4318000" y="5486400"/>
            <a:ext cx="635000" cy="457200"/>
          </a:xfrm>
          <a:custGeom>
            <a:avLst/>
            <a:gdLst>
              <a:gd name="T0" fmla="*/ 6706 w 21600"/>
              <a:gd name="T1" fmla="*/ 21600 h 21600"/>
              <a:gd name="T2" fmla="*/ 21600 w 21600"/>
              <a:gd name="T3" fmla="*/ 0 h 21600"/>
              <a:gd name="T4" fmla="*/ 7490 w 21600"/>
              <a:gd name="T5" fmla="*/ 14100 h 21600"/>
              <a:gd name="T6" fmla="*/ 0 w 21600"/>
              <a:gd name="T7" fmla="*/ 7650 h 21600"/>
              <a:gd name="T8" fmla="*/ 6706 w 21600"/>
              <a:gd name="T9" fmla="*/ 21600 h 21600"/>
              <a:gd name="T10" fmla="*/ 6706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6706" y="21600"/>
                </a:moveTo>
                <a:lnTo>
                  <a:pt x="21600" y="0"/>
                </a:lnTo>
                <a:lnTo>
                  <a:pt x="7490" y="14100"/>
                </a:lnTo>
                <a:lnTo>
                  <a:pt x="0" y="7650"/>
                </a:lnTo>
                <a:lnTo>
                  <a:pt x="6706" y="21600"/>
                </a:lnTo>
                <a:close/>
                <a:moveTo>
                  <a:pt x="6706" y="21600"/>
                </a:moveTo>
              </a:path>
            </a:pathLst>
          </a:custGeom>
          <a:solidFill>
            <a:srgbClr val="008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4422775" y="2057400"/>
            <a:ext cx="454025" cy="457200"/>
          </a:xfrm>
          <a:custGeom>
            <a:avLst/>
            <a:gdLst>
              <a:gd name="T0" fmla="*/ 0 w 21600"/>
              <a:gd name="T1" fmla="*/ 3093 h 21600"/>
              <a:gd name="T2" fmla="*/ 8450 w 21600"/>
              <a:gd name="T3" fmla="*/ 11534 h 21600"/>
              <a:gd name="T4" fmla="*/ 845 w 21600"/>
              <a:gd name="T5" fmla="*/ 19083 h 21600"/>
              <a:gd name="T6" fmla="*/ 3380 w 21600"/>
              <a:gd name="T7" fmla="*/ 21600 h 21600"/>
              <a:gd name="T8" fmla="*/ 10985 w 21600"/>
              <a:gd name="T9" fmla="*/ 14050 h 21600"/>
              <a:gd name="T10" fmla="*/ 18590 w 21600"/>
              <a:gd name="T11" fmla="*/ 21600 h 21600"/>
              <a:gd name="T12" fmla="*/ 21125 w 21600"/>
              <a:gd name="T13" fmla="*/ 19083 h 21600"/>
              <a:gd name="T14" fmla="*/ 13520 w 21600"/>
              <a:gd name="T15" fmla="*/ 11534 h 21600"/>
              <a:gd name="T16" fmla="*/ 21600 w 21600"/>
              <a:gd name="T17" fmla="*/ 3093 h 21600"/>
              <a:gd name="T18" fmla="*/ 18748 w 21600"/>
              <a:gd name="T19" fmla="*/ 0 h 21600"/>
              <a:gd name="T20" fmla="*/ 10985 w 21600"/>
              <a:gd name="T21" fmla="*/ 9017 h 21600"/>
              <a:gd name="T22" fmla="*/ 2852 w 21600"/>
              <a:gd name="T23" fmla="*/ 0 h 21600"/>
              <a:gd name="T24" fmla="*/ 0 w 21600"/>
              <a:gd name="T25" fmla="*/ 3093 h 21600"/>
              <a:gd name="T26" fmla="*/ 0 w 21600"/>
              <a:gd name="T27" fmla="*/ 30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00" h="21600">
                <a:moveTo>
                  <a:pt x="0" y="3093"/>
                </a:moveTo>
                <a:lnTo>
                  <a:pt x="8450" y="11534"/>
                </a:lnTo>
                <a:lnTo>
                  <a:pt x="845" y="19083"/>
                </a:lnTo>
                <a:lnTo>
                  <a:pt x="3380" y="21600"/>
                </a:lnTo>
                <a:lnTo>
                  <a:pt x="10985" y="14050"/>
                </a:lnTo>
                <a:lnTo>
                  <a:pt x="18590" y="21600"/>
                </a:lnTo>
                <a:lnTo>
                  <a:pt x="21125" y="19083"/>
                </a:lnTo>
                <a:lnTo>
                  <a:pt x="13520" y="11534"/>
                </a:lnTo>
                <a:lnTo>
                  <a:pt x="21600" y="3093"/>
                </a:lnTo>
                <a:lnTo>
                  <a:pt x="18748" y="0"/>
                </a:lnTo>
                <a:lnTo>
                  <a:pt x="10985" y="9017"/>
                </a:lnTo>
                <a:lnTo>
                  <a:pt x="2852" y="0"/>
                </a:lnTo>
                <a:lnTo>
                  <a:pt x="0" y="3093"/>
                </a:lnTo>
                <a:close/>
                <a:moveTo>
                  <a:pt x="0" y="3093"/>
                </a:moveTo>
              </a:path>
            </a:pathLst>
          </a:custGeom>
          <a:solidFill>
            <a:srgbClr val="CC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4419600" y="3657600"/>
            <a:ext cx="454025" cy="457200"/>
          </a:xfrm>
          <a:custGeom>
            <a:avLst/>
            <a:gdLst>
              <a:gd name="T0" fmla="*/ 0 w 21600"/>
              <a:gd name="T1" fmla="*/ 3093 h 21600"/>
              <a:gd name="T2" fmla="*/ 8450 w 21600"/>
              <a:gd name="T3" fmla="*/ 11534 h 21600"/>
              <a:gd name="T4" fmla="*/ 845 w 21600"/>
              <a:gd name="T5" fmla="*/ 19083 h 21600"/>
              <a:gd name="T6" fmla="*/ 3380 w 21600"/>
              <a:gd name="T7" fmla="*/ 21600 h 21600"/>
              <a:gd name="T8" fmla="*/ 10985 w 21600"/>
              <a:gd name="T9" fmla="*/ 14050 h 21600"/>
              <a:gd name="T10" fmla="*/ 18590 w 21600"/>
              <a:gd name="T11" fmla="*/ 21600 h 21600"/>
              <a:gd name="T12" fmla="*/ 21125 w 21600"/>
              <a:gd name="T13" fmla="*/ 19083 h 21600"/>
              <a:gd name="T14" fmla="*/ 13520 w 21600"/>
              <a:gd name="T15" fmla="*/ 11534 h 21600"/>
              <a:gd name="T16" fmla="*/ 21600 w 21600"/>
              <a:gd name="T17" fmla="*/ 3093 h 21600"/>
              <a:gd name="T18" fmla="*/ 18748 w 21600"/>
              <a:gd name="T19" fmla="*/ 0 h 21600"/>
              <a:gd name="T20" fmla="*/ 10985 w 21600"/>
              <a:gd name="T21" fmla="*/ 9017 h 21600"/>
              <a:gd name="T22" fmla="*/ 2852 w 21600"/>
              <a:gd name="T23" fmla="*/ 0 h 21600"/>
              <a:gd name="T24" fmla="*/ 0 w 21600"/>
              <a:gd name="T25" fmla="*/ 3093 h 21600"/>
              <a:gd name="T26" fmla="*/ 0 w 21600"/>
              <a:gd name="T27" fmla="*/ 30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00" h="21600">
                <a:moveTo>
                  <a:pt x="0" y="3093"/>
                </a:moveTo>
                <a:lnTo>
                  <a:pt x="8450" y="11534"/>
                </a:lnTo>
                <a:lnTo>
                  <a:pt x="845" y="19083"/>
                </a:lnTo>
                <a:lnTo>
                  <a:pt x="3380" y="21600"/>
                </a:lnTo>
                <a:lnTo>
                  <a:pt x="10985" y="14050"/>
                </a:lnTo>
                <a:lnTo>
                  <a:pt x="18590" y="21600"/>
                </a:lnTo>
                <a:lnTo>
                  <a:pt x="21125" y="19083"/>
                </a:lnTo>
                <a:lnTo>
                  <a:pt x="13520" y="11534"/>
                </a:lnTo>
                <a:lnTo>
                  <a:pt x="21600" y="3093"/>
                </a:lnTo>
                <a:lnTo>
                  <a:pt x="18748" y="0"/>
                </a:lnTo>
                <a:lnTo>
                  <a:pt x="10985" y="9017"/>
                </a:lnTo>
                <a:lnTo>
                  <a:pt x="2852" y="0"/>
                </a:lnTo>
                <a:lnTo>
                  <a:pt x="0" y="3093"/>
                </a:lnTo>
                <a:close/>
                <a:moveTo>
                  <a:pt x="0" y="3093"/>
                </a:moveTo>
              </a:path>
            </a:pathLst>
          </a:custGeom>
          <a:solidFill>
            <a:srgbClr val="CC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3950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  <a:ln/>
        </p:spPr>
        <p:txBody>
          <a:bodyPr rIns="132080"/>
          <a:lstStyle/>
          <a:p>
            <a:r>
              <a:rPr lang="en-US"/>
              <a:t>Naïve Bayes for Text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2400"/>
            <a:ext cx="8229600" cy="53340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Bag-of-Words Naïve Bayes: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Predict unknown class label (spam vs. ham)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Assume evidence features (e.g. the words) are independent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Warning: subtly different assumptions than before!</a:t>
            </a:r>
          </a:p>
          <a:p>
            <a:pPr>
              <a:lnSpc>
                <a:spcPct val="80000"/>
              </a:lnSpc>
              <a:spcBef>
                <a:spcPts val="3300"/>
              </a:spcBef>
            </a:pPr>
            <a:r>
              <a:rPr lang="en-US" sz="2400"/>
              <a:t>Generative model</a:t>
            </a:r>
          </a:p>
          <a:p>
            <a:pPr>
              <a:lnSpc>
                <a:spcPct val="80000"/>
              </a:lnSpc>
              <a:spcBef>
                <a:spcPts val="6900"/>
              </a:spcBef>
            </a:pPr>
            <a:r>
              <a:rPr lang="en-US" sz="2400"/>
              <a:t>Tied distributions and bag-of-words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Usually, each variable gets its own conditional probability distribution P(F|Y)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In a bag-of-words model</a:t>
            </a:r>
          </a:p>
          <a:p>
            <a:pPr marL="1182688" lvl="2">
              <a:lnSpc>
                <a:spcPct val="80000"/>
              </a:lnSpc>
            </a:pPr>
            <a:r>
              <a:rPr lang="en-US" sz="1800"/>
              <a:t>Each position is identically distributed</a:t>
            </a:r>
          </a:p>
          <a:p>
            <a:pPr marL="1182688" lvl="2">
              <a:lnSpc>
                <a:spcPct val="80000"/>
              </a:lnSpc>
            </a:pPr>
            <a:r>
              <a:rPr lang="en-US" sz="1800"/>
              <a:t>All positions share the same conditional probs P(W|C)</a:t>
            </a:r>
          </a:p>
          <a:p>
            <a:pPr marL="1182688" lvl="2">
              <a:lnSpc>
                <a:spcPct val="80000"/>
              </a:lnSpc>
            </a:pPr>
            <a:r>
              <a:rPr lang="en-US" sz="1800"/>
              <a:t>Why make this assumption?</a:t>
            </a:r>
          </a:p>
        </p:txBody>
      </p:sp>
      <p:pic>
        <p:nvPicPr>
          <p:cNvPr id="3482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592513"/>
            <a:ext cx="48450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6042025" y="2832100"/>
            <a:ext cx="2886075" cy="1211263"/>
            <a:chOff x="0" y="0"/>
            <a:chExt cx="1817" cy="763"/>
          </a:xfrm>
        </p:grpSpPr>
        <p:sp>
          <p:nvSpPr>
            <p:cNvPr id="34821" name="Rectangle 5"/>
            <p:cNvSpPr>
              <a:spLocks/>
            </p:cNvSpPr>
            <p:nvPr/>
          </p:nvSpPr>
          <p:spPr bwMode="auto">
            <a:xfrm>
              <a:off x="753" y="0"/>
              <a:ext cx="1064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900"/>
                </a:spcBef>
              </a:pPr>
              <a:r>
                <a:rPr lang="en-US" sz="16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Word at position i, not i</a:t>
              </a:r>
              <a:r>
                <a:rPr lang="en-US" sz="1600" baseline="300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th</a:t>
              </a:r>
              <a:r>
                <a:rPr lang="en-US" sz="1600">
                  <a:solidFill>
                    <a:schemeClr val="tx1"/>
                  </a:solidFill>
                  <a:latin typeface="Arial Italic" charset="0"/>
                  <a:cs typeface="Arial Italic" charset="0"/>
                  <a:sym typeface="Arial Italic" charset="0"/>
                </a:rPr>
                <a:t> word in the dictionary!</a:t>
              </a:r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auto">
            <a:xfrm>
              <a:off x="0" y="616"/>
              <a:ext cx="1431" cy="147"/>
            </a:xfrm>
            <a:custGeom>
              <a:avLst/>
              <a:gdLst>
                <a:gd name="T0" fmla="+- 0 1039 974"/>
                <a:gd name="T1" fmla="*/ T0 w 20364"/>
                <a:gd name="T2" fmla="*/ 8050 h 19836"/>
                <a:gd name="T3" fmla="+- 0 2803 974"/>
                <a:gd name="T4" fmla="*/ T3 w 20364"/>
                <a:gd name="T5" fmla="*/ 13819 h 19836"/>
                <a:gd name="T6" fmla="+- 0 17843 974"/>
                <a:gd name="T7" fmla="*/ T6 w 20364"/>
                <a:gd name="T8" fmla="*/ 19319 h 19836"/>
                <a:gd name="T9" fmla="+- 0 21258 974"/>
                <a:gd name="T10" fmla="*/ T9 w 20364"/>
                <a:gd name="T11" fmla="*/ 0 h 19836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364" h="19836">
                  <a:moveTo>
                    <a:pt x="65" y="8050"/>
                  </a:moveTo>
                  <a:cubicBezTo>
                    <a:pt x="364" y="8989"/>
                    <a:pt x="-974" y="11940"/>
                    <a:pt x="1829" y="13819"/>
                  </a:cubicBezTo>
                  <a:cubicBezTo>
                    <a:pt x="4632" y="15697"/>
                    <a:pt x="13796" y="21600"/>
                    <a:pt x="16869" y="19319"/>
                  </a:cubicBezTo>
                  <a:cubicBezTo>
                    <a:pt x="19943" y="17039"/>
                    <a:pt x="20626" y="8050"/>
                    <a:pt x="20284" y="0"/>
                  </a:cubicBez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31353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 advAuto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Spam Filtering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93800"/>
          </a:xfrm>
          <a:ln/>
        </p:spPr>
        <p:txBody>
          <a:bodyPr rIns="132080"/>
          <a:lstStyle/>
          <a:p>
            <a:r>
              <a:rPr lang="en-US" sz="2400"/>
              <a:t>Model:</a:t>
            </a:r>
          </a:p>
          <a:p>
            <a:endParaRPr lang="en-US" sz="1000"/>
          </a:p>
          <a:p>
            <a:r>
              <a:rPr lang="en-US" sz="2400"/>
              <a:t>What are the parameters?</a:t>
            </a:r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8482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/>
          </p:cNvSpPr>
          <p:nvPr/>
        </p:nvSpPr>
        <p:spPr bwMode="auto">
          <a:xfrm>
            <a:off x="3124200" y="3294063"/>
            <a:ext cx="2070100" cy="2413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the :  0.0156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to  :  0.0153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and :  0.0115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of  :  0.0095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you :  0.0093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   :  0.0086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with:  0.0080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from:  0.0075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...</a:t>
            </a:r>
          </a:p>
        </p:txBody>
      </p:sp>
      <p:pic>
        <p:nvPicPr>
          <p:cNvPr id="35846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16065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14668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Rectangle 8"/>
          <p:cNvSpPr>
            <a:spLocks/>
          </p:cNvSpPr>
          <p:nvPr/>
        </p:nvSpPr>
        <p:spPr bwMode="auto">
          <a:xfrm>
            <a:off x="6019800" y="3294063"/>
            <a:ext cx="2070100" cy="2413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the :  0.0210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to  :  0.0133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of  :  0.0119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2002:  0.0110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with:  0.0108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from:  0.0107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and :  0.0105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   :  0.0100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...</a:t>
            </a:r>
          </a:p>
        </p:txBody>
      </p:sp>
      <p:pic>
        <p:nvPicPr>
          <p:cNvPr id="35849" name="Picture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2895600"/>
            <a:ext cx="6842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Rectangle 10"/>
          <p:cNvSpPr>
            <a:spLocks/>
          </p:cNvSpPr>
          <p:nvPr/>
        </p:nvSpPr>
        <p:spPr bwMode="auto">
          <a:xfrm>
            <a:off x="914400" y="3276600"/>
            <a:ext cx="1612900" cy="635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ham : 0.66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spam: 0.33</a:t>
            </a:r>
          </a:p>
        </p:txBody>
      </p:sp>
      <p:sp>
        <p:nvSpPr>
          <p:cNvPr id="35851" name="Rectangle 11"/>
          <p:cNvSpPr>
            <a:spLocks/>
          </p:cNvSpPr>
          <p:nvPr/>
        </p:nvSpPr>
        <p:spPr bwMode="auto">
          <a:xfrm>
            <a:off x="546100" y="6032500"/>
            <a:ext cx="4343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82588" indent="-342900"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Where do these come from?</a:t>
            </a:r>
          </a:p>
        </p:txBody>
      </p:sp>
    </p:spTree>
    <p:extLst>
      <p:ext uri="{BB962C8B-B14F-4D97-AF65-F5344CB8AC3E}">
        <p14:creationId xmlns="" xmlns:p14="http://schemas.microsoft.com/office/powerpoint/2010/main" val="1763760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 autoUpdateAnimBg="0"/>
      <p:bldP spid="35848" grpId="0" animBg="1" autoUpdateAnimBg="0"/>
      <p:bldP spid="35850" grpId="0" animBg="1" autoUpdateAnimBg="0"/>
      <p:bldP spid="35851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Spam Example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/>
        </p:nvGraphicFramePr>
        <p:xfrm>
          <a:off x="1143000" y="1676400"/>
          <a:ext cx="6858000" cy="414528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Word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P(w|spam)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P(w|ham)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Tot Spam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Tot Ham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(prior)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0.33333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0.66666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-1.1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-0.4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Gary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0.00002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0.00021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-11.8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-8.9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would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0.00069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0.00084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-19.1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-16.0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you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0.00881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0.00304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-23.8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-21.8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like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0.00086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0.00083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-30.9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-28.9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to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0.01517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0.01339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-35.1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-33.2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lose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0.00008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0.00002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-44.5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-44.0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weight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0.00016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0.00002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-53.3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-55.0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while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0.00027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0.00027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-61.5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-63.2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you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0.00881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0.00304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-66.2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-69.0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sleep</a:t>
                      </a: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0.00006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0.00001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-76.0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0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  <a:sym typeface="Verdana" charset="0"/>
                        </a:rPr>
                        <a:t>-80.5</a:t>
                      </a:r>
                    </a:p>
                  </a:txBody>
                  <a:tcPr marL="50800" marR="50800" marT="50800" marB="5080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065" name="Rectangle 201"/>
          <p:cNvSpPr>
            <a:spLocks/>
          </p:cNvSpPr>
          <p:nvPr/>
        </p:nvSpPr>
        <p:spPr bwMode="auto">
          <a:xfrm>
            <a:off x="5943600" y="6019800"/>
            <a:ext cx="2222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cs typeface="Arial" charset="0"/>
              </a:rPr>
              <a:t>P(spam | w) = 98.9</a:t>
            </a:r>
          </a:p>
        </p:txBody>
      </p:sp>
      <p:sp>
        <p:nvSpPr>
          <p:cNvPr id="37066" name="Line 202"/>
          <p:cNvSpPr>
            <a:spLocks noChangeShapeType="1"/>
          </p:cNvSpPr>
          <p:nvPr/>
        </p:nvSpPr>
        <p:spPr bwMode="auto">
          <a:xfrm>
            <a:off x="5867400" y="5867400"/>
            <a:ext cx="22098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67" name="Rectangle 203"/>
          <p:cNvSpPr>
            <a:spLocks/>
          </p:cNvSpPr>
          <p:nvPr/>
        </p:nvSpPr>
        <p:spPr bwMode="auto">
          <a:xfrm>
            <a:off x="1143000" y="3429000"/>
            <a:ext cx="6858000" cy="22860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68" name="Rectangle 204"/>
          <p:cNvSpPr>
            <a:spLocks/>
          </p:cNvSpPr>
          <p:nvPr/>
        </p:nvSpPr>
        <p:spPr bwMode="auto">
          <a:xfrm>
            <a:off x="1143000" y="3048000"/>
            <a:ext cx="6858000" cy="26670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69" name="Rectangle 205"/>
          <p:cNvSpPr>
            <a:spLocks/>
          </p:cNvSpPr>
          <p:nvPr/>
        </p:nvSpPr>
        <p:spPr bwMode="auto">
          <a:xfrm>
            <a:off x="1143000" y="2743200"/>
            <a:ext cx="6858000" cy="29718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070" name="Rectangle 206"/>
          <p:cNvSpPr>
            <a:spLocks/>
          </p:cNvSpPr>
          <p:nvPr/>
        </p:nvSpPr>
        <p:spPr bwMode="auto">
          <a:xfrm>
            <a:off x="1143000" y="2362200"/>
            <a:ext cx="6858000" cy="34290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4894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5" grpId="0" autoUpdateAnimBg="0"/>
      <p:bldP spid="3706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Example: Overfitting</a:t>
            </a:r>
          </a:p>
        </p:txBody>
      </p:sp>
      <p:grpSp>
        <p:nvGrpSpPr>
          <p:cNvPr id="37955" name="Group 67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0" y="0"/>
            <a:chExt cx="1536" cy="1536"/>
          </a:xfrm>
        </p:grpSpPr>
        <p:sp>
          <p:nvSpPr>
            <p:cNvPr id="37891" name="Rectangle 3"/>
            <p:cNvSpPr>
              <a:spLocks/>
            </p:cNvSpPr>
            <p:nvPr/>
          </p:nvSpPr>
          <p:spPr bwMode="auto">
            <a:xfrm>
              <a:off x="0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2" name="Rectangle 4"/>
            <p:cNvSpPr>
              <a:spLocks/>
            </p:cNvSpPr>
            <p:nvPr/>
          </p:nvSpPr>
          <p:spPr bwMode="auto">
            <a:xfrm>
              <a:off x="192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3" name="Rectangle 5"/>
            <p:cNvSpPr>
              <a:spLocks/>
            </p:cNvSpPr>
            <p:nvPr/>
          </p:nvSpPr>
          <p:spPr bwMode="auto">
            <a:xfrm>
              <a:off x="0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4" name="Rectangle 6"/>
            <p:cNvSpPr>
              <a:spLocks/>
            </p:cNvSpPr>
            <p:nvPr/>
          </p:nvSpPr>
          <p:spPr bwMode="auto">
            <a:xfrm>
              <a:off x="192" y="19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5" name="Rectangle 7"/>
            <p:cNvSpPr>
              <a:spLocks/>
            </p:cNvSpPr>
            <p:nvPr/>
          </p:nvSpPr>
          <p:spPr bwMode="auto">
            <a:xfrm>
              <a:off x="384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6" name="Rectangle 8"/>
            <p:cNvSpPr>
              <a:spLocks/>
            </p:cNvSpPr>
            <p:nvPr/>
          </p:nvSpPr>
          <p:spPr bwMode="auto">
            <a:xfrm>
              <a:off x="576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7" name="Rectangle 9"/>
            <p:cNvSpPr>
              <a:spLocks/>
            </p:cNvSpPr>
            <p:nvPr/>
          </p:nvSpPr>
          <p:spPr bwMode="auto">
            <a:xfrm>
              <a:off x="384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8" name="Rectangle 10"/>
            <p:cNvSpPr>
              <a:spLocks/>
            </p:cNvSpPr>
            <p:nvPr/>
          </p:nvSpPr>
          <p:spPr bwMode="auto">
            <a:xfrm>
              <a:off x="576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9" name="Rectangle 11"/>
            <p:cNvSpPr>
              <a:spLocks/>
            </p:cNvSpPr>
            <p:nvPr/>
          </p:nvSpPr>
          <p:spPr bwMode="auto">
            <a:xfrm>
              <a:off x="0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0" name="Rectangle 12"/>
            <p:cNvSpPr>
              <a:spLocks/>
            </p:cNvSpPr>
            <p:nvPr/>
          </p:nvSpPr>
          <p:spPr bwMode="auto">
            <a:xfrm>
              <a:off x="192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1" name="Rectangle 13"/>
            <p:cNvSpPr>
              <a:spLocks/>
            </p:cNvSpPr>
            <p:nvPr/>
          </p:nvSpPr>
          <p:spPr bwMode="auto">
            <a:xfrm>
              <a:off x="0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2" name="Rectangle 14"/>
            <p:cNvSpPr>
              <a:spLocks/>
            </p:cNvSpPr>
            <p:nvPr/>
          </p:nvSpPr>
          <p:spPr bwMode="auto">
            <a:xfrm>
              <a:off x="192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3" name="Rectangle 15"/>
            <p:cNvSpPr>
              <a:spLocks/>
            </p:cNvSpPr>
            <p:nvPr/>
          </p:nvSpPr>
          <p:spPr bwMode="auto">
            <a:xfrm>
              <a:off x="384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4" name="Rectangle 16"/>
            <p:cNvSpPr>
              <a:spLocks/>
            </p:cNvSpPr>
            <p:nvPr/>
          </p:nvSpPr>
          <p:spPr bwMode="auto">
            <a:xfrm>
              <a:off x="576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5" name="Rectangle 17"/>
            <p:cNvSpPr>
              <a:spLocks/>
            </p:cNvSpPr>
            <p:nvPr/>
          </p:nvSpPr>
          <p:spPr bwMode="auto">
            <a:xfrm>
              <a:off x="384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6" name="Rectangle 18"/>
            <p:cNvSpPr>
              <a:spLocks/>
            </p:cNvSpPr>
            <p:nvPr/>
          </p:nvSpPr>
          <p:spPr bwMode="auto">
            <a:xfrm>
              <a:off x="576" y="576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7" name="Rectangle 19"/>
            <p:cNvSpPr>
              <a:spLocks/>
            </p:cNvSpPr>
            <p:nvPr/>
          </p:nvSpPr>
          <p:spPr bwMode="auto">
            <a:xfrm>
              <a:off x="768" y="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8" name="Rectangle 20"/>
            <p:cNvSpPr>
              <a:spLocks/>
            </p:cNvSpPr>
            <p:nvPr/>
          </p:nvSpPr>
          <p:spPr bwMode="auto">
            <a:xfrm>
              <a:off x="960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9" name="Rectangle 21"/>
            <p:cNvSpPr>
              <a:spLocks/>
            </p:cNvSpPr>
            <p:nvPr/>
          </p:nvSpPr>
          <p:spPr bwMode="auto">
            <a:xfrm>
              <a:off x="768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0" name="Rectangle 22"/>
            <p:cNvSpPr>
              <a:spLocks/>
            </p:cNvSpPr>
            <p:nvPr/>
          </p:nvSpPr>
          <p:spPr bwMode="auto">
            <a:xfrm>
              <a:off x="960" y="19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1" name="Rectangle 23"/>
            <p:cNvSpPr>
              <a:spLocks/>
            </p:cNvSpPr>
            <p:nvPr/>
          </p:nvSpPr>
          <p:spPr bwMode="auto">
            <a:xfrm>
              <a:off x="1152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2" name="Rectangle 24"/>
            <p:cNvSpPr>
              <a:spLocks/>
            </p:cNvSpPr>
            <p:nvPr/>
          </p:nvSpPr>
          <p:spPr bwMode="auto">
            <a:xfrm>
              <a:off x="1344" y="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3" name="Rectangle 25"/>
            <p:cNvSpPr>
              <a:spLocks/>
            </p:cNvSpPr>
            <p:nvPr/>
          </p:nvSpPr>
          <p:spPr bwMode="auto">
            <a:xfrm>
              <a:off x="1152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4" name="Rectangle 26"/>
            <p:cNvSpPr>
              <a:spLocks/>
            </p:cNvSpPr>
            <p:nvPr/>
          </p:nvSpPr>
          <p:spPr bwMode="auto">
            <a:xfrm>
              <a:off x="1344" y="19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5" name="Rectangle 27"/>
            <p:cNvSpPr>
              <a:spLocks/>
            </p:cNvSpPr>
            <p:nvPr/>
          </p:nvSpPr>
          <p:spPr bwMode="auto">
            <a:xfrm>
              <a:off x="768" y="38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6" name="Rectangle 28"/>
            <p:cNvSpPr>
              <a:spLocks/>
            </p:cNvSpPr>
            <p:nvPr/>
          </p:nvSpPr>
          <p:spPr bwMode="auto">
            <a:xfrm>
              <a:off x="960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7" name="Rectangle 29"/>
            <p:cNvSpPr>
              <a:spLocks/>
            </p:cNvSpPr>
            <p:nvPr/>
          </p:nvSpPr>
          <p:spPr bwMode="auto">
            <a:xfrm>
              <a:off x="768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8" name="Rectangle 30"/>
            <p:cNvSpPr>
              <a:spLocks/>
            </p:cNvSpPr>
            <p:nvPr/>
          </p:nvSpPr>
          <p:spPr bwMode="auto">
            <a:xfrm>
              <a:off x="960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19" name="Rectangle 31"/>
            <p:cNvSpPr>
              <a:spLocks/>
            </p:cNvSpPr>
            <p:nvPr/>
          </p:nvSpPr>
          <p:spPr bwMode="auto">
            <a:xfrm>
              <a:off x="1152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0" name="Rectangle 32"/>
            <p:cNvSpPr>
              <a:spLocks/>
            </p:cNvSpPr>
            <p:nvPr/>
          </p:nvSpPr>
          <p:spPr bwMode="auto">
            <a:xfrm>
              <a:off x="1344" y="38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1" name="Rectangle 33"/>
            <p:cNvSpPr>
              <a:spLocks/>
            </p:cNvSpPr>
            <p:nvPr/>
          </p:nvSpPr>
          <p:spPr bwMode="auto">
            <a:xfrm>
              <a:off x="1152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2" name="Rectangle 34"/>
            <p:cNvSpPr>
              <a:spLocks/>
            </p:cNvSpPr>
            <p:nvPr/>
          </p:nvSpPr>
          <p:spPr bwMode="auto">
            <a:xfrm>
              <a:off x="1344" y="576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3" name="Rectangle 35"/>
            <p:cNvSpPr>
              <a:spLocks/>
            </p:cNvSpPr>
            <p:nvPr/>
          </p:nvSpPr>
          <p:spPr bwMode="auto">
            <a:xfrm>
              <a:off x="0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4" name="Rectangle 36"/>
            <p:cNvSpPr>
              <a:spLocks/>
            </p:cNvSpPr>
            <p:nvPr/>
          </p:nvSpPr>
          <p:spPr bwMode="auto">
            <a:xfrm>
              <a:off x="192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5" name="Rectangle 37"/>
            <p:cNvSpPr>
              <a:spLocks/>
            </p:cNvSpPr>
            <p:nvPr/>
          </p:nvSpPr>
          <p:spPr bwMode="auto">
            <a:xfrm>
              <a:off x="0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6" name="Rectangle 38"/>
            <p:cNvSpPr>
              <a:spLocks/>
            </p:cNvSpPr>
            <p:nvPr/>
          </p:nvSpPr>
          <p:spPr bwMode="auto">
            <a:xfrm>
              <a:off x="192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7" name="Rectangle 39"/>
            <p:cNvSpPr>
              <a:spLocks/>
            </p:cNvSpPr>
            <p:nvPr/>
          </p:nvSpPr>
          <p:spPr bwMode="auto">
            <a:xfrm>
              <a:off x="384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8" name="Rectangle 40"/>
            <p:cNvSpPr>
              <a:spLocks/>
            </p:cNvSpPr>
            <p:nvPr/>
          </p:nvSpPr>
          <p:spPr bwMode="auto">
            <a:xfrm>
              <a:off x="576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9" name="Rectangle 41"/>
            <p:cNvSpPr>
              <a:spLocks/>
            </p:cNvSpPr>
            <p:nvPr/>
          </p:nvSpPr>
          <p:spPr bwMode="auto">
            <a:xfrm>
              <a:off x="38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0" name="Rectangle 42"/>
            <p:cNvSpPr>
              <a:spLocks/>
            </p:cNvSpPr>
            <p:nvPr/>
          </p:nvSpPr>
          <p:spPr bwMode="auto">
            <a:xfrm>
              <a:off x="576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1" name="Rectangle 43"/>
            <p:cNvSpPr>
              <a:spLocks/>
            </p:cNvSpPr>
            <p:nvPr/>
          </p:nvSpPr>
          <p:spPr bwMode="auto">
            <a:xfrm>
              <a:off x="0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2" name="Rectangle 44"/>
            <p:cNvSpPr>
              <a:spLocks/>
            </p:cNvSpPr>
            <p:nvPr/>
          </p:nvSpPr>
          <p:spPr bwMode="auto">
            <a:xfrm>
              <a:off x="192" y="115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3" name="Rectangle 45"/>
            <p:cNvSpPr>
              <a:spLocks/>
            </p:cNvSpPr>
            <p:nvPr/>
          </p:nvSpPr>
          <p:spPr bwMode="auto">
            <a:xfrm>
              <a:off x="0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4" name="Rectangle 46"/>
            <p:cNvSpPr>
              <a:spLocks/>
            </p:cNvSpPr>
            <p:nvPr/>
          </p:nvSpPr>
          <p:spPr bwMode="auto">
            <a:xfrm>
              <a:off x="192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5" name="Rectangle 47"/>
            <p:cNvSpPr>
              <a:spLocks/>
            </p:cNvSpPr>
            <p:nvPr/>
          </p:nvSpPr>
          <p:spPr bwMode="auto">
            <a:xfrm>
              <a:off x="384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6" name="Rectangle 48"/>
            <p:cNvSpPr>
              <a:spLocks/>
            </p:cNvSpPr>
            <p:nvPr/>
          </p:nvSpPr>
          <p:spPr bwMode="auto">
            <a:xfrm>
              <a:off x="576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7" name="Rectangle 49"/>
            <p:cNvSpPr>
              <a:spLocks/>
            </p:cNvSpPr>
            <p:nvPr/>
          </p:nvSpPr>
          <p:spPr bwMode="auto">
            <a:xfrm>
              <a:off x="384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8" name="Rectangle 50"/>
            <p:cNvSpPr>
              <a:spLocks/>
            </p:cNvSpPr>
            <p:nvPr/>
          </p:nvSpPr>
          <p:spPr bwMode="auto">
            <a:xfrm>
              <a:off x="576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9" name="Rectangle 51"/>
            <p:cNvSpPr>
              <a:spLocks/>
            </p:cNvSpPr>
            <p:nvPr/>
          </p:nvSpPr>
          <p:spPr bwMode="auto">
            <a:xfrm>
              <a:off x="768" y="768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0" name="Rectangle 52"/>
            <p:cNvSpPr>
              <a:spLocks/>
            </p:cNvSpPr>
            <p:nvPr/>
          </p:nvSpPr>
          <p:spPr bwMode="auto">
            <a:xfrm>
              <a:off x="960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1" name="Rectangle 53"/>
            <p:cNvSpPr>
              <a:spLocks/>
            </p:cNvSpPr>
            <p:nvPr/>
          </p:nvSpPr>
          <p:spPr bwMode="auto">
            <a:xfrm>
              <a:off x="768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2" name="Rectangle 54"/>
            <p:cNvSpPr>
              <a:spLocks/>
            </p:cNvSpPr>
            <p:nvPr/>
          </p:nvSpPr>
          <p:spPr bwMode="auto">
            <a:xfrm>
              <a:off x="960" y="960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3" name="Rectangle 55"/>
            <p:cNvSpPr>
              <a:spLocks/>
            </p:cNvSpPr>
            <p:nvPr/>
          </p:nvSpPr>
          <p:spPr bwMode="auto">
            <a:xfrm>
              <a:off x="1152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4" name="Rectangle 56"/>
            <p:cNvSpPr>
              <a:spLocks/>
            </p:cNvSpPr>
            <p:nvPr/>
          </p:nvSpPr>
          <p:spPr bwMode="auto">
            <a:xfrm>
              <a:off x="1344" y="768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5" name="Rectangle 57"/>
            <p:cNvSpPr>
              <a:spLocks/>
            </p:cNvSpPr>
            <p:nvPr/>
          </p:nvSpPr>
          <p:spPr bwMode="auto">
            <a:xfrm>
              <a:off x="1152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6" name="Rectangle 58"/>
            <p:cNvSpPr>
              <a:spLocks/>
            </p:cNvSpPr>
            <p:nvPr/>
          </p:nvSpPr>
          <p:spPr bwMode="auto">
            <a:xfrm>
              <a:off x="134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7" name="Rectangle 59"/>
            <p:cNvSpPr>
              <a:spLocks/>
            </p:cNvSpPr>
            <p:nvPr/>
          </p:nvSpPr>
          <p:spPr bwMode="auto">
            <a:xfrm>
              <a:off x="768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8" name="Rectangle 60"/>
            <p:cNvSpPr>
              <a:spLocks/>
            </p:cNvSpPr>
            <p:nvPr/>
          </p:nvSpPr>
          <p:spPr bwMode="auto">
            <a:xfrm>
              <a:off x="960" y="1152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9" name="Rectangle 61"/>
            <p:cNvSpPr>
              <a:spLocks/>
            </p:cNvSpPr>
            <p:nvPr/>
          </p:nvSpPr>
          <p:spPr bwMode="auto">
            <a:xfrm>
              <a:off x="768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50" name="Rectangle 62"/>
            <p:cNvSpPr>
              <a:spLocks/>
            </p:cNvSpPr>
            <p:nvPr/>
          </p:nvSpPr>
          <p:spPr bwMode="auto">
            <a:xfrm>
              <a:off x="960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51" name="Rectangle 63"/>
            <p:cNvSpPr>
              <a:spLocks/>
            </p:cNvSpPr>
            <p:nvPr/>
          </p:nvSpPr>
          <p:spPr bwMode="auto">
            <a:xfrm>
              <a:off x="1152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52" name="Rectangle 64"/>
            <p:cNvSpPr>
              <a:spLocks/>
            </p:cNvSpPr>
            <p:nvPr/>
          </p:nvSpPr>
          <p:spPr bwMode="auto">
            <a:xfrm>
              <a:off x="1344" y="1152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53" name="Rectangle 65"/>
            <p:cNvSpPr>
              <a:spLocks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54" name="Rectangle 66"/>
            <p:cNvSpPr>
              <a:spLocks/>
            </p:cNvSpPr>
            <p:nvPr/>
          </p:nvSpPr>
          <p:spPr bwMode="auto">
            <a:xfrm>
              <a:off x="1344" y="1344"/>
              <a:ext cx="192" cy="192"/>
            </a:xfrm>
            <a:prstGeom prst="rect">
              <a:avLst/>
            </a:prstGeom>
            <a:solidFill>
              <a:srgbClr val="80808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7956" name="Picture 6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57" name="Picture 6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63" name="Group 75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0" y="0"/>
            <a:chExt cx="5179" cy="192"/>
          </a:xfrm>
        </p:grpSpPr>
        <p:sp>
          <p:nvSpPr>
            <p:cNvPr id="37958" name="Line 70"/>
            <p:cNvSpPr>
              <a:spLocks noChangeShapeType="1"/>
            </p:cNvSpPr>
            <p:nvPr/>
          </p:nvSpPr>
          <p:spPr bwMode="auto">
            <a:xfrm>
              <a:off x="1415" y="96"/>
              <a:ext cx="624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59" name="Rectangle 71"/>
            <p:cNvSpPr>
              <a:spLocks/>
            </p:cNvSpPr>
            <p:nvPr/>
          </p:nvSpPr>
          <p:spPr bwMode="auto">
            <a:xfrm>
              <a:off x="2039" y="0"/>
              <a:ext cx="192" cy="192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60" name="Picture 72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12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61" name="Picture 73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" y="48"/>
              <a:ext cx="12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62" name="Line 74"/>
            <p:cNvSpPr>
              <a:spLocks noChangeShapeType="1"/>
            </p:cNvSpPr>
            <p:nvPr/>
          </p:nvSpPr>
          <p:spPr bwMode="auto">
            <a:xfrm>
              <a:off x="2231" y="96"/>
              <a:ext cx="1584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7969" name="Group 81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0" y="0"/>
            <a:chExt cx="5168" cy="192"/>
          </a:xfrm>
        </p:grpSpPr>
        <p:sp>
          <p:nvSpPr>
            <p:cNvPr id="37964" name="Line 76"/>
            <p:cNvSpPr>
              <a:spLocks noChangeShapeType="1"/>
            </p:cNvSpPr>
            <p:nvPr/>
          </p:nvSpPr>
          <p:spPr bwMode="auto">
            <a:xfrm flipH="1">
              <a:off x="1415" y="96"/>
              <a:ext cx="1008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65" name="Rectangle 77"/>
            <p:cNvSpPr>
              <a:spLocks/>
            </p:cNvSpPr>
            <p:nvPr/>
          </p:nvSpPr>
          <p:spPr bwMode="auto">
            <a:xfrm>
              <a:off x="2423" y="0"/>
              <a:ext cx="192" cy="192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66" name="Picture 7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127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67" name="Picture 79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" y="48"/>
              <a:ext cx="12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68" name="Line 80"/>
            <p:cNvSpPr>
              <a:spLocks noChangeShapeType="1"/>
            </p:cNvSpPr>
            <p:nvPr/>
          </p:nvSpPr>
          <p:spPr bwMode="auto">
            <a:xfrm flipH="1">
              <a:off x="2615" y="96"/>
              <a:ext cx="1200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7970" name="Rectangle 82"/>
          <p:cNvSpPr>
            <a:spLocks/>
          </p:cNvSpPr>
          <p:nvPr/>
        </p:nvSpPr>
        <p:spPr bwMode="auto">
          <a:xfrm>
            <a:off x="3886200" y="5791200"/>
            <a:ext cx="2222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2 wins!!</a:t>
            </a:r>
          </a:p>
        </p:txBody>
      </p:sp>
      <p:grpSp>
        <p:nvGrpSpPr>
          <p:cNvPr id="37976" name="Group 88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0" y="0"/>
            <a:chExt cx="5197" cy="192"/>
          </a:xfrm>
        </p:grpSpPr>
        <p:sp>
          <p:nvSpPr>
            <p:cNvPr id="37971" name="Rectangle 83"/>
            <p:cNvSpPr>
              <a:spLocks/>
            </p:cNvSpPr>
            <p:nvPr/>
          </p:nvSpPr>
          <p:spPr bwMode="auto">
            <a:xfrm>
              <a:off x="2253" y="0"/>
              <a:ext cx="192" cy="192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72" name="Line 84"/>
            <p:cNvSpPr>
              <a:spLocks noChangeShapeType="1"/>
            </p:cNvSpPr>
            <p:nvPr/>
          </p:nvSpPr>
          <p:spPr bwMode="auto">
            <a:xfrm flipH="1">
              <a:off x="1437" y="96"/>
              <a:ext cx="816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73" name="Picture 85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129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74" name="Line 86"/>
            <p:cNvSpPr>
              <a:spLocks noChangeShapeType="1"/>
            </p:cNvSpPr>
            <p:nvPr/>
          </p:nvSpPr>
          <p:spPr bwMode="auto">
            <a:xfrm flipH="1">
              <a:off x="2445" y="96"/>
              <a:ext cx="1392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75" name="Picture 87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" y="48"/>
              <a:ext cx="13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82" name="Group 94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0" y="0"/>
            <a:chExt cx="5220" cy="192"/>
          </a:xfrm>
        </p:grpSpPr>
        <p:sp>
          <p:nvSpPr>
            <p:cNvPr id="37977" name="Rectangle 89"/>
            <p:cNvSpPr>
              <a:spLocks/>
            </p:cNvSpPr>
            <p:nvPr/>
          </p:nvSpPr>
          <p:spPr bwMode="auto">
            <a:xfrm>
              <a:off x="3251" y="0"/>
              <a:ext cx="192" cy="192"/>
            </a:xfrm>
            <a:prstGeom prst="rect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78" name="Line 90"/>
            <p:cNvSpPr>
              <a:spLocks noChangeShapeType="1"/>
            </p:cNvSpPr>
            <p:nvPr/>
          </p:nvSpPr>
          <p:spPr bwMode="auto">
            <a:xfrm rot="10800000">
              <a:off x="1475" y="96"/>
              <a:ext cx="1776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79" name="Picture 91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13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80" name="Line 92"/>
            <p:cNvSpPr>
              <a:spLocks noChangeShapeType="1"/>
            </p:cNvSpPr>
            <p:nvPr/>
          </p:nvSpPr>
          <p:spPr bwMode="auto">
            <a:xfrm rot="10800000">
              <a:off x="3443" y="96"/>
              <a:ext cx="432" cy="1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981" name="Picture 93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" y="48"/>
              <a:ext cx="12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983" name="Picture 9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84" name="Picture 96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7214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0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  <a:ln/>
        </p:spPr>
        <p:txBody>
          <a:bodyPr rIns="132080"/>
          <a:lstStyle/>
          <a:p>
            <a:r>
              <a:rPr lang="en-US"/>
              <a:t>Example: Overfitting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  <a:ln/>
        </p:spPr>
        <p:txBody>
          <a:bodyPr rIns="132080"/>
          <a:lstStyle/>
          <a:p>
            <a:r>
              <a:rPr lang="en-US" sz="2400"/>
              <a:t>Posteriors determined by </a:t>
            </a:r>
            <a:r>
              <a:rPr lang="en-US" sz="2400">
                <a:latin typeface="Arial Italic" charset="0"/>
                <a:cs typeface="Arial Italic" charset="0"/>
                <a:sym typeface="Arial Italic" charset="0"/>
              </a:rPr>
              <a:t>relative </a:t>
            </a:r>
            <a:r>
              <a:rPr lang="en-US" sz="2400"/>
              <a:t>probabilities (odds ratios):</a:t>
            </a: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1600200" y="3614738"/>
            <a:ext cx="2527300" cy="1905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south-west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nation 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morally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nicely 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extent 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seriously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...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2743200" y="6019800"/>
            <a:ext cx="3898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What went wrong here?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4876800" y="3614738"/>
            <a:ext cx="2451100" cy="1905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screens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minute 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guaranteed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$205.00 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delivery 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signature  : inf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...</a:t>
            </a:r>
          </a:p>
        </p:txBody>
      </p:sp>
      <p:pic>
        <p:nvPicPr>
          <p:cNvPr id="38919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686050"/>
            <a:ext cx="16478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660650"/>
            <a:ext cx="16478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2075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 autoUpdateAnimBg="0"/>
      <p:bldP spid="38917" grpId="0" autoUpdateAnimBg="0"/>
      <p:bldP spid="38918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Generalization and Overfitting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000"/>
              <a:t>Relative frequency parameters will </a:t>
            </a:r>
            <a:r>
              <a:rPr lang="en-US" sz="2000">
                <a:solidFill>
                  <a:srgbClr val="C00000"/>
                </a:solidFill>
              </a:rPr>
              <a:t>overfit</a:t>
            </a:r>
            <a:r>
              <a:rPr lang="en-US" sz="2000"/>
              <a:t> the training data!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Just because we never saw a 3 with pixel (15,15) on during training doesn’t mean we won’t see it at test time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Unlikely that every occurrence of “minute” is 100% spam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Unlikely that every occurrence of “seriously” is 100% ham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What about all the words that don’t occur in the training set at all?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In general, we can’t go around giving unseen events zero probability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As an extreme case, imagine using the entire email as the only feature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Would get the training data perfect (if deterministic labeling)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Wouldn’t </a:t>
            </a:r>
            <a:r>
              <a:rPr lang="en-US" sz="1800">
                <a:latin typeface="Arial Italic" charset="0"/>
                <a:cs typeface="Arial Italic" charset="0"/>
                <a:sym typeface="Arial Italic" charset="0"/>
              </a:rPr>
              <a:t>generalize</a:t>
            </a:r>
            <a:r>
              <a:rPr lang="en-US" sz="1800"/>
              <a:t> at all</a:t>
            </a:r>
          </a:p>
          <a:p>
            <a:pPr marL="782638" lvl="1">
              <a:lnSpc>
                <a:spcPct val="90000"/>
              </a:lnSpc>
            </a:pPr>
            <a:r>
              <a:rPr lang="en-US" sz="1800"/>
              <a:t>Just making the bag-of-words assumption gives us some generalization, but isn’t enough</a:t>
            </a:r>
          </a:p>
          <a:p>
            <a:pPr marL="782638" lvl="1"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2000"/>
              <a:t>To generalize better: we need to </a:t>
            </a:r>
            <a:r>
              <a:rPr lang="en-US" sz="2000">
                <a:solidFill>
                  <a:srgbClr val="CC0000"/>
                </a:solidFill>
              </a:rPr>
              <a:t>smooth </a:t>
            </a:r>
            <a:r>
              <a:rPr lang="en-US" sz="2000"/>
              <a:t>or </a:t>
            </a:r>
            <a:r>
              <a:rPr lang="en-US" sz="2000">
                <a:solidFill>
                  <a:srgbClr val="CC0000"/>
                </a:solidFill>
              </a:rPr>
              <a:t>regularize </a:t>
            </a:r>
            <a:r>
              <a:rPr lang="en-US" sz="2000"/>
              <a:t>the estimates</a:t>
            </a:r>
          </a:p>
        </p:txBody>
      </p:sp>
    </p:spTree>
    <p:extLst>
      <p:ext uri="{BB962C8B-B14F-4D97-AF65-F5344CB8AC3E}">
        <p14:creationId xmlns="" xmlns:p14="http://schemas.microsoft.com/office/powerpoint/2010/main" val="3477361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Estimation: Smoothing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415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/>
              <a:t>Problems with maximum likelihood estimates: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If I flip a coin once, and it’s heads, what’s the estimate for P(heads)?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What if I flip 10 times with 8 heads?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What if I flip 10M times with 8M heads?</a:t>
            </a:r>
          </a:p>
        </p:txBody>
      </p:sp>
      <p:sp>
        <p:nvSpPr>
          <p:cNvPr id="40964" name="Rectangle 4"/>
          <p:cNvSpPr>
            <a:spLocks/>
          </p:cNvSpPr>
          <p:nvPr/>
        </p:nvSpPr>
        <p:spPr bwMode="auto">
          <a:xfrm>
            <a:off x="495300" y="3898900"/>
            <a:ext cx="7683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9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rgbClr val="333399"/>
                </a:solidFill>
                <a:cs typeface="Arial" charset="0"/>
              </a:rPr>
              <a:t>Basic idea:</a:t>
            </a:r>
          </a:p>
          <a:p>
            <a:pPr marL="782638" lvl="1" indent="-28575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We have some prior expectation about parameters (here, the probability of heads)</a:t>
            </a:r>
          </a:p>
          <a:p>
            <a:pPr marL="782638" lvl="1" indent="-28575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Given little evidence, we should skew towards our prior</a:t>
            </a:r>
          </a:p>
          <a:p>
            <a:pPr marL="782638" lvl="1" indent="-285750">
              <a:lnSpc>
                <a:spcPct val="90000"/>
              </a:lnSpc>
              <a:spcBef>
                <a:spcPts val="638"/>
              </a:spcBef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Given a lot of evidence, we should listen to the data</a:t>
            </a:r>
          </a:p>
        </p:txBody>
      </p:sp>
    </p:spTree>
    <p:extLst>
      <p:ext uri="{BB962C8B-B14F-4D97-AF65-F5344CB8AC3E}">
        <p14:creationId xmlns="" xmlns:p14="http://schemas.microsoft.com/office/powerpoint/2010/main" val="3582513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7086600" y="6637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P(B|C)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8663DD-69B4-407D-9F15-8B68142913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541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Estimation: Smoothing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542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000"/>
              <a:t>Relative frequencies are the maximum likelihood estimates</a:t>
            </a:r>
          </a:p>
        </p:txBody>
      </p: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1219200" y="2438400"/>
            <a:ext cx="7483475" cy="1143000"/>
            <a:chOff x="0" y="0"/>
            <a:chExt cx="4714" cy="720"/>
          </a:xfrm>
        </p:grpSpPr>
        <p:pic>
          <p:nvPicPr>
            <p:cNvPr id="41988" name="Picture 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" y="48"/>
              <a:ext cx="1956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9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9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Picture 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386"/>
              <a:ext cx="158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AutoShape 7"/>
            <p:cNvSpPr>
              <a:spLocks/>
            </p:cNvSpPr>
            <p:nvPr/>
          </p:nvSpPr>
          <p:spPr bwMode="auto">
            <a:xfrm>
              <a:off x="2304" y="144"/>
              <a:ext cx="240" cy="192"/>
            </a:xfrm>
            <a:prstGeom prst="rightArrow">
              <a:avLst>
                <a:gd name="adj1" fmla="val 50000"/>
                <a:gd name="adj2" fmla="val 42188"/>
              </a:avLst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1219200" y="4800600"/>
            <a:ext cx="7556500" cy="1725613"/>
            <a:chOff x="0" y="0"/>
            <a:chExt cx="4760" cy="1087"/>
          </a:xfrm>
        </p:grpSpPr>
        <p:pic>
          <p:nvPicPr>
            <p:cNvPr id="41993" name="Picture 9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1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10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417"/>
              <a:ext cx="230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5" name="Picture 11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818"/>
              <a:ext cx="17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6" name="AutoShape 12"/>
            <p:cNvSpPr>
              <a:spLocks/>
            </p:cNvSpPr>
            <p:nvPr/>
          </p:nvSpPr>
          <p:spPr bwMode="auto">
            <a:xfrm>
              <a:off x="3072" y="288"/>
              <a:ext cx="384" cy="336"/>
            </a:xfrm>
            <a:prstGeom prst="rightArrow">
              <a:avLst>
                <a:gd name="adj1" fmla="val 50000"/>
                <a:gd name="adj2" fmla="val 38571"/>
              </a:avLst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3744" y="336"/>
              <a:ext cx="101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050"/>
                </a:spcBef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????</a:t>
              </a:r>
            </a:p>
          </p:txBody>
        </p:sp>
      </p:grpSp>
      <p:sp>
        <p:nvSpPr>
          <p:cNvPr id="41999" name="Rectangle 15"/>
          <p:cNvSpPr>
            <a:spLocks/>
          </p:cNvSpPr>
          <p:nvPr/>
        </p:nvSpPr>
        <p:spPr bwMode="auto">
          <a:xfrm>
            <a:off x="419100" y="3810000"/>
            <a:ext cx="774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lnSpc>
                <a:spcPct val="90000"/>
              </a:lnSpc>
              <a:spcBef>
                <a:spcPts val="738"/>
              </a:spcBef>
              <a:buClr>
                <a:srgbClr val="333399"/>
              </a:buClr>
              <a:buSzPct val="100000"/>
              <a:buFont typeface="Wingdings" charset="2"/>
              <a:buChar char="§"/>
            </a:pPr>
            <a:r>
              <a:rPr lang="en-US" sz="2000">
                <a:solidFill>
                  <a:srgbClr val="333399"/>
                </a:solidFill>
                <a:cs typeface="Arial" charset="0"/>
              </a:rPr>
              <a:t>In Bayesian statistics, we think of the parameters as just another random variable, with its own distribution</a:t>
            </a:r>
          </a:p>
        </p:txBody>
      </p:sp>
    </p:spTree>
    <p:extLst>
      <p:ext uri="{BB962C8B-B14F-4D97-AF65-F5344CB8AC3E}">
        <p14:creationId xmlns="" xmlns:p14="http://schemas.microsoft.com/office/powerpoint/2010/main" val="2534229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Estimation: Laplace Smoothing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45100" cy="5257800"/>
          </a:xfrm>
          <a:ln/>
        </p:spPr>
        <p:txBody>
          <a:bodyPr rIns="132080"/>
          <a:lstStyle/>
          <a:p>
            <a:r>
              <a:rPr lang="en-US" sz="2400"/>
              <a:t>Laplace’s estimate:</a:t>
            </a:r>
          </a:p>
          <a:p>
            <a:pPr marL="782638" lvl="1"/>
            <a:r>
              <a:rPr lang="en-US" sz="2000"/>
              <a:t>Pretend you saw every outcome once more than you actually did</a:t>
            </a:r>
          </a:p>
          <a:p>
            <a:pPr marL="782638" lvl="1"/>
            <a:endParaRPr lang="en-US"/>
          </a:p>
          <a:p>
            <a:pPr marL="782638" lvl="1"/>
            <a:endParaRPr lang="en-US"/>
          </a:p>
          <a:p>
            <a:pPr marL="782638" lvl="1"/>
            <a:endParaRPr lang="en-US"/>
          </a:p>
          <a:p>
            <a:pPr marL="782638" lvl="1"/>
            <a:endParaRPr lang="en-US"/>
          </a:p>
          <a:p>
            <a:pPr marL="782638" lvl="1"/>
            <a:endParaRPr lang="en-US"/>
          </a:p>
          <a:p>
            <a:pPr marL="782638" lvl="1"/>
            <a:endParaRPr lang="en-US"/>
          </a:p>
          <a:p>
            <a:pPr marL="782638" lvl="1"/>
            <a:r>
              <a:rPr lang="en-US" sz="2000"/>
              <a:t>Can derive this as a MAP estimate with </a:t>
            </a: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Dirichlet priors</a:t>
            </a:r>
            <a:r>
              <a:rPr lang="en-US" sz="2000"/>
              <a:t> (Bayesian justfication)</a:t>
            </a: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4116388"/>
            <a:ext cx="16430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6096000" y="2133600"/>
            <a:ext cx="609600" cy="609600"/>
            <a:chOff x="0" y="0"/>
            <a:chExt cx="384" cy="384"/>
          </a:xfrm>
        </p:grpSpPr>
        <p:sp>
          <p:nvSpPr>
            <p:cNvPr id="43013" name="Oval 5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4" name="Rectangle 6"/>
            <p:cNvSpPr>
              <a:spLocks/>
            </p:cNvSpPr>
            <p:nvPr/>
          </p:nvSpPr>
          <p:spPr bwMode="auto">
            <a:xfrm>
              <a:off x="99" y="88"/>
              <a:ext cx="18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H</a:t>
              </a:r>
            </a:p>
          </p:txBody>
        </p:sp>
      </p:grp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6934200" y="2133600"/>
            <a:ext cx="609600" cy="609600"/>
            <a:chOff x="0" y="0"/>
            <a:chExt cx="384" cy="384"/>
          </a:xfrm>
        </p:grpSpPr>
        <p:sp>
          <p:nvSpPr>
            <p:cNvPr id="43016" name="Oval 8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7" name="Rectangle 9"/>
            <p:cNvSpPr>
              <a:spLocks/>
            </p:cNvSpPr>
            <p:nvPr/>
          </p:nvSpPr>
          <p:spPr bwMode="auto">
            <a:xfrm>
              <a:off x="99" y="88"/>
              <a:ext cx="18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H</a:t>
              </a:r>
            </a:p>
          </p:txBody>
        </p:sp>
      </p:grpSp>
      <p:grpSp>
        <p:nvGrpSpPr>
          <p:cNvPr id="43021" name="Group 13"/>
          <p:cNvGrpSpPr>
            <a:grpSpLocks/>
          </p:cNvGrpSpPr>
          <p:nvPr/>
        </p:nvGrpSpPr>
        <p:grpSpPr bwMode="auto">
          <a:xfrm>
            <a:off x="7772400" y="2133600"/>
            <a:ext cx="609600" cy="609600"/>
            <a:chOff x="0" y="0"/>
            <a:chExt cx="384" cy="384"/>
          </a:xfrm>
        </p:grpSpPr>
        <p:sp>
          <p:nvSpPr>
            <p:cNvPr id="43019" name="Oval 11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107" y="88"/>
              <a:ext cx="16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T</a:t>
              </a:r>
            </a:p>
          </p:txBody>
        </p:sp>
      </p:grpSp>
      <p:pic>
        <p:nvPicPr>
          <p:cNvPr id="43022" name="Picture 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94063"/>
            <a:ext cx="26908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4437063"/>
            <a:ext cx="28130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3049588"/>
            <a:ext cx="3649662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5" name="Rectangle 17"/>
          <p:cNvSpPr>
            <a:spLocks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Rectangle 18"/>
          <p:cNvSpPr>
            <a:spLocks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913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Estimation: Laplace Smoothing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724400" cy="33655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400"/>
              <a:t>Laplace’s estimate (extended):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Pretend you saw every outcome k extra times</a:t>
            </a:r>
          </a:p>
          <a:p>
            <a:pPr marL="782638" lvl="1">
              <a:lnSpc>
                <a:spcPct val="90000"/>
              </a:lnSpc>
            </a:pPr>
            <a:endParaRPr lang="en-US"/>
          </a:p>
          <a:p>
            <a:pPr marL="782638" lvl="1">
              <a:lnSpc>
                <a:spcPct val="90000"/>
              </a:lnSpc>
            </a:pPr>
            <a:endParaRPr lang="en-US"/>
          </a:p>
          <a:p>
            <a:pPr marL="782638" lvl="1">
              <a:lnSpc>
                <a:spcPct val="90000"/>
              </a:lnSpc>
            </a:pPr>
            <a:endParaRPr lang="en-US"/>
          </a:p>
          <a:p>
            <a:pPr marL="782638" lvl="1">
              <a:lnSpc>
                <a:spcPct val="90000"/>
              </a:lnSpc>
            </a:pPr>
            <a:r>
              <a:rPr lang="en-US" sz="2000"/>
              <a:t>What’s Laplace with k = 0?</a:t>
            </a:r>
          </a:p>
          <a:p>
            <a:pPr marL="782638" lvl="1">
              <a:lnSpc>
                <a:spcPct val="90000"/>
              </a:lnSpc>
            </a:pPr>
            <a:r>
              <a:rPr lang="en-US" sz="2000"/>
              <a:t>k is the </a:t>
            </a:r>
            <a:r>
              <a:rPr lang="en-US" sz="2000">
                <a:solidFill>
                  <a:srgbClr val="CC0000"/>
                </a:solidFill>
              </a:rPr>
              <a:t>strength</a:t>
            </a:r>
            <a:r>
              <a:rPr lang="en-US" sz="2000"/>
              <a:t> of the prior</a:t>
            </a: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6019800" y="1600200"/>
            <a:ext cx="609600" cy="609600"/>
            <a:chOff x="0" y="0"/>
            <a:chExt cx="384" cy="384"/>
          </a:xfrm>
        </p:grpSpPr>
        <p:sp>
          <p:nvSpPr>
            <p:cNvPr id="44036" name="Oval 4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7" name="Rectangle 5"/>
            <p:cNvSpPr>
              <a:spLocks/>
            </p:cNvSpPr>
            <p:nvPr/>
          </p:nvSpPr>
          <p:spPr bwMode="auto">
            <a:xfrm>
              <a:off x="99" y="88"/>
              <a:ext cx="18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H</a:t>
              </a:r>
            </a:p>
          </p:txBody>
        </p:sp>
      </p:grpSp>
      <p:grpSp>
        <p:nvGrpSpPr>
          <p:cNvPr id="44041" name="Group 9"/>
          <p:cNvGrpSpPr>
            <a:grpSpLocks/>
          </p:cNvGrpSpPr>
          <p:nvPr/>
        </p:nvGrpSpPr>
        <p:grpSpPr bwMode="auto">
          <a:xfrm>
            <a:off x="6781800" y="1600200"/>
            <a:ext cx="609600" cy="609600"/>
            <a:chOff x="0" y="0"/>
            <a:chExt cx="384" cy="384"/>
          </a:xfrm>
        </p:grpSpPr>
        <p:sp>
          <p:nvSpPr>
            <p:cNvPr id="44039" name="Oval 7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0" name="Rectangle 8"/>
            <p:cNvSpPr>
              <a:spLocks/>
            </p:cNvSpPr>
            <p:nvPr/>
          </p:nvSpPr>
          <p:spPr bwMode="auto">
            <a:xfrm>
              <a:off x="99" y="88"/>
              <a:ext cx="185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H</a:t>
              </a:r>
            </a:p>
          </p:txBody>
        </p:sp>
      </p:grpSp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7543800" y="1600200"/>
            <a:ext cx="609600" cy="609600"/>
            <a:chOff x="0" y="0"/>
            <a:chExt cx="384" cy="384"/>
          </a:xfrm>
        </p:grpSpPr>
        <p:sp>
          <p:nvSpPr>
            <p:cNvPr id="44042" name="Oval 10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FCC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3" name="Rectangle 11"/>
            <p:cNvSpPr>
              <a:spLocks/>
            </p:cNvSpPr>
            <p:nvPr/>
          </p:nvSpPr>
          <p:spPr bwMode="auto">
            <a:xfrm>
              <a:off x="107" y="88"/>
              <a:ext cx="16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>
                  <a:solidFill>
                    <a:schemeClr val="tx1"/>
                  </a:solidFill>
                  <a:cs typeface="Arial" charset="0"/>
                </a:rPr>
                <a:t>T</a:t>
              </a:r>
            </a:p>
          </p:txBody>
        </p:sp>
      </p:grpSp>
      <p:pic>
        <p:nvPicPr>
          <p:cNvPr id="44045" name="Picture 1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6701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36179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46363"/>
            <a:ext cx="26701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27606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9" name="Rectangle 17"/>
          <p:cNvSpPr>
            <a:spLocks/>
          </p:cNvSpPr>
          <p:nvPr/>
        </p:nvSpPr>
        <p:spPr bwMode="auto">
          <a:xfrm>
            <a:off x="7467600" y="2438400"/>
            <a:ext cx="1143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0" name="Rectangle 18"/>
          <p:cNvSpPr>
            <a:spLocks/>
          </p:cNvSpPr>
          <p:nvPr/>
        </p:nvSpPr>
        <p:spPr bwMode="auto">
          <a:xfrm>
            <a:off x="7467600" y="3276600"/>
            <a:ext cx="1143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/>
          </p:cNvSpPr>
          <p:nvPr/>
        </p:nvSpPr>
        <p:spPr bwMode="auto">
          <a:xfrm>
            <a:off x="7391400" y="4267200"/>
            <a:ext cx="1676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4054" name="Group 22"/>
          <p:cNvGrpSpPr>
            <a:grpSpLocks/>
          </p:cNvGrpSpPr>
          <p:nvPr/>
        </p:nvGrpSpPr>
        <p:grpSpPr bwMode="auto">
          <a:xfrm>
            <a:off x="508000" y="4851400"/>
            <a:ext cx="7543800" cy="1435100"/>
            <a:chOff x="0" y="0"/>
            <a:chExt cx="4752" cy="904"/>
          </a:xfrm>
        </p:grpSpPr>
        <p:pic>
          <p:nvPicPr>
            <p:cNvPr id="44052" name="Picture 20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" y="477"/>
              <a:ext cx="2185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3" name="Rectangle 21"/>
            <p:cNvSpPr>
              <a:spLocks/>
            </p:cNvSpPr>
            <p:nvPr/>
          </p:nvSpPr>
          <p:spPr bwMode="auto">
            <a:xfrm>
              <a:off x="0" y="0"/>
              <a:ext cx="2496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lnSpc>
                  <a:spcPct val="90000"/>
                </a:lnSpc>
                <a:spcBef>
                  <a:spcPts val="738"/>
                </a:spcBef>
                <a:buClr>
                  <a:srgbClr val="333399"/>
                </a:buClr>
                <a:buSzPct val="100000"/>
                <a:buFont typeface="Wingdings" charset="2"/>
                <a:buChar char="§"/>
              </a:pPr>
              <a:r>
                <a:rPr lang="en-US" sz="2400">
                  <a:solidFill>
                    <a:srgbClr val="333399"/>
                  </a:solidFill>
                  <a:cs typeface="Arial" charset="0"/>
                </a:rPr>
                <a:t>Laplace for conditionals:</a:t>
              </a:r>
            </a:p>
            <a:p>
              <a:pPr marL="782638" lvl="1" indent="-285750">
                <a:lnSpc>
                  <a:spcPct val="90000"/>
                </a:lnSpc>
                <a:spcBef>
                  <a:spcPts val="638"/>
                </a:spcBef>
                <a:buClr>
                  <a:srgbClr val="000000"/>
                </a:buClr>
                <a:buSzPct val="100000"/>
                <a:buFont typeface="Wingdings" charset="2"/>
                <a:buChar char="§"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Smooth each condition independently: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81333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Estimation: Linear Interpolation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In practice, Laplace often performs poorly for P(X|Y):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When |X| is very large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When |Y| is very large</a:t>
            </a:r>
          </a:p>
          <a:p>
            <a:pPr marL="782638"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Another option: linear interpolation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Also get P(X) from the data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Make sure the estimate of P(X|Y) isn’t too different from P(X)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 marL="782638" lvl="1">
              <a:lnSpc>
                <a:spcPct val="80000"/>
              </a:lnSpc>
            </a:pPr>
            <a:endParaRPr lang="en-US"/>
          </a:p>
          <a:p>
            <a:pPr marL="782638" lvl="1">
              <a:lnSpc>
                <a:spcPct val="80000"/>
              </a:lnSpc>
            </a:pPr>
            <a:r>
              <a:rPr lang="en-US" sz="2000"/>
              <a:t>What if </a:t>
            </a:r>
            <a:r>
              <a:rPr lang="en-US" sz="2400">
                <a:latin typeface="Symbol" charset="2"/>
                <a:ea typeface="Symbol" charset="2"/>
                <a:cs typeface="Symbol" charset="2"/>
                <a:sym typeface="Symbol" charset="2"/>
              </a:rPr>
              <a:t>α</a:t>
            </a:r>
            <a:r>
              <a:rPr lang="en-US" sz="2000"/>
              <a:t> is 0?  1?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4176713"/>
            <a:ext cx="637063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2903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Real NB: Smoothing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/>
              <a:t>For real classification problems, smoothing is critical</a:t>
            </a:r>
          </a:p>
          <a:p>
            <a:r>
              <a:rPr lang="en-US" sz="2400"/>
              <a:t>New odds ratios: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1600200" y="3690938"/>
            <a:ext cx="2527300" cy="1651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helvetica : 11.4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seems     : 10.8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group     : 10.2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ago       :  8.4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areas     :  8.3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...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4876800" y="3690938"/>
            <a:ext cx="2451100" cy="1651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verdana : 28.8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Credit  : 28.4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ORDER   : 27.2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&lt;FONT&gt;  : 26.9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money   : 26.5</a:t>
            </a:r>
          </a:p>
          <a:p>
            <a:pPr marL="39688"/>
            <a:r>
              <a:rPr lang="en-US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...</a:t>
            </a:r>
          </a:p>
        </p:txBody>
      </p:sp>
      <p:pic>
        <p:nvPicPr>
          <p:cNvPr id="4608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8"/>
          <p:cNvSpPr>
            <a:spLocks/>
          </p:cNvSpPr>
          <p:nvPr/>
        </p:nvSpPr>
        <p:spPr bwMode="auto">
          <a:xfrm>
            <a:off x="2514600" y="6019800"/>
            <a:ext cx="4279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Do these make more sense?</a:t>
            </a:r>
          </a:p>
        </p:txBody>
      </p:sp>
    </p:spTree>
    <p:extLst>
      <p:ext uri="{BB962C8B-B14F-4D97-AF65-F5344CB8AC3E}">
        <p14:creationId xmlns="" xmlns:p14="http://schemas.microsoft.com/office/powerpoint/2010/main" val="2555223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Tuning on Held-Out Data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5257800" cy="5135562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000"/>
              <a:t>Now we’ve got two kinds of unknowns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Parameters: the probabilities P(Y|X), P(Y)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Hyperparameters, like the amount of smoothing to do: k, </a:t>
            </a:r>
            <a:r>
              <a:rPr lang="en-US" sz="1800">
                <a:latin typeface="Symbol" charset="2"/>
                <a:ea typeface="Symbol" charset="2"/>
                <a:cs typeface="Symbol" charset="2"/>
                <a:sym typeface="Symbol" charset="2"/>
              </a:rPr>
              <a:t>α</a:t>
            </a:r>
            <a:endParaRPr lang="en-US"/>
          </a:p>
          <a:p>
            <a:pPr marL="782638"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000"/>
              <a:t>Where to learn?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Learn parameters from training data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Must tune hyperparameters on different data</a:t>
            </a:r>
          </a:p>
          <a:p>
            <a:pPr marL="1182688" lvl="2">
              <a:lnSpc>
                <a:spcPct val="80000"/>
              </a:lnSpc>
            </a:pPr>
            <a:r>
              <a:rPr lang="en-US" sz="1600"/>
              <a:t>Why?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For each value of the hyperparameters, train and test on the held-out data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Choose the best value and do a final test on the test data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6445250" y="4435475"/>
            <a:ext cx="216535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rot="10800000" flipH="1">
            <a:off x="6445250" y="2595563"/>
            <a:ext cx="1588" cy="183991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10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651375"/>
            <a:ext cx="1793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08288"/>
            <a:ext cx="2095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Freeform 8"/>
          <p:cNvSpPr>
            <a:spLocks/>
          </p:cNvSpPr>
          <p:nvPr/>
        </p:nvSpPr>
        <p:spPr bwMode="auto">
          <a:xfrm>
            <a:off x="6477000" y="2630488"/>
            <a:ext cx="2133600" cy="1752600"/>
          </a:xfrm>
          <a:custGeom>
            <a:avLst/>
            <a:gdLst>
              <a:gd name="T0" fmla="*/ 0 w 21600"/>
              <a:gd name="T1" fmla="*/ 0 h 21600"/>
              <a:gd name="T2" fmla="*/ 6943 w 21600"/>
              <a:gd name="T3" fmla="*/ 939 h 21600"/>
              <a:gd name="T4" fmla="*/ 16200 w 21600"/>
              <a:gd name="T5" fmla="*/ 5635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21" y="0"/>
                  <a:pt x="4243" y="0"/>
                  <a:pt x="6943" y="939"/>
                </a:cubicBezTo>
                <a:cubicBezTo>
                  <a:pt x="9643" y="1878"/>
                  <a:pt x="13757" y="2191"/>
                  <a:pt x="16200" y="5635"/>
                </a:cubicBezTo>
                <a:cubicBezTo>
                  <a:pt x="18643" y="9078"/>
                  <a:pt x="20121" y="15339"/>
                  <a:pt x="21600" y="21600"/>
                </a:cubicBezTo>
              </a:path>
            </a:pathLst>
          </a:custGeom>
          <a:noFill/>
          <a:ln w="38100" cap="flat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13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01888"/>
            <a:ext cx="11366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Freeform 10"/>
          <p:cNvSpPr>
            <a:spLocks/>
          </p:cNvSpPr>
          <p:nvPr/>
        </p:nvSpPr>
        <p:spPr bwMode="auto">
          <a:xfrm>
            <a:off x="6480175" y="2936875"/>
            <a:ext cx="2130425" cy="1446213"/>
          </a:xfrm>
          <a:custGeom>
            <a:avLst/>
            <a:gdLst>
              <a:gd name="T0" fmla="*/ 0 w 21600"/>
              <a:gd name="T1" fmla="+- 0 5554 90"/>
              <a:gd name="T2" fmla="*/ 5554 h 21510"/>
              <a:gd name="T3" fmla="*/ 6245 w 21600"/>
              <a:gd name="T4" fmla="+- 0 95 90"/>
              <a:gd name="T5" fmla="*/ 95 h 21510"/>
              <a:gd name="T6" fmla="*/ 15419 w 21600"/>
              <a:gd name="T7" fmla="+- 0 5057 90"/>
              <a:gd name="T8" fmla="*/ 5057 h 21510"/>
              <a:gd name="T9" fmla="*/ 21600 w 21600"/>
              <a:gd name="T10" fmla="+- 0 21600 90"/>
              <a:gd name="T11" fmla="*/ 21600 h 2151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10">
                <a:moveTo>
                  <a:pt x="0" y="5464"/>
                </a:moveTo>
                <a:cubicBezTo>
                  <a:pt x="1030" y="4566"/>
                  <a:pt x="3670" y="99"/>
                  <a:pt x="6245" y="5"/>
                </a:cubicBezTo>
                <a:cubicBezTo>
                  <a:pt x="8820" y="-90"/>
                  <a:pt x="12860" y="1375"/>
                  <a:pt x="15419" y="4967"/>
                </a:cubicBezTo>
                <a:cubicBezTo>
                  <a:pt x="17979" y="8559"/>
                  <a:pt x="20312" y="18060"/>
                  <a:pt x="21600" y="21510"/>
                </a:cubicBezTo>
              </a:path>
            </a:pathLst>
          </a:custGeom>
          <a:noFill/>
          <a:ln w="38100" cap="flat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15" name="Picture 1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625850"/>
            <a:ext cx="122713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25888"/>
            <a:ext cx="584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Freeform 13"/>
          <p:cNvSpPr>
            <a:spLocks/>
          </p:cNvSpPr>
          <p:nvPr/>
        </p:nvSpPr>
        <p:spPr bwMode="auto">
          <a:xfrm>
            <a:off x="6477000" y="2927350"/>
            <a:ext cx="2130425" cy="1458913"/>
          </a:xfrm>
          <a:custGeom>
            <a:avLst/>
            <a:gdLst>
              <a:gd name="T0" fmla="*/ 0 w 21600"/>
              <a:gd name="T1" fmla="+- 0 5693 90"/>
              <a:gd name="T2" fmla="*/ 5693 h 21510"/>
              <a:gd name="T3" fmla="*/ 8965 w 21600"/>
              <a:gd name="T4" fmla="+- 0 94 90"/>
              <a:gd name="T5" fmla="*/ 94 h 21510"/>
              <a:gd name="T6" fmla="*/ 14599 w 21600"/>
              <a:gd name="T7" fmla="+- 0 5154 90"/>
              <a:gd name="T8" fmla="*/ 5154 h 21510"/>
              <a:gd name="T9" fmla="*/ 21600 w 21600"/>
              <a:gd name="T10" fmla="+- 0 21600 90"/>
              <a:gd name="T11" fmla="*/ 21600 h 2151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10">
                <a:moveTo>
                  <a:pt x="0" y="5603"/>
                </a:moveTo>
                <a:cubicBezTo>
                  <a:pt x="1497" y="4666"/>
                  <a:pt x="6535" y="97"/>
                  <a:pt x="8965" y="4"/>
                </a:cubicBezTo>
                <a:cubicBezTo>
                  <a:pt x="11396" y="-90"/>
                  <a:pt x="12490" y="1480"/>
                  <a:pt x="14599" y="5064"/>
                </a:cubicBezTo>
                <a:cubicBezTo>
                  <a:pt x="16707" y="8648"/>
                  <a:pt x="20151" y="18090"/>
                  <a:pt x="21600" y="21510"/>
                </a:cubicBezTo>
              </a:path>
            </a:pathLst>
          </a:custGeom>
          <a:noFill/>
          <a:ln w="38100" cap="flat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916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Baselines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First step: get a </a:t>
            </a:r>
            <a:r>
              <a:rPr lang="en-US" sz="2400">
                <a:solidFill>
                  <a:srgbClr val="CC0000"/>
                </a:solidFill>
              </a:rPr>
              <a:t>baseline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Baselines are very simple “straw man” procedures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Help determine how hard the task is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Help know what a “good” accuracy is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Weak baseline: most frequent label classifier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Gives all test instances whatever label was most common in the training set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E.g. for spam filtering, might label everything as ham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Accuracy might be very high if the problem is skewed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E.g. calling everything “ham” gets 66%, so a classifier that gets 70% isn’t very good…</a:t>
            </a:r>
          </a:p>
          <a:p>
            <a:pPr marL="782638" lvl="1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400"/>
              <a:t>For real research, usually use previous work as a (strong) baseline</a:t>
            </a:r>
          </a:p>
        </p:txBody>
      </p:sp>
    </p:spTree>
    <p:extLst>
      <p:ext uri="{BB962C8B-B14F-4D97-AF65-F5344CB8AC3E}">
        <p14:creationId xmlns="" xmlns:p14="http://schemas.microsoft.com/office/powerpoint/2010/main" val="407418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Confidences from a Classifier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3200"/>
            <a:ext cx="54102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rgbClr val="CC0000"/>
                </a:solidFill>
              </a:rPr>
              <a:t>confidence </a:t>
            </a:r>
            <a:r>
              <a:rPr lang="en-US" sz="2000"/>
              <a:t>of a probabilistic classifier: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Posterior over the top label</a:t>
            </a:r>
          </a:p>
          <a:p>
            <a:pPr marL="782638" lvl="1">
              <a:lnSpc>
                <a:spcPct val="80000"/>
              </a:lnSpc>
            </a:pPr>
            <a:endParaRPr lang="en-US" sz="1800"/>
          </a:p>
          <a:p>
            <a:pPr marL="782638" lvl="1">
              <a:lnSpc>
                <a:spcPct val="80000"/>
              </a:lnSpc>
            </a:pPr>
            <a:endParaRPr lang="en-US" sz="1800"/>
          </a:p>
          <a:p>
            <a:pPr marL="782638" lvl="1">
              <a:lnSpc>
                <a:spcPct val="80000"/>
              </a:lnSpc>
            </a:pPr>
            <a:endParaRPr lang="en-US" sz="1800"/>
          </a:p>
          <a:p>
            <a:pPr marL="782638" lvl="1">
              <a:lnSpc>
                <a:spcPct val="80000"/>
              </a:lnSpc>
            </a:pPr>
            <a:r>
              <a:rPr lang="en-US" sz="1800"/>
              <a:t>Represents how sure the classifier is of the classification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Any probabilistic model will have confidences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No guarantee confidence is correct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Calibration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Weak calibration: higher confidences mean higher accuracy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Strong calibration: confidence predicts accuracy rate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What’s the value of calibration?</a:t>
            </a:r>
          </a:p>
        </p:txBody>
      </p:sp>
      <p:pic>
        <p:nvPicPr>
          <p:cNvPr id="4915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57425"/>
            <a:ext cx="36544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66" name="Group 14"/>
          <p:cNvGrpSpPr>
            <a:grpSpLocks/>
          </p:cNvGrpSpPr>
          <p:nvPr/>
        </p:nvGrpSpPr>
        <p:grpSpPr bwMode="auto">
          <a:xfrm>
            <a:off x="6705600" y="1611313"/>
            <a:ext cx="1600200" cy="1538287"/>
            <a:chOff x="0" y="0"/>
            <a:chExt cx="1008" cy="969"/>
          </a:xfrm>
        </p:grpSpPr>
        <p:sp>
          <p:nvSpPr>
            <p:cNvPr id="49157" name="Line 5"/>
            <p:cNvSpPr>
              <a:spLocks noChangeShapeType="1"/>
            </p:cNvSpPr>
            <p:nvPr/>
          </p:nvSpPr>
          <p:spPr bwMode="auto">
            <a:xfrm>
              <a:off x="165" y="732"/>
              <a:ext cx="843" cy="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9158" name="Picture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816"/>
              <a:ext cx="45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"/>
              <a:ext cx="81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 rot="10800000" flipH="1">
              <a:off x="165" y="15"/>
              <a:ext cx="1" cy="71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1" name="Rectangle 9"/>
            <p:cNvSpPr>
              <a:spLocks/>
            </p:cNvSpPr>
            <p:nvPr/>
          </p:nvSpPr>
          <p:spPr bwMode="auto">
            <a:xfrm>
              <a:off x="207" y="674"/>
              <a:ext cx="127" cy="4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2" name="Rectangle 10"/>
            <p:cNvSpPr>
              <a:spLocks/>
            </p:cNvSpPr>
            <p:nvPr/>
          </p:nvSpPr>
          <p:spPr bwMode="auto">
            <a:xfrm>
              <a:off x="376" y="547"/>
              <a:ext cx="126" cy="169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3" name="Rectangle 11"/>
            <p:cNvSpPr>
              <a:spLocks/>
            </p:cNvSpPr>
            <p:nvPr/>
          </p:nvSpPr>
          <p:spPr bwMode="auto">
            <a:xfrm>
              <a:off x="544" y="421"/>
              <a:ext cx="127" cy="295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4" name="Rectangle 12"/>
            <p:cNvSpPr>
              <a:spLocks/>
            </p:cNvSpPr>
            <p:nvPr/>
          </p:nvSpPr>
          <p:spPr bwMode="auto">
            <a:xfrm>
              <a:off x="713" y="210"/>
              <a:ext cx="126" cy="50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5" name="Rectangle 13"/>
            <p:cNvSpPr>
              <a:spLocks/>
            </p:cNvSpPr>
            <p:nvPr/>
          </p:nvSpPr>
          <p:spPr bwMode="auto">
            <a:xfrm>
              <a:off x="881" y="0"/>
              <a:ext cx="126" cy="71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9176" name="Group 24"/>
          <p:cNvGrpSpPr>
            <a:grpSpLocks/>
          </p:cNvGrpSpPr>
          <p:nvPr/>
        </p:nvGrpSpPr>
        <p:grpSpPr bwMode="auto">
          <a:xfrm>
            <a:off x="6705600" y="3363913"/>
            <a:ext cx="1600200" cy="1538287"/>
            <a:chOff x="0" y="0"/>
            <a:chExt cx="1008" cy="968"/>
          </a:xfrm>
        </p:grpSpPr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165" y="732"/>
              <a:ext cx="843" cy="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9168" name="Picture 1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816"/>
              <a:ext cx="459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9" name="Picture 1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"/>
              <a:ext cx="81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0" name="Line 18"/>
            <p:cNvSpPr>
              <a:spLocks noChangeShapeType="1"/>
            </p:cNvSpPr>
            <p:nvPr/>
          </p:nvSpPr>
          <p:spPr bwMode="auto">
            <a:xfrm rot="10800000" flipH="1">
              <a:off x="165" y="15"/>
              <a:ext cx="1" cy="71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1" name="Rectangle 19"/>
            <p:cNvSpPr>
              <a:spLocks/>
            </p:cNvSpPr>
            <p:nvPr/>
          </p:nvSpPr>
          <p:spPr bwMode="auto">
            <a:xfrm>
              <a:off x="207" y="674"/>
              <a:ext cx="127" cy="4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2" name="Rectangle 20"/>
            <p:cNvSpPr>
              <a:spLocks/>
            </p:cNvSpPr>
            <p:nvPr/>
          </p:nvSpPr>
          <p:spPr bwMode="auto">
            <a:xfrm>
              <a:off x="376" y="589"/>
              <a:ext cx="126" cy="127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3" name="Rectangle 21"/>
            <p:cNvSpPr>
              <a:spLocks/>
            </p:cNvSpPr>
            <p:nvPr/>
          </p:nvSpPr>
          <p:spPr bwMode="auto">
            <a:xfrm>
              <a:off x="544" y="547"/>
              <a:ext cx="127" cy="169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4" name="Rectangle 22"/>
            <p:cNvSpPr>
              <a:spLocks/>
            </p:cNvSpPr>
            <p:nvPr/>
          </p:nvSpPr>
          <p:spPr bwMode="auto">
            <a:xfrm>
              <a:off x="713" y="421"/>
              <a:ext cx="126" cy="295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75" name="Rectangle 23"/>
            <p:cNvSpPr>
              <a:spLocks/>
            </p:cNvSpPr>
            <p:nvPr/>
          </p:nvSpPr>
          <p:spPr bwMode="auto">
            <a:xfrm>
              <a:off x="881" y="0"/>
              <a:ext cx="126" cy="71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9186" name="Group 34"/>
          <p:cNvGrpSpPr>
            <a:grpSpLocks/>
          </p:cNvGrpSpPr>
          <p:nvPr/>
        </p:nvGrpSpPr>
        <p:grpSpPr bwMode="auto">
          <a:xfrm>
            <a:off x="6705600" y="5116513"/>
            <a:ext cx="1600200" cy="1512887"/>
            <a:chOff x="0" y="0"/>
            <a:chExt cx="1008" cy="953"/>
          </a:xfrm>
        </p:grpSpPr>
        <p:sp>
          <p:nvSpPr>
            <p:cNvPr id="49177" name="Line 25"/>
            <p:cNvSpPr>
              <a:spLocks noChangeShapeType="1"/>
            </p:cNvSpPr>
            <p:nvPr/>
          </p:nvSpPr>
          <p:spPr bwMode="auto">
            <a:xfrm>
              <a:off x="165" y="716"/>
              <a:ext cx="843" cy="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9178" name="Picture 2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800"/>
              <a:ext cx="45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9" name="Picture 2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"/>
              <a:ext cx="81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80" name="Line 28"/>
            <p:cNvSpPr>
              <a:spLocks noChangeShapeType="1"/>
            </p:cNvSpPr>
            <p:nvPr/>
          </p:nvSpPr>
          <p:spPr bwMode="auto">
            <a:xfrm rot="10800000" flipH="1">
              <a:off x="165" y="0"/>
              <a:ext cx="1" cy="71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1" name="Rectangle 29"/>
            <p:cNvSpPr>
              <a:spLocks/>
            </p:cNvSpPr>
            <p:nvPr/>
          </p:nvSpPr>
          <p:spPr bwMode="auto">
            <a:xfrm>
              <a:off x="207" y="658"/>
              <a:ext cx="127" cy="4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2" name="Rectangle 30"/>
            <p:cNvSpPr>
              <a:spLocks/>
            </p:cNvSpPr>
            <p:nvPr/>
          </p:nvSpPr>
          <p:spPr bwMode="auto">
            <a:xfrm>
              <a:off x="376" y="236"/>
              <a:ext cx="126" cy="464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3" name="Rectangle 31"/>
            <p:cNvSpPr>
              <a:spLocks/>
            </p:cNvSpPr>
            <p:nvPr/>
          </p:nvSpPr>
          <p:spPr bwMode="auto">
            <a:xfrm>
              <a:off x="544" y="405"/>
              <a:ext cx="127" cy="295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4" name="Rectangle 32"/>
            <p:cNvSpPr>
              <a:spLocks/>
            </p:cNvSpPr>
            <p:nvPr/>
          </p:nvSpPr>
          <p:spPr bwMode="auto">
            <a:xfrm>
              <a:off x="713" y="68"/>
              <a:ext cx="126" cy="63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85" name="Rectangle 33"/>
            <p:cNvSpPr>
              <a:spLocks/>
            </p:cNvSpPr>
            <p:nvPr/>
          </p:nvSpPr>
          <p:spPr bwMode="auto">
            <a:xfrm>
              <a:off x="881" y="194"/>
              <a:ext cx="126" cy="506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4491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Precision vs. Recall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8900"/>
            <a:ext cx="83820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000"/>
              <a:t>Let’s say we want to classify web pages as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2000"/>
              <a:t>	homepages or not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In a test set of 1K pages, there are 3 homepages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Our classifier says they are all non-homepages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99.7 accuracy!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Need new measures for rare positive events</a:t>
            </a:r>
          </a:p>
          <a:p>
            <a:pPr marL="782638"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000"/>
              <a:t>Precision: fraction of guessed positives which were actually positive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Recall: fraction of actual positives which were guessed as positive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Say we detect 5 spam emails, of which 2 were actually spam, and we missed one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Precision: 2 correct / 5 guessed = 0.4</a:t>
            </a:r>
          </a:p>
          <a:p>
            <a:pPr marL="782638" lvl="1">
              <a:lnSpc>
                <a:spcPct val="80000"/>
              </a:lnSpc>
            </a:pPr>
            <a:r>
              <a:rPr lang="en-US" sz="1800"/>
              <a:t>Recall: 2 correct / 3 true = 0.67</a:t>
            </a:r>
          </a:p>
          <a:p>
            <a:pPr marL="782638"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000"/>
              <a:t>Which is more important in customer support email automation?</a:t>
            </a:r>
          </a:p>
          <a:p>
            <a:pPr>
              <a:lnSpc>
                <a:spcPct val="80000"/>
              </a:lnSpc>
            </a:pPr>
            <a:r>
              <a:rPr lang="en-US" sz="2000"/>
              <a:t>Which is more important in airport face recognition?</a:t>
            </a: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6629400" y="1524000"/>
            <a:ext cx="2286000" cy="1905000"/>
          </a:xfrm>
          <a:prstGeom prst="rect">
            <a:avLst/>
          </a:prstGeom>
          <a:solidFill>
            <a:srgbClr val="FFFFFF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6705600" y="1371600"/>
            <a:ext cx="546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250"/>
              </a:spcBef>
            </a:pPr>
            <a:r>
              <a:rPr lang="en-US" sz="4000">
                <a:solidFill>
                  <a:schemeClr val="tx1"/>
                </a:solidFill>
                <a:cs typeface="Arial" charset="0"/>
              </a:rPr>
              <a:t>-</a:t>
            </a:r>
          </a:p>
        </p:txBody>
      </p:sp>
      <p:sp>
        <p:nvSpPr>
          <p:cNvPr id="50182" name="Oval 6"/>
          <p:cNvSpPr>
            <a:spLocks/>
          </p:cNvSpPr>
          <p:nvPr/>
        </p:nvSpPr>
        <p:spPr bwMode="auto">
          <a:xfrm>
            <a:off x="7721600" y="2057400"/>
            <a:ext cx="812800" cy="812800"/>
          </a:xfrm>
          <a:prstGeom prst="ellipse">
            <a:avLst/>
          </a:prstGeom>
          <a:solidFill>
            <a:srgbClr val="FF0000">
              <a:alpha val="49803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Oval 7"/>
          <p:cNvSpPr>
            <a:spLocks/>
          </p:cNvSpPr>
          <p:nvPr/>
        </p:nvSpPr>
        <p:spPr bwMode="auto">
          <a:xfrm>
            <a:off x="7239000" y="2057400"/>
            <a:ext cx="838200" cy="838200"/>
          </a:xfrm>
          <a:prstGeom prst="ellipse">
            <a:avLst/>
          </a:prstGeom>
          <a:solidFill>
            <a:srgbClr val="3333FF">
              <a:alpha val="49803"/>
            </a:srgbClr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7010400" y="2895600"/>
            <a:ext cx="1308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3333FF"/>
                </a:solidFill>
                <a:cs typeface="Arial" charset="0"/>
              </a:rPr>
              <a:t>guessed +</a:t>
            </a: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772400" y="1676400"/>
            <a:ext cx="1308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>
                <a:solidFill>
                  <a:srgbClr val="CC0000"/>
                </a:solidFill>
                <a:cs typeface="Arial" charset="0"/>
              </a:rPr>
              <a:t>actual +</a:t>
            </a:r>
          </a:p>
        </p:txBody>
      </p:sp>
    </p:spTree>
    <p:extLst>
      <p:ext uri="{BB962C8B-B14F-4D97-AF65-F5344CB8AC3E}">
        <p14:creationId xmlns="" xmlns:p14="http://schemas.microsoft.com/office/powerpoint/2010/main" val="2529682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Precision vs. Recall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</a:pPr>
            <a:r>
              <a:rPr lang="en-US" sz="2800"/>
              <a:t>Precision/recall tradeoff</a:t>
            </a:r>
          </a:p>
          <a:p>
            <a:pPr marL="782638" lvl="1">
              <a:lnSpc>
                <a:spcPct val="90000"/>
              </a:lnSpc>
            </a:pPr>
            <a:r>
              <a:rPr lang="en-US" sz="2400"/>
              <a:t>Often, you can trade off precision and recall</a:t>
            </a:r>
          </a:p>
          <a:p>
            <a:pPr marL="782638" lvl="1">
              <a:lnSpc>
                <a:spcPct val="90000"/>
              </a:lnSpc>
            </a:pPr>
            <a:r>
              <a:rPr lang="en-US" sz="2400"/>
              <a:t>Only works well with weakly calibrated classifiers</a:t>
            </a:r>
          </a:p>
          <a:p>
            <a:pPr marL="782638"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To summarize the tradeoff:</a:t>
            </a:r>
          </a:p>
          <a:p>
            <a:pPr marL="782638"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Break-even point:</a:t>
            </a:r>
            <a:r>
              <a:rPr lang="en-US" sz="2400"/>
              <a:t> precision value when p = r</a:t>
            </a:r>
          </a:p>
          <a:p>
            <a:pPr marL="782638" lvl="1">
              <a:lnSpc>
                <a:spcPct val="90000"/>
              </a:lnSpc>
            </a:pPr>
            <a:r>
              <a:rPr lang="en-US" sz="2400">
                <a:solidFill>
                  <a:srgbClr val="CC0000"/>
                </a:solidFill>
              </a:rPr>
              <a:t>F-measure:</a:t>
            </a:r>
            <a:r>
              <a:rPr lang="en-US" sz="2400"/>
              <a:t> harmonic mean of p and r: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6521450" y="3633788"/>
            <a:ext cx="2165350" cy="158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rot="10800000" flipH="1">
            <a:off x="6521450" y="1793875"/>
            <a:ext cx="1588" cy="18399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20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030413"/>
            <a:ext cx="25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0"/>
            <a:ext cx="74771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Freeform 8"/>
          <p:cNvSpPr>
            <a:spLocks/>
          </p:cNvSpPr>
          <p:nvPr/>
        </p:nvSpPr>
        <p:spPr bwMode="auto">
          <a:xfrm>
            <a:off x="6629400" y="1828800"/>
            <a:ext cx="1981200" cy="1676400"/>
          </a:xfrm>
          <a:custGeom>
            <a:avLst/>
            <a:gdLst>
              <a:gd name="T0" fmla="*/ 0 w 21600"/>
              <a:gd name="T1" fmla="*/ 0 h 21600"/>
              <a:gd name="T2" fmla="*/ 4500 w 21600"/>
              <a:gd name="T3" fmla="*/ 13439 h 21600"/>
              <a:gd name="T4" fmla="*/ 9623 w 21600"/>
              <a:gd name="T5" fmla="*/ 18716 h 21600"/>
              <a:gd name="T6" fmla="*/ 2160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744" y="2250"/>
                  <a:pt x="2890" y="10330"/>
                  <a:pt x="4500" y="13439"/>
                </a:cubicBezTo>
                <a:cubicBezTo>
                  <a:pt x="6110" y="16548"/>
                  <a:pt x="6767" y="17345"/>
                  <a:pt x="9623" y="18716"/>
                </a:cubicBezTo>
                <a:cubicBezTo>
                  <a:pt x="12479" y="20086"/>
                  <a:pt x="19108" y="21007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209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791200"/>
            <a:ext cx="20050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Line 10"/>
          <p:cNvSpPr>
            <a:spLocks noChangeShapeType="1"/>
          </p:cNvSpPr>
          <p:nvPr/>
        </p:nvSpPr>
        <p:spPr bwMode="auto">
          <a:xfrm rot="10800000" flipH="1">
            <a:off x="6553200" y="1905000"/>
            <a:ext cx="1905000" cy="1752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211" name="Picture 1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00200"/>
            <a:ext cx="685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Oval 12"/>
          <p:cNvSpPr>
            <a:spLocks/>
          </p:cNvSpPr>
          <p:nvPr/>
        </p:nvSpPr>
        <p:spPr bwMode="auto">
          <a:xfrm>
            <a:off x="7094538" y="3011488"/>
            <a:ext cx="152400" cy="152400"/>
          </a:xfrm>
          <a:prstGeom prst="ellipse">
            <a:avLst/>
          </a:prstGeom>
          <a:solidFill>
            <a:srgbClr val="CC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76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A5AE51-AE4C-40AC-BBB8-3768BB15EB13}" type="slidenum">
              <a:rPr lang="en-US"/>
              <a:pPr/>
              <a:t>9</a:t>
            </a:fld>
            <a:endParaRPr lang="en-US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MCMC with Gibbs Sampling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/>
              <a:t>Fix the values of observed variables</a:t>
            </a:r>
          </a:p>
          <a:p>
            <a:pPr marL="457200" indent="-457200"/>
            <a:r>
              <a:rPr lang="en-US" sz="2400" dirty="0"/>
              <a:t>Set the values of all non-observed variables randomly</a:t>
            </a:r>
          </a:p>
          <a:p>
            <a:pPr marL="457200" indent="-457200"/>
            <a:r>
              <a:rPr lang="en-US" sz="2400" dirty="0">
                <a:solidFill>
                  <a:srgbClr val="063DE8"/>
                </a:solidFill>
              </a:rPr>
              <a:t>Perform a random walk through the space of complete variable assignments</a:t>
            </a:r>
            <a:r>
              <a:rPr lang="en-US" sz="2400" dirty="0"/>
              <a:t>.  On each move:</a:t>
            </a:r>
          </a:p>
          <a:p>
            <a:pPr marL="1146175" lvl="1" indent="-457200">
              <a:buFontTx/>
              <a:buAutoNum type="arabicPeriod"/>
            </a:pPr>
            <a:r>
              <a:rPr lang="en-US" sz="2400" dirty="0"/>
              <a:t>Pick a variable X</a:t>
            </a:r>
          </a:p>
          <a:p>
            <a:pPr marL="1146175" lvl="1" indent="-457200">
              <a:buFontTx/>
              <a:buAutoNum type="arabicPeriod"/>
            </a:pPr>
            <a:r>
              <a:rPr lang="en-US" sz="2400" dirty="0">
                <a:solidFill>
                  <a:srgbClr val="063DE8"/>
                </a:solidFill>
              </a:rPr>
              <a:t>Calculate Pr(X=true | </a:t>
            </a:r>
            <a:r>
              <a:rPr lang="en-US" sz="2400" dirty="0" smtClean="0">
                <a:solidFill>
                  <a:srgbClr val="063DE8"/>
                </a:solidFill>
              </a:rPr>
              <a:t>Markov blanket)</a:t>
            </a:r>
            <a:endParaRPr lang="en-US" sz="2400" dirty="0">
              <a:solidFill>
                <a:srgbClr val="063DE8"/>
              </a:solidFill>
            </a:endParaRPr>
          </a:p>
          <a:p>
            <a:pPr marL="1146175" lvl="1" indent="-457200">
              <a:buFontTx/>
              <a:buAutoNum type="arabicPeriod"/>
            </a:pPr>
            <a:r>
              <a:rPr lang="en-US" sz="2400" dirty="0"/>
              <a:t>Set X to true with that probability</a:t>
            </a:r>
          </a:p>
          <a:p>
            <a:pPr marL="457200" indent="-457200"/>
            <a:r>
              <a:rPr lang="en-US" sz="2400" dirty="0"/>
              <a:t>Repeat many times.  Frequency with which any variable X is true is it’s posterior probability.</a:t>
            </a:r>
          </a:p>
          <a:p>
            <a:pPr marL="457200" indent="-457200"/>
            <a:r>
              <a:rPr lang="en-US" sz="2400" dirty="0"/>
              <a:t>Converges to true posterior when frequencies stop changing significantly</a:t>
            </a:r>
          </a:p>
          <a:p>
            <a:pPr marL="1146175" lvl="1" indent="-457200"/>
            <a:r>
              <a:rPr lang="en-US" sz="2400" dirty="0"/>
              <a:t>stable distribution, </a:t>
            </a:r>
            <a:r>
              <a:rPr lang="en-US" sz="2400" dirty="0" smtClean="0"/>
              <a:t>mixing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876182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Errors, and What to Do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/>
              <a:t>Examples of errors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1219200" y="2235200"/>
            <a:ext cx="6794500" cy="1651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Dear GlobalSCAPE Customer, </a:t>
            </a:r>
          </a:p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1219200" y="4140200"/>
            <a:ext cx="6794500" cy="17526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 . . To receive your $30 Amazon.com promotional certificate, click through to</a:t>
            </a:r>
          </a:p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http://www.amazon.com/apparel</a:t>
            </a:r>
          </a:p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  <p:extLst>
      <p:ext uri="{BB962C8B-B14F-4D97-AF65-F5344CB8AC3E}">
        <p14:creationId xmlns="" xmlns:p14="http://schemas.microsoft.com/office/powerpoint/2010/main" val="4195691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What to Do About Errors?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Need more features– words aren’t enough!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Have you emailed the sender before?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Have 1K other people just gotten the same email?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Is the sending information consistent? 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Is the email in ALL CAPS?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Do inline URLs point where they say they point?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Does the email address you by (your) name?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Can add these information sources as new variables in the NB model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Next class we’ll talk about classifiers which let you easily add arbitrary features more easily</a:t>
            </a:r>
          </a:p>
        </p:txBody>
      </p:sp>
    </p:spTree>
    <p:extLst>
      <p:ext uri="{BB962C8B-B14F-4D97-AF65-F5344CB8AC3E}">
        <p14:creationId xmlns="" xmlns:p14="http://schemas.microsoft.com/office/powerpoint/2010/main" val="352993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Summary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Bayes rule lets us do diagnostic queries with causal probabilities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The naïve Bayes assumption takes all features to be independent given the class label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We can build classifiers out of a naïve Bayes model using training data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Smoothing estimates is important in real systems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Classifier confidences are useful, when you can get them</a:t>
            </a:r>
          </a:p>
        </p:txBody>
      </p:sp>
    </p:spTree>
    <p:extLst>
      <p:ext uri="{BB962C8B-B14F-4D97-AF65-F5344CB8AC3E}">
        <p14:creationId xmlns="" xmlns:p14="http://schemas.microsoft.com/office/powerpoint/2010/main" val="305149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Errors, and What to Do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/>
              <a:t>Examples of errors</a:t>
            </a:r>
          </a:p>
        </p:txBody>
      </p:sp>
      <p:sp>
        <p:nvSpPr>
          <p:cNvPr id="55300" name="Rectangle 4"/>
          <p:cNvSpPr>
            <a:spLocks/>
          </p:cNvSpPr>
          <p:nvPr/>
        </p:nvSpPr>
        <p:spPr bwMode="auto">
          <a:xfrm>
            <a:off x="1219200" y="2235200"/>
            <a:ext cx="6794500" cy="16510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Dear GlobalSCAPE Customer, </a:t>
            </a:r>
          </a:p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1219200" y="4140200"/>
            <a:ext cx="6794500" cy="17526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. . . To receive your $30 Amazon.com promotional certificate, click through to</a:t>
            </a:r>
          </a:p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http://www.amazon.com/apparel</a:t>
            </a:r>
          </a:p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  <p:extLst>
      <p:ext uri="{BB962C8B-B14F-4D97-AF65-F5344CB8AC3E}">
        <p14:creationId xmlns="" xmlns:p14="http://schemas.microsoft.com/office/powerpoint/2010/main" val="3810168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What to Do About Errors?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Need more features– words aren’t enough!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Have you emailed the sender before?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Have 1K other people just gotten the same email?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Is the sending information consistent? 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Is the email in ALL CAPS?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Do inline URLs point where they say they point?</a:t>
            </a:r>
          </a:p>
          <a:p>
            <a:pPr marL="782638" lvl="1">
              <a:lnSpc>
                <a:spcPct val="80000"/>
              </a:lnSpc>
            </a:pPr>
            <a:r>
              <a:rPr lang="en-US" sz="2000"/>
              <a:t>Does the email address you by (your) name?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Can add these information sources as new variables in the NB model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Next class we’ll talk about classifiers which let you easily add arbitrary features more easily</a:t>
            </a:r>
          </a:p>
        </p:txBody>
      </p:sp>
    </p:spTree>
    <p:extLst>
      <p:ext uri="{BB962C8B-B14F-4D97-AF65-F5344CB8AC3E}">
        <p14:creationId xmlns="" xmlns:p14="http://schemas.microsoft.com/office/powerpoint/2010/main" val="1367597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457200" y="1219200"/>
            <a:ext cx="82296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rgbClr val="000000"/>
              </a:gs>
            </a:gsLst>
            <a:lin ang="0" scaled="1"/>
          </a:gra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Summary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>
              <a:lnSpc>
                <a:spcPct val="80000"/>
              </a:lnSpc>
            </a:pPr>
            <a:r>
              <a:rPr lang="en-US" sz="2400"/>
              <a:t>Bayes rule lets us do diagnostic queries with causal probabilities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The naïve Bayes assumption takes all features to be independent given the class label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We can build classifiers out of a naïve Bayes model using training data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Smoothing estimates is important in real systems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Classifier confidences are useful, when you can get them</a:t>
            </a:r>
          </a:p>
        </p:txBody>
      </p:sp>
    </p:spTree>
    <p:extLst>
      <p:ext uri="{BB962C8B-B14F-4D97-AF65-F5344CB8AC3E}">
        <p14:creationId xmlns="" xmlns:p14="http://schemas.microsoft.com/office/powerpoint/2010/main" val="17859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, X_2 | Y) = P(X_1 | X_2, Y) P(X_2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363"/>
  <p:tag name="PICTUREFILESIZE" val="17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= P(X_1 | Y) P(X_2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95"/>
  <p:tag name="PICTUREFILESIZE" val="103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P(X_1 ... X_n | Y) = \prod_i P(X_i | Y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69"/>
  <p:tag name="PICTUREFILESIZE" val="15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h_{NB}({\bf x}) &#10;&amp;=&amp; \arg\max_y P(y) \prod_{i=1}^{LengthDoc} P(x_i | y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415"/>
  <p:tag name="PICTUREFILESIZE" val="28602"/>
</p:tagLst>
</file>

<file path=ppt/theme/theme1.xml><?xml version="1.0" encoding="utf-8"?>
<a:theme xmlns:a="http://schemas.openxmlformats.org/drawingml/2006/main" name="1_dan-berkeley-nlp-v1">
  <a:themeElements>
    <a:clrScheme name="1_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an-berkeley-nlp-v1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-berkeley-nlp-v1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5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an-berkeley-nlp-v1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 copy 6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dan-berkeley-nlp-v1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Pages>0</Pages>
  <Words>5226</Words>
  <Characters>0</Characters>
  <Application>Microsoft Office PowerPoint</Application>
  <PresentationFormat>On-screen Show (4:3)</PresentationFormat>
  <Lines>0</Lines>
  <Paragraphs>1598</Paragraphs>
  <Slides>95</Slides>
  <Notes>95</Notes>
  <HiddenSlides>44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9" baseType="lpstr">
      <vt:lpstr>1_dan-berkeley-nlp-v1</vt:lpstr>
      <vt:lpstr>dan-berkeley-nlp-v1 copy 5</vt:lpstr>
      <vt:lpstr>dan-berkeley-nlp-v1 copy 6</vt:lpstr>
      <vt:lpstr>Bitmap Image</vt:lpstr>
      <vt:lpstr>CSE 473: Artificial Intelligence Spring 2012</vt:lpstr>
      <vt:lpstr>Bayes’ Net Semantics</vt:lpstr>
      <vt:lpstr>Probabilities in BNs</vt:lpstr>
      <vt:lpstr>Example: Alarm Network</vt:lpstr>
      <vt:lpstr>Example: Car Diagnosis</vt:lpstr>
      <vt:lpstr>P(B | J=true, M=true)</vt:lpstr>
      <vt:lpstr>Variable Elimination</vt:lpstr>
      <vt:lpstr>Slide 8</vt:lpstr>
      <vt:lpstr>MCMC with Gibbs Sampling</vt:lpstr>
      <vt:lpstr>The Origin of Bayes Nets</vt:lpstr>
      <vt:lpstr>Learning Topics</vt:lpstr>
      <vt:lpstr>Parameter Estimation and Bayesian Networks</vt:lpstr>
      <vt:lpstr>Parameter Estimation and Bayesian Networks</vt:lpstr>
      <vt:lpstr>Parameter Estimation and Bayesian Networks</vt:lpstr>
      <vt:lpstr>Parameter Estimation and Bayesian Networks</vt:lpstr>
      <vt:lpstr>Coin Flip</vt:lpstr>
      <vt:lpstr>Coin Flip</vt:lpstr>
      <vt:lpstr>Experiment 1: Heads</vt:lpstr>
      <vt:lpstr>Experiment 1: Heads</vt:lpstr>
      <vt:lpstr>Terminology</vt:lpstr>
      <vt:lpstr>Experiment 2: Tails</vt:lpstr>
      <vt:lpstr>Experiment 2: Tails</vt:lpstr>
      <vt:lpstr>Experiment 2: Tails</vt:lpstr>
      <vt:lpstr>Your Estimate?</vt:lpstr>
      <vt:lpstr>Your Estimate?</vt:lpstr>
      <vt:lpstr>Using Prior Knowledge</vt:lpstr>
      <vt:lpstr>Using Prior Knowledge</vt:lpstr>
      <vt:lpstr>Experiment 1: Heads</vt:lpstr>
      <vt:lpstr>Experiment 1: Heads</vt:lpstr>
      <vt:lpstr>Experiment 2: Tails</vt:lpstr>
      <vt:lpstr>Experiment 2: Tails</vt:lpstr>
      <vt:lpstr>Experiment 2: Tails</vt:lpstr>
      <vt:lpstr>Your Estimate?</vt:lpstr>
      <vt:lpstr>Your Estimate?</vt:lpstr>
      <vt:lpstr>Did We Do The Right Thing?</vt:lpstr>
      <vt:lpstr>Did We Do The Right Thing?</vt:lpstr>
      <vt:lpstr>A Better Estimate</vt:lpstr>
      <vt:lpstr>Bayesian Estimate</vt:lpstr>
      <vt:lpstr>Comparison  After more experiments: HTHHHHHHHHH</vt:lpstr>
      <vt:lpstr>Summary</vt:lpstr>
      <vt:lpstr>Bayesian Learning</vt:lpstr>
      <vt:lpstr>Parameter Estimation and Bayesian Networks</vt:lpstr>
      <vt:lpstr>What Prior to Use?</vt:lpstr>
      <vt:lpstr>Beta Distribution</vt:lpstr>
      <vt:lpstr>Beta Distribution</vt:lpstr>
      <vt:lpstr>One Prior: Beta Distribution</vt:lpstr>
      <vt:lpstr>Parameter Estimation and Bayesian Networks</vt:lpstr>
      <vt:lpstr>Parameter Estimation and Bayesian Networks</vt:lpstr>
      <vt:lpstr>Parameter Estimation and Bayesian Networks</vt:lpstr>
      <vt:lpstr>Parameter Estimation and Bayesian Networks</vt:lpstr>
      <vt:lpstr>Bayesian Learning</vt:lpstr>
      <vt:lpstr>Naïve Bayes</vt:lpstr>
      <vt:lpstr>Naïve Bayes</vt:lpstr>
      <vt:lpstr>NB with Bag of Words for text classification</vt:lpstr>
      <vt:lpstr>Probabilities: Important Detail!</vt:lpstr>
      <vt:lpstr>What if we don’t know structure?</vt:lpstr>
      <vt:lpstr>Learning The Structure of Bayesian Networks</vt:lpstr>
      <vt:lpstr>Learning The Structure of Bayesian Networks</vt:lpstr>
      <vt:lpstr>Structure Learning as Search</vt:lpstr>
      <vt:lpstr>Slide 60</vt:lpstr>
      <vt:lpstr>Score Functions</vt:lpstr>
      <vt:lpstr>Slide 62</vt:lpstr>
      <vt:lpstr>Important Concepts</vt:lpstr>
      <vt:lpstr>Bayes Nets for Classification</vt:lpstr>
      <vt:lpstr>Simple Classification</vt:lpstr>
      <vt:lpstr>Naïve Bayes</vt:lpstr>
      <vt:lpstr>General Naïve Bayes</vt:lpstr>
      <vt:lpstr>A Digit Recognizer</vt:lpstr>
      <vt:lpstr>Naïve Bayes for Digits</vt:lpstr>
      <vt:lpstr>Examples: CPTs</vt:lpstr>
      <vt:lpstr>Parameter Estimation</vt:lpstr>
      <vt:lpstr>A Spam Filter</vt:lpstr>
      <vt:lpstr>Naïve Bayes for Text</vt:lpstr>
      <vt:lpstr>Example: Spam Filtering</vt:lpstr>
      <vt:lpstr>Spam Example</vt:lpstr>
      <vt:lpstr>Example: Overfitting</vt:lpstr>
      <vt:lpstr>Example: Overfitting</vt:lpstr>
      <vt:lpstr>Generalization and Overfitting</vt:lpstr>
      <vt:lpstr>Estimation: Smoothing</vt:lpstr>
      <vt:lpstr>Estimation: Smoothing</vt:lpstr>
      <vt:lpstr>Estimation: Laplace Smoothing</vt:lpstr>
      <vt:lpstr>Estimation: Laplace Smoothing</vt:lpstr>
      <vt:lpstr>Estimation: Linear Interpolation </vt:lpstr>
      <vt:lpstr>Real NB: Smoothing</vt:lpstr>
      <vt:lpstr>Tuning on Held-Out Data</vt:lpstr>
      <vt:lpstr>Baselines</vt:lpstr>
      <vt:lpstr>Confidences from a Classifier</vt:lpstr>
      <vt:lpstr>Precision vs. Recall</vt:lpstr>
      <vt:lpstr>Precision vs. Recall</vt:lpstr>
      <vt:lpstr>Errors, and What to Do</vt:lpstr>
      <vt:lpstr>What to Do About Errors?</vt:lpstr>
      <vt:lpstr>Summary</vt:lpstr>
      <vt:lpstr>Errors, and What to Do</vt:lpstr>
      <vt:lpstr>What to Do About Errors?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cse</cp:lastModifiedBy>
  <cp:revision>26</cp:revision>
  <dcterms:modified xsi:type="dcterms:W3CDTF">2012-05-25T22:31:15Z</dcterms:modified>
</cp:coreProperties>
</file>