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notesSlides/notesSlide87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Default Extension="wmf" ContentType="image/x-wmf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  <Override PartName="/ppt/slides/slide78.xml" ContentType="application/vnd.openxmlformats-officedocument.presentationml.slid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99"/>
  </p:notesMasterIdLst>
  <p:sldIdLst>
    <p:sldId id="256" r:id="rId10"/>
    <p:sldId id="307" r:id="rId11"/>
    <p:sldId id="323" r:id="rId12"/>
    <p:sldId id="324" r:id="rId13"/>
    <p:sldId id="284" r:id="rId14"/>
    <p:sldId id="293" r:id="rId15"/>
    <p:sldId id="296" r:id="rId16"/>
    <p:sldId id="312" r:id="rId17"/>
    <p:sldId id="328" r:id="rId18"/>
    <p:sldId id="315" r:id="rId19"/>
    <p:sldId id="327" r:id="rId20"/>
    <p:sldId id="329" r:id="rId21"/>
    <p:sldId id="403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7" r:id="rId39"/>
    <p:sldId id="348" r:id="rId40"/>
    <p:sldId id="357" r:id="rId41"/>
    <p:sldId id="350" r:id="rId42"/>
    <p:sldId id="351" r:id="rId43"/>
    <p:sldId id="352" r:id="rId44"/>
    <p:sldId id="405" r:id="rId45"/>
    <p:sldId id="404" r:id="rId46"/>
    <p:sldId id="353" r:id="rId47"/>
    <p:sldId id="326" r:id="rId48"/>
    <p:sldId id="354" r:id="rId49"/>
    <p:sldId id="355" r:id="rId50"/>
    <p:sldId id="356" r:id="rId51"/>
    <p:sldId id="322" r:id="rId52"/>
    <p:sldId id="358" r:id="rId53"/>
    <p:sldId id="359" r:id="rId54"/>
    <p:sldId id="360" r:id="rId55"/>
    <p:sldId id="361" r:id="rId56"/>
    <p:sldId id="362" r:id="rId57"/>
    <p:sldId id="363" r:id="rId58"/>
    <p:sldId id="364" r:id="rId59"/>
    <p:sldId id="365" r:id="rId60"/>
    <p:sldId id="366" r:id="rId61"/>
    <p:sldId id="367" r:id="rId62"/>
    <p:sldId id="368" r:id="rId63"/>
    <p:sldId id="369" r:id="rId64"/>
    <p:sldId id="370" r:id="rId65"/>
    <p:sldId id="371" r:id="rId66"/>
    <p:sldId id="372" r:id="rId67"/>
    <p:sldId id="373" r:id="rId68"/>
    <p:sldId id="374" r:id="rId69"/>
    <p:sldId id="375" r:id="rId70"/>
    <p:sldId id="376" r:id="rId71"/>
    <p:sldId id="377" r:id="rId72"/>
    <p:sldId id="378" r:id="rId73"/>
    <p:sldId id="379" r:id="rId74"/>
    <p:sldId id="380" r:id="rId75"/>
    <p:sldId id="381" r:id="rId76"/>
    <p:sldId id="382" r:id="rId77"/>
    <p:sldId id="383" r:id="rId78"/>
    <p:sldId id="384" r:id="rId79"/>
    <p:sldId id="385" r:id="rId80"/>
    <p:sldId id="386" r:id="rId81"/>
    <p:sldId id="387" r:id="rId82"/>
    <p:sldId id="388" r:id="rId83"/>
    <p:sldId id="389" r:id="rId84"/>
    <p:sldId id="406" r:id="rId85"/>
    <p:sldId id="390" r:id="rId86"/>
    <p:sldId id="391" r:id="rId87"/>
    <p:sldId id="392" r:id="rId88"/>
    <p:sldId id="393" r:id="rId89"/>
    <p:sldId id="394" r:id="rId90"/>
    <p:sldId id="395" r:id="rId91"/>
    <p:sldId id="396" r:id="rId92"/>
    <p:sldId id="397" r:id="rId93"/>
    <p:sldId id="398" r:id="rId94"/>
    <p:sldId id="399" r:id="rId95"/>
    <p:sldId id="400" r:id="rId96"/>
    <p:sldId id="401" r:id="rId97"/>
    <p:sldId id="402" r:id="rId9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1680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100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103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E4491-1406-4BD0-B4EB-D1D949026BF0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57E1B-B22E-479E-A1C9-D454744C8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256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EFF453C-A7A8-471A-A86D-BB08DC02ED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EFF453C-A7A8-471A-A86D-BB08DC02ED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863B6-CFFC-4FDE-86EE-5046E4EF2DF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863B6-CFFC-4FDE-86EE-5046E4EF2DFA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02C2C-501A-461F-BFE0-958B7C8895AF}" type="slidenum">
              <a:rPr lang="en-US"/>
              <a:pPr/>
              <a:t>75</a:t>
            </a:fld>
            <a:endParaRPr lang="en-US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AA68C-561D-4B72-9986-A7AC0B54F673}" type="slidenum">
              <a:rPr lang="en-US"/>
              <a:pPr/>
              <a:t>77</a:t>
            </a:fld>
            <a:endParaRPr lang="en-US"/>
          </a:p>
        </p:txBody>
      </p:sp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0E3D6-E21C-4E4E-ADE6-E32BF63A7C3F}" type="slidenum">
              <a:rPr lang="en-US"/>
              <a:pPr/>
              <a:t>78</a:t>
            </a:fld>
            <a:endParaRPr lang="en-U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1DDDB-AAE5-4581-9FC7-8D3C65754273}" type="slidenum">
              <a:rPr lang="en-US">
                <a:solidFill>
                  <a:prstClr val="black"/>
                </a:solidFill>
              </a:rPr>
              <a:pPr/>
              <a:t>79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78C73-07DF-4A76-9DD5-4F3944031A60}" type="slidenum">
              <a:rPr lang="en-US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7AD4D-7E23-40A9-8759-7E9323BFDBBB}" type="slidenum">
              <a:rPr lang="en-US">
                <a:solidFill>
                  <a:prstClr val="black"/>
                </a:solidFill>
              </a:rPr>
              <a:pPr/>
              <a:t>81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3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BB2BC-10C6-4F9C-9D90-14CD1A85D664}" type="slidenum">
              <a:rPr lang="en-US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D0054-9884-46BD-A821-8D0254D0E683}" type="slidenum">
              <a:rPr lang="en-US">
                <a:solidFill>
                  <a:prstClr val="black"/>
                </a:solidFill>
              </a:rPr>
              <a:pPr/>
              <a:t>83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6B8E1-425C-44B7-9299-0DCE2A811ABA}" type="slidenum">
              <a:rPr lang="en-US">
                <a:solidFill>
                  <a:prstClr val="black"/>
                </a:solidFill>
              </a:rPr>
              <a:pPr/>
              <a:t>84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F25C9-DFC6-472F-8F01-A1C03CC22EF9}" type="slidenum">
              <a:rPr lang="en-US">
                <a:solidFill>
                  <a:prstClr val="black"/>
                </a:solidFill>
              </a:rPr>
              <a:pPr/>
              <a:t>85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B2B75-54EA-40EC-B2FF-73BD40F30EB5}" type="slidenum">
              <a:rPr lang="en-US">
                <a:solidFill>
                  <a:prstClr val="black"/>
                </a:solidFill>
              </a:rPr>
              <a:pPr/>
              <a:t>86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EE856-943D-4DB1-97B3-504165CBA280}" type="slidenum">
              <a:rPr lang="en-US">
                <a:solidFill>
                  <a:prstClr val="black"/>
                </a:solidFill>
              </a:rPr>
              <a:pPr/>
              <a:t>87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6CF1E-F6F3-4DA1-88B6-4B6B072B8054}" type="slidenum">
              <a:rPr lang="en-US">
                <a:solidFill>
                  <a:prstClr val="black"/>
                </a:solidFill>
              </a:rPr>
              <a:pPr/>
              <a:t>88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7DE855-87B7-48D0-8D2C-43E87904C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2089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197C94-F837-46A6-BD14-5FC28D74AC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1621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5CDE8E-45F7-48DE-AE83-C0F68102E9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52251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FF5452-0BAB-44E7-8C33-16AA9612B8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7946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4B34B6-5D48-42A0-B0FE-D0199882F7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96918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25F779-1BDB-40AB-BD1D-EDAE1C006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271830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289E8A-2D93-4F83-8A64-1CF86A2FDD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957214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E3A550-F781-4A89-9504-2B568CE2D9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6810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5A21FA-D4DB-4DC2-A1F9-ED2583CEFC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1770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E354EB-F887-4968-B8A5-79F1968167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14314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92E7D2-D028-4D22-9C7C-166E8EBA4A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84689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8BE834-7DCC-445E-BE11-B55A965BC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16285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B41929-E1FE-4F92-8BD2-921F7D94EE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22352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0CAB91-AF3D-43FC-A182-018501D544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88504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FFAC77-12B1-4599-85A4-863D20AE58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57390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3B209F-7AC3-412A-8A14-53AF10F597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26448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F73B1F-67D9-4318-AE5D-87A26FBCEE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01033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EA8363-549E-4E34-88FB-04F6AD8B47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90345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83EB2C-653C-4FDB-A1B3-DCF0FB7409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821762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03DB4C-BCAD-465C-8165-0FE4ADD08B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63890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00ADB1-8D19-482D-A15A-81E185393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675953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1E2AF7-9909-47C3-BB8C-62270A7524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81805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6C2F0A-D2FD-4063-A951-D5D92ABC26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61254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E64537-1E05-4FEF-8A3C-897950B514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920215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A20F69-C51B-4CB4-A0A2-F63BA6025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21355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FEF94-349C-453E-9C86-714BB677D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17380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778EE-3E19-46EF-A529-0173611CB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463921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144A3-FF5A-43FF-ABD1-89714C291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82470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E4A4EA-24FD-4E28-AFD1-C88C9F3B7D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3806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409F77-F576-4883-90E9-158AADDE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4985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5349DE-2F4D-4104-8787-879B2EAE2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372444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B398EB-4652-4286-A349-8A5B9757C7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34019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18B673-BC10-4EF7-A0F4-26C5A50F2E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5481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331BBF-CB27-4AB3-9959-96F3CE50B8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18878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F0A1AF-EAA6-4E56-A66F-9532EA9D1D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423688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E0E636-3C2E-4ABE-8A3E-917A4DE83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174038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20448B-E474-489F-AFA1-F2827EEEF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890690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FE0429-5890-4900-A5D5-4A6A675ED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8067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5AED0C-335A-46AB-8E89-49095302AF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76664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A2FDF6-CADC-4642-9669-5F56DDB87C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22200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DD9DD9-4144-42B5-8C49-EC6473FEB8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98092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58A477-492A-4B8F-85AD-958F3A11D4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316476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072005-9FFF-409D-823E-B5CA1B7CE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839967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4DD3D0-733D-47F6-B3C4-E1CFE17D22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8069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2A6284-3F65-4456-8245-C4BC9BBAA3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174381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971A1B-9BDF-402C-8AA1-CB43CAF98F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09944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FCD5C8-3E64-48F0-BAEC-B1A5670A4F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87036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5E153D-22A1-43A9-9384-EAF4D9636C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349984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77A6EF-153A-4982-9F7B-C39944032D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824288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77639D-A180-4D57-80D6-3596345A6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427912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E5BA0C-ECCF-4AF9-B260-26BF0E5566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005430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E93EE0-81A6-4EE3-A15C-C37AEC734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60034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9E1628-63D6-4801-B075-AF5ABEBF62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681278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24D3C1-F455-4270-ADFC-0F421D784E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163129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402AF4-84E5-4A4C-BCCB-B25DFFE4F4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1481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86FC69-8AD4-4421-A7CC-5E642063FD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71131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B57C28-AD00-4EFA-8314-F08CE8B7F3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88449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4A596E-2A54-40AB-B230-A33DAFEE12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095374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58CE62-F699-47A6-B970-FE4936DA51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11722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70E22D-A99B-4F77-8B4D-FE1F348790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70636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29C7D2-46ED-4E1E-8C2A-55A448E50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899696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7E86F-28FC-4165-9D18-E2CDBBDE66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242455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5AE7E1-2985-4340-BEAA-9DA461D37D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649692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89211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56028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365336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EB7EE4-26A0-4B8F-949D-652BC1450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13326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544307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49677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14560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639540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0628388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4491440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612681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09666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3FBA94-4891-47DC-A1D7-7C5F5B307F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808728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D29AEB-7A92-44DF-B25B-14C29E4211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56432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448D71-C5C9-4084-825A-9310DB0CA3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65001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2F733F-6091-4F3A-9EB9-3191DE429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579737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9F9A29-CD91-496F-9EAE-F6D3E46B2B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89767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A5FA0E-D325-4BDB-A758-19C7CDFCD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23984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CBD088-89B9-46EB-B8F0-F6EEBC6BE2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74878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EB5061-CB0D-4A5F-ACB1-BDA7B360A6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22029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FDE508-10C3-40CA-9237-07ADA7B84D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686366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0ADD8-E8D2-4059-93A9-670B799CB5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10954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E44219-F32B-4787-9187-E5FC24B8A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75418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D37B9A-3EBA-4A32-A963-FAB4ECD546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73518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4056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082CD0-279A-470A-A99E-A94E620280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693327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964000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8348536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01111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03649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341384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6702309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3581586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915453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80324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3566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920038" y="65532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E129B48A-5F84-4FFB-9580-07193737AB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920038" y="65532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20AAC51F-AD17-4EC0-B307-52173D2B37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D312DE2B-82F4-4CB4-82AA-66A24A7EA5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064DF609-24F3-40EA-89D3-1D886285B9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512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FF878FA5-A848-4D66-90B3-FD20EE7259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4" name="Rectangle 4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614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05279AE4-ADE0-4759-B2E3-DBA0D1BAC8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48" name="Rectangle 4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7171" name="Rectangle 3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819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A635008D-19F5-40EC-A066-040A49AA53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9219" name="Rectangle 3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7.png"/><Relationship Id="rId4" Type="http://schemas.openxmlformats.org/officeDocument/2006/relationships/oleObject" Target="../embeddings/oleObject10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146425"/>
          </a:xfrm>
          <a:ln/>
        </p:spPr>
        <p:txBody>
          <a:bodyPr rIns="132080"/>
          <a:lstStyle/>
          <a:p>
            <a:r>
              <a:rPr lang="en-US" dirty="0">
                <a:solidFill>
                  <a:srgbClr val="333399"/>
                </a:solidFill>
              </a:rPr>
              <a:t>CSE 473: Artificial Intelligence</a:t>
            </a:r>
            <a:br>
              <a:rPr lang="en-US" dirty="0">
                <a:solidFill>
                  <a:srgbClr val="333399"/>
                </a:solidFill>
              </a:rPr>
            </a:br>
            <a:r>
              <a:rPr lang="en-US" sz="3600" dirty="0" smtClean="0">
                <a:solidFill>
                  <a:srgbClr val="333399"/>
                </a:solidFill>
              </a:rPr>
              <a:t>Spring 2012</a:t>
            </a:r>
            <a:endParaRPr lang="en-US" sz="3600" dirty="0">
              <a:solidFill>
                <a:srgbClr val="333399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3200400"/>
            <a:ext cx="7340600" cy="3238500"/>
          </a:xfrm>
          <a:ln/>
        </p:spPr>
        <p:txBody>
          <a:bodyPr rIns="132080"/>
          <a:lstStyle/>
          <a:p>
            <a:pPr marL="39688" indent="0" algn="ctr">
              <a:buFont typeface="Wingdings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Bayesian </a:t>
            </a:r>
            <a:r>
              <a:rPr lang="en-US" dirty="0" smtClean="0">
                <a:solidFill>
                  <a:schemeClr val="tx1"/>
                </a:solidFill>
              </a:rPr>
              <a:t>Networks - Inference</a:t>
            </a:r>
            <a:endParaRPr lang="en-US" dirty="0">
              <a:solidFill>
                <a:schemeClr val="tx1"/>
              </a:solidFill>
            </a:endParaRPr>
          </a:p>
          <a:p>
            <a:pPr marL="39688" indent="0" algn="ctr">
              <a:buFont typeface="Wingdings" pitchFamily="2" charset="2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9688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Dan Weld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/>
          </p:cNvSpPr>
          <p:nvPr/>
        </p:nvSpPr>
        <p:spPr bwMode="auto">
          <a:xfrm>
            <a:off x="1282700" y="5816600"/>
            <a:ext cx="65659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Slides adapted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from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Jack Breese, Dan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Klein,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Daphne </a:t>
            </a:r>
            <a:r>
              <a:rPr lang="en-US" dirty="0" err="1" smtClean="0">
                <a:solidFill>
                  <a:schemeClr val="tx1"/>
                </a:solidFill>
                <a:cs typeface="Arial" charset="0"/>
              </a:rPr>
              <a:t>Koller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, Stuart Russell,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Andrew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Moore &amp; Luke </a:t>
            </a:r>
            <a:r>
              <a:rPr lang="en-US" dirty="0" err="1" smtClean="0">
                <a:solidFill>
                  <a:schemeClr val="tx1"/>
                </a:solidFill>
                <a:cs typeface="Arial" charset="0"/>
              </a:rPr>
              <a:t>Zettlemoyer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244" name="Rectangle 4"/>
          <p:cNvSpPr>
            <a:spLocks/>
          </p:cNvSpPr>
          <p:nvPr/>
        </p:nvSpPr>
        <p:spPr bwMode="auto">
          <a:xfrm>
            <a:off x="7010400" y="6553200"/>
            <a:ext cx="2146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10245" name="Rectangle 5"/>
          <p:cNvSpPr>
            <a:spLocks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149226" y="883600"/>
            <a:ext cx="6919912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324600" cy="914400"/>
          </a:xfrm>
          <a:ln/>
        </p:spPr>
        <p:txBody>
          <a:bodyPr rIns="132080"/>
          <a:lstStyle/>
          <a:p>
            <a:r>
              <a:rPr lang="en-US" dirty="0"/>
              <a:t>Example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181270"/>
            <a:ext cx="4654550" cy="5257800"/>
          </a:xfrm>
          <a:ln/>
        </p:spPr>
        <p:txBody>
          <a:bodyPr rIns="132080"/>
          <a:lstStyle/>
          <a:p>
            <a:r>
              <a:rPr lang="en-US" sz="2800" dirty="0"/>
              <a:t>Variables:</a:t>
            </a:r>
          </a:p>
          <a:p>
            <a:pPr marL="782638" lvl="1"/>
            <a:r>
              <a:rPr lang="en-US" sz="2400" dirty="0"/>
              <a:t>R: Raining</a:t>
            </a:r>
          </a:p>
          <a:p>
            <a:pPr marL="782638" lvl="1"/>
            <a:r>
              <a:rPr lang="en-US" sz="2400" dirty="0" smtClean="0"/>
              <a:t>W: Wet </a:t>
            </a:r>
          </a:p>
          <a:p>
            <a:pPr marL="782638" lvl="1"/>
            <a:r>
              <a:rPr lang="en-US" sz="2400" dirty="0" smtClean="0"/>
              <a:t>P: Plants growing</a:t>
            </a:r>
          </a:p>
          <a:p>
            <a:pPr marL="782638" lvl="1"/>
            <a:r>
              <a:rPr lang="en-US" sz="2400" dirty="0" smtClean="0"/>
              <a:t>T: Traffic bad</a:t>
            </a:r>
            <a:endParaRPr lang="en-US" sz="2400" dirty="0" smtClean="0"/>
          </a:p>
          <a:p>
            <a:pPr marL="782638" lvl="1"/>
            <a:r>
              <a:rPr lang="en-US" sz="2400" dirty="0" smtClean="0"/>
              <a:t>D</a:t>
            </a:r>
            <a:r>
              <a:rPr lang="en-US" sz="2400" dirty="0"/>
              <a:t>: Roof drips</a:t>
            </a:r>
          </a:p>
          <a:p>
            <a:pPr marL="782638" lvl="1"/>
            <a:r>
              <a:rPr lang="en-US" sz="2400" dirty="0"/>
              <a:t>S: I’m sad</a:t>
            </a:r>
          </a:p>
          <a:p>
            <a:r>
              <a:rPr lang="en-US" sz="2800" dirty="0" smtClean="0"/>
              <a:t>Questions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W </a:t>
            </a:r>
            <a:r>
              <a:rPr lang="en-US" sz="2400" dirty="0" smtClean="0">
                <a:sym typeface="Symbol"/>
              </a:rPr>
              <a:t> </a:t>
            </a:r>
            <a:r>
              <a:rPr lang="en-US" sz="2400" dirty="0" smtClean="0"/>
              <a:t>D 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 </a:t>
            </a:r>
            <a:r>
              <a:rPr lang="en-US" sz="2400" dirty="0" smtClean="0">
                <a:solidFill>
                  <a:srgbClr val="7030A0"/>
                </a:solidFill>
              </a:rPr>
              <a:t>D </a:t>
            </a:r>
            <a:r>
              <a:rPr lang="en-US" sz="2400" dirty="0" smtClean="0"/>
              <a:t>| </a:t>
            </a:r>
            <a:r>
              <a:rPr lang="en-US" sz="2400" dirty="0" smtClean="0">
                <a:solidFill>
                  <a:srgbClr val="FF0000"/>
                </a:solidFill>
              </a:rPr>
              <a:t>R, S 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5282406" y="3352800"/>
            <a:ext cx="533400" cy="533400"/>
            <a:chOff x="4421188" y="3363119"/>
            <a:chExt cx="533400" cy="533400"/>
          </a:xfrm>
        </p:grpSpPr>
        <p:sp>
          <p:nvSpPr>
            <p:cNvPr id="41988" name="Oval 4"/>
            <p:cNvSpPr>
              <a:spLocks/>
            </p:cNvSpPr>
            <p:nvPr/>
          </p:nvSpPr>
          <p:spPr bwMode="auto">
            <a:xfrm>
              <a:off x="4421188" y="3363119"/>
              <a:ext cx="533400" cy="533400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89" name="Rectangle 5"/>
            <p:cNvSpPr>
              <a:spLocks/>
            </p:cNvSpPr>
            <p:nvPr/>
          </p:nvSpPr>
          <p:spPr bwMode="auto">
            <a:xfrm>
              <a:off x="4498976" y="3405982"/>
              <a:ext cx="376238" cy="44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 dirty="0" smtClean="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W</a:t>
              </a:r>
              <a:endParaRPr lang="en-US" sz="24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1687" y="4342964"/>
            <a:ext cx="533400" cy="533400"/>
            <a:chOff x="4573588" y="5191919"/>
            <a:chExt cx="533400" cy="533400"/>
          </a:xfrm>
        </p:grpSpPr>
        <p:sp>
          <p:nvSpPr>
            <p:cNvPr id="55" name="Oval 4"/>
            <p:cNvSpPr>
              <a:spLocks/>
            </p:cNvSpPr>
            <p:nvPr/>
          </p:nvSpPr>
          <p:spPr bwMode="auto">
            <a:xfrm>
              <a:off x="4573588" y="5191919"/>
              <a:ext cx="533400" cy="533400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" name="Rectangle 5"/>
            <p:cNvSpPr>
              <a:spLocks/>
            </p:cNvSpPr>
            <p:nvPr/>
          </p:nvSpPr>
          <p:spPr bwMode="auto">
            <a:xfrm>
              <a:off x="4710113" y="5245894"/>
              <a:ext cx="290513" cy="44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 dirty="0" smtClean="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T</a:t>
              </a:r>
              <a:endParaRPr lang="en-US" sz="24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endParaRPr>
            </a:p>
          </p:txBody>
        </p:sp>
      </p:grpSp>
      <p:grpSp>
        <p:nvGrpSpPr>
          <p:cNvPr id="41993" name="Group 9"/>
          <p:cNvGrpSpPr>
            <a:grpSpLocks/>
          </p:cNvGrpSpPr>
          <p:nvPr/>
        </p:nvGrpSpPr>
        <p:grpSpPr bwMode="auto">
          <a:xfrm>
            <a:off x="6921790" y="5036602"/>
            <a:ext cx="533400" cy="533400"/>
            <a:chOff x="0" y="0"/>
            <a:chExt cx="336" cy="336"/>
          </a:xfrm>
          <a:solidFill>
            <a:srgbClr val="FF0000"/>
          </a:solidFill>
        </p:grpSpPr>
        <p:sp>
          <p:nvSpPr>
            <p:cNvPr id="41991" name="Oval 7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grp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992" name="Rectangle 8"/>
            <p:cNvSpPr>
              <a:spLocks/>
            </p:cNvSpPr>
            <p:nvPr/>
          </p:nvSpPr>
          <p:spPr bwMode="auto">
            <a:xfrm>
              <a:off x="81" y="27"/>
              <a:ext cx="172" cy="28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 dirty="0">
                  <a:solidFill>
                    <a:schemeClr val="bg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S</a:t>
              </a:r>
            </a:p>
          </p:txBody>
        </p:sp>
      </p:grpSp>
      <p:sp>
        <p:nvSpPr>
          <p:cNvPr id="41994" name="AutoShape 10"/>
          <p:cNvSpPr>
            <a:spLocks noChangeShapeType="1"/>
          </p:cNvSpPr>
          <p:nvPr/>
        </p:nvSpPr>
        <p:spPr bwMode="auto">
          <a:xfrm>
            <a:off x="5649472" y="3873093"/>
            <a:ext cx="354013" cy="523846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Oval 11"/>
          <p:cNvSpPr>
            <a:spLocks/>
          </p:cNvSpPr>
          <p:nvPr/>
        </p:nvSpPr>
        <p:spPr bwMode="auto">
          <a:xfrm>
            <a:off x="6629400" y="3352800"/>
            <a:ext cx="533400" cy="533400"/>
          </a:xfrm>
          <a:prstGeom prst="ellipse">
            <a:avLst/>
          </a:prstGeom>
          <a:solidFill>
            <a:srgbClr val="FFFFFF"/>
          </a:solidFill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6721475" y="3416300"/>
            <a:ext cx="3476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24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</a:p>
        </p:txBody>
      </p:sp>
      <p:sp>
        <p:nvSpPr>
          <p:cNvPr id="41998" name="AutoShape 14"/>
          <p:cNvSpPr>
            <a:spLocks noChangeShapeType="1"/>
          </p:cNvSpPr>
          <p:nvPr/>
        </p:nvSpPr>
        <p:spPr bwMode="auto">
          <a:xfrm>
            <a:off x="6904883" y="3892866"/>
            <a:ext cx="257916" cy="1152481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001" name="Group 17"/>
          <p:cNvGrpSpPr>
            <a:grpSpLocks/>
          </p:cNvGrpSpPr>
          <p:nvPr/>
        </p:nvGrpSpPr>
        <p:grpSpPr bwMode="auto">
          <a:xfrm>
            <a:off x="5867400" y="2209800"/>
            <a:ext cx="533400" cy="533400"/>
            <a:chOff x="0" y="0"/>
            <a:chExt cx="336" cy="336"/>
          </a:xfrm>
          <a:solidFill>
            <a:srgbClr val="FF0000"/>
          </a:solidFill>
        </p:grpSpPr>
        <p:sp>
          <p:nvSpPr>
            <p:cNvPr id="41999" name="Oval 15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grp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000" name="Rectangle 16"/>
            <p:cNvSpPr>
              <a:spLocks/>
            </p:cNvSpPr>
            <p:nvPr/>
          </p:nvSpPr>
          <p:spPr bwMode="auto">
            <a:xfrm>
              <a:off x="71" y="27"/>
              <a:ext cx="193" cy="28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bg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R</a:t>
              </a:r>
            </a:p>
          </p:txBody>
        </p:sp>
      </p:grpSp>
      <p:sp>
        <p:nvSpPr>
          <p:cNvPr id="42002" name="AutoShape 18"/>
          <p:cNvSpPr>
            <a:spLocks noChangeShapeType="1"/>
          </p:cNvSpPr>
          <p:nvPr/>
        </p:nvSpPr>
        <p:spPr bwMode="auto">
          <a:xfrm flipH="1">
            <a:off x="5595936" y="2679700"/>
            <a:ext cx="396875" cy="67310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AutoShape 19"/>
          <p:cNvSpPr>
            <a:spLocks noChangeShapeType="1"/>
          </p:cNvSpPr>
          <p:nvPr/>
        </p:nvSpPr>
        <p:spPr bwMode="auto">
          <a:xfrm>
            <a:off x="6291263" y="2679700"/>
            <a:ext cx="490538" cy="67310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565590" y="550156"/>
            <a:ext cx="1371600" cy="3575050"/>
            <a:chOff x="7696200" y="1981200"/>
            <a:chExt cx="1371600" cy="357505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7696200" y="1981200"/>
              <a:ext cx="1371600" cy="35750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822824" y="2161822"/>
              <a:ext cx="1143975" cy="3276600"/>
              <a:chOff x="7365012" y="850547"/>
              <a:chExt cx="1601787" cy="4587875"/>
            </a:xfrm>
          </p:grpSpPr>
          <p:grpSp>
            <p:nvGrpSpPr>
              <p:cNvPr id="25" name="Group 9"/>
              <p:cNvGrpSpPr>
                <a:grpSpLocks/>
              </p:cNvGrpSpPr>
              <p:nvPr/>
            </p:nvGrpSpPr>
            <p:grpSpPr bwMode="auto">
              <a:xfrm>
                <a:off x="7365012" y="850547"/>
                <a:ext cx="1601787" cy="320675"/>
                <a:chOff x="0" y="0"/>
                <a:chExt cx="1008" cy="202"/>
              </a:xfrm>
            </p:grpSpPr>
            <p:sp>
              <p:nvSpPr>
                <p:cNvPr id="26" name="Oval 4"/>
                <p:cNvSpPr>
                  <a:spLocks/>
                </p:cNvSpPr>
                <p:nvPr/>
              </p:nvSpPr>
              <p:spPr bwMode="auto">
                <a:xfrm>
                  <a:off x="0" y="0"/>
                  <a:ext cx="201" cy="202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" name="Oval 5"/>
                <p:cNvSpPr>
                  <a:spLocks/>
                </p:cNvSpPr>
                <p:nvPr/>
              </p:nvSpPr>
              <p:spPr bwMode="auto">
                <a:xfrm>
                  <a:off x="403" y="0"/>
                  <a:ext cx="201" cy="202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" name="Oval 6"/>
                <p:cNvSpPr>
                  <a:spLocks/>
                </p:cNvSpPr>
                <p:nvPr/>
              </p:nvSpPr>
              <p:spPr bwMode="auto">
                <a:xfrm>
                  <a:off x="806" y="0"/>
                  <a:ext cx="202" cy="202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" name="Line 7"/>
                <p:cNvSpPr>
                  <a:spLocks noChangeShapeType="1"/>
                </p:cNvSpPr>
                <p:nvPr/>
              </p:nvSpPr>
              <p:spPr bwMode="auto">
                <a:xfrm>
                  <a:off x="201" y="101"/>
                  <a:ext cx="202" cy="0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0" name="Line 8"/>
                <p:cNvSpPr>
                  <a:spLocks noChangeShapeType="1"/>
                </p:cNvSpPr>
                <p:nvPr/>
              </p:nvSpPr>
              <p:spPr bwMode="auto">
                <a:xfrm>
                  <a:off x="604" y="101"/>
                  <a:ext cx="202" cy="0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21"/>
              <p:cNvGrpSpPr>
                <a:grpSpLocks/>
              </p:cNvGrpSpPr>
              <p:nvPr/>
            </p:nvGrpSpPr>
            <p:grpSpPr bwMode="auto">
              <a:xfrm>
                <a:off x="7365012" y="1585560"/>
                <a:ext cx="1601787" cy="576262"/>
                <a:chOff x="0" y="0"/>
                <a:chExt cx="1008" cy="363"/>
              </a:xfrm>
            </p:grpSpPr>
            <p:sp>
              <p:nvSpPr>
                <p:cNvPr id="32" name="Oval 16"/>
                <p:cNvSpPr>
                  <a:spLocks/>
                </p:cNvSpPr>
                <p:nvPr/>
              </p:nvSpPr>
              <p:spPr bwMode="auto">
                <a:xfrm>
                  <a:off x="0" y="161"/>
                  <a:ext cx="201" cy="202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3" name="Oval 17"/>
                <p:cNvSpPr>
                  <a:spLocks/>
                </p:cNvSpPr>
                <p:nvPr/>
              </p:nvSpPr>
              <p:spPr bwMode="auto">
                <a:xfrm>
                  <a:off x="403" y="0"/>
                  <a:ext cx="201" cy="201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4" name="Oval 18"/>
                <p:cNvSpPr>
                  <a:spLocks/>
                </p:cNvSpPr>
                <p:nvPr/>
              </p:nvSpPr>
              <p:spPr bwMode="auto">
                <a:xfrm>
                  <a:off x="806" y="161"/>
                  <a:ext cx="202" cy="202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5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72" y="100"/>
                  <a:ext cx="231" cy="90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6" name="Line 20"/>
                <p:cNvSpPr>
                  <a:spLocks noChangeShapeType="1"/>
                </p:cNvSpPr>
                <p:nvPr/>
              </p:nvSpPr>
              <p:spPr bwMode="auto">
                <a:xfrm>
                  <a:off x="604" y="100"/>
                  <a:ext cx="231" cy="90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39"/>
              <p:cNvGrpSpPr>
                <a:grpSpLocks/>
              </p:cNvGrpSpPr>
              <p:nvPr/>
            </p:nvGrpSpPr>
            <p:grpSpPr bwMode="auto">
              <a:xfrm>
                <a:off x="7365012" y="2893660"/>
                <a:ext cx="1601787" cy="639762"/>
                <a:chOff x="0" y="0"/>
                <a:chExt cx="1008" cy="402"/>
              </a:xfrm>
            </p:grpSpPr>
            <p:sp>
              <p:nvSpPr>
                <p:cNvPr id="38" name="Oval 34"/>
                <p:cNvSpPr>
                  <a:spLocks/>
                </p:cNvSpPr>
                <p:nvPr/>
              </p:nvSpPr>
              <p:spPr bwMode="auto">
                <a:xfrm>
                  <a:off x="0" y="0"/>
                  <a:ext cx="201" cy="201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" name="Oval 35"/>
                <p:cNvSpPr>
                  <a:spLocks/>
                </p:cNvSpPr>
                <p:nvPr/>
              </p:nvSpPr>
              <p:spPr bwMode="auto">
                <a:xfrm>
                  <a:off x="403" y="202"/>
                  <a:ext cx="202" cy="200"/>
                </a:xfrm>
                <a:prstGeom prst="ellipse">
                  <a:avLst/>
                </a:prstGeom>
                <a:solidFill>
                  <a:srgbClr val="6B6BC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0" name="Oval 36"/>
                <p:cNvSpPr>
                  <a:spLocks/>
                </p:cNvSpPr>
                <p:nvPr/>
              </p:nvSpPr>
              <p:spPr bwMode="auto">
                <a:xfrm>
                  <a:off x="806" y="0"/>
                  <a:ext cx="202" cy="201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1" name="Line 37"/>
                <p:cNvSpPr>
                  <a:spLocks noChangeShapeType="1"/>
                </p:cNvSpPr>
                <p:nvPr/>
              </p:nvSpPr>
              <p:spPr bwMode="auto">
                <a:xfrm>
                  <a:off x="201" y="100"/>
                  <a:ext cx="231" cy="131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575" y="100"/>
                  <a:ext cx="231" cy="131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47"/>
              <p:cNvGrpSpPr>
                <a:grpSpLocks/>
              </p:cNvGrpSpPr>
              <p:nvPr/>
            </p:nvGrpSpPr>
            <p:grpSpPr bwMode="auto">
              <a:xfrm>
                <a:off x="7365012" y="3838222"/>
                <a:ext cx="1601787" cy="1600200"/>
                <a:chOff x="0" y="0"/>
                <a:chExt cx="1008" cy="1008"/>
              </a:xfrm>
            </p:grpSpPr>
            <p:sp>
              <p:nvSpPr>
                <p:cNvPr id="44" name="Oval 40"/>
                <p:cNvSpPr>
                  <a:spLocks/>
                </p:cNvSpPr>
                <p:nvPr/>
              </p:nvSpPr>
              <p:spPr bwMode="auto">
                <a:xfrm>
                  <a:off x="0" y="0"/>
                  <a:ext cx="201" cy="201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" name="Oval 41"/>
                <p:cNvSpPr>
                  <a:spLocks/>
                </p:cNvSpPr>
                <p:nvPr/>
              </p:nvSpPr>
              <p:spPr bwMode="auto">
                <a:xfrm>
                  <a:off x="806" y="0"/>
                  <a:ext cx="202" cy="201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6" name="Line 42"/>
                <p:cNvSpPr>
                  <a:spLocks noChangeShapeType="1"/>
                </p:cNvSpPr>
                <p:nvPr/>
              </p:nvSpPr>
              <p:spPr bwMode="auto">
                <a:xfrm>
                  <a:off x="201" y="100"/>
                  <a:ext cx="231" cy="131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7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575" y="100"/>
                  <a:ext cx="231" cy="131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8" name="Oval 44"/>
                <p:cNvSpPr>
                  <a:spLocks/>
                </p:cNvSpPr>
                <p:nvPr/>
              </p:nvSpPr>
              <p:spPr bwMode="auto">
                <a:xfrm>
                  <a:off x="403" y="806"/>
                  <a:ext cx="202" cy="202"/>
                </a:xfrm>
                <a:prstGeom prst="ellipse">
                  <a:avLst/>
                </a:prstGeom>
                <a:solidFill>
                  <a:srgbClr val="6B6BC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9" name="Oval 45"/>
                <p:cNvSpPr>
                  <a:spLocks/>
                </p:cNvSpPr>
                <p:nvPr/>
              </p:nvSpPr>
              <p:spPr bwMode="auto">
                <a:xfrm>
                  <a:off x="403" y="201"/>
                  <a:ext cx="201" cy="202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0" name="Freeform 46"/>
                <p:cNvSpPr>
                  <a:spLocks/>
                </p:cNvSpPr>
                <p:nvPr/>
              </p:nvSpPr>
              <p:spPr bwMode="auto">
                <a:xfrm>
                  <a:off x="407" y="403"/>
                  <a:ext cx="220" cy="398"/>
                </a:xfrm>
                <a:custGeom>
                  <a:avLst/>
                  <a:gdLst>
                    <a:gd name="T0" fmla="+- 0 9249 1380"/>
                    <a:gd name="T1" fmla="*/ T0 w 19130"/>
                    <a:gd name="T2" fmla="*/ 0 h 21600"/>
                    <a:gd name="T3" fmla="+- 0 20347 1380"/>
                    <a:gd name="T4" fmla="*/ T3 w 19130"/>
                    <a:gd name="T5" fmla="*/ 7600 h 21600"/>
                    <a:gd name="T6" fmla="+- 0 1730 1380"/>
                    <a:gd name="T7" fmla="*/ T6 w 19130"/>
                    <a:gd name="T8" fmla="*/ 13000 h 21600"/>
                    <a:gd name="T9" fmla="+- 0 9965 1380"/>
                    <a:gd name="T10" fmla="*/ T9 w 19130"/>
                    <a:gd name="T11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130" h="21600">
                      <a:moveTo>
                        <a:pt x="7869" y="0"/>
                      </a:moveTo>
                      <a:cubicBezTo>
                        <a:pt x="14044" y="2717"/>
                        <a:pt x="20220" y="5433"/>
                        <a:pt x="18967" y="7600"/>
                      </a:cubicBezTo>
                      <a:cubicBezTo>
                        <a:pt x="17714" y="9767"/>
                        <a:pt x="2081" y="10667"/>
                        <a:pt x="350" y="13000"/>
                      </a:cubicBezTo>
                      <a:cubicBezTo>
                        <a:pt x="-1380" y="15333"/>
                        <a:pt x="3602" y="18467"/>
                        <a:pt x="8585" y="21600"/>
                      </a:cubicBezTo>
                    </a:path>
                  </a:pathLst>
                </a:cu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Rectangle 49"/>
          <p:cNvSpPr>
            <a:spLocks/>
          </p:cNvSpPr>
          <p:nvPr/>
        </p:nvSpPr>
        <p:spPr bwMode="auto">
          <a:xfrm>
            <a:off x="7467600" y="180622"/>
            <a:ext cx="1612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>
                <a:solidFill>
                  <a:srgbClr val="FF0000"/>
                </a:solidFill>
                <a:cs typeface="Arial" charset="0"/>
              </a:rPr>
              <a:t>Active Triples</a:t>
            </a:r>
          </a:p>
        </p:txBody>
      </p:sp>
      <p:sp>
        <p:nvSpPr>
          <p:cNvPr id="61" name="Oval 4"/>
          <p:cNvSpPr>
            <a:spLocks/>
          </p:cNvSpPr>
          <p:nvPr/>
        </p:nvSpPr>
        <p:spPr bwMode="auto">
          <a:xfrm>
            <a:off x="4876800" y="4542681"/>
            <a:ext cx="533400" cy="533400"/>
          </a:xfrm>
          <a:prstGeom prst="ellipse">
            <a:avLst/>
          </a:prstGeom>
          <a:solidFill>
            <a:srgbClr val="FFFFFF"/>
          </a:solidFill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" name="Rectangle 5"/>
          <p:cNvSpPr>
            <a:spLocks/>
          </p:cNvSpPr>
          <p:nvPr/>
        </p:nvSpPr>
        <p:spPr bwMode="auto">
          <a:xfrm>
            <a:off x="5005202" y="4596562"/>
            <a:ext cx="30675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24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P</a:t>
            </a:r>
          </a:p>
        </p:txBody>
      </p:sp>
      <p:sp>
        <p:nvSpPr>
          <p:cNvPr id="64" name="AutoShape 14"/>
          <p:cNvSpPr>
            <a:spLocks noChangeShapeType="1"/>
          </p:cNvSpPr>
          <p:nvPr/>
        </p:nvSpPr>
        <p:spPr bwMode="auto">
          <a:xfrm>
            <a:off x="6370638" y="4800600"/>
            <a:ext cx="563779" cy="392998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AutoShape 18"/>
          <p:cNvSpPr>
            <a:spLocks noChangeShapeType="1"/>
          </p:cNvSpPr>
          <p:nvPr/>
        </p:nvSpPr>
        <p:spPr bwMode="auto">
          <a:xfrm flipH="1">
            <a:off x="5194299" y="3873093"/>
            <a:ext cx="250734" cy="669588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Rectangle 20"/>
          <p:cNvSpPr>
            <a:spLocks/>
          </p:cNvSpPr>
          <p:nvPr/>
        </p:nvSpPr>
        <p:spPr bwMode="auto">
          <a:xfrm>
            <a:off x="2959100" y="4877852"/>
            <a:ext cx="15367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 Italic" charset="0"/>
                <a:cs typeface="Arial Italic" charset="0"/>
                <a:sym typeface="Arial Italic" charset="0"/>
              </a:rPr>
              <a:t>No</a:t>
            </a:r>
            <a:endParaRPr lang="en-US" sz="2400" dirty="0">
              <a:solidFill>
                <a:srgbClr val="0000FF"/>
              </a:solidFill>
              <a:latin typeface="Arial Italic" charset="0"/>
              <a:cs typeface="Arial Italic" charset="0"/>
              <a:sym typeface="Arial Ital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149226" y="883600"/>
            <a:ext cx="6919912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324600" cy="914400"/>
          </a:xfrm>
          <a:ln/>
        </p:spPr>
        <p:txBody>
          <a:bodyPr rIns="132080"/>
          <a:lstStyle/>
          <a:p>
            <a:r>
              <a:rPr lang="en-US" dirty="0"/>
              <a:t>Example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181270"/>
            <a:ext cx="4654550" cy="5257800"/>
          </a:xfrm>
          <a:ln/>
        </p:spPr>
        <p:txBody>
          <a:bodyPr rIns="132080"/>
          <a:lstStyle/>
          <a:p>
            <a:r>
              <a:rPr lang="en-US" sz="2800" dirty="0"/>
              <a:t>Variables:</a:t>
            </a:r>
          </a:p>
          <a:p>
            <a:pPr marL="782638" lvl="1"/>
            <a:r>
              <a:rPr lang="en-US" sz="2400" dirty="0" smtClean="0"/>
              <a:t>R: Raining</a:t>
            </a:r>
          </a:p>
          <a:p>
            <a:pPr marL="782638" lvl="1"/>
            <a:r>
              <a:rPr lang="en-US" sz="2400" dirty="0" smtClean="0"/>
              <a:t>W: Wet </a:t>
            </a:r>
          </a:p>
          <a:p>
            <a:pPr marL="782638" lvl="1"/>
            <a:r>
              <a:rPr lang="en-US" sz="2400" dirty="0" smtClean="0"/>
              <a:t>P: Plants growing</a:t>
            </a:r>
          </a:p>
          <a:p>
            <a:pPr marL="782638" lvl="1"/>
            <a:r>
              <a:rPr lang="en-US" sz="2400" dirty="0" smtClean="0"/>
              <a:t>T: Traffic bad</a:t>
            </a:r>
          </a:p>
          <a:p>
            <a:pPr marL="782638" lvl="1"/>
            <a:r>
              <a:rPr lang="en-US" sz="2400" dirty="0" smtClean="0"/>
              <a:t>D: Roof drips</a:t>
            </a:r>
          </a:p>
          <a:p>
            <a:pPr marL="782638" lvl="1"/>
            <a:r>
              <a:rPr lang="en-US" sz="2400" dirty="0" smtClean="0"/>
              <a:t>S: I’m </a:t>
            </a:r>
            <a:r>
              <a:rPr lang="en-US" sz="2400" dirty="0" smtClean="0"/>
              <a:t>sad</a:t>
            </a:r>
            <a:endParaRPr lang="en-US" sz="2400" dirty="0" smtClean="0"/>
          </a:p>
          <a:p>
            <a:r>
              <a:rPr lang="en-US" sz="2800" dirty="0" smtClean="0"/>
              <a:t>Questions:</a:t>
            </a:r>
          </a:p>
          <a:p>
            <a:pPr lvl="1"/>
            <a:r>
              <a:rPr lang="en-US" sz="2400" dirty="0" smtClean="0"/>
              <a:t>W </a:t>
            </a:r>
            <a:r>
              <a:rPr lang="en-US" sz="2400" dirty="0" smtClean="0">
                <a:sym typeface="Symbol"/>
              </a:rPr>
              <a:t> </a:t>
            </a:r>
            <a:r>
              <a:rPr lang="en-US" sz="2400" dirty="0" smtClean="0"/>
              <a:t>D </a:t>
            </a:r>
          </a:p>
          <a:p>
            <a:pPr lvl="1"/>
            <a:r>
              <a:rPr lang="en-US" sz="2400" dirty="0" smtClean="0"/>
              <a:t>P </a:t>
            </a:r>
            <a:r>
              <a:rPr lang="en-US" sz="2400" dirty="0">
                <a:sym typeface="Symbol"/>
              </a:rPr>
              <a:t> </a:t>
            </a:r>
            <a:r>
              <a:rPr lang="en-US" sz="2400" dirty="0" smtClean="0"/>
              <a:t>D | R, S 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 </a:t>
            </a:r>
            <a:r>
              <a:rPr lang="en-US" sz="2400" dirty="0" smtClean="0">
                <a:solidFill>
                  <a:srgbClr val="7030A0"/>
                </a:solidFill>
              </a:rPr>
              <a:t>D </a:t>
            </a:r>
            <a:r>
              <a:rPr lang="en-US" sz="2400" dirty="0" smtClean="0"/>
              <a:t>| </a:t>
            </a:r>
            <a:r>
              <a:rPr lang="en-US" sz="2400" dirty="0" smtClean="0">
                <a:solidFill>
                  <a:srgbClr val="FF0000"/>
                </a:solidFill>
              </a:rPr>
              <a:t>R, T 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5282406" y="3352800"/>
            <a:ext cx="533400" cy="533400"/>
            <a:chOff x="4421188" y="3363119"/>
            <a:chExt cx="533400" cy="533400"/>
          </a:xfrm>
        </p:grpSpPr>
        <p:sp>
          <p:nvSpPr>
            <p:cNvPr id="41988" name="Oval 4"/>
            <p:cNvSpPr>
              <a:spLocks/>
            </p:cNvSpPr>
            <p:nvPr/>
          </p:nvSpPr>
          <p:spPr bwMode="auto">
            <a:xfrm>
              <a:off x="4421188" y="3363119"/>
              <a:ext cx="533400" cy="533400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89" name="Rectangle 5"/>
            <p:cNvSpPr>
              <a:spLocks/>
            </p:cNvSpPr>
            <p:nvPr/>
          </p:nvSpPr>
          <p:spPr bwMode="auto">
            <a:xfrm>
              <a:off x="4498976" y="3405982"/>
              <a:ext cx="376238" cy="44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 dirty="0" smtClean="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W</a:t>
              </a:r>
              <a:endParaRPr lang="en-US" sz="24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1687" y="4342964"/>
            <a:ext cx="533400" cy="533400"/>
            <a:chOff x="4573588" y="5191919"/>
            <a:chExt cx="533400" cy="533400"/>
          </a:xfrm>
          <a:solidFill>
            <a:srgbClr val="FF0000"/>
          </a:solidFill>
        </p:grpSpPr>
        <p:sp>
          <p:nvSpPr>
            <p:cNvPr id="55" name="Oval 4"/>
            <p:cNvSpPr>
              <a:spLocks/>
            </p:cNvSpPr>
            <p:nvPr/>
          </p:nvSpPr>
          <p:spPr bwMode="auto">
            <a:xfrm>
              <a:off x="4573588" y="5191919"/>
              <a:ext cx="533400" cy="533400"/>
            </a:xfrm>
            <a:prstGeom prst="ellipse">
              <a:avLst/>
            </a:prstGeom>
            <a:grp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Rectangle 5"/>
            <p:cNvSpPr>
              <a:spLocks/>
            </p:cNvSpPr>
            <p:nvPr/>
          </p:nvSpPr>
          <p:spPr bwMode="auto">
            <a:xfrm>
              <a:off x="4710113" y="5245894"/>
              <a:ext cx="290513" cy="44608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 dirty="0" smtClean="0">
                  <a:solidFill>
                    <a:schemeClr val="bg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T</a:t>
              </a:r>
              <a:endParaRPr lang="en-US" sz="2400" dirty="0">
                <a:solidFill>
                  <a:schemeClr val="bg1"/>
                </a:solidFill>
                <a:latin typeface="Times New Roman Italic" charset="0"/>
                <a:cs typeface="Times New Roman Italic" charset="0"/>
                <a:sym typeface="Times New Roman Italic" charset="0"/>
              </a:endParaRPr>
            </a:p>
          </p:txBody>
        </p:sp>
      </p:grpSp>
      <p:grpSp>
        <p:nvGrpSpPr>
          <p:cNvPr id="41993" name="Group 9"/>
          <p:cNvGrpSpPr>
            <a:grpSpLocks/>
          </p:cNvGrpSpPr>
          <p:nvPr/>
        </p:nvGrpSpPr>
        <p:grpSpPr bwMode="auto">
          <a:xfrm>
            <a:off x="6921790" y="5036602"/>
            <a:ext cx="533400" cy="533400"/>
            <a:chOff x="0" y="0"/>
            <a:chExt cx="336" cy="336"/>
          </a:xfrm>
        </p:grpSpPr>
        <p:sp>
          <p:nvSpPr>
            <p:cNvPr id="41991" name="Oval 7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2" name="Rectangle 8"/>
            <p:cNvSpPr>
              <a:spLocks/>
            </p:cNvSpPr>
            <p:nvPr/>
          </p:nvSpPr>
          <p:spPr bwMode="auto">
            <a:xfrm>
              <a:off x="79" y="40"/>
              <a:ext cx="177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 dirty="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S</a:t>
              </a:r>
            </a:p>
          </p:txBody>
        </p:sp>
      </p:grpSp>
      <p:sp>
        <p:nvSpPr>
          <p:cNvPr id="41994" name="AutoShape 10"/>
          <p:cNvSpPr>
            <a:spLocks noChangeShapeType="1"/>
          </p:cNvSpPr>
          <p:nvPr/>
        </p:nvSpPr>
        <p:spPr bwMode="auto">
          <a:xfrm>
            <a:off x="5649472" y="3873093"/>
            <a:ext cx="354013" cy="523846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Oval 11"/>
          <p:cNvSpPr>
            <a:spLocks/>
          </p:cNvSpPr>
          <p:nvPr/>
        </p:nvSpPr>
        <p:spPr bwMode="auto">
          <a:xfrm>
            <a:off x="6629400" y="3352800"/>
            <a:ext cx="533400" cy="533400"/>
          </a:xfrm>
          <a:prstGeom prst="ellipse">
            <a:avLst/>
          </a:prstGeom>
          <a:solidFill>
            <a:srgbClr val="FFFFFF"/>
          </a:solidFill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6724650" y="3395663"/>
            <a:ext cx="3413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2400">
                <a:solidFill>
                  <a:srgbClr val="7030A0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</a:p>
        </p:txBody>
      </p:sp>
      <p:sp>
        <p:nvSpPr>
          <p:cNvPr id="41998" name="AutoShape 14"/>
          <p:cNvSpPr>
            <a:spLocks noChangeShapeType="1"/>
          </p:cNvSpPr>
          <p:nvPr/>
        </p:nvSpPr>
        <p:spPr bwMode="auto">
          <a:xfrm>
            <a:off x="6904883" y="3892866"/>
            <a:ext cx="257916" cy="1152481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001" name="Group 17"/>
          <p:cNvGrpSpPr>
            <a:grpSpLocks/>
          </p:cNvGrpSpPr>
          <p:nvPr/>
        </p:nvGrpSpPr>
        <p:grpSpPr bwMode="auto">
          <a:xfrm>
            <a:off x="5867400" y="2209800"/>
            <a:ext cx="533400" cy="533400"/>
            <a:chOff x="0" y="0"/>
            <a:chExt cx="336" cy="336"/>
          </a:xfrm>
          <a:solidFill>
            <a:srgbClr val="FF0000"/>
          </a:solidFill>
        </p:grpSpPr>
        <p:sp>
          <p:nvSpPr>
            <p:cNvPr id="41999" name="Oval 15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grp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000" name="Rectangle 16"/>
            <p:cNvSpPr>
              <a:spLocks/>
            </p:cNvSpPr>
            <p:nvPr/>
          </p:nvSpPr>
          <p:spPr bwMode="auto">
            <a:xfrm>
              <a:off x="71" y="27"/>
              <a:ext cx="193" cy="28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bg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R</a:t>
              </a:r>
            </a:p>
          </p:txBody>
        </p:sp>
      </p:grpSp>
      <p:sp>
        <p:nvSpPr>
          <p:cNvPr id="42002" name="AutoShape 18"/>
          <p:cNvSpPr>
            <a:spLocks noChangeShapeType="1"/>
          </p:cNvSpPr>
          <p:nvPr/>
        </p:nvSpPr>
        <p:spPr bwMode="auto">
          <a:xfrm flipH="1">
            <a:off x="5595936" y="2679700"/>
            <a:ext cx="396875" cy="67310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AutoShape 19"/>
          <p:cNvSpPr>
            <a:spLocks noChangeShapeType="1"/>
          </p:cNvSpPr>
          <p:nvPr/>
        </p:nvSpPr>
        <p:spPr bwMode="auto">
          <a:xfrm>
            <a:off x="6291263" y="2679700"/>
            <a:ext cx="490538" cy="67310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Rectangle 20"/>
          <p:cNvSpPr>
            <a:spLocks/>
          </p:cNvSpPr>
          <p:nvPr/>
        </p:nvSpPr>
        <p:spPr bwMode="auto">
          <a:xfrm>
            <a:off x="2895600" y="5791200"/>
            <a:ext cx="15367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 dirty="0">
                <a:solidFill>
                  <a:srgbClr val="0000FF"/>
                </a:solidFill>
                <a:latin typeface="Arial Italic" charset="0"/>
                <a:cs typeface="Arial Italic" charset="0"/>
                <a:sym typeface="Arial Italic" charset="0"/>
              </a:rPr>
              <a:t>Yes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65590" y="550156"/>
            <a:ext cx="1371600" cy="3575050"/>
            <a:chOff x="7696200" y="1981200"/>
            <a:chExt cx="1371600" cy="357505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7696200" y="1981200"/>
              <a:ext cx="1371600" cy="35750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822824" y="2161822"/>
              <a:ext cx="1143975" cy="3276600"/>
              <a:chOff x="7365012" y="850547"/>
              <a:chExt cx="1601787" cy="4587875"/>
            </a:xfrm>
          </p:grpSpPr>
          <p:grpSp>
            <p:nvGrpSpPr>
              <p:cNvPr id="25" name="Group 9"/>
              <p:cNvGrpSpPr>
                <a:grpSpLocks/>
              </p:cNvGrpSpPr>
              <p:nvPr/>
            </p:nvGrpSpPr>
            <p:grpSpPr bwMode="auto">
              <a:xfrm>
                <a:off x="7365012" y="850547"/>
                <a:ext cx="1601787" cy="320675"/>
                <a:chOff x="0" y="0"/>
                <a:chExt cx="1008" cy="202"/>
              </a:xfrm>
            </p:grpSpPr>
            <p:sp>
              <p:nvSpPr>
                <p:cNvPr id="26" name="Oval 4"/>
                <p:cNvSpPr>
                  <a:spLocks/>
                </p:cNvSpPr>
                <p:nvPr/>
              </p:nvSpPr>
              <p:spPr bwMode="auto">
                <a:xfrm>
                  <a:off x="0" y="0"/>
                  <a:ext cx="201" cy="202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" name="Oval 5"/>
                <p:cNvSpPr>
                  <a:spLocks/>
                </p:cNvSpPr>
                <p:nvPr/>
              </p:nvSpPr>
              <p:spPr bwMode="auto">
                <a:xfrm>
                  <a:off x="403" y="0"/>
                  <a:ext cx="201" cy="202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" name="Oval 6"/>
                <p:cNvSpPr>
                  <a:spLocks/>
                </p:cNvSpPr>
                <p:nvPr/>
              </p:nvSpPr>
              <p:spPr bwMode="auto">
                <a:xfrm>
                  <a:off x="806" y="0"/>
                  <a:ext cx="202" cy="202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" name="Line 7"/>
                <p:cNvSpPr>
                  <a:spLocks noChangeShapeType="1"/>
                </p:cNvSpPr>
                <p:nvPr/>
              </p:nvSpPr>
              <p:spPr bwMode="auto">
                <a:xfrm>
                  <a:off x="201" y="101"/>
                  <a:ext cx="202" cy="0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0" name="Line 8"/>
                <p:cNvSpPr>
                  <a:spLocks noChangeShapeType="1"/>
                </p:cNvSpPr>
                <p:nvPr/>
              </p:nvSpPr>
              <p:spPr bwMode="auto">
                <a:xfrm>
                  <a:off x="604" y="101"/>
                  <a:ext cx="202" cy="0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21"/>
              <p:cNvGrpSpPr>
                <a:grpSpLocks/>
              </p:cNvGrpSpPr>
              <p:nvPr/>
            </p:nvGrpSpPr>
            <p:grpSpPr bwMode="auto">
              <a:xfrm>
                <a:off x="7365012" y="1585560"/>
                <a:ext cx="1601787" cy="576262"/>
                <a:chOff x="0" y="0"/>
                <a:chExt cx="1008" cy="363"/>
              </a:xfrm>
            </p:grpSpPr>
            <p:sp>
              <p:nvSpPr>
                <p:cNvPr id="32" name="Oval 16"/>
                <p:cNvSpPr>
                  <a:spLocks/>
                </p:cNvSpPr>
                <p:nvPr/>
              </p:nvSpPr>
              <p:spPr bwMode="auto">
                <a:xfrm>
                  <a:off x="0" y="161"/>
                  <a:ext cx="201" cy="202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3" name="Oval 17"/>
                <p:cNvSpPr>
                  <a:spLocks/>
                </p:cNvSpPr>
                <p:nvPr/>
              </p:nvSpPr>
              <p:spPr bwMode="auto">
                <a:xfrm>
                  <a:off x="403" y="0"/>
                  <a:ext cx="201" cy="201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4" name="Oval 18"/>
                <p:cNvSpPr>
                  <a:spLocks/>
                </p:cNvSpPr>
                <p:nvPr/>
              </p:nvSpPr>
              <p:spPr bwMode="auto">
                <a:xfrm>
                  <a:off x="806" y="161"/>
                  <a:ext cx="202" cy="202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5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72" y="100"/>
                  <a:ext cx="231" cy="90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6" name="Line 20"/>
                <p:cNvSpPr>
                  <a:spLocks noChangeShapeType="1"/>
                </p:cNvSpPr>
                <p:nvPr/>
              </p:nvSpPr>
              <p:spPr bwMode="auto">
                <a:xfrm>
                  <a:off x="604" y="100"/>
                  <a:ext cx="231" cy="90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39"/>
              <p:cNvGrpSpPr>
                <a:grpSpLocks/>
              </p:cNvGrpSpPr>
              <p:nvPr/>
            </p:nvGrpSpPr>
            <p:grpSpPr bwMode="auto">
              <a:xfrm>
                <a:off x="7365012" y="2893660"/>
                <a:ext cx="1601787" cy="639762"/>
                <a:chOff x="0" y="0"/>
                <a:chExt cx="1008" cy="402"/>
              </a:xfrm>
            </p:grpSpPr>
            <p:sp>
              <p:nvSpPr>
                <p:cNvPr id="38" name="Oval 34"/>
                <p:cNvSpPr>
                  <a:spLocks/>
                </p:cNvSpPr>
                <p:nvPr/>
              </p:nvSpPr>
              <p:spPr bwMode="auto">
                <a:xfrm>
                  <a:off x="0" y="0"/>
                  <a:ext cx="201" cy="201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" name="Oval 35"/>
                <p:cNvSpPr>
                  <a:spLocks/>
                </p:cNvSpPr>
                <p:nvPr/>
              </p:nvSpPr>
              <p:spPr bwMode="auto">
                <a:xfrm>
                  <a:off x="403" y="202"/>
                  <a:ext cx="202" cy="200"/>
                </a:xfrm>
                <a:prstGeom prst="ellipse">
                  <a:avLst/>
                </a:prstGeom>
                <a:solidFill>
                  <a:srgbClr val="6B6BC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0" name="Oval 36"/>
                <p:cNvSpPr>
                  <a:spLocks/>
                </p:cNvSpPr>
                <p:nvPr/>
              </p:nvSpPr>
              <p:spPr bwMode="auto">
                <a:xfrm>
                  <a:off x="806" y="0"/>
                  <a:ext cx="202" cy="201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1" name="Line 37"/>
                <p:cNvSpPr>
                  <a:spLocks noChangeShapeType="1"/>
                </p:cNvSpPr>
                <p:nvPr/>
              </p:nvSpPr>
              <p:spPr bwMode="auto">
                <a:xfrm>
                  <a:off x="201" y="100"/>
                  <a:ext cx="231" cy="131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575" y="100"/>
                  <a:ext cx="231" cy="131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47"/>
              <p:cNvGrpSpPr>
                <a:grpSpLocks/>
              </p:cNvGrpSpPr>
              <p:nvPr/>
            </p:nvGrpSpPr>
            <p:grpSpPr bwMode="auto">
              <a:xfrm>
                <a:off x="7365012" y="3838222"/>
                <a:ext cx="1601787" cy="1600200"/>
                <a:chOff x="0" y="0"/>
                <a:chExt cx="1008" cy="1008"/>
              </a:xfrm>
            </p:grpSpPr>
            <p:sp>
              <p:nvSpPr>
                <p:cNvPr id="44" name="Oval 40"/>
                <p:cNvSpPr>
                  <a:spLocks/>
                </p:cNvSpPr>
                <p:nvPr/>
              </p:nvSpPr>
              <p:spPr bwMode="auto">
                <a:xfrm>
                  <a:off x="0" y="0"/>
                  <a:ext cx="201" cy="201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" name="Oval 41"/>
                <p:cNvSpPr>
                  <a:spLocks/>
                </p:cNvSpPr>
                <p:nvPr/>
              </p:nvSpPr>
              <p:spPr bwMode="auto">
                <a:xfrm>
                  <a:off x="806" y="0"/>
                  <a:ext cx="202" cy="201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6" name="Line 42"/>
                <p:cNvSpPr>
                  <a:spLocks noChangeShapeType="1"/>
                </p:cNvSpPr>
                <p:nvPr/>
              </p:nvSpPr>
              <p:spPr bwMode="auto">
                <a:xfrm>
                  <a:off x="201" y="100"/>
                  <a:ext cx="231" cy="131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7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575" y="100"/>
                  <a:ext cx="231" cy="131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8" name="Oval 44"/>
                <p:cNvSpPr>
                  <a:spLocks/>
                </p:cNvSpPr>
                <p:nvPr/>
              </p:nvSpPr>
              <p:spPr bwMode="auto">
                <a:xfrm>
                  <a:off x="403" y="806"/>
                  <a:ext cx="202" cy="202"/>
                </a:xfrm>
                <a:prstGeom prst="ellipse">
                  <a:avLst/>
                </a:prstGeom>
                <a:solidFill>
                  <a:srgbClr val="6B6BC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9" name="Oval 45"/>
                <p:cNvSpPr>
                  <a:spLocks/>
                </p:cNvSpPr>
                <p:nvPr/>
              </p:nvSpPr>
              <p:spPr bwMode="auto">
                <a:xfrm>
                  <a:off x="403" y="201"/>
                  <a:ext cx="201" cy="202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0" name="Freeform 46"/>
                <p:cNvSpPr>
                  <a:spLocks/>
                </p:cNvSpPr>
                <p:nvPr/>
              </p:nvSpPr>
              <p:spPr bwMode="auto">
                <a:xfrm>
                  <a:off x="407" y="403"/>
                  <a:ext cx="220" cy="398"/>
                </a:xfrm>
                <a:custGeom>
                  <a:avLst/>
                  <a:gdLst>
                    <a:gd name="T0" fmla="+- 0 9249 1380"/>
                    <a:gd name="T1" fmla="*/ T0 w 19130"/>
                    <a:gd name="T2" fmla="*/ 0 h 21600"/>
                    <a:gd name="T3" fmla="+- 0 20347 1380"/>
                    <a:gd name="T4" fmla="*/ T3 w 19130"/>
                    <a:gd name="T5" fmla="*/ 7600 h 21600"/>
                    <a:gd name="T6" fmla="+- 0 1730 1380"/>
                    <a:gd name="T7" fmla="*/ T6 w 19130"/>
                    <a:gd name="T8" fmla="*/ 13000 h 21600"/>
                    <a:gd name="T9" fmla="+- 0 9965 1380"/>
                    <a:gd name="T10" fmla="*/ T9 w 19130"/>
                    <a:gd name="T11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130" h="21600">
                      <a:moveTo>
                        <a:pt x="7869" y="0"/>
                      </a:moveTo>
                      <a:cubicBezTo>
                        <a:pt x="14044" y="2717"/>
                        <a:pt x="20220" y="5433"/>
                        <a:pt x="18967" y="7600"/>
                      </a:cubicBezTo>
                      <a:cubicBezTo>
                        <a:pt x="17714" y="9767"/>
                        <a:pt x="2081" y="10667"/>
                        <a:pt x="350" y="13000"/>
                      </a:cubicBezTo>
                      <a:cubicBezTo>
                        <a:pt x="-1380" y="15333"/>
                        <a:pt x="3602" y="18467"/>
                        <a:pt x="8585" y="21600"/>
                      </a:cubicBezTo>
                    </a:path>
                  </a:pathLst>
                </a:cu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Rectangle 49"/>
          <p:cNvSpPr>
            <a:spLocks/>
          </p:cNvSpPr>
          <p:nvPr/>
        </p:nvSpPr>
        <p:spPr bwMode="auto">
          <a:xfrm>
            <a:off x="7467600" y="180622"/>
            <a:ext cx="1612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>
                <a:solidFill>
                  <a:srgbClr val="FF0000"/>
                </a:solidFill>
                <a:cs typeface="Arial" charset="0"/>
              </a:rPr>
              <a:t>Active Triples</a:t>
            </a:r>
          </a:p>
        </p:txBody>
      </p:sp>
      <p:sp>
        <p:nvSpPr>
          <p:cNvPr id="61" name="Oval 4"/>
          <p:cNvSpPr>
            <a:spLocks/>
          </p:cNvSpPr>
          <p:nvPr/>
        </p:nvSpPr>
        <p:spPr bwMode="auto">
          <a:xfrm>
            <a:off x="4876800" y="4542681"/>
            <a:ext cx="533400" cy="533400"/>
          </a:xfrm>
          <a:prstGeom prst="ellipse">
            <a:avLst/>
          </a:prstGeom>
          <a:solidFill>
            <a:srgbClr val="FFFFFF"/>
          </a:solidFill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2" name="Rectangle 5"/>
          <p:cNvSpPr>
            <a:spLocks/>
          </p:cNvSpPr>
          <p:nvPr/>
        </p:nvSpPr>
        <p:spPr bwMode="auto">
          <a:xfrm>
            <a:off x="5005202" y="4596562"/>
            <a:ext cx="30675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2400" dirty="0">
                <a:solidFill>
                  <a:srgbClr val="7030A0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P</a:t>
            </a:r>
          </a:p>
        </p:txBody>
      </p:sp>
      <p:sp>
        <p:nvSpPr>
          <p:cNvPr id="64" name="AutoShape 14"/>
          <p:cNvSpPr>
            <a:spLocks noChangeShapeType="1"/>
          </p:cNvSpPr>
          <p:nvPr/>
        </p:nvSpPr>
        <p:spPr bwMode="auto">
          <a:xfrm>
            <a:off x="6370638" y="4800600"/>
            <a:ext cx="563779" cy="392998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AutoShape 18"/>
          <p:cNvSpPr>
            <a:spLocks noChangeShapeType="1"/>
          </p:cNvSpPr>
          <p:nvPr/>
        </p:nvSpPr>
        <p:spPr bwMode="auto">
          <a:xfrm flipH="1">
            <a:off x="5194299" y="3873093"/>
            <a:ext cx="250734" cy="669588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Rectangle 20"/>
          <p:cNvSpPr>
            <a:spLocks/>
          </p:cNvSpPr>
          <p:nvPr/>
        </p:nvSpPr>
        <p:spPr bwMode="auto">
          <a:xfrm>
            <a:off x="2959100" y="4877852"/>
            <a:ext cx="15367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 Italic" charset="0"/>
                <a:cs typeface="Arial Italic" charset="0"/>
                <a:sym typeface="Arial Italic" charset="0"/>
              </a:rPr>
              <a:t>No</a:t>
            </a:r>
            <a:endParaRPr lang="en-US" sz="2400" dirty="0">
              <a:solidFill>
                <a:srgbClr val="0000FF"/>
              </a:solidFill>
              <a:latin typeface="Arial Italic" charset="0"/>
              <a:cs typeface="Arial Italic" charset="0"/>
              <a:sym typeface="Arial Italic" charset="0"/>
            </a:endParaRPr>
          </a:p>
        </p:txBody>
      </p:sp>
      <p:sp>
        <p:nvSpPr>
          <p:cNvPr id="67" name="Rectangle 20"/>
          <p:cNvSpPr>
            <a:spLocks/>
          </p:cNvSpPr>
          <p:nvPr/>
        </p:nvSpPr>
        <p:spPr bwMode="auto">
          <a:xfrm>
            <a:off x="2959100" y="5322352"/>
            <a:ext cx="15367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 Italic" charset="0"/>
                <a:cs typeface="Arial Italic" charset="0"/>
                <a:sym typeface="Arial Italic" charset="0"/>
              </a:rPr>
              <a:t>No</a:t>
            </a:r>
            <a:endParaRPr lang="en-US" sz="2400" dirty="0">
              <a:solidFill>
                <a:srgbClr val="0000FF"/>
              </a:solidFill>
              <a:latin typeface="Arial Italic" charset="0"/>
              <a:cs typeface="Arial Italic" charset="0"/>
              <a:sym typeface="Arial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861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88"/>
            <a:ext cx="9144000" cy="1143000"/>
          </a:xfrm>
        </p:spPr>
        <p:txBody>
          <a:bodyPr/>
          <a:lstStyle/>
          <a:p>
            <a:r>
              <a:rPr lang="en-US" sz="4000" smtClean="0"/>
              <a:t>Given </a:t>
            </a:r>
            <a:r>
              <a:rPr lang="en-US" sz="4000" smtClean="0">
                <a:solidFill>
                  <a:schemeClr val="accent2"/>
                </a:solidFill>
              </a:rPr>
              <a:t>Markov Blanket</a:t>
            </a:r>
            <a:r>
              <a:rPr lang="en-US" sz="4000" smtClean="0"/>
              <a:t>, X is Independent of All Other Nodes</a:t>
            </a:r>
          </a:p>
        </p:txBody>
      </p:sp>
      <p:graphicFrame>
        <p:nvGraphicFramePr>
          <p:cNvPr id="1741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38163" y="1985963"/>
          <a:ext cx="3876675" cy="3752850"/>
        </p:xfrm>
        <a:graphic>
          <a:graphicData uri="http://schemas.openxmlformats.org/presentationml/2006/ole">
            <p:oleObj spid="_x0000_s1028" name="Bitmap Image" r:id="rId4" imgW="3877216" imgH="3753374" progId="PBrush">
              <p:embed/>
            </p:oleObj>
          </a:graphicData>
        </a:graphic>
      </p:graphicFrame>
      <p:sp>
        <p:nvSpPr>
          <p:cNvPr id="205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BDE6B4-BA4F-45CF-864F-0634A9A2E80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231775" y="5810250"/>
            <a:ext cx="89646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457200" indent="-4572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buFontTx/>
              <a:buNone/>
            </a:pPr>
            <a:r>
              <a:rPr lang="en-US" i="0"/>
              <a:t>MB(X) = Par(X) </a:t>
            </a:r>
            <a:r>
              <a:rPr lang="en-US" i="0">
                <a:sym typeface="Symbol" pitchFamily="18" charset="2"/>
              </a:rPr>
              <a:t> </a:t>
            </a:r>
            <a:r>
              <a:rPr lang="en-US" i="0"/>
              <a:t>Childs(X) </a:t>
            </a:r>
            <a:r>
              <a:rPr lang="en-US" i="0">
                <a:sym typeface="Symbol" pitchFamily="18" charset="2"/>
              </a:rPr>
              <a:t> Par(</a:t>
            </a:r>
            <a:r>
              <a:rPr lang="en-US" i="0"/>
              <a:t>Childs(X))</a:t>
            </a:r>
          </a:p>
        </p:txBody>
      </p:sp>
    </p:spTree>
    <p:extLst>
      <p:ext uri="{BB962C8B-B14F-4D97-AF65-F5344CB8AC3E}">
        <p14:creationId xmlns:p14="http://schemas.microsoft.com/office/powerpoint/2010/main" xmlns="" val="2548191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88"/>
            <a:ext cx="9144000" cy="1143000"/>
          </a:xfrm>
        </p:spPr>
        <p:txBody>
          <a:bodyPr/>
          <a:lstStyle/>
          <a:p>
            <a:r>
              <a:rPr lang="en-US" sz="4000" smtClean="0"/>
              <a:t>Given </a:t>
            </a:r>
            <a:r>
              <a:rPr lang="en-US" sz="4000" smtClean="0">
                <a:solidFill>
                  <a:schemeClr val="accent2"/>
                </a:solidFill>
              </a:rPr>
              <a:t>Markov Blanket</a:t>
            </a:r>
            <a:r>
              <a:rPr lang="en-US" sz="4000" smtClean="0"/>
              <a:t>, X is Independent of All Other Nodes</a:t>
            </a:r>
          </a:p>
        </p:txBody>
      </p:sp>
      <p:graphicFrame>
        <p:nvGraphicFramePr>
          <p:cNvPr id="1741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38163" y="1985963"/>
          <a:ext cx="3876675" cy="3752850"/>
        </p:xfrm>
        <a:graphic>
          <a:graphicData uri="http://schemas.openxmlformats.org/presentationml/2006/ole">
            <p:oleObj spid="_x0000_s197634" name="Bitmap Image" r:id="rId4" imgW="3877216" imgH="3753374" progId="PBrush">
              <p:embed/>
            </p:oleObj>
          </a:graphicData>
        </a:graphic>
      </p:graphicFrame>
      <p:sp>
        <p:nvSpPr>
          <p:cNvPr id="205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BDE6B4-BA4F-45CF-864F-0634A9A2E80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231775" y="5810250"/>
            <a:ext cx="9052158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457200" indent="-4572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buFontTx/>
              <a:buNone/>
            </a:pPr>
            <a:r>
              <a:rPr lang="en-US" i="0" dirty="0"/>
              <a:t>MB(X) = Par(X) </a:t>
            </a:r>
            <a:r>
              <a:rPr lang="en-US" i="0" dirty="0">
                <a:sym typeface="Symbol" pitchFamily="18" charset="2"/>
              </a:rPr>
              <a:t> </a:t>
            </a:r>
            <a:r>
              <a:rPr lang="en-US" i="0" dirty="0"/>
              <a:t>Childs(X) </a:t>
            </a:r>
            <a:r>
              <a:rPr lang="en-US" i="0" dirty="0">
                <a:sym typeface="Symbol" pitchFamily="18" charset="2"/>
              </a:rPr>
              <a:t> </a:t>
            </a:r>
            <a:r>
              <a:rPr lang="en-US" i="0" dirty="0">
                <a:solidFill>
                  <a:srgbClr val="FF0000"/>
                </a:solidFill>
                <a:sym typeface="Symbol" pitchFamily="18" charset="2"/>
              </a:rPr>
              <a:t>Par(</a:t>
            </a:r>
            <a:r>
              <a:rPr lang="en-US" i="0" dirty="0">
                <a:solidFill>
                  <a:srgbClr val="FF0000"/>
                </a:solidFill>
              </a:rPr>
              <a:t>Childs(X))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838200" y="3581400"/>
            <a:ext cx="6096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429000" y="3581400"/>
            <a:ext cx="6096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191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 Net Construction Example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/>
              <a:t>Suppose we choose the ordering </a:t>
            </a:r>
            <a:r>
              <a:rPr lang="en-US" sz="2400" i="1" smtClean="0"/>
              <a:t>M, J, A, B, E
</a:t>
            </a:r>
          </a:p>
          <a:p>
            <a:endParaRPr lang="en-US" sz="2400" i="1" smtClean="0"/>
          </a:p>
          <a:p>
            <a:pPr>
              <a:buFont typeface="Arial" charset="0"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(J | M) = </a:t>
            </a:r>
            <a:r>
              <a:rPr lang="en-US" sz="2400" b="1" i="1" smtClean="0"/>
              <a:t>P</a:t>
            </a:r>
            <a:r>
              <a:rPr lang="en-US" sz="2400" i="1" smtClean="0"/>
              <a:t>(J)?
</a:t>
            </a:r>
          </a:p>
          <a:p>
            <a:endParaRPr lang="en-US" sz="2400" i="1" smtClean="0"/>
          </a:p>
        </p:txBody>
      </p:sp>
      <p:sp>
        <p:nvSpPr>
          <p:cNvPr id="1945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727EFC-BA9E-4635-B02C-B5D8F7EBF4B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29702" name="Picture 4" descr="burglary-make1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24384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8956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/>
              <a:t>Suppose we choose the ordering </a:t>
            </a:r>
            <a:r>
              <a:rPr lang="en-US" sz="2400" i="1" smtClean="0"/>
              <a:t>M, J, A, B, E</a:t>
            </a:r>
            <a:r>
              <a:rPr lang="en-US" sz="2400" smtClean="0"/>
              <a:t>
</a:t>
            </a:r>
          </a:p>
          <a:p>
            <a:endParaRPr lang="en-US" sz="2400" smtClean="0"/>
          </a:p>
          <a:p>
            <a:pPr>
              <a:buFont typeface="Arial" charset="0"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(J | M) = </a:t>
            </a:r>
            <a:r>
              <a:rPr lang="en-US" sz="2400" b="1" i="1" smtClean="0"/>
              <a:t>P</a:t>
            </a:r>
            <a:r>
              <a:rPr lang="en-US" sz="2400" i="1" smtClean="0"/>
              <a:t>(J)?
</a:t>
            </a:r>
            <a:r>
              <a:rPr lang="en-US" sz="2400" b="1" smtClean="0"/>
              <a:t>No</a:t>
            </a:r>
            <a:endParaRPr lang="en-US" sz="2400" b="1" i="1" smtClean="0"/>
          </a:p>
          <a:p>
            <a:pPr>
              <a:buFontTx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(A | J, M) = </a:t>
            </a:r>
            <a:r>
              <a:rPr lang="en-US" sz="2400" b="1" i="1" smtClean="0"/>
              <a:t>P</a:t>
            </a:r>
            <a:r>
              <a:rPr lang="en-US" sz="2400" i="1" smtClean="0"/>
              <a:t>(A | J)</a:t>
            </a:r>
            <a:r>
              <a:rPr lang="en-US" sz="2400" smtClean="0"/>
              <a:t>? </a:t>
            </a:r>
            <a:r>
              <a:rPr lang="en-US" sz="2400" i="1" smtClean="0"/>
              <a:t> </a:t>
            </a:r>
            <a:r>
              <a:rPr lang="en-US" sz="2400" b="1" i="1" smtClean="0"/>
              <a:t>P</a:t>
            </a:r>
            <a:r>
              <a:rPr lang="en-US" sz="2400" i="1" smtClean="0"/>
              <a:t>(A | M)? </a:t>
            </a:r>
            <a:r>
              <a:rPr lang="en-US" sz="2400" b="1" i="1" smtClean="0"/>
              <a:t>P</a:t>
            </a:r>
            <a:r>
              <a:rPr lang="en-US" sz="2400" i="1" smtClean="0"/>
              <a:t>(A)</a:t>
            </a:r>
            <a:r>
              <a:rPr lang="en-US" sz="2400" smtClean="0"/>
              <a:t>?</a:t>
            </a:r>
            <a:endParaRPr lang="en-US" smtClean="0"/>
          </a:p>
          <a:p>
            <a:pPr>
              <a:buFontTx/>
              <a:buNone/>
            </a:pPr>
            <a:endParaRPr lang="en-US" sz="2400" i="1" smtClean="0"/>
          </a:p>
          <a:p>
            <a:endParaRPr lang="en-US" sz="2400" i="1" smtClean="0"/>
          </a:p>
        </p:txBody>
      </p:sp>
      <p:sp>
        <p:nvSpPr>
          <p:cNvPr id="2048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6322BB-C960-453B-8002-E96633C5616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30726" name="Picture 3" descr="burglary-make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24384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8793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/>
              <a:t>Suppose we choose the ordering </a:t>
            </a:r>
            <a:r>
              <a:rPr lang="en-US" sz="2400" i="1" smtClean="0"/>
              <a:t>M, J, A, B, E
</a:t>
            </a:r>
          </a:p>
          <a:p>
            <a:endParaRPr lang="en-US" sz="2400" i="1" smtClean="0"/>
          </a:p>
          <a:p>
            <a:pPr>
              <a:buFont typeface="Arial" charset="0"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(J | M) = </a:t>
            </a:r>
            <a:r>
              <a:rPr lang="en-US" sz="2400" b="1" i="1" smtClean="0"/>
              <a:t>P</a:t>
            </a:r>
            <a:r>
              <a:rPr lang="en-US" sz="2400" i="1" smtClean="0"/>
              <a:t>(J)?
</a:t>
            </a:r>
            <a:r>
              <a:rPr lang="en-US" sz="2400" b="1" smtClean="0"/>
              <a:t>No</a:t>
            </a:r>
            <a:endParaRPr lang="en-US" sz="2400" b="1" i="1" smtClean="0"/>
          </a:p>
          <a:p>
            <a:pPr>
              <a:buFontTx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(A | J, M) = </a:t>
            </a:r>
            <a:r>
              <a:rPr lang="en-US" sz="2400" b="1" i="1" smtClean="0"/>
              <a:t>P</a:t>
            </a:r>
            <a:r>
              <a:rPr lang="en-US" sz="2400" i="1" smtClean="0"/>
              <a:t>(A | J)</a:t>
            </a:r>
            <a:r>
              <a:rPr lang="en-US" sz="2400" smtClean="0"/>
              <a:t>?</a:t>
            </a:r>
            <a:r>
              <a:rPr lang="en-US" sz="2400" i="1" smtClean="0"/>
              <a:t> </a:t>
            </a:r>
            <a:r>
              <a:rPr lang="en-US" sz="2400" b="1" i="1" smtClean="0"/>
              <a:t>P</a:t>
            </a:r>
            <a:r>
              <a:rPr lang="en-US" sz="2400" i="1" smtClean="0"/>
              <a:t>(A | J, M) = </a:t>
            </a:r>
            <a:r>
              <a:rPr lang="en-US" sz="2400" b="1" i="1" smtClean="0"/>
              <a:t>P</a:t>
            </a:r>
            <a:r>
              <a:rPr lang="en-US" sz="2400" i="1" smtClean="0"/>
              <a:t>(A)</a:t>
            </a:r>
            <a:r>
              <a:rPr lang="en-US" sz="2400" smtClean="0"/>
              <a:t>? </a:t>
            </a:r>
            <a:r>
              <a:rPr lang="en-US" sz="2400" b="1" smtClean="0"/>
              <a:t>No</a:t>
            </a:r>
            <a:endParaRPr lang="en-US" smtClean="0"/>
          </a:p>
          <a:p>
            <a:pPr>
              <a:buFontTx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(B | A, J, M) = </a:t>
            </a:r>
            <a:r>
              <a:rPr lang="en-US" sz="2400" b="1" i="1" smtClean="0"/>
              <a:t>P</a:t>
            </a:r>
            <a:r>
              <a:rPr lang="en-US" sz="2400" i="1" smtClean="0"/>
              <a:t>(B | A)</a:t>
            </a:r>
            <a:r>
              <a:rPr lang="en-US" sz="2400" smtClean="0"/>
              <a:t>? </a:t>
            </a:r>
          </a:p>
          <a:p>
            <a:pPr>
              <a:buFontTx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(B | A, J, M) = </a:t>
            </a:r>
            <a:r>
              <a:rPr lang="en-US" sz="2400" b="1" i="1" smtClean="0"/>
              <a:t>P</a:t>
            </a:r>
            <a:r>
              <a:rPr lang="en-US" sz="2400" i="1" smtClean="0"/>
              <a:t>(B)</a:t>
            </a:r>
            <a:r>
              <a:rPr lang="en-US" sz="2400" smtClean="0"/>
              <a:t>?</a:t>
            </a:r>
            <a:endParaRPr lang="en-US" sz="2400" i="1" smtClean="0"/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B10E37-A621-4B95-9C95-B50B2324B92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31750" name="Picture 4" descr="burglary-make3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24384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1408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/>
              <a:t>Suppose we choose the ordering M, J, A, B, E
</a:t>
            </a:r>
          </a:p>
          <a:p>
            <a:endParaRPr lang="en-US" sz="2400" smtClean="0"/>
          </a:p>
          <a:p>
            <a:pPr>
              <a:buFont typeface="Arial" charset="0"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(J | M) = </a:t>
            </a:r>
            <a:r>
              <a:rPr lang="en-US" sz="2400" b="1" i="1" smtClean="0"/>
              <a:t>P</a:t>
            </a:r>
            <a:r>
              <a:rPr lang="en-US" sz="2400" i="1" smtClean="0"/>
              <a:t>(J)?
</a:t>
            </a:r>
            <a:r>
              <a:rPr lang="en-US" sz="2400" b="1" smtClean="0"/>
              <a:t>No</a:t>
            </a:r>
            <a:endParaRPr lang="en-US" sz="2400" b="1" i="1" smtClean="0"/>
          </a:p>
          <a:p>
            <a:pPr>
              <a:buFontTx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(A | J, M) = </a:t>
            </a:r>
            <a:r>
              <a:rPr lang="en-US" sz="2400" b="1" i="1" smtClean="0"/>
              <a:t>P</a:t>
            </a:r>
            <a:r>
              <a:rPr lang="en-US" sz="2400" i="1" smtClean="0"/>
              <a:t>(A | J)</a:t>
            </a:r>
            <a:r>
              <a:rPr lang="en-US" sz="2400" smtClean="0"/>
              <a:t>?</a:t>
            </a:r>
            <a:r>
              <a:rPr lang="en-US" sz="2400" i="1" smtClean="0"/>
              <a:t> </a:t>
            </a:r>
            <a:r>
              <a:rPr lang="en-US" sz="2400" b="1" i="1" smtClean="0"/>
              <a:t>P</a:t>
            </a:r>
            <a:r>
              <a:rPr lang="en-US" sz="2400" i="1" smtClean="0"/>
              <a:t>(A | J, M) = </a:t>
            </a:r>
            <a:r>
              <a:rPr lang="en-US" sz="2400" b="1" i="1" smtClean="0"/>
              <a:t>P</a:t>
            </a:r>
            <a:r>
              <a:rPr lang="en-US" sz="2400" i="1" smtClean="0"/>
              <a:t>(A)</a:t>
            </a:r>
            <a:r>
              <a:rPr lang="en-US" sz="2400" smtClean="0"/>
              <a:t>? </a:t>
            </a:r>
            <a:r>
              <a:rPr lang="en-US" sz="2400" b="1" smtClean="0"/>
              <a:t>No</a:t>
            </a:r>
            <a:endParaRPr lang="en-US" smtClean="0"/>
          </a:p>
          <a:p>
            <a:pPr>
              <a:buFontTx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(B | A, J, M) = </a:t>
            </a:r>
            <a:r>
              <a:rPr lang="en-US" sz="2400" b="1" i="1" smtClean="0"/>
              <a:t>P</a:t>
            </a:r>
            <a:r>
              <a:rPr lang="en-US" sz="2400" i="1" smtClean="0"/>
              <a:t>(B | A)</a:t>
            </a:r>
            <a:r>
              <a:rPr lang="en-US" sz="2400" smtClean="0"/>
              <a:t>? </a:t>
            </a:r>
            <a:r>
              <a:rPr lang="en-US" sz="2400" b="1" smtClean="0"/>
              <a:t>Yes</a:t>
            </a:r>
          </a:p>
          <a:p>
            <a:pPr>
              <a:buFontTx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(B | A, J, M) = </a:t>
            </a:r>
            <a:r>
              <a:rPr lang="en-US" sz="2400" b="1" i="1" smtClean="0"/>
              <a:t>P</a:t>
            </a:r>
            <a:r>
              <a:rPr lang="en-US" sz="2400" i="1" smtClean="0"/>
              <a:t>(B)</a:t>
            </a:r>
            <a:r>
              <a:rPr lang="en-US" sz="2400" smtClean="0"/>
              <a:t>? </a:t>
            </a:r>
            <a:r>
              <a:rPr lang="en-US" sz="2400" b="1" smtClean="0"/>
              <a:t>No</a:t>
            </a:r>
          </a:p>
          <a:p>
            <a:pPr>
              <a:buFontTx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(E | B, A ,J, M) = </a:t>
            </a:r>
            <a:r>
              <a:rPr lang="en-US" sz="2400" b="1" i="1" smtClean="0"/>
              <a:t>P</a:t>
            </a:r>
            <a:r>
              <a:rPr lang="en-US" sz="2400" i="1" smtClean="0"/>
              <a:t>(E | A)</a:t>
            </a:r>
            <a:r>
              <a:rPr lang="en-US" sz="2400" smtClean="0"/>
              <a:t>?</a:t>
            </a:r>
          </a:p>
          <a:p>
            <a:pPr>
              <a:buFontTx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(E | B, A, J, M) = </a:t>
            </a:r>
            <a:r>
              <a:rPr lang="en-US" sz="2400" b="1" i="1" smtClean="0"/>
              <a:t>P</a:t>
            </a:r>
            <a:r>
              <a:rPr lang="en-US" sz="2400" i="1" smtClean="0"/>
              <a:t>(E | A, B)</a:t>
            </a:r>
            <a:r>
              <a:rPr lang="en-US" sz="2400" smtClean="0"/>
              <a:t>?</a:t>
            </a:r>
            <a:endParaRPr lang="en-US" smtClean="0"/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4AB96E-C5D0-4E9C-A9E2-C004B5EC375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32774" name="Picture 4" descr="burglary-make4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24384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9261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/>
              <a:t>Suppose we choose the ordering M, J, A, B, E
</a:t>
            </a:r>
          </a:p>
          <a:p>
            <a:pPr>
              <a:buFont typeface="Arial" charset="0"/>
              <a:buNone/>
            </a:pPr>
            <a:endParaRPr lang="en-US" sz="2400" smtClean="0"/>
          </a:p>
          <a:p>
            <a:pPr>
              <a:buFont typeface="Arial" charset="0"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(J | M) = </a:t>
            </a:r>
            <a:r>
              <a:rPr lang="en-US" sz="2400" b="1" i="1" smtClean="0"/>
              <a:t>P</a:t>
            </a:r>
            <a:r>
              <a:rPr lang="en-US" sz="2400" i="1" smtClean="0"/>
              <a:t>(J)?
</a:t>
            </a:r>
            <a:r>
              <a:rPr lang="en-US" sz="2400" b="1" smtClean="0"/>
              <a:t>No</a:t>
            </a:r>
            <a:r>
              <a:rPr lang="en-US" sz="2400" b="1" i="1" smtClean="0"/>
              <a:t> </a:t>
            </a:r>
          </a:p>
          <a:p>
            <a:pPr>
              <a:buFontTx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(A | J, M) = </a:t>
            </a:r>
            <a:r>
              <a:rPr lang="en-US" sz="2400" b="1" i="1" smtClean="0"/>
              <a:t>P</a:t>
            </a:r>
            <a:r>
              <a:rPr lang="en-US" sz="2400" i="1" smtClean="0"/>
              <a:t>(A | J)</a:t>
            </a:r>
            <a:r>
              <a:rPr lang="en-US" sz="2400" smtClean="0"/>
              <a:t>?</a:t>
            </a:r>
            <a:r>
              <a:rPr lang="en-US" sz="2400" i="1" smtClean="0"/>
              <a:t> </a:t>
            </a:r>
            <a:r>
              <a:rPr lang="en-US" sz="2400" b="1" i="1" smtClean="0"/>
              <a:t>P</a:t>
            </a:r>
            <a:r>
              <a:rPr lang="en-US" sz="2400" i="1" smtClean="0"/>
              <a:t>(A | J, M) = </a:t>
            </a:r>
            <a:r>
              <a:rPr lang="en-US" sz="2400" b="1" i="1" smtClean="0"/>
              <a:t>P</a:t>
            </a:r>
            <a:r>
              <a:rPr lang="en-US" sz="2400" i="1" smtClean="0"/>
              <a:t>(A)</a:t>
            </a:r>
            <a:r>
              <a:rPr lang="en-US" sz="2400" smtClean="0"/>
              <a:t>? </a:t>
            </a:r>
            <a:r>
              <a:rPr lang="en-US" sz="2400" b="1" smtClean="0"/>
              <a:t>No</a:t>
            </a:r>
          </a:p>
          <a:p>
            <a:pPr>
              <a:buFontTx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(B | A, J, M) = </a:t>
            </a:r>
            <a:r>
              <a:rPr lang="en-US" sz="2400" b="1" i="1" smtClean="0"/>
              <a:t>P</a:t>
            </a:r>
            <a:r>
              <a:rPr lang="en-US" sz="2400" i="1" smtClean="0"/>
              <a:t>(B | A)</a:t>
            </a:r>
            <a:r>
              <a:rPr lang="en-US" sz="2400" smtClean="0"/>
              <a:t>? </a:t>
            </a:r>
            <a:r>
              <a:rPr lang="en-US" sz="2400" b="1" smtClean="0"/>
              <a:t>Yes</a:t>
            </a:r>
          </a:p>
          <a:p>
            <a:pPr>
              <a:buFontTx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(B | A, J, M) = </a:t>
            </a:r>
            <a:r>
              <a:rPr lang="en-US" sz="2400" b="1" i="1" smtClean="0"/>
              <a:t>P</a:t>
            </a:r>
            <a:r>
              <a:rPr lang="en-US" sz="2400" i="1" smtClean="0"/>
              <a:t>(B)</a:t>
            </a:r>
            <a:r>
              <a:rPr lang="en-US" sz="2400" smtClean="0"/>
              <a:t>? </a:t>
            </a:r>
            <a:r>
              <a:rPr lang="en-US" sz="2400" b="1" smtClean="0"/>
              <a:t>No</a:t>
            </a:r>
          </a:p>
          <a:p>
            <a:pPr>
              <a:buFontTx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(E | B, A ,J, M) = </a:t>
            </a:r>
            <a:r>
              <a:rPr lang="en-US" sz="2400" b="1" i="1" smtClean="0"/>
              <a:t>P</a:t>
            </a:r>
            <a:r>
              <a:rPr lang="en-US" sz="2400" i="1" smtClean="0"/>
              <a:t>(E | A)</a:t>
            </a:r>
            <a:r>
              <a:rPr lang="en-US" sz="2400" smtClean="0"/>
              <a:t>? </a:t>
            </a:r>
            <a:r>
              <a:rPr lang="en-US" sz="2400" b="1" smtClean="0"/>
              <a:t>No</a:t>
            </a:r>
          </a:p>
          <a:p>
            <a:pPr>
              <a:buFontTx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(E | B, A, J, M) = </a:t>
            </a:r>
            <a:r>
              <a:rPr lang="en-US" sz="2400" b="1" i="1" smtClean="0"/>
              <a:t>P</a:t>
            </a:r>
            <a:r>
              <a:rPr lang="en-US" sz="2400" i="1" smtClean="0"/>
              <a:t>(E | A, B)</a:t>
            </a:r>
            <a:r>
              <a:rPr lang="en-US" sz="2400" smtClean="0"/>
              <a:t>? </a:t>
            </a:r>
            <a:r>
              <a:rPr lang="en-US" sz="2400" b="1" smtClean="0"/>
              <a:t>Yes</a:t>
            </a:r>
            <a:endParaRPr lang="en-US" sz="2400" i="1" smtClean="0"/>
          </a:p>
        </p:txBody>
      </p:sp>
      <p:sp>
        <p:nvSpPr>
          <p:cNvPr id="2355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2156FF-E17D-4939-AAAE-54D15E87235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33798" name="Picture 4" descr="burglary-make5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24384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5533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contd.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2430463"/>
            <a:ext cx="9144000" cy="4114800"/>
          </a:xfrm>
        </p:spPr>
        <p:txBody>
          <a:bodyPr/>
          <a:lstStyle/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r>
              <a:rPr lang="en-US" sz="2000" smtClean="0"/>
              <a:t>Deciding conditional independence is hard in noncausal directions</a:t>
            </a:r>
          </a:p>
          <a:p>
            <a:r>
              <a:rPr lang="en-US" sz="2000" smtClean="0"/>
              <a:t>(Causal models and conditional independence seem hardwired for humans!)</a:t>
            </a:r>
          </a:p>
          <a:p>
            <a:r>
              <a:rPr lang="en-US" sz="2000" smtClean="0"/>
              <a:t>Network is less compact: 1 + 2 + 4 + 2 + 4 = 13 numbers needed</a:t>
            </a:r>
          </a:p>
        </p:txBody>
      </p:sp>
      <p:sp>
        <p:nvSpPr>
          <p:cNvPr id="2457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F5F5DE-73E7-4875-A716-F923231D135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34822" name="Picture 4" descr="burglary-make5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27432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6517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dirty="0" smtClean="0"/>
              <a:t>Probabilistic </a:t>
            </a:r>
            <a:r>
              <a:rPr lang="en-US" dirty="0" smtClean="0"/>
              <a:t>Models - Outline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  <a:ln/>
        </p:spPr>
        <p:txBody>
          <a:bodyPr rIns="132080"/>
          <a:lstStyle/>
          <a:p>
            <a:pPr marL="782638" lvl="1"/>
            <a:endParaRPr lang="en-US" sz="2700" dirty="0"/>
          </a:p>
          <a:p>
            <a:pPr marL="433388"/>
            <a:r>
              <a:rPr lang="en-US" sz="3100" dirty="0" smtClean="0"/>
              <a:t>Bayesian </a:t>
            </a:r>
            <a:r>
              <a:rPr lang="en-US" sz="3100" dirty="0"/>
              <a:t>Networks (BNs)</a:t>
            </a:r>
          </a:p>
          <a:p>
            <a:pPr marL="433388"/>
            <a:r>
              <a:rPr lang="en-US" sz="3100" dirty="0" smtClean="0"/>
              <a:t>Independence</a:t>
            </a:r>
            <a:endParaRPr lang="en-US" sz="3100" dirty="0" smtClean="0"/>
          </a:p>
          <a:p>
            <a:pPr marL="433388"/>
            <a:r>
              <a:rPr lang="en-US" sz="3100" dirty="0" smtClean="0">
                <a:solidFill>
                  <a:srgbClr val="FF0000"/>
                </a:solidFill>
              </a:rPr>
              <a:t>Efficient Inference in </a:t>
            </a:r>
            <a:r>
              <a:rPr lang="en-US" sz="3100" dirty="0" smtClean="0">
                <a:solidFill>
                  <a:srgbClr val="FF0000"/>
                </a:solidFill>
              </a:rPr>
              <a:t>BNs</a:t>
            </a:r>
          </a:p>
          <a:p>
            <a:pPr marL="782638" lvl="1"/>
            <a:r>
              <a:rPr lang="en-US" sz="2700" dirty="0" smtClean="0">
                <a:solidFill>
                  <a:srgbClr val="FF0000"/>
                </a:solidFill>
              </a:rPr>
              <a:t>Variable Elimination</a:t>
            </a:r>
          </a:p>
          <a:p>
            <a:pPr marL="782638" lvl="1"/>
            <a:r>
              <a:rPr lang="en-US" sz="2700" dirty="0" smtClean="0">
                <a:solidFill>
                  <a:srgbClr val="FF0000"/>
                </a:solidFill>
              </a:rPr>
              <a:t>Direct Sampling</a:t>
            </a:r>
          </a:p>
          <a:p>
            <a:pPr marL="782638" lvl="1"/>
            <a:r>
              <a:rPr lang="en-US" sz="2700" dirty="0" smtClean="0">
                <a:solidFill>
                  <a:srgbClr val="FF0000"/>
                </a:solidFill>
              </a:rPr>
              <a:t>Markov Chain Monte Carlo (MCMC)</a:t>
            </a:r>
            <a:endParaRPr lang="en-US" sz="2700" dirty="0" smtClean="0">
              <a:solidFill>
                <a:srgbClr val="FF0000"/>
              </a:solidFill>
            </a:endParaRPr>
          </a:p>
          <a:p>
            <a:pPr marL="433388"/>
            <a:r>
              <a:rPr lang="en-US" sz="3100" dirty="0" smtClean="0"/>
              <a:t>Learning </a:t>
            </a:r>
            <a:endParaRPr lang="en-US" sz="3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Car Diagnosis</a:t>
            </a:r>
          </a:p>
        </p:txBody>
      </p:sp>
      <p:pic>
        <p:nvPicPr>
          <p:cNvPr id="35843" name="Content Placeholder 3" descr="Capture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1662113"/>
            <a:ext cx="8005763" cy="4400550"/>
          </a:xfrm>
        </p:spPr>
      </p:pic>
      <p:sp>
        <p:nvSpPr>
          <p:cNvPr id="5" name="Rectangle 4"/>
          <p:cNvSpPr/>
          <p:nvPr/>
        </p:nvSpPr>
        <p:spPr>
          <a:xfrm>
            <a:off x="309563" y="1417638"/>
            <a:ext cx="306387" cy="4891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066987-637B-40C0-A073-0CB675E3AE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</p:spTree>
    <p:extLst>
      <p:ext uri="{BB962C8B-B14F-4D97-AF65-F5344CB8AC3E}">
        <p14:creationId xmlns:p14="http://schemas.microsoft.com/office/powerpoint/2010/main" xmlns="" val="1854129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Car Insurance</a:t>
            </a:r>
          </a:p>
        </p:txBody>
      </p:sp>
      <p:pic>
        <p:nvPicPr>
          <p:cNvPr id="36867" name="Content Placeholder 3" descr="Capture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2563" y="1417638"/>
            <a:ext cx="8504237" cy="4843462"/>
          </a:xfrm>
        </p:spPr>
      </p:pic>
      <p:sp>
        <p:nvSpPr>
          <p:cNvPr id="5" name="Rectangle 4"/>
          <p:cNvSpPr/>
          <p:nvPr/>
        </p:nvSpPr>
        <p:spPr>
          <a:xfrm rot="5400000">
            <a:off x="4418013" y="-2308225"/>
            <a:ext cx="307975" cy="7451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027D7F-1F91-420B-A2F6-7764BFB4AE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</p:spTree>
    <p:extLst>
      <p:ext uri="{BB962C8B-B14F-4D97-AF65-F5344CB8AC3E}">
        <p14:creationId xmlns:p14="http://schemas.microsoft.com/office/powerpoint/2010/main" xmlns="" val="1084211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Applications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393825"/>
            <a:ext cx="8229600" cy="4525963"/>
          </a:xfrm>
        </p:spPr>
        <p:txBody>
          <a:bodyPr/>
          <a:lstStyle/>
          <a:p>
            <a:r>
              <a:rPr lang="en-US" smtClean="0"/>
              <a:t>Medical Diagnosis</a:t>
            </a:r>
          </a:p>
          <a:p>
            <a:r>
              <a:rPr lang="en-US" smtClean="0"/>
              <a:t>Computational Biology and Bioinformatics</a:t>
            </a:r>
          </a:p>
          <a:p>
            <a:r>
              <a:rPr lang="en-US" smtClean="0"/>
              <a:t>Natural Language Processing</a:t>
            </a:r>
          </a:p>
          <a:p>
            <a:r>
              <a:rPr lang="en-US" smtClean="0"/>
              <a:t>Document classification</a:t>
            </a:r>
          </a:p>
          <a:p>
            <a:r>
              <a:rPr lang="en-US" smtClean="0"/>
              <a:t>Image processing</a:t>
            </a:r>
          </a:p>
          <a:p>
            <a:r>
              <a:rPr lang="en-US" smtClean="0"/>
              <a:t>Decision support systems</a:t>
            </a:r>
          </a:p>
          <a:p>
            <a:r>
              <a:rPr lang="en-US" smtClean="0"/>
              <a:t>Ecology &amp; natural resource management</a:t>
            </a:r>
          </a:p>
          <a:p>
            <a:r>
              <a:rPr lang="en-US" smtClean="0"/>
              <a:t>Robotics</a:t>
            </a:r>
          </a:p>
          <a:p>
            <a:r>
              <a:rPr lang="en-US" smtClean="0"/>
              <a:t>Forensic science…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1C9E1B-2858-412D-82C5-7CD97285861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</p:spTree>
    <p:extLst>
      <p:ext uri="{BB962C8B-B14F-4D97-AF65-F5344CB8AC3E}">
        <p14:creationId xmlns:p14="http://schemas.microsoft.com/office/powerpoint/2010/main" xmlns="" val="1886727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Compact Conditionals</a:t>
            </a:r>
          </a:p>
        </p:txBody>
      </p:sp>
      <p:pic>
        <p:nvPicPr>
          <p:cNvPr id="38915" name="Content Placeholder 3" descr="Capture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624013"/>
            <a:ext cx="9144000" cy="44656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6807B3-1CF3-4D39-8AB0-F0389D3D742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</p:spTree>
    <p:extLst>
      <p:ext uri="{BB962C8B-B14F-4D97-AF65-F5344CB8AC3E}">
        <p14:creationId xmlns:p14="http://schemas.microsoft.com/office/powerpoint/2010/main" xmlns="" val="1878182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Compact Conditionals</a:t>
            </a:r>
          </a:p>
        </p:txBody>
      </p:sp>
      <p:pic>
        <p:nvPicPr>
          <p:cNvPr id="39939" name="Content Placeholder 3" descr="Capture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417638"/>
            <a:ext cx="9147175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F0BCC8-8BD0-47E5-81A9-3B61113EF5C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</p:spTree>
    <p:extLst>
      <p:ext uri="{BB962C8B-B14F-4D97-AF65-F5344CB8AC3E}">
        <p14:creationId xmlns:p14="http://schemas.microsoft.com/office/powerpoint/2010/main" xmlns="" val="2479553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Hybrid (discrete+cont) Networks</a:t>
            </a:r>
          </a:p>
        </p:txBody>
      </p:sp>
      <p:pic>
        <p:nvPicPr>
          <p:cNvPr id="40963" name="Content Placeholder 3" descr="Capture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417638"/>
            <a:ext cx="9144000" cy="49990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3C7EAA2-2AA5-4F52-9F0C-F690956A9A9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</p:spTree>
    <p:extLst>
      <p:ext uri="{BB962C8B-B14F-4D97-AF65-F5344CB8AC3E}">
        <p14:creationId xmlns:p14="http://schemas.microsoft.com/office/powerpoint/2010/main" xmlns="" val="4294580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#1: Continuous Child Variables</a:t>
            </a:r>
          </a:p>
        </p:txBody>
      </p:sp>
      <p:pic>
        <p:nvPicPr>
          <p:cNvPr id="41987" name="Content Placeholder 3" descr="Capture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752475" y="1417638"/>
            <a:ext cx="10585450" cy="4986337"/>
          </a:xfrm>
        </p:spPr>
      </p:pic>
      <p:sp>
        <p:nvSpPr>
          <p:cNvPr id="5" name="Rectangle 4"/>
          <p:cNvSpPr/>
          <p:nvPr/>
        </p:nvSpPr>
        <p:spPr>
          <a:xfrm rot="16200000">
            <a:off x="3556794" y="1270794"/>
            <a:ext cx="2200275" cy="8974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875F54-B8E1-4EE2-9CD8-659350BA0B7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</p:spTree>
    <p:extLst>
      <p:ext uri="{BB962C8B-B14F-4D97-AF65-F5344CB8AC3E}">
        <p14:creationId xmlns:p14="http://schemas.microsoft.com/office/powerpoint/2010/main" xmlns="" val="233912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#2 Discrete child – cont. parents</a:t>
            </a:r>
          </a:p>
        </p:txBody>
      </p:sp>
      <p:pic>
        <p:nvPicPr>
          <p:cNvPr id="43011" name="Content Placeholder 5" descr="Capture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201738"/>
            <a:ext cx="10294938" cy="5815012"/>
          </a:xfrm>
        </p:spPr>
      </p:pic>
      <p:sp>
        <p:nvSpPr>
          <p:cNvPr id="7" name="Rectangle 6"/>
          <p:cNvSpPr/>
          <p:nvPr/>
        </p:nvSpPr>
        <p:spPr>
          <a:xfrm rot="5400000">
            <a:off x="4782344" y="-3196431"/>
            <a:ext cx="307975" cy="8948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A1FB01-F245-4042-B9FC-69F10255A1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</p:spTree>
    <p:extLst>
      <p:ext uri="{BB962C8B-B14F-4D97-AF65-F5344CB8AC3E}">
        <p14:creationId xmlns:p14="http://schemas.microsoft.com/office/powerpoint/2010/main" xmlns="" val="29334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probit?</a:t>
            </a:r>
          </a:p>
        </p:txBody>
      </p:sp>
      <p:pic>
        <p:nvPicPr>
          <p:cNvPr id="44035" name="Content Placeholder 3" descr="Capture9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417638"/>
            <a:ext cx="9612313" cy="50831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7B33CA-94A0-4E40-8622-E3EF986F7B5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</p:spTree>
    <p:extLst>
      <p:ext uri="{BB962C8B-B14F-4D97-AF65-F5344CB8AC3E}">
        <p14:creationId xmlns:p14="http://schemas.microsoft.com/office/powerpoint/2010/main" xmlns="" val="4261737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Sigmoid Function</a:t>
            </a:r>
          </a:p>
        </p:txBody>
      </p:sp>
      <p:pic>
        <p:nvPicPr>
          <p:cNvPr id="45059" name="Content Placeholder 3" descr="Capture1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417638"/>
            <a:ext cx="9145588" cy="5045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6DE634-6CEF-49BF-9185-9C4DDB85CAF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</p:spTree>
    <p:extLst>
      <p:ext uri="{BB962C8B-B14F-4D97-AF65-F5344CB8AC3E}">
        <p14:creationId xmlns:p14="http://schemas.microsoft.com/office/powerpoint/2010/main" xmlns="" val="4262398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Bayes’ Nets: Big Picture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52578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Problems </a:t>
            </a:r>
            <a:r>
              <a:rPr lang="en-US" sz="2400" dirty="0"/>
              <a:t>with using full joint distribution </a:t>
            </a:r>
            <a:r>
              <a:rPr lang="en-US" sz="2400" dirty="0" smtClean="0"/>
              <a:t>:</a:t>
            </a:r>
            <a:endParaRPr lang="en-US" sz="2400" dirty="0"/>
          </a:p>
          <a:p>
            <a:pPr marL="782638" lvl="1">
              <a:lnSpc>
                <a:spcPct val="90000"/>
              </a:lnSpc>
            </a:pPr>
            <a:r>
              <a:rPr lang="en-US" sz="2000" dirty="0"/>
              <a:t>Unless </a:t>
            </a:r>
            <a:r>
              <a:rPr lang="en-US" sz="2000" dirty="0" smtClean="0"/>
              <a:t>very few </a:t>
            </a:r>
            <a:r>
              <a:rPr lang="en-US" sz="2000" dirty="0"/>
              <a:t>variables, the joint is WAY too </a:t>
            </a:r>
            <a:r>
              <a:rPr lang="en-US" sz="2000" dirty="0" smtClean="0"/>
              <a:t>big</a:t>
            </a:r>
            <a:endParaRPr lang="en-US" sz="2000" dirty="0"/>
          </a:p>
          <a:p>
            <a:pPr marL="782638" lvl="1">
              <a:lnSpc>
                <a:spcPct val="90000"/>
              </a:lnSpc>
            </a:pPr>
            <a:r>
              <a:rPr lang="en-US" sz="2000" dirty="0" smtClean="0"/>
              <a:t>Unless very few </a:t>
            </a:r>
            <a:r>
              <a:rPr lang="en-US" sz="2000" dirty="0" smtClean="0"/>
              <a:t>variables, hard </a:t>
            </a:r>
            <a:r>
              <a:rPr lang="en-US" sz="2000" dirty="0"/>
              <a:t>to learn (</a:t>
            </a:r>
            <a:r>
              <a:rPr lang="en-US" sz="2000" dirty="0" smtClean="0"/>
              <a:t>estimate empirically)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C0000"/>
                </a:solidFill>
              </a:rPr>
              <a:t>Bayesian networks</a:t>
            </a:r>
            <a:r>
              <a:rPr lang="en-US" sz="2400" dirty="0">
                <a:solidFill>
                  <a:srgbClr val="CC0000"/>
                </a:solidFill>
              </a:rPr>
              <a:t>: </a:t>
            </a:r>
            <a:r>
              <a:rPr lang="en-US" sz="2400" dirty="0"/>
              <a:t>a technique for describing complex joint </a:t>
            </a:r>
            <a:r>
              <a:rPr lang="en-US" sz="2400" dirty="0" smtClean="0"/>
              <a:t>distributions </a:t>
            </a:r>
            <a:r>
              <a:rPr lang="en-US" sz="2400" dirty="0"/>
              <a:t>(models) using simple, local distributions (conditional probabilities)</a:t>
            </a:r>
          </a:p>
          <a:p>
            <a:pPr marL="782638" lvl="1">
              <a:lnSpc>
                <a:spcPct val="90000"/>
              </a:lnSpc>
            </a:pPr>
            <a:r>
              <a:rPr lang="en-US" sz="2000" dirty="0" smtClean="0"/>
              <a:t>A kind of</a:t>
            </a:r>
            <a:r>
              <a:rPr lang="en-US" sz="2000" dirty="0" smtClean="0">
                <a:solidFill>
                  <a:srgbClr val="CC0000"/>
                </a:solidFill>
              </a:rPr>
              <a:t> “graphical model”</a:t>
            </a:r>
            <a:endParaRPr lang="en-US" sz="2000" dirty="0">
              <a:solidFill>
                <a:srgbClr val="CC0000"/>
              </a:solidFill>
            </a:endParaRPr>
          </a:p>
          <a:p>
            <a:pPr marL="782638" lvl="1">
              <a:lnSpc>
                <a:spcPct val="90000"/>
              </a:lnSpc>
            </a:pPr>
            <a:r>
              <a:rPr lang="en-US" sz="2000" dirty="0"/>
              <a:t>We describe how </a:t>
            </a:r>
            <a:r>
              <a:rPr lang="en-US" sz="2000" dirty="0" smtClean="0"/>
              <a:t>random variables </a:t>
            </a:r>
            <a:r>
              <a:rPr lang="en-US" sz="2000" dirty="0" smtClean="0"/>
              <a:t>interact, locally </a:t>
            </a:r>
            <a:endParaRPr lang="en-US" sz="2000" dirty="0"/>
          </a:p>
          <a:p>
            <a:pPr marL="782638" lvl="1">
              <a:lnSpc>
                <a:spcPct val="90000"/>
              </a:lnSpc>
            </a:pPr>
            <a:r>
              <a:rPr lang="en-US" sz="2000" dirty="0"/>
              <a:t>Local interactions chain together to give </a:t>
            </a:r>
            <a:r>
              <a:rPr lang="en-US" sz="2000" dirty="0" smtClean="0"/>
              <a:t>global distribution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83801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8229600" cy="90328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Inference</a:t>
            </a:r>
            <a:r>
              <a:rPr lang="en-US" dirty="0" smtClean="0">
                <a:solidFill>
                  <a:srgbClr val="7030A0"/>
                </a:solidFill>
              </a:rPr>
              <a:t> in BNs</a:t>
            </a:r>
            <a:endParaRPr lang="en-CA" dirty="0" smtClean="0">
              <a:solidFill>
                <a:srgbClr val="7030A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47750"/>
            <a:ext cx="8839200" cy="4525963"/>
          </a:xfrm>
        </p:spPr>
        <p:txBody>
          <a:bodyPr/>
          <a:lstStyle/>
          <a:p>
            <a:pPr marL="174625" indent="-174625">
              <a:lnSpc>
                <a:spcPct val="120000"/>
              </a:lnSpc>
            </a:pPr>
            <a:r>
              <a:rPr lang="en-US" dirty="0" smtClean="0"/>
              <a:t>The graphical independence representation</a:t>
            </a:r>
          </a:p>
          <a:p>
            <a:pPr marL="685800" lvl="1" indent="-228600">
              <a:lnSpc>
                <a:spcPct val="120000"/>
              </a:lnSpc>
            </a:pPr>
            <a:r>
              <a:rPr lang="en-US" dirty="0" smtClean="0"/>
              <a:t>yields efficient inference schemes</a:t>
            </a:r>
          </a:p>
          <a:p>
            <a:pPr marL="174625" indent="-174625">
              <a:lnSpc>
                <a:spcPct val="120000"/>
              </a:lnSpc>
            </a:pPr>
            <a:r>
              <a:rPr lang="en-US" dirty="0" smtClean="0"/>
              <a:t>We generally want to compute </a:t>
            </a:r>
          </a:p>
          <a:p>
            <a:pPr marL="685800" lvl="1" indent="-228600">
              <a:lnSpc>
                <a:spcPct val="120000"/>
              </a:lnSpc>
            </a:pPr>
            <a:r>
              <a:rPr lang="en-US" dirty="0" smtClean="0"/>
              <a:t>Marginal probability: </a:t>
            </a:r>
            <a:r>
              <a:rPr lang="en-US" i="1" dirty="0" err="1" smtClean="0"/>
              <a:t>Pr</a:t>
            </a:r>
            <a:r>
              <a:rPr lang="en-US" i="1" dirty="0" smtClean="0"/>
              <a:t>(Z),</a:t>
            </a:r>
            <a:r>
              <a:rPr lang="en-US" dirty="0" smtClean="0"/>
              <a:t>  </a:t>
            </a:r>
          </a:p>
          <a:p>
            <a:pPr marL="685800" lvl="1" indent="-228600">
              <a:lnSpc>
                <a:spcPct val="120000"/>
              </a:lnSpc>
            </a:pPr>
            <a:r>
              <a:rPr lang="en-US" i="1" dirty="0" err="1" smtClean="0"/>
              <a:t>Pr</a:t>
            </a:r>
            <a:r>
              <a:rPr lang="en-US" i="1" dirty="0" smtClean="0"/>
              <a:t>(Z|</a:t>
            </a:r>
            <a:r>
              <a:rPr lang="en-US" b="1" i="1" dirty="0" smtClean="0"/>
              <a:t>E</a:t>
            </a:r>
            <a:r>
              <a:rPr lang="en-US" i="1" dirty="0" smtClean="0"/>
              <a:t>)</a:t>
            </a:r>
            <a:r>
              <a:rPr lang="en-US" dirty="0" smtClean="0"/>
              <a:t> where </a:t>
            </a:r>
            <a:r>
              <a:rPr lang="en-US" b="1" i="1" dirty="0" smtClean="0"/>
              <a:t>E</a:t>
            </a:r>
            <a:r>
              <a:rPr lang="en-US" dirty="0" smtClean="0"/>
              <a:t> is (conjunctive) evidence</a:t>
            </a:r>
          </a:p>
          <a:p>
            <a:pPr marL="1085850" lvl="2">
              <a:lnSpc>
                <a:spcPct val="120000"/>
              </a:lnSpc>
            </a:pPr>
            <a:r>
              <a:rPr lang="en-US" dirty="0" smtClean="0"/>
              <a:t>Z: query variable(s), </a:t>
            </a:r>
          </a:p>
          <a:p>
            <a:pPr marL="1085850" lvl="2">
              <a:lnSpc>
                <a:spcPct val="120000"/>
              </a:lnSpc>
            </a:pPr>
            <a:r>
              <a:rPr lang="en-US" dirty="0" smtClean="0"/>
              <a:t>E: evidence variable(s)</a:t>
            </a:r>
          </a:p>
          <a:p>
            <a:pPr marL="1085850" lvl="2">
              <a:lnSpc>
                <a:spcPct val="120000"/>
              </a:lnSpc>
            </a:pPr>
            <a:r>
              <a:rPr lang="en-US" dirty="0" smtClean="0"/>
              <a:t>everything else: hidden variable</a:t>
            </a:r>
          </a:p>
          <a:p>
            <a:pPr marL="174625" indent="-174625">
              <a:lnSpc>
                <a:spcPct val="120000"/>
              </a:lnSpc>
            </a:pPr>
            <a:r>
              <a:rPr lang="en-US" dirty="0" smtClean="0"/>
              <a:t>Computations organized by network topology</a:t>
            </a:r>
          </a:p>
        </p:txBody>
      </p:sp>
      <p:sp>
        <p:nvSpPr>
          <p:cNvPr id="2560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196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600" dirty="0"/>
              <a:t>© D. Weld and D. Fox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486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BEB31B-9CC2-4E09-98DA-08E8ABE91CA7}" type="slidenum">
              <a:rPr lang="en-US" sz="1200"/>
              <a:pPr>
                <a:defRPr/>
              </a:pPr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640835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P(B | J=true, M=true)</a:t>
            </a:r>
            <a:endParaRPr lang="en-CA" dirty="0" smtClean="0">
              <a:solidFill>
                <a:srgbClr val="7030A0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5318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409466-C908-4BAB-B773-3A239B53574D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7109" name="Oval 3"/>
          <p:cNvSpPr>
            <a:spLocks noChangeArrowheads="1"/>
          </p:cNvSpPr>
          <p:nvPr/>
        </p:nvSpPr>
        <p:spPr bwMode="auto">
          <a:xfrm>
            <a:off x="2192338" y="1417638"/>
            <a:ext cx="1981200" cy="762000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2268538" y="1570038"/>
            <a:ext cx="183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Earthquake</a:t>
            </a:r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1" name="Oval 5"/>
          <p:cNvSpPr>
            <a:spLocks noChangeArrowheads="1"/>
          </p:cNvSpPr>
          <p:nvPr/>
        </p:nvSpPr>
        <p:spPr bwMode="auto">
          <a:xfrm>
            <a:off x="5545138" y="1493838"/>
            <a:ext cx="1600200" cy="609600"/>
          </a:xfrm>
          <a:prstGeom prst="ellipse">
            <a:avLst/>
          </a:prstGeom>
          <a:solidFill>
            <a:schemeClr val="bg1">
              <a:alpha val="50195"/>
            </a:schemeClr>
          </a:solidFill>
          <a:ln w="76200" algn="ctr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Text Box 6"/>
          <p:cNvSpPr txBox="1">
            <a:spLocks noChangeArrowheads="1"/>
          </p:cNvSpPr>
          <p:nvPr/>
        </p:nvSpPr>
        <p:spPr bwMode="auto">
          <a:xfrm>
            <a:off x="5621338" y="1570038"/>
            <a:ext cx="1411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Burglary</a:t>
            </a:r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3" name="Oval 7"/>
          <p:cNvSpPr>
            <a:spLocks noChangeArrowheads="1"/>
          </p:cNvSpPr>
          <p:nvPr/>
        </p:nvSpPr>
        <p:spPr bwMode="auto">
          <a:xfrm>
            <a:off x="3868738" y="3017838"/>
            <a:ext cx="14478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Text Box 8"/>
          <p:cNvSpPr txBox="1">
            <a:spLocks noChangeArrowheads="1"/>
          </p:cNvSpPr>
          <p:nvPr/>
        </p:nvSpPr>
        <p:spPr bwMode="auto">
          <a:xfrm>
            <a:off x="4021138" y="3094038"/>
            <a:ext cx="1042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Alarm</a:t>
            </a:r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5" name="Oval 9"/>
          <p:cNvSpPr>
            <a:spLocks noChangeArrowheads="1"/>
          </p:cNvSpPr>
          <p:nvPr/>
        </p:nvSpPr>
        <p:spPr bwMode="auto">
          <a:xfrm>
            <a:off x="5316538" y="4465638"/>
            <a:ext cx="17526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7116" name="Text Box 10"/>
          <p:cNvSpPr txBox="1">
            <a:spLocks noChangeArrowheads="1"/>
          </p:cNvSpPr>
          <p:nvPr/>
        </p:nvSpPr>
        <p:spPr bwMode="auto">
          <a:xfrm>
            <a:off x="5378450" y="4619625"/>
            <a:ext cx="162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MaryCalls</a:t>
            </a:r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7" name="Oval 11"/>
          <p:cNvSpPr>
            <a:spLocks noChangeArrowheads="1"/>
          </p:cNvSpPr>
          <p:nvPr/>
        </p:nvSpPr>
        <p:spPr bwMode="auto">
          <a:xfrm>
            <a:off x="2344738" y="4465638"/>
            <a:ext cx="17526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7118" name="Text Box 12"/>
          <p:cNvSpPr txBox="1">
            <a:spLocks noChangeArrowheads="1"/>
          </p:cNvSpPr>
          <p:nvPr/>
        </p:nvSpPr>
        <p:spPr bwMode="auto">
          <a:xfrm>
            <a:off x="2459038" y="4619625"/>
            <a:ext cx="1573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JohnCalls</a:t>
            </a:r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9" name="Line 13"/>
          <p:cNvSpPr>
            <a:spLocks noChangeShapeType="1"/>
          </p:cNvSpPr>
          <p:nvPr/>
        </p:nvSpPr>
        <p:spPr bwMode="auto">
          <a:xfrm>
            <a:off x="3716338" y="2179638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Line 14"/>
          <p:cNvSpPr>
            <a:spLocks noChangeShapeType="1"/>
          </p:cNvSpPr>
          <p:nvPr/>
        </p:nvSpPr>
        <p:spPr bwMode="auto">
          <a:xfrm flipH="1">
            <a:off x="4935538" y="2179638"/>
            <a:ext cx="1295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Line 15"/>
          <p:cNvSpPr>
            <a:spLocks noChangeShapeType="1"/>
          </p:cNvSpPr>
          <p:nvPr/>
        </p:nvSpPr>
        <p:spPr bwMode="auto">
          <a:xfrm flipH="1">
            <a:off x="3259138" y="3627438"/>
            <a:ext cx="990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Line 16"/>
          <p:cNvSpPr>
            <a:spLocks noChangeShapeType="1"/>
          </p:cNvSpPr>
          <p:nvPr/>
        </p:nvSpPr>
        <p:spPr bwMode="auto">
          <a:xfrm>
            <a:off x="5087938" y="3551238"/>
            <a:ext cx="990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Rectangle 17"/>
          <p:cNvSpPr>
            <a:spLocks noChangeArrowheads="1"/>
          </p:cNvSpPr>
          <p:nvPr/>
        </p:nvSpPr>
        <p:spPr bwMode="auto">
          <a:xfrm>
            <a:off x="0" y="53101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0" i="0" dirty="0">
                <a:solidFill>
                  <a:schemeClr val="accent2"/>
                </a:solidFill>
              </a:rPr>
              <a:t>P(</a:t>
            </a:r>
            <a:r>
              <a:rPr lang="en-US" sz="2400" b="0" i="0" dirty="0" err="1">
                <a:solidFill>
                  <a:schemeClr val="accent2"/>
                </a:solidFill>
              </a:rPr>
              <a:t>b|j,m</a:t>
            </a:r>
            <a:r>
              <a:rPr lang="en-US" sz="2400" b="0" i="0" dirty="0">
                <a:solidFill>
                  <a:schemeClr val="accent2"/>
                </a:solidFill>
              </a:rPr>
              <a:t>) = </a:t>
            </a:r>
            <a:r>
              <a:rPr lang="en-US" sz="2400" b="0" i="0" dirty="0">
                <a:solidFill>
                  <a:schemeClr val="accent2"/>
                </a:solidFill>
                <a:sym typeface="Symbol" pitchFamily="18" charset="2"/>
              </a:rPr>
              <a:t> </a:t>
            </a:r>
            <a:r>
              <a:rPr lang="en-US" sz="4800" b="0" i="0" dirty="0">
                <a:solidFill>
                  <a:schemeClr val="accent2"/>
                </a:solidFill>
                <a:sym typeface="Symbol" pitchFamily="18" charset="2"/>
              </a:rPr>
              <a:t> </a:t>
            </a:r>
            <a:r>
              <a:rPr lang="en-US" sz="2400" b="0" i="0" dirty="0">
                <a:solidFill>
                  <a:schemeClr val="accent2"/>
                </a:solidFill>
                <a:sym typeface="Symbol" pitchFamily="18" charset="2"/>
              </a:rPr>
              <a:t>P(</a:t>
            </a:r>
            <a:r>
              <a:rPr lang="en-US" sz="2400" b="0" i="0" dirty="0" err="1">
                <a:solidFill>
                  <a:schemeClr val="accent2"/>
                </a:solidFill>
                <a:sym typeface="Symbol" pitchFamily="18" charset="2"/>
              </a:rPr>
              <a:t>b,j,m,e,a</a:t>
            </a:r>
            <a:r>
              <a:rPr lang="en-US" sz="2400" b="0" i="0" dirty="0">
                <a:solidFill>
                  <a:schemeClr val="accent2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47124" name="Rectangle 18"/>
          <p:cNvSpPr>
            <a:spLocks noChangeArrowheads="1"/>
          </p:cNvSpPr>
          <p:nvPr/>
        </p:nvSpPr>
        <p:spPr bwMode="auto">
          <a:xfrm>
            <a:off x="3535363" y="5715000"/>
            <a:ext cx="40338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b="0" i="0">
                <a:solidFill>
                  <a:schemeClr val="accent2"/>
                </a:solidFill>
              </a:rPr>
              <a:t>           e,a</a:t>
            </a:r>
            <a:endParaRPr lang="en-US" sz="2000" b="0" i="0">
              <a:solidFill>
                <a:schemeClr val="accent2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428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P(B | J=true, M=true)</a:t>
            </a:r>
            <a:endParaRPr lang="en-CA" dirty="0" smtClean="0">
              <a:solidFill>
                <a:srgbClr val="7030A0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5318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409466-C908-4BAB-B773-3A239B53574D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7109" name="Oval 3"/>
          <p:cNvSpPr>
            <a:spLocks noChangeArrowheads="1"/>
          </p:cNvSpPr>
          <p:nvPr/>
        </p:nvSpPr>
        <p:spPr bwMode="auto">
          <a:xfrm>
            <a:off x="2192338" y="1417638"/>
            <a:ext cx="1981200" cy="762000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2268538" y="1570038"/>
            <a:ext cx="183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Earthquake</a:t>
            </a:r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1" name="Oval 5"/>
          <p:cNvSpPr>
            <a:spLocks noChangeArrowheads="1"/>
          </p:cNvSpPr>
          <p:nvPr/>
        </p:nvSpPr>
        <p:spPr bwMode="auto">
          <a:xfrm>
            <a:off x="5545138" y="1493838"/>
            <a:ext cx="1600200" cy="609600"/>
          </a:xfrm>
          <a:prstGeom prst="ellipse">
            <a:avLst/>
          </a:prstGeom>
          <a:solidFill>
            <a:schemeClr val="bg1">
              <a:alpha val="50195"/>
            </a:schemeClr>
          </a:solidFill>
          <a:ln w="76200" algn="ctr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Text Box 6"/>
          <p:cNvSpPr txBox="1">
            <a:spLocks noChangeArrowheads="1"/>
          </p:cNvSpPr>
          <p:nvPr/>
        </p:nvSpPr>
        <p:spPr bwMode="auto">
          <a:xfrm>
            <a:off x="5621338" y="1570038"/>
            <a:ext cx="1411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Burglary</a:t>
            </a:r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3" name="Oval 7"/>
          <p:cNvSpPr>
            <a:spLocks noChangeArrowheads="1"/>
          </p:cNvSpPr>
          <p:nvPr/>
        </p:nvSpPr>
        <p:spPr bwMode="auto">
          <a:xfrm>
            <a:off x="3868738" y="3017838"/>
            <a:ext cx="14478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Text Box 8"/>
          <p:cNvSpPr txBox="1">
            <a:spLocks noChangeArrowheads="1"/>
          </p:cNvSpPr>
          <p:nvPr/>
        </p:nvSpPr>
        <p:spPr bwMode="auto">
          <a:xfrm>
            <a:off x="4021138" y="3094038"/>
            <a:ext cx="1042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Alarm</a:t>
            </a:r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5" name="Oval 9"/>
          <p:cNvSpPr>
            <a:spLocks noChangeArrowheads="1"/>
          </p:cNvSpPr>
          <p:nvPr/>
        </p:nvSpPr>
        <p:spPr bwMode="auto">
          <a:xfrm>
            <a:off x="5316538" y="4465638"/>
            <a:ext cx="17526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7116" name="Text Box 10"/>
          <p:cNvSpPr txBox="1">
            <a:spLocks noChangeArrowheads="1"/>
          </p:cNvSpPr>
          <p:nvPr/>
        </p:nvSpPr>
        <p:spPr bwMode="auto">
          <a:xfrm>
            <a:off x="5378450" y="4619625"/>
            <a:ext cx="162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MaryCalls</a:t>
            </a:r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7" name="Oval 11"/>
          <p:cNvSpPr>
            <a:spLocks noChangeArrowheads="1"/>
          </p:cNvSpPr>
          <p:nvPr/>
        </p:nvSpPr>
        <p:spPr bwMode="auto">
          <a:xfrm>
            <a:off x="2344738" y="4465638"/>
            <a:ext cx="17526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7118" name="Text Box 12"/>
          <p:cNvSpPr txBox="1">
            <a:spLocks noChangeArrowheads="1"/>
          </p:cNvSpPr>
          <p:nvPr/>
        </p:nvSpPr>
        <p:spPr bwMode="auto">
          <a:xfrm>
            <a:off x="2459038" y="4619625"/>
            <a:ext cx="1573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JohnCalls</a:t>
            </a:r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9" name="Line 13"/>
          <p:cNvSpPr>
            <a:spLocks noChangeShapeType="1"/>
          </p:cNvSpPr>
          <p:nvPr/>
        </p:nvSpPr>
        <p:spPr bwMode="auto">
          <a:xfrm>
            <a:off x="3716338" y="2179638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Line 14"/>
          <p:cNvSpPr>
            <a:spLocks noChangeShapeType="1"/>
          </p:cNvSpPr>
          <p:nvPr/>
        </p:nvSpPr>
        <p:spPr bwMode="auto">
          <a:xfrm flipH="1">
            <a:off x="4935538" y="2179638"/>
            <a:ext cx="1295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Line 15"/>
          <p:cNvSpPr>
            <a:spLocks noChangeShapeType="1"/>
          </p:cNvSpPr>
          <p:nvPr/>
        </p:nvSpPr>
        <p:spPr bwMode="auto">
          <a:xfrm flipH="1">
            <a:off x="3259138" y="3627438"/>
            <a:ext cx="990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Line 16"/>
          <p:cNvSpPr>
            <a:spLocks noChangeShapeType="1"/>
          </p:cNvSpPr>
          <p:nvPr/>
        </p:nvSpPr>
        <p:spPr bwMode="auto">
          <a:xfrm>
            <a:off x="5087938" y="3551238"/>
            <a:ext cx="990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51958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b="0" i="0" dirty="0">
                <a:solidFill>
                  <a:schemeClr val="accent2"/>
                </a:solidFill>
              </a:rPr>
              <a:t>P(</a:t>
            </a:r>
            <a:r>
              <a:rPr lang="en-US" sz="2000" b="0" i="0" dirty="0" err="1">
                <a:solidFill>
                  <a:schemeClr val="accent2"/>
                </a:solidFill>
              </a:rPr>
              <a:t>b|j,m</a:t>
            </a:r>
            <a:r>
              <a:rPr lang="en-US" sz="2000" b="0" i="0" dirty="0">
                <a:solidFill>
                  <a:schemeClr val="accent2"/>
                </a:solidFill>
              </a:rPr>
              <a:t>) = </a:t>
            </a:r>
            <a:r>
              <a:rPr lang="en-US" sz="2000" b="0" i="0" dirty="0">
                <a:solidFill>
                  <a:schemeClr val="accent2"/>
                </a:solidFill>
                <a:sym typeface="Symbol" pitchFamily="18" charset="2"/>
              </a:rPr>
              <a:t>P(b) </a:t>
            </a:r>
            <a:r>
              <a:rPr lang="en-US" sz="4400" b="0" i="0" dirty="0">
                <a:solidFill>
                  <a:schemeClr val="accent2"/>
                </a:solidFill>
                <a:sym typeface="Symbol" pitchFamily="18" charset="2"/>
              </a:rPr>
              <a:t></a:t>
            </a:r>
            <a:r>
              <a:rPr lang="en-US" sz="2000" b="0" i="0" dirty="0">
                <a:solidFill>
                  <a:schemeClr val="accent2"/>
                </a:solidFill>
                <a:sym typeface="Symbol" pitchFamily="18" charset="2"/>
              </a:rPr>
              <a:t>P(e) </a:t>
            </a:r>
            <a:r>
              <a:rPr lang="en-US" sz="4400" b="0" i="0" dirty="0">
                <a:solidFill>
                  <a:schemeClr val="accent2"/>
                </a:solidFill>
                <a:sym typeface="Symbol" pitchFamily="18" charset="2"/>
              </a:rPr>
              <a:t></a:t>
            </a:r>
            <a:r>
              <a:rPr lang="en-US" sz="2000" b="0" i="0" dirty="0">
                <a:solidFill>
                  <a:schemeClr val="accent2"/>
                </a:solidFill>
                <a:sym typeface="Symbol" pitchFamily="18" charset="2"/>
              </a:rPr>
              <a:t>P(</a:t>
            </a:r>
            <a:r>
              <a:rPr lang="en-US" sz="2000" b="0" i="0" dirty="0" err="1">
                <a:solidFill>
                  <a:schemeClr val="accent2"/>
                </a:solidFill>
                <a:sym typeface="Symbol" pitchFamily="18" charset="2"/>
              </a:rPr>
              <a:t>a|b,e</a:t>
            </a:r>
            <a:r>
              <a:rPr lang="en-US" sz="2000" b="0" i="0" dirty="0">
                <a:solidFill>
                  <a:schemeClr val="accent2"/>
                </a:solidFill>
                <a:sym typeface="Symbol" pitchFamily="18" charset="2"/>
              </a:rPr>
              <a:t>)P(</a:t>
            </a:r>
            <a:r>
              <a:rPr lang="en-US" sz="2000" b="0" i="0" dirty="0" err="1">
                <a:solidFill>
                  <a:schemeClr val="accent2"/>
                </a:solidFill>
                <a:sym typeface="Symbol" pitchFamily="18" charset="2"/>
              </a:rPr>
              <a:t>j|a</a:t>
            </a:r>
            <a:r>
              <a:rPr lang="en-US" sz="2000" b="0" i="0" dirty="0">
                <a:solidFill>
                  <a:schemeClr val="accent2"/>
                </a:solidFill>
                <a:sym typeface="Symbol" pitchFamily="18" charset="2"/>
              </a:rPr>
              <a:t>)P(</a:t>
            </a:r>
            <a:r>
              <a:rPr lang="en-US" sz="2000" b="0" i="0" dirty="0" err="1">
                <a:solidFill>
                  <a:schemeClr val="accent2"/>
                </a:solidFill>
                <a:sym typeface="Symbol" pitchFamily="18" charset="2"/>
              </a:rPr>
              <a:t>m|a</a:t>
            </a:r>
            <a:r>
              <a:rPr lang="en-US" sz="2000" b="0" i="0" dirty="0">
                <a:solidFill>
                  <a:schemeClr val="accent2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733800" y="5562600"/>
            <a:ext cx="40338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b="0" i="0" dirty="0">
                <a:solidFill>
                  <a:schemeClr val="accent2"/>
                </a:solidFill>
              </a:rPr>
              <a:t>e </a:t>
            </a:r>
            <a:r>
              <a:rPr lang="en-US" sz="2000" b="0" i="0" dirty="0" smtClean="0">
                <a:solidFill>
                  <a:schemeClr val="accent2"/>
                </a:solidFill>
              </a:rPr>
              <a:t>           </a:t>
            </a:r>
            <a:r>
              <a:rPr lang="en-US" sz="2000" b="0" i="0" dirty="0">
                <a:solidFill>
                  <a:schemeClr val="accent2"/>
                </a:solidFill>
              </a:rPr>
              <a:t>a</a:t>
            </a:r>
            <a:endParaRPr lang="en-US" sz="2000" b="0" i="0" dirty="0">
              <a:solidFill>
                <a:schemeClr val="accent2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986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0975"/>
            <a:ext cx="8229600" cy="1143000"/>
          </a:xfrm>
        </p:spPr>
        <p:txBody>
          <a:bodyPr/>
          <a:lstStyle/>
          <a:p>
            <a:r>
              <a:rPr lang="en-US" smtClean="0"/>
              <a:t>Variable Elimination</a:t>
            </a:r>
          </a:p>
        </p:txBody>
      </p:sp>
      <p:sp>
        <p:nvSpPr>
          <p:cNvPr id="307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6980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2B45DB-7243-499F-B958-F4ECA337E786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grpSp>
        <p:nvGrpSpPr>
          <p:cNvPr id="49157" name="Group 3"/>
          <p:cNvGrpSpPr>
            <a:grpSpLocks/>
          </p:cNvGrpSpPr>
          <p:nvPr/>
        </p:nvGrpSpPr>
        <p:grpSpPr bwMode="auto">
          <a:xfrm>
            <a:off x="231775" y="1109663"/>
            <a:ext cx="8450263" cy="5006975"/>
            <a:chOff x="146" y="755"/>
            <a:chExt cx="5323" cy="3221"/>
          </a:xfrm>
        </p:grpSpPr>
        <p:graphicFrame>
          <p:nvGraphicFramePr>
            <p:cNvPr id="49162" name="Object 4"/>
            <p:cNvGraphicFramePr>
              <a:graphicFrameLocks noChangeAspect="1"/>
            </p:cNvGraphicFramePr>
            <p:nvPr/>
          </p:nvGraphicFramePr>
          <p:xfrm>
            <a:off x="437" y="755"/>
            <a:ext cx="5032" cy="3221"/>
          </p:xfrm>
          <a:graphic>
            <a:graphicData uri="http://schemas.openxmlformats.org/presentationml/2006/ole">
              <p:oleObj spid="_x0000_s2054" name="Bitmap Image" r:id="rId4" imgW="6516010" imgH="4172532" progId="PBrush">
                <p:embed/>
              </p:oleObj>
            </a:graphicData>
          </a:graphic>
        </p:graphicFrame>
        <p:graphicFrame>
          <p:nvGraphicFramePr>
            <p:cNvPr id="49163" name="Object 5"/>
            <p:cNvGraphicFramePr>
              <a:graphicFrameLocks noChangeAspect="1"/>
            </p:cNvGraphicFramePr>
            <p:nvPr/>
          </p:nvGraphicFramePr>
          <p:xfrm>
            <a:off x="146" y="2547"/>
            <a:ext cx="544" cy="1161"/>
          </p:xfrm>
          <a:graphic>
            <a:graphicData uri="http://schemas.openxmlformats.org/presentationml/2006/ole">
              <p:oleObj spid="_x0000_s2055" name="Bitmap Image" r:id="rId5" imgW="638264" imgH="1362265" progId="PBrush">
                <p:embed/>
              </p:oleObj>
            </a:graphicData>
          </a:graphic>
        </p:graphicFrame>
      </p:grpSp>
      <p:sp>
        <p:nvSpPr>
          <p:cNvPr id="49158" name="Rectangle 20"/>
          <p:cNvSpPr>
            <a:spLocks noChangeArrowheads="1"/>
          </p:cNvSpPr>
          <p:nvPr/>
        </p:nvSpPr>
        <p:spPr bwMode="auto">
          <a:xfrm>
            <a:off x="0" y="3571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0" i="0">
                <a:solidFill>
                  <a:srgbClr val="3333CC"/>
                </a:solidFill>
              </a:rPr>
              <a:t>P(b|j,m) = </a:t>
            </a:r>
            <a:r>
              <a:rPr lang="en-US" b="0" i="0">
                <a:solidFill>
                  <a:srgbClr val="3333CC"/>
                </a:solidFill>
                <a:sym typeface="Symbol" pitchFamily="18" charset="2"/>
              </a:rPr>
              <a:t>P(b) </a:t>
            </a:r>
            <a:r>
              <a:rPr lang="en-US" sz="4000" b="0" i="0">
                <a:solidFill>
                  <a:srgbClr val="3333CC"/>
                </a:solidFill>
                <a:sym typeface="Symbol" pitchFamily="18" charset="2"/>
              </a:rPr>
              <a:t></a:t>
            </a:r>
            <a:r>
              <a:rPr lang="en-US" b="0" i="0">
                <a:solidFill>
                  <a:srgbClr val="3333CC"/>
                </a:solidFill>
                <a:sym typeface="Symbol" pitchFamily="18" charset="2"/>
              </a:rPr>
              <a:t>P(e) </a:t>
            </a:r>
            <a:r>
              <a:rPr lang="en-US" sz="4000" b="0" i="0">
                <a:solidFill>
                  <a:srgbClr val="3333CC"/>
                </a:solidFill>
                <a:sym typeface="Symbol" pitchFamily="18" charset="2"/>
              </a:rPr>
              <a:t></a:t>
            </a:r>
            <a:r>
              <a:rPr lang="en-US" b="0" i="0">
                <a:solidFill>
                  <a:srgbClr val="3333CC"/>
                </a:solidFill>
                <a:sym typeface="Symbol" pitchFamily="18" charset="2"/>
              </a:rPr>
              <a:t>P(a|b,e)P(j|a)P(m,a)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775" y="3697288"/>
            <a:ext cx="8455025" cy="230505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60" name="Rectangle 21"/>
          <p:cNvSpPr>
            <a:spLocks noChangeArrowheads="1"/>
          </p:cNvSpPr>
          <p:nvPr/>
        </p:nvSpPr>
        <p:spPr bwMode="auto">
          <a:xfrm>
            <a:off x="3814763" y="625475"/>
            <a:ext cx="40338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b="0" i="0" dirty="0">
                <a:solidFill>
                  <a:srgbClr val="3333CC"/>
                </a:solidFill>
              </a:rPr>
              <a:t>e        </a:t>
            </a:r>
            <a:r>
              <a:rPr lang="en-US" sz="2000" b="0" i="0" dirty="0" smtClean="0">
                <a:solidFill>
                  <a:srgbClr val="3333CC"/>
                </a:solidFill>
              </a:rPr>
              <a:t>  </a:t>
            </a:r>
            <a:r>
              <a:rPr lang="en-US" sz="2000" b="0" i="0" dirty="0">
                <a:solidFill>
                  <a:srgbClr val="3333CC"/>
                </a:solidFill>
              </a:rPr>
              <a:t>a</a:t>
            </a:r>
            <a:endParaRPr lang="en-US" sz="2000" b="0" i="0" dirty="0">
              <a:solidFill>
                <a:srgbClr val="3333CC"/>
              </a:solidFill>
              <a:sym typeface="Symbol" pitchFamily="18" charset="2"/>
            </a:endParaRPr>
          </a:p>
        </p:txBody>
      </p:sp>
      <p:sp>
        <p:nvSpPr>
          <p:cNvPr id="49161" name="TextBox 10"/>
          <p:cNvSpPr txBox="1">
            <a:spLocks noChangeArrowheads="1"/>
          </p:cNvSpPr>
          <p:nvPr/>
        </p:nvSpPr>
        <p:spPr bwMode="auto">
          <a:xfrm>
            <a:off x="347663" y="5964238"/>
            <a:ext cx="85756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buFontTx/>
              <a:buNone/>
            </a:pPr>
            <a:r>
              <a:rPr lang="en-US" sz="2800" b="0" i="0">
                <a:solidFill>
                  <a:srgbClr val="C00000"/>
                </a:solidFill>
              </a:rPr>
              <a:t>Repeated computations </a:t>
            </a:r>
            <a:r>
              <a:rPr lang="en-US" sz="2800" b="0" i="0">
                <a:solidFill>
                  <a:srgbClr val="C00000"/>
                </a:solidFill>
                <a:sym typeface="Wingdings" pitchFamily="2" charset="2"/>
              </a:rPr>
              <a:t> Dynamic Programming</a:t>
            </a:r>
            <a:endParaRPr lang="en-US" sz="2800" b="0" i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590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91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Variable Elimination</a:t>
            </a:r>
            <a:endParaRPr lang="en-CA" dirty="0" smtClean="0">
              <a:solidFill>
                <a:srgbClr val="7030A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68400"/>
            <a:ext cx="8991600" cy="4525963"/>
          </a:xfrm>
        </p:spPr>
        <p:txBody>
          <a:bodyPr/>
          <a:lstStyle/>
          <a:p>
            <a:pPr marL="174625" indent="-174625"/>
            <a:r>
              <a:rPr lang="en-US" dirty="0" smtClean="0"/>
              <a:t>A </a:t>
            </a:r>
            <a:r>
              <a:rPr lang="en-US" i="1" dirty="0" smtClean="0">
                <a:solidFill>
                  <a:srgbClr val="FF0000"/>
                </a:solidFill>
              </a:rPr>
              <a:t>factor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a function from some set of variables into a specific value: e.g., </a:t>
            </a:r>
            <a:r>
              <a:rPr lang="en-US" i="1" dirty="0" smtClean="0"/>
              <a:t>f(E,A,J)</a:t>
            </a:r>
            <a:endParaRPr lang="en-US" dirty="0" smtClean="0"/>
          </a:p>
          <a:p>
            <a:pPr marL="685800" lvl="1" indent="-228600"/>
            <a:r>
              <a:rPr lang="en-US" dirty="0" smtClean="0"/>
              <a:t>CPTs are factors, e.g., </a:t>
            </a:r>
            <a:r>
              <a:rPr lang="en-US" i="1" dirty="0" smtClean="0"/>
              <a:t>P(A|E,B)</a:t>
            </a:r>
            <a:r>
              <a:rPr lang="en-US" dirty="0" smtClean="0"/>
              <a:t> function of </a:t>
            </a:r>
            <a:r>
              <a:rPr lang="en-US" i="1" dirty="0" smtClean="0"/>
              <a:t>A,E,B</a:t>
            </a:r>
            <a:endParaRPr lang="en-US" dirty="0" smtClean="0"/>
          </a:p>
          <a:p>
            <a:pPr marL="174625" indent="-174625">
              <a:lnSpc>
                <a:spcPct val="110000"/>
              </a:lnSpc>
            </a:pPr>
            <a:r>
              <a:rPr lang="en-US" dirty="0" smtClean="0"/>
              <a:t>VE works by </a:t>
            </a:r>
            <a:r>
              <a:rPr lang="en-US" i="1" dirty="0" smtClean="0"/>
              <a:t>eliminating</a:t>
            </a:r>
            <a:r>
              <a:rPr lang="en-US" dirty="0" smtClean="0"/>
              <a:t> all variables in turn until there is a factor with only query variable</a:t>
            </a:r>
          </a:p>
          <a:p>
            <a:pPr marL="174625" indent="-174625">
              <a:lnSpc>
                <a:spcPct val="120000"/>
              </a:lnSpc>
            </a:pPr>
            <a:r>
              <a:rPr lang="en-US" dirty="0" smtClean="0"/>
              <a:t>To eliminate a variable:</a:t>
            </a:r>
          </a:p>
          <a:p>
            <a:pPr marL="685800" lvl="1" indent="-228600"/>
            <a:r>
              <a:rPr lang="en-US" i="1" dirty="0" smtClean="0">
                <a:solidFill>
                  <a:srgbClr val="FF0000"/>
                </a:solidFill>
              </a:rPr>
              <a:t>join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all factors containing that variable (like DB)</a:t>
            </a:r>
          </a:p>
          <a:p>
            <a:pPr marL="685800" lvl="1" indent="-228600"/>
            <a:r>
              <a:rPr lang="en-US" i="1" dirty="0" smtClean="0">
                <a:solidFill>
                  <a:srgbClr val="FF0000"/>
                </a:solidFill>
              </a:rPr>
              <a:t>sum out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influence of the variable on new factor</a:t>
            </a:r>
          </a:p>
          <a:p>
            <a:pPr marL="685800" lvl="1" indent="-228600"/>
            <a:r>
              <a:rPr lang="en-US" dirty="0" smtClean="0"/>
              <a:t>exploits product form of joint distribution</a:t>
            </a:r>
            <a:endParaRPr lang="en-CA" dirty="0" smtClean="0"/>
          </a:p>
        </p:txBody>
      </p:sp>
      <p:sp>
        <p:nvSpPr>
          <p:cNvPr id="2867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dirty="0"/>
              <a:t>© D. Weld and D. Fox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58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53A6DEC-483C-4F2E-8BCD-11027ECB1E62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4392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705600" cy="1219200"/>
          </a:xfrm>
        </p:spPr>
        <p:txBody>
          <a:bodyPr/>
          <a:lstStyle/>
          <a:p>
            <a:r>
              <a:rPr lang="en-US" dirty="0" smtClean="0"/>
              <a:t>Example of VE: P(J)</a:t>
            </a:r>
            <a:endParaRPr lang="en-CA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74625" indent="-174625">
              <a:buFontTx/>
              <a:buNone/>
            </a:pPr>
            <a:endParaRPr lang="en-US" smtClean="0"/>
          </a:p>
          <a:p>
            <a:pPr marL="174625" indent="-174625"/>
            <a:endParaRPr lang="en-CA" smtClean="0"/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486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E3691F-6CF5-42C6-BFBF-ED23311B34DF}" type="slidenum">
              <a:rPr lang="en-US" sz="1600"/>
              <a:pPr>
                <a:defRPr/>
              </a:pPr>
              <a:t>35</a:t>
            </a:fld>
            <a:endParaRPr lang="en-US" sz="16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6546850" y="457200"/>
            <a:ext cx="2139950" cy="2632075"/>
            <a:chOff x="6505575" y="609600"/>
            <a:chExt cx="2139950" cy="3089275"/>
          </a:xfrm>
        </p:grpSpPr>
        <p:grpSp>
          <p:nvGrpSpPr>
            <p:cNvPr id="51206" name="Group 4"/>
            <p:cNvGrpSpPr>
              <a:grpSpLocks/>
            </p:cNvGrpSpPr>
            <p:nvPr/>
          </p:nvGrpSpPr>
          <p:grpSpPr bwMode="auto">
            <a:xfrm>
              <a:off x="6505575" y="609600"/>
              <a:ext cx="950913" cy="617538"/>
              <a:chOff x="3612" y="1296"/>
              <a:chExt cx="679" cy="389"/>
            </a:xfrm>
          </p:grpSpPr>
          <p:sp>
            <p:nvSpPr>
              <p:cNvPr id="51224" name="Oval 5"/>
              <p:cNvSpPr>
                <a:spLocks noChangeArrowheads="1"/>
              </p:cNvSpPr>
              <p:nvPr/>
            </p:nvSpPr>
            <p:spPr bwMode="auto">
              <a:xfrm>
                <a:off x="3645" y="1296"/>
                <a:ext cx="591" cy="389"/>
              </a:xfrm>
              <a:prstGeom prst="ellipse">
                <a:avLst/>
              </a:prstGeom>
              <a:solidFill>
                <a:srgbClr val="FF9900">
                  <a:alpha val="50195"/>
                </a:srgbClr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5" name="Text Box 6"/>
              <p:cNvSpPr txBox="1">
                <a:spLocks noChangeArrowheads="1"/>
              </p:cNvSpPr>
              <p:nvPr/>
            </p:nvSpPr>
            <p:spPr bwMode="auto">
              <a:xfrm>
                <a:off x="3612" y="1390"/>
                <a:ext cx="67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1pPr>
                <a:lvl2pPr marL="742950" indent="-28575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600" i="0">
                    <a:solidFill>
                      <a:schemeClr val="tx1"/>
                    </a:solidFill>
                  </a:rPr>
                  <a:t>Earthqk</a:t>
                </a:r>
                <a:endParaRPr lang="en-US" sz="2400" b="0" i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1207" name="Group 7"/>
            <p:cNvGrpSpPr>
              <a:grpSpLocks/>
            </p:cNvGrpSpPr>
            <p:nvPr/>
          </p:nvGrpSpPr>
          <p:grpSpPr bwMode="auto">
            <a:xfrm>
              <a:off x="7905750" y="674688"/>
              <a:ext cx="739775" cy="493712"/>
              <a:chOff x="4612" y="1337"/>
              <a:chExt cx="529" cy="311"/>
            </a:xfrm>
          </p:grpSpPr>
          <p:sp>
            <p:nvSpPr>
              <p:cNvPr id="51222" name="Oval 8"/>
              <p:cNvSpPr>
                <a:spLocks noChangeArrowheads="1"/>
              </p:cNvSpPr>
              <p:nvPr/>
            </p:nvSpPr>
            <p:spPr bwMode="auto">
              <a:xfrm>
                <a:off x="4627" y="1337"/>
                <a:ext cx="477" cy="311"/>
              </a:xfrm>
              <a:prstGeom prst="ellipse">
                <a:avLst/>
              </a:prstGeom>
              <a:solidFill>
                <a:srgbClr val="FF9900">
                  <a:alpha val="50195"/>
                </a:srgbClr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3" name="Text Box 9"/>
              <p:cNvSpPr txBox="1">
                <a:spLocks noChangeArrowheads="1"/>
              </p:cNvSpPr>
              <p:nvPr/>
            </p:nvSpPr>
            <p:spPr bwMode="auto">
              <a:xfrm>
                <a:off x="4612" y="1378"/>
                <a:ext cx="5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1pPr>
                <a:lvl2pPr marL="742950" indent="-28575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800" i="0">
                    <a:solidFill>
                      <a:schemeClr val="tx1"/>
                    </a:solidFill>
                  </a:rPr>
                  <a:t>Burgl</a:t>
                </a:r>
                <a:endParaRPr lang="en-US" sz="1600" b="0" i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1208" name="Group 10"/>
            <p:cNvGrpSpPr>
              <a:grpSpLocks/>
            </p:cNvGrpSpPr>
            <p:nvPr/>
          </p:nvGrpSpPr>
          <p:grpSpPr bwMode="auto">
            <a:xfrm>
              <a:off x="7221538" y="1909763"/>
              <a:ext cx="757237" cy="495300"/>
              <a:chOff x="4123" y="2115"/>
              <a:chExt cx="542" cy="312"/>
            </a:xfrm>
          </p:grpSpPr>
          <p:sp>
            <p:nvSpPr>
              <p:cNvPr id="51220" name="Oval 11"/>
              <p:cNvSpPr>
                <a:spLocks noChangeArrowheads="1"/>
              </p:cNvSpPr>
              <p:nvPr/>
            </p:nvSpPr>
            <p:spPr bwMode="auto">
              <a:xfrm>
                <a:off x="4167" y="2115"/>
                <a:ext cx="432" cy="312"/>
              </a:xfrm>
              <a:prstGeom prst="ellipse">
                <a:avLst/>
              </a:prstGeom>
              <a:solidFill>
                <a:srgbClr val="FF9900">
                  <a:alpha val="50195"/>
                </a:srgbClr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1" name="Text Box 12"/>
              <p:cNvSpPr txBox="1">
                <a:spLocks noChangeArrowheads="1"/>
              </p:cNvSpPr>
              <p:nvPr/>
            </p:nvSpPr>
            <p:spPr bwMode="auto">
              <a:xfrm>
                <a:off x="4123" y="2171"/>
                <a:ext cx="54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1pPr>
                <a:lvl2pPr marL="742950" indent="-28575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600" i="0">
                    <a:solidFill>
                      <a:schemeClr val="tx1"/>
                    </a:solidFill>
                  </a:rPr>
                  <a:t>Alarm</a:t>
                </a:r>
                <a:endParaRPr lang="en-US" sz="2400" b="0" i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1209" name="Group 13"/>
            <p:cNvGrpSpPr>
              <a:grpSpLocks/>
            </p:cNvGrpSpPr>
            <p:nvPr/>
          </p:nvGrpSpPr>
          <p:grpSpPr bwMode="auto">
            <a:xfrm>
              <a:off x="7793034" y="3081338"/>
              <a:ext cx="731570" cy="617537"/>
              <a:chOff x="4532" y="2853"/>
              <a:chExt cx="523" cy="389"/>
            </a:xfrm>
          </p:grpSpPr>
          <p:sp>
            <p:nvSpPr>
              <p:cNvPr id="51218" name="Oval 14"/>
              <p:cNvSpPr>
                <a:spLocks noChangeArrowheads="1"/>
              </p:cNvSpPr>
              <p:nvPr/>
            </p:nvSpPr>
            <p:spPr bwMode="auto">
              <a:xfrm>
                <a:off x="4532" y="2853"/>
                <a:ext cx="523" cy="389"/>
              </a:xfrm>
              <a:prstGeom prst="ellipse">
                <a:avLst/>
              </a:prstGeom>
              <a:solidFill>
                <a:srgbClr val="FF9900">
                  <a:alpha val="50195"/>
                </a:srgbClr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9" name="Text Box 15"/>
              <p:cNvSpPr txBox="1">
                <a:spLocks noChangeArrowheads="1"/>
              </p:cNvSpPr>
              <p:nvPr/>
            </p:nvSpPr>
            <p:spPr bwMode="auto">
              <a:xfrm>
                <a:off x="4599" y="2931"/>
                <a:ext cx="32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1pPr>
                <a:lvl2pPr marL="742950" indent="-28575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400" i="0" dirty="0" smtClean="0">
                    <a:solidFill>
                      <a:schemeClr val="tx1"/>
                    </a:solidFill>
                  </a:rPr>
                  <a:t>M</a:t>
                </a:r>
                <a:endParaRPr lang="en-US" sz="2400" b="0" i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1210" name="Group 16"/>
            <p:cNvGrpSpPr>
              <a:grpSpLocks/>
            </p:cNvGrpSpPr>
            <p:nvPr/>
          </p:nvGrpSpPr>
          <p:grpSpPr bwMode="auto">
            <a:xfrm>
              <a:off x="6551613" y="3081338"/>
              <a:ext cx="731837" cy="617537"/>
              <a:chOff x="3645" y="2853"/>
              <a:chExt cx="523" cy="389"/>
            </a:xfrm>
          </p:grpSpPr>
          <p:sp>
            <p:nvSpPr>
              <p:cNvPr id="51216" name="Oval 17"/>
              <p:cNvSpPr>
                <a:spLocks noChangeArrowheads="1"/>
              </p:cNvSpPr>
              <p:nvPr/>
            </p:nvSpPr>
            <p:spPr bwMode="auto">
              <a:xfrm>
                <a:off x="3645" y="2853"/>
                <a:ext cx="523" cy="389"/>
              </a:xfrm>
              <a:prstGeom prst="ellipse">
                <a:avLst/>
              </a:prstGeom>
              <a:solidFill>
                <a:srgbClr val="FF9900">
                  <a:alpha val="50195"/>
                </a:srgbClr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7" name="Text Box 18"/>
              <p:cNvSpPr txBox="1">
                <a:spLocks noChangeArrowheads="1"/>
              </p:cNvSpPr>
              <p:nvPr/>
            </p:nvSpPr>
            <p:spPr bwMode="auto">
              <a:xfrm>
                <a:off x="3712" y="2931"/>
                <a:ext cx="27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1pPr>
                <a:lvl2pPr marL="742950" indent="-28575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400" i="0" dirty="0" smtClean="0">
                    <a:solidFill>
                      <a:schemeClr val="tx1"/>
                    </a:solidFill>
                  </a:rPr>
                  <a:t>J</a:t>
                </a:r>
                <a:endParaRPr lang="en-US" sz="2400" b="0" i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1211" name="Line 19"/>
            <p:cNvSpPr>
              <a:spLocks noChangeShapeType="1"/>
            </p:cNvSpPr>
            <p:nvPr/>
          </p:nvSpPr>
          <p:spPr bwMode="auto">
            <a:xfrm>
              <a:off x="7126288" y="1227138"/>
              <a:ext cx="254000" cy="6794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2" name="Line 20"/>
            <p:cNvSpPr>
              <a:spLocks noChangeShapeType="1"/>
            </p:cNvSpPr>
            <p:nvPr/>
          </p:nvSpPr>
          <p:spPr bwMode="auto">
            <a:xfrm flipH="1">
              <a:off x="7634288" y="1227138"/>
              <a:ext cx="541337" cy="6794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3" name="Line 21"/>
            <p:cNvSpPr>
              <a:spLocks noChangeShapeType="1"/>
            </p:cNvSpPr>
            <p:nvPr/>
          </p:nvSpPr>
          <p:spPr bwMode="auto">
            <a:xfrm flipH="1">
              <a:off x="6934200" y="2401888"/>
              <a:ext cx="414338" cy="6175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4" name="Line 22"/>
            <p:cNvSpPr>
              <a:spLocks noChangeShapeType="1"/>
            </p:cNvSpPr>
            <p:nvPr/>
          </p:nvSpPr>
          <p:spPr bwMode="auto">
            <a:xfrm>
              <a:off x="7697788" y="2339975"/>
              <a:ext cx="414337" cy="741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9" name="Rectangle 23"/>
          <p:cNvSpPr>
            <a:spLocks noChangeArrowheads="1"/>
          </p:cNvSpPr>
          <p:nvPr/>
        </p:nvSpPr>
        <p:spPr bwMode="auto">
          <a:xfrm>
            <a:off x="533400" y="1295400"/>
            <a:ext cx="540083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M,A,B,E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 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P(J,M,A,B,E)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M,A,B,E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 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P(J|A)P(M|A) P(B)P(A|B,E)P(E)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A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P(J|A)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M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P(M|A)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B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P(B) </a:t>
            </a:r>
            <a:r>
              <a:rPr lang="en-US" sz="2800" i="0" dirty="0">
                <a:solidFill>
                  <a:srgbClr val="003366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003366"/>
                </a:solidFill>
                <a:latin typeface="Arial Narrow" pitchFamily="34" charset="0"/>
                <a:sym typeface="WP MathExtendedA" pitchFamily="2" charset="2"/>
              </a:rPr>
              <a:t>E</a:t>
            </a:r>
            <a:r>
              <a:rPr lang="en-US" sz="2400" i="0" dirty="0">
                <a:solidFill>
                  <a:srgbClr val="003366"/>
                </a:solidFill>
                <a:latin typeface="Arial Narrow" pitchFamily="34" charset="0"/>
              </a:rPr>
              <a:t>P(A|B,E)P(E)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sz="2400" i="0" dirty="0">
              <a:solidFill>
                <a:srgbClr val="990000"/>
              </a:solidFill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0446859">
            <a:off x="3581400" y="5334000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must fix next slides – more complex </a:t>
            </a:r>
            <a:r>
              <a:rPr lang="en-US" dirty="0" err="1" smtClean="0">
                <a:solidFill>
                  <a:srgbClr val="FF0000"/>
                </a:solidFill>
              </a:rPr>
              <a:t>exampe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679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172200" cy="1219200"/>
          </a:xfrm>
        </p:spPr>
        <p:txBody>
          <a:bodyPr/>
          <a:lstStyle/>
          <a:p>
            <a:r>
              <a:rPr lang="en-US" dirty="0" smtClean="0"/>
              <a:t>Example of VE: P(J)</a:t>
            </a:r>
            <a:endParaRPr lang="en-CA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74625" indent="-174625">
              <a:buFontTx/>
              <a:buNone/>
            </a:pPr>
            <a:endParaRPr lang="en-US" smtClean="0"/>
          </a:p>
          <a:p>
            <a:pPr marL="174625" indent="-174625"/>
            <a:endParaRPr lang="en-CA" smtClean="0"/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E3691F-6CF5-42C6-BFBF-ED23311B34DF}" type="slidenum">
              <a:rPr lang="en-US" sz="1600"/>
              <a:pPr>
                <a:defRPr/>
              </a:pPr>
              <a:t>36</a:t>
            </a:fld>
            <a:endParaRPr lang="en-US" sz="1600"/>
          </a:p>
        </p:txBody>
      </p:sp>
      <p:sp>
        <p:nvSpPr>
          <p:cNvPr id="41999" name="Rectangle 23"/>
          <p:cNvSpPr>
            <a:spLocks noChangeArrowheads="1"/>
          </p:cNvSpPr>
          <p:nvPr/>
        </p:nvSpPr>
        <p:spPr bwMode="auto">
          <a:xfrm>
            <a:off x="533400" y="1295400"/>
            <a:ext cx="540083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M,A,B,E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 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P(J,M,A,B,E)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M,A,B,E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 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P(J|A)P(M|A) P(B)P(A|B,E)P(E)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A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P(J|A)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M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P(M|A)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B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P(B) </a:t>
            </a:r>
            <a:r>
              <a:rPr lang="en-US" sz="2800" i="0" dirty="0">
                <a:solidFill>
                  <a:srgbClr val="003366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003366"/>
                </a:solidFill>
                <a:latin typeface="Arial Narrow" pitchFamily="34" charset="0"/>
                <a:sym typeface="WP MathExtendedA" pitchFamily="2" charset="2"/>
              </a:rPr>
              <a:t>E</a:t>
            </a:r>
            <a:r>
              <a:rPr lang="en-US" sz="2400" i="0" dirty="0">
                <a:solidFill>
                  <a:srgbClr val="003366"/>
                </a:solidFill>
                <a:latin typeface="Arial Narrow" pitchFamily="34" charset="0"/>
              </a:rPr>
              <a:t>P(A|B,E)P(E)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A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P(J|A)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M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P(M|A) </a:t>
            </a:r>
            <a:r>
              <a:rPr lang="en-US" sz="2800" i="0" dirty="0">
                <a:solidFill>
                  <a:srgbClr val="003366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003366"/>
                </a:solidFill>
                <a:latin typeface="Arial Narrow" pitchFamily="34" charset="0"/>
                <a:sym typeface="WP MathExtendedA" pitchFamily="2" charset="2"/>
              </a:rPr>
              <a:t>B</a:t>
            </a:r>
            <a:r>
              <a:rPr lang="en-US" sz="2400" i="0" dirty="0">
                <a:solidFill>
                  <a:srgbClr val="003366"/>
                </a:solidFill>
                <a:latin typeface="Arial Narrow" pitchFamily="34" charset="0"/>
              </a:rPr>
              <a:t>P(B)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 </a:t>
            </a:r>
            <a:r>
              <a:rPr lang="en-US" sz="2400" i="0" dirty="0">
                <a:solidFill>
                  <a:srgbClr val="990000"/>
                </a:solidFill>
                <a:latin typeface="Arial Narrow" pitchFamily="34" charset="0"/>
              </a:rPr>
              <a:t>f1(A,B</a:t>
            </a:r>
            <a:r>
              <a:rPr lang="en-US" sz="2400" i="0" dirty="0" smtClean="0">
                <a:solidFill>
                  <a:srgbClr val="990000"/>
                </a:solidFill>
                <a:latin typeface="Arial Narrow" pitchFamily="34" charset="0"/>
              </a:rPr>
              <a:t>)</a:t>
            </a:r>
            <a:endParaRPr lang="en-US" sz="2400" i="0" dirty="0">
              <a:solidFill>
                <a:srgbClr val="990000"/>
              </a:solidFill>
              <a:latin typeface="Arial Narrow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546850" y="457200"/>
            <a:ext cx="2139950" cy="2632075"/>
            <a:chOff x="6505575" y="609600"/>
            <a:chExt cx="2139950" cy="3089275"/>
          </a:xfrm>
        </p:grpSpPr>
        <p:grpSp>
          <p:nvGrpSpPr>
            <p:cNvPr id="28" name="Group 4"/>
            <p:cNvGrpSpPr>
              <a:grpSpLocks/>
            </p:cNvGrpSpPr>
            <p:nvPr/>
          </p:nvGrpSpPr>
          <p:grpSpPr bwMode="auto">
            <a:xfrm>
              <a:off x="6505575" y="609600"/>
              <a:ext cx="950913" cy="617538"/>
              <a:chOff x="3612" y="1296"/>
              <a:chExt cx="679" cy="389"/>
            </a:xfrm>
          </p:grpSpPr>
          <p:sp>
            <p:nvSpPr>
              <p:cNvPr id="45" name="Oval 5"/>
              <p:cNvSpPr>
                <a:spLocks noChangeArrowheads="1"/>
              </p:cNvSpPr>
              <p:nvPr/>
            </p:nvSpPr>
            <p:spPr bwMode="auto">
              <a:xfrm>
                <a:off x="3645" y="1296"/>
                <a:ext cx="591" cy="389"/>
              </a:xfrm>
              <a:prstGeom prst="ellipse">
                <a:avLst/>
              </a:prstGeom>
              <a:solidFill>
                <a:srgbClr val="FF9900">
                  <a:alpha val="50195"/>
                </a:srgbClr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Text Box 6"/>
              <p:cNvSpPr txBox="1">
                <a:spLocks noChangeArrowheads="1"/>
              </p:cNvSpPr>
              <p:nvPr/>
            </p:nvSpPr>
            <p:spPr bwMode="auto">
              <a:xfrm>
                <a:off x="3612" y="1390"/>
                <a:ext cx="67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1pPr>
                <a:lvl2pPr marL="742950" indent="-28575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600" i="0">
                    <a:solidFill>
                      <a:schemeClr val="tx1"/>
                    </a:solidFill>
                  </a:rPr>
                  <a:t>Earthqk</a:t>
                </a:r>
                <a:endParaRPr lang="en-US" sz="2400" b="0" i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9" name="Group 7"/>
            <p:cNvGrpSpPr>
              <a:grpSpLocks/>
            </p:cNvGrpSpPr>
            <p:nvPr/>
          </p:nvGrpSpPr>
          <p:grpSpPr bwMode="auto">
            <a:xfrm>
              <a:off x="7905750" y="674688"/>
              <a:ext cx="739775" cy="493712"/>
              <a:chOff x="4612" y="1337"/>
              <a:chExt cx="529" cy="311"/>
            </a:xfrm>
          </p:grpSpPr>
          <p:sp>
            <p:nvSpPr>
              <p:cNvPr id="43" name="Oval 8"/>
              <p:cNvSpPr>
                <a:spLocks noChangeArrowheads="1"/>
              </p:cNvSpPr>
              <p:nvPr/>
            </p:nvSpPr>
            <p:spPr bwMode="auto">
              <a:xfrm>
                <a:off x="4627" y="1337"/>
                <a:ext cx="477" cy="311"/>
              </a:xfrm>
              <a:prstGeom prst="ellipse">
                <a:avLst/>
              </a:prstGeom>
              <a:solidFill>
                <a:srgbClr val="FF9900">
                  <a:alpha val="50195"/>
                </a:srgbClr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Text Box 9"/>
              <p:cNvSpPr txBox="1">
                <a:spLocks noChangeArrowheads="1"/>
              </p:cNvSpPr>
              <p:nvPr/>
            </p:nvSpPr>
            <p:spPr bwMode="auto">
              <a:xfrm>
                <a:off x="4612" y="1378"/>
                <a:ext cx="5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1pPr>
                <a:lvl2pPr marL="742950" indent="-28575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800" i="0">
                    <a:solidFill>
                      <a:schemeClr val="tx1"/>
                    </a:solidFill>
                  </a:rPr>
                  <a:t>Burgl</a:t>
                </a:r>
                <a:endParaRPr lang="en-US" sz="1600" b="0" i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" name="Group 10"/>
            <p:cNvGrpSpPr>
              <a:grpSpLocks/>
            </p:cNvGrpSpPr>
            <p:nvPr/>
          </p:nvGrpSpPr>
          <p:grpSpPr bwMode="auto">
            <a:xfrm>
              <a:off x="7221538" y="1909763"/>
              <a:ext cx="757237" cy="495300"/>
              <a:chOff x="4123" y="2115"/>
              <a:chExt cx="542" cy="312"/>
            </a:xfrm>
          </p:grpSpPr>
          <p:sp>
            <p:nvSpPr>
              <p:cNvPr id="41" name="Oval 11"/>
              <p:cNvSpPr>
                <a:spLocks noChangeArrowheads="1"/>
              </p:cNvSpPr>
              <p:nvPr/>
            </p:nvSpPr>
            <p:spPr bwMode="auto">
              <a:xfrm>
                <a:off x="4167" y="2115"/>
                <a:ext cx="432" cy="312"/>
              </a:xfrm>
              <a:prstGeom prst="ellipse">
                <a:avLst/>
              </a:prstGeom>
              <a:solidFill>
                <a:srgbClr val="FF9900">
                  <a:alpha val="50195"/>
                </a:srgbClr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Text Box 12"/>
              <p:cNvSpPr txBox="1">
                <a:spLocks noChangeArrowheads="1"/>
              </p:cNvSpPr>
              <p:nvPr/>
            </p:nvSpPr>
            <p:spPr bwMode="auto">
              <a:xfrm>
                <a:off x="4123" y="2171"/>
                <a:ext cx="54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1pPr>
                <a:lvl2pPr marL="742950" indent="-28575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600" i="0">
                    <a:solidFill>
                      <a:schemeClr val="tx1"/>
                    </a:solidFill>
                  </a:rPr>
                  <a:t>Alarm</a:t>
                </a:r>
                <a:endParaRPr lang="en-US" sz="2400" b="0" i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1" name="Group 13"/>
            <p:cNvGrpSpPr>
              <a:grpSpLocks/>
            </p:cNvGrpSpPr>
            <p:nvPr/>
          </p:nvGrpSpPr>
          <p:grpSpPr bwMode="auto">
            <a:xfrm>
              <a:off x="7793034" y="3081338"/>
              <a:ext cx="731570" cy="617537"/>
              <a:chOff x="4532" y="2853"/>
              <a:chExt cx="523" cy="389"/>
            </a:xfrm>
          </p:grpSpPr>
          <p:sp>
            <p:nvSpPr>
              <p:cNvPr id="39" name="Oval 14"/>
              <p:cNvSpPr>
                <a:spLocks noChangeArrowheads="1"/>
              </p:cNvSpPr>
              <p:nvPr/>
            </p:nvSpPr>
            <p:spPr bwMode="auto">
              <a:xfrm>
                <a:off x="4532" y="2853"/>
                <a:ext cx="523" cy="389"/>
              </a:xfrm>
              <a:prstGeom prst="ellipse">
                <a:avLst/>
              </a:prstGeom>
              <a:solidFill>
                <a:srgbClr val="FF9900">
                  <a:alpha val="50195"/>
                </a:srgbClr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Text Box 15"/>
              <p:cNvSpPr txBox="1">
                <a:spLocks noChangeArrowheads="1"/>
              </p:cNvSpPr>
              <p:nvPr/>
            </p:nvSpPr>
            <p:spPr bwMode="auto">
              <a:xfrm>
                <a:off x="4599" y="2931"/>
                <a:ext cx="32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1pPr>
                <a:lvl2pPr marL="742950" indent="-28575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400" i="0" dirty="0" smtClean="0">
                    <a:solidFill>
                      <a:schemeClr val="tx1"/>
                    </a:solidFill>
                  </a:rPr>
                  <a:t>M</a:t>
                </a:r>
                <a:endParaRPr lang="en-US" sz="2400" b="0" i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2" name="Group 16"/>
            <p:cNvGrpSpPr>
              <a:grpSpLocks/>
            </p:cNvGrpSpPr>
            <p:nvPr/>
          </p:nvGrpSpPr>
          <p:grpSpPr bwMode="auto">
            <a:xfrm>
              <a:off x="6551613" y="3081338"/>
              <a:ext cx="731837" cy="617537"/>
              <a:chOff x="3645" y="2853"/>
              <a:chExt cx="523" cy="389"/>
            </a:xfrm>
          </p:grpSpPr>
          <p:sp>
            <p:nvSpPr>
              <p:cNvPr id="37" name="Oval 17"/>
              <p:cNvSpPr>
                <a:spLocks noChangeArrowheads="1"/>
              </p:cNvSpPr>
              <p:nvPr/>
            </p:nvSpPr>
            <p:spPr bwMode="auto">
              <a:xfrm>
                <a:off x="3645" y="2853"/>
                <a:ext cx="523" cy="389"/>
              </a:xfrm>
              <a:prstGeom prst="ellipse">
                <a:avLst/>
              </a:prstGeom>
              <a:solidFill>
                <a:srgbClr val="FF9900">
                  <a:alpha val="50195"/>
                </a:srgbClr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Text Box 18"/>
              <p:cNvSpPr txBox="1">
                <a:spLocks noChangeArrowheads="1"/>
              </p:cNvSpPr>
              <p:nvPr/>
            </p:nvSpPr>
            <p:spPr bwMode="auto">
              <a:xfrm>
                <a:off x="3712" y="2931"/>
                <a:ext cx="27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1pPr>
                <a:lvl2pPr marL="742950" indent="-28575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400" i="0" dirty="0" smtClean="0">
                    <a:solidFill>
                      <a:schemeClr val="tx1"/>
                    </a:solidFill>
                  </a:rPr>
                  <a:t>J</a:t>
                </a:r>
                <a:endParaRPr lang="en-US" sz="2400" b="0" i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3" name="Line 19"/>
            <p:cNvSpPr>
              <a:spLocks noChangeShapeType="1"/>
            </p:cNvSpPr>
            <p:nvPr/>
          </p:nvSpPr>
          <p:spPr bwMode="auto">
            <a:xfrm>
              <a:off x="7126288" y="1227138"/>
              <a:ext cx="254000" cy="6794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20"/>
            <p:cNvSpPr>
              <a:spLocks noChangeShapeType="1"/>
            </p:cNvSpPr>
            <p:nvPr/>
          </p:nvSpPr>
          <p:spPr bwMode="auto">
            <a:xfrm flipH="1">
              <a:off x="7634288" y="1227138"/>
              <a:ext cx="541337" cy="6794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 flipH="1">
              <a:off x="6934200" y="2401888"/>
              <a:ext cx="414338" cy="6175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2"/>
            <p:cNvSpPr>
              <a:spLocks noChangeShapeType="1"/>
            </p:cNvSpPr>
            <p:nvPr/>
          </p:nvSpPr>
          <p:spPr bwMode="auto">
            <a:xfrm>
              <a:off x="7697788" y="2339975"/>
              <a:ext cx="414337" cy="741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6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2929892"/>
              </p:ext>
            </p:extLst>
          </p:nvPr>
        </p:nvGraphicFramePr>
        <p:xfrm>
          <a:off x="5880100" y="2926080"/>
          <a:ext cx="3263900" cy="3931920"/>
        </p:xfrm>
        <a:graphic>
          <a:graphicData uri="http://schemas.openxmlformats.org/drawingml/2006/table">
            <a:tbl>
              <a:tblPr/>
              <a:tblGrid>
                <a:gridCol w="620713"/>
                <a:gridCol w="614362"/>
                <a:gridCol w="727075"/>
                <a:gridCol w="1301750"/>
              </a:tblGrid>
              <a:tr h="42068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P(A|B,E)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0.94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0.06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0.29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0.71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0.001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0.999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2929892"/>
              </p:ext>
            </p:extLst>
          </p:nvPr>
        </p:nvGraphicFramePr>
        <p:xfrm>
          <a:off x="1828800" y="4724400"/>
          <a:ext cx="2649538" cy="2184400"/>
        </p:xfrm>
        <a:graphic>
          <a:graphicData uri="http://schemas.openxmlformats.org/drawingml/2006/table">
            <a:tbl>
              <a:tblPr/>
              <a:tblGrid>
                <a:gridCol w="620713"/>
                <a:gridCol w="727075"/>
                <a:gridCol w="1301750"/>
              </a:tblGrid>
              <a:tr h="42068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f1(A,B)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0.29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0.71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32679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324600" cy="1219200"/>
          </a:xfrm>
        </p:spPr>
        <p:txBody>
          <a:bodyPr/>
          <a:lstStyle/>
          <a:p>
            <a:r>
              <a:rPr lang="en-US" dirty="0" smtClean="0"/>
              <a:t>Example of VE: P(J)</a:t>
            </a:r>
            <a:endParaRPr lang="en-CA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74625" indent="-174625">
              <a:buFontTx/>
              <a:buNone/>
            </a:pPr>
            <a:endParaRPr lang="en-US" smtClean="0"/>
          </a:p>
          <a:p>
            <a:pPr marL="174625" indent="-174625"/>
            <a:endParaRPr lang="en-CA" smtClean="0"/>
          </a:p>
        </p:txBody>
      </p:sp>
      <p:sp>
        <p:nvSpPr>
          <p:cNvPr id="2969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2578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600" dirty="0"/>
              <a:t>© D. Weld and D. Fox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E3691F-6CF5-42C6-BFBF-ED23311B34DF}" type="slidenum">
              <a:rPr lang="en-US" sz="1600"/>
              <a:pPr>
                <a:defRPr/>
              </a:pPr>
              <a:t>37</a:t>
            </a:fld>
            <a:endParaRPr lang="en-US" sz="1600"/>
          </a:p>
        </p:txBody>
      </p:sp>
      <p:sp>
        <p:nvSpPr>
          <p:cNvPr id="41999" name="Rectangle 23"/>
          <p:cNvSpPr>
            <a:spLocks noChangeArrowheads="1"/>
          </p:cNvSpPr>
          <p:nvPr/>
        </p:nvSpPr>
        <p:spPr bwMode="auto">
          <a:xfrm>
            <a:off x="533400" y="1295400"/>
            <a:ext cx="552132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M,A,B,E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 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P(J,M,A,B,E)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M,A,B,E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 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P(J|A)P(M|A) P(B)P(A|B,E)P(E)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A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P(J|A)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M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P(M|A)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B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P(B) </a:t>
            </a:r>
            <a:r>
              <a:rPr lang="en-US" sz="2800" i="0" dirty="0">
                <a:solidFill>
                  <a:srgbClr val="003366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003366"/>
                </a:solidFill>
                <a:latin typeface="Arial Narrow" pitchFamily="34" charset="0"/>
                <a:sym typeface="WP MathExtendedA" pitchFamily="2" charset="2"/>
              </a:rPr>
              <a:t>E</a:t>
            </a:r>
            <a:r>
              <a:rPr lang="en-US" sz="2400" i="0" dirty="0">
                <a:solidFill>
                  <a:srgbClr val="003366"/>
                </a:solidFill>
                <a:latin typeface="Arial Narrow" pitchFamily="34" charset="0"/>
              </a:rPr>
              <a:t>P(A|B,E)P(E)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A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P(J|A)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M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P(M|A) </a:t>
            </a:r>
            <a:r>
              <a:rPr lang="en-US" sz="2800" i="0" dirty="0">
                <a:solidFill>
                  <a:srgbClr val="003366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003366"/>
                </a:solidFill>
                <a:latin typeface="Arial Narrow" pitchFamily="34" charset="0"/>
                <a:sym typeface="WP MathExtendedA" pitchFamily="2" charset="2"/>
              </a:rPr>
              <a:t>B</a:t>
            </a:r>
            <a:r>
              <a:rPr lang="en-US" sz="2400" i="0" dirty="0">
                <a:solidFill>
                  <a:srgbClr val="003366"/>
                </a:solidFill>
                <a:latin typeface="Arial Narrow" pitchFamily="34" charset="0"/>
              </a:rPr>
              <a:t>P(B)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 </a:t>
            </a:r>
            <a:r>
              <a:rPr lang="en-US" sz="2400" i="0" dirty="0">
                <a:solidFill>
                  <a:srgbClr val="990000"/>
                </a:solidFill>
                <a:latin typeface="Arial Narrow" pitchFamily="34" charset="0"/>
              </a:rPr>
              <a:t>f1(A,B)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A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P(J|A) </a:t>
            </a:r>
            <a:r>
              <a:rPr lang="en-US" sz="2800" i="0" dirty="0">
                <a:solidFill>
                  <a:srgbClr val="003366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003366"/>
                </a:solidFill>
                <a:latin typeface="Arial Narrow" pitchFamily="34" charset="0"/>
                <a:sym typeface="WP MathExtendedA" pitchFamily="2" charset="2"/>
              </a:rPr>
              <a:t>M</a:t>
            </a:r>
            <a:r>
              <a:rPr lang="en-US" sz="2400" i="0" dirty="0">
                <a:solidFill>
                  <a:srgbClr val="003366"/>
                </a:solidFill>
                <a:latin typeface="Arial Narrow" pitchFamily="34" charset="0"/>
              </a:rPr>
              <a:t>P(M|A)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 </a:t>
            </a:r>
            <a:r>
              <a:rPr lang="en-US" sz="2400" i="0" dirty="0">
                <a:solidFill>
                  <a:srgbClr val="990000"/>
                </a:solidFill>
                <a:latin typeface="Arial Narrow" pitchFamily="34" charset="0"/>
              </a:rPr>
              <a:t>f2(A)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800" i="0" dirty="0">
                <a:solidFill>
                  <a:srgbClr val="003366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003366"/>
                </a:solidFill>
                <a:latin typeface="Arial Narrow" pitchFamily="34" charset="0"/>
                <a:sym typeface="WP MathExtendedA" pitchFamily="2" charset="2"/>
              </a:rPr>
              <a:t>A</a:t>
            </a:r>
            <a:r>
              <a:rPr lang="en-US" sz="2400" i="0" dirty="0">
                <a:solidFill>
                  <a:srgbClr val="003366"/>
                </a:solidFill>
                <a:latin typeface="Arial Narrow" pitchFamily="34" charset="0"/>
              </a:rPr>
              <a:t>P(J|A)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 </a:t>
            </a:r>
            <a:r>
              <a:rPr lang="en-US" sz="2400" i="0" dirty="0">
                <a:solidFill>
                  <a:srgbClr val="990000"/>
                </a:solidFill>
                <a:latin typeface="Arial Narrow" pitchFamily="34" charset="0"/>
              </a:rPr>
              <a:t>f3(A)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400" i="0" dirty="0">
                <a:solidFill>
                  <a:srgbClr val="990000"/>
                </a:solidFill>
                <a:latin typeface="Arial Narrow" pitchFamily="34" charset="0"/>
              </a:rPr>
              <a:t>f4(J)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546850" y="457200"/>
            <a:ext cx="2139950" cy="2632075"/>
            <a:chOff x="6505575" y="609600"/>
            <a:chExt cx="2139950" cy="3089275"/>
          </a:xfrm>
        </p:grpSpPr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6505575" y="609600"/>
              <a:ext cx="950913" cy="617538"/>
              <a:chOff x="3612" y="1296"/>
              <a:chExt cx="679" cy="389"/>
            </a:xfrm>
          </p:grpSpPr>
          <p:sp>
            <p:nvSpPr>
              <p:cNvPr id="44" name="Oval 5"/>
              <p:cNvSpPr>
                <a:spLocks noChangeArrowheads="1"/>
              </p:cNvSpPr>
              <p:nvPr/>
            </p:nvSpPr>
            <p:spPr bwMode="auto">
              <a:xfrm>
                <a:off x="3645" y="1296"/>
                <a:ext cx="591" cy="389"/>
              </a:xfrm>
              <a:prstGeom prst="ellipse">
                <a:avLst/>
              </a:prstGeom>
              <a:solidFill>
                <a:srgbClr val="FF9900">
                  <a:alpha val="50195"/>
                </a:srgbClr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6"/>
              <p:cNvSpPr txBox="1">
                <a:spLocks noChangeArrowheads="1"/>
              </p:cNvSpPr>
              <p:nvPr/>
            </p:nvSpPr>
            <p:spPr bwMode="auto">
              <a:xfrm>
                <a:off x="3612" y="1390"/>
                <a:ext cx="67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1pPr>
                <a:lvl2pPr marL="742950" indent="-28575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600" i="0">
                    <a:solidFill>
                      <a:schemeClr val="tx1"/>
                    </a:solidFill>
                  </a:rPr>
                  <a:t>Earthqk</a:t>
                </a:r>
                <a:endParaRPr lang="en-US" sz="2400" b="0" i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8" name="Group 7"/>
            <p:cNvGrpSpPr>
              <a:grpSpLocks/>
            </p:cNvGrpSpPr>
            <p:nvPr/>
          </p:nvGrpSpPr>
          <p:grpSpPr bwMode="auto">
            <a:xfrm>
              <a:off x="7905750" y="674688"/>
              <a:ext cx="739775" cy="493712"/>
              <a:chOff x="4612" y="1337"/>
              <a:chExt cx="529" cy="311"/>
            </a:xfrm>
          </p:grpSpPr>
          <p:sp>
            <p:nvSpPr>
              <p:cNvPr id="42" name="Oval 8"/>
              <p:cNvSpPr>
                <a:spLocks noChangeArrowheads="1"/>
              </p:cNvSpPr>
              <p:nvPr/>
            </p:nvSpPr>
            <p:spPr bwMode="auto">
              <a:xfrm>
                <a:off x="4627" y="1337"/>
                <a:ext cx="477" cy="311"/>
              </a:xfrm>
              <a:prstGeom prst="ellipse">
                <a:avLst/>
              </a:prstGeom>
              <a:solidFill>
                <a:srgbClr val="FF9900">
                  <a:alpha val="50195"/>
                </a:srgbClr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Text Box 9"/>
              <p:cNvSpPr txBox="1">
                <a:spLocks noChangeArrowheads="1"/>
              </p:cNvSpPr>
              <p:nvPr/>
            </p:nvSpPr>
            <p:spPr bwMode="auto">
              <a:xfrm>
                <a:off x="4612" y="1378"/>
                <a:ext cx="5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1pPr>
                <a:lvl2pPr marL="742950" indent="-28575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800" i="0">
                    <a:solidFill>
                      <a:schemeClr val="tx1"/>
                    </a:solidFill>
                  </a:rPr>
                  <a:t>Burgl</a:t>
                </a:r>
                <a:endParaRPr lang="en-US" sz="1600" b="0" i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9" name="Group 10"/>
            <p:cNvGrpSpPr>
              <a:grpSpLocks/>
            </p:cNvGrpSpPr>
            <p:nvPr/>
          </p:nvGrpSpPr>
          <p:grpSpPr bwMode="auto">
            <a:xfrm>
              <a:off x="7221538" y="1909763"/>
              <a:ext cx="757237" cy="495300"/>
              <a:chOff x="4123" y="2115"/>
              <a:chExt cx="542" cy="312"/>
            </a:xfrm>
          </p:grpSpPr>
          <p:sp>
            <p:nvSpPr>
              <p:cNvPr id="40" name="Oval 11"/>
              <p:cNvSpPr>
                <a:spLocks noChangeArrowheads="1"/>
              </p:cNvSpPr>
              <p:nvPr/>
            </p:nvSpPr>
            <p:spPr bwMode="auto">
              <a:xfrm>
                <a:off x="4167" y="2115"/>
                <a:ext cx="432" cy="312"/>
              </a:xfrm>
              <a:prstGeom prst="ellipse">
                <a:avLst/>
              </a:prstGeom>
              <a:solidFill>
                <a:srgbClr val="FF9900">
                  <a:alpha val="50195"/>
                </a:srgbClr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/>
              <p:cNvSpPr txBox="1">
                <a:spLocks noChangeArrowheads="1"/>
              </p:cNvSpPr>
              <p:nvPr/>
            </p:nvSpPr>
            <p:spPr bwMode="auto">
              <a:xfrm>
                <a:off x="4123" y="2171"/>
                <a:ext cx="54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1pPr>
                <a:lvl2pPr marL="742950" indent="-28575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600" i="0">
                    <a:solidFill>
                      <a:schemeClr val="tx1"/>
                    </a:solidFill>
                  </a:rPr>
                  <a:t>Alarm</a:t>
                </a:r>
                <a:endParaRPr lang="en-US" sz="2400" b="0" i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" name="Group 13"/>
            <p:cNvGrpSpPr>
              <a:grpSpLocks/>
            </p:cNvGrpSpPr>
            <p:nvPr/>
          </p:nvGrpSpPr>
          <p:grpSpPr bwMode="auto">
            <a:xfrm>
              <a:off x="7793034" y="3081338"/>
              <a:ext cx="731570" cy="617537"/>
              <a:chOff x="4532" y="2853"/>
              <a:chExt cx="523" cy="389"/>
            </a:xfrm>
          </p:grpSpPr>
          <p:sp>
            <p:nvSpPr>
              <p:cNvPr id="38" name="Oval 14"/>
              <p:cNvSpPr>
                <a:spLocks noChangeArrowheads="1"/>
              </p:cNvSpPr>
              <p:nvPr/>
            </p:nvSpPr>
            <p:spPr bwMode="auto">
              <a:xfrm>
                <a:off x="4532" y="2853"/>
                <a:ext cx="523" cy="389"/>
              </a:xfrm>
              <a:prstGeom prst="ellipse">
                <a:avLst/>
              </a:prstGeom>
              <a:solidFill>
                <a:srgbClr val="FF9900">
                  <a:alpha val="50195"/>
                </a:srgbClr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Text Box 15"/>
              <p:cNvSpPr txBox="1">
                <a:spLocks noChangeArrowheads="1"/>
              </p:cNvSpPr>
              <p:nvPr/>
            </p:nvSpPr>
            <p:spPr bwMode="auto">
              <a:xfrm>
                <a:off x="4599" y="2931"/>
                <a:ext cx="32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1pPr>
                <a:lvl2pPr marL="742950" indent="-28575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400" i="0" dirty="0" smtClean="0">
                    <a:solidFill>
                      <a:schemeClr val="tx1"/>
                    </a:solidFill>
                  </a:rPr>
                  <a:t>M</a:t>
                </a:r>
                <a:endParaRPr lang="en-US" sz="2400" b="0" i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1" name="Group 16"/>
            <p:cNvGrpSpPr>
              <a:grpSpLocks/>
            </p:cNvGrpSpPr>
            <p:nvPr/>
          </p:nvGrpSpPr>
          <p:grpSpPr bwMode="auto">
            <a:xfrm>
              <a:off x="6551613" y="3081338"/>
              <a:ext cx="731837" cy="617537"/>
              <a:chOff x="3645" y="2853"/>
              <a:chExt cx="523" cy="389"/>
            </a:xfrm>
          </p:grpSpPr>
          <p:sp>
            <p:nvSpPr>
              <p:cNvPr id="36" name="Oval 17"/>
              <p:cNvSpPr>
                <a:spLocks noChangeArrowheads="1"/>
              </p:cNvSpPr>
              <p:nvPr/>
            </p:nvSpPr>
            <p:spPr bwMode="auto">
              <a:xfrm>
                <a:off x="3645" y="2853"/>
                <a:ext cx="523" cy="389"/>
              </a:xfrm>
              <a:prstGeom prst="ellipse">
                <a:avLst/>
              </a:prstGeom>
              <a:solidFill>
                <a:srgbClr val="FF9900">
                  <a:alpha val="50195"/>
                </a:srgbClr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Text Box 18"/>
              <p:cNvSpPr txBox="1">
                <a:spLocks noChangeArrowheads="1"/>
              </p:cNvSpPr>
              <p:nvPr/>
            </p:nvSpPr>
            <p:spPr bwMode="auto">
              <a:xfrm>
                <a:off x="3712" y="2931"/>
                <a:ext cx="27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1pPr>
                <a:lvl2pPr marL="742950" indent="-28575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10000"/>
                  </a:spcBef>
                  <a:spcAft>
                    <a:spcPct val="0"/>
                  </a:spcAft>
                  <a:buChar char="•"/>
                  <a:defRPr sz="3200" b="1" i="1">
                    <a:solidFill>
                      <a:srgbClr val="0033CC"/>
                    </a:solidFill>
                    <a:latin typeface="Comic Sans MS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400" i="0" dirty="0" smtClean="0">
                    <a:solidFill>
                      <a:schemeClr val="tx1"/>
                    </a:solidFill>
                  </a:rPr>
                  <a:t>J</a:t>
                </a:r>
                <a:endParaRPr lang="en-US" sz="2400" b="0" i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>
              <a:off x="7126288" y="1227138"/>
              <a:ext cx="254000" cy="6794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 flipH="1">
              <a:off x="7634288" y="1227138"/>
              <a:ext cx="541337" cy="6794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21"/>
            <p:cNvSpPr>
              <a:spLocks noChangeShapeType="1"/>
            </p:cNvSpPr>
            <p:nvPr/>
          </p:nvSpPr>
          <p:spPr bwMode="auto">
            <a:xfrm flipH="1">
              <a:off x="6934200" y="2401888"/>
              <a:ext cx="414338" cy="6175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2"/>
            <p:cNvSpPr>
              <a:spLocks noChangeShapeType="1"/>
            </p:cNvSpPr>
            <p:nvPr/>
          </p:nvSpPr>
          <p:spPr bwMode="auto">
            <a:xfrm>
              <a:off x="7697788" y="2339975"/>
              <a:ext cx="414337" cy="741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32679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r>
              <a:rPr lang="en-US" smtClean="0"/>
              <a:t>Notes on VE</a:t>
            </a:r>
            <a:endParaRPr lang="en-CA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9650"/>
            <a:ext cx="9144000" cy="4114800"/>
          </a:xfrm>
        </p:spPr>
        <p:txBody>
          <a:bodyPr/>
          <a:lstStyle/>
          <a:p>
            <a:pPr marL="174625" indent="-174625"/>
            <a:r>
              <a:rPr lang="en-US" dirty="0" smtClean="0">
                <a:latin typeface="Calibri" pitchFamily="34" charset="0"/>
                <a:cs typeface="Calibri" pitchFamily="34" charset="0"/>
              </a:rPr>
              <a:t> Each operation:</a:t>
            </a:r>
          </a:p>
          <a:p>
            <a:pPr marL="523875" lvl="1" indent="-174625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Just multiply factor &amp; sum out variable</a:t>
            </a:r>
          </a:p>
          <a:p>
            <a:pPr marL="174625" indent="-174625"/>
            <a:r>
              <a:rPr lang="en-US" dirty="0" smtClean="0">
                <a:latin typeface="Calibri" pitchFamily="34" charset="0"/>
                <a:cs typeface="Calibri" pitchFamily="34" charset="0"/>
              </a:rPr>
              <a:t> Complexity ~ size of largest factor</a:t>
            </a:r>
          </a:p>
          <a:p>
            <a:pPr marL="685800" lvl="1" indent="-228600"/>
            <a:r>
              <a:rPr lang="en-US" dirty="0" smtClean="0">
                <a:latin typeface="Calibri" pitchFamily="34" charset="0"/>
                <a:cs typeface="Calibri" pitchFamily="34" charset="0"/>
              </a:rPr>
              <a:t>in our example, 3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vars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(not 5)</a:t>
            </a:r>
          </a:p>
          <a:p>
            <a:pPr marL="685800" lvl="1" indent="-228600"/>
            <a:r>
              <a:rPr lang="en-US" dirty="0" smtClean="0">
                <a:latin typeface="Calibri" pitchFamily="34" charset="0"/>
                <a:cs typeface="Calibri" pitchFamily="34" charset="0"/>
              </a:rPr>
              <a:t>linear in number of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vars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685800" lvl="1" indent="-228600"/>
            <a:r>
              <a:rPr lang="en-US" dirty="0" smtClean="0">
                <a:latin typeface="Calibri" pitchFamily="34" charset="0"/>
                <a:cs typeface="Calibri" pitchFamily="34" charset="0"/>
              </a:rPr>
              <a:t>exponential in largest factor elimination </a:t>
            </a:r>
          </a:p>
          <a:p>
            <a:pPr marL="685800" lvl="1" indent="-228600"/>
            <a:r>
              <a:rPr lang="en-US" dirty="0" smtClean="0">
                <a:latin typeface="Calibri" pitchFamily="34" charset="0"/>
                <a:cs typeface="Calibri" pitchFamily="34" charset="0"/>
              </a:rPr>
              <a:t>ordering greatly impacts factor size</a:t>
            </a:r>
          </a:p>
          <a:p>
            <a:pPr marL="1085850" lvl="2"/>
            <a:r>
              <a:rPr lang="en-US" dirty="0" smtClean="0">
                <a:latin typeface="Calibri" pitchFamily="34" charset="0"/>
                <a:cs typeface="Calibri" pitchFamily="34" charset="0"/>
              </a:rPr>
              <a:t>optimal elimination orderings: NP-hard</a:t>
            </a:r>
          </a:p>
          <a:p>
            <a:pPr marL="1085850" lvl="2"/>
            <a:r>
              <a:rPr lang="en-US" dirty="0" smtClean="0">
                <a:latin typeface="Calibri" pitchFamily="34" charset="0"/>
                <a:cs typeface="Calibri" pitchFamily="34" charset="0"/>
              </a:rPr>
              <a:t>heuristics, special structure (e.g.,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polytrees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</a:t>
            </a:r>
          </a:p>
          <a:p>
            <a:pPr marL="174625" indent="-174625"/>
            <a:r>
              <a:rPr lang="en-US" dirty="0" smtClean="0">
                <a:latin typeface="Calibri" pitchFamily="34" charset="0"/>
                <a:cs typeface="Calibri" pitchFamily="34" charset="0"/>
              </a:rPr>
              <a:t>Practically, inference is much more tractable using structure of this sort</a:t>
            </a:r>
            <a:endParaRPr lang="en-CA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105400" y="65690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600" dirty="0"/>
              <a:t>© D. Weld and D. Fox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038018-4149-4F00-B55E-97C44C22127B}" type="slidenum">
              <a:rPr lang="en-US" sz="1600"/>
              <a:pPr>
                <a:defRPr/>
              </a:pPr>
              <a:t>38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xmlns="" val="3961076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/>
          </p:cNvSpPr>
          <p:nvPr/>
        </p:nvSpPr>
        <p:spPr bwMode="auto">
          <a:xfrm>
            <a:off x="457200" y="914400"/>
            <a:ext cx="60198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344" y="-76200"/>
            <a:ext cx="6495660" cy="1143000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Hidden Markov Models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70438"/>
            <a:ext cx="8229600" cy="2087562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An HMM is defined by: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mtClean="0"/>
              <a:t>Initial distribution: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mtClean="0"/>
              <a:t>Transitions: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mtClean="0"/>
              <a:t>Emissions:</a:t>
            </a:r>
          </a:p>
        </p:txBody>
      </p:sp>
      <p:pic>
        <p:nvPicPr>
          <p:cNvPr id="39941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0013"/>
            <a:ext cx="7989888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100" y="5284788"/>
            <a:ext cx="10461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8625" y="6170613"/>
            <a:ext cx="12858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5689600"/>
            <a:ext cx="1955800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5188039" y="2876283"/>
            <a:ext cx="709776" cy="0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6562070" y="415270"/>
            <a:ext cx="2469041" cy="834572"/>
            <a:chOff x="2116139" y="4702176"/>
            <a:chExt cx="4860924" cy="1643063"/>
          </a:xfrm>
        </p:grpSpPr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6383339" y="4702176"/>
              <a:ext cx="566738" cy="576263"/>
              <a:chOff x="-11" y="-14"/>
              <a:chExt cx="357" cy="363"/>
            </a:xfrm>
          </p:grpSpPr>
          <p:sp>
            <p:nvSpPr>
              <p:cNvPr id="11" name="Oval 4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/>
              </a:p>
            </p:txBody>
          </p:sp>
          <p:sp>
            <p:nvSpPr>
              <p:cNvPr id="12" name="Rectangle 5"/>
              <p:cNvSpPr>
                <a:spLocks/>
              </p:cNvSpPr>
              <p:nvPr/>
            </p:nvSpPr>
            <p:spPr bwMode="auto">
              <a:xfrm>
                <a:off x="-11" y="-14"/>
                <a:ext cx="35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rgbClr val="FFFFFF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1400" baseline="-2500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5</a:t>
                </a:r>
              </a:p>
            </p:txBody>
          </p:sp>
        </p:grpSp>
        <p:cxnSp>
          <p:nvCxnSpPr>
            <p:cNvPr id="13" name="AutoShape 7"/>
            <p:cNvCxnSpPr>
              <a:cxnSpLocks noChangeShapeType="1"/>
            </p:cNvCxnSpPr>
            <p:nvPr/>
          </p:nvCxnSpPr>
          <p:spPr bwMode="auto">
            <a:xfrm>
              <a:off x="6667500" y="4991100"/>
              <a:ext cx="0" cy="1066800"/>
            </a:xfrm>
            <a:prstGeom prst="straightConnector1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lg" len="lg"/>
            </a:ln>
          </p:spPr>
        </p:cxn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3030539" y="4702176"/>
              <a:ext cx="566738" cy="576263"/>
              <a:chOff x="-11" y="-14"/>
              <a:chExt cx="357" cy="363"/>
            </a:xfrm>
          </p:grpSpPr>
          <p:sp>
            <p:nvSpPr>
              <p:cNvPr id="15" name="Oval 8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/>
              </a:p>
            </p:txBody>
          </p:sp>
          <p:sp>
            <p:nvSpPr>
              <p:cNvPr id="16" name="Rectangle 9"/>
              <p:cNvSpPr>
                <a:spLocks/>
              </p:cNvSpPr>
              <p:nvPr/>
            </p:nvSpPr>
            <p:spPr bwMode="auto">
              <a:xfrm>
                <a:off x="-11" y="-14"/>
                <a:ext cx="35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1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17" name="Group 14"/>
            <p:cNvGrpSpPr>
              <a:grpSpLocks/>
            </p:cNvGrpSpPr>
            <p:nvPr/>
          </p:nvGrpSpPr>
          <p:grpSpPr bwMode="auto">
            <a:xfrm>
              <a:off x="2117726" y="5768976"/>
              <a:ext cx="566738" cy="576263"/>
              <a:chOff x="-10" y="-14"/>
              <a:chExt cx="357" cy="363"/>
            </a:xfrm>
          </p:grpSpPr>
          <p:sp>
            <p:nvSpPr>
              <p:cNvPr id="18" name="Oval 12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3"/>
              <p:cNvSpPr>
                <a:spLocks/>
              </p:cNvSpPr>
              <p:nvPr/>
            </p:nvSpPr>
            <p:spPr bwMode="auto">
              <a:xfrm>
                <a:off x="-10" y="-14"/>
                <a:ext cx="35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E</a:t>
                </a:r>
                <a:r>
                  <a:rPr lang="en-US" sz="1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</a:p>
            </p:txBody>
          </p:sp>
        </p:grpSp>
        <p:cxnSp>
          <p:nvCxnSpPr>
            <p:cNvPr id="20" name="AutoShape 15"/>
            <p:cNvCxnSpPr>
              <a:cxnSpLocks noChangeShapeType="1"/>
              <a:endCxn id="15" idx="2"/>
            </p:cNvCxnSpPr>
            <p:nvPr/>
          </p:nvCxnSpPr>
          <p:spPr bwMode="auto">
            <a:xfrm>
              <a:off x="2400300" y="4991100"/>
              <a:ext cx="6477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2116139" y="4702176"/>
              <a:ext cx="566738" cy="576263"/>
              <a:chOff x="-11" y="-14"/>
              <a:chExt cx="357" cy="363"/>
            </a:xfrm>
          </p:grpSpPr>
          <p:sp>
            <p:nvSpPr>
              <p:cNvPr id="22" name="Oval 16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/>
              </a:p>
            </p:txBody>
          </p:sp>
          <p:sp>
            <p:nvSpPr>
              <p:cNvPr id="23" name="Rectangle 17"/>
              <p:cNvSpPr>
                <a:spLocks/>
              </p:cNvSpPr>
              <p:nvPr/>
            </p:nvSpPr>
            <p:spPr bwMode="auto">
              <a:xfrm>
                <a:off x="-11" y="-14"/>
                <a:ext cx="35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1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3944939" y="4702176"/>
              <a:ext cx="566738" cy="576263"/>
              <a:chOff x="-11" y="-14"/>
              <a:chExt cx="357" cy="363"/>
            </a:xfrm>
          </p:grpSpPr>
          <p:sp>
            <p:nvSpPr>
              <p:cNvPr id="25" name="Oval 20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/>
              </a:p>
            </p:txBody>
          </p:sp>
          <p:sp>
            <p:nvSpPr>
              <p:cNvPr id="26" name="Rectangle 21"/>
              <p:cNvSpPr>
                <a:spLocks/>
              </p:cNvSpPr>
              <p:nvPr/>
            </p:nvSpPr>
            <p:spPr bwMode="auto">
              <a:xfrm>
                <a:off x="-11" y="-14"/>
                <a:ext cx="35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1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3</a:t>
                </a:r>
              </a:p>
            </p:txBody>
          </p:sp>
        </p:grpSp>
        <p:cxnSp>
          <p:nvCxnSpPr>
            <p:cNvPr id="27" name="AutoShape 23"/>
            <p:cNvCxnSpPr>
              <a:cxnSpLocks noChangeShapeType="1"/>
              <a:stCxn id="25" idx="6"/>
              <a:endCxn id="30" idx="2"/>
            </p:cNvCxnSpPr>
            <p:nvPr/>
          </p:nvCxnSpPr>
          <p:spPr bwMode="auto">
            <a:xfrm>
              <a:off x="4495800" y="4991100"/>
              <a:ext cx="381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24"/>
            <p:cNvCxnSpPr>
              <a:cxnSpLocks noChangeShapeType="1"/>
              <a:stCxn id="15" idx="6"/>
              <a:endCxn id="25" idx="2"/>
            </p:cNvCxnSpPr>
            <p:nvPr/>
          </p:nvCxnSpPr>
          <p:spPr bwMode="auto">
            <a:xfrm>
              <a:off x="3581400" y="4991100"/>
              <a:ext cx="381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grpSp>
          <p:nvGrpSpPr>
            <p:cNvPr id="29" name="Group 27"/>
            <p:cNvGrpSpPr>
              <a:grpSpLocks/>
            </p:cNvGrpSpPr>
            <p:nvPr/>
          </p:nvGrpSpPr>
          <p:grpSpPr bwMode="auto">
            <a:xfrm>
              <a:off x="4859339" y="4702176"/>
              <a:ext cx="566738" cy="576263"/>
              <a:chOff x="-11" y="-14"/>
              <a:chExt cx="357" cy="363"/>
            </a:xfrm>
          </p:grpSpPr>
          <p:sp>
            <p:nvSpPr>
              <p:cNvPr id="30" name="Oval 25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/>
              </a:p>
            </p:txBody>
          </p:sp>
          <p:sp>
            <p:nvSpPr>
              <p:cNvPr id="31" name="Rectangle 26"/>
              <p:cNvSpPr>
                <a:spLocks/>
              </p:cNvSpPr>
              <p:nvPr/>
            </p:nvSpPr>
            <p:spPr bwMode="auto">
              <a:xfrm>
                <a:off x="-11" y="-14"/>
                <a:ext cx="35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1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4</a:t>
                </a:r>
              </a:p>
            </p:txBody>
          </p:sp>
        </p:grpSp>
        <p:cxnSp>
          <p:nvCxnSpPr>
            <p:cNvPr id="32" name="AutoShape 28"/>
            <p:cNvCxnSpPr>
              <a:cxnSpLocks noChangeShapeType="1"/>
              <a:stCxn id="30" idx="6"/>
              <a:endCxn id="51" idx="2"/>
            </p:cNvCxnSpPr>
            <p:nvPr/>
          </p:nvCxnSpPr>
          <p:spPr bwMode="auto">
            <a:xfrm>
              <a:off x="5410200" y="4991100"/>
              <a:ext cx="9906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</p:cxnSp>
        <p:grpSp>
          <p:nvGrpSpPr>
            <p:cNvPr id="33" name="Group 31"/>
            <p:cNvGrpSpPr>
              <a:grpSpLocks/>
            </p:cNvGrpSpPr>
            <p:nvPr/>
          </p:nvGrpSpPr>
          <p:grpSpPr bwMode="auto">
            <a:xfrm>
              <a:off x="3032126" y="5768976"/>
              <a:ext cx="566738" cy="576263"/>
              <a:chOff x="-10" y="-14"/>
              <a:chExt cx="357" cy="363"/>
            </a:xfrm>
          </p:grpSpPr>
          <p:sp>
            <p:nvSpPr>
              <p:cNvPr id="34" name="Oval 29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0"/>
              <p:cNvSpPr>
                <a:spLocks/>
              </p:cNvSpPr>
              <p:nvPr/>
            </p:nvSpPr>
            <p:spPr bwMode="auto">
              <a:xfrm>
                <a:off x="-10" y="-14"/>
                <a:ext cx="35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E</a:t>
                </a:r>
                <a:r>
                  <a:rPr lang="en-US" sz="1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36" name="Group 34"/>
            <p:cNvGrpSpPr>
              <a:grpSpLocks/>
            </p:cNvGrpSpPr>
            <p:nvPr/>
          </p:nvGrpSpPr>
          <p:grpSpPr bwMode="auto">
            <a:xfrm>
              <a:off x="3946526" y="5768976"/>
              <a:ext cx="566738" cy="576263"/>
              <a:chOff x="-10" y="-14"/>
              <a:chExt cx="357" cy="363"/>
            </a:xfrm>
          </p:grpSpPr>
          <p:sp>
            <p:nvSpPr>
              <p:cNvPr id="37" name="Oval 32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33"/>
              <p:cNvSpPr>
                <a:spLocks/>
              </p:cNvSpPr>
              <p:nvPr/>
            </p:nvSpPr>
            <p:spPr bwMode="auto">
              <a:xfrm>
                <a:off x="-10" y="-14"/>
                <a:ext cx="35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E</a:t>
                </a:r>
                <a:r>
                  <a:rPr lang="en-US" sz="1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39" name="Group 37"/>
            <p:cNvGrpSpPr>
              <a:grpSpLocks/>
            </p:cNvGrpSpPr>
            <p:nvPr/>
          </p:nvGrpSpPr>
          <p:grpSpPr bwMode="auto">
            <a:xfrm>
              <a:off x="4860926" y="5768976"/>
              <a:ext cx="566738" cy="576263"/>
              <a:chOff x="-10" y="-14"/>
              <a:chExt cx="357" cy="363"/>
            </a:xfrm>
          </p:grpSpPr>
          <p:sp>
            <p:nvSpPr>
              <p:cNvPr id="40" name="Oval 35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36"/>
              <p:cNvSpPr>
                <a:spLocks/>
              </p:cNvSpPr>
              <p:nvPr/>
            </p:nvSpPr>
            <p:spPr bwMode="auto">
              <a:xfrm>
                <a:off x="-10" y="-14"/>
                <a:ext cx="35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E</a:t>
                </a:r>
                <a:r>
                  <a:rPr lang="en-US" sz="1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4</a:t>
                </a:r>
              </a:p>
            </p:txBody>
          </p:sp>
        </p:grpSp>
        <p:grpSp>
          <p:nvGrpSpPr>
            <p:cNvPr id="42" name="Group 40"/>
            <p:cNvGrpSpPr>
              <a:grpSpLocks/>
            </p:cNvGrpSpPr>
            <p:nvPr/>
          </p:nvGrpSpPr>
          <p:grpSpPr bwMode="auto">
            <a:xfrm>
              <a:off x="6384926" y="5768976"/>
              <a:ext cx="566738" cy="576263"/>
              <a:chOff x="-10" y="-14"/>
              <a:chExt cx="357" cy="363"/>
            </a:xfrm>
          </p:grpSpPr>
          <p:sp>
            <p:nvSpPr>
              <p:cNvPr id="43" name="Oval 38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39"/>
              <p:cNvSpPr>
                <a:spLocks/>
              </p:cNvSpPr>
              <p:nvPr/>
            </p:nvSpPr>
            <p:spPr bwMode="auto">
              <a:xfrm>
                <a:off x="-10" y="-14"/>
                <a:ext cx="35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E</a:t>
                </a:r>
                <a:r>
                  <a:rPr lang="en-US" sz="1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5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2400300" y="5257800"/>
              <a:ext cx="2743200" cy="533400"/>
              <a:chOff x="2400300" y="4991100"/>
              <a:chExt cx="2743200" cy="1066800"/>
            </a:xfrm>
          </p:grpSpPr>
          <p:cxnSp>
            <p:nvCxnSpPr>
              <p:cNvPr id="46" name="AutoShape 11"/>
              <p:cNvCxnSpPr>
                <a:cxnSpLocks noChangeShapeType="1"/>
              </p:cNvCxnSpPr>
              <p:nvPr/>
            </p:nvCxnSpPr>
            <p:spPr bwMode="auto">
              <a:xfrm>
                <a:off x="3314700" y="4991100"/>
                <a:ext cx="0" cy="10668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47" name="AutoShape 19"/>
              <p:cNvCxnSpPr>
                <a:cxnSpLocks noChangeShapeType="1"/>
              </p:cNvCxnSpPr>
              <p:nvPr/>
            </p:nvCxnSpPr>
            <p:spPr bwMode="auto">
              <a:xfrm>
                <a:off x="2400300" y="4991100"/>
                <a:ext cx="0" cy="10668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48" name="AutoShape 41"/>
              <p:cNvCxnSpPr>
                <a:cxnSpLocks noChangeShapeType="1"/>
              </p:cNvCxnSpPr>
              <p:nvPr/>
            </p:nvCxnSpPr>
            <p:spPr bwMode="auto">
              <a:xfrm>
                <a:off x="4229100" y="4991100"/>
                <a:ext cx="0" cy="10668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49" name="AutoShape 42"/>
              <p:cNvCxnSpPr>
                <a:cxnSpLocks noChangeShapeType="1"/>
              </p:cNvCxnSpPr>
              <p:nvPr/>
            </p:nvCxnSpPr>
            <p:spPr bwMode="auto">
              <a:xfrm>
                <a:off x="5143500" y="4991100"/>
                <a:ext cx="0" cy="10668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</p:grpSp>
        <p:grpSp>
          <p:nvGrpSpPr>
            <p:cNvPr id="50" name="Group 45"/>
            <p:cNvGrpSpPr>
              <a:grpSpLocks/>
            </p:cNvGrpSpPr>
            <p:nvPr/>
          </p:nvGrpSpPr>
          <p:grpSpPr bwMode="auto">
            <a:xfrm>
              <a:off x="6357938" y="4702176"/>
              <a:ext cx="619125" cy="576263"/>
              <a:chOff x="-27" y="-14"/>
              <a:chExt cx="390" cy="363"/>
            </a:xfrm>
          </p:grpSpPr>
          <p:sp>
            <p:nvSpPr>
              <p:cNvPr id="51" name="Oval 43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/>
              </a:p>
            </p:txBody>
          </p:sp>
          <p:sp>
            <p:nvSpPr>
              <p:cNvPr id="52" name="Rectangle 44"/>
              <p:cNvSpPr>
                <a:spLocks/>
              </p:cNvSpPr>
              <p:nvPr/>
            </p:nvSpPr>
            <p:spPr bwMode="auto">
              <a:xfrm>
                <a:off x="-27" y="-14"/>
                <a:ext cx="390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1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N</a:t>
                </a:r>
              </a:p>
            </p:txBody>
          </p:sp>
        </p:grpSp>
        <p:grpSp>
          <p:nvGrpSpPr>
            <p:cNvPr id="53" name="Group 48"/>
            <p:cNvGrpSpPr>
              <a:grpSpLocks/>
            </p:cNvGrpSpPr>
            <p:nvPr/>
          </p:nvGrpSpPr>
          <p:grpSpPr bwMode="auto">
            <a:xfrm>
              <a:off x="6356351" y="5768976"/>
              <a:ext cx="619125" cy="576263"/>
              <a:chOff x="-28" y="-14"/>
              <a:chExt cx="390" cy="363"/>
            </a:xfrm>
          </p:grpSpPr>
          <p:sp>
            <p:nvSpPr>
              <p:cNvPr id="54" name="Oval 46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ectangle 47"/>
              <p:cNvSpPr>
                <a:spLocks/>
              </p:cNvSpPr>
              <p:nvPr/>
            </p:nvSpPr>
            <p:spPr bwMode="auto">
              <a:xfrm>
                <a:off x="-28" y="-14"/>
                <a:ext cx="390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E</a:t>
                </a:r>
                <a:r>
                  <a:rPr lang="en-US" sz="1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N</a:t>
                </a:r>
              </a:p>
            </p:txBody>
          </p:sp>
        </p:grpSp>
        <p:sp>
          <p:nvSpPr>
            <p:cNvPr id="56" name="Line 49"/>
            <p:cNvSpPr>
              <a:spLocks noChangeShapeType="1"/>
            </p:cNvSpPr>
            <p:nvPr/>
          </p:nvSpPr>
          <p:spPr bwMode="auto">
            <a:xfrm rot="10800000">
              <a:off x="6662738" y="5260975"/>
              <a:ext cx="7937" cy="544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0" tIns="0" rIns="0" bIns="0"/>
            <a:lstStyle/>
            <a:p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xmlns="" val="1930572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Bayes’ Net Semantics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43600" cy="5257800"/>
          </a:xfrm>
          <a:ln/>
        </p:spPr>
        <p:txBody>
          <a:bodyPr rIns="132080"/>
          <a:lstStyle/>
          <a:p>
            <a:pPr marL="39688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Formally:</a:t>
            </a:r>
          </a:p>
          <a:p>
            <a:pPr marL="39688" indent="0">
              <a:lnSpc>
                <a:spcPct val="8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A set of </a:t>
            </a:r>
            <a:r>
              <a:rPr lang="en-US" sz="2400" dirty="0">
                <a:solidFill>
                  <a:srgbClr val="FF0000"/>
                </a:solidFill>
              </a:rPr>
              <a:t>nodes</a:t>
            </a:r>
            <a:r>
              <a:rPr lang="en-US" sz="2400" dirty="0"/>
              <a:t>, one per variable X</a:t>
            </a:r>
          </a:p>
          <a:p>
            <a:pPr marL="1182688" lvl="2">
              <a:lnSpc>
                <a:spcPct val="80000"/>
              </a:lnSpc>
            </a:pPr>
            <a:endParaRPr lang="en-US" sz="700" dirty="0"/>
          </a:p>
          <a:p>
            <a:pPr>
              <a:lnSpc>
                <a:spcPct val="80000"/>
              </a:lnSpc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directed, acyclic graph</a:t>
            </a:r>
          </a:p>
          <a:p>
            <a:pPr>
              <a:lnSpc>
                <a:spcPct val="80000"/>
              </a:lnSpc>
            </a:pPr>
            <a:endParaRPr lang="en-US" sz="700" dirty="0"/>
          </a:p>
          <a:p>
            <a:pPr>
              <a:lnSpc>
                <a:spcPct val="80000"/>
              </a:lnSpc>
            </a:pPr>
            <a:r>
              <a:rPr lang="en-US" sz="2400" dirty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CPT for </a:t>
            </a:r>
            <a:r>
              <a:rPr lang="en-US" sz="2400" dirty="0">
                <a:solidFill>
                  <a:srgbClr val="FF0000"/>
                </a:solidFill>
              </a:rPr>
              <a:t>each node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 smtClean="0"/>
              <a:t>CPT = “Conditional Probability Table”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 smtClean="0"/>
              <a:t>Collection </a:t>
            </a:r>
            <a:r>
              <a:rPr lang="en-US" sz="2000" dirty="0"/>
              <a:t>of distributions over X, one for each combination of parents’ values</a:t>
            </a:r>
          </a:p>
          <a:p>
            <a:pPr marL="782638" lvl="1">
              <a:lnSpc>
                <a:spcPct val="80000"/>
              </a:lnSpc>
            </a:pPr>
            <a:endParaRPr lang="en-US" sz="2000" dirty="0"/>
          </a:p>
          <a:p>
            <a:pPr marL="782638" lvl="1">
              <a:lnSpc>
                <a:spcPct val="80000"/>
              </a:lnSpc>
            </a:pPr>
            <a:endParaRPr lang="en-US" sz="2000" dirty="0"/>
          </a:p>
          <a:p>
            <a:pPr marL="496888" lvl="1" indent="0">
              <a:lnSpc>
                <a:spcPct val="80000"/>
              </a:lnSpc>
              <a:buNone/>
            </a:pPr>
            <a:endParaRPr lang="en-US" sz="10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705600" y="1905000"/>
            <a:ext cx="533400" cy="533400"/>
            <a:chOff x="0" y="0"/>
            <a:chExt cx="336" cy="336"/>
          </a:xfrm>
        </p:grpSpPr>
        <p:sp>
          <p:nvSpPr>
            <p:cNvPr id="13316" name="Oval 4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17" name="Rectangle 5"/>
            <p:cNvSpPr>
              <a:spLocks/>
            </p:cNvSpPr>
            <p:nvPr/>
          </p:nvSpPr>
          <p:spPr bwMode="auto">
            <a:xfrm>
              <a:off x="36" y="20"/>
              <a:ext cx="263" cy="29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A</a:t>
              </a:r>
              <a:r>
                <a:rPr lang="en-US" sz="2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315200" y="3276600"/>
            <a:ext cx="533400" cy="533400"/>
            <a:chOff x="0" y="0"/>
            <a:chExt cx="336" cy="336"/>
          </a:xfrm>
        </p:grpSpPr>
        <p:sp>
          <p:nvSpPr>
            <p:cNvPr id="13319" name="Oval 7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0" name="Rectangle 8"/>
            <p:cNvSpPr>
              <a:spLocks/>
            </p:cNvSpPr>
            <p:nvPr/>
          </p:nvSpPr>
          <p:spPr bwMode="auto">
            <a:xfrm>
              <a:off x="68" y="40"/>
              <a:ext cx="199" cy="25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X</a:t>
              </a:r>
            </a:p>
          </p:txBody>
        </p:sp>
      </p:grpSp>
      <p:sp>
        <p:nvSpPr>
          <p:cNvPr id="13322" name="AutoShape 10"/>
          <p:cNvSpPr>
            <a:spLocks noChangeShapeType="1"/>
          </p:cNvSpPr>
          <p:nvPr/>
        </p:nvSpPr>
        <p:spPr bwMode="auto">
          <a:xfrm>
            <a:off x="7086600" y="2438400"/>
            <a:ext cx="381000" cy="83820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229600" y="1905000"/>
            <a:ext cx="533400" cy="533400"/>
            <a:chOff x="0" y="0"/>
            <a:chExt cx="336" cy="336"/>
          </a:xfrm>
        </p:grpSpPr>
        <p:sp>
          <p:nvSpPr>
            <p:cNvPr id="13323" name="Oval 11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4" name="Rectangle 12"/>
            <p:cNvSpPr>
              <a:spLocks/>
            </p:cNvSpPr>
            <p:nvPr/>
          </p:nvSpPr>
          <p:spPr bwMode="auto">
            <a:xfrm>
              <a:off x="36" y="20"/>
              <a:ext cx="263" cy="29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A</a:t>
              </a:r>
              <a:r>
                <a:rPr lang="en-US" sz="2400" baseline="-250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n</a:t>
              </a:r>
            </a:p>
          </p:txBody>
        </p:sp>
      </p:grpSp>
      <p:sp>
        <p:nvSpPr>
          <p:cNvPr id="13326" name="AutoShape 14"/>
          <p:cNvSpPr>
            <a:spLocks noChangeShapeType="1"/>
          </p:cNvSpPr>
          <p:nvPr/>
        </p:nvSpPr>
        <p:spPr bwMode="auto">
          <a:xfrm flipH="1">
            <a:off x="7696200" y="2362200"/>
            <a:ext cx="685800" cy="91440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13327" name="Picture 1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057400"/>
            <a:ext cx="469900" cy="857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7581900" y="2514600"/>
            <a:ext cx="152400" cy="747713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3329" name="Picture 1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343400"/>
            <a:ext cx="2057400" cy="30321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3330" name="Freeform 18"/>
          <p:cNvSpPr>
            <a:spLocks/>
          </p:cNvSpPr>
          <p:nvPr/>
        </p:nvSpPr>
        <p:spPr bwMode="auto">
          <a:xfrm rot="5400000">
            <a:off x="8039100" y="3467100"/>
            <a:ext cx="609600" cy="685800"/>
          </a:xfrm>
          <a:custGeom>
            <a:avLst/>
            <a:gdLst/>
            <a:ahLst/>
            <a:cxnLst>
              <a:cxn ang="0">
                <a:pos x="21600" y="6079"/>
              </a:cxn>
              <a:cxn ang="0">
                <a:pos x="13781" y="0"/>
              </a:cxn>
              <a:cxn ang="0">
                <a:pos x="13781" y="4100"/>
              </a:cxn>
              <a:cxn ang="0">
                <a:pos x="12427" y="4100"/>
              </a:cxn>
              <a:cxn ang="0">
                <a:pos x="0" y="12158"/>
              </a:cxn>
              <a:cxn ang="0">
                <a:pos x="0" y="21600"/>
              </a:cxn>
              <a:cxn ang="0">
                <a:pos x="4046" y="21600"/>
              </a:cxn>
              <a:cxn ang="0">
                <a:pos x="4046" y="12158"/>
              </a:cxn>
              <a:cxn ang="0">
                <a:pos x="12427" y="8058"/>
              </a:cxn>
              <a:cxn ang="0">
                <a:pos x="13781" y="8058"/>
              </a:cxn>
              <a:cxn ang="0">
                <a:pos x="13781" y="12158"/>
              </a:cxn>
              <a:cxn ang="0">
                <a:pos x="21600" y="6079"/>
              </a:cxn>
              <a:cxn ang="0">
                <a:pos x="21600" y="6079"/>
              </a:cxn>
            </a:cxnLst>
            <a:rect l="0" t="0" r="r" b="b"/>
            <a:pathLst>
              <a:path w="21600" h="21600">
                <a:moveTo>
                  <a:pt x="21600" y="6079"/>
                </a:moveTo>
                <a:lnTo>
                  <a:pt x="13781" y="0"/>
                </a:lnTo>
                <a:lnTo>
                  <a:pt x="13781" y="4100"/>
                </a:lnTo>
                <a:lnTo>
                  <a:pt x="12427" y="4100"/>
                </a:lnTo>
                <a:cubicBezTo>
                  <a:pt x="5564" y="4100"/>
                  <a:pt x="0" y="7708"/>
                  <a:pt x="0" y="12158"/>
                </a:cubicBezTo>
                <a:lnTo>
                  <a:pt x="0" y="21600"/>
                </a:lnTo>
                <a:lnTo>
                  <a:pt x="4046" y="21600"/>
                </a:lnTo>
                <a:lnTo>
                  <a:pt x="4046" y="12158"/>
                </a:lnTo>
                <a:cubicBezTo>
                  <a:pt x="4046" y="9894"/>
                  <a:pt x="7798" y="8058"/>
                  <a:pt x="12427" y="8058"/>
                </a:cubicBezTo>
                <a:lnTo>
                  <a:pt x="13781" y="8058"/>
                </a:lnTo>
                <a:lnTo>
                  <a:pt x="13781" y="12158"/>
                </a:lnTo>
                <a:lnTo>
                  <a:pt x="21600" y="6079"/>
                </a:lnTo>
                <a:close/>
                <a:moveTo>
                  <a:pt x="21600" y="6079"/>
                </a:moveTo>
              </a:path>
            </a:pathLst>
          </a:custGeom>
          <a:solidFill>
            <a:schemeClr val="accent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3331" name="Picture 1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9055" y="4876800"/>
            <a:ext cx="1927225" cy="3016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3332" name="Rectangle 20"/>
          <p:cNvSpPr>
            <a:spLocks/>
          </p:cNvSpPr>
          <p:nvPr/>
        </p:nvSpPr>
        <p:spPr bwMode="auto">
          <a:xfrm>
            <a:off x="654050" y="5867400"/>
            <a:ext cx="76327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A Bayes net = Topology (graph) + Local Conditional Probabilities</a:t>
            </a:r>
          </a:p>
        </p:txBody>
      </p:sp>
    </p:spTree>
    <p:extLst>
      <p:ext uri="{BB962C8B-B14F-4D97-AF65-F5344CB8AC3E}">
        <p14:creationId xmlns:p14="http://schemas.microsoft.com/office/powerpoint/2010/main" xmlns="" val="3886686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-420688" y="274638"/>
            <a:ext cx="8229601" cy="1143000"/>
          </a:xfrm>
        </p:spPr>
        <p:txBody>
          <a:bodyPr/>
          <a:lstStyle/>
          <a:p>
            <a:r>
              <a:rPr lang="en-US" smtClean="0"/>
              <a:t>Irrelevant variables</a:t>
            </a:r>
          </a:p>
        </p:txBody>
      </p:sp>
      <p:sp>
        <p:nvSpPr>
          <p:cNvPr id="53251" name="Oval 5"/>
          <p:cNvSpPr>
            <a:spLocks noChangeArrowheads="1"/>
          </p:cNvSpPr>
          <p:nvPr/>
        </p:nvSpPr>
        <p:spPr bwMode="auto">
          <a:xfrm>
            <a:off x="5813425" y="228600"/>
            <a:ext cx="1209675" cy="323850"/>
          </a:xfrm>
          <a:prstGeom prst="ellipse">
            <a:avLst/>
          </a:prstGeom>
          <a:solidFill>
            <a:srgbClr val="FF9900">
              <a:alpha val="50195"/>
            </a:srgbClr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5856288" y="227013"/>
            <a:ext cx="1144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</a:rPr>
              <a:t>Earthquake</a:t>
            </a:r>
            <a:endParaRPr lang="en-US" sz="1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53" name="Oval 7"/>
          <p:cNvSpPr>
            <a:spLocks noChangeArrowheads="1"/>
          </p:cNvSpPr>
          <p:nvPr/>
        </p:nvSpPr>
        <p:spPr bwMode="auto">
          <a:xfrm>
            <a:off x="7861300" y="260350"/>
            <a:ext cx="977900" cy="258763"/>
          </a:xfrm>
          <a:prstGeom prst="ellipse">
            <a:avLst/>
          </a:prstGeom>
          <a:solidFill>
            <a:srgbClr val="FF9900">
              <a:alpha val="50195"/>
            </a:srgbClr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8"/>
          <p:cNvSpPr txBox="1">
            <a:spLocks noChangeArrowheads="1"/>
          </p:cNvSpPr>
          <p:nvPr/>
        </p:nvSpPr>
        <p:spPr bwMode="auto">
          <a:xfrm>
            <a:off x="7904163" y="225425"/>
            <a:ext cx="900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</a:rPr>
              <a:t>Burglary</a:t>
            </a:r>
            <a:endParaRPr lang="en-US" sz="1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55" name="Oval 9"/>
          <p:cNvSpPr>
            <a:spLocks noChangeArrowheads="1"/>
          </p:cNvSpPr>
          <p:nvPr/>
        </p:nvSpPr>
        <p:spPr bwMode="auto">
          <a:xfrm>
            <a:off x="6835775" y="909638"/>
            <a:ext cx="885825" cy="258762"/>
          </a:xfrm>
          <a:prstGeom prst="ellipse">
            <a:avLst/>
          </a:prstGeom>
          <a:solidFill>
            <a:srgbClr val="FF9900">
              <a:alpha val="50195"/>
            </a:srgbClr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10"/>
          <p:cNvSpPr txBox="1">
            <a:spLocks noChangeArrowheads="1"/>
          </p:cNvSpPr>
          <p:nvPr/>
        </p:nvSpPr>
        <p:spPr bwMode="auto">
          <a:xfrm>
            <a:off x="6926263" y="874713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</a:rPr>
              <a:t>Alarm</a:t>
            </a:r>
            <a:endParaRPr lang="en-US" sz="1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57" name="Oval 11"/>
          <p:cNvSpPr>
            <a:spLocks noChangeArrowheads="1"/>
          </p:cNvSpPr>
          <p:nvPr/>
        </p:nvSpPr>
        <p:spPr bwMode="auto">
          <a:xfrm>
            <a:off x="7721600" y="1525588"/>
            <a:ext cx="1071563" cy="323850"/>
          </a:xfrm>
          <a:prstGeom prst="ellipse">
            <a:avLst/>
          </a:prstGeom>
          <a:solidFill>
            <a:srgbClr val="FF9900">
              <a:alpha val="50195"/>
            </a:srgbClr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12"/>
          <p:cNvSpPr txBox="1">
            <a:spLocks noChangeArrowheads="1"/>
          </p:cNvSpPr>
          <p:nvPr/>
        </p:nvSpPr>
        <p:spPr bwMode="auto">
          <a:xfrm>
            <a:off x="7759700" y="1524000"/>
            <a:ext cx="1025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</a:rPr>
              <a:t>MaryCalls</a:t>
            </a:r>
            <a:endParaRPr lang="en-US" sz="1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59" name="Oval 13"/>
          <p:cNvSpPr>
            <a:spLocks noChangeArrowheads="1"/>
          </p:cNvSpPr>
          <p:nvPr/>
        </p:nvSpPr>
        <p:spPr bwMode="auto">
          <a:xfrm>
            <a:off x="5905500" y="1525588"/>
            <a:ext cx="1071563" cy="323850"/>
          </a:xfrm>
          <a:prstGeom prst="ellipse">
            <a:avLst/>
          </a:prstGeom>
          <a:solidFill>
            <a:srgbClr val="FF9900">
              <a:alpha val="50195"/>
            </a:srgbClr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4"/>
          <p:cNvSpPr txBox="1">
            <a:spLocks noChangeArrowheads="1"/>
          </p:cNvSpPr>
          <p:nvPr/>
        </p:nvSpPr>
        <p:spPr bwMode="auto">
          <a:xfrm>
            <a:off x="5943600" y="1524000"/>
            <a:ext cx="993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</a:rPr>
              <a:t>JohnCalls</a:t>
            </a:r>
            <a:endParaRPr lang="en-US" sz="1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61" name="Line 15"/>
          <p:cNvSpPr>
            <a:spLocks noChangeShapeType="1"/>
          </p:cNvSpPr>
          <p:nvPr/>
        </p:nvSpPr>
        <p:spPr bwMode="auto">
          <a:xfrm>
            <a:off x="6743700" y="552450"/>
            <a:ext cx="371475" cy="357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6"/>
          <p:cNvSpPr>
            <a:spLocks noChangeShapeType="1"/>
          </p:cNvSpPr>
          <p:nvPr/>
        </p:nvSpPr>
        <p:spPr bwMode="auto">
          <a:xfrm flipH="1">
            <a:off x="7489825" y="552450"/>
            <a:ext cx="790575" cy="357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7"/>
          <p:cNvSpPr>
            <a:spLocks noChangeShapeType="1"/>
          </p:cNvSpPr>
          <p:nvPr/>
        </p:nvSpPr>
        <p:spPr bwMode="auto">
          <a:xfrm flipH="1">
            <a:off x="6464300" y="1168400"/>
            <a:ext cx="606425" cy="323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Line 18"/>
          <p:cNvSpPr>
            <a:spLocks noChangeShapeType="1"/>
          </p:cNvSpPr>
          <p:nvPr/>
        </p:nvSpPr>
        <p:spPr bwMode="auto">
          <a:xfrm>
            <a:off x="7581900" y="1136650"/>
            <a:ext cx="606425" cy="388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1295400"/>
            <a:ext cx="5610225" cy="5078413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M,A,B,E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 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P(J,M,A,B,E)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M,A,B,E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 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P(J|A)P(B)P(A|B,E)P(E)P(M|A)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A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P(J|A)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B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P(B) </a:t>
            </a:r>
            <a:r>
              <a:rPr lang="en-US" sz="2800" i="0" dirty="0">
                <a:solidFill>
                  <a:schemeClr val="accent3">
                    <a:lumMod val="50000"/>
                  </a:schemeClr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sym typeface="WP MathExtendedA" pitchFamily="2" charset="2"/>
              </a:rPr>
              <a:t>E</a:t>
            </a:r>
            <a:r>
              <a:rPr lang="en-US" sz="2400" i="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P(A|B,E)P(E) </a:t>
            </a:r>
            <a:r>
              <a:rPr lang="en-US" sz="2800" i="0" dirty="0">
                <a:solidFill>
                  <a:srgbClr val="00206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002060"/>
                </a:solidFill>
                <a:latin typeface="Arial Narrow" pitchFamily="34" charset="0"/>
                <a:sym typeface="WP MathExtendedA" pitchFamily="2" charset="2"/>
              </a:rPr>
              <a:t>M</a:t>
            </a:r>
            <a:r>
              <a:rPr lang="en-US" sz="2400" i="0" dirty="0">
                <a:solidFill>
                  <a:srgbClr val="002060"/>
                </a:solidFill>
                <a:latin typeface="Arial Narrow" pitchFamily="34" charset="0"/>
              </a:rPr>
              <a:t>P(M|A)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A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P(J|A) </a:t>
            </a:r>
            <a:r>
              <a:rPr lang="en-US" sz="2800" i="0" dirty="0">
                <a:solidFill>
                  <a:schemeClr val="accent3">
                    <a:lumMod val="50000"/>
                  </a:schemeClr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sym typeface="WP MathExtendedA" pitchFamily="2" charset="2"/>
              </a:rPr>
              <a:t>B</a:t>
            </a:r>
            <a:r>
              <a:rPr lang="en-US" sz="2400" i="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P(B) </a:t>
            </a:r>
            <a:r>
              <a:rPr lang="en-US" sz="2800" i="0" dirty="0">
                <a:solidFill>
                  <a:srgbClr val="00206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002060"/>
                </a:solidFill>
                <a:latin typeface="Arial Narrow" pitchFamily="34" charset="0"/>
                <a:sym typeface="WP MathExtendedA" pitchFamily="2" charset="2"/>
              </a:rPr>
              <a:t>E</a:t>
            </a:r>
            <a:r>
              <a:rPr lang="en-US" sz="2400" i="0" dirty="0">
                <a:solidFill>
                  <a:srgbClr val="002060"/>
                </a:solidFill>
                <a:latin typeface="Arial Narrow" pitchFamily="34" charset="0"/>
              </a:rPr>
              <a:t>P(A|B,E)P(E)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800" i="0" dirty="0">
                <a:solidFill>
                  <a:srgbClr val="336600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336600"/>
                </a:solidFill>
                <a:latin typeface="Arial Narrow" pitchFamily="34" charset="0"/>
                <a:sym typeface="WP MathExtendedA" pitchFamily="2" charset="2"/>
              </a:rPr>
              <a:t>A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P(J|A)</a:t>
            </a:r>
            <a:r>
              <a:rPr lang="en-US" sz="2800" i="0" dirty="0">
                <a:solidFill>
                  <a:srgbClr val="003366"/>
                </a:solidFill>
                <a:latin typeface="Symbol" pitchFamily="18" charset="2"/>
                <a:sym typeface="WP MathExtendedA" pitchFamily="2" charset="2"/>
              </a:rPr>
              <a:t> S</a:t>
            </a:r>
            <a:r>
              <a:rPr lang="en-US" sz="2400" i="0" baseline="-25000" dirty="0">
                <a:solidFill>
                  <a:srgbClr val="003366"/>
                </a:solidFill>
                <a:latin typeface="Arial Narrow" pitchFamily="34" charset="0"/>
                <a:sym typeface="WP MathExtendedA" pitchFamily="2" charset="2"/>
              </a:rPr>
              <a:t>B</a:t>
            </a:r>
            <a:r>
              <a:rPr lang="en-US" sz="2400" i="0" dirty="0">
                <a:solidFill>
                  <a:srgbClr val="003366"/>
                </a:solidFill>
                <a:latin typeface="Arial Narrow" pitchFamily="34" charset="0"/>
              </a:rPr>
              <a:t>P(B)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 </a:t>
            </a:r>
            <a:r>
              <a:rPr lang="en-US" sz="2400" i="0" dirty="0">
                <a:solidFill>
                  <a:srgbClr val="990000"/>
                </a:solidFill>
                <a:latin typeface="Arial Narrow" pitchFamily="34" charset="0"/>
              </a:rPr>
              <a:t>f1(A,B)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800" i="0" dirty="0">
                <a:solidFill>
                  <a:srgbClr val="003366"/>
                </a:solidFill>
                <a:latin typeface="Symbol" pitchFamily="18" charset="2"/>
                <a:sym typeface="WP MathExtendedA" pitchFamily="2" charset="2"/>
              </a:rPr>
              <a:t>S</a:t>
            </a:r>
            <a:r>
              <a:rPr lang="en-US" sz="2400" i="0" baseline="-25000" dirty="0">
                <a:solidFill>
                  <a:srgbClr val="003366"/>
                </a:solidFill>
                <a:latin typeface="Arial Narrow" pitchFamily="34" charset="0"/>
                <a:sym typeface="WP MathExtendedA" pitchFamily="2" charset="2"/>
              </a:rPr>
              <a:t>A</a:t>
            </a:r>
            <a:r>
              <a:rPr lang="en-US" sz="2400" i="0" dirty="0">
                <a:solidFill>
                  <a:srgbClr val="003366"/>
                </a:solidFill>
                <a:latin typeface="Arial Narrow" pitchFamily="34" charset="0"/>
              </a:rPr>
              <a:t>P(J|A)</a:t>
            </a: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 </a:t>
            </a:r>
            <a:r>
              <a:rPr lang="en-US" sz="2400" i="0" dirty="0">
                <a:solidFill>
                  <a:srgbClr val="990000"/>
                </a:solidFill>
                <a:latin typeface="Arial Narrow" pitchFamily="34" charset="0"/>
              </a:rPr>
              <a:t>f2(A)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i="0" dirty="0">
                <a:solidFill>
                  <a:srgbClr val="336600"/>
                </a:solidFill>
                <a:latin typeface="Arial Narrow" pitchFamily="34" charset="0"/>
              </a:rPr>
              <a:t>= </a:t>
            </a:r>
            <a:r>
              <a:rPr lang="en-US" sz="2400" i="0" dirty="0">
                <a:solidFill>
                  <a:srgbClr val="990000"/>
                </a:solidFill>
                <a:latin typeface="Arial Narrow" pitchFamily="34" charset="0"/>
              </a:rPr>
              <a:t>f3(J)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38688" y="3275013"/>
            <a:ext cx="1204912" cy="57626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98675" y="5824538"/>
            <a:ext cx="70818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buFontTx/>
              <a:buNone/>
            </a:pPr>
            <a:r>
              <a:rPr lang="en-US" sz="2400" b="0" i="0">
                <a:solidFill>
                  <a:schemeClr val="tx1"/>
                </a:solidFill>
              </a:rPr>
              <a:t>M is irrelevant to the computation</a:t>
            </a:r>
          </a:p>
          <a:p>
            <a:pPr>
              <a:buFontTx/>
              <a:buNone/>
            </a:pPr>
            <a:r>
              <a:rPr lang="en-US" sz="2400" b="0" i="0">
                <a:solidFill>
                  <a:srgbClr val="C00000"/>
                </a:solidFill>
              </a:rPr>
              <a:t>Thm: Y is irrelevant unless Y </a:t>
            </a:r>
            <a:r>
              <a:rPr lang="el-GR" sz="2400" b="0" i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ϵ</a:t>
            </a:r>
            <a:r>
              <a:rPr lang="en-US" sz="2400" b="0" i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i="0">
                <a:solidFill>
                  <a:srgbClr val="C00000"/>
                </a:solidFill>
              </a:rPr>
              <a:t>Ancestors(Z U E)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287C79-C983-4B9F-8247-7EDD2BF6E56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</p:spTree>
    <p:extLst>
      <p:ext uri="{BB962C8B-B14F-4D97-AF65-F5344CB8AC3E}">
        <p14:creationId xmlns:p14="http://schemas.microsoft.com/office/powerpoint/2010/main" xmlns="" val="1672862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460375"/>
            <a:ext cx="9144000" cy="10096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b="0" i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Reducing 3-SAT to </a:t>
            </a:r>
            <a:r>
              <a:rPr lang="en-US" sz="4400" b="0" i="0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Bayes</a:t>
            </a:r>
            <a:r>
              <a:rPr lang="en-US" sz="4400" b="0" i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Nets</a:t>
            </a:r>
            <a:endParaRPr lang="en-CA" sz="4400" b="0" i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077D98-044C-4E9E-BD5E-3A3E6BF701F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</p:spTree>
    <p:extLst>
      <p:ext uri="{BB962C8B-B14F-4D97-AF65-F5344CB8AC3E}">
        <p14:creationId xmlns:p14="http://schemas.microsoft.com/office/powerpoint/2010/main" xmlns="" val="3122173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1143000"/>
          </a:xfrm>
        </p:spPr>
        <p:txBody>
          <a:bodyPr/>
          <a:lstStyle/>
          <a:p>
            <a:r>
              <a:rPr lang="en-US" smtClean="0"/>
              <a:t>Complexity of Exact Inference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55575" y="1277938"/>
            <a:ext cx="8988425" cy="4525962"/>
          </a:xfrm>
        </p:spPr>
        <p:txBody>
          <a:bodyPr/>
          <a:lstStyle/>
          <a:p>
            <a:r>
              <a:rPr lang="en-US" smtClean="0"/>
              <a:t>Exact inference is NP hard</a:t>
            </a:r>
          </a:p>
          <a:p>
            <a:pPr lvl="1"/>
            <a:r>
              <a:rPr lang="en-US" smtClean="0"/>
              <a:t>3-SAT to Bayes Net Inference</a:t>
            </a:r>
          </a:p>
          <a:p>
            <a:pPr lvl="1"/>
            <a:r>
              <a:rPr lang="en-US" smtClean="0"/>
              <a:t>It can count no. of assignments for 3-SAT: #P complete</a:t>
            </a:r>
          </a:p>
          <a:p>
            <a:pPr lvl="1"/>
            <a:endParaRPr lang="en-US" sz="1100" smtClean="0"/>
          </a:p>
          <a:p>
            <a:r>
              <a:rPr lang="en-US" smtClean="0"/>
              <a:t>Inference in tree-structured Bayesian network </a:t>
            </a:r>
          </a:p>
          <a:p>
            <a:pPr lvl="1"/>
            <a:r>
              <a:rPr lang="en-US" smtClean="0"/>
              <a:t>Polynomial time</a:t>
            </a:r>
          </a:p>
          <a:p>
            <a:pPr lvl="1"/>
            <a:r>
              <a:rPr lang="en-US" smtClean="0"/>
              <a:t>compare with inference in CSPs</a:t>
            </a:r>
          </a:p>
          <a:p>
            <a:pPr lvl="1"/>
            <a:endParaRPr lang="en-US" sz="1200" smtClean="0"/>
          </a:p>
          <a:p>
            <a:r>
              <a:rPr lang="en-US" smtClean="0"/>
              <a:t>Approximate Inference</a:t>
            </a:r>
          </a:p>
          <a:p>
            <a:pPr lvl="1"/>
            <a:r>
              <a:rPr lang="en-US" smtClean="0"/>
              <a:t>Sampling based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45B1BC-DFC0-4ACE-BF65-F54A093D6EB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</p:spTree>
    <p:extLst>
      <p:ext uri="{BB962C8B-B14F-4D97-AF65-F5344CB8AC3E}">
        <p14:creationId xmlns:p14="http://schemas.microsoft.com/office/powerpoint/2010/main" xmlns="" val="4055905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Summary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800"/>
              <a:t>Bayes nets compactly encode joint distributions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Guaranteed independencies of distributions can be deduced from BN graph structure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D-separation gives precise conditional independence guarantees from graph alone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A Bayes’ net’s joint distribution may have further (conditional) independence that is not detectable until you inspect its specific distribution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Approximate Inference in </a:t>
            </a:r>
            <a:r>
              <a:rPr lang="en-US" sz="4000" dirty="0" err="1" smtClean="0">
                <a:solidFill>
                  <a:srgbClr val="0000FF"/>
                </a:solidFill>
              </a:rPr>
              <a:t>Bayes</a:t>
            </a:r>
            <a:r>
              <a:rPr lang="en-US" sz="4000" dirty="0" smtClean="0">
                <a:solidFill>
                  <a:srgbClr val="0000FF"/>
                </a:solidFill>
              </a:rPr>
              <a:t> Nets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4000" dirty="0" smtClean="0">
                <a:solidFill>
                  <a:srgbClr val="0000FF"/>
                </a:solidFill>
              </a:rPr>
              <a:t>Sampling based methods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smtClean="0"/>
              <a:t>Based on slides by Jack Breese and Daphne Koller)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2816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1600200"/>
          </a:xfrm>
        </p:spPr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</a:t>
            </a:r>
            <a:r>
              <a:rPr lang="en-US" dirty="0" smtClean="0"/>
              <a:t>Net </a:t>
            </a:r>
            <a:r>
              <a:rPr lang="en-US" dirty="0" smtClean="0"/>
              <a:t>is a generative model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52600" y="1905000"/>
            <a:ext cx="5943600" cy="3733800"/>
            <a:chOff x="1752600" y="1905000"/>
            <a:chExt cx="5943600" cy="3733800"/>
          </a:xfrm>
        </p:grpSpPr>
        <p:sp>
          <p:nvSpPr>
            <p:cNvPr id="5" name="Rectangle 4"/>
            <p:cNvSpPr/>
            <p:nvPr/>
          </p:nvSpPr>
          <p:spPr>
            <a:xfrm>
              <a:off x="1752600" y="1905000"/>
              <a:ext cx="59436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62400" y="5334000"/>
              <a:ext cx="762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5237"/>
            <a:ext cx="8991600" cy="4525963"/>
          </a:xfrm>
        </p:spPr>
        <p:txBody>
          <a:bodyPr/>
          <a:lstStyle/>
          <a:p>
            <a:r>
              <a:rPr lang="en-US" dirty="0" smtClean="0"/>
              <a:t>We can easily generate samples from the distribution represented by the </a:t>
            </a:r>
            <a:r>
              <a:rPr lang="en-US" dirty="0" err="1" smtClean="0"/>
              <a:t>Bayes</a:t>
            </a:r>
            <a:r>
              <a:rPr lang="en-US" dirty="0" smtClean="0"/>
              <a:t> net</a:t>
            </a:r>
          </a:p>
          <a:p>
            <a:pPr lvl="1"/>
            <a:r>
              <a:rPr lang="en-US" dirty="0" smtClean="0"/>
              <a:t>Generate one variable at a time in </a:t>
            </a:r>
            <a:r>
              <a:rPr lang="en-US" dirty="0" smtClean="0">
                <a:solidFill>
                  <a:srgbClr val="FF0000"/>
                </a:solidFill>
              </a:rPr>
              <a:t>topological order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7331075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5692" y="6400800"/>
            <a:ext cx="7650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Use the samples to compute marginal probabilities, say P(c)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779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304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810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304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720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304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706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304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394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457200" y="9906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-228600"/>
            <a:ext cx="7543800" cy="1447800"/>
          </a:xfrm>
          <a:ln/>
        </p:spPr>
        <p:txBody>
          <a:bodyPr rIns="132080"/>
          <a:lstStyle/>
          <a:p>
            <a:r>
              <a:rPr lang="en-US" dirty="0"/>
              <a:t>Example: Alarm Network</a:t>
            </a:r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2400300" y="1384300"/>
            <a:ext cx="1524000" cy="762000"/>
            <a:chOff x="0" y="0"/>
            <a:chExt cx="960" cy="480"/>
          </a:xfrm>
        </p:grpSpPr>
        <p:sp>
          <p:nvSpPr>
            <p:cNvPr id="26627" name="Oval 3"/>
            <p:cNvSpPr>
              <a:spLocks/>
            </p:cNvSpPr>
            <p:nvPr/>
          </p:nvSpPr>
          <p:spPr bwMode="auto">
            <a:xfrm>
              <a:off x="0" y="0"/>
              <a:ext cx="960" cy="48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28" name="Rectangle 4"/>
            <p:cNvSpPr>
              <a:spLocks/>
            </p:cNvSpPr>
            <p:nvPr/>
          </p:nvSpPr>
          <p:spPr bwMode="auto">
            <a:xfrm>
              <a:off x="140" y="136"/>
              <a:ext cx="6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78049" bIns="38100" anchor="ctr"/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B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urglary</a:t>
              </a:r>
            </a:p>
          </p:txBody>
        </p:sp>
      </p:grpSp>
      <p:grpSp>
        <p:nvGrpSpPr>
          <p:cNvPr id="26632" name="Group 8"/>
          <p:cNvGrpSpPr>
            <a:grpSpLocks/>
          </p:cNvGrpSpPr>
          <p:nvPr/>
        </p:nvGrpSpPr>
        <p:grpSpPr bwMode="auto">
          <a:xfrm>
            <a:off x="4229100" y="1384300"/>
            <a:ext cx="1447800" cy="838200"/>
            <a:chOff x="0" y="0"/>
            <a:chExt cx="912" cy="528"/>
          </a:xfrm>
        </p:grpSpPr>
        <p:sp>
          <p:nvSpPr>
            <p:cNvPr id="26630" name="Oval 6"/>
            <p:cNvSpPr>
              <a:spLocks/>
            </p:cNvSpPr>
            <p:nvPr/>
          </p:nvSpPr>
          <p:spPr bwMode="auto">
            <a:xfrm>
              <a:off x="0" y="0"/>
              <a:ext cx="912" cy="52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1" name="Rectangle 7"/>
            <p:cNvSpPr>
              <a:spLocks/>
            </p:cNvSpPr>
            <p:nvPr/>
          </p:nvSpPr>
          <p:spPr bwMode="auto">
            <a:xfrm>
              <a:off x="132" y="160"/>
              <a:ext cx="64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78049" bIns="38100" anchor="ctr"/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arthqk</a:t>
              </a:r>
            </a:p>
          </p:txBody>
        </p:sp>
      </p:grpSp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3314700" y="2209800"/>
            <a:ext cx="1143000" cy="990600"/>
            <a:chOff x="0" y="0"/>
            <a:chExt cx="720" cy="624"/>
          </a:xfrm>
        </p:grpSpPr>
        <p:sp>
          <p:nvSpPr>
            <p:cNvPr id="26633" name="Oval 9"/>
            <p:cNvSpPr>
              <a:spLocks/>
            </p:cNvSpPr>
            <p:nvPr/>
          </p:nvSpPr>
          <p:spPr bwMode="auto">
            <a:xfrm>
              <a:off x="0" y="0"/>
              <a:ext cx="720" cy="62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4" name="Rectangle 10"/>
            <p:cNvSpPr>
              <a:spLocks/>
            </p:cNvSpPr>
            <p:nvPr/>
          </p:nvSpPr>
          <p:spPr bwMode="auto">
            <a:xfrm>
              <a:off x="104" y="208"/>
              <a:ext cx="51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78049" bIns="38100" anchor="ctr"/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A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larm</a:t>
              </a:r>
            </a:p>
          </p:txBody>
        </p:sp>
      </p:grpSp>
      <p:grpSp>
        <p:nvGrpSpPr>
          <p:cNvPr id="26638" name="Group 14"/>
          <p:cNvGrpSpPr>
            <a:grpSpLocks/>
          </p:cNvGrpSpPr>
          <p:nvPr/>
        </p:nvGrpSpPr>
        <p:grpSpPr bwMode="auto">
          <a:xfrm>
            <a:off x="2387600" y="3162300"/>
            <a:ext cx="1066800" cy="898525"/>
            <a:chOff x="0" y="0"/>
            <a:chExt cx="672" cy="566"/>
          </a:xfrm>
        </p:grpSpPr>
        <p:sp>
          <p:nvSpPr>
            <p:cNvPr id="26636" name="Oval 12"/>
            <p:cNvSpPr>
              <a:spLocks/>
            </p:cNvSpPr>
            <p:nvPr/>
          </p:nvSpPr>
          <p:spPr bwMode="auto">
            <a:xfrm>
              <a:off x="0" y="0"/>
              <a:ext cx="672" cy="566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7" name="Rectangle 13"/>
            <p:cNvSpPr>
              <a:spLocks/>
            </p:cNvSpPr>
            <p:nvPr/>
          </p:nvSpPr>
          <p:spPr bwMode="auto">
            <a:xfrm>
              <a:off x="100" y="95"/>
              <a:ext cx="472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78049" bIns="38100" anchor="ctr"/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J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ohn calls</a:t>
              </a:r>
            </a:p>
          </p:txBody>
        </p:sp>
      </p:grpSp>
      <p:grpSp>
        <p:nvGrpSpPr>
          <p:cNvPr id="26641" name="Group 17"/>
          <p:cNvGrpSpPr>
            <a:grpSpLocks/>
          </p:cNvGrpSpPr>
          <p:nvPr/>
        </p:nvGrpSpPr>
        <p:grpSpPr bwMode="auto">
          <a:xfrm>
            <a:off x="4318000" y="3238500"/>
            <a:ext cx="1066800" cy="914400"/>
            <a:chOff x="0" y="0"/>
            <a:chExt cx="672" cy="576"/>
          </a:xfrm>
        </p:grpSpPr>
        <p:sp>
          <p:nvSpPr>
            <p:cNvPr id="26639" name="Oval 15"/>
            <p:cNvSpPr>
              <a:spLocks/>
            </p:cNvSpPr>
            <p:nvPr/>
          </p:nvSpPr>
          <p:spPr bwMode="auto">
            <a:xfrm>
              <a:off x="0" y="0"/>
              <a:ext cx="672" cy="576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/>
            </p:cNvSpPr>
            <p:nvPr/>
          </p:nvSpPr>
          <p:spPr bwMode="auto">
            <a:xfrm>
              <a:off x="100" y="100"/>
              <a:ext cx="472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78049" bIns="38100" anchor="ctr"/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ary calls</a:t>
              </a:r>
            </a:p>
          </p:txBody>
        </p:sp>
      </p:grpSp>
      <p:graphicFrame>
        <p:nvGraphicFramePr>
          <p:cNvPr id="26642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2964284"/>
              </p:ext>
            </p:extLst>
          </p:nvPr>
        </p:nvGraphicFramePr>
        <p:xfrm>
          <a:off x="330200" y="1295400"/>
          <a:ext cx="1638300" cy="1508126"/>
        </p:xfrm>
        <a:graphic>
          <a:graphicData uri="http://schemas.openxmlformats.org/drawingml/2006/table">
            <a:tbl>
              <a:tblPr/>
              <a:tblGrid>
                <a:gridCol w="674688"/>
                <a:gridCol w="963612"/>
              </a:tblGrid>
              <a:tr h="50323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P(B)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0.001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0.999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66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1097507"/>
              </p:ext>
            </p:extLst>
          </p:nvPr>
        </p:nvGraphicFramePr>
        <p:xfrm>
          <a:off x="6299200" y="1143000"/>
          <a:ext cx="1727200" cy="1356360"/>
        </p:xfrm>
        <a:graphic>
          <a:graphicData uri="http://schemas.openxmlformats.org/drawingml/2006/table">
            <a:tbl>
              <a:tblPr/>
              <a:tblGrid>
                <a:gridCol w="714375"/>
                <a:gridCol w="1012825"/>
              </a:tblGrid>
              <a:tr h="431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P(E)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0.002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0.998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690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2929892"/>
              </p:ext>
            </p:extLst>
          </p:nvPr>
        </p:nvGraphicFramePr>
        <p:xfrm>
          <a:off x="5791200" y="2713038"/>
          <a:ext cx="3263900" cy="3931920"/>
        </p:xfrm>
        <a:graphic>
          <a:graphicData uri="http://schemas.openxmlformats.org/drawingml/2006/table">
            <a:tbl>
              <a:tblPr/>
              <a:tblGrid>
                <a:gridCol w="620713"/>
                <a:gridCol w="614362"/>
                <a:gridCol w="727075"/>
                <a:gridCol w="1301750"/>
              </a:tblGrid>
              <a:tr h="42068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P(A|B,E)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0.94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0.06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0.29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0.71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0.001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0.999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812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2494071"/>
              </p:ext>
            </p:extLst>
          </p:nvPr>
        </p:nvGraphicFramePr>
        <p:xfrm>
          <a:off x="342900" y="4279900"/>
          <a:ext cx="2260600" cy="2260600"/>
        </p:xfrm>
        <a:graphic>
          <a:graphicData uri="http://schemas.openxmlformats.org/drawingml/2006/table">
            <a:tbl>
              <a:tblPr/>
              <a:tblGrid>
                <a:gridCol w="604838"/>
                <a:gridCol w="608012"/>
                <a:gridCol w="1047750"/>
              </a:tblGrid>
              <a:tr h="44291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J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P(J|A)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+j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+j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866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0162914"/>
              </p:ext>
            </p:extLst>
          </p:nvPr>
        </p:nvGraphicFramePr>
        <p:xfrm>
          <a:off x="3022600" y="4559300"/>
          <a:ext cx="2579688" cy="2184400"/>
        </p:xfrm>
        <a:graphic>
          <a:graphicData uri="http://schemas.openxmlformats.org/drawingml/2006/table">
            <a:tbl>
              <a:tblPr/>
              <a:tblGrid>
                <a:gridCol w="665163"/>
                <a:gridCol w="768350"/>
                <a:gridCol w="1146175"/>
              </a:tblGrid>
              <a:tr h="41433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P(M|A)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0.7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0.3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920" name="Line 296"/>
          <p:cNvSpPr>
            <a:spLocks noChangeShapeType="1"/>
          </p:cNvSpPr>
          <p:nvPr/>
        </p:nvSpPr>
        <p:spPr bwMode="auto">
          <a:xfrm rot="10800000" flipH="1">
            <a:off x="3228975" y="3027363"/>
            <a:ext cx="239713" cy="2381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921" name="Line 297"/>
          <p:cNvSpPr>
            <a:spLocks noChangeShapeType="1"/>
          </p:cNvSpPr>
          <p:nvPr/>
        </p:nvSpPr>
        <p:spPr bwMode="auto">
          <a:xfrm rot="10800000">
            <a:off x="4314825" y="3040063"/>
            <a:ext cx="238125" cy="26511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922" name="Line 298"/>
          <p:cNvSpPr>
            <a:spLocks noChangeShapeType="1"/>
          </p:cNvSpPr>
          <p:nvPr/>
        </p:nvSpPr>
        <p:spPr bwMode="auto">
          <a:xfrm rot="10800000" flipH="1">
            <a:off x="4216400" y="2108200"/>
            <a:ext cx="238125" cy="2381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923" name="Line 299"/>
          <p:cNvSpPr>
            <a:spLocks noChangeShapeType="1"/>
          </p:cNvSpPr>
          <p:nvPr/>
        </p:nvSpPr>
        <p:spPr bwMode="auto">
          <a:xfrm rot="10800000">
            <a:off x="3308350" y="2127250"/>
            <a:ext cx="212725" cy="2254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62800" y="62126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 err="1" smtClean="0">
                <a:solidFill>
                  <a:srgbClr val="FF0000"/>
                </a:solidFill>
              </a:rPr>
              <a:t>params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31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20" grpId="0" animBg="1"/>
      <p:bldP spid="269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304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194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304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8812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304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860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304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27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304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0398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304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7125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304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7295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304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927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304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193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304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3159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553200" cy="1600200"/>
          </a:xfrm>
          <a:ln/>
        </p:spPr>
        <p:txBody>
          <a:bodyPr rIns="132080"/>
          <a:lstStyle/>
          <a:p>
            <a:r>
              <a:rPr lang="en-US"/>
              <a:t>Probabilities in BNs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400"/>
              <a:t>Bayes’ nets </a:t>
            </a:r>
            <a:r>
              <a:rPr lang="en-US" sz="2400">
                <a:solidFill>
                  <a:srgbClr val="CC0000"/>
                </a:solidFill>
              </a:rPr>
              <a:t>implicitly</a:t>
            </a:r>
            <a:r>
              <a:rPr lang="en-US" sz="2400"/>
              <a:t> encode joint distributions</a:t>
            </a:r>
          </a:p>
          <a:p>
            <a:pPr marL="782638" lvl="1"/>
            <a:r>
              <a:rPr lang="en-US" sz="2000"/>
              <a:t>As a product of local conditional distributions</a:t>
            </a:r>
          </a:p>
          <a:p>
            <a:pPr marL="782638" lvl="1"/>
            <a:r>
              <a:rPr lang="en-US" sz="2000"/>
              <a:t>To see what probability a BN gives to a full assignment, multiply all the relevant conditionals together:</a:t>
            </a:r>
          </a:p>
          <a:p>
            <a:pPr marL="782638" lvl="1"/>
            <a:endParaRPr lang="en-US" sz="2000"/>
          </a:p>
          <a:p>
            <a:pPr marL="782638" lvl="1"/>
            <a:endParaRPr lang="en-US" sz="2000"/>
          </a:p>
          <a:p>
            <a:endParaRPr lang="en-US" sz="2400"/>
          </a:p>
          <a:p>
            <a:r>
              <a:rPr lang="en-US" sz="2400"/>
              <a:t>This lets us reconstruct any entry of the full joint</a:t>
            </a:r>
          </a:p>
          <a:p>
            <a:r>
              <a:rPr lang="en-US" sz="2400"/>
              <a:t>Not every BN can represent every joint distribution</a:t>
            </a:r>
          </a:p>
          <a:p>
            <a:pPr marL="782638" lvl="1"/>
            <a:r>
              <a:rPr lang="en-US" sz="2000"/>
              <a:t>The topology enforces certain </a:t>
            </a:r>
            <a:r>
              <a:rPr lang="en-US" sz="2000">
                <a:latin typeface="Arial Italic" charset="0"/>
                <a:cs typeface="Arial Italic" charset="0"/>
                <a:sym typeface="Arial Italic" charset="0"/>
              </a:rPr>
              <a:t>independence</a:t>
            </a:r>
            <a:r>
              <a:rPr lang="en-US" sz="2000"/>
              <a:t> assumptions</a:t>
            </a:r>
          </a:p>
          <a:p>
            <a:pPr marL="782638" lvl="1"/>
            <a:r>
              <a:rPr lang="en-US" sz="2000"/>
              <a:t>Compare to the exact decomposition according to the chain rule!</a:t>
            </a:r>
          </a:p>
        </p:txBody>
      </p:sp>
      <p:pic>
        <p:nvPicPr>
          <p:cNvPr id="1536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89300"/>
            <a:ext cx="5778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304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3255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304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4478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Rejection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Sample from the prior</a:t>
            </a:r>
          </a:p>
          <a:p>
            <a:pPr lvl="1"/>
            <a:r>
              <a:rPr lang="en-US" dirty="0" smtClean="0"/>
              <a:t>reject if do not match the evidence</a:t>
            </a:r>
          </a:p>
          <a:p>
            <a:endParaRPr lang="en-US" dirty="0" smtClean="0"/>
          </a:p>
          <a:p>
            <a:r>
              <a:rPr lang="en-US" dirty="0" smtClean="0"/>
              <a:t>Returns consistent posterior estimates</a:t>
            </a:r>
          </a:p>
          <a:p>
            <a:endParaRPr lang="en-US" dirty="0"/>
          </a:p>
          <a:p>
            <a:r>
              <a:rPr lang="en-US" dirty="0" smtClean="0"/>
              <a:t>Hopelessly expensive if P(e) is small</a:t>
            </a:r>
          </a:p>
          <a:p>
            <a:pPr lvl="1"/>
            <a:r>
              <a:rPr lang="en-US" dirty="0" smtClean="0"/>
              <a:t>P(e) drops off exponentially with no. of evidence </a:t>
            </a:r>
            <a:r>
              <a:rPr lang="en-US" dirty="0" err="1" smtClean="0"/>
              <a:t>vars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074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Weighting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</a:t>
            </a:r>
          </a:p>
          <a:p>
            <a:pPr lvl="1"/>
            <a:r>
              <a:rPr lang="en-US" dirty="0" smtClean="0"/>
              <a:t>fix evidence variables</a:t>
            </a:r>
          </a:p>
          <a:p>
            <a:pPr lvl="1"/>
            <a:r>
              <a:rPr lang="en-US" dirty="0" smtClean="0"/>
              <a:t>sample only non-evidence variables</a:t>
            </a:r>
          </a:p>
          <a:p>
            <a:pPr lvl="1"/>
            <a:r>
              <a:rPr lang="en-US" dirty="0" smtClean="0"/>
              <a:t>weight each sample by the likelihood of evidence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272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66371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7880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flipH="1">
            <a:off x="7086600" y="6637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1826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66371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402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6637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837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66371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58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6637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478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/>
        </p:nvSpPr>
        <p:spPr bwMode="auto">
          <a:xfrm>
            <a:off x="457200" y="9906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Independence in a BN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9337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800" dirty="0"/>
              <a:t>Important question about a BN:</a:t>
            </a:r>
          </a:p>
          <a:p>
            <a:pPr marL="782638" lvl="1">
              <a:lnSpc>
                <a:spcPct val="90000"/>
              </a:lnSpc>
            </a:pPr>
            <a:r>
              <a:rPr lang="en-US" sz="2400" dirty="0"/>
              <a:t>Are two nodes independent given certain evidence?</a:t>
            </a:r>
          </a:p>
          <a:p>
            <a:pPr marL="1182688" lvl="2">
              <a:lnSpc>
                <a:spcPct val="90000"/>
              </a:lnSpc>
            </a:pPr>
            <a:r>
              <a:rPr lang="en-US" sz="2000" dirty="0"/>
              <a:t>If yes, can prove using algebra (tedious in general)</a:t>
            </a:r>
          </a:p>
          <a:p>
            <a:pPr marL="1182688" lvl="2">
              <a:lnSpc>
                <a:spcPct val="90000"/>
              </a:lnSpc>
            </a:pPr>
            <a:r>
              <a:rPr lang="en-US" sz="2000" dirty="0"/>
              <a:t>If no, can prove with a counter example</a:t>
            </a:r>
          </a:p>
          <a:p>
            <a:pPr marL="782638" lvl="1">
              <a:lnSpc>
                <a:spcPct val="90000"/>
              </a:lnSpc>
            </a:pPr>
            <a:r>
              <a:rPr lang="en-US" sz="2400" dirty="0"/>
              <a:t>Example:</a:t>
            </a:r>
          </a:p>
        </p:txBody>
      </p:sp>
      <p:grpSp>
        <p:nvGrpSpPr>
          <p:cNvPr id="32774" name="Group 6"/>
          <p:cNvGrpSpPr>
            <a:grpSpLocks/>
          </p:cNvGrpSpPr>
          <p:nvPr/>
        </p:nvGrpSpPr>
        <p:grpSpPr bwMode="auto">
          <a:xfrm>
            <a:off x="2629220" y="3505201"/>
            <a:ext cx="609600" cy="609600"/>
            <a:chOff x="0" y="0"/>
            <a:chExt cx="384" cy="384"/>
          </a:xfrm>
        </p:grpSpPr>
        <p:sp>
          <p:nvSpPr>
            <p:cNvPr id="32772" name="Oval 4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73" name="Rectangle 5"/>
            <p:cNvSpPr>
              <a:spLocks/>
            </p:cNvSpPr>
            <p:nvPr/>
          </p:nvSpPr>
          <p:spPr bwMode="auto">
            <a:xfrm>
              <a:off x="76" y="44"/>
              <a:ext cx="231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800">
                  <a:solidFill>
                    <a:schemeClr val="tx1"/>
                  </a:solidFill>
                  <a:cs typeface="Arial" charset="0"/>
                </a:rPr>
                <a:t>X</a:t>
              </a:r>
            </a:p>
          </p:txBody>
        </p:sp>
      </p:grpSp>
      <p:grpSp>
        <p:nvGrpSpPr>
          <p:cNvPr id="32777" name="Group 9"/>
          <p:cNvGrpSpPr>
            <a:grpSpLocks/>
          </p:cNvGrpSpPr>
          <p:nvPr/>
        </p:nvGrpSpPr>
        <p:grpSpPr bwMode="auto">
          <a:xfrm>
            <a:off x="4419600" y="3505200"/>
            <a:ext cx="609600" cy="609600"/>
            <a:chOff x="0" y="0"/>
            <a:chExt cx="384" cy="384"/>
          </a:xfrm>
        </p:grpSpPr>
        <p:sp>
          <p:nvSpPr>
            <p:cNvPr id="32775" name="Oval 7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76" name="Rectangle 8"/>
            <p:cNvSpPr>
              <a:spLocks/>
            </p:cNvSpPr>
            <p:nvPr/>
          </p:nvSpPr>
          <p:spPr bwMode="auto">
            <a:xfrm>
              <a:off x="76" y="44"/>
              <a:ext cx="231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800">
                  <a:solidFill>
                    <a:schemeClr val="tx1"/>
                  </a:solidFill>
                  <a:cs typeface="Arial" charset="0"/>
                </a:rPr>
                <a:t>Y</a:t>
              </a:r>
            </a:p>
          </p:txBody>
        </p:sp>
      </p:grpSp>
      <p:grpSp>
        <p:nvGrpSpPr>
          <p:cNvPr id="32780" name="Group 12"/>
          <p:cNvGrpSpPr>
            <a:grpSpLocks/>
          </p:cNvGrpSpPr>
          <p:nvPr/>
        </p:nvGrpSpPr>
        <p:grpSpPr bwMode="auto">
          <a:xfrm>
            <a:off x="6172200" y="3505200"/>
            <a:ext cx="609600" cy="609600"/>
            <a:chOff x="0" y="0"/>
            <a:chExt cx="384" cy="384"/>
          </a:xfrm>
        </p:grpSpPr>
        <p:sp>
          <p:nvSpPr>
            <p:cNvPr id="32778" name="Oval 10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79" name="Rectangle 11"/>
            <p:cNvSpPr>
              <a:spLocks/>
            </p:cNvSpPr>
            <p:nvPr/>
          </p:nvSpPr>
          <p:spPr bwMode="auto">
            <a:xfrm>
              <a:off x="83" y="44"/>
              <a:ext cx="21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800">
                  <a:solidFill>
                    <a:schemeClr val="tx1"/>
                  </a:solidFill>
                  <a:cs typeface="Arial" charset="0"/>
                </a:rPr>
                <a:t>Z</a:t>
              </a:r>
            </a:p>
          </p:txBody>
        </p:sp>
      </p:grpSp>
      <p:sp>
        <p:nvSpPr>
          <p:cNvPr id="32781" name="AutoShape 13"/>
          <p:cNvSpPr>
            <a:spLocks noChangeShapeType="1"/>
          </p:cNvSpPr>
          <p:nvPr/>
        </p:nvSpPr>
        <p:spPr bwMode="auto">
          <a:xfrm rot="10800000" flipH="1">
            <a:off x="3205163" y="3810000"/>
            <a:ext cx="1219200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AutoShape 14"/>
          <p:cNvSpPr>
            <a:spLocks noChangeShapeType="1"/>
          </p:cNvSpPr>
          <p:nvPr/>
        </p:nvSpPr>
        <p:spPr bwMode="auto">
          <a:xfrm rot="10800000" flipH="1">
            <a:off x="5029200" y="3810000"/>
            <a:ext cx="1143000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Rectangle 15"/>
          <p:cNvSpPr>
            <a:spLocks/>
          </p:cNvSpPr>
          <p:nvPr/>
        </p:nvSpPr>
        <p:spPr bwMode="auto">
          <a:xfrm>
            <a:off x="457200" y="4267200"/>
            <a:ext cx="8534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782638" lvl="1" indent="-285750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cs typeface="Arial" charset="0"/>
              </a:rPr>
              <a:t>Question: are X and Z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independent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?</a:t>
            </a:r>
          </a:p>
          <a:p>
            <a:pPr marL="1182688" lvl="2" indent="-228600">
              <a:lnSpc>
                <a:spcPct val="9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Answer: no.  </a:t>
            </a:r>
            <a:endParaRPr lang="en-US" sz="2000" dirty="0" smtClean="0">
              <a:solidFill>
                <a:schemeClr val="tx1"/>
              </a:solidFill>
              <a:cs typeface="Arial" charset="0"/>
            </a:endParaRPr>
          </a:p>
          <a:p>
            <a:pPr marL="1639888" lvl="3" indent="-228600">
              <a:lnSpc>
                <a:spcPct val="9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Example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: low pressure causes rain, which causes traffic.</a:t>
            </a:r>
          </a:p>
          <a:p>
            <a:pPr marL="1182688" lvl="2" indent="-228600">
              <a:lnSpc>
                <a:spcPct val="9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Knowledge about X may change belief in Z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, </a:t>
            </a:r>
            <a:endParaRPr lang="en-US" sz="2000" dirty="0" smtClean="0">
              <a:solidFill>
                <a:schemeClr val="tx1"/>
              </a:solidFill>
              <a:cs typeface="Arial" charset="0"/>
            </a:endParaRPr>
          </a:p>
          <a:p>
            <a:pPr marL="1182688" lvl="2" indent="-228600">
              <a:lnSpc>
                <a:spcPct val="9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Knowledge about Z may change belief in X 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(via Y)</a:t>
            </a:r>
          </a:p>
          <a:p>
            <a:pPr marL="1182688" lvl="2" indent="-228600">
              <a:lnSpc>
                <a:spcPct val="9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Addendum: they </a:t>
            </a:r>
            <a:r>
              <a:rPr lang="en-US" sz="2000" dirty="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could 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be independent: how?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 animBg="1"/>
      <p:bldP spid="3278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6637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7442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66371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83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66371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9377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6637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413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Likelihood Weighting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867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Sampling probability:</a:t>
            </a:r>
            <a:r>
              <a:rPr lang="en-US" sz="2400" dirty="0" smtClean="0"/>
              <a:t> S(</a:t>
            </a:r>
            <a:r>
              <a:rPr lang="en-US" sz="2400" dirty="0" err="1"/>
              <a:t>z</a:t>
            </a:r>
            <a:r>
              <a:rPr lang="en-US" sz="2400" dirty="0" err="1" smtClean="0"/>
              <a:t>,e</a:t>
            </a:r>
            <a:r>
              <a:rPr lang="en-US" sz="2400" dirty="0" smtClean="0"/>
              <a:t>) =  </a:t>
            </a:r>
          </a:p>
          <a:p>
            <a:pPr lvl="1"/>
            <a:r>
              <a:rPr lang="en-US" sz="2000" dirty="0" smtClean="0"/>
              <a:t>Neither prior nor posterior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Wt for a sample &lt;</a:t>
            </a:r>
            <a:r>
              <a:rPr lang="en-US" sz="2400" dirty="0" err="1" smtClean="0">
                <a:solidFill>
                  <a:srgbClr val="0000FF"/>
                </a:solidFill>
              </a:rPr>
              <a:t>z,e</a:t>
            </a:r>
            <a:r>
              <a:rPr lang="en-US" sz="2400" dirty="0" smtClean="0">
                <a:solidFill>
                  <a:srgbClr val="0000FF"/>
                </a:solidFill>
              </a:rPr>
              <a:t>&gt;: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Weighted Sampling probability </a:t>
            </a:r>
            <a:r>
              <a:rPr lang="en-US" sz="2400" dirty="0" smtClean="0"/>
              <a:t>S(</a:t>
            </a:r>
            <a:r>
              <a:rPr lang="en-US" sz="2400" dirty="0" err="1" smtClean="0"/>
              <a:t>z,e</a:t>
            </a:r>
            <a:r>
              <a:rPr lang="en-US" sz="2400" dirty="0" smtClean="0"/>
              <a:t>)w(</a:t>
            </a:r>
            <a:r>
              <a:rPr lang="en-US" sz="2400" dirty="0" err="1" smtClean="0"/>
              <a:t>z,e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800" dirty="0" smtClean="0"/>
              <a:t>=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= P(</a:t>
            </a:r>
            <a:r>
              <a:rPr lang="en-US" sz="2400" dirty="0" err="1" smtClean="0"/>
              <a:t>z,e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ym typeface="Wingdings" pitchFamily="2" charset="2"/>
              </a:rPr>
              <a:t> returns consistent estimates</a:t>
            </a:r>
          </a:p>
          <a:p>
            <a:r>
              <a:rPr lang="en-US" sz="2400" dirty="0" smtClean="0"/>
              <a:t>performance degrades w/ many evidence </a:t>
            </a:r>
            <a:r>
              <a:rPr lang="en-US" sz="2400" dirty="0" err="1" smtClean="0"/>
              <a:t>vars</a:t>
            </a:r>
            <a:endParaRPr lang="en-US" sz="2400" dirty="0" smtClean="0"/>
          </a:p>
          <a:p>
            <a:pPr lvl="1"/>
            <a:r>
              <a:rPr lang="en-US" sz="2000" dirty="0" smtClean="0"/>
              <a:t>but a few samples have nearly all the total weight</a:t>
            </a:r>
          </a:p>
          <a:p>
            <a:pPr lvl="1"/>
            <a:r>
              <a:rPr lang="en-US" sz="2000" dirty="0" smtClean="0"/>
              <a:t>late </a:t>
            </a:r>
            <a:r>
              <a:rPr lang="en-US" sz="2000" dirty="0" err="1" smtClean="0"/>
              <a:t>occuring</a:t>
            </a:r>
            <a:r>
              <a:rPr lang="en-US" sz="2000" dirty="0" smtClean="0"/>
              <a:t> evidence </a:t>
            </a:r>
            <a:r>
              <a:rPr lang="en-US" sz="2000" dirty="0" err="1" smtClean="0"/>
              <a:t>vars</a:t>
            </a:r>
            <a:r>
              <a:rPr lang="en-US" sz="2000" dirty="0" smtClean="0"/>
              <a:t> do not guide sample generation 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800600" y="685800"/>
          <a:ext cx="2971800" cy="990600"/>
        </p:xfrm>
        <a:graphic>
          <a:graphicData uri="http://schemas.openxmlformats.org/presentationml/2006/ole">
            <p:oleObj spid="_x0000_s3074" name="Equation" r:id="rId4" imgW="1282700" imgH="4445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9868448"/>
              </p:ext>
            </p:extLst>
          </p:nvPr>
        </p:nvGraphicFramePr>
        <p:xfrm>
          <a:off x="3810000" y="1905000"/>
          <a:ext cx="4377267" cy="838200"/>
        </p:xfrm>
        <a:graphic>
          <a:graphicData uri="http://schemas.openxmlformats.org/presentationml/2006/ole">
            <p:oleObj spid="_x0000_s3075" name="Equation" r:id="rId5" imgW="1790700" imgH="342900" progId="Equation.3">
              <p:embed/>
            </p:oleObj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524000" y="3429000"/>
            <a:ext cx="5867400" cy="1066800"/>
            <a:chOff x="1371600" y="3886200"/>
            <a:chExt cx="5867400" cy="106680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4229100" y="4114800"/>
            <a:ext cx="3009900" cy="838200"/>
          </p:xfrm>
          <a:graphic>
            <a:graphicData uri="http://schemas.openxmlformats.org/presentationml/2006/ole">
              <p:oleObj spid="_x0000_s3076" name="Equation" r:id="rId6" imgW="1231366" imgH="342751" progId="Equation.3">
                <p:embed/>
              </p:oleObj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1371600" y="3886200"/>
            <a:ext cx="2971800" cy="990600"/>
          </p:xfrm>
          <a:graphic>
            <a:graphicData uri="http://schemas.openxmlformats.org/presentationml/2006/ole">
              <p:oleObj spid="_x0000_s3077" name="Equation" r:id="rId7" imgW="1282700" imgH="444500" progId="Equation.3">
                <p:embed/>
              </p:oleObj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953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A5AE51-AE4C-40AC-BBB8-3768BB15EB13}" type="slidenum">
              <a:rPr lang="en-US"/>
              <a:pPr/>
              <a:t>75</a:t>
            </a:fld>
            <a:endParaRPr lang="en-US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MCMC with Gibbs Sampling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181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/>
              <a:t>Fix the values of observed variables</a:t>
            </a:r>
          </a:p>
          <a:p>
            <a:pPr marL="457200" indent="-457200"/>
            <a:r>
              <a:rPr lang="en-US" sz="2400" dirty="0"/>
              <a:t>Set the values of all non-observed variables randomly</a:t>
            </a:r>
          </a:p>
          <a:p>
            <a:pPr marL="457200" indent="-457200"/>
            <a:r>
              <a:rPr lang="en-US" sz="2400" dirty="0">
                <a:solidFill>
                  <a:srgbClr val="063DE8"/>
                </a:solidFill>
              </a:rPr>
              <a:t>Perform a random walk through the space of complete variable assignments</a:t>
            </a:r>
            <a:r>
              <a:rPr lang="en-US" sz="2400" dirty="0"/>
              <a:t>.  On each move:</a:t>
            </a:r>
          </a:p>
          <a:p>
            <a:pPr marL="1146175" lvl="1" indent="-457200">
              <a:buFontTx/>
              <a:buAutoNum type="arabicPeriod"/>
            </a:pPr>
            <a:r>
              <a:rPr lang="en-US" sz="2400" dirty="0"/>
              <a:t>Pick a variable X</a:t>
            </a:r>
          </a:p>
          <a:p>
            <a:pPr marL="1146175" lvl="1" indent="-457200">
              <a:buFontTx/>
              <a:buAutoNum type="arabicPeriod"/>
            </a:pPr>
            <a:r>
              <a:rPr lang="en-US" sz="2400" dirty="0">
                <a:solidFill>
                  <a:srgbClr val="063DE8"/>
                </a:solidFill>
              </a:rPr>
              <a:t>Calculate Pr(X=true | all other variables)</a:t>
            </a:r>
          </a:p>
          <a:p>
            <a:pPr marL="1146175" lvl="1" indent="-457200">
              <a:buFontTx/>
              <a:buAutoNum type="arabicPeriod"/>
            </a:pPr>
            <a:r>
              <a:rPr lang="en-US" sz="2400" dirty="0"/>
              <a:t>Set X to true with that probability</a:t>
            </a:r>
          </a:p>
          <a:p>
            <a:pPr marL="457200" indent="-457200"/>
            <a:r>
              <a:rPr lang="en-US" sz="2400" dirty="0"/>
              <a:t>Repeat many times.  Frequency with which any variable X is true is it’s posterior probability.</a:t>
            </a:r>
          </a:p>
          <a:p>
            <a:pPr marL="457200" indent="-457200"/>
            <a:r>
              <a:rPr lang="en-US" sz="2400" dirty="0"/>
              <a:t>Converges to true posterior when frequencies stop changing significantly</a:t>
            </a:r>
          </a:p>
          <a:p>
            <a:pPr marL="1146175" lvl="1" indent="-457200"/>
            <a:r>
              <a:rPr lang="en-US" sz="2400" dirty="0"/>
              <a:t>stable distribution, </a:t>
            </a:r>
            <a:r>
              <a:rPr lang="en-US" sz="2400" dirty="0" smtClean="0"/>
              <a:t>mixing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76182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88"/>
            <a:ext cx="9144000" cy="1143000"/>
          </a:xfrm>
        </p:spPr>
        <p:txBody>
          <a:bodyPr/>
          <a:lstStyle/>
          <a:p>
            <a:r>
              <a:rPr lang="en-US" sz="4000" smtClean="0"/>
              <a:t>Given </a:t>
            </a:r>
            <a:r>
              <a:rPr lang="en-US" sz="4000" smtClean="0">
                <a:solidFill>
                  <a:schemeClr val="accent2"/>
                </a:solidFill>
              </a:rPr>
              <a:t>Markov Blanket</a:t>
            </a:r>
            <a:r>
              <a:rPr lang="en-US" sz="4000" smtClean="0"/>
              <a:t>, X is Independent of All Other Nodes</a:t>
            </a:r>
          </a:p>
        </p:txBody>
      </p:sp>
      <p:graphicFrame>
        <p:nvGraphicFramePr>
          <p:cNvPr id="1741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38163" y="1985963"/>
          <a:ext cx="3876675" cy="3752850"/>
        </p:xfrm>
        <a:graphic>
          <a:graphicData uri="http://schemas.openxmlformats.org/presentationml/2006/ole">
            <p:oleObj spid="_x0000_s198658" name="Bitmap Image" r:id="rId4" imgW="3877216" imgH="3753374" progId="PBrush">
              <p:embed/>
            </p:oleObj>
          </a:graphicData>
        </a:graphic>
      </p:graphicFrame>
      <p:sp>
        <p:nvSpPr>
          <p:cNvPr id="205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BDE6B4-BA4F-45CF-864F-0634A9A2E80E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231775" y="5810250"/>
            <a:ext cx="89646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457200" indent="-4572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buFontTx/>
              <a:buNone/>
            </a:pPr>
            <a:r>
              <a:rPr lang="en-US" i="0"/>
              <a:t>MB(X) = Par(X) </a:t>
            </a:r>
            <a:r>
              <a:rPr lang="en-US" i="0">
                <a:sym typeface="Symbol" pitchFamily="18" charset="2"/>
              </a:rPr>
              <a:t> </a:t>
            </a:r>
            <a:r>
              <a:rPr lang="en-US" i="0"/>
              <a:t>Childs(X) </a:t>
            </a:r>
            <a:r>
              <a:rPr lang="en-US" i="0">
                <a:sym typeface="Symbol" pitchFamily="18" charset="2"/>
              </a:rPr>
              <a:t> Par(</a:t>
            </a:r>
            <a:r>
              <a:rPr lang="en-US" i="0"/>
              <a:t>Childs(X))</a:t>
            </a:r>
          </a:p>
        </p:txBody>
      </p:sp>
    </p:spTree>
    <p:extLst>
      <p:ext uri="{BB962C8B-B14F-4D97-AF65-F5344CB8AC3E}">
        <p14:creationId xmlns:p14="http://schemas.microsoft.com/office/powerpoint/2010/main" xmlns="" val="2548191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D671BF-6C76-4F75-B189-926B36A3C402}" type="slidenum">
              <a:rPr lang="en-US"/>
              <a:pPr/>
              <a:t>77</a:t>
            </a:fld>
            <a:endParaRPr lang="en-US"/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Markov Blanket Sampling</a:t>
            </a:r>
          </a:p>
        </p:txBody>
      </p:sp>
      <p:graphicFrame>
        <p:nvGraphicFramePr>
          <p:cNvPr id="720900" name="Object 4"/>
          <p:cNvGraphicFramePr>
            <a:graphicFrameLocks noChangeAspect="1"/>
          </p:cNvGraphicFramePr>
          <p:nvPr/>
        </p:nvGraphicFramePr>
        <p:xfrm>
          <a:off x="990600" y="5791200"/>
          <a:ext cx="7315200" cy="779463"/>
        </p:xfrm>
        <a:graphic>
          <a:graphicData uri="http://schemas.openxmlformats.org/presentationml/2006/ole">
            <p:oleObj spid="_x0000_s4098" name="Equation" r:id="rId4" imgW="3454400" imgH="368300" progId="">
              <p:embed/>
            </p:oleObj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981200"/>
            <a:ext cx="3124200" cy="3024410"/>
          </a:xfrm>
          <a:prstGeom prst="rect">
            <a:avLst/>
          </a:prstGeom>
          <a:noFill/>
        </p:spPr>
      </p:pic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296400" cy="5029200"/>
          </a:xfrm>
        </p:spPr>
        <p:txBody>
          <a:bodyPr/>
          <a:lstStyle/>
          <a:p>
            <a:r>
              <a:rPr lang="en-US" dirty="0"/>
              <a:t>How to calculate </a:t>
            </a:r>
            <a:r>
              <a:rPr lang="en-US" sz="2400" dirty="0">
                <a:solidFill>
                  <a:srgbClr val="063DE8"/>
                </a:solidFill>
              </a:rPr>
              <a:t>Pr(X=true | all other variables) </a:t>
            </a:r>
            <a:r>
              <a:rPr lang="en-US" sz="2400" dirty="0"/>
              <a:t>?</a:t>
            </a:r>
            <a:endParaRPr lang="en-US" sz="2000" dirty="0"/>
          </a:p>
          <a:p>
            <a:r>
              <a:rPr lang="en-US" sz="2400" dirty="0"/>
              <a:t>Recall: a variable is independent of </a:t>
            </a:r>
            <a:r>
              <a:rPr lang="en-US" sz="2400" dirty="0" smtClean="0"/>
              <a:t>all others given </a:t>
            </a:r>
            <a:r>
              <a:rPr lang="en-US" sz="2400" dirty="0"/>
              <a:t>it’s Markov Blanket</a:t>
            </a:r>
          </a:p>
          <a:p>
            <a:pPr lvl="1"/>
            <a:r>
              <a:rPr lang="en-US" sz="2400" dirty="0">
                <a:solidFill>
                  <a:srgbClr val="063DE8"/>
                </a:solidFill>
              </a:rPr>
              <a:t>parents</a:t>
            </a:r>
          </a:p>
          <a:p>
            <a:pPr lvl="1"/>
            <a:r>
              <a:rPr lang="en-US" sz="2400" dirty="0">
                <a:solidFill>
                  <a:srgbClr val="063DE8"/>
                </a:solidFill>
              </a:rPr>
              <a:t>children</a:t>
            </a:r>
          </a:p>
          <a:p>
            <a:pPr lvl="1"/>
            <a:r>
              <a:rPr lang="en-US" sz="2400" dirty="0">
                <a:solidFill>
                  <a:srgbClr val="063DE8"/>
                </a:solidFill>
              </a:rPr>
              <a:t>other parents of children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So </a:t>
            </a:r>
            <a:r>
              <a:rPr lang="en-US" sz="2400" dirty="0"/>
              <a:t>problem becomes calculating </a:t>
            </a:r>
            <a:r>
              <a:rPr lang="en-US" sz="2400" dirty="0">
                <a:solidFill>
                  <a:srgbClr val="063DE8"/>
                </a:solidFill>
              </a:rPr>
              <a:t>Pr(X=true | MB(X))</a:t>
            </a:r>
          </a:p>
          <a:p>
            <a:pPr lvl="1"/>
            <a:r>
              <a:rPr lang="en-US" sz="2000" dirty="0"/>
              <a:t>We solve this sub-problem exactly</a:t>
            </a:r>
          </a:p>
          <a:p>
            <a:pPr lvl="1"/>
            <a:r>
              <a:rPr lang="en-US" sz="2000" dirty="0"/>
              <a:t>Fortunately, it is easy to </a:t>
            </a:r>
            <a:r>
              <a:rPr lang="en-US" sz="2000" dirty="0" smtClean="0"/>
              <a:t>solve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003904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5FF332-3E02-4409-BF1C-8BF4DA377DA2}" type="slidenum">
              <a:rPr lang="en-US"/>
              <a:pPr/>
              <a:t>78</a:t>
            </a:fld>
            <a:endParaRPr lang="en-US"/>
          </a:p>
        </p:txBody>
      </p:sp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721924" name="Object 4"/>
          <p:cNvGraphicFramePr>
            <a:graphicFrameLocks noChangeAspect="1"/>
          </p:cNvGraphicFramePr>
          <p:nvPr/>
        </p:nvGraphicFramePr>
        <p:xfrm>
          <a:off x="950913" y="1447800"/>
          <a:ext cx="7313612" cy="779463"/>
        </p:xfrm>
        <a:graphic>
          <a:graphicData uri="http://schemas.openxmlformats.org/presentationml/2006/ole">
            <p:oleObj spid="_x0000_s5122" name="Equation" r:id="rId4" imgW="3454400" imgH="368300" progId="">
              <p:embed/>
            </p:oleObj>
          </a:graphicData>
        </a:graphic>
      </p:graphicFrame>
      <p:graphicFrame>
        <p:nvGraphicFramePr>
          <p:cNvPr id="721925" name="Object 5"/>
          <p:cNvGraphicFramePr>
            <a:graphicFrameLocks noChangeAspect="1"/>
          </p:cNvGraphicFramePr>
          <p:nvPr/>
        </p:nvGraphicFramePr>
        <p:xfrm>
          <a:off x="3505200" y="2514600"/>
          <a:ext cx="4705350" cy="3373438"/>
        </p:xfrm>
        <a:graphic>
          <a:graphicData uri="http://schemas.openxmlformats.org/presentationml/2006/ole">
            <p:oleObj spid="_x0000_s5123" name="Equation" r:id="rId5" imgW="2197100" imgH="1574800" progId="">
              <p:embed/>
            </p:oleObj>
          </a:graphicData>
        </a:graphic>
      </p:graphicFrame>
      <p:sp>
        <p:nvSpPr>
          <p:cNvPr id="721926" name="Oval 6"/>
          <p:cNvSpPr>
            <a:spLocks noChangeArrowheads="1"/>
          </p:cNvSpPr>
          <p:nvPr/>
        </p:nvSpPr>
        <p:spPr bwMode="auto">
          <a:xfrm>
            <a:off x="1371600" y="2438400"/>
            <a:ext cx="438150" cy="5000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0">
                <a:solidFill>
                  <a:srgbClr val="FE9B03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721927" name="Oval 7"/>
          <p:cNvSpPr>
            <a:spLocks noChangeArrowheads="1"/>
          </p:cNvSpPr>
          <p:nvPr/>
        </p:nvSpPr>
        <p:spPr bwMode="auto">
          <a:xfrm>
            <a:off x="771525" y="3581400"/>
            <a:ext cx="419100" cy="5000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0">
                <a:solidFill>
                  <a:srgbClr val="FE9B03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721928" name="Oval 8"/>
          <p:cNvSpPr>
            <a:spLocks noChangeArrowheads="1"/>
          </p:cNvSpPr>
          <p:nvPr/>
        </p:nvSpPr>
        <p:spPr bwMode="auto">
          <a:xfrm>
            <a:off x="1524000" y="4724400"/>
            <a:ext cx="438150" cy="5000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0">
                <a:solidFill>
                  <a:srgbClr val="FE9B03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721929" name="Oval 9"/>
          <p:cNvSpPr>
            <a:spLocks noChangeArrowheads="1"/>
          </p:cNvSpPr>
          <p:nvPr/>
        </p:nvSpPr>
        <p:spPr bwMode="auto">
          <a:xfrm>
            <a:off x="2209800" y="3505200"/>
            <a:ext cx="438150" cy="5000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0">
                <a:solidFill>
                  <a:srgbClr val="FE9B03"/>
                </a:solidFill>
                <a:latin typeface="Arial" pitchFamily="34" charset="0"/>
              </a:rPr>
              <a:t>C</a:t>
            </a:r>
          </a:p>
        </p:txBody>
      </p:sp>
      <p:cxnSp>
        <p:nvCxnSpPr>
          <p:cNvPr id="721930" name="AutoShape 10"/>
          <p:cNvCxnSpPr>
            <a:cxnSpLocks noChangeShapeType="1"/>
            <a:stCxn id="721926" idx="3"/>
            <a:endCxn id="721927" idx="0"/>
          </p:cNvCxnSpPr>
          <p:nvPr/>
        </p:nvCxnSpPr>
        <p:spPr bwMode="auto">
          <a:xfrm flipH="1">
            <a:off x="981075" y="2874963"/>
            <a:ext cx="454025" cy="696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1931" name="AutoShape 11"/>
          <p:cNvCxnSpPr>
            <a:cxnSpLocks noChangeShapeType="1"/>
            <a:stCxn id="721927" idx="4"/>
            <a:endCxn id="721928" idx="1"/>
          </p:cNvCxnSpPr>
          <p:nvPr/>
        </p:nvCxnSpPr>
        <p:spPr bwMode="auto">
          <a:xfrm>
            <a:off x="981075" y="4090988"/>
            <a:ext cx="606425" cy="696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1932" name="AutoShape 12"/>
          <p:cNvCxnSpPr>
            <a:cxnSpLocks noChangeShapeType="1"/>
            <a:stCxn id="721929" idx="4"/>
            <a:endCxn id="721928" idx="7"/>
          </p:cNvCxnSpPr>
          <p:nvPr/>
        </p:nvCxnSpPr>
        <p:spPr bwMode="auto">
          <a:xfrm flipH="1">
            <a:off x="1898650" y="4014788"/>
            <a:ext cx="530225" cy="773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647992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7C0093-D8FF-454C-8ED5-AA0AE4914BB1}" type="slidenum">
              <a:rPr lang="en-US">
                <a:solidFill>
                  <a:srgbClr val="000000"/>
                </a:solidFill>
              </a:rPr>
              <a:pPr/>
              <a:t>79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22948" name="AutoShape 4"/>
          <p:cNvSpPr>
            <a:spLocks noChangeArrowheads="1"/>
          </p:cNvSpPr>
          <p:nvPr/>
        </p:nvSpPr>
        <p:spPr bwMode="auto">
          <a:xfrm>
            <a:off x="3209925" y="2076450"/>
            <a:ext cx="1198563" cy="4159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C0128"/>
                </a:solidFill>
              </a:rPr>
              <a:t>S</a:t>
            </a:r>
            <a:r>
              <a:rPr lang="en-US" b="1">
                <a:solidFill>
                  <a:srgbClr val="063DE8"/>
                </a:solidFill>
              </a:rPr>
              <a:t>moking</a:t>
            </a:r>
          </a:p>
        </p:txBody>
      </p:sp>
      <p:sp>
        <p:nvSpPr>
          <p:cNvPr id="722949" name="AutoShape 5"/>
          <p:cNvSpPr>
            <a:spLocks noChangeArrowheads="1"/>
          </p:cNvSpPr>
          <p:nvPr/>
        </p:nvSpPr>
        <p:spPr bwMode="auto">
          <a:xfrm>
            <a:off x="2062163" y="3124200"/>
            <a:ext cx="1098550" cy="7207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C0128"/>
                </a:solidFill>
              </a:rPr>
              <a:t>H</a:t>
            </a:r>
            <a:r>
              <a:rPr lang="en-US" b="1">
                <a:solidFill>
                  <a:srgbClr val="063DE8"/>
                </a:solidFill>
              </a:rPr>
              <a:t>eart</a:t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disease</a:t>
            </a:r>
          </a:p>
        </p:txBody>
      </p:sp>
      <p:sp>
        <p:nvSpPr>
          <p:cNvPr id="722950" name="AutoShape 6"/>
          <p:cNvSpPr>
            <a:spLocks noChangeArrowheads="1"/>
          </p:cNvSpPr>
          <p:nvPr/>
        </p:nvSpPr>
        <p:spPr bwMode="auto">
          <a:xfrm>
            <a:off x="4724400" y="3200400"/>
            <a:ext cx="1098550" cy="7207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63DE8"/>
                </a:solidFill>
              </a:rPr>
              <a:t>Lun</a:t>
            </a:r>
            <a:r>
              <a:rPr lang="en-US" b="1">
                <a:solidFill>
                  <a:srgbClr val="FC0128"/>
                </a:solidFill>
              </a:rPr>
              <a:t>g</a:t>
            </a:r>
            <a:r>
              <a:rPr lang="en-US" b="1">
                <a:solidFill>
                  <a:srgbClr val="063DE8"/>
                </a:solidFill>
              </a:rPr>
              <a:t/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disease</a:t>
            </a:r>
          </a:p>
        </p:txBody>
      </p:sp>
      <p:sp>
        <p:nvSpPr>
          <p:cNvPr id="722951" name="AutoShape 7"/>
          <p:cNvSpPr>
            <a:spLocks noChangeArrowheads="1"/>
          </p:cNvSpPr>
          <p:nvPr/>
        </p:nvSpPr>
        <p:spPr bwMode="auto">
          <a:xfrm>
            <a:off x="3287713" y="4495800"/>
            <a:ext cx="1379537" cy="719138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63DE8"/>
                </a:solidFill>
              </a:rPr>
              <a:t>Shortness</a:t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of </a:t>
            </a:r>
            <a:r>
              <a:rPr lang="en-US" b="1">
                <a:solidFill>
                  <a:srgbClr val="FC0128"/>
                </a:solidFill>
              </a:rPr>
              <a:t>b</a:t>
            </a:r>
            <a:r>
              <a:rPr lang="en-US" b="1">
                <a:solidFill>
                  <a:srgbClr val="063DE8"/>
                </a:solidFill>
              </a:rPr>
              <a:t>reath</a:t>
            </a:r>
          </a:p>
        </p:txBody>
      </p:sp>
      <p:cxnSp>
        <p:nvCxnSpPr>
          <p:cNvPr id="722952" name="AutoShape 8"/>
          <p:cNvCxnSpPr>
            <a:cxnSpLocks noChangeShapeType="1"/>
            <a:stCxn id="722948" idx="2"/>
            <a:endCxn id="722949" idx="0"/>
          </p:cNvCxnSpPr>
          <p:nvPr/>
        </p:nvCxnSpPr>
        <p:spPr bwMode="auto">
          <a:xfrm flipH="1">
            <a:off x="2611438" y="2501900"/>
            <a:ext cx="1198562" cy="612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2953" name="AutoShape 9"/>
          <p:cNvCxnSpPr>
            <a:cxnSpLocks noChangeShapeType="1"/>
            <a:stCxn id="722949" idx="2"/>
            <a:endCxn id="722951" idx="1"/>
          </p:cNvCxnSpPr>
          <p:nvPr/>
        </p:nvCxnSpPr>
        <p:spPr bwMode="auto">
          <a:xfrm>
            <a:off x="2611438" y="3854450"/>
            <a:ext cx="666750" cy="1001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2954" name="AutoShape 10"/>
          <p:cNvCxnSpPr>
            <a:cxnSpLocks noChangeShapeType="1"/>
            <a:stCxn id="722948" idx="2"/>
            <a:endCxn id="722950" idx="0"/>
          </p:cNvCxnSpPr>
          <p:nvPr/>
        </p:nvCxnSpPr>
        <p:spPr bwMode="auto">
          <a:xfrm>
            <a:off x="3810000" y="2501900"/>
            <a:ext cx="1463675" cy="688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2955" name="AutoShape 11"/>
          <p:cNvCxnSpPr>
            <a:cxnSpLocks noChangeShapeType="1"/>
            <a:stCxn id="722950" idx="2"/>
            <a:endCxn id="722951" idx="3"/>
          </p:cNvCxnSpPr>
          <p:nvPr/>
        </p:nvCxnSpPr>
        <p:spPr bwMode="auto">
          <a:xfrm flipH="1">
            <a:off x="4676775" y="3930650"/>
            <a:ext cx="596900" cy="9255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722956" name="Group 12"/>
          <p:cNvGraphicFramePr>
            <a:graphicFrameLocks noGrp="1"/>
          </p:cNvGraphicFramePr>
          <p:nvPr/>
        </p:nvGraphicFramePr>
        <p:xfrm>
          <a:off x="381000" y="2667000"/>
          <a:ext cx="1447800" cy="1041401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3019" name="Group 75"/>
          <p:cNvGraphicFramePr>
            <a:graphicFrameLocks noGrp="1"/>
          </p:cNvGraphicFramePr>
          <p:nvPr/>
        </p:nvGraphicFramePr>
        <p:xfrm>
          <a:off x="5181600" y="1905000"/>
          <a:ext cx="1447800" cy="1041401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2984" name="Group 40"/>
          <p:cNvGraphicFramePr>
            <a:graphicFrameLocks noGrp="1"/>
          </p:cNvGraphicFramePr>
          <p:nvPr/>
        </p:nvGraphicFramePr>
        <p:xfrm>
          <a:off x="457200" y="4876800"/>
          <a:ext cx="2667000" cy="1573784"/>
        </p:xfrm>
        <a:graphic>
          <a:graphicData uri="http://schemas.openxmlformats.org/drawingml/2006/table">
            <a:tbl>
              <a:tblPr/>
              <a:tblGrid>
                <a:gridCol w="889000"/>
                <a:gridCol w="889000"/>
                <a:gridCol w="88900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3010" name="Group 66"/>
          <p:cNvGraphicFramePr>
            <a:graphicFrameLocks noGrp="1"/>
          </p:cNvGraphicFramePr>
          <p:nvPr/>
        </p:nvGraphicFramePr>
        <p:xfrm>
          <a:off x="2286000" y="1371600"/>
          <a:ext cx="685800" cy="8890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09655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ln/>
        </p:spPr>
        <p:txBody>
          <a:bodyPr rIns="132080"/>
          <a:lstStyle/>
          <a:p>
            <a:r>
              <a:rPr lang="en-US"/>
              <a:t>Reachability (D-Separation)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371600"/>
            <a:ext cx="4445000" cy="56769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 dirty="0"/>
              <a:t>Question: Are X and Y conditionally independent given evidence </a:t>
            </a:r>
            <a:r>
              <a:rPr lang="en-US" sz="2400" dirty="0" err="1"/>
              <a:t>vars</a:t>
            </a:r>
            <a:r>
              <a:rPr lang="en-US" sz="2400" dirty="0"/>
              <a:t> {Z}?</a:t>
            </a:r>
          </a:p>
          <a:p>
            <a:pPr marL="782638" lvl="1">
              <a:lnSpc>
                <a:spcPct val="80000"/>
              </a:lnSpc>
            </a:pPr>
            <a:r>
              <a:rPr lang="en-US" sz="1800" dirty="0"/>
              <a:t>Yes, if X and Y “separated” by Z</a:t>
            </a:r>
          </a:p>
          <a:p>
            <a:pPr marL="782638" lvl="1">
              <a:lnSpc>
                <a:spcPct val="80000"/>
              </a:lnSpc>
            </a:pPr>
            <a:r>
              <a:rPr lang="en-US" sz="1800" dirty="0"/>
              <a:t>Look for active paths from X to Y</a:t>
            </a:r>
          </a:p>
          <a:p>
            <a:pPr marL="782638" lvl="1">
              <a:lnSpc>
                <a:spcPct val="80000"/>
              </a:lnSpc>
            </a:pPr>
            <a:r>
              <a:rPr lang="en-US" sz="1800" dirty="0"/>
              <a:t>No active paths = independence!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 path is active if each triple is active:</a:t>
            </a:r>
          </a:p>
          <a:p>
            <a:pPr marL="782638" lvl="1">
              <a:lnSpc>
                <a:spcPct val="80000"/>
              </a:lnSpc>
            </a:pPr>
            <a:r>
              <a:rPr lang="en-US" sz="1800" dirty="0"/>
              <a:t>Causal chain A </a:t>
            </a:r>
            <a:r>
              <a:rPr lang="en-US" sz="1800" dirty="0" smtClean="0">
                <a:latin typeface="Symbol" pitchFamily="18" charset="2"/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B </a:t>
            </a:r>
            <a:r>
              <a:rPr lang="en-US" sz="1800" dirty="0" smtClean="0">
                <a:latin typeface="Symbol" pitchFamily="18" charset="2"/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C where B is </a:t>
            </a:r>
            <a:r>
              <a:rPr lang="en-US" sz="1800" b="1" dirty="0">
                <a:solidFill>
                  <a:srgbClr val="7030A0"/>
                </a:solidFill>
              </a:rPr>
              <a:t>unobserved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/>
              <a:t>(either direction)</a:t>
            </a:r>
          </a:p>
          <a:p>
            <a:pPr marL="782638" lvl="1">
              <a:lnSpc>
                <a:spcPct val="80000"/>
              </a:lnSpc>
            </a:pPr>
            <a:r>
              <a:rPr lang="en-US" sz="1800" dirty="0"/>
              <a:t>Common cause A </a:t>
            </a:r>
            <a:r>
              <a:rPr lang="en-US" sz="1800" dirty="0" smtClean="0">
                <a:latin typeface="Symbol" pitchFamily="18" charset="2"/>
                <a:sym typeface="Wingdings" pitchFamily="2" charset="2"/>
              </a:rPr>
              <a:t></a:t>
            </a:r>
            <a:r>
              <a:rPr lang="en-US" sz="1800" dirty="0" smtClean="0"/>
              <a:t> </a:t>
            </a:r>
            <a:r>
              <a:rPr lang="en-US" sz="1800" dirty="0"/>
              <a:t>B </a:t>
            </a:r>
            <a:r>
              <a:rPr lang="en-US" sz="1800" dirty="0" smtClean="0">
                <a:latin typeface="Symbol" pitchFamily="18" charset="2"/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C where B is </a:t>
            </a:r>
            <a:r>
              <a:rPr lang="en-US" sz="1800" b="1" dirty="0">
                <a:solidFill>
                  <a:srgbClr val="7030A0"/>
                </a:solidFill>
              </a:rPr>
              <a:t>unobserved</a:t>
            </a:r>
          </a:p>
          <a:p>
            <a:pPr marL="782638" lvl="1">
              <a:lnSpc>
                <a:spcPct val="80000"/>
              </a:lnSpc>
            </a:pPr>
            <a:r>
              <a:rPr lang="en-US" sz="1800" dirty="0"/>
              <a:t>Common effect (aka v-structure)</a:t>
            </a:r>
          </a:p>
          <a:p>
            <a:pPr marL="782638" lvl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	A </a:t>
            </a:r>
            <a:r>
              <a:rPr lang="en-US" sz="1800" dirty="0" smtClean="0">
                <a:latin typeface="Symbol" pitchFamily="18" charset="2"/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B </a:t>
            </a:r>
            <a:r>
              <a:rPr lang="en-US" sz="1800" dirty="0" smtClean="0">
                <a:latin typeface="Symbol" pitchFamily="18" charset="2"/>
                <a:sym typeface="Wingdings" pitchFamily="2" charset="2"/>
              </a:rPr>
              <a:t></a:t>
            </a:r>
            <a:r>
              <a:rPr lang="en-US" sz="1800" dirty="0" smtClean="0"/>
              <a:t> </a:t>
            </a:r>
            <a:r>
              <a:rPr lang="en-US" sz="1800" dirty="0"/>
              <a:t>C where B </a:t>
            </a:r>
            <a:r>
              <a:rPr lang="en-US" sz="1800" dirty="0">
                <a:latin typeface="Arial Italic" charset="0"/>
                <a:cs typeface="Arial Italic" charset="0"/>
                <a:sym typeface="Arial Italic" charset="0"/>
              </a:rPr>
              <a:t>or one of its </a:t>
            </a:r>
            <a:r>
              <a:rPr lang="en-US" sz="1800" dirty="0" err="1">
                <a:latin typeface="Arial Italic" charset="0"/>
                <a:cs typeface="Arial Italic" charset="0"/>
                <a:sym typeface="Arial Italic" charset="0"/>
              </a:rPr>
              <a:t>descendents</a:t>
            </a:r>
            <a:r>
              <a:rPr lang="en-US" sz="1800" dirty="0"/>
              <a:t> is </a:t>
            </a:r>
            <a:r>
              <a:rPr lang="en-US" sz="1800" b="1" dirty="0">
                <a:solidFill>
                  <a:srgbClr val="FF0000"/>
                </a:solidFill>
              </a:rPr>
              <a:t>observed</a:t>
            </a: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All it takes to block a path is a single inactive segment</a:t>
            </a:r>
          </a:p>
          <a:p>
            <a:pPr marL="782638" lvl="1"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 marL="782638" lvl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	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4799013" y="2117725"/>
            <a:ext cx="1601787" cy="320675"/>
            <a:chOff x="0" y="0"/>
            <a:chExt cx="1008" cy="202"/>
          </a:xfrm>
        </p:grpSpPr>
        <p:sp>
          <p:nvSpPr>
            <p:cNvPr id="38916" name="Oval 4"/>
            <p:cNvSpPr>
              <a:spLocks/>
            </p:cNvSpPr>
            <p:nvPr/>
          </p:nvSpPr>
          <p:spPr bwMode="auto">
            <a:xfrm>
              <a:off x="0" y="0"/>
              <a:ext cx="201" cy="202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17" name="Oval 5"/>
            <p:cNvSpPr>
              <a:spLocks/>
            </p:cNvSpPr>
            <p:nvPr/>
          </p:nvSpPr>
          <p:spPr bwMode="auto">
            <a:xfrm>
              <a:off x="403" y="0"/>
              <a:ext cx="201" cy="202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18" name="Oval 6"/>
            <p:cNvSpPr>
              <a:spLocks/>
            </p:cNvSpPr>
            <p:nvPr/>
          </p:nvSpPr>
          <p:spPr bwMode="auto">
            <a:xfrm>
              <a:off x="806" y="0"/>
              <a:ext cx="202" cy="202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>
              <a:off x="201" y="101"/>
              <a:ext cx="202" cy="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>
              <a:off x="604" y="101"/>
              <a:ext cx="202" cy="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8927" name="Group 15"/>
          <p:cNvGrpSpPr>
            <a:grpSpLocks/>
          </p:cNvGrpSpPr>
          <p:nvPr/>
        </p:nvGrpSpPr>
        <p:grpSpPr bwMode="auto">
          <a:xfrm>
            <a:off x="7162800" y="2117725"/>
            <a:ext cx="1600200" cy="320675"/>
            <a:chOff x="0" y="0"/>
            <a:chExt cx="1007" cy="202"/>
          </a:xfrm>
        </p:grpSpPr>
        <p:sp>
          <p:nvSpPr>
            <p:cNvPr id="38922" name="Oval 10"/>
            <p:cNvSpPr>
              <a:spLocks/>
            </p:cNvSpPr>
            <p:nvPr/>
          </p:nvSpPr>
          <p:spPr bwMode="auto">
            <a:xfrm>
              <a:off x="0" y="0"/>
              <a:ext cx="201" cy="202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3" name="Oval 11"/>
            <p:cNvSpPr>
              <a:spLocks/>
            </p:cNvSpPr>
            <p:nvPr/>
          </p:nvSpPr>
          <p:spPr bwMode="auto">
            <a:xfrm>
              <a:off x="403" y="0"/>
              <a:ext cx="202" cy="202"/>
            </a:xfrm>
            <a:prstGeom prst="ellipse">
              <a:avLst/>
            </a:prstGeom>
            <a:solidFill>
              <a:srgbClr val="6B6BC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4" name="Oval 12"/>
            <p:cNvSpPr>
              <a:spLocks/>
            </p:cNvSpPr>
            <p:nvPr/>
          </p:nvSpPr>
          <p:spPr bwMode="auto">
            <a:xfrm>
              <a:off x="806" y="0"/>
              <a:ext cx="201" cy="202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>
              <a:off x="201" y="101"/>
              <a:ext cx="202" cy="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6" name="Line 14"/>
            <p:cNvSpPr>
              <a:spLocks noChangeShapeType="1"/>
            </p:cNvSpPr>
            <p:nvPr/>
          </p:nvSpPr>
          <p:spPr bwMode="auto">
            <a:xfrm>
              <a:off x="604" y="101"/>
              <a:ext cx="202" cy="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8933" name="Group 21"/>
          <p:cNvGrpSpPr>
            <a:grpSpLocks/>
          </p:cNvGrpSpPr>
          <p:nvPr/>
        </p:nvGrpSpPr>
        <p:grpSpPr bwMode="auto">
          <a:xfrm>
            <a:off x="4799013" y="2852738"/>
            <a:ext cx="1601787" cy="576262"/>
            <a:chOff x="0" y="0"/>
            <a:chExt cx="1008" cy="363"/>
          </a:xfrm>
        </p:grpSpPr>
        <p:sp>
          <p:nvSpPr>
            <p:cNvPr id="38928" name="Oval 16"/>
            <p:cNvSpPr>
              <a:spLocks/>
            </p:cNvSpPr>
            <p:nvPr/>
          </p:nvSpPr>
          <p:spPr bwMode="auto">
            <a:xfrm>
              <a:off x="0" y="161"/>
              <a:ext cx="201" cy="202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9" name="Oval 17"/>
            <p:cNvSpPr>
              <a:spLocks/>
            </p:cNvSpPr>
            <p:nvPr/>
          </p:nvSpPr>
          <p:spPr bwMode="auto">
            <a:xfrm>
              <a:off x="403" y="0"/>
              <a:ext cx="201" cy="201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0" name="Oval 18"/>
            <p:cNvSpPr>
              <a:spLocks/>
            </p:cNvSpPr>
            <p:nvPr/>
          </p:nvSpPr>
          <p:spPr bwMode="auto">
            <a:xfrm>
              <a:off x="806" y="161"/>
              <a:ext cx="202" cy="202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 flipH="1">
              <a:off x="172" y="100"/>
              <a:ext cx="231" cy="9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2" name="Line 20"/>
            <p:cNvSpPr>
              <a:spLocks noChangeShapeType="1"/>
            </p:cNvSpPr>
            <p:nvPr/>
          </p:nvSpPr>
          <p:spPr bwMode="auto">
            <a:xfrm>
              <a:off x="604" y="100"/>
              <a:ext cx="231" cy="9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8939" name="Group 27"/>
          <p:cNvGrpSpPr>
            <a:grpSpLocks/>
          </p:cNvGrpSpPr>
          <p:nvPr/>
        </p:nvGrpSpPr>
        <p:grpSpPr bwMode="auto">
          <a:xfrm>
            <a:off x="7162800" y="2852738"/>
            <a:ext cx="1600200" cy="576262"/>
            <a:chOff x="0" y="0"/>
            <a:chExt cx="1007" cy="363"/>
          </a:xfrm>
        </p:grpSpPr>
        <p:sp>
          <p:nvSpPr>
            <p:cNvPr id="38934" name="Oval 22"/>
            <p:cNvSpPr>
              <a:spLocks/>
            </p:cNvSpPr>
            <p:nvPr/>
          </p:nvSpPr>
          <p:spPr bwMode="auto">
            <a:xfrm>
              <a:off x="0" y="161"/>
              <a:ext cx="201" cy="202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5" name="Oval 23"/>
            <p:cNvSpPr>
              <a:spLocks/>
            </p:cNvSpPr>
            <p:nvPr/>
          </p:nvSpPr>
          <p:spPr bwMode="auto">
            <a:xfrm>
              <a:off x="403" y="0"/>
              <a:ext cx="202" cy="202"/>
            </a:xfrm>
            <a:prstGeom prst="ellipse">
              <a:avLst/>
            </a:prstGeom>
            <a:solidFill>
              <a:srgbClr val="6B6BC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6" name="Oval 24"/>
            <p:cNvSpPr>
              <a:spLocks/>
            </p:cNvSpPr>
            <p:nvPr/>
          </p:nvSpPr>
          <p:spPr bwMode="auto">
            <a:xfrm>
              <a:off x="806" y="161"/>
              <a:ext cx="201" cy="202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7" name="Line 25"/>
            <p:cNvSpPr>
              <a:spLocks noChangeShapeType="1"/>
            </p:cNvSpPr>
            <p:nvPr/>
          </p:nvSpPr>
          <p:spPr bwMode="auto">
            <a:xfrm flipH="1">
              <a:off x="172" y="100"/>
              <a:ext cx="231" cy="9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8" name="Line 26"/>
            <p:cNvSpPr>
              <a:spLocks noChangeShapeType="1"/>
            </p:cNvSpPr>
            <p:nvPr/>
          </p:nvSpPr>
          <p:spPr bwMode="auto">
            <a:xfrm>
              <a:off x="604" y="100"/>
              <a:ext cx="231" cy="9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8945" name="Group 33"/>
          <p:cNvGrpSpPr>
            <a:grpSpLocks/>
          </p:cNvGrpSpPr>
          <p:nvPr/>
        </p:nvGrpSpPr>
        <p:grpSpPr bwMode="auto">
          <a:xfrm>
            <a:off x="7162800" y="4160838"/>
            <a:ext cx="1600200" cy="639762"/>
            <a:chOff x="0" y="0"/>
            <a:chExt cx="1007" cy="403"/>
          </a:xfrm>
        </p:grpSpPr>
        <p:sp>
          <p:nvSpPr>
            <p:cNvPr id="38940" name="Oval 28"/>
            <p:cNvSpPr>
              <a:spLocks/>
            </p:cNvSpPr>
            <p:nvPr/>
          </p:nvSpPr>
          <p:spPr bwMode="auto">
            <a:xfrm>
              <a:off x="0" y="0"/>
              <a:ext cx="201" cy="201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1" name="Oval 29"/>
            <p:cNvSpPr>
              <a:spLocks/>
            </p:cNvSpPr>
            <p:nvPr/>
          </p:nvSpPr>
          <p:spPr bwMode="auto">
            <a:xfrm>
              <a:off x="403" y="201"/>
              <a:ext cx="201" cy="202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2" name="Oval 30"/>
            <p:cNvSpPr>
              <a:spLocks/>
            </p:cNvSpPr>
            <p:nvPr/>
          </p:nvSpPr>
          <p:spPr bwMode="auto">
            <a:xfrm>
              <a:off x="806" y="0"/>
              <a:ext cx="201" cy="201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3" name="Line 31"/>
            <p:cNvSpPr>
              <a:spLocks noChangeShapeType="1"/>
            </p:cNvSpPr>
            <p:nvPr/>
          </p:nvSpPr>
          <p:spPr bwMode="auto">
            <a:xfrm>
              <a:off x="201" y="100"/>
              <a:ext cx="231" cy="13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4" name="Line 32"/>
            <p:cNvSpPr>
              <a:spLocks noChangeShapeType="1"/>
            </p:cNvSpPr>
            <p:nvPr/>
          </p:nvSpPr>
          <p:spPr bwMode="auto">
            <a:xfrm flipH="1">
              <a:off x="575" y="100"/>
              <a:ext cx="231" cy="13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8951" name="Group 39"/>
          <p:cNvGrpSpPr>
            <a:grpSpLocks/>
          </p:cNvGrpSpPr>
          <p:nvPr/>
        </p:nvGrpSpPr>
        <p:grpSpPr bwMode="auto">
          <a:xfrm>
            <a:off x="4799013" y="4160838"/>
            <a:ext cx="1601787" cy="639762"/>
            <a:chOff x="0" y="0"/>
            <a:chExt cx="1008" cy="402"/>
          </a:xfrm>
        </p:grpSpPr>
        <p:sp>
          <p:nvSpPr>
            <p:cNvPr id="38946" name="Oval 34"/>
            <p:cNvSpPr>
              <a:spLocks/>
            </p:cNvSpPr>
            <p:nvPr/>
          </p:nvSpPr>
          <p:spPr bwMode="auto">
            <a:xfrm>
              <a:off x="0" y="0"/>
              <a:ext cx="201" cy="201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7" name="Oval 35"/>
            <p:cNvSpPr>
              <a:spLocks/>
            </p:cNvSpPr>
            <p:nvPr/>
          </p:nvSpPr>
          <p:spPr bwMode="auto">
            <a:xfrm>
              <a:off x="403" y="202"/>
              <a:ext cx="202" cy="200"/>
            </a:xfrm>
            <a:prstGeom prst="ellipse">
              <a:avLst/>
            </a:prstGeom>
            <a:solidFill>
              <a:srgbClr val="6B6BC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8" name="Oval 36"/>
            <p:cNvSpPr>
              <a:spLocks/>
            </p:cNvSpPr>
            <p:nvPr/>
          </p:nvSpPr>
          <p:spPr bwMode="auto">
            <a:xfrm>
              <a:off x="806" y="0"/>
              <a:ext cx="202" cy="201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9" name="Line 37"/>
            <p:cNvSpPr>
              <a:spLocks noChangeShapeType="1"/>
            </p:cNvSpPr>
            <p:nvPr/>
          </p:nvSpPr>
          <p:spPr bwMode="auto">
            <a:xfrm>
              <a:off x="201" y="100"/>
              <a:ext cx="231" cy="13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50" name="Line 38"/>
            <p:cNvSpPr>
              <a:spLocks noChangeShapeType="1"/>
            </p:cNvSpPr>
            <p:nvPr/>
          </p:nvSpPr>
          <p:spPr bwMode="auto">
            <a:xfrm flipH="1">
              <a:off x="575" y="100"/>
              <a:ext cx="231" cy="13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8959" name="Group 47"/>
          <p:cNvGrpSpPr>
            <a:grpSpLocks/>
          </p:cNvGrpSpPr>
          <p:nvPr/>
        </p:nvGrpSpPr>
        <p:grpSpPr bwMode="auto">
          <a:xfrm>
            <a:off x="4799013" y="5105400"/>
            <a:ext cx="1601787" cy="1600200"/>
            <a:chOff x="0" y="0"/>
            <a:chExt cx="1008" cy="1008"/>
          </a:xfrm>
        </p:grpSpPr>
        <p:sp>
          <p:nvSpPr>
            <p:cNvPr id="38952" name="Oval 40"/>
            <p:cNvSpPr>
              <a:spLocks/>
            </p:cNvSpPr>
            <p:nvPr/>
          </p:nvSpPr>
          <p:spPr bwMode="auto">
            <a:xfrm>
              <a:off x="0" y="0"/>
              <a:ext cx="201" cy="201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53" name="Oval 41"/>
            <p:cNvSpPr>
              <a:spLocks/>
            </p:cNvSpPr>
            <p:nvPr/>
          </p:nvSpPr>
          <p:spPr bwMode="auto">
            <a:xfrm>
              <a:off x="806" y="0"/>
              <a:ext cx="202" cy="201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54" name="Line 42"/>
            <p:cNvSpPr>
              <a:spLocks noChangeShapeType="1"/>
            </p:cNvSpPr>
            <p:nvPr/>
          </p:nvSpPr>
          <p:spPr bwMode="auto">
            <a:xfrm>
              <a:off x="201" y="100"/>
              <a:ext cx="231" cy="13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55" name="Line 43"/>
            <p:cNvSpPr>
              <a:spLocks noChangeShapeType="1"/>
            </p:cNvSpPr>
            <p:nvPr/>
          </p:nvSpPr>
          <p:spPr bwMode="auto">
            <a:xfrm flipH="1">
              <a:off x="575" y="100"/>
              <a:ext cx="231" cy="13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56" name="Oval 44"/>
            <p:cNvSpPr>
              <a:spLocks/>
            </p:cNvSpPr>
            <p:nvPr/>
          </p:nvSpPr>
          <p:spPr bwMode="auto">
            <a:xfrm>
              <a:off x="403" y="806"/>
              <a:ext cx="202" cy="202"/>
            </a:xfrm>
            <a:prstGeom prst="ellipse">
              <a:avLst/>
            </a:prstGeom>
            <a:solidFill>
              <a:srgbClr val="6B6BC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57" name="Oval 45"/>
            <p:cNvSpPr>
              <a:spLocks/>
            </p:cNvSpPr>
            <p:nvPr/>
          </p:nvSpPr>
          <p:spPr bwMode="auto">
            <a:xfrm>
              <a:off x="403" y="201"/>
              <a:ext cx="201" cy="202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58" name="Freeform 46"/>
            <p:cNvSpPr>
              <a:spLocks/>
            </p:cNvSpPr>
            <p:nvPr/>
          </p:nvSpPr>
          <p:spPr bwMode="auto">
            <a:xfrm>
              <a:off x="407" y="403"/>
              <a:ext cx="220" cy="398"/>
            </a:xfrm>
            <a:custGeom>
              <a:avLst/>
              <a:gdLst>
                <a:gd name="T0" fmla="+- 0 9249 1380"/>
                <a:gd name="T1" fmla="*/ T0 w 19130"/>
                <a:gd name="T2" fmla="*/ 0 h 21600"/>
                <a:gd name="T3" fmla="+- 0 20347 1380"/>
                <a:gd name="T4" fmla="*/ T3 w 19130"/>
                <a:gd name="T5" fmla="*/ 7600 h 21600"/>
                <a:gd name="T6" fmla="+- 0 1730 1380"/>
                <a:gd name="T7" fmla="*/ T6 w 19130"/>
                <a:gd name="T8" fmla="*/ 13000 h 21600"/>
                <a:gd name="T9" fmla="+- 0 9965 1380"/>
                <a:gd name="T10" fmla="*/ T9 w 19130"/>
                <a:gd name="T11" fmla="*/ 216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130" h="21600">
                  <a:moveTo>
                    <a:pt x="7869" y="0"/>
                  </a:moveTo>
                  <a:cubicBezTo>
                    <a:pt x="14044" y="2717"/>
                    <a:pt x="20220" y="5433"/>
                    <a:pt x="18967" y="7600"/>
                  </a:cubicBezTo>
                  <a:cubicBezTo>
                    <a:pt x="17714" y="9767"/>
                    <a:pt x="2081" y="10667"/>
                    <a:pt x="350" y="13000"/>
                  </a:cubicBezTo>
                  <a:cubicBezTo>
                    <a:pt x="-1380" y="15333"/>
                    <a:pt x="3602" y="18467"/>
                    <a:pt x="8585" y="21600"/>
                  </a:cubicBezTo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8960" name="Line 48"/>
          <p:cNvSpPr>
            <a:spLocks noChangeShapeType="1"/>
          </p:cNvSpPr>
          <p:nvPr/>
        </p:nvSpPr>
        <p:spPr bwMode="auto">
          <a:xfrm flipH="1">
            <a:off x="6781800" y="1676400"/>
            <a:ext cx="1588" cy="4954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61" name="Rectangle 49"/>
          <p:cNvSpPr>
            <a:spLocks/>
          </p:cNvSpPr>
          <p:nvPr/>
        </p:nvSpPr>
        <p:spPr bwMode="auto">
          <a:xfrm>
            <a:off x="4800600" y="1447800"/>
            <a:ext cx="1612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00B050"/>
                </a:solidFill>
                <a:cs typeface="Arial" charset="0"/>
              </a:rPr>
              <a:t>Active Triples</a:t>
            </a:r>
          </a:p>
        </p:txBody>
      </p:sp>
      <p:sp>
        <p:nvSpPr>
          <p:cNvPr id="38962" name="Rectangle 50"/>
          <p:cNvSpPr>
            <a:spLocks/>
          </p:cNvSpPr>
          <p:nvPr/>
        </p:nvSpPr>
        <p:spPr bwMode="auto">
          <a:xfrm>
            <a:off x="7162800" y="1447800"/>
            <a:ext cx="1765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C00000"/>
                </a:solidFill>
                <a:cs typeface="Arial" charset="0"/>
              </a:rPr>
              <a:t>Inactive Triples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idx="1"/>
          </p:nvPr>
        </p:nvSpPr>
        <p:spPr>
          <a:xfrm>
            <a:off x="5410200" y="4114800"/>
            <a:ext cx="3276600" cy="2057400"/>
          </a:xfrm>
        </p:spPr>
        <p:txBody>
          <a:bodyPr/>
          <a:lstStyle/>
          <a:p>
            <a:r>
              <a:rPr lang="en-US" sz="1800"/>
              <a:t>Evidence: s, b</a:t>
            </a: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4B0975-1AF0-4C50-B5C6-B54EE7C3C77E}" type="slidenum">
              <a:rPr lang="en-US">
                <a:solidFill>
                  <a:srgbClr val="000000"/>
                </a:solidFill>
              </a:rPr>
              <a:pPr/>
              <a:t>80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39332" name="AutoShape 4"/>
          <p:cNvSpPr>
            <a:spLocks noChangeArrowheads="1"/>
          </p:cNvSpPr>
          <p:nvPr/>
        </p:nvSpPr>
        <p:spPr bwMode="auto">
          <a:xfrm>
            <a:off x="3209925" y="2076450"/>
            <a:ext cx="1198563" cy="41592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C0128"/>
                </a:solidFill>
              </a:rPr>
              <a:t>S</a:t>
            </a:r>
            <a:r>
              <a:rPr lang="en-US" b="1">
                <a:solidFill>
                  <a:srgbClr val="063DE8"/>
                </a:solidFill>
              </a:rPr>
              <a:t>moking</a:t>
            </a:r>
          </a:p>
        </p:txBody>
      </p:sp>
      <p:sp>
        <p:nvSpPr>
          <p:cNvPr id="739333" name="AutoShape 5"/>
          <p:cNvSpPr>
            <a:spLocks noChangeArrowheads="1"/>
          </p:cNvSpPr>
          <p:nvPr/>
        </p:nvSpPr>
        <p:spPr bwMode="auto">
          <a:xfrm>
            <a:off x="2062163" y="3124200"/>
            <a:ext cx="1098550" cy="7207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C0128"/>
                </a:solidFill>
              </a:rPr>
              <a:t>H</a:t>
            </a:r>
            <a:r>
              <a:rPr lang="en-US" b="1">
                <a:solidFill>
                  <a:srgbClr val="063DE8"/>
                </a:solidFill>
              </a:rPr>
              <a:t>eart</a:t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disease</a:t>
            </a:r>
          </a:p>
        </p:txBody>
      </p:sp>
      <p:sp>
        <p:nvSpPr>
          <p:cNvPr id="739334" name="AutoShape 6"/>
          <p:cNvSpPr>
            <a:spLocks noChangeArrowheads="1"/>
          </p:cNvSpPr>
          <p:nvPr/>
        </p:nvSpPr>
        <p:spPr bwMode="auto">
          <a:xfrm>
            <a:off x="4724400" y="3200400"/>
            <a:ext cx="1098550" cy="7207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63DE8"/>
                </a:solidFill>
              </a:rPr>
              <a:t>Lun</a:t>
            </a:r>
            <a:r>
              <a:rPr lang="en-US" b="1">
                <a:solidFill>
                  <a:srgbClr val="FC0128"/>
                </a:solidFill>
              </a:rPr>
              <a:t>g</a:t>
            </a:r>
            <a:r>
              <a:rPr lang="en-US" b="1">
                <a:solidFill>
                  <a:srgbClr val="063DE8"/>
                </a:solidFill>
              </a:rPr>
              <a:t/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disease</a:t>
            </a:r>
          </a:p>
        </p:txBody>
      </p:sp>
      <p:sp>
        <p:nvSpPr>
          <p:cNvPr id="739335" name="AutoShape 7"/>
          <p:cNvSpPr>
            <a:spLocks noChangeArrowheads="1"/>
          </p:cNvSpPr>
          <p:nvPr/>
        </p:nvSpPr>
        <p:spPr bwMode="auto">
          <a:xfrm>
            <a:off x="3287713" y="4495800"/>
            <a:ext cx="1379537" cy="71913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63DE8"/>
                </a:solidFill>
              </a:rPr>
              <a:t>Shortness</a:t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of </a:t>
            </a:r>
            <a:r>
              <a:rPr lang="en-US" b="1">
                <a:solidFill>
                  <a:srgbClr val="FC0128"/>
                </a:solidFill>
              </a:rPr>
              <a:t>b</a:t>
            </a:r>
            <a:r>
              <a:rPr lang="en-US" b="1">
                <a:solidFill>
                  <a:srgbClr val="063DE8"/>
                </a:solidFill>
              </a:rPr>
              <a:t>reath</a:t>
            </a:r>
          </a:p>
        </p:txBody>
      </p:sp>
      <p:cxnSp>
        <p:nvCxnSpPr>
          <p:cNvPr id="739336" name="AutoShape 8"/>
          <p:cNvCxnSpPr>
            <a:cxnSpLocks noChangeShapeType="1"/>
            <a:stCxn id="739332" idx="2"/>
            <a:endCxn id="739333" idx="0"/>
          </p:cNvCxnSpPr>
          <p:nvPr/>
        </p:nvCxnSpPr>
        <p:spPr bwMode="auto">
          <a:xfrm flipH="1">
            <a:off x="2611438" y="2501900"/>
            <a:ext cx="1198562" cy="612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39337" name="AutoShape 9"/>
          <p:cNvCxnSpPr>
            <a:cxnSpLocks noChangeShapeType="1"/>
            <a:stCxn id="739333" idx="2"/>
            <a:endCxn id="739335" idx="1"/>
          </p:cNvCxnSpPr>
          <p:nvPr/>
        </p:nvCxnSpPr>
        <p:spPr bwMode="auto">
          <a:xfrm>
            <a:off x="2611438" y="3854450"/>
            <a:ext cx="666750" cy="1001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39338" name="AutoShape 10"/>
          <p:cNvCxnSpPr>
            <a:cxnSpLocks noChangeShapeType="1"/>
            <a:stCxn id="739332" idx="2"/>
            <a:endCxn id="739334" idx="0"/>
          </p:cNvCxnSpPr>
          <p:nvPr/>
        </p:nvCxnSpPr>
        <p:spPr bwMode="auto">
          <a:xfrm>
            <a:off x="3810000" y="2501900"/>
            <a:ext cx="1463675" cy="688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39339" name="AutoShape 11"/>
          <p:cNvCxnSpPr>
            <a:cxnSpLocks noChangeShapeType="1"/>
            <a:stCxn id="739334" idx="2"/>
            <a:endCxn id="739335" idx="3"/>
          </p:cNvCxnSpPr>
          <p:nvPr/>
        </p:nvCxnSpPr>
        <p:spPr bwMode="auto">
          <a:xfrm flipH="1">
            <a:off x="4676775" y="3930650"/>
            <a:ext cx="596900" cy="9255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739340" name="Group 12"/>
          <p:cNvGraphicFramePr>
            <a:graphicFrameLocks noGrp="1"/>
          </p:cNvGraphicFramePr>
          <p:nvPr/>
        </p:nvGraphicFramePr>
        <p:xfrm>
          <a:off x="381000" y="2667000"/>
          <a:ext cx="1447800" cy="1041401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9354" name="Group 26"/>
          <p:cNvGraphicFramePr>
            <a:graphicFrameLocks noGrp="1"/>
          </p:cNvGraphicFramePr>
          <p:nvPr/>
        </p:nvGraphicFramePr>
        <p:xfrm>
          <a:off x="5181600" y="1905000"/>
          <a:ext cx="1447800" cy="1041401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9368" name="Group 40"/>
          <p:cNvGraphicFramePr>
            <a:graphicFrameLocks noGrp="1"/>
          </p:cNvGraphicFramePr>
          <p:nvPr/>
        </p:nvGraphicFramePr>
        <p:xfrm>
          <a:off x="457200" y="4876800"/>
          <a:ext cx="2667000" cy="1573784"/>
        </p:xfrm>
        <a:graphic>
          <a:graphicData uri="http://schemas.openxmlformats.org/drawingml/2006/table">
            <a:tbl>
              <a:tblPr/>
              <a:tblGrid>
                <a:gridCol w="889000"/>
                <a:gridCol w="889000"/>
                <a:gridCol w="88900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9394" name="Group 66"/>
          <p:cNvGraphicFramePr>
            <a:graphicFrameLocks noGrp="1"/>
          </p:cNvGraphicFramePr>
          <p:nvPr/>
        </p:nvGraphicFramePr>
        <p:xfrm>
          <a:off x="2286000" y="1371600"/>
          <a:ext cx="685800" cy="8890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6489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idx="1"/>
          </p:nvPr>
        </p:nvSpPr>
        <p:spPr>
          <a:xfrm>
            <a:off x="5410200" y="4114800"/>
            <a:ext cx="3276600" cy="2057400"/>
          </a:xfrm>
        </p:spPr>
        <p:txBody>
          <a:bodyPr/>
          <a:lstStyle/>
          <a:p>
            <a:r>
              <a:rPr lang="en-US" sz="1800"/>
              <a:t>Evidence: s, b</a:t>
            </a:r>
          </a:p>
          <a:p>
            <a:r>
              <a:rPr lang="en-US" sz="1800"/>
              <a:t>Randomly set: h, b</a:t>
            </a: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5B072-907F-4ECF-BB74-D946D67F45FC}" type="slidenum">
              <a:rPr lang="en-US">
                <a:solidFill>
                  <a:srgbClr val="000000"/>
                </a:solidFill>
              </a:rPr>
              <a:pPr/>
              <a:t>81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40356" name="AutoShape 4"/>
          <p:cNvSpPr>
            <a:spLocks noChangeArrowheads="1"/>
          </p:cNvSpPr>
          <p:nvPr/>
        </p:nvSpPr>
        <p:spPr bwMode="auto">
          <a:xfrm>
            <a:off x="3209925" y="2076450"/>
            <a:ext cx="1198563" cy="41592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C0128"/>
                </a:solidFill>
              </a:rPr>
              <a:t>S</a:t>
            </a:r>
            <a:r>
              <a:rPr lang="en-US" b="1">
                <a:solidFill>
                  <a:srgbClr val="063DE8"/>
                </a:solidFill>
              </a:rPr>
              <a:t>moking</a:t>
            </a:r>
          </a:p>
        </p:txBody>
      </p:sp>
      <p:sp>
        <p:nvSpPr>
          <p:cNvPr id="740357" name="AutoShape 5"/>
          <p:cNvSpPr>
            <a:spLocks noChangeArrowheads="1"/>
          </p:cNvSpPr>
          <p:nvPr/>
        </p:nvSpPr>
        <p:spPr bwMode="auto">
          <a:xfrm>
            <a:off x="2062163" y="3124200"/>
            <a:ext cx="1098550" cy="7207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C0128"/>
                </a:solidFill>
              </a:rPr>
              <a:t>H</a:t>
            </a:r>
            <a:r>
              <a:rPr lang="en-US" b="1">
                <a:solidFill>
                  <a:srgbClr val="063DE8"/>
                </a:solidFill>
              </a:rPr>
              <a:t>eart</a:t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disease</a:t>
            </a:r>
          </a:p>
        </p:txBody>
      </p:sp>
      <p:sp>
        <p:nvSpPr>
          <p:cNvPr id="740358" name="AutoShape 6"/>
          <p:cNvSpPr>
            <a:spLocks noChangeArrowheads="1"/>
          </p:cNvSpPr>
          <p:nvPr/>
        </p:nvSpPr>
        <p:spPr bwMode="auto">
          <a:xfrm>
            <a:off x="4724400" y="3200400"/>
            <a:ext cx="1098550" cy="7207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63DE8"/>
                </a:solidFill>
              </a:rPr>
              <a:t>Lun</a:t>
            </a:r>
            <a:r>
              <a:rPr lang="en-US" b="1">
                <a:solidFill>
                  <a:srgbClr val="FC0128"/>
                </a:solidFill>
              </a:rPr>
              <a:t>g</a:t>
            </a:r>
            <a:r>
              <a:rPr lang="en-US" b="1">
                <a:solidFill>
                  <a:srgbClr val="063DE8"/>
                </a:solidFill>
              </a:rPr>
              <a:t/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disease</a:t>
            </a:r>
          </a:p>
        </p:txBody>
      </p:sp>
      <p:sp>
        <p:nvSpPr>
          <p:cNvPr id="740359" name="AutoShape 7"/>
          <p:cNvSpPr>
            <a:spLocks noChangeArrowheads="1"/>
          </p:cNvSpPr>
          <p:nvPr/>
        </p:nvSpPr>
        <p:spPr bwMode="auto">
          <a:xfrm>
            <a:off x="3287713" y="4495800"/>
            <a:ext cx="1379537" cy="71913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63DE8"/>
                </a:solidFill>
              </a:rPr>
              <a:t>Shortness</a:t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of </a:t>
            </a:r>
            <a:r>
              <a:rPr lang="en-US" b="1">
                <a:solidFill>
                  <a:srgbClr val="FC0128"/>
                </a:solidFill>
              </a:rPr>
              <a:t>b</a:t>
            </a:r>
            <a:r>
              <a:rPr lang="en-US" b="1">
                <a:solidFill>
                  <a:srgbClr val="063DE8"/>
                </a:solidFill>
              </a:rPr>
              <a:t>reath</a:t>
            </a:r>
          </a:p>
        </p:txBody>
      </p:sp>
      <p:cxnSp>
        <p:nvCxnSpPr>
          <p:cNvPr id="740360" name="AutoShape 8"/>
          <p:cNvCxnSpPr>
            <a:cxnSpLocks noChangeShapeType="1"/>
            <a:stCxn id="740356" idx="2"/>
            <a:endCxn id="740357" idx="0"/>
          </p:cNvCxnSpPr>
          <p:nvPr/>
        </p:nvCxnSpPr>
        <p:spPr bwMode="auto">
          <a:xfrm flipH="1">
            <a:off x="2611438" y="2501900"/>
            <a:ext cx="1198562" cy="612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0361" name="AutoShape 9"/>
          <p:cNvCxnSpPr>
            <a:cxnSpLocks noChangeShapeType="1"/>
            <a:stCxn id="740357" idx="2"/>
            <a:endCxn id="740359" idx="1"/>
          </p:cNvCxnSpPr>
          <p:nvPr/>
        </p:nvCxnSpPr>
        <p:spPr bwMode="auto">
          <a:xfrm>
            <a:off x="2611438" y="3854450"/>
            <a:ext cx="666750" cy="1001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0362" name="AutoShape 10"/>
          <p:cNvCxnSpPr>
            <a:cxnSpLocks noChangeShapeType="1"/>
            <a:stCxn id="740356" idx="2"/>
            <a:endCxn id="740358" idx="0"/>
          </p:cNvCxnSpPr>
          <p:nvPr/>
        </p:nvCxnSpPr>
        <p:spPr bwMode="auto">
          <a:xfrm>
            <a:off x="3810000" y="2501900"/>
            <a:ext cx="1463675" cy="688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0363" name="AutoShape 11"/>
          <p:cNvCxnSpPr>
            <a:cxnSpLocks noChangeShapeType="1"/>
            <a:stCxn id="740358" idx="2"/>
            <a:endCxn id="740359" idx="3"/>
          </p:cNvCxnSpPr>
          <p:nvPr/>
        </p:nvCxnSpPr>
        <p:spPr bwMode="auto">
          <a:xfrm flipH="1">
            <a:off x="4676775" y="3930650"/>
            <a:ext cx="596900" cy="9255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740364" name="Group 12"/>
          <p:cNvGraphicFramePr>
            <a:graphicFrameLocks noGrp="1"/>
          </p:cNvGraphicFramePr>
          <p:nvPr/>
        </p:nvGraphicFramePr>
        <p:xfrm>
          <a:off x="381000" y="2667000"/>
          <a:ext cx="1447800" cy="1041401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0378" name="Group 26"/>
          <p:cNvGraphicFramePr>
            <a:graphicFrameLocks noGrp="1"/>
          </p:cNvGraphicFramePr>
          <p:nvPr/>
        </p:nvGraphicFramePr>
        <p:xfrm>
          <a:off x="5181600" y="1905000"/>
          <a:ext cx="1447800" cy="1041401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0392" name="Group 40"/>
          <p:cNvGraphicFramePr>
            <a:graphicFrameLocks noGrp="1"/>
          </p:cNvGraphicFramePr>
          <p:nvPr/>
        </p:nvGraphicFramePr>
        <p:xfrm>
          <a:off x="457200" y="4876800"/>
          <a:ext cx="2667000" cy="1573784"/>
        </p:xfrm>
        <a:graphic>
          <a:graphicData uri="http://schemas.openxmlformats.org/drawingml/2006/table">
            <a:tbl>
              <a:tblPr/>
              <a:tblGrid>
                <a:gridCol w="889000"/>
                <a:gridCol w="889000"/>
                <a:gridCol w="88900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0418" name="Group 66"/>
          <p:cNvGraphicFramePr>
            <a:graphicFrameLocks noGrp="1"/>
          </p:cNvGraphicFramePr>
          <p:nvPr/>
        </p:nvGraphicFramePr>
        <p:xfrm>
          <a:off x="2286000" y="1371600"/>
          <a:ext cx="685800" cy="8890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9964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idx="1"/>
          </p:nvPr>
        </p:nvSpPr>
        <p:spPr>
          <a:xfrm>
            <a:off x="5410200" y="4114800"/>
            <a:ext cx="3276600" cy="2057400"/>
          </a:xfrm>
        </p:spPr>
        <p:txBody>
          <a:bodyPr/>
          <a:lstStyle/>
          <a:p>
            <a:r>
              <a:rPr lang="en-US" sz="1800"/>
              <a:t>Evidence: s, b</a:t>
            </a:r>
          </a:p>
          <a:p>
            <a:r>
              <a:rPr lang="en-US" sz="1800"/>
              <a:t>Randomly set: h, g</a:t>
            </a:r>
          </a:p>
          <a:p>
            <a:r>
              <a:rPr lang="en-US" sz="1800"/>
              <a:t>Sample H using P(H|s,g,b)</a:t>
            </a: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AF72B4-C0B8-456F-8432-FF5B07C3E590}" type="slidenum">
              <a:rPr lang="en-US">
                <a:solidFill>
                  <a:srgbClr val="000000"/>
                </a:solidFill>
              </a:rPr>
              <a:pPr/>
              <a:t>82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41380" name="AutoShape 4"/>
          <p:cNvSpPr>
            <a:spLocks noChangeArrowheads="1"/>
          </p:cNvSpPr>
          <p:nvPr/>
        </p:nvSpPr>
        <p:spPr bwMode="auto">
          <a:xfrm>
            <a:off x="3209925" y="2076450"/>
            <a:ext cx="1198563" cy="41592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C0128"/>
                </a:solidFill>
              </a:rPr>
              <a:t>S</a:t>
            </a:r>
            <a:r>
              <a:rPr lang="en-US" b="1">
                <a:solidFill>
                  <a:srgbClr val="063DE8"/>
                </a:solidFill>
              </a:rPr>
              <a:t>moking</a:t>
            </a:r>
          </a:p>
        </p:txBody>
      </p:sp>
      <p:sp>
        <p:nvSpPr>
          <p:cNvPr id="741381" name="AutoShape 5"/>
          <p:cNvSpPr>
            <a:spLocks noChangeArrowheads="1"/>
          </p:cNvSpPr>
          <p:nvPr/>
        </p:nvSpPr>
        <p:spPr bwMode="auto">
          <a:xfrm>
            <a:off x="2062163" y="3124200"/>
            <a:ext cx="1098550" cy="7207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C0128"/>
                </a:solidFill>
              </a:rPr>
              <a:t>H</a:t>
            </a:r>
            <a:r>
              <a:rPr lang="en-US" b="1">
                <a:solidFill>
                  <a:srgbClr val="063DE8"/>
                </a:solidFill>
              </a:rPr>
              <a:t>eart</a:t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disease</a:t>
            </a:r>
          </a:p>
        </p:txBody>
      </p:sp>
      <p:sp>
        <p:nvSpPr>
          <p:cNvPr id="741382" name="AutoShape 6"/>
          <p:cNvSpPr>
            <a:spLocks noChangeArrowheads="1"/>
          </p:cNvSpPr>
          <p:nvPr/>
        </p:nvSpPr>
        <p:spPr bwMode="auto">
          <a:xfrm>
            <a:off x="4724400" y="3200400"/>
            <a:ext cx="1098550" cy="7207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63DE8"/>
                </a:solidFill>
              </a:rPr>
              <a:t>Lun</a:t>
            </a:r>
            <a:r>
              <a:rPr lang="en-US" b="1">
                <a:solidFill>
                  <a:srgbClr val="FC0128"/>
                </a:solidFill>
              </a:rPr>
              <a:t>g</a:t>
            </a:r>
            <a:r>
              <a:rPr lang="en-US" b="1">
                <a:solidFill>
                  <a:srgbClr val="063DE8"/>
                </a:solidFill>
              </a:rPr>
              <a:t/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disease</a:t>
            </a:r>
          </a:p>
        </p:txBody>
      </p:sp>
      <p:sp>
        <p:nvSpPr>
          <p:cNvPr id="741383" name="AutoShape 7"/>
          <p:cNvSpPr>
            <a:spLocks noChangeArrowheads="1"/>
          </p:cNvSpPr>
          <p:nvPr/>
        </p:nvSpPr>
        <p:spPr bwMode="auto">
          <a:xfrm>
            <a:off x="3287713" y="4495800"/>
            <a:ext cx="1379537" cy="71913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63DE8"/>
                </a:solidFill>
              </a:rPr>
              <a:t>Shortness</a:t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of </a:t>
            </a:r>
            <a:r>
              <a:rPr lang="en-US" b="1">
                <a:solidFill>
                  <a:srgbClr val="FC0128"/>
                </a:solidFill>
              </a:rPr>
              <a:t>b</a:t>
            </a:r>
            <a:r>
              <a:rPr lang="en-US" b="1">
                <a:solidFill>
                  <a:srgbClr val="063DE8"/>
                </a:solidFill>
              </a:rPr>
              <a:t>reath</a:t>
            </a:r>
          </a:p>
        </p:txBody>
      </p:sp>
      <p:cxnSp>
        <p:nvCxnSpPr>
          <p:cNvPr id="741384" name="AutoShape 8"/>
          <p:cNvCxnSpPr>
            <a:cxnSpLocks noChangeShapeType="1"/>
            <a:stCxn id="741380" idx="2"/>
            <a:endCxn id="741381" idx="0"/>
          </p:cNvCxnSpPr>
          <p:nvPr/>
        </p:nvCxnSpPr>
        <p:spPr bwMode="auto">
          <a:xfrm flipH="1">
            <a:off x="2611438" y="2501900"/>
            <a:ext cx="1198562" cy="612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1385" name="AutoShape 9"/>
          <p:cNvCxnSpPr>
            <a:cxnSpLocks noChangeShapeType="1"/>
            <a:stCxn id="741381" idx="2"/>
            <a:endCxn id="741383" idx="1"/>
          </p:cNvCxnSpPr>
          <p:nvPr/>
        </p:nvCxnSpPr>
        <p:spPr bwMode="auto">
          <a:xfrm>
            <a:off x="2611438" y="3854450"/>
            <a:ext cx="666750" cy="1001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1386" name="AutoShape 10"/>
          <p:cNvCxnSpPr>
            <a:cxnSpLocks noChangeShapeType="1"/>
            <a:stCxn id="741380" idx="2"/>
            <a:endCxn id="741382" idx="0"/>
          </p:cNvCxnSpPr>
          <p:nvPr/>
        </p:nvCxnSpPr>
        <p:spPr bwMode="auto">
          <a:xfrm>
            <a:off x="3810000" y="2501900"/>
            <a:ext cx="1463675" cy="688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1387" name="AutoShape 11"/>
          <p:cNvCxnSpPr>
            <a:cxnSpLocks noChangeShapeType="1"/>
            <a:stCxn id="741382" idx="2"/>
            <a:endCxn id="741383" idx="3"/>
          </p:cNvCxnSpPr>
          <p:nvPr/>
        </p:nvCxnSpPr>
        <p:spPr bwMode="auto">
          <a:xfrm flipH="1">
            <a:off x="4676775" y="3930650"/>
            <a:ext cx="596900" cy="9255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741388" name="Group 12"/>
          <p:cNvGraphicFramePr>
            <a:graphicFrameLocks noGrp="1"/>
          </p:cNvGraphicFramePr>
          <p:nvPr/>
        </p:nvGraphicFramePr>
        <p:xfrm>
          <a:off x="381000" y="2667000"/>
          <a:ext cx="1447800" cy="1041401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1402" name="Group 26"/>
          <p:cNvGraphicFramePr>
            <a:graphicFrameLocks noGrp="1"/>
          </p:cNvGraphicFramePr>
          <p:nvPr/>
        </p:nvGraphicFramePr>
        <p:xfrm>
          <a:off x="5181600" y="1905000"/>
          <a:ext cx="1447800" cy="1041401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1416" name="Group 40"/>
          <p:cNvGraphicFramePr>
            <a:graphicFrameLocks noGrp="1"/>
          </p:cNvGraphicFramePr>
          <p:nvPr/>
        </p:nvGraphicFramePr>
        <p:xfrm>
          <a:off x="457200" y="4876800"/>
          <a:ext cx="2667000" cy="1573784"/>
        </p:xfrm>
        <a:graphic>
          <a:graphicData uri="http://schemas.openxmlformats.org/drawingml/2006/table">
            <a:tbl>
              <a:tblPr/>
              <a:tblGrid>
                <a:gridCol w="889000"/>
                <a:gridCol w="889000"/>
                <a:gridCol w="88900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1442" name="Group 66"/>
          <p:cNvGraphicFramePr>
            <a:graphicFrameLocks noGrp="1"/>
          </p:cNvGraphicFramePr>
          <p:nvPr/>
        </p:nvGraphicFramePr>
        <p:xfrm>
          <a:off x="2286000" y="1371600"/>
          <a:ext cx="685800" cy="8890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42070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idx="1"/>
          </p:nvPr>
        </p:nvSpPr>
        <p:spPr>
          <a:xfrm>
            <a:off x="5410200" y="4114800"/>
            <a:ext cx="3276600" cy="2057400"/>
          </a:xfrm>
        </p:spPr>
        <p:txBody>
          <a:bodyPr/>
          <a:lstStyle/>
          <a:p>
            <a:r>
              <a:rPr lang="en-US" sz="1800"/>
              <a:t>Evidence: s, b</a:t>
            </a:r>
          </a:p>
          <a:p>
            <a:r>
              <a:rPr lang="en-US" sz="1800"/>
              <a:t>Randomly set: ~h, g</a:t>
            </a:r>
          </a:p>
          <a:p>
            <a:r>
              <a:rPr lang="en-US" sz="1800"/>
              <a:t>Sample H using P(H|s,g,b)</a:t>
            </a:r>
          </a:p>
          <a:p>
            <a:r>
              <a:rPr lang="en-US" sz="1800">
                <a:sym typeface="Symbol" pitchFamily="18" charset="2"/>
              </a:rPr>
              <a:t></a:t>
            </a:r>
            <a:r>
              <a:rPr lang="en-US" sz="1800"/>
              <a:t> Suppose result is ~h</a:t>
            </a: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AB1CCB-37F7-43EF-A2A4-DE631C6FE5A0}" type="slidenum">
              <a:rPr lang="en-US">
                <a:solidFill>
                  <a:srgbClr val="000000"/>
                </a:solidFill>
              </a:rPr>
              <a:pPr/>
              <a:t>83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42404" name="AutoShape 4"/>
          <p:cNvSpPr>
            <a:spLocks noChangeArrowheads="1"/>
          </p:cNvSpPr>
          <p:nvPr/>
        </p:nvSpPr>
        <p:spPr bwMode="auto">
          <a:xfrm>
            <a:off x="3209925" y="2076450"/>
            <a:ext cx="1198563" cy="41592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C0128"/>
                </a:solidFill>
              </a:rPr>
              <a:t>S</a:t>
            </a:r>
            <a:r>
              <a:rPr lang="en-US" b="1">
                <a:solidFill>
                  <a:srgbClr val="063DE8"/>
                </a:solidFill>
              </a:rPr>
              <a:t>moking</a:t>
            </a:r>
          </a:p>
        </p:txBody>
      </p:sp>
      <p:sp>
        <p:nvSpPr>
          <p:cNvPr id="742405" name="AutoShape 5"/>
          <p:cNvSpPr>
            <a:spLocks noChangeArrowheads="1"/>
          </p:cNvSpPr>
          <p:nvPr/>
        </p:nvSpPr>
        <p:spPr bwMode="auto">
          <a:xfrm>
            <a:off x="2062163" y="3124200"/>
            <a:ext cx="1098550" cy="720725"/>
          </a:xfrm>
          <a:prstGeom prst="roundRect">
            <a:avLst>
              <a:gd name="adj" fmla="val 16667"/>
            </a:avLst>
          </a:prstGeom>
          <a:solidFill>
            <a:srgbClr val="FFABAB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C0128"/>
                </a:solidFill>
              </a:rPr>
              <a:t>H</a:t>
            </a:r>
            <a:r>
              <a:rPr lang="en-US" b="1">
                <a:solidFill>
                  <a:srgbClr val="063DE8"/>
                </a:solidFill>
              </a:rPr>
              <a:t>eart</a:t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disease</a:t>
            </a:r>
          </a:p>
        </p:txBody>
      </p:sp>
      <p:sp>
        <p:nvSpPr>
          <p:cNvPr id="742406" name="AutoShape 6"/>
          <p:cNvSpPr>
            <a:spLocks noChangeArrowheads="1"/>
          </p:cNvSpPr>
          <p:nvPr/>
        </p:nvSpPr>
        <p:spPr bwMode="auto">
          <a:xfrm>
            <a:off x="4724400" y="3200400"/>
            <a:ext cx="1098550" cy="7207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63DE8"/>
                </a:solidFill>
              </a:rPr>
              <a:t>Lun</a:t>
            </a:r>
            <a:r>
              <a:rPr lang="en-US" b="1">
                <a:solidFill>
                  <a:srgbClr val="FC0128"/>
                </a:solidFill>
              </a:rPr>
              <a:t>g</a:t>
            </a:r>
            <a:r>
              <a:rPr lang="en-US" b="1">
                <a:solidFill>
                  <a:srgbClr val="063DE8"/>
                </a:solidFill>
              </a:rPr>
              <a:t/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disease</a:t>
            </a:r>
          </a:p>
        </p:txBody>
      </p:sp>
      <p:sp>
        <p:nvSpPr>
          <p:cNvPr id="742407" name="AutoShape 7"/>
          <p:cNvSpPr>
            <a:spLocks noChangeArrowheads="1"/>
          </p:cNvSpPr>
          <p:nvPr/>
        </p:nvSpPr>
        <p:spPr bwMode="auto">
          <a:xfrm>
            <a:off x="3287713" y="4495800"/>
            <a:ext cx="1379537" cy="71913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63DE8"/>
                </a:solidFill>
              </a:rPr>
              <a:t>Shortness</a:t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of </a:t>
            </a:r>
            <a:r>
              <a:rPr lang="en-US" b="1">
                <a:solidFill>
                  <a:srgbClr val="FC0128"/>
                </a:solidFill>
              </a:rPr>
              <a:t>b</a:t>
            </a:r>
            <a:r>
              <a:rPr lang="en-US" b="1">
                <a:solidFill>
                  <a:srgbClr val="063DE8"/>
                </a:solidFill>
              </a:rPr>
              <a:t>reath</a:t>
            </a:r>
          </a:p>
        </p:txBody>
      </p:sp>
      <p:cxnSp>
        <p:nvCxnSpPr>
          <p:cNvPr id="742408" name="AutoShape 8"/>
          <p:cNvCxnSpPr>
            <a:cxnSpLocks noChangeShapeType="1"/>
            <a:stCxn id="742404" idx="2"/>
            <a:endCxn id="742405" idx="0"/>
          </p:cNvCxnSpPr>
          <p:nvPr/>
        </p:nvCxnSpPr>
        <p:spPr bwMode="auto">
          <a:xfrm flipH="1">
            <a:off x="2611438" y="2501900"/>
            <a:ext cx="1198562" cy="612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2409" name="AutoShape 9"/>
          <p:cNvCxnSpPr>
            <a:cxnSpLocks noChangeShapeType="1"/>
            <a:stCxn id="742405" idx="2"/>
            <a:endCxn id="742407" idx="1"/>
          </p:cNvCxnSpPr>
          <p:nvPr/>
        </p:nvCxnSpPr>
        <p:spPr bwMode="auto">
          <a:xfrm>
            <a:off x="2611438" y="3854450"/>
            <a:ext cx="666750" cy="1001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2410" name="AutoShape 10"/>
          <p:cNvCxnSpPr>
            <a:cxnSpLocks noChangeShapeType="1"/>
            <a:stCxn id="742404" idx="2"/>
            <a:endCxn id="742406" idx="0"/>
          </p:cNvCxnSpPr>
          <p:nvPr/>
        </p:nvCxnSpPr>
        <p:spPr bwMode="auto">
          <a:xfrm>
            <a:off x="3810000" y="2501900"/>
            <a:ext cx="1463675" cy="688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2411" name="AutoShape 11"/>
          <p:cNvCxnSpPr>
            <a:cxnSpLocks noChangeShapeType="1"/>
            <a:stCxn id="742406" idx="2"/>
            <a:endCxn id="742407" idx="3"/>
          </p:cNvCxnSpPr>
          <p:nvPr/>
        </p:nvCxnSpPr>
        <p:spPr bwMode="auto">
          <a:xfrm flipH="1">
            <a:off x="4676775" y="3930650"/>
            <a:ext cx="596900" cy="9255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742412" name="Group 12"/>
          <p:cNvGraphicFramePr>
            <a:graphicFrameLocks noGrp="1"/>
          </p:cNvGraphicFramePr>
          <p:nvPr/>
        </p:nvGraphicFramePr>
        <p:xfrm>
          <a:off x="381000" y="2667000"/>
          <a:ext cx="1447800" cy="1041401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2426" name="Group 26"/>
          <p:cNvGraphicFramePr>
            <a:graphicFrameLocks noGrp="1"/>
          </p:cNvGraphicFramePr>
          <p:nvPr/>
        </p:nvGraphicFramePr>
        <p:xfrm>
          <a:off x="5181600" y="1905000"/>
          <a:ext cx="1447800" cy="1041401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2440" name="Group 40"/>
          <p:cNvGraphicFramePr>
            <a:graphicFrameLocks noGrp="1"/>
          </p:cNvGraphicFramePr>
          <p:nvPr/>
        </p:nvGraphicFramePr>
        <p:xfrm>
          <a:off x="457200" y="4876800"/>
          <a:ext cx="2667000" cy="1573784"/>
        </p:xfrm>
        <a:graphic>
          <a:graphicData uri="http://schemas.openxmlformats.org/drawingml/2006/table">
            <a:tbl>
              <a:tblPr/>
              <a:tblGrid>
                <a:gridCol w="889000"/>
                <a:gridCol w="889000"/>
                <a:gridCol w="88900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2466" name="Group 66"/>
          <p:cNvGraphicFramePr>
            <a:graphicFrameLocks noGrp="1"/>
          </p:cNvGraphicFramePr>
          <p:nvPr/>
        </p:nvGraphicFramePr>
        <p:xfrm>
          <a:off x="2286000" y="1371600"/>
          <a:ext cx="685800" cy="8890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990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idx="1"/>
          </p:nvPr>
        </p:nvSpPr>
        <p:spPr>
          <a:xfrm>
            <a:off x="5410200" y="4114800"/>
            <a:ext cx="3276600" cy="2057400"/>
          </a:xfrm>
        </p:spPr>
        <p:txBody>
          <a:bodyPr/>
          <a:lstStyle/>
          <a:p>
            <a:r>
              <a:rPr lang="en-US" sz="1800" dirty="0"/>
              <a:t>Evidence: s, b</a:t>
            </a:r>
          </a:p>
          <a:p>
            <a:r>
              <a:rPr lang="en-US" sz="1800" dirty="0"/>
              <a:t>Randomly set: ~h, g</a:t>
            </a:r>
          </a:p>
          <a:p>
            <a:r>
              <a:rPr lang="en-US" sz="1800" dirty="0"/>
              <a:t>Sample H using P(</a:t>
            </a:r>
            <a:r>
              <a:rPr lang="en-US" sz="1800" dirty="0" err="1"/>
              <a:t>H|s,g,b</a:t>
            </a:r>
            <a:r>
              <a:rPr lang="en-US" sz="1800" dirty="0"/>
              <a:t>)</a:t>
            </a:r>
          </a:p>
          <a:p>
            <a:pPr>
              <a:buFont typeface="Symbol" pitchFamily="18" charset="2"/>
              <a:buNone/>
            </a:pPr>
            <a:r>
              <a:rPr lang="en-US" sz="1800" dirty="0"/>
              <a:t>Suppose result is ~h</a:t>
            </a:r>
          </a:p>
          <a:p>
            <a:pPr>
              <a:buFont typeface="Symbol" pitchFamily="18" charset="2"/>
              <a:buNone/>
            </a:pPr>
            <a:r>
              <a:rPr lang="en-US" sz="1800" dirty="0"/>
              <a:t>Sample G using P(</a:t>
            </a:r>
            <a:r>
              <a:rPr lang="en-US" sz="1800" dirty="0" err="1"/>
              <a:t>G|s,~h,b</a:t>
            </a:r>
            <a:r>
              <a:rPr lang="en-US" sz="1800" dirty="0"/>
              <a:t>)</a:t>
            </a: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8622C-5D07-47EE-9CE2-E958B2EBDC15}" type="slidenum">
              <a:rPr lang="en-US">
                <a:solidFill>
                  <a:srgbClr val="000000"/>
                </a:solidFill>
              </a:rPr>
              <a:pPr/>
              <a:t>84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44452" name="AutoShape 4"/>
          <p:cNvSpPr>
            <a:spLocks noChangeArrowheads="1"/>
          </p:cNvSpPr>
          <p:nvPr/>
        </p:nvSpPr>
        <p:spPr bwMode="auto">
          <a:xfrm>
            <a:off x="3209925" y="2076450"/>
            <a:ext cx="1198563" cy="41592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C0128"/>
                </a:solidFill>
              </a:rPr>
              <a:t>S</a:t>
            </a:r>
            <a:r>
              <a:rPr lang="en-US" b="1">
                <a:solidFill>
                  <a:srgbClr val="063DE8"/>
                </a:solidFill>
              </a:rPr>
              <a:t>moking</a:t>
            </a:r>
          </a:p>
        </p:txBody>
      </p:sp>
      <p:sp>
        <p:nvSpPr>
          <p:cNvPr id="744453" name="AutoShape 5"/>
          <p:cNvSpPr>
            <a:spLocks noChangeArrowheads="1"/>
          </p:cNvSpPr>
          <p:nvPr/>
        </p:nvSpPr>
        <p:spPr bwMode="auto">
          <a:xfrm>
            <a:off x="2062163" y="3124200"/>
            <a:ext cx="1098550" cy="720725"/>
          </a:xfrm>
          <a:prstGeom prst="roundRect">
            <a:avLst>
              <a:gd name="adj" fmla="val 16667"/>
            </a:avLst>
          </a:prstGeom>
          <a:solidFill>
            <a:srgbClr val="FFABAB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C0128"/>
                </a:solidFill>
              </a:rPr>
              <a:t>H</a:t>
            </a:r>
            <a:r>
              <a:rPr lang="en-US" b="1">
                <a:solidFill>
                  <a:srgbClr val="063DE8"/>
                </a:solidFill>
              </a:rPr>
              <a:t>eart</a:t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disease</a:t>
            </a:r>
          </a:p>
        </p:txBody>
      </p:sp>
      <p:sp>
        <p:nvSpPr>
          <p:cNvPr id="744454" name="AutoShape 6"/>
          <p:cNvSpPr>
            <a:spLocks noChangeArrowheads="1"/>
          </p:cNvSpPr>
          <p:nvPr/>
        </p:nvSpPr>
        <p:spPr bwMode="auto">
          <a:xfrm>
            <a:off x="4724400" y="3200400"/>
            <a:ext cx="1098550" cy="7207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63DE8"/>
                </a:solidFill>
              </a:rPr>
              <a:t>Lun</a:t>
            </a:r>
            <a:r>
              <a:rPr lang="en-US" b="1">
                <a:solidFill>
                  <a:srgbClr val="FC0128"/>
                </a:solidFill>
              </a:rPr>
              <a:t>g</a:t>
            </a:r>
            <a:r>
              <a:rPr lang="en-US" b="1">
                <a:solidFill>
                  <a:srgbClr val="063DE8"/>
                </a:solidFill>
              </a:rPr>
              <a:t/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disease</a:t>
            </a:r>
          </a:p>
        </p:txBody>
      </p:sp>
      <p:sp>
        <p:nvSpPr>
          <p:cNvPr id="744455" name="AutoShape 7"/>
          <p:cNvSpPr>
            <a:spLocks noChangeArrowheads="1"/>
          </p:cNvSpPr>
          <p:nvPr/>
        </p:nvSpPr>
        <p:spPr bwMode="auto">
          <a:xfrm>
            <a:off x="3287713" y="4495800"/>
            <a:ext cx="1379537" cy="71913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63DE8"/>
                </a:solidFill>
              </a:rPr>
              <a:t>Shortness</a:t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of </a:t>
            </a:r>
            <a:r>
              <a:rPr lang="en-US" b="1">
                <a:solidFill>
                  <a:srgbClr val="FC0128"/>
                </a:solidFill>
              </a:rPr>
              <a:t>b</a:t>
            </a:r>
            <a:r>
              <a:rPr lang="en-US" b="1">
                <a:solidFill>
                  <a:srgbClr val="063DE8"/>
                </a:solidFill>
              </a:rPr>
              <a:t>reath</a:t>
            </a:r>
          </a:p>
        </p:txBody>
      </p:sp>
      <p:cxnSp>
        <p:nvCxnSpPr>
          <p:cNvPr id="744456" name="AutoShape 8"/>
          <p:cNvCxnSpPr>
            <a:cxnSpLocks noChangeShapeType="1"/>
            <a:stCxn id="744452" idx="2"/>
            <a:endCxn id="744453" idx="0"/>
          </p:cNvCxnSpPr>
          <p:nvPr/>
        </p:nvCxnSpPr>
        <p:spPr bwMode="auto">
          <a:xfrm flipH="1">
            <a:off x="2611438" y="2501900"/>
            <a:ext cx="1198562" cy="612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4457" name="AutoShape 9"/>
          <p:cNvCxnSpPr>
            <a:cxnSpLocks noChangeShapeType="1"/>
            <a:stCxn id="744453" idx="2"/>
            <a:endCxn id="744455" idx="1"/>
          </p:cNvCxnSpPr>
          <p:nvPr/>
        </p:nvCxnSpPr>
        <p:spPr bwMode="auto">
          <a:xfrm>
            <a:off x="2611438" y="3854450"/>
            <a:ext cx="666750" cy="1001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4458" name="AutoShape 10"/>
          <p:cNvCxnSpPr>
            <a:cxnSpLocks noChangeShapeType="1"/>
            <a:stCxn id="744452" idx="2"/>
            <a:endCxn id="744454" idx="0"/>
          </p:cNvCxnSpPr>
          <p:nvPr/>
        </p:nvCxnSpPr>
        <p:spPr bwMode="auto">
          <a:xfrm>
            <a:off x="3810000" y="2501900"/>
            <a:ext cx="1463675" cy="688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4459" name="AutoShape 11"/>
          <p:cNvCxnSpPr>
            <a:cxnSpLocks noChangeShapeType="1"/>
            <a:stCxn id="744454" idx="2"/>
            <a:endCxn id="744455" idx="3"/>
          </p:cNvCxnSpPr>
          <p:nvPr/>
        </p:nvCxnSpPr>
        <p:spPr bwMode="auto">
          <a:xfrm flipH="1">
            <a:off x="4676775" y="3930650"/>
            <a:ext cx="596900" cy="9255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744460" name="Group 12"/>
          <p:cNvGraphicFramePr>
            <a:graphicFrameLocks noGrp="1"/>
          </p:cNvGraphicFramePr>
          <p:nvPr/>
        </p:nvGraphicFramePr>
        <p:xfrm>
          <a:off x="381000" y="2667000"/>
          <a:ext cx="1447800" cy="1041401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4474" name="Group 26"/>
          <p:cNvGraphicFramePr>
            <a:graphicFrameLocks noGrp="1"/>
          </p:cNvGraphicFramePr>
          <p:nvPr/>
        </p:nvGraphicFramePr>
        <p:xfrm>
          <a:off x="5181600" y="1905000"/>
          <a:ext cx="1447800" cy="1041401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4488" name="Group 40"/>
          <p:cNvGraphicFramePr>
            <a:graphicFrameLocks noGrp="1"/>
          </p:cNvGraphicFramePr>
          <p:nvPr/>
        </p:nvGraphicFramePr>
        <p:xfrm>
          <a:off x="457200" y="4876800"/>
          <a:ext cx="2667000" cy="1573784"/>
        </p:xfrm>
        <a:graphic>
          <a:graphicData uri="http://schemas.openxmlformats.org/drawingml/2006/table">
            <a:tbl>
              <a:tblPr/>
              <a:tblGrid>
                <a:gridCol w="889000"/>
                <a:gridCol w="889000"/>
                <a:gridCol w="88900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4514" name="Group 66"/>
          <p:cNvGraphicFramePr>
            <a:graphicFrameLocks noGrp="1"/>
          </p:cNvGraphicFramePr>
          <p:nvPr/>
        </p:nvGraphicFramePr>
        <p:xfrm>
          <a:off x="2286000" y="1371600"/>
          <a:ext cx="685800" cy="8890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891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idx="1"/>
          </p:nvPr>
        </p:nvSpPr>
        <p:spPr>
          <a:xfrm>
            <a:off x="5410200" y="4114800"/>
            <a:ext cx="3276600" cy="2057400"/>
          </a:xfrm>
        </p:spPr>
        <p:txBody>
          <a:bodyPr/>
          <a:lstStyle/>
          <a:p>
            <a:r>
              <a:rPr lang="en-US" sz="1800" dirty="0"/>
              <a:t>Evidence: s, b</a:t>
            </a:r>
          </a:p>
          <a:p>
            <a:r>
              <a:rPr lang="en-US" sz="1800" dirty="0"/>
              <a:t>Randomly set: ~h, g</a:t>
            </a:r>
          </a:p>
          <a:p>
            <a:r>
              <a:rPr lang="en-US" sz="1800" dirty="0"/>
              <a:t>Sample H using P(</a:t>
            </a:r>
            <a:r>
              <a:rPr lang="en-US" sz="1800" dirty="0" err="1"/>
              <a:t>H|s,g,b</a:t>
            </a:r>
            <a:r>
              <a:rPr lang="en-US" sz="1800" dirty="0"/>
              <a:t>)</a:t>
            </a:r>
          </a:p>
          <a:p>
            <a:pPr>
              <a:buFont typeface="Symbol" pitchFamily="18" charset="2"/>
              <a:buNone/>
            </a:pPr>
            <a:r>
              <a:rPr lang="en-US" sz="1800" dirty="0"/>
              <a:t>Suppose result is ~h</a:t>
            </a:r>
          </a:p>
          <a:p>
            <a:pPr>
              <a:buFont typeface="Symbol" pitchFamily="18" charset="2"/>
              <a:buNone/>
            </a:pPr>
            <a:r>
              <a:rPr lang="en-US" sz="1800" dirty="0"/>
              <a:t>Sample G using P(</a:t>
            </a:r>
            <a:r>
              <a:rPr lang="en-US" sz="1800" dirty="0" err="1"/>
              <a:t>G|s,~h,b</a:t>
            </a:r>
            <a:r>
              <a:rPr lang="en-US" sz="1800" dirty="0"/>
              <a:t>)</a:t>
            </a:r>
          </a:p>
          <a:p>
            <a:pPr>
              <a:buFont typeface="Symbol" pitchFamily="18" charset="2"/>
              <a:buNone/>
            </a:pPr>
            <a:r>
              <a:rPr lang="en-US" sz="1800" dirty="0">
                <a:sym typeface="Symbol" pitchFamily="18" charset="2"/>
              </a:rPr>
              <a:t></a:t>
            </a:r>
            <a:r>
              <a:rPr lang="en-US" sz="1800" dirty="0"/>
              <a:t>Suppose result is g</a:t>
            </a: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70AA36-F67F-47C1-BDAF-47E0ECFE387F}" type="slidenum">
              <a:rPr lang="en-US">
                <a:solidFill>
                  <a:srgbClr val="000000"/>
                </a:solidFill>
              </a:rPr>
              <a:pPr/>
              <a:t>85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45476" name="AutoShape 4"/>
          <p:cNvSpPr>
            <a:spLocks noChangeArrowheads="1"/>
          </p:cNvSpPr>
          <p:nvPr/>
        </p:nvSpPr>
        <p:spPr bwMode="auto">
          <a:xfrm>
            <a:off x="3209925" y="2076450"/>
            <a:ext cx="1198563" cy="41592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C0128"/>
                </a:solidFill>
              </a:rPr>
              <a:t>S</a:t>
            </a:r>
            <a:r>
              <a:rPr lang="en-US" b="1">
                <a:solidFill>
                  <a:srgbClr val="063DE8"/>
                </a:solidFill>
              </a:rPr>
              <a:t>moking</a:t>
            </a:r>
          </a:p>
        </p:txBody>
      </p:sp>
      <p:sp>
        <p:nvSpPr>
          <p:cNvPr id="745477" name="AutoShape 5"/>
          <p:cNvSpPr>
            <a:spLocks noChangeArrowheads="1"/>
          </p:cNvSpPr>
          <p:nvPr/>
        </p:nvSpPr>
        <p:spPr bwMode="auto">
          <a:xfrm>
            <a:off x="2062163" y="3124200"/>
            <a:ext cx="1098550" cy="720725"/>
          </a:xfrm>
          <a:prstGeom prst="roundRect">
            <a:avLst>
              <a:gd name="adj" fmla="val 16667"/>
            </a:avLst>
          </a:prstGeom>
          <a:solidFill>
            <a:srgbClr val="FFABAB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C0128"/>
                </a:solidFill>
              </a:rPr>
              <a:t>H</a:t>
            </a:r>
            <a:r>
              <a:rPr lang="en-US" b="1">
                <a:solidFill>
                  <a:srgbClr val="063DE8"/>
                </a:solidFill>
              </a:rPr>
              <a:t>eart</a:t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disease</a:t>
            </a:r>
          </a:p>
        </p:txBody>
      </p:sp>
      <p:sp>
        <p:nvSpPr>
          <p:cNvPr id="745478" name="AutoShape 6"/>
          <p:cNvSpPr>
            <a:spLocks noChangeArrowheads="1"/>
          </p:cNvSpPr>
          <p:nvPr/>
        </p:nvSpPr>
        <p:spPr bwMode="auto">
          <a:xfrm>
            <a:off x="4724400" y="3200400"/>
            <a:ext cx="1098550" cy="7207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63DE8"/>
                </a:solidFill>
              </a:rPr>
              <a:t>Lun</a:t>
            </a:r>
            <a:r>
              <a:rPr lang="en-US" b="1">
                <a:solidFill>
                  <a:srgbClr val="FC0128"/>
                </a:solidFill>
              </a:rPr>
              <a:t>g</a:t>
            </a:r>
            <a:r>
              <a:rPr lang="en-US" b="1">
                <a:solidFill>
                  <a:srgbClr val="063DE8"/>
                </a:solidFill>
              </a:rPr>
              <a:t/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disease</a:t>
            </a:r>
          </a:p>
        </p:txBody>
      </p:sp>
      <p:sp>
        <p:nvSpPr>
          <p:cNvPr id="745479" name="AutoShape 7"/>
          <p:cNvSpPr>
            <a:spLocks noChangeArrowheads="1"/>
          </p:cNvSpPr>
          <p:nvPr/>
        </p:nvSpPr>
        <p:spPr bwMode="auto">
          <a:xfrm>
            <a:off x="3287713" y="4495800"/>
            <a:ext cx="1379537" cy="71913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63DE8"/>
                </a:solidFill>
              </a:rPr>
              <a:t>Shortness</a:t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of </a:t>
            </a:r>
            <a:r>
              <a:rPr lang="en-US" b="1">
                <a:solidFill>
                  <a:srgbClr val="FC0128"/>
                </a:solidFill>
              </a:rPr>
              <a:t>b</a:t>
            </a:r>
            <a:r>
              <a:rPr lang="en-US" b="1">
                <a:solidFill>
                  <a:srgbClr val="063DE8"/>
                </a:solidFill>
              </a:rPr>
              <a:t>reath</a:t>
            </a:r>
          </a:p>
        </p:txBody>
      </p:sp>
      <p:cxnSp>
        <p:nvCxnSpPr>
          <p:cNvPr id="745480" name="AutoShape 8"/>
          <p:cNvCxnSpPr>
            <a:cxnSpLocks noChangeShapeType="1"/>
            <a:stCxn id="745476" idx="2"/>
            <a:endCxn id="745477" idx="0"/>
          </p:cNvCxnSpPr>
          <p:nvPr/>
        </p:nvCxnSpPr>
        <p:spPr bwMode="auto">
          <a:xfrm flipH="1">
            <a:off x="2611438" y="2501900"/>
            <a:ext cx="1198562" cy="612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5481" name="AutoShape 9"/>
          <p:cNvCxnSpPr>
            <a:cxnSpLocks noChangeShapeType="1"/>
            <a:stCxn id="745477" idx="2"/>
            <a:endCxn id="745479" idx="1"/>
          </p:cNvCxnSpPr>
          <p:nvPr/>
        </p:nvCxnSpPr>
        <p:spPr bwMode="auto">
          <a:xfrm>
            <a:off x="2611438" y="3854450"/>
            <a:ext cx="666750" cy="1001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5482" name="AutoShape 10"/>
          <p:cNvCxnSpPr>
            <a:cxnSpLocks noChangeShapeType="1"/>
            <a:stCxn id="745476" idx="2"/>
            <a:endCxn id="745478" idx="0"/>
          </p:cNvCxnSpPr>
          <p:nvPr/>
        </p:nvCxnSpPr>
        <p:spPr bwMode="auto">
          <a:xfrm>
            <a:off x="3810000" y="2501900"/>
            <a:ext cx="1463675" cy="688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5483" name="AutoShape 11"/>
          <p:cNvCxnSpPr>
            <a:cxnSpLocks noChangeShapeType="1"/>
            <a:stCxn id="745478" idx="2"/>
            <a:endCxn id="745479" idx="3"/>
          </p:cNvCxnSpPr>
          <p:nvPr/>
        </p:nvCxnSpPr>
        <p:spPr bwMode="auto">
          <a:xfrm flipH="1">
            <a:off x="4676775" y="3930650"/>
            <a:ext cx="596900" cy="9255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745484" name="Group 12"/>
          <p:cNvGraphicFramePr>
            <a:graphicFrameLocks noGrp="1"/>
          </p:cNvGraphicFramePr>
          <p:nvPr/>
        </p:nvGraphicFramePr>
        <p:xfrm>
          <a:off x="381000" y="2667000"/>
          <a:ext cx="1447800" cy="1041401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5498" name="Group 26"/>
          <p:cNvGraphicFramePr>
            <a:graphicFrameLocks noGrp="1"/>
          </p:cNvGraphicFramePr>
          <p:nvPr/>
        </p:nvGraphicFramePr>
        <p:xfrm>
          <a:off x="5181600" y="1905000"/>
          <a:ext cx="1447800" cy="1041401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5512" name="Group 40"/>
          <p:cNvGraphicFramePr>
            <a:graphicFrameLocks noGrp="1"/>
          </p:cNvGraphicFramePr>
          <p:nvPr/>
        </p:nvGraphicFramePr>
        <p:xfrm>
          <a:off x="457200" y="4876800"/>
          <a:ext cx="2667000" cy="1573784"/>
        </p:xfrm>
        <a:graphic>
          <a:graphicData uri="http://schemas.openxmlformats.org/drawingml/2006/table">
            <a:tbl>
              <a:tblPr/>
              <a:tblGrid>
                <a:gridCol w="889000"/>
                <a:gridCol w="889000"/>
                <a:gridCol w="88900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5538" name="Group 66"/>
          <p:cNvGraphicFramePr>
            <a:graphicFrameLocks noGrp="1"/>
          </p:cNvGraphicFramePr>
          <p:nvPr/>
        </p:nvGraphicFramePr>
        <p:xfrm>
          <a:off x="2286000" y="1371600"/>
          <a:ext cx="685800" cy="8890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6397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idx="1"/>
          </p:nvPr>
        </p:nvSpPr>
        <p:spPr>
          <a:xfrm>
            <a:off x="5410200" y="4114800"/>
            <a:ext cx="3276600" cy="2057400"/>
          </a:xfrm>
        </p:spPr>
        <p:txBody>
          <a:bodyPr>
            <a:noAutofit/>
          </a:bodyPr>
          <a:lstStyle/>
          <a:p>
            <a:r>
              <a:rPr lang="en-US" sz="1800" dirty="0"/>
              <a:t>Evidence: s, b</a:t>
            </a:r>
          </a:p>
          <a:p>
            <a:r>
              <a:rPr lang="en-US" sz="1800" dirty="0"/>
              <a:t>Randomly set: ~h, g</a:t>
            </a:r>
          </a:p>
          <a:p>
            <a:r>
              <a:rPr lang="en-US" sz="1800" dirty="0"/>
              <a:t>Sample H using P(</a:t>
            </a:r>
            <a:r>
              <a:rPr lang="en-US" sz="1800" dirty="0" err="1"/>
              <a:t>H|s,g,b</a:t>
            </a:r>
            <a:r>
              <a:rPr lang="en-US" sz="1800" dirty="0"/>
              <a:t>)</a:t>
            </a:r>
          </a:p>
          <a:p>
            <a:pPr>
              <a:buFont typeface="Symbol" pitchFamily="18" charset="2"/>
              <a:buNone/>
            </a:pPr>
            <a:r>
              <a:rPr lang="en-US" sz="1800" dirty="0"/>
              <a:t>Suppose result is ~h</a:t>
            </a:r>
          </a:p>
          <a:p>
            <a:pPr>
              <a:buFont typeface="Symbol" pitchFamily="18" charset="2"/>
              <a:buNone/>
            </a:pPr>
            <a:r>
              <a:rPr lang="en-US" sz="1800" dirty="0"/>
              <a:t>Sample G using P(</a:t>
            </a:r>
            <a:r>
              <a:rPr lang="en-US" sz="1800" dirty="0" err="1"/>
              <a:t>G|s,~h,b</a:t>
            </a:r>
            <a:r>
              <a:rPr lang="en-US" sz="1800" dirty="0"/>
              <a:t>)</a:t>
            </a:r>
          </a:p>
          <a:p>
            <a:pPr>
              <a:buFont typeface="Symbol" pitchFamily="18" charset="2"/>
              <a:buNone/>
            </a:pPr>
            <a:r>
              <a:rPr lang="en-US" sz="1800" dirty="0">
                <a:sym typeface="Symbol" pitchFamily="18" charset="2"/>
              </a:rPr>
              <a:t></a:t>
            </a:r>
            <a:r>
              <a:rPr lang="en-US" sz="1800" dirty="0"/>
              <a:t>Suppose result is g</a:t>
            </a:r>
          </a:p>
          <a:p>
            <a:pPr>
              <a:buFont typeface="Symbol" pitchFamily="18" charset="2"/>
              <a:buNone/>
            </a:pPr>
            <a:r>
              <a:rPr lang="en-US" sz="1800" dirty="0"/>
              <a:t>Sample G using P(</a:t>
            </a:r>
            <a:r>
              <a:rPr lang="en-US" sz="1800" dirty="0" err="1"/>
              <a:t>G|s,~h,b</a:t>
            </a:r>
            <a:r>
              <a:rPr lang="en-US" sz="1800" dirty="0"/>
              <a:t>)</a:t>
            </a:r>
          </a:p>
          <a:p>
            <a:pPr>
              <a:buFont typeface="Symbol" pitchFamily="18" charset="2"/>
              <a:buNone/>
            </a:pPr>
            <a:endParaRPr lang="en-US" sz="1800" dirty="0"/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8B263-3A52-4D1B-9B9B-B22ADD804FAB}" type="slidenum">
              <a:rPr lang="en-US">
                <a:solidFill>
                  <a:srgbClr val="000000"/>
                </a:solidFill>
              </a:rPr>
              <a:pPr/>
              <a:t>86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46500" name="AutoShape 4"/>
          <p:cNvSpPr>
            <a:spLocks noChangeArrowheads="1"/>
          </p:cNvSpPr>
          <p:nvPr/>
        </p:nvSpPr>
        <p:spPr bwMode="auto">
          <a:xfrm>
            <a:off x="3209925" y="2076450"/>
            <a:ext cx="1198563" cy="41592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C0128"/>
                </a:solidFill>
              </a:rPr>
              <a:t>S</a:t>
            </a:r>
            <a:r>
              <a:rPr lang="en-US" b="1">
                <a:solidFill>
                  <a:srgbClr val="063DE8"/>
                </a:solidFill>
              </a:rPr>
              <a:t>moking</a:t>
            </a:r>
          </a:p>
        </p:txBody>
      </p:sp>
      <p:sp>
        <p:nvSpPr>
          <p:cNvPr id="746501" name="AutoShape 5"/>
          <p:cNvSpPr>
            <a:spLocks noChangeArrowheads="1"/>
          </p:cNvSpPr>
          <p:nvPr/>
        </p:nvSpPr>
        <p:spPr bwMode="auto">
          <a:xfrm>
            <a:off x="2062163" y="3124200"/>
            <a:ext cx="1098550" cy="720725"/>
          </a:xfrm>
          <a:prstGeom prst="roundRect">
            <a:avLst>
              <a:gd name="adj" fmla="val 16667"/>
            </a:avLst>
          </a:prstGeom>
          <a:solidFill>
            <a:srgbClr val="FFABAB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C0128"/>
                </a:solidFill>
              </a:rPr>
              <a:t>H</a:t>
            </a:r>
            <a:r>
              <a:rPr lang="en-US" b="1">
                <a:solidFill>
                  <a:srgbClr val="063DE8"/>
                </a:solidFill>
              </a:rPr>
              <a:t>eart</a:t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disease</a:t>
            </a:r>
          </a:p>
        </p:txBody>
      </p:sp>
      <p:sp>
        <p:nvSpPr>
          <p:cNvPr id="746502" name="AutoShape 6"/>
          <p:cNvSpPr>
            <a:spLocks noChangeArrowheads="1"/>
          </p:cNvSpPr>
          <p:nvPr/>
        </p:nvSpPr>
        <p:spPr bwMode="auto">
          <a:xfrm>
            <a:off x="4724400" y="3200400"/>
            <a:ext cx="1098550" cy="7207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63DE8"/>
                </a:solidFill>
              </a:rPr>
              <a:t>Lun</a:t>
            </a:r>
            <a:r>
              <a:rPr lang="en-US" b="1">
                <a:solidFill>
                  <a:srgbClr val="FC0128"/>
                </a:solidFill>
              </a:rPr>
              <a:t>g</a:t>
            </a:r>
            <a:r>
              <a:rPr lang="en-US" b="1">
                <a:solidFill>
                  <a:srgbClr val="063DE8"/>
                </a:solidFill>
              </a:rPr>
              <a:t/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disease</a:t>
            </a:r>
          </a:p>
        </p:txBody>
      </p:sp>
      <p:sp>
        <p:nvSpPr>
          <p:cNvPr id="746503" name="AutoShape 7"/>
          <p:cNvSpPr>
            <a:spLocks noChangeArrowheads="1"/>
          </p:cNvSpPr>
          <p:nvPr/>
        </p:nvSpPr>
        <p:spPr bwMode="auto">
          <a:xfrm>
            <a:off x="3287713" y="4495800"/>
            <a:ext cx="1379537" cy="71913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63DE8"/>
                </a:solidFill>
              </a:rPr>
              <a:t>Shortness</a:t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of </a:t>
            </a:r>
            <a:r>
              <a:rPr lang="en-US" b="1">
                <a:solidFill>
                  <a:srgbClr val="FC0128"/>
                </a:solidFill>
              </a:rPr>
              <a:t>b</a:t>
            </a:r>
            <a:r>
              <a:rPr lang="en-US" b="1">
                <a:solidFill>
                  <a:srgbClr val="063DE8"/>
                </a:solidFill>
              </a:rPr>
              <a:t>reath</a:t>
            </a:r>
          </a:p>
        </p:txBody>
      </p:sp>
      <p:cxnSp>
        <p:nvCxnSpPr>
          <p:cNvPr id="746504" name="AutoShape 8"/>
          <p:cNvCxnSpPr>
            <a:cxnSpLocks noChangeShapeType="1"/>
            <a:stCxn id="746500" idx="2"/>
            <a:endCxn id="746501" idx="0"/>
          </p:cNvCxnSpPr>
          <p:nvPr/>
        </p:nvCxnSpPr>
        <p:spPr bwMode="auto">
          <a:xfrm flipH="1">
            <a:off x="2611438" y="2501900"/>
            <a:ext cx="1198562" cy="612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6505" name="AutoShape 9"/>
          <p:cNvCxnSpPr>
            <a:cxnSpLocks noChangeShapeType="1"/>
            <a:stCxn id="746501" idx="2"/>
            <a:endCxn id="746503" idx="1"/>
          </p:cNvCxnSpPr>
          <p:nvPr/>
        </p:nvCxnSpPr>
        <p:spPr bwMode="auto">
          <a:xfrm>
            <a:off x="2611438" y="3854450"/>
            <a:ext cx="666750" cy="1001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6506" name="AutoShape 10"/>
          <p:cNvCxnSpPr>
            <a:cxnSpLocks noChangeShapeType="1"/>
            <a:stCxn id="746500" idx="2"/>
            <a:endCxn id="746502" idx="0"/>
          </p:cNvCxnSpPr>
          <p:nvPr/>
        </p:nvCxnSpPr>
        <p:spPr bwMode="auto">
          <a:xfrm>
            <a:off x="3810000" y="2501900"/>
            <a:ext cx="1463675" cy="688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6507" name="AutoShape 11"/>
          <p:cNvCxnSpPr>
            <a:cxnSpLocks noChangeShapeType="1"/>
            <a:stCxn id="746502" idx="2"/>
            <a:endCxn id="746503" idx="3"/>
          </p:cNvCxnSpPr>
          <p:nvPr/>
        </p:nvCxnSpPr>
        <p:spPr bwMode="auto">
          <a:xfrm flipH="1">
            <a:off x="4676775" y="3930650"/>
            <a:ext cx="596900" cy="9255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746508" name="Group 12"/>
          <p:cNvGraphicFramePr>
            <a:graphicFrameLocks noGrp="1"/>
          </p:cNvGraphicFramePr>
          <p:nvPr/>
        </p:nvGraphicFramePr>
        <p:xfrm>
          <a:off x="381000" y="2667000"/>
          <a:ext cx="1447800" cy="1041401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6522" name="Group 26"/>
          <p:cNvGraphicFramePr>
            <a:graphicFrameLocks noGrp="1"/>
          </p:cNvGraphicFramePr>
          <p:nvPr/>
        </p:nvGraphicFramePr>
        <p:xfrm>
          <a:off x="5181600" y="1905000"/>
          <a:ext cx="1447800" cy="1041401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6536" name="Group 40"/>
          <p:cNvGraphicFramePr>
            <a:graphicFrameLocks noGrp="1"/>
          </p:cNvGraphicFramePr>
          <p:nvPr/>
        </p:nvGraphicFramePr>
        <p:xfrm>
          <a:off x="457200" y="4876800"/>
          <a:ext cx="2667000" cy="1573784"/>
        </p:xfrm>
        <a:graphic>
          <a:graphicData uri="http://schemas.openxmlformats.org/drawingml/2006/table">
            <a:tbl>
              <a:tblPr/>
              <a:tblGrid>
                <a:gridCol w="889000"/>
                <a:gridCol w="889000"/>
                <a:gridCol w="88900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6562" name="Group 66"/>
          <p:cNvGraphicFramePr>
            <a:graphicFrameLocks noGrp="1"/>
          </p:cNvGraphicFramePr>
          <p:nvPr/>
        </p:nvGraphicFramePr>
        <p:xfrm>
          <a:off x="2286000" y="1371600"/>
          <a:ext cx="685800" cy="8890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1384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idx="1"/>
          </p:nvPr>
        </p:nvSpPr>
        <p:spPr>
          <a:xfrm>
            <a:off x="5410200" y="4114800"/>
            <a:ext cx="3276600" cy="2057400"/>
          </a:xfrm>
        </p:spPr>
        <p:txBody>
          <a:bodyPr>
            <a:noAutofit/>
          </a:bodyPr>
          <a:lstStyle/>
          <a:p>
            <a:r>
              <a:rPr lang="en-US" sz="1800" dirty="0"/>
              <a:t>Evidence: s, b</a:t>
            </a:r>
          </a:p>
          <a:p>
            <a:r>
              <a:rPr lang="en-US" sz="1800" dirty="0"/>
              <a:t>Randomly set: ~h, g</a:t>
            </a:r>
          </a:p>
          <a:p>
            <a:r>
              <a:rPr lang="en-US" sz="1800" dirty="0"/>
              <a:t>Sample H using P(</a:t>
            </a:r>
            <a:r>
              <a:rPr lang="en-US" sz="1800" dirty="0" err="1"/>
              <a:t>H|s,g,b</a:t>
            </a:r>
            <a:r>
              <a:rPr lang="en-US" sz="1800" dirty="0"/>
              <a:t>)</a:t>
            </a:r>
          </a:p>
          <a:p>
            <a:pPr>
              <a:buFont typeface="Symbol" pitchFamily="18" charset="2"/>
              <a:buNone/>
            </a:pPr>
            <a:r>
              <a:rPr lang="en-US" sz="1800" dirty="0"/>
              <a:t>Suppose result is ~h</a:t>
            </a:r>
          </a:p>
          <a:p>
            <a:pPr>
              <a:buFont typeface="Symbol" pitchFamily="18" charset="2"/>
              <a:buNone/>
            </a:pPr>
            <a:r>
              <a:rPr lang="en-US" sz="1800" dirty="0"/>
              <a:t>Sample G using P(</a:t>
            </a:r>
            <a:r>
              <a:rPr lang="en-US" sz="1800" dirty="0" err="1"/>
              <a:t>G|s,~h,b</a:t>
            </a:r>
            <a:r>
              <a:rPr lang="en-US" sz="1800" dirty="0"/>
              <a:t>)</a:t>
            </a:r>
          </a:p>
          <a:p>
            <a:pPr>
              <a:buFont typeface="Symbol" pitchFamily="18" charset="2"/>
              <a:buNone/>
            </a:pPr>
            <a:r>
              <a:rPr lang="en-US" sz="1800" dirty="0">
                <a:sym typeface="Symbol" pitchFamily="18" charset="2"/>
              </a:rPr>
              <a:t></a:t>
            </a:r>
            <a:r>
              <a:rPr lang="en-US" sz="1800" dirty="0"/>
              <a:t>Suppose result is g</a:t>
            </a:r>
          </a:p>
          <a:p>
            <a:pPr>
              <a:buFont typeface="Symbol" pitchFamily="18" charset="2"/>
              <a:buNone/>
            </a:pPr>
            <a:r>
              <a:rPr lang="en-US" sz="1800" dirty="0"/>
              <a:t>Sample G using P(</a:t>
            </a:r>
            <a:r>
              <a:rPr lang="en-US" sz="1800" dirty="0" err="1"/>
              <a:t>G|s,~h,b</a:t>
            </a:r>
            <a:r>
              <a:rPr lang="en-US" sz="1800" dirty="0"/>
              <a:t>)</a:t>
            </a:r>
          </a:p>
          <a:p>
            <a:pPr>
              <a:buFont typeface="Symbol" pitchFamily="18" charset="2"/>
              <a:buNone/>
            </a:pPr>
            <a:r>
              <a:rPr lang="en-US" sz="1800" dirty="0">
                <a:sym typeface="Symbol" pitchFamily="18" charset="2"/>
              </a:rPr>
              <a:t></a:t>
            </a:r>
            <a:r>
              <a:rPr lang="en-US" sz="1800" dirty="0"/>
              <a:t>Suppose result is ~g</a:t>
            </a: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53831F-8D4B-418C-9FEC-11DD75BDE542}" type="slidenum">
              <a:rPr lang="en-US">
                <a:solidFill>
                  <a:srgbClr val="000000"/>
                </a:solidFill>
              </a:rPr>
              <a:pPr/>
              <a:t>87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9572" name="AutoShape 4"/>
          <p:cNvSpPr>
            <a:spLocks noChangeArrowheads="1"/>
          </p:cNvSpPr>
          <p:nvPr/>
        </p:nvSpPr>
        <p:spPr bwMode="auto">
          <a:xfrm>
            <a:off x="3209925" y="2076450"/>
            <a:ext cx="1198563" cy="41592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C0128"/>
                </a:solidFill>
              </a:rPr>
              <a:t>S</a:t>
            </a:r>
            <a:r>
              <a:rPr lang="en-US" b="1">
                <a:solidFill>
                  <a:srgbClr val="063DE8"/>
                </a:solidFill>
              </a:rPr>
              <a:t>moking</a:t>
            </a:r>
          </a:p>
        </p:txBody>
      </p:sp>
      <p:sp>
        <p:nvSpPr>
          <p:cNvPr id="749573" name="AutoShape 5"/>
          <p:cNvSpPr>
            <a:spLocks noChangeArrowheads="1"/>
          </p:cNvSpPr>
          <p:nvPr/>
        </p:nvSpPr>
        <p:spPr bwMode="auto">
          <a:xfrm>
            <a:off x="2062163" y="3124200"/>
            <a:ext cx="1098550" cy="720725"/>
          </a:xfrm>
          <a:prstGeom prst="roundRect">
            <a:avLst>
              <a:gd name="adj" fmla="val 16667"/>
            </a:avLst>
          </a:prstGeom>
          <a:solidFill>
            <a:srgbClr val="FFABAB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C0128"/>
                </a:solidFill>
              </a:rPr>
              <a:t>H</a:t>
            </a:r>
            <a:r>
              <a:rPr lang="en-US" b="1">
                <a:solidFill>
                  <a:srgbClr val="063DE8"/>
                </a:solidFill>
              </a:rPr>
              <a:t>eart</a:t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disease</a:t>
            </a:r>
          </a:p>
        </p:txBody>
      </p:sp>
      <p:sp>
        <p:nvSpPr>
          <p:cNvPr id="749574" name="AutoShape 6"/>
          <p:cNvSpPr>
            <a:spLocks noChangeArrowheads="1"/>
          </p:cNvSpPr>
          <p:nvPr/>
        </p:nvSpPr>
        <p:spPr bwMode="auto">
          <a:xfrm>
            <a:off x="4724400" y="3200400"/>
            <a:ext cx="1098550" cy="720725"/>
          </a:xfrm>
          <a:prstGeom prst="roundRect">
            <a:avLst>
              <a:gd name="adj" fmla="val 16667"/>
            </a:avLst>
          </a:prstGeom>
          <a:solidFill>
            <a:srgbClr val="FFABAB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63DE8"/>
                </a:solidFill>
              </a:rPr>
              <a:t>Lun</a:t>
            </a:r>
            <a:r>
              <a:rPr lang="en-US" b="1">
                <a:solidFill>
                  <a:srgbClr val="FC0128"/>
                </a:solidFill>
              </a:rPr>
              <a:t>g</a:t>
            </a:r>
            <a:r>
              <a:rPr lang="en-US" b="1">
                <a:solidFill>
                  <a:srgbClr val="063DE8"/>
                </a:solidFill>
              </a:rPr>
              <a:t/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disease</a:t>
            </a:r>
          </a:p>
        </p:txBody>
      </p:sp>
      <p:sp>
        <p:nvSpPr>
          <p:cNvPr id="749575" name="AutoShape 7"/>
          <p:cNvSpPr>
            <a:spLocks noChangeArrowheads="1"/>
          </p:cNvSpPr>
          <p:nvPr/>
        </p:nvSpPr>
        <p:spPr bwMode="auto">
          <a:xfrm>
            <a:off x="3287713" y="4495800"/>
            <a:ext cx="1379537" cy="71913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63DE8"/>
                </a:solidFill>
              </a:rPr>
              <a:t>Shortness</a:t>
            </a:r>
            <a:br>
              <a:rPr lang="en-US" b="1">
                <a:solidFill>
                  <a:srgbClr val="063DE8"/>
                </a:solidFill>
              </a:rPr>
            </a:br>
            <a:r>
              <a:rPr lang="en-US" b="1">
                <a:solidFill>
                  <a:srgbClr val="063DE8"/>
                </a:solidFill>
              </a:rPr>
              <a:t>of </a:t>
            </a:r>
            <a:r>
              <a:rPr lang="en-US" b="1">
                <a:solidFill>
                  <a:srgbClr val="FC0128"/>
                </a:solidFill>
              </a:rPr>
              <a:t>b</a:t>
            </a:r>
            <a:r>
              <a:rPr lang="en-US" b="1">
                <a:solidFill>
                  <a:srgbClr val="063DE8"/>
                </a:solidFill>
              </a:rPr>
              <a:t>reath</a:t>
            </a:r>
          </a:p>
        </p:txBody>
      </p:sp>
      <p:cxnSp>
        <p:nvCxnSpPr>
          <p:cNvPr id="749576" name="AutoShape 8"/>
          <p:cNvCxnSpPr>
            <a:cxnSpLocks noChangeShapeType="1"/>
            <a:stCxn id="749572" idx="2"/>
            <a:endCxn id="749573" idx="0"/>
          </p:cNvCxnSpPr>
          <p:nvPr/>
        </p:nvCxnSpPr>
        <p:spPr bwMode="auto">
          <a:xfrm flipH="1">
            <a:off x="2611438" y="2501900"/>
            <a:ext cx="1198562" cy="612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9577" name="AutoShape 9"/>
          <p:cNvCxnSpPr>
            <a:cxnSpLocks noChangeShapeType="1"/>
            <a:stCxn id="749573" idx="2"/>
            <a:endCxn id="749575" idx="1"/>
          </p:cNvCxnSpPr>
          <p:nvPr/>
        </p:nvCxnSpPr>
        <p:spPr bwMode="auto">
          <a:xfrm>
            <a:off x="2611438" y="3854450"/>
            <a:ext cx="666750" cy="1001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9578" name="AutoShape 10"/>
          <p:cNvCxnSpPr>
            <a:cxnSpLocks noChangeShapeType="1"/>
            <a:stCxn id="749572" idx="2"/>
            <a:endCxn id="749574" idx="0"/>
          </p:cNvCxnSpPr>
          <p:nvPr/>
        </p:nvCxnSpPr>
        <p:spPr bwMode="auto">
          <a:xfrm>
            <a:off x="3810000" y="2501900"/>
            <a:ext cx="1463675" cy="688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9579" name="AutoShape 11"/>
          <p:cNvCxnSpPr>
            <a:cxnSpLocks noChangeShapeType="1"/>
            <a:stCxn id="749574" idx="2"/>
            <a:endCxn id="749575" idx="3"/>
          </p:cNvCxnSpPr>
          <p:nvPr/>
        </p:nvCxnSpPr>
        <p:spPr bwMode="auto">
          <a:xfrm flipH="1">
            <a:off x="4676775" y="3930650"/>
            <a:ext cx="596900" cy="9255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749580" name="Group 12"/>
          <p:cNvGraphicFramePr>
            <a:graphicFrameLocks noGrp="1"/>
          </p:cNvGraphicFramePr>
          <p:nvPr/>
        </p:nvGraphicFramePr>
        <p:xfrm>
          <a:off x="381000" y="2667000"/>
          <a:ext cx="1447800" cy="1041401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9594" name="Group 26"/>
          <p:cNvGraphicFramePr>
            <a:graphicFrameLocks noGrp="1"/>
          </p:cNvGraphicFramePr>
          <p:nvPr/>
        </p:nvGraphicFramePr>
        <p:xfrm>
          <a:off x="5181600" y="1905000"/>
          <a:ext cx="1447800" cy="1041401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9608" name="Group 40"/>
          <p:cNvGraphicFramePr>
            <a:graphicFrameLocks noGrp="1"/>
          </p:cNvGraphicFramePr>
          <p:nvPr/>
        </p:nvGraphicFramePr>
        <p:xfrm>
          <a:off x="457200" y="4876800"/>
          <a:ext cx="2667000" cy="1573784"/>
        </p:xfrm>
        <a:graphic>
          <a:graphicData uri="http://schemas.openxmlformats.org/drawingml/2006/table">
            <a:tbl>
              <a:tblPr/>
              <a:tblGrid>
                <a:gridCol w="889000"/>
                <a:gridCol w="889000"/>
                <a:gridCol w="88900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9634" name="Group 66"/>
          <p:cNvGraphicFramePr>
            <a:graphicFrameLocks noGrp="1"/>
          </p:cNvGraphicFramePr>
          <p:nvPr/>
        </p:nvGraphicFramePr>
        <p:xfrm>
          <a:off x="2286000" y="1371600"/>
          <a:ext cx="685800" cy="8890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0034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/>
              <a:t>Gibbs MCMC Summary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idx="1"/>
          </p:nvPr>
        </p:nvSpPr>
        <p:spPr>
          <a:xfrm>
            <a:off x="0" y="2362200"/>
            <a:ext cx="9296400" cy="366236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33CC33"/>
                </a:solidFill>
              </a:rPr>
              <a:t>Advantages:</a:t>
            </a:r>
          </a:p>
          <a:p>
            <a:pPr lvl="1"/>
            <a:r>
              <a:rPr lang="en-US" sz="2400" dirty="0"/>
              <a:t>No samples are discarded</a:t>
            </a:r>
          </a:p>
          <a:p>
            <a:pPr lvl="1"/>
            <a:r>
              <a:rPr lang="en-US" sz="2400" dirty="0"/>
              <a:t>No problem with samples of low weight </a:t>
            </a:r>
          </a:p>
          <a:p>
            <a:pPr lvl="1"/>
            <a:r>
              <a:rPr lang="en-US" sz="2400" dirty="0"/>
              <a:t>Can be implemented very efficiently</a:t>
            </a:r>
          </a:p>
          <a:p>
            <a:pPr lvl="2"/>
            <a:r>
              <a:rPr lang="en-US" sz="1800" dirty="0"/>
              <a:t>10K samples @ second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Disadvantages:</a:t>
            </a:r>
          </a:p>
          <a:p>
            <a:pPr lvl="1"/>
            <a:r>
              <a:rPr lang="en-US" sz="2400" dirty="0"/>
              <a:t>Can get stuck if relationship between </a:t>
            </a:r>
            <a:r>
              <a:rPr lang="en-US" sz="2400" dirty="0" err="1" smtClean="0"/>
              <a:t>vars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i="1" dirty="0"/>
              <a:t>deterministic</a:t>
            </a:r>
          </a:p>
          <a:p>
            <a:pPr lvl="1"/>
            <a:r>
              <a:rPr lang="en-US" sz="2400" dirty="0"/>
              <a:t>Many </a:t>
            </a:r>
            <a:r>
              <a:rPr lang="en-US" sz="2400"/>
              <a:t>variations </a:t>
            </a:r>
            <a:r>
              <a:rPr lang="en-US" sz="2400" smtClean="0"/>
              <a:t>devised </a:t>
            </a:r>
            <a:r>
              <a:rPr lang="en-US" sz="2400" dirty="0"/>
              <a:t>to make MCMC more robust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0E7BD-ECAA-45F1-B8C9-08E81E33ECCE}" type="slidenum">
              <a:rPr lang="en-US">
                <a:solidFill>
                  <a:srgbClr val="000000"/>
                </a:solidFill>
              </a:rPr>
              <a:pPr/>
              <a:t>88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7400" y="1219200"/>
            <a:ext cx="4899025" cy="990600"/>
            <a:chOff x="2430" y="3168"/>
            <a:chExt cx="3086" cy="624"/>
          </a:xfrm>
        </p:grpSpPr>
        <p:sp>
          <p:nvSpPr>
            <p:cNvPr id="750597" name="Text Box 5"/>
            <p:cNvSpPr txBox="1">
              <a:spLocks noChangeArrowheads="1"/>
            </p:cNvSpPr>
            <p:nvPr/>
          </p:nvSpPr>
          <p:spPr bwMode="auto">
            <a:xfrm>
              <a:off x="2430" y="3353"/>
              <a:ext cx="826" cy="288"/>
            </a:xfrm>
            <a:prstGeom prst="rect">
              <a:avLst/>
            </a:prstGeom>
            <a:noFill/>
            <a:ln w="38100" cap="sq">
              <a:noFill/>
              <a:miter lim="800000"/>
              <a:headEnd type="none" w="med" len="sm"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P(X|E) =</a:t>
              </a:r>
            </a:p>
          </p:txBody>
        </p:sp>
        <p:sp>
          <p:nvSpPr>
            <p:cNvPr id="750598" name="Text Box 6"/>
            <p:cNvSpPr txBox="1">
              <a:spLocks noChangeArrowheads="1"/>
            </p:cNvSpPr>
            <p:nvPr/>
          </p:nvSpPr>
          <p:spPr bwMode="auto">
            <a:xfrm>
              <a:off x="3143" y="3168"/>
              <a:ext cx="2373" cy="288"/>
            </a:xfrm>
            <a:prstGeom prst="rect">
              <a:avLst/>
            </a:prstGeom>
            <a:noFill/>
            <a:ln w="38100" cap="sq">
              <a:noFill/>
              <a:miter lim="800000"/>
              <a:headEnd type="none" w="med" len="sm"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number of samples with X=x </a:t>
              </a:r>
            </a:p>
          </p:txBody>
        </p:sp>
        <p:sp>
          <p:nvSpPr>
            <p:cNvPr id="750599" name="Text Box 7"/>
            <p:cNvSpPr txBox="1">
              <a:spLocks noChangeArrowheads="1"/>
            </p:cNvSpPr>
            <p:nvPr/>
          </p:nvSpPr>
          <p:spPr bwMode="auto">
            <a:xfrm>
              <a:off x="3319" y="3504"/>
              <a:ext cx="1966" cy="288"/>
            </a:xfrm>
            <a:prstGeom prst="rect">
              <a:avLst/>
            </a:prstGeom>
            <a:noFill/>
            <a:ln w="38100" cap="sq">
              <a:noFill/>
              <a:miter lim="800000"/>
              <a:headEnd type="none" w="med" len="sm"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total number of samples</a:t>
              </a:r>
            </a:p>
          </p:txBody>
        </p:sp>
        <p:sp>
          <p:nvSpPr>
            <p:cNvPr id="750600" name="Line 8"/>
            <p:cNvSpPr>
              <a:spLocks noChangeShapeType="1"/>
            </p:cNvSpPr>
            <p:nvPr/>
          </p:nvSpPr>
          <p:spPr bwMode="auto">
            <a:xfrm>
              <a:off x="3299" y="3504"/>
              <a:ext cx="2208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36767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inference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 inference</a:t>
            </a:r>
          </a:p>
          <a:p>
            <a:pPr lvl="1"/>
            <a:r>
              <a:rPr lang="en-US" dirty="0" smtClean="0"/>
              <a:t>Junction tree</a:t>
            </a:r>
          </a:p>
          <a:p>
            <a:pPr lvl="1"/>
            <a:endParaRPr lang="en-US" dirty="0"/>
          </a:p>
          <a:p>
            <a:r>
              <a:rPr lang="en-US" dirty="0" smtClean="0"/>
              <a:t>Approximate inference</a:t>
            </a:r>
          </a:p>
          <a:p>
            <a:pPr lvl="1"/>
            <a:r>
              <a:rPr lang="en-US" dirty="0" smtClean="0"/>
              <a:t>Belief Propagation</a:t>
            </a:r>
          </a:p>
          <a:p>
            <a:pPr lvl="1"/>
            <a:r>
              <a:rPr lang="en-US" dirty="0" err="1" smtClean="0"/>
              <a:t>Variational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996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149226" y="883600"/>
            <a:ext cx="6919912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324600" cy="914400"/>
          </a:xfrm>
          <a:ln/>
        </p:spPr>
        <p:txBody>
          <a:bodyPr rIns="132080"/>
          <a:lstStyle/>
          <a:p>
            <a:r>
              <a:rPr lang="en-US" dirty="0"/>
              <a:t>Example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181270"/>
            <a:ext cx="4654550" cy="5257800"/>
          </a:xfrm>
          <a:ln/>
        </p:spPr>
        <p:txBody>
          <a:bodyPr rIns="132080"/>
          <a:lstStyle/>
          <a:p>
            <a:r>
              <a:rPr lang="en-US" sz="2800" dirty="0"/>
              <a:t>Variables:</a:t>
            </a:r>
          </a:p>
          <a:p>
            <a:pPr marL="782638" lvl="1"/>
            <a:r>
              <a:rPr lang="en-US" sz="2400" dirty="0" smtClean="0"/>
              <a:t>R: Raining</a:t>
            </a:r>
          </a:p>
          <a:p>
            <a:pPr marL="782638" lvl="1"/>
            <a:r>
              <a:rPr lang="en-US" sz="2400" dirty="0" smtClean="0"/>
              <a:t>W: Wet </a:t>
            </a:r>
          </a:p>
          <a:p>
            <a:pPr marL="782638" lvl="1"/>
            <a:r>
              <a:rPr lang="en-US" sz="2400" dirty="0" smtClean="0"/>
              <a:t>P: Plants growing</a:t>
            </a:r>
          </a:p>
          <a:p>
            <a:pPr marL="782638" lvl="1"/>
            <a:r>
              <a:rPr lang="en-US" sz="2400" dirty="0" smtClean="0"/>
              <a:t>T: Traffic bad</a:t>
            </a:r>
          </a:p>
          <a:p>
            <a:pPr marL="782638" lvl="1"/>
            <a:r>
              <a:rPr lang="en-US" sz="2400" dirty="0" smtClean="0"/>
              <a:t>D: Roof drips</a:t>
            </a:r>
          </a:p>
          <a:p>
            <a:pPr marL="782638" lvl="1"/>
            <a:r>
              <a:rPr lang="en-US" sz="2400" dirty="0" smtClean="0"/>
              <a:t>S: I’m </a:t>
            </a:r>
            <a:r>
              <a:rPr lang="en-US" sz="2400" dirty="0" smtClean="0"/>
              <a:t>sad</a:t>
            </a:r>
            <a:endParaRPr lang="en-US" sz="2400" dirty="0" smtClean="0"/>
          </a:p>
          <a:p>
            <a:r>
              <a:rPr lang="en-US" sz="2800" dirty="0" smtClean="0"/>
              <a:t>Questions: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W 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 </a:t>
            </a:r>
            <a:r>
              <a:rPr lang="en-US" sz="2400" dirty="0" smtClean="0">
                <a:solidFill>
                  <a:srgbClr val="7030A0"/>
                </a:solidFill>
              </a:rPr>
              <a:t>D </a:t>
            </a:r>
          </a:p>
          <a:p>
            <a:pPr marL="446088" lvl="1" indent="0">
              <a:buNone/>
            </a:pPr>
            <a:endParaRPr lang="en-US" sz="2400" dirty="0"/>
          </a:p>
        </p:txBody>
      </p:sp>
      <p:sp>
        <p:nvSpPr>
          <p:cNvPr id="41988" name="Oval 4"/>
          <p:cNvSpPr>
            <a:spLocks/>
          </p:cNvSpPr>
          <p:nvPr/>
        </p:nvSpPr>
        <p:spPr bwMode="auto">
          <a:xfrm>
            <a:off x="5282406" y="3352800"/>
            <a:ext cx="533400" cy="533400"/>
          </a:xfrm>
          <a:prstGeom prst="ellipse">
            <a:avLst/>
          </a:prstGeom>
          <a:solidFill>
            <a:srgbClr val="FFFFFF"/>
          </a:solidFill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9" name="Rectangle 5"/>
          <p:cNvSpPr>
            <a:spLocks/>
          </p:cNvSpPr>
          <p:nvPr/>
        </p:nvSpPr>
        <p:spPr bwMode="auto">
          <a:xfrm>
            <a:off x="5360194" y="3395663"/>
            <a:ext cx="3762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2400" dirty="0" smtClean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W</a:t>
            </a:r>
            <a:endParaRPr lang="en-US" sz="2400" dirty="0">
              <a:solidFill>
                <a:schemeClr val="tx1"/>
              </a:solidFill>
              <a:latin typeface="Times New Roman Italic" charset="0"/>
              <a:cs typeface="Times New Roman Italic" charset="0"/>
              <a:sym typeface="Times New Roman Italic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81687" y="4342964"/>
            <a:ext cx="533400" cy="533400"/>
            <a:chOff x="4573588" y="5191919"/>
            <a:chExt cx="533400" cy="533400"/>
          </a:xfrm>
        </p:grpSpPr>
        <p:sp>
          <p:nvSpPr>
            <p:cNvPr id="55" name="Oval 4"/>
            <p:cNvSpPr>
              <a:spLocks/>
            </p:cNvSpPr>
            <p:nvPr/>
          </p:nvSpPr>
          <p:spPr bwMode="auto">
            <a:xfrm>
              <a:off x="4573588" y="5191919"/>
              <a:ext cx="533400" cy="533400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" name="Rectangle 5"/>
            <p:cNvSpPr>
              <a:spLocks/>
            </p:cNvSpPr>
            <p:nvPr/>
          </p:nvSpPr>
          <p:spPr bwMode="auto">
            <a:xfrm>
              <a:off x="4710113" y="5245894"/>
              <a:ext cx="290513" cy="44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 dirty="0" smtClean="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T</a:t>
              </a:r>
              <a:endParaRPr lang="en-US" sz="24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endParaRPr>
            </a:p>
          </p:txBody>
        </p:sp>
      </p:grpSp>
      <p:grpSp>
        <p:nvGrpSpPr>
          <p:cNvPr id="41993" name="Group 9"/>
          <p:cNvGrpSpPr>
            <a:grpSpLocks/>
          </p:cNvGrpSpPr>
          <p:nvPr/>
        </p:nvGrpSpPr>
        <p:grpSpPr bwMode="auto">
          <a:xfrm>
            <a:off x="6921790" y="5036602"/>
            <a:ext cx="533400" cy="533400"/>
            <a:chOff x="0" y="0"/>
            <a:chExt cx="336" cy="336"/>
          </a:xfrm>
        </p:grpSpPr>
        <p:sp>
          <p:nvSpPr>
            <p:cNvPr id="41991" name="Oval 7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2" name="Rectangle 8"/>
            <p:cNvSpPr>
              <a:spLocks/>
            </p:cNvSpPr>
            <p:nvPr/>
          </p:nvSpPr>
          <p:spPr bwMode="auto">
            <a:xfrm>
              <a:off x="79" y="40"/>
              <a:ext cx="177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 dirty="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S</a:t>
              </a:r>
            </a:p>
          </p:txBody>
        </p:sp>
      </p:grpSp>
      <p:sp>
        <p:nvSpPr>
          <p:cNvPr id="41994" name="AutoShape 10"/>
          <p:cNvSpPr>
            <a:spLocks noChangeShapeType="1"/>
          </p:cNvSpPr>
          <p:nvPr/>
        </p:nvSpPr>
        <p:spPr bwMode="auto">
          <a:xfrm>
            <a:off x="5649472" y="3873093"/>
            <a:ext cx="354013" cy="523846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Oval 11"/>
          <p:cNvSpPr>
            <a:spLocks/>
          </p:cNvSpPr>
          <p:nvPr/>
        </p:nvSpPr>
        <p:spPr bwMode="auto">
          <a:xfrm>
            <a:off x="6629400" y="3352800"/>
            <a:ext cx="533400" cy="533400"/>
          </a:xfrm>
          <a:prstGeom prst="ellipse">
            <a:avLst/>
          </a:prstGeom>
          <a:solidFill>
            <a:srgbClr val="FFFFFF"/>
          </a:solidFill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6721475" y="3416300"/>
            <a:ext cx="3476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24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</a:p>
        </p:txBody>
      </p:sp>
      <p:sp>
        <p:nvSpPr>
          <p:cNvPr id="41998" name="AutoShape 14"/>
          <p:cNvSpPr>
            <a:spLocks noChangeShapeType="1"/>
          </p:cNvSpPr>
          <p:nvPr/>
        </p:nvSpPr>
        <p:spPr bwMode="auto">
          <a:xfrm>
            <a:off x="6904883" y="3892866"/>
            <a:ext cx="257916" cy="1152481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001" name="Group 17"/>
          <p:cNvGrpSpPr>
            <a:grpSpLocks/>
          </p:cNvGrpSpPr>
          <p:nvPr/>
        </p:nvGrpSpPr>
        <p:grpSpPr bwMode="auto">
          <a:xfrm>
            <a:off x="5867400" y="2209800"/>
            <a:ext cx="533400" cy="533400"/>
            <a:chOff x="0" y="0"/>
            <a:chExt cx="336" cy="336"/>
          </a:xfrm>
        </p:grpSpPr>
        <p:sp>
          <p:nvSpPr>
            <p:cNvPr id="41999" name="Oval 15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0" name="Rectangle 16"/>
            <p:cNvSpPr>
              <a:spLocks/>
            </p:cNvSpPr>
            <p:nvPr/>
          </p:nvSpPr>
          <p:spPr bwMode="auto">
            <a:xfrm>
              <a:off x="68" y="40"/>
              <a:ext cx="199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R</a:t>
              </a:r>
            </a:p>
          </p:txBody>
        </p:sp>
      </p:grpSp>
      <p:sp>
        <p:nvSpPr>
          <p:cNvPr id="42002" name="AutoShape 18"/>
          <p:cNvSpPr>
            <a:spLocks noChangeShapeType="1"/>
          </p:cNvSpPr>
          <p:nvPr/>
        </p:nvSpPr>
        <p:spPr bwMode="auto">
          <a:xfrm flipH="1">
            <a:off x="5595936" y="2679700"/>
            <a:ext cx="396875" cy="67310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AutoShape 19"/>
          <p:cNvSpPr>
            <a:spLocks noChangeShapeType="1"/>
          </p:cNvSpPr>
          <p:nvPr/>
        </p:nvSpPr>
        <p:spPr bwMode="auto">
          <a:xfrm>
            <a:off x="6291263" y="2679700"/>
            <a:ext cx="490538" cy="67310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565590" y="550156"/>
            <a:ext cx="1371600" cy="3575050"/>
            <a:chOff x="7696200" y="1981200"/>
            <a:chExt cx="1371600" cy="357505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7696200" y="1981200"/>
              <a:ext cx="1371600" cy="35750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822824" y="2161822"/>
              <a:ext cx="1143975" cy="3276600"/>
              <a:chOff x="7365012" y="850547"/>
              <a:chExt cx="1601787" cy="4587875"/>
            </a:xfrm>
          </p:grpSpPr>
          <p:grpSp>
            <p:nvGrpSpPr>
              <p:cNvPr id="25" name="Group 9"/>
              <p:cNvGrpSpPr>
                <a:grpSpLocks/>
              </p:cNvGrpSpPr>
              <p:nvPr/>
            </p:nvGrpSpPr>
            <p:grpSpPr bwMode="auto">
              <a:xfrm>
                <a:off x="7365012" y="850547"/>
                <a:ext cx="1601787" cy="320675"/>
                <a:chOff x="0" y="0"/>
                <a:chExt cx="1008" cy="202"/>
              </a:xfrm>
            </p:grpSpPr>
            <p:sp>
              <p:nvSpPr>
                <p:cNvPr id="26" name="Oval 4"/>
                <p:cNvSpPr>
                  <a:spLocks/>
                </p:cNvSpPr>
                <p:nvPr/>
              </p:nvSpPr>
              <p:spPr bwMode="auto">
                <a:xfrm>
                  <a:off x="0" y="0"/>
                  <a:ext cx="201" cy="202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" name="Oval 5"/>
                <p:cNvSpPr>
                  <a:spLocks/>
                </p:cNvSpPr>
                <p:nvPr/>
              </p:nvSpPr>
              <p:spPr bwMode="auto">
                <a:xfrm>
                  <a:off x="403" y="0"/>
                  <a:ext cx="201" cy="202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" name="Oval 6"/>
                <p:cNvSpPr>
                  <a:spLocks/>
                </p:cNvSpPr>
                <p:nvPr/>
              </p:nvSpPr>
              <p:spPr bwMode="auto">
                <a:xfrm>
                  <a:off x="806" y="0"/>
                  <a:ext cx="202" cy="202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" name="Line 7"/>
                <p:cNvSpPr>
                  <a:spLocks noChangeShapeType="1"/>
                </p:cNvSpPr>
                <p:nvPr/>
              </p:nvSpPr>
              <p:spPr bwMode="auto">
                <a:xfrm>
                  <a:off x="201" y="101"/>
                  <a:ext cx="202" cy="0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0" name="Line 8"/>
                <p:cNvSpPr>
                  <a:spLocks noChangeShapeType="1"/>
                </p:cNvSpPr>
                <p:nvPr/>
              </p:nvSpPr>
              <p:spPr bwMode="auto">
                <a:xfrm>
                  <a:off x="604" y="101"/>
                  <a:ext cx="202" cy="0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21"/>
              <p:cNvGrpSpPr>
                <a:grpSpLocks/>
              </p:cNvGrpSpPr>
              <p:nvPr/>
            </p:nvGrpSpPr>
            <p:grpSpPr bwMode="auto">
              <a:xfrm>
                <a:off x="7365012" y="1585560"/>
                <a:ext cx="1601787" cy="576262"/>
                <a:chOff x="0" y="0"/>
                <a:chExt cx="1008" cy="363"/>
              </a:xfrm>
            </p:grpSpPr>
            <p:sp>
              <p:nvSpPr>
                <p:cNvPr id="32" name="Oval 16"/>
                <p:cNvSpPr>
                  <a:spLocks/>
                </p:cNvSpPr>
                <p:nvPr/>
              </p:nvSpPr>
              <p:spPr bwMode="auto">
                <a:xfrm>
                  <a:off x="0" y="161"/>
                  <a:ext cx="201" cy="202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3" name="Oval 17"/>
                <p:cNvSpPr>
                  <a:spLocks/>
                </p:cNvSpPr>
                <p:nvPr/>
              </p:nvSpPr>
              <p:spPr bwMode="auto">
                <a:xfrm>
                  <a:off x="403" y="0"/>
                  <a:ext cx="201" cy="201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4" name="Oval 18"/>
                <p:cNvSpPr>
                  <a:spLocks/>
                </p:cNvSpPr>
                <p:nvPr/>
              </p:nvSpPr>
              <p:spPr bwMode="auto">
                <a:xfrm>
                  <a:off x="806" y="161"/>
                  <a:ext cx="202" cy="202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5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72" y="100"/>
                  <a:ext cx="231" cy="90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6" name="Line 20"/>
                <p:cNvSpPr>
                  <a:spLocks noChangeShapeType="1"/>
                </p:cNvSpPr>
                <p:nvPr/>
              </p:nvSpPr>
              <p:spPr bwMode="auto">
                <a:xfrm>
                  <a:off x="604" y="100"/>
                  <a:ext cx="231" cy="90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39"/>
              <p:cNvGrpSpPr>
                <a:grpSpLocks/>
              </p:cNvGrpSpPr>
              <p:nvPr/>
            </p:nvGrpSpPr>
            <p:grpSpPr bwMode="auto">
              <a:xfrm>
                <a:off x="7365012" y="2893660"/>
                <a:ext cx="1601787" cy="639762"/>
                <a:chOff x="0" y="0"/>
                <a:chExt cx="1008" cy="402"/>
              </a:xfrm>
            </p:grpSpPr>
            <p:sp>
              <p:nvSpPr>
                <p:cNvPr id="38" name="Oval 34"/>
                <p:cNvSpPr>
                  <a:spLocks/>
                </p:cNvSpPr>
                <p:nvPr/>
              </p:nvSpPr>
              <p:spPr bwMode="auto">
                <a:xfrm>
                  <a:off x="0" y="0"/>
                  <a:ext cx="201" cy="201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" name="Oval 35"/>
                <p:cNvSpPr>
                  <a:spLocks/>
                </p:cNvSpPr>
                <p:nvPr/>
              </p:nvSpPr>
              <p:spPr bwMode="auto">
                <a:xfrm>
                  <a:off x="403" y="202"/>
                  <a:ext cx="202" cy="200"/>
                </a:xfrm>
                <a:prstGeom prst="ellipse">
                  <a:avLst/>
                </a:prstGeom>
                <a:solidFill>
                  <a:srgbClr val="6B6BC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0" name="Oval 36"/>
                <p:cNvSpPr>
                  <a:spLocks/>
                </p:cNvSpPr>
                <p:nvPr/>
              </p:nvSpPr>
              <p:spPr bwMode="auto">
                <a:xfrm>
                  <a:off x="806" y="0"/>
                  <a:ext cx="202" cy="201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1" name="Line 37"/>
                <p:cNvSpPr>
                  <a:spLocks noChangeShapeType="1"/>
                </p:cNvSpPr>
                <p:nvPr/>
              </p:nvSpPr>
              <p:spPr bwMode="auto">
                <a:xfrm>
                  <a:off x="201" y="100"/>
                  <a:ext cx="231" cy="131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575" y="100"/>
                  <a:ext cx="231" cy="131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47"/>
              <p:cNvGrpSpPr>
                <a:grpSpLocks/>
              </p:cNvGrpSpPr>
              <p:nvPr/>
            </p:nvGrpSpPr>
            <p:grpSpPr bwMode="auto">
              <a:xfrm>
                <a:off x="7365012" y="3838222"/>
                <a:ext cx="1601787" cy="1600200"/>
                <a:chOff x="0" y="0"/>
                <a:chExt cx="1008" cy="1008"/>
              </a:xfrm>
            </p:grpSpPr>
            <p:sp>
              <p:nvSpPr>
                <p:cNvPr id="44" name="Oval 40"/>
                <p:cNvSpPr>
                  <a:spLocks/>
                </p:cNvSpPr>
                <p:nvPr/>
              </p:nvSpPr>
              <p:spPr bwMode="auto">
                <a:xfrm>
                  <a:off x="0" y="0"/>
                  <a:ext cx="201" cy="201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" name="Oval 41"/>
                <p:cNvSpPr>
                  <a:spLocks/>
                </p:cNvSpPr>
                <p:nvPr/>
              </p:nvSpPr>
              <p:spPr bwMode="auto">
                <a:xfrm>
                  <a:off x="806" y="0"/>
                  <a:ext cx="202" cy="201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6" name="Line 42"/>
                <p:cNvSpPr>
                  <a:spLocks noChangeShapeType="1"/>
                </p:cNvSpPr>
                <p:nvPr/>
              </p:nvSpPr>
              <p:spPr bwMode="auto">
                <a:xfrm>
                  <a:off x="201" y="100"/>
                  <a:ext cx="231" cy="131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7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575" y="100"/>
                  <a:ext cx="231" cy="131"/>
                </a:xfrm>
                <a:prstGeom prst="lin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8" name="Oval 44"/>
                <p:cNvSpPr>
                  <a:spLocks/>
                </p:cNvSpPr>
                <p:nvPr/>
              </p:nvSpPr>
              <p:spPr bwMode="auto">
                <a:xfrm>
                  <a:off x="403" y="806"/>
                  <a:ext cx="202" cy="202"/>
                </a:xfrm>
                <a:prstGeom prst="ellipse">
                  <a:avLst/>
                </a:prstGeom>
                <a:solidFill>
                  <a:srgbClr val="6B6BC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9" name="Oval 45"/>
                <p:cNvSpPr>
                  <a:spLocks/>
                </p:cNvSpPr>
                <p:nvPr/>
              </p:nvSpPr>
              <p:spPr bwMode="auto">
                <a:xfrm>
                  <a:off x="403" y="201"/>
                  <a:ext cx="201" cy="202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0" name="Freeform 46"/>
                <p:cNvSpPr>
                  <a:spLocks/>
                </p:cNvSpPr>
                <p:nvPr/>
              </p:nvSpPr>
              <p:spPr bwMode="auto">
                <a:xfrm>
                  <a:off x="407" y="403"/>
                  <a:ext cx="220" cy="398"/>
                </a:xfrm>
                <a:custGeom>
                  <a:avLst/>
                  <a:gdLst>
                    <a:gd name="T0" fmla="+- 0 9249 1380"/>
                    <a:gd name="T1" fmla="*/ T0 w 19130"/>
                    <a:gd name="T2" fmla="*/ 0 h 21600"/>
                    <a:gd name="T3" fmla="+- 0 20347 1380"/>
                    <a:gd name="T4" fmla="*/ T3 w 19130"/>
                    <a:gd name="T5" fmla="*/ 7600 h 21600"/>
                    <a:gd name="T6" fmla="+- 0 1730 1380"/>
                    <a:gd name="T7" fmla="*/ T6 w 19130"/>
                    <a:gd name="T8" fmla="*/ 13000 h 21600"/>
                    <a:gd name="T9" fmla="+- 0 9965 1380"/>
                    <a:gd name="T10" fmla="*/ T9 w 19130"/>
                    <a:gd name="T11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130" h="21600">
                      <a:moveTo>
                        <a:pt x="7869" y="0"/>
                      </a:moveTo>
                      <a:cubicBezTo>
                        <a:pt x="14044" y="2717"/>
                        <a:pt x="20220" y="5433"/>
                        <a:pt x="18967" y="7600"/>
                      </a:cubicBezTo>
                      <a:cubicBezTo>
                        <a:pt x="17714" y="9767"/>
                        <a:pt x="2081" y="10667"/>
                        <a:pt x="350" y="13000"/>
                      </a:cubicBezTo>
                      <a:cubicBezTo>
                        <a:pt x="-1380" y="15333"/>
                        <a:pt x="3602" y="18467"/>
                        <a:pt x="8585" y="21600"/>
                      </a:cubicBezTo>
                    </a:path>
                  </a:pathLst>
                </a:cu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Rectangle 49"/>
          <p:cNvSpPr>
            <a:spLocks/>
          </p:cNvSpPr>
          <p:nvPr/>
        </p:nvSpPr>
        <p:spPr bwMode="auto">
          <a:xfrm>
            <a:off x="7467600" y="180622"/>
            <a:ext cx="1612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>
                <a:solidFill>
                  <a:srgbClr val="FF0000"/>
                </a:solidFill>
                <a:cs typeface="Arial" charset="0"/>
              </a:rPr>
              <a:t>Active Triples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876800" y="4542681"/>
            <a:ext cx="533400" cy="533400"/>
            <a:chOff x="4573588" y="5191919"/>
            <a:chExt cx="533400" cy="533400"/>
          </a:xfrm>
        </p:grpSpPr>
        <p:sp>
          <p:nvSpPr>
            <p:cNvPr id="61" name="Oval 4"/>
            <p:cNvSpPr>
              <a:spLocks/>
            </p:cNvSpPr>
            <p:nvPr/>
          </p:nvSpPr>
          <p:spPr bwMode="auto">
            <a:xfrm>
              <a:off x="4573588" y="5191919"/>
              <a:ext cx="533400" cy="533400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Rectangle 5"/>
            <p:cNvSpPr>
              <a:spLocks/>
            </p:cNvSpPr>
            <p:nvPr/>
          </p:nvSpPr>
          <p:spPr bwMode="auto">
            <a:xfrm>
              <a:off x="4701990" y="5245800"/>
              <a:ext cx="306759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 dirty="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P</a:t>
              </a:r>
            </a:p>
          </p:txBody>
        </p:sp>
      </p:grpSp>
      <p:sp>
        <p:nvSpPr>
          <p:cNvPr id="64" name="AutoShape 14"/>
          <p:cNvSpPr>
            <a:spLocks noChangeShapeType="1"/>
          </p:cNvSpPr>
          <p:nvPr/>
        </p:nvSpPr>
        <p:spPr bwMode="auto">
          <a:xfrm>
            <a:off x="6370638" y="4800600"/>
            <a:ext cx="563779" cy="392998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AutoShape 18"/>
          <p:cNvSpPr>
            <a:spLocks noChangeShapeType="1"/>
          </p:cNvSpPr>
          <p:nvPr/>
        </p:nvSpPr>
        <p:spPr bwMode="auto">
          <a:xfrm flipH="1">
            <a:off x="5194299" y="3873093"/>
            <a:ext cx="250734" cy="669588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998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an-berkeley-nlp-v1">
  <a:themeElements>
    <a:clrScheme name="1_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an-berkeley-nlp-v1 copy 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 5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an-berkeley-nlp-v1 copy 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 6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an-berkeley-nlp-v1 copy 3">
  <a:themeElements>
    <a:clrScheme name="dan-berkeley-nlp-v1 copy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 3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an-berkeley-nlp-v1 copy 4">
  <a:themeElements>
    <a:clrScheme name="dan-berkeley-nlp-v1 copy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 4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an-berkeley-nlp-v1 copy 1">
  <a:themeElements>
    <a:clrScheme name="dan-berkeley-nlp-v1 cop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 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an-berkeley-nlp-v1 copy 2">
  <a:themeElements>
    <a:clrScheme name="dan-berkeley-nlp-v1 copy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 2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an-berkeley-nlp-v1 copy">
  <a:themeElements>
    <a:clrScheme name="dan-berkeley-nlp-v1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Pages>0</Pages>
  <Words>2980</Words>
  <Characters>0</Characters>
  <Application>Microsoft Office PowerPoint</Application>
  <PresentationFormat>On-screen Show (4:3)</PresentationFormat>
  <Lines>0</Lines>
  <Paragraphs>1104</Paragraphs>
  <Slides>89</Slides>
  <Notes>89</Notes>
  <HiddenSlides>26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100" baseType="lpstr">
      <vt:lpstr>1_dan-berkeley-nlp-v1</vt:lpstr>
      <vt:lpstr>dan-berkeley-nlp-v1</vt:lpstr>
      <vt:lpstr>dan-berkeley-nlp-v1 copy 5</vt:lpstr>
      <vt:lpstr>dan-berkeley-nlp-v1 copy 6</vt:lpstr>
      <vt:lpstr>dan-berkeley-nlp-v1 copy 3</vt:lpstr>
      <vt:lpstr>dan-berkeley-nlp-v1 copy 4</vt:lpstr>
      <vt:lpstr>dan-berkeley-nlp-v1 copy 1</vt:lpstr>
      <vt:lpstr>dan-berkeley-nlp-v1 copy 2</vt:lpstr>
      <vt:lpstr>dan-berkeley-nlp-v1 copy</vt:lpstr>
      <vt:lpstr>Bitmap Image</vt:lpstr>
      <vt:lpstr>Equation</vt:lpstr>
      <vt:lpstr>CSE 473: Artificial Intelligence Spring 2012</vt:lpstr>
      <vt:lpstr>Probabilistic Models - Outline</vt:lpstr>
      <vt:lpstr>Bayes’ Nets: Big Picture</vt:lpstr>
      <vt:lpstr>Bayes’ Net Semantics</vt:lpstr>
      <vt:lpstr>Example: Alarm Network</vt:lpstr>
      <vt:lpstr>Probabilities in BNs</vt:lpstr>
      <vt:lpstr>Independence in a BN</vt:lpstr>
      <vt:lpstr>Reachability (D-Separation)</vt:lpstr>
      <vt:lpstr>Example</vt:lpstr>
      <vt:lpstr>Example</vt:lpstr>
      <vt:lpstr>Example</vt:lpstr>
      <vt:lpstr>Given Markov Blanket, X is Independent of All Other Nodes</vt:lpstr>
      <vt:lpstr>Given Markov Blanket, X is Independent of All Other Nodes</vt:lpstr>
      <vt:lpstr>Bayes Net Construction Example</vt:lpstr>
      <vt:lpstr>Example</vt:lpstr>
      <vt:lpstr>Example</vt:lpstr>
      <vt:lpstr>Example</vt:lpstr>
      <vt:lpstr>Example</vt:lpstr>
      <vt:lpstr>Example contd.</vt:lpstr>
      <vt:lpstr>Example: Car Diagnosis</vt:lpstr>
      <vt:lpstr>Example: Car Insurance</vt:lpstr>
      <vt:lpstr>Other Applications</vt:lpstr>
      <vt:lpstr>Compact Conditionals</vt:lpstr>
      <vt:lpstr>Compact Conditionals</vt:lpstr>
      <vt:lpstr>Hybrid (discrete+cont) Networks</vt:lpstr>
      <vt:lpstr>#1: Continuous Child Variables</vt:lpstr>
      <vt:lpstr>#2 Discrete child – cont. parents</vt:lpstr>
      <vt:lpstr>Why probit?</vt:lpstr>
      <vt:lpstr>Sigmoid Function</vt:lpstr>
      <vt:lpstr>Inference in BNs</vt:lpstr>
      <vt:lpstr>P(B | J=true, M=true)</vt:lpstr>
      <vt:lpstr>P(B | J=true, M=true)</vt:lpstr>
      <vt:lpstr>Variable Elimination</vt:lpstr>
      <vt:lpstr>Variable Elimination</vt:lpstr>
      <vt:lpstr>Example of VE: P(J)</vt:lpstr>
      <vt:lpstr>Example of VE: P(J)</vt:lpstr>
      <vt:lpstr>Example of VE: P(J)</vt:lpstr>
      <vt:lpstr>Notes on VE</vt:lpstr>
      <vt:lpstr>Hidden Markov Models</vt:lpstr>
      <vt:lpstr>Irrelevant variables</vt:lpstr>
      <vt:lpstr>Slide 41</vt:lpstr>
      <vt:lpstr>Complexity of Exact Inference</vt:lpstr>
      <vt:lpstr>Summary</vt:lpstr>
      <vt:lpstr>Approximate Inference in Bayes Nets Sampling based methods</vt:lpstr>
      <vt:lpstr>Bayes Net is a generative model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Rejection Sampling</vt:lpstr>
      <vt:lpstr>Likelihood Weighting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Likelihood Weighting</vt:lpstr>
      <vt:lpstr>MCMC with Gibbs Sampling</vt:lpstr>
      <vt:lpstr>Given Markov Blanket, X is Independent of All Other Nodes</vt:lpstr>
      <vt:lpstr>Markov Blanket Sampling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Gibbs MCMC Summary</vt:lpstr>
      <vt:lpstr>Other inference methods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cse</cp:lastModifiedBy>
  <cp:revision>19</cp:revision>
  <dcterms:modified xsi:type="dcterms:W3CDTF">2012-05-23T16:22:58Z</dcterms:modified>
</cp:coreProperties>
</file>