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slideMasters/slideMaster8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</p:sldMasterIdLst>
  <p:notesMasterIdLst>
    <p:notesMasterId r:id="rId52"/>
  </p:notesMasterIdLst>
  <p:handoutMasterIdLst>
    <p:handoutMasterId r:id="rId53"/>
  </p:handoutMasterIdLst>
  <p:sldIdLst>
    <p:sldId id="256" r:id="rId10"/>
    <p:sldId id="307" r:id="rId11"/>
    <p:sldId id="323" r:id="rId12"/>
    <p:sldId id="324" r:id="rId13"/>
    <p:sldId id="326" r:id="rId14"/>
    <p:sldId id="282" r:id="rId15"/>
    <p:sldId id="293" r:id="rId16"/>
    <p:sldId id="258" r:id="rId17"/>
    <p:sldId id="287" r:id="rId18"/>
    <p:sldId id="260" r:id="rId19"/>
    <p:sldId id="328" r:id="rId20"/>
    <p:sldId id="327" r:id="rId21"/>
    <p:sldId id="270" r:id="rId22"/>
    <p:sldId id="273" r:id="rId23"/>
    <p:sldId id="329" r:id="rId24"/>
    <p:sldId id="330" r:id="rId25"/>
    <p:sldId id="331" r:id="rId26"/>
    <p:sldId id="332" r:id="rId27"/>
    <p:sldId id="271" r:id="rId28"/>
    <p:sldId id="283" r:id="rId29"/>
    <p:sldId id="288" r:id="rId30"/>
    <p:sldId id="290" r:id="rId31"/>
    <p:sldId id="284" r:id="rId32"/>
    <p:sldId id="289" r:id="rId33"/>
    <p:sldId id="257" r:id="rId34"/>
    <p:sldId id="285" r:id="rId35"/>
    <p:sldId id="259" r:id="rId36"/>
    <p:sldId id="291" r:id="rId37"/>
    <p:sldId id="296" r:id="rId38"/>
    <p:sldId id="297" r:id="rId39"/>
    <p:sldId id="298" r:id="rId40"/>
    <p:sldId id="333" r:id="rId41"/>
    <p:sldId id="301" r:id="rId42"/>
    <p:sldId id="334" r:id="rId43"/>
    <p:sldId id="303" r:id="rId44"/>
    <p:sldId id="305" r:id="rId45"/>
    <p:sldId id="312" r:id="rId46"/>
    <p:sldId id="313" r:id="rId47"/>
    <p:sldId id="314" r:id="rId48"/>
    <p:sldId id="315" r:id="rId49"/>
    <p:sldId id="322" r:id="rId50"/>
    <p:sldId id="300" r:id="rId5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5" d="100"/>
          <a:sy n="175" d="100"/>
        </p:scale>
        <p:origin x="-9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slide" Target="slides/slide38.xml"/><Relationship Id="rId50" Type="http://schemas.openxmlformats.org/officeDocument/2006/relationships/slide" Target="slides/slide41.xml"/><Relationship Id="rId55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slide" Target="slides/slide3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slide" Target="slides/slide32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3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slide" Target="slides/slide40.xml"/><Relationship Id="rId57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slide" Target="slides/slide39.xml"/><Relationship Id="rId56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2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01E979F-1065-471A-A837-0C062FC987A5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345F3DE-6752-4099-89A5-1FF7E5F922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70E4491-1406-4BD0-B4EB-D1D949026BF0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7057E1B-B22E-479E-A1C9-D454744C8B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256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/>
          <a:lstStyle/>
          <a:p>
            <a:fld id="{8EFF453C-A7A8-471A-A86D-BB08DC02ED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/>
          <a:lstStyle/>
          <a:p>
            <a:fld id="{8EFF453C-A7A8-471A-A86D-BB08DC02ED9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7DE855-87B7-48D0-8D2C-43E87904CE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620893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197C94-F837-46A6-BD14-5FC28D74AC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41621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5CDE8E-45F7-48DE-AE83-C0F68102E9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252251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FF5452-0BAB-44E7-8C33-16AA9612B8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979460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4B34B6-5D48-42A0-B0FE-D0199882F7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896918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25F779-1BDB-40AB-BD1D-EDAE1C006B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271830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289E8A-2D93-4F83-8A64-1CF86A2FDD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957214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E3A550-F781-4A89-9504-2B568CE2D9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68103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5A21FA-D4DB-4DC2-A1F9-ED2583CEFC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217709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E354EB-F887-4968-B8A5-79F1968167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114314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92E7D2-D028-4D22-9C7C-166E8EBA4A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846893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8BE834-7DCC-445E-BE11-B55A965BC0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162851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B41929-E1FE-4F92-8BD2-921F7D94EE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822352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0CAB91-AF3D-43FC-A182-018501D544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885043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FFAC77-12B1-4599-85A4-863D20AE58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857390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3B209F-7AC3-412A-8A14-53AF10F597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1264487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F73B1F-67D9-4318-AE5D-87A26FBCEE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901033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EA8363-549E-4E34-88FB-04F6AD8B47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6903454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83EB2C-653C-4FDB-A1B3-DCF0FB7409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821762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03DB4C-BCAD-465C-8165-0FE4ADD08B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263890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00ADB1-8D19-482D-A15A-81E1853931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675953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1E2AF7-9909-47C3-BB8C-62270A7524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818053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6C2F0A-D2FD-4063-A951-D5D92ABC26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9612543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E64537-1E05-4FEF-8A3C-897950B514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920215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A20F69-C51B-4CB4-A0A2-F63BA6025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213550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2AFEF94-349C-453E-9C86-714BB677D5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1738072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0778EE-3E19-46EF-A529-0173611CB8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63921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D144A3-FF5A-43FF-ABD1-89714C2911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7824701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E4A4EA-24FD-4E28-AFD1-C88C9F3B7D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9380649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409F77-F576-4883-90E9-158AADDEA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84985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5349DE-2F4D-4104-8787-879B2EAE24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3724444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B398EB-4652-4286-A349-8A5B9757C7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340191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8B673-BC10-4EF7-A0F4-26C5A50F2E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554810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331BBF-CB27-4AB3-9959-96F3CE50B8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7188786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F0A1AF-EAA6-4E56-A66F-9532EA9D1D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236884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E0E636-3C2E-4ABE-8A3E-917A4DE832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1740384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20448B-E474-489F-AFA1-F2827EEEF9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890690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FE0429-5890-4900-A5D5-4A6A675EDC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280679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5AED0C-335A-46AB-8E89-49095302AF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7766640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A2FDF6-CADC-4642-9669-5F56DDB87C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322200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DD9DD9-4144-42B5-8C49-EC6473FEB8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1980928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58A477-492A-4B8F-85AD-958F3A11D4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3164765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072005-9FFF-409D-823E-B5CA1B7CE7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8399676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4DD3D0-733D-47F6-B3C4-E1CFE17D22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18069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2A6284-3F65-4456-8245-C4BC9BBAA3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1743811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971A1B-9BDF-402C-8AA1-CB43CAF98F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3099445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FCD5C8-3E64-48F0-BAEC-B1A5670A4F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5870366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5E153D-22A1-43A9-9384-EAF4D9636C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3499849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77A6EF-153A-4982-9F7B-C39944032D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8242889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77639D-A180-4D57-80D6-3596345A65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4279123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E5BA0C-ECCF-4AF9-B260-26BF0E5566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0054302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E93EE0-81A6-4EE3-A15C-C37AEC734C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9600341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9E1628-63D6-4801-B075-AF5ABEBF62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6812789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24D3C1-F455-4270-ADFC-0F421D784E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1631290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402AF4-84E5-4A4C-BCCB-B25DFFE4F4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914812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86FC69-8AD4-4421-A7CC-5E642063FD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1711315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B57C28-AD00-4EFA-8314-F08CE8B7F3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884490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4A596E-2A54-40AB-B230-A33DAFEE12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0953742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58CE62-F699-47A6-B970-FE4936DA51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117222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70E22D-A99B-4F77-8B4D-FE1F348790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8706363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29C7D2-46ED-4E1E-8C2A-55A448E50E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8996964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C7E86F-28FC-4165-9D18-E2CDBBDE66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2424555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5AE7E1-2985-4340-BEAA-9DA461D37D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6496920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3892113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9560289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3653360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EB7EE4-26A0-4B8F-949D-652BC14502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3133267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5443073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1496779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0145605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6395400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506283885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244914409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6126812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7096662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3FBA94-4891-47DC-A1D7-7C5F5B307F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8087282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D29AEB-7A92-44DF-B25B-14C29E4211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564321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448D71-C5C9-4084-825A-9310DB0CA3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6650014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2F733F-6091-4F3A-9EB9-3191DE429F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5797379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9F9A29-CD91-496F-9EAE-F6D3E46B2B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9897677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A5FA0E-D325-4BDB-A758-19C7CDFCD5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9239847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CBD088-89B9-46EB-B8F0-F6EEBC6BE2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6748785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EB5061-CB0D-4A5F-ACB1-BDA7B360A6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2220293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FDE508-10C3-40CA-9237-07ADA7B84D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6863668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70ADD8-E8D2-4059-93A9-670B799CB5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1109548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E44219-F32B-4787-9187-E5FC24B8AD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8754188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D37B9A-3EBA-4A32-A963-FAB4ECD546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2735186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540565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082CD0-279A-470A-A99E-A94E620280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6933275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9640004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583485360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5011117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5036495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3413840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67023094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735815861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9154533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803242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835666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920038" y="6553200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  <a:cs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+mn-lt"/>
              </a:defRPr>
            </a:lvl2pPr>
            <a:lvl3pPr>
              <a:defRPr sz="1200">
                <a:solidFill>
                  <a:schemeClr val="tx1"/>
                </a:solidFill>
                <a:latin typeface="+mn-lt"/>
              </a:defRPr>
            </a:lvl3pPr>
            <a:lvl4pPr>
              <a:defRPr sz="1200">
                <a:solidFill>
                  <a:schemeClr val="tx1"/>
                </a:solidFill>
                <a:latin typeface="+mn-lt"/>
              </a:defRPr>
            </a:lvl4pPr>
            <a:lvl5pPr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E129B48A-5F84-4FFB-9580-07193737AB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/>
  <p:hf hdr="0" ftr="0" dt="0"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fontAlgn="base">
        <a:spcBef>
          <a:spcPts val="7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3200">
          <a:solidFill>
            <a:srgbClr val="333399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205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920038" y="6553200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  <a:cs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+mn-lt"/>
              </a:defRPr>
            </a:lvl2pPr>
            <a:lvl3pPr>
              <a:defRPr sz="1200">
                <a:solidFill>
                  <a:schemeClr val="tx1"/>
                </a:solidFill>
                <a:latin typeface="+mn-lt"/>
              </a:defRPr>
            </a:lvl3pPr>
            <a:lvl4pPr>
              <a:defRPr sz="1200">
                <a:solidFill>
                  <a:schemeClr val="tx1"/>
                </a:solidFill>
                <a:latin typeface="+mn-lt"/>
              </a:defRPr>
            </a:lvl4pPr>
            <a:lvl5pPr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20AAC51F-AD17-4EC0-B307-52173D2B37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/>
  <p:hf hdr="0" ftr="0" dt="0"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fontAlgn="base">
        <a:spcBef>
          <a:spcPts val="7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3200">
          <a:solidFill>
            <a:srgbClr val="333399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3075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  <a:cs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+mn-lt"/>
              </a:defRPr>
            </a:lvl2pPr>
            <a:lvl3pPr>
              <a:defRPr sz="1200">
                <a:solidFill>
                  <a:schemeClr val="tx1"/>
                </a:solidFill>
                <a:latin typeface="+mn-lt"/>
              </a:defRPr>
            </a:lvl3pPr>
            <a:lvl4pPr>
              <a:defRPr sz="1200">
                <a:solidFill>
                  <a:schemeClr val="tx1"/>
                </a:solidFill>
                <a:latin typeface="+mn-lt"/>
              </a:defRPr>
            </a:lvl4pPr>
            <a:lvl5pPr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D312DE2B-82F4-4CB4-82AA-66A24A7EA5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hf hdr="0" ftr="0" dt="0"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fontAlgn="base">
        <a:spcBef>
          <a:spcPts val="7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3200">
          <a:solidFill>
            <a:srgbClr val="333399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4099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  <a:cs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+mn-lt"/>
              </a:defRPr>
            </a:lvl2pPr>
            <a:lvl3pPr>
              <a:defRPr sz="1200">
                <a:solidFill>
                  <a:schemeClr val="tx1"/>
                </a:solidFill>
                <a:latin typeface="+mn-lt"/>
              </a:defRPr>
            </a:lvl3pPr>
            <a:lvl4pPr>
              <a:defRPr sz="1200">
                <a:solidFill>
                  <a:schemeClr val="tx1"/>
                </a:solidFill>
                <a:latin typeface="+mn-lt"/>
              </a:defRPr>
            </a:lvl4pPr>
            <a:lvl5pPr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064DF609-24F3-40EA-89D3-1D886285B9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/>
  <p:hf hdr="0" ftr="0" dt="0"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fontAlgn="base">
        <a:spcBef>
          <a:spcPts val="7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3200">
          <a:solidFill>
            <a:srgbClr val="333399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5123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  <a:cs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+mn-lt"/>
              </a:defRPr>
            </a:lvl2pPr>
            <a:lvl3pPr>
              <a:defRPr sz="1200">
                <a:solidFill>
                  <a:schemeClr val="tx1"/>
                </a:solidFill>
                <a:latin typeface="+mn-lt"/>
              </a:defRPr>
            </a:lvl3pPr>
            <a:lvl4pPr>
              <a:defRPr sz="1200">
                <a:solidFill>
                  <a:schemeClr val="tx1"/>
                </a:solidFill>
                <a:latin typeface="+mn-lt"/>
              </a:defRPr>
            </a:lvl4pPr>
            <a:lvl5pPr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FF878FA5-A848-4D66-90B3-FD20EE72599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4" name="Rectangle 4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/>
  <p:hf hdr="0" ftr="0" dt="0"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fontAlgn="base">
        <a:spcBef>
          <a:spcPts val="7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3200">
          <a:solidFill>
            <a:srgbClr val="333399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614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  <a:cs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+mn-lt"/>
              </a:defRPr>
            </a:lvl2pPr>
            <a:lvl3pPr>
              <a:defRPr sz="1200">
                <a:solidFill>
                  <a:schemeClr val="tx1"/>
                </a:solidFill>
                <a:latin typeface="+mn-lt"/>
              </a:defRPr>
            </a:lvl3pPr>
            <a:lvl4pPr>
              <a:defRPr sz="1200">
                <a:solidFill>
                  <a:schemeClr val="tx1"/>
                </a:solidFill>
                <a:latin typeface="+mn-lt"/>
              </a:defRPr>
            </a:lvl4pPr>
            <a:lvl5pPr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05279AE4-ADE0-4759-B2E3-DBA0D1BAC8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48" name="Rectangle 4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/>
  <p:hf hdr="0" ftr="0" dt="0"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fontAlgn="base">
        <a:spcBef>
          <a:spcPts val="7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3200">
          <a:solidFill>
            <a:srgbClr val="333399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7171" name="Rectangle 3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fontAlgn="base">
        <a:spcBef>
          <a:spcPts val="7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3200">
          <a:solidFill>
            <a:srgbClr val="333399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8195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  <a:cs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+mn-lt"/>
              </a:defRPr>
            </a:lvl2pPr>
            <a:lvl3pPr>
              <a:defRPr sz="1200">
                <a:solidFill>
                  <a:schemeClr val="tx1"/>
                </a:solidFill>
                <a:latin typeface="+mn-lt"/>
              </a:defRPr>
            </a:lvl3pPr>
            <a:lvl4pPr>
              <a:defRPr sz="1200">
                <a:solidFill>
                  <a:schemeClr val="tx1"/>
                </a:solidFill>
                <a:latin typeface="+mn-lt"/>
              </a:defRPr>
            </a:lvl4pPr>
            <a:lvl5pPr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A635008D-19F5-40EC-A066-040A49AA53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/>
  <p:hf hdr="0" ftr="0" dt="0"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fontAlgn="base">
        <a:spcBef>
          <a:spcPts val="7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3200">
          <a:solidFill>
            <a:srgbClr val="333399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9219" name="Rectangle 3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fontAlgn="base">
        <a:spcBef>
          <a:spcPts val="7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3200">
          <a:solidFill>
            <a:srgbClr val="333399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2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3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3146425"/>
          </a:xfrm>
          <a:ln/>
        </p:spPr>
        <p:txBody>
          <a:bodyPr rIns="132080"/>
          <a:lstStyle/>
          <a:p>
            <a:r>
              <a:rPr lang="en-US" dirty="0">
                <a:solidFill>
                  <a:srgbClr val="333399"/>
                </a:solidFill>
              </a:rPr>
              <a:t>CSE 473: Artificial Intelligence</a:t>
            </a:r>
            <a:br>
              <a:rPr lang="en-US" dirty="0">
                <a:solidFill>
                  <a:srgbClr val="333399"/>
                </a:solidFill>
              </a:rPr>
            </a:br>
            <a:r>
              <a:rPr lang="en-US" sz="3600" dirty="0" smtClean="0">
                <a:solidFill>
                  <a:srgbClr val="333399"/>
                </a:solidFill>
              </a:rPr>
              <a:t>Spring 2012</a:t>
            </a:r>
            <a:endParaRPr lang="en-US" sz="3600" dirty="0">
              <a:solidFill>
                <a:srgbClr val="333399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7100" y="3200400"/>
            <a:ext cx="7340600" cy="3238500"/>
          </a:xfrm>
          <a:ln/>
        </p:spPr>
        <p:txBody>
          <a:bodyPr rIns="132080"/>
          <a:lstStyle/>
          <a:p>
            <a:pPr marL="39688" indent="0" algn="ctr"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Bayesian Networks</a:t>
            </a:r>
          </a:p>
          <a:p>
            <a:pPr marL="39688" indent="0" algn="ctr">
              <a:buFont typeface="Wingdings" pitchFamily="2" charset="2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9688" indent="0" algn="ctr">
              <a:buFont typeface="Wingdings" pitchFamily="2" charset="2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Dan Weld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/>
          </p:cNvSpPr>
          <p:nvPr/>
        </p:nvSpPr>
        <p:spPr bwMode="auto">
          <a:xfrm>
            <a:off x="1282700" y="5816600"/>
            <a:ext cx="65659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05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Many slides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adapted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from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Dan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Klein, Stuart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Russell,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Andrew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Moore &amp; Luke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Zettlemoyer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244" name="Rectangle 4"/>
          <p:cNvSpPr>
            <a:spLocks/>
          </p:cNvSpPr>
          <p:nvPr/>
        </p:nvSpPr>
        <p:spPr bwMode="auto">
          <a:xfrm>
            <a:off x="7010400" y="6553200"/>
            <a:ext cx="2146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r"/>
            <a:r>
              <a:rPr lang="en-US" sz="1400">
                <a:solidFill>
                  <a:schemeClr val="tx1"/>
                </a:solidFill>
                <a:cs typeface="Arial" charset="0"/>
              </a:rPr>
              <a:t>1</a:t>
            </a:r>
          </a:p>
        </p:txBody>
      </p:sp>
      <p:sp>
        <p:nvSpPr>
          <p:cNvPr id="10245" name="Rectangle 5"/>
          <p:cNvSpPr>
            <a:spLocks/>
          </p:cNvSpPr>
          <p:nvPr/>
        </p:nvSpPr>
        <p:spPr bwMode="auto">
          <a:xfrm>
            <a:off x="8763000" y="6553200"/>
            <a:ext cx="3810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3"/>
            <a:ext cx="8229600" cy="1552575"/>
          </a:xfrm>
          <a:ln/>
        </p:spPr>
        <p:txBody>
          <a:bodyPr rIns="132080"/>
          <a:lstStyle/>
          <a:p>
            <a:r>
              <a:rPr lang="en-US"/>
              <a:t>Independence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6388"/>
            <a:ext cx="8229600" cy="3644900"/>
          </a:xfrm>
          <a:ln/>
        </p:spPr>
        <p:txBody>
          <a:bodyPr rIns="132080"/>
          <a:lstStyle/>
          <a:p>
            <a:pPr>
              <a:lnSpc>
                <a:spcPct val="80000"/>
              </a:lnSpc>
            </a:pPr>
            <a:r>
              <a:rPr lang="en-US" sz="2400" dirty="0"/>
              <a:t>Two variables are </a:t>
            </a:r>
            <a:r>
              <a:rPr lang="en-US" sz="2400" dirty="0">
                <a:solidFill>
                  <a:srgbClr val="FF0000"/>
                </a:solidFill>
                <a:latin typeface="Arial Italic" charset="0"/>
                <a:cs typeface="Arial Italic" charset="0"/>
                <a:sym typeface="Arial Italic" charset="0"/>
              </a:rPr>
              <a:t>independent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if:</a:t>
            </a:r>
          </a:p>
          <a:p>
            <a:pPr marL="782638" lvl="1">
              <a:lnSpc>
                <a:spcPct val="80000"/>
              </a:lnSpc>
            </a:pPr>
            <a:endParaRPr lang="en-US" dirty="0"/>
          </a:p>
          <a:p>
            <a:pPr marL="782638" lvl="1">
              <a:lnSpc>
                <a:spcPct val="80000"/>
              </a:lnSpc>
            </a:pPr>
            <a:endParaRPr lang="en-US" dirty="0"/>
          </a:p>
          <a:p>
            <a:pPr marL="782638" lvl="1">
              <a:lnSpc>
                <a:spcPct val="80000"/>
              </a:lnSpc>
            </a:pPr>
            <a:r>
              <a:rPr lang="en-US" sz="2000" dirty="0"/>
              <a:t>This says that their joint distribution </a:t>
            </a:r>
            <a:r>
              <a:rPr lang="en-US" sz="2000" dirty="0">
                <a:solidFill>
                  <a:srgbClr val="FF0000"/>
                </a:solidFill>
                <a:latin typeface="Arial Italic" charset="0"/>
                <a:cs typeface="Arial Italic" charset="0"/>
                <a:sym typeface="Arial Italic" charset="0"/>
              </a:rPr>
              <a:t>factors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into a product </a:t>
            </a:r>
            <a:r>
              <a:rPr lang="en-US" sz="2000" dirty="0" smtClean="0"/>
              <a:t>of two </a:t>
            </a:r>
            <a:r>
              <a:rPr lang="en-US" sz="2000" dirty="0"/>
              <a:t>simpler distributions</a:t>
            </a:r>
          </a:p>
          <a:p>
            <a:pPr marL="782638" lvl="1">
              <a:lnSpc>
                <a:spcPct val="80000"/>
              </a:lnSpc>
            </a:pPr>
            <a:r>
              <a:rPr lang="en-US" sz="2000" dirty="0"/>
              <a:t>Another form: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 marL="782638" lvl="1">
              <a:lnSpc>
                <a:spcPct val="80000"/>
              </a:lnSpc>
            </a:pPr>
            <a:r>
              <a:rPr lang="en-US" sz="2000" dirty="0"/>
              <a:t>We write: </a:t>
            </a:r>
          </a:p>
        </p:txBody>
      </p:sp>
      <p:pic>
        <p:nvPicPr>
          <p:cNvPr id="19460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9888" y="2154238"/>
            <a:ext cx="3795712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8150" y="3995738"/>
            <a:ext cx="3048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65388" y="4872038"/>
            <a:ext cx="10160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4038600" y="2051050"/>
            <a:ext cx="1524000" cy="4635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t>     ?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990600" y="3352800"/>
            <a:ext cx="4572000" cy="10318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t>    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934200" y="533400"/>
            <a:ext cx="2060891" cy="1179512"/>
            <a:chOff x="1873250" y="2798763"/>
            <a:chExt cx="5856260" cy="3333750"/>
          </a:xfrm>
        </p:grpSpPr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1873250" y="2798763"/>
              <a:ext cx="5810250" cy="333375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marL="342900" indent="-342900"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i="1">
                <a:solidFill>
                  <a:srgbClr val="0033CC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873250" y="2798763"/>
              <a:ext cx="5810250" cy="1666875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i="1">
                <a:solidFill>
                  <a:srgbClr val="0033CC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5646738" y="2798763"/>
              <a:ext cx="2036762" cy="3333750"/>
            </a:xfrm>
            <a:prstGeom prst="rect">
              <a:avLst/>
            </a:prstGeom>
            <a:solidFill>
              <a:srgbClr val="3333CC">
                <a:alpha val="63136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i="1">
                <a:solidFill>
                  <a:srgbClr val="0033CC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6184900" y="4929187"/>
              <a:ext cx="1034013" cy="1006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5000"/>
                </a:lnSpc>
                <a:spcBef>
                  <a:spcPct val="10000"/>
                </a:spcBef>
              </a:pPr>
              <a:r>
                <a:rPr lang="en-US" sz="1800" i="1">
                  <a:solidFill>
                    <a:srgbClr val="0033CC"/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180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B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2762249" y="3352799"/>
              <a:ext cx="906469" cy="1006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5000"/>
                </a:lnSpc>
                <a:spcBef>
                  <a:spcPct val="10000"/>
                </a:spcBef>
              </a:pPr>
              <a:r>
                <a:rPr lang="en-US" sz="180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A</a:t>
              </a: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5770810" y="3352799"/>
              <a:ext cx="1958700" cy="1006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5000"/>
                </a:lnSpc>
                <a:spcBef>
                  <a:spcPct val="10000"/>
                </a:spcBef>
              </a:pPr>
              <a:r>
                <a:rPr lang="en-US" sz="18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A </a:t>
              </a:r>
              <a:r>
                <a:rPr lang="en-US" sz="18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  <a:sym typeface="Symbol" pitchFamily="18" charset="2"/>
                </a:rPr>
                <a:t> B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3"/>
            <a:ext cx="8229600" cy="1552575"/>
          </a:xfrm>
          <a:ln/>
        </p:spPr>
        <p:txBody>
          <a:bodyPr rIns="132080"/>
          <a:lstStyle/>
          <a:p>
            <a:r>
              <a:rPr lang="en-US"/>
              <a:t>Independence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6388"/>
            <a:ext cx="8229600" cy="3644900"/>
          </a:xfrm>
          <a:ln/>
        </p:spPr>
        <p:txBody>
          <a:bodyPr rIns="132080"/>
          <a:lstStyle/>
          <a:p>
            <a:pPr>
              <a:lnSpc>
                <a:spcPct val="80000"/>
              </a:lnSpc>
            </a:pPr>
            <a:r>
              <a:rPr lang="en-US" sz="2400" dirty="0"/>
              <a:t>Two variables are </a:t>
            </a:r>
            <a:r>
              <a:rPr lang="en-US" sz="2400" dirty="0">
                <a:solidFill>
                  <a:srgbClr val="FF0000"/>
                </a:solidFill>
                <a:latin typeface="Arial Italic" charset="0"/>
                <a:cs typeface="Arial Italic" charset="0"/>
                <a:sym typeface="Arial Italic" charset="0"/>
              </a:rPr>
              <a:t>independent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if:</a:t>
            </a:r>
          </a:p>
          <a:p>
            <a:pPr marL="782638" lvl="1">
              <a:lnSpc>
                <a:spcPct val="80000"/>
              </a:lnSpc>
            </a:pPr>
            <a:endParaRPr lang="en-US" dirty="0"/>
          </a:p>
          <a:p>
            <a:pPr marL="782638" lvl="1">
              <a:lnSpc>
                <a:spcPct val="80000"/>
              </a:lnSpc>
            </a:pPr>
            <a:endParaRPr lang="en-US" dirty="0"/>
          </a:p>
          <a:p>
            <a:pPr marL="782638" lvl="1">
              <a:lnSpc>
                <a:spcPct val="80000"/>
              </a:lnSpc>
            </a:pPr>
            <a:r>
              <a:rPr lang="en-US" sz="2000" dirty="0"/>
              <a:t>This says that their joint distribution </a:t>
            </a:r>
            <a:r>
              <a:rPr lang="en-US" sz="2000" dirty="0">
                <a:solidFill>
                  <a:srgbClr val="FF0000"/>
                </a:solidFill>
                <a:latin typeface="Arial Italic" charset="0"/>
                <a:cs typeface="Arial Italic" charset="0"/>
                <a:sym typeface="Arial Italic" charset="0"/>
              </a:rPr>
              <a:t>factors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into a product </a:t>
            </a:r>
            <a:r>
              <a:rPr lang="en-US" sz="2000" dirty="0" smtClean="0"/>
              <a:t>of two </a:t>
            </a:r>
            <a:r>
              <a:rPr lang="en-US" sz="2000" dirty="0"/>
              <a:t>simpler distributions</a:t>
            </a:r>
          </a:p>
          <a:p>
            <a:pPr marL="782638" lvl="1">
              <a:lnSpc>
                <a:spcPct val="80000"/>
              </a:lnSpc>
            </a:pPr>
            <a:r>
              <a:rPr lang="en-US" sz="2000" dirty="0"/>
              <a:t>Another form: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 marL="782638" lvl="1">
              <a:lnSpc>
                <a:spcPct val="80000"/>
              </a:lnSpc>
            </a:pPr>
            <a:r>
              <a:rPr lang="en-US" sz="2000" dirty="0"/>
              <a:t>We write: </a:t>
            </a:r>
          </a:p>
        </p:txBody>
      </p:sp>
      <p:pic>
        <p:nvPicPr>
          <p:cNvPr id="19460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9888" y="2154238"/>
            <a:ext cx="3795712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8150" y="3995738"/>
            <a:ext cx="3048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65388" y="4872038"/>
            <a:ext cx="10160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 bwMode="auto">
          <a:xfrm>
            <a:off x="4038600" y="3921125"/>
            <a:ext cx="1524000" cy="4635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t>     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934200" y="533400"/>
            <a:ext cx="2060891" cy="1179512"/>
            <a:chOff x="1873250" y="2798763"/>
            <a:chExt cx="5856260" cy="3333750"/>
          </a:xfrm>
        </p:grpSpPr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1873250" y="2798763"/>
              <a:ext cx="5810250" cy="333375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marL="342900" indent="-342900"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i="1">
                <a:solidFill>
                  <a:srgbClr val="0033CC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873250" y="2798763"/>
              <a:ext cx="5810250" cy="1666875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i="1">
                <a:solidFill>
                  <a:srgbClr val="0033CC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5646738" y="2798763"/>
              <a:ext cx="2036762" cy="3333750"/>
            </a:xfrm>
            <a:prstGeom prst="rect">
              <a:avLst/>
            </a:prstGeom>
            <a:solidFill>
              <a:srgbClr val="3333CC">
                <a:alpha val="63136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i="1">
                <a:solidFill>
                  <a:srgbClr val="0033CC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6184900" y="4929187"/>
              <a:ext cx="1034013" cy="1006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5000"/>
                </a:lnSpc>
                <a:spcBef>
                  <a:spcPct val="10000"/>
                </a:spcBef>
              </a:pPr>
              <a:r>
                <a:rPr lang="en-US" sz="1800" i="1">
                  <a:solidFill>
                    <a:srgbClr val="0033CC"/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180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B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2762249" y="3352799"/>
              <a:ext cx="906469" cy="1006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5000"/>
                </a:lnSpc>
                <a:spcBef>
                  <a:spcPct val="10000"/>
                </a:spcBef>
              </a:pPr>
              <a:r>
                <a:rPr lang="en-US" sz="180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A</a:t>
              </a: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5770810" y="3352799"/>
              <a:ext cx="1958700" cy="1006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5000"/>
                </a:lnSpc>
                <a:spcBef>
                  <a:spcPct val="10000"/>
                </a:spcBef>
              </a:pPr>
              <a:r>
                <a:rPr lang="en-US" sz="18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A </a:t>
              </a:r>
              <a:r>
                <a:rPr lang="en-US" sz="18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  <a:sym typeface="Symbol" pitchFamily="18" charset="2"/>
                </a:rPr>
                <a:t>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009591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3"/>
            <a:ext cx="8229600" cy="1552575"/>
          </a:xfrm>
          <a:ln/>
        </p:spPr>
        <p:txBody>
          <a:bodyPr rIns="132080"/>
          <a:lstStyle/>
          <a:p>
            <a:r>
              <a:rPr lang="en-US"/>
              <a:t>Independence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6388"/>
            <a:ext cx="8229600" cy="3644900"/>
          </a:xfrm>
          <a:ln/>
        </p:spPr>
        <p:txBody>
          <a:bodyPr rIns="132080"/>
          <a:lstStyle/>
          <a:p>
            <a:pPr>
              <a:lnSpc>
                <a:spcPct val="80000"/>
              </a:lnSpc>
            </a:pPr>
            <a:r>
              <a:rPr lang="en-US" sz="2400" dirty="0"/>
              <a:t>Two variables are </a:t>
            </a:r>
            <a:r>
              <a:rPr lang="en-US" sz="2400" dirty="0">
                <a:solidFill>
                  <a:srgbClr val="FF0000"/>
                </a:solidFill>
                <a:latin typeface="Arial Italic" charset="0"/>
                <a:cs typeface="Arial Italic" charset="0"/>
                <a:sym typeface="Arial Italic" charset="0"/>
              </a:rPr>
              <a:t>independent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if:</a:t>
            </a:r>
          </a:p>
          <a:p>
            <a:pPr marL="782638" lvl="1">
              <a:lnSpc>
                <a:spcPct val="80000"/>
              </a:lnSpc>
            </a:pPr>
            <a:endParaRPr lang="en-US" dirty="0"/>
          </a:p>
          <a:p>
            <a:pPr marL="782638" lvl="1">
              <a:lnSpc>
                <a:spcPct val="80000"/>
              </a:lnSpc>
            </a:pPr>
            <a:endParaRPr lang="en-US" dirty="0"/>
          </a:p>
          <a:p>
            <a:pPr marL="782638" lvl="1">
              <a:lnSpc>
                <a:spcPct val="80000"/>
              </a:lnSpc>
            </a:pPr>
            <a:r>
              <a:rPr lang="en-US" sz="2000" dirty="0"/>
              <a:t>This says that their joint distribution </a:t>
            </a:r>
            <a:r>
              <a:rPr lang="en-US" sz="2000" dirty="0">
                <a:solidFill>
                  <a:srgbClr val="FF0000"/>
                </a:solidFill>
                <a:latin typeface="Arial Italic" charset="0"/>
                <a:cs typeface="Arial Italic" charset="0"/>
                <a:sym typeface="Arial Italic" charset="0"/>
              </a:rPr>
              <a:t>factors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into a product two simpler distributions</a:t>
            </a:r>
          </a:p>
          <a:p>
            <a:pPr marL="782638" lvl="1">
              <a:lnSpc>
                <a:spcPct val="80000"/>
              </a:lnSpc>
            </a:pPr>
            <a:r>
              <a:rPr lang="en-US" sz="2000" dirty="0"/>
              <a:t>Another form: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 marL="782638" lvl="1">
              <a:lnSpc>
                <a:spcPct val="80000"/>
              </a:lnSpc>
            </a:pPr>
            <a:r>
              <a:rPr lang="en-US" sz="2000" dirty="0"/>
              <a:t>We write: </a:t>
            </a:r>
          </a:p>
        </p:txBody>
      </p:sp>
      <p:pic>
        <p:nvPicPr>
          <p:cNvPr id="19460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9888" y="2154238"/>
            <a:ext cx="3795712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8150" y="3995738"/>
            <a:ext cx="3048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65388" y="4872038"/>
            <a:ext cx="10160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Rectangle 7"/>
          <p:cNvSpPr>
            <a:spLocks/>
          </p:cNvSpPr>
          <p:nvPr/>
        </p:nvSpPr>
        <p:spPr bwMode="auto">
          <a:xfrm>
            <a:off x="457200" y="5410200"/>
            <a:ext cx="8171980" cy="94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82588" indent="-342900">
              <a:lnSpc>
                <a:spcPct val="80000"/>
              </a:lnSpc>
              <a:spcBef>
                <a:spcPts val="738"/>
              </a:spcBef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400" dirty="0">
                <a:solidFill>
                  <a:srgbClr val="333399"/>
                </a:solidFill>
                <a:cs typeface="Arial" charset="0"/>
              </a:rPr>
              <a:t>Independence is a simplifying </a:t>
            </a:r>
            <a:r>
              <a:rPr lang="en-US" sz="2400" dirty="0">
                <a:solidFill>
                  <a:srgbClr val="FF0000"/>
                </a:solidFill>
                <a:latin typeface="Arial Italic" charset="0"/>
                <a:cs typeface="Arial Italic" charset="0"/>
                <a:sym typeface="Arial Italic" charset="0"/>
              </a:rPr>
              <a:t>modeling assumption</a:t>
            </a:r>
          </a:p>
          <a:p>
            <a:pPr marL="782638" lvl="1" indent="-285750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Arial Italic" charset="0"/>
                <a:cs typeface="Arial Italic" charset="0"/>
                <a:sym typeface="Arial Italic" charset="0"/>
              </a:rPr>
              <a:t>Empirical </a:t>
            </a:r>
            <a:r>
              <a:rPr lang="en-US" sz="2000" dirty="0">
                <a:solidFill>
                  <a:schemeClr val="tx1"/>
                </a:solidFill>
                <a:cs typeface="Arial" charset="0"/>
              </a:rPr>
              <a:t>joint distributions: at best “close” to independent</a:t>
            </a:r>
          </a:p>
          <a:p>
            <a:pPr marL="782638" lvl="1" indent="-285750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What could we assume for {Weather, Traffic, Cavity, Toothache}?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934200" y="533400"/>
            <a:ext cx="2060891" cy="1179512"/>
            <a:chOff x="1873250" y="2798763"/>
            <a:chExt cx="5856260" cy="3333750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1873250" y="2798763"/>
              <a:ext cx="5810250" cy="333375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marL="342900" indent="-342900"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i="1">
                <a:solidFill>
                  <a:srgbClr val="0033CC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873250" y="2798763"/>
              <a:ext cx="5810250" cy="1666875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i="1">
                <a:solidFill>
                  <a:srgbClr val="0033CC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646738" y="2798763"/>
              <a:ext cx="2036762" cy="3333750"/>
            </a:xfrm>
            <a:prstGeom prst="rect">
              <a:avLst/>
            </a:prstGeom>
            <a:solidFill>
              <a:srgbClr val="3333CC">
                <a:alpha val="63136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i="1">
                <a:solidFill>
                  <a:srgbClr val="0033CC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6184900" y="4929187"/>
              <a:ext cx="1034013" cy="1006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5000"/>
                </a:lnSpc>
                <a:spcBef>
                  <a:spcPct val="10000"/>
                </a:spcBef>
              </a:pPr>
              <a:r>
                <a:rPr lang="en-US" sz="1800" i="1">
                  <a:solidFill>
                    <a:srgbClr val="0033CC"/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180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B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762249" y="3352799"/>
              <a:ext cx="906469" cy="1006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5000"/>
                </a:lnSpc>
                <a:spcBef>
                  <a:spcPct val="10000"/>
                </a:spcBef>
              </a:pPr>
              <a:r>
                <a:rPr lang="en-US" sz="180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A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5770810" y="3352799"/>
              <a:ext cx="1958700" cy="1006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5000"/>
                </a:lnSpc>
                <a:spcBef>
                  <a:spcPct val="10000"/>
                </a:spcBef>
              </a:pPr>
              <a:r>
                <a:rPr lang="en-US" sz="18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A </a:t>
              </a:r>
              <a:r>
                <a:rPr lang="en-US" sz="18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  <a:sym typeface="Symbol" pitchFamily="18" charset="2"/>
                </a:rPr>
                <a:t>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860599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Independence?</a:t>
            </a:r>
          </a:p>
        </p:txBody>
      </p:sp>
      <p:graphicFrame>
        <p:nvGraphicFramePr>
          <p:cNvPr id="20483" name="Group 3"/>
          <p:cNvGraphicFramePr>
            <a:graphicFrameLocks noGrp="1"/>
          </p:cNvGraphicFramePr>
          <p:nvPr/>
        </p:nvGraphicFramePr>
        <p:xfrm>
          <a:off x="242888" y="3217863"/>
          <a:ext cx="3149600" cy="2641600"/>
        </p:xfrm>
        <a:graphic>
          <a:graphicData uri="http://schemas.openxmlformats.org/drawingml/2006/table">
            <a:tbl>
              <a:tblPr/>
              <a:tblGrid>
                <a:gridCol w="1181100"/>
                <a:gridCol w="1181100"/>
                <a:gridCol w="787400"/>
              </a:tblGrid>
              <a:tr h="47466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T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W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P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warm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sun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0.4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warm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rain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0.1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cold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sun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0.2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cold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rain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0.3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7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8031740"/>
              </p:ext>
            </p:extLst>
          </p:nvPr>
        </p:nvGraphicFramePr>
        <p:xfrm>
          <a:off x="5753100" y="3213100"/>
          <a:ext cx="3086100" cy="2641600"/>
        </p:xfrm>
        <a:graphic>
          <a:graphicData uri="http://schemas.openxmlformats.org/drawingml/2006/table">
            <a:tbl>
              <a:tblPr/>
              <a:tblGrid>
                <a:gridCol w="1157288"/>
                <a:gridCol w="1014412"/>
                <a:gridCol w="914400"/>
              </a:tblGrid>
              <a:tr h="47466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T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W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warm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sun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0.15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warm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rain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0.10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cold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sun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0.45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cold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rain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0.30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91" name="Picture 11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3188" y="2789238"/>
            <a:ext cx="129698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92" name="Group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2434577"/>
              </p:ext>
            </p:extLst>
          </p:nvPr>
        </p:nvGraphicFramePr>
        <p:xfrm>
          <a:off x="3627438" y="2049463"/>
          <a:ext cx="1917700" cy="1584960"/>
        </p:xfrm>
        <a:graphic>
          <a:graphicData uri="http://schemas.openxmlformats.org/drawingml/2006/table">
            <a:tbl>
              <a:tblPr/>
              <a:tblGrid>
                <a:gridCol w="1020762"/>
                <a:gridCol w="896938"/>
              </a:tblGrid>
              <a:tr h="4905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T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P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warm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0.25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cold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0.75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616" name="Group 136"/>
          <p:cNvGraphicFramePr>
            <a:graphicFrameLocks noGrp="1"/>
          </p:cNvGraphicFramePr>
          <p:nvPr/>
        </p:nvGraphicFramePr>
        <p:xfrm>
          <a:off x="3613150" y="5016500"/>
          <a:ext cx="1917700" cy="1584960"/>
        </p:xfrm>
        <a:graphic>
          <a:graphicData uri="http://schemas.openxmlformats.org/drawingml/2006/table">
            <a:tbl>
              <a:tblPr/>
              <a:tblGrid>
                <a:gridCol w="1150938"/>
                <a:gridCol w="766762"/>
              </a:tblGrid>
              <a:tr h="523875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W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P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sun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0.6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rain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0.4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0642" name="Group 162"/>
          <p:cNvGrpSpPr>
            <a:grpSpLocks/>
          </p:cNvGrpSpPr>
          <p:nvPr/>
        </p:nvGrpSpPr>
        <p:grpSpPr bwMode="auto">
          <a:xfrm>
            <a:off x="3613150" y="1671638"/>
            <a:ext cx="1931988" cy="4919662"/>
            <a:chOff x="0" y="0"/>
            <a:chExt cx="1217" cy="3099"/>
          </a:xfrm>
        </p:grpSpPr>
        <p:pic>
          <p:nvPicPr>
            <p:cNvPr id="20640" name="Picture 16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" y="0"/>
              <a:ext cx="461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41" name="Picture 161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" y="1873"/>
              <a:ext cx="536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643" name="Picture 163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7163" y="2794000"/>
            <a:ext cx="12985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304800" y="2362200"/>
            <a:ext cx="2819400" cy="4191000"/>
            <a:chOff x="304800" y="2362200"/>
            <a:chExt cx="2819400" cy="4191000"/>
          </a:xfrm>
        </p:grpSpPr>
        <p:cxnSp>
          <p:nvCxnSpPr>
            <p:cNvPr id="3" name="Straight Connector 2"/>
            <p:cNvCxnSpPr/>
            <p:nvPr/>
          </p:nvCxnSpPr>
          <p:spPr bwMode="auto">
            <a:xfrm>
              <a:off x="304800" y="2362200"/>
              <a:ext cx="2590800" cy="3962400"/>
            </a:xfrm>
            <a:prstGeom prst="line">
              <a:avLst/>
            </a:prstGeom>
            <a:solidFill>
              <a:srgbClr val="BBE0E3"/>
            </a:solidFill>
            <a:ln w="571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" name="Straight Connector 4"/>
            <p:cNvCxnSpPr/>
            <p:nvPr/>
          </p:nvCxnSpPr>
          <p:spPr bwMode="auto">
            <a:xfrm flipH="1">
              <a:off x="914400" y="2789238"/>
              <a:ext cx="2209800" cy="3763962"/>
            </a:xfrm>
            <a:prstGeom prst="line">
              <a:avLst/>
            </a:prstGeom>
            <a:solidFill>
              <a:srgbClr val="BBE0E3"/>
            </a:solidFill>
            <a:ln w="571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Conditional Independence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00200"/>
          </a:xfrm>
          <a:ln/>
        </p:spPr>
        <p:txBody>
          <a:bodyPr rIns="132080"/>
          <a:lstStyle/>
          <a:p>
            <a:pPr>
              <a:lnSpc>
                <a:spcPct val="80000"/>
              </a:lnSpc>
            </a:pPr>
            <a:r>
              <a:rPr lang="en-US" sz="2400"/>
              <a:t>Unconditional (absolute) independence very rare (why?)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>
                <a:latin typeface="Arial Italic" charset="0"/>
                <a:cs typeface="Arial Italic" charset="0"/>
                <a:sym typeface="Arial Italic" charset="0"/>
              </a:rPr>
              <a:t>Conditional independence</a:t>
            </a:r>
            <a:r>
              <a:rPr lang="en-US" sz="2400"/>
              <a:t> is our most basic and robust form of knowledge about uncertain environments:</a:t>
            </a:r>
          </a:p>
        </p:txBody>
      </p:sp>
      <p:pic>
        <p:nvPicPr>
          <p:cNvPr id="22532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6050" y="3276600"/>
            <a:ext cx="4841875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5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62813" y="3476625"/>
            <a:ext cx="14017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6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9225" y="3738563"/>
            <a:ext cx="388461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Rectangle 7"/>
          <p:cNvSpPr>
            <a:spLocks/>
          </p:cNvSpPr>
          <p:nvPr/>
        </p:nvSpPr>
        <p:spPr bwMode="auto">
          <a:xfrm>
            <a:off x="673100" y="4470400"/>
            <a:ext cx="4704492" cy="2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82588" indent="-342900">
              <a:lnSpc>
                <a:spcPct val="80000"/>
              </a:lnSpc>
              <a:spcBef>
                <a:spcPts val="738"/>
              </a:spcBef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333399"/>
                </a:solidFill>
                <a:cs typeface="Arial" charset="0"/>
              </a:rPr>
              <a:t>What </a:t>
            </a:r>
            <a:r>
              <a:rPr lang="en-US" sz="2400" dirty="0">
                <a:solidFill>
                  <a:srgbClr val="333399"/>
                </a:solidFill>
                <a:cs typeface="Arial" charset="0"/>
              </a:rPr>
              <a:t>about fire, smoke, alarm?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Footer Placeholder 2"/>
          <p:cNvSpPr txBox="1">
            <a:spLocks noGrp="1"/>
          </p:cNvSpPr>
          <p:nvPr/>
        </p:nvSpPr>
        <p:spPr bwMode="auto">
          <a:xfrm>
            <a:off x="0" y="6667500"/>
            <a:ext cx="5791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/>
              <a:t>© Daniel S. Weld</a:t>
            </a:r>
          </a:p>
        </p:txBody>
      </p:sp>
      <p:sp>
        <p:nvSpPr>
          <p:cNvPr id="148483" name="Slide Number Placeholder 3"/>
          <p:cNvSpPr txBox="1">
            <a:spLocks noGrp="1"/>
          </p:cNvSpPr>
          <p:nvPr/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903869E-1FF3-409E-BB80-4FC361430723}" type="slidenum">
              <a:rPr lang="en-US" sz="1400"/>
              <a:pPr algn="r"/>
              <a:t>15</a:t>
            </a:fld>
            <a:endParaRPr lang="en-US" sz="1400"/>
          </a:p>
        </p:txBody>
      </p:sp>
      <p:sp>
        <p:nvSpPr>
          <p:cNvPr id="1484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Conditional Independence</a:t>
            </a:r>
          </a:p>
        </p:txBody>
      </p:sp>
      <p:sp>
        <p:nvSpPr>
          <p:cNvPr id="148487" name="Rectangle 9"/>
          <p:cNvSpPr>
            <a:spLocks noChangeArrowheads="1"/>
          </p:cNvSpPr>
          <p:nvPr/>
        </p:nvSpPr>
        <p:spPr bwMode="auto">
          <a:xfrm>
            <a:off x="304800" y="2438400"/>
            <a:ext cx="2971800" cy="9906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i="1">
              <a:solidFill>
                <a:srgbClr val="0033CC"/>
              </a:solidFill>
            </a:endParaRPr>
          </a:p>
        </p:txBody>
      </p:sp>
      <p:sp>
        <p:nvSpPr>
          <p:cNvPr id="148494" name="Rectangle 9"/>
          <p:cNvSpPr>
            <a:spLocks noChangeArrowheads="1"/>
          </p:cNvSpPr>
          <p:nvPr/>
        </p:nvSpPr>
        <p:spPr bwMode="auto">
          <a:xfrm>
            <a:off x="3276600" y="2438400"/>
            <a:ext cx="2971800" cy="9906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i="1">
              <a:solidFill>
                <a:srgbClr val="0033CC"/>
              </a:solidFill>
            </a:endParaRPr>
          </a:p>
        </p:txBody>
      </p:sp>
      <p:sp>
        <p:nvSpPr>
          <p:cNvPr id="148496" name="Rectangle 9"/>
          <p:cNvSpPr>
            <a:spLocks noChangeArrowheads="1"/>
          </p:cNvSpPr>
          <p:nvPr/>
        </p:nvSpPr>
        <p:spPr bwMode="auto">
          <a:xfrm>
            <a:off x="304800" y="3429000"/>
            <a:ext cx="2971800" cy="9906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i="1">
              <a:solidFill>
                <a:srgbClr val="0033CC"/>
              </a:solidFill>
            </a:endParaRPr>
          </a:p>
        </p:txBody>
      </p:sp>
      <p:sp>
        <p:nvSpPr>
          <p:cNvPr id="249870" name="Text Box 22"/>
          <p:cNvSpPr txBox="1">
            <a:spLocks noChangeArrowheads="1"/>
          </p:cNvSpPr>
          <p:nvPr/>
        </p:nvSpPr>
        <p:spPr bwMode="auto">
          <a:xfrm>
            <a:off x="1066800" y="1524000"/>
            <a:ext cx="7198702" cy="560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sz="3200" dirty="0"/>
              <a:t>Are A &amp; B independent?   P(A|B)  ?  </a:t>
            </a:r>
            <a:r>
              <a:rPr lang="en-US" sz="3200" dirty="0" smtClean="0"/>
              <a:t> P(A</a:t>
            </a:r>
            <a:r>
              <a:rPr lang="en-US" sz="3200" dirty="0"/>
              <a:t>)</a:t>
            </a:r>
          </a:p>
        </p:txBody>
      </p:sp>
      <p:sp>
        <p:nvSpPr>
          <p:cNvPr id="148498" name="Rectangle 4"/>
          <p:cNvSpPr>
            <a:spLocks noChangeArrowheads="1"/>
          </p:cNvSpPr>
          <p:nvPr/>
        </p:nvSpPr>
        <p:spPr bwMode="auto">
          <a:xfrm>
            <a:off x="304800" y="2438400"/>
            <a:ext cx="5943600" cy="3962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</a:extLst>
        </p:spPr>
        <p:txBody>
          <a:bodyPr wrap="none" lIns="92075" tIns="46038" rIns="92075" bIns="46038" anchor="ctr"/>
          <a:lstStyle/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i="1">
              <a:solidFill>
                <a:srgbClr val="0033CC"/>
              </a:solidFill>
            </a:endParaRPr>
          </a:p>
        </p:txBody>
      </p:sp>
      <p:sp>
        <p:nvSpPr>
          <p:cNvPr id="1326090" name="Rectangle 10"/>
          <p:cNvSpPr>
            <a:spLocks noChangeArrowheads="1"/>
          </p:cNvSpPr>
          <p:nvPr/>
        </p:nvSpPr>
        <p:spPr bwMode="auto">
          <a:xfrm>
            <a:off x="1828800" y="2438400"/>
            <a:ext cx="4419600" cy="3962400"/>
          </a:xfrm>
          <a:prstGeom prst="rect">
            <a:avLst/>
          </a:prstGeom>
          <a:solidFill>
            <a:srgbClr val="3333CC">
              <a:alpha val="63136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i="1">
              <a:solidFill>
                <a:srgbClr val="0033CC"/>
              </a:solidFill>
            </a:endParaRPr>
          </a:p>
        </p:txBody>
      </p:sp>
      <p:sp>
        <p:nvSpPr>
          <p:cNvPr id="148490" name="Text Box 12"/>
          <p:cNvSpPr txBox="1">
            <a:spLocks noChangeArrowheads="1"/>
          </p:cNvSpPr>
          <p:nvPr/>
        </p:nvSpPr>
        <p:spPr bwMode="auto">
          <a:xfrm>
            <a:off x="1066800" y="2971800"/>
            <a:ext cx="4810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sz="3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326093" name="Text Box 13"/>
          <p:cNvSpPr txBox="1">
            <a:spLocks noChangeArrowheads="1"/>
          </p:cNvSpPr>
          <p:nvPr/>
        </p:nvSpPr>
        <p:spPr bwMode="auto">
          <a:xfrm>
            <a:off x="3124200" y="2667000"/>
            <a:ext cx="119697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sz="3200">
                <a:solidFill>
                  <a:schemeClr val="bg1"/>
                </a:solidFill>
              </a:rPr>
              <a:t>A </a:t>
            </a:r>
            <a:r>
              <a:rPr lang="en-US" sz="3200">
                <a:solidFill>
                  <a:schemeClr val="bg1"/>
                </a:solidFill>
                <a:sym typeface="Symbol" pitchFamily="18" charset="2"/>
              </a:rPr>
              <a:t> B</a:t>
            </a:r>
          </a:p>
        </p:txBody>
      </p:sp>
      <p:sp>
        <p:nvSpPr>
          <p:cNvPr id="1326091" name="Text Box 11"/>
          <p:cNvSpPr txBox="1">
            <a:spLocks noChangeArrowheads="1"/>
          </p:cNvSpPr>
          <p:nvPr/>
        </p:nvSpPr>
        <p:spPr bwMode="auto">
          <a:xfrm>
            <a:off x="4648200" y="5029200"/>
            <a:ext cx="5572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sz="3200" i="1">
                <a:solidFill>
                  <a:srgbClr val="0033CC"/>
                </a:solidFill>
              </a:rPr>
              <a:t> </a:t>
            </a:r>
            <a:r>
              <a:rPr lang="en-US" sz="3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" name="Text Box 22"/>
          <p:cNvSpPr txBox="1">
            <a:spLocks noChangeArrowheads="1"/>
          </p:cNvSpPr>
          <p:nvPr/>
        </p:nvSpPr>
        <p:spPr bwMode="auto">
          <a:xfrm>
            <a:off x="6781800" y="1524000"/>
            <a:ext cx="509588" cy="555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sz="3200">
                <a:sym typeface="Symbol" pitchFamily="18" charset="2"/>
              </a:rPr>
              <a:t></a:t>
            </a:r>
            <a:r>
              <a:rPr lang="en-US" sz="3200"/>
              <a:t> </a:t>
            </a:r>
          </a:p>
        </p:txBody>
      </p:sp>
      <p:sp>
        <p:nvSpPr>
          <p:cNvPr id="148500" name="Line 20"/>
          <p:cNvSpPr>
            <a:spLocks noChangeShapeType="1"/>
          </p:cNvSpPr>
          <p:nvPr/>
        </p:nvSpPr>
        <p:spPr bwMode="auto">
          <a:xfrm>
            <a:off x="228600" y="33528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8501" name="Line 21"/>
          <p:cNvSpPr>
            <a:spLocks noChangeShapeType="1"/>
          </p:cNvSpPr>
          <p:nvPr/>
        </p:nvSpPr>
        <p:spPr bwMode="auto">
          <a:xfrm>
            <a:off x="228600" y="44196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8502" name="Line 22"/>
          <p:cNvSpPr>
            <a:spLocks noChangeShapeType="1"/>
          </p:cNvSpPr>
          <p:nvPr/>
        </p:nvSpPr>
        <p:spPr bwMode="auto">
          <a:xfrm>
            <a:off x="228600" y="54864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8503" name="Line 23"/>
          <p:cNvSpPr>
            <a:spLocks noChangeShapeType="1"/>
          </p:cNvSpPr>
          <p:nvPr/>
        </p:nvSpPr>
        <p:spPr bwMode="auto">
          <a:xfrm>
            <a:off x="3276600" y="2362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" name="Text Box 22"/>
          <p:cNvSpPr txBox="1">
            <a:spLocks noChangeArrowheads="1"/>
          </p:cNvSpPr>
          <p:nvPr/>
        </p:nvSpPr>
        <p:spPr bwMode="auto">
          <a:xfrm>
            <a:off x="6324600" y="2590800"/>
            <a:ext cx="2894013" cy="27447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95000"/>
              </a:lnSpc>
              <a:spcBef>
                <a:spcPct val="10000"/>
              </a:spcBef>
            </a:pPr>
            <a:r>
              <a:rPr lang="en-US" sz="2400">
                <a:sym typeface="Symbol" pitchFamily="18" charset="2"/>
              </a:rPr>
              <a:t>P(A)=(.25+.5)/2 </a:t>
            </a:r>
          </a:p>
          <a:p>
            <a:pPr algn="l">
              <a:lnSpc>
                <a:spcPct val="95000"/>
              </a:lnSpc>
              <a:spcBef>
                <a:spcPct val="10000"/>
              </a:spcBef>
            </a:pPr>
            <a:r>
              <a:rPr lang="en-US" sz="2400"/>
              <a:t>        = .375</a:t>
            </a:r>
          </a:p>
          <a:p>
            <a:pPr algn="l">
              <a:lnSpc>
                <a:spcPct val="95000"/>
              </a:lnSpc>
              <a:spcBef>
                <a:spcPct val="10000"/>
              </a:spcBef>
            </a:pPr>
            <a:endParaRPr lang="en-US" sz="2400"/>
          </a:p>
          <a:p>
            <a:pPr algn="l">
              <a:lnSpc>
                <a:spcPct val="95000"/>
              </a:lnSpc>
              <a:spcBef>
                <a:spcPct val="10000"/>
              </a:spcBef>
            </a:pPr>
            <a:r>
              <a:rPr lang="en-US" sz="2400"/>
              <a:t>P(B)= .75</a:t>
            </a:r>
          </a:p>
          <a:p>
            <a:pPr algn="l">
              <a:lnSpc>
                <a:spcPct val="95000"/>
              </a:lnSpc>
              <a:spcBef>
                <a:spcPct val="10000"/>
              </a:spcBef>
            </a:pPr>
            <a:endParaRPr lang="en-US" sz="2400"/>
          </a:p>
          <a:p>
            <a:pPr algn="l">
              <a:lnSpc>
                <a:spcPct val="95000"/>
              </a:lnSpc>
              <a:spcBef>
                <a:spcPct val="10000"/>
              </a:spcBef>
            </a:pPr>
            <a:r>
              <a:rPr lang="en-US" sz="2400"/>
              <a:t>P(A|B)=</a:t>
            </a:r>
            <a:r>
              <a:rPr lang="en-US"/>
              <a:t>(</a:t>
            </a:r>
            <a:r>
              <a:rPr lang="en-US" sz="2400"/>
              <a:t>.25</a:t>
            </a:r>
            <a:r>
              <a:rPr lang="en-US"/>
              <a:t>+</a:t>
            </a:r>
            <a:r>
              <a:rPr lang="en-US" sz="2400"/>
              <a:t>.25</a:t>
            </a:r>
            <a:r>
              <a:rPr lang="en-US"/>
              <a:t>+</a:t>
            </a:r>
            <a:r>
              <a:rPr lang="en-US" sz="2400"/>
              <a:t>.5</a:t>
            </a:r>
            <a:r>
              <a:rPr lang="en-US"/>
              <a:t>)</a:t>
            </a:r>
            <a:r>
              <a:rPr lang="en-US" sz="2400"/>
              <a:t>/3</a:t>
            </a:r>
          </a:p>
          <a:p>
            <a:pPr algn="l">
              <a:lnSpc>
                <a:spcPct val="95000"/>
              </a:lnSpc>
              <a:spcBef>
                <a:spcPct val="10000"/>
              </a:spcBef>
            </a:pPr>
            <a:r>
              <a:rPr lang="en-US" sz="2400"/>
              <a:t>           =.3333</a:t>
            </a:r>
          </a:p>
        </p:txBody>
      </p:sp>
    </p:spTree>
    <p:extLst>
      <p:ext uri="{BB962C8B-B14F-4D97-AF65-F5344CB8AC3E}">
        <p14:creationId xmlns:p14="http://schemas.microsoft.com/office/powerpoint/2010/main" xmlns="" val="1448277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Footer Placeholder 2"/>
          <p:cNvSpPr txBox="1">
            <a:spLocks noGrp="1"/>
          </p:cNvSpPr>
          <p:nvPr/>
        </p:nvSpPr>
        <p:spPr bwMode="auto">
          <a:xfrm>
            <a:off x="0" y="6667500"/>
            <a:ext cx="5791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/>
              <a:t>© Daniel S. Weld</a:t>
            </a:r>
          </a:p>
        </p:txBody>
      </p:sp>
      <p:sp>
        <p:nvSpPr>
          <p:cNvPr id="152579" name="Slide Number Placeholder 3"/>
          <p:cNvSpPr txBox="1">
            <a:spLocks noGrp="1"/>
          </p:cNvSpPr>
          <p:nvPr/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818D29B-F9AC-4779-B31B-0E2172DCF625}" type="slidenum">
              <a:rPr lang="en-US" sz="1400"/>
              <a:pPr algn="r"/>
              <a:t>16</a:t>
            </a:fld>
            <a:endParaRPr lang="en-US" sz="1400"/>
          </a:p>
        </p:txBody>
      </p:sp>
      <p:sp>
        <p:nvSpPr>
          <p:cNvPr id="15258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A, B Conditionally Independent Given C</a:t>
            </a:r>
          </a:p>
        </p:txBody>
      </p:sp>
      <p:sp>
        <p:nvSpPr>
          <p:cNvPr id="152581" name="Rectangle 9"/>
          <p:cNvSpPr>
            <a:spLocks noChangeArrowheads="1"/>
          </p:cNvSpPr>
          <p:nvPr/>
        </p:nvSpPr>
        <p:spPr bwMode="auto">
          <a:xfrm>
            <a:off x="304800" y="2438400"/>
            <a:ext cx="2971800" cy="9906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i="1">
              <a:solidFill>
                <a:srgbClr val="0033CC"/>
              </a:solidFill>
            </a:endParaRPr>
          </a:p>
        </p:txBody>
      </p:sp>
      <p:sp>
        <p:nvSpPr>
          <p:cNvPr id="152582" name="Rectangle 9"/>
          <p:cNvSpPr>
            <a:spLocks noChangeArrowheads="1"/>
          </p:cNvSpPr>
          <p:nvPr/>
        </p:nvSpPr>
        <p:spPr bwMode="auto">
          <a:xfrm>
            <a:off x="3276600" y="2438400"/>
            <a:ext cx="2971800" cy="9906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i="1">
              <a:solidFill>
                <a:srgbClr val="0033CC"/>
              </a:solidFill>
            </a:endParaRPr>
          </a:p>
        </p:txBody>
      </p:sp>
      <p:sp>
        <p:nvSpPr>
          <p:cNvPr id="152583" name="Rectangle 9"/>
          <p:cNvSpPr>
            <a:spLocks noChangeArrowheads="1"/>
          </p:cNvSpPr>
          <p:nvPr/>
        </p:nvSpPr>
        <p:spPr bwMode="auto">
          <a:xfrm>
            <a:off x="304800" y="3429000"/>
            <a:ext cx="2971800" cy="9906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i="1">
              <a:solidFill>
                <a:srgbClr val="0033CC"/>
              </a:solidFill>
            </a:endParaRPr>
          </a:p>
        </p:txBody>
      </p:sp>
      <p:sp>
        <p:nvSpPr>
          <p:cNvPr id="249870" name="Text Box 22"/>
          <p:cNvSpPr txBox="1">
            <a:spLocks noChangeArrowheads="1"/>
          </p:cNvSpPr>
          <p:nvPr/>
        </p:nvSpPr>
        <p:spPr bwMode="auto">
          <a:xfrm>
            <a:off x="2057400" y="1524000"/>
            <a:ext cx="65389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sz="3200"/>
              <a:t>P(A|B,C) = P(A|C)               C = spots  </a:t>
            </a:r>
          </a:p>
        </p:txBody>
      </p:sp>
      <p:sp>
        <p:nvSpPr>
          <p:cNvPr id="152585" name="Rectangle 4"/>
          <p:cNvSpPr>
            <a:spLocks noChangeArrowheads="1"/>
          </p:cNvSpPr>
          <p:nvPr/>
        </p:nvSpPr>
        <p:spPr bwMode="auto">
          <a:xfrm>
            <a:off x="304800" y="2438400"/>
            <a:ext cx="5943600" cy="3962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</a:extLst>
        </p:spPr>
        <p:txBody>
          <a:bodyPr wrap="none" lIns="92075" tIns="46038" rIns="92075" bIns="46038" anchor="ctr"/>
          <a:lstStyle/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i="1">
              <a:solidFill>
                <a:srgbClr val="0033CC"/>
              </a:solidFill>
            </a:endParaRPr>
          </a:p>
        </p:txBody>
      </p:sp>
      <p:sp>
        <p:nvSpPr>
          <p:cNvPr id="1326090" name="Rectangle 10"/>
          <p:cNvSpPr>
            <a:spLocks noChangeArrowheads="1"/>
          </p:cNvSpPr>
          <p:nvPr/>
        </p:nvSpPr>
        <p:spPr bwMode="auto">
          <a:xfrm>
            <a:off x="1752600" y="2438400"/>
            <a:ext cx="4495800" cy="3962400"/>
          </a:xfrm>
          <a:prstGeom prst="rect">
            <a:avLst/>
          </a:prstGeom>
          <a:solidFill>
            <a:srgbClr val="3333CC">
              <a:alpha val="63136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i="1">
              <a:solidFill>
                <a:srgbClr val="0033CC"/>
              </a:solidFill>
            </a:endParaRPr>
          </a:p>
        </p:txBody>
      </p:sp>
      <p:sp>
        <p:nvSpPr>
          <p:cNvPr id="152591" name="Line 15"/>
          <p:cNvSpPr>
            <a:spLocks noChangeShapeType="1"/>
          </p:cNvSpPr>
          <p:nvPr/>
        </p:nvSpPr>
        <p:spPr bwMode="auto">
          <a:xfrm>
            <a:off x="228600" y="33528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2592" name="Line 16"/>
          <p:cNvSpPr>
            <a:spLocks noChangeShapeType="1"/>
          </p:cNvSpPr>
          <p:nvPr/>
        </p:nvSpPr>
        <p:spPr bwMode="auto">
          <a:xfrm>
            <a:off x="228600" y="44196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2593" name="Line 17"/>
          <p:cNvSpPr>
            <a:spLocks noChangeShapeType="1"/>
          </p:cNvSpPr>
          <p:nvPr/>
        </p:nvSpPr>
        <p:spPr bwMode="auto">
          <a:xfrm>
            <a:off x="228600" y="54864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2594" name="Line 18"/>
          <p:cNvSpPr>
            <a:spLocks noChangeShapeType="1"/>
          </p:cNvSpPr>
          <p:nvPr/>
        </p:nvSpPr>
        <p:spPr bwMode="auto">
          <a:xfrm>
            <a:off x="3276600" y="2362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" name="Text Box 22"/>
          <p:cNvSpPr txBox="1">
            <a:spLocks noChangeArrowheads="1"/>
          </p:cNvSpPr>
          <p:nvPr/>
        </p:nvSpPr>
        <p:spPr bwMode="auto">
          <a:xfrm>
            <a:off x="6324600" y="2590800"/>
            <a:ext cx="1898650" cy="1208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95000"/>
              </a:lnSpc>
              <a:spcBef>
                <a:spcPct val="10000"/>
              </a:spcBef>
            </a:pPr>
            <a:r>
              <a:rPr lang="en-US" sz="2400">
                <a:sym typeface="Symbol" pitchFamily="18" charset="2"/>
              </a:rPr>
              <a:t>P(A|C)   =.25 </a:t>
            </a:r>
          </a:p>
          <a:p>
            <a:pPr algn="l">
              <a:lnSpc>
                <a:spcPct val="95000"/>
              </a:lnSpc>
              <a:spcBef>
                <a:spcPct val="10000"/>
              </a:spcBef>
            </a:pPr>
            <a:endParaRPr lang="en-US" sz="2400"/>
          </a:p>
          <a:p>
            <a:pPr algn="l">
              <a:lnSpc>
                <a:spcPct val="95000"/>
              </a:lnSpc>
              <a:spcBef>
                <a:spcPct val="10000"/>
              </a:spcBef>
            </a:pPr>
            <a:endParaRPr lang="en-US" sz="2400"/>
          </a:p>
        </p:txBody>
      </p:sp>
      <p:grpSp>
        <p:nvGrpSpPr>
          <p:cNvPr id="152597" name="Group 21"/>
          <p:cNvGrpSpPr>
            <a:grpSpLocks/>
          </p:cNvGrpSpPr>
          <p:nvPr/>
        </p:nvGrpSpPr>
        <p:grpSpPr bwMode="auto">
          <a:xfrm>
            <a:off x="3276600" y="2514600"/>
            <a:ext cx="2971800" cy="3886200"/>
            <a:chOff x="2064" y="1584"/>
            <a:chExt cx="1872" cy="2448"/>
          </a:xfrm>
        </p:grpSpPr>
        <p:sp>
          <p:nvSpPr>
            <p:cNvPr id="152598" name="Oval 22"/>
            <p:cNvSpPr>
              <a:spLocks noChangeArrowheads="1"/>
            </p:cNvSpPr>
            <p:nvPr/>
          </p:nvSpPr>
          <p:spPr bwMode="auto">
            <a:xfrm>
              <a:off x="2064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599" name="Oval 23"/>
            <p:cNvSpPr>
              <a:spLocks noChangeArrowheads="1"/>
            </p:cNvSpPr>
            <p:nvPr/>
          </p:nvSpPr>
          <p:spPr bwMode="auto">
            <a:xfrm>
              <a:off x="2160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00" name="Oval 24"/>
            <p:cNvSpPr>
              <a:spLocks noChangeArrowheads="1"/>
            </p:cNvSpPr>
            <p:nvPr/>
          </p:nvSpPr>
          <p:spPr bwMode="auto">
            <a:xfrm>
              <a:off x="2256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01" name="Oval 25"/>
            <p:cNvSpPr>
              <a:spLocks noChangeArrowheads="1"/>
            </p:cNvSpPr>
            <p:nvPr/>
          </p:nvSpPr>
          <p:spPr bwMode="auto">
            <a:xfrm>
              <a:off x="2352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02" name="Oval 26"/>
            <p:cNvSpPr>
              <a:spLocks noChangeArrowheads="1"/>
            </p:cNvSpPr>
            <p:nvPr/>
          </p:nvSpPr>
          <p:spPr bwMode="auto">
            <a:xfrm>
              <a:off x="2448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03" name="Oval 27"/>
            <p:cNvSpPr>
              <a:spLocks noChangeArrowheads="1"/>
            </p:cNvSpPr>
            <p:nvPr/>
          </p:nvSpPr>
          <p:spPr bwMode="auto">
            <a:xfrm>
              <a:off x="2544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04" name="Oval 28"/>
            <p:cNvSpPr>
              <a:spLocks noChangeArrowheads="1"/>
            </p:cNvSpPr>
            <p:nvPr/>
          </p:nvSpPr>
          <p:spPr bwMode="auto">
            <a:xfrm>
              <a:off x="2640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05" name="Oval 29"/>
            <p:cNvSpPr>
              <a:spLocks noChangeArrowheads="1"/>
            </p:cNvSpPr>
            <p:nvPr/>
          </p:nvSpPr>
          <p:spPr bwMode="auto">
            <a:xfrm>
              <a:off x="2736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06" name="Oval 30"/>
            <p:cNvSpPr>
              <a:spLocks noChangeArrowheads="1"/>
            </p:cNvSpPr>
            <p:nvPr/>
          </p:nvSpPr>
          <p:spPr bwMode="auto">
            <a:xfrm>
              <a:off x="2832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07" name="Oval 31"/>
            <p:cNvSpPr>
              <a:spLocks noChangeArrowheads="1"/>
            </p:cNvSpPr>
            <p:nvPr/>
          </p:nvSpPr>
          <p:spPr bwMode="auto">
            <a:xfrm>
              <a:off x="2928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08" name="Oval 32"/>
            <p:cNvSpPr>
              <a:spLocks noChangeArrowheads="1"/>
            </p:cNvSpPr>
            <p:nvPr/>
          </p:nvSpPr>
          <p:spPr bwMode="auto">
            <a:xfrm>
              <a:off x="3024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09" name="Oval 33"/>
            <p:cNvSpPr>
              <a:spLocks noChangeArrowheads="1"/>
            </p:cNvSpPr>
            <p:nvPr/>
          </p:nvSpPr>
          <p:spPr bwMode="auto">
            <a:xfrm>
              <a:off x="3120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10" name="Oval 34"/>
            <p:cNvSpPr>
              <a:spLocks noChangeArrowheads="1"/>
            </p:cNvSpPr>
            <p:nvPr/>
          </p:nvSpPr>
          <p:spPr bwMode="auto">
            <a:xfrm>
              <a:off x="3216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11" name="Oval 35"/>
            <p:cNvSpPr>
              <a:spLocks noChangeArrowheads="1"/>
            </p:cNvSpPr>
            <p:nvPr/>
          </p:nvSpPr>
          <p:spPr bwMode="auto">
            <a:xfrm>
              <a:off x="3312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12" name="Oval 36"/>
            <p:cNvSpPr>
              <a:spLocks noChangeArrowheads="1"/>
            </p:cNvSpPr>
            <p:nvPr/>
          </p:nvSpPr>
          <p:spPr bwMode="auto">
            <a:xfrm>
              <a:off x="3408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13" name="Oval 37"/>
            <p:cNvSpPr>
              <a:spLocks noChangeArrowheads="1"/>
            </p:cNvSpPr>
            <p:nvPr/>
          </p:nvSpPr>
          <p:spPr bwMode="auto">
            <a:xfrm>
              <a:off x="3504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14" name="Oval 38"/>
            <p:cNvSpPr>
              <a:spLocks noChangeArrowheads="1"/>
            </p:cNvSpPr>
            <p:nvPr/>
          </p:nvSpPr>
          <p:spPr bwMode="auto">
            <a:xfrm>
              <a:off x="3600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15" name="Oval 39"/>
            <p:cNvSpPr>
              <a:spLocks noChangeArrowheads="1"/>
            </p:cNvSpPr>
            <p:nvPr/>
          </p:nvSpPr>
          <p:spPr bwMode="auto">
            <a:xfrm>
              <a:off x="3696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16" name="Oval 40"/>
            <p:cNvSpPr>
              <a:spLocks noChangeArrowheads="1"/>
            </p:cNvSpPr>
            <p:nvPr/>
          </p:nvSpPr>
          <p:spPr bwMode="auto">
            <a:xfrm>
              <a:off x="3792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17" name="Oval 41"/>
            <p:cNvSpPr>
              <a:spLocks noChangeArrowheads="1"/>
            </p:cNvSpPr>
            <p:nvPr/>
          </p:nvSpPr>
          <p:spPr bwMode="auto">
            <a:xfrm>
              <a:off x="3888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18" name="Oval 42"/>
            <p:cNvSpPr>
              <a:spLocks noChangeArrowheads="1"/>
            </p:cNvSpPr>
            <p:nvPr/>
          </p:nvSpPr>
          <p:spPr bwMode="auto">
            <a:xfrm>
              <a:off x="2064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19" name="Oval 43"/>
            <p:cNvSpPr>
              <a:spLocks noChangeArrowheads="1"/>
            </p:cNvSpPr>
            <p:nvPr/>
          </p:nvSpPr>
          <p:spPr bwMode="auto">
            <a:xfrm>
              <a:off x="2160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20" name="Oval 44"/>
            <p:cNvSpPr>
              <a:spLocks noChangeArrowheads="1"/>
            </p:cNvSpPr>
            <p:nvPr/>
          </p:nvSpPr>
          <p:spPr bwMode="auto">
            <a:xfrm>
              <a:off x="2256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21" name="Oval 45"/>
            <p:cNvSpPr>
              <a:spLocks noChangeArrowheads="1"/>
            </p:cNvSpPr>
            <p:nvPr/>
          </p:nvSpPr>
          <p:spPr bwMode="auto">
            <a:xfrm>
              <a:off x="2352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22" name="Oval 46"/>
            <p:cNvSpPr>
              <a:spLocks noChangeArrowheads="1"/>
            </p:cNvSpPr>
            <p:nvPr/>
          </p:nvSpPr>
          <p:spPr bwMode="auto">
            <a:xfrm>
              <a:off x="2448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23" name="Oval 47"/>
            <p:cNvSpPr>
              <a:spLocks noChangeArrowheads="1"/>
            </p:cNvSpPr>
            <p:nvPr/>
          </p:nvSpPr>
          <p:spPr bwMode="auto">
            <a:xfrm>
              <a:off x="2544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24" name="Oval 48"/>
            <p:cNvSpPr>
              <a:spLocks noChangeArrowheads="1"/>
            </p:cNvSpPr>
            <p:nvPr/>
          </p:nvSpPr>
          <p:spPr bwMode="auto">
            <a:xfrm>
              <a:off x="2640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25" name="Oval 49"/>
            <p:cNvSpPr>
              <a:spLocks noChangeArrowheads="1"/>
            </p:cNvSpPr>
            <p:nvPr/>
          </p:nvSpPr>
          <p:spPr bwMode="auto">
            <a:xfrm>
              <a:off x="2736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26" name="Oval 50"/>
            <p:cNvSpPr>
              <a:spLocks noChangeArrowheads="1"/>
            </p:cNvSpPr>
            <p:nvPr/>
          </p:nvSpPr>
          <p:spPr bwMode="auto">
            <a:xfrm>
              <a:off x="2832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27" name="Oval 51"/>
            <p:cNvSpPr>
              <a:spLocks noChangeArrowheads="1"/>
            </p:cNvSpPr>
            <p:nvPr/>
          </p:nvSpPr>
          <p:spPr bwMode="auto">
            <a:xfrm>
              <a:off x="2928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28" name="Oval 52"/>
            <p:cNvSpPr>
              <a:spLocks noChangeArrowheads="1"/>
            </p:cNvSpPr>
            <p:nvPr/>
          </p:nvSpPr>
          <p:spPr bwMode="auto">
            <a:xfrm>
              <a:off x="3024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29" name="Oval 53"/>
            <p:cNvSpPr>
              <a:spLocks noChangeArrowheads="1"/>
            </p:cNvSpPr>
            <p:nvPr/>
          </p:nvSpPr>
          <p:spPr bwMode="auto">
            <a:xfrm>
              <a:off x="3120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30" name="Oval 54"/>
            <p:cNvSpPr>
              <a:spLocks noChangeArrowheads="1"/>
            </p:cNvSpPr>
            <p:nvPr/>
          </p:nvSpPr>
          <p:spPr bwMode="auto">
            <a:xfrm>
              <a:off x="3216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31" name="Oval 55"/>
            <p:cNvSpPr>
              <a:spLocks noChangeArrowheads="1"/>
            </p:cNvSpPr>
            <p:nvPr/>
          </p:nvSpPr>
          <p:spPr bwMode="auto">
            <a:xfrm>
              <a:off x="3312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32" name="Oval 56"/>
            <p:cNvSpPr>
              <a:spLocks noChangeArrowheads="1"/>
            </p:cNvSpPr>
            <p:nvPr/>
          </p:nvSpPr>
          <p:spPr bwMode="auto">
            <a:xfrm>
              <a:off x="3408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33" name="Oval 57"/>
            <p:cNvSpPr>
              <a:spLocks noChangeArrowheads="1"/>
            </p:cNvSpPr>
            <p:nvPr/>
          </p:nvSpPr>
          <p:spPr bwMode="auto">
            <a:xfrm>
              <a:off x="3504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34" name="Oval 58"/>
            <p:cNvSpPr>
              <a:spLocks noChangeArrowheads="1"/>
            </p:cNvSpPr>
            <p:nvPr/>
          </p:nvSpPr>
          <p:spPr bwMode="auto">
            <a:xfrm>
              <a:off x="3600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35" name="Oval 59"/>
            <p:cNvSpPr>
              <a:spLocks noChangeArrowheads="1"/>
            </p:cNvSpPr>
            <p:nvPr/>
          </p:nvSpPr>
          <p:spPr bwMode="auto">
            <a:xfrm>
              <a:off x="3696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36" name="Oval 60"/>
            <p:cNvSpPr>
              <a:spLocks noChangeArrowheads="1"/>
            </p:cNvSpPr>
            <p:nvPr/>
          </p:nvSpPr>
          <p:spPr bwMode="auto">
            <a:xfrm>
              <a:off x="3792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37" name="Oval 61"/>
            <p:cNvSpPr>
              <a:spLocks noChangeArrowheads="1"/>
            </p:cNvSpPr>
            <p:nvPr/>
          </p:nvSpPr>
          <p:spPr bwMode="auto">
            <a:xfrm>
              <a:off x="3888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38" name="Oval 62"/>
            <p:cNvSpPr>
              <a:spLocks noChangeArrowheads="1"/>
            </p:cNvSpPr>
            <p:nvPr/>
          </p:nvSpPr>
          <p:spPr bwMode="auto">
            <a:xfrm>
              <a:off x="2064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39" name="Oval 63"/>
            <p:cNvSpPr>
              <a:spLocks noChangeArrowheads="1"/>
            </p:cNvSpPr>
            <p:nvPr/>
          </p:nvSpPr>
          <p:spPr bwMode="auto">
            <a:xfrm>
              <a:off x="2160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40" name="Oval 64"/>
            <p:cNvSpPr>
              <a:spLocks noChangeArrowheads="1"/>
            </p:cNvSpPr>
            <p:nvPr/>
          </p:nvSpPr>
          <p:spPr bwMode="auto">
            <a:xfrm>
              <a:off x="2256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41" name="Oval 65"/>
            <p:cNvSpPr>
              <a:spLocks noChangeArrowheads="1"/>
            </p:cNvSpPr>
            <p:nvPr/>
          </p:nvSpPr>
          <p:spPr bwMode="auto">
            <a:xfrm>
              <a:off x="2352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42" name="Oval 66"/>
            <p:cNvSpPr>
              <a:spLocks noChangeArrowheads="1"/>
            </p:cNvSpPr>
            <p:nvPr/>
          </p:nvSpPr>
          <p:spPr bwMode="auto">
            <a:xfrm>
              <a:off x="2448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43" name="Oval 67"/>
            <p:cNvSpPr>
              <a:spLocks noChangeArrowheads="1"/>
            </p:cNvSpPr>
            <p:nvPr/>
          </p:nvSpPr>
          <p:spPr bwMode="auto">
            <a:xfrm>
              <a:off x="2544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44" name="Oval 68"/>
            <p:cNvSpPr>
              <a:spLocks noChangeArrowheads="1"/>
            </p:cNvSpPr>
            <p:nvPr/>
          </p:nvSpPr>
          <p:spPr bwMode="auto">
            <a:xfrm>
              <a:off x="2640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45" name="Oval 69"/>
            <p:cNvSpPr>
              <a:spLocks noChangeArrowheads="1"/>
            </p:cNvSpPr>
            <p:nvPr/>
          </p:nvSpPr>
          <p:spPr bwMode="auto">
            <a:xfrm>
              <a:off x="2736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46" name="Oval 70"/>
            <p:cNvSpPr>
              <a:spLocks noChangeArrowheads="1"/>
            </p:cNvSpPr>
            <p:nvPr/>
          </p:nvSpPr>
          <p:spPr bwMode="auto">
            <a:xfrm>
              <a:off x="2832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47" name="Oval 71"/>
            <p:cNvSpPr>
              <a:spLocks noChangeArrowheads="1"/>
            </p:cNvSpPr>
            <p:nvPr/>
          </p:nvSpPr>
          <p:spPr bwMode="auto">
            <a:xfrm>
              <a:off x="2928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48" name="Oval 72"/>
            <p:cNvSpPr>
              <a:spLocks noChangeArrowheads="1"/>
            </p:cNvSpPr>
            <p:nvPr/>
          </p:nvSpPr>
          <p:spPr bwMode="auto">
            <a:xfrm>
              <a:off x="3024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49" name="Oval 73"/>
            <p:cNvSpPr>
              <a:spLocks noChangeArrowheads="1"/>
            </p:cNvSpPr>
            <p:nvPr/>
          </p:nvSpPr>
          <p:spPr bwMode="auto">
            <a:xfrm>
              <a:off x="3120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50" name="Oval 74"/>
            <p:cNvSpPr>
              <a:spLocks noChangeArrowheads="1"/>
            </p:cNvSpPr>
            <p:nvPr/>
          </p:nvSpPr>
          <p:spPr bwMode="auto">
            <a:xfrm>
              <a:off x="3216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51" name="Oval 75"/>
            <p:cNvSpPr>
              <a:spLocks noChangeArrowheads="1"/>
            </p:cNvSpPr>
            <p:nvPr/>
          </p:nvSpPr>
          <p:spPr bwMode="auto">
            <a:xfrm>
              <a:off x="3312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52" name="Oval 76"/>
            <p:cNvSpPr>
              <a:spLocks noChangeArrowheads="1"/>
            </p:cNvSpPr>
            <p:nvPr/>
          </p:nvSpPr>
          <p:spPr bwMode="auto">
            <a:xfrm>
              <a:off x="3408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53" name="Oval 77"/>
            <p:cNvSpPr>
              <a:spLocks noChangeArrowheads="1"/>
            </p:cNvSpPr>
            <p:nvPr/>
          </p:nvSpPr>
          <p:spPr bwMode="auto">
            <a:xfrm>
              <a:off x="3504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54" name="Oval 78"/>
            <p:cNvSpPr>
              <a:spLocks noChangeArrowheads="1"/>
            </p:cNvSpPr>
            <p:nvPr/>
          </p:nvSpPr>
          <p:spPr bwMode="auto">
            <a:xfrm>
              <a:off x="3600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55" name="Oval 79"/>
            <p:cNvSpPr>
              <a:spLocks noChangeArrowheads="1"/>
            </p:cNvSpPr>
            <p:nvPr/>
          </p:nvSpPr>
          <p:spPr bwMode="auto">
            <a:xfrm>
              <a:off x="3696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56" name="Oval 80"/>
            <p:cNvSpPr>
              <a:spLocks noChangeArrowheads="1"/>
            </p:cNvSpPr>
            <p:nvPr/>
          </p:nvSpPr>
          <p:spPr bwMode="auto">
            <a:xfrm>
              <a:off x="3792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57" name="Oval 81"/>
            <p:cNvSpPr>
              <a:spLocks noChangeArrowheads="1"/>
            </p:cNvSpPr>
            <p:nvPr/>
          </p:nvSpPr>
          <p:spPr bwMode="auto">
            <a:xfrm>
              <a:off x="3888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58" name="Oval 82"/>
            <p:cNvSpPr>
              <a:spLocks noChangeArrowheads="1"/>
            </p:cNvSpPr>
            <p:nvPr/>
          </p:nvSpPr>
          <p:spPr bwMode="auto">
            <a:xfrm>
              <a:off x="2064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59" name="Oval 83"/>
            <p:cNvSpPr>
              <a:spLocks noChangeArrowheads="1"/>
            </p:cNvSpPr>
            <p:nvPr/>
          </p:nvSpPr>
          <p:spPr bwMode="auto">
            <a:xfrm>
              <a:off x="2160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60" name="Oval 84"/>
            <p:cNvSpPr>
              <a:spLocks noChangeArrowheads="1"/>
            </p:cNvSpPr>
            <p:nvPr/>
          </p:nvSpPr>
          <p:spPr bwMode="auto">
            <a:xfrm>
              <a:off x="2256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61" name="Oval 85"/>
            <p:cNvSpPr>
              <a:spLocks noChangeArrowheads="1"/>
            </p:cNvSpPr>
            <p:nvPr/>
          </p:nvSpPr>
          <p:spPr bwMode="auto">
            <a:xfrm>
              <a:off x="2352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62" name="Oval 86"/>
            <p:cNvSpPr>
              <a:spLocks noChangeArrowheads="1"/>
            </p:cNvSpPr>
            <p:nvPr/>
          </p:nvSpPr>
          <p:spPr bwMode="auto">
            <a:xfrm>
              <a:off x="2448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63" name="Oval 87"/>
            <p:cNvSpPr>
              <a:spLocks noChangeArrowheads="1"/>
            </p:cNvSpPr>
            <p:nvPr/>
          </p:nvSpPr>
          <p:spPr bwMode="auto">
            <a:xfrm>
              <a:off x="2544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64" name="Oval 88"/>
            <p:cNvSpPr>
              <a:spLocks noChangeArrowheads="1"/>
            </p:cNvSpPr>
            <p:nvPr/>
          </p:nvSpPr>
          <p:spPr bwMode="auto">
            <a:xfrm>
              <a:off x="2640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65" name="Oval 89"/>
            <p:cNvSpPr>
              <a:spLocks noChangeArrowheads="1"/>
            </p:cNvSpPr>
            <p:nvPr/>
          </p:nvSpPr>
          <p:spPr bwMode="auto">
            <a:xfrm>
              <a:off x="2736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66" name="Oval 90"/>
            <p:cNvSpPr>
              <a:spLocks noChangeArrowheads="1"/>
            </p:cNvSpPr>
            <p:nvPr/>
          </p:nvSpPr>
          <p:spPr bwMode="auto">
            <a:xfrm>
              <a:off x="2832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67" name="Oval 91"/>
            <p:cNvSpPr>
              <a:spLocks noChangeArrowheads="1"/>
            </p:cNvSpPr>
            <p:nvPr/>
          </p:nvSpPr>
          <p:spPr bwMode="auto">
            <a:xfrm>
              <a:off x="2928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68" name="Oval 92"/>
            <p:cNvSpPr>
              <a:spLocks noChangeArrowheads="1"/>
            </p:cNvSpPr>
            <p:nvPr/>
          </p:nvSpPr>
          <p:spPr bwMode="auto">
            <a:xfrm>
              <a:off x="3024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69" name="Oval 93"/>
            <p:cNvSpPr>
              <a:spLocks noChangeArrowheads="1"/>
            </p:cNvSpPr>
            <p:nvPr/>
          </p:nvSpPr>
          <p:spPr bwMode="auto">
            <a:xfrm>
              <a:off x="3120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70" name="Oval 94"/>
            <p:cNvSpPr>
              <a:spLocks noChangeArrowheads="1"/>
            </p:cNvSpPr>
            <p:nvPr/>
          </p:nvSpPr>
          <p:spPr bwMode="auto">
            <a:xfrm>
              <a:off x="3216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71" name="Oval 95"/>
            <p:cNvSpPr>
              <a:spLocks noChangeArrowheads="1"/>
            </p:cNvSpPr>
            <p:nvPr/>
          </p:nvSpPr>
          <p:spPr bwMode="auto">
            <a:xfrm>
              <a:off x="3312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72" name="Oval 96"/>
            <p:cNvSpPr>
              <a:spLocks noChangeArrowheads="1"/>
            </p:cNvSpPr>
            <p:nvPr/>
          </p:nvSpPr>
          <p:spPr bwMode="auto">
            <a:xfrm>
              <a:off x="3408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73" name="Oval 97"/>
            <p:cNvSpPr>
              <a:spLocks noChangeArrowheads="1"/>
            </p:cNvSpPr>
            <p:nvPr/>
          </p:nvSpPr>
          <p:spPr bwMode="auto">
            <a:xfrm>
              <a:off x="3504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74" name="Oval 98"/>
            <p:cNvSpPr>
              <a:spLocks noChangeArrowheads="1"/>
            </p:cNvSpPr>
            <p:nvPr/>
          </p:nvSpPr>
          <p:spPr bwMode="auto">
            <a:xfrm>
              <a:off x="3600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75" name="Oval 99"/>
            <p:cNvSpPr>
              <a:spLocks noChangeArrowheads="1"/>
            </p:cNvSpPr>
            <p:nvPr/>
          </p:nvSpPr>
          <p:spPr bwMode="auto">
            <a:xfrm>
              <a:off x="3696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76" name="Oval 100"/>
            <p:cNvSpPr>
              <a:spLocks noChangeArrowheads="1"/>
            </p:cNvSpPr>
            <p:nvPr/>
          </p:nvSpPr>
          <p:spPr bwMode="auto">
            <a:xfrm>
              <a:off x="3792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77" name="Oval 101"/>
            <p:cNvSpPr>
              <a:spLocks noChangeArrowheads="1"/>
            </p:cNvSpPr>
            <p:nvPr/>
          </p:nvSpPr>
          <p:spPr bwMode="auto">
            <a:xfrm>
              <a:off x="3888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78" name="Oval 102"/>
            <p:cNvSpPr>
              <a:spLocks noChangeArrowheads="1"/>
            </p:cNvSpPr>
            <p:nvPr/>
          </p:nvSpPr>
          <p:spPr bwMode="auto">
            <a:xfrm>
              <a:off x="2064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79" name="Oval 103"/>
            <p:cNvSpPr>
              <a:spLocks noChangeArrowheads="1"/>
            </p:cNvSpPr>
            <p:nvPr/>
          </p:nvSpPr>
          <p:spPr bwMode="auto">
            <a:xfrm>
              <a:off x="2160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80" name="Oval 104"/>
            <p:cNvSpPr>
              <a:spLocks noChangeArrowheads="1"/>
            </p:cNvSpPr>
            <p:nvPr/>
          </p:nvSpPr>
          <p:spPr bwMode="auto">
            <a:xfrm>
              <a:off x="2256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81" name="Oval 105"/>
            <p:cNvSpPr>
              <a:spLocks noChangeArrowheads="1"/>
            </p:cNvSpPr>
            <p:nvPr/>
          </p:nvSpPr>
          <p:spPr bwMode="auto">
            <a:xfrm>
              <a:off x="2352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82" name="Oval 106"/>
            <p:cNvSpPr>
              <a:spLocks noChangeArrowheads="1"/>
            </p:cNvSpPr>
            <p:nvPr/>
          </p:nvSpPr>
          <p:spPr bwMode="auto">
            <a:xfrm>
              <a:off x="2448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83" name="Oval 107"/>
            <p:cNvSpPr>
              <a:spLocks noChangeArrowheads="1"/>
            </p:cNvSpPr>
            <p:nvPr/>
          </p:nvSpPr>
          <p:spPr bwMode="auto">
            <a:xfrm>
              <a:off x="2544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84" name="Oval 108"/>
            <p:cNvSpPr>
              <a:spLocks noChangeArrowheads="1"/>
            </p:cNvSpPr>
            <p:nvPr/>
          </p:nvSpPr>
          <p:spPr bwMode="auto">
            <a:xfrm>
              <a:off x="2640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85" name="Oval 109"/>
            <p:cNvSpPr>
              <a:spLocks noChangeArrowheads="1"/>
            </p:cNvSpPr>
            <p:nvPr/>
          </p:nvSpPr>
          <p:spPr bwMode="auto">
            <a:xfrm>
              <a:off x="2736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86" name="Oval 110"/>
            <p:cNvSpPr>
              <a:spLocks noChangeArrowheads="1"/>
            </p:cNvSpPr>
            <p:nvPr/>
          </p:nvSpPr>
          <p:spPr bwMode="auto">
            <a:xfrm>
              <a:off x="2832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87" name="Oval 111"/>
            <p:cNvSpPr>
              <a:spLocks noChangeArrowheads="1"/>
            </p:cNvSpPr>
            <p:nvPr/>
          </p:nvSpPr>
          <p:spPr bwMode="auto">
            <a:xfrm>
              <a:off x="2928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88" name="Oval 112"/>
            <p:cNvSpPr>
              <a:spLocks noChangeArrowheads="1"/>
            </p:cNvSpPr>
            <p:nvPr/>
          </p:nvSpPr>
          <p:spPr bwMode="auto">
            <a:xfrm>
              <a:off x="3024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89" name="Oval 113"/>
            <p:cNvSpPr>
              <a:spLocks noChangeArrowheads="1"/>
            </p:cNvSpPr>
            <p:nvPr/>
          </p:nvSpPr>
          <p:spPr bwMode="auto">
            <a:xfrm>
              <a:off x="3120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90" name="Oval 114"/>
            <p:cNvSpPr>
              <a:spLocks noChangeArrowheads="1"/>
            </p:cNvSpPr>
            <p:nvPr/>
          </p:nvSpPr>
          <p:spPr bwMode="auto">
            <a:xfrm>
              <a:off x="3216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91" name="Oval 115"/>
            <p:cNvSpPr>
              <a:spLocks noChangeArrowheads="1"/>
            </p:cNvSpPr>
            <p:nvPr/>
          </p:nvSpPr>
          <p:spPr bwMode="auto">
            <a:xfrm>
              <a:off x="3312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92" name="Oval 116"/>
            <p:cNvSpPr>
              <a:spLocks noChangeArrowheads="1"/>
            </p:cNvSpPr>
            <p:nvPr/>
          </p:nvSpPr>
          <p:spPr bwMode="auto">
            <a:xfrm>
              <a:off x="3408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93" name="Oval 117"/>
            <p:cNvSpPr>
              <a:spLocks noChangeArrowheads="1"/>
            </p:cNvSpPr>
            <p:nvPr/>
          </p:nvSpPr>
          <p:spPr bwMode="auto">
            <a:xfrm>
              <a:off x="3504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94" name="Oval 118"/>
            <p:cNvSpPr>
              <a:spLocks noChangeArrowheads="1"/>
            </p:cNvSpPr>
            <p:nvPr/>
          </p:nvSpPr>
          <p:spPr bwMode="auto">
            <a:xfrm>
              <a:off x="3600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95" name="Oval 119"/>
            <p:cNvSpPr>
              <a:spLocks noChangeArrowheads="1"/>
            </p:cNvSpPr>
            <p:nvPr/>
          </p:nvSpPr>
          <p:spPr bwMode="auto">
            <a:xfrm>
              <a:off x="3696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96" name="Oval 120"/>
            <p:cNvSpPr>
              <a:spLocks noChangeArrowheads="1"/>
            </p:cNvSpPr>
            <p:nvPr/>
          </p:nvSpPr>
          <p:spPr bwMode="auto">
            <a:xfrm>
              <a:off x="3792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97" name="Oval 121"/>
            <p:cNvSpPr>
              <a:spLocks noChangeArrowheads="1"/>
            </p:cNvSpPr>
            <p:nvPr/>
          </p:nvSpPr>
          <p:spPr bwMode="auto">
            <a:xfrm>
              <a:off x="3888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98" name="Oval 122"/>
            <p:cNvSpPr>
              <a:spLocks noChangeArrowheads="1"/>
            </p:cNvSpPr>
            <p:nvPr/>
          </p:nvSpPr>
          <p:spPr bwMode="auto">
            <a:xfrm>
              <a:off x="2064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699" name="Oval 123"/>
            <p:cNvSpPr>
              <a:spLocks noChangeArrowheads="1"/>
            </p:cNvSpPr>
            <p:nvPr/>
          </p:nvSpPr>
          <p:spPr bwMode="auto">
            <a:xfrm>
              <a:off x="2160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00" name="Oval 124"/>
            <p:cNvSpPr>
              <a:spLocks noChangeArrowheads="1"/>
            </p:cNvSpPr>
            <p:nvPr/>
          </p:nvSpPr>
          <p:spPr bwMode="auto">
            <a:xfrm>
              <a:off x="2256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01" name="Oval 125"/>
            <p:cNvSpPr>
              <a:spLocks noChangeArrowheads="1"/>
            </p:cNvSpPr>
            <p:nvPr/>
          </p:nvSpPr>
          <p:spPr bwMode="auto">
            <a:xfrm>
              <a:off x="2352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02" name="Oval 126"/>
            <p:cNvSpPr>
              <a:spLocks noChangeArrowheads="1"/>
            </p:cNvSpPr>
            <p:nvPr/>
          </p:nvSpPr>
          <p:spPr bwMode="auto">
            <a:xfrm>
              <a:off x="2448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03" name="Oval 127"/>
            <p:cNvSpPr>
              <a:spLocks noChangeArrowheads="1"/>
            </p:cNvSpPr>
            <p:nvPr/>
          </p:nvSpPr>
          <p:spPr bwMode="auto">
            <a:xfrm>
              <a:off x="2544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04" name="Oval 128"/>
            <p:cNvSpPr>
              <a:spLocks noChangeArrowheads="1"/>
            </p:cNvSpPr>
            <p:nvPr/>
          </p:nvSpPr>
          <p:spPr bwMode="auto">
            <a:xfrm>
              <a:off x="2640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05" name="Oval 129"/>
            <p:cNvSpPr>
              <a:spLocks noChangeArrowheads="1"/>
            </p:cNvSpPr>
            <p:nvPr/>
          </p:nvSpPr>
          <p:spPr bwMode="auto">
            <a:xfrm>
              <a:off x="2736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06" name="Oval 130"/>
            <p:cNvSpPr>
              <a:spLocks noChangeArrowheads="1"/>
            </p:cNvSpPr>
            <p:nvPr/>
          </p:nvSpPr>
          <p:spPr bwMode="auto">
            <a:xfrm>
              <a:off x="2832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07" name="Oval 131"/>
            <p:cNvSpPr>
              <a:spLocks noChangeArrowheads="1"/>
            </p:cNvSpPr>
            <p:nvPr/>
          </p:nvSpPr>
          <p:spPr bwMode="auto">
            <a:xfrm>
              <a:off x="2928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08" name="Oval 132"/>
            <p:cNvSpPr>
              <a:spLocks noChangeArrowheads="1"/>
            </p:cNvSpPr>
            <p:nvPr/>
          </p:nvSpPr>
          <p:spPr bwMode="auto">
            <a:xfrm>
              <a:off x="3024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09" name="Oval 133"/>
            <p:cNvSpPr>
              <a:spLocks noChangeArrowheads="1"/>
            </p:cNvSpPr>
            <p:nvPr/>
          </p:nvSpPr>
          <p:spPr bwMode="auto">
            <a:xfrm>
              <a:off x="3120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10" name="Oval 134"/>
            <p:cNvSpPr>
              <a:spLocks noChangeArrowheads="1"/>
            </p:cNvSpPr>
            <p:nvPr/>
          </p:nvSpPr>
          <p:spPr bwMode="auto">
            <a:xfrm>
              <a:off x="3216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11" name="Oval 135"/>
            <p:cNvSpPr>
              <a:spLocks noChangeArrowheads="1"/>
            </p:cNvSpPr>
            <p:nvPr/>
          </p:nvSpPr>
          <p:spPr bwMode="auto">
            <a:xfrm>
              <a:off x="3312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12" name="Oval 136"/>
            <p:cNvSpPr>
              <a:spLocks noChangeArrowheads="1"/>
            </p:cNvSpPr>
            <p:nvPr/>
          </p:nvSpPr>
          <p:spPr bwMode="auto">
            <a:xfrm>
              <a:off x="3408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13" name="Oval 137"/>
            <p:cNvSpPr>
              <a:spLocks noChangeArrowheads="1"/>
            </p:cNvSpPr>
            <p:nvPr/>
          </p:nvSpPr>
          <p:spPr bwMode="auto">
            <a:xfrm>
              <a:off x="3504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14" name="Oval 138"/>
            <p:cNvSpPr>
              <a:spLocks noChangeArrowheads="1"/>
            </p:cNvSpPr>
            <p:nvPr/>
          </p:nvSpPr>
          <p:spPr bwMode="auto">
            <a:xfrm>
              <a:off x="3600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15" name="Oval 139"/>
            <p:cNvSpPr>
              <a:spLocks noChangeArrowheads="1"/>
            </p:cNvSpPr>
            <p:nvPr/>
          </p:nvSpPr>
          <p:spPr bwMode="auto">
            <a:xfrm>
              <a:off x="3696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16" name="Oval 140"/>
            <p:cNvSpPr>
              <a:spLocks noChangeArrowheads="1"/>
            </p:cNvSpPr>
            <p:nvPr/>
          </p:nvSpPr>
          <p:spPr bwMode="auto">
            <a:xfrm>
              <a:off x="3792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17" name="Oval 141"/>
            <p:cNvSpPr>
              <a:spLocks noChangeArrowheads="1"/>
            </p:cNvSpPr>
            <p:nvPr/>
          </p:nvSpPr>
          <p:spPr bwMode="auto">
            <a:xfrm>
              <a:off x="3888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18" name="Oval 142"/>
            <p:cNvSpPr>
              <a:spLocks noChangeArrowheads="1"/>
            </p:cNvSpPr>
            <p:nvPr/>
          </p:nvSpPr>
          <p:spPr bwMode="auto">
            <a:xfrm>
              <a:off x="2064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19" name="Oval 143"/>
            <p:cNvSpPr>
              <a:spLocks noChangeArrowheads="1"/>
            </p:cNvSpPr>
            <p:nvPr/>
          </p:nvSpPr>
          <p:spPr bwMode="auto">
            <a:xfrm>
              <a:off x="2160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20" name="Oval 144"/>
            <p:cNvSpPr>
              <a:spLocks noChangeArrowheads="1"/>
            </p:cNvSpPr>
            <p:nvPr/>
          </p:nvSpPr>
          <p:spPr bwMode="auto">
            <a:xfrm>
              <a:off x="2256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21" name="Oval 145"/>
            <p:cNvSpPr>
              <a:spLocks noChangeArrowheads="1"/>
            </p:cNvSpPr>
            <p:nvPr/>
          </p:nvSpPr>
          <p:spPr bwMode="auto">
            <a:xfrm>
              <a:off x="2352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22" name="Oval 146"/>
            <p:cNvSpPr>
              <a:spLocks noChangeArrowheads="1"/>
            </p:cNvSpPr>
            <p:nvPr/>
          </p:nvSpPr>
          <p:spPr bwMode="auto">
            <a:xfrm>
              <a:off x="2448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23" name="Oval 147"/>
            <p:cNvSpPr>
              <a:spLocks noChangeArrowheads="1"/>
            </p:cNvSpPr>
            <p:nvPr/>
          </p:nvSpPr>
          <p:spPr bwMode="auto">
            <a:xfrm>
              <a:off x="2544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24" name="Oval 148"/>
            <p:cNvSpPr>
              <a:spLocks noChangeArrowheads="1"/>
            </p:cNvSpPr>
            <p:nvPr/>
          </p:nvSpPr>
          <p:spPr bwMode="auto">
            <a:xfrm>
              <a:off x="2640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25" name="Oval 149"/>
            <p:cNvSpPr>
              <a:spLocks noChangeArrowheads="1"/>
            </p:cNvSpPr>
            <p:nvPr/>
          </p:nvSpPr>
          <p:spPr bwMode="auto">
            <a:xfrm>
              <a:off x="2736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26" name="Oval 150"/>
            <p:cNvSpPr>
              <a:spLocks noChangeArrowheads="1"/>
            </p:cNvSpPr>
            <p:nvPr/>
          </p:nvSpPr>
          <p:spPr bwMode="auto">
            <a:xfrm>
              <a:off x="2832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27" name="Oval 151"/>
            <p:cNvSpPr>
              <a:spLocks noChangeArrowheads="1"/>
            </p:cNvSpPr>
            <p:nvPr/>
          </p:nvSpPr>
          <p:spPr bwMode="auto">
            <a:xfrm>
              <a:off x="2928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28" name="Oval 152"/>
            <p:cNvSpPr>
              <a:spLocks noChangeArrowheads="1"/>
            </p:cNvSpPr>
            <p:nvPr/>
          </p:nvSpPr>
          <p:spPr bwMode="auto">
            <a:xfrm>
              <a:off x="3024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29" name="Oval 153"/>
            <p:cNvSpPr>
              <a:spLocks noChangeArrowheads="1"/>
            </p:cNvSpPr>
            <p:nvPr/>
          </p:nvSpPr>
          <p:spPr bwMode="auto">
            <a:xfrm>
              <a:off x="3120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30" name="Oval 154"/>
            <p:cNvSpPr>
              <a:spLocks noChangeArrowheads="1"/>
            </p:cNvSpPr>
            <p:nvPr/>
          </p:nvSpPr>
          <p:spPr bwMode="auto">
            <a:xfrm>
              <a:off x="3216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31" name="Oval 155"/>
            <p:cNvSpPr>
              <a:spLocks noChangeArrowheads="1"/>
            </p:cNvSpPr>
            <p:nvPr/>
          </p:nvSpPr>
          <p:spPr bwMode="auto">
            <a:xfrm>
              <a:off x="3312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32" name="Oval 156"/>
            <p:cNvSpPr>
              <a:spLocks noChangeArrowheads="1"/>
            </p:cNvSpPr>
            <p:nvPr/>
          </p:nvSpPr>
          <p:spPr bwMode="auto">
            <a:xfrm>
              <a:off x="3408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33" name="Oval 157"/>
            <p:cNvSpPr>
              <a:spLocks noChangeArrowheads="1"/>
            </p:cNvSpPr>
            <p:nvPr/>
          </p:nvSpPr>
          <p:spPr bwMode="auto">
            <a:xfrm>
              <a:off x="3504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34" name="Oval 158"/>
            <p:cNvSpPr>
              <a:spLocks noChangeArrowheads="1"/>
            </p:cNvSpPr>
            <p:nvPr/>
          </p:nvSpPr>
          <p:spPr bwMode="auto">
            <a:xfrm>
              <a:off x="3600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35" name="Oval 159"/>
            <p:cNvSpPr>
              <a:spLocks noChangeArrowheads="1"/>
            </p:cNvSpPr>
            <p:nvPr/>
          </p:nvSpPr>
          <p:spPr bwMode="auto">
            <a:xfrm>
              <a:off x="3696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36" name="Oval 160"/>
            <p:cNvSpPr>
              <a:spLocks noChangeArrowheads="1"/>
            </p:cNvSpPr>
            <p:nvPr/>
          </p:nvSpPr>
          <p:spPr bwMode="auto">
            <a:xfrm>
              <a:off x="3792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37" name="Oval 161"/>
            <p:cNvSpPr>
              <a:spLocks noChangeArrowheads="1"/>
            </p:cNvSpPr>
            <p:nvPr/>
          </p:nvSpPr>
          <p:spPr bwMode="auto">
            <a:xfrm>
              <a:off x="3888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38" name="Oval 162"/>
            <p:cNvSpPr>
              <a:spLocks noChangeArrowheads="1"/>
            </p:cNvSpPr>
            <p:nvPr/>
          </p:nvSpPr>
          <p:spPr bwMode="auto">
            <a:xfrm>
              <a:off x="2064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39" name="Oval 163"/>
            <p:cNvSpPr>
              <a:spLocks noChangeArrowheads="1"/>
            </p:cNvSpPr>
            <p:nvPr/>
          </p:nvSpPr>
          <p:spPr bwMode="auto">
            <a:xfrm>
              <a:off x="2160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40" name="Oval 164"/>
            <p:cNvSpPr>
              <a:spLocks noChangeArrowheads="1"/>
            </p:cNvSpPr>
            <p:nvPr/>
          </p:nvSpPr>
          <p:spPr bwMode="auto">
            <a:xfrm>
              <a:off x="2256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41" name="Oval 165"/>
            <p:cNvSpPr>
              <a:spLocks noChangeArrowheads="1"/>
            </p:cNvSpPr>
            <p:nvPr/>
          </p:nvSpPr>
          <p:spPr bwMode="auto">
            <a:xfrm>
              <a:off x="2352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42" name="Oval 166"/>
            <p:cNvSpPr>
              <a:spLocks noChangeArrowheads="1"/>
            </p:cNvSpPr>
            <p:nvPr/>
          </p:nvSpPr>
          <p:spPr bwMode="auto">
            <a:xfrm>
              <a:off x="2448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43" name="Oval 167"/>
            <p:cNvSpPr>
              <a:spLocks noChangeArrowheads="1"/>
            </p:cNvSpPr>
            <p:nvPr/>
          </p:nvSpPr>
          <p:spPr bwMode="auto">
            <a:xfrm>
              <a:off x="2544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44" name="Oval 168"/>
            <p:cNvSpPr>
              <a:spLocks noChangeArrowheads="1"/>
            </p:cNvSpPr>
            <p:nvPr/>
          </p:nvSpPr>
          <p:spPr bwMode="auto">
            <a:xfrm>
              <a:off x="2640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45" name="Oval 169"/>
            <p:cNvSpPr>
              <a:spLocks noChangeArrowheads="1"/>
            </p:cNvSpPr>
            <p:nvPr/>
          </p:nvSpPr>
          <p:spPr bwMode="auto">
            <a:xfrm>
              <a:off x="2736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46" name="Oval 170"/>
            <p:cNvSpPr>
              <a:spLocks noChangeArrowheads="1"/>
            </p:cNvSpPr>
            <p:nvPr/>
          </p:nvSpPr>
          <p:spPr bwMode="auto">
            <a:xfrm>
              <a:off x="2832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47" name="Oval 171"/>
            <p:cNvSpPr>
              <a:spLocks noChangeArrowheads="1"/>
            </p:cNvSpPr>
            <p:nvPr/>
          </p:nvSpPr>
          <p:spPr bwMode="auto">
            <a:xfrm>
              <a:off x="2928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48" name="Oval 172"/>
            <p:cNvSpPr>
              <a:spLocks noChangeArrowheads="1"/>
            </p:cNvSpPr>
            <p:nvPr/>
          </p:nvSpPr>
          <p:spPr bwMode="auto">
            <a:xfrm>
              <a:off x="3024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49" name="Oval 173"/>
            <p:cNvSpPr>
              <a:spLocks noChangeArrowheads="1"/>
            </p:cNvSpPr>
            <p:nvPr/>
          </p:nvSpPr>
          <p:spPr bwMode="auto">
            <a:xfrm>
              <a:off x="3120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50" name="Oval 174"/>
            <p:cNvSpPr>
              <a:spLocks noChangeArrowheads="1"/>
            </p:cNvSpPr>
            <p:nvPr/>
          </p:nvSpPr>
          <p:spPr bwMode="auto">
            <a:xfrm>
              <a:off x="3216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51" name="Oval 175"/>
            <p:cNvSpPr>
              <a:spLocks noChangeArrowheads="1"/>
            </p:cNvSpPr>
            <p:nvPr/>
          </p:nvSpPr>
          <p:spPr bwMode="auto">
            <a:xfrm>
              <a:off x="3312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52" name="Oval 176"/>
            <p:cNvSpPr>
              <a:spLocks noChangeArrowheads="1"/>
            </p:cNvSpPr>
            <p:nvPr/>
          </p:nvSpPr>
          <p:spPr bwMode="auto">
            <a:xfrm>
              <a:off x="3408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53" name="Oval 177"/>
            <p:cNvSpPr>
              <a:spLocks noChangeArrowheads="1"/>
            </p:cNvSpPr>
            <p:nvPr/>
          </p:nvSpPr>
          <p:spPr bwMode="auto">
            <a:xfrm>
              <a:off x="3504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54" name="Oval 178"/>
            <p:cNvSpPr>
              <a:spLocks noChangeArrowheads="1"/>
            </p:cNvSpPr>
            <p:nvPr/>
          </p:nvSpPr>
          <p:spPr bwMode="auto">
            <a:xfrm>
              <a:off x="3600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55" name="Oval 179"/>
            <p:cNvSpPr>
              <a:spLocks noChangeArrowheads="1"/>
            </p:cNvSpPr>
            <p:nvPr/>
          </p:nvSpPr>
          <p:spPr bwMode="auto">
            <a:xfrm>
              <a:off x="3696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56" name="Oval 180"/>
            <p:cNvSpPr>
              <a:spLocks noChangeArrowheads="1"/>
            </p:cNvSpPr>
            <p:nvPr/>
          </p:nvSpPr>
          <p:spPr bwMode="auto">
            <a:xfrm>
              <a:off x="3792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57" name="Oval 181"/>
            <p:cNvSpPr>
              <a:spLocks noChangeArrowheads="1"/>
            </p:cNvSpPr>
            <p:nvPr/>
          </p:nvSpPr>
          <p:spPr bwMode="auto">
            <a:xfrm>
              <a:off x="3888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58" name="Oval 182"/>
            <p:cNvSpPr>
              <a:spLocks noChangeArrowheads="1"/>
            </p:cNvSpPr>
            <p:nvPr/>
          </p:nvSpPr>
          <p:spPr bwMode="auto">
            <a:xfrm>
              <a:off x="2064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59" name="Oval 183"/>
            <p:cNvSpPr>
              <a:spLocks noChangeArrowheads="1"/>
            </p:cNvSpPr>
            <p:nvPr/>
          </p:nvSpPr>
          <p:spPr bwMode="auto">
            <a:xfrm>
              <a:off x="2160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60" name="Oval 184"/>
            <p:cNvSpPr>
              <a:spLocks noChangeArrowheads="1"/>
            </p:cNvSpPr>
            <p:nvPr/>
          </p:nvSpPr>
          <p:spPr bwMode="auto">
            <a:xfrm>
              <a:off x="2256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61" name="Oval 185"/>
            <p:cNvSpPr>
              <a:spLocks noChangeArrowheads="1"/>
            </p:cNvSpPr>
            <p:nvPr/>
          </p:nvSpPr>
          <p:spPr bwMode="auto">
            <a:xfrm>
              <a:off x="2352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62" name="Oval 186"/>
            <p:cNvSpPr>
              <a:spLocks noChangeArrowheads="1"/>
            </p:cNvSpPr>
            <p:nvPr/>
          </p:nvSpPr>
          <p:spPr bwMode="auto">
            <a:xfrm>
              <a:off x="2448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63" name="Oval 187"/>
            <p:cNvSpPr>
              <a:spLocks noChangeArrowheads="1"/>
            </p:cNvSpPr>
            <p:nvPr/>
          </p:nvSpPr>
          <p:spPr bwMode="auto">
            <a:xfrm>
              <a:off x="2544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64" name="Oval 188"/>
            <p:cNvSpPr>
              <a:spLocks noChangeArrowheads="1"/>
            </p:cNvSpPr>
            <p:nvPr/>
          </p:nvSpPr>
          <p:spPr bwMode="auto">
            <a:xfrm>
              <a:off x="2640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65" name="Oval 189"/>
            <p:cNvSpPr>
              <a:spLocks noChangeArrowheads="1"/>
            </p:cNvSpPr>
            <p:nvPr/>
          </p:nvSpPr>
          <p:spPr bwMode="auto">
            <a:xfrm>
              <a:off x="2736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66" name="Oval 190"/>
            <p:cNvSpPr>
              <a:spLocks noChangeArrowheads="1"/>
            </p:cNvSpPr>
            <p:nvPr/>
          </p:nvSpPr>
          <p:spPr bwMode="auto">
            <a:xfrm>
              <a:off x="2832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67" name="Oval 191"/>
            <p:cNvSpPr>
              <a:spLocks noChangeArrowheads="1"/>
            </p:cNvSpPr>
            <p:nvPr/>
          </p:nvSpPr>
          <p:spPr bwMode="auto">
            <a:xfrm>
              <a:off x="2928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68" name="Oval 192"/>
            <p:cNvSpPr>
              <a:spLocks noChangeArrowheads="1"/>
            </p:cNvSpPr>
            <p:nvPr/>
          </p:nvSpPr>
          <p:spPr bwMode="auto">
            <a:xfrm>
              <a:off x="3024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69" name="Oval 193"/>
            <p:cNvSpPr>
              <a:spLocks noChangeArrowheads="1"/>
            </p:cNvSpPr>
            <p:nvPr/>
          </p:nvSpPr>
          <p:spPr bwMode="auto">
            <a:xfrm>
              <a:off x="3120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70" name="Oval 194"/>
            <p:cNvSpPr>
              <a:spLocks noChangeArrowheads="1"/>
            </p:cNvSpPr>
            <p:nvPr/>
          </p:nvSpPr>
          <p:spPr bwMode="auto">
            <a:xfrm>
              <a:off x="3216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71" name="Oval 195"/>
            <p:cNvSpPr>
              <a:spLocks noChangeArrowheads="1"/>
            </p:cNvSpPr>
            <p:nvPr/>
          </p:nvSpPr>
          <p:spPr bwMode="auto">
            <a:xfrm>
              <a:off x="3312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72" name="Oval 196"/>
            <p:cNvSpPr>
              <a:spLocks noChangeArrowheads="1"/>
            </p:cNvSpPr>
            <p:nvPr/>
          </p:nvSpPr>
          <p:spPr bwMode="auto">
            <a:xfrm>
              <a:off x="3408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73" name="Oval 197"/>
            <p:cNvSpPr>
              <a:spLocks noChangeArrowheads="1"/>
            </p:cNvSpPr>
            <p:nvPr/>
          </p:nvSpPr>
          <p:spPr bwMode="auto">
            <a:xfrm>
              <a:off x="3504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74" name="Oval 198"/>
            <p:cNvSpPr>
              <a:spLocks noChangeArrowheads="1"/>
            </p:cNvSpPr>
            <p:nvPr/>
          </p:nvSpPr>
          <p:spPr bwMode="auto">
            <a:xfrm>
              <a:off x="3600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75" name="Oval 199"/>
            <p:cNvSpPr>
              <a:spLocks noChangeArrowheads="1"/>
            </p:cNvSpPr>
            <p:nvPr/>
          </p:nvSpPr>
          <p:spPr bwMode="auto">
            <a:xfrm>
              <a:off x="3696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76" name="Oval 200"/>
            <p:cNvSpPr>
              <a:spLocks noChangeArrowheads="1"/>
            </p:cNvSpPr>
            <p:nvPr/>
          </p:nvSpPr>
          <p:spPr bwMode="auto">
            <a:xfrm>
              <a:off x="3792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77" name="Oval 201"/>
            <p:cNvSpPr>
              <a:spLocks noChangeArrowheads="1"/>
            </p:cNvSpPr>
            <p:nvPr/>
          </p:nvSpPr>
          <p:spPr bwMode="auto">
            <a:xfrm>
              <a:off x="3888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78" name="Oval 202"/>
            <p:cNvSpPr>
              <a:spLocks noChangeArrowheads="1"/>
            </p:cNvSpPr>
            <p:nvPr/>
          </p:nvSpPr>
          <p:spPr bwMode="auto">
            <a:xfrm>
              <a:off x="2064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79" name="Oval 203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80" name="Oval 204"/>
            <p:cNvSpPr>
              <a:spLocks noChangeArrowheads="1"/>
            </p:cNvSpPr>
            <p:nvPr/>
          </p:nvSpPr>
          <p:spPr bwMode="auto">
            <a:xfrm>
              <a:off x="2256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81" name="Oval 205"/>
            <p:cNvSpPr>
              <a:spLocks noChangeArrowheads="1"/>
            </p:cNvSpPr>
            <p:nvPr/>
          </p:nvSpPr>
          <p:spPr bwMode="auto">
            <a:xfrm>
              <a:off x="2352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82" name="Oval 206"/>
            <p:cNvSpPr>
              <a:spLocks noChangeArrowheads="1"/>
            </p:cNvSpPr>
            <p:nvPr/>
          </p:nvSpPr>
          <p:spPr bwMode="auto">
            <a:xfrm>
              <a:off x="2448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83" name="Oval 207"/>
            <p:cNvSpPr>
              <a:spLocks noChangeArrowheads="1"/>
            </p:cNvSpPr>
            <p:nvPr/>
          </p:nvSpPr>
          <p:spPr bwMode="auto">
            <a:xfrm>
              <a:off x="2544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84" name="Oval 208"/>
            <p:cNvSpPr>
              <a:spLocks noChangeArrowheads="1"/>
            </p:cNvSpPr>
            <p:nvPr/>
          </p:nvSpPr>
          <p:spPr bwMode="auto">
            <a:xfrm>
              <a:off x="2640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85" name="Oval 209"/>
            <p:cNvSpPr>
              <a:spLocks noChangeArrowheads="1"/>
            </p:cNvSpPr>
            <p:nvPr/>
          </p:nvSpPr>
          <p:spPr bwMode="auto">
            <a:xfrm>
              <a:off x="2736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86" name="Oval 210"/>
            <p:cNvSpPr>
              <a:spLocks noChangeArrowheads="1"/>
            </p:cNvSpPr>
            <p:nvPr/>
          </p:nvSpPr>
          <p:spPr bwMode="auto">
            <a:xfrm>
              <a:off x="2832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87" name="Oval 211"/>
            <p:cNvSpPr>
              <a:spLocks noChangeArrowheads="1"/>
            </p:cNvSpPr>
            <p:nvPr/>
          </p:nvSpPr>
          <p:spPr bwMode="auto">
            <a:xfrm>
              <a:off x="2928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88" name="Oval 212"/>
            <p:cNvSpPr>
              <a:spLocks noChangeArrowheads="1"/>
            </p:cNvSpPr>
            <p:nvPr/>
          </p:nvSpPr>
          <p:spPr bwMode="auto">
            <a:xfrm>
              <a:off x="3024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89" name="Oval 213"/>
            <p:cNvSpPr>
              <a:spLocks noChangeArrowheads="1"/>
            </p:cNvSpPr>
            <p:nvPr/>
          </p:nvSpPr>
          <p:spPr bwMode="auto">
            <a:xfrm>
              <a:off x="3120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90" name="Oval 214"/>
            <p:cNvSpPr>
              <a:spLocks noChangeArrowheads="1"/>
            </p:cNvSpPr>
            <p:nvPr/>
          </p:nvSpPr>
          <p:spPr bwMode="auto">
            <a:xfrm>
              <a:off x="3216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91" name="Oval 215"/>
            <p:cNvSpPr>
              <a:spLocks noChangeArrowheads="1"/>
            </p:cNvSpPr>
            <p:nvPr/>
          </p:nvSpPr>
          <p:spPr bwMode="auto">
            <a:xfrm>
              <a:off x="3312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92" name="Oval 216"/>
            <p:cNvSpPr>
              <a:spLocks noChangeArrowheads="1"/>
            </p:cNvSpPr>
            <p:nvPr/>
          </p:nvSpPr>
          <p:spPr bwMode="auto">
            <a:xfrm>
              <a:off x="3408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93" name="Oval 217"/>
            <p:cNvSpPr>
              <a:spLocks noChangeArrowheads="1"/>
            </p:cNvSpPr>
            <p:nvPr/>
          </p:nvSpPr>
          <p:spPr bwMode="auto">
            <a:xfrm>
              <a:off x="3504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94" name="Oval 218"/>
            <p:cNvSpPr>
              <a:spLocks noChangeArrowheads="1"/>
            </p:cNvSpPr>
            <p:nvPr/>
          </p:nvSpPr>
          <p:spPr bwMode="auto">
            <a:xfrm>
              <a:off x="3600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95" name="Oval 219"/>
            <p:cNvSpPr>
              <a:spLocks noChangeArrowheads="1"/>
            </p:cNvSpPr>
            <p:nvPr/>
          </p:nvSpPr>
          <p:spPr bwMode="auto">
            <a:xfrm>
              <a:off x="3696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96" name="Oval 220"/>
            <p:cNvSpPr>
              <a:spLocks noChangeArrowheads="1"/>
            </p:cNvSpPr>
            <p:nvPr/>
          </p:nvSpPr>
          <p:spPr bwMode="auto">
            <a:xfrm>
              <a:off x="3792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97" name="Oval 221"/>
            <p:cNvSpPr>
              <a:spLocks noChangeArrowheads="1"/>
            </p:cNvSpPr>
            <p:nvPr/>
          </p:nvSpPr>
          <p:spPr bwMode="auto">
            <a:xfrm>
              <a:off x="3888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98" name="Oval 222"/>
            <p:cNvSpPr>
              <a:spLocks noChangeArrowheads="1"/>
            </p:cNvSpPr>
            <p:nvPr/>
          </p:nvSpPr>
          <p:spPr bwMode="auto">
            <a:xfrm>
              <a:off x="2064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799" name="Oval 223"/>
            <p:cNvSpPr>
              <a:spLocks noChangeArrowheads="1"/>
            </p:cNvSpPr>
            <p:nvPr/>
          </p:nvSpPr>
          <p:spPr bwMode="auto">
            <a:xfrm>
              <a:off x="2160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00" name="Oval 224"/>
            <p:cNvSpPr>
              <a:spLocks noChangeArrowheads="1"/>
            </p:cNvSpPr>
            <p:nvPr/>
          </p:nvSpPr>
          <p:spPr bwMode="auto">
            <a:xfrm>
              <a:off x="2256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01" name="Oval 225"/>
            <p:cNvSpPr>
              <a:spLocks noChangeArrowheads="1"/>
            </p:cNvSpPr>
            <p:nvPr/>
          </p:nvSpPr>
          <p:spPr bwMode="auto">
            <a:xfrm>
              <a:off x="2352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02" name="Oval 226"/>
            <p:cNvSpPr>
              <a:spLocks noChangeArrowheads="1"/>
            </p:cNvSpPr>
            <p:nvPr/>
          </p:nvSpPr>
          <p:spPr bwMode="auto">
            <a:xfrm>
              <a:off x="2448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03" name="Oval 227"/>
            <p:cNvSpPr>
              <a:spLocks noChangeArrowheads="1"/>
            </p:cNvSpPr>
            <p:nvPr/>
          </p:nvSpPr>
          <p:spPr bwMode="auto">
            <a:xfrm>
              <a:off x="2544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04" name="Oval 228"/>
            <p:cNvSpPr>
              <a:spLocks noChangeArrowheads="1"/>
            </p:cNvSpPr>
            <p:nvPr/>
          </p:nvSpPr>
          <p:spPr bwMode="auto">
            <a:xfrm>
              <a:off x="2640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05" name="Oval 229"/>
            <p:cNvSpPr>
              <a:spLocks noChangeArrowheads="1"/>
            </p:cNvSpPr>
            <p:nvPr/>
          </p:nvSpPr>
          <p:spPr bwMode="auto">
            <a:xfrm>
              <a:off x="2736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06" name="Oval 230"/>
            <p:cNvSpPr>
              <a:spLocks noChangeArrowheads="1"/>
            </p:cNvSpPr>
            <p:nvPr/>
          </p:nvSpPr>
          <p:spPr bwMode="auto">
            <a:xfrm>
              <a:off x="2832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07" name="Oval 231"/>
            <p:cNvSpPr>
              <a:spLocks noChangeArrowheads="1"/>
            </p:cNvSpPr>
            <p:nvPr/>
          </p:nvSpPr>
          <p:spPr bwMode="auto">
            <a:xfrm>
              <a:off x="2928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08" name="Oval 232"/>
            <p:cNvSpPr>
              <a:spLocks noChangeArrowheads="1"/>
            </p:cNvSpPr>
            <p:nvPr/>
          </p:nvSpPr>
          <p:spPr bwMode="auto">
            <a:xfrm>
              <a:off x="3024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09" name="Oval 233"/>
            <p:cNvSpPr>
              <a:spLocks noChangeArrowheads="1"/>
            </p:cNvSpPr>
            <p:nvPr/>
          </p:nvSpPr>
          <p:spPr bwMode="auto">
            <a:xfrm>
              <a:off x="3120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10" name="Oval 234"/>
            <p:cNvSpPr>
              <a:spLocks noChangeArrowheads="1"/>
            </p:cNvSpPr>
            <p:nvPr/>
          </p:nvSpPr>
          <p:spPr bwMode="auto">
            <a:xfrm>
              <a:off x="3216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11" name="Oval 235"/>
            <p:cNvSpPr>
              <a:spLocks noChangeArrowheads="1"/>
            </p:cNvSpPr>
            <p:nvPr/>
          </p:nvSpPr>
          <p:spPr bwMode="auto">
            <a:xfrm>
              <a:off x="3312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12" name="Oval 236"/>
            <p:cNvSpPr>
              <a:spLocks noChangeArrowheads="1"/>
            </p:cNvSpPr>
            <p:nvPr/>
          </p:nvSpPr>
          <p:spPr bwMode="auto">
            <a:xfrm>
              <a:off x="3408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13" name="Oval 237"/>
            <p:cNvSpPr>
              <a:spLocks noChangeArrowheads="1"/>
            </p:cNvSpPr>
            <p:nvPr/>
          </p:nvSpPr>
          <p:spPr bwMode="auto">
            <a:xfrm>
              <a:off x="3504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14" name="Oval 238"/>
            <p:cNvSpPr>
              <a:spLocks noChangeArrowheads="1"/>
            </p:cNvSpPr>
            <p:nvPr/>
          </p:nvSpPr>
          <p:spPr bwMode="auto">
            <a:xfrm>
              <a:off x="3600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15" name="Oval 239"/>
            <p:cNvSpPr>
              <a:spLocks noChangeArrowheads="1"/>
            </p:cNvSpPr>
            <p:nvPr/>
          </p:nvSpPr>
          <p:spPr bwMode="auto">
            <a:xfrm>
              <a:off x="3696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16" name="Oval 240"/>
            <p:cNvSpPr>
              <a:spLocks noChangeArrowheads="1"/>
            </p:cNvSpPr>
            <p:nvPr/>
          </p:nvSpPr>
          <p:spPr bwMode="auto">
            <a:xfrm>
              <a:off x="3792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17" name="Oval 241"/>
            <p:cNvSpPr>
              <a:spLocks noChangeArrowheads="1"/>
            </p:cNvSpPr>
            <p:nvPr/>
          </p:nvSpPr>
          <p:spPr bwMode="auto">
            <a:xfrm>
              <a:off x="3888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18" name="Oval 242"/>
            <p:cNvSpPr>
              <a:spLocks noChangeArrowheads="1"/>
            </p:cNvSpPr>
            <p:nvPr/>
          </p:nvSpPr>
          <p:spPr bwMode="auto">
            <a:xfrm>
              <a:off x="2064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19" name="Oval 243"/>
            <p:cNvSpPr>
              <a:spLocks noChangeArrowheads="1"/>
            </p:cNvSpPr>
            <p:nvPr/>
          </p:nvSpPr>
          <p:spPr bwMode="auto">
            <a:xfrm>
              <a:off x="2160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20" name="Oval 244"/>
            <p:cNvSpPr>
              <a:spLocks noChangeArrowheads="1"/>
            </p:cNvSpPr>
            <p:nvPr/>
          </p:nvSpPr>
          <p:spPr bwMode="auto">
            <a:xfrm>
              <a:off x="2256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21" name="Oval 245"/>
            <p:cNvSpPr>
              <a:spLocks noChangeArrowheads="1"/>
            </p:cNvSpPr>
            <p:nvPr/>
          </p:nvSpPr>
          <p:spPr bwMode="auto">
            <a:xfrm>
              <a:off x="2352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22" name="Oval 246"/>
            <p:cNvSpPr>
              <a:spLocks noChangeArrowheads="1"/>
            </p:cNvSpPr>
            <p:nvPr/>
          </p:nvSpPr>
          <p:spPr bwMode="auto">
            <a:xfrm>
              <a:off x="2448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23" name="Oval 247"/>
            <p:cNvSpPr>
              <a:spLocks noChangeArrowheads="1"/>
            </p:cNvSpPr>
            <p:nvPr/>
          </p:nvSpPr>
          <p:spPr bwMode="auto">
            <a:xfrm>
              <a:off x="2544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24" name="Oval 248"/>
            <p:cNvSpPr>
              <a:spLocks noChangeArrowheads="1"/>
            </p:cNvSpPr>
            <p:nvPr/>
          </p:nvSpPr>
          <p:spPr bwMode="auto">
            <a:xfrm>
              <a:off x="2640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25" name="Oval 249"/>
            <p:cNvSpPr>
              <a:spLocks noChangeArrowheads="1"/>
            </p:cNvSpPr>
            <p:nvPr/>
          </p:nvSpPr>
          <p:spPr bwMode="auto">
            <a:xfrm>
              <a:off x="2736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26" name="Oval 250"/>
            <p:cNvSpPr>
              <a:spLocks noChangeArrowheads="1"/>
            </p:cNvSpPr>
            <p:nvPr/>
          </p:nvSpPr>
          <p:spPr bwMode="auto">
            <a:xfrm>
              <a:off x="2832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27" name="Oval 251"/>
            <p:cNvSpPr>
              <a:spLocks noChangeArrowheads="1"/>
            </p:cNvSpPr>
            <p:nvPr/>
          </p:nvSpPr>
          <p:spPr bwMode="auto">
            <a:xfrm>
              <a:off x="2928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28" name="Oval 252"/>
            <p:cNvSpPr>
              <a:spLocks noChangeArrowheads="1"/>
            </p:cNvSpPr>
            <p:nvPr/>
          </p:nvSpPr>
          <p:spPr bwMode="auto">
            <a:xfrm>
              <a:off x="3024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29" name="Oval 253"/>
            <p:cNvSpPr>
              <a:spLocks noChangeArrowheads="1"/>
            </p:cNvSpPr>
            <p:nvPr/>
          </p:nvSpPr>
          <p:spPr bwMode="auto">
            <a:xfrm>
              <a:off x="3120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30" name="Oval 254"/>
            <p:cNvSpPr>
              <a:spLocks noChangeArrowheads="1"/>
            </p:cNvSpPr>
            <p:nvPr/>
          </p:nvSpPr>
          <p:spPr bwMode="auto">
            <a:xfrm>
              <a:off x="3216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31" name="Oval 255"/>
            <p:cNvSpPr>
              <a:spLocks noChangeArrowheads="1"/>
            </p:cNvSpPr>
            <p:nvPr/>
          </p:nvSpPr>
          <p:spPr bwMode="auto">
            <a:xfrm>
              <a:off x="3312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32" name="Oval 256"/>
            <p:cNvSpPr>
              <a:spLocks noChangeArrowheads="1"/>
            </p:cNvSpPr>
            <p:nvPr/>
          </p:nvSpPr>
          <p:spPr bwMode="auto">
            <a:xfrm>
              <a:off x="3408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33" name="Oval 257"/>
            <p:cNvSpPr>
              <a:spLocks noChangeArrowheads="1"/>
            </p:cNvSpPr>
            <p:nvPr/>
          </p:nvSpPr>
          <p:spPr bwMode="auto">
            <a:xfrm>
              <a:off x="3504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34" name="Oval 258"/>
            <p:cNvSpPr>
              <a:spLocks noChangeArrowheads="1"/>
            </p:cNvSpPr>
            <p:nvPr/>
          </p:nvSpPr>
          <p:spPr bwMode="auto">
            <a:xfrm>
              <a:off x="3600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35" name="Oval 259"/>
            <p:cNvSpPr>
              <a:spLocks noChangeArrowheads="1"/>
            </p:cNvSpPr>
            <p:nvPr/>
          </p:nvSpPr>
          <p:spPr bwMode="auto">
            <a:xfrm>
              <a:off x="3696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36" name="Oval 260"/>
            <p:cNvSpPr>
              <a:spLocks noChangeArrowheads="1"/>
            </p:cNvSpPr>
            <p:nvPr/>
          </p:nvSpPr>
          <p:spPr bwMode="auto">
            <a:xfrm>
              <a:off x="3792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37" name="Oval 261"/>
            <p:cNvSpPr>
              <a:spLocks noChangeArrowheads="1"/>
            </p:cNvSpPr>
            <p:nvPr/>
          </p:nvSpPr>
          <p:spPr bwMode="auto">
            <a:xfrm>
              <a:off x="3888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38" name="Oval 262"/>
            <p:cNvSpPr>
              <a:spLocks noChangeArrowheads="1"/>
            </p:cNvSpPr>
            <p:nvPr/>
          </p:nvSpPr>
          <p:spPr bwMode="auto">
            <a:xfrm>
              <a:off x="2064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39" name="Oval 263"/>
            <p:cNvSpPr>
              <a:spLocks noChangeArrowheads="1"/>
            </p:cNvSpPr>
            <p:nvPr/>
          </p:nvSpPr>
          <p:spPr bwMode="auto">
            <a:xfrm>
              <a:off x="2160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40" name="Oval 264"/>
            <p:cNvSpPr>
              <a:spLocks noChangeArrowheads="1"/>
            </p:cNvSpPr>
            <p:nvPr/>
          </p:nvSpPr>
          <p:spPr bwMode="auto">
            <a:xfrm>
              <a:off x="2256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41" name="Oval 265"/>
            <p:cNvSpPr>
              <a:spLocks noChangeArrowheads="1"/>
            </p:cNvSpPr>
            <p:nvPr/>
          </p:nvSpPr>
          <p:spPr bwMode="auto">
            <a:xfrm>
              <a:off x="2352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42" name="Oval 266"/>
            <p:cNvSpPr>
              <a:spLocks noChangeArrowheads="1"/>
            </p:cNvSpPr>
            <p:nvPr/>
          </p:nvSpPr>
          <p:spPr bwMode="auto">
            <a:xfrm>
              <a:off x="2448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43" name="Oval 267"/>
            <p:cNvSpPr>
              <a:spLocks noChangeArrowheads="1"/>
            </p:cNvSpPr>
            <p:nvPr/>
          </p:nvSpPr>
          <p:spPr bwMode="auto">
            <a:xfrm>
              <a:off x="2544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44" name="Oval 268"/>
            <p:cNvSpPr>
              <a:spLocks noChangeArrowheads="1"/>
            </p:cNvSpPr>
            <p:nvPr/>
          </p:nvSpPr>
          <p:spPr bwMode="auto">
            <a:xfrm>
              <a:off x="2640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45" name="Oval 269"/>
            <p:cNvSpPr>
              <a:spLocks noChangeArrowheads="1"/>
            </p:cNvSpPr>
            <p:nvPr/>
          </p:nvSpPr>
          <p:spPr bwMode="auto">
            <a:xfrm>
              <a:off x="2736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46" name="Oval 270"/>
            <p:cNvSpPr>
              <a:spLocks noChangeArrowheads="1"/>
            </p:cNvSpPr>
            <p:nvPr/>
          </p:nvSpPr>
          <p:spPr bwMode="auto">
            <a:xfrm>
              <a:off x="2832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47" name="Oval 271"/>
            <p:cNvSpPr>
              <a:spLocks noChangeArrowheads="1"/>
            </p:cNvSpPr>
            <p:nvPr/>
          </p:nvSpPr>
          <p:spPr bwMode="auto">
            <a:xfrm>
              <a:off x="2928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48" name="Oval 272"/>
            <p:cNvSpPr>
              <a:spLocks noChangeArrowheads="1"/>
            </p:cNvSpPr>
            <p:nvPr/>
          </p:nvSpPr>
          <p:spPr bwMode="auto">
            <a:xfrm>
              <a:off x="3024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49" name="Oval 273"/>
            <p:cNvSpPr>
              <a:spLocks noChangeArrowheads="1"/>
            </p:cNvSpPr>
            <p:nvPr/>
          </p:nvSpPr>
          <p:spPr bwMode="auto">
            <a:xfrm>
              <a:off x="3120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50" name="Oval 274"/>
            <p:cNvSpPr>
              <a:spLocks noChangeArrowheads="1"/>
            </p:cNvSpPr>
            <p:nvPr/>
          </p:nvSpPr>
          <p:spPr bwMode="auto">
            <a:xfrm>
              <a:off x="3216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51" name="Oval 275"/>
            <p:cNvSpPr>
              <a:spLocks noChangeArrowheads="1"/>
            </p:cNvSpPr>
            <p:nvPr/>
          </p:nvSpPr>
          <p:spPr bwMode="auto">
            <a:xfrm>
              <a:off x="3312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52" name="Oval 276"/>
            <p:cNvSpPr>
              <a:spLocks noChangeArrowheads="1"/>
            </p:cNvSpPr>
            <p:nvPr/>
          </p:nvSpPr>
          <p:spPr bwMode="auto">
            <a:xfrm>
              <a:off x="3408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53" name="Oval 277"/>
            <p:cNvSpPr>
              <a:spLocks noChangeArrowheads="1"/>
            </p:cNvSpPr>
            <p:nvPr/>
          </p:nvSpPr>
          <p:spPr bwMode="auto">
            <a:xfrm>
              <a:off x="3504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54" name="Oval 278"/>
            <p:cNvSpPr>
              <a:spLocks noChangeArrowheads="1"/>
            </p:cNvSpPr>
            <p:nvPr/>
          </p:nvSpPr>
          <p:spPr bwMode="auto">
            <a:xfrm>
              <a:off x="3600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55" name="Oval 279"/>
            <p:cNvSpPr>
              <a:spLocks noChangeArrowheads="1"/>
            </p:cNvSpPr>
            <p:nvPr/>
          </p:nvSpPr>
          <p:spPr bwMode="auto">
            <a:xfrm>
              <a:off x="3696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56" name="Oval 280"/>
            <p:cNvSpPr>
              <a:spLocks noChangeArrowheads="1"/>
            </p:cNvSpPr>
            <p:nvPr/>
          </p:nvSpPr>
          <p:spPr bwMode="auto">
            <a:xfrm>
              <a:off x="3792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57" name="Oval 281"/>
            <p:cNvSpPr>
              <a:spLocks noChangeArrowheads="1"/>
            </p:cNvSpPr>
            <p:nvPr/>
          </p:nvSpPr>
          <p:spPr bwMode="auto">
            <a:xfrm>
              <a:off x="3888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58" name="Oval 282"/>
            <p:cNvSpPr>
              <a:spLocks noChangeArrowheads="1"/>
            </p:cNvSpPr>
            <p:nvPr/>
          </p:nvSpPr>
          <p:spPr bwMode="auto">
            <a:xfrm>
              <a:off x="2064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59" name="Oval 283"/>
            <p:cNvSpPr>
              <a:spLocks noChangeArrowheads="1"/>
            </p:cNvSpPr>
            <p:nvPr/>
          </p:nvSpPr>
          <p:spPr bwMode="auto">
            <a:xfrm>
              <a:off x="2160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60" name="Oval 284"/>
            <p:cNvSpPr>
              <a:spLocks noChangeArrowheads="1"/>
            </p:cNvSpPr>
            <p:nvPr/>
          </p:nvSpPr>
          <p:spPr bwMode="auto">
            <a:xfrm>
              <a:off x="2256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61" name="Oval 285"/>
            <p:cNvSpPr>
              <a:spLocks noChangeArrowheads="1"/>
            </p:cNvSpPr>
            <p:nvPr/>
          </p:nvSpPr>
          <p:spPr bwMode="auto">
            <a:xfrm>
              <a:off x="2352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62" name="Oval 286"/>
            <p:cNvSpPr>
              <a:spLocks noChangeArrowheads="1"/>
            </p:cNvSpPr>
            <p:nvPr/>
          </p:nvSpPr>
          <p:spPr bwMode="auto">
            <a:xfrm>
              <a:off x="2448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63" name="Oval 287"/>
            <p:cNvSpPr>
              <a:spLocks noChangeArrowheads="1"/>
            </p:cNvSpPr>
            <p:nvPr/>
          </p:nvSpPr>
          <p:spPr bwMode="auto">
            <a:xfrm>
              <a:off x="2544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64" name="Oval 288"/>
            <p:cNvSpPr>
              <a:spLocks noChangeArrowheads="1"/>
            </p:cNvSpPr>
            <p:nvPr/>
          </p:nvSpPr>
          <p:spPr bwMode="auto">
            <a:xfrm>
              <a:off x="2640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65" name="Oval 289"/>
            <p:cNvSpPr>
              <a:spLocks noChangeArrowheads="1"/>
            </p:cNvSpPr>
            <p:nvPr/>
          </p:nvSpPr>
          <p:spPr bwMode="auto">
            <a:xfrm>
              <a:off x="2736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66" name="Oval 290"/>
            <p:cNvSpPr>
              <a:spLocks noChangeArrowheads="1"/>
            </p:cNvSpPr>
            <p:nvPr/>
          </p:nvSpPr>
          <p:spPr bwMode="auto">
            <a:xfrm>
              <a:off x="2832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67" name="Oval 291"/>
            <p:cNvSpPr>
              <a:spLocks noChangeArrowheads="1"/>
            </p:cNvSpPr>
            <p:nvPr/>
          </p:nvSpPr>
          <p:spPr bwMode="auto">
            <a:xfrm>
              <a:off x="2928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68" name="Oval 292"/>
            <p:cNvSpPr>
              <a:spLocks noChangeArrowheads="1"/>
            </p:cNvSpPr>
            <p:nvPr/>
          </p:nvSpPr>
          <p:spPr bwMode="auto">
            <a:xfrm>
              <a:off x="3024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69" name="Oval 293"/>
            <p:cNvSpPr>
              <a:spLocks noChangeArrowheads="1"/>
            </p:cNvSpPr>
            <p:nvPr/>
          </p:nvSpPr>
          <p:spPr bwMode="auto">
            <a:xfrm>
              <a:off x="3120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70" name="Oval 294"/>
            <p:cNvSpPr>
              <a:spLocks noChangeArrowheads="1"/>
            </p:cNvSpPr>
            <p:nvPr/>
          </p:nvSpPr>
          <p:spPr bwMode="auto">
            <a:xfrm>
              <a:off x="3216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71" name="Oval 295"/>
            <p:cNvSpPr>
              <a:spLocks noChangeArrowheads="1"/>
            </p:cNvSpPr>
            <p:nvPr/>
          </p:nvSpPr>
          <p:spPr bwMode="auto">
            <a:xfrm>
              <a:off x="3312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72" name="Oval 296"/>
            <p:cNvSpPr>
              <a:spLocks noChangeArrowheads="1"/>
            </p:cNvSpPr>
            <p:nvPr/>
          </p:nvSpPr>
          <p:spPr bwMode="auto">
            <a:xfrm>
              <a:off x="3408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73" name="Oval 297"/>
            <p:cNvSpPr>
              <a:spLocks noChangeArrowheads="1"/>
            </p:cNvSpPr>
            <p:nvPr/>
          </p:nvSpPr>
          <p:spPr bwMode="auto">
            <a:xfrm>
              <a:off x="3504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74" name="Oval 298"/>
            <p:cNvSpPr>
              <a:spLocks noChangeArrowheads="1"/>
            </p:cNvSpPr>
            <p:nvPr/>
          </p:nvSpPr>
          <p:spPr bwMode="auto">
            <a:xfrm>
              <a:off x="3600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75" name="Oval 299"/>
            <p:cNvSpPr>
              <a:spLocks noChangeArrowheads="1"/>
            </p:cNvSpPr>
            <p:nvPr/>
          </p:nvSpPr>
          <p:spPr bwMode="auto">
            <a:xfrm>
              <a:off x="3696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76" name="Oval 300"/>
            <p:cNvSpPr>
              <a:spLocks noChangeArrowheads="1"/>
            </p:cNvSpPr>
            <p:nvPr/>
          </p:nvSpPr>
          <p:spPr bwMode="auto">
            <a:xfrm>
              <a:off x="3792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77" name="Oval 301"/>
            <p:cNvSpPr>
              <a:spLocks noChangeArrowheads="1"/>
            </p:cNvSpPr>
            <p:nvPr/>
          </p:nvSpPr>
          <p:spPr bwMode="auto">
            <a:xfrm>
              <a:off x="3888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78" name="Oval 302"/>
            <p:cNvSpPr>
              <a:spLocks noChangeArrowheads="1"/>
            </p:cNvSpPr>
            <p:nvPr/>
          </p:nvSpPr>
          <p:spPr bwMode="auto">
            <a:xfrm>
              <a:off x="2064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79" name="Oval 303"/>
            <p:cNvSpPr>
              <a:spLocks noChangeArrowheads="1"/>
            </p:cNvSpPr>
            <p:nvPr/>
          </p:nvSpPr>
          <p:spPr bwMode="auto">
            <a:xfrm>
              <a:off x="2160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80" name="Oval 304"/>
            <p:cNvSpPr>
              <a:spLocks noChangeArrowheads="1"/>
            </p:cNvSpPr>
            <p:nvPr/>
          </p:nvSpPr>
          <p:spPr bwMode="auto">
            <a:xfrm>
              <a:off x="2256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81" name="Oval 305"/>
            <p:cNvSpPr>
              <a:spLocks noChangeArrowheads="1"/>
            </p:cNvSpPr>
            <p:nvPr/>
          </p:nvSpPr>
          <p:spPr bwMode="auto">
            <a:xfrm>
              <a:off x="2352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82" name="Oval 306"/>
            <p:cNvSpPr>
              <a:spLocks noChangeArrowheads="1"/>
            </p:cNvSpPr>
            <p:nvPr/>
          </p:nvSpPr>
          <p:spPr bwMode="auto">
            <a:xfrm>
              <a:off x="2448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83" name="Oval 307"/>
            <p:cNvSpPr>
              <a:spLocks noChangeArrowheads="1"/>
            </p:cNvSpPr>
            <p:nvPr/>
          </p:nvSpPr>
          <p:spPr bwMode="auto">
            <a:xfrm>
              <a:off x="2544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84" name="Oval 308"/>
            <p:cNvSpPr>
              <a:spLocks noChangeArrowheads="1"/>
            </p:cNvSpPr>
            <p:nvPr/>
          </p:nvSpPr>
          <p:spPr bwMode="auto">
            <a:xfrm>
              <a:off x="2640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85" name="Oval 309"/>
            <p:cNvSpPr>
              <a:spLocks noChangeArrowheads="1"/>
            </p:cNvSpPr>
            <p:nvPr/>
          </p:nvSpPr>
          <p:spPr bwMode="auto">
            <a:xfrm>
              <a:off x="2736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86" name="Oval 310"/>
            <p:cNvSpPr>
              <a:spLocks noChangeArrowheads="1"/>
            </p:cNvSpPr>
            <p:nvPr/>
          </p:nvSpPr>
          <p:spPr bwMode="auto">
            <a:xfrm>
              <a:off x="2832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87" name="Oval 311"/>
            <p:cNvSpPr>
              <a:spLocks noChangeArrowheads="1"/>
            </p:cNvSpPr>
            <p:nvPr/>
          </p:nvSpPr>
          <p:spPr bwMode="auto">
            <a:xfrm>
              <a:off x="2928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88" name="Oval 312"/>
            <p:cNvSpPr>
              <a:spLocks noChangeArrowheads="1"/>
            </p:cNvSpPr>
            <p:nvPr/>
          </p:nvSpPr>
          <p:spPr bwMode="auto">
            <a:xfrm>
              <a:off x="3024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89" name="Oval 313"/>
            <p:cNvSpPr>
              <a:spLocks noChangeArrowheads="1"/>
            </p:cNvSpPr>
            <p:nvPr/>
          </p:nvSpPr>
          <p:spPr bwMode="auto">
            <a:xfrm>
              <a:off x="3120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90" name="Oval 314"/>
            <p:cNvSpPr>
              <a:spLocks noChangeArrowheads="1"/>
            </p:cNvSpPr>
            <p:nvPr/>
          </p:nvSpPr>
          <p:spPr bwMode="auto">
            <a:xfrm>
              <a:off x="3216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91" name="Oval 315"/>
            <p:cNvSpPr>
              <a:spLocks noChangeArrowheads="1"/>
            </p:cNvSpPr>
            <p:nvPr/>
          </p:nvSpPr>
          <p:spPr bwMode="auto">
            <a:xfrm>
              <a:off x="3312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92" name="Oval 316"/>
            <p:cNvSpPr>
              <a:spLocks noChangeArrowheads="1"/>
            </p:cNvSpPr>
            <p:nvPr/>
          </p:nvSpPr>
          <p:spPr bwMode="auto">
            <a:xfrm>
              <a:off x="3408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93" name="Oval 317"/>
            <p:cNvSpPr>
              <a:spLocks noChangeArrowheads="1"/>
            </p:cNvSpPr>
            <p:nvPr/>
          </p:nvSpPr>
          <p:spPr bwMode="auto">
            <a:xfrm>
              <a:off x="3504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94" name="Oval 318"/>
            <p:cNvSpPr>
              <a:spLocks noChangeArrowheads="1"/>
            </p:cNvSpPr>
            <p:nvPr/>
          </p:nvSpPr>
          <p:spPr bwMode="auto">
            <a:xfrm>
              <a:off x="3600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95" name="Oval 319"/>
            <p:cNvSpPr>
              <a:spLocks noChangeArrowheads="1"/>
            </p:cNvSpPr>
            <p:nvPr/>
          </p:nvSpPr>
          <p:spPr bwMode="auto">
            <a:xfrm>
              <a:off x="3696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96" name="Oval 320"/>
            <p:cNvSpPr>
              <a:spLocks noChangeArrowheads="1"/>
            </p:cNvSpPr>
            <p:nvPr/>
          </p:nvSpPr>
          <p:spPr bwMode="auto">
            <a:xfrm>
              <a:off x="3792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97" name="Oval 321"/>
            <p:cNvSpPr>
              <a:spLocks noChangeArrowheads="1"/>
            </p:cNvSpPr>
            <p:nvPr/>
          </p:nvSpPr>
          <p:spPr bwMode="auto">
            <a:xfrm>
              <a:off x="3888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98" name="Oval 322"/>
            <p:cNvSpPr>
              <a:spLocks noChangeArrowheads="1"/>
            </p:cNvSpPr>
            <p:nvPr/>
          </p:nvSpPr>
          <p:spPr bwMode="auto">
            <a:xfrm>
              <a:off x="2064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899" name="Oval 323"/>
            <p:cNvSpPr>
              <a:spLocks noChangeArrowheads="1"/>
            </p:cNvSpPr>
            <p:nvPr/>
          </p:nvSpPr>
          <p:spPr bwMode="auto">
            <a:xfrm>
              <a:off x="2160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00" name="Oval 324"/>
            <p:cNvSpPr>
              <a:spLocks noChangeArrowheads="1"/>
            </p:cNvSpPr>
            <p:nvPr/>
          </p:nvSpPr>
          <p:spPr bwMode="auto">
            <a:xfrm>
              <a:off x="2256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01" name="Oval 325"/>
            <p:cNvSpPr>
              <a:spLocks noChangeArrowheads="1"/>
            </p:cNvSpPr>
            <p:nvPr/>
          </p:nvSpPr>
          <p:spPr bwMode="auto">
            <a:xfrm>
              <a:off x="2352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02" name="Oval 326"/>
            <p:cNvSpPr>
              <a:spLocks noChangeArrowheads="1"/>
            </p:cNvSpPr>
            <p:nvPr/>
          </p:nvSpPr>
          <p:spPr bwMode="auto">
            <a:xfrm>
              <a:off x="2448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03" name="Oval 327"/>
            <p:cNvSpPr>
              <a:spLocks noChangeArrowheads="1"/>
            </p:cNvSpPr>
            <p:nvPr/>
          </p:nvSpPr>
          <p:spPr bwMode="auto">
            <a:xfrm>
              <a:off x="2544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04" name="Oval 328"/>
            <p:cNvSpPr>
              <a:spLocks noChangeArrowheads="1"/>
            </p:cNvSpPr>
            <p:nvPr/>
          </p:nvSpPr>
          <p:spPr bwMode="auto">
            <a:xfrm>
              <a:off x="2640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05" name="Oval 329"/>
            <p:cNvSpPr>
              <a:spLocks noChangeArrowheads="1"/>
            </p:cNvSpPr>
            <p:nvPr/>
          </p:nvSpPr>
          <p:spPr bwMode="auto">
            <a:xfrm>
              <a:off x="2736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06" name="Oval 330"/>
            <p:cNvSpPr>
              <a:spLocks noChangeArrowheads="1"/>
            </p:cNvSpPr>
            <p:nvPr/>
          </p:nvSpPr>
          <p:spPr bwMode="auto">
            <a:xfrm>
              <a:off x="2832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07" name="Oval 331"/>
            <p:cNvSpPr>
              <a:spLocks noChangeArrowheads="1"/>
            </p:cNvSpPr>
            <p:nvPr/>
          </p:nvSpPr>
          <p:spPr bwMode="auto">
            <a:xfrm>
              <a:off x="2928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08" name="Oval 332"/>
            <p:cNvSpPr>
              <a:spLocks noChangeArrowheads="1"/>
            </p:cNvSpPr>
            <p:nvPr/>
          </p:nvSpPr>
          <p:spPr bwMode="auto">
            <a:xfrm>
              <a:off x="3024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09" name="Oval 333"/>
            <p:cNvSpPr>
              <a:spLocks noChangeArrowheads="1"/>
            </p:cNvSpPr>
            <p:nvPr/>
          </p:nvSpPr>
          <p:spPr bwMode="auto">
            <a:xfrm>
              <a:off x="3120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10" name="Oval 334"/>
            <p:cNvSpPr>
              <a:spLocks noChangeArrowheads="1"/>
            </p:cNvSpPr>
            <p:nvPr/>
          </p:nvSpPr>
          <p:spPr bwMode="auto">
            <a:xfrm>
              <a:off x="3216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11" name="Oval 335"/>
            <p:cNvSpPr>
              <a:spLocks noChangeArrowheads="1"/>
            </p:cNvSpPr>
            <p:nvPr/>
          </p:nvSpPr>
          <p:spPr bwMode="auto">
            <a:xfrm>
              <a:off x="3312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12" name="Oval 336"/>
            <p:cNvSpPr>
              <a:spLocks noChangeArrowheads="1"/>
            </p:cNvSpPr>
            <p:nvPr/>
          </p:nvSpPr>
          <p:spPr bwMode="auto">
            <a:xfrm>
              <a:off x="3408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13" name="Oval 337"/>
            <p:cNvSpPr>
              <a:spLocks noChangeArrowheads="1"/>
            </p:cNvSpPr>
            <p:nvPr/>
          </p:nvSpPr>
          <p:spPr bwMode="auto">
            <a:xfrm>
              <a:off x="3504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14" name="Oval 338"/>
            <p:cNvSpPr>
              <a:spLocks noChangeArrowheads="1"/>
            </p:cNvSpPr>
            <p:nvPr/>
          </p:nvSpPr>
          <p:spPr bwMode="auto">
            <a:xfrm>
              <a:off x="3600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15" name="Oval 339"/>
            <p:cNvSpPr>
              <a:spLocks noChangeArrowheads="1"/>
            </p:cNvSpPr>
            <p:nvPr/>
          </p:nvSpPr>
          <p:spPr bwMode="auto">
            <a:xfrm>
              <a:off x="3696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16" name="Oval 340"/>
            <p:cNvSpPr>
              <a:spLocks noChangeArrowheads="1"/>
            </p:cNvSpPr>
            <p:nvPr/>
          </p:nvSpPr>
          <p:spPr bwMode="auto">
            <a:xfrm>
              <a:off x="3792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17" name="Oval 341"/>
            <p:cNvSpPr>
              <a:spLocks noChangeArrowheads="1"/>
            </p:cNvSpPr>
            <p:nvPr/>
          </p:nvSpPr>
          <p:spPr bwMode="auto">
            <a:xfrm>
              <a:off x="3888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18" name="Oval 342"/>
            <p:cNvSpPr>
              <a:spLocks noChangeArrowheads="1"/>
            </p:cNvSpPr>
            <p:nvPr/>
          </p:nvSpPr>
          <p:spPr bwMode="auto">
            <a:xfrm>
              <a:off x="2064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19" name="Oval 343"/>
            <p:cNvSpPr>
              <a:spLocks noChangeArrowheads="1"/>
            </p:cNvSpPr>
            <p:nvPr/>
          </p:nvSpPr>
          <p:spPr bwMode="auto">
            <a:xfrm>
              <a:off x="2160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20" name="Oval 344"/>
            <p:cNvSpPr>
              <a:spLocks noChangeArrowheads="1"/>
            </p:cNvSpPr>
            <p:nvPr/>
          </p:nvSpPr>
          <p:spPr bwMode="auto">
            <a:xfrm>
              <a:off x="2256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21" name="Oval 345"/>
            <p:cNvSpPr>
              <a:spLocks noChangeArrowheads="1"/>
            </p:cNvSpPr>
            <p:nvPr/>
          </p:nvSpPr>
          <p:spPr bwMode="auto">
            <a:xfrm>
              <a:off x="2352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22" name="Oval 346"/>
            <p:cNvSpPr>
              <a:spLocks noChangeArrowheads="1"/>
            </p:cNvSpPr>
            <p:nvPr/>
          </p:nvSpPr>
          <p:spPr bwMode="auto">
            <a:xfrm>
              <a:off x="2448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23" name="Oval 347"/>
            <p:cNvSpPr>
              <a:spLocks noChangeArrowheads="1"/>
            </p:cNvSpPr>
            <p:nvPr/>
          </p:nvSpPr>
          <p:spPr bwMode="auto">
            <a:xfrm>
              <a:off x="2544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24" name="Oval 348"/>
            <p:cNvSpPr>
              <a:spLocks noChangeArrowheads="1"/>
            </p:cNvSpPr>
            <p:nvPr/>
          </p:nvSpPr>
          <p:spPr bwMode="auto">
            <a:xfrm>
              <a:off x="2640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25" name="Oval 349"/>
            <p:cNvSpPr>
              <a:spLocks noChangeArrowheads="1"/>
            </p:cNvSpPr>
            <p:nvPr/>
          </p:nvSpPr>
          <p:spPr bwMode="auto">
            <a:xfrm>
              <a:off x="2736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26" name="Oval 350"/>
            <p:cNvSpPr>
              <a:spLocks noChangeArrowheads="1"/>
            </p:cNvSpPr>
            <p:nvPr/>
          </p:nvSpPr>
          <p:spPr bwMode="auto">
            <a:xfrm>
              <a:off x="2832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27" name="Oval 351"/>
            <p:cNvSpPr>
              <a:spLocks noChangeArrowheads="1"/>
            </p:cNvSpPr>
            <p:nvPr/>
          </p:nvSpPr>
          <p:spPr bwMode="auto">
            <a:xfrm>
              <a:off x="2928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28" name="Oval 352"/>
            <p:cNvSpPr>
              <a:spLocks noChangeArrowheads="1"/>
            </p:cNvSpPr>
            <p:nvPr/>
          </p:nvSpPr>
          <p:spPr bwMode="auto">
            <a:xfrm>
              <a:off x="3024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29" name="Oval 353"/>
            <p:cNvSpPr>
              <a:spLocks noChangeArrowheads="1"/>
            </p:cNvSpPr>
            <p:nvPr/>
          </p:nvSpPr>
          <p:spPr bwMode="auto">
            <a:xfrm>
              <a:off x="3120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30" name="Oval 354"/>
            <p:cNvSpPr>
              <a:spLocks noChangeArrowheads="1"/>
            </p:cNvSpPr>
            <p:nvPr/>
          </p:nvSpPr>
          <p:spPr bwMode="auto">
            <a:xfrm>
              <a:off x="3216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31" name="Oval 355"/>
            <p:cNvSpPr>
              <a:spLocks noChangeArrowheads="1"/>
            </p:cNvSpPr>
            <p:nvPr/>
          </p:nvSpPr>
          <p:spPr bwMode="auto">
            <a:xfrm>
              <a:off x="3312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32" name="Oval 356"/>
            <p:cNvSpPr>
              <a:spLocks noChangeArrowheads="1"/>
            </p:cNvSpPr>
            <p:nvPr/>
          </p:nvSpPr>
          <p:spPr bwMode="auto">
            <a:xfrm>
              <a:off x="3408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33" name="Oval 357"/>
            <p:cNvSpPr>
              <a:spLocks noChangeArrowheads="1"/>
            </p:cNvSpPr>
            <p:nvPr/>
          </p:nvSpPr>
          <p:spPr bwMode="auto">
            <a:xfrm>
              <a:off x="3504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34" name="Oval 358"/>
            <p:cNvSpPr>
              <a:spLocks noChangeArrowheads="1"/>
            </p:cNvSpPr>
            <p:nvPr/>
          </p:nvSpPr>
          <p:spPr bwMode="auto">
            <a:xfrm>
              <a:off x="3600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35" name="Oval 359"/>
            <p:cNvSpPr>
              <a:spLocks noChangeArrowheads="1"/>
            </p:cNvSpPr>
            <p:nvPr/>
          </p:nvSpPr>
          <p:spPr bwMode="auto">
            <a:xfrm>
              <a:off x="3696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36" name="Oval 360"/>
            <p:cNvSpPr>
              <a:spLocks noChangeArrowheads="1"/>
            </p:cNvSpPr>
            <p:nvPr/>
          </p:nvSpPr>
          <p:spPr bwMode="auto">
            <a:xfrm>
              <a:off x="3792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37" name="Oval 361"/>
            <p:cNvSpPr>
              <a:spLocks noChangeArrowheads="1"/>
            </p:cNvSpPr>
            <p:nvPr/>
          </p:nvSpPr>
          <p:spPr bwMode="auto">
            <a:xfrm>
              <a:off x="3888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38" name="Oval 362"/>
            <p:cNvSpPr>
              <a:spLocks noChangeArrowheads="1"/>
            </p:cNvSpPr>
            <p:nvPr/>
          </p:nvSpPr>
          <p:spPr bwMode="auto">
            <a:xfrm>
              <a:off x="2064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39" name="Oval 363"/>
            <p:cNvSpPr>
              <a:spLocks noChangeArrowheads="1"/>
            </p:cNvSpPr>
            <p:nvPr/>
          </p:nvSpPr>
          <p:spPr bwMode="auto">
            <a:xfrm>
              <a:off x="2160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40" name="Oval 364"/>
            <p:cNvSpPr>
              <a:spLocks noChangeArrowheads="1"/>
            </p:cNvSpPr>
            <p:nvPr/>
          </p:nvSpPr>
          <p:spPr bwMode="auto">
            <a:xfrm>
              <a:off x="2256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41" name="Oval 365"/>
            <p:cNvSpPr>
              <a:spLocks noChangeArrowheads="1"/>
            </p:cNvSpPr>
            <p:nvPr/>
          </p:nvSpPr>
          <p:spPr bwMode="auto">
            <a:xfrm>
              <a:off x="2352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42" name="Oval 366"/>
            <p:cNvSpPr>
              <a:spLocks noChangeArrowheads="1"/>
            </p:cNvSpPr>
            <p:nvPr/>
          </p:nvSpPr>
          <p:spPr bwMode="auto">
            <a:xfrm>
              <a:off x="2448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43" name="Oval 367"/>
            <p:cNvSpPr>
              <a:spLocks noChangeArrowheads="1"/>
            </p:cNvSpPr>
            <p:nvPr/>
          </p:nvSpPr>
          <p:spPr bwMode="auto">
            <a:xfrm>
              <a:off x="2544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44" name="Oval 368"/>
            <p:cNvSpPr>
              <a:spLocks noChangeArrowheads="1"/>
            </p:cNvSpPr>
            <p:nvPr/>
          </p:nvSpPr>
          <p:spPr bwMode="auto">
            <a:xfrm>
              <a:off x="2640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45" name="Oval 369"/>
            <p:cNvSpPr>
              <a:spLocks noChangeArrowheads="1"/>
            </p:cNvSpPr>
            <p:nvPr/>
          </p:nvSpPr>
          <p:spPr bwMode="auto">
            <a:xfrm>
              <a:off x="2736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46" name="Oval 370"/>
            <p:cNvSpPr>
              <a:spLocks noChangeArrowheads="1"/>
            </p:cNvSpPr>
            <p:nvPr/>
          </p:nvSpPr>
          <p:spPr bwMode="auto">
            <a:xfrm>
              <a:off x="2832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47" name="Oval 371"/>
            <p:cNvSpPr>
              <a:spLocks noChangeArrowheads="1"/>
            </p:cNvSpPr>
            <p:nvPr/>
          </p:nvSpPr>
          <p:spPr bwMode="auto">
            <a:xfrm>
              <a:off x="2928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48" name="Oval 372"/>
            <p:cNvSpPr>
              <a:spLocks noChangeArrowheads="1"/>
            </p:cNvSpPr>
            <p:nvPr/>
          </p:nvSpPr>
          <p:spPr bwMode="auto">
            <a:xfrm>
              <a:off x="3024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49" name="Oval 373"/>
            <p:cNvSpPr>
              <a:spLocks noChangeArrowheads="1"/>
            </p:cNvSpPr>
            <p:nvPr/>
          </p:nvSpPr>
          <p:spPr bwMode="auto">
            <a:xfrm>
              <a:off x="3120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50" name="Oval 374"/>
            <p:cNvSpPr>
              <a:spLocks noChangeArrowheads="1"/>
            </p:cNvSpPr>
            <p:nvPr/>
          </p:nvSpPr>
          <p:spPr bwMode="auto">
            <a:xfrm>
              <a:off x="3216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51" name="Oval 375"/>
            <p:cNvSpPr>
              <a:spLocks noChangeArrowheads="1"/>
            </p:cNvSpPr>
            <p:nvPr/>
          </p:nvSpPr>
          <p:spPr bwMode="auto">
            <a:xfrm>
              <a:off x="3312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52" name="Oval 376"/>
            <p:cNvSpPr>
              <a:spLocks noChangeArrowheads="1"/>
            </p:cNvSpPr>
            <p:nvPr/>
          </p:nvSpPr>
          <p:spPr bwMode="auto">
            <a:xfrm>
              <a:off x="3408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53" name="Oval 377"/>
            <p:cNvSpPr>
              <a:spLocks noChangeArrowheads="1"/>
            </p:cNvSpPr>
            <p:nvPr/>
          </p:nvSpPr>
          <p:spPr bwMode="auto">
            <a:xfrm>
              <a:off x="3504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54" name="Oval 378"/>
            <p:cNvSpPr>
              <a:spLocks noChangeArrowheads="1"/>
            </p:cNvSpPr>
            <p:nvPr/>
          </p:nvSpPr>
          <p:spPr bwMode="auto">
            <a:xfrm>
              <a:off x="3600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55" name="Oval 379"/>
            <p:cNvSpPr>
              <a:spLocks noChangeArrowheads="1"/>
            </p:cNvSpPr>
            <p:nvPr/>
          </p:nvSpPr>
          <p:spPr bwMode="auto">
            <a:xfrm>
              <a:off x="3696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56" name="Oval 380"/>
            <p:cNvSpPr>
              <a:spLocks noChangeArrowheads="1"/>
            </p:cNvSpPr>
            <p:nvPr/>
          </p:nvSpPr>
          <p:spPr bwMode="auto">
            <a:xfrm>
              <a:off x="3792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57" name="Oval 381"/>
            <p:cNvSpPr>
              <a:spLocks noChangeArrowheads="1"/>
            </p:cNvSpPr>
            <p:nvPr/>
          </p:nvSpPr>
          <p:spPr bwMode="auto">
            <a:xfrm>
              <a:off x="3888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58" name="Oval 382"/>
            <p:cNvSpPr>
              <a:spLocks noChangeArrowheads="1"/>
            </p:cNvSpPr>
            <p:nvPr/>
          </p:nvSpPr>
          <p:spPr bwMode="auto">
            <a:xfrm>
              <a:off x="2064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59" name="Oval 383"/>
            <p:cNvSpPr>
              <a:spLocks noChangeArrowheads="1"/>
            </p:cNvSpPr>
            <p:nvPr/>
          </p:nvSpPr>
          <p:spPr bwMode="auto">
            <a:xfrm>
              <a:off x="2160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60" name="Oval 384"/>
            <p:cNvSpPr>
              <a:spLocks noChangeArrowheads="1"/>
            </p:cNvSpPr>
            <p:nvPr/>
          </p:nvSpPr>
          <p:spPr bwMode="auto">
            <a:xfrm>
              <a:off x="2256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61" name="Oval 385"/>
            <p:cNvSpPr>
              <a:spLocks noChangeArrowheads="1"/>
            </p:cNvSpPr>
            <p:nvPr/>
          </p:nvSpPr>
          <p:spPr bwMode="auto">
            <a:xfrm>
              <a:off x="2352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62" name="Oval 386"/>
            <p:cNvSpPr>
              <a:spLocks noChangeArrowheads="1"/>
            </p:cNvSpPr>
            <p:nvPr/>
          </p:nvSpPr>
          <p:spPr bwMode="auto">
            <a:xfrm>
              <a:off x="2448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63" name="Oval 387"/>
            <p:cNvSpPr>
              <a:spLocks noChangeArrowheads="1"/>
            </p:cNvSpPr>
            <p:nvPr/>
          </p:nvSpPr>
          <p:spPr bwMode="auto">
            <a:xfrm>
              <a:off x="2544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64" name="Oval 388"/>
            <p:cNvSpPr>
              <a:spLocks noChangeArrowheads="1"/>
            </p:cNvSpPr>
            <p:nvPr/>
          </p:nvSpPr>
          <p:spPr bwMode="auto">
            <a:xfrm>
              <a:off x="2640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65" name="Oval 389"/>
            <p:cNvSpPr>
              <a:spLocks noChangeArrowheads="1"/>
            </p:cNvSpPr>
            <p:nvPr/>
          </p:nvSpPr>
          <p:spPr bwMode="auto">
            <a:xfrm>
              <a:off x="2736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66" name="Oval 390"/>
            <p:cNvSpPr>
              <a:spLocks noChangeArrowheads="1"/>
            </p:cNvSpPr>
            <p:nvPr/>
          </p:nvSpPr>
          <p:spPr bwMode="auto">
            <a:xfrm>
              <a:off x="2832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67" name="Oval 391"/>
            <p:cNvSpPr>
              <a:spLocks noChangeArrowheads="1"/>
            </p:cNvSpPr>
            <p:nvPr/>
          </p:nvSpPr>
          <p:spPr bwMode="auto">
            <a:xfrm>
              <a:off x="2928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68" name="Oval 392"/>
            <p:cNvSpPr>
              <a:spLocks noChangeArrowheads="1"/>
            </p:cNvSpPr>
            <p:nvPr/>
          </p:nvSpPr>
          <p:spPr bwMode="auto">
            <a:xfrm>
              <a:off x="3024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69" name="Oval 393"/>
            <p:cNvSpPr>
              <a:spLocks noChangeArrowheads="1"/>
            </p:cNvSpPr>
            <p:nvPr/>
          </p:nvSpPr>
          <p:spPr bwMode="auto">
            <a:xfrm>
              <a:off x="3120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70" name="Oval 394"/>
            <p:cNvSpPr>
              <a:spLocks noChangeArrowheads="1"/>
            </p:cNvSpPr>
            <p:nvPr/>
          </p:nvSpPr>
          <p:spPr bwMode="auto">
            <a:xfrm>
              <a:off x="3216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71" name="Oval 395"/>
            <p:cNvSpPr>
              <a:spLocks noChangeArrowheads="1"/>
            </p:cNvSpPr>
            <p:nvPr/>
          </p:nvSpPr>
          <p:spPr bwMode="auto">
            <a:xfrm>
              <a:off x="3312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72" name="Oval 396"/>
            <p:cNvSpPr>
              <a:spLocks noChangeArrowheads="1"/>
            </p:cNvSpPr>
            <p:nvPr/>
          </p:nvSpPr>
          <p:spPr bwMode="auto">
            <a:xfrm>
              <a:off x="3408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73" name="Oval 397"/>
            <p:cNvSpPr>
              <a:spLocks noChangeArrowheads="1"/>
            </p:cNvSpPr>
            <p:nvPr/>
          </p:nvSpPr>
          <p:spPr bwMode="auto">
            <a:xfrm>
              <a:off x="3504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74" name="Oval 398"/>
            <p:cNvSpPr>
              <a:spLocks noChangeArrowheads="1"/>
            </p:cNvSpPr>
            <p:nvPr/>
          </p:nvSpPr>
          <p:spPr bwMode="auto">
            <a:xfrm>
              <a:off x="3600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75" name="Oval 399"/>
            <p:cNvSpPr>
              <a:spLocks noChangeArrowheads="1"/>
            </p:cNvSpPr>
            <p:nvPr/>
          </p:nvSpPr>
          <p:spPr bwMode="auto">
            <a:xfrm>
              <a:off x="3696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76" name="Oval 400"/>
            <p:cNvSpPr>
              <a:spLocks noChangeArrowheads="1"/>
            </p:cNvSpPr>
            <p:nvPr/>
          </p:nvSpPr>
          <p:spPr bwMode="auto">
            <a:xfrm>
              <a:off x="3792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77" name="Oval 401"/>
            <p:cNvSpPr>
              <a:spLocks noChangeArrowheads="1"/>
            </p:cNvSpPr>
            <p:nvPr/>
          </p:nvSpPr>
          <p:spPr bwMode="auto">
            <a:xfrm>
              <a:off x="3888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78" name="Oval 402"/>
            <p:cNvSpPr>
              <a:spLocks noChangeArrowheads="1"/>
            </p:cNvSpPr>
            <p:nvPr/>
          </p:nvSpPr>
          <p:spPr bwMode="auto">
            <a:xfrm>
              <a:off x="2064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79" name="Oval 403"/>
            <p:cNvSpPr>
              <a:spLocks noChangeArrowheads="1"/>
            </p:cNvSpPr>
            <p:nvPr/>
          </p:nvSpPr>
          <p:spPr bwMode="auto">
            <a:xfrm>
              <a:off x="2160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80" name="Oval 404"/>
            <p:cNvSpPr>
              <a:spLocks noChangeArrowheads="1"/>
            </p:cNvSpPr>
            <p:nvPr/>
          </p:nvSpPr>
          <p:spPr bwMode="auto">
            <a:xfrm>
              <a:off x="2256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81" name="Oval 405"/>
            <p:cNvSpPr>
              <a:spLocks noChangeArrowheads="1"/>
            </p:cNvSpPr>
            <p:nvPr/>
          </p:nvSpPr>
          <p:spPr bwMode="auto">
            <a:xfrm>
              <a:off x="2352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82" name="Oval 406"/>
            <p:cNvSpPr>
              <a:spLocks noChangeArrowheads="1"/>
            </p:cNvSpPr>
            <p:nvPr/>
          </p:nvSpPr>
          <p:spPr bwMode="auto">
            <a:xfrm>
              <a:off x="2448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83" name="Oval 407"/>
            <p:cNvSpPr>
              <a:spLocks noChangeArrowheads="1"/>
            </p:cNvSpPr>
            <p:nvPr/>
          </p:nvSpPr>
          <p:spPr bwMode="auto">
            <a:xfrm>
              <a:off x="2544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84" name="Oval 408"/>
            <p:cNvSpPr>
              <a:spLocks noChangeArrowheads="1"/>
            </p:cNvSpPr>
            <p:nvPr/>
          </p:nvSpPr>
          <p:spPr bwMode="auto">
            <a:xfrm>
              <a:off x="2640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85" name="Oval 409"/>
            <p:cNvSpPr>
              <a:spLocks noChangeArrowheads="1"/>
            </p:cNvSpPr>
            <p:nvPr/>
          </p:nvSpPr>
          <p:spPr bwMode="auto">
            <a:xfrm>
              <a:off x="2736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86" name="Oval 410"/>
            <p:cNvSpPr>
              <a:spLocks noChangeArrowheads="1"/>
            </p:cNvSpPr>
            <p:nvPr/>
          </p:nvSpPr>
          <p:spPr bwMode="auto">
            <a:xfrm>
              <a:off x="2832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87" name="Oval 411"/>
            <p:cNvSpPr>
              <a:spLocks noChangeArrowheads="1"/>
            </p:cNvSpPr>
            <p:nvPr/>
          </p:nvSpPr>
          <p:spPr bwMode="auto">
            <a:xfrm>
              <a:off x="2928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88" name="Oval 412"/>
            <p:cNvSpPr>
              <a:spLocks noChangeArrowheads="1"/>
            </p:cNvSpPr>
            <p:nvPr/>
          </p:nvSpPr>
          <p:spPr bwMode="auto">
            <a:xfrm>
              <a:off x="3024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89" name="Oval 413"/>
            <p:cNvSpPr>
              <a:spLocks noChangeArrowheads="1"/>
            </p:cNvSpPr>
            <p:nvPr/>
          </p:nvSpPr>
          <p:spPr bwMode="auto">
            <a:xfrm>
              <a:off x="3120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90" name="Oval 414"/>
            <p:cNvSpPr>
              <a:spLocks noChangeArrowheads="1"/>
            </p:cNvSpPr>
            <p:nvPr/>
          </p:nvSpPr>
          <p:spPr bwMode="auto">
            <a:xfrm>
              <a:off x="3216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91" name="Oval 415"/>
            <p:cNvSpPr>
              <a:spLocks noChangeArrowheads="1"/>
            </p:cNvSpPr>
            <p:nvPr/>
          </p:nvSpPr>
          <p:spPr bwMode="auto">
            <a:xfrm>
              <a:off x="3312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92" name="Oval 416"/>
            <p:cNvSpPr>
              <a:spLocks noChangeArrowheads="1"/>
            </p:cNvSpPr>
            <p:nvPr/>
          </p:nvSpPr>
          <p:spPr bwMode="auto">
            <a:xfrm>
              <a:off x="3408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93" name="Oval 417"/>
            <p:cNvSpPr>
              <a:spLocks noChangeArrowheads="1"/>
            </p:cNvSpPr>
            <p:nvPr/>
          </p:nvSpPr>
          <p:spPr bwMode="auto">
            <a:xfrm>
              <a:off x="3504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94" name="Oval 418"/>
            <p:cNvSpPr>
              <a:spLocks noChangeArrowheads="1"/>
            </p:cNvSpPr>
            <p:nvPr/>
          </p:nvSpPr>
          <p:spPr bwMode="auto">
            <a:xfrm>
              <a:off x="3600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95" name="Oval 419"/>
            <p:cNvSpPr>
              <a:spLocks noChangeArrowheads="1"/>
            </p:cNvSpPr>
            <p:nvPr/>
          </p:nvSpPr>
          <p:spPr bwMode="auto">
            <a:xfrm>
              <a:off x="3696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96" name="Oval 420"/>
            <p:cNvSpPr>
              <a:spLocks noChangeArrowheads="1"/>
            </p:cNvSpPr>
            <p:nvPr/>
          </p:nvSpPr>
          <p:spPr bwMode="auto">
            <a:xfrm>
              <a:off x="3792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97" name="Oval 421"/>
            <p:cNvSpPr>
              <a:spLocks noChangeArrowheads="1"/>
            </p:cNvSpPr>
            <p:nvPr/>
          </p:nvSpPr>
          <p:spPr bwMode="auto">
            <a:xfrm>
              <a:off x="3888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98" name="Oval 422"/>
            <p:cNvSpPr>
              <a:spLocks noChangeArrowheads="1"/>
            </p:cNvSpPr>
            <p:nvPr/>
          </p:nvSpPr>
          <p:spPr bwMode="auto">
            <a:xfrm>
              <a:off x="2064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2999" name="Oval 423"/>
            <p:cNvSpPr>
              <a:spLocks noChangeArrowheads="1"/>
            </p:cNvSpPr>
            <p:nvPr/>
          </p:nvSpPr>
          <p:spPr bwMode="auto">
            <a:xfrm>
              <a:off x="2160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00" name="Oval 424"/>
            <p:cNvSpPr>
              <a:spLocks noChangeArrowheads="1"/>
            </p:cNvSpPr>
            <p:nvPr/>
          </p:nvSpPr>
          <p:spPr bwMode="auto">
            <a:xfrm>
              <a:off x="2256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01" name="Oval 425"/>
            <p:cNvSpPr>
              <a:spLocks noChangeArrowheads="1"/>
            </p:cNvSpPr>
            <p:nvPr/>
          </p:nvSpPr>
          <p:spPr bwMode="auto">
            <a:xfrm>
              <a:off x="2352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02" name="Oval 426"/>
            <p:cNvSpPr>
              <a:spLocks noChangeArrowheads="1"/>
            </p:cNvSpPr>
            <p:nvPr/>
          </p:nvSpPr>
          <p:spPr bwMode="auto">
            <a:xfrm>
              <a:off x="2448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03" name="Oval 427"/>
            <p:cNvSpPr>
              <a:spLocks noChangeArrowheads="1"/>
            </p:cNvSpPr>
            <p:nvPr/>
          </p:nvSpPr>
          <p:spPr bwMode="auto">
            <a:xfrm>
              <a:off x="2544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04" name="Oval 428"/>
            <p:cNvSpPr>
              <a:spLocks noChangeArrowheads="1"/>
            </p:cNvSpPr>
            <p:nvPr/>
          </p:nvSpPr>
          <p:spPr bwMode="auto">
            <a:xfrm>
              <a:off x="2640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05" name="Oval 429"/>
            <p:cNvSpPr>
              <a:spLocks noChangeArrowheads="1"/>
            </p:cNvSpPr>
            <p:nvPr/>
          </p:nvSpPr>
          <p:spPr bwMode="auto">
            <a:xfrm>
              <a:off x="2736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06" name="Oval 430"/>
            <p:cNvSpPr>
              <a:spLocks noChangeArrowheads="1"/>
            </p:cNvSpPr>
            <p:nvPr/>
          </p:nvSpPr>
          <p:spPr bwMode="auto">
            <a:xfrm>
              <a:off x="2832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07" name="Oval 431"/>
            <p:cNvSpPr>
              <a:spLocks noChangeArrowheads="1"/>
            </p:cNvSpPr>
            <p:nvPr/>
          </p:nvSpPr>
          <p:spPr bwMode="auto">
            <a:xfrm>
              <a:off x="2928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08" name="Oval 432"/>
            <p:cNvSpPr>
              <a:spLocks noChangeArrowheads="1"/>
            </p:cNvSpPr>
            <p:nvPr/>
          </p:nvSpPr>
          <p:spPr bwMode="auto">
            <a:xfrm>
              <a:off x="3024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09" name="Oval 433"/>
            <p:cNvSpPr>
              <a:spLocks noChangeArrowheads="1"/>
            </p:cNvSpPr>
            <p:nvPr/>
          </p:nvSpPr>
          <p:spPr bwMode="auto">
            <a:xfrm>
              <a:off x="3120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10" name="Oval 434"/>
            <p:cNvSpPr>
              <a:spLocks noChangeArrowheads="1"/>
            </p:cNvSpPr>
            <p:nvPr/>
          </p:nvSpPr>
          <p:spPr bwMode="auto">
            <a:xfrm>
              <a:off x="3216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11" name="Oval 435"/>
            <p:cNvSpPr>
              <a:spLocks noChangeArrowheads="1"/>
            </p:cNvSpPr>
            <p:nvPr/>
          </p:nvSpPr>
          <p:spPr bwMode="auto">
            <a:xfrm>
              <a:off x="3312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12" name="Oval 436"/>
            <p:cNvSpPr>
              <a:spLocks noChangeArrowheads="1"/>
            </p:cNvSpPr>
            <p:nvPr/>
          </p:nvSpPr>
          <p:spPr bwMode="auto">
            <a:xfrm>
              <a:off x="3408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13" name="Oval 437"/>
            <p:cNvSpPr>
              <a:spLocks noChangeArrowheads="1"/>
            </p:cNvSpPr>
            <p:nvPr/>
          </p:nvSpPr>
          <p:spPr bwMode="auto">
            <a:xfrm>
              <a:off x="3504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14" name="Oval 438"/>
            <p:cNvSpPr>
              <a:spLocks noChangeArrowheads="1"/>
            </p:cNvSpPr>
            <p:nvPr/>
          </p:nvSpPr>
          <p:spPr bwMode="auto">
            <a:xfrm>
              <a:off x="3600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15" name="Oval 439"/>
            <p:cNvSpPr>
              <a:spLocks noChangeArrowheads="1"/>
            </p:cNvSpPr>
            <p:nvPr/>
          </p:nvSpPr>
          <p:spPr bwMode="auto">
            <a:xfrm>
              <a:off x="3696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16" name="Oval 440"/>
            <p:cNvSpPr>
              <a:spLocks noChangeArrowheads="1"/>
            </p:cNvSpPr>
            <p:nvPr/>
          </p:nvSpPr>
          <p:spPr bwMode="auto">
            <a:xfrm>
              <a:off x="3792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17" name="Oval 441"/>
            <p:cNvSpPr>
              <a:spLocks noChangeArrowheads="1"/>
            </p:cNvSpPr>
            <p:nvPr/>
          </p:nvSpPr>
          <p:spPr bwMode="auto">
            <a:xfrm>
              <a:off x="3888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18" name="Oval 442"/>
            <p:cNvSpPr>
              <a:spLocks noChangeArrowheads="1"/>
            </p:cNvSpPr>
            <p:nvPr/>
          </p:nvSpPr>
          <p:spPr bwMode="auto">
            <a:xfrm>
              <a:off x="2064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19" name="Oval 443"/>
            <p:cNvSpPr>
              <a:spLocks noChangeArrowheads="1"/>
            </p:cNvSpPr>
            <p:nvPr/>
          </p:nvSpPr>
          <p:spPr bwMode="auto">
            <a:xfrm>
              <a:off x="2160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20" name="Oval 444"/>
            <p:cNvSpPr>
              <a:spLocks noChangeArrowheads="1"/>
            </p:cNvSpPr>
            <p:nvPr/>
          </p:nvSpPr>
          <p:spPr bwMode="auto">
            <a:xfrm>
              <a:off x="2256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21" name="Oval 445"/>
            <p:cNvSpPr>
              <a:spLocks noChangeArrowheads="1"/>
            </p:cNvSpPr>
            <p:nvPr/>
          </p:nvSpPr>
          <p:spPr bwMode="auto">
            <a:xfrm>
              <a:off x="2352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22" name="Oval 446"/>
            <p:cNvSpPr>
              <a:spLocks noChangeArrowheads="1"/>
            </p:cNvSpPr>
            <p:nvPr/>
          </p:nvSpPr>
          <p:spPr bwMode="auto">
            <a:xfrm>
              <a:off x="2448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23" name="Oval 447"/>
            <p:cNvSpPr>
              <a:spLocks noChangeArrowheads="1"/>
            </p:cNvSpPr>
            <p:nvPr/>
          </p:nvSpPr>
          <p:spPr bwMode="auto">
            <a:xfrm>
              <a:off x="2544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24" name="Oval 448"/>
            <p:cNvSpPr>
              <a:spLocks noChangeArrowheads="1"/>
            </p:cNvSpPr>
            <p:nvPr/>
          </p:nvSpPr>
          <p:spPr bwMode="auto">
            <a:xfrm>
              <a:off x="2640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25" name="Oval 449"/>
            <p:cNvSpPr>
              <a:spLocks noChangeArrowheads="1"/>
            </p:cNvSpPr>
            <p:nvPr/>
          </p:nvSpPr>
          <p:spPr bwMode="auto">
            <a:xfrm>
              <a:off x="2736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26" name="Oval 450"/>
            <p:cNvSpPr>
              <a:spLocks noChangeArrowheads="1"/>
            </p:cNvSpPr>
            <p:nvPr/>
          </p:nvSpPr>
          <p:spPr bwMode="auto">
            <a:xfrm>
              <a:off x="2832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27" name="Oval 451"/>
            <p:cNvSpPr>
              <a:spLocks noChangeArrowheads="1"/>
            </p:cNvSpPr>
            <p:nvPr/>
          </p:nvSpPr>
          <p:spPr bwMode="auto">
            <a:xfrm>
              <a:off x="2928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28" name="Oval 452"/>
            <p:cNvSpPr>
              <a:spLocks noChangeArrowheads="1"/>
            </p:cNvSpPr>
            <p:nvPr/>
          </p:nvSpPr>
          <p:spPr bwMode="auto">
            <a:xfrm>
              <a:off x="3024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29" name="Oval 453"/>
            <p:cNvSpPr>
              <a:spLocks noChangeArrowheads="1"/>
            </p:cNvSpPr>
            <p:nvPr/>
          </p:nvSpPr>
          <p:spPr bwMode="auto">
            <a:xfrm>
              <a:off x="3120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30" name="Oval 454"/>
            <p:cNvSpPr>
              <a:spLocks noChangeArrowheads="1"/>
            </p:cNvSpPr>
            <p:nvPr/>
          </p:nvSpPr>
          <p:spPr bwMode="auto">
            <a:xfrm>
              <a:off x="3216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31" name="Oval 455"/>
            <p:cNvSpPr>
              <a:spLocks noChangeArrowheads="1"/>
            </p:cNvSpPr>
            <p:nvPr/>
          </p:nvSpPr>
          <p:spPr bwMode="auto">
            <a:xfrm>
              <a:off x="3312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32" name="Oval 456"/>
            <p:cNvSpPr>
              <a:spLocks noChangeArrowheads="1"/>
            </p:cNvSpPr>
            <p:nvPr/>
          </p:nvSpPr>
          <p:spPr bwMode="auto">
            <a:xfrm>
              <a:off x="3408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33" name="Oval 457"/>
            <p:cNvSpPr>
              <a:spLocks noChangeArrowheads="1"/>
            </p:cNvSpPr>
            <p:nvPr/>
          </p:nvSpPr>
          <p:spPr bwMode="auto">
            <a:xfrm>
              <a:off x="3504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34" name="Oval 458"/>
            <p:cNvSpPr>
              <a:spLocks noChangeArrowheads="1"/>
            </p:cNvSpPr>
            <p:nvPr/>
          </p:nvSpPr>
          <p:spPr bwMode="auto">
            <a:xfrm>
              <a:off x="3600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35" name="Oval 459"/>
            <p:cNvSpPr>
              <a:spLocks noChangeArrowheads="1"/>
            </p:cNvSpPr>
            <p:nvPr/>
          </p:nvSpPr>
          <p:spPr bwMode="auto">
            <a:xfrm>
              <a:off x="3696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36" name="Oval 460"/>
            <p:cNvSpPr>
              <a:spLocks noChangeArrowheads="1"/>
            </p:cNvSpPr>
            <p:nvPr/>
          </p:nvSpPr>
          <p:spPr bwMode="auto">
            <a:xfrm>
              <a:off x="3792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37" name="Oval 461"/>
            <p:cNvSpPr>
              <a:spLocks noChangeArrowheads="1"/>
            </p:cNvSpPr>
            <p:nvPr/>
          </p:nvSpPr>
          <p:spPr bwMode="auto">
            <a:xfrm>
              <a:off x="3888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38" name="Oval 462"/>
            <p:cNvSpPr>
              <a:spLocks noChangeArrowheads="1"/>
            </p:cNvSpPr>
            <p:nvPr/>
          </p:nvSpPr>
          <p:spPr bwMode="auto">
            <a:xfrm>
              <a:off x="2064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39" name="Oval 463"/>
            <p:cNvSpPr>
              <a:spLocks noChangeArrowheads="1"/>
            </p:cNvSpPr>
            <p:nvPr/>
          </p:nvSpPr>
          <p:spPr bwMode="auto">
            <a:xfrm>
              <a:off x="2160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40" name="Oval 464"/>
            <p:cNvSpPr>
              <a:spLocks noChangeArrowheads="1"/>
            </p:cNvSpPr>
            <p:nvPr/>
          </p:nvSpPr>
          <p:spPr bwMode="auto">
            <a:xfrm>
              <a:off x="2256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41" name="Oval 465"/>
            <p:cNvSpPr>
              <a:spLocks noChangeArrowheads="1"/>
            </p:cNvSpPr>
            <p:nvPr/>
          </p:nvSpPr>
          <p:spPr bwMode="auto">
            <a:xfrm>
              <a:off x="2352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42" name="Oval 466"/>
            <p:cNvSpPr>
              <a:spLocks noChangeArrowheads="1"/>
            </p:cNvSpPr>
            <p:nvPr/>
          </p:nvSpPr>
          <p:spPr bwMode="auto">
            <a:xfrm>
              <a:off x="2448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43" name="Oval 467"/>
            <p:cNvSpPr>
              <a:spLocks noChangeArrowheads="1"/>
            </p:cNvSpPr>
            <p:nvPr/>
          </p:nvSpPr>
          <p:spPr bwMode="auto">
            <a:xfrm>
              <a:off x="2544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44" name="Oval 468"/>
            <p:cNvSpPr>
              <a:spLocks noChangeArrowheads="1"/>
            </p:cNvSpPr>
            <p:nvPr/>
          </p:nvSpPr>
          <p:spPr bwMode="auto">
            <a:xfrm>
              <a:off x="2640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45" name="Oval 469"/>
            <p:cNvSpPr>
              <a:spLocks noChangeArrowheads="1"/>
            </p:cNvSpPr>
            <p:nvPr/>
          </p:nvSpPr>
          <p:spPr bwMode="auto">
            <a:xfrm>
              <a:off x="2736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46" name="Oval 470"/>
            <p:cNvSpPr>
              <a:spLocks noChangeArrowheads="1"/>
            </p:cNvSpPr>
            <p:nvPr/>
          </p:nvSpPr>
          <p:spPr bwMode="auto">
            <a:xfrm>
              <a:off x="2832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47" name="Oval 471"/>
            <p:cNvSpPr>
              <a:spLocks noChangeArrowheads="1"/>
            </p:cNvSpPr>
            <p:nvPr/>
          </p:nvSpPr>
          <p:spPr bwMode="auto">
            <a:xfrm>
              <a:off x="2928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48" name="Oval 472"/>
            <p:cNvSpPr>
              <a:spLocks noChangeArrowheads="1"/>
            </p:cNvSpPr>
            <p:nvPr/>
          </p:nvSpPr>
          <p:spPr bwMode="auto">
            <a:xfrm>
              <a:off x="3024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49" name="Oval 473"/>
            <p:cNvSpPr>
              <a:spLocks noChangeArrowheads="1"/>
            </p:cNvSpPr>
            <p:nvPr/>
          </p:nvSpPr>
          <p:spPr bwMode="auto">
            <a:xfrm>
              <a:off x="3120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50" name="Oval 474"/>
            <p:cNvSpPr>
              <a:spLocks noChangeArrowheads="1"/>
            </p:cNvSpPr>
            <p:nvPr/>
          </p:nvSpPr>
          <p:spPr bwMode="auto">
            <a:xfrm>
              <a:off x="3216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51" name="Oval 475"/>
            <p:cNvSpPr>
              <a:spLocks noChangeArrowheads="1"/>
            </p:cNvSpPr>
            <p:nvPr/>
          </p:nvSpPr>
          <p:spPr bwMode="auto">
            <a:xfrm>
              <a:off x="3312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52" name="Oval 476"/>
            <p:cNvSpPr>
              <a:spLocks noChangeArrowheads="1"/>
            </p:cNvSpPr>
            <p:nvPr/>
          </p:nvSpPr>
          <p:spPr bwMode="auto">
            <a:xfrm>
              <a:off x="3408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53" name="Oval 477"/>
            <p:cNvSpPr>
              <a:spLocks noChangeArrowheads="1"/>
            </p:cNvSpPr>
            <p:nvPr/>
          </p:nvSpPr>
          <p:spPr bwMode="auto">
            <a:xfrm>
              <a:off x="3504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54" name="Oval 478"/>
            <p:cNvSpPr>
              <a:spLocks noChangeArrowheads="1"/>
            </p:cNvSpPr>
            <p:nvPr/>
          </p:nvSpPr>
          <p:spPr bwMode="auto">
            <a:xfrm>
              <a:off x="3600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55" name="Oval 479"/>
            <p:cNvSpPr>
              <a:spLocks noChangeArrowheads="1"/>
            </p:cNvSpPr>
            <p:nvPr/>
          </p:nvSpPr>
          <p:spPr bwMode="auto">
            <a:xfrm>
              <a:off x="3696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56" name="Oval 480"/>
            <p:cNvSpPr>
              <a:spLocks noChangeArrowheads="1"/>
            </p:cNvSpPr>
            <p:nvPr/>
          </p:nvSpPr>
          <p:spPr bwMode="auto">
            <a:xfrm>
              <a:off x="3792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57" name="Oval 481"/>
            <p:cNvSpPr>
              <a:spLocks noChangeArrowheads="1"/>
            </p:cNvSpPr>
            <p:nvPr/>
          </p:nvSpPr>
          <p:spPr bwMode="auto">
            <a:xfrm>
              <a:off x="3888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58" name="Oval 482"/>
            <p:cNvSpPr>
              <a:spLocks noChangeArrowheads="1"/>
            </p:cNvSpPr>
            <p:nvPr/>
          </p:nvSpPr>
          <p:spPr bwMode="auto">
            <a:xfrm>
              <a:off x="2064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59" name="Oval 483"/>
            <p:cNvSpPr>
              <a:spLocks noChangeArrowheads="1"/>
            </p:cNvSpPr>
            <p:nvPr/>
          </p:nvSpPr>
          <p:spPr bwMode="auto">
            <a:xfrm>
              <a:off x="2160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60" name="Oval 484"/>
            <p:cNvSpPr>
              <a:spLocks noChangeArrowheads="1"/>
            </p:cNvSpPr>
            <p:nvPr/>
          </p:nvSpPr>
          <p:spPr bwMode="auto">
            <a:xfrm>
              <a:off x="2256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61" name="Oval 485"/>
            <p:cNvSpPr>
              <a:spLocks noChangeArrowheads="1"/>
            </p:cNvSpPr>
            <p:nvPr/>
          </p:nvSpPr>
          <p:spPr bwMode="auto">
            <a:xfrm>
              <a:off x="2352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62" name="Oval 486"/>
            <p:cNvSpPr>
              <a:spLocks noChangeArrowheads="1"/>
            </p:cNvSpPr>
            <p:nvPr/>
          </p:nvSpPr>
          <p:spPr bwMode="auto">
            <a:xfrm>
              <a:off x="2448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63" name="Oval 487"/>
            <p:cNvSpPr>
              <a:spLocks noChangeArrowheads="1"/>
            </p:cNvSpPr>
            <p:nvPr/>
          </p:nvSpPr>
          <p:spPr bwMode="auto">
            <a:xfrm>
              <a:off x="2544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64" name="Oval 488"/>
            <p:cNvSpPr>
              <a:spLocks noChangeArrowheads="1"/>
            </p:cNvSpPr>
            <p:nvPr/>
          </p:nvSpPr>
          <p:spPr bwMode="auto">
            <a:xfrm>
              <a:off x="2640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65" name="Oval 489"/>
            <p:cNvSpPr>
              <a:spLocks noChangeArrowheads="1"/>
            </p:cNvSpPr>
            <p:nvPr/>
          </p:nvSpPr>
          <p:spPr bwMode="auto">
            <a:xfrm>
              <a:off x="2736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66" name="Oval 490"/>
            <p:cNvSpPr>
              <a:spLocks noChangeArrowheads="1"/>
            </p:cNvSpPr>
            <p:nvPr/>
          </p:nvSpPr>
          <p:spPr bwMode="auto">
            <a:xfrm>
              <a:off x="2832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67" name="Oval 491"/>
            <p:cNvSpPr>
              <a:spLocks noChangeArrowheads="1"/>
            </p:cNvSpPr>
            <p:nvPr/>
          </p:nvSpPr>
          <p:spPr bwMode="auto">
            <a:xfrm>
              <a:off x="2928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68" name="Oval 492"/>
            <p:cNvSpPr>
              <a:spLocks noChangeArrowheads="1"/>
            </p:cNvSpPr>
            <p:nvPr/>
          </p:nvSpPr>
          <p:spPr bwMode="auto">
            <a:xfrm>
              <a:off x="3024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69" name="Oval 493"/>
            <p:cNvSpPr>
              <a:spLocks noChangeArrowheads="1"/>
            </p:cNvSpPr>
            <p:nvPr/>
          </p:nvSpPr>
          <p:spPr bwMode="auto">
            <a:xfrm>
              <a:off x="3120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70" name="Oval 494"/>
            <p:cNvSpPr>
              <a:spLocks noChangeArrowheads="1"/>
            </p:cNvSpPr>
            <p:nvPr/>
          </p:nvSpPr>
          <p:spPr bwMode="auto">
            <a:xfrm>
              <a:off x="3216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71" name="Oval 495"/>
            <p:cNvSpPr>
              <a:spLocks noChangeArrowheads="1"/>
            </p:cNvSpPr>
            <p:nvPr/>
          </p:nvSpPr>
          <p:spPr bwMode="auto">
            <a:xfrm>
              <a:off x="3312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72" name="Oval 496"/>
            <p:cNvSpPr>
              <a:spLocks noChangeArrowheads="1"/>
            </p:cNvSpPr>
            <p:nvPr/>
          </p:nvSpPr>
          <p:spPr bwMode="auto">
            <a:xfrm>
              <a:off x="3408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73" name="Oval 497"/>
            <p:cNvSpPr>
              <a:spLocks noChangeArrowheads="1"/>
            </p:cNvSpPr>
            <p:nvPr/>
          </p:nvSpPr>
          <p:spPr bwMode="auto">
            <a:xfrm>
              <a:off x="3504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74" name="Oval 498"/>
            <p:cNvSpPr>
              <a:spLocks noChangeArrowheads="1"/>
            </p:cNvSpPr>
            <p:nvPr/>
          </p:nvSpPr>
          <p:spPr bwMode="auto">
            <a:xfrm>
              <a:off x="3600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75" name="Oval 499"/>
            <p:cNvSpPr>
              <a:spLocks noChangeArrowheads="1"/>
            </p:cNvSpPr>
            <p:nvPr/>
          </p:nvSpPr>
          <p:spPr bwMode="auto">
            <a:xfrm>
              <a:off x="3696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76" name="Oval 500"/>
            <p:cNvSpPr>
              <a:spLocks noChangeArrowheads="1"/>
            </p:cNvSpPr>
            <p:nvPr/>
          </p:nvSpPr>
          <p:spPr bwMode="auto">
            <a:xfrm>
              <a:off x="3792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77" name="Oval 501"/>
            <p:cNvSpPr>
              <a:spLocks noChangeArrowheads="1"/>
            </p:cNvSpPr>
            <p:nvPr/>
          </p:nvSpPr>
          <p:spPr bwMode="auto">
            <a:xfrm>
              <a:off x="3888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78" name="Oval 502"/>
            <p:cNvSpPr>
              <a:spLocks noChangeArrowheads="1"/>
            </p:cNvSpPr>
            <p:nvPr/>
          </p:nvSpPr>
          <p:spPr bwMode="auto">
            <a:xfrm>
              <a:off x="2064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79" name="Oval 503"/>
            <p:cNvSpPr>
              <a:spLocks noChangeArrowheads="1"/>
            </p:cNvSpPr>
            <p:nvPr/>
          </p:nvSpPr>
          <p:spPr bwMode="auto">
            <a:xfrm>
              <a:off x="2160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80" name="Oval 504"/>
            <p:cNvSpPr>
              <a:spLocks noChangeArrowheads="1"/>
            </p:cNvSpPr>
            <p:nvPr/>
          </p:nvSpPr>
          <p:spPr bwMode="auto">
            <a:xfrm>
              <a:off x="2256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81" name="Oval 505"/>
            <p:cNvSpPr>
              <a:spLocks noChangeArrowheads="1"/>
            </p:cNvSpPr>
            <p:nvPr/>
          </p:nvSpPr>
          <p:spPr bwMode="auto">
            <a:xfrm>
              <a:off x="2352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82" name="Oval 506"/>
            <p:cNvSpPr>
              <a:spLocks noChangeArrowheads="1"/>
            </p:cNvSpPr>
            <p:nvPr/>
          </p:nvSpPr>
          <p:spPr bwMode="auto">
            <a:xfrm>
              <a:off x="2448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83" name="Oval 507"/>
            <p:cNvSpPr>
              <a:spLocks noChangeArrowheads="1"/>
            </p:cNvSpPr>
            <p:nvPr/>
          </p:nvSpPr>
          <p:spPr bwMode="auto">
            <a:xfrm>
              <a:off x="2544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84" name="Oval 508"/>
            <p:cNvSpPr>
              <a:spLocks noChangeArrowheads="1"/>
            </p:cNvSpPr>
            <p:nvPr/>
          </p:nvSpPr>
          <p:spPr bwMode="auto">
            <a:xfrm>
              <a:off x="2640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85" name="Oval 509"/>
            <p:cNvSpPr>
              <a:spLocks noChangeArrowheads="1"/>
            </p:cNvSpPr>
            <p:nvPr/>
          </p:nvSpPr>
          <p:spPr bwMode="auto">
            <a:xfrm>
              <a:off x="2736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86" name="Oval 510"/>
            <p:cNvSpPr>
              <a:spLocks noChangeArrowheads="1"/>
            </p:cNvSpPr>
            <p:nvPr/>
          </p:nvSpPr>
          <p:spPr bwMode="auto">
            <a:xfrm>
              <a:off x="2832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87" name="Oval 511"/>
            <p:cNvSpPr>
              <a:spLocks noChangeArrowheads="1"/>
            </p:cNvSpPr>
            <p:nvPr/>
          </p:nvSpPr>
          <p:spPr bwMode="auto">
            <a:xfrm>
              <a:off x="2928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88" name="Oval 512"/>
            <p:cNvSpPr>
              <a:spLocks noChangeArrowheads="1"/>
            </p:cNvSpPr>
            <p:nvPr/>
          </p:nvSpPr>
          <p:spPr bwMode="auto">
            <a:xfrm>
              <a:off x="3024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89" name="Oval 513"/>
            <p:cNvSpPr>
              <a:spLocks noChangeArrowheads="1"/>
            </p:cNvSpPr>
            <p:nvPr/>
          </p:nvSpPr>
          <p:spPr bwMode="auto">
            <a:xfrm>
              <a:off x="3120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90" name="Oval 514"/>
            <p:cNvSpPr>
              <a:spLocks noChangeArrowheads="1"/>
            </p:cNvSpPr>
            <p:nvPr/>
          </p:nvSpPr>
          <p:spPr bwMode="auto">
            <a:xfrm>
              <a:off x="3216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91" name="Oval 515"/>
            <p:cNvSpPr>
              <a:spLocks noChangeArrowheads="1"/>
            </p:cNvSpPr>
            <p:nvPr/>
          </p:nvSpPr>
          <p:spPr bwMode="auto">
            <a:xfrm>
              <a:off x="3312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92" name="Oval 516"/>
            <p:cNvSpPr>
              <a:spLocks noChangeArrowheads="1"/>
            </p:cNvSpPr>
            <p:nvPr/>
          </p:nvSpPr>
          <p:spPr bwMode="auto">
            <a:xfrm>
              <a:off x="3408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93" name="Oval 517"/>
            <p:cNvSpPr>
              <a:spLocks noChangeArrowheads="1"/>
            </p:cNvSpPr>
            <p:nvPr/>
          </p:nvSpPr>
          <p:spPr bwMode="auto">
            <a:xfrm>
              <a:off x="3504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94" name="Oval 518"/>
            <p:cNvSpPr>
              <a:spLocks noChangeArrowheads="1"/>
            </p:cNvSpPr>
            <p:nvPr/>
          </p:nvSpPr>
          <p:spPr bwMode="auto">
            <a:xfrm>
              <a:off x="3600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95" name="Oval 519"/>
            <p:cNvSpPr>
              <a:spLocks noChangeArrowheads="1"/>
            </p:cNvSpPr>
            <p:nvPr/>
          </p:nvSpPr>
          <p:spPr bwMode="auto">
            <a:xfrm>
              <a:off x="3696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96" name="Oval 520"/>
            <p:cNvSpPr>
              <a:spLocks noChangeArrowheads="1"/>
            </p:cNvSpPr>
            <p:nvPr/>
          </p:nvSpPr>
          <p:spPr bwMode="auto">
            <a:xfrm>
              <a:off x="3792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97" name="Oval 521"/>
            <p:cNvSpPr>
              <a:spLocks noChangeArrowheads="1"/>
            </p:cNvSpPr>
            <p:nvPr/>
          </p:nvSpPr>
          <p:spPr bwMode="auto">
            <a:xfrm>
              <a:off x="3888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98" name="Oval 522"/>
            <p:cNvSpPr>
              <a:spLocks noChangeArrowheads="1"/>
            </p:cNvSpPr>
            <p:nvPr/>
          </p:nvSpPr>
          <p:spPr bwMode="auto">
            <a:xfrm>
              <a:off x="2064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099" name="Oval 523"/>
            <p:cNvSpPr>
              <a:spLocks noChangeArrowheads="1"/>
            </p:cNvSpPr>
            <p:nvPr/>
          </p:nvSpPr>
          <p:spPr bwMode="auto">
            <a:xfrm>
              <a:off x="2160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100" name="Oval 524"/>
            <p:cNvSpPr>
              <a:spLocks noChangeArrowheads="1"/>
            </p:cNvSpPr>
            <p:nvPr/>
          </p:nvSpPr>
          <p:spPr bwMode="auto">
            <a:xfrm>
              <a:off x="2256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101" name="Oval 525"/>
            <p:cNvSpPr>
              <a:spLocks noChangeArrowheads="1"/>
            </p:cNvSpPr>
            <p:nvPr/>
          </p:nvSpPr>
          <p:spPr bwMode="auto">
            <a:xfrm>
              <a:off x="2352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102" name="Oval 526"/>
            <p:cNvSpPr>
              <a:spLocks noChangeArrowheads="1"/>
            </p:cNvSpPr>
            <p:nvPr/>
          </p:nvSpPr>
          <p:spPr bwMode="auto">
            <a:xfrm>
              <a:off x="2448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103" name="Oval 527"/>
            <p:cNvSpPr>
              <a:spLocks noChangeArrowheads="1"/>
            </p:cNvSpPr>
            <p:nvPr/>
          </p:nvSpPr>
          <p:spPr bwMode="auto">
            <a:xfrm>
              <a:off x="2544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104" name="Oval 528"/>
            <p:cNvSpPr>
              <a:spLocks noChangeArrowheads="1"/>
            </p:cNvSpPr>
            <p:nvPr/>
          </p:nvSpPr>
          <p:spPr bwMode="auto">
            <a:xfrm>
              <a:off x="2640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105" name="Oval 529"/>
            <p:cNvSpPr>
              <a:spLocks noChangeArrowheads="1"/>
            </p:cNvSpPr>
            <p:nvPr/>
          </p:nvSpPr>
          <p:spPr bwMode="auto">
            <a:xfrm>
              <a:off x="2736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106" name="Oval 530"/>
            <p:cNvSpPr>
              <a:spLocks noChangeArrowheads="1"/>
            </p:cNvSpPr>
            <p:nvPr/>
          </p:nvSpPr>
          <p:spPr bwMode="auto">
            <a:xfrm>
              <a:off x="2832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107" name="Oval 531"/>
            <p:cNvSpPr>
              <a:spLocks noChangeArrowheads="1"/>
            </p:cNvSpPr>
            <p:nvPr/>
          </p:nvSpPr>
          <p:spPr bwMode="auto">
            <a:xfrm>
              <a:off x="2928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108" name="Oval 532"/>
            <p:cNvSpPr>
              <a:spLocks noChangeArrowheads="1"/>
            </p:cNvSpPr>
            <p:nvPr/>
          </p:nvSpPr>
          <p:spPr bwMode="auto">
            <a:xfrm>
              <a:off x="3024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109" name="Oval 533"/>
            <p:cNvSpPr>
              <a:spLocks noChangeArrowheads="1"/>
            </p:cNvSpPr>
            <p:nvPr/>
          </p:nvSpPr>
          <p:spPr bwMode="auto">
            <a:xfrm>
              <a:off x="3120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110" name="Oval 534"/>
            <p:cNvSpPr>
              <a:spLocks noChangeArrowheads="1"/>
            </p:cNvSpPr>
            <p:nvPr/>
          </p:nvSpPr>
          <p:spPr bwMode="auto">
            <a:xfrm>
              <a:off x="3216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111" name="Oval 535"/>
            <p:cNvSpPr>
              <a:spLocks noChangeArrowheads="1"/>
            </p:cNvSpPr>
            <p:nvPr/>
          </p:nvSpPr>
          <p:spPr bwMode="auto">
            <a:xfrm>
              <a:off x="3312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112" name="Oval 536"/>
            <p:cNvSpPr>
              <a:spLocks noChangeArrowheads="1"/>
            </p:cNvSpPr>
            <p:nvPr/>
          </p:nvSpPr>
          <p:spPr bwMode="auto">
            <a:xfrm>
              <a:off x="3408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113" name="Oval 537"/>
            <p:cNvSpPr>
              <a:spLocks noChangeArrowheads="1"/>
            </p:cNvSpPr>
            <p:nvPr/>
          </p:nvSpPr>
          <p:spPr bwMode="auto">
            <a:xfrm>
              <a:off x="3504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114" name="Oval 538"/>
            <p:cNvSpPr>
              <a:spLocks noChangeArrowheads="1"/>
            </p:cNvSpPr>
            <p:nvPr/>
          </p:nvSpPr>
          <p:spPr bwMode="auto">
            <a:xfrm>
              <a:off x="3600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115" name="Oval 539"/>
            <p:cNvSpPr>
              <a:spLocks noChangeArrowheads="1"/>
            </p:cNvSpPr>
            <p:nvPr/>
          </p:nvSpPr>
          <p:spPr bwMode="auto">
            <a:xfrm>
              <a:off x="3696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116" name="Oval 540"/>
            <p:cNvSpPr>
              <a:spLocks noChangeArrowheads="1"/>
            </p:cNvSpPr>
            <p:nvPr/>
          </p:nvSpPr>
          <p:spPr bwMode="auto">
            <a:xfrm>
              <a:off x="3792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3117" name="Oval 541"/>
            <p:cNvSpPr>
              <a:spLocks noChangeArrowheads="1"/>
            </p:cNvSpPr>
            <p:nvPr/>
          </p:nvSpPr>
          <p:spPr bwMode="auto">
            <a:xfrm>
              <a:off x="3888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53121" name="Rectangle 545"/>
          <p:cNvSpPr>
            <a:spLocks noChangeArrowheads="1"/>
          </p:cNvSpPr>
          <p:nvPr/>
        </p:nvSpPr>
        <p:spPr bwMode="auto">
          <a:xfrm>
            <a:off x="3276600" y="2438400"/>
            <a:ext cx="2971800" cy="9906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3122" name="Rectangle 546"/>
          <p:cNvSpPr>
            <a:spLocks noChangeArrowheads="1"/>
          </p:cNvSpPr>
          <p:nvPr/>
        </p:nvSpPr>
        <p:spPr bwMode="auto">
          <a:xfrm>
            <a:off x="3276600" y="2438400"/>
            <a:ext cx="2971800" cy="39624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" name="Text Box 22"/>
          <p:cNvSpPr txBox="1">
            <a:spLocks noChangeArrowheads="1"/>
          </p:cNvSpPr>
          <p:nvPr/>
        </p:nvSpPr>
        <p:spPr bwMode="auto">
          <a:xfrm>
            <a:off x="3810000" y="2667000"/>
            <a:ext cx="174466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sz="3200">
                <a:solidFill>
                  <a:schemeClr val="bg1"/>
                </a:solidFill>
              </a:rPr>
              <a:t>A</a:t>
            </a:r>
            <a:r>
              <a:rPr lang="en-US" sz="3200">
                <a:solidFill>
                  <a:schemeClr val="bg1"/>
                </a:solidFill>
                <a:sym typeface="Symbol" pitchFamily="18" charset="2"/>
              </a:rPr>
              <a:t></a:t>
            </a:r>
            <a:r>
              <a:rPr lang="en-US" sz="3200">
                <a:solidFill>
                  <a:schemeClr val="bg1"/>
                </a:solidFill>
              </a:rPr>
              <a:t>C          </a:t>
            </a:r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3962400" y="4191000"/>
            <a:ext cx="174466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sz="3200">
                <a:solidFill>
                  <a:schemeClr val="bg1"/>
                </a:solidFill>
              </a:rPr>
              <a:t>C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21364553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53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53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531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53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53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53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531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53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121" grpId="0" animBg="1"/>
      <p:bldP spid="1531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Footer Placeholder 2"/>
          <p:cNvSpPr txBox="1">
            <a:spLocks noGrp="1"/>
          </p:cNvSpPr>
          <p:nvPr/>
        </p:nvSpPr>
        <p:spPr bwMode="auto">
          <a:xfrm>
            <a:off x="0" y="6667500"/>
            <a:ext cx="5791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/>
              <a:t>© Daniel S. Weld</a:t>
            </a:r>
          </a:p>
        </p:txBody>
      </p:sp>
      <p:sp>
        <p:nvSpPr>
          <p:cNvPr id="164867" name="Slide Number Placeholder 3"/>
          <p:cNvSpPr txBox="1">
            <a:spLocks noGrp="1"/>
          </p:cNvSpPr>
          <p:nvPr/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D22749C1-6DF8-49B5-A020-6C6E395EF568}" type="slidenum">
              <a:rPr lang="en-US" sz="1400"/>
              <a:pPr algn="r"/>
              <a:t>17</a:t>
            </a:fld>
            <a:endParaRPr lang="en-US" sz="1400"/>
          </a:p>
        </p:txBody>
      </p:sp>
      <p:sp>
        <p:nvSpPr>
          <p:cNvPr id="1648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A, B Conditionally Independent Given C</a:t>
            </a:r>
          </a:p>
        </p:txBody>
      </p:sp>
      <p:sp>
        <p:nvSpPr>
          <p:cNvPr id="164869" name="Rectangle 9"/>
          <p:cNvSpPr>
            <a:spLocks noChangeArrowheads="1"/>
          </p:cNvSpPr>
          <p:nvPr/>
        </p:nvSpPr>
        <p:spPr bwMode="auto">
          <a:xfrm>
            <a:off x="304800" y="2438400"/>
            <a:ext cx="2971800" cy="9906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i="1">
              <a:solidFill>
                <a:srgbClr val="0033CC"/>
              </a:solidFill>
            </a:endParaRPr>
          </a:p>
        </p:txBody>
      </p:sp>
      <p:sp>
        <p:nvSpPr>
          <p:cNvPr id="164870" name="Rectangle 9"/>
          <p:cNvSpPr>
            <a:spLocks noChangeArrowheads="1"/>
          </p:cNvSpPr>
          <p:nvPr/>
        </p:nvSpPr>
        <p:spPr bwMode="auto">
          <a:xfrm>
            <a:off x="3276600" y="2438400"/>
            <a:ext cx="2971800" cy="9906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i="1">
              <a:solidFill>
                <a:srgbClr val="0033CC"/>
              </a:solidFill>
            </a:endParaRPr>
          </a:p>
        </p:txBody>
      </p:sp>
      <p:sp>
        <p:nvSpPr>
          <p:cNvPr id="164871" name="Rectangle 9"/>
          <p:cNvSpPr>
            <a:spLocks noChangeArrowheads="1"/>
          </p:cNvSpPr>
          <p:nvPr/>
        </p:nvSpPr>
        <p:spPr bwMode="auto">
          <a:xfrm>
            <a:off x="304800" y="3429000"/>
            <a:ext cx="2971800" cy="9906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i="1">
              <a:solidFill>
                <a:srgbClr val="0033CC"/>
              </a:solidFill>
            </a:endParaRPr>
          </a:p>
        </p:txBody>
      </p:sp>
      <p:sp>
        <p:nvSpPr>
          <p:cNvPr id="249870" name="Text Box 22"/>
          <p:cNvSpPr txBox="1">
            <a:spLocks noChangeArrowheads="1"/>
          </p:cNvSpPr>
          <p:nvPr/>
        </p:nvSpPr>
        <p:spPr bwMode="auto">
          <a:xfrm>
            <a:off x="2057400" y="1524000"/>
            <a:ext cx="65389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sz="3200"/>
              <a:t>P(A|B,C) = P(A|C)               C = spots  </a:t>
            </a:r>
          </a:p>
        </p:txBody>
      </p:sp>
      <p:sp>
        <p:nvSpPr>
          <p:cNvPr id="164873" name="Rectangle 4"/>
          <p:cNvSpPr>
            <a:spLocks noChangeArrowheads="1"/>
          </p:cNvSpPr>
          <p:nvPr/>
        </p:nvSpPr>
        <p:spPr bwMode="auto">
          <a:xfrm>
            <a:off x="304800" y="2438400"/>
            <a:ext cx="5943600" cy="3962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</a:extLst>
        </p:spPr>
        <p:txBody>
          <a:bodyPr wrap="none" lIns="92075" tIns="46038" rIns="92075" bIns="46038" anchor="ctr"/>
          <a:lstStyle/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i="1">
              <a:solidFill>
                <a:srgbClr val="0033CC"/>
              </a:solidFill>
            </a:endParaRPr>
          </a:p>
        </p:txBody>
      </p:sp>
      <p:sp>
        <p:nvSpPr>
          <p:cNvPr id="1326090" name="Rectangle 10"/>
          <p:cNvSpPr>
            <a:spLocks noChangeArrowheads="1"/>
          </p:cNvSpPr>
          <p:nvPr/>
        </p:nvSpPr>
        <p:spPr bwMode="auto">
          <a:xfrm>
            <a:off x="1752600" y="2438400"/>
            <a:ext cx="4495800" cy="3962400"/>
          </a:xfrm>
          <a:prstGeom prst="rect">
            <a:avLst/>
          </a:prstGeom>
          <a:solidFill>
            <a:srgbClr val="3333CC">
              <a:alpha val="63136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i="1">
              <a:solidFill>
                <a:srgbClr val="0033CC"/>
              </a:solidFill>
            </a:endParaRPr>
          </a:p>
        </p:txBody>
      </p:sp>
      <p:sp>
        <p:nvSpPr>
          <p:cNvPr id="164875" name="Line 11"/>
          <p:cNvSpPr>
            <a:spLocks noChangeShapeType="1"/>
          </p:cNvSpPr>
          <p:nvPr/>
        </p:nvSpPr>
        <p:spPr bwMode="auto">
          <a:xfrm>
            <a:off x="228600" y="33528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4876" name="Line 12"/>
          <p:cNvSpPr>
            <a:spLocks noChangeShapeType="1"/>
          </p:cNvSpPr>
          <p:nvPr/>
        </p:nvSpPr>
        <p:spPr bwMode="auto">
          <a:xfrm>
            <a:off x="228600" y="44196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4877" name="Line 13"/>
          <p:cNvSpPr>
            <a:spLocks noChangeShapeType="1"/>
          </p:cNvSpPr>
          <p:nvPr/>
        </p:nvSpPr>
        <p:spPr bwMode="auto">
          <a:xfrm>
            <a:off x="228600" y="54864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4878" name="Line 14"/>
          <p:cNvSpPr>
            <a:spLocks noChangeShapeType="1"/>
          </p:cNvSpPr>
          <p:nvPr/>
        </p:nvSpPr>
        <p:spPr bwMode="auto">
          <a:xfrm>
            <a:off x="3276600" y="2362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" name="Text Box 22"/>
          <p:cNvSpPr txBox="1">
            <a:spLocks noChangeArrowheads="1"/>
          </p:cNvSpPr>
          <p:nvPr/>
        </p:nvSpPr>
        <p:spPr bwMode="auto">
          <a:xfrm>
            <a:off x="6324600" y="2590800"/>
            <a:ext cx="1898650" cy="121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95000"/>
              </a:lnSpc>
              <a:spcBef>
                <a:spcPct val="10000"/>
              </a:spcBef>
            </a:pPr>
            <a:r>
              <a:rPr lang="en-US" sz="2400" dirty="0">
                <a:solidFill>
                  <a:srgbClr val="969696"/>
                </a:solidFill>
                <a:sym typeface="Symbol" pitchFamily="18" charset="2"/>
              </a:rPr>
              <a:t>P(A|C)   =.25 </a:t>
            </a:r>
          </a:p>
          <a:p>
            <a:pPr algn="l">
              <a:lnSpc>
                <a:spcPct val="95000"/>
              </a:lnSpc>
              <a:spcBef>
                <a:spcPct val="10000"/>
              </a:spcBef>
            </a:pPr>
            <a:r>
              <a:rPr lang="en-US" sz="2400" dirty="0" smtClean="0"/>
              <a:t>P(A|B,C</a:t>
            </a:r>
            <a:r>
              <a:rPr lang="en-US" sz="2400" dirty="0"/>
              <a:t>)=.25</a:t>
            </a:r>
          </a:p>
          <a:p>
            <a:pPr algn="l">
              <a:lnSpc>
                <a:spcPct val="95000"/>
              </a:lnSpc>
              <a:spcBef>
                <a:spcPct val="10000"/>
              </a:spcBef>
            </a:pPr>
            <a:endParaRPr lang="en-US" sz="2400" dirty="0"/>
          </a:p>
        </p:txBody>
      </p:sp>
      <p:grpSp>
        <p:nvGrpSpPr>
          <p:cNvPr id="164880" name="Group 16"/>
          <p:cNvGrpSpPr>
            <a:grpSpLocks/>
          </p:cNvGrpSpPr>
          <p:nvPr/>
        </p:nvGrpSpPr>
        <p:grpSpPr bwMode="auto">
          <a:xfrm>
            <a:off x="3276600" y="2514600"/>
            <a:ext cx="2971800" cy="3886200"/>
            <a:chOff x="2064" y="1584"/>
            <a:chExt cx="1872" cy="2448"/>
          </a:xfrm>
        </p:grpSpPr>
        <p:sp>
          <p:nvSpPr>
            <p:cNvPr id="164881" name="Oval 17"/>
            <p:cNvSpPr>
              <a:spLocks noChangeArrowheads="1"/>
            </p:cNvSpPr>
            <p:nvPr/>
          </p:nvSpPr>
          <p:spPr bwMode="auto">
            <a:xfrm>
              <a:off x="2064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882" name="Oval 18"/>
            <p:cNvSpPr>
              <a:spLocks noChangeArrowheads="1"/>
            </p:cNvSpPr>
            <p:nvPr/>
          </p:nvSpPr>
          <p:spPr bwMode="auto">
            <a:xfrm>
              <a:off x="2160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883" name="Oval 19"/>
            <p:cNvSpPr>
              <a:spLocks noChangeArrowheads="1"/>
            </p:cNvSpPr>
            <p:nvPr/>
          </p:nvSpPr>
          <p:spPr bwMode="auto">
            <a:xfrm>
              <a:off x="2256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884" name="Oval 20"/>
            <p:cNvSpPr>
              <a:spLocks noChangeArrowheads="1"/>
            </p:cNvSpPr>
            <p:nvPr/>
          </p:nvSpPr>
          <p:spPr bwMode="auto">
            <a:xfrm>
              <a:off x="2352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885" name="Oval 21"/>
            <p:cNvSpPr>
              <a:spLocks noChangeArrowheads="1"/>
            </p:cNvSpPr>
            <p:nvPr/>
          </p:nvSpPr>
          <p:spPr bwMode="auto">
            <a:xfrm>
              <a:off x="2448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886" name="Oval 22"/>
            <p:cNvSpPr>
              <a:spLocks noChangeArrowheads="1"/>
            </p:cNvSpPr>
            <p:nvPr/>
          </p:nvSpPr>
          <p:spPr bwMode="auto">
            <a:xfrm>
              <a:off x="2544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887" name="Oval 23"/>
            <p:cNvSpPr>
              <a:spLocks noChangeArrowheads="1"/>
            </p:cNvSpPr>
            <p:nvPr/>
          </p:nvSpPr>
          <p:spPr bwMode="auto">
            <a:xfrm>
              <a:off x="2640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888" name="Oval 24"/>
            <p:cNvSpPr>
              <a:spLocks noChangeArrowheads="1"/>
            </p:cNvSpPr>
            <p:nvPr/>
          </p:nvSpPr>
          <p:spPr bwMode="auto">
            <a:xfrm>
              <a:off x="2736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889" name="Oval 25"/>
            <p:cNvSpPr>
              <a:spLocks noChangeArrowheads="1"/>
            </p:cNvSpPr>
            <p:nvPr/>
          </p:nvSpPr>
          <p:spPr bwMode="auto">
            <a:xfrm>
              <a:off x="2832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890" name="Oval 26"/>
            <p:cNvSpPr>
              <a:spLocks noChangeArrowheads="1"/>
            </p:cNvSpPr>
            <p:nvPr/>
          </p:nvSpPr>
          <p:spPr bwMode="auto">
            <a:xfrm>
              <a:off x="2928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891" name="Oval 27"/>
            <p:cNvSpPr>
              <a:spLocks noChangeArrowheads="1"/>
            </p:cNvSpPr>
            <p:nvPr/>
          </p:nvSpPr>
          <p:spPr bwMode="auto">
            <a:xfrm>
              <a:off x="3024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892" name="Oval 28"/>
            <p:cNvSpPr>
              <a:spLocks noChangeArrowheads="1"/>
            </p:cNvSpPr>
            <p:nvPr/>
          </p:nvSpPr>
          <p:spPr bwMode="auto">
            <a:xfrm>
              <a:off x="3120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893" name="Oval 29"/>
            <p:cNvSpPr>
              <a:spLocks noChangeArrowheads="1"/>
            </p:cNvSpPr>
            <p:nvPr/>
          </p:nvSpPr>
          <p:spPr bwMode="auto">
            <a:xfrm>
              <a:off x="3216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894" name="Oval 30"/>
            <p:cNvSpPr>
              <a:spLocks noChangeArrowheads="1"/>
            </p:cNvSpPr>
            <p:nvPr/>
          </p:nvSpPr>
          <p:spPr bwMode="auto">
            <a:xfrm>
              <a:off x="3312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895" name="Oval 31"/>
            <p:cNvSpPr>
              <a:spLocks noChangeArrowheads="1"/>
            </p:cNvSpPr>
            <p:nvPr/>
          </p:nvSpPr>
          <p:spPr bwMode="auto">
            <a:xfrm>
              <a:off x="3408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896" name="Oval 32"/>
            <p:cNvSpPr>
              <a:spLocks noChangeArrowheads="1"/>
            </p:cNvSpPr>
            <p:nvPr/>
          </p:nvSpPr>
          <p:spPr bwMode="auto">
            <a:xfrm>
              <a:off x="3504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897" name="Oval 33"/>
            <p:cNvSpPr>
              <a:spLocks noChangeArrowheads="1"/>
            </p:cNvSpPr>
            <p:nvPr/>
          </p:nvSpPr>
          <p:spPr bwMode="auto">
            <a:xfrm>
              <a:off x="3600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898" name="Oval 34"/>
            <p:cNvSpPr>
              <a:spLocks noChangeArrowheads="1"/>
            </p:cNvSpPr>
            <p:nvPr/>
          </p:nvSpPr>
          <p:spPr bwMode="auto">
            <a:xfrm>
              <a:off x="3696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899" name="Oval 35"/>
            <p:cNvSpPr>
              <a:spLocks noChangeArrowheads="1"/>
            </p:cNvSpPr>
            <p:nvPr/>
          </p:nvSpPr>
          <p:spPr bwMode="auto">
            <a:xfrm>
              <a:off x="3792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00" name="Oval 36"/>
            <p:cNvSpPr>
              <a:spLocks noChangeArrowheads="1"/>
            </p:cNvSpPr>
            <p:nvPr/>
          </p:nvSpPr>
          <p:spPr bwMode="auto">
            <a:xfrm>
              <a:off x="3888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01" name="Oval 37"/>
            <p:cNvSpPr>
              <a:spLocks noChangeArrowheads="1"/>
            </p:cNvSpPr>
            <p:nvPr/>
          </p:nvSpPr>
          <p:spPr bwMode="auto">
            <a:xfrm>
              <a:off x="2064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02" name="Oval 38"/>
            <p:cNvSpPr>
              <a:spLocks noChangeArrowheads="1"/>
            </p:cNvSpPr>
            <p:nvPr/>
          </p:nvSpPr>
          <p:spPr bwMode="auto">
            <a:xfrm>
              <a:off x="2160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03" name="Oval 39"/>
            <p:cNvSpPr>
              <a:spLocks noChangeArrowheads="1"/>
            </p:cNvSpPr>
            <p:nvPr/>
          </p:nvSpPr>
          <p:spPr bwMode="auto">
            <a:xfrm>
              <a:off x="2256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04" name="Oval 40"/>
            <p:cNvSpPr>
              <a:spLocks noChangeArrowheads="1"/>
            </p:cNvSpPr>
            <p:nvPr/>
          </p:nvSpPr>
          <p:spPr bwMode="auto">
            <a:xfrm>
              <a:off x="2352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05" name="Oval 41"/>
            <p:cNvSpPr>
              <a:spLocks noChangeArrowheads="1"/>
            </p:cNvSpPr>
            <p:nvPr/>
          </p:nvSpPr>
          <p:spPr bwMode="auto">
            <a:xfrm>
              <a:off x="2448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06" name="Oval 42"/>
            <p:cNvSpPr>
              <a:spLocks noChangeArrowheads="1"/>
            </p:cNvSpPr>
            <p:nvPr/>
          </p:nvSpPr>
          <p:spPr bwMode="auto">
            <a:xfrm>
              <a:off x="2544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07" name="Oval 43"/>
            <p:cNvSpPr>
              <a:spLocks noChangeArrowheads="1"/>
            </p:cNvSpPr>
            <p:nvPr/>
          </p:nvSpPr>
          <p:spPr bwMode="auto">
            <a:xfrm>
              <a:off x="2640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08" name="Oval 44"/>
            <p:cNvSpPr>
              <a:spLocks noChangeArrowheads="1"/>
            </p:cNvSpPr>
            <p:nvPr/>
          </p:nvSpPr>
          <p:spPr bwMode="auto">
            <a:xfrm>
              <a:off x="2736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09" name="Oval 45"/>
            <p:cNvSpPr>
              <a:spLocks noChangeArrowheads="1"/>
            </p:cNvSpPr>
            <p:nvPr/>
          </p:nvSpPr>
          <p:spPr bwMode="auto">
            <a:xfrm>
              <a:off x="2832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10" name="Oval 46"/>
            <p:cNvSpPr>
              <a:spLocks noChangeArrowheads="1"/>
            </p:cNvSpPr>
            <p:nvPr/>
          </p:nvSpPr>
          <p:spPr bwMode="auto">
            <a:xfrm>
              <a:off x="2928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11" name="Oval 47"/>
            <p:cNvSpPr>
              <a:spLocks noChangeArrowheads="1"/>
            </p:cNvSpPr>
            <p:nvPr/>
          </p:nvSpPr>
          <p:spPr bwMode="auto">
            <a:xfrm>
              <a:off x="3024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12" name="Oval 48"/>
            <p:cNvSpPr>
              <a:spLocks noChangeArrowheads="1"/>
            </p:cNvSpPr>
            <p:nvPr/>
          </p:nvSpPr>
          <p:spPr bwMode="auto">
            <a:xfrm>
              <a:off x="3120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13" name="Oval 49"/>
            <p:cNvSpPr>
              <a:spLocks noChangeArrowheads="1"/>
            </p:cNvSpPr>
            <p:nvPr/>
          </p:nvSpPr>
          <p:spPr bwMode="auto">
            <a:xfrm>
              <a:off x="3216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14" name="Oval 50"/>
            <p:cNvSpPr>
              <a:spLocks noChangeArrowheads="1"/>
            </p:cNvSpPr>
            <p:nvPr/>
          </p:nvSpPr>
          <p:spPr bwMode="auto">
            <a:xfrm>
              <a:off x="3312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15" name="Oval 51"/>
            <p:cNvSpPr>
              <a:spLocks noChangeArrowheads="1"/>
            </p:cNvSpPr>
            <p:nvPr/>
          </p:nvSpPr>
          <p:spPr bwMode="auto">
            <a:xfrm>
              <a:off x="3408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16" name="Oval 52"/>
            <p:cNvSpPr>
              <a:spLocks noChangeArrowheads="1"/>
            </p:cNvSpPr>
            <p:nvPr/>
          </p:nvSpPr>
          <p:spPr bwMode="auto">
            <a:xfrm>
              <a:off x="3504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17" name="Oval 53"/>
            <p:cNvSpPr>
              <a:spLocks noChangeArrowheads="1"/>
            </p:cNvSpPr>
            <p:nvPr/>
          </p:nvSpPr>
          <p:spPr bwMode="auto">
            <a:xfrm>
              <a:off x="3600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18" name="Oval 54"/>
            <p:cNvSpPr>
              <a:spLocks noChangeArrowheads="1"/>
            </p:cNvSpPr>
            <p:nvPr/>
          </p:nvSpPr>
          <p:spPr bwMode="auto">
            <a:xfrm>
              <a:off x="3696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19" name="Oval 55"/>
            <p:cNvSpPr>
              <a:spLocks noChangeArrowheads="1"/>
            </p:cNvSpPr>
            <p:nvPr/>
          </p:nvSpPr>
          <p:spPr bwMode="auto">
            <a:xfrm>
              <a:off x="3792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20" name="Oval 56"/>
            <p:cNvSpPr>
              <a:spLocks noChangeArrowheads="1"/>
            </p:cNvSpPr>
            <p:nvPr/>
          </p:nvSpPr>
          <p:spPr bwMode="auto">
            <a:xfrm>
              <a:off x="3888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21" name="Oval 57"/>
            <p:cNvSpPr>
              <a:spLocks noChangeArrowheads="1"/>
            </p:cNvSpPr>
            <p:nvPr/>
          </p:nvSpPr>
          <p:spPr bwMode="auto">
            <a:xfrm>
              <a:off x="2064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22" name="Oval 58"/>
            <p:cNvSpPr>
              <a:spLocks noChangeArrowheads="1"/>
            </p:cNvSpPr>
            <p:nvPr/>
          </p:nvSpPr>
          <p:spPr bwMode="auto">
            <a:xfrm>
              <a:off x="2160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23" name="Oval 59"/>
            <p:cNvSpPr>
              <a:spLocks noChangeArrowheads="1"/>
            </p:cNvSpPr>
            <p:nvPr/>
          </p:nvSpPr>
          <p:spPr bwMode="auto">
            <a:xfrm>
              <a:off x="2256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24" name="Oval 60"/>
            <p:cNvSpPr>
              <a:spLocks noChangeArrowheads="1"/>
            </p:cNvSpPr>
            <p:nvPr/>
          </p:nvSpPr>
          <p:spPr bwMode="auto">
            <a:xfrm>
              <a:off x="2352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25" name="Oval 61"/>
            <p:cNvSpPr>
              <a:spLocks noChangeArrowheads="1"/>
            </p:cNvSpPr>
            <p:nvPr/>
          </p:nvSpPr>
          <p:spPr bwMode="auto">
            <a:xfrm>
              <a:off x="2448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26" name="Oval 62"/>
            <p:cNvSpPr>
              <a:spLocks noChangeArrowheads="1"/>
            </p:cNvSpPr>
            <p:nvPr/>
          </p:nvSpPr>
          <p:spPr bwMode="auto">
            <a:xfrm>
              <a:off x="2544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27" name="Oval 63"/>
            <p:cNvSpPr>
              <a:spLocks noChangeArrowheads="1"/>
            </p:cNvSpPr>
            <p:nvPr/>
          </p:nvSpPr>
          <p:spPr bwMode="auto">
            <a:xfrm>
              <a:off x="2640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28" name="Oval 64"/>
            <p:cNvSpPr>
              <a:spLocks noChangeArrowheads="1"/>
            </p:cNvSpPr>
            <p:nvPr/>
          </p:nvSpPr>
          <p:spPr bwMode="auto">
            <a:xfrm>
              <a:off x="2736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29" name="Oval 65"/>
            <p:cNvSpPr>
              <a:spLocks noChangeArrowheads="1"/>
            </p:cNvSpPr>
            <p:nvPr/>
          </p:nvSpPr>
          <p:spPr bwMode="auto">
            <a:xfrm>
              <a:off x="2832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30" name="Oval 66"/>
            <p:cNvSpPr>
              <a:spLocks noChangeArrowheads="1"/>
            </p:cNvSpPr>
            <p:nvPr/>
          </p:nvSpPr>
          <p:spPr bwMode="auto">
            <a:xfrm>
              <a:off x="2928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31" name="Oval 67"/>
            <p:cNvSpPr>
              <a:spLocks noChangeArrowheads="1"/>
            </p:cNvSpPr>
            <p:nvPr/>
          </p:nvSpPr>
          <p:spPr bwMode="auto">
            <a:xfrm>
              <a:off x="3024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32" name="Oval 68"/>
            <p:cNvSpPr>
              <a:spLocks noChangeArrowheads="1"/>
            </p:cNvSpPr>
            <p:nvPr/>
          </p:nvSpPr>
          <p:spPr bwMode="auto">
            <a:xfrm>
              <a:off x="3120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33" name="Oval 69"/>
            <p:cNvSpPr>
              <a:spLocks noChangeArrowheads="1"/>
            </p:cNvSpPr>
            <p:nvPr/>
          </p:nvSpPr>
          <p:spPr bwMode="auto">
            <a:xfrm>
              <a:off x="3216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34" name="Oval 70"/>
            <p:cNvSpPr>
              <a:spLocks noChangeArrowheads="1"/>
            </p:cNvSpPr>
            <p:nvPr/>
          </p:nvSpPr>
          <p:spPr bwMode="auto">
            <a:xfrm>
              <a:off x="3312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35" name="Oval 71"/>
            <p:cNvSpPr>
              <a:spLocks noChangeArrowheads="1"/>
            </p:cNvSpPr>
            <p:nvPr/>
          </p:nvSpPr>
          <p:spPr bwMode="auto">
            <a:xfrm>
              <a:off x="3408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36" name="Oval 72"/>
            <p:cNvSpPr>
              <a:spLocks noChangeArrowheads="1"/>
            </p:cNvSpPr>
            <p:nvPr/>
          </p:nvSpPr>
          <p:spPr bwMode="auto">
            <a:xfrm>
              <a:off x="3504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37" name="Oval 73"/>
            <p:cNvSpPr>
              <a:spLocks noChangeArrowheads="1"/>
            </p:cNvSpPr>
            <p:nvPr/>
          </p:nvSpPr>
          <p:spPr bwMode="auto">
            <a:xfrm>
              <a:off x="3600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38" name="Oval 74"/>
            <p:cNvSpPr>
              <a:spLocks noChangeArrowheads="1"/>
            </p:cNvSpPr>
            <p:nvPr/>
          </p:nvSpPr>
          <p:spPr bwMode="auto">
            <a:xfrm>
              <a:off x="3696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39" name="Oval 75"/>
            <p:cNvSpPr>
              <a:spLocks noChangeArrowheads="1"/>
            </p:cNvSpPr>
            <p:nvPr/>
          </p:nvSpPr>
          <p:spPr bwMode="auto">
            <a:xfrm>
              <a:off x="3792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40" name="Oval 76"/>
            <p:cNvSpPr>
              <a:spLocks noChangeArrowheads="1"/>
            </p:cNvSpPr>
            <p:nvPr/>
          </p:nvSpPr>
          <p:spPr bwMode="auto">
            <a:xfrm>
              <a:off x="3888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41" name="Oval 77"/>
            <p:cNvSpPr>
              <a:spLocks noChangeArrowheads="1"/>
            </p:cNvSpPr>
            <p:nvPr/>
          </p:nvSpPr>
          <p:spPr bwMode="auto">
            <a:xfrm>
              <a:off x="2064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42" name="Oval 78"/>
            <p:cNvSpPr>
              <a:spLocks noChangeArrowheads="1"/>
            </p:cNvSpPr>
            <p:nvPr/>
          </p:nvSpPr>
          <p:spPr bwMode="auto">
            <a:xfrm>
              <a:off x="2160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43" name="Oval 79"/>
            <p:cNvSpPr>
              <a:spLocks noChangeArrowheads="1"/>
            </p:cNvSpPr>
            <p:nvPr/>
          </p:nvSpPr>
          <p:spPr bwMode="auto">
            <a:xfrm>
              <a:off x="2256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44" name="Oval 80"/>
            <p:cNvSpPr>
              <a:spLocks noChangeArrowheads="1"/>
            </p:cNvSpPr>
            <p:nvPr/>
          </p:nvSpPr>
          <p:spPr bwMode="auto">
            <a:xfrm>
              <a:off x="2352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45" name="Oval 81"/>
            <p:cNvSpPr>
              <a:spLocks noChangeArrowheads="1"/>
            </p:cNvSpPr>
            <p:nvPr/>
          </p:nvSpPr>
          <p:spPr bwMode="auto">
            <a:xfrm>
              <a:off x="2448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46" name="Oval 82"/>
            <p:cNvSpPr>
              <a:spLocks noChangeArrowheads="1"/>
            </p:cNvSpPr>
            <p:nvPr/>
          </p:nvSpPr>
          <p:spPr bwMode="auto">
            <a:xfrm>
              <a:off x="2544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47" name="Oval 83"/>
            <p:cNvSpPr>
              <a:spLocks noChangeArrowheads="1"/>
            </p:cNvSpPr>
            <p:nvPr/>
          </p:nvSpPr>
          <p:spPr bwMode="auto">
            <a:xfrm>
              <a:off x="2640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48" name="Oval 84"/>
            <p:cNvSpPr>
              <a:spLocks noChangeArrowheads="1"/>
            </p:cNvSpPr>
            <p:nvPr/>
          </p:nvSpPr>
          <p:spPr bwMode="auto">
            <a:xfrm>
              <a:off x="2736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49" name="Oval 85"/>
            <p:cNvSpPr>
              <a:spLocks noChangeArrowheads="1"/>
            </p:cNvSpPr>
            <p:nvPr/>
          </p:nvSpPr>
          <p:spPr bwMode="auto">
            <a:xfrm>
              <a:off x="2832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50" name="Oval 86"/>
            <p:cNvSpPr>
              <a:spLocks noChangeArrowheads="1"/>
            </p:cNvSpPr>
            <p:nvPr/>
          </p:nvSpPr>
          <p:spPr bwMode="auto">
            <a:xfrm>
              <a:off x="2928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51" name="Oval 87"/>
            <p:cNvSpPr>
              <a:spLocks noChangeArrowheads="1"/>
            </p:cNvSpPr>
            <p:nvPr/>
          </p:nvSpPr>
          <p:spPr bwMode="auto">
            <a:xfrm>
              <a:off x="3024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52" name="Oval 88"/>
            <p:cNvSpPr>
              <a:spLocks noChangeArrowheads="1"/>
            </p:cNvSpPr>
            <p:nvPr/>
          </p:nvSpPr>
          <p:spPr bwMode="auto">
            <a:xfrm>
              <a:off x="3120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53" name="Oval 89"/>
            <p:cNvSpPr>
              <a:spLocks noChangeArrowheads="1"/>
            </p:cNvSpPr>
            <p:nvPr/>
          </p:nvSpPr>
          <p:spPr bwMode="auto">
            <a:xfrm>
              <a:off x="3216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54" name="Oval 90"/>
            <p:cNvSpPr>
              <a:spLocks noChangeArrowheads="1"/>
            </p:cNvSpPr>
            <p:nvPr/>
          </p:nvSpPr>
          <p:spPr bwMode="auto">
            <a:xfrm>
              <a:off x="3312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55" name="Oval 91"/>
            <p:cNvSpPr>
              <a:spLocks noChangeArrowheads="1"/>
            </p:cNvSpPr>
            <p:nvPr/>
          </p:nvSpPr>
          <p:spPr bwMode="auto">
            <a:xfrm>
              <a:off x="3408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56" name="Oval 92"/>
            <p:cNvSpPr>
              <a:spLocks noChangeArrowheads="1"/>
            </p:cNvSpPr>
            <p:nvPr/>
          </p:nvSpPr>
          <p:spPr bwMode="auto">
            <a:xfrm>
              <a:off x="3504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57" name="Oval 93"/>
            <p:cNvSpPr>
              <a:spLocks noChangeArrowheads="1"/>
            </p:cNvSpPr>
            <p:nvPr/>
          </p:nvSpPr>
          <p:spPr bwMode="auto">
            <a:xfrm>
              <a:off x="3600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58" name="Oval 94"/>
            <p:cNvSpPr>
              <a:spLocks noChangeArrowheads="1"/>
            </p:cNvSpPr>
            <p:nvPr/>
          </p:nvSpPr>
          <p:spPr bwMode="auto">
            <a:xfrm>
              <a:off x="3696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59" name="Oval 95"/>
            <p:cNvSpPr>
              <a:spLocks noChangeArrowheads="1"/>
            </p:cNvSpPr>
            <p:nvPr/>
          </p:nvSpPr>
          <p:spPr bwMode="auto">
            <a:xfrm>
              <a:off x="3792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60" name="Oval 96"/>
            <p:cNvSpPr>
              <a:spLocks noChangeArrowheads="1"/>
            </p:cNvSpPr>
            <p:nvPr/>
          </p:nvSpPr>
          <p:spPr bwMode="auto">
            <a:xfrm>
              <a:off x="3888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61" name="Oval 97"/>
            <p:cNvSpPr>
              <a:spLocks noChangeArrowheads="1"/>
            </p:cNvSpPr>
            <p:nvPr/>
          </p:nvSpPr>
          <p:spPr bwMode="auto">
            <a:xfrm>
              <a:off x="2064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62" name="Oval 98"/>
            <p:cNvSpPr>
              <a:spLocks noChangeArrowheads="1"/>
            </p:cNvSpPr>
            <p:nvPr/>
          </p:nvSpPr>
          <p:spPr bwMode="auto">
            <a:xfrm>
              <a:off x="2160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63" name="Oval 99"/>
            <p:cNvSpPr>
              <a:spLocks noChangeArrowheads="1"/>
            </p:cNvSpPr>
            <p:nvPr/>
          </p:nvSpPr>
          <p:spPr bwMode="auto">
            <a:xfrm>
              <a:off x="2256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64" name="Oval 100"/>
            <p:cNvSpPr>
              <a:spLocks noChangeArrowheads="1"/>
            </p:cNvSpPr>
            <p:nvPr/>
          </p:nvSpPr>
          <p:spPr bwMode="auto">
            <a:xfrm>
              <a:off x="2352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65" name="Oval 101"/>
            <p:cNvSpPr>
              <a:spLocks noChangeArrowheads="1"/>
            </p:cNvSpPr>
            <p:nvPr/>
          </p:nvSpPr>
          <p:spPr bwMode="auto">
            <a:xfrm>
              <a:off x="2448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66" name="Oval 102"/>
            <p:cNvSpPr>
              <a:spLocks noChangeArrowheads="1"/>
            </p:cNvSpPr>
            <p:nvPr/>
          </p:nvSpPr>
          <p:spPr bwMode="auto">
            <a:xfrm>
              <a:off x="2544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67" name="Oval 103"/>
            <p:cNvSpPr>
              <a:spLocks noChangeArrowheads="1"/>
            </p:cNvSpPr>
            <p:nvPr/>
          </p:nvSpPr>
          <p:spPr bwMode="auto">
            <a:xfrm>
              <a:off x="2640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68" name="Oval 104"/>
            <p:cNvSpPr>
              <a:spLocks noChangeArrowheads="1"/>
            </p:cNvSpPr>
            <p:nvPr/>
          </p:nvSpPr>
          <p:spPr bwMode="auto">
            <a:xfrm>
              <a:off x="2736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69" name="Oval 105"/>
            <p:cNvSpPr>
              <a:spLocks noChangeArrowheads="1"/>
            </p:cNvSpPr>
            <p:nvPr/>
          </p:nvSpPr>
          <p:spPr bwMode="auto">
            <a:xfrm>
              <a:off x="2832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70" name="Oval 106"/>
            <p:cNvSpPr>
              <a:spLocks noChangeArrowheads="1"/>
            </p:cNvSpPr>
            <p:nvPr/>
          </p:nvSpPr>
          <p:spPr bwMode="auto">
            <a:xfrm>
              <a:off x="2928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71" name="Oval 107"/>
            <p:cNvSpPr>
              <a:spLocks noChangeArrowheads="1"/>
            </p:cNvSpPr>
            <p:nvPr/>
          </p:nvSpPr>
          <p:spPr bwMode="auto">
            <a:xfrm>
              <a:off x="3024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72" name="Oval 108"/>
            <p:cNvSpPr>
              <a:spLocks noChangeArrowheads="1"/>
            </p:cNvSpPr>
            <p:nvPr/>
          </p:nvSpPr>
          <p:spPr bwMode="auto">
            <a:xfrm>
              <a:off x="3120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73" name="Oval 109"/>
            <p:cNvSpPr>
              <a:spLocks noChangeArrowheads="1"/>
            </p:cNvSpPr>
            <p:nvPr/>
          </p:nvSpPr>
          <p:spPr bwMode="auto">
            <a:xfrm>
              <a:off x="3216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74" name="Oval 110"/>
            <p:cNvSpPr>
              <a:spLocks noChangeArrowheads="1"/>
            </p:cNvSpPr>
            <p:nvPr/>
          </p:nvSpPr>
          <p:spPr bwMode="auto">
            <a:xfrm>
              <a:off x="3312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75" name="Oval 111"/>
            <p:cNvSpPr>
              <a:spLocks noChangeArrowheads="1"/>
            </p:cNvSpPr>
            <p:nvPr/>
          </p:nvSpPr>
          <p:spPr bwMode="auto">
            <a:xfrm>
              <a:off x="3408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76" name="Oval 112"/>
            <p:cNvSpPr>
              <a:spLocks noChangeArrowheads="1"/>
            </p:cNvSpPr>
            <p:nvPr/>
          </p:nvSpPr>
          <p:spPr bwMode="auto">
            <a:xfrm>
              <a:off x="3504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77" name="Oval 113"/>
            <p:cNvSpPr>
              <a:spLocks noChangeArrowheads="1"/>
            </p:cNvSpPr>
            <p:nvPr/>
          </p:nvSpPr>
          <p:spPr bwMode="auto">
            <a:xfrm>
              <a:off x="3600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78" name="Oval 114"/>
            <p:cNvSpPr>
              <a:spLocks noChangeArrowheads="1"/>
            </p:cNvSpPr>
            <p:nvPr/>
          </p:nvSpPr>
          <p:spPr bwMode="auto">
            <a:xfrm>
              <a:off x="3696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79" name="Oval 115"/>
            <p:cNvSpPr>
              <a:spLocks noChangeArrowheads="1"/>
            </p:cNvSpPr>
            <p:nvPr/>
          </p:nvSpPr>
          <p:spPr bwMode="auto">
            <a:xfrm>
              <a:off x="3792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80" name="Oval 116"/>
            <p:cNvSpPr>
              <a:spLocks noChangeArrowheads="1"/>
            </p:cNvSpPr>
            <p:nvPr/>
          </p:nvSpPr>
          <p:spPr bwMode="auto">
            <a:xfrm>
              <a:off x="3888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81" name="Oval 117"/>
            <p:cNvSpPr>
              <a:spLocks noChangeArrowheads="1"/>
            </p:cNvSpPr>
            <p:nvPr/>
          </p:nvSpPr>
          <p:spPr bwMode="auto">
            <a:xfrm>
              <a:off x="2064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82" name="Oval 118"/>
            <p:cNvSpPr>
              <a:spLocks noChangeArrowheads="1"/>
            </p:cNvSpPr>
            <p:nvPr/>
          </p:nvSpPr>
          <p:spPr bwMode="auto">
            <a:xfrm>
              <a:off x="2160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83" name="Oval 119"/>
            <p:cNvSpPr>
              <a:spLocks noChangeArrowheads="1"/>
            </p:cNvSpPr>
            <p:nvPr/>
          </p:nvSpPr>
          <p:spPr bwMode="auto">
            <a:xfrm>
              <a:off x="2256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84" name="Oval 120"/>
            <p:cNvSpPr>
              <a:spLocks noChangeArrowheads="1"/>
            </p:cNvSpPr>
            <p:nvPr/>
          </p:nvSpPr>
          <p:spPr bwMode="auto">
            <a:xfrm>
              <a:off x="2352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85" name="Oval 121"/>
            <p:cNvSpPr>
              <a:spLocks noChangeArrowheads="1"/>
            </p:cNvSpPr>
            <p:nvPr/>
          </p:nvSpPr>
          <p:spPr bwMode="auto">
            <a:xfrm>
              <a:off x="2448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86" name="Oval 122"/>
            <p:cNvSpPr>
              <a:spLocks noChangeArrowheads="1"/>
            </p:cNvSpPr>
            <p:nvPr/>
          </p:nvSpPr>
          <p:spPr bwMode="auto">
            <a:xfrm>
              <a:off x="2544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87" name="Oval 123"/>
            <p:cNvSpPr>
              <a:spLocks noChangeArrowheads="1"/>
            </p:cNvSpPr>
            <p:nvPr/>
          </p:nvSpPr>
          <p:spPr bwMode="auto">
            <a:xfrm>
              <a:off x="2640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88" name="Oval 124"/>
            <p:cNvSpPr>
              <a:spLocks noChangeArrowheads="1"/>
            </p:cNvSpPr>
            <p:nvPr/>
          </p:nvSpPr>
          <p:spPr bwMode="auto">
            <a:xfrm>
              <a:off x="2736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89" name="Oval 125"/>
            <p:cNvSpPr>
              <a:spLocks noChangeArrowheads="1"/>
            </p:cNvSpPr>
            <p:nvPr/>
          </p:nvSpPr>
          <p:spPr bwMode="auto">
            <a:xfrm>
              <a:off x="2832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90" name="Oval 126"/>
            <p:cNvSpPr>
              <a:spLocks noChangeArrowheads="1"/>
            </p:cNvSpPr>
            <p:nvPr/>
          </p:nvSpPr>
          <p:spPr bwMode="auto">
            <a:xfrm>
              <a:off x="2928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91" name="Oval 127"/>
            <p:cNvSpPr>
              <a:spLocks noChangeArrowheads="1"/>
            </p:cNvSpPr>
            <p:nvPr/>
          </p:nvSpPr>
          <p:spPr bwMode="auto">
            <a:xfrm>
              <a:off x="3024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92" name="Oval 128"/>
            <p:cNvSpPr>
              <a:spLocks noChangeArrowheads="1"/>
            </p:cNvSpPr>
            <p:nvPr/>
          </p:nvSpPr>
          <p:spPr bwMode="auto">
            <a:xfrm>
              <a:off x="3120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93" name="Oval 129"/>
            <p:cNvSpPr>
              <a:spLocks noChangeArrowheads="1"/>
            </p:cNvSpPr>
            <p:nvPr/>
          </p:nvSpPr>
          <p:spPr bwMode="auto">
            <a:xfrm>
              <a:off x="3216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94" name="Oval 130"/>
            <p:cNvSpPr>
              <a:spLocks noChangeArrowheads="1"/>
            </p:cNvSpPr>
            <p:nvPr/>
          </p:nvSpPr>
          <p:spPr bwMode="auto">
            <a:xfrm>
              <a:off x="3312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95" name="Oval 131"/>
            <p:cNvSpPr>
              <a:spLocks noChangeArrowheads="1"/>
            </p:cNvSpPr>
            <p:nvPr/>
          </p:nvSpPr>
          <p:spPr bwMode="auto">
            <a:xfrm>
              <a:off x="3408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96" name="Oval 132"/>
            <p:cNvSpPr>
              <a:spLocks noChangeArrowheads="1"/>
            </p:cNvSpPr>
            <p:nvPr/>
          </p:nvSpPr>
          <p:spPr bwMode="auto">
            <a:xfrm>
              <a:off x="3504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97" name="Oval 133"/>
            <p:cNvSpPr>
              <a:spLocks noChangeArrowheads="1"/>
            </p:cNvSpPr>
            <p:nvPr/>
          </p:nvSpPr>
          <p:spPr bwMode="auto">
            <a:xfrm>
              <a:off x="3600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98" name="Oval 134"/>
            <p:cNvSpPr>
              <a:spLocks noChangeArrowheads="1"/>
            </p:cNvSpPr>
            <p:nvPr/>
          </p:nvSpPr>
          <p:spPr bwMode="auto">
            <a:xfrm>
              <a:off x="3696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4999" name="Oval 135"/>
            <p:cNvSpPr>
              <a:spLocks noChangeArrowheads="1"/>
            </p:cNvSpPr>
            <p:nvPr/>
          </p:nvSpPr>
          <p:spPr bwMode="auto">
            <a:xfrm>
              <a:off x="3792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00" name="Oval 136"/>
            <p:cNvSpPr>
              <a:spLocks noChangeArrowheads="1"/>
            </p:cNvSpPr>
            <p:nvPr/>
          </p:nvSpPr>
          <p:spPr bwMode="auto">
            <a:xfrm>
              <a:off x="3888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01" name="Oval 137"/>
            <p:cNvSpPr>
              <a:spLocks noChangeArrowheads="1"/>
            </p:cNvSpPr>
            <p:nvPr/>
          </p:nvSpPr>
          <p:spPr bwMode="auto">
            <a:xfrm>
              <a:off x="2064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02" name="Oval 138"/>
            <p:cNvSpPr>
              <a:spLocks noChangeArrowheads="1"/>
            </p:cNvSpPr>
            <p:nvPr/>
          </p:nvSpPr>
          <p:spPr bwMode="auto">
            <a:xfrm>
              <a:off x="2160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03" name="Oval 139"/>
            <p:cNvSpPr>
              <a:spLocks noChangeArrowheads="1"/>
            </p:cNvSpPr>
            <p:nvPr/>
          </p:nvSpPr>
          <p:spPr bwMode="auto">
            <a:xfrm>
              <a:off x="2256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04" name="Oval 140"/>
            <p:cNvSpPr>
              <a:spLocks noChangeArrowheads="1"/>
            </p:cNvSpPr>
            <p:nvPr/>
          </p:nvSpPr>
          <p:spPr bwMode="auto">
            <a:xfrm>
              <a:off x="2352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05" name="Oval 141"/>
            <p:cNvSpPr>
              <a:spLocks noChangeArrowheads="1"/>
            </p:cNvSpPr>
            <p:nvPr/>
          </p:nvSpPr>
          <p:spPr bwMode="auto">
            <a:xfrm>
              <a:off x="2448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06" name="Oval 142"/>
            <p:cNvSpPr>
              <a:spLocks noChangeArrowheads="1"/>
            </p:cNvSpPr>
            <p:nvPr/>
          </p:nvSpPr>
          <p:spPr bwMode="auto">
            <a:xfrm>
              <a:off x="2544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07" name="Oval 143"/>
            <p:cNvSpPr>
              <a:spLocks noChangeArrowheads="1"/>
            </p:cNvSpPr>
            <p:nvPr/>
          </p:nvSpPr>
          <p:spPr bwMode="auto">
            <a:xfrm>
              <a:off x="2640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08" name="Oval 144"/>
            <p:cNvSpPr>
              <a:spLocks noChangeArrowheads="1"/>
            </p:cNvSpPr>
            <p:nvPr/>
          </p:nvSpPr>
          <p:spPr bwMode="auto">
            <a:xfrm>
              <a:off x="2736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09" name="Oval 145"/>
            <p:cNvSpPr>
              <a:spLocks noChangeArrowheads="1"/>
            </p:cNvSpPr>
            <p:nvPr/>
          </p:nvSpPr>
          <p:spPr bwMode="auto">
            <a:xfrm>
              <a:off x="2832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10" name="Oval 146"/>
            <p:cNvSpPr>
              <a:spLocks noChangeArrowheads="1"/>
            </p:cNvSpPr>
            <p:nvPr/>
          </p:nvSpPr>
          <p:spPr bwMode="auto">
            <a:xfrm>
              <a:off x="2928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11" name="Oval 147"/>
            <p:cNvSpPr>
              <a:spLocks noChangeArrowheads="1"/>
            </p:cNvSpPr>
            <p:nvPr/>
          </p:nvSpPr>
          <p:spPr bwMode="auto">
            <a:xfrm>
              <a:off x="3024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12" name="Oval 148"/>
            <p:cNvSpPr>
              <a:spLocks noChangeArrowheads="1"/>
            </p:cNvSpPr>
            <p:nvPr/>
          </p:nvSpPr>
          <p:spPr bwMode="auto">
            <a:xfrm>
              <a:off x="3120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13" name="Oval 149"/>
            <p:cNvSpPr>
              <a:spLocks noChangeArrowheads="1"/>
            </p:cNvSpPr>
            <p:nvPr/>
          </p:nvSpPr>
          <p:spPr bwMode="auto">
            <a:xfrm>
              <a:off x="3216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14" name="Oval 150"/>
            <p:cNvSpPr>
              <a:spLocks noChangeArrowheads="1"/>
            </p:cNvSpPr>
            <p:nvPr/>
          </p:nvSpPr>
          <p:spPr bwMode="auto">
            <a:xfrm>
              <a:off x="3312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15" name="Oval 151"/>
            <p:cNvSpPr>
              <a:spLocks noChangeArrowheads="1"/>
            </p:cNvSpPr>
            <p:nvPr/>
          </p:nvSpPr>
          <p:spPr bwMode="auto">
            <a:xfrm>
              <a:off x="3408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16" name="Oval 152"/>
            <p:cNvSpPr>
              <a:spLocks noChangeArrowheads="1"/>
            </p:cNvSpPr>
            <p:nvPr/>
          </p:nvSpPr>
          <p:spPr bwMode="auto">
            <a:xfrm>
              <a:off x="3504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17" name="Oval 153"/>
            <p:cNvSpPr>
              <a:spLocks noChangeArrowheads="1"/>
            </p:cNvSpPr>
            <p:nvPr/>
          </p:nvSpPr>
          <p:spPr bwMode="auto">
            <a:xfrm>
              <a:off x="3600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18" name="Oval 154"/>
            <p:cNvSpPr>
              <a:spLocks noChangeArrowheads="1"/>
            </p:cNvSpPr>
            <p:nvPr/>
          </p:nvSpPr>
          <p:spPr bwMode="auto">
            <a:xfrm>
              <a:off x="3696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19" name="Oval 155"/>
            <p:cNvSpPr>
              <a:spLocks noChangeArrowheads="1"/>
            </p:cNvSpPr>
            <p:nvPr/>
          </p:nvSpPr>
          <p:spPr bwMode="auto">
            <a:xfrm>
              <a:off x="3792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20" name="Oval 156"/>
            <p:cNvSpPr>
              <a:spLocks noChangeArrowheads="1"/>
            </p:cNvSpPr>
            <p:nvPr/>
          </p:nvSpPr>
          <p:spPr bwMode="auto">
            <a:xfrm>
              <a:off x="3888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21" name="Oval 157"/>
            <p:cNvSpPr>
              <a:spLocks noChangeArrowheads="1"/>
            </p:cNvSpPr>
            <p:nvPr/>
          </p:nvSpPr>
          <p:spPr bwMode="auto">
            <a:xfrm>
              <a:off x="2064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22" name="Oval 158"/>
            <p:cNvSpPr>
              <a:spLocks noChangeArrowheads="1"/>
            </p:cNvSpPr>
            <p:nvPr/>
          </p:nvSpPr>
          <p:spPr bwMode="auto">
            <a:xfrm>
              <a:off x="2160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23" name="Oval 159"/>
            <p:cNvSpPr>
              <a:spLocks noChangeArrowheads="1"/>
            </p:cNvSpPr>
            <p:nvPr/>
          </p:nvSpPr>
          <p:spPr bwMode="auto">
            <a:xfrm>
              <a:off x="2256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24" name="Oval 160"/>
            <p:cNvSpPr>
              <a:spLocks noChangeArrowheads="1"/>
            </p:cNvSpPr>
            <p:nvPr/>
          </p:nvSpPr>
          <p:spPr bwMode="auto">
            <a:xfrm>
              <a:off x="2352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25" name="Oval 161"/>
            <p:cNvSpPr>
              <a:spLocks noChangeArrowheads="1"/>
            </p:cNvSpPr>
            <p:nvPr/>
          </p:nvSpPr>
          <p:spPr bwMode="auto">
            <a:xfrm>
              <a:off x="2448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26" name="Oval 162"/>
            <p:cNvSpPr>
              <a:spLocks noChangeArrowheads="1"/>
            </p:cNvSpPr>
            <p:nvPr/>
          </p:nvSpPr>
          <p:spPr bwMode="auto">
            <a:xfrm>
              <a:off x="2544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27" name="Oval 163"/>
            <p:cNvSpPr>
              <a:spLocks noChangeArrowheads="1"/>
            </p:cNvSpPr>
            <p:nvPr/>
          </p:nvSpPr>
          <p:spPr bwMode="auto">
            <a:xfrm>
              <a:off x="2640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28" name="Oval 164"/>
            <p:cNvSpPr>
              <a:spLocks noChangeArrowheads="1"/>
            </p:cNvSpPr>
            <p:nvPr/>
          </p:nvSpPr>
          <p:spPr bwMode="auto">
            <a:xfrm>
              <a:off x="2736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29" name="Oval 165"/>
            <p:cNvSpPr>
              <a:spLocks noChangeArrowheads="1"/>
            </p:cNvSpPr>
            <p:nvPr/>
          </p:nvSpPr>
          <p:spPr bwMode="auto">
            <a:xfrm>
              <a:off x="2832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30" name="Oval 166"/>
            <p:cNvSpPr>
              <a:spLocks noChangeArrowheads="1"/>
            </p:cNvSpPr>
            <p:nvPr/>
          </p:nvSpPr>
          <p:spPr bwMode="auto">
            <a:xfrm>
              <a:off x="2928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31" name="Oval 167"/>
            <p:cNvSpPr>
              <a:spLocks noChangeArrowheads="1"/>
            </p:cNvSpPr>
            <p:nvPr/>
          </p:nvSpPr>
          <p:spPr bwMode="auto">
            <a:xfrm>
              <a:off x="3024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32" name="Oval 168"/>
            <p:cNvSpPr>
              <a:spLocks noChangeArrowheads="1"/>
            </p:cNvSpPr>
            <p:nvPr/>
          </p:nvSpPr>
          <p:spPr bwMode="auto">
            <a:xfrm>
              <a:off x="3120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33" name="Oval 169"/>
            <p:cNvSpPr>
              <a:spLocks noChangeArrowheads="1"/>
            </p:cNvSpPr>
            <p:nvPr/>
          </p:nvSpPr>
          <p:spPr bwMode="auto">
            <a:xfrm>
              <a:off x="3216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34" name="Oval 170"/>
            <p:cNvSpPr>
              <a:spLocks noChangeArrowheads="1"/>
            </p:cNvSpPr>
            <p:nvPr/>
          </p:nvSpPr>
          <p:spPr bwMode="auto">
            <a:xfrm>
              <a:off x="3312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35" name="Oval 171"/>
            <p:cNvSpPr>
              <a:spLocks noChangeArrowheads="1"/>
            </p:cNvSpPr>
            <p:nvPr/>
          </p:nvSpPr>
          <p:spPr bwMode="auto">
            <a:xfrm>
              <a:off x="3408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36" name="Oval 172"/>
            <p:cNvSpPr>
              <a:spLocks noChangeArrowheads="1"/>
            </p:cNvSpPr>
            <p:nvPr/>
          </p:nvSpPr>
          <p:spPr bwMode="auto">
            <a:xfrm>
              <a:off x="3504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37" name="Oval 173"/>
            <p:cNvSpPr>
              <a:spLocks noChangeArrowheads="1"/>
            </p:cNvSpPr>
            <p:nvPr/>
          </p:nvSpPr>
          <p:spPr bwMode="auto">
            <a:xfrm>
              <a:off x="3600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38" name="Oval 174"/>
            <p:cNvSpPr>
              <a:spLocks noChangeArrowheads="1"/>
            </p:cNvSpPr>
            <p:nvPr/>
          </p:nvSpPr>
          <p:spPr bwMode="auto">
            <a:xfrm>
              <a:off x="3696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39" name="Oval 175"/>
            <p:cNvSpPr>
              <a:spLocks noChangeArrowheads="1"/>
            </p:cNvSpPr>
            <p:nvPr/>
          </p:nvSpPr>
          <p:spPr bwMode="auto">
            <a:xfrm>
              <a:off x="3792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40" name="Oval 176"/>
            <p:cNvSpPr>
              <a:spLocks noChangeArrowheads="1"/>
            </p:cNvSpPr>
            <p:nvPr/>
          </p:nvSpPr>
          <p:spPr bwMode="auto">
            <a:xfrm>
              <a:off x="3888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41" name="Oval 177"/>
            <p:cNvSpPr>
              <a:spLocks noChangeArrowheads="1"/>
            </p:cNvSpPr>
            <p:nvPr/>
          </p:nvSpPr>
          <p:spPr bwMode="auto">
            <a:xfrm>
              <a:off x="2064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42" name="Oval 178"/>
            <p:cNvSpPr>
              <a:spLocks noChangeArrowheads="1"/>
            </p:cNvSpPr>
            <p:nvPr/>
          </p:nvSpPr>
          <p:spPr bwMode="auto">
            <a:xfrm>
              <a:off x="2160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43" name="Oval 179"/>
            <p:cNvSpPr>
              <a:spLocks noChangeArrowheads="1"/>
            </p:cNvSpPr>
            <p:nvPr/>
          </p:nvSpPr>
          <p:spPr bwMode="auto">
            <a:xfrm>
              <a:off x="2256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44" name="Oval 180"/>
            <p:cNvSpPr>
              <a:spLocks noChangeArrowheads="1"/>
            </p:cNvSpPr>
            <p:nvPr/>
          </p:nvSpPr>
          <p:spPr bwMode="auto">
            <a:xfrm>
              <a:off x="2352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45" name="Oval 181"/>
            <p:cNvSpPr>
              <a:spLocks noChangeArrowheads="1"/>
            </p:cNvSpPr>
            <p:nvPr/>
          </p:nvSpPr>
          <p:spPr bwMode="auto">
            <a:xfrm>
              <a:off x="2448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46" name="Oval 182"/>
            <p:cNvSpPr>
              <a:spLocks noChangeArrowheads="1"/>
            </p:cNvSpPr>
            <p:nvPr/>
          </p:nvSpPr>
          <p:spPr bwMode="auto">
            <a:xfrm>
              <a:off x="2544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47" name="Oval 183"/>
            <p:cNvSpPr>
              <a:spLocks noChangeArrowheads="1"/>
            </p:cNvSpPr>
            <p:nvPr/>
          </p:nvSpPr>
          <p:spPr bwMode="auto">
            <a:xfrm>
              <a:off x="2640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48" name="Oval 184"/>
            <p:cNvSpPr>
              <a:spLocks noChangeArrowheads="1"/>
            </p:cNvSpPr>
            <p:nvPr/>
          </p:nvSpPr>
          <p:spPr bwMode="auto">
            <a:xfrm>
              <a:off x="2736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49" name="Oval 185"/>
            <p:cNvSpPr>
              <a:spLocks noChangeArrowheads="1"/>
            </p:cNvSpPr>
            <p:nvPr/>
          </p:nvSpPr>
          <p:spPr bwMode="auto">
            <a:xfrm>
              <a:off x="2832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50" name="Oval 186"/>
            <p:cNvSpPr>
              <a:spLocks noChangeArrowheads="1"/>
            </p:cNvSpPr>
            <p:nvPr/>
          </p:nvSpPr>
          <p:spPr bwMode="auto">
            <a:xfrm>
              <a:off x="2928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51" name="Oval 187"/>
            <p:cNvSpPr>
              <a:spLocks noChangeArrowheads="1"/>
            </p:cNvSpPr>
            <p:nvPr/>
          </p:nvSpPr>
          <p:spPr bwMode="auto">
            <a:xfrm>
              <a:off x="3024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52" name="Oval 188"/>
            <p:cNvSpPr>
              <a:spLocks noChangeArrowheads="1"/>
            </p:cNvSpPr>
            <p:nvPr/>
          </p:nvSpPr>
          <p:spPr bwMode="auto">
            <a:xfrm>
              <a:off x="3120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53" name="Oval 189"/>
            <p:cNvSpPr>
              <a:spLocks noChangeArrowheads="1"/>
            </p:cNvSpPr>
            <p:nvPr/>
          </p:nvSpPr>
          <p:spPr bwMode="auto">
            <a:xfrm>
              <a:off x="3216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54" name="Oval 190"/>
            <p:cNvSpPr>
              <a:spLocks noChangeArrowheads="1"/>
            </p:cNvSpPr>
            <p:nvPr/>
          </p:nvSpPr>
          <p:spPr bwMode="auto">
            <a:xfrm>
              <a:off x="3312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55" name="Oval 191"/>
            <p:cNvSpPr>
              <a:spLocks noChangeArrowheads="1"/>
            </p:cNvSpPr>
            <p:nvPr/>
          </p:nvSpPr>
          <p:spPr bwMode="auto">
            <a:xfrm>
              <a:off x="3408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56" name="Oval 192"/>
            <p:cNvSpPr>
              <a:spLocks noChangeArrowheads="1"/>
            </p:cNvSpPr>
            <p:nvPr/>
          </p:nvSpPr>
          <p:spPr bwMode="auto">
            <a:xfrm>
              <a:off x="3504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57" name="Oval 193"/>
            <p:cNvSpPr>
              <a:spLocks noChangeArrowheads="1"/>
            </p:cNvSpPr>
            <p:nvPr/>
          </p:nvSpPr>
          <p:spPr bwMode="auto">
            <a:xfrm>
              <a:off x="3600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58" name="Oval 194"/>
            <p:cNvSpPr>
              <a:spLocks noChangeArrowheads="1"/>
            </p:cNvSpPr>
            <p:nvPr/>
          </p:nvSpPr>
          <p:spPr bwMode="auto">
            <a:xfrm>
              <a:off x="3696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59" name="Oval 195"/>
            <p:cNvSpPr>
              <a:spLocks noChangeArrowheads="1"/>
            </p:cNvSpPr>
            <p:nvPr/>
          </p:nvSpPr>
          <p:spPr bwMode="auto">
            <a:xfrm>
              <a:off x="3792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60" name="Oval 196"/>
            <p:cNvSpPr>
              <a:spLocks noChangeArrowheads="1"/>
            </p:cNvSpPr>
            <p:nvPr/>
          </p:nvSpPr>
          <p:spPr bwMode="auto">
            <a:xfrm>
              <a:off x="3888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61" name="Oval 197"/>
            <p:cNvSpPr>
              <a:spLocks noChangeArrowheads="1"/>
            </p:cNvSpPr>
            <p:nvPr/>
          </p:nvSpPr>
          <p:spPr bwMode="auto">
            <a:xfrm>
              <a:off x="2064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62" name="Oval 198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63" name="Oval 199"/>
            <p:cNvSpPr>
              <a:spLocks noChangeArrowheads="1"/>
            </p:cNvSpPr>
            <p:nvPr/>
          </p:nvSpPr>
          <p:spPr bwMode="auto">
            <a:xfrm>
              <a:off x="2256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64" name="Oval 200"/>
            <p:cNvSpPr>
              <a:spLocks noChangeArrowheads="1"/>
            </p:cNvSpPr>
            <p:nvPr/>
          </p:nvSpPr>
          <p:spPr bwMode="auto">
            <a:xfrm>
              <a:off x="2352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65" name="Oval 201"/>
            <p:cNvSpPr>
              <a:spLocks noChangeArrowheads="1"/>
            </p:cNvSpPr>
            <p:nvPr/>
          </p:nvSpPr>
          <p:spPr bwMode="auto">
            <a:xfrm>
              <a:off x="2448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66" name="Oval 202"/>
            <p:cNvSpPr>
              <a:spLocks noChangeArrowheads="1"/>
            </p:cNvSpPr>
            <p:nvPr/>
          </p:nvSpPr>
          <p:spPr bwMode="auto">
            <a:xfrm>
              <a:off x="2544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67" name="Oval 203"/>
            <p:cNvSpPr>
              <a:spLocks noChangeArrowheads="1"/>
            </p:cNvSpPr>
            <p:nvPr/>
          </p:nvSpPr>
          <p:spPr bwMode="auto">
            <a:xfrm>
              <a:off x="2640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68" name="Oval 204"/>
            <p:cNvSpPr>
              <a:spLocks noChangeArrowheads="1"/>
            </p:cNvSpPr>
            <p:nvPr/>
          </p:nvSpPr>
          <p:spPr bwMode="auto">
            <a:xfrm>
              <a:off x="2736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69" name="Oval 205"/>
            <p:cNvSpPr>
              <a:spLocks noChangeArrowheads="1"/>
            </p:cNvSpPr>
            <p:nvPr/>
          </p:nvSpPr>
          <p:spPr bwMode="auto">
            <a:xfrm>
              <a:off x="2832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0" name="Oval 206"/>
            <p:cNvSpPr>
              <a:spLocks noChangeArrowheads="1"/>
            </p:cNvSpPr>
            <p:nvPr/>
          </p:nvSpPr>
          <p:spPr bwMode="auto">
            <a:xfrm>
              <a:off x="2928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1" name="Oval 207"/>
            <p:cNvSpPr>
              <a:spLocks noChangeArrowheads="1"/>
            </p:cNvSpPr>
            <p:nvPr/>
          </p:nvSpPr>
          <p:spPr bwMode="auto">
            <a:xfrm>
              <a:off x="3024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2" name="Oval 208"/>
            <p:cNvSpPr>
              <a:spLocks noChangeArrowheads="1"/>
            </p:cNvSpPr>
            <p:nvPr/>
          </p:nvSpPr>
          <p:spPr bwMode="auto">
            <a:xfrm>
              <a:off x="3120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3" name="Oval 209"/>
            <p:cNvSpPr>
              <a:spLocks noChangeArrowheads="1"/>
            </p:cNvSpPr>
            <p:nvPr/>
          </p:nvSpPr>
          <p:spPr bwMode="auto">
            <a:xfrm>
              <a:off x="3216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4" name="Oval 210"/>
            <p:cNvSpPr>
              <a:spLocks noChangeArrowheads="1"/>
            </p:cNvSpPr>
            <p:nvPr/>
          </p:nvSpPr>
          <p:spPr bwMode="auto">
            <a:xfrm>
              <a:off x="3312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5" name="Oval 211"/>
            <p:cNvSpPr>
              <a:spLocks noChangeArrowheads="1"/>
            </p:cNvSpPr>
            <p:nvPr/>
          </p:nvSpPr>
          <p:spPr bwMode="auto">
            <a:xfrm>
              <a:off x="3408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6" name="Oval 212"/>
            <p:cNvSpPr>
              <a:spLocks noChangeArrowheads="1"/>
            </p:cNvSpPr>
            <p:nvPr/>
          </p:nvSpPr>
          <p:spPr bwMode="auto">
            <a:xfrm>
              <a:off x="3504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7" name="Oval 213"/>
            <p:cNvSpPr>
              <a:spLocks noChangeArrowheads="1"/>
            </p:cNvSpPr>
            <p:nvPr/>
          </p:nvSpPr>
          <p:spPr bwMode="auto">
            <a:xfrm>
              <a:off x="3600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8" name="Oval 214"/>
            <p:cNvSpPr>
              <a:spLocks noChangeArrowheads="1"/>
            </p:cNvSpPr>
            <p:nvPr/>
          </p:nvSpPr>
          <p:spPr bwMode="auto">
            <a:xfrm>
              <a:off x="3696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79" name="Oval 215"/>
            <p:cNvSpPr>
              <a:spLocks noChangeArrowheads="1"/>
            </p:cNvSpPr>
            <p:nvPr/>
          </p:nvSpPr>
          <p:spPr bwMode="auto">
            <a:xfrm>
              <a:off x="3792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80" name="Oval 216"/>
            <p:cNvSpPr>
              <a:spLocks noChangeArrowheads="1"/>
            </p:cNvSpPr>
            <p:nvPr/>
          </p:nvSpPr>
          <p:spPr bwMode="auto">
            <a:xfrm>
              <a:off x="3888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81" name="Oval 217"/>
            <p:cNvSpPr>
              <a:spLocks noChangeArrowheads="1"/>
            </p:cNvSpPr>
            <p:nvPr/>
          </p:nvSpPr>
          <p:spPr bwMode="auto">
            <a:xfrm>
              <a:off x="2064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82" name="Oval 218"/>
            <p:cNvSpPr>
              <a:spLocks noChangeArrowheads="1"/>
            </p:cNvSpPr>
            <p:nvPr/>
          </p:nvSpPr>
          <p:spPr bwMode="auto">
            <a:xfrm>
              <a:off x="2160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83" name="Oval 219"/>
            <p:cNvSpPr>
              <a:spLocks noChangeArrowheads="1"/>
            </p:cNvSpPr>
            <p:nvPr/>
          </p:nvSpPr>
          <p:spPr bwMode="auto">
            <a:xfrm>
              <a:off x="2256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84" name="Oval 220"/>
            <p:cNvSpPr>
              <a:spLocks noChangeArrowheads="1"/>
            </p:cNvSpPr>
            <p:nvPr/>
          </p:nvSpPr>
          <p:spPr bwMode="auto">
            <a:xfrm>
              <a:off x="2352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85" name="Oval 221"/>
            <p:cNvSpPr>
              <a:spLocks noChangeArrowheads="1"/>
            </p:cNvSpPr>
            <p:nvPr/>
          </p:nvSpPr>
          <p:spPr bwMode="auto">
            <a:xfrm>
              <a:off x="2448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86" name="Oval 222"/>
            <p:cNvSpPr>
              <a:spLocks noChangeArrowheads="1"/>
            </p:cNvSpPr>
            <p:nvPr/>
          </p:nvSpPr>
          <p:spPr bwMode="auto">
            <a:xfrm>
              <a:off x="2544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87" name="Oval 223"/>
            <p:cNvSpPr>
              <a:spLocks noChangeArrowheads="1"/>
            </p:cNvSpPr>
            <p:nvPr/>
          </p:nvSpPr>
          <p:spPr bwMode="auto">
            <a:xfrm>
              <a:off x="2640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88" name="Oval 224"/>
            <p:cNvSpPr>
              <a:spLocks noChangeArrowheads="1"/>
            </p:cNvSpPr>
            <p:nvPr/>
          </p:nvSpPr>
          <p:spPr bwMode="auto">
            <a:xfrm>
              <a:off x="2736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89" name="Oval 225"/>
            <p:cNvSpPr>
              <a:spLocks noChangeArrowheads="1"/>
            </p:cNvSpPr>
            <p:nvPr/>
          </p:nvSpPr>
          <p:spPr bwMode="auto">
            <a:xfrm>
              <a:off x="2832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90" name="Oval 226"/>
            <p:cNvSpPr>
              <a:spLocks noChangeArrowheads="1"/>
            </p:cNvSpPr>
            <p:nvPr/>
          </p:nvSpPr>
          <p:spPr bwMode="auto">
            <a:xfrm>
              <a:off x="2928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91" name="Oval 227"/>
            <p:cNvSpPr>
              <a:spLocks noChangeArrowheads="1"/>
            </p:cNvSpPr>
            <p:nvPr/>
          </p:nvSpPr>
          <p:spPr bwMode="auto">
            <a:xfrm>
              <a:off x="3024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92" name="Oval 228"/>
            <p:cNvSpPr>
              <a:spLocks noChangeArrowheads="1"/>
            </p:cNvSpPr>
            <p:nvPr/>
          </p:nvSpPr>
          <p:spPr bwMode="auto">
            <a:xfrm>
              <a:off x="3120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93" name="Oval 229"/>
            <p:cNvSpPr>
              <a:spLocks noChangeArrowheads="1"/>
            </p:cNvSpPr>
            <p:nvPr/>
          </p:nvSpPr>
          <p:spPr bwMode="auto">
            <a:xfrm>
              <a:off x="3216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94" name="Oval 230"/>
            <p:cNvSpPr>
              <a:spLocks noChangeArrowheads="1"/>
            </p:cNvSpPr>
            <p:nvPr/>
          </p:nvSpPr>
          <p:spPr bwMode="auto">
            <a:xfrm>
              <a:off x="3312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95" name="Oval 231"/>
            <p:cNvSpPr>
              <a:spLocks noChangeArrowheads="1"/>
            </p:cNvSpPr>
            <p:nvPr/>
          </p:nvSpPr>
          <p:spPr bwMode="auto">
            <a:xfrm>
              <a:off x="3408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96" name="Oval 232"/>
            <p:cNvSpPr>
              <a:spLocks noChangeArrowheads="1"/>
            </p:cNvSpPr>
            <p:nvPr/>
          </p:nvSpPr>
          <p:spPr bwMode="auto">
            <a:xfrm>
              <a:off x="3504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97" name="Oval 233"/>
            <p:cNvSpPr>
              <a:spLocks noChangeArrowheads="1"/>
            </p:cNvSpPr>
            <p:nvPr/>
          </p:nvSpPr>
          <p:spPr bwMode="auto">
            <a:xfrm>
              <a:off x="3600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98" name="Oval 234"/>
            <p:cNvSpPr>
              <a:spLocks noChangeArrowheads="1"/>
            </p:cNvSpPr>
            <p:nvPr/>
          </p:nvSpPr>
          <p:spPr bwMode="auto">
            <a:xfrm>
              <a:off x="3696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099" name="Oval 235"/>
            <p:cNvSpPr>
              <a:spLocks noChangeArrowheads="1"/>
            </p:cNvSpPr>
            <p:nvPr/>
          </p:nvSpPr>
          <p:spPr bwMode="auto">
            <a:xfrm>
              <a:off x="3792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00" name="Oval 236"/>
            <p:cNvSpPr>
              <a:spLocks noChangeArrowheads="1"/>
            </p:cNvSpPr>
            <p:nvPr/>
          </p:nvSpPr>
          <p:spPr bwMode="auto">
            <a:xfrm>
              <a:off x="3888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01" name="Oval 237"/>
            <p:cNvSpPr>
              <a:spLocks noChangeArrowheads="1"/>
            </p:cNvSpPr>
            <p:nvPr/>
          </p:nvSpPr>
          <p:spPr bwMode="auto">
            <a:xfrm>
              <a:off x="2064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02" name="Oval 238"/>
            <p:cNvSpPr>
              <a:spLocks noChangeArrowheads="1"/>
            </p:cNvSpPr>
            <p:nvPr/>
          </p:nvSpPr>
          <p:spPr bwMode="auto">
            <a:xfrm>
              <a:off x="2160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03" name="Oval 239"/>
            <p:cNvSpPr>
              <a:spLocks noChangeArrowheads="1"/>
            </p:cNvSpPr>
            <p:nvPr/>
          </p:nvSpPr>
          <p:spPr bwMode="auto">
            <a:xfrm>
              <a:off x="2256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04" name="Oval 240"/>
            <p:cNvSpPr>
              <a:spLocks noChangeArrowheads="1"/>
            </p:cNvSpPr>
            <p:nvPr/>
          </p:nvSpPr>
          <p:spPr bwMode="auto">
            <a:xfrm>
              <a:off x="2352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05" name="Oval 241"/>
            <p:cNvSpPr>
              <a:spLocks noChangeArrowheads="1"/>
            </p:cNvSpPr>
            <p:nvPr/>
          </p:nvSpPr>
          <p:spPr bwMode="auto">
            <a:xfrm>
              <a:off x="2448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06" name="Oval 242"/>
            <p:cNvSpPr>
              <a:spLocks noChangeArrowheads="1"/>
            </p:cNvSpPr>
            <p:nvPr/>
          </p:nvSpPr>
          <p:spPr bwMode="auto">
            <a:xfrm>
              <a:off x="2544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07" name="Oval 243"/>
            <p:cNvSpPr>
              <a:spLocks noChangeArrowheads="1"/>
            </p:cNvSpPr>
            <p:nvPr/>
          </p:nvSpPr>
          <p:spPr bwMode="auto">
            <a:xfrm>
              <a:off x="2640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08" name="Oval 244"/>
            <p:cNvSpPr>
              <a:spLocks noChangeArrowheads="1"/>
            </p:cNvSpPr>
            <p:nvPr/>
          </p:nvSpPr>
          <p:spPr bwMode="auto">
            <a:xfrm>
              <a:off x="2736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09" name="Oval 245"/>
            <p:cNvSpPr>
              <a:spLocks noChangeArrowheads="1"/>
            </p:cNvSpPr>
            <p:nvPr/>
          </p:nvSpPr>
          <p:spPr bwMode="auto">
            <a:xfrm>
              <a:off x="2832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10" name="Oval 246"/>
            <p:cNvSpPr>
              <a:spLocks noChangeArrowheads="1"/>
            </p:cNvSpPr>
            <p:nvPr/>
          </p:nvSpPr>
          <p:spPr bwMode="auto">
            <a:xfrm>
              <a:off x="2928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11" name="Oval 247"/>
            <p:cNvSpPr>
              <a:spLocks noChangeArrowheads="1"/>
            </p:cNvSpPr>
            <p:nvPr/>
          </p:nvSpPr>
          <p:spPr bwMode="auto">
            <a:xfrm>
              <a:off x="3024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12" name="Oval 248"/>
            <p:cNvSpPr>
              <a:spLocks noChangeArrowheads="1"/>
            </p:cNvSpPr>
            <p:nvPr/>
          </p:nvSpPr>
          <p:spPr bwMode="auto">
            <a:xfrm>
              <a:off x="3120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13" name="Oval 249"/>
            <p:cNvSpPr>
              <a:spLocks noChangeArrowheads="1"/>
            </p:cNvSpPr>
            <p:nvPr/>
          </p:nvSpPr>
          <p:spPr bwMode="auto">
            <a:xfrm>
              <a:off x="3216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14" name="Oval 250"/>
            <p:cNvSpPr>
              <a:spLocks noChangeArrowheads="1"/>
            </p:cNvSpPr>
            <p:nvPr/>
          </p:nvSpPr>
          <p:spPr bwMode="auto">
            <a:xfrm>
              <a:off x="3312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15" name="Oval 251"/>
            <p:cNvSpPr>
              <a:spLocks noChangeArrowheads="1"/>
            </p:cNvSpPr>
            <p:nvPr/>
          </p:nvSpPr>
          <p:spPr bwMode="auto">
            <a:xfrm>
              <a:off x="3408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16" name="Oval 252"/>
            <p:cNvSpPr>
              <a:spLocks noChangeArrowheads="1"/>
            </p:cNvSpPr>
            <p:nvPr/>
          </p:nvSpPr>
          <p:spPr bwMode="auto">
            <a:xfrm>
              <a:off x="3504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17" name="Oval 253"/>
            <p:cNvSpPr>
              <a:spLocks noChangeArrowheads="1"/>
            </p:cNvSpPr>
            <p:nvPr/>
          </p:nvSpPr>
          <p:spPr bwMode="auto">
            <a:xfrm>
              <a:off x="3600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18" name="Oval 254"/>
            <p:cNvSpPr>
              <a:spLocks noChangeArrowheads="1"/>
            </p:cNvSpPr>
            <p:nvPr/>
          </p:nvSpPr>
          <p:spPr bwMode="auto">
            <a:xfrm>
              <a:off x="3696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19" name="Oval 255"/>
            <p:cNvSpPr>
              <a:spLocks noChangeArrowheads="1"/>
            </p:cNvSpPr>
            <p:nvPr/>
          </p:nvSpPr>
          <p:spPr bwMode="auto">
            <a:xfrm>
              <a:off x="3792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20" name="Oval 256"/>
            <p:cNvSpPr>
              <a:spLocks noChangeArrowheads="1"/>
            </p:cNvSpPr>
            <p:nvPr/>
          </p:nvSpPr>
          <p:spPr bwMode="auto">
            <a:xfrm>
              <a:off x="3888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21" name="Oval 257"/>
            <p:cNvSpPr>
              <a:spLocks noChangeArrowheads="1"/>
            </p:cNvSpPr>
            <p:nvPr/>
          </p:nvSpPr>
          <p:spPr bwMode="auto">
            <a:xfrm>
              <a:off x="2064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22" name="Oval 258"/>
            <p:cNvSpPr>
              <a:spLocks noChangeArrowheads="1"/>
            </p:cNvSpPr>
            <p:nvPr/>
          </p:nvSpPr>
          <p:spPr bwMode="auto">
            <a:xfrm>
              <a:off x="2160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23" name="Oval 259"/>
            <p:cNvSpPr>
              <a:spLocks noChangeArrowheads="1"/>
            </p:cNvSpPr>
            <p:nvPr/>
          </p:nvSpPr>
          <p:spPr bwMode="auto">
            <a:xfrm>
              <a:off x="2256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24" name="Oval 260"/>
            <p:cNvSpPr>
              <a:spLocks noChangeArrowheads="1"/>
            </p:cNvSpPr>
            <p:nvPr/>
          </p:nvSpPr>
          <p:spPr bwMode="auto">
            <a:xfrm>
              <a:off x="2352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25" name="Oval 261"/>
            <p:cNvSpPr>
              <a:spLocks noChangeArrowheads="1"/>
            </p:cNvSpPr>
            <p:nvPr/>
          </p:nvSpPr>
          <p:spPr bwMode="auto">
            <a:xfrm>
              <a:off x="2448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26" name="Oval 262"/>
            <p:cNvSpPr>
              <a:spLocks noChangeArrowheads="1"/>
            </p:cNvSpPr>
            <p:nvPr/>
          </p:nvSpPr>
          <p:spPr bwMode="auto">
            <a:xfrm>
              <a:off x="2544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27" name="Oval 263"/>
            <p:cNvSpPr>
              <a:spLocks noChangeArrowheads="1"/>
            </p:cNvSpPr>
            <p:nvPr/>
          </p:nvSpPr>
          <p:spPr bwMode="auto">
            <a:xfrm>
              <a:off x="2640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28" name="Oval 264"/>
            <p:cNvSpPr>
              <a:spLocks noChangeArrowheads="1"/>
            </p:cNvSpPr>
            <p:nvPr/>
          </p:nvSpPr>
          <p:spPr bwMode="auto">
            <a:xfrm>
              <a:off x="2736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29" name="Oval 265"/>
            <p:cNvSpPr>
              <a:spLocks noChangeArrowheads="1"/>
            </p:cNvSpPr>
            <p:nvPr/>
          </p:nvSpPr>
          <p:spPr bwMode="auto">
            <a:xfrm>
              <a:off x="2832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30" name="Oval 266"/>
            <p:cNvSpPr>
              <a:spLocks noChangeArrowheads="1"/>
            </p:cNvSpPr>
            <p:nvPr/>
          </p:nvSpPr>
          <p:spPr bwMode="auto">
            <a:xfrm>
              <a:off x="2928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31" name="Oval 267"/>
            <p:cNvSpPr>
              <a:spLocks noChangeArrowheads="1"/>
            </p:cNvSpPr>
            <p:nvPr/>
          </p:nvSpPr>
          <p:spPr bwMode="auto">
            <a:xfrm>
              <a:off x="3024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32" name="Oval 268"/>
            <p:cNvSpPr>
              <a:spLocks noChangeArrowheads="1"/>
            </p:cNvSpPr>
            <p:nvPr/>
          </p:nvSpPr>
          <p:spPr bwMode="auto">
            <a:xfrm>
              <a:off x="3120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33" name="Oval 269"/>
            <p:cNvSpPr>
              <a:spLocks noChangeArrowheads="1"/>
            </p:cNvSpPr>
            <p:nvPr/>
          </p:nvSpPr>
          <p:spPr bwMode="auto">
            <a:xfrm>
              <a:off x="3216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34" name="Oval 270"/>
            <p:cNvSpPr>
              <a:spLocks noChangeArrowheads="1"/>
            </p:cNvSpPr>
            <p:nvPr/>
          </p:nvSpPr>
          <p:spPr bwMode="auto">
            <a:xfrm>
              <a:off x="3312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35" name="Oval 271"/>
            <p:cNvSpPr>
              <a:spLocks noChangeArrowheads="1"/>
            </p:cNvSpPr>
            <p:nvPr/>
          </p:nvSpPr>
          <p:spPr bwMode="auto">
            <a:xfrm>
              <a:off x="3408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36" name="Oval 272"/>
            <p:cNvSpPr>
              <a:spLocks noChangeArrowheads="1"/>
            </p:cNvSpPr>
            <p:nvPr/>
          </p:nvSpPr>
          <p:spPr bwMode="auto">
            <a:xfrm>
              <a:off x="3504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37" name="Oval 273"/>
            <p:cNvSpPr>
              <a:spLocks noChangeArrowheads="1"/>
            </p:cNvSpPr>
            <p:nvPr/>
          </p:nvSpPr>
          <p:spPr bwMode="auto">
            <a:xfrm>
              <a:off x="3600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38" name="Oval 274"/>
            <p:cNvSpPr>
              <a:spLocks noChangeArrowheads="1"/>
            </p:cNvSpPr>
            <p:nvPr/>
          </p:nvSpPr>
          <p:spPr bwMode="auto">
            <a:xfrm>
              <a:off x="3696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39" name="Oval 275"/>
            <p:cNvSpPr>
              <a:spLocks noChangeArrowheads="1"/>
            </p:cNvSpPr>
            <p:nvPr/>
          </p:nvSpPr>
          <p:spPr bwMode="auto">
            <a:xfrm>
              <a:off x="3792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40" name="Oval 276"/>
            <p:cNvSpPr>
              <a:spLocks noChangeArrowheads="1"/>
            </p:cNvSpPr>
            <p:nvPr/>
          </p:nvSpPr>
          <p:spPr bwMode="auto">
            <a:xfrm>
              <a:off x="3888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41" name="Oval 277"/>
            <p:cNvSpPr>
              <a:spLocks noChangeArrowheads="1"/>
            </p:cNvSpPr>
            <p:nvPr/>
          </p:nvSpPr>
          <p:spPr bwMode="auto">
            <a:xfrm>
              <a:off x="2064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42" name="Oval 278"/>
            <p:cNvSpPr>
              <a:spLocks noChangeArrowheads="1"/>
            </p:cNvSpPr>
            <p:nvPr/>
          </p:nvSpPr>
          <p:spPr bwMode="auto">
            <a:xfrm>
              <a:off x="2160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43" name="Oval 279"/>
            <p:cNvSpPr>
              <a:spLocks noChangeArrowheads="1"/>
            </p:cNvSpPr>
            <p:nvPr/>
          </p:nvSpPr>
          <p:spPr bwMode="auto">
            <a:xfrm>
              <a:off x="2256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44" name="Oval 280"/>
            <p:cNvSpPr>
              <a:spLocks noChangeArrowheads="1"/>
            </p:cNvSpPr>
            <p:nvPr/>
          </p:nvSpPr>
          <p:spPr bwMode="auto">
            <a:xfrm>
              <a:off x="2352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45" name="Oval 281"/>
            <p:cNvSpPr>
              <a:spLocks noChangeArrowheads="1"/>
            </p:cNvSpPr>
            <p:nvPr/>
          </p:nvSpPr>
          <p:spPr bwMode="auto">
            <a:xfrm>
              <a:off x="2448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46" name="Oval 282"/>
            <p:cNvSpPr>
              <a:spLocks noChangeArrowheads="1"/>
            </p:cNvSpPr>
            <p:nvPr/>
          </p:nvSpPr>
          <p:spPr bwMode="auto">
            <a:xfrm>
              <a:off x="2544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47" name="Oval 283"/>
            <p:cNvSpPr>
              <a:spLocks noChangeArrowheads="1"/>
            </p:cNvSpPr>
            <p:nvPr/>
          </p:nvSpPr>
          <p:spPr bwMode="auto">
            <a:xfrm>
              <a:off x="2640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48" name="Oval 284"/>
            <p:cNvSpPr>
              <a:spLocks noChangeArrowheads="1"/>
            </p:cNvSpPr>
            <p:nvPr/>
          </p:nvSpPr>
          <p:spPr bwMode="auto">
            <a:xfrm>
              <a:off x="2736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49" name="Oval 285"/>
            <p:cNvSpPr>
              <a:spLocks noChangeArrowheads="1"/>
            </p:cNvSpPr>
            <p:nvPr/>
          </p:nvSpPr>
          <p:spPr bwMode="auto">
            <a:xfrm>
              <a:off x="2832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50" name="Oval 286"/>
            <p:cNvSpPr>
              <a:spLocks noChangeArrowheads="1"/>
            </p:cNvSpPr>
            <p:nvPr/>
          </p:nvSpPr>
          <p:spPr bwMode="auto">
            <a:xfrm>
              <a:off x="2928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51" name="Oval 287"/>
            <p:cNvSpPr>
              <a:spLocks noChangeArrowheads="1"/>
            </p:cNvSpPr>
            <p:nvPr/>
          </p:nvSpPr>
          <p:spPr bwMode="auto">
            <a:xfrm>
              <a:off x="3024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52" name="Oval 288"/>
            <p:cNvSpPr>
              <a:spLocks noChangeArrowheads="1"/>
            </p:cNvSpPr>
            <p:nvPr/>
          </p:nvSpPr>
          <p:spPr bwMode="auto">
            <a:xfrm>
              <a:off x="3120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53" name="Oval 289"/>
            <p:cNvSpPr>
              <a:spLocks noChangeArrowheads="1"/>
            </p:cNvSpPr>
            <p:nvPr/>
          </p:nvSpPr>
          <p:spPr bwMode="auto">
            <a:xfrm>
              <a:off x="3216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54" name="Oval 290"/>
            <p:cNvSpPr>
              <a:spLocks noChangeArrowheads="1"/>
            </p:cNvSpPr>
            <p:nvPr/>
          </p:nvSpPr>
          <p:spPr bwMode="auto">
            <a:xfrm>
              <a:off x="3312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55" name="Oval 291"/>
            <p:cNvSpPr>
              <a:spLocks noChangeArrowheads="1"/>
            </p:cNvSpPr>
            <p:nvPr/>
          </p:nvSpPr>
          <p:spPr bwMode="auto">
            <a:xfrm>
              <a:off x="3408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56" name="Oval 292"/>
            <p:cNvSpPr>
              <a:spLocks noChangeArrowheads="1"/>
            </p:cNvSpPr>
            <p:nvPr/>
          </p:nvSpPr>
          <p:spPr bwMode="auto">
            <a:xfrm>
              <a:off x="3504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57" name="Oval 293"/>
            <p:cNvSpPr>
              <a:spLocks noChangeArrowheads="1"/>
            </p:cNvSpPr>
            <p:nvPr/>
          </p:nvSpPr>
          <p:spPr bwMode="auto">
            <a:xfrm>
              <a:off x="3600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58" name="Oval 294"/>
            <p:cNvSpPr>
              <a:spLocks noChangeArrowheads="1"/>
            </p:cNvSpPr>
            <p:nvPr/>
          </p:nvSpPr>
          <p:spPr bwMode="auto">
            <a:xfrm>
              <a:off x="3696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59" name="Oval 295"/>
            <p:cNvSpPr>
              <a:spLocks noChangeArrowheads="1"/>
            </p:cNvSpPr>
            <p:nvPr/>
          </p:nvSpPr>
          <p:spPr bwMode="auto">
            <a:xfrm>
              <a:off x="3792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60" name="Oval 296"/>
            <p:cNvSpPr>
              <a:spLocks noChangeArrowheads="1"/>
            </p:cNvSpPr>
            <p:nvPr/>
          </p:nvSpPr>
          <p:spPr bwMode="auto">
            <a:xfrm>
              <a:off x="3888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61" name="Oval 297"/>
            <p:cNvSpPr>
              <a:spLocks noChangeArrowheads="1"/>
            </p:cNvSpPr>
            <p:nvPr/>
          </p:nvSpPr>
          <p:spPr bwMode="auto">
            <a:xfrm>
              <a:off x="2064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62" name="Oval 298"/>
            <p:cNvSpPr>
              <a:spLocks noChangeArrowheads="1"/>
            </p:cNvSpPr>
            <p:nvPr/>
          </p:nvSpPr>
          <p:spPr bwMode="auto">
            <a:xfrm>
              <a:off x="2160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63" name="Oval 299"/>
            <p:cNvSpPr>
              <a:spLocks noChangeArrowheads="1"/>
            </p:cNvSpPr>
            <p:nvPr/>
          </p:nvSpPr>
          <p:spPr bwMode="auto">
            <a:xfrm>
              <a:off x="2256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64" name="Oval 300"/>
            <p:cNvSpPr>
              <a:spLocks noChangeArrowheads="1"/>
            </p:cNvSpPr>
            <p:nvPr/>
          </p:nvSpPr>
          <p:spPr bwMode="auto">
            <a:xfrm>
              <a:off x="2352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65" name="Oval 301"/>
            <p:cNvSpPr>
              <a:spLocks noChangeArrowheads="1"/>
            </p:cNvSpPr>
            <p:nvPr/>
          </p:nvSpPr>
          <p:spPr bwMode="auto">
            <a:xfrm>
              <a:off x="2448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66" name="Oval 302"/>
            <p:cNvSpPr>
              <a:spLocks noChangeArrowheads="1"/>
            </p:cNvSpPr>
            <p:nvPr/>
          </p:nvSpPr>
          <p:spPr bwMode="auto">
            <a:xfrm>
              <a:off x="2544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67" name="Oval 303"/>
            <p:cNvSpPr>
              <a:spLocks noChangeArrowheads="1"/>
            </p:cNvSpPr>
            <p:nvPr/>
          </p:nvSpPr>
          <p:spPr bwMode="auto">
            <a:xfrm>
              <a:off x="2640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68" name="Oval 304"/>
            <p:cNvSpPr>
              <a:spLocks noChangeArrowheads="1"/>
            </p:cNvSpPr>
            <p:nvPr/>
          </p:nvSpPr>
          <p:spPr bwMode="auto">
            <a:xfrm>
              <a:off x="2736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69" name="Oval 305"/>
            <p:cNvSpPr>
              <a:spLocks noChangeArrowheads="1"/>
            </p:cNvSpPr>
            <p:nvPr/>
          </p:nvSpPr>
          <p:spPr bwMode="auto">
            <a:xfrm>
              <a:off x="2832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70" name="Oval 306"/>
            <p:cNvSpPr>
              <a:spLocks noChangeArrowheads="1"/>
            </p:cNvSpPr>
            <p:nvPr/>
          </p:nvSpPr>
          <p:spPr bwMode="auto">
            <a:xfrm>
              <a:off x="2928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71" name="Oval 307"/>
            <p:cNvSpPr>
              <a:spLocks noChangeArrowheads="1"/>
            </p:cNvSpPr>
            <p:nvPr/>
          </p:nvSpPr>
          <p:spPr bwMode="auto">
            <a:xfrm>
              <a:off x="3024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72" name="Oval 308"/>
            <p:cNvSpPr>
              <a:spLocks noChangeArrowheads="1"/>
            </p:cNvSpPr>
            <p:nvPr/>
          </p:nvSpPr>
          <p:spPr bwMode="auto">
            <a:xfrm>
              <a:off x="3120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73" name="Oval 309"/>
            <p:cNvSpPr>
              <a:spLocks noChangeArrowheads="1"/>
            </p:cNvSpPr>
            <p:nvPr/>
          </p:nvSpPr>
          <p:spPr bwMode="auto">
            <a:xfrm>
              <a:off x="3216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74" name="Oval 310"/>
            <p:cNvSpPr>
              <a:spLocks noChangeArrowheads="1"/>
            </p:cNvSpPr>
            <p:nvPr/>
          </p:nvSpPr>
          <p:spPr bwMode="auto">
            <a:xfrm>
              <a:off x="3312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75" name="Oval 311"/>
            <p:cNvSpPr>
              <a:spLocks noChangeArrowheads="1"/>
            </p:cNvSpPr>
            <p:nvPr/>
          </p:nvSpPr>
          <p:spPr bwMode="auto">
            <a:xfrm>
              <a:off x="3408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76" name="Oval 312"/>
            <p:cNvSpPr>
              <a:spLocks noChangeArrowheads="1"/>
            </p:cNvSpPr>
            <p:nvPr/>
          </p:nvSpPr>
          <p:spPr bwMode="auto">
            <a:xfrm>
              <a:off x="3504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77" name="Oval 313"/>
            <p:cNvSpPr>
              <a:spLocks noChangeArrowheads="1"/>
            </p:cNvSpPr>
            <p:nvPr/>
          </p:nvSpPr>
          <p:spPr bwMode="auto">
            <a:xfrm>
              <a:off x="3600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78" name="Oval 314"/>
            <p:cNvSpPr>
              <a:spLocks noChangeArrowheads="1"/>
            </p:cNvSpPr>
            <p:nvPr/>
          </p:nvSpPr>
          <p:spPr bwMode="auto">
            <a:xfrm>
              <a:off x="3696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79" name="Oval 315"/>
            <p:cNvSpPr>
              <a:spLocks noChangeArrowheads="1"/>
            </p:cNvSpPr>
            <p:nvPr/>
          </p:nvSpPr>
          <p:spPr bwMode="auto">
            <a:xfrm>
              <a:off x="3792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80" name="Oval 316"/>
            <p:cNvSpPr>
              <a:spLocks noChangeArrowheads="1"/>
            </p:cNvSpPr>
            <p:nvPr/>
          </p:nvSpPr>
          <p:spPr bwMode="auto">
            <a:xfrm>
              <a:off x="3888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81" name="Oval 317"/>
            <p:cNvSpPr>
              <a:spLocks noChangeArrowheads="1"/>
            </p:cNvSpPr>
            <p:nvPr/>
          </p:nvSpPr>
          <p:spPr bwMode="auto">
            <a:xfrm>
              <a:off x="2064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82" name="Oval 318"/>
            <p:cNvSpPr>
              <a:spLocks noChangeArrowheads="1"/>
            </p:cNvSpPr>
            <p:nvPr/>
          </p:nvSpPr>
          <p:spPr bwMode="auto">
            <a:xfrm>
              <a:off x="2160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83" name="Oval 319"/>
            <p:cNvSpPr>
              <a:spLocks noChangeArrowheads="1"/>
            </p:cNvSpPr>
            <p:nvPr/>
          </p:nvSpPr>
          <p:spPr bwMode="auto">
            <a:xfrm>
              <a:off x="2256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84" name="Oval 320"/>
            <p:cNvSpPr>
              <a:spLocks noChangeArrowheads="1"/>
            </p:cNvSpPr>
            <p:nvPr/>
          </p:nvSpPr>
          <p:spPr bwMode="auto">
            <a:xfrm>
              <a:off x="2352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85" name="Oval 321"/>
            <p:cNvSpPr>
              <a:spLocks noChangeArrowheads="1"/>
            </p:cNvSpPr>
            <p:nvPr/>
          </p:nvSpPr>
          <p:spPr bwMode="auto">
            <a:xfrm>
              <a:off x="2448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86" name="Oval 322"/>
            <p:cNvSpPr>
              <a:spLocks noChangeArrowheads="1"/>
            </p:cNvSpPr>
            <p:nvPr/>
          </p:nvSpPr>
          <p:spPr bwMode="auto">
            <a:xfrm>
              <a:off x="2544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87" name="Oval 323"/>
            <p:cNvSpPr>
              <a:spLocks noChangeArrowheads="1"/>
            </p:cNvSpPr>
            <p:nvPr/>
          </p:nvSpPr>
          <p:spPr bwMode="auto">
            <a:xfrm>
              <a:off x="2640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88" name="Oval 324"/>
            <p:cNvSpPr>
              <a:spLocks noChangeArrowheads="1"/>
            </p:cNvSpPr>
            <p:nvPr/>
          </p:nvSpPr>
          <p:spPr bwMode="auto">
            <a:xfrm>
              <a:off x="2736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89" name="Oval 325"/>
            <p:cNvSpPr>
              <a:spLocks noChangeArrowheads="1"/>
            </p:cNvSpPr>
            <p:nvPr/>
          </p:nvSpPr>
          <p:spPr bwMode="auto">
            <a:xfrm>
              <a:off x="2832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90" name="Oval 326"/>
            <p:cNvSpPr>
              <a:spLocks noChangeArrowheads="1"/>
            </p:cNvSpPr>
            <p:nvPr/>
          </p:nvSpPr>
          <p:spPr bwMode="auto">
            <a:xfrm>
              <a:off x="2928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91" name="Oval 327"/>
            <p:cNvSpPr>
              <a:spLocks noChangeArrowheads="1"/>
            </p:cNvSpPr>
            <p:nvPr/>
          </p:nvSpPr>
          <p:spPr bwMode="auto">
            <a:xfrm>
              <a:off x="3024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92" name="Oval 328"/>
            <p:cNvSpPr>
              <a:spLocks noChangeArrowheads="1"/>
            </p:cNvSpPr>
            <p:nvPr/>
          </p:nvSpPr>
          <p:spPr bwMode="auto">
            <a:xfrm>
              <a:off x="3120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93" name="Oval 329"/>
            <p:cNvSpPr>
              <a:spLocks noChangeArrowheads="1"/>
            </p:cNvSpPr>
            <p:nvPr/>
          </p:nvSpPr>
          <p:spPr bwMode="auto">
            <a:xfrm>
              <a:off x="3216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94" name="Oval 330"/>
            <p:cNvSpPr>
              <a:spLocks noChangeArrowheads="1"/>
            </p:cNvSpPr>
            <p:nvPr/>
          </p:nvSpPr>
          <p:spPr bwMode="auto">
            <a:xfrm>
              <a:off x="3312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95" name="Oval 331"/>
            <p:cNvSpPr>
              <a:spLocks noChangeArrowheads="1"/>
            </p:cNvSpPr>
            <p:nvPr/>
          </p:nvSpPr>
          <p:spPr bwMode="auto">
            <a:xfrm>
              <a:off x="3408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96" name="Oval 332"/>
            <p:cNvSpPr>
              <a:spLocks noChangeArrowheads="1"/>
            </p:cNvSpPr>
            <p:nvPr/>
          </p:nvSpPr>
          <p:spPr bwMode="auto">
            <a:xfrm>
              <a:off x="3504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97" name="Oval 333"/>
            <p:cNvSpPr>
              <a:spLocks noChangeArrowheads="1"/>
            </p:cNvSpPr>
            <p:nvPr/>
          </p:nvSpPr>
          <p:spPr bwMode="auto">
            <a:xfrm>
              <a:off x="3600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98" name="Oval 334"/>
            <p:cNvSpPr>
              <a:spLocks noChangeArrowheads="1"/>
            </p:cNvSpPr>
            <p:nvPr/>
          </p:nvSpPr>
          <p:spPr bwMode="auto">
            <a:xfrm>
              <a:off x="3696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199" name="Oval 335"/>
            <p:cNvSpPr>
              <a:spLocks noChangeArrowheads="1"/>
            </p:cNvSpPr>
            <p:nvPr/>
          </p:nvSpPr>
          <p:spPr bwMode="auto">
            <a:xfrm>
              <a:off x="3792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00" name="Oval 336"/>
            <p:cNvSpPr>
              <a:spLocks noChangeArrowheads="1"/>
            </p:cNvSpPr>
            <p:nvPr/>
          </p:nvSpPr>
          <p:spPr bwMode="auto">
            <a:xfrm>
              <a:off x="3888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01" name="Oval 337"/>
            <p:cNvSpPr>
              <a:spLocks noChangeArrowheads="1"/>
            </p:cNvSpPr>
            <p:nvPr/>
          </p:nvSpPr>
          <p:spPr bwMode="auto">
            <a:xfrm>
              <a:off x="2064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02" name="Oval 338"/>
            <p:cNvSpPr>
              <a:spLocks noChangeArrowheads="1"/>
            </p:cNvSpPr>
            <p:nvPr/>
          </p:nvSpPr>
          <p:spPr bwMode="auto">
            <a:xfrm>
              <a:off x="2160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03" name="Oval 339"/>
            <p:cNvSpPr>
              <a:spLocks noChangeArrowheads="1"/>
            </p:cNvSpPr>
            <p:nvPr/>
          </p:nvSpPr>
          <p:spPr bwMode="auto">
            <a:xfrm>
              <a:off x="2256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04" name="Oval 340"/>
            <p:cNvSpPr>
              <a:spLocks noChangeArrowheads="1"/>
            </p:cNvSpPr>
            <p:nvPr/>
          </p:nvSpPr>
          <p:spPr bwMode="auto">
            <a:xfrm>
              <a:off x="2352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05" name="Oval 341"/>
            <p:cNvSpPr>
              <a:spLocks noChangeArrowheads="1"/>
            </p:cNvSpPr>
            <p:nvPr/>
          </p:nvSpPr>
          <p:spPr bwMode="auto">
            <a:xfrm>
              <a:off x="2448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06" name="Oval 342"/>
            <p:cNvSpPr>
              <a:spLocks noChangeArrowheads="1"/>
            </p:cNvSpPr>
            <p:nvPr/>
          </p:nvSpPr>
          <p:spPr bwMode="auto">
            <a:xfrm>
              <a:off x="2544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07" name="Oval 343"/>
            <p:cNvSpPr>
              <a:spLocks noChangeArrowheads="1"/>
            </p:cNvSpPr>
            <p:nvPr/>
          </p:nvSpPr>
          <p:spPr bwMode="auto">
            <a:xfrm>
              <a:off x="2640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08" name="Oval 344"/>
            <p:cNvSpPr>
              <a:spLocks noChangeArrowheads="1"/>
            </p:cNvSpPr>
            <p:nvPr/>
          </p:nvSpPr>
          <p:spPr bwMode="auto">
            <a:xfrm>
              <a:off x="2736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09" name="Oval 345"/>
            <p:cNvSpPr>
              <a:spLocks noChangeArrowheads="1"/>
            </p:cNvSpPr>
            <p:nvPr/>
          </p:nvSpPr>
          <p:spPr bwMode="auto">
            <a:xfrm>
              <a:off x="2832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10" name="Oval 346"/>
            <p:cNvSpPr>
              <a:spLocks noChangeArrowheads="1"/>
            </p:cNvSpPr>
            <p:nvPr/>
          </p:nvSpPr>
          <p:spPr bwMode="auto">
            <a:xfrm>
              <a:off x="2928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11" name="Oval 347"/>
            <p:cNvSpPr>
              <a:spLocks noChangeArrowheads="1"/>
            </p:cNvSpPr>
            <p:nvPr/>
          </p:nvSpPr>
          <p:spPr bwMode="auto">
            <a:xfrm>
              <a:off x="3024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12" name="Oval 348"/>
            <p:cNvSpPr>
              <a:spLocks noChangeArrowheads="1"/>
            </p:cNvSpPr>
            <p:nvPr/>
          </p:nvSpPr>
          <p:spPr bwMode="auto">
            <a:xfrm>
              <a:off x="3120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13" name="Oval 349"/>
            <p:cNvSpPr>
              <a:spLocks noChangeArrowheads="1"/>
            </p:cNvSpPr>
            <p:nvPr/>
          </p:nvSpPr>
          <p:spPr bwMode="auto">
            <a:xfrm>
              <a:off x="3216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14" name="Oval 350"/>
            <p:cNvSpPr>
              <a:spLocks noChangeArrowheads="1"/>
            </p:cNvSpPr>
            <p:nvPr/>
          </p:nvSpPr>
          <p:spPr bwMode="auto">
            <a:xfrm>
              <a:off x="3312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15" name="Oval 351"/>
            <p:cNvSpPr>
              <a:spLocks noChangeArrowheads="1"/>
            </p:cNvSpPr>
            <p:nvPr/>
          </p:nvSpPr>
          <p:spPr bwMode="auto">
            <a:xfrm>
              <a:off x="3408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16" name="Oval 352"/>
            <p:cNvSpPr>
              <a:spLocks noChangeArrowheads="1"/>
            </p:cNvSpPr>
            <p:nvPr/>
          </p:nvSpPr>
          <p:spPr bwMode="auto">
            <a:xfrm>
              <a:off x="3504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17" name="Oval 353"/>
            <p:cNvSpPr>
              <a:spLocks noChangeArrowheads="1"/>
            </p:cNvSpPr>
            <p:nvPr/>
          </p:nvSpPr>
          <p:spPr bwMode="auto">
            <a:xfrm>
              <a:off x="3600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18" name="Oval 354"/>
            <p:cNvSpPr>
              <a:spLocks noChangeArrowheads="1"/>
            </p:cNvSpPr>
            <p:nvPr/>
          </p:nvSpPr>
          <p:spPr bwMode="auto">
            <a:xfrm>
              <a:off x="3696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19" name="Oval 355"/>
            <p:cNvSpPr>
              <a:spLocks noChangeArrowheads="1"/>
            </p:cNvSpPr>
            <p:nvPr/>
          </p:nvSpPr>
          <p:spPr bwMode="auto">
            <a:xfrm>
              <a:off x="3792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20" name="Oval 356"/>
            <p:cNvSpPr>
              <a:spLocks noChangeArrowheads="1"/>
            </p:cNvSpPr>
            <p:nvPr/>
          </p:nvSpPr>
          <p:spPr bwMode="auto">
            <a:xfrm>
              <a:off x="3888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21" name="Oval 357"/>
            <p:cNvSpPr>
              <a:spLocks noChangeArrowheads="1"/>
            </p:cNvSpPr>
            <p:nvPr/>
          </p:nvSpPr>
          <p:spPr bwMode="auto">
            <a:xfrm>
              <a:off x="2064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22" name="Oval 358"/>
            <p:cNvSpPr>
              <a:spLocks noChangeArrowheads="1"/>
            </p:cNvSpPr>
            <p:nvPr/>
          </p:nvSpPr>
          <p:spPr bwMode="auto">
            <a:xfrm>
              <a:off x="2160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23" name="Oval 359"/>
            <p:cNvSpPr>
              <a:spLocks noChangeArrowheads="1"/>
            </p:cNvSpPr>
            <p:nvPr/>
          </p:nvSpPr>
          <p:spPr bwMode="auto">
            <a:xfrm>
              <a:off x="2256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24" name="Oval 360"/>
            <p:cNvSpPr>
              <a:spLocks noChangeArrowheads="1"/>
            </p:cNvSpPr>
            <p:nvPr/>
          </p:nvSpPr>
          <p:spPr bwMode="auto">
            <a:xfrm>
              <a:off x="2352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25" name="Oval 361"/>
            <p:cNvSpPr>
              <a:spLocks noChangeArrowheads="1"/>
            </p:cNvSpPr>
            <p:nvPr/>
          </p:nvSpPr>
          <p:spPr bwMode="auto">
            <a:xfrm>
              <a:off x="2448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26" name="Oval 362"/>
            <p:cNvSpPr>
              <a:spLocks noChangeArrowheads="1"/>
            </p:cNvSpPr>
            <p:nvPr/>
          </p:nvSpPr>
          <p:spPr bwMode="auto">
            <a:xfrm>
              <a:off x="2544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27" name="Oval 363"/>
            <p:cNvSpPr>
              <a:spLocks noChangeArrowheads="1"/>
            </p:cNvSpPr>
            <p:nvPr/>
          </p:nvSpPr>
          <p:spPr bwMode="auto">
            <a:xfrm>
              <a:off x="2640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28" name="Oval 364"/>
            <p:cNvSpPr>
              <a:spLocks noChangeArrowheads="1"/>
            </p:cNvSpPr>
            <p:nvPr/>
          </p:nvSpPr>
          <p:spPr bwMode="auto">
            <a:xfrm>
              <a:off x="2736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29" name="Oval 365"/>
            <p:cNvSpPr>
              <a:spLocks noChangeArrowheads="1"/>
            </p:cNvSpPr>
            <p:nvPr/>
          </p:nvSpPr>
          <p:spPr bwMode="auto">
            <a:xfrm>
              <a:off x="2832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30" name="Oval 366"/>
            <p:cNvSpPr>
              <a:spLocks noChangeArrowheads="1"/>
            </p:cNvSpPr>
            <p:nvPr/>
          </p:nvSpPr>
          <p:spPr bwMode="auto">
            <a:xfrm>
              <a:off x="2928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31" name="Oval 367"/>
            <p:cNvSpPr>
              <a:spLocks noChangeArrowheads="1"/>
            </p:cNvSpPr>
            <p:nvPr/>
          </p:nvSpPr>
          <p:spPr bwMode="auto">
            <a:xfrm>
              <a:off x="3024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32" name="Oval 368"/>
            <p:cNvSpPr>
              <a:spLocks noChangeArrowheads="1"/>
            </p:cNvSpPr>
            <p:nvPr/>
          </p:nvSpPr>
          <p:spPr bwMode="auto">
            <a:xfrm>
              <a:off x="3120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33" name="Oval 369"/>
            <p:cNvSpPr>
              <a:spLocks noChangeArrowheads="1"/>
            </p:cNvSpPr>
            <p:nvPr/>
          </p:nvSpPr>
          <p:spPr bwMode="auto">
            <a:xfrm>
              <a:off x="3216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34" name="Oval 370"/>
            <p:cNvSpPr>
              <a:spLocks noChangeArrowheads="1"/>
            </p:cNvSpPr>
            <p:nvPr/>
          </p:nvSpPr>
          <p:spPr bwMode="auto">
            <a:xfrm>
              <a:off x="3312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35" name="Oval 371"/>
            <p:cNvSpPr>
              <a:spLocks noChangeArrowheads="1"/>
            </p:cNvSpPr>
            <p:nvPr/>
          </p:nvSpPr>
          <p:spPr bwMode="auto">
            <a:xfrm>
              <a:off x="3408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36" name="Oval 372"/>
            <p:cNvSpPr>
              <a:spLocks noChangeArrowheads="1"/>
            </p:cNvSpPr>
            <p:nvPr/>
          </p:nvSpPr>
          <p:spPr bwMode="auto">
            <a:xfrm>
              <a:off x="3504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37" name="Oval 373"/>
            <p:cNvSpPr>
              <a:spLocks noChangeArrowheads="1"/>
            </p:cNvSpPr>
            <p:nvPr/>
          </p:nvSpPr>
          <p:spPr bwMode="auto">
            <a:xfrm>
              <a:off x="3600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38" name="Oval 374"/>
            <p:cNvSpPr>
              <a:spLocks noChangeArrowheads="1"/>
            </p:cNvSpPr>
            <p:nvPr/>
          </p:nvSpPr>
          <p:spPr bwMode="auto">
            <a:xfrm>
              <a:off x="3696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39" name="Oval 375"/>
            <p:cNvSpPr>
              <a:spLocks noChangeArrowheads="1"/>
            </p:cNvSpPr>
            <p:nvPr/>
          </p:nvSpPr>
          <p:spPr bwMode="auto">
            <a:xfrm>
              <a:off x="3792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40" name="Oval 376"/>
            <p:cNvSpPr>
              <a:spLocks noChangeArrowheads="1"/>
            </p:cNvSpPr>
            <p:nvPr/>
          </p:nvSpPr>
          <p:spPr bwMode="auto">
            <a:xfrm>
              <a:off x="3888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41" name="Oval 377"/>
            <p:cNvSpPr>
              <a:spLocks noChangeArrowheads="1"/>
            </p:cNvSpPr>
            <p:nvPr/>
          </p:nvSpPr>
          <p:spPr bwMode="auto">
            <a:xfrm>
              <a:off x="2064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42" name="Oval 378"/>
            <p:cNvSpPr>
              <a:spLocks noChangeArrowheads="1"/>
            </p:cNvSpPr>
            <p:nvPr/>
          </p:nvSpPr>
          <p:spPr bwMode="auto">
            <a:xfrm>
              <a:off x="2160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43" name="Oval 379"/>
            <p:cNvSpPr>
              <a:spLocks noChangeArrowheads="1"/>
            </p:cNvSpPr>
            <p:nvPr/>
          </p:nvSpPr>
          <p:spPr bwMode="auto">
            <a:xfrm>
              <a:off x="2256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44" name="Oval 380"/>
            <p:cNvSpPr>
              <a:spLocks noChangeArrowheads="1"/>
            </p:cNvSpPr>
            <p:nvPr/>
          </p:nvSpPr>
          <p:spPr bwMode="auto">
            <a:xfrm>
              <a:off x="2352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45" name="Oval 381"/>
            <p:cNvSpPr>
              <a:spLocks noChangeArrowheads="1"/>
            </p:cNvSpPr>
            <p:nvPr/>
          </p:nvSpPr>
          <p:spPr bwMode="auto">
            <a:xfrm>
              <a:off x="2448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46" name="Oval 382"/>
            <p:cNvSpPr>
              <a:spLocks noChangeArrowheads="1"/>
            </p:cNvSpPr>
            <p:nvPr/>
          </p:nvSpPr>
          <p:spPr bwMode="auto">
            <a:xfrm>
              <a:off x="2544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47" name="Oval 383"/>
            <p:cNvSpPr>
              <a:spLocks noChangeArrowheads="1"/>
            </p:cNvSpPr>
            <p:nvPr/>
          </p:nvSpPr>
          <p:spPr bwMode="auto">
            <a:xfrm>
              <a:off x="2640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48" name="Oval 384"/>
            <p:cNvSpPr>
              <a:spLocks noChangeArrowheads="1"/>
            </p:cNvSpPr>
            <p:nvPr/>
          </p:nvSpPr>
          <p:spPr bwMode="auto">
            <a:xfrm>
              <a:off x="2736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49" name="Oval 385"/>
            <p:cNvSpPr>
              <a:spLocks noChangeArrowheads="1"/>
            </p:cNvSpPr>
            <p:nvPr/>
          </p:nvSpPr>
          <p:spPr bwMode="auto">
            <a:xfrm>
              <a:off x="2832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50" name="Oval 386"/>
            <p:cNvSpPr>
              <a:spLocks noChangeArrowheads="1"/>
            </p:cNvSpPr>
            <p:nvPr/>
          </p:nvSpPr>
          <p:spPr bwMode="auto">
            <a:xfrm>
              <a:off x="2928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51" name="Oval 387"/>
            <p:cNvSpPr>
              <a:spLocks noChangeArrowheads="1"/>
            </p:cNvSpPr>
            <p:nvPr/>
          </p:nvSpPr>
          <p:spPr bwMode="auto">
            <a:xfrm>
              <a:off x="3024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52" name="Oval 388"/>
            <p:cNvSpPr>
              <a:spLocks noChangeArrowheads="1"/>
            </p:cNvSpPr>
            <p:nvPr/>
          </p:nvSpPr>
          <p:spPr bwMode="auto">
            <a:xfrm>
              <a:off x="3120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53" name="Oval 389"/>
            <p:cNvSpPr>
              <a:spLocks noChangeArrowheads="1"/>
            </p:cNvSpPr>
            <p:nvPr/>
          </p:nvSpPr>
          <p:spPr bwMode="auto">
            <a:xfrm>
              <a:off x="3216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54" name="Oval 390"/>
            <p:cNvSpPr>
              <a:spLocks noChangeArrowheads="1"/>
            </p:cNvSpPr>
            <p:nvPr/>
          </p:nvSpPr>
          <p:spPr bwMode="auto">
            <a:xfrm>
              <a:off x="3312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55" name="Oval 391"/>
            <p:cNvSpPr>
              <a:spLocks noChangeArrowheads="1"/>
            </p:cNvSpPr>
            <p:nvPr/>
          </p:nvSpPr>
          <p:spPr bwMode="auto">
            <a:xfrm>
              <a:off x="3408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56" name="Oval 392"/>
            <p:cNvSpPr>
              <a:spLocks noChangeArrowheads="1"/>
            </p:cNvSpPr>
            <p:nvPr/>
          </p:nvSpPr>
          <p:spPr bwMode="auto">
            <a:xfrm>
              <a:off x="3504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57" name="Oval 393"/>
            <p:cNvSpPr>
              <a:spLocks noChangeArrowheads="1"/>
            </p:cNvSpPr>
            <p:nvPr/>
          </p:nvSpPr>
          <p:spPr bwMode="auto">
            <a:xfrm>
              <a:off x="3600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58" name="Oval 394"/>
            <p:cNvSpPr>
              <a:spLocks noChangeArrowheads="1"/>
            </p:cNvSpPr>
            <p:nvPr/>
          </p:nvSpPr>
          <p:spPr bwMode="auto">
            <a:xfrm>
              <a:off x="3696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59" name="Oval 395"/>
            <p:cNvSpPr>
              <a:spLocks noChangeArrowheads="1"/>
            </p:cNvSpPr>
            <p:nvPr/>
          </p:nvSpPr>
          <p:spPr bwMode="auto">
            <a:xfrm>
              <a:off x="3792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60" name="Oval 396"/>
            <p:cNvSpPr>
              <a:spLocks noChangeArrowheads="1"/>
            </p:cNvSpPr>
            <p:nvPr/>
          </p:nvSpPr>
          <p:spPr bwMode="auto">
            <a:xfrm>
              <a:off x="3888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61" name="Oval 397"/>
            <p:cNvSpPr>
              <a:spLocks noChangeArrowheads="1"/>
            </p:cNvSpPr>
            <p:nvPr/>
          </p:nvSpPr>
          <p:spPr bwMode="auto">
            <a:xfrm>
              <a:off x="2064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62" name="Oval 398"/>
            <p:cNvSpPr>
              <a:spLocks noChangeArrowheads="1"/>
            </p:cNvSpPr>
            <p:nvPr/>
          </p:nvSpPr>
          <p:spPr bwMode="auto">
            <a:xfrm>
              <a:off x="2160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63" name="Oval 399"/>
            <p:cNvSpPr>
              <a:spLocks noChangeArrowheads="1"/>
            </p:cNvSpPr>
            <p:nvPr/>
          </p:nvSpPr>
          <p:spPr bwMode="auto">
            <a:xfrm>
              <a:off x="2256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64" name="Oval 400"/>
            <p:cNvSpPr>
              <a:spLocks noChangeArrowheads="1"/>
            </p:cNvSpPr>
            <p:nvPr/>
          </p:nvSpPr>
          <p:spPr bwMode="auto">
            <a:xfrm>
              <a:off x="2352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65" name="Oval 401"/>
            <p:cNvSpPr>
              <a:spLocks noChangeArrowheads="1"/>
            </p:cNvSpPr>
            <p:nvPr/>
          </p:nvSpPr>
          <p:spPr bwMode="auto">
            <a:xfrm>
              <a:off x="2448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66" name="Oval 402"/>
            <p:cNvSpPr>
              <a:spLocks noChangeArrowheads="1"/>
            </p:cNvSpPr>
            <p:nvPr/>
          </p:nvSpPr>
          <p:spPr bwMode="auto">
            <a:xfrm>
              <a:off x="2544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67" name="Oval 403"/>
            <p:cNvSpPr>
              <a:spLocks noChangeArrowheads="1"/>
            </p:cNvSpPr>
            <p:nvPr/>
          </p:nvSpPr>
          <p:spPr bwMode="auto">
            <a:xfrm>
              <a:off x="2640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68" name="Oval 404"/>
            <p:cNvSpPr>
              <a:spLocks noChangeArrowheads="1"/>
            </p:cNvSpPr>
            <p:nvPr/>
          </p:nvSpPr>
          <p:spPr bwMode="auto">
            <a:xfrm>
              <a:off x="2736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69" name="Oval 405"/>
            <p:cNvSpPr>
              <a:spLocks noChangeArrowheads="1"/>
            </p:cNvSpPr>
            <p:nvPr/>
          </p:nvSpPr>
          <p:spPr bwMode="auto">
            <a:xfrm>
              <a:off x="2832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70" name="Oval 406"/>
            <p:cNvSpPr>
              <a:spLocks noChangeArrowheads="1"/>
            </p:cNvSpPr>
            <p:nvPr/>
          </p:nvSpPr>
          <p:spPr bwMode="auto">
            <a:xfrm>
              <a:off x="2928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71" name="Oval 407"/>
            <p:cNvSpPr>
              <a:spLocks noChangeArrowheads="1"/>
            </p:cNvSpPr>
            <p:nvPr/>
          </p:nvSpPr>
          <p:spPr bwMode="auto">
            <a:xfrm>
              <a:off x="3024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72" name="Oval 408"/>
            <p:cNvSpPr>
              <a:spLocks noChangeArrowheads="1"/>
            </p:cNvSpPr>
            <p:nvPr/>
          </p:nvSpPr>
          <p:spPr bwMode="auto">
            <a:xfrm>
              <a:off x="3120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73" name="Oval 409"/>
            <p:cNvSpPr>
              <a:spLocks noChangeArrowheads="1"/>
            </p:cNvSpPr>
            <p:nvPr/>
          </p:nvSpPr>
          <p:spPr bwMode="auto">
            <a:xfrm>
              <a:off x="3216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74" name="Oval 410"/>
            <p:cNvSpPr>
              <a:spLocks noChangeArrowheads="1"/>
            </p:cNvSpPr>
            <p:nvPr/>
          </p:nvSpPr>
          <p:spPr bwMode="auto">
            <a:xfrm>
              <a:off x="3312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75" name="Oval 411"/>
            <p:cNvSpPr>
              <a:spLocks noChangeArrowheads="1"/>
            </p:cNvSpPr>
            <p:nvPr/>
          </p:nvSpPr>
          <p:spPr bwMode="auto">
            <a:xfrm>
              <a:off x="3408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76" name="Oval 412"/>
            <p:cNvSpPr>
              <a:spLocks noChangeArrowheads="1"/>
            </p:cNvSpPr>
            <p:nvPr/>
          </p:nvSpPr>
          <p:spPr bwMode="auto">
            <a:xfrm>
              <a:off x="3504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77" name="Oval 413"/>
            <p:cNvSpPr>
              <a:spLocks noChangeArrowheads="1"/>
            </p:cNvSpPr>
            <p:nvPr/>
          </p:nvSpPr>
          <p:spPr bwMode="auto">
            <a:xfrm>
              <a:off x="3600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78" name="Oval 414"/>
            <p:cNvSpPr>
              <a:spLocks noChangeArrowheads="1"/>
            </p:cNvSpPr>
            <p:nvPr/>
          </p:nvSpPr>
          <p:spPr bwMode="auto">
            <a:xfrm>
              <a:off x="3696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79" name="Oval 415"/>
            <p:cNvSpPr>
              <a:spLocks noChangeArrowheads="1"/>
            </p:cNvSpPr>
            <p:nvPr/>
          </p:nvSpPr>
          <p:spPr bwMode="auto">
            <a:xfrm>
              <a:off x="3792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80" name="Oval 416"/>
            <p:cNvSpPr>
              <a:spLocks noChangeArrowheads="1"/>
            </p:cNvSpPr>
            <p:nvPr/>
          </p:nvSpPr>
          <p:spPr bwMode="auto">
            <a:xfrm>
              <a:off x="3888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81" name="Oval 417"/>
            <p:cNvSpPr>
              <a:spLocks noChangeArrowheads="1"/>
            </p:cNvSpPr>
            <p:nvPr/>
          </p:nvSpPr>
          <p:spPr bwMode="auto">
            <a:xfrm>
              <a:off x="2064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82" name="Oval 418"/>
            <p:cNvSpPr>
              <a:spLocks noChangeArrowheads="1"/>
            </p:cNvSpPr>
            <p:nvPr/>
          </p:nvSpPr>
          <p:spPr bwMode="auto">
            <a:xfrm>
              <a:off x="2160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83" name="Oval 419"/>
            <p:cNvSpPr>
              <a:spLocks noChangeArrowheads="1"/>
            </p:cNvSpPr>
            <p:nvPr/>
          </p:nvSpPr>
          <p:spPr bwMode="auto">
            <a:xfrm>
              <a:off x="2256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84" name="Oval 420"/>
            <p:cNvSpPr>
              <a:spLocks noChangeArrowheads="1"/>
            </p:cNvSpPr>
            <p:nvPr/>
          </p:nvSpPr>
          <p:spPr bwMode="auto">
            <a:xfrm>
              <a:off x="2352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85" name="Oval 421"/>
            <p:cNvSpPr>
              <a:spLocks noChangeArrowheads="1"/>
            </p:cNvSpPr>
            <p:nvPr/>
          </p:nvSpPr>
          <p:spPr bwMode="auto">
            <a:xfrm>
              <a:off x="2448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86" name="Oval 422"/>
            <p:cNvSpPr>
              <a:spLocks noChangeArrowheads="1"/>
            </p:cNvSpPr>
            <p:nvPr/>
          </p:nvSpPr>
          <p:spPr bwMode="auto">
            <a:xfrm>
              <a:off x="2544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87" name="Oval 423"/>
            <p:cNvSpPr>
              <a:spLocks noChangeArrowheads="1"/>
            </p:cNvSpPr>
            <p:nvPr/>
          </p:nvSpPr>
          <p:spPr bwMode="auto">
            <a:xfrm>
              <a:off x="2640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88" name="Oval 424"/>
            <p:cNvSpPr>
              <a:spLocks noChangeArrowheads="1"/>
            </p:cNvSpPr>
            <p:nvPr/>
          </p:nvSpPr>
          <p:spPr bwMode="auto">
            <a:xfrm>
              <a:off x="2736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89" name="Oval 425"/>
            <p:cNvSpPr>
              <a:spLocks noChangeArrowheads="1"/>
            </p:cNvSpPr>
            <p:nvPr/>
          </p:nvSpPr>
          <p:spPr bwMode="auto">
            <a:xfrm>
              <a:off x="2832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90" name="Oval 426"/>
            <p:cNvSpPr>
              <a:spLocks noChangeArrowheads="1"/>
            </p:cNvSpPr>
            <p:nvPr/>
          </p:nvSpPr>
          <p:spPr bwMode="auto">
            <a:xfrm>
              <a:off x="2928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91" name="Oval 427"/>
            <p:cNvSpPr>
              <a:spLocks noChangeArrowheads="1"/>
            </p:cNvSpPr>
            <p:nvPr/>
          </p:nvSpPr>
          <p:spPr bwMode="auto">
            <a:xfrm>
              <a:off x="3024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92" name="Oval 428"/>
            <p:cNvSpPr>
              <a:spLocks noChangeArrowheads="1"/>
            </p:cNvSpPr>
            <p:nvPr/>
          </p:nvSpPr>
          <p:spPr bwMode="auto">
            <a:xfrm>
              <a:off x="3120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93" name="Oval 429"/>
            <p:cNvSpPr>
              <a:spLocks noChangeArrowheads="1"/>
            </p:cNvSpPr>
            <p:nvPr/>
          </p:nvSpPr>
          <p:spPr bwMode="auto">
            <a:xfrm>
              <a:off x="3216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94" name="Oval 430"/>
            <p:cNvSpPr>
              <a:spLocks noChangeArrowheads="1"/>
            </p:cNvSpPr>
            <p:nvPr/>
          </p:nvSpPr>
          <p:spPr bwMode="auto">
            <a:xfrm>
              <a:off x="3312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95" name="Oval 431"/>
            <p:cNvSpPr>
              <a:spLocks noChangeArrowheads="1"/>
            </p:cNvSpPr>
            <p:nvPr/>
          </p:nvSpPr>
          <p:spPr bwMode="auto">
            <a:xfrm>
              <a:off x="3408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96" name="Oval 432"/>
            <p:cNvSpPr>
              <a:spLocks noChangeArrowheads="1"/>
            </p:cNvSpPr>
            <p:nvPr/>
          </p:nvSpPr>
          <p:spPr bwMode="auto">
            <a:xfrm>
              <a:off x="3504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97" name="Oval 433"/>
            <p:cNvSpPr>
              <a:spLocks noChangeArrowheads="1"/>
            </p:cNvSpPr>
            <p:nvPr/>
          </p:nvSpPr>
          <p:spPr bwMode="auto">
            <a:xfrm>
              <a:off x="3600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98" name="Oval 434"/>
            <p:cNvSpPr>
              <a:spLocks noChangeArrowheads="1"/>
            </p:cNvSpPr>
            <p:nvPr/>
          </p:nvSpPr>
          <p:spPr bwMode="auto">
            <a:xfrm>
              <a:off x="3696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299" name="Oval 435"/>
            <p:cNvSpPr>
              <a:spLocks noChangeArrowheads="1"/>
            </p:cNvSpPr>
            <p:nvPr/>
          </p:nvSpPr>
          <p:spPr bwMode="auto">
            <a:xfrm>
              <a:off x="3792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00" name="Oval 436"/>
            <p:cNvSpPr>
              <a:spLocks noChangeArrowheads="1"/>
            </p:cNvSpPr>
            <p:nvPr/>
          </p:nvSpPr>
          <p:spPr bwMode="auto">
            <a:xfrm>
              <a:off x="3888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01" name="Oval 437"/>
            <p:cNvSpPr>
              <a:spLocks noChangeArrowheads="1"/>
            </p:cNvSpPr>
            <p:nvPr/>
          </p:nvSpPr>
          <p:spPr bwMode="auto">
            <a:xfrm>
              <a:off x="2064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02" name="Oval 438"/>
            <p:cNvSpPr>
              <a:spLocks noChangeArrowheads="1"/>
            </p:cNvSpPr>
            <p:nvPr/>
          </p:nvSpPr>
          <p:spPr bwMode="auto">
            <a:xfrm>
              <a:off x="2160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03" name="Oval 439"/>
            <p:cNvSpPr>
              <a:spLocks noChangeArrowheads="1"/>
            </p:cNvSpPr>
            <p:nvPr/>
          </p:nvSpPr>
          <p:spPr bwMode="auto">
            <a:xfrm>
              <a:off x="2256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04" name="Oval 440"/>
            <p:cNvSpPr>
              <a:spLocks noChangeArrowheads="1"/>
            </p:cNvSpPr>
            <p:nvPr/>
          </p:nvSpPr>
          <p:spPr bwMode="auto">
            <a:xfrm>
              <a:off x="2352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05" name="Oval 441"/>
            <p:cNvSpPr>
              <a:spLocks noChangeArrowheads="1"/>
            </p:cNvSpPr>
            <p:nvPr/>
          </p:nvSpPr>
          <p:spPr bwMode="auto">
            <a:xfrm>
              <a:off x="2448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06" name="Oval 442"/>
            <p:cNvSpPr>
              <a:spLocks noChangeArrowheads="1"/>
            </p:cNvSpPr>
            <p:nvPr/>
          </p:nvSpPr>
          <p:spPr bwMode="auto">
            <a:xfrm>
              <a:off x="2544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07" name="Oval 443"/>
            <p:cNvSpPr>
              <a:spLocks noChangeArrowheads="1"/>
            </p:cNvSpPr>
            <p:nvPr/>
          </p:nvSpPr>
          <p:spPr bwMode="auto">
            <a:xfrm>
              <a:off x="2640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08" name="Oval 444"/>
            <p:cNvSpPr>
              <a:spLocks noChangeArrowheads="1"/>
            </p:cNvSpPr>
            <p:nvPr/>
          </p:nvSpPr>
          <p:spPr bwMode="auto">
            <a:xfrm>
              <a:off x="2736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09" name="Oval 445"/>
            <p:cNvSpPr>
              <a:spLocks noChangeArrowheads="1"/>
            </p:cNvSpPr>
            <p:nvPr/>
          </p:nvSpPr>
          <p:spPr bwMode="auto">
            <a:xfrm>
              <a:off x="2832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10" name="Oval 446"/>
            <p:cNvSpPr>
              <a:spLocks noChangeArrowheads="1"/>
            </p:cNvSpPr>
            <p:nvPr/>
          </p:nvSpPr>
          <p:spPr bwMode="auto">
            <a:xfrm>
              <a:off x="2928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11" name="Oval 447"/>
            <p:cNvSpPr>
              <a:spLocks noChangeArrowheads="1"/>
            </p:cNvSpPr>
            <p:nvPr/>
          </p:nvSpPr>
          <p:spPr bwMode="auto">
            <a:xfrm>
              <a:off x="3024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12" name="Oval 448"/>
            <p:cNvSpPr>
              <a:spLocks noChangeArrowheads="1"/>
            </p:cNvSpPr>
            <p:nvPr/>
          </p:nvSpPr>
          <p:spPr bwMode="auto">
            <a:xfrm>
              <a:off x="3120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13" name="Oval 449"/>
            <p:cNvSpPr>
              <a:spLocks noChangeArrowheads="1"/>
            </p:cNvSpPr>
            <p:nvPr/>
          </p:nvSpPr>
          <p:spPr bwMode="auto">
            <a:xfrm>
              <a:off x="3216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14" name="Oval 450"/>
            <p:cNvSpPr>
              <a:spLocks noChangeArrowheads="1"/>
            </p:cNvSpPr>
            <p:nvPr/>
          </p:nvSpPr>
          <p:spPr bwMode="auto">
            <a:xfrm>
              <a:off x="3312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15" name="Oval 451"/>
            <p:cNvSpPr>
              <a:spLocks noChangeArrowheads="1"/>
            </p:cNvSpPr>
            <p:nvPr/>
          </p:nvSpPr>
          <p:spPr bwMode="auto">
            <a:xfrm>
              <a:off x="3408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16" name="Oval 452"/>
            <p:cNvSpPr>
              <a:spLocks noChangeArrowheads="1"/>
            </p:cNvSpPr>
            <p:nvPr/>
          </p:nvSpPr>
          <p:spPr bwMode="auto">
            <a:xfrm>
              <a:off x="3504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17" name="Oval 453"/>
            <p:cNvSpPr>
              <a:spLocks noChangeArrowheads="1"/>
            </p:cNvSpPr>
            <p:nvPr/>
          </p:nvSpPr>
          <p:spPr bwMode="auto">
            <a:xfrm>
              <a:off x="3600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18" name="Oval 454"/>
            <p:cNvSpPr>
              <a:spLocks noChangeArrowheads="1"/>
            </p:cNvSpPr>
            <p:nvPr/>
          </p:nvSpPr>
          <p:spPr bwMode="auto">
            <a:xfrm>
              <a:off x="3696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19" name="Oval 455"/>
            <p:cNvSpPr>
              <a:spLocks noChangeArrowheads="1"/>
            </p:cNvSpPr>
            <p:nvPr/>
          </p:nvSpPr>
          <p:spPr bwMode="auto">
            <a:xfrm>
              <a:off x="3792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20" name="Oval 456"/>
            <p:cNvSpPr>
              <a:spLocks noChangeArrowheads="1"/>
            </p:cNvSpPr>
            <p:nvPr/>
          </p:nvSpPr>
          <p:spPr bwMode="auto">
            <a:xfrm>
              <a:off x="3888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21" name="Oval 457"/>
            <p:cNvSpPr>
              <a:spLocks noChangeArrowheads="1"/>
            </p:cNvSpPr>
            <p:nvPr/>
          </p:nvSpPr>
          <p:spPr bwMode="auto">
            <a:xfrm>
              <a:off x="2064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22" name="Oval 458"/>
            <p:cNvSpPr>
              <a:spLocks noChangeArrowheads="1"/>
            </p:cNvSpPr>
            <p:nvPr/>
          </p:nvSpPr>
          <p:spPr bwMode="auto">
            <a:xfrm>
              <a:off x="2160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23" name="Oval 459"/>
            <p:cNvSpPr>
              <a:spLocks noChangeArrowheads="1"/>
            </p:cNvSpPr>
            <p:nvPr/>
          </p:nvSpPr>
          <p:spPr bwMode="auto">
            <a:xfrm>
              <a:off x="2256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24" name="Oval 460"/>
            <p:cNvSpPr>
              <a:spLocks noChangeArrowheads="1"/>
            </p:cNvSpPr>
            <p:nvPr/>
          </p:nvSpPr>
          <p:spPr bwMode="auto">
            <a:xfrm>
              <a:off x="2352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25" name="Oval 461"/>
            <p:cNvSpPr>
              <a:spLocks noChangeArrowheads="1"/>
            </p:cNvSpPr>
            <p:nvPr/>
          </p:nvSpPr>
          <p:spPr bwMode="auto">
            <a:xfrm>
              <a:off x="2448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26" name="Oval 462"/>
            <p:cNvSpPr>
              <a:spLocks noChangeArrowheads="1"/>
            </p:cNvSpPr>
            <p:nvPr/>
          </p:nvSpPr>
          <p:spPr bwMode="auto">
            <a:xfrm>
              <a:off x="2544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27" name="Oval 463"/>
            <p:cNvSpPr>
              <a:spLocks noChangeArrowheads="1"/>
            </p:cNvSpPr>
            <p:nvPr/>
          </p:nvSpPr>
          <p:spPr bwMode="auto">
            <a:xfrm>
              <a:off x="2640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28" name="Oval 464"/>
            <p:cNvSpPr>
              <a:spLocks noChangeArrowheads="1"/>
            </p:cNvSpPr>
            <p:nvPr/>
          </p:nvSpPr>
          <p:spPr bwMode="auto">
            <a:xfrm>
              <a:off x="2736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29" name="Oval 465"/>
            <p:cNvSpPr>
              <a:spLocks noChangeArrowheads="1"/>
            </p:cNvSpPr>
            <p:nvPr/>
          </p:nvSpPr>
          <p:spPr bwMode="auto">
            <a:xfrm>
              <a:off x="2832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30" name="Oval 466"/>
            <p:cNvSpPr>
              <a:spLocks noChangeArrowheads="1"/>
            </p:cNvSpPr>
            <p:nvPr/>
          </p:nvSpPr>
          <p:spPr bwMode="auto">
            <a:xfrm>
              <a:off x="2928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31" name="Oval 467"/>
            <p:cNvSpPr>
              <a:spLocks noChangeArrowheads="1"/>
            </p:cNvSpPr>
            <p:nvPr/>
          </p:nvSpPr>
          <p:spPr bwMode="auto">
            <a:xfrm>
              <a:off x="3024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32" name="Oval 468"/>
            <p:cNvSpPr>
              <a:spLocks noChangeArrowheads="1"/>
            </p:cNvSpPr>
            <p:nvPr/>
          </p:nvSpPr>
          <p:spPr bwMode="auto">
            <a:xfrm>
              <a:off x="3120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33" name="Oval 469"/>
            <p:cNvSpPr>
              <a:spLocks noChangeArrowheads="1"/>
            </p:cNvSpPr>
            <p:nvPr/>
          </p:nvSpPr>
          <p:spPr bwMode="auto">
            <a:xfrm>
              <a:off x="3216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34" name="Oval 470"/>
            <p:cNvSpPr>
              <a:spLocks noChangeArrowheads="1"/>
            </p:cNvSpPr>
            <p:nvPr/>
          </p:nvSpPr>
          <p:spPr bwMode="auto">
            <a:xfrm>
              <a:off x="3312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35" name="Oval 471"/>
            <p:cNvSpPr>
              <a:spLocks noChangeArrowheads="1"/>
            </p:cNvSpPr>
            <p:nvPr/>
          </p:nvSpPr>
          <p:spPr bwMode="auto">
            <a:xfrm>
              <a:off x="3408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36" name="Oval 472"/>
            <p:cNvSpPr>
              <a:spLocks noChangeArrowheads="1"/>
            </p:cNvSpPr>
            <p:nvPr/>
          </p:nvSpPr>
          <p:spPr bwMode="auto">
            <a:xfrm>
              <a:off x="3504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37" name="Oval 473"/>
            <p:cNvSpPr>
              <a:spLocks noChangeArrowheads="1"/>
            </p:cNvSpPr>
            <p:nvPr/>
          </p:nvSpPr>
          <p:spPr bwMode="auto">
            <a:xfrm>
              <a:off x="3600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38" name="Oval 474"/>
            <p:cNvSpPr>
              <a:spLocks noChangeArrowheads="1"/>
            </p:cNvSpPr>
            <p:nvPr/>
          </p:nvSpPr>
          <p:spPr bwMode="auto">
            <a:xfrm>
              <a:off x="3696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39" name="Oval 475"/>
            <p:cNvSpPr>
              <a:spLocks noChangeArrowheads="1"/>
            </p:cNvSpPr>
            <p:nvPr/>
          </p:nvSpPr>
          <p:spPr bwMode="auto">
            <a:xfrm>
              <a:off x="3792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40" name="Oval 476"/>
            <p:cNvSpPr>
              <a:spLocks noChangeArrowheads="1"/>
            </p:cNvSpPr>
            <p:nvPr/>
          </p:nvSpPr>
          <p:spPr bwMode="auto">
            <a:xfrm>
              <a:off x="3888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41" name="Oval 477"/>
            <p:cNvSpPr>
              <a:spLocks noChangeArrowheads="1"/>
            </p:cNvSpPr>
            <p:nvPr/>
          </p:nvSpPr>
          <p:spPr bwMode="auto">
            <a:xfrm>
              <a:off x="2064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42" name="Oval 478"/>
            <p:cNvSpPr>
              <a:spLocks noChangeArrowheads="1"/>
            </p:cNvSpPr>
            <p:nvPr/>
          </p:nvSpPr>
          <p:spPr bwMode="auto">
            <a:xfrm>
              <a:off x="2160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43" name="Oval 479"/>
            <p:cNvSpPr>
              <a:spLocks noChangeArrowheads="1"/>
            </p:cNvSpPr>
            <p:nvPr/>
          </p:nvSpPr>
          <p:spPr bwMode="auto">
            <a:xfrm>
              <a:off x="2256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44" name="Oval 480"/>
            <p:cNvSpPr>
              <a:spLocks noChangeArrowheads="1"/>
            </p:cNvSpPr>
            <p:nvPr/>
          </p:nvSpPr>
          <p:spPr bwMode="auto">
            <a:xfrm>
              <a:off x="2352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45" name="Oval 481"/>
            <p:cNvSpPr>
              <a:spLocks noChangeArrowheads="1"/>
            </p:cNvSpPr>
            <p:nvPr/>
          </p:nvSpPr>
          <p:spPr bwMode="auto">
            <a:xfrm>
              <a:off x="2448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46" name="Oval 482"/>
            <p:cNvSpPr>
              <a:spLocks noChangeArrowheads="1"/>
            </p:cNvSpPr>
            <p:nvPr/>
          </p:nvSpPr>
          <p:spPr bwMode="auto">
            <a:xfrm>
              <a:off x="2544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47" name="Oval 483"/>
            <p:cNvSpPr>
              <a:spLocks noChangeArrowheads="1"/>
            </p:cNvSpPr>
            <p:nvPr/>
          </p:nvSpPr>
          <p:spPr bwMode="auto">
            <a:xfrm>
              <a:off x="2640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48" name="Oval 484"/>
            <p:cNvSpPr>
              <a:spLocks noChangeArrowheads="1"/>
            </p:cNvSpPr>
            <p:nvPr/>
          </p:nvSpPr>
          <p:spPr bwMode="auto">
            <a:xfrm>
              <a:off x="2736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49" name="Oval 485"/>
            <p:cNvSpPr>
              <a:spLocks noChangeArrowheads="1"/>
            </p:cNvSpPr>
            <p:nvPr/>
          </p:nvSpPr>
          <p:spPr bwMode="auto">
            <a:xfrm>
              <a:off x="2832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50" name="Oval 486"/>
            <p:cNvSpPr>
              <a:spLocks noChangeArrowheads="1"/>
            </p:cNvSpPr>
            <p:nvPr/>
          </p:nvSpPr>
          <p:spPr bwMode="auto">
            <a:xfrm>
              <a:off x="2928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51" name="Oval 487"/>
            <p:cNvSpPr>
              <a:spLocks noChangeArrowheads="1"/>
            </p:cNvSpPr>
            <p:nvPr/>
          </p:nvSpPr>
          <p:spPr bwMode="auto">
            <a:xfrm>
              <a:off x="3024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52" name="Oval 488"/>
            <p:cNvSpPr>
              <a:spLocks noChangeArrowheads="1"/>
            </p:cNvSpPr>
            <p:nvPr/>
          </p:nvSpPr>
          <p:spPr bwMode="auto">
            <a:xfrm>
              <a:off x="3120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53" name="Oval 489"/>
            <p:cNvSpPr>
              <a:spLocks noChangeArrowheads="1"/>
            </p:cNvSpPr>
            <p:nvPr/>
          </p:nvSpPr>
          <p:spPr bwMode="auto">
            <a:xfrm>
              <a:off x="3216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54" name="Oval 490"/>
            <p:cNvSpPr>
              <a:spLocks noChangeArrowheads="1"/>
            </p:cNvSpPr>
            <p:nvPr/>
          </p:nvSpPr>
          <p:spPr bwMode="auto">
            <a:xfrm>
              <a:off x="3312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55" name="Oval 491"/>
            <p:cNvSpPr>
              <a:spLocks noChangeArrowheads="1"/>
            </p:cNvSpPr>
            <p:nvPr/>
          </p:nvSpPr>
          <p:spPr bwMode="auto">
            <a:xfrm>
              <a:off x="3408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56" name="Oval 492"/>
            <p:cNvSpPr>
              <a:spLocks noChangeArrowheads="1"/>
            </p:cNvSpPr>
            <p:nvPr/>
          </p:nvSpPr>
          <p:spPr bwMode="auto">
            <a:xfrm>
              <a:off x="3504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57" name="Oval 493"/>
            <p:cNvSpPr>
              <a:spLocks noChangeArrowheads="1"/>
            </p:cNvSpPr>
            <p:nvPr/>
          </p:nvSpPr>
          <p:spPr bwMode="auto">
            <a:xfrm>
              <a:off x="3600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58" name="Oval 494"/>
            <p:cNvSpPr>
              <a:spLocks noChangeArrowheads="1"/>
            </p:cNvSpPr>
            <p:nvPr/>
          </p:nvSpPr>
          <p:spPr bwMode="auto">
            <a:xfrm>
              <a:off x="3696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59" name="Oval 495"/>
            <p:cNvSpPr>
              <a:spLocks noChangeArrowheads="1"/>
            </p:cNvSpPr>
            <p:nvPr/>
          </p:nvSpPr>
          <p:spPr bwMode="auto">
            <a:xfrm>
              <a:off x="3792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60" name="Oval 496"/>
            <p:cNvSpPr>
              <a:spLocks noChangeArrowheads="1"/>
            </p:cNvSpPr>
            <p:nvPr/>
          </p:nvSpPr>
          <p:spPr bwMode="auto">
            <a:xfrm>
              <a:off x="3888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61" name="Oval 497"/>
            <p:cNvSpPr>
              <a:spLocks noChangeArrowheads="1"/>
            </p:cNvSpPr>
            <p:nvPr/>
          </p:nvSpPr>
          <p:spPr bwMode="auto">
            <a:xfrm>
              <a:off x="2064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62" name="Oval 498"/>
            <p:cNvSpPr>
              <a:spLocks noChangeArrowheads="1"/>
            </p:cNvSpPr>
            <p:nvPr/>
          </p:nvSpPr>
          <p:spPr bwMode="auto">
            <a:xfrm>
              <a:off x="2160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63" name="Oval 499"/>
            <p:cNvSpPr>
              <a:spLocks noChangeArrowheads="1"/>
            </p:cNvSpPr>
            <p:nvPr/>
          </p:nvSpPr>
          <p:spPr bwMode="auto">
            <a:xfrm>
              <a:off x="2256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64" name="Oval 500"/>
            <p:cNvSpPr>
              <a:spLocks noChangeArrowheads="1"/>
            </p:cNvSpPr>
            <p:nvPr/>
          </p:nvSpPr>
          <p:spPr bwMode="auto">
            <a:xfrm>
              <a:off x="2352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65" name="Oval 501"/>
            <p:cNvSpPr>
              <a:spLocks noChangeArrowheads="1"/>
            </p:cNvSpPr>
            <p:nvPr/>
          </p:nvSpPr>
          <p:spPr bwMode="auto">
            <a:xfrm>
              <a:off x="2448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66" name="Oval 502"/>
            <p:cNvSpPr>
              <a:spLocks noChangeArrowheads="1"/>
            </p:cNvSpPr>
            <p:nvPr/>
          </p:nvSpPr>
          <p:spPr bwMode="auto">
            <a:xfrm>
              <a:off x="2544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67" name="Oval 503"/>
            <p:cNvSpPr>
              <a:spLocks noChangeArrowheads="1"/>
            </p:cNvSpPr>
            <p:nvPr/>
          </p:nvSpPr>
          <p:spPr bwMode="auto">
            <a:xfrm>
              <a:off x="2640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68" name="Oval 504"/>
            <p:cNvSpPr>
              <a:spLocks noChangeArrowheads="1"/>
            </p:cNvSpPr>
            <p:nvPr/>
          </p:nvSpPr>
          <p:spPr bwMode="auto">
            <a:xfrm>
              <a:off x="2736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69" name="Oval 505"/>
            <p:cNvSpPr>
              <a:spLocks noChangeArrowheads="1"/>
            </p:cNvSpPr>
            <p:nvPr/>
          </p:nvSpPr>
          <p:spPr bwMode="auto">
            <a:xfrm>
              <a:off x="2832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70" name="Oval 506"/>
            <p:cNvSpPr>
              <a:spLocks noChangeArrowheads="1"/>
            </p:cNvSpPr>
            <p:nvPr/>
          </p:nvSpPr>
          <p:spPr bwMode="auto">
            <a:xfrm>
              <a:off x="2928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71" name="Oval 507"/>
            <p:cNvSpPr>
              <a:spLocks noChangeArrowheads="1"/>
            </p:cNvSpPr>
            <p:nvPr/>
          </p:nvSpPr>
          <p:spPr bwMode="auto">
            <a:xfrm>
              <a:off x="3024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72" name="Oval 508"/>
            <p:cNvSpPr>
              <a:spLocks noChangeArrowheads="1"/>
            </p:cNvSpPr>
            <p:nvPr/>
          </p:nvSpPr>
          <p:spPr bwMode="auto">
            <a:xfrm>
              <a:off x="3120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73" name="Oval 509"/>
            <p:cNvSpPr>
              <a:spLocks noChangeArrowheads="1"/>
            </p:cNvSpPr>
            <p:nvPr/>
          </p:nvSpPr>
          <p:spPr bwMode="auto">
            <a:xfrm>
              <a:off x="3216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74" name="Oval 510"/>
            <p:cNvSpPr>
              <a:spLocks noChangeArrowheads="1"/>
            </p:cNvSpPr>
            <p:nvPr/>
          </p:nvSpPr>
          <p:spPr bwMode="auto">
            <a:xfrm>
              <a:off x="3312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75" name="Oval 511"/>
            <p:cNvSpPr>
              <a:spLocks noChangeArrowheads="1"/>
            </p:cNvSpPr>
            <p:nvPr/>
          </p:nvSpPr>
          <p:spPr bwMode="auto">
            <a:xfrm>
              <a:off x="3408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76" name="Oval 512"/>
            <p:cNvSpPr>
              <a:spLocks noChangeArrowheads="1"/>
            </p:cNvSpPr>
            <p:nvPr/>
          </p:nvSpPr>
          <p:spPr bwMode="auto">
            <a:xfrm>
              <a:off x="3504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77" name="Oval 513"/>
            <p:cNvSpPr>
              <a:spLocks noChangeArrowheads="1"/>
            </p:cNvSpPr>
            <p:nvPr/>
          </p:nvSpPr>
          <p:spPr bwMode="auto">
            <a:xfrm>
              <a:off x="3600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78" name="Oval 514"/>
            <p:cNvSpPr>
              <a:spLocks noChangeArrowheads="1"/>
            </p:cNvSpPr>
            <p:nvPr/>
          </p:nvSpPr>
          <p:spPr bwMode="auto">
            <a:xfrm>
              <a:off x="3696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79" name="Oval 515"/>
            <p:cNvSpPr>
              <a:spLocks noChangeArrowheads="1"/>
            </p:cNvSpPr>
            <p:nvPr/>
          </p:nvSpPr>
          <p:spPr bwMode="auto">
            <a:xfrm>
              <a:off x="3792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80" name="Oval 516"/>
            <p:cNvSpPr>
              <a:spLocks noChangeArrowheads="1"/>
            </p:cNvSpPr>
            <p:nvPr/>
          </p:nvSpPr>
          <p:spPr bwMode="auto">
            <a:xfrm>
              <a:off x="3888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81" name="Oval 517"/>
            <p:cNvSpPr>
              <a:spLocks noChangeArrowheads="1"/>
            </p:cNvSpPr>
            <p:nvPr/>
          </p:nvSpPr>
          <p:spPr bwMode="auto">
            <a:xfrm>
              <a:off x="2064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82" name="Oval 518"/>
            <p:cNvSpPr>
              <a:spLocks noChangeArrowheads="1"/>
            </p:cNvSpPr>
            <p:nvPr/>
          </p:nvSpPr>
          <p:spPr bwMode="auto">
            <a:xfrm>
              <a:off x="2160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83" name="Oval 519"/>
            <p:cNvSpPr>
              <a:spLocks noChangeArrowheads="1"/>
            </p:cNvSpPr>
            <p:nvPr/>
          </p:nvSpPr>
          <p:spPr bwMode="auto">
            <a:xfrm>
              <a:off x="2256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84" name="Oval 520"/>
            <p:cNvSpPr>
              <a:spLocks noChangeArrowheads="1"/>
            </p:cNvSpPr>
            <p:nvPr/>
          </p:nvSpPr>
          <p:spPr bwMode="auto">
            <a:xfrm>
              <a:off x="2352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85" name="Oval 521"/>
            <p:cNvSpPr>
              <a:spLocks noChangeArrowheads="1"/>
            </p:cNvSpPr>
            <p:nvPr/>
          </p:nvSpPr>
          <p:spPr bwMode="auto">
            <a:xfrm>
              <a:off x="2448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86" name="Oval 522"/>
            <p:cNvSpPr>
              <a:spLocks noChangeArrowheads="1"/>
            </p:cNvSpPr>
            <p:nvPr/>
          </p:nvSpPr>
          <p:spPr bwMode="auto">
            <a:xfrm>
              <a:off x="2544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87" name="Oval 523"/>
            <p:cNvSpPr>
              <a:spLocks noChangeArrowheads="1"/>
            </p:cNvSpPr>
            <p:nvPr/>
          </p:nvSpPr>
          <p:spPr bwMode="auto">
            <a:xfrm>
              <a:off x="2640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88" name="Oval 524"/>
            <p:cNvSpPr>
              <a:spLocks noChangeArrowheads="1"/>
            </p:cNvSpPr>
            <p:nvPr/>
          </p:nvSpPr>
          <p:spPr bwMode="auto">
            <a:xfrm>
              <a:off x="2736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89" name="Oval 525"/>
            <p:cNvSpPr>
              <a:spLocks noChangeArrowheads="1"/>
            </p:cNvSpPr>
            <p:nvPr/>
          </p:nvSpPr>
          <p:spPr bwMode="auto">
            <a:xfrm>
              <a:off x="2832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90" name="Oval 526"/>
            <p:cNvSpPr>
              <a:spLocks noChangeArrowheads="1"/>
            </p:cNvSpPr>
            <p:nvPr/>
          </p:nvSpPr>
          <p:spPr bwMode="auto">
            <a:xfrm>
              <a:off x="2928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91" name="Oval 527"/>
            <p:cNvSpPr>
              <a:spLocks noChangeArrowheads="1"/>
            </p:cNvSpPr>
            <p:nvPr/>
          </p:nvSpPr>
          <p:spPr bwMode="auto">
            <a:xfrm>
              <a:off x="3024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92" name="Oval 528"/>
            <p:cNvSpPr>
              <a:spLocks noChangeArrowheads="1"/>
            </p:cNvSpPr>
            <p:nvPr/>
          </p:nvSpPr>
          <p:spPr bwMode="auto">
            <a:xfrm>
              <a:off x="3120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93" name="Oval 529"/>
            <p:cNvSpPr>
              <a:spLocks noChangeArrowheads="1"/>
            </p:cNvSpPr>
            <p:nvPr/>
          </p:nvSpPr>
          <p:spPr bwMode="auto">
            <a:xfrm>
              <a:off x="3216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94" name="Oval 530"/>
            <p:cNvSpPr>
              <a:spLocks noChangeArrowheads="1"/>
            </p:cNvSpPr>
            <p:nvPr/>
          </p:nvSpPr>
          <p:spPr bwMode="auto">
            <a:xfrm>
              <a:off x="3312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95" name="Oval 531"/>
            <p:cNvSpPr>
              <a:spLocks noChangeArrowheads="1"/>
            </p:cNvSpPr>
            <p:nvPr/>
          </p:nvSpPr>
          <p:spPr bwMode="auto">
            <a:xfrm>
              <a:off x="3408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96" name="Oval 532"/>
            <p:cNvSpPr>
              <a:spLocks noChangeArrowheads="1"/>
            </p:cNvSpPr>
            <p:nvPr/>
          </p:nvSpPr>
          <p:spPr bwMode="auto">
            <a:xfrm>
              <a:off x="3504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97" name="Oval 533"/>
            <p:cNvSpPr>
              <a:spLocks noChangeArrowheads="1"/>
            </p:cNvSpPr>
            <p:nvPr/>
          </p:nvSpPr>
          <p:spPr bwMode="auto">
            <a:xfrm>
              <a:off x="3600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98" name="Oval 534"/>
            <p:cNvSpPr>
              <a:spLocks noChangeArrowheads="1"/>
            </p:cNvSpPr>
            <p:nvPr/>
          </p:nvSpPr>
          <p:spPr bwMode="auto">
            <a:xfrm>
              <a:off x="3696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399" name="Oval 535"/>
            <p:cNvSpPr>
              <a:spLocks noChangeArrowheads="1"/>
            </p:cNvSpPr>
            <p:nvPr/>
          </p:nvSpPr>
          <p:spPr bwMode="auto">
            <a:xfrm>
              <a:off x="3792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5400" name="Oval 536"/>
            <p:cNvSpPr>
              <a:spLocks noChangeArrowheads="1"/>
            </p:cNvSpPr>
            <p:nvPr/>
          </p:nvSpPr>
          <p:spPr bwMode="auto">
            <a:xfrm>
              <a:off x="3888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65401" name="Rectangle 537"/>
          <p:cNvSpPr>
            <a:spLocks noChangeArrowheads="1"/>
          </p:cNvSpPr>
          <p:nvPr/>
        </p:nvSpPr>
        <p:spPr bwMode="auto">
          <a:xfrm>
            <a:off x="3276600" y="2438400"/>
            <a:ext cx="2971800" cy="9906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65402" name="Rectangle 538"/>
          <p:cNvSpPr>
            <a:spLocks noChangeArrowheads="1"/>
          </p:cNvSpPr>
          <p:nvPr/>
        </p:nvSpPr>
        <p:spPr bwMode="auto">
          <a:xfrm>
            <a:off x="3276600" y="2438400"/>
            <a:ext cx="2971800" cy="39624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" name="Text Box 22"/>
          <p:cNvSpPr txBox="1">
            <a:spLocks noChangeArrowheads="1"/>
          </p:cNvSpPr>
          <p:nvPr/>
        </p:nvSpPr>
        <p:spPr bwMode="auto">
          <a:xfrm>
            <a:off x="3581400" y="2667000"/>
            <a:ext cx="21336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sz="3200">
                <a:solidFill>
                  <a:schemeClr val="bg1"/>
                </a:solidFill>
              </a:rPr>
              <a:t>A</a:t>
            </a:r>
            <a:r>
              <a:rPr lang="en-US" sz="3200">
                <a:solidFill>
                  <a:schemeClr val="bg1"/>
                </a:solidFill>
                <a:sym typeface="Symbol" pitchFamily="18" charset="2"/>
              </a:rPr>
              <a:t></a:t>
            </a:r>
            <a:r>
              <a:rPr lang="en-US" sz="2800">
                <a:solidFill>
                  <a:schemeClr val="bg1"/>
                </a:solidFill>
              </a:rPr>
              <a:t>B</a:t>
            </a:r>
            <a:r>
              <a:rPr lang="en-US" sz="2800">
                <a:solidFill>
                  <a:schemeClr val="bg1"/>
                </a:solidFill>
                <a:sym typeface="Symbol" pitchFamily="18" charset="2"/>
              </a:rPr>
              <a:t></a:t>
            </a:r>
            <a:r>
              <a:rPr lang="en-US" sz="3200">
                <a:solidFill>
                  <a:schemeClr val="bg1"/>
                </a:solidFill>
              </a:rPr>
              <a:t>C          </a:t>
            </a:r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 rot="-789339">
            <a:off x="3803650" y="3505200"/>
            <a:ext cx="174466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sz="2800">
                <a:solidFill>
                  <a:schemeClr val="bg1"/>
                </a:solidFill>
              </a:rPr>
              <a:t>B</a:t>
            </a:r>
            <a:r>
              <a:rPr lang="en-US" sz="2800">
                <a:solidFill>
                  <a:schemeClr val="bg1"/>
                </a:solidFill>
                <a:sym typeface="Symbol" pitchFamily="18" charset="2"/>
              </a:rPr>
              <a:t></a:t>
            </a:r>
            <a:r>
              <a:rPr lang="en-US" sz="3200">
                <a:solidFill>
                  <a:schemeClr val="bg1"/>
                </a:solidFill>
              </a:rPr>
              <a:t>C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11592288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654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654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654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654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654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654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654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654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401" grpId="0" animBg="1"/>
      <p:bldP spid="16540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Footer Placeholder 2"/>
          <p:cNvSpPr txBox="1">
            <a:spLocks noGrp="1"/>
          </p:cNvSpPr>
          <p:nvPr/>
        </p:nvSpPr>
        <p:spPr bwMode="auto">
          <a:xfrm>
            <a:off x="0" y="6667500"/>
            <a:ext cx="5791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/>
              <a:t>© Daniel S. Weld</a:t>
            </a:r>
          </a:p>
        </p:txBody>
      </p:sp>
      <p:sp>
        <p:nvSpPr>
          <p:cNvPr id="158723" name="Slide Number Placeholder 3"/>
          <p:cNvSpPr txBox="1">
            <a:spLocks noGrp="1"/>
          </p:cNvSpPr>
          <p:nvPr/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65D25A0-4609-410E-A02B-B5B7963D64E9}" type="slidenum">
              <a:rPr lang="en-US" sz="1400"/>
              <a:pPr algn="r"/>
              <a:t>18</a:t>
            </a:fld>
            <a:endParaRPr lang="en-US" sz="1400"/>
          </a:p>
        </p:txBody>
      </p:sp>
      <p:sp>
        <p:nvSpPr>
          <p:cNvPr id="1587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A, B Conditionally Independent Given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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158725" name="Rectangle 9"/>
          <p:cNvSpPr>
            <a:spLocks noChangeArrowheads="1"/>
          </p:cNvSpPr>
          <p:nvPr/>
        </p:nvSpPr>
        <p:spPr bwMode="auto">
          <a:xfrm>
            <a:off x="304800" y="2438400"/>
            <a:ext cx="2971800" cy="9906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i="1">
              <a:solidFill>
                <a:srgbClr val="0033CC"/>
              </a:solidFill>
            </a:endParaRPr>
          </a:p>
        </p:txBody>
      </p:sp>
      <p:sp>
        <p:nvSpPr>
          <p:cNvPr id="158726" name="Rectangle 9"/>
          <p:cNvSpPr>
            <a:spLocks noChangeArrowheads="1"/>
          </p:cNvSpPr>
          <p:nvPr/>
        </p:nvSpPr>
        <p:spPr bwMode="auto">
          <a:xfrm>
            <a:off x="3276600" y="2438400"/>
            <a:ext cx="2971800" cy="9906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i="1">
              <a:solidFill>
                <a:srgbClr val="0033CC"/>
              </a:solidFill>
            </a:endParaRPr>
          </a:p>
        </p:txBody>
      </p:sp>
      <p:sp>
        <p:nvSpPr>
          <p:cNvPr id="158727" name="Rectangle 9"/>
          <p:cNvSpPr>
            <a:spLocks noChangeArrowheads="1"/>
          </p:cNvSpPr>
          <p:nvPr/>
        </p:nvSpPr>
        <p:spPr bwMode="auto">
          <a:xfrm>
            <a:off x="304800" y="3429000"/>
            <a:ext cx="2971800" cy="9906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i="1">
              <a:solidFill>
                <a:srgbClr val="0033CC"/>
              </a:solidFill>
            </a:endParaRPr>
          </a:p>
        </p:txBody>
      </p:sp>
      <p:sp>
        <p:nvSpPr>
          <p:cNvPr id="249870" name="Text Box 22"/>
          <p:cNvSpPr txBox="1">
            <a:spLocks noChangeArrowheads="1"/>
          </p:cNvSpPr>
          <p:nvPr/>
        </p:nvSpPr>
        <p:spPr bwMode="auto">
          <a:xfrm>
            <a:off x="2057400" y="1524000"/>
            <a:ext cx="65389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sz="3200"/>
              <a:t>P(A|B,C) = P(A|C)               C = spots  </a:t>
            </a:r>
          </a:p>
        </p:txBody>
      </p:sp>
      <p:sp>
        <p:nvSpPr>
          <p:cNvPr id="158729" name="Rectangle 4"/>
          <p:cNvSpPr>
            <a:spLocks noChangeArrowheads="1"/>
          </p:cNvSpPr>
          <p:nvPr/>
        </p:nvSpPr>
        <p:spPr bwMode="auto">
          <a:xfrm>
            <a:off x="304800" y="2438400"/>
            <a:ext cx="5943600" cy="3962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</a:extLst>
        </p:spPr>
        <p:txBody>
          <a:bodyPr wrap="none" lIns="92075" tIns="46038" rIns="92075" bIns="46038" anchor="ctr"/>
          <a:lstStyle/>
          <a:p>
            <a:pPr marL="342900" indent="-342900"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i="1">
              <a:solidFill>
                <a:srgbClr val="0033CC"/>
              </a:solidFill>
            </a:endParaRPr>
          </a:p>
        </p:txBody>
      </p:sp>
      <p:sp>
        <p:nvSpPr>
          <p:cNvPr id="1326090" name="Rectangle 10"/>
          <p:cNvSpPr>
            <a:spLocks noChangeArrowheads="1"/>
          </p:cNvSpPr>
          <p:nvPr/>
        </p:nvSpPr>
        <p:spPr bwMode="auto">
          <a:xfrm>
            <a:off x="1752600" y="2438400"/>
            <a:ext cx="4495800" cy="3962400"/>
          </a:xfrm>
          <a:prstGeom prst="rect">
            <a:avLst/>
          </a:prstGeom>
          <a:solidFill>
            <a:srgbClr val="3333CC">
              <a:alpha val="63136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i="1">
              <a:solidFill>
                <a:srgbClr val="0033CC"/>
              </a:solidFill>
            </a:endParaRPr>
          </a:p>
        </p:txBody>
      </p:sp>
      <p:sp>
        <p:nvSpPr>
          <p:cNvPr id="158731" name="Line 11"/>
          <p:cNvSpPr>
            <a:spLocks noChangeShapeType="1"/>
          </p:cNvSpPr>
          <p:nvPr/>
        </p:nvSpPr>
        <p:spPr bwMode="auto">
          <a:xfrm>
            <a:off x="228600" y="33528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8732" name="Line 12"/>
          <p:cNvSpPr>
            <a:spLocks noChangeShapeType="1"/>
          </p:cNvSpPr>
          <p:nvPr/>
        </p:nvSpPr>
        <p:spPr bwMode="auto">
          <a:xfrm>
            <a:off x="228600" y="44196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8733" name="Line 13"/>
          <p:cNvSpPr>
            <a:spLocks noChangeShapeType="1"/>
          </p:cNvSpPr>
          <p:nvPr/>
        </p:nvSpPr>
        <p:spPr bwMode="auto">
          <a:xfrm>
            <a:off x="228600" y="54864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8734" name="Line 14"/>
          <p:cNvSpPr>
            <a:spLocks noChangeShapeType="1"/>
          </p:cNvSpPr>
          <p:nvPr/>
        </p:nvSpPr>
        <p:spPr bwMode="auto">
          <a:xfrm>
            <a:off x="3276600" y="2362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" name="Text Box 22"/>
          <p:cNvSpPr txBox="1">
            <a:spLocks noChangeArrowheads="1"/>
          </p:cNvSpPr>
          <p:nvPr/>
        </p:nvSpPr>
        <p:spPr bwMode="auto">
          <a:xfrm>
            <a:off x="6324600" y="2590800"/>
            <a:ext cx="1898650" cy="121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95000"/>
              </a:lnSpc>
              <a:spcBef>
                <a:spcPct val="10000"/>
              </a:spcBef>
            </a:pPr>
            <a:r>
              <a:rPr lang="en-US" sz="2400" dirty="0">
                <a:solidFill>
                  <a:srgbClr val="B2B2B2"/>
                </a:solidFill>
                <a:sym typeface="Symbol" pitchFamily="18" charset="2"/>
              </a:rPr>
              <a:t>P(A|C)   =.25 </a:t>
            </a:r>
          </a:p>
          <a:p>
            <a:pPr algn="l">
              <a:lnSpc>
                <a:spcPct val="95000"/>
              </a:lnSpc>
              <a:spcBef>
                <a:spcPct val="10000"/>
              </a:spcBef>
            </a:pPr>
            <a:r>
              <a:rPr lang="en-US" sz="2400" dirty="0" smtClean="0">
                <a:solidFill>
                  <a:srgbClr val="B2B2B2"/>
                </a:solidFill>
              </a:rPr>
              <a:t>P(A|B,C</a:t>
            </a:r>
            <a:r>
              <a:rPr lang="en-US" sz="2400" dirty="0">
                <a:solidFill>
                  <a:srgbClr val="B2B2B2"/>
                </a:solidFill>
              </a:rPr>
              <a:t>)=.25</a:t>
            </a:r>
          </a:p>
          <a:p>
            <a:pPr algn="l">
              <a:lnSpc>
                <a:spcPct val="95000"/>
              </a:lnSpc>
              <a:spcBef>
                <a:spcPct val="10000"/>
              </a:spcBef>
            </a:pPr>
            <a:endParaRPr lang="en-US" sz="2400" dirty="0"/>
          </a:p>
        </p:txBody>
      </p:sp>
      <p:grpSp>
        <p:nvGrpSpPr>
          <p:cNvPr id="158736" name="Group 16"/>
          <p:cNvGrpSpPr>
            <a:grpSpLocks/>
          </p:cNvGrpSpPr>
          <p:nvPr/>
        </p:nvGrpSpPr>
        <p:grpSpPr bwMode="auto">
          <a:xfrm>
            <a:off x="3276600" y="2514600"/>
            <a:ext cx="2971800" cy="3886200"/>
            <a:chOff x="2064" y="1584"/>
            <a:chExt cx="1872" cy="2448"/>
          </a:xfrm>
        </p:grpSpPr>
        <p:sp>
          <p:nvSpPr>
            <p:cNvPr id="158737" name="Oval 17"/>
            <p:cNvSpPr>
              <a:spLocks noChangeArrowheads="1"/>
            </p:cNvSpPr>
            <p:nvPr/>
          </p:nvSpPr>
          <p:spPr bwMode="auto">
            <a:xfrm>
              <a:off x="2064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38" name="Oval 18"/>
            <p:cNvSpPr>
              <a:spLocks noChangeArrowheads="1"/>
            </p:cNvSpPr>
            <p:nvPr/>
          </p:nvSpPr>
          <p:spPr bwMode="auto">
            <a:xfrm>
              <a:off x="2160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39" name="Oval 19"/>
            <p:cNvSpPr>
              <a:spLocks noChangeArrowheads="1"/>
            </p:cNvSpPr>
            <p:nvPr/>
          </p:nvSpPr>
          <p:spPr bwMode="auto">
            <a:xfrm>
              <a:off x="2256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40" name="Oval 20"/>
            <p:cNvSpPr>
              <a:spLocks noChangeArrowheads="1"/>
            </p:cNvSpPr>
            <p:nvPr/>
          </p:nvSpPr>
          <p:spPr bwMode="auto">
            <a:xfrm>
              <a:off x="2352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41" name="Oval 21"/>
            <p:cNvSpPr>
              <a:spLocks noChangeArrowheads="1"/>
            </p:cNvSpPr>
            <p:nvPr/>
          </p:nvSpPr>
          <p:spPr bwMode="auto">
            <a:xfrm>
              <a:off x="2448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42" name="Oval 22"/>
            <p:cNvSpPr>
              <a:spLocks noChangeArrowheads="1"/>
            </p:cNvSpPr>
            <p:nvPr/>
          </p:nvSpPr>
          <p:spPr bwMode="auto">
            <a:xfrm>
              <a:off x="2544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43" name="Oval 23"/>
            <p:cNvSpPr>
              <a:spLocks noChangeArrowheads="1"/>
            </p:cNvSpPr>
            <p:nvPr/>
          </p:nvSpPr>
          <p:spPr bwMode="auto">
            <a:xfrm>
              <a:off x="2640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44" name="Oval 24"/>
            <p:cNvSpPr>
              <a:spLocks noChangeArrowheads="1"/>
            </p:cNvSpPr>
            <p:nvPr/>
          </p:nvSpPr>
          <p:spPr bwMode="auto">
            <a:xfrm>
              <a:off x="2736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45" name="Oval 25"/>
            <p:cNvSpPr>
              <a:spLocks noChangeArrowheads="1"/>
            </p:cNvSpPr>
            <p:nvPr/>
          </p:nvSpPr>
          <p:spPr bwMode="auto">
            <a:xfrm>
              <a:off x="2832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46" name="Oval 26"/>
            <p:cNvSpPr>
              <a:spLocks noChangeArrowheads="1"/>
            </p:cNvSpPr>
            <p:nvPr/>
          </p:nvSpPr>
          <p:spPr bwMode="auto">
            <a:xfrm>
              <a:off x="2928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47" name="Oval 27"/>
            <p:cNvSpPr>
              <a:spLocks noChangeArrowheads="1"/>
            </p:cNvSpPr>
            <p:nvPr/>
          </p:nvSpPr>
          <p:spPr bwMode="auto">
            <a:xfrm>
              <a:off x="3024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48" name="Oval 28"/>
            <p:cNvSpPr>
              <a:spLocks noChangeArrowheads="1"/>
            </p:cNvSpPr>
            <p:nvPr/>
          </p:nvSpPr>
          <p:spPr bwMode="auto">
            <a:xfrm>
              <a:off x="3120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49" name="Oval 29"/>
            <p:cNvSpPr>
              <a:spLocks noChangeArrowheads="1"/>
            </p:cNvSpPr>
            <p:nvPr/>
          </p:nvSpPr>
          <p:spPr bwMode="auto">
            <a:xfrm>
              <a:off x="3216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50" name="Oval 30"/>
            <p:cNvSpPr>
              <a:spLocks noChangeArrowheads="1"/>
            </p:cNvSpPr>
            <p:nvPr/>
          </p:nvSpPr>
          <p:spPr bwMode="auto">
            <a:xfrm>
              <a:off x="3312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51" name="Oval 31"/>
            <p:cNvSpPr>
              <a:spLocks noChangeArrowheads="1"/>
            </p:cNvSpPr>
            <p:nvPr/>
          </p:nvSpPr>
          <p:spPr bwMode="auto">
            <a:xfrm>
              <a:off x="3408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52" name="Oval 32"/>
            <p:cNvSpPr>
              <a:spLocks noChangeArrowheads="1"/>
            </p:cNvSpPr>
            <p:nvPr/>
          </p:nvSpPr>
          <p:spPr bwMode="auto">
            <a:xfrm>
              <a:off x="3504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53" name="Oval 33"/>
            <p:cNvSpPr>
              <a:spLocks noChangeArrowheads="1"/>
            </p:cNvSpPr>
            <p:nvPr/>
          </p:nvSpPr>
          <p:spPr bwMode="auto">
            <a:xfrm>
              <a:off x="3600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54" name="Oval 34"/>
            <p:cNvSpPr>
              <a:spLocks noChangeArrowheads="1"/>
            </p:cNvSpPr>
            <p:nvPr/>
          </p:nvSpPr>
          <p:spPr bwMode="auto">
            <a:xfrm>
              <a:off x="3696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55" name="Oval 35"/>
            <p:cNvSpPr>
              <a:spLocks noChangeArrowheads="1"/>
            </p:cNvSpPr>
            <p:nvPr/>
          </p:nvSpPr>
          <p:spPr bwMode="auto">
            <a:xfrm>
              <a:off x="3792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56" name="Oval 36"/>
            <p:cNvSpPr>
              <a:spLocks noChangeArrowheads="1"/>
            </p:cNvSpPr>
            <p:nvPr/>
          </p:nvSpPr>
          <p:spPr bwMode="auto">
            <a:xfrm>
              <a:off x="3888" y="15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57" name="Oval 37"/>
            <p:cNvSpPr>
              <a:spLocks noChangeArrowheads="1"/>
            </p:cNvSpPr>
            <p:nvPr/>
          </p:nvSpPr>
          <p:spPr bwMode="auto">
            <a:xfrm>
              <a:off x="2064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58" name="Oval 38"/>
            <p:cNvSpPr>
              <a:spLocks noChangeArrowheads="1"/>
            </p:cNvSpPr>
            <p:nvPr/>
          </p:nvSpPr>
          <p:spPr bwMode="auto">
            <a:xfrm>
              <a:off x="2160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59" name="Oval 39"/>
            <p:cNvSpPr>
              <a:spLocks noChangeArrowheads="1"/>
            </p:cNvSpPr>
            <p:nvPr/>
          </p:nvSpPr>
          <p:spPr bwMode="auto">
            <a:xfrm>
              <a:off x="2256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60" name="Oval 40"/>
            <p:cNvSpPr>
              <a:spLocks noChangeArrowheads="1"/>
            </p:cNvSpPr>
            <p:nvPr/>
          </p:nvSpPr>
          <p:spPr bwMode="auto">
            <a:xfrm>
              <a:off x="2352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61" name="Oval 41"/>
            <p:cNvSpPr>
              <a:spLocks noChangeArrowheads="1"/>
            </p:cNvSpPr>
            <p:nvPr/>
          </p:nvSpPr>
          <p:spPr bwMode="auto">
            <a:xfrm>
              <a:off x="2448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62" name="Oval 42"/>
            <p:cNvSpPr>
              <a:spLocks noChangeArrowheads="1"/>
            </p:cNvSpPr>
            <p:nvPr/>
          </p:nvSpPr>
          <p:spPr bwMode="auto">
            <a:xfrm>
              <a:off x="2544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63" name="Oval 43"/>
            <p:cNvSpPr>
              <a:spLocks noChangeArrowheads="1"/>
            </p:cNvSpPr>
            <p:nvPr/>
          </p:nvSpPr>
          <p:spPr bwMode="auto">
            <a:xfrm>
              <a:off x="2640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64" name="Oval 44"/>
            <p:cNvSpPr>
              <a:spLocks noChangeArrowheads="1"/>
            </p:cNvSpPr>
            <p:nvPr/>
          </p:nvSpPr>
          <p:spPr bwMode="auto">
            <a:xfrm>
              <a:off x="2736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65" name="Oval 45"/>
            <p:cNvSpPr>
              <a:spLocks noChangeArrowheads="1"/>
            </p:cNvSpPr>
            <p:nvPr/>
          </p:nvSpPr>
          <p:spPr bwMode="auto">
            <a:xfrm>
              <a:off x="2832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66" name="Oval 46"/>
            <p:cNvSpPr>
              <a:spLocks noChangeArrowheads="1"/>
            </p:cNvSpPr>
            <p:nvPr/>
          </p:nvSpPr>
          <p:spPr bwMode="auto">
            <a:xfrm>
              <a:off x="2928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67" name="Oval 47"/>
            <p:cNvSpPr>
              <a:spLocks noChangeArrowheads="1"/>
            </p:cNvSpPr>
            <p:nvPr/>
          </p:nvSpPr>
          <p:spPr bwMode="auto">
            <a:xfrm>
              <a:off x="3024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68" name="Oval 48"/>
            <p:cNvSpPr>
              <a:spLocks noChangeArrowheads="1"/>
            </p:cNvSpPr>
            <p:nvPr/>
          </p:nvSpPr>
          <p:spPr bwMode="auto">
            <a:xfrm>
              <a:off x="3120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69" name="Oval 49"/>
            <p:cNvSpPr>
              <a:spLocks noChangeArrowheads="1"/>
            </p:cNvSpPr>
            <p:nvPr/>
          </p:nvSpPr>
          <p:spPr bwMode="auto">
            <a:xfrm>
              <a:off x="3216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70" name="Oval 50"/>
            <p:cNvSpPr>
              <a:spLocks noChangeArrowheads="1"/>
            </p:cNvSpPr>
            <p:nvPr/>
          </p:nvSpPr>
          <p:spPr bwMode="auto">
            <a:xfrm>
              <a:off x="3312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71" name="Oval 51"/>
            <p:cNvSpPr>
              <a:spLocks noChangeArrowheads="1"/>
            </p:cNvSpPr>
            <p:nvPr/>
          </p:nvSpPr>
          <p:spPr bwMode="auto">
            <a:xfrm>
              <a:off x="3408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72" name="Oval 52"/>
            <p:cNvSpPr>
              <a:spLocks noChangeArrowheads="1"/>
            </p:cNvSpPr>
            <p:nvPr/>
          </p:nvSpPr>
          <p:spPr bwMode="auto">
            <a:xfrm>
              <a:off x="3504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73" name="Oval 53"/>
            <p:cNvSpPr>
              <a:spLocks noChangeArrowheads="1"/>
            </p:cNvSpPr>
            <p:nvPr/>
          </p:nvSpPr>
          <p:spPr bwMode="auto">
            <a:xfrm>
              <a:off x="3600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74" name="Oval 54"/>
            <p:cNvSpPr>
              <a:spLocks noChangeArrowheads="1"/>
            </p:cNvSpPr>
            <p:nvPr/>
          </p:nvSpPr>
          <p:spPr bwMode="auto">
            <a:xfrm>
              <a:off x="3696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75" name="Oval 55"/>
            <p:cNvSpPr>
              <a:spLocks noChangeArrowheads="1"/>
            </p:cNvSpPr>
            <p:nvPr/>
          </p:nvSpPr>
          <p:spPr bwMode="auto">
            <a:xfrm>
              <a:off x="3792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76" name="Oval 56"/>
            <p:cNvSpPr>
              <a:spLocks noChangeArrowheads="1"/>
            </p:cNvSpPr>
            <p:nvPr/>
          </p:nvSpPr>
          <p:spPr bwMode="auto">
            <a:xfrm>
              <a:off x="3888" y="16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77" name="Oval 57"/>
            <p:cNvSpPr>
              <a:spLocks noChangeArrowheads="1"/>
            </p:cNvSpPr>
            <p:nvPr/>
          </p:nvSpPr>
          <p:spPr bwMode="auto">
            <a:xfrm>
              <a:off x="2064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78" name="Oval 58"/>
            <p:cNvSpPr>
              <a:spLocks noChangeArrowheads="1"/>
            </p:cNvSpPr>
            <p:nvPr/>
          </p:nvSpPr>
          <p:spPr bwMode="auto">
            <a:xfrm>
              <a:off x="2160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79" name="Oval 59"/>
            <p:cNvSpPr>
              <a:spLocks noChangeArrowheads="1"/>
            </p:cNvSpPr>
            <p:nvPr/>
          </p:nvSpPr>
          <p:spPr bwMode="auto">
            <a:xfrm>
              <a:off x="2256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80" name="Oval 60"/>
            <p:cNvSpPr>
              <a:spLocks noChangeArrowheads="1"/>
            </p:cNvSpPr>
            <p:nvPr/>
          </p:nvSpPr>
          <p:spPr bwMode="auto">
            <a:xfrm>
              <a:off x="2352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81" name="Oval 61"/>
            <p:cNvSpPr>
              <a:spLocks noChangeArrowheads="1"/>
            </p:cNvSpPr>
            <p:nvPr/>
          </p:nvSpPr>
          <p:spPr bwMode="auto">
            <a:xfrm>
              <a:off x="2448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82" name="Oval 62"/>
            <p:cNvSpPr>
              <a:spLocks noChangeArrowheads="1"/>
            </p:cNvSpPr>
            <p:nvPr/>
          </p:nvSpPr>
          <p:spPr bwMode="auto">
            <a:xfrm>
              <a:off x="2544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83" name="Oval 63"/>
            <p:cNvSpPr>
              <a:spLocks noChangeArrowheads="1"/>
            </p:cNvSpPr>
            <p:nvPr/>
          </p:nvSpPr>
          <p:spPr bwMode="auto">
            <a:xfrm>
              <a:off x="2640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84" name="Oval 64"/>
            <p:cNvSpPr>
              <a:spLocks noChangeArrowheads="1"/>
            </p:cNvSpPr>
            <p:nvPr/>
          </p:nvSpPr>
          <p:spPr bwMode="auto">
            <a:xfrm>
              <a:off x="2736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85" name="Oval 65"/>
            <p:cNvSpPr>
              <a:spLocks noChangeArrowheads="1"/>
            </p:cNvSpPr>
            <p:nvPr/>
          </p:nvSpPr>
          <p:spPr bwMode="auto">
            <a:xfrm>
              <a:off x="2832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86" name="Oval 66"/>
            <p:cNvSpPr>
              <a:spLocks noChangeArrowheads="1"/>
            </p:cNvSpPr>
            <p:nvPr/>
          </p:nvSpPr>
          <p:spPr bwMode="auto">
            <a:xfrm>
              <a:off x="2928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87" name="Oval 67"/>
            <p:cNvSpPr>
              <a:spLocks noChangeArrowheads="1"/>
            </p:cNvSpPr>
            <p:nvPr/>
          </p:nvSpPr>
          <p:spPr bwMode="auto">
            <a:xfrm>
              <a:off x="3024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88" name="Oval 68"/>
            <p:cNvSpPr>
              <a:spLocks noChangeArrowheads="1"/>
            </p:cNvSpPr>
            <p:nvPr/>
          </p:nvSpPr>
          <p:spPr bwMode="auto">
            <a:xfrm>
              <a:off x="3120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89" name="Oval 69"/>
            <p:cNvSpPr>
              <a:spLocks noChangeArrowheads="1"/>
            </p:cNvSpPr>
            <p:nvPr/>
          </p:nvSpPr>
          <p:spPr bwMode="auto">
            <a:xfrm>
              <a:off x="3216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90" name="Oval 70"/>
            <p:cNvSpPr>
              <a:spLocks noChangeArrowheads="1"/>
            </p:cNvSpPr>
            <p:nvPr/>
          </p:nvSpPr>
          <p:spPr bwMode="auto">
            <a:xfrm>
              <a:off x="3312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91" name="Oval 71"/>
            <p:cNvSpPr>
              <a:spLocks noChangeArrowheads="1"/>
            </p:cNvSpPr>
            <p:nvPr/>
          </p:nvSpPr>
          <p:spPr bwMode="auto">
            <a:xfrm>
              <a:off x="3408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92" name="Oval 72"/>
            <p:cNvSpPr>
              <a:spLocks noChangeArrowheads="1"/>
            </p:cNvSpPr>
            <p:nvPr/>
          </p:nvSpPr>
          <p:spPr bwMode="auto">
            <a:xfrm>
              <a:off x="3504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93" name="Oval 73"/>
            <p:cNvSpPr>
              <a:spLocks noChangeArrowheads="1"/>
            </p:cNvSpPr>
            <p:nvPr/>
          </p:nvSpPr>
          <p:spPr bwMode="auto">
            <a:xfrm>
              <a:off x="3600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94" name="Oval 74"/>
            <p:cNvSpPr>
              <a:spLocks noChangeArrowheads="1"/>
            </p:cNvSpPr>
            <p:nvPr/>
          </p:nvSpPr>
          <p:spPr bwMode="auto">
            <a:xfrm>
              <a:off x="3696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95" name="Oval 75"/>
            <p:cNvSpPr>
              <a:spLocks noChangeArrowheads="1"/>
            </p:cNvSpPr>
            <p:nvPr/>
          </p:nvSpPr>
          <p:spPr bwMode="auto">
            <a:xfrm>
              <a:off x="3792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96" name="Oval 76"/>
            <p:cNvSpPr>
              <a:spLocks noChangeArrowheads="1"/>
            </p:cNvSpPr>
            <p:nvPr/>
          </p:nvSpPr>
          <p:spPr bwMode="auto">
            <a:xfrm>
              <a:off x="3888" y="177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97" name="Oval 77"/>
            <p:cNvSpPr>
              <a:spLocks noChangeArrowheads="1"/>
            </p:cNvSpPr>
            <p:nvPr/>
          </p:nvSpPr>
          <p:spPr bwMode="auto">
            <a:xfrm>
              <a:off x="2064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98" name="Oval 78"/>
            <p:cNvSpPr>
              <a:spLocks noChangeArrowheads="1"/>
            </p:cNvSpPr>
            <p:nvPr/>
          </p:nvSpPr>
          <p:spPr bwMode="auto">
            <a:xfrm>
              <a:off x="2160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799" name="Oval 79"/>
            <p:cNvSpPr>
              <a:spLocks noChangeArrowheads="1"/>
            </p:cNvSpPr>
            <p:nvPr/>
          </p:nvSpPr>
          <p:spPr bwMode="auto">
            <a:xfrm>
              <a:off x="2256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00" name="Oval 80"/>
            <p:cNvSpPr>
              <a:spLocks noChangeArrowheads="1"/>
            </p:cNvSpPr>
            <p:nvPr/>
          </p:nvSpPr>
          <p:spPr bwMode="auto">
            <a:xfrm>
              <a:off x="2352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01" name="Oval 81"/>
            <p:cNvSpPr>
              <a:spLocks noChangeArrowheads="1"/>
            </p:cNvSpPr>
            <p:nvPr/>
          </p:nvSpPr>
          <p:spPr bwMode="auto">
            <a:xfrm>
              <a:off x="2448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02" name="Oval 82"/>
            <p:cNvSpPr>
              <a:spLocks noChangeArrowheads="1"/>
            </p:cNvSpPr>
            <p:nvPr/>
          </p:nvSpPr>
          <p:spPr bwMode="auto">
            <a:xfrm>
              <a:off x="2544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03" name="Oval 83"/>
            <p:cNvSpPr>
              <a:spLocks noChangeArrowheads="1"/>
            </p:cNvSpPr>
            <p:nvPr/>
          </p:nvSpPr>
          <p:spPr bwMode="auto">
            <a:xfrm>
              <a:off x="2640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04" name="Oval 84"/>
            <p:cNvSpPr>
              <a:spLocks noChangeArrowheads="1"/>
            </p:cNvSpPr>
            <p:nvPr/>
          </p:nvSpPr>
          <p:spPr bwMode="auto">
            <a:xfrm>
              <a:off x="2736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05" name="Oval 85"/>
            <p:cNvSpPr>
              <a:spLocks noChangeArrowheads="1"/>
            </p:cNvSpPr>
            <p:nvPr/>
          </p:nvSpPr>
          <p:spPr bwMode="auto">
            <a:xfrm>
              <a:off x="2832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06" name="Oval 86"/>
            <p:cNvSpPr>
              <a:spLocks noChangeArrowheads="1"/>
            </p:cNvSpPr>
            <p:nvPr/>
          </p:nvSpPr>
          <p:spPr bwMode="auto">
            <a:xfrm>
              <a:off x="2928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07" name="Oval 87"/>
            <p:cNvSpPr>
              <a:spLocks noChangeArrowheads="1"/>
            </p:cNvSpPr>
            <p:nvPr/>
          </p:nvSpPr>
          <p:spPr bwMode="auto">
            <a:xfrm>
              <a:off x="3024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08" name="Oval 88"/>
            <p:cNvSpPr>
              <a:spLocks noChangeArrowheads="1"/>
            </p:cNvSpPr>
            <p:nvPr/>
          </p:nvSpPr>
          <p:spPr bwMode="auto">
            <a:xfrm>
              <a:off x="3120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09" name="Oval 89"/>
            <p:cNvSpPr>
              <a:spLocks noChangeArrowheads="1"/>
            </p:cNvSpPr>
            <p:nvPr/>
          </p:nvSpPr>
          <p:spPr bwMode="auto">
            <a:xfrm>
              <a:off x="3216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10" name="Oval 90"/>
            <p:cNvSpPr>
              <a:spLocks noChangeArrowheads="1"/>
            </p:cNvSpPr>
            <p:nvPr/>
          </p:nvSpPr>
          <p:spPr bwMode="auto">
            <a:xfrm>
              <a:off x="3312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11" name="Oval 91"/>
            <p:cNvSpPr>
              <a:spLocks noChangeArrowheads="1"/>
            </p:cNvSpPr>
            <p:nvPr/>
          </p:nvSpPr>
          <p:spPr bwMode="auto">
            <a:xfrm>
              <a:off x="3408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12" name="Oval 92"/>
            <p:cNvSpPr>
              <a:spLocks noChangeArrowheads="1"/>
            </p:cNvSpPr>
            <p:nvPr/>
          </p:nvSpPr>
          <p:spPr bwMode="auto">
            <a:xfrm>
              <a:off x="3504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13" name="Oval 93"/>
            <p:cNvSpPr>
              <a:spLocks noChangeArrowheads="1"/>
            </p:cNvSpPr>
            <p:nvPr/>
          </p:nvSpPr>
          <p:spPr bwMode="auto">
            <a:xfrm>
              <a:off x="3600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14" name="Oval 94"/>
            <p:cNvSpPr>
              <a:spLocks noChangeArrowheads="1"/>
            </p:cNvSpPr>
            <p:nvPr/>
          </p:nvSpPr>
          <p:spPr bwMode="auto">
            <a:xfrm>
              <a:off x="3696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15" name="Oval 95"/>
            <p:cNvSpPr>
              <a:spLocks noChangeArrowheads="1"/>
            </p:cNvSpPr>
            <p:nvPr/>
          </p:nvSpPr>
          <p:spPr bwMode="auto">
            <a:xfrm>
              <a:off x="3792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16" name="Oval 96"/>
            <p:cNvSpPr>
              <a:spLocks noChangeArrowheads="1"/>
            </p:cNvSpPr>
            <p:nvPr/>
          </p:nvSpPr>
          <p:spPr bwMode="auto">
            <a:xfrm>
              <a:off x="3888" y="187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17" name="Oval 97"/>
            <p:cNvSpPr>
              <a:spLocks noChangeArrowheads="1"/>
            </p:cNvSpPr>
            <p:nvPr/>
          </p:nvSpPr>
          <p:spPr bwMode="auto">
            <a:xfrm>
              <a:off x="2064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18" name="Oval 98"/>
            <p:cNvSpPr>
              <a:spLocks noChangeArrowheads="1"/>
            </p:cNvSpPr>
            <p:nvPr/>
          </p:nvSpPr>
          <p:spPr bwMode="auto">
            <a:xfrm>
              <a:off x="2160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19" name="Oval 99"/>
            <p:cNvSpPr>
              <a:spLocks noChangeArrowheads="1"/>
            </p:cNvSpPr>
            <p:nvPr/>
          </p:nvSpPr>
          <p:spPr bwMode="auto">
            <a:xfrm>
              <a:off x="2256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20" name="Oval 100"/>
            <p:cNvSpPr>
              <a:spLocks noChangeArrowheads="1"/>
            </p:cNvSpPr>
            <p:nvPr/>
          </p:nvSpPr>
          <p:spPr bwMode="auto">
            <a:xfrm>
              <a:off x="2352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21" name="Oval 101"/>
            <p:cNvSpPr>
              <a:spLocks noChangeArrowheads="1"/>
            </p:cNvSpPr>
            <p:nvPr/>
          </p:nvSpPr>
          <p:spPr bwMode="auto">
            <a:xfrm>
              <a:off x="2448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22" name="Oval 102"/>
            <p:cNvSpPr>
              <a:spLocks noChangeArrowheads="1"/>
            </p:cNvSpPr>
            <p:nvPr/>
          </p:nvSpPr>
          <p:spPr bwMode="auto">
            <a:xfrm>
              <a:off x="2544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23" name="Oval 103"/>
            <p:cNvSpPr>
              <a:spLocks noChangeArrowheads="1"/>
            </p:cNvSpPr>
            <p:nvPr/>
          </p:nvSpPr>
          <p:spPr bwMode="auto">
            <a:xfrm>
              <a:off x="2640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24" name="Oval 104"/>
            <p:cNvSpPr>
              <a:spLocks noChangeArrowheads="1"/>
            </p:cNvSpPr>
            <p:nvPr/>
          </p:nvSpPr>
          <p:spPr bwMode="auto">
            <a:xfrm>
              <a:off x="2736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25" name="Oval 105"/>
            <p:cNvSpPr>
              <a:spLocks noChangeArrowheads="1"/>
            </p:cNvSpPr>
            <p:nvPr/>
          </p:nvSpPr>
          <p:spPr bwMode="auto">
            <a:xfrm>
              <a:off x="2832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26" name="Oval 106"/>
            <p:cNvSpPr>
              <a:spLocks noChangeArrowheads="1"/>
            </p:cNvSpPr>
            <p:nvPr/>
          </p:nvSpPr>
          <p:spPr bwMode="auto">
            <a:xfrm>
              <a:off x="2928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27" name="Oval 107"/>
            <p:cNvSpPr>
              <a:spLocks noChangeArrowheads="1"/>
            </p:cNvSpPr>
            <p:nvPr/>
          </p:nvSpPr>
          <p:spPr bwMode="auto">
            <a:xfrm>
              <a:off x="3024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28" name="Oval 108"/>
            <p:cNvSpPr>
              <a:spLocks noChangeArrowheads="1"/>
            </p:cNvSpPr>
            <p:nvPr/>
          </p:nvSpPr>
          <p:spPr bwMode="auto">
            <a:xfrm>
              <a:off x="3120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29" name="Oval 109"/>
            <p:cNvSpPr>
              <a:spLocks noChangeArrowheads="1"/>
            </p:cNvSpPr>
            <p:nvPr/>
          </p:nvSpPr>
          <p:spPr bwMode="auto">
            <a:xfrm>
              <a:off x="3216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30" name="Oval 110"/>
            <p:cNvSpPr>
              <a:spLocks noChangeArrowheads="1"/>
            </p:cNvSpPr>
            <p:nvPr/>
          </p:nvSpPr>
          <p:spPr bwMode="auto">
            <a:xfrm>
              <a:off x="3312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31" name="Oval 111"/>
            <p:cNvSpPr>
              <a:spLocks noChangeArrowheads="1"/>
            </p:cNvSpPr>
            <p:nvPr/>
          </p:nvSpPr>
          <p:spPr bwMode="auto">
            <a:xfrm>
              <a:off x="3408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32" name="Oval 112"/>
            <p:cNvSpPr>
              <a:spLocks noChangeArrowheads="1"/>
            </p:cNvSpPr>
            <p:nvPr/>
          </p:nvSpPr>
          <p:spPr bwMode="auto">
            <a:xfrm>
              <a:off x="3504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33" name="Oval 113"/>
            <p:cNvSpPr>
              <a:spLocks noChangeArrowheads="1"/>
            </p:cNvSpPr>
            <p:nvPr/>
          </p:nvSpPr>
          <p:spPr bwMode="auto">
            <a:xfrm>
              <a:off x="3600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34" name="Oval 114"/>
            <p:cNvSpPr>
              <a:spLocks noChangeArrowheads="1"/>
            </p:cNvSpPr>
            <p:nvPr/>
          </p:nvSpPr>
          <p:spPr bwMode="auto">
            <a:xfrm>
              <a:off x="3696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35" name="Oval 115"/>
            <p:cNvSpPr>
              <a:spLocks noChangeArrowheads="1"/>
            </p:cNvSpPr>
            <p:nvPr/>
          </p:nvSpPr>
          <p:spPr bwMode="auto">
            <a:xfrm>
              <a:off x="3792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36" name="Oval 116"/>
            <p:cNvSpPr>
              <a:spLocks noChangeArrowheads="1"/>
            </p:cNvSpPr>
            <p:nvPr/>
          </p:nvSpPr>
          <p:spPr bwMode="auto">
            <a:xfrm>
              <a:off x="3888" y="196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37" name="Oval 117"/>
            <p:cNvSpPr>
              <a:spLocks noChangeArrowheads="1"/>
            </p:cNvSpPr>
            <p:nvPr/>
          </p:nvSpPr>
          <p:spPr bwMode="auto">
            <a:xfrm>
              <a:off x="2064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38" name="Oval 118"/>
            <p:cNvSpPr>
              <a:spLocks noChangeArrowheads="1"/>
            </p:cNvSpPr>
            <p:nvPr/>
          </p:nvSpPr>
          <p:spPr bwMode="auto">
            <a:xfrm>
              <a:off x="2160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39" name="Oval 119"/>
            <p:cNvSpPr>
              <a:spLocks noChangeArrowheads="1"/>
            </p:cNvSpPr>
            <p:nvPr/>
          </p:nvSpPr>
          <p:spPr bwMode="auto">
            <a:xfrm>
              <a:off x="2256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40" name="Oval 120"/>
            <p:cNvSpPr>
              <a:spLocks noChangeArrowheads="1"/>
            </p:cNvSpPr>
            <p:nvPr/>
          </p:nvSpPr>
          <p:spPr bwMode="auto">
            <a:xfrm>
              <a:off x="2352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41" name="Oval 121"/>
            <p:cNvSpPr>
              <a:spLocks noChangeArrowheads="1"/>
            </p:cNvSpPr>
            <p:nvPr/>
          </p:nvSpPr>
          <p:spPr bwMode="auto">
            <a:xfrm>
              <a:off x="2448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42" name="Oval 122"/>
            <p:cNvSpPr>
              <a:spLocks noChangeArrowheads="1"/>
            </p:cNvSpPr>
            <p:nvPr/>
          </p:nvSpPr>
          <p:spPr bwMode="auto">
            <a:xfrm>
              <a:off x="2544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43" name="Oval 123"/>
            <p:cNvSpPr>
              <a:spLocks noChangeArrowheads="1"/>
            </p:cNvSpPr>
            <p:nvPr/>
          </p:nvSpPr>
          <p:spPr bwMode="auto">
            <a:xfrm>
              <a:off x="2640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44" name="Oval 124"/>
            <p:cNvSpPr>
              <a:spLocks noChangeArrowheads="1"/>
            </p:cNvSpPr>
            <p:nvPr/>
          </p:nvSpPr>
          <p:spPr bwMode="auto">
            <a:xfrm>
              <a:off x="2736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45" name="Oval 125"/>
            <p:cNvSpPr>
              <a:spLocks noChangeArrowheads="1"/>
            </p:cNvSpPr>
            <p:nvPr/>
          </p:nvSpPr>
          <p:spPr bwMode="auto">
            <a:xfrm>
              <a:off x="2832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46" name="Oval 126"/>
            <p:cNvSpPr>
              <a:spLocks noChangeArrowheads="1"/>
            </p:cNvSpPr>
            <p:nvPr/>
          </p:nvSpPr>
          <p:spPr bwMode="auto">
            <a:xfrm>
              <a:off x="2928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47" name="Oval 127"/>
            <p:cNvSpPr>
              <a:spLocks noChangeArrowheads="1"/>
            </p:cNvSpPr>
            <p:nvPr/>
          </p:nvSpPr>
          <p:spPr bwMode="auto">
            <a:xfrm>
              <a:off x="3024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48" name="Oval 128"/>
            <p:cNvSpPr>
              <a:spLocks noChangeArrowheads="1"/>
            </p:cNvSpPr>
            <p:nvPr/>
          </p:nvSpPr>
          <p:spPr bwMode="auto">
            <a:xfrm>
              <a:off x="3120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49" name="Oval 129"/>
            <p:cNvSpPr>
              <a:spLocks noChangeArrowheads="1"/>
            </p:cNvSpPr>
            <p:nvPr/>
          </p:nvSpPr>
          <p:spPr bwMode="auto">
            <a:xfrm>
              <a:off x="3216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50" name="Oval 130"/>
            <p:cNvSpPr>
              <a:spLocks noChangeArrowheads="1"/>
            </p:cNvSpPr>
            <p:nvPr/>
          </p:nvSpPr>
          <p:spPr bwMode="auto">
            <a:xfrm>
              <a:off x="3312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51" name="Oval 131"/>
            <p:cNvSpPr>
              <a:spLocks noChangeArrowheads="1"/>
            </p:cNvSpPr>
            <p:nvPr/>
          </p:nvSpPr>
          <p:spPr bwMode="auto">
            <a:xfrm>
              <a:off x="3408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52" name="Oval 132"/>
            <p:cNvSpPr>
              <a:spLocks noChangeArrowheads="1"/>
            </p:cNvSpPr>
            <p:nvPr/>
          </p:nvSpPr>
          <p:spPr bwMode="auto">
            <a:xfrm>
              <a:off x="3504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53" name="Oval 133"/>
            <p:cNvSpPr>
              <a:spLocks noChangeArrowheads="1"/>
            </p:cNvSpPr>
            <p:nvPr/>
          </p:nvSpPr>
          <p:spPr bwMode="auto">
            <a:xfrm>
              <a:off x="3600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54" name="Oval 134"/>
            <p:cNvSpPr>
              <a:spLocks noChangeArrowheads="1"/>
            </p:cNvSpPr>
            <p:nvPr/>
          </p:nvSpPr>
          <p:spPr bwMode="auto">
            <a:xfrm>
              <a:off x="3696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55" name="Oval 135"/>
            <p:cNvSpPr>
              <a:spLocks noChangeArrowheads="1"/>
            </p:cNvSpPr>
            <p:nvPr/>
          </p:nvSpPr>
          <p:spPr bwMode="auto">
            <a:xfrm>
              <a:off x="3792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56" name="Oval 136"/>
            <p:cNvSpPr>
              <a:spLocks noChangeArrowheads="1"/>
            </p:cNvSpPr>
            <p:nvPr/>
          </p:nvSpPr>
          <p:spPr bwMode="auto">
            <a:xfrm>
              <a:off x="3888" y="206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57" name="Oval 137"/>
            <p:cNvSpPr>
              <a:spLocks noChangeArrowheads="1"/>
            </p:cNvSpPr>
            <p:nvPr/>
          </p:nvSpPr>
          <p:spPr bwMode="auto">
            <a:xfrm>
              <a:off x="2064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58" name="Oval 138"/>
            <p:cNvSpPr>
              <a:spLocks noChangeArrowheads="1"/>
            </p:cNvSpPr>
            <p:nvPr/>
          </p:nvSpPr>
          <p:spPr bwMode="auto">
            <a:xfrm>
              <a:off x="2160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59" name="Oval 139"/>
            <p:cNvSpPr>
              <a:spLocks noChangeArrowheads="1"/>
            </p:cNvSpPr>
            <p:nvPr/>
          </p:nvSpPr>
          <p:spPr bwMode="auto">
            <a:xfrm>
              <a:off x="2256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60" name="Oval 140"/>
            <p:cNvSpPr>
              <a:spLocks noChangeArrowheads="1"/>
            </p:cNvSpPr>
            <p:nvPr/>
          </p:nvSpPr>
          <p:spPr bwMode="auto">
            <a:xfrm>
              <a:off x="2352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61" name="Oval 141"/>
            <p:cNvSpPr>
              <a:spLocks noChangeArrowheads="1"/>
            </p:cNvSpPr>
            <p:nvPr/>
          </p:nvSpPr>
          <p:spPr bwMode="auto">
            <a:xfrm>
              <a:off x="2448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62" name="Oval 142"/>
            <p:cNvSpPr>
              <a:spLocks noChangeArrowheads="1"/>
            </p:cNvSpPr>
            <p:nvPr/>
          </p:nvSpPr>
          <p:spPr bwMode="auto">
            <a:xfrm>
              <a:off x="2544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63" name="Oval 143"/>
            <p:cNvSpPr>
              <a:spLocks noChangeArrowheads="1"/>
            </p:cNvSpPr>
            <p:nvPr/>
          </p:nvSpPr>
          <p:spPr bwMode="auto">
            <a:xfrm>
              <a:off x="2640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64" name="Oval 144"/>
            <p:cNvSpPr>
              <a:spLocks noChangeArrowheads="1"/>
            </p:cNvSpPr>
            <p:nvPr/>
          </p:nvSpPr>
          <p:spPr bwMode="auto">
            <a:xfrm>
              <a:off x="2736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65" name="Oval 145"/>
            <p:cNvSpPr>
              <a:spLocks noChangeArrowheads="1"/>
            </p:cNvSpPr>
            <p:nvPr/>
          </p:nvSpPr>
          <p:spPr bwMode="auto">
            <a:xfrm>
              <a:off x="2832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66" name="Oval 146"/>
            <p:cNvSpPr>
              <a:spLocks noChangeArrowheads="1"/>
            </p:cNvSpPr>
            <p:nvPr/>
          </p:nvSpPr>
          <p:spPr bwMode="auto">
            <a:xfrm>
              <a:off x="2928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67" name="Oval 147"/>
            <p:cNvSpPr>
              <a:spLocks noChangeArrowheads="1"/>
            </p:cNvSpPr>
            <p:nvPr/>
          </p:nvSpPr>
          <p:spPr bwMode="auto">
            <a:xfrm>
              <a:off x="3024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68" name="Oval 148"/>
            <p:cNvSpPr>
              <a:spLocks noChangeArrowheads="1"/>
            </p:cNvSpPr>
            <p:nvPr/>
          </p:nvSpPr>
          <p:spPr bwMode="auto">
            <a:xfrm>
              <a:off x="3120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69" name="Oval 149"/>
            <p:cNvSpPr>
              <a:spLocks noChangeArrowheads="1"/>
            </p:cNvSpPr>
            <p:nvPr/>
          </p:nvSpPr>
          <p:spPr bwMode="auto">
            <a:xfrm>
              <a:off x="3216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70" name="Oval 150"/>
            <p:cNvSpPr>
              <a:spLocks noChangeArrowheads="1"/>
            </p:cNvSpPr>
            <p:nvPr/>
          </p:nvSpPr>
          <p:spPr bwMode="auto">
            <a:xfrm>
              <a:off x="3312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71" name="Oval 151"/>
            <p:cNvSpPr>
              <a:spLocks noChangeArrowheads="1"/>
            </p:cNvSpPr>
            <p:nvPr/>
          </p:nvSpPr>
          <p:spPr bwMode="auto">
            <a:xfrm>
              <a:off x="3408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72" name="Oval 152"/>
            <p:cNvSpPr>
              <a:spLocks noChangeArrowheads="1"/>
            </p:cNvSpPr>
            <p:nvPr/>
          </p:nvSpPr>
          <p:spPr bwMode="auto">
            <a:xfrm>
              <a:off x="3504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73" name="Oval 153"/>
            <p:cNvSpPr>
              <a:spLocks noChangeArrowheads="1"/>
            </p:cNvSpPr>
            <p:nvPr/>
          </p:nvSpPr>
          <p:spPr bwMode="auto">
            <a:xfrm>
              <a:off x="3600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74" name="Oval 154"/>
            <p:cNvSpPr>
              <a:spLocks noChangeArrowheads="1"/>
            </p:cNvSpPr>
            <p:nvPr/>
          </p:nvSpPr>
          <p:spPr bwMode="auto">
            <a:xfrm>
              <a:off x="3696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75" name="Oval 155"/>
            <p:cNvSpPr>
              <a:spLocks noChangeArrowheads="1"/>
            </p:cNvSpPr>
            <p:nvPr/>
          </p:nvSpPr>
          <p:spPr bwMode="auto">
            <a:xfrm>
              <a:off x="3792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76" name="Oval 156"/>
            <p:cNvSpPr>
              <a:spLocks noChangeArrowheads="1"/>
            </p:cNvSpPr>
            <p:nvPr/>
          </p:nvSpPr>
          <p:spPr bwMode="auto">
            <a:xfrm>
              <a:off x="3888" y="216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77" name="Oval 157"/>
            <p:cNvSpPr>
              <a:spLocks noChangeArrowheads="1"/>
            </p:cNvSpPr>
            <p:nvPr/>
          </p:nvSpPr>
          <p:spPr bwMode="auto">
            <a:xfrm>
              <a:off x="2064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78" name="Oval 158"/>
            <p:cNvSpPr>
              <a:spLocks noChangeArrowheads="1"/>
            </p:cNvSpPr>
            <p:nvPr/>
          </p:nvSpPr>
          <p:spPr bwMode="auto">
            <a:xfrm>
              <a:off x="2160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79" name="Oval 159"/>
            <p:cNvSpPr>
              <a:spLocks noChangeArrowheads="1"/>
            </p:cNvSpPr>
            <p:nvPr/>
          </p:nvSpPr>
          <p:spPr bwMode="auto">
            <a:xfrm>
              <a:off x="2256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80" name="Oval 160"/>
            <p:cNvSpPr>
              <a:spLocks noChangeArrowheads="1"/>
            </p:cNvSpPr>
            <p:nvPr/>
          </p:nvSpPr>
          <p:spPr bwMode="auto">
            <a:xfrm>
              <a:off x="2352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81" name="Oval 161"/>
            <p:cNvSpPr>
              <a:spLocks noChangeArrowheads="1"/>
            </p:cNvSpPr>
            <p:nvPr/>
          </p:nvSpPr>
          <p:spPr bwMode="auto">
            <a:xfrm>
              <a:off x="2448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82" name="Oval 162"/>
            <p:cNvSpPr>
              <a:spLocks noChangeArrowheads="1"/>
            </p:cNvSpPr>
            <p:nvPr/>
          </p:nvSpPr>
          <p:spPr bwMode="auto">
            <a:xfrm>
              <a:off x="2544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83" name="Oval 163"/>
            <p:cNvSpPr>
              <a:spLocks noChangeArrowheads="1"/>
            </p:cNvSpPr>
            <p:nvPr/>
          </p:nvSpPr>
          <p:spPr bwMode="auto">
            <a:xfrm>
              <a:off x="2640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84" name="Oval 164"/>
            <p:cNvSpPr>
              <a:spLocks noChangeArrowheads="1"/>
            </p:cNvSpPr>
            <p:nvPr/>
          </p:nvSpPr>
          <p:spPr bwMode="auto">
            <a:xfrm>
              <a:off x="2736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85" name="Oval 165"/>
            <p:cNvSpPr>
              <a:spLocks noChangeArrowheads="1"/>
            </p:cNvSpPr>
            <p:nvPr/>
          </p:nvSpPr>
          <p:spPr bwMode="auto">
            <a:xfrm>
              <a:off x="2832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86" name="Oval 166"/>
            <p:cNvSpPr>
              <a:spLocks noChangeArrowheads="1"/>
            </p:cNvSpPr>
            <p:nvPr/>
          </p:nvSpPr>
          <p:spPr bwMode="auto">
            <a:xfrm>
              <a:off x="2928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87" name="Oval 167"/>
            <p:cNvSpPr>
              <a:spLocks noChangeArrowheads="1"/>
            </p:cNvSpPr>
            <p:nvPr/>
          </p:nvSpPr>
          <p:spPr bwMode="auto">
            <a:xfrm>
              <a:off x="3024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88" name="Oval 168"/>
            <p:cNvSpPr>
              <a:spLocks noChangeArrowheads="1"/>
            </p:cNvSpPr>
            <p:nvPr/>
          </p:nvSpPr>
          <p:spPr bwMode="auto">
            <a:xfrm>
              <a:off x="3120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89" name="Oval 169"/>
            <p:cNvSpPr>
              <a:spLocks noChangeArrowheads="1"/>
            </p:cNvSpPr>
            <p:nvPr/>
          </p:nvSpPr>
          <p:spPr bwMode="auto">
            <a:xfrm>
              <a:off x="3216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90" name="Oval 170"/>
            <p:cNvSpPr>
              <a:spLocks noChangeArrowheads="1"/>
            </p:cNvSpPr>
            <p:nvPr/>
          </p:nvSpPr>
          <p:spPr bwMode="auto">
            <a:xfrm>
              <a:off x="3312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91" name="Oval 171"/>
            <p:cNvSpPr>
              <a:spLocks noChangeArrowheads="1"/>
            </p:cNvSpPr>
            <p:nvPr/>
          </p:nvSpPr>
          <p:spPr bwMode="auto">
            <a:xfrm>
              <a:off x="3408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92" name="Oval 172"/>
            <p:cNvSpPr>
              <a:spLocks noChangeArrowheads="1"/>
            </p:cNvSpPr>
            <p:nvPr/>
          </p:nvSpPr>
          <p:spPr bwMode="auto">
            <a:xfrm>
              <a:off x="3504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93" name="Oval 173"/>
            <p:cNvSpPr>
              <a:spLocks noChangeArrowheads="1"/>
            </p:cNvSpPr>
            <p:nvPr/>
          </p:nvSpPr>
          <p:spPr bwMode="auto">
            <a:xfrm>
              <a:off x="3600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94" name="Oval 174"/>
            <p:cNvSpPr>
              <a:spLocks noChangeArrowheads="1"/>
            </p:cNvSpPr>
            <p:nvPr/>
          </p:nvSpPr>
          <p:spPr bwMode="auto">
            <a:xfrm>
              <a:off x="3696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95" name="Oval 175"/>
            <p:cNvSpPr>
              <a:spLocks noChangeArrowheads="1"/>
            </p:cNvSpPr>
            <p:nvPr/>
          </p:nvSpPr>
          <p:spPr bwMode="auto">
            <a:xfrm>
              <a:off x="3792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96" name="Oval 176"/>
            <p:cNvSpPr>
              <a:spLocks noChangeArrowheads="1"/>
            </p:cNvSpPr>
            <p:nvPr/>
          </p:nvSpPr>
          <p:spPr bwMode="auto">
            <a:xfrm>
              <a:off x="3888" y="225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97" name="Oval 177"/>
            <p:cNvSpPr>
              <a:spLocks noChangeArrowheads="1"/>
            </p:cNvSpPr>
            <p:nvPr/>
          </p:nvSpPr>
          <p:spPr bwMode="auto">
            <a:xfrm>
              <a:off x="2064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98" name="Oval 178"/>
            <p:cNvSpPr>
              <a:spLocks noChangeArrowheads="1"/>
            </p:cNvSpPr>
            <p:nvPr/>
          </p:nvSpPr>
          <p:spPr bwMode="auto">
            <a:xfrm>
              <a:off x="2160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899" name="Oval 179"/>
            <p:cNvSpPr>
              <a:spLocks noChangeArrowheads="1"/>
            </p:cNvSpPr>
            <p:nvPr/>
          </p:nvSpPr>
          <p:spPr bwMode="auto">
            <a:xfrm>
              <a:off x="2256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00" name="Oval 180"/>
            <p:cNvSpPr>
              <a:spLocks noChangeArrowheads="1"/>
            </p:cNvSpPr>
            <p:nvPr/>
          </p:nvSpPr>
          <p:spPr bwMode="auto">
            <a:xfrm>
              <a:off x="2352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01" name="Oval 181"/>
            <p:cNvSpPr>
              <a:spLocks noChangeArrowheads="1"/>
            </p:cNvSpPr>
            <p:nvPr/>
          </p:nvSpPr>
          <p:spPr bwMode="auto">
            <a:xfrm>
              <a:off x="2448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02" name="Oval 182"/>
            <p:cNvSpPr>
              <a:spLocks noChangeArrowheads="1"/>
            </p:cNvSpPr>
            <p:nvPr/>
          </p:nvSpPr>
          <p:spPr bwMode="auto">
            <a:xfrm>
              <a:off x="2544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03" name="Oval 183"/>
            <p:cNvSpPr>
              <a:spLocks noChangeArrowheads="1"/>
            </p:cNvSpPr>
            <p:nvPr/>
          </p:nvSpPr>
          <p:spPr bwMode="auto">
            <a:xfrm>
              <a:off x="2640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04" name="Oval 184"/>
            <p:cNvSpPr>
              <a:spLocks noChangeArrowheads="1"/>
            </p:cNvSpPr>
            <p:nvPr/>
          </p:nvSpPr>
          <p:spPr bwMode="auto">
            <a:xfrm>
              <a:off x="2736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05" name="Oval 185"/>
            <p:cNvSpPr>
              <a:spLocks noChangeArrowheads="1"/>
            </p:cNvSpPr>
            <p:nvPr/>
          </p:nvSpPr>
          <p:spPr bwMode="auto">
            <a:xfrm>
              <a:off x="2832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06" name="Oval 186"/>
            <p:cNvSpPr>
              <a:spLocks noChangeArrowheads="1"/>
            </p:cNvSpPr>
            <p:nvPr/>
          </p:nvSpPr>
          <p:spPr bwMode="auto">
            <a:xfrm>
              <a:off x="2928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07" name="Oval 187"/>
            <p:cNvSpPr>
              <a:spLocks noChangeArrowheads="1"/>
            </p:cNvSpPr>
            <p:nvPr/>
          </p:nvSpPr>
          <p:spPr bwMode="auto">
            <a:xfrm>
              <a:off x="3024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08" name="Oval 188"/>
            <p:cNvSpPr>
              <a:spLocks noChangeArrowheads="1"/>
            </p:cNvSpPr>
            <p:nvPr/>
          </p:nvSpPr>
          <p:spPr bwMode="auto">
            <a:xfrm>
              <a:off x="3120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09" name="Oval 189"/>
            <p:cNvSpPr>
              <a:spLocks noChangeArrowheads="1"/>
            </p:cNvSpPr>
            <p:nvPr/>
          </p:nvSpPr>
          <p:spPr bwMode="auto">
            <a:xfrm>
              <a:off x="3216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10" name="Oval 190"/>
            <p:cNvSpPr>
              <a:spLocks noChangeArrowheads="1"/>
            </p:cNvSpPr>
            <p:nvPr/>
          </p:nvSpPr>
          <p:spPr bwMode="auto">
            <a:xfrm>
              <a:off x="3312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11" name="Oval 191"/>
            <p:cNvSpPr>
              <a:spLocks noChangeArrowheads="1"/>
            </p:cNvSpPr>
            <p:nvPr/>
          </p:nvSpPr>
          <p:spPr bwMode="auto">
            <a:xfrm>
              <a:off x="3408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12" name="Oval 192"/>
            <p:cNvSpPr>
              <a:spLocks noChangeArrowheads="1"/>
            </p:cNvSpPr>
            <p:nvPr/>
          </p:nvSpPr>
          <p:spPr bwMode="auto">
            <a:xfrm>
              <a:off x="3504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13" name="Oval 193"/>
            <p:cNvSpPr>
              <a:spLocks noChangeArrowheads="1"/>
            </p:cNvSpPr>
            <p:nvPr/>
          </p:nvSpPr>
          <p:spPr bwMode="auto">
            <a:xfrm>
              <a:off x="3600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14" name="Oval 194"/>
            <p:cNvSpPr>
              <a:spLocks noChangeArrowheads="1"/>
            </p:cNvSpPr>
            <p:nvPr/>
          </p:nvSpPr>
          <p:spPr bwMode="auto">
            <a:xfrm>
              <a:off x="3696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15" name="Oval 195"/>
            <p:cNvSpPr>
              <a:spLocks noChangeArrowheads="1"/>
            </p:cNvSpPr>
            <p:nvPr/>
          </p:nvSpPr>
          <p:spPr bwMode="auto">
            <a:xfrm>
              <a:off x="3792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16" name="Oval 196"/>
            <p:cNvSpPr>
              <a:spLocks noChangeArrowheads="1"/>
            </p:cNvSpPr>
            <p:nvPr/>
          </p:nvSpPr>
          <p:spPr bwMode="auto">
            <a:xfrm>
              <a:off x="3888" y="235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17" name="Oval 197"/>
            <p:cNvSpPr>
              <a:spLocks noChangeArrowheads="1"/>
            </p:cNvSpPr>
            <p:nvPr/>
          </p:nvSpPr>
          <p:spPr bwMode="auto">
            <a:xfrm>
              <a:off x="2064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18" name="Oval 198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19" name="Oval 199"/>
            <p:cNvSpPr>
              <a:spLocks noChangeArrowheads="1"/>
            </p:cNvSpPr>
            <p:nvPr/>
          </p:nvSpPr>
          <p:spPr bwMode="auto">
            <a:xfrm>
              <a:off x="2256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20" name="Oval 200"/>
            <p:cNvSpPr>
              <a:spLocks noChangeArrowheads="1"/>
            </p:cNvSpPr>
            <p:nvPr/>
          </p:nvSpPr>
          <p:spPr bwMode="auto">
            <a:xfrm>
              <a:off x="2352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21" name="Oval 201"/>
            <p:cNvSpPr>
              <a:spLocks noChangeArrowheads="1"/>
            </p:cNvSpPr>
            <p:nvPr/>
          </p:nvSpPr>
          <p:spPr bwMode="auto">
            <a:xfrm>
              <a:off x="2448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22" name="Oval 202"/>
            <p:cNvSpPr>
              <a:spLocks noChangeArrowheads="1"/>
            </p:cNvSpPr>
            <p:nvPr/>
          </p:nvSpPr>
          <p:spPr bwMode="auto">
            <a:xfrm>
              <a:off x="2544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23" name="Oval 203"/>
            <p:cNvSpPr>
              <a:spLocks noChangeArrowheads="1"/>
            </p:cNvSpPr>
            <p:nvPr/>
          </p:nvSpPr>
          <p:spPr bwMode="auto">
            <a:xfrm>
              <a:off x="2640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24" name="Oval 204"/>
            <p:cNvSpPr>
              <a:spLocks noChangeArrowheads="1"/>
            </p:cNvSpPr>
            <p:nvPr/>
          </p:nvSpPr>
          <p:spPr bwMode="auto">
            <a:xfrm>
              <a:off x="2736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25" name="Oval 205"/>
            <p:cNvSpPr>
              <a:spLocks noChangeArrowheads="1"/>
            </p:cNvSpPr>
            <p:nvPr/>
          </p:nvSpPr>
          <p:spPr bwMode="auto">
            <a:xfrm>
              <a:off x="2832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26" name="Oval 206"/>
            <p:cNvSpPr>
              <a:spLocks noChangeArrowheads="1"/>
            </p:cNvSpPr>
            <p:nvPr/>
          </p:nvSpPr>
          <p:spPr bwMode="auto">
            <a:xfrm>
              <a:off x="2928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27" name="Oval 207"/>
            <p:cNvSpPr>
              <a:spLocks noChangeArrowheads="1"/>
            </p:cNvSpPr>
            <p:nvPr/>
          </p:nvSpPr>
          <p:spPr bwMode="auto">
            <a:xfrm>
              <a:off x="3024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28" name="Oval 208"/>
            <p:cNvSpPr>
              <a:spLocks noChangeArrowheads="1"/>
            </p:cNvSpPr>
            <p:nvPr/>
          </p:nvSpPr>
          <p:spPr bwMode="auto">
            <a:xfrm>
              <a:off x="3120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29" name="Oval 209"/>
            <p:cNvSpPr>
              <a:spLocks noChangeArrowheads="1"/>
            </p:cNvSpPr>
            <p:nvPr/>
          </p:nvSpPr>
          <p:spPr bwMode="auto">
            <a:xfrm>
              <a:off x="3216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30" name="Oval 210"/>
            <p:cNvSpPr>
              <a:spLocks noChangeArrowheads="1"/>
            </p:cNvSpPr>
            <p:nvPr/>
          </p:nvSpPr>
          <p:spPr bwMode="auto">
            <a:xfrm>
              <a:off x="3312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31" name="Oval 211"/>
            <p:cNvSpPr>
              <a:spLocks noChangeArrowheads="1"/>
            </p:cNvSpPr>
            <p:nvPr/>
          </p:nvSpPr>
          <p:spPr bwMode="auto">
            <a:xfrm>
              <a:off x="3408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32" name="Oval 212"/>
            <p:cNvSpPr>
              <a:spLocks noChangeArrowheads="1"/>
            </p:cNvSpPr>
            <p:nvPr/>
          </p:nvSpPr>
          <p:spPr bwMode="auto">
            <a:xfrm>
              <a:off x="3504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33" name="Oval 213"/>
            <p:cNvSpPr>
              <a:spLocks noChangeArrowheads="1"/>
            </p:cNvSpPr>
            <p:nvPr/>
          </p:nvSpPr>
          <p:spPr bwMode="auto">
            <a:xfrm>
              <a:off x="3600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34" name="Oval 214"/>
            <p:cNvSpPr>
              <a:spLocks noChangeArrowheads="1"/>
            </p:cNvSpPr>
            <p:nvPr/>
          </p:nvSpPr>
          <p:spPr bwMode="auto">
            <a:xfrm>
              <a:off x="3696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35" name="Oval 215"/>
            <p:cNvSpPr>
              <a:spLocks noChangeArrowheads="1"/>
            </p:cNvSpPr>
            <p:nvPr/>
          </p:nvSpPr>
          <p:spPr bwMode="auto">
            <a:xfrm>
              <a:off x="3792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36" name="Oval 216"/>
            <p:cNvSpPr>
              <a:spLocks noChangeArrowheads="1"/>
            </p:cNvSpPr>
            <p:nvPr/>
          </p:nvSpPr>
          <p:spPr bwMode="auto">
            <a:xfrm>
              <a:off x="3888" y="244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37" name="Oval 217"/>
            <p:cNvSpPr>
              <a:spLocks noChangeArrowheads="1"/>
            </p:cNvSpPr>
            <p:nvPr/>
          </p:nvSpPr>
          <p:spPr bwMode="auto">
            <a:xfrm>
              <a:off x="2064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38" name="Oval 218"/>
            <p:cNvSpPr>
              <a:spLocks noChangeArrowheads="1"/>
            </p:cNvSpPr>
            <p:nvPr/>
          </p:nvSpPr>
          <p:spPr bwMode="auto">
            <a:xfrm>
              <a:off x="2160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39" name="Oval 219"/>
            <p:cNvSpPr>
              <a:spLocks noChangeArrowheads="1"/>
            </p:cNvSpPr>
            <p:nvPr/>
          </p:nvSpPr>
          <p:spPr bwMode="auto">
            <a:xfrm>
              <a:off x="2256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40" name="Oval 220"/>
            <p:cNvSpPr>
              <a:spLocks noChangeArrowheads="1"/>
            </p:cNvSpPr>
            <p:nvPr/>
          </p:nvSpPr>
          <p:spPr bwMode="auto">
            <a:xfrm>
              <a:off x="2352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41" name="Oval 221"/>
            <p:cNvSpPr>
              <a:spLocks noChangeArrowheads="1"/>
            </p:cNvSpPr>
            <p:nvPr/>
          </p:nvSpPr>
          <p:spPr bwMode="auto">
            <a:xfrm>
              <a:off x="2448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42" name="Oval 222"/>
            <p:cNvSpPr>
              <a:spLocks noChangeArrowheads="1"/>
            </p:cNvSpPr>
            <p:nvPr/>
          </p:nvSpPr>
          <p:spPr bwMode="auto">
            <a:xfrm>
              <a:off x="2544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43" name="Oval 223"/>
            <p:cNvSpPr>
              <a:spLocks noChangeArrowheads="1"/>
            </p:cNvSpPr>
            <p:nvPr/>
          </p:nvSpPr>
          <p:spPr bwMode="auto">
            <a:xfrm>
              <a:off x="2640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44" name="Oval 224"/>
            <p:cNvSpPr>
              <a:spLocks noChangeArrowheads="1"/>
            </p:cNvSpPr>
            <p:nvPr/>
          </p:nvSpPr>
          <p:spPr bwMode="auto">
            <a:xfrm>
              <a:off x="2736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45" name="Oval 225"/>
            <p:cNvSpPr>
              <a:spLocks noChangeArrowheads="1"/>
            </p:cNvSpPr>
            <p:nvPr/>
          </p:nvSpPr>
          <p:spPr bwMode="auto">
            <a:xfrm>
              <a:off x="2832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46" name="Oval 226"/>
            <p:cNvSpPr>
              <a:spLocks noChangeArrowheads="1"/>
            </p:cNvSpPr>
            <p:nvPr/>
          </p:nvSpPr>
          <p:spPr bwMode="auto">
            <a:xfrm>
              <a:off x="2928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47" name="Oval 227"/>
            <p:cNvSpPr>
              <a:spLocks noChangeArrowheads="1"/>
            </p:cNvSpPr>
            <p:nvPr/>
          </p:nvSpPr>
          <p:spPr bwMode="auto">
            <a:xfrm>
              <a:off x="3024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48" name="Oval 228"/>
            <p:cNvSpPr>
              <a:spLocks noChangeArrowheads="1"/>
            </p:cNvSpPr>
            <p:nvPr/>
          </p:nvSpPr>
          <p:spPr bwMode="auto">
            <a:xfrm>
              <a:off x="3120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49" name="Oval 229"/>
            <p:cNvSpPr>
              <a:spLocks noChangeArrowheads="1"/>
            </p:cNvSpPr>
            <p:nvPr/>
          </p:nvSpPr>
          <p:spPr bwMode="auto">
            <a:xfrm>
              <a:off x="3216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50" name="Oval 230"/>
            <p:cNvSpPr>
              <a:spLocks noChangeArrowheads="1"/>
            </p:cNvSpPr>
            <p:nvPr/>
          </p:nvSpPr>
          <p:spPr bwMode="auto">
            <a:xfrm>
              <a:off x="3312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51" name="Oval 231"/>
            <p:cNvSpPr>
              <a:spLocks noChangeArrowheads="1"/>
            </p:cNvSpPr>
            <p:nvPr/>
          </p:nvSpPr>
          <p:spPr bwMode="auto">
            <a:xfrm>
              <a:off x="3408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52" name="Oval 232"/>
            <p:cNvSpPr>
              <a:spLocks noChangeArrowheads="1"/>
            </p:cNvSpPr>
            <p:nvPr/>
          </p:nvSpPr>
          <p:spPr bwMode="auto">
            <a:xfrm>
              <a:off x="3504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53" name="Oval 233"/>
            <p:cNvSpPr>
              <a:spLocks noChangeArrowheads="1"/>
            </p:cNvSpPr>
            <p:nvPr/>
          </p:nvSpPr>
          <p:spPr bwMode="auto">
            <a:xfrm>
              <a:off x="3600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54" name="Oval 234"/>
            <p:cNvSpPr>
              <a:spLocks noChangeArrowheads="1"/>
            </p:cNvSpPr>
            <p:nvPr/>
          </p:nvSpPr>
          <p:spPr bwMode="auto">
            <a:xfrm>
              <a:off x="3696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55" name="Oval 235"/>
            <p:cNvSpPr>
              <a:spLocks noChangeArrowheads="1"/>
            </p:cNvSpPr>
            <p:nvPr/>
          </p:nvSpPr>
          <p:spPr bwMode="auto">
            <a:xfrm>
              <a:off x="3792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56" name="Oval 236"/>
            <p:cNvSpPr>
              <a:spLocks noChangeArrowheads="1"/>
            </p:cNvSpPr>
            <p:nvPr/>
          </p:nvSpPr>
          <p:spPr bwMode="auto">
            <a:xfrm>
              <a:off x="3888" y="25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57" name="Oval 237"/>
            <p:cNvSpPr>
              <a:spLocks noChangeArrowheads="1"/>
            </p:cNvSpPr>
            <p:nvPr/>
          </p:nvSpPr>
          <p:spPr bwMode="auto">
            <a:xfrm>
              <a:off x="2064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58" name="Oval 238"/>
            <p:cNvSpPr>
              <a:spLocks noChangeArrowheads="1"/>
            </p:cNvSpPr>
            <p:nvPr/>
          </p:nvSpPr>
          <p:spPr bwMode="auto">
            <a:xfrm>
              <a:off x="2160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59" name="Oval 239"/>
            <p:cNvSpPr>
              <a:spLocks noChangeArrowheads="1"/>
            </p:cNvSpPr>
            <p:nvPr/>
          </p:nvSpPr>
          <p:spPr bwMode="auto">
            <a:xfrm>
              <a:off x="2256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60" name="Oval 240"/>
            <p:cNvSpPr>
              <a:spLocks noChangeArrowheads="1"/>
            </p:cNvSpPr>
            <p:nvPr/>
          </p:nvSpPr>
          <p:spPr bwMode="auto">
            <a:xfrm>
              <a:off x="2352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61" name="Oval 241"/>
            <p:cNvSpPr>
              <a:spLocks noChangeArrowheads="1"/>
            </p:cNvSpPr>
            <p:nvPr/>
          </p:nvSpPr>
          <p:spPr bwMode="auto">
            <a:xfrm>
              <a:off x="2448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62" name="Oval 242"/>
            <p:cNvSpPr>
              <a:spLocks noChangeArrowheads="1"/>
            </p:cNvSpPr>
            <p:nvPr/>
          </p:nvSpPr>
          <p:spPr bwMode="auto">
            <a:xfrm>
              <a:off x="2544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63" name="Oval 243"/>
            <p:cNvSpPr>
              <a:spLocks noChangeArrowheads="1"/>
            </p:cNvSpPr>
            <p:nvPr/>
          </p:nvSpPr>
          <p:spPr bwMode="auto">
            <a:xfrm>
              <a:off x="2640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64" name="Oval 244"/>
            <p:cNvSpPr>
              <a:spLocks noChangeArrowheads="1"/>
            </p:cNvSpPr>
            <p:nvPr/>
          </p:nvSpPr>
          <p:spPr bwMode="auto">
            <a:xfrm>
              <a:off x="2736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65" name="Oval 245"/>
            <p:cNvSpPr>
              <a:spLocks noChangeArrowheads="1"/>
            </p:cNvSpPr>
            <p:nvPr/>
          </p:nvSpPr>
          <p:spPr bwMode="auto">
            <a:xfrm>
              <a:off x="2832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66" name="Oval 246"/>
            <p:cNvSpPr>
              <a:spLocks noChangeArrowheads="1"/>
            </p:cNvSpPr>
            <p:nvPr/>
          </p:nvSpPr>
          <p:spPr bwMode="auto">
            <a:xfrm>
              <a:off x="2928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67" name="Oval 247"/>
            <p:cNvSpPr>
              <a:spLocks noChangeArrowheads="1"/>
            </p:cNvSpPr>
            <p:nvPr/>
          </p:nvSpPr>
          <p:spPr bwMode="auto">
            <a:xfrm>
              <a:off x="3024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68" name="Oval 248"/>
            <p:cNvSpPr>
              <a:spLocks noChangeArrowheads="1"/>
            </p:cNvSpPr>
            <p:nvPr/>
          </p:nvSpPr>
          <p:spPr bwMode="auto">
            <a:xfrm>
              <a:off x="3120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69" name="Oval 249"/>
            <p:cNvSpPr>
              <a:spLocks noChangeArrowheads="1"/>
            </p:cNvSpPr>
            <p:nvPr/>
          </p:nvSpPr>
          <p:spPr bwMode="auto">
            <a:xfrm>
              <a:off x="3216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70" name="Oval 250"/>
            <p:cNvSpPr>
              <a:spLocks noChangeArrowheads="1"/>
            </p:cNvSpPr>
            <p:nvPr/>
          </p:nvSpPr>
          <p:spPr bwMode="auto">
            <a:xfrm>
              <a:off x="3312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71" name="Oval 251"/>
            <p:cNvSpPr>
              <a:spLocks noChangeArrowheads="1"/>
            </p:cNvSpPr>
            <p:nvPr/>
          </p:nvSpPr>
          <p:spPr bwMode="auto">
            <a:xfrm>
              <a:off x="3408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72" name="Oval 252"/>
            <p:cNvSpPr>
              <a:spLocks noChangeArrowheads="1"/>
            </p:cNvSpPr>
            <p:nvPr/>
          </p:nvSpPr>
          <p:spPr bwMode="auto">
            <a:xfrm>
              <a:off x="3504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73" name="Oval 253"/>
            <p:cNvSpPr>
              <a:spLocks noChangeArrowheads="1"/>
            </p:cNvSpPr>
            <p:nvPr/>
          </p:nvSpPr>
          <p:spPr bwMode="auto">
            <a:xfrm>
              <a:off x="3600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74" name="Oval 254"/>
            <p:cNvSpPr>
              <a:spLocks noChangeArrowheads="1"/>
            </p:cNvSpPr>
            <p:nvPr/>
          </p:nvSpPr>
          <p:spPr bwMode="auto">
            <a:xfrm>
              <a:off x="3696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75" name="Oval 255"/>
            <p:cNvSpPr>
              <a:spLocks noChangeArrowheads="1"/>
            </p:cNvSpPr>
            <p:nvPr/>
          </p:nvSpPr>
          <p:spPr bwMode="auto">
            <a:xfrm>
              <a:off x="3792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76" name="Oval 256"/>
            <p:cNvSpPr>
              <a:spLocks noChangeArrowheads="1"/>
            </p:cNvSpPr>
            <p:nvPr/>
          </p:nvSpPr>
          <p:spPr bwMode="auto">
            <a:xfrm>
              <a:off x="3888" y="264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77" name="Oval 257"/>
            <p:cNvSpPr>
              <a:spLocks noChangeArrowheads="1"/>
            </p:cNvSpPr>
            <p:nvPr/>
          </p:nvSpPr>
          <p:spPr bwMode="auto">
            <a:xfrm>
              <a:off x="2064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78" name="Oval 258"/>
            <p:cNvSpPr>
              <a:spLocks noChangeArrowheads="1"/>
            </p:cNvSpPr>
            <p:nvPr/>
          </p:nvSpPr>
          <p:spPr bwMode="auto">
            <a:xfrm>
              <a:off x="2160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79" name="Oval 259"/>
            <p:cNvSpPr>
              <a:spLocks noChangeArrowheads="1"/>
            </p:cNvSpPr>
            <p:nvPr/>
          </p:nvSpPr>
          <p:spPr bwMode="auto">
            <a:xfrm>
              <a:off x="2256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80" name="Oval 260"/>
            <p:cNvSpPr>
              <a:spLocks noChangeArrowheads="1"/>
            </p:cNvSpPr>
            <p:nvPr/>
          </p:nvSpPr>
          <p:spPr bwMode="auto">
            <a:xfrm>
              <a:off x="2352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81" name="Oval 261"/>
            <p:cNvSpPr>
              <a:spLocks noChangeArrowheads="1"/>
            </p:cNvSpPr>
            <p:nvPr/>
          </p:nvSpPr>
          <p:spPr bwMode="auto">
            <a:xfrm>
              <a:off x="2448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82" name="Oval 262"/>
            <p:cNvSpPr>
              <a:spLocks noChangeArrowheads="1"/>
            </p:cNvSpPr>
            <p:nvPr/>
          </p:nvSpPr>
          <p:spPr bwMode="auto">
            <a:xfrm>
              <a:off x="2544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83" name="Oval 263"/>
            <p:cNvSpPr>
              <a:spLocks noChangeArrowheads="1"/>
            </p:cNvSpPr>
            <p:nvPr/>
          </p:nvSpPr>
          <p:spPr bwMode="auto">
            <a:xfrm>
              <a:off x="2640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84" name="Oval 264"/>
            <p:cNvSpPr>
              <a:spLocks noChangeArrowheads="1"/>
            </p:cNvSpPr>
            <p:nvPr/>
          </p:nvSpPr>
          <p:spPr bwMode="auto">
            <a:xfrm>
              <a:off x="2736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85" name="Oval 265"/>
            <p:cNvSpPr>
              <a:spLocks noChangeArrowheads="1"/>
            </p:cNvSpPr>
            <p:nvPr/>
          </p:nvSpPr>
          <p:spPr bwMode="auto">
            <a:xfrm>
              <a:off x="2832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86" name="Oval 266"/>
            <p:cNvSpPr>
              <a:spLocks noChangeArrowheads="1"/>
            </p:cNvSpPr>
            <p:nvPr/>
          </p:nvSpPr>
          <p:spPr bwMode="auto">
            <a:xfrm>
              <a:off x="2928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87" name="Oval 267"/>
            <p:cNvSpPr>
              <a:spLocks noChangeArrowheads="1"/>
            </p:cNvSpPr>
            <p:nvPr/>
          </p:nvSpPr>
          <p:spPr bwMode="auto">
            <a:xfrm>
              <a:off x="3024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88" name="Oval 268"/>
            <p:cNvSpPr>
              <a:spLocks noChangeArrowheads="1"/>
            </p:cNvSpPr>
            <p:nvPr/>
          </p:nvSpPr>
          <p:spPr bwMode="auto">
            <a:xfrm>
              <a:off x="3120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89" name="Oval 269"/>
            <p:cNvSpPr>
              <a:spLocks noChangeArrowheads="1"/>
            </p:cNvSpPr>
            <p:nvPr/>
          </p:nvSpPr>
          <p:spPr bwMode="auto">
            <a:xfrm>
              <a:off x="3216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90" name="Oval 270"/>
            <p:cNvSpPr>
              <a:spLocks noChangeArrowheads="1"/>
            </p:cNvSpPr>
            <p:nvPr/>
          </p:nvSpPr>
          <p:spPr bwMode="auto">
            <a:xfrm>
              <a:off x="3312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91" name="Oval 271"/>
            <p:cNvSpPr>
              <a:spLocks noChangeArrowheads="1"/>
            </p:cNvSpPr>
            <p:nvPr/>
          </p:nvSpPr>
          <p:spPr bwMode="auto">
            <a:xfrm>
              <a:off x="3408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92" name="Oval 272"/>
            <p:cNvSpPr>
              <a:spLocks noChangeArrowheads="1"/>
            </p:cNvSpPr>
            <p:nvPr/>
          </p:nvSpPr>
          <p:spPr bwMode="auto">
            <a:xfrm>
              <a:off x="3504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93" name="Oval 273"/>
            <p:cNvSpPr>
              <a:spLocks noChangeArrowheads="1"/>
            </p:cNvSpPr>
            <p:nvPr/>
          </p:nvSpPr>
          <p:spPr bwMode="auto">
            <a:xfrm>
              <a:off x="3600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94" name="Oval 274"/>
            <p:cNvSpPr>
              <a:spLocks noChangeArrowheads="1"/>
            </p:cNvSpPr>
            <p:nvPr/>
          </p:nvSpPr>
          <p:spPr bwMode="auto">
            <a:xfrm>
              <a:off x="3696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95" name="Oval 275"/>
            <p:cNvSpPr>
              <a:spLocks noChangeArrowheads="1"/>
            </p:cNvSpPr>
            <p:nvPr/>
          </p:nvSpPr>
          <p:spPr bwMode="auto">
            <a:xfrm>
              <a:off x="3792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96" name="Oval 276"/>
            <p:cNvSpPr>
              <a:spLocks noChangeArrowheads="1"/>
            </p:cNvSpPr>
            <p:nvPr/>
          </p:nvSpPr>
          <p:spPr bwMode="auto">
            <a:xfrm>
              <a:off x="3888" y="273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97" name="Oval 277"/>
            <p:cNvSpPr>
              <a:spLocks noChangeArrowheads="1"/>
            </p:cNvSpPr>
            <p:nvPr/>
          </p:nvSpPr>
          <p:spPr bwMode="auto">
            <a:xfrm>
              <a:off x="2064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98" name="Oval 278"/>
            <p:cNvSpPr>
              <a:spLocks noChangeArrowheads="1"/>
            </p:cNvSpPr>
            <p:nvPr/>
          </p:nvSpPr>
          <p:spPr bwMode="auto">
            <a:xfrm>
              <a:off x="2160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8999" name="Oval 279"/>
            <p:cNvSpPr>
              <a:spLocks noChangeArrowheads="1"/>
            </p:cNvSpPr>
            <p:nvPr/>
          </p:nvSpPr>
          <p:spPr bwMode="auto">
            <a:xfrm>
              <a:off x="2256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00" name="Oval 280"/>
            <p:cNvSpPr>
              <a:spLocks noChangeArrowheads="1"/>
            </p:cNvSpPr>
            <p:nvPr/>
          </p:nvSpPr>
          <p:spPr bwMode="auto">
            <a:xfrm>
              <a:off x="2352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01" name="Oval 281"/>
            <p:cNvSpPr>
              <a:spLocks noChangeArrowheads="1"/>
            </p:cNvSpPr>
            <p:nvPr/>
          </p:nvSpPr>
          <p:spPr bwMode="auto">
            <a:xfrm>
              <a:off x="2448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02" name="Oval 282"/>
            <p:cNvSpPr>
              <a:spLocks noChangeArrowheads="1"/>
            </p:cNvSpPr>
            <p:nvPr/>
          </p:nvSpPr>
          <p:spPr bwMode="auto">
            <a:xfrm>
              <a:off x="2544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03" name="Oval 283"/>
            <p:cNvSpPr>
              <a:spLocks noChangeArrowheads="1"/>
            </p:cNvSpPr>
            <p:nvPr/>
          </p:nvSpPr>
          <p:spPr bwMode="auto">
            <a:xfrm>
              <a:off x="2640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04" name="Oval 284"/>
            <p:cNvSpPr>
              <a:spLocks noChangeArrowheads="1"/>
            </p:cNvSpPr>
            <p:nvPr/>
          </p:nvSpPr>
          <p:spPr bwMode="auto">
            <a:xfrm>
              <a:off x="2736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05" name="Oval 285"/>
            <p:cNvSpPr>
              <a:spLocks noChangeArrowheads="1"/>
            </p:cNvSpPr>
            <p:nvPr/>
          </p:nvSpPr>
          <p:spPr bwMode="auto">
            <a:xfrm>
              <a:off x="2832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06" name="Oval 286"/>
            <p:cNvSpPr>
              <a:spLocks noChangeArrowheads="1"/>
            </p:cNvSpPr>
            <p:nvPr/>
          </p:nvSpPr>
          <p:spPr bwMode="auto">
            <a:xfrm>
              <a:off x="2928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07" name="Oval 287"/>
            <p:cNvSpPr>
              <a:spLocks noChangeArrowheads="1"/>
            </p:cNvSpPr>
            <p:nvPr/>
          </p:nvSpPr>
          <p:spPr bwMode="auto">
            <a:xfrm>
              <a:off x="3024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08" name="Oval 288"/>
            <p:cNvSpPr>
              <a:spLocks noChangeArrowheads="1"/>
            </p:cNvSpPr>
            <p:nvPr/>
          </p:nvSpPr>
          <p:spPr bwMode="auto">
            <a:xfrm>
              <a:off x="3120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09" name="Oval 289"/>
            <p:cNvSpPr>
              <a:spLocks noChangeArrowheads="1"/>
            </p:cNvSpPr>
            <p:nvPr/>
          </p:nvSpPr>
          <p:spPr bwMode="auto">
            <a:xfrm>
              <a:off x="3216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10" name="Oval 290"/>
            <p:cNvSpPr>
              <a:spLocks noChangeArrowheads="1"/>
            </p:cNvSpPr>
            <p:nvPr/>
          </p:nvSpPr>
          <p:spPr bwMode="auto">
            <a:xfrm>
              <a:off x="3312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11" name="Oval 291"/>
            <p:cNvSpPr>
              <a:spLocks noChangeArrowheads="1"/>
            </p:cNvSpPr>
            <p:nvPr/>
          </p:nvSpPr>
          <p:spPr bwMode="auto">
            <a:xfrm>
              <a:off x="3408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12" name="Oval 292"/>
            <p:cNvSpPr>
              <a:spLocks noChangeArrowheads="1"/>
            </p:cNvSpPr>
            <p:nvPr/>
          </p:nvSpPr>
          <p:spPr bwMode="auto">
            <a:xfrm>
              <a:off x="3504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13" name="Oval 293"/>
            <p:cNvSpPr>
              <a:spLocks noChangeArrowheads="1"/>
            </p:cNvSpPr>
            <p:nvPr/>
          </p:nvSpPr>
          <p:spPr bwMode="auto">
            <a:xfrm>
              <a:off x="3600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14" name="Oval 294"/>
            <p:cNvSpPr>
              <a:spLocks noChangeArrowheads="1"/>
            </p:cNvSpPr>
            <p:nvPr/>
          </p:nvSpPr>
          <p:spPr bwMode="auto">
            <a:xfrm>
              <a:off x="3696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15" name="Oval 295"/>
            <p:cNvSpPr>
              <a:spLocks noChangeArrowheads="1"/>
            </p:cNvSpPr>
            <p:nvPr/>
          </p:nvSpPr>
          <p:spPr bwMode="auto">
            <a:xfrm>
              <a:off x="3792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16" name="Oval 296"/>
            <p:cNvSpPr>
              <a:spLocks noChangeArrowheads="1"/>
            </p:cNvSpPr>
            <p:nvPr/>
          </p:nvSpPr>
          <p:spPr bwMode="auto">
            <a:xfrm>
              <a:off x="3888" y="283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17" name="Oval 297"/>
            <p:cNvSpPr>
              <a:spLocks noChangeArrowheads="1"/>
            </p:cNvSpPr>
            <p:nvPr/>
          </p:nvSpPr>
          <p:spPr bwMode="auto">
            <a:xfrm>
              <a:off x="2064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18" name="Oval 298"/>
            <p:cNvSpPr>
              <a:spLocks noChangeArrowheads="1"/>
            </p:cNvSpPr>
            <p:nvPr/>
          </p:nvSpPr>
          <p:spPr bwMode="auto">
            <a:xfrm>
              <a:off x="2160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19" name="Oval 299"/>
            <p:cNvSpPr>
              <a:spLocks noChangeArrowheads="1"/>
            </p:cNvSpPr>
            <p:nvPr/>
          </p:nvSpPr>
          <p:spPr bwMode="auto">
            <a:xfrm>
              <a:off x="2256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20" name="Oval 300"/>
            <p:cNvSpPr>
              <a:spLocks noChangeArrowheads="1"/>
            </p:cNvSpPr>
            <p:nvPr/>
          </p:nvSpPr>
          <p:spPr bwMode="auto">
            <a:xfrm>
              <a:off x="2352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21" name="Oval 301"/>
            <p:cNvSpPr>
              <a:spLocks noChangeArrowheads="1"/>
            </p:cNvSpPr>
            <p:nvPr/>
          </p:nvSpPr>
          <p:spPr bwMode="auto">
            <a:xfrm>
              <a:off x="2448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22" name="Oval 302"/>
            <p:cNvSpPr>
              <a:spLocks noChangeArrowheads="1"/>
            </p:cNvSpPr>
            <p:nvPr/>
          </p:nvSpPr>
          <p:spPr bwMode="auto">
            <a:xfrm>
              <a:off x="2544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23" name="Oval 303"/>
            <p:cNvSpPr>
              <a:spLocks noChangeArrowheads="1"/>
            </p:cNvSpPr>
            <p:nvPr/>
          </p:nvSpPr>
          <p:spPr bwMode="auto">
            <a:xfrm>
              <a:off x="2640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24" name="Oval 304"/>
            <p:cNvSpPr>
              <a:spLocks noChangeArrowheads="1"/>
            </p:cNvSpPr>
            <p:nvPr/>
          </p:nvSpPr>
          <p:spPr bwMode="auto">
            <a:xfrm>
              <a:off x="2736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25" name="Oval 305"/>
            <p:cNvSpPr>
              <a:spLocks noChangeArrowheads="1"/>
            </p:cNvSpPr>
            <p:nvPr/>
          </p:nvSpPr>
          <p:spPr bwMode="auto">
            <a:xfrm>
              <a:off x="2832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26" name="Oval 306"/>
            <p:cNvSpPr>
              <a:spLocks noChangeArrowheads="1"/>
            </p:cNvSpPr>
            <p:nvPr/>
          </p:nvSpPr>
          <p:spPr bwMode="auto">
            <a:xfrm>
              <a:off x="2928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27" name="Oval 307"/>
            <p:cNvSpPr>
              <a:spLocks noChangeArrowheads="1"/>
            </p:cNvSpPr>
            <p:nvPr/>
          </p:nvSpPr>
          <p:spPr bwMode="auto">
            <a:xfrm>
              <a:off x="3024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28" name="Oval 308"/>
            <p:cNvSpPr>
              <a:spLocks noChangeArrowheads="1"/>
            </p:cNvSpPr>
            <p:nvPr/>
          </p:nvSpPr>
          <p:spPr bwMode="auto">
            <a:xfrm>
              <a:off x="3120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29" name="Oval 309"/>
            <p:cNvSpPr>
              <a:spLocks noChangeArrowheads="1"/>
            </p:cNvSpPr>
            <p:nvPr/>
          </p:nvSpPr>
          <p:spPr bwMode="auto">
            <a:xfrm>
              <a:off x="3216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30" name="Oval 310"/>
            <p:cNvSpPr>
              <a:spLocks noChangeArrowheads="1"/>
            </p:cNvSpPr>
            <p:nvPr/>
          </p:nvSpPr>
          <p:spPr bwMode="auto">
            <a:xfrm>
              <a:off x="3312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31" name="Oval 311"/>
            <p:cNvSpPr>
              <a:spLocks noChangeArrowheads="1"/>
            </p:cNvSpPr>
            <p:nvPr/>
          </p:nvSpPr>
          <p:spPr bwMode="auto">
            <a:xfrm>
              <a:off x="3408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32" name="Oval 312"/>
            <p:cNvSpPr>
              <a:spLocks noChangeArrowheads="1"/>
            </p:cNvSpPr>
            <p:nvPr/>
          </p:nvSpPr>
          <p:spPr bwMode="auto">
            <a:xfrm>
              <a:off x="3504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33" name="Oval 313"/>
            <p:cNvSpPr>
              <a:spLocks noChangeArrowheads="1"/>
            </p:cNvSpPr>
            <p:nvPr/>
          </p:nvSpPr>
          <p:spPr bwMode="auto">
            <a:xfrm>
              <a:off x="3600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34" name="Oval 314"/>
            <p:cNvSpPr>
              <a:spLocks noChangeArrowheads="1"/>
            </p:cNvSpPr>
            <p:nvPr/>
          </p:nvSpPr>
          <p:spPr bwMode="auto">
            <a:xfrm>
              <a:off x="3696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35" name="Oval 315"/>
            <p:cNvSpPr>
              <a:spLocks noChangeArrowheads="1"/>
            </p:cNvSpPr>
            <p:nvPr/>
          </p:nvSpPr>
          <p:spPr bwMode="auto">
            <a:xfrm>
              <a:off x="3792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36" name="Oval 316"/>
            <p:cNvSpPr>
              <a:spLocks noChangeArrowheads="1"/>
            </p:cNvSpPr>
            <p:nvPr/>
          </p:nvSpPr>
          <p:spPr bwMode="auto">
            <a:xfrm>
              <a:off x="3888" y="292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37" name="Oval 317"/>
            <p:cNvSpPr>
              <a:spLocks noChangeArrowheads="1"/>
            </p:cNvSpPr>
            <p:nvPr/>
          </p:nvSpPr>
          <p:spPr bwMode="auto">
            <a:xfrm>
              <a:off x="2064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38" name="Oval 318"/>
            <p:cNvSpPr>
              <a:spLocks noChangeArrowheads="1"/>
            </p:cNvSpPr>
            <p:nvPr/>
          </p:nvSpPr>
          <p:spPr bwMode="auto">
            <a:xfrm>
              <a:off x="2160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39" name="Oval 319"/>
            <p:cNvSpPr>
              <a:spLocks noChangeArrowheads="1"/>
            </p:cNvSpPr>
            <p:nvPr/>
          </p:nvSpPr>
          <p:spPr bwMode="auto">
            <a:xfrm>
              <a:off x="2256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40" name="Oval 320"/>
            <p:cNvSpPr>
              <a:spLocks noChangeArrowheads="1"/>
            </p:cNvSpPr>
            <p:nvPr/>
          </p:nvSpPr>
          <p:spPr bwMode="auto">
            <a:xfrm>
              <a:off x="2352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41" name="Oval 321"/>
            <p:cNvSpPr>
              <a:spLocks noChangeArrowheads="1"/>
            </p:cNvSpPr>
            <p:nvPr/>
          </p:nvSpPr>
          <p:spPr bwMode="auto">
            <a:xfrm>
              <a:off x="2448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42" name="Oval 322"/>
            <p:cNvSpPr>
              <a:spLocks noChangeArrowheads="1"/>
            </p:cNvSpPr>
            <p:nvPr/>
          </p:nvSpPr>
          <p:spPr bwMode="auto">
            <a:xfrm>
              <a:off x="2544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43" name="Oval 323"/>
            <p:cNvSpPr>
              <a:spLocks noChangeArrowheads="1"/>
            </p:cNvSpPr>
            <p:nvPr/>
          </p:nvSpPr>
          <p:spPr bwMode="auto">
            <a:xfrm>
              <a:off x="2640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44" name="Oval 324"/>
            <p:cNvSpPr>
              <a:spLocks noChangeArrowheads="1"/>
            </p:cNvSpPr>
            <p:nvPr/>
          </p:nvSpPr>
          <p:spPr bwMode="auto">
            <a:xfrm>
              <a:off x="2736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45" name="Oval 325"/>
            <p:cNvSpPr>
              <a:spLocks noChangeArrowheads="1"/>
            </p:cNvSpPr>
            <p:nvPr/>
          </p:nvSpPr>
          <p:spPr bwMode="auto">
            <a:xfrm>
              <a:off x="2832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46" name="Oval 326"/>
            <p:cNvSpPr>
              <a:spLocks noChangeArrowheads="1"/>
            </p:cNvSpPr>
            <p:nvPr/>
          </p:nvSpPr>
          <p:spPr bwMode="auto">
            <a:xfrm>
              <a:off x="2928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47" name="Oval 327"/>
            <p:cNvSpPr>
              <a:spLocks noChangeArrowheads="1"/>
            </p:cNvSpPr>
            <p:nvPr/>
          </p:nvSpPr>
          <p:spPr bwMode="auto">
            <a:xfrm>
              <a:off x="3024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48" name="Oval 328"/>
            <p:cNvSpPr>
              <a:spLocks noChangeArrowheads="1"/>
            </p:cNvSpPr>
            <p:nvPr/>
          </p:nvSpPr>
          <p:spPr bwMode="auto">
            <a:xfrm>
              <a:off x="3120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49" name="Oval 329"/>
            <p:cNvSpPr>
              <a:spLocks noChangeArrowheads="1"/>
            </p:cNvSpPr>
            <p:nvPr/>
          </p:nvSpPr>
          <p:spPr bwMode="auto">
            <a:xfrm>
              <a:off x="3216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50" name="Oval 330"/>
            <p:cNvSpPr>
              <a:spLocks noChangeArrowheads="1"/>
            </p:cNvSpPr>
            <p:nvPr/>
          </p:nvSpPr>
          <p:spPr bwMode="auto">
            <a:xfrm>
              <a:off x="3312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51" name="Oval 331"/>
            <p:cNvSpPr>
              <a:spLocks noChangeArrowheads="1"/>
            </p:cNvSpPr>
            <p:nvPr/>
          </p:nvSpPr>
          <p:spPr bwMode="auto">
            <a:xfrm>
              <a:off x="3408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52" name="Oval 332"/>
            <p:cNvSpPr>
              <a:spLocks noChangeArrowheads="1"/>
            </p:cNvSpPr>
            <p:nvPr/>
          </p:nvSpPr>
          <p:spPr bwMode="auto">
            <a:xfrm>
              <a:off x="3504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53" name="Oval 333"/>
            <p:cNvSpPr>
              <a:spLocks noChangeArrowheads="1"/>
            </p:cNvSpPr>
            <p:nvPr/>
          </p:nvSpPr>
          <p:spPr bwMode="auto">
            <a:xfrm>
              <a:off x="3600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54" name="Oval 334"/>
            <p:cNvSpPr>
              <a:spLocks noChangeArrowheads="1"/>
            </p:cNvSpPr>
            <p:nvPr/>
          </p:nvSpPr>
          <p:spPr bwMode="auto">
            <a:xfrm>
              <a:off x="3696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55" name="Oval 335"/>
            <p:cNvSpPr>
              <a:spLocks noChangeArrowheads="1"/>
            </p:cNvSpPr>
            <p:nvPr/>
          </p:nvSpPr>
          <p:spPr bwMode="auto">
            <a:xfrm>
              <a:off x="3792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56" name="Oval 336"/>
            <p:cNvSpPr>
              <a:spLocks noChangeArrowheads="1"/>
            </p:cNvSpPr>
            <p:nvPr/>
          </p:nvSpPr>
          <p:spPr bwMode="auto">
            <a:xfrm>
              <a:off x="3888" y="30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57" name="Oval 337"/>
            <p:cNvSpPr>
              <a:spLocks noChangeArrowheads="1"/>
            </p:cNvSpPr>
            <p:nvPr/>
          </p:nvSpPr>
          <p:spPr bwMode="auto">
            <a:xfrm>
              <a:off x="2064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58" name="Oval 338"/>
            <p:cNvSpPr>
              <a:spLocks noChangeArrowheads="1"/>
            </p:cNvSpPr>
            <p:nvPr/>
          </p:nvSpPr>
          <p:spPr bwMode="auto">
            <a:xfrm>
              <a:off x="2160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59" name="Oval 339"/>
            <p:cNvSpPr>
              <a:spLocks noChangeArrowheads="1"/>
            </p:cNvSpPr>
            <p:nvPr/>
          </p:nvSpPr>
          <p:spPr bwMode="auto">
            <a:xfrm>
              <a:off x="2256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60" name="Oval 340"/>
            <p:cNvSpPr>
              <a:spLocks noChangeArrowheads="1"/>
            </p:cNvSpPr>
            <p:nvPr/>
          </p:nvSpPr>
          <p:spPr bwMode="auto">
            <a:xfrm>
              <a:off x="2352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61" name="Oval 341"/>
            <p:cNvSpPr>
              <a:spLocks noChangeArrowheads="1"/>
            </p:cNvSpPr>
            <p:nvPr/>
          </p:nvSpPr>
          <p:spPr bwMode="auto">
            <a:xfrm>
              <a:off x="2448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62" name="Oval 342"/>
            <p:cNvSpPr>
              <a:spLocks noChangeArrowheads="1"/>
            </p:cNvSpPr>
            <p:nvPr/>
          </p:nvSpPr>
          <p:spPr bwMode="auto">
            <a:xfrm>
              <a:off x="2544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63" name="Oval 343"/>
            <p:cNvSpPr>
              <a:spLocks noChangeArrowheads="1"/>
            </p:cNvSpPr>
            <p:nvPr/>
          </p:nvSpPr>
          <p:spPr bwMode="auto">
            <a:xfrm>
              <a:off x="2640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64" name="Oval 344"/>
            <p:cNvSpPr>
              <a:spLocks noChangeArrowheads="1"/>
            </p:cNvSpPr>
            <p:nvPr/>
          </p:nvSpPr>
          <p:spPr bwMode="auto">
            <a:xfrm>
              <a:off x="2736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65" name="Oval 345"/>
            <p:cNvSpPr>
              <a:spLocks noChangeArrowheads="1"/>
            </p:cNvSpPr>
            <p:nvPr/>
          </p:nvSpPr>
          <p:spPr bwMode="auto">
            <a:xfrm>
              <a:off x="2832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66" name="Oval 346"/>
            <p:cNvSpPr>
              <a:spLocks noChangeArrowheads="1"/>
            </p:cNvSpPr>
            <p:nvPr/>
          </p:nvSpPr>
          <p:spPr bwMode="auto">
            <a:xfrm>
              <a:off x="2928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67" name="Oval 347"/>
            <p:cNvSpPr>
              <a:spLocks noChangeArrowheads="1"/>
            </p:cNvSpPr>
            <p:nvPr/>
          </p:nvSpPr>
          <p:spPr bwMode="auto">
            <a:xfrm>
              <a:off x="3024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68" name="Oval 348"/>
            <p:cNvSpPr>
              <a:spLocks noChangeArrowheads="1"/>
            </p:cNvSpPr>
            <p:nvPr/>
          </p:nvSpPr>
          <p:spPr bwMode="auto">
            <a:xfrm>
              <a:off x="3120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69" name="Oval 349"/>
            <p:cNvSpPr>
              <a:spLocks noChangeArrowheads="1"/>
            </p:cNvSpPr>
            <p:nvPr/>
          </p:nvSpPr>
          <p:spPr bwMode="auto">
            <a:xfrm>
              <a:off x="3216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70" name="Oval 350"/>
            <p:cNvSpPr>
              <a:spLocks noChangeArrowheads="1"/>
            </p:cNvSpPr>
            <p:nvPr/>
          </p:nvSpPr>
          <p:spPr bwMode="auto">
            <a:xfrm>
              <a:off x="3312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71" name="Oval 351"/>
            <p:cNvSpPr>
              <a:spLocks noChangeArrowheads="1"/>
            </p:cNvSpPr>
            <p:nvPr/>
          </p:nvSpPr>
          <p:spPr bwMode="auto">
            <a:xfrm>
              <a:off x="3408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72" name="Oval 352"/>
            <p:cNvSpPr>
              <a:spLocks noChangeArrowheads="1"/>
            </p:cNvSpPr>
            <p:nvPr/>
          </p:nvSpPr>
          <p:spPr bwMode="auto">
            <a:xfrm>
              <a:off x="3504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73" name="Oval 353"/>
            <p:cNvSpPr>
              <a:spLocks noChangeArrowheads="1"/>
            </p:cNvSpPr>
            <p:nvPr/>
          </p:nvSpPr>
          <p:spPr bwMode="auto">
            <a:xfrm>
              <a:off x="3600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74" name="Oval 354"/>
            <p:cNvSpPr>
              <a:spLocks noChangeArrowheads="1"/>
            </p:cNvSpPr>
            <p:nvPr/>
          </p:nvSpPr>
          <p:spPr bwMode="auto">
            <a:xfrm>
              <a:off x="3696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75" name="Oval 355"/>
            <p:cNvSpPr>
              <a:spLocks noChangeArrowheads="1"/>
            </p:cNvSpPr>
            <p:nvPr/>
          </p:nvSpPr>
          <p:spPr bwMode="auto">
            <a:xfrm>
              <a:off x="3792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76" name="Oval 356"/>
            <p:cNvSpPr>
              <a:spLocks noChangeArrowheads="1"/>
            </p:cNvSpPr>
            <p:nvPr/>
          </p:nvSpPr>
          <p:spPr bwMode="auto">
            <a:xfrm>
              <a:off x="3888" y="312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77" name="Oval 357"/>
            <p:cNvSpPr>
              <a:spLocks noChangeArrowheads="1"/>
            </p:cNvSpPr>
            <p:nvPr/>
          </p:nvSpPr>
          <p:spPr bwMode="auto">
            <a:xfrm>
              <a:off x="2064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78" name="Oval 358"/>
            <p:cNvSpPr>
              <a:spLocks noChangeArrowheads="1"/>
            </p:cNvSpPr>
            <p:nvPr/>
          </p:nvSpPr>
          <p:spPr bwMode="auto">
            <a:xfrm>
              <a:off x="2160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79" name="Oval 359"/>
            <p:cNvSpPr>
              <a:spLocks noChangeArrowheads="1"/>
            </p:cNvSpPr>
            <p:nvPr/>
          </p:nvSpPr>
          <p:spPr bwMode="auto">
            <a:xfrm>
              <a:off x="2256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80" name="Oval 360"/>
            <p:cNvSpPr>
              <a:spLocks noChangeArrowheads="1"/>
            </p:cNvSpPr>
            <p:nvPr/>
          </p:nvSpPr>
          <p:spPr bwMode="auto">
            <a:xfrm>
              <a:off x="2352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81" name="Oval 361"/>
            <p:cNvSpPr>
              <a:spLocks noChangeArrowheads="1"/>
            </p:cNvSpPr>
            <p:nvPr/>
          </p:nvSpPr>
          <p:spPr bwMode="auto">
            <a:xfrm>
              <a:off x="2448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82" name="Oval 362"/>
            <p:cNvSpPr>
              <a:spLocks noChangeArrowheads="1"/>
            </p:cNvSpPr>
            <p:nvPr/>
          </p:nvSpPr>
          <p:spPr bwMode="auto">
            <a:xfrm>
              <a:off x="2544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83" name="Oval 363"/>
            <p:cNvSpPr>
              <a:spLocks noChangeArrowheads="1"/>
            </p:cNvSpPr>
            <p:nvPr/>
          </p:nvSpPr>
          <p:spPr bwMode="auto">
            <a:xfrm>
              <a:off x="2640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84" name="Oval 364"/>
            <p:cNvSpPr>
              <a:spLocks noChangeArrowheads="1"/>
            </p:cNvSpPr>
            <p:nvPr/>
          </p:nvSpPr>
          <p:spPr bwMode="auto">
            <a:xfrm>
              <a:off x="2736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85" name="Oval 365"/>
            <p:cNvSpPr>
              <a:spLocks noChangeArrowheads="1"/>
            </p:cNvSpPr>
            <p:nvPr/>
          </p:nvSpPr>
          <p:spPr bwMode="auto">
            <a:xfrm>
              <a:off x="2832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86" name="Oval 366"/>
            <p:cNvSpPr>
              <a:spLocks noChangeArrowheads="1"/>
            </p:cNvSpPr>
            <p:nvPr/>
          </p:nvSpPr>
          <p:spPr bwMode="auto">
            <a:xfrm>
              <a:off x="2928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87" name="Oval 367"/>
            <p:cNvSpPr>
              <a:spLocks noChangeArrowheads="1"/>
            </p:cNvSpPr>
            <p:nvPr/>
          </p:nvSpPr>
          <p:spPr bwMode="auto">
            <a:xfrm>
              <a:off x="3024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88" name="Oval 368"/>
            <p:cNvSpPr>
              <a:spLocks noChangeArrowheads="1"/>
            </p:cNvSpPr>
            <p:nvPr/>
          </p:nvSpPr>
          <p:spPr bwMode="auto">
            <a:xfrm>
              <a:off x="3120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89" name="Oval 369"/>
            <p:cNvSpPr>
              <a:spLocks noChangeArrowheads="1"/>
            </p:cNvSpPr>
            <p:nvPr/>
          </p:nvSpPr>
          <p:spPr bwMode="auto">
            <a:xfrm>
              <a:off x="3216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90" name="Oval 370"/>
            <p:cNvSpPr>
              <a:spLocks noChangeArrowheads="1"/>
            </p:cNvSpPr>
            <p:nvPr/>
          </p:nvSpPr>
          <p:spPr bwMode="auto">
            <a:xfrm>
              <a:off x="3312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91" name="Oval 371"/>
            <p:cNvSpPr>
              <a:spLocks noChangeArrowheads="1"/>
            </p:cNvSpPr>
            <p:nvPr/>
          </p:nvSpPr>
          <p:spPr bwMode="auto">
            <a:xfrm>
              <a:off x="3408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92" name="Oval 372"/>
            <p:cNvSpPr>
              <a:spLocks noChangeArrowheads="1"/>
            </p:cNvSpPr>
            <p:nvPr/>
          </p:nvSpPr>
          <p:spPr bwMode="auto">
            <a:xfrm>
              <a:off x="3504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93" name="Oval 373"/>
            <p:cNvSpPr>
              <a:spLocks noChangeArrowheads="1"/>
            </p:cNvSpPr>
            <p:nvPr/>
          </p:nvSpPr>
          <p:spPr bwMode="auto">
            <a:xfrm>
              <a:off x="3600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94" name="Oval 374"/>
            <p:cNvSpPr>
              <a:spLocks noChangeArrowheads="1"/>
            </p:cNvSpPr>
            <p:nvPr/>
          </p:nvSpPr>
          <p:spPr bwMode="auto">
            <a:xfrm>
              <a:off x="3696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95" name="Oval 375"/>
            <p:cNvSpPr>
              <a:spLocks noChangeArrowheads="1"/>
            </p:cNvSpPr>
            <p:nvPr/>
          </p:nvSpPr>
          <p:spPr bwMode="auto">
            <a:xfrm>
              <a:off x="3792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96" name="Oval 376"/>
            <p:cNvSpPr>
              <a:spLocks noChangeArrowheads="1"/>
            </p:cNvSpPr>
            <p:nvPr/>
          </p:nvSpPr>
          <p:spPr bwMode="auto">
            <a:xfrm>
              <a:off x="3888" y="321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97" name="Oval 377"/>
            <p:cNvSpPr>
              <a:spLocks noChangeArrowheads="1"/>
            </p:cNvSpPr>
            <p:nvPr/>
          </p:nvSpPr>
          <p:spPr bwMode="auto">
            <a:xfrm>
              <a:off x="2064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98" name="Oval 378"/>
            <p:cNvSpPr>
              <a:spLocks noChangeArrowheads="1"/>
            </p:cNvSpPr>
            <p:nvPr/>
          </p:nvSpPr>
          <p:spPr bwMode="auto">
            <a:xfrm>
              <a:off x="2160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099" name="Oval 379"/>
            <p:cNvSpPr>
              <a:spLocks noChangeArrowheads="1"/>
            </p:cNvSpPr>
            <p:nvPr/>
          </p:nvSpPr>
          <p:spPr bwMode="auto">
            <a:xfrm>
              <a:off x="2256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00" name="Oval 380"/>
            <p:cNvSpPr>
              <a:spLocks noChangeArrowheads="1"/>
            </p:cNvSpPr>
            <p:nvPr/>
          </p:nvSpPr>
          <p:spPr bwMode="auto">
            <a:xfrm>
              <a:off x="2352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01" name="Oval 381"/>
            <p:cNvSpPr>
              <a:spLocks noChangeArrowheads="1"/>
            </p:cNvSpPr>
            <p:nvPr/>
          </p:nvSpPr>
          <p:spPr bwMode="auto">
            <a:xfrm>
              <a:off x="2448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02" name="Oval 382"/>
            <p:cNvSpPr>
              <a:spLocks noChangeArrowheads="1"/>
            </p:cNvSpPr>
            <p:nvPr/>
          </p:nvSpPr>
          <p:spPr bwMode="auto">
            <a:xfrm>
              <a:off x="2544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03" name="Oval 383"/>
            <p:cNvSpPr>
              <a:spLocks noChangeArrowheads="1"/>
            </p:cNvSpPr>
            <p:nvPr/>
          </p:nvSpPr>
          <p:spPr bwMode="auto">
            <a:xfrm>
              <a:off x="2640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04" name="Oval 384"/>
            <p:cNvSpPr>
              <a:spLocks noChangeArrowheads="1"/>
            </p:cNvSpPr>
            <p:nvPr/>
          </p:nvSpPr>
          <p:spPr bwMode="auto">
            <a:xfrm>
              <a:off x="2736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05" name="Oval 385"/>
            <p:cNvSpPr>
              <a:spLocks noChangeArrowheads="1"/>
            </p:cNvSpPr>
            <p:nvPr/>
          </p:nvSpPr>
          <p:spPr bwMode="auto">
            <a:xfrm>
              <a:off x="2832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06" name="Oval 386"/>
            <p:cNvSpPr>
              <a:spLocks noChangeArrowheads="1"/>
            </p:cNvSpPr>
            <p:nvPr/>
          </p:nvSpPr>
          <p:spPr bwMode="auto">
            <a:xfrm>
              <a:off x="2928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07" name="Oval 387"/>
            <p:cNvSpPr>
              <a:spLocks noChangeArrowheads="1"/>
            </p:cNvSpPr>
            <p:nvPr/>
          </p:nvSpPr>
          <p:spPr bwMode="auto">
            <a:xfrm>
              <a:off x="3024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08" name="Oval 388"/>
            <p:cNvSpPr>
              <a:spLocks noChangeArrowheads="1"/>
            </p:cNvSpPr>
            <p:nvPr/>
          </p:nvSpPr>
          <p:spPr bwMode="auto">
            <a:xfrm>
              <a:off x="3120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09" name="Oval 389"/>
            <p:cNvSpPr>
              <a:spLocks noChangeArrowheads="1"/>
            </p:cNvSpPr>
            <p:nvPr/>
          </p:nvSpPr>
          <p:spPr bwMode="auto">
            <a:xfrm>
              <a:off x="3216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10" name="Oval 390"/>
            <p:cNvSpPr>
              <a:spLocks noChangeArrowheads="1"/>
            </p:cNvSpPr>
            <p:nvPr/>
          </p:nvSpPr>
          <p:spPr bwMode="auto">
            <a:xfrm>
              <a:off x="3312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11" name="Oval 391"/>
            <p:cNvSpPr>
              <a:spLocks noChangeArrowheads="1"/>
            </p:cNvSpPr>
            <p:nvPr/>
          </p:nvSpPr>
          <p:spPr bwMode="auto">
            <a:xfrm>
              <a:off x="3408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12" name="Oval 392"/>
            <p:cNvSpPr>
              <a:spLocks noChangeArrowheads="1"/>
            </p:cNvSpPr>
            <p:nvPr/>
          </p:nvSpPr>
          <p:spPr bwMode="auto">
            <a:xfrm>
              <a:off x="3504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13" name="Oval 393"/>
            <p:cNvSpPr>
              <a:spLocks noChangeArrowheads="1"/>
            </p:cNvSpPr>
            <p:nvPr/>
          </p:nvSpPr>
          <p:spPr bwMode="auto">
            <a:xfrm>
              <a:off x="3600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14" name="Oval 394"/>
            <p:cNvSpPr>
              <a:spLocks noChangeArrowheads="1"/>
            </p:cNvSpPr>
            <p:nvPr/>
          </p:nvSpPr>
          <p:spPr bwMode="auto">
            <a:xfrm>
              <a:off x="3696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15" name="Oval 395"/>
            <p:cNvSpPr>
              <a:spLocks noChangeArrowheads="1"/>
            </p:cNvSpPr>
            <p:nvPr/>
          </p:nvSpPr>
          <p:spPr bwMode="auto">
            <a:xfrm>
              <a:off x="3792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16" name="Oval 396"/>
            <p:cNvSpPr>
              <a:spLocks noChangeArrowheads="1"/>
            </p:cNvSpPr>
            <p:nvPr/>
          </p:nvSpPr>
          <p:spPr bwMode="auto">
            <a:xfrm>
              <a:off x="3888" y="33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17" name="Oval 397"/>
            <p:cNvSpPr>
              <a:spLocks noChangeArrowheads="1"/>
            </p:cNvSpPr>
            <p:nvPr/>
          </p:nvSpPr>
          <p:spPr bwMode="auto">
            <a:xfrm>
              <a:off x="2064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18" name="Oval 398"/>
            <p:cNvSpPr>
              <a:spLocks noChangeArrowheads="1"/>
            </p:cNvSpPr>
            <p:nvPr/>
          </p:nvSpPr>
          <p:spPr bwMode="auto">
            <a:xfrm>
              <a:off x="2160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19" name="Oval 399"/>
            <p:cNvSpPr>
              <a:spLocks noChangeArrowheads="1"/>
            </p:cNvSpPr>
            <p:nvPr/>
          </p:nvSpPr>
          <p:spPr bwMode="auto">
            <a:xfrm>
              <a:off x="2256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20" name="Oval 400"/>
            <p:cNvSpPr>
              <a:spLocks noChangeArrowheads="1"/>
            </p:cNvSpPr>
            <p:nvPr/>
          </p:nvSpPr>
          <p:spPr bwMode="auto">
            <a:xfrm>
              <a:off x="2352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21" name="Oval 401"/>
            <p:cNvSpPr>
              <a:spLocks noChangeArrowheads="1"/>
            </p:cNvSpPr>
            <p:nvPr/>
          </p:nvSpPr>
          <p:spPr bwMode="auto">
            <a:xfrm>
              <a:off x="2448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22" name="Oval 402"/>
            <p:cNvSpPr>
              <a:spLocks noChangeArrowheads="1"/>
            </p:cNvSpPr>
            <p:nvPr/>
          </p:nvSpPr>
          <p:spPr bwMode="auto">
            <a:xfrm>
              <a:off x="2544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23" name="Oval 403"/>
            <p:cNvSpPr>
              <a:spLocks noChangeArrowheads="1"/>
            </p:cNvSpPr>
            <p:nvPr/>
          </p:nvSpPr>
          <p:spPr bwMode="auto">
            <a:xfrm>
              <a:off x="2640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24" name="Oval 404"/>
            <p:cNvSpPr>
              <a:spLocks noChangeArrowheads="1"/>
            </p:cNvSpPr>
            <p:nvPr/>
          </p:nvSpPr>
          <p:spPr bwMode="auto">
            <a:xfrm>
              <a:off x="2736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25" name="Oval 405"/>
            <p:cNvSpPr>
              <a:spLocks noChangeArrowheads="1"/>
            </p:cNvSpPr>
            <p:nvPr/>
          </p:nvSpPr>
          <p:spPr bwMode="auto">
            <a:xfrm>
              <a:off x="2832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26" name="Oval 406"/>
            <p:cNvSpPr>
              <a:spLocks noChangeArrowheads="1"/>
            </p:cNvSpPr>
            <p:nvPr/>
          </p:nvSpPr>
          <p:spPr bwMode="auto">
            <a:xfrm>
              <a:off x="2928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27" name="Oval 407"/>
            <p:cNvSpPr>
              <a:spLocks noChangeArrowheads="1"/>
            </p:cNvSpPr>
            <p:nvPr/>
          </p:nvSpPr>
          <p:spPr bwMode="auto">
            <a:xfrm>
              <a:off x="3024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28" name="Oval 408"/>
            <p:cNvSpPr>
              <a:spLocks noChangeArrowheads="1"/>
            </p:cNvSpPr>
            <p:nvPr/>
          </p:nvSpPr>
          <p:spPr bwMode="auto">
            <a:xfrm>
              <a:off x="3120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29" name="Oval 409"/>
            <p:cNvSpPr>
              <a:spLocks noChangeArrowheads="1"/>
            </p:cNvSpPr>
            <p:nvPr/>
          </p:nvSpPr>
          <p:spPr bwMode="auto">
            <a:xfrm>
              <a:off x="3216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30" name="Oval 410"/>
            <p:cNvSpPr>
              <a:spLocks noChangeArrowheads="1"/>
            </p:cNvSpPr>
            <p:nvPr/>
          </p:nvSpPr>
          <p:spPr bwMode="auto">
            <a:xfrm>
              <a:off x="3312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31" name="Oval 411"/>
            <p:cNvSpPr>
              <a:spLocks noChangeArrowheads="1"/>
            </p:cNvSpPr>
            <p:nvPr/>
          </p:nvSpPr>
          <p:spPr bwMode="auto">
            <a:xfrm>
              <a:off x="3408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32" name="Oval 412"/>
            <p:cNvSpPr>
              <a:spLocks noChangeArrowheads="1"/>
            </p:cNvSpPr>
            <p:nvPr/>
          </p:nvSpPr>
          <p:spPr bwMode="auto">
            <a:xfrm>
              <a:off x="3504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33" name="Oval 413"/>
            <p:cNvSpPr>
              <a:spLocks noChangeArrowheads="1"/>
            </p:cNvSpPr>
            <p:nvPr/>
          </p:nvSpPr>
          <p:spPr bwMode="auto">
            <a:xfrm>
              <a:off x="3600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34" name="Oval 414"/>
            <p:cNvSpPr>
              <a:spLocks noChangeArrowheads="1"/>
            </p:cNvSpPr>
            <p:nvPr/>
          </p:nvSpPr>
          <p:spPr bwMode="auto">
            <a:xfrm>
              <a:off x="3696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35" name="Oval 415"/>
            <p:cNvSpPr>
              <a:spLocks noChangeArrowheads="1"/>
            </p:cNvSpPr>
            <p:nvPr/>
          </p:nvSpPr>
          <p:spPr bwMode="auto">
            <a:xfrm>
              <a:off x="3792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36" name="Oval 416"/>
            <p:cNvSpPr>
              <a:spLocks noChangeArrowheads="1"/>
            </p:cNvSpPr>
            <p:nvPr/>
          </p:nvSpPr>
          <p:spPr bwMode="auto">
            <a:xfrm>
              <a:off x="3888" y="34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37" name="Oval 417"/>
            <p:cNvSpPr>
              <a:spLocks noChangeArrowheads="1"/>
            </p:cNvSpPr>
            <p:nvPr/>
          </p:nvSpPr>
          <p:spPr bwMode="auto">
            <a:xfrm>
              <a:off x="2064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38" name="Oval 418"/>
            <p:cNvSpPr>
              <a:spLocks noChangeArrowheads="1"/>
            </p:cNvSpPr>
            <p:nvPr/>
          </p:nvSpPr>
          <p:spPr bwMode="auto">
            <a:xfrm>
              <a:off x="2160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39" name="Oval 419"/>
            <p:cNvSpPr>
              <a:spLocks noChangeArrowheads="1"/>
            </p:cNvSpPr>
            <p:nvPr/>
          </p:nvSpPr>
          <p:spPr bwMode="auto">
            <a:xfrm>
              <a:off x="2256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40" name="Oval 420"/>
            <p:cNvSpPr>
              <a:spLocks noChangeArrowheads="1"/>
            </p:cNvSpPr>
            <p:nvPr/>
          </p:nvSpPr>
          <p:spPr bwMode="auto">
            <a:xfrm>
              <a:off x="2352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41" name="Oval 421"/>
            <p:cNvSpPr>
              <a:spLocks noChangeArrowheads="1"/>
            </p:cNvSpPr>
            <p:nvPr/>
          </p:nvSpPr>
          <p:spPr bwMode="auto">
            <a:xfrm>
              <a:off x="2448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42" name="Oval 422"/>
            <p:cNvSpPr>
              <a:spLocks noChangeArrowheads="1"/>
            </p:cNvSpPr>
            <p:nvPr/>
          </p:nvSpPr>
          <p:spPr bwMode="auto">
            <a:xfrm>
              <a:off x="2544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43" name="Oval 423"/>
            <p:cNvSpPr>
              <a:spLocks noChangeArrowheads="1"/>
            </p:cNvSpPr>
            <p:nvPr/>
          </p:nvSpPr>
          <p:spPr bwMode="auto">
            <a:xfrm>
              <a:off x="2640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44" name="Oval 424"/>
            <p:cNvSpPr>
              <a:spLocks noChangeArrowheads="1"/>
            </p:cNvSpPr>
            <p:nvPr/>
          </p:nvSpPr>
          <p:spPr bwMode="auto">
            <a:xfrm>
              <a:off x="2736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45" name="Oval 425"/>
            <p:cNvSpPr>
              <a:spLocks noChangeArrowheads="1"/>
            </p:cNvSpPr>
            <p:nvPr/>
          </p:nvSpPr>
          <p:spPr bwMode="auto">
            <a:xfrm>
              <a:off x="2832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46" name="Oval 426"/>
            <p:cNvSpPr>
              <a:spLocks noChangeArrowheads="1"/>
            </p:cNvSpPr>
            <p:nvPr/>
          </p:nvSpPr>
          <p:spPr bwMode="auto">
            <a:xfrm>
              <a:off x="2928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47" name="Oval 427"/>
            <p:cNvSpPr>
              <a:spLocks noChangeArrowheads="1"/>
            </p:cNvSpPr>
            <p:nvPr/>
          </p:nvSpPr>
          <p:spPr bwMode="auto">
            <a:xfrm>
              <a:off x="3024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48" name="Oval 428"/>
            <p:cNvSpPr>
              <a:spLocks noChangeArrowheads="1"/>
            </p:cNvSpPr>
            <p:nvPr/>
          </p:nvSpPr>
          <p:spPr bwMode="auto">
            <a:xfrm>
              <a:off x="3120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49" name="Oval 429"/>
            <p:cNvSpPr>
              <a:spLocks noChangeArrowheads="1"/>
            </p:cNvSpPr>
            <p:nvPr/>
          </p:nvSpPr>
          <p:spPr bwMode="auto">
            <a:xfrm>
              <a:off x="3216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50" name="Oval 430"/>
            <p:cNvSpPr>
              <a:spLocks noChangeArrowheads="1"/>
            </p:cNvSpPr>
            <p:nvPr/>
          </p:nvSpPr>
          <p:spPr bwMode="auto">
            <a:xfrm>
              <a:off x="3312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51" name="Oval 431"/>
            <p:cNvSpPr>
              <a:spLocks noChangeArrowheads="1"/>
            </p:cNvSpPr>
            <p:nvPr/>
          </p:nvSpPr>
          <p:spPr bwMode="auto">
            <a:xfrm>
              <a:off x="3408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52" name="Oval 432"/>
            <p:cNvSpPr>
              <a:spLocks noChangeArrowheads="1"/>
            </p:cNvSpPr>
            <p:nvPr/>
          </p:nvSpPr>
          <p:spPr bwMode="auto">
            <a:xfrm>
              <a:off x="3504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53" name="Oval 433"/>
            <p:cNvSpPr>
              <a:spLocks noChangeArrowheads="1"/>
            </p:cNvSpPr>
            <p:nvPr/>
          </p:nvSpPr>
          <p:spPr bwMode="auto">
            <a:xfrm>
              <a:off x="3600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54" name="Oval 434"/>
            <p:cNvSpPr>
              <a:spLocks noChangeArrowheads="1"/>
            </p:cNvSpPr>
            <p:nvPr/>
          </p:nvSpPr>
          <p:spPr bwMode="auto">
            <a:xfrm>
              <a:off x="3696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55" name="Oval 435"/>
            <p:cNvSpPr>
              <a:spLocks noChangeArrowheads="1"/>
            </p:cNvSpPr>
            <p:nvPr/>
          </p:nvSpPr>
          <p:spPr bwMode="auto">
            <a:xfrm>
              <a:off x="3792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56" name="Oval 436"/>
            <p:cNvSpPr>
              <a:spLocks noChangeArrowheads="1"/>
            </p:cNvSpPr>
            <p:nvPr/>
          </p:nvSpPr>
          <p:spPr bwMode="auto">
            <a:xfrm>
              <a:off x="3888" y="35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57" name="Oval 437"/>
            <p:cNvSpPr>
              <a:spLocks noChangeArrowheads="1"/>
            </p:cNvSpPr>
            <p:nvPr/>
          </p:nvSpPr>
          <p:spPr bwMode="auto">
            <a:xfrm>
              <a:off x="2064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58" name="Oval 438"/>
            <p:cNvSpPr>
              <a:spLocks noChangeArrowheads="1"/>
            </p:cNvSpPr>
            <p:nvPr/>
          </p:nvSpPr>
          <p:spPr bwMode="auto">
            <a:xfrm>
              <a:off x="2160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59" name="Oval 439"/>
            <p:cNvSpPr>
              <a:spLocks noChangeArrowheads="1"/>
            </p:cNvSpPr>
            <p:nvPr/>
          </p:nvSpPr>
          <p:spPr bwMode="auto">
            <a:xfrm>
              <a:off x="2256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60" name="Oval 440"/>
            <p:cNvSpPr>
              <a:spLocks noChangeArrowheads="1"/>
            </p:cNvSpPr>
            <p:nvPr/>
          </p:nvSpPr>
          <p:spPr bwMode="auto">
            <a:xfrm>
              <a:off x="2352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61" name="Oval 441"/>
            <p:cNvSpPr>
              <a:spLocks noChangeArrowheads="1"/>
            </p:cNvSpPr>
            <p:nvPr/>
          </p:nvSpPr>
          <p:spPr bwMode="auto">
            <a:xfrm>
              <a:off x="2448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62" name="Oval 442"/>
            <p:cNvSpPr>
              <a:spLocks noChangeArrowheads="1"/>
            </p:cNvSpPr>
            <p:nvPr/>
          </p:nvSpPr>
          <p:spPr bwMode="auto">
            <a:xfrm>
              <a:off x="2544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63" name="Oval 443"/>
            <p:cNvSpPr>
              <a:spLocks noChangeArrowheads="1"/>
            </p:cNvSpPr>
            <p:nvPr/>
          </p:nvSpPr>
          <p:spPr bwMode="auto">
            <a:xfrm>
              <a:off x="2640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64" name="Oval 444"/>
            <p:cNvSpPr>
              <a:spLocks noChangeArrowheads="1"/>
            </p:cNvSpPr>
            <p:nvPr/>
          </p:nvSpPr>
          <p:spPr bwMode="auto">
            <a:xfrm>
              <a:off x="2736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65" name="Oval 445"/>
            <p:cNvSpPr>
              <a:spLocks noChangeArrowheads="1"/>
            </p:cNvSpPr>
            <p:nvPr/>
          </p:nvSpPr>
          <p:spPr bwMode="auto">
            <a:xfrm>
              <a:off x="2832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66" name="Oval 446"/>
            <p:cNvSpPr>
              <a:spLocks noChangeArrowheads="1"/>
            </p:cNvSpPr>
            <p:nvPr/>
          </p:nvSpPr>
          <p:spPr bwMode="auto">
            <a:xfrm>
              <a:off x="2928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67" name="Oval 447"/>
            <p:cNvSpPr>
              <a:spLocks noChangeArrowheads="1"/>
            </p:cNvSpPr>
            <p:nvPr/>
          </p:nvSpPr>
          <p:spPr bwMode="auto">
            <a:xfrm>
              <a:off x="3024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68" name="Oval 448"/>
            <p:cNvSpPr>
              <a:spLocks noChangeArrowheads="1"/>
            </p:cNvSpPr>
            <p:nvPr/>
          </p:nvSpPr>
          <p:spPr bwMode="auto">
            <a:xfrm>
              <a:off x="3120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69" name="Oval 449"/>
            <p:cNvSpPr>
              <a:spLocks noChangeArrowheads="1"/>
            </p:cNvSpPr>
            <p:nvPr/>
          </p:nvSpPr>
          <p:spPr bwMode="auto">
            <a:xfrm>
              <a:off x="3216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70" name="Oval 450"/>
            <p:cNvSpPr>
              <a:spLocks noChangeArrowheads="1"/>
            </p:cNvSpPr>
            <p:nvPr/>
          </p:nvSpPr>
          <p:spPr bwMode="auto">
            <a:xfrm>
              <a:off x="3312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71" name="Oval 451"/>
            <p:cNvSpPr>
              <a:spLocks noChangeArrowheads="1"/>
            </p:cNvSpPr>
            <p:nvPr/>
          </p:nvSpPr>
          <p:spPr bwMode="auto">
            <a:xfrm>
              <a:off x="3408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72" name="Oval 452"/>
            <p:cNvSpPr>
              <a:spLocks noChangeArrowheads="1"/>
            </p:cNvSpPr>
            <p:nvPr/>
          </p:nvSpPr>
          <p:spPr bwMode="auto">
            <a:xfrm>
              <a:off x="3504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73" name="Oval 453"/>
            <p:cNvSpPr>
              <a:spLocks noChangeArrowheads="1"/>
            </p:cNvSpPr>
            <p:nvPr/>
          </p:nvSpPr>
          <p:spPr bwMode="auto">
            <a:xfrm>
              <a:off x="3600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74" name="Oval 454"/>
            <p:cNvSpPr>
              <a:spLocks noChangeArrowheads="1"/>
            </p:cNvSpPr>
            <p:nvPr/>
          </p:nvSpPr>
          <p:spPr bwMode="auto">
            <a:xfrm>
              <a:off x="3696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75" name="Oval 455"/>
            <p:cNvSpPr>
              <a:spLocks noChangeArrowheads="1"/>
            </p:cNvSpPr>
            <p:nvPr/>
          </p:nvSpPr>
          <p:spPr bwMode="auto">
            <a:xfrm>
              <a:off x="3792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76" name="Oval 456"/>
            <p:cNvSpPr>
              <a:spLocks noChangeArrowheads="1"/>
            </p:cNvSpPr>
            <p:nvPr/>
          </p:nvSpPr>
          <p:spPr bwMode="auto">
            <a:xfrm>
              <a:off x="3888" y="36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77" name="Oval 457"/>
            <p:cNvSpPr>
              <a:spLocks noChangeArrowheads="1"/>
            </p:cNvSpPr>
            <p:nvPr/>
          </p:nvSpPr>
          <p:spPr bwMode="auto">
            <a:xfrm>
              <a:off x="2064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78" name="Oval 458"/>
            <p:cNvSpPr>
              <a:spLocks noChangeArrowheads="1"/>
            </p:cNvSpPr>
            <p:nvPr/>
          </p:nvSpPr>
          <p:spPr bwMode="auto">
            <a:xfrm>
              <a:off x="2160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79" name="Oval 459"/>
            <p:cNvSpPr>
              <a:spLocks noChangeArrowheads="1"/>
            </p:cNvSpPr>
            <p:nvPr/>
          </p:nvSpPr>
          <p:spPr bwMode="auto">
            <a:xfrm>
              <a:off x="2256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80" name="Oval 460"/>
            <p:cNvSpPr>
              <a:spLocks noChangeArrowheads="1"/>
            </p:cNvSpPr>
            <p:nvPr/>
          </p:nvSpPr>
          <p:spPr bwMode="auto">
            <a:xfrm>
              <a:off x="2352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81" name="Oval 461"/>
            <p:cNvSpPr>
              <a:spLocks noChangeArrowheads="1"/>
            </p:cNvSpPr>
            <p:nvPr/>
          </p:nvSpPr>
          <p:spPr bwMode="auto">
            <a:xfrm>
              <a:off x="2448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82" name="Oval 462"/>
            <p:cNvSpPr>
              <a:spLocks noChangeArrowheads="1"/>
            </p:cNvSpPr>
            <p:nvPr/>
          </p:nvSpPr>
          <p:spPr bwMode="auto">
            <a:xfrm>
              <a:off x="2544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83" name="Oval 463"/>
            <p:cNvSpPr>
              <a:spLocks noChangeArrowheads="1"/>
            </p:cNvSpPr>
            <p:nvPr/>
          </p:nvSpPr>
          <p:spPr bwMode="auto">
            <a:xfrm>
              <a:off x="2640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84" name="Oval 464"/>
            <p:cNvSpPr>
              <a:spLocks noChangeArrowheads="1"/>
            </p:cNvSpPr>
            <p:nvPr/>
          </p:nvSpPr>
          <p:spPr bwMode="auto">
            <a:xfrm>
              <a:off x="2736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85" name="Oval 465"/>
            <p:cNvSpPr>
              <a:spLocks noChangeArrowheads="1"/>
            </p:cNvSpPr>
            <p:nvPr/>
          </p:nvSpPr>
          <p:spPr bwMode="auto">
            <a:xfrm>
              <a:off x="2832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86" name="Oval 466"/>
            <p:cNvSpPr>
              <a:spLocks noChangeArrowheads="1"/>
            </p:cNvSpPr>
            <p:nvPr/>
          </p:nvSpPr>
          <p:spPr bwMode="auto">
            <a:xfrm>
              <a:off x="2928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87" name="Oval 467"/>
            <p:cNvSpPr>
              <a:spLocks noChangeArrowheads="1"/>
            </p:cNvSpPr>
            <p:nvPr/>
          </p:nvSpPr>
          <p:spPr bwMode="auto">
            <a:xfrm>
              <a:off x="3024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88" name="Oval 468"/>
            <p:cNvSpPr>
              <a:spLocks noChangeArrowheads="1"/>
            </p:cNvSpPr>
            <p:nvPr/>
          </p:nvSpPr>
          <p:spPr bwMode="auto">
            <a:xfrm>
              <a:off x="3120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89" name="Oval 469"/>
            <p:cNvSpPr>
              <a:spLocks noChangeArrowheads="1"/>
            </p:cNvSpPr>
            <p:nvPr/>
          </p:nvSpPr>
          <p:spPr bwMode="auto">
            <a:xfrm>
              <a:off x="3216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90" name="Oval 470"/>
            <p:cNvSpPr>
              <a:spLocks noChangeArrowheads="1"/>
            </p:cNvSpPr>
            <p:nvPr/>
          </p:nvSpPr>
          <p:spPr bwMode="auto">
            <a:xfrm>
              <a:off x="3312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91" name="Oval 471"/>
            <p:cNvSpPr>
              <a:spLocks noChangeArrowheads="1"/>
            </p:cNvSpPr>
            <p:nvPr/>
          </p:nvSpPr>
          <p:spPr bwMode="auto">
            <a:xfrm>
              <a:off x="3408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92" name="Oval 472"/>
            <p:cNvSpPr>
              <a:spLocks noChangeArrowheads="1"/>
            </p:cNvSpPr>
            <p:nvPr/>
          </p:nvSpPr>
          <p:spPr bwMode="auto">
            <a:xfrm>
              <a:off x="3504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93" name="Oval 473"/>
            <p:cNvSpPr>
              <a:spLocks noChangeArrowheads="1"/>
            </p:cNvSpPr>
            <p:nvPr/>
          </p:nvSpPr>
          <p:spPr bwMode="auto">
            <a:xfrm>
              <a:off x="3600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94" name="Oval 474"/>
            <p:cNvSpPr>
              <a:spLocks noChangeArrowheads="1"/>
            </p:cNvSpPr>
            <p:nvPr/>
          </p:nvSpPr>
          <p:spPr bwMode="auto">
            <a:xfrm>
              <a:off x="3696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95" name="Oval 475"/>
            <p:cNvSpPr>
              <a:spLocks noChangeArrowheads="1"/>
            </p:cNvSpPr>
            <p:nvPr/>
          </p:nvSpPr>
          <p:spPr bwMode="auto">
            <a:xfrm>
              <a:off x="3792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96" name="Oval 476"/>
            <p:cNvSpPr>
              <a:spLocks noChangeArrowheads="1"/>
            </p:cNvSpPr>
            <p:nvPr/>
          </p:nvSpPr>
          <p:spPr bwMode="auto">
            <a:xfrm>
              <a:off x="3888" y="369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97" name="Oval 477"/>
            <p:cNvSpPr>
              <a:spLocks noChangeArrowheads="1"/>
            </p:cNvSpPr>
            <p:nvPr/>
          </p:nvSpPr>
          <p:spPr bwMode="auto">
            <a:xfrm>
              <a:off x="2064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98" name="Oval 478"/>
            <p:cNvSpPr>
              <a:spLocks noChangeArrowheads="1"/>
            </p:cNvSpPr>
            <p:nvPr/>
          </p:nvSpPr>
          <p:spPr bwMode="auto">
            <a:xfrm>
              <a:off x="2160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199" name="Oval 479"/>
            <p:cNvSpPr>
              <a:spLocks noChangeArrowheads="1"/>
            </p:cNvSpPr>
            <p:nvPr/>
          </p:nvSpPr>
          <p:spPr bwMode="auto">
            <a:xfrm>
              <a:off x="2256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00" name="Oval 480"/>
            <p:cNvSpPr>
              <a:spLocks noChangeArrowheads="1"/>
            </p:cNvSpPr>
            <p:nvPr/>
          </p:nvSpPr>
          <p:spPr bwMode="auto">
            <a:xfrm>
              <a:off x="2352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01" name="Oval 481"/>
            <p:cNvSpPr>
              <a:spLocks noChangeArrowheads="1"/>
            </p:cNvSpPr>
            <p:nvPr/>
          </p:nvSpPr>
          <p:spPr bwMode="auto">
            <a:xfrm>
              <a:off x="2448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02" name="Oval 482"/>
            <p:cNvSpPr>
              <a:spLocks noChangeArrowheads="1"/>
            </p:cNvSpPr>
            <p:nvPr/>
          </p:nvSpPr>
          <p:spPr bwMode="auto">
            <a:xfrm>
              <a:off x="2544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03" name="Oval 483"/>
            <p:cNvSpPr>
              <a:spLocks noChangeArrowheads="1"/>
            </p:cNvSpPr>
            <p:nvPr/>
          </p:nvSpPr>
          <p:spPr bwMode="auto">
            <a:xfrm>
              <a:off x="2640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04" name="Oval 484"/>
            <p:cNvSpPr>
              <a:spLocks noChangeArrowheads="1"/>
            </p:cNvSpPr>
            <p:nvPr/>
          </p:nvSpPr>
          <p:spPr bwMode="auto">
            <a:xfrm>
              <a:off x="2736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05" name="Oval 485"/>
            <p:cNvSpPr>
              <a:spLocks noChangeArrowheads="1"/>
            </p:cNvSpPr>
            <p:nvPr/>
          </p:nvSpPr>
          <p:spPr bwMode="auto">
            <a:xfrm>
              <a:off x="2832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06" name="Oval 486"/>
            <p:cNvSpPr>
              <a:spLocks noChangeArrowheads="1"/>
            </p:cNvSpPr>
            <p:nvPr/>
          </p:nvSpPr>
          <p:spPr bwMode="auto">
            <a:xfrm>
              <a:off x="2928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07" name="Oval 487"/>
            <p:cNvSpPr>
              <a:spLocks noChangeArrowheads="1"/>
            </p:cNvSpPr>
            <p:nvPr/>
          </p:nvSpPr>
          <p:spPr bwMode="auto">
            <a:xfrm>
              <a:off x="3024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08" name="Oval 488"/>
            <p:cNvSpPr>
              <a:spLocks noChangeArrowheads="1"/>
            </p:cNvSpPr>
            <p:nvPr/>
          </p:nvSpPr>
          <p:spPr bwMode="auto">
            <a:xfrm>
              <a:off x="3120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09" name="Oval 489"/>
            <p:cNvSpPr>
              <a:spLocks noChangeArrowheads="1"/>
            </p:cNvSpPr>
            <p:nvPr/>
          </p:nvSpPr>
          <p:spPr bwMode="auto">
            <a:xfrm>
              <a:off x="3216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10" name="Oval 490"/>
            <p:cNvSpPr>
              <a:spLocks noChangeArrowheads="1"/>
            </p:cNvSpPr>
            <p:nvPr/>
          </p:nvSpPr>
          <p:spPr bwMode="auto">
            <a:xfrm>
              <a:off x="3312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11" name="Oval 491"/>
            <p:cNvSpPr>
              <a:spLocks noChangeArrowheads="1"/>
            </p:cNvSpPr>
            <p:nvPr/>
          </p:nvSpPr>
          <p:spPr bwMode="auto">
            <a:xfrm>
              <a:off x="3408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12" name="Oval 492"/>
            <p:cNvSpPr>
              <a:spLocks noChangeArrowheads="1"/>
            </p:cNvSpPr>
            <p:nvPr/>
          </p:nvSpPr>
          <p:spPr bwMode="auto">
            <a:xfrm>
              <a:off x="3504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13" name="Oval 493"/>
            <p:cNvSpPr>
              <a:spLocks noChangeArrowheads="1"/>
            </p:cNvSpPr>
            <p:nvPr/>
          </p:nvSpPr>
          <p:spPr bwMode="auto">
            <a:xfrm>
              <a:off x="3600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14" name="Oval 494"/>
            <p:cNvSpPr>
              <a:spLocks noChangeArrowheads="1"/>
            </p:cNvSpPr>
            <p:nvPr/>
          </p:nvSpPr>
          <p:spPr bwMode="auto">
            <a:xfrm>
              <a:off x="3696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15" name="Oval 495"/>
            <p:cNvSpPr>
              <a:spLocks noChangeArrowheads="1"/>
            </p:cNvSpPr>
            <p:nvPr/>
          </p:nvSpPr>
          <p:spPr bwMode="auto">
            <a:xfrm>
              <a:off x="3792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16" name="Oval 496"/>
            <p:cNvSpPr>
              <a:spLocks noChangeArrowheads="1"/>
            </p:cNvSpPr>
            <p:nvPr/>
          </p:nvSpPr>
          <p:spPr bwMode="auto">
            <a:xfrm>
              <a:off x="3888" y="379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17" name="Oval 497"/>
            <p:cNvSpPr>
              <a:spLocks noChangeArrowheads="1"/>
            </p:cNvSpPr>
            <p:nvPr/>
          </p:nvSpPr>
          <p:spPr bwMode="auto">
            <a:xfrm>
              <a:off x="2064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18" name="Oval 498"/>
            <p:cNvSpPr>
              <a:spLocks noChangeArrowheads="1"/>
            </p:cNvSpPr>
            <p:nvPr/>
          </p:nvSpPr>
          <p:spPr bwMode="auto">
            <a:xfrm>
              <a:off x="2160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19" name="Oval 499"/>
            <p:cNvSpPr>
              <a:spLocks noChangeArrowheads="1"/>
            </p:cNvSpPr>
            <p:nvPr/>
          </p:nvSpPr>
          <p:spPr bwMode="auto">
            <a:xfrm>
              <a:off x="2256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20" name="Oval 500"/>
            <p:cNvSpPr>
              <a:spLocks noChangeArrowheads="1"/>
            </p:cNvSpPr>
            <p:nvPr/>
          </p:nvSpPr>
          <p:spPr bwMode="auto">
            <a:xfrm>
              <a:off x="2352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21" name="Oval 501"/>
            <p:cNvSpPr>
              <a:spLocks noChangeArrowheads="1"/>
            </p:cNvSpPr>
            <p:nvPr/>
          </p:nvSpPr>
          <p:spPr bwMode="auto">
            <a:xfrm>
              <a:off x="2448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22" name="Oval 502"/>
            <p:cNvSpPr>
              <a:spLocks noChangeArrowheads="1"/>
            </p:cNvSpPr>
            <p:nvPr/>
          </p:nvSpPr>
          <p:spPr bwMode="auto">
            <a:xfrm>
              <a:off x="2544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23" name="Oval 503"/>
            <p:cNvSpPr>
              <a:spLocks noChangeArrowheads="1"/>
            </p:cNvSpPr>
            <p:nvPr/>
          </p:nvSpPr>
          <p:spPr bwMode="auto">
            <a:xfrm>
              <a:off x="2640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24" name="Oval 504"/>
            <p:cNvSpPr>
              <a:spLocks noChangeArrowheads="1"/>
            </p:cNvSpPr>
            <p:nvPr/>
          </p:nvSpPr>
          <p:spPr bwMode="auto">
            <a:xfrm>
              <a:off x="2736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25" name="Oval 505"/>
            <p:cNvSpPr>
              <a:spLocks noChangeArrowheads="1"/>
            </p:cNvSpPr>
            <p:nvPr/>
          </p:nvSpPr>
          <p:spPr bwMode="auto">
            <a:xfrm>
              <a:off x="2832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26" name="Oval 506"/>
            <p:cNvSpPr>
              <a:spLocks noChangeArrowheads="1"/>
            </p:cNvSpPr>
            <p:nvPr/>
          </p:nvSpPr>
          <p:spPr bwMode="auto">
            <a:xfrm>
              <a:off x="2928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27" name="Oval 507"/>
            <p:cNvSpPr>
              <a:spLocks noChangeArrowheads="1"/>
            </p:cNvSpPr>
            <p:nvPr/>
          </p:nvSpPr>
          <p:spPr bwMode="auto">
            <a:xfrm>
              <a:off x="3024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28" name="Oval 508"/>
            <p:cNvSpPr>
              <a:spLocks noChangeArrowheads="1"/>
            </p:cNvSpPr>
            <p:nvPr/>
          </p:nvSpPr>
          <p:spPr bwMode="auto">
            <a:xfrm>
              <a:off x="3120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29" name="Oval 509"/>
            <p:cNvSpPr>
              <a:spLocks noChangeArrowheads="1"/>
            </p:cNvSpPr>
            <p:nvPr/>
          </p:nvSpPr>
          <p:spPr bwMode="auto">
            <a:xfrm>
              <a:off x="3216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30" name="Oval 510"/>
            <p:cNvSpPr>
              <a:spLocks noChangeArrowheads="1"/>
            </p:cNvSpPr>
            <p:nvPr/>
          </p:nvSpPr>
          <p:spPr bwMode="auto">
            <a:xfrm>
              <a:off x="3312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31" name="Oval 511"/>
            <p:cNvSpPr>
              <a:spLocks noChangeArrowheads="1"/>
            </p:cNvSpPr>
            <p:nvPr/>
          </p:nvSpPr>
          <p:spPr bwMode="auto">
            <a:xfrm>
              <a:off x="3408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32" name="Oval 512"/>
            <p:cNvSpPr>
              <a:spLocks noChangeArrowheads="1"/>
            </p:cNvSpPr>
            <p:nvPr/>
          </p:nvSpPr>
          <p:spPr bwMode="auto">
            <a:xfrm>
              <a:off x="3504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33" name="Oval 513"/>
            <p:cNvSpPr>
              <a:spLocks noChangeArrowheads="1"/>
            </p:cNvSpPr>
            <p:nvPr/>
          </p:nvSpPr>
          <p:spPr bwMode="auto">
            <a:xfrm>
              <a:off x="3600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34" name="Oval 514"/>
            <p:cNvSpPr>
              <a:spLocks noChangeArrowheads="1"/>
            </p:cNvSpPr>
            <p:nvPr/>
          </p:nvSpPr>
          <p:spPr bwMode="auto">
            <a:xfrm>
              <a:off x="3696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35" name="Oval 515"/>
            <p:cNvSpPr>
              <a:spLocks noChangeArrowheads="1"/>
            </p:cNvSpPr>
            <p:nvPr/>
          </p:nvSpPr>
          <p:spPr bwMode="auto">
            <a:xfrm>
              <a:off x="3792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36" name="Oval 516"/>
            <p:cNvSpPr>
              <a:spLocks noChangeArrowheads="1"/>
            </p:cNvSpPr>
            <p:nvPr/>
          </p:nvSpPr>
          <p:spPr bwMode="auto">
            <a:xfrm>
              <a:off x="3888" y="388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37" name="Oval 517"/>
            <p:cNvSpPr>
              <a:spLocks noChangeArrowheads="1"/>
            </p:cNvSpPr>
            <p:nvPr/>
          </p:nvSpPr>
          <p:spPr bwMode="auto">
            <a:xfrm>
              <a:off x="2064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38" name="Oval 518"/>
            <p:cNvSpPr>
              <a:spLocks noChangeArrowheads="1"/>
            </p:cNvSpPr>
            <p:nvPr/>
          </p:nvSpPr>
          <p:spPr bwMode="auto">
            <a:xfrm>
              <a:off x="2160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39" name="Oval 519"/>
            <p:cNvSpPr>
              <a:spLocks noChangeArrowheads="1"/>
            </p:cNvSpPr>
            <p:nvPr/>
          </p:nvSpPr>
          <p:spPr bwMode="auto">
            <a:xfrm>
              <a:off x="2256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40" name="Oval 520"/>
            <p:cNvSpPr>
              <a:spLocks noChangeArrowheads="1"/>
            </p:cNvSpPr>
            <p:nvPr/>
          </p:nvSpPr>
          <p:spPr bwMode="auto">
            <a:xfrm>
              <a:off x="2352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41" name="Oval 521"/>
            <p:cNvSpPr>
              <a:spLocks noChangeArrowheads="1"/>
            </p:cNvSpPr>
            <p:nvPr/>
          </p:nvSpPr>
          <p:spPr bwMode="auto">
            <a:xfrm>
              <a:off x="2448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42" name="Oval 522"/>
            <p:cNvSpPr>
              <a:spLocks noChangeArrowheads="1"/>
            </p:cNvSpPr>
            <p:nvPr/>
          </p:nvSpPr>
          <p:spPr bwMode="auto">
            <a:xfrm>
              <a:off x="2544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43" name="Oval 523"/>
            <p:cNvSpPr>
              <a:spLocks noChangeArrowheads="1"/>
            </p:cNvSpPr>
            <p:nvPr/>
          </p:nvSpPr>
          <p:spPr bwMode="auto">
            <a:xfrm>
              <a:off x="2640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44" name="Oval 524"/>
            <p:cNvSpPr>
              <a:spLocks noChangeArrowheads="1"/>
            </p:cNvSpPr>
            <p:nvPr/>
          </p:nvSpPr>
          <p:spPr bwMode="auto">
            <a:xfrm>
              <a:off x="2736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45" name="Oval 525"/>
            <p:cNvSpPr>
              <a:spLocks noChangeArrowheads="1"/>
            </p:cNvSpPr>
            <p:nvPr/>
          </p:nvSpPr>
          <p:spPr bwMode="auto">
            <a:xfrm>
              <a:off x="2832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46" name="Oval 526"/>
            <p:cNvSpPr>
              <a:spLocks noChangeArrowheads="1"/>
            </p:cNvSpPr>
            <p:nvPr/>
          </p:nvSpPr>
          <p:spPr bwMode="auto">
            <a:xfrm>
              <a:off x="2928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47" name="Oval 527"/>
            <p:cNvSpPr>
              <a:spLocks noChangeArrowheads="1"/>
            </p:cNvSpPr>
            <p:nvPr/>
          </p:nvSpPr>
          <p:spPr bwMode="auto">
            <a:xfrm>
              <a:off x="3024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48" name="Oval 528"/>
            <p:cNvSpPr>
              <a:spLocks noChangeArrowheads="1"/>
            </p:cNvSpPr>
            <p:nvPr/>
          </p:nvSpPr>
          <p:spPr bwMode="auto">
            <a:xfrm>
              <a:off x="3120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49" name="Oval 529"/>
            <p:cNvSpPr>
              <a:spLocks noChangeArrowheads="1"/>
            </p:cNvSpPr>
            <p:nvPr/>
          </p:nvSpPr>
          <p:spPr bwMode="auto">
            <a:xfrm>
              <a:off x="3216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50" name="Oval 530"/>
            <p:cNvSpPr>
              <a:spLocks noChangeArrowheads="1"/>
            </p:cNvSpPr>
            <p:nvPr/>
          </p:nvSpPr>
          <p:spPr bwMode="auto">
            <a:xfrm>
              <a:off x="3312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51" name="Oval 531"/>
            <p:cNvSpPr>
              <a:spLocks noChangeArrowheads="1"/>
            </p:cNvSpPr>
            <p:nvPr/>
          </p:nvSpPr>
          <p:spPr bwMode="auto">
            <a:xfrm>
              <a:off x="3408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52" name="Oval 532"/>
            <p:cNvSpPr>
              <a:spLocks noChangeArrowheads="1"/>
            </p:cNvSpPr>
            <p:nvPr/>
          </p:nvSpPr>
          <p:spPr bwMode="auto">
            <a:xfrm>
              <a:off x="3504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53" name="Oval 533"/>
            <p:cNvSpPr>
              <a:spLocks noChangeArrowheads="1"/>
            </p:cNvSpPr>
            <p:nvPr/>
          </p:nvSpPr>
          <p:spPr bwMode="auto">
            <a:xfrm>
              <a:off x="3600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54" name="Oval 534"/>
            <p:cNvSpPr>
              <a:spLocks noChangeArrowheads="1"/>
            </p:cNvSpPr>
            <p:nvPr/>
          </p:nvSpPr>
          <p:spPr bwMode="auto">
            <a:xfrm>
              <a:off x="3696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55" name="Oval 535"/>
            <p:cNvSpPr>
              <a:spLocks noChangeArrowheads="1"/>
            </p:cNvSpPr>
            <p:nvPr/>
          </p:nvSpPr>
          <p:spPr bwMode="auto">
            <a:xfrm>
              <a:off x="3792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59256" name="Oval 536"/>
            <p:cNvSpPr>
              <a:spLocks noChangeArrowheads="1"/>
            </p:cNvSpPr>
            <p:nvPr/>
          </p:nvSpPr>
          <p:spPr bwMode="auto">
            <a:xfrm>
              <a:off x="3888" y="398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" name="Text Box 22"/>
          <p:cNvSpPr txBox="1">
            <a:spLocks noChangeArrowheads="1"/>
          </p:cNvSpPr>
          <p:nvPr/>
        </p:nvSpPr>
        <p:spPr bwMode="auto">
          <a:xfrm>
            <a:off x="6324600" y="4343400"/>
            <a:ext cx="2438400" cy="121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95000"/>
              </a:lnSpc>
              <a:spcBef>
                <a:spcPct val="10000"/>
              </a:spcBef>
            </a:pPr>
            <a:r>
              <a:rPr lang="en-US" sz="2400" dirty="0">
                <a:sym typeface="Symbol" pitchFamily="18" charset="2"/>
              </a:rPr>
              <a:t>P(A|C)   =.5 </a:t>
            </a:r>
          </a:p>
          <a:p>
            <a:pPr algn="l">
              <a:lnSpc>
                <a:spcPct val="95000"/>
              </a:lnSpc>
              <a:spcBef>
                <a:spcPct val="10000"/>
              </a:spcBef>
            </a:pPr>
            <a:r>
              <a:rPr lang="en-US" sz="2400" dirty="0" smtClean="0"/>
              <a:t>P(A|B</a:t>
            </a:r>
            <a:r>
              <a:rPr lang="en-US" sz="2400" dirty="0"/>
              <a:t>,</a:t>
            </a:r>
            <a:r>
              <a:rPr lang="en-US" dirty="0">
                <a:sym typeface="Symbol" pitchFamily="18" charset="2"/>
              </a:rPr>
              <a:t></a:t>
            </a:r>
            <a:r>
              <a:rPr lang="en-US" sz="2400" dirty="0"/>
              <a:t>C)=.5</a:t>
            </a:r>
          </a:p>
          <a:p>
            <a:pPr algn="l">
              <a:lnSpc>
                <a:spcPct val="95000"/>
              </a:lnSpc>
              <a:spcBef>
                <a:spcPct val="10000"/>
              </a:spcBef>
            </a:pPr>
            <a:endParaRPr lang="en-US" sz="2400" dirty="0"/>
          </a:p>
        </p:txBody>
      </p:sp>
      <p:sp>
        <p:nvSpPr>
          <p:cNvPr id="159258" name="Rectangle 538"/>
          <p:cNvSpPr>
            <a:spLocks noChangeArrowheads="1"/>
          </p:cNvSpPr>
          <p:nvPr/>
        </p:nvSpPr>
        <p:spPr bwMode="auto">
          <a:xfrm>
            <a:off x="3276600" y="2362200"/>
            <a:ext cx="3048000" cy="4191000"/>
          </a:xfrm>
          <a:prstGeom prst="rect">
            <a:avLst/>
          </a:prstGeom>
          <a:solidFill>
            <a:srgbClr val="FFFFFF">
              <a:alpha val="88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304800" y="2895600"/>
            <a:ext cx="14478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sz="2400">
                <a:solidFill>
                  <a:schemeClr val="bg1"/>
                </a:solidFill>
              </a:rPr>
              <a:t>A</a:t>
            </a:r>
            <a:r>
              <a:rPr lang="en-US" sz="2400">
                <a:solidFill>
                  <a:schemeClr val="bg1"/>
                </a:solidFill>
                <a:sym typeface="Symbol" pitchFamily="18" charset="2"/>
              </a:rPr>
              <a:t></a:t>
            </a:r>
            <a:r>
              <a:rPr lang="en-US" sz="2400">
                <a:solidFill>
                  <a:schemeClr val="bg1"/>
                </a:solidFill>
              </a:rPr>
              <a:t>C         </a:t>
            </a: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1752600" y="3330575"/>
            <a:ext cx="21336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sz="2400" dirty="0">
                <a:solidFill>
                  <a:schemeClr val="bg1"/>
                </a:solidFill>
              </a:rPr>
              <a:t>A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</a:t>
            </a:r>
            <a:r>
              <a:rPr lang="en-US" sz="2400" dirty="0">
                <a:solidFill>
                  <a:schemeClr val="bg1"/>
                </a:solidFill>
              </a:rPr>
              <a:t>B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</a:t>
            </a:r>
            <a:r>
              <a:rPr lang="en-US" sz="2400" dirty="0">
                <a:solidFill>
                  <a:schemeClr val="bg1"/>
                </a:solidFill>
              </a:rPr>
              <a:t>C</a:t>
            </a:r>
            <a:r>
              <a:rPr lang="en-US" sz="3200" dirty="0">
                <a:solidFill>
                  <a:schemeClr val="bg1"/>
                </a:solidFill>
              </a:rPr>
              <a:t>          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2133600" y="4686300"/>
            <a:ext cx="21336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sz="2400" dirty="0">
                <a:solidFill>
                  <a:schemeClr val="bg1"/>
                </a:solidFill>
              </a:rPr>
              <a:t>B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</a:t>
            </a:r>
            <a:r>
              <a:rPr lang="en-US" sz="2400" dirty="0">
                <a:solidFill>
                  <a:schemeClr val="bg1"/>
                </a:solidFill>
              </a:rPr>
              <a:t>C</a:t>
            </a:r>
            <a:r>
              <a:rPr lang="en-US" sz="3200" dirty="0">
                <a:solidFill>
                  <a:schemeClr val="bg1"/>
                </a:solidFill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4036290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Conditional Independence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00" y="1498600"/>
            <a:ext cx="8915400" cy="5257800"/>
          </a:xfrm>
          <a:ln/>
        </p:spPr>
        <p:txBody>
          <a:bodyPr rIns="132080"/>
          <a:lstStyle/>
          <a:p>
            <a:r>
              <a:rPr lang="en-US" sz="2200"/>
              <a:t>P(Toothache, Cavity, Catch)</a:t>
            </a:r>
          </a:p>
          <a:p>
            <a:r>
              <a:rPr lang="en-US" sz="2200"/>
              <a:t>If I have a cavity, the probability that the probe catches in it doesn't depend on whether I have a toothache:</a:t>
            </a:r>
          </a:p>
          <a:p>
            <a:pPr marL="782638" lvl="1"/>
            <a:r>
              <a:rPr lang="en-US" sz="2000"/>
              <a:t>P(+catch | +toothache, +cavity) = P(+catch | +cavity)</a:t>
            </a:r>
          </a:p>
          <a:p>
            <a:r>
              <a:rPr lang="en-US" sz="2200"/>
              <a:t>The same independence holds if I don’t have a cavity:</a:t>
            </a:r>
          </a:p>
          <a:p>
            <a:pPr marL="782638" lvl="1"/>
            <a:r>
              <a:rPr lang="en-US" sz="2000"/>
              <a:t>P(+catch | +toothache, </a:t>
            </a:r>
            <a:r>
              <a:rPr lang="en-US" sz="2000">
                <a:latin typeface="Symbol" pitchFamily="18" charset="2"/>
                <a:ea typeface="Symbol" pitchFamily="18" charset="2"/>
                <a:cs typeface="Symbol" pitchFamily="18" charset="2"/>
                <a:sym typeface="Symbol" pitchFamily="18" charset="2"/>
              </a:rPr>
              <a:t>¬</a:t>
            </a:r>
            <a:r>
              <a:rPr lang="en-US" sz="2000"/>
              <a:t>cavity) = P(+catch| </a:t>
            </a:r>
            <a:r>
              <a:rPr lang="en-US" sz="2000">
                <a:latin typeface="Symbol" pitchFamily="18" charset="2"/>
                <a:ea typeface="Symbol" pitchFamily="18" charset="2"/>
                <a:cs typeface="Symbol" pitchFamily="18" charset="2"/>
                <a:sym typeface="Symbol" pitchFamily="18" charset="2"/>
              </a:rPr>
              <a:t>¬</a:t>
            </a:r>
            <a:r>
              <a:rPr lang="en-US" sz="2000"/>
              <a:t>cavity)</a:t>
            </a:r>
            <a:endParaRPr lang="en-US" sz="3000"/>
          </a:p>
          <a:p>
            <a:r>
              <a:rPr lang="en-US" sz="2200"/>
              <a:t>Catch is </a:t>
            </a:r>
            <a:r>
              <a:rPr lang="en-US" sz="2200">
                <a:latin typeface="Arial Italic" charset="0"/>
                <a:cs typeface="Arial Italic" charset="0"/>
                <a:sym typeface="Arial Italic" charset="0"/>
              </a:rPr>
              <a:t>conditionally independent</a:t>
            </a:r>
            <a:r>
              <a:rPr lang="en-US" sz="2200"/>
              <a:t> of Toothache given Cavity:</a:t>
            </a:r>
          </a:p>
          <a:p>
            <a:pPr marL="782638" lvl="1"/>
            <a:r>
              <a:rPr lang="en-US" sz="2000"/>
              <a:t>P(Catch | Toothache, Cavity) = P(Catch | Cavity)</a:t>
            </a:r>
          </a:p>
          <a:p>
            <a:r>
              <a:rPr lang="en-US" sz="2200"/>
              <a:t>Equivalent statements:</a:t>
            </a:r>
          </a:p>
          <a:p>
            <a:pPr marL="782638" lvl="1"/>
            <a:r>
              <a:rPr lang="en-US" sz="2000"/>
              <a:t>P(Toothache | Catch , Cavity) = P(Toothache | Cavity)</a:t>
            </a:r>
          </a:p>
          <a:p>
            <a:pPr marL="782638" lvl="1"/>
            <a:r>
              <a:rPr lang="en-US" sz="2000"/>
              <a:t>P(Toothache, Catch | Cavity) = P(Toothache | Cavity) P(Catch | Cavity)</a:t>
            </a:r>
          </a:p>
          <a:p>
            <a:pPr marL="782638" lvl="1"/>
            <a:r>
              <a:rPr lang="en-US" sz="2000"/>
              <a:t>One can be derived from the other easily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2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3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4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 advAuto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Outline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257800"/>
          </a:xfrm>
          <a:ln/>
        </p:spPr>
        <p:txBody>
          <a:bodyPr rIns="132080"/>
          <a:lstStyle/>
          <a:p>
            <a:pPr marL="782638" lvl="1"/>
            <a:endParaRPr lang="en-US" sz="2700" dirty="0"/>
          </a:p>
          <a:p>
            <a:r>
              <a:rPr lang="en-US" sz="2700" dirty="0"/>
              <a:t>Probabilistic models (and inference)</a:t>
            </a:r>
          </a:p>
          <a:p>
            <a:pPr marL="782638" lvl="1"/>
            <a:r>
              <a:rPr lang="en-US" sz="2700" dirty="0"/>
              <a:t>Bayesian Networks (BNs)</a:t>
            </a:r>
          </a:p>
          <a:p>
            <a:pPr marL="782638" lvl="1"/>
            <a:r>
              <a:rPr lang="en-US" sz="2700" dirty="0"/>
              <a:t>Independence in </a:t>
            </a:r>
            <a:r>
              <a:rPr lang="en-US" sz="2700" dirty="0" smtClean="0"/>
              <a:t>BNs</a:t>
            </a:r>
          </a:p>
          <a:p>
            <a:pPr marL="782638" lvl="1"/>
            <a:r>
              <a:rPr lang="en-US" sz="2700" dirty="0" smtClean="0"/>
              <a:t>Efficient Inference in BNs</a:t>
            </a:r>
          </a:p>
          <a:p>
            <a:pPr marL="782638" lvl="1"/>
            <a:r>
              <a:rPr lang="en-US" sz="2700" dirty="0" smtClean="0"/>
              <a:t>Learning </a:t>
            </a:r>
            <a:endParaRPr lang="en-US" sz="27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Ghostbusters Chain Rule</a:t>
            </a:r>
          </a:p>
        </p:txBody>
      </p:sp>
      <p:graphicFrame>
        <p:nvGraphicFramePr>
          <p:cNvPr id="2355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6932172"/>
              </p:ext>
            </p:extLst>
          </p:nvPr>
        </p:nvGraphicFramePr>
        <p:xfrm>
          <a:off x="4953002" y="2286000"/>
          <a:ext cx="3646487" cy="4141472"/>
        </p:xfrm>
        <a:graphic>
          <a:graphicData uri="http://schemas.openxmlformats.org/drawingml/2006/table">
            <a:tbl>
              <a:tblPr/>
              <a:tblGrid>
                <a:gridCol w="685798"/>
                <a:gridCol w="685800"/>
                <a:gridCol w="609600"/>
                <a:gridCol w="1665289"/>
              </a:tblGrid>
              <a:tr h="450850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cs typeface="Arial Bold" charset="0"/>
                          <a:sym typeface="Arial Bold" charset="0"/>
                        </a:rPr>
                        <a:t>T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cs typeface="Arial Bold" charset="0"/>
                          <a:sym typeface="Arial Bold" charset="0"/>
                        </a:rPr>
                        <a:t>B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cs typeface="Arial Bold" charset="0"/>
                          <a:sym typeface="Arial Bold" charset="0"/>
                        </a:rPr>
                        <a:t>G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cs typeface="Arial Bold" charset="0"/>
                          <a:sym typeface="Arial Bold" charset="0"/>
                        </a:rPr>
                        <a:t>P(T,B,G)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+b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+b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b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0.24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b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0.04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 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+b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0.04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+b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0.24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b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0.06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b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0.06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3677" name="Rectangle 125"/>
          <p:cNvSpPr>
            <a:spLocks/>
          </p:cNvSpPr>
          <p:nvPr/>
        </p:nvSpPr>
        <p:spPr bwMode="auto">
          <a:xfrm>
            <a:off x="457200" y="1576388"/>
            <a:ext cx="46228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82588" indent="-342900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000">
                <a:solidFill>
                  <a:srgbClr val="333399"/>
                </a:solidFill>
                <a:cs typeface="Arial" charset="0"/>
              </a:rPr>
              <a:t>2-position maze, each sensor indicates ghost location</a:t>
            </a:r>
          </a:p>
          <a:p>
            <a:pPr marL="382588" indent="-342900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endParaRPr lang="en-US" sz="2000">
              <a:solidFill>
                <a:srgbClr val="333399"/>
              </a:solidFill>
              <a:cs typeface="Arial" charset="0"/>
            </a:endParaRPr>
          </a:p>
          <a:p>
            <a:pPr marL="382588" indent="-342900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000">
                <a:solidFill>
                  <a:srgbClr val="333399"/>
                </a:solidFill>
                <a:cs typeface="Arial" charset="0"/>
              </a:rPr>
              <a:t>T: Top square is red</a:t>
            </a:r>
            <a:br>
              <a:rPr lang="en-US" sz="2000">
                <a:solidFill>
                  <a:srgbClr val="333399"/>
                </a:solidFill>
                <a:cs typeface="Arial" charset="0"/>
              </a:rPr>
            </a:br>
            <a:r>
              <a:rPr lang="en-US" sz="2000">
                <a:solidFill>
                  <a:srgbClr val="333399"/>
                </a:solidFill>
                <a:cs typeface="Arial" charset="0"/>
              </a:rPr>
              <a:t>B: Bottom square is red</a:t>
            </a:r>
            <a:br>
              <a:rPr lang="en-US" sz="2000">
                <a:solidFill>
                  <a:srgbClr val="333399"/>
                </a:solidFill>
                <a:cs typeface="Arial" charset="0"/>
              </a:rPr>
            </a:br>
            <a:r>
              <a:rPr lang="en-US" sz="2000">
                <a:solidFill>
                  <a:srgbClr val="333399"/>
                </a:solidFill>
                <a:cs typeface="Arial" charset="0"/>
              </a:rPr>
              <a:t>G: Ghost is in the top</a:t>
            </a:r>
          </a:p>
          <a:p>
            <a:pPr marL="382588" indent="-342900">
              <a:lnSpc>
                <a:spcPct val="80000"/>
              </a:lnSpc>
              <a:spcBef>
                <a:spcPts val="450"/>
              </a:spcBef>
            </a:pPr>
            <a:endParaRPr lang="en-US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3678" name="Rectangle 126"/>
          <p:cNvSpPr>
            <a:spLocks/>
          </p:cNvSpPr>
          <p:nvPr/>
        </p:nvSpPr>
        <p:spPr bwMode="auto">
          <a:xfrm>
            <a:off x="4735513" y="1711325"/>
            <a:ext cx="39719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200">
                <a:solidFill>
                  <a:schemeClr val="tx1"/>
                </a:solidFill>
                <a:cs typeface="Arial" charset="0"/>
              </a:rPr>
              <a:t>P(T,B,G) = P(G) P(T|G) P(B|G)</a:t>
            </a:r>
          </a:p>
        </p:txBody>
      </p:sp>
      <p:sp>
        <p:nvSpPr>
          <p:cNvPr id="23679" name="Rectangle 127"/>
          <p:cNvSpPr>
            <a:spLocks/>
          </p:cNvSpPr>
          <p:nvPr/>
        </p:nvSpPr>
        <p:spPr bwMode="auto">
          <a:xfrm>
            <a:off x="533400" y="4533900"/>
            <a:ext cx="259715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82588" indent="-342900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000">
                <a:solidFill>
                  <a:srgbClr val="333399"/>
                </a:solidFill>
                <a:cs typeface="Arial" charset="0"/>
              </a:rPr>
              <a:t>Can assume:</a:t>
            </a:r>
          </a:p>
          <a:p>
            <a:pPr marL="382588" indent="-342900">
              <a:lnSpc>
                <a:spcPct val="80000"/>
              </a:lnSpc>
              <a:spcBef>
                <a:spcPts val="450"/>
              </a:spcBef>
            </a:pPr>
            <a:r>
              <a:rPr lang="en-US" sz="2000">
                <a:solidFill>
                  <a:srgbClr val="333399"/>
                </a:solidFill>
                <a:ea typeface="Lucida Grande" charset="0"/>
                <a:cs typeface="Lucida Grande" charset="0"/>
              </a:rPr>
              <a:t>	P( +g ) = 0.5</a:t>
            </a:r>
          </a:p>
          <a:p>
            <a:pPr marL="382588" indent="-342900">
              <a:lnSpc>
                <a:spcPct val="80000"/>
              </a:lnSpc>
              <a:spcBef>
                <a:spcPts val="450"/>
              </a:spcBef>
            </a:pPr>
            <a:r>
              <a:rPr lang="en-US" sz="2000">
                <a:solidFill>
                  <a:srgbClr val="333399"/>
                </a:solidFill>
                <a:ea typeface="Lucida Grande" charset="0"/>
                <a:cs typeface="Lucida Grande" charset="0"/>
              </a:rPr>
              <a:t>	P( +t  | +g ) = 0.8</a:t>
            </a:r>
            <a:br>
              <a:rPr lang="en-US" sz="2000">
                <a:solidFill>
                  <a:srgbClr val="333399"/>
                </a:solidFill>
                <a:ea typeface="Lucida Grande" charset="0"/>
                <a:cs typeface="Lucida Grande" charset="0"/>
              </a:rPr>
            </a:br>
            <a:r>
              <a:rPr lang="en-US" sz="2000">
                <a:solidFill>
                  <a:srgbClr val="333399"/>
                </a:solidFill>
                <a:ea typeface="Lucida Grande" charset="0"/>
                <a:cs typeface="Lucida Grande" charset="0"/>
              </a:rPr>
              <a:t>P( +t  | </a:t>
            </a:r>
            <a:r>
              <a:rPr lang="en-US" sz="2000">
                <a:solidFill>
                  <a:srgbClr val="333399"/>
                </a:solidFill>
                <a:latin typeface="Symbol" pitchFamily="18" charset="2"/>
                <a:ea typeface="Symbol" pitchFamily="18" charset="2"/>
                <a:cs typeface="Symbol" pitchFamily="18" charset="2"/>
                <a:sym typeface="Symbol" pitchFamily="18" charset="2"/>
              </a:rPr>
              <a:t>¬</a:t>
            </a:r>
            <a:r>
              <a:rPr lang="en-US" sz="2000">
                <a:solidFill>
                  <a:srgbClr val="333399"/>
                </a:solidFill>
                <a:cs typeface="Arial" charset="0"/>
              </a:rPr>
              <a:t>g ) = 0.4</a:t>
            </a:r>
            <a:br>
              <a:rPr lang="en-US" sz="2000">
                <a:solidFill>
                  <a:srgbClr val="333399"/>
                </a:solidFill>
                <a:cs typeface="Arial" charset="0"/>
              </a:rPr>
            </a:br>
            <a:r>
              <a:rPr lang="en-US" sz="2000">
                <a:solidFill>
                  <a:srgbClr val="333399"/>
                </a:solidFill>
                <a:cs typeface="Arial" charset="0"/>
              </a:rPr>
              <a:t>P( +b | +g ) = 0.4</a:t>
            </a:r>
            <a:br>
              <a:rPr lang="en-US" sz="2000">
                <a:solidFill>
                  <a:srgbClr val="333399"/>
                </a:solidFill>
                <a:cs typeface="Arial" charset="0"/>
              </a:rPr>
            </a:br>
            <a:r>
              <a:rPr lang="en-US" sz="2000">
                <a:solidFill>
                  <a:srgbClr val="333399"/>
                </a:solidFill>
                <a:cs typeface="Arial" charset="0"/>
              </a:rPr>
              <a:t>P( +b | </a:t>
            </a:r>
            <a:r>
              <a:rPr lang="en-US" sz="2000">
                <a:solidFill>
                  <a:srgbClr val="333399"/>
                </a:solidFill>
                <a:latin typeface="Symbol" pitchFamily="18" charset="2"/>
                <a:ea typeface="Symbol" pitchFamily="18" charset="2"/>
                <a:cs typeface="Symbol" pitchFamily="18" charset="2"/>
                <a:sym typeface="Symbol" pitchFamily="18" charset="2"/>
              </a:rPr>
              <a:t>¬</a:t>
            </a:r>
            <a:r>
              <a:rPr lang="en-US" sz="2000">
                <a:solidFill>
                  <a:srgbClr val="333399"/>
                </a:solidFill>
                <a:cs typeface="Arial" charset="0"/>
              </a:rPr>
              <a:t>g ) = 0.8</a:t>
            </a:r>
          </a:p>
        </p:txBody>
      </p:sp>
      <p:sp>
        <p:nvSpPr>
          <p:cNvPr id="23680" name="Rectangle 128"/>
          <p:cNvSpPr>
            <a:spLocks/>
          </p:cNvSpPr>
          <p:nvPr/>
        </p:nvSpPr>
        <p:spPr bwMode="auto">
          <a:xfrm>
            <a:off x="455613" y="3479800"/>
            <a:ext cx="41402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82588" indent="-342900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000">
                <a:solidFill>
                  <a:srgbClr val="333399"/>
                </a:solidFill>
                <a:cs typeface="Arial" charset="0"/>
              </a:rPr>
              <a:t>That means, the two sensors are conditionally independent, given the ghost position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78" grpId="0" autoUpdateAnimBg="0"/>
      <p:bldP spid="23679" grpId="0" autoUpdateAnimBg="0"/>
      <p:bldP spid="2368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Traffic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09700"/>
            <a:ext cx="8229600" cy="1473200"/>
          </a:xfrm>
          <a:ln/>
        </p:spPr>
        <p:txBody>
          <a:bodyPr rIns="132080"/>
          <a:lstStyle/>
          <a:p>
            <a:r>
              <a:rPr lang="en-US" sz="2800"/>
              <a:t>Variables:</a:t>
            </a:r>
          </a:p>
          <a:p>
            <a:pPr marL="782638" lvl="1"/>
            <a:r>
              <a:rPr lang="en-US" sz="2400"/>
              <a:t>R: It rains</a:t>
            </a:r>
          </a:p>
          <a:p>
            <a:pPr marL="782638" lvl="1"/>
            <a:r>
              <a:rPr lang="en-US" sz="2400"/>
              <a:t>T: There is traffic</a:t>
            </a:r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495300" y="3060700"/>
            <a:ext cx="6965950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82588" indent="-342900">
              <a:spcBef>
                <a:spcPts val="2000"/>
              </a:spcBef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333399"/>
                </a:solidFill>
                <a:cs typeface="Arial" charset="0"/>
              </a:rPr>
              <a:t>Model 1: independence</a:t>
            </a:r>
          </a:p>
          <a:p>
            <a:pPr marL="382588" indent="-342900">
              <a:spcBef>
                <a:spcPts val="2000"/>
              </a:spcBef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333399"/>
                </a:solidFill>
                <a:cs typeface="Arial" charset="0"/>
              </a:rPr>
              <a:t>Model 2: rain is conditioned on traffic</a:t>
            </a:r>
          </a:p>
          <a:p>
            <a:pPr marL="782638" lvl="1" indent="-285750">
              <a:spcBef>
                <a:spcPts val="2000"/>
              </a:spcBef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chemeClr val="tx1"/>
                </a:solidFill>
                <a:cs typeface="Arial" charset="0"/>
              </a:rPr>
              <a:t>Why is an agent using model 2 better?</a:t>
            </a:r>
          </a:p>
          <a:p>
            <a:pPr marL="382588" indent="-342900">
              <a:spcBef>
                <a:spcPts val="2000"/>
              </a:spcBef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333399"/>
                </a:solidFill>
                <a:cs typeface="Arial" charset="0"/>
              </a:rPr>
              <a:t>Model 3: traffic is conditioned on rain</a:t>
            </a:r>
          </a:p>
          <a:p>
            <a:pPr marL="782638" lvl="1" indent="-285750">
              <a:spcBef>
                <a:spcPts val="2000"/>
              </a:spcBef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chemeClr val="tx1"/>
                </a:solidFill>
                <a:cs typeface="Arial" charset="0"/>
              </a:rPr>
              <a:t>Is this better than model 2?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Alarm Network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dirty="0"/>
              <a:t>Variables</a:t>
            </a:r>
          </a:p>
          <a:p>
            <a:pPr marL="782638" lvl="1"/>
            <a:r>
              <a:rPr lang="en-US" dirty="0"/>
              <a:t>B: Burglary</a:t>
            </a:r>
          </a:p>
          <a:p>
            <a:pPr marL="782638" lvl="1"/>
            <a:r>
              <a:rPr lang="en-US" dirty="0"/>
              <a:t>A: Alarm goes off</a:t>
            </a:r>
          </a:p>
          <a:p>
            <a:pPr marL="782638" lvl="1"/>
            <a:r>
              <a:rPr lang="en-US" dirty="0"/>
              <a:t>M: Mary calls</a:t>
            </a:r>
          </a:p>
          <a:p>
            <a:pPr marL="782638" lvl="1"/>
            <a:r>
              <a:rPr lang="en-US" dirty="0"/>
              <a:t>J: John calls</a:t>
            </a:r>
          </a:p>
          <a:p>
            <a:pPr marL="782638" lvl="1"/>
            <a:r>
              <a:rPr lang="en-US" dirty="0"/>
              <a:t>E: Earthquake</a:t>
            </a:r>
            <a:r>
              <a:rPr lang="en-US" dirty="0" smtClean="0"/>
              <a:t>!</a:t>
            </a:r>
          </a:p>
          <a:p>
            <a:pPr marL="433388"/>
            <a:r>
              <a:rPr lang="en-US" dirty="0" smtClean="0"/>
              <a:t>How big is joint distribution?</a:t>
            </a:r>
          </a:p>
          <a:p>
            <a:pPr marL="782638" lvl="1"/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-1 = 31 parameters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457200" y="9906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-228600"/>
            <a:ext cx="7543800" cy="1447800"/>
          </a:xfrm>
          <a:ln/>
        </p:spPr>
        <p:txBody>
          <a:bodyPr rIns="132080"/>
          <a:lstStyle/>
          <a:p>
            <a:r>
              <a:rPr lang="en-US" dirty="0"/>
              <a:t>Example: Alarm Network</a:t>
            </a:r>
          </a:p>
        </p:txBody>
      </p:sp>
      <p:grpSp>
        <p:nvGrpSpPr>
          <p:cNvPr id="26629" name="Group 5"/>
          <p:cNvGrpSpPr>
            <a:grpSpLocks/>
          </p:cNvGrpSpPr>
          <p:nvPr/>
        </p:nvGrpSpPr>
        <p:grpSpPr bwMode="auto">
          <a:xfrm>
            <a:off x="2400300" y="1384300"/>
            <a:ext cx="1524000" cy="762000"/>
            <a:chOff x="0" y="0"/>
            <a:chExt cx="960" cy="480"/>
          </a:xfrm>
        </p:grpSpPr>
        <p:sp>
          <p:nvSpPr>
            <p:cNvPr id="26627" name="Oval 3"/>
            <p:cNvSpPr>
              <a:spLocks/>
            </p:cNvSpPr>
            <p:nvPr/>
          </p:nvSpPr>
          <p:spPr bwMode="auto">
            <a:xfrm>
              <a:off x="0" y="0"/>
              <a:ext cx="960" cy="480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rgbClr val="2D2D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28" name="Rectangle 4"/>
            <p:cNvSpPr>
              <a:spLocks/>
            </p:cNvSpPr>
            <p:nvPr/>
          </p:nvSpPr>
          <p:spPr bwMode="auto">
            <a:xfrm>
              <a:off x="140" y="136"/>
              <a:ext cx="680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38100" tIns="38100" rIns="78049" bIns="38100" anchor="ctr"/>
            <a:lstStyle/>
            <a:p>
              <a:pPr marL="1588" algn="ctr"/>
              <a:r>
                <a:rPr lang="en-US">
                  <a:solidFill>
                    <a:schemeClr val="tx1"/>
                  </a:solidFill>
                  <a:latin typeface="Arial Bold" charset="0"/>
                  <a:cs typeface="Arial Bold" charset="0"/>
                  <a:sym typeface="Arial Bold" charset="0"/>
                </a:rPr>
                <a:t>B</a:t>
              </a:r>
              <a:r>
                <a:rPr lang="en-US">
                  <a:solidFill>
                    <a:schemeClr val="tx1"/>
                  </a:solidFill>
                  <a:cs typeface="Arial" charset="0"/>
                </a:rPr>
                <a:t>urglary</a:t>
              </a:r>
            </a:p>
          </p:txBody>
        </p:sp>
      </p:grpSp>
      <p:grpSp>
        <p:nvGrpSpPr>
          <p:cNvPr id="26632" name="Group 8"/>
          <p:cNvGrpSpPr>
            <a:grpSpLocks/>
          </p:cNvGrpSpPr>
          <p:nvPr/>
        </p:nvGrpSpPr>
        <p:grpSpPr bwMode="auto">
          <a:xfrm>
            <a:off x="4229100" y="1384300"/>
            <a:ext cx="1447800" cy="838200"/>
            <a:chOff x="0" y="0"/>
            <a:chExt cx="912" cy="528"/>
          </a:xfrm>
        </p:grpSpPr>
        <p:sp>
          <p:nvSpPr>
            <p:cNvPr id="26630" name="Oval 6"/>
            <p:cNvSpPr>
              <a:spLocks/>
            </p:cNvSpPr>
            <p:nvPr/>
          </p:nvSpPr>
          <p:spPr bwMode="auto">
            <a:xfrm>
              <a:off x="0" y="0"/>
              <a:ext cx="912" cy="528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rgbClr val="2D2D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31" name="Rectangle 7"/>
            <p:cNvSpPr>
              <a:spLocks/>
            </p:cNvSpPr>
            <p:nvPr/>
          </p:nvSpPr>
          <p:spPr bwMode="auto">
            <a:xfrm>
              <a:off x="132" y="160"/>
              <a:ext cx="64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38100" tIns="38100" rIns="78049" bIns="38100" anchor="ctr"/>
            <a:lstStyle/>
            <a:p>
              <a:pPr marL="1588" algn="ctr"/>
              <a:r>
                <a:rPr lang="en-US">
                  <a:solidFill>
                    <a:schemeClr val="tx1"/>
                  </a:solidFill>
                  <a:latin typeface="Arial Bold" charset="0"/>
                  <a:cs typeface="Arial Bold" charset="0"/>
                  <a:sym typeface="Arial Bold" charset="0"/>
                </a:rPr>
                <a:t>E</a:t>
              </a:r>
              <a:r>
                <a:rPr lang="en-US">
                  <a:solidFill>
                    <a:schemeClr val="tx1"/>
                  </a:solidFill>
                  <a:cs typeface="Arial" charset="0"/>
                </a:rPr>
                <a:t>arthqk</a:t>
              </a:r>
            </a:p>
          </p:txBody>
        </p:sp>
      </p:grpSp>
      <p:grpSp>
        <p:nvGrpSpPr>
          <p:cNvPr id="26635" name="Group 11"/>
          <p:cNvGrpSpPr>
            <a:grpSpLocks/>
          </p:cNvGrpSpPr>
          <p:nvPr/>
        </p:nvGrpSpPr>
        <p:grpSpPr bwMode="auto">
          <a:xfrm>
            <a:off x="3314700" y="2209800"/>
            <a:ext cx="1143000" cy="990600"/>
            <a:chOff x="0" y="0"/>
            <a:chExt cx="720" cy="624"/>
          </a:xfrm>
        </p:grpSpPr>
        <p:sp>
          <p:nvSpPr>
            <p:cNvPr id="26633" name="Oval 9"/>
            <p:cNvSpPr>
              <a:spLocks/>
            </p:cNvSpPr>
            <p:nvPr/>
          </p:nvSpPr>
          <p:spPr bwMode="auto">
            <a:xfrm>
              <a:off x="0" y="0"/>
              <a:ext cx="720" cy="624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rgbClr val="2D2D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34" name="Rectangle 10"/>
            <p:cNvSpPr>
              <a:spLocks/>
            </p:cNvSpPr>
            <p:nvPr/>
          </p:nvSpPr>
          <p:spPr bwMode="auto">
            <a:xfrm>
              <a:off x="104" y="208"/>
              <a:ext cx="512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38100" tIns="38100" rIns="78049" bIns="38100" anchor="ctr"/>
            <a:lstStyle/>
            <a:p>
              <a:pPr marL="1588" algn="ctr"/>
              <a:r>
                <a:rPr lang="en-US">
                  <a:solidFill>
                    <a:schemeClr val="tx1"/>
                  </a:solidFill>
                  <a:latin typeface="Arial Bold" charset="0"/>
                  <a:cs typeface="Arial Bold" charset="0"/>
                  <a:sym typeface="Arial Bold" charset="0"/>
                </a:rPr>
                <a:t>A</a:t>
              </a:r>
              <a:r>
                <a:rPr lang="en-US">
                  <a:solidFill>
                    <a:schemeClr val="tx1"/>
                  </a:solidFill>
                  <a:cs typeface="Arial" charset="0"/>
                </a:rPr>
                <a:t>larm</a:t>
              </a:r>
            </a:p>
          </p:txBody>
        </p:sp>
      </p:grpSp>
      <p:grpSp>
        <p:nvGrpSpPr>
          <p:cNvPr id="26638" name="Group 14"/>
          <p:cNvGrpSpPr>
            <a:grpSpLocks/>
          </p:cNvGrpSpPr>
          <p:nvPr/>
        </p:nvGrpSpPr>
        <p:grpSpPr bwMode="auto">
          <a:xfrm>
            <a:off x="2387600" y="3162300"/>
            <a:ext cx="1066800" cy="898525"/>
            <a:chOff x="0" y="0"/>
            <a:chExt cx="672" cy="566"/>
          </a:xfrm>
        </p:grpSpPr>
        <p:sp>
          <p:nvSpPr>
            <p:cNvPr id="26636" name="Oval 12"/>
            <p:cNvSpPr>
              <a:spLocks/>
            </p:cNvSpPr>
            <p:nvPr/>
          </p:nvSpPr>
          <p:spPr bwMode="auto">
            <a:xfrm>
              <a:off x="0" y="0"/>
              <a:ext cx="672" cy="566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rgbClr val="2D2D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37" name="Rectangle 13"/>
            <p:cNvSpPr>
              <a:spLocks/>
            </p:cNvSpPr>
            <p:nvPr/>
          </p:nvSpPr>
          <p:spPr bwMode="auto">
            <a:xfrm>
              <a:off x="100" y="95"/>
              <a:ext cx="472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38100" tIns="38100" rIns="78049" bIns="38100" anchor="ctr"/>
            <a:lstStyle/>
            <a:p>
              <a:pPr marL="1588" algn="ctr"/>
              <a:r>
                <a:rPr lang="en-US">
                  <a:solidFill>
                    <a:schemeClr val="tx1"/>
                  </a:solidFill>
                  <a:latin typeface="Arial Bold" charset="0"/>
                  <a:cs typeface="Arial Bold" charset="0"/>
                  <a:sym typeface="Arial Bold" charset="0"/>
                </a:rPr>
                <a:t>J</a:t>
              </a:r>
              <a:r>
                <a:rPr lang="en-US">
                  <a:solidFill>
                    <a:schemeClr val="tx1"/>
                  </a:solidFill>
                  <a:cs typeface="Arial" charset="0"/>
                </a:rPr>
                <a:t>ohn calls</a:t>
              </a:r>
            </a:p>
          </p:txBody>
        </p:sp>
      </p:grpSp>
      <p:grpSp>
        <p:nvGrpSpPr>
          <p:cNvPr id="26641" name="Group 17"/>
          <p:cNvGrpSpPr>
            <a:grpSpLocks/>
          </p:cNvGrpSpPr>
          <p:nvPr/>
        </p:nvGrpSpPr>
        <p:grpSpPr bwMode="auto">
          <a:xfrm>
            <a:off x="4318000" y="3238500"/>
            <a:ext cx="1066800" cy="914400"/>
            <a:chOff x="0" y="0"/>
            <a:chExt cx="672" cy="576"/>
          </a:xfrm>
        </p:grpSpPr>
        <p:sp>
          <p:nvSpPr>
            <p:cNvPr id="26639" name="Oval 15"/>
            <p:cNvSpPr>
              <a:spLocks/>
            </p:cNvSpPr>
            <p:nvPr/>
          </p:nvSpPr>
          <p:spPr bwMode="auto">
            <a:xfrm>
              <a:off x="0" y="0"/>
              <a:ext cx="672" cy="576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rgbClr val="2D2D8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/>
            </p:cNvSpPr>
            <p:nvPr/>
          </p:nvSpPr>
          <p:spPr bwMode="auto">
            <a:xfrm>
              <a:off x="100" y="100"/>
              <a:ext cx="472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38100" tIns="38100" rIns="78049" bIns="38100" anchor="ctr"/>
            <a:lstStyle/>
            <a:p>
              <a:pPr marL="1588" algn="ctr"/>
              <a:r>
                <a:rPr lang="en-US">
                  <a:solidFill>
                    <a:schemeClr val="tx1"/>
                  </a:solidFill>
                  <a:latin typeface="Arial Bold" charset="0"/>
                  <a:cs typeface="Arial Bold" charset="0"/>
                  <a:sym typeface="Arial Bold" charset="0"/>
                </a:rPr>
                <a:t>M</a:t>
              </a:r>
              <a:r>
                <a:rPr lang="en-US">
                  <a:solidFill>
                    <a:schemeClr val="tx1"/>
                  </a:solidFill>
                  <a:cs typeface="Arial" charset="0"/>
                </a:rPr>
                <a:t>ary calls</a:t>
              </a:r>
            </a:p>
          </p:txBody>
        </p:sp>
      </p:grpSp>
      <p:graphicFrame>
        <p:nvGraphicFramePr>
          <p:cNvPr id="26642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2964284"/>
              </p:ext>
            </p:extLst>
          </p:nvPr>
        </p:nvGraphicFramePr>
        <p:xfrm>
          <a:off x="330200" y="1295400"/>
          <a:ext cx="1638300" cy="1508126"/>
        </p:xfrm>
        <a:graphic>
          <a:graphicData uri="http://schemas.openxmlformats.org/drawingml/2006/table">
            <a:tbl>
              <a:tblPr/>
              <a:tblGrid>
                <a:gridCol w="674688"/>
                <a:gridCol w="963612"/>
              </a:tblGrid>
              <a:tr h="503238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cs typeface="Arial Bold" charset="0"/>
                          <a:sym typeface="Arial Bold" charset="0"/>
                        </a:rPr>
                        <a:t>B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cs typeface="Arial Bold" charset="0"/>
                          <a:sym typeface="Arial Bold" charset="0"/>
                        </a:rPr>
                        <a:t>P(B)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+b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0.001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b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0.999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666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91097507"/>
              </p:ext>
            </p:extLst>
          </p:nvPr>
        </p:nvGraphicFramePr>
        <p:xfrm>
          <a:off x="6299200" y="1143000"/>
          <a:ext cx="1727200" cy="1356360"/>
        </p:xfrm>
        <a:graphic>
          <a:graphicData uri="http://schemas.openxmlformats.org/drawingml/2006/table">
            <a:tbl>
              <a:tblPr/>
              <a:tblGrid>
                <a:gridCol w="714375"/>
                <a:gridCol w="1012825"/>
              </a:tblGrid>
              <a:tr h="431800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cs typeface="Arial Bold" charset="0"/>
                          <a:sym typeface="Arial Bold" charset="0"/>
                        </a:rPr>
                        <a:t>E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cs typeface="Arial Bold" charset="0"/>
                          <a:sym typeface="Arial Bold" charset="0"/>
                        </a:rPr>
                        <a:t>P(E)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+e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0.002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0.998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690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2929892"/>
              </p:ext>
            </p:extLst>
          </p:nvPr>
        </p:nvGraphicFramePr>
        <p:xfrm>
          <a:off x="5791200" y="2713038"/>
          <a:ext cx="3263900" cy="3931920"/>
        </p:xfrm>
        <a:graphic>
          <a:graphicData uri="http://schemas.openxmlformats.org/drawingml/2006/table">
            <a:tbl>
              <a:tblPr/>
              <a:tblGrid>
                <a:gridCol w="620713"/>
                <a:gridCol w="614362"/>
                <a:gridCol w="727075"/>
                <a:gridCol w="1301750"/>
              </a:tblGrid>
              <a:tr h="42068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B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P(A|B,E)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+b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+e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0.95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+b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+e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0.05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+b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0.94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+b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0.06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b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+e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0.29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b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+e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0.71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b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0.001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b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0.999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812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2494071"/>
              </p:ext>
            </p:extLst>
          </p:nvPr>
        </p:nvGraphicFramePr>
        <p:xfrm>
          <a:off x="342900" y="4279900"/>
          <a:ext cx="2260600" cy="2260600"/>
        </p:xfrm>
        <a:graphic>
          <a:graphicData uri="http://schemas.openxmlformats.org/drawingml/2006/table">
            <a:tbl>
              <a:tblPr/>
              <a:tblGrid>
                <a:gridCol w="604838"/>
                <a:gridCol w="608012"/>
                <a:gridCol w="1047750"/>
              </a:tblGrid>
              <a:tr h="442913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cs typeface="Arial Bold" charset="0"/>
                          <a:sym typeface="Arial Bold" charset="0"/>
                        </a:rPr>
                        <a:t>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cs typeface="Arial Bold" charset="0"/>
                          <a:sym typeface="Arial Bold" charset="0"/>
                        </a:rPr>
                        <a:t>J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cs typeface="Arial Bold" charset="0"/>
                          <a:sym typeface="Arial Bold" charset="0"/>
                        </a:rPr>
                        <a:t>P(J|A)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+j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0.9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j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0.1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+j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0.05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j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0.95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866" name="Group 2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70162914"/>
              </p:ext>
            </p:extLst>
          </p:nvPr>
        </p:nvGraphicFramePr>
        <p:xfrm>
          <a:off x="3022600" y="4559300"/>
          <a:ext cx="2579688" cy="2184400"/>
        </p:xfrm>
        <a:graphic>
          <a:graphicData uri="http://schemas.openxmlformats.org/drawingml/2006/table">
            <a:tbl>
              <a:tblPr/>
              <a:tblGrid>
                <a:gridCol w="665163"/>
                <a:gridCol w="768350"/>
                <a:gridCol w="1146175"/>
              </a:tblGrid>
              <a:tr h="414338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cs typeface="Arial Bold" charset="0"/>
                          <a:sym typeface="Arial Bold" charset="0"/>
                        </a:rPr>
                        <a:t>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cs typeface="Arial Bold" charset="0"/>
                          <a:sym typeface="Arial Bold" charset="0"/>
                        </a:rPr>
                        <a:t>M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cs typeface="Arial Bold" charset="0"/>
                          <a:sym typeface="Arial Bold" charset="0"/>
                        </a:rPr>
                        <a:t>P(M|A)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+m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0.7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m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0.3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+m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0.01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Symbol" pitchFamily="18" charset="2"/>
                          <a:cs typeface="Symbol" pitchFamily="18" charset="2"/>
                          <a:sym typeface="Symbol" pitchFamily="18" charset="2"/>
                        </a:rPr>
                        <a:t>¬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m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0.99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6920" name="Line 296"/>
          <p:cNvSpPr>
            <a:spLocks noChangeShapeType="1"/>
          </p:cNvSpPr>
          <p:nvPr/>
        </p:nvSpPr>
        <p:spPr bwMode="auto">
          <a:xfrm rot="10800000" flipH="1">
            <a:off x="3228975" y="3027363"/>
            <a:ext cx="239713" cy="238125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921" name="Line 297"/>
          <p:cNvSpPr>
            <a:spLocks noChangeShapeType="1"/>
          </p:cNvSpPr>
          <p:nvPr/>
        </p:nvSpPr>
        <p:spPr bwMode="auto">
          <a:xfrm rot="10800000">
            <a:off x="4314825" y="3040063"/>
            <a:ext cx="238125" cy="265112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922" name="Line 298"/>
          <p:cNvSpPr>
            <a:spLocks noChangeShapeType="1"/>
          </p:cNvSpPr>
          <p:nvPr/>
        </p:nvSpPr>
        <p:spPr bwMode="auto">
          <a:xfrm rot="10800000" flipH="1">
            <a:off x="4216400" y="2108200"/>
            <a:ext cx="238125" cy="238125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923" name="Line 299"/>
          <p:cNvSpPr>
            <a:spLocks noChangeShapeType="1"/>
          </p:cNvSpPr>
          <p:nvPr/>
        </p:nvSpPr>
        <p:spPr bwMode="auto">
          <a:xfrm rot="10800000">
            <a:off x="3308350" y="2127250"/>
            <a:ext cx="212725" cy="225425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162800" y="621268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Only 10 </a:t>
            </a:r>
            <a:r>
              <a:rPr lang="en-US" dirty="0" err="1" smtClean="0">
                <a:solidFill>
                  <a:srgbClr val="FF0000"/>
                </a:solidFill>
              </a:rPr>
              <a:t>params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20" grpId="0" animBg="1"/>
      <p:bldP spid="269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Traffic II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lnSpc>
                <a:spcPct val="90000"/>
              </a:lnSpc>
            </a:pPr>
            <a:r>
              <a:rPr lang="en-US" sz="2800" dirty="0"/>
              <a:t>Let’s build a graphical model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Variables</a:t>
            </a:r>
          </a:p>
          <a:p>
            <a:pPr marL="782638" lvl="1">
              <a:lnSpc>
                <a:spcPct val="90000"/>
              </a:lnSpc>
            </a:pPr>
            <a:r>
              <a:rPr lang="en-US" sz="2400" dirty="0"/>
              <a:t>T: Traffic</a:t>
            </a:r>
          </a:p>
          <a:p>
            <a:pPr marL="782638" lvl="1">
              <a:lnSpc>
                <a:spcPct val="90000"/>
              </a:lnSpc>
            </a:pPr>
            <a:r>
              <a:rPr lang="en-US" sz="2400" dirty="0"/>
              <a:t>R: It rains</a:t>
            </a:r>
          </a:p>
          <a:p>
            <a:pPr marL="782638" lvl="1">
              <a:lnSpc>
                <a:spcPct val="90000"/>
              </a:lnSpc>
            </a:pPr>
            <a:r>
              <a:rPr lang="en-US" sz="2400" dirty="0"/>
              <a:t>L: Low pressure</a:t>
            </a:r>
          </a:p>
          <a:p>
            <a:pPr marL="782638" lvl="1">
              <a:lnSpc>
                <a:spcPct val="90000"/>
              </a:lnSpc>
            </a:pPr>
            <a:r>
              <a:rPr lang="en-US" sz="2400" dirty="0"/>
              <a:t>D: Roof drips</a:t>
            </a:r>
          </a:p>
          <a:p>
            <a:pPr marL="782638" lvl="1">
              <a:lnSpc>
                <a:spcPct val="90000"/>
              </a:lnSpc>
            </a:pPr>
            <a:r>
              <a:rPr lang="en-US" sz="2400" dirty="0"/>
              <a:t>B: Ballgame</a:t>
            </a:r>
          </a:p>
          <a:p>
            <a:pPr marL="782638" lvl="1">
              <a:lnSpc>
                <a:spcPct val="90000"/>
              </a:lnSpc>
            </a:pPr>
            <a:r>
              <a:rPr lang="en-US" sz="2400" dirty="0"/>
              <a:t>C: Cavity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Changing Bayes’ Net Structure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The same joint distribution can be encoded in many different Bayes’ nets</a:t>
            </a:r>
          </a:p>
          <a:p>
            <a:endParaRPr lang="en-US"/>
          </a:p>
          <a:p>
            <a:r>
              <a:rPr lang="en-US"/>
              <a:t>Analysis question: given some edges, what other edges do you need to add?</a:t>
            </a:r>
          </a:p>
          <a:p>
            <a:pPr marL="782638" lvl="1"/>
            <a:r>
              <a:rPr lang="en-US"/>
              <a:t>One answer: fully connect the graph</a:t>
            </a:r>
          </a:p>
          <a:p>
            <a:pPr marL="782638" lvl="1"/>
            <a:r>
              <a:rPr lang="en-US"/>
              <a:t>Better answer: don’t make any false conditional independence assumptions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Independence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sz="2400"/>
              <a:t>For this graph, you can fiddle with </a:t>
            </a:r>
            <a:r>
              <a:rPr lang="en-US" sz="2400">
                <a:latin typeface="Symbol" pitchFamily="18" charset="2"/>
                <a:ea typeface="Symbol" pitchFamily="18" charset="2"/>
                <a:cs typeface="Symbol" pitchFamily="18" charset="2"/>
                <a:sym typeface="Symbol" pitchFamily="18" charset="2"/>
              </a:rPr>
              <a:t>θ</a:t>
            </a:r>
            <a:r>
              <a:rPr lang="en-US" sz="2400"/>
              <a:t> (the CPTs) all you want, but you won’t be able to represent any distribution in which the flips are dependent!</a:t>
            </a:r>
          </a:p>
        </p:txBody>
      </p:sp>
      <p:graphicFrame>
        <p:nvGraphicFramePr>
          <p:cNvPr id="29700" name="Group 4"/>
          <p:cNvGraphicFramePr>
            <a:graphicFrameLocks noGrp="1"/>
          </p:cNvGraphicFramePr>
          <p:nvPr/>
        </p:nvGraphicFramePr>
        <p:xfrm>
          <a:off x="1243013" y="5099050"/>
          <a:ext cx="1790700" cy="1092200"/>
        </p:xfrm>
        <a:graphic>
          <a:graphicData uri="http://schemas.openxmlformats.org/drawingml/2006/table">
            <a:tbl>
              <a:tblPr/>
              <a:tblGrid>
                <a:gridCol w="1074737"/>
                <a:gridCol w="715963"/>
              </a:tblGrid>
              <a:tr h="546100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h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t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9717" name="Picture 2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2750" y="4721225"/>
            <a:ext cx="9112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9718" name="Group 22"/>
          <p:cNvGraphicFramePr>
            <a:graphicFrameLocks noGrp="1"/>
          </p:cNvGraphicFramePr>
          <p:nvPr/>
        </p:nvGraphicFramePr>
        <p:xfrm>
          <a:off x="3160713" y="5095875"/>
          <a:ext cx="1790700" cy="1117600"/>
        </p:xfrm>
        <a:graphic>
          <a:graphicData uri="http://schemas.openxmlformats.org/drawingml/2006/table">
            <a:tbl>
              <a:tblPr/>
              <a:tblGrid>
                <a:gridCol w="1074737"/>
                <a:gridCol w="715963"/>
              </a:tblGrid>
              <a:tr h="558800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h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t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9735" name="Picture 39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55988" y="4721225"/>
            <a:ext cx="9112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738" name="Group 42"/>
          <p:cNvGrpSpPr>
            <a:grpSpLocks/>
          </p:cNvGrpSpPr>
          <p:nvPr/>
        </p:nvGrpSpPr>
        <p:grpSpPr bwMode="auto">
          <a:xfrm>
            <a:off x="1770063" y="3556000"/>
            <a:ext cx="762000" cy="762000"/>
            <a:chOff x="0" y="0"/>
            <a:chExt cx="480" cy="480"/>
          </a:xfrm>
        </p:grpSpPr>
        <p:sp>
          <p:nvSpPr>
            <p:cNvPr id="29736" name="Oval 40"/>
            <p:cNvSpPr>
              <a:spLocks/>
            </p:cNvSpPr>
            <p:nvPr/>
          </p:nvSpPr>
          <p:spPr bwMode="auto">
            <a:xfrm>
              <a:off x="0" y="0"/>
              <a:ext cx="480" cy="480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37" name="Rectangle 41"/>
            <p:cNvSpPr>
              <a:spLocks/>
            </p:cNvSpPr>
            <p:nvPr/>
          </p:nvSpPr>
          <p:spPr bwMode="auto">
            <a:xfrm>
              <a:off x="93" y="68"/>
              <a:ext cx="293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X</a:t>
              </a:r>
              <a:r>
                <a:rPr lang="en-US" sz="2800" baseline="-25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1</a:t>
              </a:r>
            </a:p>
          </p:txBody>
        </p:sp>
      </p:grpSp>
      <p:grpSp>
        <p:nvGrpSpPr>
          <p:cNvPr id="29741" name="Group 45"/>
          <p:cNvGrpSpPr>
            <a:grpSpLocks/>
          </p:cNvGrpSpPr>
          <p:nvPr/>
        </p:nvGrpSpPr>
        <p:grpSpPr bwMode="auto">
          <a:xfrm>
            <a:off x="3446463" y="3556000"/>
            <a:ext cx="762000" cy="762000"/>
            <a:chOff x="0" y="0"/>
            <a:chExt cx="480" cy="480"/>
          </a:xfrm>
        </p:grpSpPr>
        <p:sp>
          <p:nvSpPr>
            <p:cNvPr id="29739" name="Oval 43"/>
            <p:cNvSpPr>
              <a:spLocks/>
            </p:cNvSpPr>
            <p:nvPr/>
          </p:nvSpPr>
          <p:spPr bwMode="auto">
            <a:xfrm>
              <a:off x="0" y="0"/>
              <a:ext cx="480" cy="480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740" name="Rectangle 44"/>
            <p:cNvSpPr>
              <a:spLocks/>
            </p:cNvSpPr>
            <p:nvPr/>
          </p:nvSpPr>
          <p:spPr bwMode="auto">
            <a:xfrm>
              <a:off x="93" y="68"/>
              <a:ext cx="293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X</a:t>
              </a:r>
              <a:r>
                <a:rPr lang="en-US" sz="2800" baseline="-25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2</a:t>
              </a:r>
            </a:p>
          </p:txBody>
        </p:sp>
      </p:grpSp>
      <p:sp>
        <p:nvSpPr>
          <p:cNvPr id="29742" name="Freeform 46"/>
          <p:cNvSpPr>
            <a:spLocks/>
          </p:cNvSpPr>
          <p:nvPr/>
        </p:nvSpPr>
        <p:spPr bwMode="auto">
          <a:xfrm>
            <a:off x="5783263" y="3298825"/>
            <a:ext cx="2519362" cy="2549525"/>
          </a:xfrm>
          <a:custGeom>
            <a:avLst/>
            <a:gdLst>
              <a:gd name="T0" fmla="+- 0 15666 217"/>
              <a:gd name="T1" fmla="*/ T0 w 20787"/>
              <a:gd name="T2" fmla="+- 0 3192 798"/>
              <a:gd name="T3" fmla="*/ 3192 h 20269"/>
              <a:gd name="T4" fmla="+- 0 9850 217"/>
              <a:gd name="T5" fmla="*/ T4 w 20787"/>
              <a:gd name="T6" fmla="+- 0 1527 798"/>
              <a:gd name="T7" fmla="*/ 1527 h 20269"/>
              <a:gd name="T8" fmla="+- 0 3576 217"/>
              <a:gd name="T9" fmla="*/ T8 w 20787"/>
              <a:gd name="T10" fmla="+- 0 4227 798"/>
              <a:gd name="T11" fmla="*/ 4227 h 20269"/>
              <a:gd name="T12" fmla="+- 0 236 217"/>
              <a:gd name="T13" fmla="*/ T12 w 20787"/>
              <a:gd name="T14" fmla="+- 0 11431 798"/>
              <a:gd name="T15" fmla="*/ 11431 h 20269"/>
              <a:gd name="T16" fmla="+- 0 4978 217"/>
              <a:gd name="T17" fmla="*/ T16 w 20787"/>
              <a:gd name="T18" fmla="+- 0 13361 798"/>
              <a:gd name="T19" fmla="*/ 13361 h 20269"/>
              <a:gd name="T20" fmla="+- 0 2305 217"/>
              <a:gd name="T21" fmla="*/ T20 w 20787"/>
              <a:gd name="T22" fmla="+- 0 21007 798"/>
              <a:gd name="T23" fmla="*/ 21007 h 20269"/>
              <a:gd name="T24" fmla="+- 0 14658 217"/>
              <a:gd name="T25" fmla="*/ T24 w 20787"/>
              <a:gd name="T26" fmla="+- 0 16894 798"/>
              <a:gd name="T27" fmla="*/ 16894 h 20269"/>
              <a:gd name="T28" fmla="+- 0 20801 217"/>
              <a:gd name="T29" fmla="*/ T28 w 20787"/>
              <a:gd name="T30" fmla="+- 0 16503 798"/>
              <a:gd name="T31" fmla="*/ 16503 h 20269"/>
              <a:gd name="T32" fmla="+- 0 19465 217"/>
              <a:gd name="T33" fmla="*/ T32 w 20787"/>
              <a:gd name="T34" fmla="+- 0 9236 798"/>
              <a:gd name="T35" fmla="*/ 9236 h 20269"/>
              <a:gd name="T36" fmla="+- 0 18731 217"/>
              <a:gd name="T37" fmla="*/ T36 w 20787"/>
              <a:gd name="T38" fmla="+- 0 1009 798"/>
              <a:gd name="T39" fmla="*/ 1009 h 20269"/>
              <a:gd name="T40" fmla="+- 0 15666 217"/>
              <a:gd name="T41" fmla="*/ T40 w 20787"/>
              <a:gd name="T42" fmla="+- 0 3192 798"/>
              <a:gd name="T43" fmla="*/ 3192 h 20269"/>
              <a:gd name="T44" fmla="+- 0 15666 217"/>
              <a:gd name="T45" fmla="*/ T44 w 20787"/>
              <a:gd name="T46" fmla="+- 0 3192 798"/>
              <a:gd name="T47" fmla="*/ 3192 h 2026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</a:cxnLst>
            <a:rect l="0" t="0" r="r" b="b"/>
            <a:pathLst>
              <a:path w="20787" h="20269">
                <a:moveTo>
                  <a:pt x="15449" y="2394"/>
                </a:moveTo>
                <a:cubicBezTo>
                  <a:pt x="13969" y="2482"/>
                  <a:pt x="11651" y="552"/>
                  <a:pt x="9633" y="729"/>
                </a:cubicBezTo>
                <a:cubicBezTo>
                  <a:pt x="7616" y="905"/>
                  <a:pt x="4957" y="1776"/>
                  <a:pt x="3359" y="3429"/>
                </a:cubicBezTo>
                <a:cubicBezTo>
                  <a:pt x="1761" y="5081"/>
                  <a:pt x="-217" y="9106"/>
                  <a:pt x="19" y="10633"/>
                </a:cubicBezTo>
                <a:cubicBezTo>
                  <a:pt x="255" y="12159"/>
                  <a:pt x="4420" y="10973"/>
                  <a:pt x="4761" y="12563"/>
                </a:cubicBezTo>
                <a:cubicBezTo>
                  <a:pt x="5101" y="14153"/>
                  <a:pt x="477" y="19616"/>
                  <a:pt x="2088" y="20209"/>
                </a:cubicBezTo>
                <a:cubicBezTo>
                  <a:pt x="3700" y="20802"/>
                  <a:pt x="11362" y="16840"/>
                  <a:pt x="14441" y="16096"/>
                </a:cubicBezTo>
                <a:cubicBezTo>
                  <a:pt x="17519" y="15352"/>
                  <a:pt x="19785" y="16979"/>
                  <a:pt x="20584" y="15705"/>
                </a:cubicBezTo>
                <a:cubicBezTo>
                  <a:pt x="21383" y="14431"/>
                  <a:pt x="19588" y="11024"/>
                  <a:pt x="19248" y="8438"/>
                </a:cubicBezTo>
                <a:cubicBezTo>
                  <a:pt x="18907" y="5851"/>
                  <a:pt x="19143" y="1221"/>
                  <a:pt x="18514" y="211"/>
                </a:cubicBezTo>
                <a:cubicBezTo>
                  <a:pt x="17886" y="-798"/>
                  <a:pt x="16615" y="2129"/>
                  <a:pt x="15449" y="2394"/>
                </a:cubicBezTo>
                <a:close/>
                <a:moveTo>
                  <a:pt x="15449" y="2394"/>
                </a:moveTo>
              </a:path>
            </a:pathLst>
          </a:cu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43" name="Freeform 47"/>
          <p:cNvSpPr>
            <a:spLocks/>
          </p:cNvSpPr>
          <p:nvPr/>
        </p:nvSpPr>
        <p:spPr bwMode="auto">
          <a:xfrm>
            <a:off x="6307138" y="3819525"/>
            <a:ext cx="852487" cy="773113"/>
          </a:xfrm>
          <a:custGeom>
            <a:avLst/>
            <a:gdLst>
              <a:gd name="T0" fmla="+- 0 10573 616"/>
              <a:gd name="T1" fmla="*/ T0 w 20349"/>
              <a:gd name="T2" fmla="+- 0 1238 671"/>
              <a:gd name="T3" fmla="*/ 1238 h 19423"/>
              <a:gd name="T4" fmla="+- 0 720 616"/>
              <a:gd name="T5" fmla="*/ T4 w 20349"/>
              <a:gd name="T6" fmla="+- 0 7746 671"/>
              <a:gd name="T7" fmla="*/ 7746 h 19423"/>
              <a:gd name="T8" fmla="+- 0 6139 616"/>
              <a:gd name="T9" fmla="*/ T8 w 20349"/>
              <a:gd name="T10" fmla="+- 0 15292 671"/>
              <a:gd name="T11" fmla="*/ 15292 h 19423"/>
              <a:gd name="T12" fmla="+- 0 18682 616"/>
              <a:gd name="T13" fmla="*/ T12 w 20349"/>
              <a:gd name="T14" fmla="+- 0 19564 671"/>
              <a:gd name="T15" fmla="*/ 19564 h 19423"/>
              <a:gd name="T16" fmla="+- 0 20236 616"/>
              <a:gd name="T17" fmla="*/ T16 w 20349"/>
              <a:gd name="T18" fmla="+- 0 3074 671"/>
              <a:gd name="T19" fmla="*/ 3074 h 19423"/>
              <a:gd name="T20" fmla="+- 0 10573 616"/>
              <a:gd name="T21" fmla="*/ T20 w 20349"/>
              <a:gd name="T22" fmla="+- 0 1238 671"/>
              <a:gd name="T23" fmla="*/ 1238 h 19423"/>
              <a:gd name="T24" fmla="+- 0 10573 616"/>
              <a:gd name="T25" fmla="*/ T24 w 20349"/>
              <a:gd name="T26" fmla="+- 0 1238 671"/>
              <a:gd name="T27" fmla="*/ 1238 h 1942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</a:cxnLst>
            <a:rect l="0" t="0" r="r" b="b"/>
            <a:pathLst>
              <a:path w="20349" h="19423">
                <a:moveTo>
                  <a:pt x="9957" y="567"/>
                </a:moveTo>
                <a:cubicBezTo>
                  <a:pt x="6698" y="1325"/>
                  <a:pt x="824" y="4719"/>
                  <a:pt x="104" y="7075"/>
                </a:cubicBezTo>
                <a:cubicBezTo>
                  <a:pt x="-616" y="9430"/>
                  <a:pt x="2529" y="12664"/>
                  <a:pt x="5523" y="14621"/>
                </a:cubicBezTo>
                <a:cubicBezTo>
                  <a:pt x="8517" y="16577"/>
                  <a:pt x="15717" y="20929"/>
                  <a:pt x="18066" y="18893"/>
                </a:cubicBezTo>
                <a:cubicBezTo>
                  <a:pt x="20416" y="16857"/>
                  <a:pt x="20984" y="5478"/>
                  <a:pt x="19620" y="2403"/>
                </a:cubicBezTo>
                <a:cubicBezTo>
                  <a:pt x="18256" y="-671"/>
                  <a:pt x="13216" y="-192"/>
                  <a:pt x="9957" y="567"/>
                </a:cubicBezTo>
                <a:close/>
                <a:moveTo>
                  <a:pt x="9957" y="567"/>
                </a:moveTo>
              </a:path>
            </a:pathLst>
          </a:custGeom>
          <a:solidFill>
            <a:srgbClr val="CCFFCC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44" name="Line 48"/>
          <p:cNvSpPr>
            <a:spLocks noChangeShapeType="1"/>
          </p:cNvSpPr>
          <p:nvPr/>
        </p:nvSpPr>
        <p:spPr bwMode="auto">
          <a:xfrm flipH="1">
            <a:off x="6959600" y="3051175"/>
            <a:ext cx="622300" cy="906463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9745" name="Picture 49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9663" y="2708275"/>
            <a:ext cx="108108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46" name="Rectangle 50"/>
          <p:cNvSpPr>
            <a:spLocks/>
          </p:cNvSpPr>
          <p:nvPr/>
        </p:nvSpPr>
        <p:spPr bwMode="auto">
          <a:xfrm>
            <a:off x="7007225" y="6108700"/>
            <a:ext cx="18161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All distributions</a:t>
            </a:r>
          </a:p>
        </p:txBody>
      </p:sp>
      <p:sp>
        <p:nvSpPr>
          <p:cNvPr id="29747" name="Line 51"/>
          <p:cNvSpPr>
            <a:spLocks noChangeShapeType="1"/>
          </p:cNvSpPr>
          <p:nvPr/>
        </p:nvSpPr>
        <p:spPr bwMode="auto">
          <a:xfrm rot="10800000">
            <a:off x="7445375" y="5146675"/>
            <a:ext cx="274638" cy="962025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Coins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66800"/>
          </a:xfrm>
          <a:ln/>
        </p:spPr>
        <p:txBody>
          <a:bodyPr rIns="132080"/>
          <a:lstStyle/>
          <a:p>
            <a:r>
              <a:rPr lang="en-US" sz="2800"/>
              <a:t>Extra arcs don’t prevent representing independence, just allow non-independence</a:t>
            </a:r>
          </a:p>
        </p:txBody>
      </p:sp>
      <p:pic>
        <p:nvPicPr>
          <p:cNvPr id="30724" name="Picture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9488" y="4060825"/>
            <a:ext cx="9112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2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4027555"/>
              </p:ext>
            </p:extLst>
          </p:nvPr>
        </p:nvGraphicFramePr>
        <p:xfrm>
          <a:off x="2559050" y="4435475"/>
          <a:ext cx="1549400" cy="1056640"/>
        </p:xfrm>
        <a:graphic>
          <a:graphicData uri="http://schemas.openxmlformats.org/drawingml/2006/table">
            <a:tbl>
              <a:tblPr/>
              <a:tblGrid>
                <a:gridCol w="736600"/>
                <a:gridCol w="812800"/>
              </a:tblGrid>
              <a:tr h="514350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h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t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742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52725" y="4060825"/>
            <a:ext cx="9112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45" name="Group 25"/>
          <p:cNvGrpSpPr>
            <a:grpSpLocks/>
          </p:cNvGrpSpPr>
          <p:nvPr/>
        </p:nvGrpSpPr>
        <p:grpSpPr bwMode="auto">
          <a:xfrm>
            <a:off x="1066800" y="2895600"/>
            <a:ext cx="762000" cy="762000"/>
            <a:chOff x="0" y="0"/>
            <a:chExt cx="480" cy="480"/>
          </a:xfrm>
        </p:grpSpPr>
        <p:sp>
          <p:nvSpPr>
            <p:cNvPr id="30743" name="Oval 23"/>
            <p:cNvSpPr>
              <a:spLocks/>
            </p:cNvSpPr>
            <p:nvPr/>
          </p:nvSpPr>
          <p:spPr bwMode="auto">
            <a:xfrm>
              <a:off x="0" y="0"/>
              <a:ext cx="480" cy="480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44" name="Rectangle 24"/>
            <p:cNvSpPr>
              <a:spLocks/>
            </p:cNvSpPr>
            <p:nvPr/>
          </p:nvSpPr>
          <p:spPr bwMode="auto">
            <a:xfrm>
              <a:off x="93" y="68"/>
              <a:ext cx="293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X</a:t>
              </a:r>
              <a:r>
                <a:rPr lang="en-US" sz="2800" baseline="-25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1</a:t>
              </a:r>
            </a:p>
          </p:txBody>
        </p:sp>
      </p:grpSp>
      <p:grpSp>
        <p:nvGrpSpPr>
          <p:cNvPr id="30748" name="Group 28"/>
          <p:cNvGrpSpPr>
            <a:grpSpLocks/>
          </p:cNvGrpSpPr>
          <p:nvPr/>
        </p:nvGrpSpPr>
        <p:grpSpPr bwMode="auto">
          <a:xfrm>
            <a:off x="2743200" y="2895600"/>
            <a:ext cx="762000" cy="762000"/>
            <a:chOff x="0" y="0"/>
            <a:chExt cx="480" cy="480"/>
          </a:xfrm>
        </p:grpSpPr>
        <p:sp>
          <p:nvSpPr>
            <p:cNvPr id="30746" name="Oval 26"/>
            <p:cNvSpPr>
              <a:spLocks/>
            </p:cNvSpPr>
            <p:nvPr/>
          </p:nvSpPr>
          <p:spPr bwMode="auto">
            <a:xfrm>
              <a:off x="0" y="0"/>
              <a:ext cx="480" cy="480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47" name="Rectangle 27"/>
            <p:cNvSpPr>
              <a:spLocks/>
            </p:cNvSpPr>
            <p:nvPr/>
          </p:nvSpPr>
          <p:spPr bwMode="auto">
            <a:xfrm>
              <a:off x="93" y="68"/>
              <a:ext cx="293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X</a:t>
              </a:r>
              <a:r>
                <a:rPr lang="en-US" sz="2800" baseline="-25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2</a:t>
              </a:r>
            </a:p>
          </p:txBody>
        </p:sp>
      </p:grpSp>
      <p:grpSp>
        <p:nvGrpSpPr>
          <p:cNvPr id="30755" name="Group 35"/>
          <p:cNvGrpSpPr>
            <a:grpSpLocks/>
          </p:cNvGrpSpPr>
          <p:nvPr/>
        </p:nvGrpSpPr>
        <p:grpSpPr bwMode="auto">
          <a:xfrm>
            <a:off x="5499100" y="2895600"/>
            <a:ext cx="2438400" cy="762000"/>
            <a:chOff x="0" y="0"/>
            <a:chExt cx="1536" cy="480"/>
          </a:xfrm>
        </p:grpSpPr>
        <p:grpSp>
          <p:nvGrpSpPr>
            <p:cNvPr id="30751" name="Group 31"/>
            <p:cNvGrpSpPr>
              <a:grpSpLocks/>
            </p:cNvGrpSpPr>
            <p:nvPr/>
          </p:nvGrpSpPr>
          <p:grpSpPr bwMode="auto">
            <a:xfrm>
              <a:off x="0" y="0"/>
              <a:ext cx="480" cy="480"/>
              <a:chOff x="0" y="0"/>
              <a:chExt cx="480" cy="480"/>
            </a:xfrm>
          </p:grpSpPr>
          <p:sp>
            <p:nvSpPr>
              <p:cNvPr id="30749" name="Oval 29"/>
              <p:cNvSpPr>
                <a:spLocks/>
              </p:cNvSpPr>
              <p:nvPr/>
            </p:nvSpPr>
            <p:spPr bwMode="auto">
              <a:xfrm>
                <a:off x="0" y="0"/>
                <a:ext cx="480" cy="480"/>
              </a:xfrm>
              <a:prstGeom prst="ellipse">
                <a:avLst/>
              </a:prstGeom>
              <a:solidFill>
                <a:srgbClr val="FFFFFF"/>
              </a:solidFill>
              <a:ln w="2857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0750" name="Rectangle 30"/>
              <p:cNvSpPr>
                <a:spLocks/>
              </p:cNvSpPr>
              <p:nvPr/>
            </p:nvSpPr>
            <p:spPr bwMode="auto">
              <a:xfrm>
                <a:off x="93" y="68"/>
                <a:ext cx="293" cy="3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800">
                    <a:solidFill>
                      <a:schemeClr val="tx1"/>
                    </a:solidFill>
                    <a:latin typeface="Times New Roman Italic" charset="0"/>
                    <a:cs typeface="Times New Roman Italic" charset="0"/>
                    <a:sym typeface="Times New Roman Italic" charset="0"/>
                  </a:rPr>
                  <a:t>X</a:t>
                </a:r>
                <a:r>
                  <a:rPr lang="en-US" sz="2800" baseline="-25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30754" name="Group 34"/>
            <p:cNvGrpSpPr>
              <a:grpSpLocks/>
            </p:cNvGrpSpPr>
            <p:nvPr/>
          </p:nvGrpSpPr>
          <p:grpSpPr bwMode="auto">
            <a:xfrm>
              <a:off x="1056" y="0"/>
              <a:ext cx="480" cy="480"/>
              <a:chOff x="0" y="0"/>
              <a:chExt cx="480" cy="480"/>
            </a:xfrm>
          </p:grpSpPr>
          <p:sp>
            <p:nvSpPr>
              <p:cNvPr id="30752" name="Oval 32"/>
              <p:cNvSpPr>
                <a:spLocks/>
              </p:cNvSpPr>
              <p:nvPr/>
            </p:nvSpPr>
            <p:spPr bwMode="auto">
              <a:xfrm>
                <a:off x="0" y="0"/>
                <a:ext cx="480" cy="480"/>
              </a:xfrm>
              <a:prstGeom prst="ellipse">
                <a:avLst/>
              </a:prstGeom>
              <a:solidFill>
                <a:srgbClr val="FFFFFF"/>
              </a:solidFill>
              <a:ln w="2857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0753" name="Rectangle 33"/>
              <p:cNvSpPr>
                <a:spLocks/>
              </p:cNvSpPr>
              <p:nvPr/>
            </p:nvSpPr>
            <p:spPr bwMode="auto">
              <a:xfrm>
                <a:off x="93" y="68"/>
                <a:ext cx="293" cy="3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800">
                    <a:solidFill>
                      <a:schemeClr val="tx1"/>
                    </a:solidFill>
                    <a:latin typeface="Times New Roman Italic" charset="0"/>
                    <a:cs typeface="Times New Roman Italic" charset="0"/>
                    <a:sym typeface="Times New Roman Italic" charset="0"/>
                  </a:rPr>
                  <a:t>X</a:t>
                </a:r>
                <a:r>
                  <a:rPr lang="en-US" sz="2800" baseline="-25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2</a:t>
                </a:r>
              </a:p>
            </p:txBody>
          </p:sp>
        </p:grpSp>
      </p:grpSp>
      <p:sp>
        <p:nvSpPr>
          <p:cNvPr id="30756" name="Line 36"/>
          <p:cNvSpPr>
            <a:spLocks noChangeShapeType="1"/>
          </p:cNvSpPr>
          <p:nvPr/>
        </p:nvSpPr>
        <p:spPr bwMode="auto">
          <a:xfrm>
            <a:off x="6275388" y="3276600"/>
            <a:ext cx="885825" cy="1588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3075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5658955"/>
              </p:ext>
            </p:extLst>
          </p:nvPr>
        </p:nvGraphicFramePr>
        <p:xfrm>
          <a:off x="698500" y="4445000"/>
          <a:ext cx="1549400" cy="1056640"/>
        </p:xfrm>
        <a:graphic>
          <a:graphicData uri="http://schemas.openxmlformats.org/drawingml/2006/table">
            <a:tbl>
              <a:tblPr/>
              <a:tblGrid>
                <a:gridCol w="736600"/>
                <a:gridCol w="812800"/>
              </a:tblGrid>
              <a:tr h="514350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h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t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774" name="Picture 5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7488" y="4060825"/>
            <a:ext cx="9112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75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7880310"/>
              </p:ext>
            </p:extLst>
          </p:nvPr>
        </p:nvGraphicFramePr>
        <p:xfrm>
          <a:off x="6953250" y="4498975"/>
          <a:ext cx="1803400" cy="1056640"/>
        </p:xfrm>
        <a:graphic>
          <a:graphicData uri="http://schemas.openxmlformats.org/drawingml/2006/table">
            <a:tbl>
              <a:tblPr/>
              <a:tblGrid>
                <a:gridCol w="1082675"/>
                <a:gridCol w="720725"/>
              </a:tblGrid>
              <a:tr h="520700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h | h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t | h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792" name="Picture 72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8513" y="4056063"/>
            <a:ext cx="14192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93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5010231"/>
              </p:ext>
            </p:extLst>
          </p:nvPr>
        </p:nvGraphicFramePr>
        <p:xfrm>
          <a:off x="6953250" y="5594350"/>
          <a:ext cx="1803400" cy="1056640"/>
        </p:xfrm>
        <a:graphic>
          <a:graphicData uri="http://schemas.openxmlformats.org/drawingml/2006/table">
            <a:tbl>
              <a:tblPr/>
              <a:tblGrid>
                <a:gridCol w="1082675"/>
                <a:gridCol w="720725"/>
              </a:tblGrid>
              <a:tr h="501650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h | t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t | t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10" name="Rectangle 90"/>
          <p:cNvSpPr>
            <a:spLocks/>
          </p:cNvSpPr>
          <p:nvPr/>
        </p:nvSpPr>
        <p:spPr bwMode="auto">
          <a:xfrm>
            <a:off x="457200" y="5524500"/>
            <a:ext cx="51943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82588" indent="-342900">
              <a:spcBef>
                <a:spcPts val="638"/>
              </a:spcBef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800" dirty="0">
                <a:solidFill>
                  <a:srgbClr val="333399"/>
                </a:solidFill>
                <a:cs typeface="Arial" charset="0"/>
              </a:rPr>
              <a:t>Adding unneeded arcs isn’t wrong, it’s just inefficient</a:t>
            </a:r>
          </a:p>
        </p:txBody>
      </p:sp>
      <p:graphicFrame>
        <p:nvGraphicFramePr>
          <p:cNvPr id="30811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6148812"/>
              </p:ext>
            </p:extLst>
          </p:nvPr>
        </p:nvGraphicFramePr>
        <p:xfrm>
          <a:off x="4978400" y="4445000"/>
          <a:ext cx="1549400" cy="1056640"/>
        </p:xfrm>
        <a:graphic>
          <a:graphicData uri="http://schemas.openxmlformats.org/drawingml/2006/table">
            <a:tbl>
              <a:tblPr/>
              <a:tblGrid>
                <a:gridCol w="736600"/>
                <a:gridCol w="812800"/>
              </a:tblGrid>
              <a:tr h="514350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h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t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6" grpId="0" animBg="1"/>
      <p:bldP spid="3081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Topology Limits Distributions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52900" cy="5257800"/>
          </a:xfrm>
          <a:ln/>
        </p:spPr>
        <p:txBody>
          <a:bodyPr rIns="132080"/>
          <a:lstStyle/>
          <a:p>
            <a:r>
              <a:rPr lang="en-US" sz="2200"/>
              <a:t>Given some graph topology G, only certain joint distributions can be encoded</a:t>
            </a:r>
          </a:p>
          <a:p>
            <a:r>
              <a:rPr lang="en-US" sz="2200"/>
              <a:t>The graph structure guarantees certain (conditional) independences</a:t>
            </a:r>
          </a:p>
          <a:p>
            <a:r>
              <a:rPr lang="en-US" sz="2200"/>
              <a:t>(There might be more independence)</a:t>
            </a:r>
          </a:p>
          <a:p>
            <a:r>
              <a:rPr lang="en-US" sz="2200"/>
              <a:t>Adding arcs increases the set of distributions, but has several costs</a:t>
            </a:r>
          </a:p>
          <a:p>
            <a:r>
              <a:rPr lang="en-US" sz="2200"/>
              <a:t>Full conditioning can encode any distribution</a:t>
            </a:r>
          </a:p>
        </p:txBody>
      </p:sp>
      <p:sp>
        <p:nvSpPr>
          <p:cNvPr id="31748" name="Freeform 4"/>
          <p:cNvSpPr>
            <a:spLocks/>
          </p:cNvSpPr>
          <p:nvPr/>
        </p:nvSpPr>
        <p:spPr bwMode="auto">
          <a:xfrm>
            <a:off x="4845050" y="2595563"/>
            <a:ext cx="2519363" cy="2549525"/>
          </a:xfrm>
          <a:custGeom>
            <a:avLst/>
            <a:gdLst>
              <a:gd name="T0" fmla="+- 0 15666 217"/>
              <a:gd name="T1" fmla="*/ T0 w 20787"/>
              <a:gd name="T2" fmla="+- 0 3192 798"/>
              <a:gd name="T3" fmla="*/ 3192 h 20269"/>
              <a:gd name="T4" fmla="+- 0 9850 217"/>
              <a:gd name="T5" fmla="*/ T4 w 20787"/>
              <a:gd name="T6" fmla="+- 0 1527 798"/>
              <a:gd name="T7" fmla="*/ 1527 h 20269"/>
              <a:gd name="T8" fmla="+- 0 3576 217"/>
              <a:gd name="T9" fmla="*/ T8 w 20787"/>
              <a:gd name="T10" fmla="+- 0 4227 798"/>
              <a:gd name="T11" fmla="*/ 4227 h 20269"/>
              <a:gd name="T12" fmla="+- 0 236 217"/>
              <a:gd name="T13" fmla="*/ T12 w 20787"/>
              <a:gd name="T14" fmla="+- 0 11431 798"/>
              <a:gd name="T15" fmla="*/ 11431 h 20269"/>
              <a:gd name="T16" fmla="+- 0 4978 217"/>
              <a:gd name="T17" fmla="*/ T16 w 20787"/>
              <a:gd name="T18" fmla="+- 0 13361 798"/>
              <a:gd name="T19" fmla="*/ 13361 h 20269"/>
              <a:gd name="T20" fmla="+- 0 2305 217"/>
              <a:gd name="T21" fmla="*/ T20 w 20787"/>
              <a:gd name="T22" fmla="+- 0 21007 798"/>
              <a:gd name="T23" fmla="*/ 21007 h 20269"/>
              <a:gd name="T24" fmla="+- 0 14658 217"/>
              <a:gd name="T25" fmla="*/ T24 w 20787"/>
              <a:gd name="T26" fmla="+- 0 16894 798"/>
              <a:gd name="T27" fmla="*/ 16894 h 20269"/>
              <a:gd name="T28" fmla="+- 0 20801 217"/>
              <a:gd name="T29" fmla="*/ T28 w 20787"/>
              <a:gd name="T30" fmla="+- 0 16503 798"/>
              <a:gd name="T31" fmla="*/ 16503 h 20269"/>
              <a:gd name="T32" fmla="+- 0 19465 217"/>
              <a:gd name="T33" fmla="*/ T32 w 20787"/>
              <a:gd name="T34" fmla="+- 0 9236 798"/>
              <a:gd name="T35" fmla="*/ 9236 h 20269"/>
              <a:gd name="T36" fmla="+- 0 18731 217"/>
              <a:gd name="T37" fmla="*/ T36 w 20787"/>
              <a:gd name="T38" fmla="+- 0 1009 798"/>
              <a:gd name="T39" fmla="*/ 1009 h 20269"/>
              <a:gd name="T40" fmla="+- 0 15666 217"/>
              <a:gd name="T41" fmla="*/ T40 w 20787"/>
              <a:gd name="T42" fmla="+- 0 3192 798"/>
              <a:gd name="T43" fmla="*/ 3192 h 20269"/>
              <a:gd name="T44" fmla="+- 0 15666 217"/>
              <a:gd name="T45" fmla="*/ T44 w 20787"/>
              <a:gd name="T46" fmla="+- 0 3192 798"/>
              <a:gd name="T47" fmla="*/ 3192 h 2026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</a:cxnLst>
            <a:rect l="0" t="0" r="r" b="b"/>
            <a:pathLst>
              <a:path w="20787" h="20269">
                <a:moveTo>
                  <a:pt x="15449" y="2394"/>
                </a:moveTo>
                <a:cubicBezTo>
                  <a:pt x="13969" y="2482"/>
                  <a:pt x="11651" y="552"/>
                  <a:pt x="9633" y="729"/>
                </a:cubicBezTo>
                <a:cubicBezTo>
                  <a:pt x="7616" y="905"/>
                  <a:pt x="4957" y="1776"/>
                  <a:pt x="3359" y="3429"/>
                </a:cubicBezTo>
                <a:cubicBezTo>
                  <a:pt x="1761" y="5081"/>
                  <a:pt x="-217" y="9106"/>
                  <a:pt x="19" y="10633"/>
                </a:cubicBezTo>
                <a:cubicBezTo>
                  <a:pt x="255" y="12159"/>
                  <a:pt x="4420" y="10973"/>
                  <a:pt x="4761" y="12563"/>
                </a:cubicBezTo>
                <a:cubicBezTo>
                  <a:pt x="5101" y="14153"/>
                  <a:pt x="477" y="19616"/>
                  <a:pt x="2088" y="20209"/>
                </a:cubicBezTo>
                <a:cubicBezTo>
                  <a:pt x="3700" y="20802"/>
                  <a:pt x="11362" y="16840"/>
                  <a:pt x="14441" y="16096"/>
                </a:cubicBezTo>
                <a:cubicBezTo>
                  <a:pt x="17519" y="15352"/>
                  <a:pt x="19785" y="16979"/>
                  <a:pt x="20584" y="15705"/>
                </a:cubicBezTo>
                <a:cubicBezTo>
                  <a:pt x="21383" y="14431"/>
                  <a:pt x="19588" y="11024"/>
                  <a:pt x="19248" y="8438"/>
                </a:cubicBezTo>
                <a:cubicBezTo>
                  <a:pt x="18907" y="5851"/>
                  <a:pt x="19143" y="1221"/>
                  <a:pt x="18514" y="211"/>
                </a:cubicBezTo>
                <a:cubicBezTo>
                  <a:pt x="17886" y="-798"/>
                  <a:pt x="16615" y="2129"/>
                  <a:pt x="15449" y="2394"/>
                </a:cubicBezTo>
                <a:close/>
                <a:moveTo>
                  <a:pt x="15449" y="2394"/>
                </a:moveTo>
              </a:path>
            </a:pathLst>
          </a:cu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49" name="Freeform 5"/>
          <p:cNvSpPr>
            <a:spLocks/>
          </p:cNvSpPr>
          <p:nvPr/>
        </p:nvSpPr>
        <p:spPr bwMode="auto">
          <a:xfrm>
            <a:off x="5156200" y="2911475"/>
            <a:ext cx="1773238" cy="1368425"/>
          </a:xfrm>
          <a:custGeom>
            <a:avLst/>
            <a:gdLst>
              <a:gd name="T0" fmla="+- 0 2109 215"/>
              <a:gd name="T1" fmla="*/ T0 w 21038"/>
              <a:gd name="T2" fmla="+- 0 12672 147"/>
              <a:gd name="T3" fmla="*/ 12672 h 21355"/>
              <a:gd name="T4" fmla="+- 0 9303 215"/>
              <a:gd name="T5" fmla="*/ T4 w 21038"/>
              <a:gd name="T6" fmla="+- 0 21501 147"/>
              <a:gd name="T7" fmla="*/ 21501 h 21355"/>
              <a:gd name="T8" fmla="+- 0 19491 215"/>
              <a:gd name="T9" fmla="*/ T8 w 21038"/>
              <a:gd name="T10" fmla="+- 0 13292 147"/>
              <a:gd name="T11" fmla="*/ 13292 h 21355"/>
              <a:gd name="T12" fmla="+- 0 20828 215"/>
              <a:gd name="T13" fmla="*/ T12 w 21038"/>
              <a:gd name="T14" fmla="+- 0 1786 147"/>
              <a:gd name="T15" fmla="*/ 1786 h 21355"/>
              <a:gd name="T16" fmla="+- 0 14877 215"/>
              <a:gd name="T17" fmla="*/ T16 w 21038"/>
              <a:gd name="T18" fmla="+- 0 2554 147"/>
              <a:gd name="T19" fmla="*/ 2554 h 21355"/>
              <a:gd name="T20" fmla="+- 0 9491 215"/>
              <a:gd name="T21" fmla="*/ T20 w 21038"/>
              <a:gd name="T22" fmla="+- 0 149 147"/>
              <a:gd name="T23" fmla="*/ 149 h 21355"/>
              <a:gd name="T24" fmla="+- 0 3842 215"/>
              <a:gd name="T25" fmla="*/ T24 w 21038"/>
              <a:gd name="T26" fmla="+- 0 2926 147"/>
              <a:gd name="T27" fmla="*/ 2926 h 21355"/>
              <a:gd name="T28" fmla="+- 0 282 215"/>
              <a:gd name="T29" fmla="*/ T28 w 21038"/>
              <a:gd name="T30" fmla="+- 0 9498 147"/>
              <a:gd name="T31" fmla="*/ 9498 h 21355"/>
              <a:gd name="T32" fmla="+- 0 2109 215"/>
              <a:gd name="T33" fmla="*/ T32 w 21038"/>
              <a:gd name="T34" fmla="+- 0 12672 147"/>
              <a:gd name="T35" fmla="*/ 12672 h 21355"/>
              <a:gd name="T36" fmla="+- 0 2109 215"/>
              <a:gd name="T37" fmla="*/ T36 w 21038"/>
              <a:gd name="T38" fmla="+- 0 12672 147"/>
              <a:gd name="T39" fmla="*/ 12672 h 2135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</a:cxnLst>
            <a:rect l="0" t="0" r="r" b="b"/>
            <a:pathLst>
              <a:path w="21038" h="21355">
                <a:moveTo>
                  <a:pt x="1894" y="12525"/>
                </a:moveTo>
                <a:cubicBezTo>
                  <a:pt x="3401" y="14534"/>
                  <a:pt x="6188" y="21255"/>
                  <a:pt x="9088" y="21354"/>
                </a:cubicBezTo>
                <a:cubicBezTo>
                  <a:pt x="11988" y="21453"/>
                  <a:pt x="17355" y="16444"/>
                  <a:pt x="19276" y="13145"/>
                </a:cubicBezTo>
                <a:cubicBezTo>
                  <a:pt x="21197" y="9847"/>
                  <a:pt x="21385" y="3424"/>
                  <a:pt x="20613" y="1639"/>
                </a:cubicBezTo>
                <a:cubicBezTo>
                  <a:pt x="19841" y="-147"/>
                  <a:pt x="16545" y="2680"/>
                  <a:pt x="14662" y="2407"/>
                </a:cubicBezTo>
                <a:cubicBezTo>
                  <a:pt x="12779" y="2135"/>
                  <a:pt x="11122" y="-73"/>
                  <a:pt x="9276" y="2"/>
                </a:cubicBezTo>
                <a:cubicBezTo>
                  <a:pt x="7431" y="76"/>
                  <a:pt x="5152" y="1217"/>
                  <a:pt x="3627" y="2779"/>
                </a:cubicBezTo>
                <a:cubicBezTo>
                  <a:pt x="2101" y="4342"/>
                  <a:pt x="350" y="7739"/>
                  <a:pt x="67" y="9351"/>
                </a:cubicBezTo>
                <a:cubicBezTo>
                  <a:pt x="-215" y="10963"/>
                  <a:pt x="388" y="10517"/>
                  <a:pt x="1894" y="12525"/>
                </a:cubicBezTo>
                <a:close/>
                <a:moveTo>
                  <a:pt x="1894" y="12525"/>
                </a:moveTo>
              </a:path>
            </a:pathLst>
          </a:custGeom>
          <a:solidFill>
            <a:srgbClr val="FF9999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50" name="Freeform 6"/>
          <p:cNvSpPr>
            <a:spLocks/>
          </p:cNvSpPr>
          <p:nvPr/>
        </p:nvSpPr>
        <p:spPr bwMode="auto">
          <a:xfrm>
            <a:off x="5368925" y="3116263"/>
            <a:ext cx="852488" cy="773112"/>
          </a:xfrm>
          <a:custGeom>
            <a:avLst/>
            <a:gdLst>
              <a:gd name="T0" fmla="+- 0 10573 616"/>
              <a:gd name="T1" fmla="*/ T0 w 20349"/>
              <a:gd name="T2" fmla="+- 0 1238 671"/>
              <a:gd name="T3" fmla="*/ 1238 h 19423"/>
              <a:gd name="T4" fmla="+- 0 720 616"/>
              <a:gd name="T5" fmla="*/ T4 w 20349"/>
              <a:gd name="T6" fmla="+- 0 7746 671"/>
              <a:gd name="T7" fmla="*/ 7746 h 19423"/>
              <a:gd name="T8" fmla="+- 0 6139 616"/>
              <a:gd name="T9" fmla="*/ T8 w 20349"/>
              <a:gd name="T10" fmla="+- 0 15292 671"/>
              <a:gd name="T11" fmla="*/ 15292 h 19423"/>
              <a:gd name="T12" fmla="+- 0 18682 616"/>
              <a:gd name="T13" fmla="*/ T12 w 20349"/>
              <a:gd name="T14" fmla="+- 0 19564 671"/>
              <a:gd name="T15" fmla="*/ 19564 h 19423"/>
              <a:gd name="T16" fmla="+- 0 20236 616"/>
              <a:gd name="T17" fmla="*/ T16 w 20349"/>
              <a:gd name="T18" fmla="+- 0 3074 671"/>
              <a:gd name="T19" fmla="*/ 3074 h 19423"/>
              <a:gd name="T20" fmla="+- 0 10573 616"/>
              <a:gd name="T21" fmla="*/ T20 w 20349"/>
              <a:gd name="T22" fmla="+- 0 1238 671"/>
              <a:gd name="T23" fmla="*/ 1238 h 19423"/>
              <a:gd name="T24" fmla="+- 0 10573 616"/>
              <a:gd name="T25" fmla="*/ T24 w 20349"/>
              <a:gd name="T26" fmla="+- 0 1238 671"/>
              <a:gd name="T27" fmla="*/ 1238 h 1942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</a:cxnLst>
            <a:rect l="0" t="0" r="r" b="b"/>
            <a:pathLst>
              <a:path w="20349" h="19423">
                <a:moveTo>
                  <a:pt x="9957" y="567"/>
                </a:moveTo>
                <a:cubicBezTo>
                  <a:pt x="6698" y="1325"/>
                  <a:pt x="824" y="4719"/>
                  <a:pt x="104" y="7075"/>
                </a:cubicBezTo>
                <a:cubicBezTo>
                  <a:pt x="-616" y="9430"/>
                  <a:pt x="2529" y="12664"/>
                  <a:pt x="5523" y="14621"/>
                </a:cubicBezTo>
                <a:cubicBezTo>
                  <a:pt x="8517" y="16577"/>
                  <a:pt x="15717" y="20929"/>
                  <a:pt x="18066" y="18893"/>
                </a:cubicBezTo>
                <a:cubicBezTo>
                  <a:pt x="20416" y="16857"/>
                  <a:pt x="20984" y="5478"/>
                  <a:pt x="19620" y="2403"/>
                </a:cubicBezTo>
                <a:cubicBezTo>
                  <a:pt x="18256" y="-671"/>
                  <a:pt x="13216" y="-192"/>
                  <a:pt x="9957" y="567"/>
                </a:cubicBezTo>
                <a:close/>
                <a:moveTo>
                  <a:pt x="9957" y="567"/>
                </a:moveTo>
              </a:path>
            </a:pathLst>
          </a:custGeom>
          <a:solidFill>
            <a:srgbClr val="CCFFCC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5745163" y="2517775"/>
            <a:ext cx="276225" cy="7366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 rot="10800000" flipH="1">
            <a:off x="5641975" y="4645025"/>
            <a:ext cx="242888" cy="70485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31764" name="Group 20"/>
          <p:cNvGrpSpPr>
            <a:grpSpLocks/>
          </p:cNvGrpSpPr>
          <p:nvPr/>
        </p:nvGrpSpPr>
        <p:grpSpPr bwMode="auto">
          <a:xfrm>
            <a:off x="7656513" y="2146300"/>
            <a:ext cx="1079500" cy="917575"/>
            <a:chOff x="0" y="0"/>
            <a:chExt cx="680" cy="577"/>
          </a:xfrm>
        </p:grpSpPr>
        <p:grpSp>
          <p:nvGrpSpPr>
            <p:cNvPr id="31755" name="Group 11"/>
            <p:cNvGrpSpPr>
              <a:grpSpLocks/>
            </p:cNvGrpSpPr>
            <p:nvPr/>
          </p:nvGrpSpPr>
          <p:grpSpPr bwMode="auto">
            <a:xfrm>
              <a:off x="0" y="353"/>
              <a:ext cx="217" cy="224"/>
              <a:chOff x="0" y="0"/>
              <a:chExt cx="217" cy="224"/>
            </a:xfrm>
          </p:grpSpPr>
          <p:sp>
            <p:nvSpPr>
              <p:cNvPr id="31753" name="Oval 9"/>
              <p:cNvSpPr>
                <a:spLocks/>
              </p:cNvSpPr>
              <p:nvPr/>
            </p:nvSpPr>
            <p:spPr bwMode="auto">
              <a:xfrm>
                <a:off x="0" y="3"/>
                <a:ext cx="217" cy="217"/>
              </a:xfrm>
              <a:prstGeom prst="ellipse">
                <a:avLst/>
              </a:prstGeom>
              <a:solidFill>
                <a:srgbClr val="FFFFFF"/>
              </a:solidFill>
              <a:ln w="2857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754" name="Rectangle 10"/>
              <p:cNvSpPr>
                <a:spLocks/>
              </p:cNvSpPr>
              <p:nvPr/>
            </p:nvSpPr>
            <p:spPr bwMode="auto">
              <a:xfrm>
                <a:off x="14" y="0"/>
                <a:ext cx="188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000">
                    <a:solidFill>
                      <a:schemeClr val="tx1"/>
                    </a:solidFill>
                    <a:cs typeface="Arial" charset="0"/>
                  </a:rPr>
                  <a:t>X</a:t>
                </a:r>
              </a:p>
            </p:txBody>
          </p:sp>
        </p:grpSp>
        <p:grpSp>
          <p:nvGrpSpPr>
            <p:cNvPr id="31758" name="Group 14"/>
            <p:cNvGrpSpPr>
              <a:grpSpLocks/>
            </p:cNvGrpSpPr>
            <p:nvPr/>
          </p:nvGrpSpPr>
          <p:grpSpPr bwMode="auto">
            <a:xfrm>
              <a:off x="217" y="0"/>
              <a:ext cx="218" cy="224"/>
              <a:chOff x="0" y="0"/>
              <a:chExt cx="217" cy="224"/>
            </a:xfrm>
          </p:grpSpPr>
          <p:sp>
            <p:nvSpPr>
              <p:cNvPr id="31756" name="Oval 12"/>
              <p:cNvSpPr>
                <a:spLocks/>
              </p:cNvSpPr>
              <p:nvPr/>
            </p:nvSpPr>
            <p:spPr bwMode="auto">
              <a:xfrm>
                <a:off x="0" y="3"/>
                <a:ext cx="217" cy="217"/>
              </a:xfrm>
              <a:prstGeom prst="ellipse">
                <a:avLst/>
              </a:prstGeom>
              <a:solidFill>
                <a:srgbClr val="FFFFFF"/>
              </a:solidFill>
              <a:ln w="2857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757" name="Rectangle 13"/>
              <p:cNvSpPr>
                <a:spLocks/>
              </p:cNvSpPr>
              <p:nvPr/>
            </p:nvSpPr>
            <p:spPr bwMode="auto">
              <a:xfrm>
                <a:off x="14" y="0"/>
                <a:ext cx="188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000">
                    <a:solidFill>
                      <a:schemeClr val="tx1"/>
                    </a:solidFill>
                    <a:cs typeface="Arial" charset="0"/>
                  </a:rPr>
                  <a:t>Y</a:t>
                </a:r>
              </a:p>
            </p:txBody>
          </p:sp>
        </p:grpSp>
        <p:grpSp>
          <p:nvGrpSpPr>
            <p:cNvPr id="31761" name="Group 17"/>
            <p:cNvGrpSpPr>
              <a:grpSpLocks/>
            </p:cNvGrpSpPr>
            <p:nvPr/>
          </p:nvGrpSpPr>
          <p:grpSpPr bwMode="auto">
            <a:xfrm>
              <a:off x="462" y="353"/>
              <a:ext cx="218" cy="224"/>
              <a:chOff x="0" y="0"/>
              <a:chExt cx="217" cy="224"/>
            </a:xfrm>
          </p:grpSpPr>
          <p:sp>
            <p:nvSpPr>
              <p:cNvPr id="31759" name="Oval 15"/>
              <p:cNvSpPr>
                <a:spLocks/>
              </p:cNvSpPr>
              <p:nvPr/>
            </p:nvSpPr>
            <p:spPr bwMode="auto">
              <a:xfrm>
                <a:off x="0" y="3"/>
                <a:ext cx="217" cy="217"/>
              </a:xfrm>
              <a:prstGeom prst="ellipse">
                <a:avLst/>
              </a:prstGeom>
              <a:solidFill>
                <a:srgbClr val="FFFFFF"/>
              </a:solidFill>
              <a:ln w="2857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760" name="Rectangle 16"/>
              <p:cNvSpPr>
                <a:spLocks/>
              </p:cNvSpPr>
              <p:nvPr/>
            </p:nvSpPr>
            <p:spPr bwMode="auto">
              <a:xfrm>
                <a:off x="19" y="0"/>
                <a:ext cx="179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000">
                    <a:solidFill>
                      <a:schemeClr val="tx1"/>
                    </a:solidFill>
                    <a:cs typeface="Arial" charset="0"/>
                  </a:rPr>
                  <a:t>Z</a:t>
                </a:r>
              </a:p>
            </p:txBody>
          </p:sp>
        </p:grpSp>
        <p:sp>
          <p:nvSpPr>
            <p:cNvPr id="31762" name="Line 18"/>
            <p:cNvSpPr>
              <a:spLocks noChangeShapeType="1"/>
            </p:cNvSpPr>
            <p:nvPr/>
          </p:nvSpPr>
          <p:spPr bwMode="auto">
            <a:xfrm flipH="1">
              <a:off x="108" y="194"/>
              <a:ext cx="141" cy="157"/>
            </a:xfrm>
            <a:prstGeom prst="line">
              <a:avLst/>
            </a:prstGeom>
            <a:noFill/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63" name="Line 19"/>
            <p:cNvSpPr>
              <a:spLocks noChangeShapeType="1"/>
            </p:cNvSpPr>
            <p:nvPr/>
          </p:nvSpPr>
          <p:spPr bwMode="auto">
            <a:xfrm>
              <a:off x="403" y="194"/>
              <a:ext cx="168" cy="157"/>
            </a:xfrm>
            <a:prstGeom prst="line">
              <a:avLst/>
            </a:prstGeom>
            <a:noFill/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1777" name="Group 33"/>
          <p:cNvGrpSpPr>
            <a:grpSpLocks/>
          </p:cNvGrpSpPr>
          <p:nvPr/>
        </p:nvGrpSpPr>
        <p:grpSpPr bwMode="auto">
          <a:xfrm>
            <a:off x="4903788" y="5511800"/>
            <a:ext cx="1055687" cy="915988"/>
            <a:chOff x="0" y="0"/>
            <a:chExt cx="665" cy="577"/>
          </a:xfrm>
        </p:grpSpPr>
        <p:grpSp>
          <p:nvGrpSpPr>
            <p:cNvPr id="31767" name="Group 23"/>
            <p:cNvGrpSpPr>
              <a:grpSpLocks/>
            </p:cNvGrpSpPr>
            <p:nvPr/>
          </p:nvGrpSpPr>
          <p:grpSpPr bwMode="auto">
            <a:xfrm>
              <a:off x="0" y="353"/>
              <a:ext cx="218" cy="224"/>
              <a:chOff x="0" y="0"/>
              <a:chExt cx="218" cy="224"/>
            </a:xfrm>
          </p:grpSpPr>
          <p:sp>
            <p:nvSpPr>
              <p:cNvPr id="31765" name="Oval 21"/>
              <p:cNvSpPr>
                <a:spLocks/>
              </p:cNvSpPr>
              <p:nvPr/>
            </p:nvSpPr>
            <p:spPr bwMode="auto">
              <a:xfrm>
                <a:off x="0" y="3"/>
                <a:ext cx="218" cy="218"/>
              </a:xfrm>
              <a:prstGeom prst="ellipse">
                <a:avLst/>
              </a:prstGeom>
              <a:solidFill>
                <a:srgbClr val="FFFFFF"/>
              </a:solidFill>
              <a:ln w="2857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766" name="Rectangle 22"/>
              <p:cNvSpPr>
                <a:spLocks/>
              </p:cNvSpPr>
              <p:nvPr/>
            </p:nvSpPr>
            <p:spPr bwMode="auto">
              <a:xfrm>
                <a:off x="15" y="0"/>
                <a:ext cx="187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000">
                    <a:solidFill>
                      <a:schemeClr val="tx1"/>
                    </a:solidFill>
                    <a:cs typeface="Arial" charset="0"/>
                  </a:rPr>
                  <a:t>X</a:t>
                </a:r>
              </a:p>
            </p:txBody>
          </p:sp>
        </p:grpSp>
        <p:grpSp>
          <p:nvGrpSpPr>
            <p:cNvPr id="31770" name="Group 26"/>
            <p:cNvGrpSpPr>
              <a:grpSpLocks/>
            </p:cNvGrpSpPr>
            <p:nvPr/>
          </p:nvGrpSpPr>
          <p:grpSpPr bwMode="auto">
            <a:xfrm>
              <a:off x="218" y="0"/>
              <a:ext cx="217" cy="224"/>
              <a:chOff x="0" y="0"/>
              <a:chExt cx="217" cy="224"/>
            </a:xfrm>
          </p:grpSpPr>
          <p:sp>
            <p:nvSpPr>
              <p:cNvPr id="31768" name="Oval 24"/>
              <p:cNvSpPr>
                <a:spLocks/>
              </p:cNvSpPr>
              <p:nvPr/>
            </p:nvSpPr>
            <p:spPr bwMode="auto">
              <a:xfrm>
                <a:off x="0" y="3"/>
                <a:ext cx="217" cy="218"/>
              </a:xfrm>
              <a:prstGeom prst="ellipse">
                <a:avLst/>
              </a:prstGeom>
              <a:solidFill>
                <a:srgbClr val="FFFFFF"/>
              </a:solidFill>
              <a:ln w="2857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769" name="Rectangle 25"/>
              <p:cNvSpPr>
                <a:spLocks/>
              </p:cNvSpPr>
              <p:nvPr/>
            </p:nvSpPr>
            <p:spPr bwMode="auto">
              <a:xfrm>
                <a:off x="14" y="0"/>
                <a:ext cx="188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000">
                    <a:solidFill>
                      <a:schemeClr val="tx1"/>
                    </a:solidFill>
                    <a:cs typeface="Arial" charset="0"/>
                  </a:rPr>
                  <a:t>Y</a:t>
                </a:r>
              </a:p>
            </p:txBody>
          </p:sp>
        </p:grpSp>
        <p:grpSp>
          <p:nvGrpSpPr>
            <p:cNvPr id="31773" name="Group 29"/>
            <p:cNvGrpSpPr>
              <a:grpSpLocks/>
            </p:cNvGrpSpPr>
            <p:nvPr/>
          </p:nvGrpSpPr>
          <p:grpSpPr bwMode="auto">
            <a:xfrm>
              <a:off x="447" y="353"/>
              <a:ext cx="218" cy="224"/>
              <a:chOff x="0" y="0"/>
              <a:chExt cx="218" cy="224"/>
            </a:xfrm>
          </p:grpSpPr>
          <p:sp>
            <p:nvSpPr>
              <p:cNvPr id="31771" name="Oval 27"/>
              <p:cNvSpPr>
                <a:spLocks/>
              </p:cNvSpPr>
              <p:nvPr/>
            </p:nvSpPr>
            <p:spPr bwMode="auto">
              <a:xfrm>
                <a:off x="0" y="3"/>
                <a:ext cx="218" cy="218"/>
              </a:xfrm>
              <a:prstGeom prst="ellipse">
                <a:avLst/>
              </a:prstGeom>
              <a:solidFill>
                <a:srgbClr val="FFFFFF"/>
              </a:solidFill>
              <a:ln w="2857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772" name="Rectangle 28"/>
              <p:cNvSpPr>
                <a:spLocks/>
              </p:cNvSpPr>
              <p:nvPr/>
            </p:nvSpPr>
            <p:spPr bwMode="auto">
              <a:xfrm>
                <a:off x="19" y="0"/>
                <a:ext cx="179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000">
                    <a:solidFill>
                      <a:schemeClr val="tx1"/>
                    </a:solidFill>
                    <a:cs typeface="Arial" charset="0"/>
                  </a:rPr>
                  <a:t>Z</a:t>
                </a:r>
              </a:p>
            </p:txBody>
          </p:sp>
        </p:grp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 flipH="1">
              <a:off x="109" y="194"/>
              <a:ext cx="140" cy="157"/>
            </a:xfrm>
            <a:prstGeom prst="line">
              <a:avLst/>
            </a:prstGeom>
            <a:noFill/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75" name="Line 31"/>
            <p:cNvSpPr>
              <a:spLocks noChangeShapeType="1"/>
            </p:cNvSpPr>
            <p:nvPr/>
          </p:nvSpPr>
          <p:spPr bwMode="auto">
            <a:xfrm>
              <a:off x="403" y="198"/>
              <a:ext cx="153" cy="149"/>
            </a:xfrm>
            <a:prstGeom prst="line">
              <a:avLst/>
            </a:prstGeom>
            <a:noFill/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1776" name="Line 32"/>
            <p:cNvSpPr>
              <a:spLocks noChangeShapeType="1"/>
            </p:cNvSpPr>
            <p:nvPr/>
          </p:nvSpPr>
          <p:spPr bwMode="auto">
            <a:xfrm>
              <a:off x="227" y="465"/>
              <a:ext cx="211" cy="1"/>
            </a:xfrm>
            <a:prstGeom prst="line">
              <a:avLst/>
            </a:prstGeom>
            <a:noFill/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1787" name="Group 43"/>
          <p:cNvGrpSpPr>
            <a:grpSpLocks/>
          </p:cNvGrpSpPr>
          <p:nvPr/>
        </p:nvGrpSpPr>
        <p:grpSpPr bwMode="auto">
          <a:xfrm>
            <a:off x="5178425" y="1522413"/>
            <a:ext cx="1079500" cy="915987"/>
            <a:chOff x="0" y="0"/>
            <a:chExt cx="680" cy="577"/>
          </a:xfrm>
        </p:grpSpPr>
        <p:grpSp>
          <p:nvGrpSpPr>
            <p:cNvPr id="31780" name="Group 36"/>
            <p:cNvGrpSpPr>
              <a:grpSpLocks/>
            </p:cNvGrpSpPr>
            <p:nvPr/>
          </p:nvGrpSpPr>
          <p:grpSpPr bwMode="auto">
            <a:xfrm>
              <a:off x="0" y="353"/>
              <a:ext cx="218" cy="224"/>
              <a:chOff x="0" y="0"/>
              <a:chExt cx="218" cy="224"/>
            </a:xfrm>
          </p:grpSpPr>
          <p:sp>
            <p:nvSpPr>
              <p:cNvPr id="31778" name="Oval 34"/>
              <p:cNvSpPr>
                <a:spLocks/>
              </p:cNvSpPr>
              <p:nvPr/>
            </p:nvSpPr>
            <p:spPr bwMode="auto">
              <a:xfrm>
                <a:off x="0" y="3"/>
                <a:ext cx="218" cy="218"/>
              </a:xfrm>
              <a:prstGeom prst="ellipse">
                <a:avLst/>
              </a:prstGeom>
              <a:solidFill>
                <a:srgbClr val="FFFFFF"/>
              </a:solidFill>
              <a:ln w="2857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779" name="Rectangle 35"/>
              <p:cNvSpPr>
                <a:spLocks/>
              </p:cNvSpPr>
              <p:nvPr/>
            </p:nvSpPr>
            <p:spPr bwMode="auto">
              <a:xfrm>
                <a:off x="15" y="0"/>
                <a:ext cx="187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000">
                    <a:solidFill>
                      <a:schemeClr val="tx1"/>
                    </a:solidFill>
                    <a:cs typeface="Arial" charset="0"/>
                  </a:rPr>
                  <a:t>X</a:t>
                </a:r>
              </a:p>
            </p:txBody>
          </p:sp>
        </p:grpSp>
        <p:grpSp>
          <p:nvGrpSpPr>
            <p:cNvPr id="31783" name="Group 39"/>
            <p:cNvGrpSpPr>
              <a:grpSpLocks/>
            </p:cNvGrpSpPr>
            <p:nvPr/>
          </p:nvGrpSpPr>
          <p:grpSpPr bwMode="auto">
            <a:xfrm>
              <a:off x="218" y="0"/>
              <a:ext cx="217" cy="224"/>
              <a:chOff x="0" y="0"/>
              <a:chExt cx="217" cy="224"/>
            </a:xfrm>
          </p:grpSpPr>
          <p:sp>
            <p:nvSpPr>
              <p:cNvPr id="31781" name="Oval 37"/>
              <p:cNvSpPr>
                <a:spLocks/>
              </p:cNvSpPr>
              <p:nvPr/>
            </p:nvSpPr>
            <p:spPr bwMode="auto">
              <a:xfrm>
                <a:off x="0" y="3"/>
                <a:ext cx="217" cy="218"/>
              </a:xfrm>
              <a:prstGeom prst="ellipse">
                <a:avLst/>
              </a:prstGeom>
              <a:solidFill>
                <a:srgbClr val="FFFFFF"/>
              </a:solidFill>
              <a:ln w="2857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782" name="Rectangle 38"/>
              <p:cNvSpPr>
                <a:spLocks/>
              </p:cNvSpPr>
              <p:nvPr/>
            </p:nvSpPr>
            <p:spPr bwMode="auto">
              <a:xfrm>
                <a:off x="14" y="0"/>
                <a:ext cx="188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000">
                    <a:solidFill>
                      <a:schemeClr val="tx1"/>
                    </a:solidFill>
                    <a:cs typeface="Arial" charset="0"/>
                  </a:rPr>
                  <a:t>Y</a:t>
                </a:r>
              </a:p>
            </p:txBody>
          </p:sp>
        </p:grpSp>
        <p:grpSp>
          <p:nvGrpSpPr>
            <p:cNvPr id="31786" name="Group 42"/>
            <p:cNvGrpSpPr>
              <a:grpSpLocks/>
            </p:cNvGrpSpPr>
            <p:nvPr/>
          </p:nvGrpSpPr>
          <p:grpSpPr bwMode="auto">
            <a:xfrm>
              <a:off x="462" y="353"/>
              <a:ext cx="218" cy="224"/>
              <a:chOff x="0" y="0"/>
              <a:chExt cx="218" cy="224"/>
            </a:xfrm>
          </p:grpSpPr>
          <p:sp>
            <p:nvSpPr>
              <p:cNvPr id="31784" name="Oval 40"/>
              <p:cNvSpPr>
                <a:spLocks/>
              </p:cNvSpPr>
              <p:nvPr/>
            </p:nvSpPr>
            <p:spPr bwMode="auto">
              <a:xfrm>
                <a:off x="0" y="3"/>
                <a:ext cx="218" cy="218"/>
              </a:xfrm>
              <a:prstGeom prst="ellipse">
                <a:avLst/>
              </a:prstGeom>
              <a:solidFill>
                <a:srgbClr val="FFFFFF"/>
              </a:solidFill>
              <a:ln w="2857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785" name="Rectangle 41"/>
              <p:cNvSpPr>
                <a:spLocks/>
              </p:cNvSpPr>
              <p:nvPr/>
            </p:nvSpPr>
            <p:spPr bwMode="auto">
              <a:xfrm>
                <a:off x="19" y="0"/>
                <a:ext cx="179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000">
                    <a:solidFill>
                      <a:schemeClr val="tx1"/>
                    </a:solidFill>
                    <a:cs typeface="Arial" charset="0"/>
                  </a:rPr>
                  <a:t>Z</a:t>
                </a:r>
              </a:p>
            </p:txBody>
          </p:sp>
        </p:grpSp>
      </p:grpSp>
      <p:sp>
        <p:nvSpPr>
          <p:cNvPr id="31788" name="Line 44"/>
          <p:cNvSpPr>
            <a:spLocks noChangeShapeType="1"/>
          </p:cNvSpPr>
          <p:nvPr/>
        </p:nvSpPr>
        <p:spPr bwMode="auto">
          <a:xfrm flipH="1">
            <a:off x="6761163" y="3001963"/>
            <a:ext cx="654050" cy="404812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457200" y="9906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ln/>
        </p:spPr>
        <p:txBody>
          <a:bodyPr rIns="132080"/>
          <a:lstStyle/>
          <a:p>
            <a:r>
              <a:rPr lang="en-US" dirty="0"/>
              <a:t>Independence in a BN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933700"/>
          </a:xfrm>
          <a:ln/>
        </p:spPr>
        <p:txBody>
          <a:bodyPr rIns="132080"/>
          <a:lstStyle/>
          <a:p>
            <a:pPr>
              <a:lnSpc>
                <a:spcPct val="90000"/>
              </a:lnSpc>
            </a:pPr>
            <a:r>
              <a:rPr lang="en-US" sz="2800" dirty="0"/>
              <a:t>Important question about a BN:</a:t>
            </a:r>
          </a:p>
          <a:p>
            <a:pPr marL="782638" lvl="1">
              <a:lnSpc>
                <a:spcPct val="90000"/>
              </a:lnSpc>
            </a:pPr>
            <a:r>
              <a:rPr lang="en-US" sz="2400" dirty="0"/>
              <a:t>Are two nodes independent given certain evidence?</a:t>
            </a:r>
          </a:p>
          <a:p>
            <a:pPr marL="782638" lvl="1">
              <a:lnSpc>
                <a:spcPct val="90000"/>
              </a:lnSpc>
            </a:pPr>
            <a:r>
              <a:rPr lang="en-US" sz="2400" dirty="0"/>
              <a:t>If yes, can prove using algebra (tedious in general)</a:t>
            </a:r>
          </a:p>
          <a:p>
            <a:pPr marL="782638" lvl="1">
              <a:lnSpc>
                <a:spcPct val="90000"/>
              </a:lnSpc>
            </a:pPr>
            <a:r>
              <a:rPr lang="en-US" sz="2400" dirty="0"/>
              <a:t>If no, can prove with a counter example</a:t>
            </a:r>
          </a:p>
          <a:p>
            <a:pPr marL="782638" lvl="1">
              <a:lnSpc>
                <a:spcPct val="90000"/>
              </a:lnSpc>
            </a:pPr>
            <a:r>
              <a:rPr lang="en-US" sz="2400" dirty="0"/>
              <a:t>Example:</a:t>
            </a:r>
          </a:p>
        </p:txBody>
      </p: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2629220" y="3505201"/>
            <a:ext cx="609600" cy="609600"/>
            <a:chOff x="0" y="0"/>
            <a:chExt cx="384" cy="384"/>
          </a:xfrm>
        </p:grpSpPr>
        <p:sp>
          <p:nvSpPr>
            <p:cNvPr id="32772" name="Oval 4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73" name="Rectangle 5"/>
            <p:cNvSpPr>
              <a:spLocks/>
            </p:cNvSpPr>
            <p:nvPr/>
          </p:nvSpPr>
          <p:spPr bwMode="auto">
            <a:xfrm>
              <a:off x="76" y="44"/>
              <a:ext cx="231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cs typeface="Arial" charset="0"/>
                </a:rPr>
                <a:t>X</a:t>
              </a:r>
            </a:p>
          </p:txBody>
        </p:sp>
      </p:grpSp>
      <p:grpSp>
        <p:nvGrpSpPr>
          <p:cNvPr id="32777" name="Group 9"/>
          <p:cNvGrpSpPr>
            <a:grpSpLocks/>
          </p:cNvGrpSpPr>
          <p:nvPr/>
        </p:nvGrpSpPr>
        <p:grpSpPr bwMode="auto">
          <a:xfrm>
            <a:off x="4419600" y="3505200"/>
            <a:ext cx="609600" cy="609600"/>
            <a:chOff x="0" y="0"/>
            <a:chExt cx="384" cy="384"/>
          </a:xfrm>
        </p:grpSpPr>
        <p:sp>
          <p:nvSpPr>
            <p:cNvPr id="32775" name="Oval 7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76" name="Rectangle 8"/>
            <p:cNvSpPr>
              <a:spLocks/>
            </p:cNvSpPr>
            <p:nvPr/>
          </p:nvSpPr>
          <p:spPr bwMode="auto">
            <a:xfrm>
              <a:off x="76" y="44"/>
              <a:ext cx="231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cs typeface="Arial" charset="0"/>
                </a:rPr>
                <a:t>Y</a:t>
              </a:r>
            </a:p>
          </p:txBody>
        </p:sp>
      </p:grpSp>
      <p:grpSp>
        <p:nvGrpSpPr>
          <p:cNvPr id="32780" name="Group 12"/>
          <p:cNvGrpSpPr>
            <a:grpSpLocks/>
          </p:cNvGrpSpPr>
          <p:nvPr/>
        </p:nvGrpSpPr>
        <p:grpSpPr bwMode="auto">
          <a:xfrm>
            <a:off x="6172200" y="3505200"/>
            <a:ext cx="609600" cy="609600"/>
            <a:chOff x="0" y="0"/>
            <a:chExt cx="384" cy="384"/>
          </a:xfrm>
        </p:grpSpPr>
        <p:sp>
          <p:nvSpPr>
            <p:cNvPr id="32778" name="Oval 10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2779" name="Rectangle 11"/>
            <p:cNvSpPr>
              <a:spLocks/>
            </p:cNvSpPr>
            <p:nvPr/>
          </p:nvSpPr>
          <p:spPr bwMode="auto">
            <a:xfrm>
              <a:off x="83" y="44"/>
              <a:ext cx="217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cs typeface="Arial" charset="0"/>
                </a:rPr>
                <a:t>Z</a:t>
              </a:r>
            </a:p>
          </p:txBody>
        </p:sp>
      </p:grpSp>
      <p:sp>
        <p:nvSpPr>
          <p:cNvPr id="32781" name="AutoShape 13"/>
          <p:cNvSpPr>
            <a:spLocks noChangeShapeType="1"/>
          </p:cNvSpPr>
          <p:nvPr/>
        </p:nvSpPr>
        <p:spPr bwMode="auto">
          <a:xfrm rot="10800000" flipH="1">
            <a:off x="3205163" y="3810000"/>
            <a:ext cx="1219200" cy="0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AutoShape 14"/>
          <p:cNvSpPr>
            <a:spLocks noChangeShapeType="1"/>
          </p:cNvSpPr>
          <p:nvPr/>
        </p:nvSpPr>
        <p:spPr bwMode="auto">
          <a:xfrm rot="10800000" flipH="1">
            <a:off x="5029200" y="3810000"/>
            <a:ext cx="1143000" cy="0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Rectangle 15"/>
          <p:cNvSpPr>
            <a:spLocks/>
          </p:cNvSpPr>
          <p:nvPr/>
        </p:nvSpPr>
        <p:spPr bwMode="auto">
          <a:xfrm>
            <a:off x="457200" y="4267200"/>
            <a:ext cx="85344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782638" lvl="1" indent="-285750">
              <a:lnSpc>
                <a:spcPct val="90000"/>
              </a:lnSpc>
              <a:spcBef>
                <a:spcPts val="638"/>
              </a:spcBef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Question: are X and Z </a:t>
            </a:r>
            <a:r>
              <a:rPr lang="en-US" sz="2400" dirty="0" smtClean="0">
                <a:solidFill>
                  <a:srgbClr val="FF0000"/>
                </a:solidFill>
                <a:cs typeface="Arial" charset="0"/>
              </a:rPr>
              <a:t>independent</a:t>
            </a:r>
            <a:r>
              <a:rPr lang="en-US" sz="2400" dirty="0">
                <a:solidFill>
                  <a:srgbClr val="FF0000"/>
                </a:solidFill>
                <a:cs typeface="Arial" charset="0"/>
              </a:rPr>
              <a:t>?</a:t>
            </a:r>
          </a:p>
          <a:p>
            <a:pPr marL="1182688" lvl="2" indent="-228600">
              <a:lnSpc>
                <a:spcPct val="90000"/>
              </a:lnSpc>
              <a:spcBef>
                <a:spcPts val="550"/>
              </a:spcBef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Answer: no.  </a:t>
            </a:r>
            <a:endParaRPr lang="en-US" sz="2000" dirty="0" smtClean="0">
              <a:solidFill>
                <a:schemeClr val="tx1"/>
              </a:solidFill>
              <a:cs typeface="Arial" charset="0"/>
            </a:endParaRPr>
          </a:p>
          <a:p>
            <a:pPr marL="1639888" lvl="3" indent="-228600">
              <a:lnSpc>
                <a:spcPct val="90000"/>
              </a:lnSpc>
              <a:spcBef>
                <a:spcPts val="550"/>
              </a:spcBef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cs typeface="Arial" charset="0"/>
              </a:rPr>
              <a:t>Example</a:t>
            </a:r>
            <a:r>
              <a:rPr lang="en-US" sz="2000" dirty="0">
                <a:solidFill>
                  <a:schemeClr val="tx1"/>
                </a:solidFill>
                <a:cs typeface="Arial" charset="0"/>
              </a:rPr>
              <a:t>: low pressure causes rain, which causes traffic.</a:t>
            </a:r>
          </a:p>
          <a:p>
            <a:pPr marL="1182688" lvl="2" indent="-228600">
              <a:lnSpc>
                <a:spcPct val="90000"/>
              </a:lnSpc>
              <a:spcBef>
                <a:spcPts val="550"/>
              </a:spcBef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cs typeface="Arial" charset="0"/>
              </a:rPr>
              <a:t>Knowledge about X may change belief in Z</a:t>
            </a:r>
            <a:r>
              <a:rPr lang="en-US" sz="2000" dirty="0">
                <a:solidFill>
                  <a:schemeClr val="tx1"/>
                </a:solidFill>
                <a:cs typeface="Arial" charset="0"/>
              </a:rPr>
              <a:t>, </a:t>
            </a:r>
            <a:endParaRPr lang="en-US" sz="2000" dirty="0" smtClean="0">
              <a:solidFill>
                <a:schemeClr val="tx1"/>
              </a:solidFill>
              <a:cs typeface="Arial" charset="0"/>
            </a:endParaRPr>
          </a:p>
          <a:p>
            <a:pPr marL="1182688" lvl="2" indent="-228600">
              <a:lnSpc>
                <a:spcPct val="90000"/>
              </a:lnSpc>
              <a:spcBef>
                <a:spcPts val="550"/>
              </a:spcBef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cs typeface="Arial" charset="0"/>
              </a:rPr>
              <a:t>Knowledge about Z may change belief in X </a:t>
            </a:r>
            <a:r>
              <a:rPr lang="en-US" sz="2000" dirty="0">
                <a:solidFill>
                  <a:schemeClr val="tx1"/>
                </a:solidFill>
                <a:cs typeface="Arial" charset="0"/>
              </a:rPr>
              <a:t>(via Y)</a:t>
            </a:r>
          </a:p>
          <a:p>
            <a:pPr marL="1182688" lvl="2" indent="-228600">
              <a:lnSpc>
                <a:spcPct val="90000"/>
              </a:lnSpc>
              <a:spcBef>
                <a:spcPts val="550"/>
              </a:spcBef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Addendum: they </a:t>
            </a:r>
            <a:r>
              <a:rPr lang="en-US" sz="2000" dirty="0">
                <a:solidFill>
                  <a:schemeClr val="tx1"/>
                </a:solidFill>
                <a:latin typeface="Arial Italic" charset="0"/>
                <a:cs typeface="Arial Italic" charset="0"/>
                <a:sym typeface="Arial Italic" charset="0"/>
              </a:rPr>
              <a:t>could </a:t>
            </a:r>
            <a:r>
              <a:rPr lang="en-US" sz="2000" dirty="0">
                <a:solidFill>
                  <a:schemeClr val="tx1"/>
                </a:solidFill>
                <a:cs typeface="Arial" charset="0"/>
              </a:rPr>
              <a:t>be independent: how?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1" grpId="0" animBg="1"/>
      <p:bldP spid="327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Bayes’ Nets: Big Picture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lnSpc>
                <a:spcPct val="90000"/>
              </a:lnSpc>
            </a:pPr>
            <a:r>
              <a:rPr lang="en-US" sz="2400"/>
              <a:t>Two problems with using full joint distribution tables as our probabilistic models:</a:t>
            </a:r>
          </a:p>
          <a:p>
            <a:pPr marL="782638" lvl="1">
              <a:lnSpc>
                <a:spcPct val="90000"/>
              </a:lnSpc>
            </a:pPr>
            <a:r>
              <a:rPr lang="en-US" sz="2000"/>
              <a:t>Unless there are only a few variables, the joint is WAY too big to represent explicitly</a:t>
            </a:r>
          </a:p>
          <a:p>
            <a:pPr marL="782638" lvl="1">
              <a:lnSpc>
                <a:spcPct val="90000"/>
              </a:lnSpc>
            </a:pPr>
            <a:r>
              <a:rPr lang="en-US" sz="2000"/>
              <a:t>Hard to learn (estimate) anything empirically about more than a few variables at a time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CC0000"/>
                </a:solidFill>
              </a:rPr>
              <a:t>Bayes’ nets: </a:t>
            </a:r>
            <a:r>
              <a:rPr lang="en-US" sz="2400"/>
              <a:t>a technique for describing complex joint distributions (models) using simple, local distributions (conditional probabilities)</a:t>
            </a:r>
          </a:p>
          <a:p>
            <a:pPr marL="782638" lvl="1">
              <a:lnSpc>
                <a:spcPct val="90000"/>
              </a:lnSpc>
            </a:pPr>
            <a:r>
              <a:rPr lang="en-US" sz="2000"/>
              <a:t>More properly called</a:t>
            </a:r>
            <a:r>
              <a:rPr lang="en-US" sz="2000">
                <a:solidFill>
                  <a:srgbClr val="CC0000"/>
                </a:solidFill>
              </a:rPr>
              <a:t> graphical models</a:t>
            </a:r>
          </a:p>
          <a:p>
            <a:pPr marL="782638" lvl="1">
              <a:lnSpc>
                <a:spcPct val="90000"/>
              </a:lnSpc>
            </a:pPr>
            <a:r>
              <a:rPr lang="en-US" sz="2000"/>
              <a:t>We describe how variables locally interact</a:t>
            </a:r>
          </a:p>
          <a:p>
            <a:pPr marL="782638" lvl="1">
              <a:lnSpc>
                <a:spcPct val="90000"/>
              </a:lnSpc>
            </a:pPr>
            <a:r>
              <a:rPr lang="en-US" sz="2000"/>
              <a:t>Local interactions chain together to give global, indirect interactions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48380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Causal Chains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81300"/>
          </a:xfrm>
          <a:ln/>
        </p:spPr>
        <p:txBody>
          <a:bodyPr rIns="132080"/>
          <a:lstStyle/>
          <a:p>
            <a:pPr>
              <a:lnSpc>
                <a:spcPct val="80000"/>
              </a:lnSpc>
            </a:pPr>
            <a:r>
              <a:rPr lang="en-US" sz="2800" dirty="0"/>
              <a:t>This configuration is a “causal chain”</a:t>
            </a:r>
          </a:p>
          <a:p>
            <a:pPr marL="782638" lvl="1">
              <a:lnSpc>
                <a:spcPct val="80000"/>
              </a:lnSpc>
            </a:pPr>
            <a:endParaRPr lang="en-US" sz="2400" dirty="0"/>
          </a:p>
          <a:p>
            <a:pPr marL="782638" lvl="1">
              <a:lnSpc>
                <a:spcPct val="80000"/>
              </a:lnSpc>
            </a:pPr>
            <a:endParaRPr lang="en-US" sz="2400" dirty="0"/>
          </a:p>
          <a:p>
            <a:pPr marL="782638" lvl="1">
              <a:lnSpc>
                <a:spcPct val="80000"/>
              </a:lnSpc>
            </a:pPr>
            <a:endParaRPr lang="en-US" sz="2400" dirty="0"/>
          </a:p>
          <a:p>
            <a:pPr marL="782638" lvl="1">
              <a:lnSpc>
                <a:spcPct val="80000"/>
              </a:lnSpc>
            </a:pPr>
            <a:endParaRPr lang="en-US" sz="2400" dirty="0"/>
          </a:p>
          <a:p>
            <a:pPr marL="782638" lvl="1">
              <a:lnSpc>
                <a:spcPct val="80000"/>
              </a:lnSpc>
            </a:pPr>
            <a:endParaRPr lang="en-US" sz="2400" dirty="0"/>
          </a:p>
          <a:p>
            <a:pPr marL="782638" lvl="1">
              <a:lnSpc>
                <a:spcPct val="80000"/>
              </a:lnSpc>
            </a:pPr>
            <a:r>
              <a:rPr lang="en-US" sz="2400" dirty="0"/>
              <a:t>Is X independent of Z </a:t>
            </a:r>
            <a:r>
              <a:rPr lang="en-US" sz="2400" dirty="0">
                <a:solidFill>
                  <a:srgbClr val="FF0000"/>
                </a:solidFill>
              </a:rPr>
              <a:t>given Y</a:t>
            </a:r>
            <a:r>
              <a:rPr lang="en-US" sz="2400" dirty="0"/>
              <a:t>?</a:t>
            </a:r>
          </a:p>
        </p:txBody>
      </p:sp>
      <p:pic>
        <p:nvPicPr>
          <p:cNvPr id="33807" name="Picture 15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117850"/>
            <a:ext cx="4335463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812" name="Group 20"/>
          <p:cNvGrpSpPr>
            <a:grpSpLocks/>
          </p:cNvGrpSpPr>
          <p:nvPr/>
        </p:nvGrpSpPr>
        <p:grpSpPr bwMode="auto">
          <a:xfrm>
            <a:off x="1676400" y="4419600"/>
            <a:ext cx="6718300" cy="1511300"/>
            <a:chOff x="0" y="0"/>
            <a:chExt cx="4232" cy="952"/>
          </a:xfrm>
        </p:grpSpPr>
        <p:pic>
          <p:nvPicPr>
            <p:cNvPr id="33808" name="Picture 16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0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9" name="Picture 17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2"/>
              <a:ext cx="1880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10" name="Picture 18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672"/>
              <a:ext cx="804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11" name="Rectangle 19"/>
            <p:cNvSpPr>
              <a:spLocks/>
            </p:cNvSpPr>
            <p:nvPr/>
          </p:nvSpPr>
          <p:spPr bwMode="auto">
            <a:xfrm>
              <a:off x="3264" y="672"/>
              <a:ext cx="968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>
                <a:spcBef>
                  <a:spcPts val="1400"/>
                </a:spcBef>
              </a:pPr>
              <a:r>
                <a:rPr lang="en-US" sz="2400">
                  <a:solidFill>
                    <a:srgbClr val="CC0000"/>
                  </a:solidFill>
                  <a:latin typeface="Arial Italic" charset="0"/>
                  <a:cs typeface="Arial Italic" charset="0"/>
                  <a:sym typeface="Arial Italic" charset="0"/>
                </a:rPr>
                <a:t>Yes!</a:t>
              </a:r>
            </a:p>
          </p:txBody>
        </p:sp>
      </p:grpSp>
      <p:sp>
        <p:nvSpPr>
          <p:cNvPr id="33813" name="Rectangle 21"/>
          <p:cNvSpPr>
            <a:spLocks/>
          </p:cNvSpPr>
          <p:nvPr/>
        </p:nvSpPr>
        <p:spPr bwMode="auto">
          <a:xfrm>
            <a:off x="7010400" y="1931988"/>
            <a:ext cx="19177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X: Low pressure</a:t>
            </a:r>
          </a:p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Y: Rain</a:t>
            </a:r>
          </a:p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Z: Traffic</a:t>
            </a:r>
          </a:p>
        </p:txBody>
      </p:sp>
      <p:sp>
        <p:nvSpPr>
          <p:cNvPr id="33814" name="Rectangle 22"/>
          <p:cNvSpPr>
            <a:spLocks/>
          </p:cNvSpPr>
          <p:nvPr/>
        </p:nvSpPr>
        <p:spPr bwMode="auto">
          <a:xfrm>
            <a:off x="1106176" y="6134100"/>
            <a:ext cx="7123424" cy="2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496888" lvl="1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100000"/>
            </a:pPr>
            <a:r>
              <a:rPr lang="en-US" sz="2400" dirty="0">
                <a:solidFill>
                  <a:srgbClr val="CC0000"/>
                </a:solidFill>
                <a:cs typeface="Arial" charset="0"/>
              </a:rPr>
              <a:t>Evidence along the chain “blocks” the influence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629220" y="2133600"/>
            <a:ext cx="4152580" cy="609601"/>
            <a:chOff x="2629220" y="3505200"/>
            <a:chExt cx="4152580" cy="609601"/>
          </a:xfrm>
        </p:grpSpPr>
        <p:grpSp>
          <p:nvGrpSpPr>
            <p:cNvPr id="24" name="Group 6"/>
            <p:cNvGrpSpPr>
              <a:grpSpLocks/>
            </p:cNvGrpSpPr>
            <p:nvPr/>
          </p:nvGrpSpPr>
          <p:grpSpPr bwMode="auto">
            <a:xfrm>
              <a:off x="2629220" y="3505201"/>
              <a:ext cx="609600" cy="609600"/>
              <a:chOff x="0" y="0"/>
              <a:chExt cx="384" cy="384"/>
            </a:xfrm>
          </p:grpSpPr>
          <p:sp>
            <p:nvSpPr>
              <p:cNvPr id="25" name="Oval 4"/>
              <p:cNvSpPr>
                <a:spLocks/>
              </p:cNvSpPr>
              <p:nvPr/>
            </p:nvSpPr>
            <p:spPr bwMode="auto">
              <a:xfrm>
                <a:off x="0" y="0"/>
                <a:ext cx="384" cy="384"/>
              </a:xfrm>
              <a:prstGeom prst="ellipse">
                <a:avLst/>
              </a:prstGeom>
              <a:solidFill>
                <a:srgbClr val="FFFFFF"/>
              </a:solidFill>
              <a:ln w="2857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6" name="Rectangle 5"/>
              <p:cNvSpPr>
                <a:spLocks/>
              </p:cNvSpPr>
              <p:nvPr/>
            </p:nvSpPr>
            <p:spPr bwMode="auto">
              <a:xfrm>
                <a:off x="76" y="44"/>
                <a:ext cx="231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800">
                    <a:solidFill>
                      <a:schemeClr val="tx1"/>
                    </a:solidFill>
                    <a:cs typeface="Arial" charset="0"/>
                  </a:rPr>
                  <a:t>X</a:t>
                </a:r>
              </a:p>
            </p:txBody>
          </p:sp>
        </p:grpSp>
        <p:grpSp>
          <p:nvGrpSpPr>
            <p:cNvPr id="27" name="Group 9"/>
            <p:cNvGrpSpPr>
              <a:grpSpLocks/>
            </p:cNvGrpSpPr>
            <p:nvPr/>
          </p:nvGrpSpPr>
          <p:grpSpPr bwMode="auto">
            <a:xfrm>
              <a:off x="4419600" y="3505200"/>
              <a:ext cx="609600" cy="609600"/>
              <a:chOff x="0" y="0"/>
              <a:chExt cx="384" cy="384"/>
            </a:xfrm>
          </p:grpSpPr>
          <p:sp>
            <p:nvSpPr>
              <p:cNvPr id="28" name="Oval 7"/>
              <p:cNvSpPr>
                <a:spLocks/>
              </p:cNvSpPr>
              <p:nvPr/>
            </p:nvSpPr>
            <p:spPr bwMode="auto">
              <a:xfrm>
                <a:off x="0" y="0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2857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Rectangle 8"/>
              <p:cNvSpPr>
                <a:spLocks/>
              </p:cNvSpPr>
              <p:nvPr/>
            </p:nvSpPr>
            <p:spPr bwMode="auto">
              <a:xfrm>
                <a:off x="79" y="32"/>
                <a:ext cx="226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800" dirty="0">
                    <a:solidFill>
                      <a:schemeClr val="bg1"/>
                    </a:solidFill>
                    <a:cs typeface="Arial" charset="0"/>
                  </a:rPr>
                  <a:t>Y</a:t>
                </a:r>
              </a:p>
            </p:txBody>
          </p:sp>
        </p:grpSp>
        <p:grpSp>
          <p:nvGrpSpPr>
            <p:cNvPr id="30" name="Group 12"/>
            <p:cNvGrpSpPr>
              <a:grpSpLocks/>
            </p:cNvGrpSpPr>
            <p:nvPr/>
          </p:nvGrpSpPr>
          <p:grpSpPr bwMode="auto">
            <a:xfrm>
              <a:off x="6172200" y="3505200"/>
              <a:ext cx="609600" cy="609600"/>
              <a:chOff x="0" y="0"/>
              <a:chExt cx="384" cy="384"/>
            </a:xfrm>
          </p:grpSpPr>
          <p:sp>
            <p:nvSpPr>
              <p:cNvPr id="31" name="Oval 10"/>
              <p:cNvSpPr>
                <a:spLocks/>
              </p:cNvSpPr>
              <p:nvPr/>
            </p:nvSpPr>
            <p:spPr bwMode="auto">
              <a:xfrm>
                <a:off x="0" y="0"/>
                <a:ext cx="384" cy="384"/>
              </a:xfrm>
              <a:prstGeom prst="ellipse">
                <a:avLst/>
              </a:prstGeom>
              <a:solidFill>
                <a:srgbClr val="FFFFFF"/>
              </a:solidFill>
              <a:ln w="2857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2" name="Rectangle 11"/>
              <p:cNvSpPr>
                <a:spLocks/>
              </p:cNvSpPr>
              <p:nvPr/>
            </p:nvSpPr>
            <p:spPr bwMode="auto">
              <a:xfrm>
                <a:off x="83" y="44"/>
                <a:ext cx="217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2800">
                    <a:solidFill>
                      <a:schemeClr val="tx1"/>
                    </a:solidFill>
                    <a:cs typeface="Arial" charset="0"/>
                  </a:rPr>
                  <a:t>Z</a:t>
                </a:r>
              </a:p>
            </p:txBody>
          </p:sp>
        </p:grpSp>
        <p:sp>
          <p:nvSpPr>
            <p:cNvPr id="33" name="AutoShape 13"/>
            <p:cNvSpPr>
              <a:spLocks noChangeShapeType="1"/>
            </p:cNvSpPr>
            <p:nvPr/>
          </p:nvSpPr>
          <p:spPr bwMode="auto">
            <a:xfrm rot="10800000" flipH="1">
              <a:off x="3205163" y="3810000"/>
              <a:ext cx="1219200" cy="0"/>
            </a:xfrm>
            <a:prstGeom prst="straightConnector1">
              <a:avLst/>
            </a:prstGeom>
            <a:noFill/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AutoShape 14"/>
            <p:cNvSpPr>
              <a:spLocks noChangeShapeType="1"/>
            </p:cNvSpPr>
            <p:nvPr/>
          </p:nvSpPr>
          <p:spPr bwMode="auto">
            <a:xfrm rot="10800000" flipH="1">
              <a:off x="5029200" y="3810000"/>
              <a:ext cx="1143000" cy="0"/>
            </a:xfrm>
            <a:prstGeom prst="straightConnector1">
              <a:avLst/>
            </a:prstGeom>
            <a:noFill/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4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Common Parent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943600" cy="2463800"/>
          </a:xfrm>
          <a:ln/>
        </p:spPr>
        <p:txBody>
          <a:bodyPr rIns="132080"/>
          <a:lstStyle/>
          <a:p>
            <a:pPr>
              <a:lnSpc>
                <a:spcPct val="90000"/>
              </a:lnSpc>
            </a:pPr>
            <a:r>
              <a:rPr lang="en-US" sz="2800" dirty="0"/>
              <a:t>Another basic configuration: two effects of the same parent</a:t>
            </a:r>
          </a:p>
          <a:p>
            <a:pPr marL="782638" lvl="1">
              <a:lnSpc>
                <a:spcPct val="90000"/>
              </a:lnSpc>
            </a:pPr>
            <a:r>
              <a:rPr lang="en-US" sz="2400" dirty="0"/>
              <a:t>Are X and Z independent?</a:t>
            </a:r>
          </a:p>
          <a:p>
            <a:pPr marL="1182688" lvl="2">
              <a:lnSpc>
                <a:spcPct val="90000"/>
              </a:lnSpc>
            </a:pPr>
            <a:endParaRPr lang="en-US" sz="2000" dirty="0"/>
          </a:p>
        </p:txBody>
      </p:sp>
      <p:grpSp>
        <p:nvGrpSpPr>
          <p:cNvPr id="34822" name="Group 6"/>
          <p:cNvGrpSpPr>
            <a:grpSpLocks/>
          </p:cNvGrpSpPr>
          <p:nvPr/>
        </p:nvGrpSpPr>
        <p:grpSpPr bwMode="auto">
          <a:xfrm>
            <a:off x="6781800" y="2819400"/>
            <a:ext cx="609600" cy="609600"/>
            <a:chOff x="0" y="0"/>
            <a:chExt cx="384" cy="384"/>
          </a:xfrm>
        </p:grpSpPr>
        <p:sp>
          <p:nvSpPr>
            <p:cNvPr id="34820" name="Oval 4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4821" name="Rectangle 5"/>
            <p:cNvSpPr>
              <a:spLocks/>
            </p:cNvSpPr>
            <p:nvPr/>
          </p:nvSpPr>
          <p:spPr bwMode="auto">
            <a:xfrm>
              <a:off x="76" y="44"/>
              <a:ext cx="231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cs typeface="Arial" charset="0"/>
                </a:rPr>
                <a:t>X</a:t>
              </a:r>
            </a:p>
          </p:txBody>
        </p:sp>
      </p:grpSp>
      <p:grpSp>
        <p:nvGrpSpPr>
          <p:cNvPr id="34825" name="Group 9"/>
          <p:cNvGrpSpPr>
            <a:grpSpLocks/>
          </p:cNvGrpSpPr>
          <p:nvPr/>
        </p:nvGrpSpPr>
        <p:grpSpPr bwMode="auto">
          <a:xfrm>
            <a:off x="7391400" y="1828800"/>
            <a:ext cx="609600" cy="609600"/>
            <a:chOff x="0" y="0"/>
            <a:chExt cx="384" cy="384"/>
          </a:xfrm>
        </p:grpSpPr>
        <p:sp>
          <p:nvSpPr>
            <p:cNvPr id="34823" name="Oval 7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4824" name="Rectangle 8"/>
            <p:cNvSpPr>
              <a:spLocks/>
            </p:cNvSpPr>
            <p:nvPr/>
          </p:nvSpPr>
          <p:spPr bwMode="auto">
            <a:xfrm>
              <a:off x="76" y="44"/>
              <a:ext cx="231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cs typeface="Arial" charset="0"/>
                </a:rPr>
                <a:t>Y</a:t>
              </a:r>
            </a:p>
          </p:txBody>
        </p:sp>
      </p:grpSp>
      <p:grpSp>
        <p:nvGrpSpPr>
          <p:cNvPr id="34828" name="Group 12"/>
          <p:cNvGrpSpPr>
            <a:grpSpLocks/>
          </p:cNvGrpSpPr>
          <p:nvPr/>
        </p:nvGrpSpPr>
        <p:grpSpPr bwMode="auto">
          <a:xfrm>
            <a:off x="8077200" y="2819400"/>
            <a:ext cx="609600" cy="609600"/>
            <a:chOff x="0" y="0"/>
            <a:chExt cx="384" cy="384"/>
          </a:xfrm>
        </p:grpSpPr>
        <p:sp>
          <p:nvSpPr>
            <p:cNvPr id="34826" name="Oval 10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4827" name="Rectangle 11"/>
            <p:cNvSpPr>
              <a:spLocks/>
            </p:cNvSpPr>
            <p:nvPr/>
          </p:nvSpPr>
          <p:spPr bwMode="auto">
            <a:xfrm>
              <a:off x="83" y="44"/>
              <a:ext cx="217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cs typeface="Arial" charset="0"/>
                </a:rPr>
                <a:t>Z</a:t>
              </a:r>
            </a:p>
          </p:txBody>
        </p:sp>
      </p:grpSp>
      <p:sp>
        <p:nvSpPr>
          <p:cNvPr id="34829" name="AutoShape 13"/>
          <p:cNvSpPr>
            <a:spLocks noChangeShapeType="1"/>
          </p:cNvSpPr>
          <p:nvPr/>
        </p:nvSpPr>
        <p:spPr bwMode="auto">
          <a:xfrm flipH="1">
            <a:off x="7269162" y="2368550"/>
            <a:ext cx="242887" cy="450850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AutoShape 14"/>
          <p:cNvSpPr>
            <a:spLocks noChangeShapeType="1"/>
          </p:cNvSpPr>
          <p:nvPr/>
        </p:nvSpPr>
        <p:spPr bwMode="auto">
          <a:xfrm>
            <a:off x="7878762" y="2368550"/>
            <a:ext cx="330201" cy="450850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Rectangle 20"/>
          <p:cNvSpPr>
            <a:spLocks/>
          </p:cNvSpPr>
          <p:nvPr/>
        </p:nvSpPr>
        <p:spPr bwMode="auto">
          <a:xfrm>
            <a:off x="7086600" y="3760788"/>
            <a:ext cx="19177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Y: Project due</a:t>
            </a:r>
          </a:p>
          <a:p>
            <a:pPr marL="39688">
              <a:spcBef>
                <a:spcPts val="105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X: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Forum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busy</a:t>
            </a:r>
          </a:p>
          <a:p>
            <a:pPr marL="39688">
              <a:spcBef>
                <a:spcPts val="105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Z: Lab full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Common Parent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943600" cy="2463800"/>
          </a:xfrm>
          <a:ln/>
        </p:spPr>
        <p:txBody>
          <a:bodyPr rIns="132080"/>
          <a:lstStyle/>
          <a:p>
            <a:pPr>
              <a:lnSpc>
                <a:spcPct val="90000"/>
              </a:lnSpc>
            </a:pPr>
            <a:r>
              <a:rPr lang="en-US" sz="2800" dirty="0"/>
              <a:t>Another basic configuration: two effects of the same parent</a:t>
            </a:r>
          </a:p>
          <a:p>
            <a:pPr marL="782638" lvl="1">
              <a:lnSpc>
                <a:spcPct val="90000"/>
              </a:lnSpc>
            </a:pPr>
            <a:r>
              <a:rPr lang="en-US" sz="2400" dirty="0"/>
              <a:t>Are X and Z independent?</a:t>
            </a:r>
          </a:p>
          <a:p>
            <a:pPr marL="1182688" lvl="2">
              <a:lnSpc>
                <a:spcPct val="90000"/>
              </a:lnSpc>
            </a:pPr>
            <a:endParaRPr lang="en-US" sz="2000" dirty="0"/>
          </a:p>
          <a:p>
            <a:pPr marL="782638" lvl="1">
              <a:lnSpc>
                <a:spcPct val="90000"/>
              </a:lnSpc>
            </a:pPr>
            <a:r>
              <a:rPr lang="en-US" sz="2400" dirty="0"/>
              <a:t>Are X and Z independent </a:t>
            </a:r>
            <a:r>
              <a:rPr lang="en-US" sz="2400" dirty="0">
                <a:solidFill>
                  <a:srgbClr val="FF0000"/>
                </a:solidFill>
              </a:rPr>
              <a:t>given Y</a:t>
            </a:r>
            <a:r>
              <a:rPr lang="en-US" sz="2400" dirty="0"/>
              <a:t>?</a:t>
            </a:r>
          </a:p>
        </p:txBody>
      </p:sp>
      <p:grpSp>
        <p:nvGrpSpPr>
          <p:cNvPr id="34822" name="Group 6"/>
          <p:cNvGrpSpPr>
            <a:grpSpLocks/>
          </p:cNvGrpSpPr>
          <p:nvPr/>
        </p:nvGrpSpPr>
        <p:grpSpPr bwMode="auto">
          <a:xfrm>
            <a:off x="6781800" y="2819400"/>
            <a:ext cx="609600" cy="609600"/>
            <a:chOff x="0" y="0"/>
            <a:chExt cx="384" cy="384"/>
          </a:xfrm>
        </p:grpSpPr>
        <p:sp>
          <p:nvSpPr>
            <p:cNvPr id="34820" name="Oval 4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4821" name="Rectangle 5"/>
            <p:cNvSpPr>
              <a:spLocks/>
            </p:cNvSpPr>
            <p:nvPr/>
          </p:nvSpPr>
          <p:spPr bwMode="auto">
            <a:xfrm>
              <a:off x="76" y="44"/>
              <a:ext cx="231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cs typeface="Arial" charset="0"/>
                </a:rPr>
                <a:t>X</a:t>
              </a:r>
            </a:p>
          </p:txBody>
        </p:sp>
      </p:grpSp>
      <p:grpSp>
        <p:nvGrpSpPr>
          <p:cNvPr id="34825" name="Group 9"/>
          <p:cNvGrpSpPr>
            <a:grpSpLocks/>
          </p:cNvGrpSpPr>
          <p:nvPr/>
        </p:nvGrpSpPr>
        <p:grpSpPr bwMode="auto">
          <a:xfrm>
            <a:off x="7391400" y="1828800"/>
            <a:ext cx="609600" cy="609600"/>
            <a:chOff x="0" y="0"/>
            <a:chExt cx="384" cy="384"/>
          </a:xfrm>
          <a:solidFill>
            <a:srgbClr val="FF0000"/>
          </a:solidFill>
        </p:grpSpPr>
        <p:sp>
          <p:nvSpPr>
            <p:cNvPr id="34823" name="Oval 7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grpFill/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4824" name="Rectangle 8"/>
            <p:cNvSpPr>
              <a:spLocks/>
            </p:cNvSpPr>
            <p:nvPr/>
          </p:nvSpPr>
          <p:spPr bwMode="auto">
            <a:xfrm>
              <a:off x="79" y="32"/>
              <a:ext cx="226" cy="320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bg1"/>
                  </a:solidFill>
                  <a:cs typeface="Arial" charset="0"/>
                </a:rPr>
                <a:t>Y</a:t>
              </a:r>
            </a:p>
          </p:txBody>
        </p:sp>
      </p:grpSp>
      <p:grpSp>
        <p:nvGrpSpPr>
          <p:cNvPr id="34828" name="Group 12"/>
          <p:cNvGrpSpPr>
            <a:grpSpLocks/>
          </p:cNvGrpSpPr>
          <p:nvPr/>
        </p:nvGrpSpPr>
        <p:grpSpPr bwMode="auto">
          <a:xfrm>
            <a:off x="8077200" y="2819400"/>
            <a:ext cx="609600" cy="609600"/>
            <a:chOff x="0" y="0"/>
            <a:chExt cx="384" cy="384"/>
          </a:xfrm>
        </p:grpSpPr>
        <p:sp>
          <p:nvSpPr>
            <p:cNvPr id="34826" name="Oval 10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4827" name="Rectangle 11"/>
            <p:cNvSpPr>
              <a:spLocks/>
            </p:cNvSpPr>
            <p:nvPr/>
          </p:nvSpPr>
          <p:spPr bwMode="auto">
            <a:xfrm>
              <a:off x="83" y="44"/>
              <a:ext cx="217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cs typeface="Arial" charset="0"/>
                </a:rPr>
                <a:t>Z</a:t>
              </a:r>
            </a:p>
          </p:txBody>
        </p:sp>
      </p:grpSp>
      <p:sp>
        <p:nvSpPr>
          <p:cNvPr id="34829" name="AutoShape 13"/>
          <p:cNvSpPr>
            <a:spLocks noChangeShapeType="1"/>
          </p:cNvSpPr>
          <p:nvPr/>
        </p:nvSpPr>
        <p:spPr bwMode="auto">
          <a:xfrm flipH="1">
            <a:off x="7269162" y="2368550"/>
            <a:ext cx="242887" cy="450850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AutoShape 14"/>
          <p:cNvSpPr>
            <a:spLocks noChangeShapeType="1"/>
          </p:cNvSpPr>
          <p:nvPr/>
        </p:nvSpPr>
        <p:spPr bwMode="auto">
          <a:xfrm>
            <a:off x="7878762" y="2368550"/>
            <a:ext cx="330201" cy="450850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835" name="Group 19"/>
          <p:cNvGrpSpPr>
            <a:grpSpLocks/>
          </p:cNvGrpSpPr>
          <p:nvPr/>
        </p:nvGrpSpPr>
        <p:grpSpPr bwMode="auto">
          <a:xfrm>
            <a:off x="546100" y="3911600"/>
            <a:ext cx="6261100" cy="1663700"/>
            <a:chOff x="0" y="0"/>
            <a:chExt cx="3944" cy="1048"/>
          </a:xfrm>
        </p:grpSpPr>
        <p:pic>
          <p:nvPicPr>
            <p:cNvPr id="34831" name="Picture 1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0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2" name="Picture 16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672"/>
              <a:ext cx="804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3" name="Rectangle 17"/>
            <p:cNvSpPr>
              <a:spLocks/>
            </p:cNvSpPr>
            <p:nvPr/>
          </p:nvSpPr>
          <p:spPr bwMode="auto">
            <a:xfrm>
              <a:off x="2976" y="768"/>
              <a:ext cx="968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39" bIns="0"/>
            <a:lstStyle/>
            <a:p>
              <a:pPr marL="39688">
                <a:spcBef>
                  <a:spcPts val="1400"/>
                </a:spcBef>
              </a:pPr>
              <a:r>
                <a:rPr lang="en-US" sz="2400">
                  <a:solidFill>
                    <a:srgbClr val="CC0000"/>
                  </a:solidFill>
                  <a:latin typeface="Arial Italic" charset="0"/>
                  <a:cs typeface="Arial Italic" charset="0"/>
                  <a:sym typeface="Arial Italic" charset="0"/>
                </a:rPr>
                <a:t>Yes!</a:t>
              </a:r>
            </a:p>
          </p:txBody>
        </p:sp>
        <p:pic>
          <p:nvPicPr>
            <p:cNvPr id="34834" name="Picture 18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0"/>
              <a:ext cx="1871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836" name="Rectangle 20"/>
          <p:cNvSpPr>
            <a:spLocks/>
          </p:cNvSpPr>
          <p:nvPr/>
        </p:nvSpPr>
        <p:spPr bwMode="auto">
          <a:xfrm>
            <a:off x="7086600" y="3760788"/>
            <a:ext cx="19177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Y: Project due</a:t>
            </a:r>
          </a:p>
          <a:p>
            <a:pPr marL="39688">
              <a:spcBef>
                <a:spcPts val="105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X: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Forum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busy</a:t>
            </a:r>
          </a:p>
          <a:p>
            <a:pPr marL="39688">
              <a:spcBef>
                <a:spcPts val="105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Z: Lab full</a:t>
            </a:r>
          </a:p>
        </p:txBody>
      </p:sp>
      <p:sp>
        <p:nvSpPr>
          <p:cNvPr id="34837" name="Rectangle 21"/>
          <p:cNvSpPr>
            <a:spLocks/>
          </p:cNvSpPr>
          <p:nvPr/>
        </p:nvSpPr>
        <p:spPr bwMode="auto">
          <a:xfrm>
            <a:off x="444500" y="5753100"/>
            <a:ext cx="82454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782638" lvl="1" indent="-285750">
              <a:lnSpc>
                <a:spcPct val="90000"/>
              </a:lnSpc>
              <a:spcBef>
                <a:spcPts val="638"/>
              </a:spcBef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400">
                <a:solidFill>
                  <a:srgbClr val="CC0000"/>
                </a:solidFill>
                <a:cs typeface="Arial" charset="0"/>
              </a:rPr>
              <a:t>Observing the cause blocks influence between effects.</a:t>
            </a:r>
          </a:p>
        </p:txBody>
      </p:sp>
    </p:spTree>
    <p:extLst>
      <p:ext uri="{BB962C8B-B14F-4D97-AF65-F5344CB8AC3E}">
        <p14:creationId xmlns:p14="http://schemas.microsoft.com/office/powerpoint/2010/main" xmlns="" val="19955841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7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Common Effect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324600" cy="1320800"/>
          </a:xfrm>
          <a:ln/>
        </p:spPr>
        <p:txBody>
          <a:bodyPr rIns="132080"/>
          <a:lstStyle/>
          <a:p>
            <a:r>
              <a:rPr lang="en-US" sz="2800"/>
              <a:t>Last configuration: two causes of one effect (v-structures)</a:t>
            </a:r>
          </a:p>
          <a:p>
            <a:pPr marL="782638" lvl="1"/>
            <a:r>
              <a:rPr lang="en-US" sz="2400"/>
              <a:t>Are X and Z independent?</a:t>
            </a:r>
          </a:p>
        </p:txBody>
      </p:sp>
      <p:grpSp>
        <p:nvGrpSpPr>
          <p:cNvPr id="35846" name="Group 6"/>
          <p:cNvGrpSpPr>
            <a:grpSpLocks/>
          </p:cNvGrpSpPr>
          <p:nvPr/>
        </p:nvGrpSpPr>
        <p:grpSpPr bwMode="auto">
          <a:xfrm>
            <a:off x="6705600" y="2286000"/>
            <a:ext cx="609600" cy="609600"/>
            <a:chOff x="0" y="0"/>
            <a:chExt cx="384" cy="384"/>
          </a:xfrm>
        </p:grpSpPr>
        <p:sp>
          <p:nvSpPr>
            <p:cNvPr id="35844" name="Oval 4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5845" name="Rectangle 5"/>
            <p:cNvSpPr>
              <a:spLocks/>
            </p:cNvSpPr>
            <p:nvPr/>
          </p:nvSpPr>
          <p:spPr bwMode="auto">
            <a:xfrm>
              <a:off x="76" y="44"/>
              <a:ext cx="231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cs typeface="Arial" charset="0"/>
                </a:rPr>
                <a:t>X</a:t>
              </a:r>
            </a:p>
          </p:txBody>
        </p:sp>
      </p:grpSp>
      <p:grpSp>
        <p:nvGrpSpPr>
          <p:cNvPr id="35849" name="Group 9"/>
          <p:cNvGrpSpPr>
            <a:grpSpLocks/>
          </p:cNvGrpSpPr>
          <p:nvPr/>
        </p:nvGrpSpPr>
        <p:grpSpPr bwMode="auto">
          <a:xfrm>
            <a:off x="7315200" y="3276600"/>
            <a:ext cx="609600" cy="609600"/>
            <a:chOff x="0" y="0"/>
            <a:chExt cx="384" cy="384"/>
          </a:xfrm>
        </p:grpSpPr>
        <p:sp>
          <p:nvSpPr>
            <p:cNvPr id="35847" name="Oval 7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5848" name="Rectangle 8"/>
            <p:cNvSpPr>
              <a:spLocks/>
            </p:cNvSpPr>
            <p:nvPr/>
          </p:nvSpPr>
          <p:spPr bwMode="auto">
            <a:xfrm>
              <a:off x="76" y="44"/>
              <a:ext cx="231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cs typeface="Arial" charset="0"/>
                </a:rPr>
                <a:t>Y</a:t>
              </a:r>
            </a:p>
          </p:txBody>
        </p:sp>
      </p:grpSp>
      <p:grpSp>
        <p:nvGrpSpPr>
          <p:cNvPr id="35852" name="Group 12"/>
          <p:cNvGrpSpPr>
            <a:grpSpLocks/>
          </p:cNvGrpSpPr>
          <p:nvPr/>
        </p:nvGrpSpPr>
        <p:grpSpPr bwMode="auto">
          <a:xfrm>
            <a:off x="8001000" y="2286000"/>
            <a:ext cx="609600" cy="609600"/>
            <a:chOff x="0" y="0"/>
            <a:chExt cx="384" cy="384"/>
          </a:xfrm>
        </p:grpSpPr>
        <p:sp>
          <p:nvSpPr>
            <p:cNvPr id="35850" name="Oval 10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5851" name="Rectangle 11"/>
            <p:cNvSpPr>
              <a:spLocks/>
            </p:cNvSpPr>
            <p:nvPr/>
          </p:nvSpPr>
          <p:spPr bwMode="auto">
            <a:xfrm>
              <a:off x="83" y="44"/>
              <a:ext cx="217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cs typeface="Arial" charset="0"/>
                </a:rPr>
                <a:t>Z</a:t>
              </a:r>
            </a:p>
          </p:txBody>
        </p:sp>
      </p:grpSp>
      <p:sp>
        <p:nvSpPr>
          <p:cNvPr id="35853" name="AutoShape 13"/>
          <p:cNvSpPr>
            <a:spLocks noChangeShapeType="1"/>
          </p:cNvSpPr>
          <p:nvPr/>
        </p:nvSpPr>
        <p:spPr bwMode="auto">
          <a:xfrm>
            <a:off x="7162800" y="2825750"/>
            <a:ext cx="273050" cy="450850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AutoShape 14"/>
          <p:cNvSpPr>
            <a:spLocks noChangeShapeType="1"/>
          </p:cNvSpPr>
          <p:nvPr/>
        </p:nvSpPr>
        <p:spPr bwMode="auto">
          <a:xfrm flipH="1">
            <a:off x="7802562" y="2825750"/>
            <a:ext cx="340293" cy="450850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Rectangle 15"/>
          <p:cNvSpPr>
            <a:spLocks/>
          </p:cNvSpPr>
          <p:nvPr/>
        </p:nvSpPr>
        <p:spPr bwMode="auto">
          <a:xfrm>
            <a:off x="7239000" y="4267200"/>
            <a:ext cx="15367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X: Raining</a:t>
            </a:r>
          </a:p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Z: Ballgame</a:t>
            </a:r>
          </a:p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Y: Traffic</a:t>
            </a:r>
          </a:p>
        </p:txBody>
      </p:sp>
      <p:sp>
        <p:nvSpPr>
          <p:cNvPr id="35857" name="Rectangle 17"/>
          <p:cNvSpPr>
            <a:spLocks/>
          </p:cNvSpPr>
          <p:nvPr/>
        </p:nvSpPr>
        <p:spPr bwMode="auto">
          <a:xfrm>
            <a:off x="495300" y="2908300"/>
            <a:ext cx="61087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1182688" lvl="2" indent="-228600">
              <a:spcBef>
                <a:spcPts val="550"/>
              </a:spcBef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Yes: the ballgame and the rain cause traffic, but they are not correlated</a:t>
            </a:r>
          </a:p>
          <a:p>
            <a:pPr marL="1182688" lvl="2" indent="-228600">
              <a:spcBef>
                <a:spcPts val="550"/>
              </a:spcBef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Still need to prove they must be (try it!)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7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Common Effect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324600" cy="1320800"/>
          </a:xfrm>
          <a:ln/>
        </p:spPr>
        <p:txBody>
          <a:bodyPr rIns="132080"/>
          <a:lstStyle/>
          <a:p>
            <a:r>
              <a:rPr lang="en-US" sz="2800"/>
              <a:t>Last configuration: two causes of one effect (v-structures)</a:t>
            </a:r>
          </a:p>
          <a:p>
            <a:pPr marL="782638" lvl="1"/>
            <a:r>
              <a:rPr lang="en-US" sz="2400"/>
              <a:t>Are X and Z independent?</a:t>
            </a:r>
          </a:p>
        </p:txBody>
      </p:sp>
      <p:grpSp>
        <p:nvGrpSpPr>
          <p:cNvPr id="35846" name="Group 6"/>
          <p:cNvGrpSpPr>
            <a:grpSpLocks/>
          </p:cNvGrpSpPr>
          <p:nvPr/>
        </p:nvGrpSpPr>
        <p:grpSpPr bwMode="auto">
          <a:xfrm>
            <a:off x="6705600" y="2286000"/>
            <a:ext cx="609600" cy="609600"/>
            <a:chOff x="0" y="0"/>
            <a:chExt cx="384" cy="384"/>
          </a:xfrm>
        </p:grpSpPr>
        <p:sp>
          <p:nvSpPr>
            <p:cNvPr id="35844" name="Oval 4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5845" name="Rectangle 5"/>
            <p:cNvSpPr>
              <a:spLocks/>
            </p:cNvSpPr>
            <p:nvPr/>
          </p:nvSpPr>
          <p:spPr bwMode="auto">
            <a:xfrm>
              <a:off x="76" y="44"/>
              <a:ext cx="231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cs typeface="Arial" charset="0"/>
                </a:rPr>
                <a:t>X</a:t>
              </a:r>
            </a:p>
          </p:txBody>
        </p:sp>
      </p:grpSp>
      <p:sp>
        <p:nvSpPr>
          <p:cNvPr id="35847" name="Oval 7"/>
          <p:cNvSpPr>
            <a:spLocks/>
          </p:cNvSpPr>
          <p:nvPr/>
        </p:nvSpPr>
        <p:spPr bwMode="auto">
          <a:xfrm>
            <a:off x="7315200" y="3276600"/>
            <a:ext cx="609600" cy="609600"/>
          </a:xfrm>
          <a:prstGeom prst="ellipse">
            <a:avLst/>
          </a:prstGeom>
          <a:solidFill>
            <a:srgbClr val="FF0000"/>
          </a:solidFill>
          <a:ln w="2857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48" name="Rectangle 8"/>
          <p:cNvSpPr>
            <a:spLocks/>
          </p:cNvSpPr>
          <p:nvPr/>
        </p:nvSpPr>
        <p:spPr bwMode="auto">
          <a:xfrm>
            <a:off x="7440613" y="3327400"/>
            <a:ext cx="358775" cy="508000"/>
          </a:xfrm>
          <a:prstGeom prst="rect">
            <a:avLst/>
          </a:prstGeom>
          <a:noFill/>
          <a:ln>
            <a:noFill/>
          </a:ln>
        </p:spPr>
        <p:txBody>
          <a:bodyPr wrap="none" lIns="38100" tIns="38100" rIns="78049" bIns="38100" anchor="ctr">
            <a:spAutoFit/>
          </a:bodyPr>
          <a:lstStyle/>
          <a:p>
            <a:pPr marL="1588" algn="ctr"/>
            <a:r>
              <a:rPr lang="en-US" sz="2800">
                <a:solidFill>
                  <a:schemeClr val="bg1"/>
                </a:solidFill>
                <a:cs typeface="Arial" charset="0"/>
              </a:rPr>
              <a:t>Y</a:t>
            </a:r>
          </a:p>
        </p:txBody>
      </p:sp>
      <p:grpSp>
        <p:nvGrpSpPr>
          <p:cNvPr id="35852" name="Group 12"/>
          <p:cNvGrpSpPr>
            <a:grpSpLocks/>
          </p:cNvGrpSpPr>
          <p:nvPr/>
        </p:nvGrpSpPr>
        <p:grpSpPr bwMode="auto">
          <a:xfrm>
            <a:off x="8001000" y="2286000"/>
            <a:ext cx="609600" cy="609600"/>
            <a:chOff x="0" y="0"/>
            <a:chExt cx="384" cy="384"/>
          </a:xfrm>
        </p:grpSpPr>
        <p:sp>
          <p:nvSpPr>
            <p:cNvPr id="35850" name="Oval 10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5851" name="Rectangle 11"/>
            <p:cNvSpPr>
              <a:spLocks/>
            </p:cNvSpPr>
            <p:nvPr/>
          </p:nvSpPr>
          <p:spPr bwMode="auto">
            <a:xfrm>
              <a:off x="83" y="44"/>
              <a:ext cx="217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cs typeface="Arial" charset="0"/>
                </a:rPr>
                <a:t>Z</a:t>
              </a:r>
            </a:p>
          </p:txBody>
        </p:sp>
      </p:grpSp>
      <p:sp>
        <p:nvSpPr>
          <p:cNvPr id="35853" name="AutoShape 13"/>
          <p:cNvSpPr>
            <a:spLocks noChangeShapeType="1"/>
          </p:cNvSpPr>
          <p:nvPr/>
        </p:nvSpPr>
        <p:spPr bwMode="auto">
          <a:xfrm>
            <a:off x="7162800" y="2825750"/>
            <a:ext cx="273050" cy="450850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AutoShape 14"/>
          <p:cNvSpPr>
            <a:spLocks noChangeShapeType="1"/>
          </p:cNvSpPr>
          <p:nvPr/>
        </p:nvSpPr>
        <p:spPr bwMode="auto">
          <a:xfrm flipH="1">
            <a:off x="7802562" y="2825750"/>
            <a:ext cx="340293" cy="450850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Rectangle 15"/>
          <p:cNvSpPr>
            <a:spLocks/>
          </p:cNvSpPr>
          <p:nvPr/>
        </p:nvSpPr>
        <p:spPr bwMode="auto">
          <a:xfrm>
            <a:off x="7239000" y="4267200"/>
            <a:ext cx="15367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X: Raining</a:t>
            </a:r>
          </a:p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Z: Ballgame</a:t>
            </a:r>
          </a:p>
          <a:p>
            <a:pPr marL="39688">
              <a:spcBef>
                <a:spcPts val="105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Y: Traffic</a:t>
            </a:r>
          </a:p>
        </p:txBody>
      </p:sp>
      <p:sp>
        <p:nvSpPr>
          <p:cNvPr id="35856" name="Rectangle 16"/>
          <p:cNvSpPr>
            <a:spLocks/>
          </p:cNvSpPr>
          <p:nvPr/>
        </p:nvSpPr>
        <p:spPr bwMode="auto">
          <a:xfrm>
            <a:off x="444500" y="4406900"/>
            <a:ext cx="62230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1182688" lvl="2" indent="-228600">
              <a:spcBef>
                <a:spcPts val="550"/>
              </a:spcBef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000" b="1" i="1" dirty="0">
                <a:solidFill>
                  <a:srgbClr val="7030A0"/>
                </a:solidFill>
                <a:cs typeface="Arial" charset="0"/>
              </a:rPr>
              <a:t>No:</a:t>
            </a:r>
            <a:r>
              <a:rPr lang="en-US" sz="2000" dirty="0">
                <a:solidFill>
                  <a:srgbClr val="7030A0"/>
                </a:solidFill>
                <a:cs typeface="Arial" charset="0"/>
              </a:rPr>
              <a:t> seeing traffic puts the rain and the ballgame in competition as </a:t>
            </a:r>
            <a:r>
              <a:rPr lang="en-US" sz="2000" dirty="0" smtClean="0">
                <a:solidFill>
                  <a:srgbClr val="7030A0"/>
                </a:solidFill>
                <a:cs typeface="Arial" charset="0"/>
              </a:rPr>
              <a:t>explanation!</a:t>
            </a:r>
            <a:endParaRPr lang="en-US" sz="2000" dirty="0">
              <a:solidFill>
                <a:srgbClr val="7030A0"/>
              </a:solidFill>
              <a:cs typeface="Arial" charset="0"/>
            </a:endParaRPr>
          </a:p>
          <a:p>
            <a:pPr marL="782638" lvl="1" indent="-285750">
              <a:spcBef>
                <a:spcPts val="638"/>
              </a:spcBef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400" dirty="0">
                <a:solidFill>
                  <a:srgbClr val="CC0000"/>
                </a:solidFill>
                <a:cs typeface="Arial" charset="0"/>
              </a:rPr>
              <a:t>This is backwards from the other cases</a:t>
            </a:r>
          </a:p>
          <a:p>
            <a:pPr marL="1182688" lvl="2" indent="-228600">
              <a:spcBef>
                <a:spcPts val="550"/>
              </a:spcBef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Observing an effect </a:t>
            </a:r>
            <a:r>
              <a:rPr lang="en-US" sz="2000" b="1" i="1" dirty="0">
                <a:solidFill>
                  <a:srgbClr val="CC0000"/>
                </a:solidFill>
                <a:cs typeface="Arial" charset="0"/>
              </a:rPr>
              <a:t>activates</a:t>
            </a:r>
            <a:r>
              <a:rPr lang="en-US" sz="2000" dirty="0">
                <a:solidFill>
                  <a:srgbClr val="CC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cs typeface="Arial" charset="0"/>
              </a:rPr>
              <a:t>influence between possible causes.</a:t>
            </a:r>
          </a:p>
        </p:txBody>
      </p:sp>
      <p:sp>
        <p:nvSpPr>
          <p:cNvPr id="35857" name="Rectangle 17"/>
          <p:cNvSpPr>
            <a:spLocks/>
          </p:cNvSpPr>
          <p:nvPr/>
        </p:nvSpPr>
        <p:spPr bwMode="auto">
          <a:xfrm>
            <a:off x="495300" y="2908300"/>
            <a:ext cx="61087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1182688" lvl="2" indent="-228600">
              <a:spcBef>
                <a:spcPts val="550"/>
              </a:spcBef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Yes: the ballgame and the rain cause traffic, but they are not correlated</a:t>
            </a:r>
          </a:p>
          <a:p>
            <a:pPr marL="1182688" lvl="2" indent="-228600">
              <a:spcBef>
                <a:spcPts val="550"/>
              </a:spcBef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Still need to prove they must be (try it!)</a:t>
            </a:r>
          </a:p>
        </p:txBody>
      </p:sp>
      <p:sp>
        <p:nvSpPr>
          <p:cNvPr id="35858" name="Rectangle 18"/>
          <p:cNvSpPr>
            <a:spLocks/>
          </p:cNvSpPr>
          <p:nvPr/>
        </p:nvSpPr>
        <p:spPr bwMode="auto">
          <a:xfrm>
            <a:off x="355600" y="4038600"/>
            <a:ext cx="55340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782638" lvl="1" indent="-285750">
              <a:spcBef>
                <a:spcPts val="638"/>
              </a:spcBef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cs typeface="Arial" charset="0"/>
              </a:rPr>
              <a:t>Are X and Z independent given Y?</a:t>
            </a:r>
          </a:p>
          <a:p>
            <a:pPr marL="39688"/>
            <a:endParaRPr lang="en-US" b="1" dirty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03695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6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The General Case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Any complex example can be analyzed using these three canonical cases</a:t>
            </a:r>
          </a:p>
          <a:p>
            <a:endParaRPr lang="en-US"/>
          </a:p>
          <a:p>
            <a:r>
              <a:rPr lang="en-US"/>
              <a:t>General question: in a given BN, are two variables independent (given evidence)?</a:t>
            </a:r>
          </a:p>
          <a:p>
            <a:endParaRPr lang="en-US"/>
          </a:p>
          <a:p>
            <a:r>
              <a:rPr lang="en-US"/>
              <a:t>Solution: analyze the graph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Reachability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334000" cy="2425700"/>
          </a:xfrm>
          <a:ln/>
        </p:spPr>
        <p:txBody>
          <a:bodyPr rIns="132080"/>
          <a:lstStyle/>
          <a:p>
            <a:pPr>
              <a:lnSpc>
                <a:spcPct val="90000"/>
              </a:lnSpc>
            </a:pPr>
            <a:r>
              <a:rPr lang="en-US" sz="2400"/>
              <a:t>Recipe: shade evidence nodes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Attempt 1: if two nodes are connected by an undirected path not blocked by a shaded node, they are conditionally independent</a:t>
            </a:r>
          </a:p>
        </p:txBody>
      </p:sp>
      <p:grpSp>
        <p:nvGrpSpPr>
          <p:cNvPr id="37894" name="Group 6"/>
          <p:cNvGrpSpPr>
            <a:grpSpLocks/>
          </p:cNvGrpSpPr>
          <p:nvPr/>
        </p:nvGrpSpPr>
        <p:grpSpPr bwMode="auto">
          <a:xfrm>
            <a:off x="6743700" y="3200400"/>
            <a:ext cx="533400" cy="533400"/>
            <a:chOff x="0" y="0"/>
            <a:chExt cx="336" cy="336"/>
          </a:xfrm>
        </p:grpSpPr>
        <p:sp>
          <p:nvSpPr>
            <p:cNvPr id="37892" name="Oval 4"/>
            <p:cNvSpPr>
              <a:spLocks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7893" name="Rectangle 5"/>
            <p:cNvSpPr>
              <a:spLocks/>
            </p:cNvSpPr>
            <p:nvPr/>
          </p:nvSpPr>
          <p:spPr bwMode="auto">
            <a:xfrm>
              <a:off x="68" y="40"/>
              <a:ext cx="199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R</a:t>
              </a:r>
            </a:p>
          </p:txBody>
        </p:sp>
      </p:grpSp>
      <p:grpSp>
        <p:nvGrpSpPr>
          <p:cNvPr id="37897" name="Group 9"/>
          <p:cNvGrpSpPr>
            <a:grpSpLocks/>
          </p:cNvGrpSpPr>
          <p:nvPr/>
        </p:nvGrpSpPr>
        <p:grpSpPr bwMode="auto">
          <a:xfrm>
            <a:off x="7353300" y="4572000"/>
            <a:ext cx="533400" cy="533400"/>
            <a:chOff x="0" y="0"/>
            <a:chExt cx="336" cy="336"/>
          </a:xfrm>
        </p:grpSpPr>
        <p:sp>
          <p:nvSpPr>
            <p:cNvPr id="37895" name="Oval 7"/>
            <p:cNvSpPr>
              <a:spLocks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7896" name="Rectangle 8"/>
            <p:cNvSpPr>
              <a:spLocks/>
            </p:cNvSpPr>
            <p:nvPr/>
          </p:nvSpPr>
          <p:spPr bwMode="auto">
            <a:xfrm>
              <a:off x="74" y="40"/>
              <a:ext cx="187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T</a:t>
              </a:r>
            </a:p>
          </p:txBody>
        </p:sp>
      </p:grpSp>
      <p:sp>
        <p:nvSpPr>
          <p:cNvPr id="37898" name="AutoShape 10"/>
          <p:cNvSpPr>
            <a:spLocks noChangeShapeType="1"/>
          </p:cNvSpPr>
          <p:nvPr/>
        </p:nvSpPr>
        <p:spPr bwMode="auto">
          <a:xfrm>
            <a:off x="7010400" y="3467100"/>
            <a:ext cx="609600" cy="1371600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901" name="Group 13"/>
          <p:cNvGrpSpPr>
            <a:grpSpLocks/>
          </p:cNvGrpSpPr>
          <p:nvPr/>
        </p:nvGrpSpPr>
        <p:grpSpPr bwMode="auto">
          <a:xfrm>
            <a:off x="8191500" y="3200400"/>
            <a:ext cx="533400" cy="533400"/>
            <a:chOff x="0" y="0"/>
            <a:chExt cx="336" cy="336"/>
          </a:xfrm>
        </p:grpSpPr>
        <p:sp>
          <p:nvSpPr>
            <p:cNvPr id="37899" name="Oval 11"/>
            <p:cNvSpPr>
              <a:spLocks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7900" name="Rectangle 12"/>
            <p:cNvSpPr>
              <a:spLocks/>
            </p:cNvSpPr>
            <p:nvPr/>
          </p:nvSpPr>
          <p:spPr bwMode="auto">
            <a:xfrm>
              <a:off x="68" y="40"/>
              <a:ext cx="199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B</a:t>
              </a:r>
            </a:p>
          </p:txBody>
        </p:sp>
      </p:grpSp>
      <p:sp>
        <p:nvSpPr>
          <p:cNvPr id="37902" name="AutoShape 14"/>
          <p:cNvSpPr>
            <a:spLocks noChangeShapeType="1"/>
          </p:cNvSpPr>
          <p:nvPr/>
        </p:nvSpPr>
        <p:spPr bwMode="auto">
          <a:xfrm flipH="1">
            <a:off x="7620000" y="3467100"/>
            <a:ext cx="838200" cy="1371600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905" name="Group 17"/>
          <p:cNvGrpSpPr>
            <a:grpSpLocks/>
          </p:cNvGrpSpPr>
          <p:nvPr/>
        </p:nvGrpSpPr>
        <p:grpSpPr bwMode="auto">
          <a:xfrm>
            <a:off x="6172200" y="4557713"/>
            <a:ext cx="533400" cy="533400"/>
            <a:chOff x="0" y="0"/>
            <a:chExt cx="336" cy="336"/>
          </a:xfrm>
        </p:grpSpPr>
        <p:sp>
          <p:nvSpPr>
            <p:cNvPr id="37903" name="Oval 15"/>
            <p:cNvSpPr>
              <a:spLocks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7904" name="Rectangle 16"/>
            <p:cNvSpPr>
              <a:spLocks/>
            </p:cNvSpPr>
            <p:nvPr/>
          </p:nvSpPr>
          <p:spPr bwMode="auto">
            <a:xfrm>
              <a:off x="58" y="40"/>
              <a:ext cx="219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D</a:t>
              </a:r>
            </a:p>
          </p:txBody>
        </p:sp>
      </p:grpSp>
      <p:sp>
        <p:nvSpPr>
          <p:cNvPr id="37906" name="AutoShape 18"/>
          <p:cNvSpPr>
            <a:spLocks noChangeShapeType="1"/>
          </p:cNvSpPr>
          <p:nvPr/>
        </p:nvSpPr>
        <p:spPr bwMode="auto">
          <a:xfrm flipH="1">
            <a:off x="6438900" y="3467100"/>
            <a:ext cx="571500" cy="1357313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909" name="Group 21"/>
          <p:cNvGrpSpPr>
            <a:grpSpLocks/>
          </p:cNvGrpSpPr>
          <p:nvPr/>
        </p:nvGrpSpPr>
        <p:grpSpPr bwMode="auto">
          <a:xfrm>
            <a:off x="6745288" y="2057400"/>
            <a:ext cx="533400" cy="533400"/>
            <a:chOff x="0" y="0"/>
            <a:chExt cx="336" cy="336"/>
          </a:xfrm>
        </p:grpSpPr>
        <p:sp>
          <p:nvSpPr>
            <p:cNvPr id="37907" name="Oval 19"/>
            <p:cNvSpPr>
              <a:spLocks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7908" name="Rectangle 20"/>
            <p:cNvSpPr>
              <a:spLocks/>
            </p:cNvSpPr>
            <p:nvPr/>
          </p:nvSpPr>
          <p:spPr bwMode="auto">
            <a:xfrm>
              <a:off x="74" y="40"/>
              <a:ext cx="187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L</a:t>
              </a:r>
            </a:p>
          </p:txBody>
        </p:sp>
      </p:grpSp>
      <p:sp>
        <p:nvSpPr>
          <p:cNvPr id="37910" name="AutoShape 22"/>
          <p:cNvSpPr>
            <a:spLocks noChangeShapeType="1"/>
          </p:cNvSpPr>
          <p:nvPr/>
        </p:nvSpPr>
        <p:spPr bwMode="auto">
          <a:xfrm flipH="1">
            <a:off x="7010400" y="2324100"/>
            <a:ext cx="1588" cy="1143000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1" name="Rectangle 23"/>
          <p:cNvSpPr>
            <a:spLocks/>
          </p:cNvSpPr>
          <p:nvPr/>
        </p:nvSpPr>
        <p:spPr bwMode="auto">
          <a:xfrm>
            <a:off x="444500" y="4038600"/>
            <a:ext cx="48895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82588" indent="-342900">
              <a:lnSpc>
                <a:spcPct val="90000"/>
              </a:lnSpc>
              <a:spcBef>
                <a:spcPts val="738"/>
              </a:spcBef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400">
                <a:solidFill>
                  <a:srgbClr val="333399"/>
                </a:solidFill>
                <a:cs typeface="Arial" charset="0"/>
              </a:rPr>
              <a:t>Almost works, but not quite</a:t>
            </a:r>
          </a:p>
          <a:p>
            <a:pPr marL="782638" lvl="1" indent="-285750">
              <a:lnSpc>
                <a:spcPct val="90000"/>
              </a:lnSpc>
              <a:spcBef>
                <a:spcPts val="638"/>
              </a:spcBef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000">
                <a:solidFill>
                  <a:schemeClr val="tx1"/>
                </a:solidFill>
                <a:cs typeface="Arial" charset="0"/>
              </a:rPr>
              <a:t>Where does it break?</a:t>
            </a:r>
          </a:p>
          <a:p>
            <a:pPr marL="782638" lvl="1" indent="-285750">
              <a:lnSpc>
                <a:spcPct val="90000"/>
              </a:lnSpc>
              <a:spcBef>
                <a:spcPts val="638"/>
              </a:spcBef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000">
                <a:solidFill>
                  <a:schemeClr val="tx1"/>
                </a:solidFill>
                <a:cs typeface="Arial" charset="0"/>
              </a:rPr>
              <a:t>Answer: the v-structure at T doesn’t count as a link in a path unless “active”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1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95400"/>
          </a:xfrm>
          <a:ln/>
        </p:spPr>
        <p:txBody>
          <a:bodyPr rIns="132080"/>
          <a:lstStyle/>
          <a:p>
            <a:r>
              <a:rPr lang="en-US"/>
              <a:t>Reachability (D-Separation)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371600"/>
            <a:ext cx="4445000" cy="5676900"/>
          </a:xfrm>
          <a:ln/>
        </p:spPr>
        <p:txBody>
          <a:bodyPr rIns="132080"/>
          <a:lstStyle/>
          <a:p>
            <a:pPr>
              <a:lnSpc>
                <a:spcPct val="80000"/>
              </a:lnSpc>
            </a:pPr>
            <a:r>
              <a:rPr lang="en-US" sz="2400" dirty="0"/>
              <a:t>Question: Are X and Y conditionally independent given evidence </a:t>
            </a:r>
            <a:r>
              <a:rPr lang="en-US" sz="2400" dirty="0" err="1"/>
              <a:t>vars</a:t>
            </a:r>
            <a:r>
              <a:rPr lang="en-US" sz="2400" dirty="0"/>
              <a:t> {Z}?</a:t>
            </a:r>
          </a:p>
          <a:p>
            <a:pPr marL="782638" lvl="1">
              <a:lnSpc>
                <a:spcPct val="80000"/>
              </a:lnSpc>
            </a:pPr>
            <a:r>
              <a:rPr lang="en-US" sz="1800" dirty="0"/>
              <a:t>Yes, if X and Y “separated” by Z</a:t>
            </a:r>
          </a:p>
          <a:p>
            <a:pPr marL="782638" lvl="1">
              <a:lnSpc>
                <a:spcPct val="80000"/>
              </a:lnSpc>
            </a:pPr>
            <a:r>
              <a:rPr lang="en-US" sz="1800" dirty="0"/>
              <a:t>Look for active paths from X to Y</a:t>
            </a:r>
          </a:p>
          <a:p>
            <a:pPr marL="782638" lvl="1">
              <a:lnSpc>
                <a:spcPct val="80000"/>
              </a:lnSpc>
            </a:pPr>
            <a:r>
              <a:rPr lang="en-US" sz="1800" dirty="0"/>
              <a:t>No active paths = independence!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 path is active if each triple is active:</a:t>
            </a:r>
          </a:p>
          <a:p>
            <a:pPr marL="782638" lvl="1">
              <a:lnSpc>
                <a:spcPct val="80000"/>
              </a:lnSpc>
            </a:pPr>
            <a:r>
              <a:rPr lang="en-US" sz="1800" dirty="0"/>
              <a:t>Causal chain A </a:t>
            </a:r>
            <a:r>
              <a:rPr lang="en-US" sz="1800" dirty="0" smtClean="0">
                <a:latin typeface="Symbol" pitchFamily="18" charset="2"/>
                <a:sym typeface="Wingdings" pitchFamily="2" charset="2"/>
              </a:rPr>
              <a:t></a:t>
            </a:r>
            <a:r>
              <a:rPr lang="en-US" sz="1800" dirty="0" smtClean="0"/>
              <a:t> </a:t>
            </a:r>
            <a:r>
              <a:rPr lang="en-US" sz="1800" dirty="0"/>
              <a:t>B </a:t>
            </a:r>
            <a:r>
              <a:rPr lang="en-US" sz="1800" dirty="0" smtClean="0">
                <a:latin typeface="Symbol" pitchFamily="18" charset="2"/>
                <a:sym typeface="Wingdings" pitchFamily="2" charset="2"/>
              </a:rPr>
              <a:t></a:t>
            </a:r>
            <a:r>
              <a:rPr lang="en-US" sz="1800" dirty="0" smtClean="0"/>
              <a:t> </a:t>
            </a:r>
            <a:r>
              <a:rPr lang="en-US" sz="1800" dirty="0"/>
              <a:t>C where B is </a:t>
            </a:r>
            <a:r>
              <a:rPr lang="en-US" sz="1800" b="1" dirty="0">
                <a:solidFill>
                  <a:srgbClr val="7030A0"/>
                </a:solidFill>
              </a:rPr>
              <a:t>unobserved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/>
              <a:t>(either direction)</a:t>
            </a:r>
          </a:p>
          <a:p>
            <a:pPr marL="782638" lvl="1">
              <a:lnSpc>
                <a:spcPct val="80000"/>
              </a:lnSpc>
            </a:pPr>
            <a:r>
              <a:rPr lang="en-US" sz="1800" dirty="0"/>
              <a:t>Common cause A </a:t>
            </a:r>
            <a:r>
              <a:rPr lang="en-US" sz="1800" dirty="0" smtClean="0">
                <a:latin typeface="Symbol" pitchFamily="18" charset="2"/>
                <a:sym typeface="Wingdings" pitchFamily="2" charset="2"/>
              </a:rPr>
              <a:t></a:t>
            </a:r>
            <a:r>
              <a:rPr lang="en-US" sz="1800" dirty="0" smtClean="0"/>
              <a:t> </a:t>
            </a:r>
            <a:r>
              <a:rPr lang="en-US" sz="1800" dirty="0"/>
              <a:t>B </a:t>
            </a:r>
            <a:r>
              <a:rPr lang="en-US" sz="1800" dirty="0" smtClean="0">
                <a:latin typeface="Symbol" pitchFamily="18" charset="2"/>
                <a:sym typeface="Wingdings" pitchFamily="2" charset="2"/>
              </a:rPr>
              <a:t></a:t>
            </a:r>
            <a:r>
              <a:rPr lang="en-US" sz="1800" dirty="0" smtClean="0"/>
              <a:t> </a:t>
            </a:r>
            <a:r>
              <a:rPr lang="en-US" sz="1800" dirty="0"/>
              <a:t>C where B is </a:t>
            </a:r>
            <a:r>
              <a:rPr lang="en-US" sz="1800" b="1" dirty="0">
                <a:solidFill>
                  <a:srgbClr val="7030A0"/>
                </a:solidFill>
              </a:rPr>
              <a:t>unobserved</a:t>
            </a:r>
          </a:p>
          <a:p>
            <a:pPr marL="782638" lvl="1">
              <a:lnSpc>
                <a:spcPct val="80000"/>
              </a:lnSpc>
            </a:pPr>
            <a:r>
              <a:rPr lang="en-US" sz="1800" dirty="0"/>
              <a:t>Common effect (aka v-structure)</a:t>
            </a:r>
          </a:p>
          <a:p>
            <a:pPr marL="782638"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	A </a:t>
            </a:r>
            <a:r>
              <a:rPr lang="en-US" sz="1800" dirty="0" smtClean="0">
                <a:latin typeface="Symbol" pitchFamily="18" charset="2"/>
                <a:sym typeface="Wingdings" pitchFamily="2" charset="2"/>
              </a:rPr>
              <a:t></a:t>
            </a:r>
            <a:r>
              <a:rPr lang="en-US" sz="1800" dirty="0" smtClean="0"/>
              <a:t> </a:t>
            </a:r>
            <a:r>
              <a:rPr lang="en-US" sz="1800" dirty="0"/>
              <a:t>B </a:t>
            </a:r>
            <a:r>
              <a:rPr lang="en-US" sz="1800" dirty="0" smtClean="0">
                <a:latin typeface="Symbol" pitchFamily="18" charset="2"/>
                <a:sym typeface="Wingdings" pitchFamily="2" charset="2"/>
              </a:rPr>
              <a:t></a:t>
            </a:r>
            <a:r>
              <a:rPr lang="en-US" sz="1800" dirty="0" smtClean="0"/>
              <a:t> </a:t>
            </a:r>
            <a:r>
              <a:rPr lang="en-US" sz="1800" dirty="0"/>
              <a:t>C where B </a:t>
            </a:r>
            <a:r>
              <a:rPr lang="en-US" sz="1800" dirty="0">
                <a:latin typeface="Arial Italic" charset="0"/>
                <a:cs typeface="Arial Italic" charset="0"/>
                <a:sym typeface="Arial Italic" charset="0"/>
              </a:rPr>
              <a:t>or one of its </a:t>
            </a:r>
            <a:r>
              <a:rPr lang="en-US" sz="1800" dirty="0" err="1">
                <a:latin typeface="Arial Italic" charset="0"/>
                <a:cs typeface="Arial Italic" charset="0"/>
                <a:sym typeface="Arial Italic" charset="0"/>
              </a:rPr>
              <a:t>descendents</a:t>
            </a:r>
            <a:r>
              <a:rPr lang="en-US" sz="1800" dirty="0"/>
              <a:t> is </a:t>
            </a:r>
            <a:r>
              <a:rPr lang="en-US" sz="1800" b="1" dirty="0">
                <a:solidFill>
                  <a:srgbClr val="FF0000"/>
                </a:solidFill>
              </a:rPr>
              <a:t>observed</a:t>
            </a: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/>
              <a:t>All it takes to block a path is a single inactive segment</a:t>
            </a:r>
          </a:p>
          <a:p>
            <a:pPr marL="782638" lvl="1"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 marL="782638"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	</a:t>
            </a:r>
          </a:p>
        </p:txBody>
      </p:sp>
      <p:grpSp>
        <p:nvGrpSpPr>
          <p:cNvPr id="38921" name="Group 9"/>
          <p:cNvGrpSpPr>
            <a:grpSpLocks/>
          </p:cNvGrpSpPr>
          <p:nvPr/>
        </p:nvGrpSpPr>
        <p:grpSpPr bwMode="auto">
          <a:xfrm>
            <a:off x="4799013" y="2117725"/>
            <a:ext cx="1601787" cy="320675"/>
            <a:chOff x="0" y="0"/>
            <a:chExt cx="1008" cy="202"/>
          </a:xfrm>
        </p:grpSpPr>
        <p:sp>
          <p:nvSpPr>
            <p:cNvPr id="38916" name="Oval 4"/>
            <p:cNvSpPr>
              <a:spLocks/>
            </p:cNvSpPr>
            <p:nvPr/>
          </p:nvSpPr>
          <p:spPr bwMode="auto">
            <a:xfrm>
              <a:off x="0" y="0"/>
              <a:ext cx="201" cy="202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17" name="Oval 5"/>
            <p:cNvSpPr>
              <a:spLocks/>
            </p:cNvSpPr>
            <p:nvPr/>
          </p:nvSpPr>
          <p:spPr bwMode="auto">
            <a:xfrm>
              <a:off x="403" y="0"/>
              <a:ext cx="201" cy="202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18" name="Oval 6"/>
            <p:cNvSpPr>
              <a:spLocks/>
            </p:cNvSpPr>
            <p:nvPr/>
          </p:nvSpPr>
          <p:spPr bwMode="auto">
            <a:xfrm>
              <a:off x="806" y="0"/>
              <a:ext cx="202" cy="202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19" name="Line 7"/>
            <p:cNvSpPr>
              <a:spLocks noChangeShapeType="1"/>
            </p:cNvSpPr>
            <p:nvPr/>
          </p:nvSpPr>
          <p:spPr bwMode="auto">
            <a:xfrm>
              <a:off x="201" y="101"/>
              <a:ext cx="202" cy="0"/>
            </a:xfrm>
            <a:prstGeom prst="line">
              <a:avLst/>
            </a:prstGeom>
            <a:noFill/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20" name="Line 8"/>
            <p:cNvSpPr>
              <a:spLocks noChangeShapeType="1"/>
            </p:cNvSpPr>
            <p:nvPr/>
          </p:nvSpPr>
          <p:spPr bwMode="auto">
            <a:xfrm>
              <a:off x="604" y="101"/>
              <a:ext cx="202" cy="0"/>
            </a:xfrm>
            <a:prstGeom prst="line">
              <a:avLst/>
            </a:prstGeom>
            <a:noFill/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8927" name="Group 15"/>
          <p:cNvGrpSpPr>
            <a:grpSpLocks/>
          </p:cNvGrpSpPr>
          <p:nvPr/>
        </p:nvGrpSpPr>
        <p:grpSpPr bwMode="auto">
          <a:xfrm>
            <a:off x="7162800" y="2117725"/>
            <a:ext cx="1600200" cy="320675"/>
            <a:chOff x="0" y="0"/>
            <a:chExt cx="1007" cy="202"/>
          </a:xfrm>
        </p:grpSpPr>
        <p:sp>
          <p:nvSpPr>
            <p:cNvPr id="38922" name="Oval 10"/>
            <p:cNvSpPr>
              <a:spLocks/>
            </p:cNvSpPr>
            <p:nvPr/>
          </p:nvSpPr>
          <p:spPr bwMode="auto">
            <a:xfrm>
              <a:off x="0" y="0"/>
              <a:ext cx="201" cy="202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23" name="Oval 11"/>
            <p:cNvSpPr>
              <a:spLocks/>
            </p:cNvSpPr>
            <p:nvPr/>
          </p:nvSpPr>
          <p:spPr bwMode="auto">
            <a:xfrm>
              <a:off x="403" y="0"/>
              <a:ext cx="202" cy="202"/>
            </a:xfrm>
            <a:prstGeom prst="ellipse">
              <a:avLst/>
            </a:prstGeom>
            <a:solidFill>
              <a:srgbClr val="6B6BC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24" name="Oval 12"/>
            <p:cNvSpPr>
              <a:spLocks/>
            </p:cNvSpPr>
            <p:nvPr/>
          </p:nvSpPr>
          <p:spPr bwMode="auto">
            <a:xfrm>
              <a:off x="806" y="0"/>
              <a:ext cx="201" cy="202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>
              <a:off x="201" y="101"/>
              <a:ext cx="202" cy="0"/>
            </a:xfrm>
            <a:prstGeom prst="line">
              <a:avLst/>
            </a:prstGeom>
            <a:noFill/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>
              <a:off x="604" y="101"/>
              <a:ext cx="202" cy="0"/>
            </a:xfrm>
            <a:prstGeom prst="line">
              <a:avLst/>
            </a:prstGeom>
            <a:noFill/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8933" name="Group 21"/>
          <p:cNvGrpSpPr>
            <a:grpSpLocks/>
          </p:cNvGrpSpPr>
          <p:nvPr/>
        </p:nvGrpSpPr>
        <p:grpSpPr bwMode="auto">
          <a:xfrm>
            <a:off x="4799013" y="2852738"/>
            <a:ext cx="1601787" cy="576262"/>
            <a:chOff x="0" y="0"/>
            <a:chExt cx="1008" cy="363"/>
          </a:xfrm>
        </p:grpSpPr>
        <p:sp>
          <p:nvSpPr>
            <p:cNvPr id="38928" name="Oval 16"/>
            <p:cNvSpPr>
              <a:spLocks/>
            </p:cNvSpPr>
            <p:nvPr/>
          </p:nvSpPr>
          <p:spPr bwMode="auto">
            <a:xfrm>
              <a:off x="0" y="161"/>
              <a:ext cx="201" cy="202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29" name="Oval 17"/>
            <p:cNvSpPr>
              <a:spLocks/>
            </p:cNvSpPr>
            <p:nvPr/>
          </p:nvSpPr>
          <p:spPr bwMode="auto">
            <a:xfrm>
              <a:off x="403" y="0"/>
              <a:ext cx="201" cy="201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30" name="Oval 18"/>
            <p:cNvSpPr>
              <a:spLocks/>
            </p:cNvSpPr>
            <p:nvPr/>
          </p:nvSpPr>
          <p:spPr bwMode="auto">
            <a:xfrm>
              <a:off x="806" y="161"/>
              <a:ext cx="202" cy="202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31" name="Line 19"/>
            <p:cNvSpPr>
              <a:spLocks noChangeShapeType="1"/>
            </p:cNvSpPr>
            <p:nvPr/>
          </p:nvSpPr>
          <p:spPr bwMode="auto">
            <a:xfrm flipH="1">
              <a:off x="172" y="100"/>
              <a:ext cx="231" cy="90"/>
            </a:xfrm>
            <a:prstGeom prst="line">
              <a:avLst/>
            </a:prstGeom>
            <a:noFill/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32" name="Line 20"/>
            <p:cNvSpPr>
              <a:spLocks noChangeShapeType="1"/>
            </p:cNvSpPr>
            <p:nvPr/>
          </p:nvSpPr>
          <p:spPr bwMode="auto">
            <a:xfrm>
              <a:off x="604" y="100"/>
              <a:ext cx="231" cy="90"/>
            </a:xfrm>
            <a:prstGeom prst="line">
              <a:avLst/>
            </a:prstGeom>
            <a:noFill/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8939" name="Group 27"/>
          <p:cNvGrpSpPr>
            <a:grpSpLocks/>
          </p:cNvGrpSpPr>
          <p:nvPr/>
        </p:nvGrpSpPr>
        <p:grpSpPr bwMode="auto">
          <a:xfrm>
            <a:off x="7162800" y="2852738"/>
            <a:ext cx="1600200" cy="576262"/>
            <a:chOff x="0" y="0"/>
            <a:chExt cx="1007" cy="363"/>
          </a:xfrm>
        </p:grpSpPr>
        <p:sp>
          <p:nvSpPr>
            <p:cNvPr id="38934" name="Oval 22"/>
            <p:cNvSpPr>
              <a:spLocks/>
            </p:cNvSpPr>
            <p:nvPr/>
          </p:nvSpPr>
          <p:spPr bwMode="auto">
            <a:xfrm>
              <a:off x="0" y="161"/>
              <a:ext cx="201" cy="202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35" name="Oval 23"/>
            <p:cNvSpPr>
              <a:spLocks/>
            </p:cNvSpPr>
            <p:nvPr/>
          </p:nvSpPr>
          <p:spPr bwMode="auto">
            <a:xfrm>
              <a:off x="403" y="0"/>
              <a:ext cx="202" cy="202"/>
            </a:xfrm>
            <a:prstGeom prst="ellipse">
              <a:avLst/>
            </a:prstGeom>
            <a:solidFill>
              <a:srgbClr val="6B6BC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36" name="Oval 24"/>
            <p:cNvSpPr>
              <a:spLocks/>
            </p:cNvSpPr>
            <p:nvPr/>
          </p:nvSpPr>
          <p:spPr bwMode="auto">
            <a:xfrm>
              <a:off x="806" y="161"/>
              <a:ext cx="201" cy="202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37" name="Line 25"/>
            <p:cNvSpPr>
              <a:spLocks noChangeShapeType="1"/>
            </p:cNvSpPr>
            <p:nvPr/>
          </p:nvSpPr>
          <p:spPr bwMode="auto">
            <a:xfrm flipH="1">
              <a:off x="172" y="100"/>
              <a:ext cx="231" cy="90"/>
            </a:xfrm>
            <a:prstGeom prst="line">
              <a:avLst/>
            </a:prstGeom>
            <a:noFill/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38" name="Line 26"/>
            <p:cNvSpPr>
              <a:spLocks noChangeShapeType="1"/>
            </p:cNvSpPr>
            <p:nvPr/>
          </p:nvSpPr>
          <p:spPr bwMode="auto">
            <a:xfrm>
              <a:off x="604" y="100"/>
              <a:ext cx="231" cy="90"/>
            </a:xfrm>
            <a:prstGeom prst="line">
              <a:avLst/>
            </a:prstGeom>
            <a:noFill/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8945" name="Group 33"/>
          <p:cNvGrpSpPr>
            <a:grpSpLocks/>
          </p:cNvGrpSpPr>
          <p:nvPr/>
        </p:nvGrpSpPr>
        <p:grpSpPr bwMode="auto">
          <a:xfrm>
            <a:off x="7162800" y="4160838"/>
            <a:ext cx="1600200" cy="639762"/>
            <a:chOff x="0" y="0"/>
            <a:chExt cx="1007" cy="403"/>
          </a:xfrm>
        </p:grpSpPr>
        <p:sp>
          <p:nvSpPr>
            <p:cNvPr id="38940" name="Oval 28"/>
            <p:cNvSpPr>
              <a:spLocks/>
            </p:cNvSpPr>
            <p:nvPr/>
          </p:nvSpPr>
          <p:spPr bwMode="auto">
            <a:xfrm>
              <a:off x="0" y="0"/>
              <a:ext cx="201" cy="201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41" name="Oval 29"/>
            <p:cNvSpPr>
              <a:spLocks/>
            </p:cNvSpPr>
            <p:nvPr/>
          </p:nvSpPr>
          <p:spPr bwMode="auto">
            <a:xfrm>
              <a:off x="403" y="201"/>
              <a:ext cx="201" cy="202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42" name="Oval 30"/>
            <p:cNvSpPr>
              <a:spLocks/>
            </p:cNvSpPr>
            <p:nvPr/>
          </p:nvSpPr>
          <p:spPr bwMode="auto">
            <a:xfrm>
              <a:off x="806" y="0"/>
              <a:ext cx="201" cy="201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43" name="Line 31"/>
            <p:cNvSpPr>
              <a:spLocks noChangeShapeType="1"/>
            </p:cNvSpPr>
            <p:nvPr/>
          </p:nvSpPr>
          <p:spPr bwMode="auto">
            <a:xfrm>
              <a:off x="201" y="100"/>
              <a:ext cx="231" cy="131"/>
            </a:xfrm>
            <a:prstGeom prst="line">
              <a:avLst/>
            </a:prstGeom>
            <a:noFill/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44" name="Line 32"/>
            <p:cNvSpPr>
              <a:spLocks noChangeShapeType="1"/>
            </p:cNvSpPr>
            <p:nvPr/>
          </p:nvSpPr>
          <p:spPr bwMode="auto">
            <a:xfrm flipH="1">
              <a:off x="575" y="100"/>
              <a:ext cx="231" cy="131"/>
            </a:xfrm>
            <a:prstGeom prst="line">
              <a:avLst/>
            </a:prstGeom>
            <a:noFill/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8951" name="Group 39"/>
          <p:cNvGrpSpPr>
            <a:grpSpLocks/>
          </p:cNvGrpSpPr>
          <p:nvPr/>
        </p:nvGrpSpPr>
        <p:grpSpPr bwMode="auto">
          <a:xfrm>
            <a:off x="4799013" y="4160838"/>
            <a:ext cx="1601787" cy="639762"/>
            <a:chOff x="0" y="0"/>
            <a:chExt cx="1008" cy="402"/>
          </a:xfrm>
        </p:grpSpPr>
        <p:sp>
          <p:nvSpPr>
            <p:cNvPr id="38946" name="Oval 34"/>
            <p:cNvSpPr>
              <a:spLocks/>
            </p:cNvSpPr>
            <p:nvPr/>
          </p:nvSpPr>
          <p:spPr bwMode="auto">
            <a:xfrm>
              <a:off x="0" y="0"/>
              <a:ext cx="201" cy="201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47" name="Oval 35"/>
            <p:cNvSpPr>
              <a:spLocks/>
            </p:cNvSpPr>
            <p:nvPr/>
          </p:nvSpPr>
          <p:spPr bwMode="auto">
            <a:xfrm>
              <a:off x="403" y="202"/>
              <a:ext cx="202" cy="200"/>
            </a:xfrm>
            <a:prstGeom prst="ellipse">
              <a:avLst/>
            </a:prstGeom>
            <a:solidFill>
              <a:srgbClr val="6B6BC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48" name="Oval 36"/>
            <p:cNvSpPr>
              <a:spLocks/>
            </p:cNvSpPr>
            <p:nvPr/>
          </p:nvSpPr>
          <p:spPr bwMode="auto">
            <a:xfrm>
              <a:off x="806" y="0"/>
              <a:ext cx="202" cy="201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49" name="Line 37"/>
            <p:cNvSpPr>
              <a:spLocks noChangeShapeType="1"/>
            </p:cNvSpPr>
            <p:nvPr/>
          </p:nvSpPr>
          <p:spPr bwMode="auto">
            <a:xfrm>
              <a:off x="201" y="100"/>
              <a:ext cx="231" cy="131"/>
            </a:xfrm>
            <a:prstGeom prst="line">
              <a:avLst/>
            </a:prstGeom>
            <a:noFill/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50" name="Line 38"/>
            <p:cNvSpPr>
              <a:spLocks noChangeShapeType="1"/>
            </p:cNvSpPr>
            <p:nvPr/>
          </p:nvSpPr>
          <p:spPr bwMode="auto">
            <a:xfrm flipH="1">
              <a:off x="575" y="100"/>
              <a:ext cx="231" cy="131"/>
            </a:xfrm>
            <a:prstGeom prst="line">
              <a:avLst/>
            </a:prstGeom>
            <a:noFill/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8959" name="Group 47"/>
          <p:cNvGrpSpPr>
            <a:grpSpLocks/>
          </p:cNvGrpSpPr>
          <p:nvPr/>
        </p:nvGrpSpPr>
        <p:grpSpPr bwMode="auto">
          <a:xfrm>
            <a:off x="4799013" y="5105400"/>
            <a:ext cx="1601787" cy="1600200"/>
            <a:chOff x="0" y="0"/>
            <a:chExt cx="1008" cy="1008"/>
          </a:xfrm>
        </p:grpSpPr>
        <p:sp>
          <p:nvSpPr>
            <p:cNvPr id="38952" name="Oval 40"/>
            <p:cNvSpPr>
              <a:spLocks/>
            </p:cNvSpPr>
            <p:nvPr/>
          </p:nvSpPr>
          <p:spPr bwMode="auto">
            <a:xfrm>
              <a:off x="0" y="0"/>
              <a:ext cx="201" cy="201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53" name="Oval 41"/>
            <p:cNvSpPr>
              <a:spLocks/>
            </p:cNvSpPr>
            <p:nvPr/>
          </p:nvSpPr>
          <p:spPr bwMode="auto">
            <a:xfrm>
              <a:off x="806" y="0"/>
              <a:ext cx="202" cy="201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54" name="Line 42"/>
            <p:cNvSpPr>
              <a:spLocks noChangeShapeType="1"/>
            </p:cNvSpPr>
            <p:nvPr/>
          </p:nvSpPr>
          <p:spPr bwMode="auto">
            <a:xfrm>
              <a:off x="201" y="100"/>
              <a:ext cx="231" cy="131"/>
            </a:xfrm>
            <a:prstGeom prst="line">
              <a:avLst/>
            </a:prstGeom>
            <a:noFill/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55" name="Line 43"/>
            <p:cNvSpPr>
              <a:spLocks noChangeShapeType="1"/>
            </p:cNvSpPr>
            <p:nvPr/>
          </p:nvSpPr>
          <p:spPr bwMode="auto">
            <a:xfrm flipH="1">
              <a:off x="575" y="100"/>
              <a:ext cx="231" cy="131"/>
            </a:xfrm>
            <a:prstGeom prst="line">
              <a:avLst/>
            </a:prstGeom>
            <a:noFill/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56" name="Oval 44"/>
            <p:cNvSpPr>
              <a:spLocks/>
            </p:cNvSpPr>
            <p:nvPr/>
          </p:nvSpPr>
          <p:spPr bwMode="auto">
            <a:xfrm>
              <a:off x="403" y="806"/>
              <a:ext cx="202" cy="202"/>
            </a:xfrm>
            <a:prstGeom prst="ellipse">
              <a:avLst/>
            </a:prstGeom>
            <a:solidFill>
              <a:srgbClr val="6B6BC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57" name="Oval 45"/>
            <p:cNvSpPr>
              <a:spLocks/>
            </p:cNvSpPr>
            <p:nvPr/>
          </p:nvSpPr>
          <p:spPr bwMode="auto">
            <a:xfrm>
              <a:off x="403" y="201"/>
              <a:ext cx="201" cy="202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958" name="Freeform 46"/>
            <p:cNvSpPr>
              <a:spLocks/>
            </p:cNvSpPr>
            <p:nvPr/>
          </p:nvSpPr>
          <p:spPr bwMode="auto">
            <a:xfrm>
              <a:off x="407" y="403"/>
              <a:ext cx="220" cy="398"/>
            </a:xfrm>
            <a:custGeom>
              <a:avLst/>
              <a:gdLst>
                <a:gd name="T0" fmla="+- 0 9249 1380"/>
                <a:gd name="T1" fmla="*/ T0 w 19130"/>
                <a:gd name="T2" fmla="*/ 0 h 21600"/>
                <a:gd name="T3" fmla="+- 0 20347 1380"/>
                <a:gd name="T4" fmla="*/ T3 w 19130"/>
                <a:gd name="T5" fmla="*/ 7600 h 21600"/>
                <a:gd name="T6" fmla="+- 0 1730 1380"/>
                <a:gd name="T7" fmla="*/ T6 w 19130"/>
                <a:gd name="T8" fmla="*/ 13000 h 21600"/>
                <a:gd name="T9" fmla="+- 0 9965 1380"/>
                <a:gd name="T10" fmla="*/ T9 w 19130"/>
                <a:gd name="T11" fmla="*/ 216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130" h="21600">
                  <a:moveTo>
                    <a:pt x="7869" y="0"/>
                  </a:moveTo>
                  <a:cubicBezTo>
                    <a:pt x="14044" y="2717"/>
                    <a:pt x="20220" y="5433"/>
                    <a:pt x="18967" y="7600"/>
                  </a:cubicBezTo>
                  <a:cubicBezTo>
                    <a:pt x="17714" y="9767"/>
                    <a:pt x="2081" y="10667"/>
                    <a:pt x="350" y="13000"/>
                  </a:cubicBezTo>
                  <a:cubicBezTo>
                    <a:pt x="-1380" y="15333"/>
                    <a:pt x="3602" y="18467"/>
                    <a:pt x="8585" y="21600"/>
                  </a:cubicBezTo>
                </a:path>
              </a:pathLst>
            </a:custGeom>
            <a:noFill/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8960" name="Line 48"/>
          <p:cNvSpPr>
            <a:spLocks noChangeShapeType="1"/>
          </p:cNvSpPr>
          <p:nvPr/>
        </p:nvSpPr>
        <p:spPr bwMode="auto">
          <a:xfrm flipH="1">
            <a:off x="6781800" y="1676400"/>
            <a:ext cx="1588" cy="4954588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8961" name="Rectangle 49"/>
          <p:cNvSpPr>
            <a:spLocks/>
          </p:cNvSpPr>
          <p:nvPr/>
        </p:nvSpPr>
        <p:spPr bwMode="auto">
          <a:xfrm>
            <a:off x="4800600" y="1447800"/>
            <a:ext cx="16129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00B050"/>
                </a:solidFill>
                <a:cs typeface="Arial" charset="0"/>
              </a:rPr>
              <a:t>Active Triples</a:t>
            </a:r>
          </a:p>
        </p:txBody>
      </p:sp>
      <p:sp>
        <p:nvSpPr>
          <p:cNvPr id="38962" name="Rectangle 50"/>
          <p:cNvSpPr>
            <a:spLocks/>
          </p:cNvSpPr>
          <p:nvPr/>
        </p:nvSpPr>
        <p:spPr bwMode="auto">
          <a:xfrm>
            <a:off x="7162800" y="1447800"/>
            <a:ext cx="17653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C00000"/>
                </a:solidFill>
                <a:cs typeface="Arial" charset="0"/>
              </a:rPr>
              <a:t>Inactive Triples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457200" y="1219200"/>
            <a:ext cx="71628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696200" cy="1600200"/>
          </a:xfrm>
          <a:ln/>
        </p:spPr>
        <p:txBody>
          <a:bodyPr rIns="132080"/>
          <a:lstStyle/>
          <a:p>
            <a:r>
              <a:rPr lang="en-US" dirty="0"/>
              <a:t>Example: Independent?</a:t>
            </a:r>
          </a:p>
        </p:txBody>
      </p:sp>
      <p:sp>
        <p:nvSpPr>
          <p:cNvPr id="39939" name="Rectangle 3"/>
          <p:cNvSpPr>
            <a:spLocks/>
          </p:cNvSpPr>
          <p:nvPr/>
        </p:nvSpPr>
        <p:spPr bwMode="auto">
          <a:xfrm>
            <a:off x="3206750" y="2463800"/>
            <a:ext cx="15367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en-US" sz="2400">
                <a:solidFill>
                  <a:srgbClr val="CC0000"/>
                </a:solidFill>
                <a:latin typeface="Arial Italic" charset="0"/>
                <a:cs typeface="Arial Italic" charset="0"/>
                <a:sym typeface="Arial Italic" charset="0"/>
              </a:rPr>
              <a:t>Yes</a:t>
            </a:r>
          </a:p>
        </p:txBody>
      </p:sp>
      <p:pic>
        <p:nvPicPr>
          <p:cNvPr id="39940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0963" y="2578100"/>
            <a:ext cx="9810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5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3500" y="3181350"/>
            <a:ext cx="1347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2" name="Rectangle 6"/>
          <p:cNvSpPr>
            <a:spLocks/>
          </p:cNvSpPr>
          <p:nvPr/>
        </p:nvSpPr>
        <p:spPr bwMode="auto">
          <a:xfrm>
            <a:off x="4343400" y="4267200"/>
            <a:ext cx="1447800" cy="2286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39945" name="Group 9"/>
          <p:cNvGrpSpPr>
            <a:grpSpLocks/>
          </p:cNvGrpSpPr>
          <p:nvPr/>
        </p:nvGrpSpPr>
        <p:grpSpPr bwMode="auto">
          <a:xfrm>
            <a:off x="5257800" y="2362200"/>
            <a:ext cx="533400" cy="533400"/>
            <a:chOff x="0" y="0"/>
            <a:chExt cx="336" cy="336"/>
          </a:xfrm>
        </p:grpSpPr>
        <p:sp>
          <p:nvSpPr>
            <p:cNvPr id="39943" name="Oval 7"/>
            <p:cNvSpPr>
              <a:spLocks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9944" name="Rectangle 8"/>
            <p:cNvSpPr>
              <a:spLocks/>
            </p:cNvSpPr>
            <p:nvPr/>
          </p:nvSpPr>
          <p:spPr bwMode="auto">
            <a:xfrm>
              <a:off x="68" y="40"/>
              <a:ext cx="199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R</a:t>
              </a:r>
            </a:p>
          </p:txBody>
        </p:sp>
      </p:grpSp>
      <p:grpSp>
        <p:nvGrpSpPr>
          <p:cNvPr id="39948" name="Group 12"/>
          <p:cNvGrpSpPr>
            <a:grpSpLocks/>
          </p:cNvGrpSpPr>
          <p:nvPr/>
        </p:nvGrpSpPr>
        <p:grpSpPr bwMode="auto">
          <a:xfrm>
            <a:off x="5867400" y="3733800"/>
            <a:ext cx="533400" cy="533400"/>
            <a:chOff x="0" y="0"/>
            <a:chExt cx="336" cy="336"/>
          </a:xfrm>
        </p:grpSpPr>
        <p:sp>
          <p:nvSpPr>
            <p:cNvPr id="39946" name="Oval 10"/>
            <p:cNvSpPr>
              <a:spLocks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9947" name="Rectangle 11"/>
            <p:cNvSpPr>
              <a:spLocks/>
            </p:cNvSpPr>
            <p:nvPr/>
          </p:nvSpPr>
          <p:spPr bwMode="auto">
            <a:xfrm>
              <a:off x="74" y="40"/>
              <a:ext cx="187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T</a:t>
              </a:r>
            </a:p>
          </p:txBody>
        </p:sp>
      </p:grpSp>
      <p:sp>
        <p:nvSpPr>
          <p:cNvPr id="39949" name="AutoShape 13"/>
          <p:cNvSpPr>
            <a:spLocks noChangeShapeType="1"/>
          </p:cNvSpPr>
          <p:nvPr/>
        </p:nvSpPr>
        <p:spPr bwMode="auto">
          <a:xfrm>
            <a:off x="5638800" y="2840038"/>
            <a:ext cx="346075" cy="893762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52" name="Group 16"/>
          <p:cNvGrpSpPr>
            <a:grpSpLocks/>
          </p:cNvGrpSpPr>
          <p:nvPr/>
        </p:nvGrpSpPr>
        <p:grpSpPr bwMode="auto">
          <a:xfrm>
            <a:off x="6705600" y="2362200"/>
            <a:ext cx="533400" cy="533400"/>
            <a:chOff x="0" y="0"/>
            <a:chExt cx="336" cy="336"/>
          </a:xfrm>
        </p:grpSpPr>
        <p:sp>
          <p:nvSpPr>
            <p:cNvPr id="39950" name="Oval 14"/>
            <p:cNvSpPr>
              <a:spLocks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9951" name="Rectangle 15"/>
            <p:cNvSpPr>
              <a:spLocks/>
            </p:cNvSpPr>
            <p:nvPr/>
          </p:nvSpPr>
          <p:spPr bwMode="auto">
            <a:xfrm>
              <a:off x="68" y="40"/>
              <a:ext cx="199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B</a:t>
              </a:r>
            </a:p>
          </p:txBody>
        </p:sp>
      </p:grpSp>
      <p:sp>
        <p:nvSpPr>
          <p:cNvPr id="39953" name="AutoShape 17"/>
          <p:cNvSpPr>
            <a:spLocks noChangeShapeType="1"/>
          </p:cNvSpPr>
          <p:nvPr/>
        </p:nvSpPr>
        <p:spPr bwMode="auto">
          <a:xfrm flipH="1">
            <a:off x="6281737" y="2858077"/>
            <a:ext cx="541337" cy="875723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56" name="Group 20"/>
          <p:cNvGrpSpPr>
            <a:grpSpLocks/>
          </p:cNvGrpSpPr>
          <p:nvPr/>
        </p:nvGrpSpPr>
        <p:grpSpPr bwMode="auto">
          <a:xfrm>
            <a:off x="5867400" y="5105400"/>
            <a:ext cx="533400" cy="533400"/>
            <a:chOff x="0" y="0"/>
            <a:chExt cx="336" cy="336"/>
          </a:xfrm>
        </p:grpSpPr>
        <p:sp>
          <p:nvSpPr>
            <p:cNvPr id="39954" name="Oval 18"/>
            <p:cNvSpPr>
              <a:spLocks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9955" name="Rectangle 19"/>
            <p:cNvSpPr>
              <a:spLocks/>
            </p:cNvSpPr>
            <p:nvPr/>
          </p:nvSpPr>
          <p:spPr bwMode="auto">
            <a:xfrm>
              <a:off x="42" y="40"/>
              <a:ext cx="251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T’</a:t>
              </a:r>
            </a:p>
          </p:txBody>
        </p:sp>
      </p:grpSp>
      <p:sp>
        <p:nvSpPr>
          <p:cNvPr id="39957" name="AutoShape 21"/>
          <p:cNvSpPr>
            <a:spLocks noChangeShapeType="1"/>
          </p:cNvSpPr>
          <p:nvPr/>
        </p:nvSpPr>
        <p:spPr bwMode="auto">
          <a:xfrm flipH="1">
            <a:off x="6134098" y="4267200"/>
            <a:ext cx="45719" cy="838200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9958" name="Picture 22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6513" y="3810000"/>
            <a:ext cx="143668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2" name="Group 51"/>
          <p:cNvGrpSpPr/>
          <p:nvPr/>
        </p:nvGrpSpPr>
        <p:grpSpPr>
          <a:xfrm>
            <a:off x="7620000" y="609600"/>
            <a:ext cx="1295400" cy="3352800"/>
            <a:chOff x="7772400" y="0"/>
            <a:chExt cx="1295400" cy="3352800"/>
          </a:xfrm>
        </p:grpSpPr>
        <p:sp>
          <p:nvSpPr>
            <p:cNvPr id="51" name="Rounded Rectangle 50"/>
            <p:cNvSpPr/>
            <p:nvPr/>
          </p:nvSpPr>
          <p:spPr bwMode="auto">
            <a:xfrm>
              <a:off x="7772400" y="0"/>
              <a:ext cx="1295400" cy="3352800"/>
            </a:xfrm>
            <a:prstGeom prst="roundRect">
              <a:avLst/>
            </a:prstGeom>
            <a:solidFill>
              <a:schemeClr val="bg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7848600" y="152400"/>
              <a:ext cx="1066800" cy="3055553"/>
              <a:chOff x="4799013" y="2117725"/>
              <a:chExt cx="1601787" cy="4587875"/>
            </a:xfrm>
          </p:grpSpPr>
          <p:grpSp>
            <p:nvGrpSpPr>
              <p:cNvPr id="24" name="Group 9"/>
              <p:cNvGrpSpPr>
                <a:grpSpLocks/>
              </p:cNvGrpSpPr>
              <p:nvPr/>
            </p:nvGrpSpPr>
            <p:grpSpPr bwMode="auto">
              <a:xfrm>
                <a:off x="4799013" y="2117725"/>
                <a:ext cx="1601787" cy="320675"/>
                <a:chOff x="0" y="0"/>
                <a:chExt cx="1008" cy="202"/>
              </a:xfrm>
            </p:grpSpPr>
            <p:sp>
              <p:nvSpPr>
                <p:cNvPr id="25" name="Oval 4"/>
                <p:cNvSpPr>
                  <a:spLocks/>
                </p:cNvSpPr>
                <p:nvPr/>
              </p:nvSpPr>
              <p:spPr bwMode="auto">
                <a:xfrm>
                  <a:off x="0" y="0"/>
                  <a:ext cx="201" cy="202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26" name="Oval 5"/>
                <p:cNvSpPr>
                  <a:spLocks/>
                </p:cNvSpPr>
                <p:nvPr/>
              </p:nvSpPr>
              <p:spPr bwMode="auto">
                <a:xfrm>
                  <a:off x="403" y="0"/>
                  <a:ext cx="201" cy="202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27" name="Oval 6"/>
                <p:cNvSpPr>
                  <a:spLocks/>
                </p:cNvSpPr>
                <p:nvPr/>
              </p:nvSpPr>
              <p:spPr bwMode="auto">
                <a:xfrm>
                  <a:off x="806" y="0"/>
                  <a:ext cx="202" cy="202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28" name="Line 7"/>
                <p:cNvSpPr>
                  <a:spLocks noChangeShapeType="1"/>
                </p:cNvSpPr>
                <p:nvPr/>
              </p:nvSpPr>
              <p:spPr bwMode="auto">
                <a:xfrm>
                  <a:off x="201" y="101"/>
                  <a:ext cx="202" cy="0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29" name="Line 8"/>
                <p:cNvSpPr>
                  <a:spLocks noChangeShapeType="1"/>
                </p:cNvSpPr>
                <p:nvPr/>
              </p:nvSpPr>
              <p:spPr bwMode="auto">
                <a:xfrm>
                  <a:off x="604" y="101"/>
                  <a:ext cx="202" cy="0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21"/>
              <p:cNvGrpSpPr>
                <a:grpSpLocks/>
              </p:cNvGrpSpPr>
              <p:nvPr/>
            </p:nvGrpSpPr>
            <p:grpSpPr bwMode="auto">
              <a:xfrm>
                <a:off x="4799013" y="2852738"/>
                <a:ext cx="1601787" cy="576262"/>
                <a:chOff x="0" y="0"/>
                <a:chExt cx="1008" cy="363"/>
              </a:xfrm>
            </p:grpSpPr>
            <p:sp>
              <p:nvSpPr>
                <p:cNvPr id="31" name="Oval 16"/>
                <p:cNvSpPr>
                  <a:spLocks/>
                </p:cNvSpPr>
                <p:nvPr/>
              </p:nvSpPr>
              <p:spPr bwMode="auto">
                <a:xfrm>
                  <a:off x="0" y="161"/>
                  <a:ext cx="201" cy="202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2" name="Oval 17"/>
                <p:cNvSpPr>
                  <a:spLocks/>
                </p:cNvSpPr>
                <p:nvPr/>
              </p:nvSpPr>
              <p:spPr bwMode="auto">
                <a:xfrm>
                  <a:off x="403" y="0"/>
                  <a:ext cx="201" cy="201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3" name="Oval 18"/>
                <p:cNvSpPr>
                  <a:spLocks/>
                </p:cNvSpPr>
                <p:nvPr/>
              </p:nvSpPr>
              <p:spPr bwMode="auto">
                <a:xfrm>
                  <a:off x="806" y="161"/>
                  <a:ext cx="202" cy="202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4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72" y="100"/>
                  <a:ext cx="231" cy="90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5" name="Line 20"/>
                <p:cNvSpPr>
                  <a:spLocks noChangeShapeType="1"/>
                </p:cNvSpPr>
                <p:nvPr/>
              </p:nvSpPr>
              <p:spPr bwMode="auto">
                <a:xfrm>
                  <a:off x="604" y="100"/>
                  <a:ext cx="231" cy="90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grpSp>
            <p:nvGrpSpPr>
              <p:cNvPr id="36" name="Group 39"/>
              <p:cNvGrpSpPr>
                <a:grpSpLocks/>
              </p:cNvGrpSpPr>
              <p:nvPr/>
            </p:nvGrpSpPr>
            <p:grpSpPr bwMode="auto">
              <a:xfrm>
                <a:off x="4799013" y="4160838"/>
                <a:ext cx="1601787" cy="639762"/>
                <a:chOff x="0" y="0"/>
                <a:chExt cx="1008" cy="402"/>
              </a:xfrm>
            </p:grpSpPr>
            <p:sp>
              <p:nvSpPr>
                <p:cNvPr id="37" name="Oval 34"/>
                <p:cNvSpPr>
                  <a:spLocks/>
                </p:cNvSpPr>
                <p:nvPr/>
              </p:nvSpPr>
              <p:spPr bwMode="auto">
                <a:xfrm>
                  <a:off x="0" y="0"/>
                  <a:ext cx="201" cy="201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8" name="Oval 35"/>
                <p:cNvSpPr>
                  <a:spLocks/>
                </p:cNvSpPr>
                <p:nvPr/>
              </p:nvSpPr>
              <p:spPr bwMode="auto">
                <a:xfrm>
                  <a:off x="403" y="202"/>
                  <a:ext cx="202" cy="200"/>
                </a:xfrm>
                <a:prstGeom prst="ellipse">
                  <a:avLst/>
                </a:prstGeom>
                <a:solidFill>
                  <a:srgbClr val="6B6BC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9" name="Oval 36"/>
                <p:cNvSpPr>
                  <a:spLocks/>
                </p:cNvSpPr>
                <p:nvPr/>
              </p:nvSpPr>
              <p:spPr bwMode="auto">
                <a:xfrm>
                  <a:off x="806" y="0"/>
                  <a:ext cx="202" cy="201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0" name="Line 37"/>
                <p:cNvSpPr>
                  <a:spLocks noChangeShapeType="1"/>
                </p:cNvSpPr>
                <p:nvPr/>
              </p:nvSpPr>
              <p:spPr bwMode="auto">
                <a:xfrm>
                  <a:off x="201" y="100"/>
                  <a:ext cx="231" cy="131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1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575" y="100"/>
                  <a:ext cx="231" cy="131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grpSp>
            <p:nvGrpSpPr>
              <p:cNvPr id="42" name="Group 47"/>
              <p:cNvGrpSpPr>
                <a:grpSpLocks/>
              </p:cNvGrpSpPr>
              <p:nvPr/>
            </p:nvGrpSpPr>
            <p:grpSpPr bwMode="auto">
              <a:xfrm>
                <a:off x="4799013" y="5105400"/>
                <a:ext cx="1601787" cy="1600200"/>
                <a:chOff x="0" y="0"/>
                <a:chExt cx="1008" cy="1008"/>
              </a:xfrm>
            </p:grpSpPr>
            <p:sp>
              <p:nvSpPr>
                <p:cNvPr id="43" name="Oval 40"/>
                <p:cNvSpPr>
                  <a:spLocks/>
                </p:cNvSpPr>
                <p:nvPr/>
              </p:nvSpPr>
              <p:spPr bwMode="auto">
                <a:xfrm>
                  <a:off x="0" y="0"/>
                  <a:ext cx="201" cy="201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4" name="Oval 41"/>
                <p:cNvSpPr>
                  <a:spLocks/>
                </p:cNvSpPr>
                <p:nvPr/>
              </p:nvSpPr>
              <p:spPr bwMode="auto">
                <a:xfrm>
                  <a:off x="806" y="0"/>
                  <a:ext cx="202" cy="201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5" name="Line 42"/>
                <p:cNvSpPr>
                  <a:spLocks noChangeShapeType="1"/>
                </p:cNvSpPr>
                <p:nvPr/>
              </p:nvSpPr>
              <p:spPr bwMode="auto">
                <a:xfrm>
                  <a:off x="201" y="100"/>
                  <a:ext cx="231" cy="131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6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575" y="100"/>
                  <a:ext cx="231" cy="131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7" name="Oval 44"/>
                <p:cNvSpPr>
                  <a:spLocks/>
                </p:cNvSpPr>
                <p:nvPr/>
              </p:nvSpPr>
              <p:spPr bwMode="auto">
                <a:xfrm>
                  <a:off x="403" y="806"/>
                  <a:ext cx="202" cy="202"/>
                </a:xfrm>
                <a:prstGeom prst="ellipse">
                  <a:avLst/>
                </a:prstGeom>
                <a:solidFill>
                  <a:srgbClr val="6B6BC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8" name="Oval 45"/>
                <p:cNvSpPr>
                  <a:spLocks/>
                </p:cNvSpPr>
                <p:nvPr/>
              </p:nvSpPr>
              <p:spPr bwMode="auto">
                <a:xfrm>
                  <a:off x="403" y="201"/>
                  <a:ext cx="201" cy="202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9" name="Freeform 46"/>
                <p:cNvSpPr>
                  <a:spLocks/>
                </p:cNvSpPr>
                <p:nvPr/>
              </p:nvSpPr>
              <p:spPr bwMode="auto">
                <a:xfrm>
                  <a:off x="407" y="403"/>
                  <a:ext cx="220" cy="398"/>
                </a:xfrm>
                <a:custGeom>
                  <a:avLst/>
                  <a:gdLst>
                    <a:gd name="T0" fmla="+- 0 9249 1380"/>
                    <a:gd name="T1" fmla="*/ T0 w 19130"/>
                    <a:gd name="T2" fmla="*/ 0 h 21600"/>
                    <a:gd name="T3" fmla="+- 0 20347 1380"/>
                    <a:gd name="T4" fmla="*/ T3 w 19130"/>
                    <a:gd name="T5" fmla="*/ 7600 h 21600"/>
                    <a:gd name="T6" fmla="+- 0 1730 1380"/>
                    <a:gd name="T7" fmla="*/ T6 w 19130"/>
                    <a:gd name="T8" fmla="*/ 13000 h 21600"/>
                    <a:gd name="T9" fmla="+- 0 9965 1380"/>
                    <a:gd name="T10" fmla="*/ T9 w 19130"/>
                    <a:gd name="T11" fmla="*/ 21600 h 21600"/>
                  </a:gdLst>
                  <a:ahLst/>
                  <a:cxnLst>
                    <a:cxn ang="0">
                      <a:pos x="T1" y="T2"/>
                    </a:cxn>
                    <a:cxn ang="0">
                      <a:pos x="T4" y="T5"/>
                    </a:cxn>
                    <a:cxn ang="0">
                      <a:pos x="T7" y="T8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130" h="21600">
                      <a:moveTo>
                        <a:pt x="7869" y="0"/>
                      </a:moveTo>
                      <a:cubicBezTo>
                        <a:pt x="14044" y="2717"/>
                        <a:pt x="20220" y="5433"/>
                        <a:pt x="18967" y="7600"/>
                      </a:cubicBezTo>
                      <a:cubicBezTo>
                        <a:pt x="17714" y="9767"/>
                        <a:pt x="2081" y="10667"/>
                        <a:pt x="350" y="13000"/>
                      </a:cubicBezTo>
                      <a:cubicBezTo>
                        <a:pt x="-1380" y="15333"/>
                        <a:pt x="3602" y="18467"/>
                        <a:pt x="8585" y="21600"/>
                      </a:cubicBezTo>
                    </a:path>
                  </a:pathLst>
                </a:cu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3" name="TextBox 52"/>
          <p:cNvSpPr txBox="1"/>
          <p:nvPr/>
        </p:nvSpPr>
        <p:spPr>
          <a:xfrm>
            <a:off x="7315200" y="76200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Active Segments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600200"/>
          </a:xfrm>
          <a:ln/>
        </p:spPr>
        <p:txBody>
          <a:bodyPr rIns="132080"/>
          <a:lstStyle/>
          <a:p>
            <a:r>
              <a:rPr lang="en-US" dirty="0"/>
              <a:t>Example: Independent?</a:t>
            </a:r>
          </a:p>
        </p:txBody>
      </p:sp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5524500" y="2819400"/>
            <a:ext cx="533400" cy="533400"/>
            <a:chOff x="0" y="0"/>
            <a:chExt cx="336" cy="336"/>
          </a:xfrm>
        </p:grpSpPr>
        <p:sp>
          <p:nvSpPr>
            <p:cNvPr id="40963" name="Oval 3"/>
            <p:cNvSpPr>
              <a:spLocks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0964" name="Rectangle 4"/>
            <p:cNvSpPr>
              <a:spLocks/>
            </p:cNvSpPr>
            <p:nvPr/>
          </p:nvSpPr>
          <p:spPr bwMode="auto">
            <a:xfrm>
              <a:off x="68" y="40"/>
              <a:ext cx="199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R</a:t>
              </a:r>
            </a:p>
          </p:txBody>
        </p:sp>
      </p:grpSp>
      <p:grpSp>
        <p:nvGrpSpPr>
          <p:cNvPr id="40968" name="Group 8"/>
          <p:cNvGrpSpPr>
            <a:grpSpLocks/>
          </p:cNvGrpSpPr>
          <p:nvPr/>
        </p:nvGrpSpPr>
        <p:grpSpPr bwMode="auto">
          <a:xfrm>
            <a:off x="6134100" y="4191000"/>
            <a:ext cx="533400" cy="533400"/>
            <a:chOff x="0" y="0"/>
            <a:chExt cx="336" cy="336"/>
          </a:xfrm>
        </p:grpSpPr>
        <p:sp>
          <p:nvSpPr>
            <p:cNvPr id="40966" name="Oval 6"/>
            <p:cNvSpPr>
              <a:spLocks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0967" name="Rectangle 7"/>
            <p:cNvSpPr>
              <a:spLocks/>
            </p:cNvSpPr>
            <p:nvPr/>
          </p:nvSpPr>
          <p:spPr bwMode="auto">
            <a:xfrm>
              <a:off x="74" y="40"/>
              <a:ext cx="187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T</a:t>
              </a:r>
            </a:p>
          </p:txBody>
        </p:sp>
      </p:grpSp>
      <p:sp>
        <p:nvSpPr>
          <p:cNvPr id="40969" name="AutoShape 9"/>
          <p:cNvSpPr>
            <a:spLocks noChangeShapeType="1"/>
          </p:cNvSpPr>
          <p:nvPr/>
        </p:nvSpPr>
        <p:spPr bwMode="auto">
          <a:xfrm>
            <a:off x="5940426" y="3352800"/>
            <a:ext cx="346074" cy="838200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72" name="Group 12"/>
          <p:cNvGrpSpPr>
            <a:grpSpLocks/>
          </p:cNvGrpSpPr>
          <p:nvPr/>
        </p:nvGrpSpPr>
        <p:grpSpPr bwMode="auto">
          <a:xfrm>
            <a:off x="6972300" y="2819400"/>
            <a:ext cx="533400" cy="533400"/>
            <a:chOff x="0" y="0"/>
            <a:chExt cx="336" cy="336"/>
          </a:xfrm>
        </p:grpSpPr>
        <p:sp>
          <p:nvSpPr>
            <p:cNvPr id="40970" name="Oval 10"/>
            <p:cNvSpPr>
              <a:spLocks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0971" name="Rectangle 11"/>
            <p:cNvSpPr>
              <a:spLocks/>
            </p:cNvSpPr>
            <p:nvPr/>
          </p:nvSpPr>
          <p:spPr bwMode="auto">
            <a:xfrm>
              <a:off x="68" y="40"/>
              <a:ext cx="199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B</a:t>
              </a:r>
            </a:p>
          </p:txBody>
        </p:sp>
      </p:grpSp>
      <p:sp>
        <p:nvSpPr>
          <p:cNvPr id="40973" name="AutoShape 13"/>
          <p:cNvSpPr>
            <a:spLocks noChangeShapeType="1"/>
          </p:cNvSpPr>
          <p:nvPr/>
        </p:nvSpPr>
        <p:spPr bwMode="auto">
          <a:xfrm flipH="1">
            <a:off x="6548438" y="3346450"/>
            <a:ext cx="531812" cy="882650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76" name="Group 16"/>
          <p:cNvGrpSpPr>
            <a:grpSpLocks/>
          </p:cNvGrpSpPr>
          <p:nvPr/>
        </p:nvGrpSpPr>
        <p:grpSpPr bwMode="auto">
          <a:xfrm>
            <a:off x="4953000" y="4176713"/>
            <a:ext cx="533400" cy="533400"/>
            <a:chOff x="0" y="0"/>
            <a:chExt cx="336" cy="336"/>
          </a:xfrm>
        </p:grpSpPr>
        <p:sp>
          <p:nvSpPr>
            <p:cNvPr id="40974" name="Oval 14"/>
            <p:cNvSpPr>
              <a:spLocks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0975" name="Rectangle 15"/>
            <p:cNvSpPr>
              <a:spLocks/>
            </p:cNvSpPr>
            <p:nvPr/>
          </p:nvSpPr>
          <p:spPr bwMode="auto">
            <a:xfrm>
              <a:off x="58" y="40"/>
              <a:ext cx="219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D</a:t>
              </a:r>
            </a:p>
          </p:txBody>
        </p:sp>
      </p:grpSp>
      <p:sp>
        <p:nvSpPr>
          <p:cNvPr id="40977" name="AutoShape 17"/>
          <p:cNvSpPr>
            <a:spLocks noChangeShapeType="1"/>
          </p:cNvSpPr>
          <p:nvPr/>
        </p:nvSpPr>
        <p:spPr bwMode="auto">
          <a:xfrm flipH="1">
            <a:off x="5295900" y="3346450"/>
            <a:ext cx="381000" cy="830263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80" name="Group 20"/>
          <p:cNvGrpSpPr>
            <a:grpSpLocks/>
          </p:cNvGrpSpPr>
          <p:nvPr/>
        </p:nvGrpSpPr>
        <p:grpSpPr bwMode="auto">
          <a:xfrm>
            <a:off x="5526088" y="1676400"/>
            <a:ext cx="533400" cy="533400"/>
            <a:chOff x="0" y="0"/>
            <a:chExt cx="336" cy="336"/>
          </a:xfrm>
        </p:grpSpPr>
        <p:sp>
          <p:nvSpPr>
            <p:cNvPr id="40978" name="Oval 18"/>
            <p:cNvSpPr>
              <a:spLocks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0979" name="Rectangle 19"/>
            <p:cNvSpPr>
              <a:spLocks/>
            </p:cNvSpPr>
            <p:nvPr/>
          </p:nvSpPr>
          <p:spPr bwMode="auto">
            <a:xfrm>
              <a:off x="74" y="40"/>
              <a:ext cx="187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L</a:t>
              </a:r>
            </a:p>
          </p:txBody>
        </p:sp>
      </p:grpSp>
      <p:sp>
        <p:nvSpPr>
          <p:cNvPr id="40981" name="AutoShape 21"/>
          <p:cNvSpPr>
            <a:spLocks noChangeShapeType="1"/>
          </p:cNvSpPr>
          <p:nvPr/>
        </p:nvSpPr>
        <p:spPr bwMode="auto">
          <a:xfrm flipH="1">
            <a:off x="5747068" y="2209800"/>
            <a:ext cx="45719" cy="609600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84" name="Group 24"/>
          <p:cNvGrpSpPr>
            <a:grpSpLocks/>
          </p:cNvGrpSpPr>
          <p:nvPr/>
        </p:nvGrpSpPr>
        <p:grpSpPr bwMode="auto">
          <a:xfrm>
            <a:off x="6134100" y="5562600"/>
            <a:ext cx="533400" cy="533400"/>
            <a:chOff x="0" y="0"/>
            <a:chExt cx="336" cy="336"/>
          </a:xfrm>
        </p:grpSpPr>
        <p:sp>
          <p:nvSpPr>
            <p:cNvPr id="40982" name="Oval 22"/>
            <p:cNvSpPr>
              <a:spLocks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0983" name="Rectangle 23"/>
            <p:cNvSpPr>
              <a:spLocks/>
            </p:cNvSpPr>
            <p:nvPr/>
          </p:nvSpPr>
          <p:spPr bwMode="auto">
            <a:xfrm>
              <a:off x="42" y="40"/>
              <a:ext cx="251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T’</a:t>
              </a:r>
            </a:p>
          </p:txBody>
        </p:sp>
      </p:grpSp>
      <p:sp>
        <p:nvSpPr>
          <p:cNvPr id="40985" name="AutoShape 25"/>
          <p:cNvSpPr>
            <a:spLocks noChangeShapeType="1"/>
          </p:cNvSpPr>
          <p:nvPr/>
        </p:nvSpPr>
        <p:spPr bwMode="auto">
          <a:xfrm>
            <a:off x="6361608" y="4725194"/>
            <a:ext cx="45719" cy="836612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0986" name="Picture 2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87" y="2514600"/>
            <a:ext cx="13843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7" name="Picture 2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9337" y="3238500"/>
            <a:ext cx="9461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8" name="Picture 28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0287" y="3860800"/>
            <a:ext cx="1314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9" name="Picture 29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9650" y="4514850"/>
            <a:ext cx="1401762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0" name="Picture 30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5295900"/>
            <a:ext cx="17351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1" name="Rectangle 31"/>
          <p:cNvSpPr>
            <a:spLocks/>
          </p:cNvSpPr>
          <p:nvPr/>
        </p:nvSpPr>
        <p:spPr bwMode="auto">
          <a:xfrm>
            <a:off x="3106737" y="2514600"/>
            <a:ext cx="15367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en-US" sz="2400">
                <a:solidFill>
                  <a:srgbClr val="CC0000"/>
                </a:solidFill>
                <a:latin typeface="Arial Italic" charset="0"/>
                <a:cs typeface="Arial Italic" charset="0"/>
                <a:sym typeface="Arial Italic" charset="0"/>
              </a:rPr>
              <a:t>Yes</a:t>
            </a:r>
          </a:p>
        </p:txBody>
      </p:sp>
      <p:sp>
        <p:nvSpPr>
          <p:cNvPr id="40992" name="Rectangle 32"/>
          <p:cNvSpPr>
            <a:spLocks/>
          </p:cNvSpPr>
          <p:nvPr/>
        </p:nvSpPr>
        <p:spPr bwMode="auto">
          <a:xfrm>
            <a:off x="3106737" y="3124200"/>
            <a:ext cx="15367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en-US" sz="2400">
                <a:solidFill>
                  <a:srgbClr val="CC0000"/>
                </a:solidFill>
                <a:latin typeface="Arial Italic" charset="0"/>
                <a:cs typeface="Arial Italic" charset="0"/>
                <a:sym typeface="Arial Italic" charset="0"/>
              </a:rPr>
              <a:t>Yes</a:t>
            </a:r>
          </a:p>
        </p:txBody>
      </p:sp>
      <p:sp>
        <p:nvSpPr>
          <p:cNvPr id="40993" name="Rectangle 33"/>
          <p:cNvSpPr>
            <a:spLocks/>
          </p:cNvSpPr>
          <p:nvPr/>
        </p:nvSpPr>
        <p:spPr bwMode="auto">
          <a:xfrm>
            <a:off x="3106737" y="5181600"/>
            <a:ext cx="15367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en-US" sz="2400">
                <a:solidFill>
                  <a:srgbClr val="CC0000"/>
                </a:solidFill>
                <a:latin typeface="Arial Italic" charset="0"/>
                <a:cs typeface="Arial Italic" charset="0"/>
                <a:sym typeface="Arial Italic" charset="0"/>
              </a:rPr>
              <a:t>Yes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7696200" y="533400"/>
            <a:ext cx="1295400" cy="3352800"/>
            <a:chOff x="7772400" y="0"/>
            <a:chExt cx="1295400" cy="3352800"/>
          </a:xfrm>
        </p:grpSpPr>
        <p:sp>
          <p:nvSpPr>
            <p:cNvPr id="36" name="Rounded Rectangle 35"/>
            <p:cNvSpPr/>
            <p:nvPr/>
          </p:nvSpPr>
          <p:spPr bwMode="auto">
            <a:xfrm>
              <a:off x="7772400" y="0"/>
              <a:ext cx="1295400" cy="3352800"/>
            </a:xfrm>
            <a:prstGeom prst="roundRect">
              <a:avLst/>
            </a:prstGeom>
            <a:solidFill>
              <a:schemeClr val="bg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  <p:grpSp>
          <p:nvGrpSpPr>
            <p:cNvPr id="37" name="Group 49"/>
            <p:cNvGrpSpPr/>
            <p:nvPr/>
          </p:nvGrpSpPr>
          <p:grpSpPr>
            <a:xfrm>
              <a:off x="7848600" y="152400"/>
              <a:ext cx="1066800" cy="3055553"/>
              <a:chOff x="4799013" y="2117725"/>
              <a:chExt cx="1601787" cy="4587875"/>
            </a:xfrm>
          </p:grpSpPr>
          <p:grpSp>
            <p:nvGrpSpPr>
              <p:cNvPr id="38" name="Group 9"/>
              <p:cNvGrpSpPr>
                <a:grpSpLocks/>
              </p:cNvGrpSpPr>
              <p:nvPr/>
            </p:nvGrpSpPr>
            <p:grpSpPr bwMode="auto">
              <a:xfrm>
                <a:off x="4799013" y="2117725"/>
                <a:ext cx="1601787" cy="320675"/>
                <a:chOff x="0" y="0"/>
                <a:chExt cx="1008" cy="202"/>
              </a:xfrm>
            </p:grpSpPr>
            <p:sp>
              <p:nvSpPr>
                <p:cNvPr id="59" name="Oval 4"/>
                <p:cNvSpPr>
                  <a:spLocks/>
                </p:cNvSpPr>
                <p:nvPr/>
              </p:nvSpPr>
              <p:spPr bwMode="auto">
                <a:xfrm>
                  <a:off x="0" y="0"/>
                  <a:ext cx="201" cy="202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60" name="Oval 5"/>
                <p:cNvSpPr>
                  <a:spLocks/>
                </p:cNvSpPr>
                <p:nvPr/>
              </p:nvSpPr>
              <p:spPr bwMode="auto">
                <a:xfrm>
                  <a:off x="403" y="0"/>
                  <a:ext cx="201" cy="202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61" name="Oval 6"/>
                <p:cNvSpPr>
                  <a:spLocks/>
                </p:cNvSpPr>
                <p:nvPr/>
              </p:nvSpPr>
              <p:spPr bwMode="auto">
                <a:xfrm>
                  <a:off x="806" y="0"/>
                  <a:ext cx="202" cy="202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62" name="Line 7"/>
                <p:cNvSpPr>
                  <a:spLocks noChangeShapeType="1"/>
                </p:cNvSpPr>
                <p:nvPr/>
              </p:nvSpPr>
              <p:spPr bwMode="auto">
                <a:xfrm>
                  <a:off x="201" y="101"/>
                  <a:ext cx="202" cy="0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63" name="Line 8"/>
                <p:cNvSpPr>
                  <a:spLocks noChangeShapeType="1"/>
                </p:cNvSpPr>
                <p:nvPr/>
              </p:nvSpPr>
              <p:spPr bwMode="auto">
                <a:xfrm>
                  <a:off x="604" y="101"/>
                  <a:ext cx="202" cy="0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grpSp>
            <p:nvGrpSpPr>
              <p:cNvPr id="39" name="Group 21"/>
              <p:cNvGrpSpPr>
                <a:grpSpLocks/>
              </p:cNvGrpSpPr>
              <p:nvPr/>
            </p:nvGrpSpPr>
            <p:grpSpPr bwMode="auto">
              <a:xfrm>
                <a:off x="4799013" y="2852738"/>
                <a:ext cx="1601787" cy="576262"/>
                <a:chOff x="0" y="0"/>
                <a:chExt cx="1008" cy="363"/>
              </a:xfrm>
            </p:grpSpPr>
            <p:sp>
              <p:nvSpPr>
                <p:cNvPr id="54" name="Oval 16"/>
                <p:cNvSpPr>
                  <a:spLocks/>
                </p:cNvSpPr>
                <p:nvPr/>
              </p:nvSpPr>
              <p:spPr bwMode="auto">
                <a:xfrm>
                  <a:off x="0" y="161"/>
                  <a:ext cx="201" cy="202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55" name="Oval 17"/>
                <p:cNvSpPr>
                  <a:spLocks/>
                </p:cNvSpPr>
                <p:nvPr/>
              </p:nvSpPr>
              <p:spPr bwMode="auto">
                <a:xfrm>
                  <a:off x="403" y="0"/>
                  <a:ext cx="201" cy="201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56" name="Oval 18"/>
                <p:cNvSpPr>
                  <a:spLocks/>
                </p:cNvSpPr>
                <p:nvPr/>
              </p:nvSpPr>
              <p:spPr bwMode="auto">
                <a:xfrm>
                  <a:off x="806" y="161"/>
                  <a:ext cx="202" cy="202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57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72" y="100"/>
                  <a:ext cx="231" cy="90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58" name="Line 20"/>
                <p:cNvSpPr>
                  <a:spLocks noChangeShapeType="1"/>
                </p:cNvSpPr>
                <p:nvPr/>
              </p:nvSpPr>
              <p:spPr bwMode="auto">
                <a:xfrm>
                  <a:off x="604" y="100"/>
                  <a:ext cx="231" cy="90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grpSp>
            <p:nvGrpSpPr>
              <p:cNvPr id="40" name="Group 39"/>
              <p:cNvGrpSpPr>
                <a:grpSpLocks/>
              </p:cNvGrpSpPr>
              <p:nvPr/>
            </p:nvGrpSpPr>
            <p:grpSpPr bwMode="auto">
              <a:xfrm>
                <a:off x="4799013" y="4160838"/>
                <a:ext cx="1601787" cy="639762"/>
                <a:chOff x="0" y="0"/>
                <a:chExt cx="1008" cy="402"/>
              </a:xfrm>
            </p:grpSpPr>
            <p:sp>
              <p:nvSpPr>
                <p:cNvPr id="49" name="Oval 34"/>
                <p:cNvSpPr>
                  <a:spLocks/>
                </p:cNvSpPr>
                <p:nvPr/>
              </p:nvSpPr>
              <p:spPr bwMode="auto">
                <a:xfrm>
                  <a:off x="0" y="0"/>
                  <a:ext cx="201" cy="201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50" name="Oval 35"/>
                <p:cNvSpPr>
                  <a:spLocks/>
                </p:cNvSpPr>
                <p:nvPr/>
              </p:nvSpPr>
              <p:spPr bwMode="auto">
                <a:xfrm>
                  <a:off x="403" y="202"/>
                  <a:ext cx="202" cy="200"/>
                </a:xfrm>
                <a:prstGeom prst="ellipse">
                  <a:avLst/>
                </a:prstGeom>
                <a:solidFill>
                  <a:srgbClr val="6B6BC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51" name="Oval 36"/>
                <p:cNvSpPr>
                  <a:spLocks/>
                </p:cNvSpPr>
                <p:nvPr/>
              </p:nvSpPr>
              <p:spPr bwMode="auto">
                <a:xfrm>
                  <a:off x="806" y="0"/>
                  <a:ext cx="202" cy="201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52" name="Line 37"/>
                <p:cNvSpPr>
                  <a:spLocks noChangeShapeType="1"/>
                </p:cNvSpPr>
                <p:nvPr/>
              </p:nvSpPr>
              <p:spPr bwMode="auto">
                <a:xfrm>
                  <a:off x="201" y="100"/>
                  <a:ext cx="231" cy="131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53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575" y="100"/>
                  <a:ext cx="231" cy="131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grpSp>
            <p:nvGrpSpPr>
              <p:cNvPr id="41" name="Group 47"/>
              <p:cNvGrpSpPr>
                <a:grpSpLocks/>
              </p:cNvGrpSpPr>
              <p:nvPr/>
            </p:nvGrpSpPr>
            <p:grpSpPr bwMode="auto">
              <a:xfrm>
                <a:off x="4799013" y="5105400"/>
                <a:ext cx="1601787" cy="1600200"/>
                <a:chOff x="0" y="0"/>
                <a:chExt cx="1008" cy="1008"/>
              </a:xfrm>
            </p:grpSpPr>
            <p:sp>
              <p:nvSpPr>
                <p:cNvPr id="42" name="Oval 40"/>
                <p:cNvSpPr>
                  <a:spLocks/>
                </p:cNvSpPr>
                <p:nvPr/>
              </p:nvSpPr>
              <p:spPr bwMode="auto">
                <a:xfrm>
                  <a:off x="0" y="0"/>
                  <a:ext cx="201" cy="201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3" name="Oval 41"/>
                <p:cNvSpPr>
                  <a:spLocks/>
                </p:cNvSpPr>
                <p:nvPr/>
              </p:nvSpPr>
              <p:spPr bwMode="auto">
                <a:xfrm>
                  <a:off x="806" y="0"/>
                  <a:ext cx="202" cy="201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4" name="Line 42"/>
                <p:cNvSpPr>
                  <a:spLocks noChangeShapeType="1"/>
                </p:cNvSpPr>
                <p:nvPr/>
              </p:nvSpPr>
              <p:spPr bwMode="auto">
                <a:xfrm>
                  <a:off x="201" y="100"/>
                  <a:ext cx="231" cy="131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5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575" y="100"/>
                  <a:ext cx="231" cy="131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6" name="Oval 44"/>
                <p:cNvSpPr>
                  <a:spLocks/>
                </p:cNvSpPr>
                <p:nvPr/>
              </p:nvSpPr>
              <p:spPr bwMode="auto">
                <a:xfrm>
                  <a:off x="403" y="806"/>
                  <a:ext cx="202" cy="202"/>
                </a:xfrm>
                <a:prstGeom prst="ellipse">
                  <a:avLst/>
                </a:prstGeom>
                <a:solidFill>
                  <a:srgbClr val="6B6BC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7" name="Oval 45"/>
                <p:cNvSpPr>
                  <a:spLocks/>
                </p:cNvSpPr>
                <p:nvPr/>
              </p:nvSpPr>
              <p:spPr bwMode="auto">
                <a:xfrm>
                  <a:off x="403" y="201"/>
                  <a:ext cx="201" cy="202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8" name="Freeform 46"/>
                <p:cNvSpPr>
                  <a:spLocks/>
                </p:cNvSpPr>
                <p:nvPr/>
              </p:nvSpPr>
              <p:spPr bwMode="auto">
                <a:xfrm>
                  <a:off x="407" y="403"/>
                  <a:ext cx="220" cy="398"/>
                </a:xfrm>
                <a:custGeom>
                  <a:avLst/>
                  <a:gdLst>
                    <a:gd name="T0" fmla="+- 0 9249 1380"/>
                    <a:gd name="T1" fmla="*/ T0 w 19130"/>
                    <a:gd name="T2" fmla="*/ 0 h 21600"/>
                    <a:gd name="T3" fmla="+- 0 20347 1380"/>
                    <a:gd name="T4" fmla="*/ T3 w 19130"/>
                    <a:gd name="T5" fmla="*/ 7600 h 21600"/>
                    <a:gd name="T6" fmla="+- 0 1730 1380"/>
                    <a:gd name="T7" fmla="*/ T6 w 19130"/>
                    <a:gd name="T8" fmla="*/ 13000 h 21600"/>
                    <a:gd name="T9" fmla="+- 0 9965 1380"/>
                    <a:gd name="T10" fmla="*/ T9 w 19130"/>
                    <a:gd name="T11" fmla="*/ 21600 h 21600"/>
                  </a:gdLst>
                  <a:ahLst/>
                  <a:cxnLst>
                    <a:cxn ang="0">
                      <a:pos x="T1" y="T2"/>
                    </a:cxn>
                    <a:cxn ang="0">
                      <a:pos x="T4" y="T5"/>
                    </a:cxn>
                    <a:cxn ang="0">
                      <a:pos x="T7" y="T8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130" h="21600">
                      <a:moveTo>
                        <a:pt x="7869" y="0"/>
                      </a:moveTo>
                      <a:cubicBezTo>
                        <a:pt x="14044" y="2717"/>
                        <a:pt x="20220" y="5433"/>
                        <a:pt x="18967" y="7600"/>
                      </a:cubicBezTo>
                      <a:cubicBezTo>
                        <a:pt x="17714" y="9767"/>
                        <a:pt x="2081" y="10667"/>
                        <a:pt x="350" y="13000"/>
                      </a:cubicBezTo>
                      <a:cubicBezTo>
                        <a:pt x="-1380" y="15333"/>
                        <a:pt x="3602" y="18467"/>
                        <a:pt x="8585" y="21600"/>
                      </a:cubicBezTo>
                    </a:path>
                  </a:pathLst>
                </a:cu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4" name="TextBox 63"/>
          <p:cNvSpPr txBox="1"/>
          <p:nvPr/>
        </p:nvSpPr>
        <p:spPr>
          <a:xfrm>
            <a:off x="7239000" y="76200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Active Segments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1" grpId="0" autoUpdateAnimBg="0"/>
      <p:bldP spid="40992" grpId="0" autoUpdateAnimBg="0"/>
      <p:bldP spid="4099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Bayes’ Net Semantics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943600" cy="5257800"/>
          </a:xfrm>
          <a:ln/>
        </p:spPr>
        <p:txBody>
          <a:bodyPr rIns="132080"/>
          <a:lstStyle/>
          <a:p>
            <a:pPr marL="39688" indent="0">
              <a:lnSpc>
                <a:spcPct val="8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Formally:</a:t>
            </a:r>
          </a:p>
          <a:p>
            <a:pPr marL="39688" indent="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/>
                </a:solidFill>
              </a:rPr>
              <a:t>	</a:t>
            </a: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/>
              <a:t>A set of </a:t>
            </a:r>
            <a:r>
              <a:rPr lang="en-US" sz="2400" dirty="0">
                <a:solidFill>
                  <a:srgbClr val="FF0000"/>
                </a:solidFill>
              </a:rPr>
              <a:t>nodes</a:t>
            </a:r>
            <a:r>
              <a:rPr lang="en-US" sz="2400" dirty="0"/>
              <a:t>, one per variable X</a:t>
            </a:r>
          </a:p>
          <a:p>
            <a:pPr marL="1182688" lvl="2">
              <a:lnSpc>
                <a:spcPct val="80000"/>
              </a:lnSpc>
            </a:pPr>
            <a:endParaRPr lang="en-US" sz="700" dirty="0"/>
          </a:p>
          <a:p>
            <a:pPr>
              <a:lnSpc>
                <a:spcPct val="80000"/>
              </a:lnSpc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FF0000"/>
                </a:solidFill>
              </a:rPr>
              <a:t>directed, acyclic graph</a:t>
            </a:r>
          </a:p>
          <a:p>
            <a:pPr>
              <a:lnSpc>
                <a:spcPct val="80000"/>
              </a:lnSpc>
            </a:pPr>
            <a:endParaRPr lang="en-US" sz="700" dirty="0"/>
          </a:p>
          <a:p>
            <a:pPr>
              <a:lnSpc>
                <a:spcPct val="80000"/>
              </a:lnSpc>
            </a:pPr>
            <a:r>
              <a:rPr lang="en-US" sz="2400" dirty="0"/>
              <a:t>A </a:t>
            </a:r>
            <a:r>
              <a:rPr lang="en-US" sz="2400" dirty="0" smtClean="0">
                <a:solidFill>
                  <a:srgbClr val="FF0000"/>
                </a:solidFill>
              </a:rPr>
              <a:t>CPT for </a:t>
            </a:r>
            <a:r>
              <a:rPr lang="en-US" sz="2400" dirty="0">
                <a:solidFill>
                  <a:srgbClr val="FF0000"/>
                </a:solidFill>
              </a:rPr>
              <a:t>each node</a:t>
            </a:r>
          </a:p>
          <a:p>
            <a:pPr marL="782638" lvl="1">
              <a:lnSpc>
                <a:spcPct val="80000"/>
              </a:lnSpc>
            </a:pPr>
            <a:r>
              <a:rPr lang="en-US" sz="2000" dirty="0" smtClean="0"/>
              <a:t>CPT = “Conditional Probability Table”</a:t>
            </a:r>
          </a:p>
          <a:p>
            <a:pPr marL="782638" lvl="1">
              <a:lnSpc>
                <a:spcPct val="80000"/>
              </a:lnSpc>
            </a:pPr>
            <a:r>
              <a:rPr lang="en-US" sz="2000" dirty="0" smtClean="0"/>
              <a:t>Collection </a:t>
            </a:r>
            <a:r>
              <a:rPr lang="en-US" sz="2000" dirty="0"/>
              <a:t>of distributions over X, one for each combination of parents’ values</a:t>
            </a:r>
          </a:p>
          <a:p>
            <a:pPr marL="782638" lvl="1">
              <a:lnSpc>
                <a:spcPct val="80000"/>
              </a:lnSpc>
            </a:pPr>
            <a:endParaRPr lang="en-US" sz="2000" dirty="0"/>
          </a:p>
          <a:p>
            <a:pPr marL="782638" lvl="1">
              <a:lnSpc>
                <a:spcPct val="80000"/>
              </a:lnSpc>
            </a:pPr>
            <a:endParaRPr lang="en-US" sz="2000" dirty="0"/>
          </a:p>
          <a:p>
            <a:pPr marL="496888" lvl="1" indent="0">
              <a:lnSpc>
                <a:spcPct val="80000"/>
              </a:lnSpc>
              <a:buNone/>
            </a:pPr>
            <a:endParaRPr lang="en-US" sz="1000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705600" y="1905000"/>
            <a:ext cx="533400" cy="533400"/>
            <a:chOff x="0" y="0"/>
            <a:chExt cx="336" cy="336"/>
          </a:xfrm>
        </p:grpSpPr>
        <p:sp>
          <p:nvSpPr>
            <p:cNvPr id="13316" name="Oval 4"/>
            <p:cNvSpPr>
              <a:spLocks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17" name="Rectangle 5"/>
            <p:cNvSpPr>
              <a:spLocks/>
            </p:cNvSpPr>
            <p:nvPr/>
          </p:nvSpPr>
          <p:spPr bwMode="auto">
            <a:xfrm>
              <a:off x="36" y="20"/>
              <a:ext cx="263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A</a:t>
              </a:r>
              <a:r>
                <a:rPr lang="en-US" sz="2400" baseline="-25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1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315200" y="3276600"/>
            <a:ext cx="533400" cy="533400"/>
            <a:chOff x="0" y="0"/>
            <a:chExt cx="336" cy="336"/>
          </a:xfrm>
        </p:grpSpPr>
        <p:sp>
          <p:nvSpPr>
            <p:cNvPr id="13319" name="Oval 7"/>
            <p:cNvSpPr>
              <a:spLocks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20" name="Rectangle 8"/>
            <p:cNvSpPr>
              <a:spLocks/>
            </p:cNvSpPr>
            <p:nvPr/>
          </p:nvSpPr>
          <p:spPr bwMode="auto">
            <a:xfrm>
              <a:off x="68" y="40"/>
              <a:ext cx="199" cy="25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X</a:t>
              </a:r>
            </a:p>
          </p:txBody>
        </p:sp>
      </p:grpSp>
      <p:sp>
        <p:nvSpPr>
          <p:cNvPr id="13322" name="AutoShape 10"/>
          <p:cNvSpPr>
            <a:spLocks noChangeShapeType="1"/>
          </p:cNvSpPr>
          <p:nvPr/>
        </p:nvSpPr>
        <p:spPr bwMode="auto">
          <a:xfrm>
            <a:off x="7086600" y="2438400"/>
            <a:ext cx="381000" cy="838200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229600" y="1905000"/>
            <a:ext cx="533400" cy="533400"/>
            <a:chOff x="0" y="0"/>
            <a:chExt cx="336" cy="336"/>
          </a:xfrm>
        </p:grpSpPr>
        <p:sp>
          <p:nvSpPr>
            <p:cNvPr id="13323" name="Oval 11"/>
            <p:cNvSpPr>
              <a:spLocks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>
              <a:off x="36" y="20"/>
              <a:ext cx="263" cy="29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A</a:t>
              </a:r>
              <a:r>
                <a:rPr lang="en-US" sz="2400" baseline="-250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n</a:t>
              </a:r>
            </a:p>
          </p:txBody>
        </p:sp>
      </p:grpSp>
      <p:sp>
        <p:nvSpPr>
          <p:cNvPr id="13326" name="AutoShape 14"/>
          <p:cNvSpPr>
            <a:spLocks noChangeShapeType="1"/>
          </p:cNvSpPr>
          <p:nvPr/>
        </p:nvSpPr>
        <p:spPr bwMode="auto">
          <a:xfrm flipH="1">
            <a:off x="7696200" y="2362200"/>
            <a:ext cx="685800" cy="914400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pic>
        <p:nvPicPr>
          <p:cNvPr id="13327" name="Picture 1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057400"/>
            <a:ext cx="469900" cy="8572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7581900" y="2514600"/>
            <a:ext cx="152400" cy="747713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3329" name="Picture 1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4343400"/>
            <a:ext cx="2057400" cy="303213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13330" name="Freeform 18"/>
          <p:cNvSpPr>
            <a:spLocks/>
          </p:cNvSpPr>
          <p:nvPr/>
        </p:nvSpPr>
        <p:spPr bwMode="auto">
          <a:xfrm rot="5400000">
            <a:off x="8039100" y="3467100"/>
            <a:ext cx="609600" cy="685800"/>
          </a:xfrm>
          <a:custGeom>
            <a:avLst/>
            <a:gdLst/>
            <a:ahLst/>
            <a:cxnLst>
              <a:cxn ang="0">
                <a:pos x="21600" y="6079"/>
              </a:cxn>
              <a:cxn ang="0">
                <a:pos x="13781" y="0"/>
              </a:cxn>
              <a:cxn ang="0">
                <a:pos x="13781" y="4100"/>
              </a:cxn>
              <a:cxn ang="0">
                <a:pos x="12427" y="4100"/>
              </a:cxn>
              <a:cxn ang="0">
                <a:pos x="0" y="12158"/>
              </a:cxn>
              <a:cxn ang="0">
                <a:pos x="0" y="21600"/>
              </a:cxn>
              <a:cxn ang="0">
                <a:pos x="4046" y="21600"/>
              </a:cxn>
              <a:cxn ang="0">
                <a:pos x="4046" y="12158"/>
              </a:cxn>
              <a:cxn ang="0">
                <a:pos x="12427" y="8058"/>
              </a:cxn>
              <a:cxn ang="0">
                <a:pos x="13781" y="8058"/>
              </a:cxn>
              <a:cxn ang="0">
                <a:pos x="13781" y="12158"/>
              </a:cxn>
              <a:cxn ang="0">
                <a:pos x="21600" y="6079"/>
              </a:cxn>
              <a:cxn ang="0">
                <a:pos x="21600" y="6079"/>
              </a:cxn>
            </a:cxnLst>
            <a:rect l="0" t="0" r="r" b="b"/>
            <a:pathLst>
              <a:path w="21600" h="21600">
                <a:moveTo>
                  <a:pt x="21600" y="6079"/>
                </a:moveTo>
                <a:lnTo>
                  <a:pt x="13781" y="0"/>
                </a:lnTo>
                <a:lnTo>
                  <a:pt x="13781" y="4100"/>
                </a:lnTo>
                <a:lnTo>
                  <a:pt x="12427" y="4100"/>
                </a:lnTo>
                <a:cubicBezTo>
                  <a:pt x="5564" y="4100"/>
                  <a:pt x="0" y="7708"/>
                  <a:pt x="0" y="12158"/>
                </a:cubicBezTo>
                <a:lnTo>
                  <a:pt x="0" y="21600"/>
                </a:lnTo>
                <a:lnTo>
                  <a:pt x="4046" y="21600"/>
                </a:lnTo>
                <a:lnTo>
                  <a:pt x="4046" y="12158"/>
                </a:lnTo>
                <a:cubicBezTo>
                  <a:pt x="4046" y="9894"/>
                  <a:pt x="7798" y="8058"/>
                  <a:pt x="12427" y="8058"/>
                </a:cubicBezTo>
                <a:lnTo>
                  <a:pt x="13781" y="8058"/>
                </a:lnTo>
                <a:lnTo>
                  <a:pt x="13781" y="12158"/>
                </a:lnTo>
                <a:lnTo>
                  <a:pt x="21600" y="6079"/>
                </a:lnTo>
                <a:close/>
                <a:moveTo>
                  <a:pt x="21600" y="6079"/>
                </a:moveTo>
              </a:path>
            </a:pathLst>
          </a:custGeom>
          <a:solidFill>
            <a:schemeClr val="accent1"/>
          </a:soli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3331" name="Picture 19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69055" y="4876800"/>
            <a:ext cx="1927225" cy="30162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13332" name="Rectangle 20"/>
          <p:cNvSpPr>
            <a:spLocks/>
          </p:cNvSpPr>
          <p:nvPr/>
        </p:nvSpPr>
        <p:spPr bwMode="auto">
          <a:xfrm>
            <a:off x="654050" y="5867400"/>
            <a:ext cx="76327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1150"/>
              </a:spcBef>
            </a:pPr>
            <a:r>
              <a:rPr lang="en-US" sz="2000" dirty="0">
                <a:solidFill>
                  <a:srgbClr val="CC0000"/>
                </a:solidFill>
                <a:latin typeface="Arial Italic" charset="0"/>
                <a:cs typeface="Arial Italic" charset="0"/>
                <a:sym typeface="Arial Italic" charset="0"/>
              </a:rPr>
              <a:t>A Bayes net = Topology (graph) + Local Conditional Probabilities</a:t>
            </a:r>
          </a:p>
        </p:txBody>
      </p:sp>
    </p:spTree>
    <p:extLst>
      <p:ext uri="{BB962C8B-B14F-4D97-AF65-F5344CB8AC3E}">
        <p14:creationId xmlns:p14="http://schemas.microsoft.com/office/powerpoint/2010/main" xmlns="" val="3886686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48200" cy="5257800"/>
          </a:xfrm>
          <a:ln/>
        </p:spPr>
        <p:txBody>
          <a:bodyPr rIns="132080"/>
          <a:lstStyle/>
          <a:p>
            <a:r>
              <a:rPr lang="en-US"/>
              <a:t>Variables:</a:t>
            </a:r>
          </a:p>
          <a:p>
            <a:pPr marL="782638" lvl="1"/>
            <a:r>
              <a:rPr lang="en-US"/>
              <a:t>R: Raining</a:t>
            </a:r>
          </a:p>
          <a:p>
            <a:pPr marL="782638" lvl="1"/>
            <a:r>
              <a:rPr lang="en-US"/>
              <a:t>T: Traffic</a:t>
            </a:r>
          </a:p>
          <a:p>
            <a:pPr marL="782638" lvl="1"/>
            <a:r>
              <a:rPr lang="en-US"/>
              <a:t>D: Roof drips</a:t>
            </a:r>
          </a:p>
          <a:p>
            <a:pPr marL="782638" lvl="1"/>
            <a:r>
              <a:rPr lang="en-US"/>
              <a:t>S: I’m sad</a:t>
            </a:r>
          </a:p>
          <a:p>
            <a:r>
              <a:rPr lang="en-US"/>
              <a:t>Questions:</a:t>
            </a:r>
          </a:p>
        </p:txBody>
      </p:sp>
      <p:grpSp>
        <p:nvGrpSpPr>
          <p:cNvPr id="41990" name="Group 6"/>
          <p:cNvGrpSpPr>
            <a:grpSpLocks/>
          </p:cNvGrpSpPr>
          <p:nvPr/>
        </p:nvGrpSpPr>
        <p:grpSpPr bwMode="auto">
          <a:xfrm>
            <a:off x="4724400" y="3352800"/>
            <a:ext cx="533400" cy="533400"/>
            <a:chOff x="0" y="0"/>
            <a:chExt cx="336" cy="336"/>
          </a:xfrm>
        </p:grpSpPr>
        <p:sp>
          <p:nvSpPr>
            <p:cNvPr id="41988" name="Oval 4"/>
            <p:cNvSpPr>
              <a:spLocks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89" name="Rectangle 5"/>
            <p:cNvSpPr>
              <a:spLocks/>
            </p:cNvSpPr>
            <p:nvPr/>
          </p:nvSpPr>
          <p:spPr bwMode="auto">
            <a:xfrm>
              <a:off x="74" y="40"/>
              <a:ext cx="187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T</a:t>
              </a:r>
            </a:p>
          </p:txBody>
        </p:sp>
      </p:grpSp>
      <p:grpSp>
        <p:nvGrpSpPr>
          <p:cNvPr id="41993" name="Group 9"/>
          <p:cNvGrpSpPr>
            <a:grpSpLocks/>
          </p:cNvGrpSpPr>
          <p:nvPr/>
        </p:nvGrpSpPr>
        <p:grpSpPr bwMode="auto">
          <a:xfrm>
            <a:off x="5410200" y="4495800"/>
            <a:ext cx="533400" cy="533400"/>
            <a:chOff x="0" y="0"/>
            <a:chExt cx="336" cy="336"/>
          </a:xfrm>
        </p:grpSpPr>
        <p:sp>
          <p:nvSpPr>
            <p:cNvPr id="41991" name="Oval 7"/>
            <p:cNvSpPr>
              <a:spLocks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2" name="Rectangle 8"/>
            <p:cNvSpPr>
              <a:spLocks/>
            </p:cNvSpPr>
            <p:nvPr/>
          </p:nvSpPr>
          <p:spPr bwMode="auto">
            <a:xfrm>
              <a:off x="79" y="40"/>
              <a:ext cx="177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 dirty="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S</a:t>
              </a:r>
            </a:p>
          </p:txBody>
        </p:sp>
      </p:grpSp>
      <p:sp>
        <p:nvSpPr>
          <p:cNvPr id="41994" name="AutoShape 10"/>
          <p:cNvSpPr>
            <a:spLocks noChangeShapeType="1"/>
          </p:cNvSpPr>
          <p:nvPr/>
        </p:nvSpPr>
        <p:spPr bwMode="auto">
          <a:xfrm>
            <a:off x="5181600" y="3822700"/>
            <a:ext cx="354013" cy="673100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997" name="Group 13"/>
          <p:cNvGrpSpPr>
            <a:grpSpLocks/>
          </p:cNvGrpSpPr>
          <p:nvPr/>
        </p:nvGrpSpPr>
        <p:grpSpPr bwMode="auto">
          <a:xfrm>
            <a:off x="6172200" y="3352800"/>
            <a:ext cx="533400" cy="533400"/>
            <a:chOff x="0" y="0"/>
            <a:chExt cx="336" cy="336"/>
          </a:xfrm>
        </p:grpSpPr>
        <p:sp>
          <p:nvSpPr>
            <p:cNvPr id="41995" name="Oval 11"/>
            <p:cNvSpPr>
              <a:spLocks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6" name="Rectangle 12"/>
            <p:cNvSpPr>
              <a:spLocks/>
            </p:cNvSpPr>
            <p:nvPr/>
          </p:nvSpPr>
          <p:spPr bwMode="auto">
            <a:xfrm>
              <a:off x="58" y="40"/>
              <a:ext cx="219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D</a:t>
              </a:r>
            </a:p>
          </p:txBody>
        </p:sp>
      </p:grpSp>
      <p:sp>
        <p:nvSpPr>
          <p:cNvPr id="41998" name="AutoShape 14"/>
          <p:cNvSpPr>
            <a:spLocks noChangeShapeType="1"/>
          </p:cNvSpPr>
          <p:nvPr/>
        </p:nvSpPr>
        <p:spPr bwMode="auto">
          <a:xfrm flipH="1">
            <a:off x="5834062" y="3886200"/>
            <a:ext cx="430212" cy="609600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01" name="Group 17"/>
          <p:cNvGrpSpPr>
            <a:grpSpLocks/>
          </p:cNvGrpSpPr>
          <p:nvPr/>
        </p:nvGrpSpPr>
        <p:grpSpPr bwMode="auto">
          <a:xfrm>
            <a:off x="5410200" y="2209800"/>
            <a:ext cx="533400" cy="533400"/>
            <a:chOff x="0" y="0"/>
            <a:chExt cx="336" cy="336"/>
          </a:xfrm>
        </p:grpSpPr>
        <p:sp>
          <p:nvSpPr>
            <p:cNvPr id="41999" name="Oval 15"/>
            <p:cNvSpPr>
              <a:spLocks/>
            </p:cNvSpPr>
            <p:nvPr/>
          </p:nvSpPr>
          <p:spPr bwMode="auto">
            <a:xfrm>
              <a:off x="0" y="0"/>
              <a:ext cx="336" cy="336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00" name="Rectangle 16"/>
            <p:cNvSpPr>
              <a:spLocks/>
            </p:cNvSpPr>
            <p:nvPr/>
          </p:nvSpPr>
          <p:spPr bwMode="auto">
            <a:xfrm>
              <a:off x="68" y="40"/>
              <a:ext cx="199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R</a:t>
              </a:r>
            </a:p>
          </p:txBody>
        </p:sp>
      </p:grpSp>
      <p:sp>
        <p:nvSpPr>
          <p:cNvPr id="42002" name="AutoShape 18"/>
          <p:cNvSpPr>
            <a:spLocks noChangeShapeType="1"/>
          </p:cNvSpPr>
          <p:nvPr/>
        </p:nvSpPr>
        <p:spPr bwMode="auto">
          <a:xfrm flipH="1">
            <a:off x="5138736" y="2679700"/>
            <a:ext cx="396875" cy="673100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AutoShape 19"/>
          <p:cNvSpPr>
            <a:spLocks noChangeShapeType="1"/>
          </p:cNvSpPr>
          <p:nvPr/>
        </p:nvSpPr>
        <p:spPr bwMode="auto">
          <a:xfrm>
            <a:off x="5834063" y="2679700"/>
            <a:ext cx="490538" cy="673100"/>
          </a:xfrm>
          <a:prstGeom prst="straightConnector1">
            <a:avLst/>
          </a:prstGeom>
          <a:noFill/>
          <a:ln w="28575" cap="flat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Rectangle 20"/>
          <p:cNvSpPr>
            <a:spLocks/>
          </p:cNvSpPr>
          <p:nvPr/>
        </p:nvSpPr>
        <p:spPr bwMode="auto">
          <a:xfrm>
            <a:off x="3657600" y="5410200"/>
            <a:ext cx="15367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en-US" sz="2400">
                <a:solidFill>
                  <a:srgbClr val="CC0000"/>
                </a:solidFill>
                <a:latin typeface="Arial Italic" charset="0"/>
                <a:cs typeface="Arial Italic" charset="0"/>
                <a:sym typeface="Arial Italic" charset="0"/>
              </a:rPr>
              <a:t>Yes</a:t>
            </a:r>
          </a:p>
        </p:txBody>
      </p:sp>
      <p:pic>
        <p:nvPicPr>
          <p:cNvPr id="42005" name="Picture 2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7325" y="4948238"/>
            <a:ext cx="9810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6" name="Picture 22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6850" y="5499100"/>
            <a:ext cx="1384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7" name="Picture 23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96000"/>
            <a:ext cx="1787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7620000" y="533400"/>
            <a:ext cx="1295400" cy="3352800"/>
            <a:chOff x="7772400" y="0"/>
            <a:chExt cx="1295400" cy="3352800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7772400" y="0"/>
              <a:ext cx="1295400" cy="3352800"/>
            </a:xfrm>
            <a:prstGeom prst="roundRect">
              <a:avLst/>
            </a:prstGeom>
            <a:solidFill>
              <a:schemeClr val="bg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  <p:grpSp>
          <p:nvGrpSpPr>
            <p:cNvPr id="27" name="Group 49"/>
            <p:cNvGrpSpPr/>
            <p:nvPr/>
          </p:nvGrpSpPr>
          <p:grpSpPr>
            <a:xfrm>
              <a:off x="7848600" y="152400"/>
              <a:ext cx="1066800" cy="3055553"/>
              <a:chOff x="4799013" y="2117725"/>
              <a:chExt cx="1601787" cy="4587875"/>
            </a:xfrm>
          </p:grpSpPr>
          <p:grpSp>
            <p:nvGrpSpPr>
              <p:cNvPr id="28" name="Group 9"/>
              <p:cNvGrpSpPr>
                <a:grpSpLocks/>
              </p:cNvGrpSpPr>
              <p:nvPr/>
            </p:nvGrpSpPr>
            <p:grpSpPr bwMode="auto">
              <a:xfrm>
                <a:off x="4799013" y="2117725"/>
                <a:ext cx="1601787" cy="320675"/>
                <a:chOff x="0" y="0"/>
                <a:chExt cx="1008" cy="202"/>
              </a:xfrm>
            </p:grpSpPr>
            <p:sp>
              <p:nvSpPr>
                <p:cNvPr id="49" name="Oval 4"/>
                <p:cNvSpPr>
                  <a:spLocks/>
                </p:cNvSpPr>
                <p:nvPr/>
              </p:nvSpPr>
              <p:spPr bwMode="auto">
                <a:xfrm>
                  <a:off x="0" y="0"/>
                  <a:ext cx="201" cy="202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50" name="Oval 5"/>
                <p:cNvSpPr>
                  <a:spLocks/>
                </p:cNvSpPr>
                <p:nvPr/>
              </p:nvSpPr>
              <p:spPr bwMode="auto">
                <a:xfrm>
                  <a:off x="403" y="0"/>
                  <a:ext cx="201" cy="202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51" name="Oval 6"/>
                <p:cNvSpPr>
                  <a:spLocks/>
                </p:cNvSpPr>
                <p:nvPr/>
              </p:nvSpPr>
              <p:spPr bwMode="auto">
                <a:xfrm>
                  <a:off x="806" y="0"/>
                  <a:ext cx="202" cy="202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52" name="Line 7"/>
                <p:cNvSpPr>
                  <a:spLocks noChangeShapeType="1"/>
                </p:cNvSpPr>
                <p:nvPr/>
              </p:nvSpPr>
              <p:spPr bwMode="auto">
                <a:xfrm>
                  <a:off x="201" y="101"/>
                  <a:ext cx="202" cy="0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53" name="Line 8"/>
                <p:cNvSpPr>
                  <a:spLocks noChangeShapeType="1"/>
                </p:cNvSpPr>
                <p:nvPr/>
              </p:nvSpPr>
              <p:spPr bwMode="auto">
                <a:xfrm>
                  <a:off x="604" y="101"/>
                  <a:ext cx="202" cy="0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21"/>
              <p:cNvGrpSpPr>
                <a:grpSpLocks/>
              </p:cNvGrpSpPr>
              <p:nvPr/>
            </p:nvGrpSpPr>
            <p:grpSpPr bwMode="auto">
              <a:xfrm>
                <a:off x="4799013" y="2852738"/>
                <a:ext cx="1601787" cy="576262"/>
                <a:chOff x="0" y="0"/>
                <a:chExt cx="1008" cy="363"/>
              </a:xfrm>
            </p:grpSpPr>
            <p:sp>
              <p:nvSpPr>
                <p:cNvPr id="44" name="Oval 16"/>
                <p:cNvSpPr>
                  <a:spLocks/>
                </p:cNvSpPr>
                <p:nvPr/>
              </p:nvSpPr>
              <p:spPr bwMode="auto">
                <a:xfrm>
                  <a:off x="0" y="161"/>
                  <a:ext cx="201" cy="202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5" name="Oval 17"/>
                <p:cNvSpPr>
                  <a:spLocks/>
                </p:cNvSpPr>
                <p:nvPr/>
              </p:nvSpPr>
              <p:spPr bwMode="auto">
                <a:xfrm>
                  <a:off x="403" y="0"/>
                  <a:ext cx="201" cy="201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6" name="Oval 18"/>
                <p:cNvSpPr>
                  <a:spLocks/>
                </p:cNvSpPr>
                <p:nvPr/>
              </p:nvSpPr>
              <p:spPr bwMode="auto">
                <a:xfrm>
                  <a:off x="806" y="161"/>
                  <a:ext cx="202" cy="202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7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72" y="100"/>
                  <a:ext cx="231" cy="90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8" name="Line 20"/>
                <p:cNvSpPr>
                  <a:spLocks noChangeShapeType="1"/>
                </p:cNvSpPr>
                <p:nvPr/>
              </p:nvSpPr>
              <p:spPr bwMode="auto">
                <a:xfrm>
                  <a:off x="604" y="100"/>
                  <a:ext cx="231" cy="90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39"/>
              <p:cNvGrpSpPr>
                <a:grpSpLocks/>
              </p:cNvGrpSpPr>
              <p:nvPr/>
            </p:nvGrpSpPr>
            <p:grpSpPr bwMode="auto">
              <a:xfrm>
                <a:off x="4799013" y="4160838"/>
                <a:ext cx="1601787" cy="639762"/>
                <a:chOff x="0" y="0"/>
                <a:chExt cx="1008" cy="402"/>
              </a:xfrm>
            </p:grpSpPr>
            <p:sp>
              <p:nvSpPr>
                <p:cNvPr id="39" name="Oval 34"/>
                <p:cNvSpPr>
                  <a:spLocks/>
                </p:cNvSpPr>
                <p:nvPr/>
              </p:nvSpPr>
              <p:spPr bwMode="auto">
                <a:xfrm>
                  <a:off x="0" y="0"/>
                  <a:ext cx="201" cy="201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0" name="Oval 35"/>
                <p:cNvSpPr>
                  <a:spLocks/>
                </p:cNvSpPr>
                <p:nvPr/>
              </p:nvSpPr>
              <p:spPr bwMode="auto">
                <a:xfrm>
                  <a:off x="403" y="202"/>
                  <a:ext cx="202" cy="200"/>
                </a:xfrm>
                <a:prstGeom prst="ellipse">
                  <a:avLst/>
                </a:prstGeom>
                <a:solidFill>
                  <a:srgbClr val="6B6BC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1" name="Oval 36"/>
                <p:cNvSpPr>
                  <a:spLocks/>
                </p:cNvSpPr>
                <p:nvPr/>
              </p:nvSpPr>
              <p:spPr bwMode="auto">
                <a:xfrm>
                  <a:off x="806" y="0"/>
                  <a:ext cx="202" cy="201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2" name="Line 37"/>
                <p:cNvSpPr>
                  <a:spLocks noChangeShapeType="1"/>
                </p:cNvSpPr>
                <p:nvPr/>
              </p:nvSpPr>
              <p:spPr bwMode="auto">
                <a:xfrm>
                  <a:off x="201" y="100"/>
                  <a:ext cx="231" cy="131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3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575" y="100"/>
                  <a:ext cx="231" cy="131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47"/>
              <p:cNvGrpSpPr>
                <a:grpSpLocks/>
              </p:cNvGrpSpPr>
              <p:nvPr/>
            </p:nvGrpSpPr>
            <p:grpSpPr bwMode="auto">
              <a:xfrm>
                <a:off x="4799013" y="5105400"/>
                <a:ext cx="1601787" cy="1600200"/>
                <a:chOff x="0" y="0"/>
                <a:chExt cx="1008" cy="1008"/>
              </a:xfrm>
            </p:grpSpPr>
            <p:sp>
              <p:nvSpPr>
                <p:cNvPr id="32" name="Oval 40"/>
                <p:cNvSpPr>
                  <a:spLocks/>
                </p:cNvSpPr>
                <p:nvPr/>
              </p:nvSpPr>
              <p:spPr bwMode="auto">
                <a:xfrm>
                  <a:off x="0" y="0"/>
                  <a:ext cx="201" cy="201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3" name="Oval 41"/>
                <p:cNvSpPr>
                  <a:spLocks/>
                </p:cNvSpPr>
                <p:nvPr/>
              </p:nvSpPr>
              <p:spPr bwMode="auto">
                <a:xfrm>
                  <a:off x="806" y="0"/>
                  <a:ext cx="202" cy="201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4" name="Line 42"/>
                <p:cNvSpPr>
                  <a:spLocks noChangeShapeType="1"/>
                </p:cNvSpPr>
                <p:nvPr/>
              </p:nvSpPr>
              <p:spPr bwMode="auto">
                <a:xfrm>
                  <a:off x="201" y="100"/>
                  <a:ext cx="231" cy="131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5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575" y="100"/>
                  <a:ext cx="231" cy="131"/>
                </a:xfrm>
                <a:prstGeom prst="line">
                  <a:avLst/>
                </a:pr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6" name="Oval 44"/>
                <p:cNvSpPr>
                  <a:spLocks/>
                </p:cNvSpPr>
                <p:nvPr/>
              </p:nvSpPr>
              <p:spPr bwMode="auto">
                <a:xfrm>
                  <a:off x="403" y="806"/>
                  <a:ext cx="202" cy="202"/>
                </a:xfrm>
                <a:prstGeom prst="ellipse">
                  <a:avLst/>
                </a:prstGeom>
                <a:solidFill>
                  <a:srgbClr val="6B6BC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7" name="Oval 45"/>
                <p:cNvSpPr>
                  <a:spLocks/>
                </p:cNvSpPr>
                <p:nvPr/>
              </p:nvSpPr>
              <p:spPr bwMode="auto">
                <a:xfrm>
                  <a:off x="403" y="201"/>
                  <a:ext cx="201" cy="202"/>
                </a:xfrm>
                <a:prstGeom prst="ellipse">
                  <a:avLst/>
                </a:prstGeom>
                <a:solidFill>
                  <a:srgbClr val="FFFFFF"/>
                </a:solidFill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8" name="Freeform 46"/>
                <p:cNvSpPr>
                  <a:spLocks/>
                </p:cNvSpPr>
                <p:nvPr/>
              </p:nvSpPr>
              <p:spPr bwMode="auto">
                <a:xfrm>
                  <a:off x="407" y="403"/>
                  <a:ext cx="220" cy="398"/>
                </a:xfrm>
                <a:custGeom>
                  <a:avLst/>
                  <a:gdLst>
                    <a:gd name="T0" fmla="+- 0 9249 1380"/>
                    <a:gd name="T1" fmla="*/ T0 w 19130"/>
                    <a:gd name="T2" fmla="*/ 0 h 21600"/>
                    <a:gd name="T3" fmla="+- 0 20347 1380"/>
                    <a:gd name="T4" fmla="*/ T3 w 19130"/>
                    <a:gd name="T5" fmla="*/ 7600 h 21600"/>
                    <a:gd name="T6" fmla="+- 0 1730 1380"/>
                    <a:gd name="T7" fmla="*/ T6 w 19130"/>
                    <a:gd name="T8" fmla="*/ 13000 h 21600"/>
                    <a:gd name="T9" fmla="+- 0 9965 1380"/>
                    <a:gd name="T10" fmla="*/ T9 w 19130"/>
                    <a:gd name="T11" fmla="*/ 21600 h 21600"/>
                  </a:gdLst>
                  <a:ahLst/>
                  <a:cxnLst>
                    <a:cxn ang="0">
                      <a:pos x="T1" y="T2"/>
                    </a:cxn>
                    <a:cxn ang="0">
                      <a:pos x="T4" y="T5"/>
                    </a:cxn>
                    <a:cxn ang="0">
                      <a:pos x="T7" y="T8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130" h="21600">
                      <a:moveTo>
                        <a:pt x="7869" y="0"/>
                      </a:moveTo>
                      <a:cubicBezTo>
                        <a:pt x="14044" y="2717"/>
                        <a:pt x="20220" y="5433"/>
                        <a:pt x="18967" y="7600"/>
                      </a:cubicBezTo>
                      <a:cubicBezTo>
                        <a:pt x="17714" y="9767"/>
                        <a:pt x="2081" y="10667"/>
                        <a:pt x="350" y="13000"/>
                      </a:cubicBezTo>
                      <a:cubicBezTo>
                        <a:pt x="-1380" y="15333"/>
                        <a:pt x="3602" y="18467"/>
                        <a:pt x="8585" y="21600"/>
                      </a:cubicBezTo>
                    </a:path>
                  </a:pathLst>
                </a:custGeom>
                <a:noFill/>
                <a:ln w="2857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4" name="TextBox 53"/>
          <p:cNvSpPr txBox="1"/>
          <p:nvPr/>
        </p:nvSpPr>
        <p:spPr>
          <a:xfrm>
            <a:off x="7315200" y="76200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Active Segments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4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Summary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lnSpc>
                <a:spcPct val="90000"/>
              </a:lnSpc>
            </a:pPr>
            <a:r>
              <a:rPr lang="en-US" sz="2800"/>
              <a:t>Bayes nets compactly encode joint distributions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Guaranteed independencies of distributions can be deduced from BN graph structure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D-separation gives precise conditional independence guarantees from graph alone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A Bayes’ net’s joint distribution may have further (conditional) independence that is not detectable until you inspect its specific distribution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Bayes’ Nets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lnSpc>
                <a:spcPct val="80000"/>
              </a:lnSpc>
            </a:pPr>
            <a:r>
              <a:rPr lang="en-US" sz="2600"/>
              <a:t>So far: how a Bayes’ net encodes a joint distribution</a:t>
            </a:r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r>
              <a:rPr lang="en-US" sz="2600"/>
              <a:t>Next: how to answer queries about that distribution</a:t>
            </a:r>
          </a:p>
          <a:p>
            <a:pPr marL="782638" lvl="1">
              <a:lnSpc>
                <a:spcPct val="80000"/>
              </a:lnSpc>
            </a:pPr>
            <a:r>
              <a:rPr lang="en-US" sz="2200"/>
              <a:t>Key idea: conditional independence</a:t>
            </a:r>
          </a:p>
          <a:p>
            <a:pPr marL="782638" lvl="1">
              <a:lnSpc>
                <a:spcPct val="80000"/>
              </a:lnSpc>
            </a:pPr>
            <a:r>
              <a:rPr lang="en-US" sz="2200"/>
              <a:t>Last class: assembled BNs using an intuitive notion of conditional independence as causality</a:t>
            </a:r>
          </a:p>
          <a:p>
            <a:pPr marL="782638" lvl="1">
              <a:lnSpc>
                <a:spcPct val="80000"/>
              </a:lnSpc>
            </a:pPr>
            <a:r>
              <a:rPr lang="en-US" sz="2200"/>
              <a:t>Today: formalize these ideas</a:t>
            </a:r>
          </a:p>
          <a:p>
            <a:pPr marL="782638" lvl="1">
              <a:lnSpc>
                <a:spcPct val="80000"/>
              </a:lnSpc>
            </a:pPr>
            <a:r>
              <a:rPr lang="en-US" sz="2200"/>
              <a:t>Main goal: answer queries about conditional independence and influence</a:t>
            </a:r>
          </a:p>
          <a:p>
            <a:pPr marL="782638" lvl="1">
              <a:lnSpc>
                <a:spcPct val="80000"/>
              </a:lnSpc>
            </a:pPr>
            <a:endParaRPr lang="en-US" sz="2200"/>
          </a:p>
          <a:p>
            <a:pPr>
              <a:lnSpc>
                <a:spcPct val="80000"/>
              </a:lnSpc>
            </a:pPr>
            <a:r>
              <a:rPr lang="en-US" sz="2600"/>
              <a:t>After that: how to answer numerical queries (inference)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/>
          </p:cNvSpPr>
          <p:nvPr/>
        </p:nvSpPr>
        <p:spPr bwMode="auto">
          <a:xfrm>
            <a:off x="457200" y="914400"/>
            <a:ext cx="60198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337344" y="-76200"/>
            <a:ext cx="6495660" cy="1143000"/>
          </a:xfrm>
        </p:spPr>
        <p:txBody>
          <a:bodyPr rIns="132080"/>
          <a:lstStyle/>
          <a:p>
            <a:pPr indent="0" eaLnBrk="1" hangingPunct="1"/>
            <a:r>
              <a:rPr lang="en-US" dirty="0" smtClean="0"/>
              <a:t>Hidden Markov Models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70438"/>
            <a:ext cx="8229600" cy="2087562"/>
          </a:xfrm>
        </p:spPr>
        <p:txBody>
          <a:bodyPr rIns="132080"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An HMM is defined by: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n-US" smtClean="0"/>
              <a:t>Initial distribution: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n-US" smtClean="0"/>
              <a:t>Transitions:</a:t>
            </a:r>
          </a:p>
          <a:p>
            <a:pPr marL="782638" lvl="1" eaLnBrk="1" hangingPunct="1">
              <a:lnSpc>
                <a:spcPct val="80000"/>
              </a:lnSpc>
            </a:pPr>
            <a:r>
              <a:rPr lang="en-US" smtClean="0"/>
              <a:t>Emissions:</a:t>
            </a:r>
          </a:p>
        </p:txBody>
      </p:sp>
      <p:pic>
        <p:nvPicPr>
          <p:cNvPr id="39941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70013"/>
            <a:ext cx="7989888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29100" y="5284788"/>
            <a:ext cx="10461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38625" y="6170613"/>
            <a:ext cx="12858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4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0200" y="5689600"/>
            <a:ext cx="1955800" cy="41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 bwMode="auto">
          <a:xfrm>
            <a:off x="5188039" y="2876283"/>
            <a:ext cx="709776" cy="0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Group 1"/>
          <p:cNvGrpSpPr/>
          <p:nvPr/>
        </p:nvGrpSpPr>
        <p:grpSpPr>
          <a:xfrm>
            <a:off x="6562070" y="415270"/>
            <a:ext cx="2469041" cy="834572"/>
            <a:chOff x="2116139" y="4702176"/>
            <a:chExt cx="4860924" cy="1643063"/>
          </a:xfrm>
        </p:grpSpPr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6383339" y="4702176"/>
              <a:ext cx="566738" cy="576263"/>
              <a:chOff x="-11" y="-14"/>
              <a:chExt cx="357" cy="363"/>
            </a:xfrm>
          </p:grpSpPr>
          <p:sp>
            <p:nvSpPr>
              <p:cNvPr id="11" name="Oval 4"/>
              <p:cNvSpPr>
                <a:spLocks/>
              </p:cNvSpPr>
              <p:nvPr/>
            </p:nvSpPr>
            <p:spPr bwMode="auto">
              <a:xfrm>
                <a:off x="0" y="0"/>
                <a:ext cx="336" cy="33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 sz="1100"/>
              </a:p>
            </p:txBody>
          </p:sp>
          <p:sp>
            <p:nvSpPr>
              <p:cNvPr id="12" name="Rectangle 5"/>
              <p:cNvSpPr>
                <a:spLocks/>
              </p:cNvSpPr>
              <p:nvPr/>
            </p:nvSpPr>
            <p:spPr bwMode="auto">
              <a:xfrm>
                <a:off x="-11" y="-14"/>
                <a:ext cx="357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1400">
                    <a:solidFill>
                      <a:srgbClr val="FFFFFF"/>
                    </a:solidFill>
                    <a:latin typeface="Times New Roman Italic" charset="0"/>
                    <a:cs typeface="Times New Roman Italic" charset="0"/>
                    <a:sym typeface="Times New Roman Italic" charset="0"/>
                  </a:rPr>
                  <a:t>X</a:t>
                </a:r>
                <a:r>
                  <a:rPr lang="en-US" sz="1400" baseline="-2500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5</a:t>
                </a:r>
              </a:p>
            </p:txBody>
          </p:sp>
        </p:grpSp>
        <p:cxnSp>
          <p:nvCxnSpPr>
            <p:cNvPr id="13" name="AutoShape 7"/>
            <p:cNvCxnSpPr>
              <a:cxnSpLocks noChangeShapeType="1"/>
            </p:cNvCxnSpPr>
            <p:nvPr/>
          </p:nvCxnSpPr>
          <p:spPr bwMode="auto">
            <a:xfrm>
              <a:off x="6667500" y="4991100"/>
              <a:ext cx="0" cy="1066800"/>
            </a:xfrm>
            <a:prstGeom prst="straightConnector1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lg" len="lg"/>
            </a:ln>
          </p:spPr>
        </p:cxnSp>
        <p:grpSp>
          <p:nvGrpSpPr>
            <p:cNvPr id="14" name="Group 10"/>
            <p:cNvGrpSpPr>
              <a:grpSpLocks/>
            </p:cNvGrpSpPr>
            <p:nvPr/>
          </p:nvGrpSpPr>
          <p:grpSpPr bwMode="auto">
            <a:xfrm>
              <a:off x="3030539" y="4702176"/>
              <a:ext cx="566738" cy="576263"/>
              <a:chOff x="-11" y="-14"/>
              <a:chExt cx="357" cy="363"/>
            </a:xfrm>
          </p:grpSpPr>
          <p:sp>
            <p:nvSpPr>
              <p:cNvPr id="15" name="Oval 8"/>
              <p:cNvSpPr>
                <a:spLocks/>
              </p:cNvSpPr>
              <p:nvPr/>
            </p:nvSpPr>
            <p:spPr bwMode="auto">
              <a:xfrm>
                <a:off x="0" y="0"/>
                <a:ext cx="336" cy="33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 sz="1100"/>
              </a:p>
            </p:txBody>
          </p:sp>
          <p:sp>
            <p:nvSpPr>
              <p:cNvPr id="16" name="Rectangle 9"/>
              <p:cNvSpPr>
                <a:spLocks/>
              </p:cNvSpPr>
              <p:nvPr/>
            </p:nvSpPr>
            <p:spPr bwMode="auto">
              <a:xfrm>
                <a:off x="-11" y="-14"/>
                <a:ext cx="357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1400">
                    <a:solidFill>
                      <a:schemeClr val="tx1"/>
                    </a:solidFill>
                    <a:latin typeface="Times New Roman Italic" charset="0"/>
                    <a:cs typeface="Times New Roman Italic" charset="0"/>
                    <a:sym typeface="Times New Roman Italic" charset="0"/>
                  </a:rPr>
                  <a:t>X</a:t>
                </a:r>
                <a:r>
                  <a:rPr lang="en-US" sz="1400" baseline="-25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17" name="Group 14"/>
            <p:cNvGrpSpPr>
              <a:grpSpLocks/>
            </p:cNvGrpSpPr>
            <p:nvPr/>
          </p:nvGrpSpPr>
          <p:grpSpPr bwMode="auto">
            <a:xfrm>
              <a:off x="2117726" y="5768976"/>
              <a:ext cx="566738" cy="576263"/>
              <a:chOff x="-10" y="-14"/>
              <a:chExt cx="357" cy="363"/>
            </a:xfrm>
          </p:grpSpPr>
          <p:sp>
            <p:nvSpPr>
              <p:cNvPr id="18" name="Oval 12"/>
              <p:cNvSpPr>
                <a:spLocks/>
              </p:cNvSpPr>
              <p:nvPr/>
            </p:nvSpPr>
            <p:spPr bwMode="auto">
              <a:xfrm>
                <a:off x="0" y="0"/>
                <a:ext cx="336" cy="336"/>
              </a:xfrm>
              <a:prstGeom prst="ellipse">
                <a:avLst/>
              </a:prstGeom>
              <a:solidFill>
                <a:srgbClr val="80808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Rectangle 13"/>
              <p:cNvSpPr>
                <a:spLocks/>
              </p:cNvSpPr>
              <p:nvPr/>
            </p:nvSpPr>
            <p:spPr bwMode="auto">
              <a:xfrm>
                <a:off x="-10" y="-14"/>
                <a:ext cx="357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1400">
                    <a:solidFill>
                      <a:schemeClr val="bg1"/>
                    </a:solidFill>
                    <a:latin typeface="Times New Roman Italic" charset="0"/>
                    <a:cs typeface="Times New Roman Italic" charset="0"/>
                    <a:sym typeface="Times New Roman Italic" charset="0"/>
                  </a:rPr>
                  <a:t>E</a:t>
                </a:r>
                <a:r>
                  <a:rPr lang="en-US" sz="1400" baseline="-25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1</a:t>
                </a:r>
              </a:p>
            </p:txBody>
          </p:sp>
        </p:grpSp>
        <p:cxnSp>
          <p:nvCxnSpPr>
            <p:cNvPr id="20" name="AutoShape 15"/>
            <p:cNvCxnSpPr>
              <a:cxnSpLocks noChangeShapeType="1"/>
              <a:endCxn id="15" idx="2"/>
            </p:cNvCxnSpPr>
            <p:nvPr/>
          </p:nvCxnSpPr>
          <p:spPr bwMode="auto">
            <a:xfrm>
              <a:off x="2400300" y="4991100"/>
              <a:ext cx="647700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grpSp>
          <p:nvGrpSpPr>
            <p:cNvPr id="21" name="Group 18"/>
            <p:cNvGrpSpPr>
              <a:grpSpLocks/>
            </p:cNvGrpSpPr>
            <p:nvPr/>
          </p:nvGrpSpPr>
          <p:grpSpPr bwMode="auto">
            <a:xfrm>
              <a:off x="2116139" y="4702176"/>
              <a:ext cx="566738" cy="576263"/>
              <a:chOff x="-11" y="-14"/>
              <a:chExt cx="357" cy="363"/>
            </a:xfrm>
          </p:grpSpPr>
          <p:sp>
            <p:nvSpPr>
              <p:cNvPr id="22" name="Oval 16"/>
              <p:cNvSpPr>
                <a:spLocks/>
              </p:cNvSpPr>
              <p:nvPr/>
            </p:nvSpPr>
            <p:spPr bwMode="auto">
              <a:xfrm>
                <a:off x="0" y="0"/>
                <a:ext cx="336" cy="33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 sz="1100"/>
              </a:p>
            </p:txBody>
          </p:sp>
          <p:sp>
            <p:nvSpPr>
              <p:cNvPr id="23" name="Rectangle 17"/>
              <p:cNvSpPr>
                <a:spLocks/>
              </p:cNvSpPr>
              <p:nvPr/>
            </p:nvSpPr>
            <p:spPr bwMode="auto">
              <a:xfrm>
                <a:off x="-11" y="-14"/>
                <a:ext cx="357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1400">
                    <a:solidFill>
                      <a:schemeClr val="tx1"/>
                    </a:solidFill>
                    <a:latin typeface="Times New Roman Italic" charset="0"/>
                    <a:cs typeface="Times New Roman Italic" charset="0"/>
                    <a:sym typeface="Times New Roman Italic" charset="0"/>
                  </a:rPr>
                  <a:t>X</a:t>
                </a:r>
                <a:r>
                  <a:rPr lang="en-US" sz="1400" baseline="-25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24" name="Group 22"/>
            <p:cNvGrpSpPr>
              <a:grpSpLocks/>
            </p:cNvGrpSpPr>
            <p:nvPr/>
          </p:nvGrpSpPr>
          <p:grpSpPr bwMode="auto">
            <a:xfrm>
              <a:off x="3944939" y="4702176"/>
              <a:ext cx="566738" cy="576263"/>
              <a:chOff x="-11" y="-14"/>
              <a:chExt cx="357" cy="363"/>
            </a:xfrm>
          </p:grpSpPr>
          <p:sp>
            <p:nvSpPr>
              <p:cNvPr id="25" name="Oval 20"/>
              <p:cNvSpPr>
                <a:spLocks/>
              </p:cNvSpPr>
              <p:nvPr/>
            </p:nvSpPr>
            <p:spPr bwMode="auto">
              <a:xfrm>
                <a:off x="0" y="0"/>
                <a:ext cx="336" cy="33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 sz="1100"/>
              </a:p>
            </p:txBody>
          </p:sp>
          <p:sp>
            <p:nvSpPr>
              <p:cNvPr id="26" name="Rectangle 21"/>
              <p:cNvSpPr>
                <a:spLocks/>
              </p:cNvSpPr>
              <p:nvPr/>
            </p:nvSpPr>
            <p:spPr bwMode="auto">
              <a:xfrm>
                <a:off x="-11" y="-14"/>
                <a:ext cx="357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1400">
                    <a:solidFill>
                      <a:schemeClr val="tx1"/>
                    </a:solidFill>
                    <a:latin typeface="Times New Roman Italic" charset="0"/>
                    <a:cs typeface="Times New Roman Italic" charset="0"/>
                    <a:sym typeface="Times New Roman Italic" charset="0"/>
                  </a:rPr>
                  <a:t>X</a:t>
                </a:r>
                <a:r>
                  <a:rPr lang="en-US" sz="1400" baseline="-25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3</a:t>
                </a:r>
              </a:p>
            </p:txBody>
          </p:sp>
        </p:grpSp>
        <p:cxnSp>
          <p:nvCxnSpPr>
            <p:cNvPr id="27" name="AutoShape 23"/>
            <p:cNvCxnSpPr>
              <a:cxnSpLocks noChangeShapeType="1"/>
              <a:stCxn id="25" idx="6"/>
              <a:endCxn id="30" idx="2"/>
            </p:cNvCxnSpPr>
            <p:nvPr/>
          </p:nvCxnSpPr>
          <p:spPr bwMode="auto">
            <a:xfrm>
              <a:off x="4495800" y="4991100"/>
              <a:ext cx="381000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cxnSp>
          <p:nvCxnSpPr>
            <p:cNvPr id="28" name="AutoShape 24"/>
            <p:cNvCxnSpPr>
              <a:cxnSpLocks noChangeShapeType="1"/>
              <a:stCxn id="15" idx="6"/>
              <a:endCxn id="25" idx="2"/>
            </p:cNvCxnSpPr>
            <p:nvPr/>
          </p:nvCxnSpPr>
          <p:spPr bwMode="auto">
            <a:xfrm>
              <a:off x="3581400" y="4991100"/>
              <a:ext cx="381000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grpSp>
          <p:nvGrpSpPr>
            <p:cNvPr id="29" name="Group 27"/>
            <p:cNvGrpSpPr>
              <a:grpSpLocks/>
            </p:cNvGrpSpPr>
            <p:nvPr/>
          </p:nvGrpSpPr>
          <p:grpSpPr bwMode="auto">
            <a:xfrm>
              <a:off x="4859339" y="4702176"/>
              <a:ext cx="566738" cy="576263"/>
              <a:chOff x="-11" y="-14"/>
              <a:chExt cx="357" cy="363"/>
            </a:xfrm>
          </p:grpSpPr>
          <p:sp>
            <p:nvSpPr>
              <p:cNvPr id="30" name="Oval 25"/>
              <p:cNvSpPr>
                <a:spLocks/>
              </p:cNvSpPr>
              <p:nvPr/>
            </p:nvSpPr>
            <p:spPr bwMode="auto">
              <a:xfrm>
                <a:off x="0" y="0"/>
                <a:ext cx="336" cy="33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 sz="1100"/>
              </a:p>
            </p:txBody>
          </p:sp>
          <p:sp>
            <p:nvSpPr>
              <p:cNvPr id="31" name="Rectangle 26"/>
              <p:cNvSpPr>
                <a:spLocks/>
              </p:cNvSpPr>
              <p:nvPr/>
            </p:nvSpPr>
            <p:spPr bwMode="auto">
              <a:xfrm>
                <a:off x="-11" y="-14"/>
                <a:ext cx="357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1400">
                    <a:solidFill>
                      <a:schemeClr val="tx1"/>
                    </a:solidFill>
                    <a:latin typeface="Times New Roman Italic" charset="0"/>
                    <a:cs typeface="Times New Roman Italic" charset="0"/>
                    <a:sym typeface="Times New Roman Italic" charset="0"/>
                  </a:rPr>
                  <a:t>X</a:t>
                </a:r>
                <a:r>
                  <a:rPr lang="en-US" sz="1400" baseline="-25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4</a:t>
                </a:r>
              </a:p>
            </p:txBody>
          </p:sp>
        </p:grpSp>
        <p:cxnSp>
          <p:nvCxnSpPr>
            <p:cNvPr id="32" name="AutoShape 28"/>
            <p:cNvCxnSpPr>
              <a:cxnSpLocks noChangeShapeType="1"/>
              <a:stCxn id="30" idx="6"/>
              <a:endCxn id="51" idx="2"/>
            </p:cNvCxnSpPr>
            <p:nvPr/>
          </p:nvCxnSpPr>
          <p:spPr bwMode="auto">
            <a:xfrm>
              <a:off x="5410200" y="4991100"/>
              <a:ext cx="990600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</p:spPr>
        </p:cxnSp>
        <p:grpSp>
          <p:nvGrpSpPr>
            <p:cNvPr id="33" name="Group 31"/>
            <p:cNvGrpSpPr>
              <a:grpSpLocks/>
            </p:cNvGrpSpPr>
            <p:nvPr/>
          </p:nvGrpSpPr>
          <p:grpSpPr bwMode="auto">
            <a:xfrm>
              <a:off x="3032126" y="5768976"/>
              <a:ext cx="566738" cy="576263"/>
              <a:chOff x="-10" y="-14"/>
              <a:chExt cx="357" cy="363"/>
            </a:xfrm>
          </p:grpSpPr>
          <p:sp>
            <p:nvSpPr>
              <p:cNvPr id="34" name="Oval 29"/>
              <p:cNvSpPr>
                <a:spLocks/>
              </p:cNvSpPr>
              <p:nvPr/>
            </p:nvSpPr>
            <p:spPr bwMode="auto">
              <a:xfrm>
                <a:off x="0" y="0"/>
                <a:ext cx="336" cy="336"/>
              </a:xfrm>
              <a:prstGeom prst="ellipse">
                <a:avLst/>
              </a:prstGeom>
              <a:solidFill>
                <a:srgbClr val="80808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Rectangle 30"/>
              <p:cNvSpPr>
                <a:spLocks/>
              </p:cNvSpPr>
              <p:nvPr/>
            </p:nvSpPr>
            <p:spPr bwMode="auto">
              <a:xfrm>
                <a:off x="-10" y="-14"/>
                <a:ext cx="357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1400">
                    <a:solidFill>
                      <a:schemeClr val="bg1"/>
                    </a:solidFill>
                    <a:latin typeface="Times New Roman Italic" charset="0"/>
                    <a:cs typeface="Times New Roman Italic" charset="0"/>
                    <a:sym typeface="Times New Roman Italic" charset="0"/>
                  </a:rPr>
                  <a:t>E</a:t>
                </a:r>
                <a:r>
                  <a:rPr lang="en-US" sz="1400" baseline="-25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36" name="Group 34"/>
            <p:cNvGrpSpPr>
              <a:grpSpLocks/>
            </p:cNvGrpSpPr>
            <p:nvPr/>
          </p:nvGrpSpPr>
          <p:grpSpPr bwMode="auto">
            <a:xfrm>
              <a:off x="3946526" y="5768976"/>
              <a:ext cx="566738" cy="576263"/>
              <a:chOff x="-10" y="-14"/>
              <a:chExt cx="357" cy="363"/>
            </a:xfrm>
          </p:grpSpPr>
          <p:sp>
            <p:nvSpPr>
              <p:cNvPr id="37" name="Oval 32"/>
              <p:cNvSpPr>
                <a:spLocks/>
              </p:cNvSpPr>
              <p:nvPr/>
            </p:nvSpPr>
            <p:spPr bwMode="auto">
              <a:xfrm>
                <a:off x="0" y="0"/>
                <a:ext cx="336" cy="336"/>
              </a:xfrm>
              <a:prstGeom prst="ellipse">
                <a:avLst/>
              </a:prstGeom>
              <a:solidFill>
                <a:srgbClr val="80808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Rectangle 33"/>
              <p:cNvSpPr>
                <a:spLocks/>
              </p:cNvSpPr>
              <p:nvPr/>
            </p:nvSpPr>
            <p:spPr bwMode="auto">
              <a:xfrm>
                <a:off x="-10" y="-14"/>
                <a:ext cx="357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1400">
                    <a:solidFill>
                      <a:schemeClr val="bg1"/>
                    </a:solidFill>
                    <a:latin typeface="Times New Roman Italic" charset="0"/>
                    <a:cs typeface="Times New Roman Italic" charset="0"/>
                    <a:sym typeface="Times New Roman Italic" charset="0"/>
                  </a:rPr>
                  <a:t>E</a:t>
                </a:r>
                <a:r>
                  <a:rPr lang="en-US" sz="1400" baseline="-25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3</a:t>
                </a:r>
              </a:p>
            </p:txBody>
          </p:sp>
        </p:grpSp>
        <p:grpSp>
          <p:nvGrpSpPr>
            <p:cNvPr id="39" name="Group 37"/>
            <p:cNvGrpSpPr>
              <a:grpSpLocks/>
            </p:cNvGrpSpPr>
            <p:nvPr/>
          </p:nvGrpSpPr>
          <p:grpSpPr bwMode="auto">
            <a:xfrm>
              <a:off x="4860926" y="5768976"/>
              <a:ext cx="566738" cy="576263"/>
              <a:chOff x="-10" y="-14"/>
              <a:chExt cx="357" cy="363"/>
            </a:xfrm>
          </p:grpSpPr>
          <p:sp>
            <p:nvSpPr>
              <p:cNvPr id="40" name="Oval 35"/>
              <p:cNvSpPr>
                <a:spLocks/>
              </p:cNvSpPr>
              <p:nvPr/>
            </p:nvSpPr>
            <p:spPr bwMode="auto">
              <a:xfrm>
                <a:off x="0" y="0"/>
                <a:ext cx="336" cy="336"/>
              </a:xfrm>
              <a:prstGeom prst="ellipse">
                <a:avLst/>
              </a:prstGeom>
              <a:solidFill>
                <a:srgbClr val="80808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Rectangle 36"/>
              <p:cNvSpPr>
                <a:spLocks/>
              </p:cNvSpPr>
              <p:nvPr/>
            </p:nvSpPr>
            <p:spPr bwMode="auto">
              <a:xfrm>
                <a:off x="-10" y="-14"/>
                <a:ext cx="357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1400">
                    <a:solidFill>
                      <a:schemeClr val="bg1"/>
                    </a:solidFill>
                    <a:latin typeface="Times New Roman Italic" charset="0"/>
                    <a:cs typeface="Times New Roman Italic" charset="0"/>
                    <a:sym typeface="Times New Roman Italic" charset="0"/>
                  </a:rPr>
                  <a:t>E</a:t>
                </a:r>
                <a:r>
                  <a:rPr lang="en-US" sz="1400" baseline="-25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4</a:t>
                </a:r>
              </a:p>
            </p:txBody>
          </p:sp>
        </p:grpSp>
        <p:grpSp>
          <p:nvGrpSpPr>
            <p:cNvPr id="42" name="Group 40"/>
            <p:cNvGrpSpPr>
              <a:grpSpLocks/>
            </p:cNvGrpSpPr>
            <p:nvPr/>
          </p:nvGrpSpPr>
          <p:grpSpPr bwMode="auto">
            <a:xfrm>
              <a:off x="6384926" y="5768976"/>
              <a:ext cx="566738" cy="576263"/>
              <a:chOff x="-10" y="-14"/>
              <a:chExt cx="357" cy="363"/>
            </a:xfrm>
          </p:grpSpPr>
          <p:sp>
            <p:nvSpPr>
              <p:cNvPr id="43" name="Oval 38"/>
              <p:cNvSpPr>
                <a:spLocks/>
              </p:cNvSpPr>
              <p:nvPr/>
            </p:nvSpPr>
            <p:spPr bwMode="auto">
              <a:xfrm>
                <a:off x="0" y="0"/>
                <a:ext cx="336" cy="33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44" name="Rectangle 39"/>
              <p:cNvSpPr>
                <a:spLocks/>
              </p:cNvSpPr>
              <p:nvPr/>
            </p:nvSpPr>
            <p:spPr bwMode="auto">
              <a:xfrm>
                <a:off x="-10" y="-14"/>
                <a:ext cx="357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1400">
                    <a:solidFill>
                      <a:schemeClr val="bg1"/>
                    </a:solidFill>
                    <a:latin typeface="Times New Roman Italic" charset="0"/>
                    <a:cs typeface="Times New Roman Italic" charset="0"/>
                    <a:sym typeface="Times New Roman Italic" charset="0"/>
                  </a:rPr>
                  <a:t>E</a:t>
                </a:r>
                <a:r>
                  <a:rPr lang="en-US" sz="1400" baseline="-25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5</a:t>
                </a: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2400300" y="5257800"/>
              <a:ext cx="2743200" cy="533400"/>
              <a:chOff x="2400300" y="4991100"/>
              <a:chExt cx="2743200" cy="1066800"/>
            </a:xfrm>
          </p:grpSpPr>
          <p:cxnSp>
            <p:nvCxnSpPr>
              <p:cNvPr id="46" name="AutoShape 11"/>
              <p:cNvCxnSpPr>
                <a:cxnSpLocks noChangeShapeType="1"/>
              </p:cNvCxnSpPr>
              <p:nvPr/>
            </p:nvCxnSpPr>
            <p:spPr bwMode="auto">
              <a:xfrm>
                <a:off x="3314700" y="4991100"/>
                <a:ext cx="0" cy="106680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cxnSp>
            <p:nvCxnSpPr>
              <p:cNvPr id="47" name="AutoShape 19"/>
              <p:cNvCxnSpPr>
                <a:cxnSpLocks noChangeShapeType="1"/>
              </p:cNvCxnSpPr>
              <p:nvPr/>
            </p:nvCxnSpPr>
            <p:spPr bwMode="auto">
              <a:xfrm>
                <a:off x="2400300" y="4991100"/>
                <a:ext cx="0" cy="106680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cxnSp>
            <p:nvCxnSpPr>
              <p:cNvPr id="48" name="AutoShape 41"/>
              <p:cNvCxnSpPr>
                <a:cxnSpLocks noChangeShapeType="1"/>
              </p:cNvCxnSpPr>
              <p:nvPr/>
            </p:nvCxnSpPr>
            <p:spPr bwMode="auto">
              <a:xfrm>
                <a:off x="4229100" y="4991100"/>
                <a:ext cx="0" cy="106680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  <p:cxnSp>
            <p:nvCxnSpPr>
              <p:cNvPr id="49" name="AutoShape 42"/>
              <p:cNvCxnSpPr>
                <a:cxnSpLocks noChangeShapeType="1"/>
              </p:cNvCxnSpPr>
              <p:nvPr/>
            </p:nvCxnSpPr>
            <p:spPr bwMode="auto">
              <a:xfrm>
                <a:off x="5143500" y="4991100"/>
                <a:ext cx="0" cy="106680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</p:spPr>
          </p:cxnSp>
        </p:grpSp>
        <p:grpSp>
          <p:nvGrpSpPr>
            <p:cNvPr id="50" name="Group 45"/>
            <p:cNvGrpSpPr>
              <a:grpSpLocks/>
            </p:cNvGrpSpPr>
            <p:nvPr/>
          </p:nvGrpSpPr>
          <p:grpSpPr bwMode="auto">
            <a:xfrm>
              <a:off x="6357938" y="4702176"/>
              <a:ext cx="619125" cy="576263"/>
              <a:chOff x="-27" y="-14"/>
              <a:chExt cx="390" cy="363"/>
            </a:xfrm>
          </p:grpSpPr>
          <p:sp>
            <p:nvSpPr>
              <p:cNvPr id="51" name="Oval 43"/>
              <p:cNvSpPr>
                <a:spLocks/>
              </p:cNvSpPr>
              <p:nvPr/>
            </p:nvSpPr>
            <p:spPr bwMode="auto">
              <a:xfrm>
                <a:off x="0" y="0"/>
                <a:ext cx="336" cy="33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 sz="1100"/>
              </a:p>
            </p:txBody>
          </p:sp>
          <p:sp>
            <p:nvSpPr>
              <p:cNvPr id="52" name="Rectangle 44"/>
              <p:cNvSpPr>
                <a:spLocks/>
              </p:cNvSpPr>
              <p:nvPr/>
            </p:nvSpPr>
            <p:spPr bwMode="auto">
              <a:xfrm>
                <a:off x="-27" y="-14"/>
                <a:ext cx="390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1400">
                    <a:solidFill>
                      <a:schemeClr val="tx1"/>
                    </a:solidFill>
                    <a:latin typeface="Times New Roman Italic" charset="0"/>
                    <a:cs typeface="Times New Roman Italic" charset="0"/>
                    <a:sym typeface="Times New Roman Italic" charset="0"/>
                  </a:rPr>
                  <a:t>X</a:t>
                </a:r>
                <a:r>
                  <a:rPr lang="en-US" sz="1400" baseline="-25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N</a:t>
                </a:r>
              </a:p>
            </p:txBody>
          </p:sp>
        </p:grpSp>
        <p:grpSp>
          <p:nvGrpSpPr>
            <p:cNvPr id="53" name="Group 48"/>
            <p:cNvGrpSpPr>
              <a:grpSpLocks/>
            </p:cNvGrpSpPr>
            <p:nvPr/>
          </p:nvGrpSpPr>
          <p:grpSpPr bwMode="auto">
            <a:xfrm>
              <a:off x="6356351" y="5768976"/>
              <a:ext cx="619125" cy="576263"/>
              <a:chOff x="-28" y="-14"/>
              <a:chExt cx="390" cy="363"/>
            </a:xfrm>
          </p:grpSpPr>
          <p:sp>
            <p:nvSpPr>
              <p:cNvPr id="54" name="Oval 46"/>
              <p:cNvSpPr>
                <a:spLocks/>
              </p:cNvSpPr>
              <p:nvPr/>
            </p:nvSpPr>
            <p:spPr bwMode="auto">
              <a:xfrm>
                <a:off x="0" y="0"/>
                <a:ext cx="336" cy="336"/>
              </a:xfrm>
              <a:prstGeom prst="ellipse">
                <a:avLst/>
              </a:prstGeom>
              <a:solidFill>
                <a:srgbClr val="80808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Rectangle 47"/>
              <p:cNvSpPr>
                <a:spLocks/>
              </p:cNvSpPr>
              <p:nvPr/>
            </p:nvSpPr>
            <p:spPr bwMode="auto">
              <a:xfrm>
                <a:off x="-28" y="-14"/>
                <a:ext cx="390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38100" tIns="38100" rIns="78049" bIns="38100" anchor="ctr">
                <a:spAutoFit/>
              </a:bodyPr>
              <a:lstStyle/>
              <a:p>
                <a:pPr marL="1588" algn="ctr"/>
                <a:r>
                  <a:rPr lang="en-US" sz="1400">
                    <a:solidFill>
                      <a:schemeClr val="bg1"/>
                    </a:solidFill>
                    <a:latin typeface="Times New Roman Italic" charset="0"/>
                    <a:cs typeface="Times New Roman Italic" charset="0"/>
                    <a:sym typeface="Times New Roman Italic" charset="0"/>
                  </a:rPr>
                  <a:t>E</a:t>
                </a:r>
                <a:r>
                  <a:rPr lang="en-US" sz="1400" baseline="-25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  <a:sym typeface="Times New Roman" pitchFamily="18" charset="0"/>
                  </a:rPr>
                  <a:t>N</a:t>
                </a:r>
              </a:p>
            </p:txBody>
          </p:sp>
        </p:grpSp>
        <p:sp>
          <p:nvSpPr>
            <p:cNvPr id="56" name="Line 49"/>
            <p:cNvSpPr>
              <a:spLocks noChangeShapeType="1"/>
            </p:cNvSpPr>
            <p:nvPr/>
          </p:nvSpPr>
          <p:spPr bwMode="auto">
            <a:xfrm rot="10800000">
              <a:off x="6662738" y="5260975"/>
              <a:ext cx="7937" cy="544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lIns="0" tIns="0" rIns="0" bIns="0"/>
            <a:lstStyle/>
            <a:p>
              <a:endParaRPr 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xmlns="" val="1930572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 Bayes’ Net: Car</a:t>
            </a:r>
          </a:p>
        </p:txBody>
      </p:sp>
      <p:pic>
        <p:nvPicPr>
          <p:cNvPr id="14339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3700" y="1670050"/>
            <a:ext cx="8509000" cy="478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6553200" cy="1600200"/>
          </a:xfrm>
          <a:ln/>
        </p:spPr>
        <p:txBody>
          <a:bodyPr rIns="132080"/>
          <a:lstStyle/>
          <a:p>
            <a:r>
              <a:rPr lang="en-US"/>
              <a:t>Probabilities in BNs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 sz="2400"/>
              <a:t>Bayes’ nets </a:t>
            </a:r>
            <a:r>
              <a:rPr lang="en-US" sz="2400">
                <a:solidFill>
                  <a:srgbClr val="CC0000"/>
                </a:solidFill>
              </a:rPr>
              <a:t>implicitly</a:t>
            </a:r>
            <a:r>
              <a:rPr lang="en-US" sz="2400"/>
              <a:t> encode joint distributions</a:t>
            </a:r>
          </a:p>
          <a:p>
            <a:pPr marL="782638" lvl="1"/>
            <a:r>
              <a:rPr lang="en-US" sz="2000"/>
              <a:t>As a product of local conditional distributions</a:t>
            </a:r>
          </a:p>
          <a:p>
            <a:pPr marL="782638" lvl="1"/>
            <a:r>
              <a:rPr lang="en-US" sz="2000"/>
              <a:t>To see what probability a BN gives to a full assignment, multiply all the relevant conditionals together:</a:t>
            </a:r>
          </a:p>
          <a:p>
            <a:pPr marL="782638" lvl="1"/>
            <a:endParaRPr lang="en-US" sz="2000"/>
          </a:p>
          <a:p>
            <a:pPr marL="782638" lvl="1"/>
            <a:endParaRPr lang="en-US" sz="2000"/>
          </a:p>
          <a:p>
            <a:endParaRPr lang="en-US" sz="2400"/>
          </a:p>
          <a:p>
            <a:r>
              <a:rPr lang="en-US" sz="2400"/>
              <a:t>This lets us reconstruct any entry of the full joint</a:t>
            </a:r>
          </a:p>
          <a:p>
            <a:r>
              <a:rPr lang="en-US" sz="2400"/>
              <a:t>Not every BN can represent every joint distribution</a:t>
            </a:r>
          </a:p>
          <a:p>
            <a:pPr marL="782638" lvl="1"/>
            <a:r>
              <a:rPr lang="en-US" sz="2000"/>
              <a:t>The topology enforces certain </a:t>
            </a:r>
            <a:r>
              <a:rPr lang="en-US" sz="2000">
                <a:latin typeface="Arial Italic" charset="0"/>
                <a:cs typeface="Arial Italic" charset="0"/>
                <a:sym typeface="Arial Italic" charset="0"/>
              </a:rPr>
              <a:t>independence</a:t>
            </a:r>
            <a:r>
              <a:rPr lang="en-US" sz="2000"/>
              <a:t> assumptions</a:t>
            </a:r>
          </a:p>
          <a:p>
            <a:pPr marL="782638" lvl="1"/>
            <a:r>
              <a:rPr lang="en-US" sz="2000"/>
              <a:t>Compare to the exact decomposition according to the chain rule!</a:t>
            </a:r>
          </a:p>
        </p:txBody>
      </p:sp>
      <p:pic>
        <p:nvPicPr>
          <p:cNvPr id="15364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89300"/>
            <a:ext cx="5778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Independence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N fair, independent coin flips:</a:t>
            </a:r>
          </a:p>
        </p:txBody>
      </p:sp>
      <p:graphicFrame>
        <p:nvGraphicFramePr>
          <p:cNvPr id="17412" name="Group 4"/>
          <p:cNvGraphicFramePr>
            <a:graphicFrameLocks noGrp="1"/>
          </p:cNvGraphicFramePr>
          <p:nvPr/>
        </p:nvGraphicFramePr>
        <p:xfrm>
          <a:off x="1065213" y="2892425"/>
          <a:ext cx="1454150" cy="1066800"/>
        </p:xfrm>
        <a:graphic>
          <a:graphicData uri="http://schemas.openxmlformats.org/drawingml/2006/table">
            <a:tbl>
              <a:tblPr/>
              <a:tblGrid>
                <a:gridCol w="617537"/>
                <a:gridCol w="836613"/>
              </a:tblGrid>
              <a:tr h="533400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h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t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429" name="Picture 2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0488" y="2514600"/>
            <a:ext cx="9112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0" name="Picture 22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3975" y="2514600"/>
            <a:ext cx="92551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1" name="Picture 23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3725" y="2514600"/>
            <a:ext cx="9112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2" name="Picture 24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170238"/>
            <a:ext cx="4699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3" name="Freeform 25"/>
          <p:cNvSpPr>
            <a:spLocks/>
          </p:cNvSpPr>
          <p:nvPr/>
        </p:nvSpPr>
        <p:spPr bwMode="auto">
          <a:xfrm rot="-5400000">
            <a:off x="4171950" y="590550"/>
            <a:ext cx="381000" cy="7124700"/>
          </a:xfrm>
          <a:custGeom>
            <a:avLst/>
            <a:gdLst>
              <a:gd name="T0" fmla="*/ 21600 w 21600"/>
              <a:gd name="T1" fmla="*/ 0 h 21600"/>
              <a:gd name="T2" fmla="*/ 10800 w 21600"/>
              <a:gd name="T3" fmla="*/ 1800 h 21600"/>
              <a:gd name="T4" fmla="*/ 10800 w 21600"/>
              <a:gd name="T5" fmla="*/ 9000 h 21600"/>
              <a:gd name="T6" fmla="*/ 0 w 21600"/>
              <a:gd name="T7" fmla="*/ 10800 h 21600"/>
              <a:gd name="T8" fmla="*/ 10800 w 21600"/>
              <a:gd name="T9" fmla="*/ 12600 h 21600"/>
              <a:gd name="T10" fmla="*/ 10800 w 21600"/>
              <a:gd name="T11" fmla="*/ 19800 h 21600"/>
              <a:gd name="T12" fmla="*/ 21600 w 21600"/>
              <a:gd name="T1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34" name="Rectangle 26"/>
          <p:cNvSpPr>
            <a:spLocks/>
          </p:cNvSpPr>
          <p:nvPr/>
        </p:nvSpPr>
        <p:spPr bwMode="auto">
          <a:xfrm>
            <a:off x="3048000" y="5181600"/>
            <a:ext cx="2895600" cy="129540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35" name="Freeform 27"/>
          <p:cNvSpPr>
            <a:spLocks/>
          </p:cNvSpPr>
          <p:nvPr/>
        </p:nvSpPr>
        <p:spPr bwMode="auto">
          <a:xfrm>
            <a:off x="2667000" y="5105400"/>
            <a:ext cx="152400" cy="1371600"/>
          </a:xfrm>
          <a:custGeom>
            <a:avLst/>
            <a:gdLst>
              <a:gd name="T0" fmla="*/ 21600 w 21600"/>
              <a:gd name="T1" fmla="*/ 0 h 21600"/>
              <a:gd name="T2" fmla="*/ 10800 w 21600"/>
              <a:gd name="T3" fmla="*/ 1800 h 21600"/>
              <a:gd name="T4" fmla="*/ 10800 w 21600"/>
              <a:gd name="T5" fmla="*/ 9000 h 21600"/>
              <a:gd name="T6" fmla="*/ 0 w 21600"/>
              <a:gd name="T7" fmla="*/ 10800 h 21600"/>
              <a:gd name="T8" fmla="*/ 10800 w 21600"/>
              <a:gd name="T9" fmla="*/ 12600 h 21600"/>
              <a:gd name="T10" fmla="*/ 10800 w 21600"/>
              <a:gd name="T11" fmla="*/ 19800 h 21600"/>
              <a:gd name="T12" fmla="*/ 21600 w 21600"/>
              <a:gd name="T1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7436" name="Picture 28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800600"/>
            <a:ext cx="2465388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7" name="Picture 29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588000"/>
            <a:ext cx="32861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8" name="Freeform 30"/>
          <p:cNvSpPr>
            <a:spLocks/>
          </p:cNvSpPr>
          <p:nvPr/>
        </p:nvSpPr>
        <p:spPr bwMode="auto">
          <a:xfrm>
            <a:off x="2971800" y="5791200"/>
            <a:ext cx="2971800" cy="457200"/>
          </a:xfrm>
          <a:custGeom>
            <a:avLst/>
            <a:gdLst>
              <a:gd name="T0" fmla="*/ 0 w 21600"/>
              <a:gd name="T1" fmla="*/ 8625 h 21600"/>
              <a:gd name="T2" fmla="*/ 2273 w 21600"/>
              <a:gd name="T3" fmla="*/ 0 h 21600"/>
              <a:gd name="T4" fmla="*/ 5688 w 21600"/>
              <a:gd name="T5" fmla="*/ 4350 h 21600"/>
              <a:gd name="T6" fmla="*/ 9658 w 21600"/>
              <a:gd name="T7" fmla="*/ 0 h 21600"/>
              <a:gd name="T8" fmla="*/ 13638 w 21600"/>
              <a:gd name="T9" fmla="*/ 8625 h 21600"/>
              <a:gd name="T10" fmla="*/ 18185 w 21600"/>
              <a:gd name="T11" fmla="*/ 0 h 21600"/>
              <a:gd name="T12" fmla="*/ 21600 w 21600"/>
              <a:gd name="T13" fmla="*/ 8625 h 21600"/>
              <a:gd name="T14" fmla="*/ 21600 w 21600"/>
              <a:gd name="T15" fmla="*/ 17250 h 21600"/>
              <a:gd name="T16" fmla="*/ 18185 w 21600"/>
              <a:gd name="T17" fmla="*/ 12975 h 21600"/>
              <a:gd name="T18" fmla="*/ 13638 w 21600"/>
              <a:gd name="T19" fmla="*/ 21600 h 21600"/>
              <a:gd name="T20" fmla="*/ 9704 w 21600"/>
              <a:gd name="T21" fmla="*/ 10200 h 21600"/>
              <a:gd name="T22" fmla="*/ 5792 w 21600"/>
              <a:gd name="T23" fmla="*/ 15075 h 21600"/>
              <a:gd name="T24" fmla="*/ 2273 w 21600"/>
              <a:gd name="T25" fmla="*/ 12975 h 21600"/>
              <a:gd name="T26" fmla="*/ 0 w 21600"/>
              <a:gd name="T27" fmla="*/ 17250 h 21600"/>
              <a:gd name="T28" fmla="*/ 0 w 21600"/>
              <a:gd name="T29" fmla="*/ 8625 h 21600"/>
              <a:gd name="T30" fmla="*/ 0 w 21600"/>
              <a:gd name="T31" fmla="*/ 862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600" h="21600">
                <a:moveTo>
                  <a:pt x="0" y="8625"/>
                </a:moveTo>
                <a:lnTo>
                  <a:pt x="2273" y="0"/>
                </a:lnTo>
                <a:lnTo>
                  <a:pt x="5688" y="4350"/>
                </a:lnTo>
                <a:lnTo>
                  <a:pt x="9658" y="0"/>
                </a:lnTo>
                <a:lnTo>
                  <a:pt x="13638" y="8625"/>
                </a:lnTo>
                <a:lnTo>
                  <a:pt x="18185" y="0"/>
                </a:lnTo>
                <a:lnTo>
                  <a:pt x="21600" y="8625"/>
                </a:lnTo>
                <a:lnTo>
                  <a:pt x="21600" y="17250"/>
                </a:lnTo>
                <a:lnTo>
                  <a:pt x="18185" y="12975"/>
                </a:lnTo>
                <a:lnTo>
                  <a:pt x="13638" y="21600"/>
                </a:lnTo>
                <a:lnTo>
                  <a:pt x="9704" y="10200"/>
                </a:lnTo>
                <a:lnTo>
                  <a:pt x="5792" y="15075"/>
                </a:lnTo>
                <a:lnTo>
                  <a:pt x="2273" y="12975"/>
                </a:lnTo>
                <a:lnTo>
                  <a:pt x="0" y="17250"/>
                </a:lnTo>
                <a:lnTo>
                  <a:pt x="0" y="8625"/>
                </a:lnTo>
                <a:close/>
                <a:moveTo>
                  <a:pt x="0" y="8625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17439" name="Group 31"/>
          <p:cNvGraphicFramePr>
            <a:graphicFrameLocks noGrp="1"/>
          </p:cNvGraphicFramePr>
          <p:nvPr/>
        </p:nvGraphicFramePr>
        <p:xfrm>
          <a:off x="3009900" y="2895600"/>
          <a:ext cx="1452563" cy="1066800"/>
        </p:xfrm>
        <a:graphic>
          <a:graphicData uri="http://schemas.openxmlformats.org/drawingml/2006/table">
            <a:tbl>
              <a:tblPr/>
              <a:tblGrid>
                <a:gridCol w="617538"/>
                <a:gridCol w="835025"/>
              </a:tblGrid>
              <a:tr h="533400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h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t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56" name="Group 48"/>
          <p:cNvGraphicFramePr>
            <a:graphicFrameLocks noGrp="1"/>
          </p:cNvGraphicFramePr>
          <p:nvPr/>
        </p:nvGraphicFramePr>
        <p:xfrm>
          <a:off x="6134100" y="2895600"/>
          <a:ext cx="1452563" cy="1066800"/>
        </p:xfrm>
        <a:graphic>
          <a:graphicData uri="http://schemas.openxmlformats.org/drawingml/2006/table">
            <a:tbl>
              <a:tblPr/>
              <a:tblGrid>
                <a:gridCol w="617538"/>
                <a:gridCol w="835025"/>
              </a:tblGrid>
              <a:tr h="533400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h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t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0.5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Coin Flips</a:t>
            </a:r>
          </a:p>
        </p:txBody>
      </p:sp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1447800" y="2895600"/>
            <a:ext cx="762000" cy="762000"/>
            <a:chOff x="0" y="0"/>
            <a:chExt cx="480" cy="480"/>
          </a:xfrm>
        </p:grpSpPr>
        <p:sp>
          <p:nvSpPr>
            <p:cNvPr id="18435" name="Oval 3"/>
            <p:cNvSpPr>
              <a:spLocks/>
            </p:cNvSpPr>
            <p:nvPr/>
          </p:nvSpPr>
          <p:spPr bwMode="auto">
            <a:xfrm>
              <a:off x="0" y="0"/>
              <a:ext cx="480" cy="480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36" name="Rectangle 4"/>
            <p:cNvSpPr>
              <a:spLocks/>
            </p:cNvSpPr>
            <p:nvPr/>
          </p:nvSpPr>
          <p:spPr bwMode="auto">
            <a:xfrm>
              <a:off x="93" y="68"/>
              <a:ext cx="293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X</a:t>
              </a:r>
              <a:r>
                <a:rPr lang="en-US" sz="2800" baseline="-25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1</a:t>
              </a:r>
            </a:p>
          </p:txBody>
        </p:sp>
      </p:grpSp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3124200" y="2895600"/>
            <a:ext cx="762000" cy="762000"/>
            <a:chOff x="0" y="0"/>
            <a:chExt cx="480" cy="480"/>
          </a:xfrm>
        </p:grpSpPr>
        <p:sp>
          <p:nvSpPr>
            <p:cNvPr id="18438" name="Oval 6"/>
            <p:cNvSpPr>
              <a:spLocks/>
            </p:cNvSpPr>
            <p:nvPr/>
          </p:nvSpPr>
          <p:spPr bwMode="auto">
            <a:xfrm>
              <a:off x="0" y="0"/>
              <a:ext cx="480" cy="480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39" name="Rectangle 7"/>
            <p:cNvSpPr>
              <a:spLocks/>
            </p:cNvSpPr>
            <p:nvPr/>
          </p:nvSpPr>
          <p:spPr bwMode="auto">
            <a:xfrm>
              <a:off x="93" y="68"/>
              <a:ext cx="293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X</a:t>
              </a:r>
              <a:r>
                <a:rPr lang="en-US" sz="2800" baseline="-25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2</a:t>
              </a:r>
            </a:p>
          </p:txBody>
        </p:sp>
      </p:grpSp>
      <p:grpSp>
        <p:nvGrpSpPr>
          <p:cNvPr id="18443" name="Group 11"/>
          <p:cNvGrpSpPr>
            <a:grpSpLocks/>
          </p:cNvGrpSpPr>
          <p:nvPr/>
        </p:nvGrpSpPr>
        <p:grpSpPr bwMode="auto">
          <a:xfrm>
            <a:off x="6553200" y="2895600"/>
            <a:ext cx="762000" cy="762000"/>
            <a:chOff x="0" y="0"/>
            <a:chExt cx="480" cy="480"/>
          </a:xfrm>
        </p:grpSpPr>
        <p:sp>
          <p:nvSpPr>
            <p:cNvPr id="18441" name="Oval 9"/>
            <p:cNvSpPr>
              <a:spLocks/>
            </p:cNvSpPr>
            <p:nvPr/>
          </p:nvSpPr>
          <p:spPr bwMode="auto">
            <a:xfrm>
              <a:off x="0" y="0"/>
              <a:ext cx="480" cy="480"/>
            </a:xfrm>
            <a:prstGeom prst="ellipse">
              <a:avLst/>
            </a:prstGeom>
            <a:solidFill>
              <a:srgbClr val="FFFFFF"/>
            </a:solidFill>
            <a:ln w="2857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42" name="Rectangle 10"/>
            <p:cNvSpPr>
              <a:spLocks/>
            </p:cNvSpPr>
            <p:nvPr/>
          </p:nvSpPr>
          <p:spPr bwMode="auto">
            <a:xfrm>
              <a:off x="93" y="68"/>
              <a:ext cx="293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 sz="28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X</a:t>
              </a:r>
              <a:r>
                <a:rPr lang="en-US" sz="2800" baseline="-25000">
                  <a:solidFill>
                    <a:schemeClr val="tx1"/>
                  </a:solidFill>
                  <a:latin typeface="Times New Roman Italic" charset="0"/>
                  <a:cs typeface="Times New Roman Italic" charset="0"/>
                  <a:sym typeface="Times New Roman Italic" charset="0"/>
                </a:rPr>
                <a:t>n</a:t>
              </a:r>
            </a:p>
          </p:txBody>
        </p:sp>
      </p:grpSp>
      <p:pic>
        <p:nvPicPr>
          <p:cNvPr id="18444" name="Picture 1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00400"/>
            <a:ext cx="4699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5" name="Rectangle 1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r>
              <a:rPr lang="en-US"/>
              <a:t>N independent coin flips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No interactions between variables: </a:t>
            </a:r>
            <a:r>
              <a:rPr lang="en-US">
                <a:solidFill>
                  <a:srgbClr val="CC0000"/>
                </a:solidFill>
              </a:rPr>
              <a:t>absolute independence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an-berkeley-nlp-v1">
  <a:themeElements>
    <a:clrScheme name="1_dan-berkeley-nlp-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an-berkeley-nlp-v1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1_dan-berkeley-nlp-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an-berkeley-nlp-v1">
  <a:themeElements>
    <a:clrScheme name="dan-berkeley-nlp-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an-berkeley-nlp-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an-berkeley-nlp-v1 copy 5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 copy 5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an-berkeley-nlp-v1 copy 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an-berkeley-nlp-v1 copy 6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 copy 6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an-berkeley-nlp-v1 copy 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an-berkeley-nlp-v1 copy 3">
  <a:themeElements>
    <a:clrScheme name="dan-berkeley-nlp-v1 copy 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 copy 3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an-berkeley-nlp-v1 copy 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an-berkeley-nlp-v1 copy 4">
  <a:themeElements>
    <a:clrScheme name="dan-berkeley-nlp-v1 copy 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 copy 4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an-berkeley-nlp-v1 copy 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dan-berkeley-nlp-v1 copy 1">
  <a:themeElements>
    <a:clrScheme name="dan-berkeley-nlp-v1 copy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 copy 1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an-berkeley-nlp-v1 copy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dan-berkeley-nlp-v1 copy 2">
  <a:themeElements>
    <a:clrScheme name="dan-berkeley-nlp-v1 copy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 copy 2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an-berkeley-nlp-v1 copy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dan-berkeley-nlp-v1 copy">
  <a:themeElements>
    <a:clrScheme name="dan-berkeley-nlp-v1 cop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 copy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an-berkeley-nlp-v1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Pages>0</Pages>
  <Words>2156</Words>
  <Characters>0</Characters>
  <Application>Microsoft Office PowerPoint</Application>
  <PresentationFormat>On-screen Show (4:3)</PresentationFormat>
  <Lines>0</Lines>
  <Paragraphs>633</Paragraphs>
  <Slides>42</Slides>
  <Notes>23</Notes>
  <HiddenSlides>7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1_dan-berkeley-nlp-v1</vt:lpstr>
      <vt:lpstr>dan-berkeley-nlp-v1</vt:lpstr>
      <vt:lpstr>dan-berkeley-nlp-v1 copy 5</vt:lpstr>
      <vt:lpstr>dan-berkeley-nlp-v1 copy 6</vt:lpstr>
      <vt:lpstr>dan-berkeley-nlp-v1 copy 3</vt:lpstr>
      <vt:lpstr>dan-berkeley-nlp-v1 copy 4</vt:lpstr>
      <vt:lpstr>dan-berkeley-nlp-v1 copy 1</vt:lpstr>
      <vt:lpstr>dan-berkeley-nlp-v1 copy 2</vt:lpstr>
      <vt:lpstr>dan-berkeley-nlp-v1 copy</vt:lpstr>
      <vt:lpstr>CSE 473: Artificial Intelligence Spring 2012</vt:lpstr>
      <vt:lpstr>Outline</vt:lpstr>
      <vt:lpstr>Bayes’ Nets: Big Picture</vt:lpstr>
      <vt:lpstr>Bayes’ Net Semantics</vt:lpstr>
      <vt:lpstr>Hidden Markov Models</vt:lpstr>
      <vt:lpstr>Example Bayes’ Net: Car</vt:lpstr>
      <vt:lpstr>Probabilities in BNs</vt:lpstr>
      <vt:lpstr>Example: Independence</vt:lpstr>
      <vt:lpstr>Example: Coin Flips</vt:lpstr>
      <vt:lpstr>Independence</vt:lpstr>
      <vt:lpstr>Independence</vt:lpstr>
      <vt:lpstr>Independence</vt:lpstr>
      <vt:lpstr>Example: Independence?</vt:lpstr>
      <vt:lpstr>Conditional Independence</vt:lpstr>
      <vt:lpstr>Conditional Independence</vt:lpstr>
      <vt:lpstr>A, B Conditionally Independent Given C</vt:lpstr>
      <vt:lpstr>A, B Conditionally Independent Given C</vt:lpstr>
      <vt:lpstr>A, B Conditionally Independent Given C</vt:lpstr>
      <vt:lpstr>Conditional Independence</vt:lpstr>
      <vt:lpstr>Ghostbusters Chain Rule</vt:lpstr>
      <vt:lpstr>Example: Traffic</vt:lpstr>
      <vt:lpstr>Example: Alarm Network</vt:lpstr>
      <vt:lpstr>Example: Alarm Network</vt:lpstr>
      <vt:lpstr>Example: Traffic II</vt:lpstr>
      <vt:lpstr>Changing Bayes’ Net Structure</vt:lpstr>
      <vt:lpstr>Example: Independence</vt:lpstr>
      <vt:lpstr>Example: Coins</vt:lpstr>
      <vt:lpstr>Topology Limits Distributions</vt:lpstr>
      <vt:lpstr>Independence in a BN</vt:lpstr>
      <vt:lpstr>Causal Chains</vt:lpstr>
      <vt:lpstr>Common Parent</vt:lpstr>
      <vt:lpstr>Common Parent</vt:lpstr>
      <vt:lpstr>Common Effect</vt:lpstr>
      <vt:lpstr>Common Effect</vt:lpstr>
      <vt:lpstr>The General Case</vt:lpstr>
      <vt:lpstr>Reachability</vt:lpstr>
      <vt:lpstr>Reachability (D-Separation)</vt:lpstr>
      <vt:lpstr>Example: Independent?</vt:lpstr>
      <vt:lpstr>Example: Independent?</vt:lpstr>
      <vt:lpstr>Example</vt:lpstr>
      <vt:lpstr>Summary</vt:lpstr>
      <vt:lpstr>Bayes’ Nets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294-5: Statistical Natural Language Processing</dc:title>
  <dc:creator>Preferred Customer</dc:creator>
  <cp:lastModifiedBy>cse</cp:lastModifiedBy>
  <cp:revision>26</cp:revision>
  <dcterms:modified xsi:type="dcterms:W3CDTF">2012-05-18T19:08:17Z</dcterms:modified>
</cp:coreProperties>
</file>