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46.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s/slide79.xml" ContentType="application/vnd.openxmlformats-officedocument.presentationml.slide+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Lst>
  <p:notesMasterIdLst>
    <p:notesMasterId r:id="rId90"/>
  </p:notesMasterIdLst>
  <p:sldIdLst>
    <p:sldId id="256" r:id="rId8"/>
    <p:sldId id="368" r:id="rId9"/>
    <p:sldId id="307" r:id="rId10"/>
    <p:sldId id="277" r:id="rId11"/>
    <p:sldId id="365" r:id="rId12"/>
    <p:sldId id="279" r:id="rId13"/>
    <p:sldId id="281" r:id="rId14"/>
    <p:sldId id="286" r:id="rId15"/>
    <p:sldId id="289" r:id="rId16"/>
    <p:sldId id="290" r:id="rId17"/>
    <p:sldId id="293" r:id="rId18"/>
    <p:sldId id="294" r:id="rId19"/>
    <p:sldId id="295" r:id="rId20"/>
    <p:sldId id="362" r:id="rId21"/>
    <p:sldId id="363" r:id="rId22"/>
    <p:sldId id="364" r:id="rId23"/>
    <p:sldId id="309" r:id="rId24"/>
    <p:sldId id="366" r:id="rId25"/>
    <p:sldId id="319" r:id="rId26"/>
    <p:sldId id="367" r:id="rId27"/>
    <p:sldId id="320" r:id="rId28"/>
    <p:sldId id="321" r:id="rId29"/>
    <p:sldId id="322" r:id="rId30"/>
    <p:sldId id="323" r:id="rId31"/>
    <p:sldId id="263" r:id="rId32"/>
    <p:sldId id="258" r:id="rId33"/>
    <p:sldId id="265" r:id="rId34"/>
    <p:sldId id="268" r:id="rId35"/>
    <p:sldId id="274" r:id="rId36"/>
    <p:sldId id="275" r:id="rId37"/>
    <p:sldId id="276" r:id="rId38"/>
    <p:sldId id="278" r:id="rId39"/>
    <p:sldId id="340" r:id="rId40"/>
    <p:sldId id="282" r:id="rId41"/>
    <p:sldId id="283" r:id="rId42"/>
    <p:sldId id="284" r:id="rId43"/>
    <p:sldId id="259" r:id="rId44"/>
    <p:sldId id="291" r:id="rId45"/>
    <p:sldId id="260" r:id="rId46"/>
    <p:sldId id="296" r:id="rId47"/>
    <p:sldId id="297" r:id="rId48"/>
    <p:sldId id="298" r:id="rId49"/>
    <p:sldId id="301" r:id="rId50"/>
    <p:sldId id="303" r:id="rId51"/>
    <p:sldId id="305" r:id="rId52"/>
    <p:sldId id="315" r:id="rId53"/>
    <p:sldId id="327" r:id="rId54"/>
    <p:sldId id="328" r:id="rId55"/>
    <p:sldId id="329" r:id="rId56"/>
    <p:sldId id="261" r:id="rId57"/>
    <p:sldId id="330" r:id="rId58"/>
    <p:sldId id="331" r:id="rId59"/>
    <p:sldId id="332" r:id="rId60"/>
    <p:sldId id="333" r:id="rId61"/>
    <p:sldId id="336" r:id="rId62"/>
    <p:sldId id="267" r:id="rId63"/>
    <p:sldId id="334" r:id="rId64"/>
    <p:sldId id="269" r:id="rId65"/>
    <p:sldId id="264" r:id="rId66"/>
    <p:sldId id="341" r:id="rId67"/>
    <p:sldId id="342" r:id="rId68"/>
    <p:sldId id="347" r:id="rId69"/>
    <p:sldId id="348" r:id="rId70"/>
    <p:sldId id="349" r:id="rId71"/>
    <p:sldId id="350" r:id="rId72"/>
    <p:sldId id="351" r:id="rId73"/>
    <p:sldId id="262" r:id="rId74"/>
    <p:sldId id="266" r:id="rId75"/>
    <p:sldId id="352" r:id="rId76"/>
    <p:sldId id="270" r:id="rId77"/>
    <p:sldId id="271" r:id="rId78"/>
    <p:sldId id="272" r:id="rId79"/>
    <p:sldId id="273" r:id="rId80"/>
    <p:sldId id="353" r:id="rId81"/>
    <p:sldId id="354" r:id="rId82"/>
    <p:sldId id="355" r:id="rId83"/>
    <p:sldId id="356" r:id="rId84"/>
    <p:sldId id="357" r:id="rId85"/>
    <p:sldId id="358" r:id="rId86"/>
    <p:sldId id="359" r:id="rId87"/>
    <p:sldId id="360" r:id="rId88"/>
    <p:sldId id="361" r:id="rId89"/>
  </p:sldIdLst>
  <p:sldSz cx="9144000" cy="6858000" type="screen4x3"/>
  <p:notesSz cx="6858000" cy="9144000"/>
  <p:defaultTextStyle>
    <a:defPPr>
      <a:defRPr lang="en-US"/>
    </a:defPPr>
    <a:lvl1pPr algn="l" rtl="0" fontAlgn="base">
      <a:spcBef>
        <a:spcPct val="0"/>
      </a:spcBef>
      <a:spcAft>
        <a:spcPct val="0"/>
      </a:spcAft>
      <a:defRPr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kern="1200">
        <a:solidFill>
          <a:srgbClr val="000000"/>
        </a:solidFill>
        <a:latin typeface="Arial" charset="0"/>
        <a:ea typeface="ヒラギノ角ゴ ProN W3" charset="0"/>
        <a:cs typeface="ヒラギノ角ゴ ProN W3" charset="0"/>
        <a:sym typeface="Arial" charset="0"/>
      </a:defRPr>
    </a:lvl5pPr>
    <a:lvl6pPr marL="2286000" algn="l" defTabSz="914400" rtl="0" eaLnBrk="1" latinLnBrk="0" hangingPunct="1">
      <a:defRPr kern="1200">
        <a:solidFill>
          <a:srgbClr val="000000"/>
        </a:solidFill>
        <a:latin typeface="Arial" charset="0"/>
        <a:ea typeface="ヒラギノ角ゴ ProN W3" charset="0"/>
        <a:cs typeface="ヒラギノ角ゴ ProN W3" charset="0"/>
        <a:sym typeface="Arial" charset="0"/>
      </a:defRPr>
    </a:lvl6pPr>
    <a:lvl7pPr marL="2743200" algn="l" defTabSz="914400" rtl="0" eaLnBrk="1" latinLnBrk="0" hangingPunct="1">
      <a:defRPr kern="1200">
        <a:solidFill>
          <a:srgbClr val="000000"/>
        </a:solidFill>
        <a:latin typeface="Arial" charset="0"/>
        <a:ea typeface="ヒラギノ角ゴ ProN W3" charset="0"/>
        <a:cs typeface="ヒラギノ角ゴ ProN W3" charset="0"/>
        <a:sym typeface="Arial" charset="0"/>
      </a:defRPr>
    </a:lvl7pPr>
    <a:lvl8pPr marL="3200400" algn="l" defTabSz="914400" rtl="0" eaLnBrk="1" latinLnBrk="0" hangingPunct="1">
      <a:defRPr kern="1200">
        <a:solidFill>
          <a:srgbClr val="000000"/>
        </a:solidFill>
        <a:latin typeface="Arial" charset="0"/>
        <a:ea typeface="ヒラギノ角ゴ ProN W3" charset="0"/>
        <a:cs typeface="ヒラギノ角ゴ ProN W3" charset="0"/>
        <a:sym typeface="Arial" charset="0"/>
      </a:defRPr>
    </a:lvl8pPr>
    <a:lvl9pPr marL="3657600" algn="l" defTabSz="914400" rtl="0" eaLnBrk="1" latinLnBrk="0" hangingPunct="1">
      <a:defRPr kern="1200">
        <a:solidFill>
          <a:srgbClr val="000000"/>
        </a:solidFill>
        <a:latin typeface="Arial" charset="0"/>
        <a:ea typeface="ヒラギノ角ゴ ProN W3" charset="0"/>
        <a:cs typeface="ヒラギノ角ゴ ProN W3"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75" d="100"/>
          <a:sy n="175" d="100"/>
        </p:scale>
        <p:origin x="-960" y="-84"/>
      </p:cViewPr>
      <p:guideLst>
        <p:guide orient="horz" pos="2160"/>
        <p:guide pos="2880"/>
      </p:guideLst>
    </p:cSldViewPr>
  </p:slideViewPr>
  <p:notesTextViewPr>
    <p:cViewPr>
      <p:scale>
        <a:sx n="1" d="1"/>
        <a:sy n="1" d="1"/>
      </p:scale>
      <p:origin x="0" y="0"/>
    </p:cViewPr>
  </p:notesTextViewPr>
  <p:sorterViewPr>
    <p:cViewPr>
      <p:scale>
        <a:sx n="142" d="100"/>
        <a:sy n="142"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slide" Target="slides/slide82.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notesMaster" Target="notesMasters/notesMaster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p:spPr>
      </p:sp>
      <p:sp>
        <p:nvSpPr>
          <p:cNvPr id="18434" name="Rectangle 2"/>
          <p:cNvSpPr>
            <a:spLocks noGrp="1" noChangeArrowheads="1"/>
          </p:cNvSpPr>
          <p:nvPr>
            <p:ph type="body" sz="quarter" idx="1"/>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
          <p:cNvSpPr>
            <a:spLocks noGrp="1" noRot="1" noChangeAspect="1" noChangeArrowheads="1" noTextEdit="1"/>
          </p:cNvSpPr>
          <p:nvPr>
            <p:ph type="sldImg"/>
          </p:nvPr>
        </p:nvSpPr>
        <p:spPr>
          <a:solidFill>
            <a:srgbClr val="FFFFFF"/>
          </a:solidFill>
          <a:ln/>
        </p:spPr>
      </p:sp>
      <p:sp>
        <p:nvSpPr>
          <p:cNvPr id="89091" name="Rectangle 2"/>
          <p:cNvSpPr>
            <a:spLocks noGrp="1" noChangeArrowheads="1"/>
          </p:cNvSpPr>
          <p:nvPr>
            <p:ph type="body" idx="1"/>
          </p:nvPr>
        </p:nvSpPr>
        <p:spPr>
          <a:noFill/>
        </p:spPr>
        <p:txBody>
          <a:bodyPr/>
          <a:lstStyle/>
          <a:p>
            <a:pPr eaLnBrk="1" hangingPunct="1"/>
            <a:r>
              <a:rPr lang="en-US" smtClean="0">
                <a:latin typeface="Helvetica" charset="0"/>
                <a:cs typeface="Helvetica" charset="0"/>
                <a:sym typeface="Helvetica" charset="0"/>
              </a:rPr>
              <a:t>review normalization trick here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4839" y="8685611"/>
            <a:ext cx="2972027" cy="456406"/>
          </a:xfrm>
          <a:prstGeom prst="rect">
            <a:avLst/>
          </a:prstGeom>
        </p:spPr>
        <p:txBody>
          <a:bodyPr/>
          <a:lstStyle/>
          <a:p>
            <a:fld id="{D229F132-3691-43A5-9FD9-9DC86FEA75F8}"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B375E22C-7B2B-43D6-860A-6F7B4A7895AB}"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0EF98563-6B1C-45E2-AB20-5744AF66C93F}"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CC09DF59-87F3-4CEA-A6A2-75DCA27299F9}"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61B0FC6-2C51-4FCF-A622-6A3F4CA6F8BA}"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FF3630C2-67C9-4E84-927A-57A1F2D2A9BD}"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BB3BAD0C-4590-4772-BDE9-62F6F00997CA}"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A16327E5-10D4-4618-8F8F-AE0FC78DA085}"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BB084708-A8A4-4C0A-A04A-C3046F436C03}"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6BFB5460-C5D8-4D18-B916-4F3A64907CA5}" type="slidenum">
              <a:rPr lang="en-US"/>
              <a:pPr>
                <a:defRPr/>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5CF873C2-882B-4C48-8DD7-9A636E2576BF}" type="slidenum">
              <a:rPr lang="en-US"/>
              <a:pPr>
                <a:defRPr/>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FE16D52C-0925-45A0-8C10-090199A4749F}"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B630F1D0-9ADC-4CCC-BFE4-32544BE0C35B}" type="slidenum">
              <a:rPr lang="en-US"/>
              <a:pPr>
                <a:defRPr/>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E76C3434-3308-4900-BBE4-9A071258B21D}" type="slidenum">
              <a:rPr lang="en-US"/>
              <a:pPr>
                <a:defRPr/>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61B266A-7956-480E-AF44-B1A0F79F9811}" type="slidenum">
              <a:rPr lang="en-US"/>
              <a:pPr>
                <a:defRPr/>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803FB3F2-C65D-4439-A93D-E118D5B05EC2}" type="slidenum">
              <a:rPr lang="en-US"/>
              <a:pPr>
                <a:defRPr/>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C76FD865-6271-4076-926D-BC105FA81E70}" type="slidenum">
              <a:rPr lang="en-US"/>
              <a:pPr>
                <a:defRPr/>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8D74A500-ED2E-4B22-AD50-5DA2EA0FD4C6}" type="slidenum">
              <a:rPr lang="en-US"/>
              <a:pPr>
                <a:defRPr/>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385B2CE6-670F-4535-A045-A789AE9C08A4}" type="slidenum">
              <a:rPr lang="en-US"/>
              <a:pPr>
                <a:defRPr/>
              </a:pPr>
              <a:t>‹#›</a:t>
            </a:fld>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65E6D2E5-0C85-47F1-B348-FDF159A206B5}" type="slidenum">
              <a:rPr lang="en-US"/>
              <a:pPr>
                <a:defRPr/>
              </a:pPr>
              <a:t>‹#›</a:t>
            </a:fld>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A453832D-2873-415B-A220-F9CABB75FD72}" type="slidenum">
              <a:rPr lang="en-US"/>
              <a:pPr>
                <a:defRPr/>
              </a:pPr>
              <a:t>‹#›</a:t>
            </a:fld>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E774627D-99D8-47EA-A69D-410E0E6BFC12}" type="slidenum">
              <a:rPr lang="en-US"/>
              <a:pPr>
                <a:defRPr/>
              </a:pPr>
              <a:t>‹#›</a:t>
            </a:fld>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1F3039D8-5A4A-4888-80C9-5F8F15A510A0}"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20AC736E-153D-4EF4-A45F-F0581B45BF54}" type="slidenum">
              <a:rPr lang="en-US"/>
              <a:pPr>
                <a:defRPr/>
              </a:pPr>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5B533FE1-FBDC-4330-8DCB-475BFCEB7A9E}" type="slidenum">
              <a:rPr lang="en-US"/>
              <a:pPr>
                <a:defRPr/>
              </a:pPr>
              <a:t>‹#›</a:t>
            </a:fld>
            <a:endParaRPr 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8E5348FD-7C30-43F5-A883-FBE866046E09}" type="slidenum">
              <a:rPr lang="en-US"/>
              <a:pPr>
                <a:defRPr/>
              </a:pPr>
              <a:t>‹#›</a:t>
            </a:fld>
            <a:endParaRPr 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08468DA0-92CE-44BB-A7FD-DC70D5641742}" type="slidenum">
              <a:rPr lang="en-US"/>
              <a:pPr>
                <a:defRPr/>
              </a:pPr>
              <a:t>‹#›</a:t>
            </a:fld>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9DD9EAEF-6FD1-48EA-82AE-EB2BF4D4964F}" type="slidenum">
              <a:rPr lang="en-US"/>
              <a:pPr>
                <a:defRPr/>
              </a:pPr>
              <a:t>‹#›</a:t>
            </a:fld>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CF92E8E3-3F8A-43BE-BDE3-0EB3D278FAF4}" type="slidenum">
              <a:rPr lang="en-US"/>
              <a:pPr>
                <a:defRPr/>
              </a:pPr>
              <a:t>‹#›</a:t>
            </a:fld>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54C6FDF7-AEE5-440F-A923-CB2A5DA56969}" type="slidenum">
              <a:rPr lang="en-US"/>
              <a:pPr>
                <a:defRPr/>
              </a:pPr>
              <a:t>‹#›</a:t>
            </a:fld>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F1AB8784-BC61-4DDD-AE8A-5B06BC1198C4}" type="slidenum">
              <a:rPr lang="en-US"/>
              <a:pPr>
                <a:defRPr/>
              </a:pPr>
              <a:t>‹#›</a:t>
            </a:fld>
            <a:endParaRPr lang="en-US"/>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33645DB6-173A-4B97-8922-03EFD97CADB8}" type="slidenum">
              <a:rPr lang="en-US"/>
              <a:pPr>
                <a:defRPr/>
              </a:pPr>
              <a:t>‹#›</a:t>
            </a:fld>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F0EE5EF7-9F23-4133-BB5B-DCE813441E07}" type="slidenum">
              <a:rPr lang="en-US"/>
              <a:pPr>
                <a:defRPr/>
              </a:pPr>
              <a:t>‹#›</a:t>
            </a:fld>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3B454FD2-C84E-4BDD-8EEC-45C7BF69AA3A}"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470E6CC7-F4D6-4B07-858E-515B915AC564}" type="slidenum">
              <a:rPr lang="en-US"/>
              <a:pPr>
                <a:defRPr/>
              </a:pPr>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F946173B-E881-4072-9BA6-516968B66F51}" type="slidenum">
              <a:rPr lang="en-US"/>
              <a:pPr>
                <a:defRPr/>
              </a:pPr>
              <a:t>‹#›</a:t>
            </a:fld>
            <a:endParaRPr lang="en-US"/>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D54DF3DE-B016-4715-BC1C-6DCDE768C355}" type="slidenum">
              <a:rPr lang="en-US"/>
              <a:pPr>
                <a:defRPr/>
              </a:pPr>
              <a:t>‹#›</a:t>
            </a:fld>
            <a:endParaRPr lang="en-US"/>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AD17C47C-E6EC-4DC4-8DB8-E05FAA51147F}" type="slidenum">
              <a:rPr lang="en-US"/>
              <a:pPr>
                <a:defRPr/>
              </a:pPr>
              <a:t>‹#›</a:t>
            </a:fld>
            <a:endParaRPr lang="en-US"/>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EBF5C4AE-E19B-485F-8606-246C422106A5}" type="slidenum">
              <a:rPr lang="en-US"/>
              <a:pPr>
                <a:defRPr/>
              </a:pPr>
              <a:t>‹#›</a:t>
            </a:fld>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19C7D1A-3507-4ABE-888B-9548316A2C13}" type="slidenum">
              <a:rPr lang="en-US"/>
              <a:pPr>
                <a:defRPr/>
              </a:pPr>
              <a:t>‹#›</a:t>
            </a:fld>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A775D735-B6EA-4C5D-B3EC-98487BACFA54}" type="slidenum">
              <a:rPr lang="en-US"/>
              <a:pPr>
                <a:defRPr/>
              </a:pPr>
              <a:t>‹#›</a:t>
            </a:fld>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84747330-3824-42DD-8396-B5D9FE93FC23}" type="slidenum">
              <a:rPr lang="en-US"/>
              <a:pPr>
                <a:defRPr/>
              </a:pPr>
              <a:t>‹#›</a:t>
            </a:fld>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222D1704-00DC-4CCB-BC6F-9F14A5AF5AFD}" type="slidenum">
              <a:rPr lang="en-US"/>
              <a:pPr>
                <a:defRPr/>
              </a:pPr>
              <a:t>‹#›</a:t>
            </a:fld>
            <a:endParaRPr lang="en-US"/>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417BC5B2-B09E-41F3-BBA5-94808309EB1E}" type="slidenum">
              <a:rPr lang="en-US"/>
              <a:pPr>
                <a:defRPr/>
              </a:pPr>
              <a:t>‹#›</a:t>
            </a:fld>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0E923233-81CA-4668-8E68-DE5FB5EC68CC}"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558283DF-A79E-478D-9BE1-B799797DAFB6}" type="slidenum">
              <a:rPr lang="en-US"/>
              <a:pPr>
                <a:defRPr/>
              </a:pPr>
              <a:t>‹#›</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717526FC-7189-4161-8624-7910FDE1A742}" type="slidenum">
              <a:rPr lang="en-US"/>
              <a:pPr>
                <a:defRPr/>
              </a:pPr>
              <a:t>‹#›</a:t>
            </a:fld>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06B24A77-114E-4764-8E58-6BA79C07B8D9}" type="slidenum">
              <a:rPr lang="en-US"/>
              <a:pPr>
                <a:defRPr/>
              </a:pPr>
              <a:t>‹#›</a:t>
            </a:fld>
            <a:endParaRPr lang="en-US"/>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116979A0-EBEE-4AF5-8E97-B4A7709FD562}" type="slidenum">
              <a:rPr lang="en-US"/>
              <a:pPr>
                <a:defRPr/>
              </a:pPr>
              <a:t>‹#›</a:t>
            </a:fld>
            <a:endParaRPr lang="en-US"/>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D56E99EB-F4F1-439D-9440-5E3DE6ED8A30}" type="slidenum">
              <a:rPr lang="en-US"/>
              <a:pPr>
                <a:defRPr/>
              </a:pPr>
              <a:t>‹#›</a:t>
            </a:fld>
            <a:endParaRPr lang="en-US"/>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B4CAC7F0-2B38-4397-A27E-FBF03896AAE5}" type="slidenum">
              <a:rPr lang="en-US"/>
              <a:pPr>
                <a:defRPr/>
              </a:pPr>
              <a:t>‹#›</a:t>
            </a:fld>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A2BB6B05-41DA-49AE-8E37-CD8BF609B347}" type="slidenum">
              <a:rPr lang="en-US"/>
              <a:pPr>
                <a:defRPr/>
              </a:pPr>
              <a:t>‹#›</a:t>
            </a:fld>
            <a:endParaRPr 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1CF3DB71-A02E-417E-9F05-A44983BCDFB3}" type="slidenum">
              <a:rPr lang="en-US"/>
              <a:pPr>
                <a:defRPr/>
              </a:pPr>
              <a:t>‹#›</a:t>
            </a:fld>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57150760-9D30-4CEB-9B3F-E390731CBF70}" type="slidenum">
              <a:rPr lang="en-US"/>
              <a:pPr>
                <a:defRPr/>
              </a:pPr>
              <a:t>‹#›</a:t>
            </a:fld>
            <a:endParaRPr 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AADD56A5-A074-43B1-9F4D-BB3D8ED04CA2}"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28146334-E4CD-4CE9-9D9A-94B4C0AB2FA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0"/>
            <a:ext cx="8229600" cy="1600200"/>
          </a:xfrm>
          <a:prstGeom prst="rect">
            <a:avLst/>
          </a:prstGeom>
          <a:noFill/>
          <a:ln w="12700">
            <a:noFill/>
            <a:miter lim="800000"/>
            <a:headEnd/>
            <a:tailEnd/>
          </a:ln>
          <a:effectLst/>
        </p:spPr>
        <p:txBody>
          <a:bodyPr vert="horz" wrap="square" lIns="50800" tIns="50800" rIns="91440" bIns="50800" numCol="1" anchor="ctr" anchorCtr="0" compatLnSpc="1">
            <a:prstTxWarp prst="textNoShape">
              <a:avLst/>
            </a:prstTxWarp>
          </a:bodyPr>
          <a:lstStyle/>
          <a:p>
            <a:pPr lvl="0"/>
            <a:r>
              <a:rPr lang="en-US" smtClean="0">
                <a:sym typeface="Arial" charset="0"/>
              </a:rPr>
              <a:t>Click to edit Master title style</a:t>
            </a:r>
          </a:p>
        </p:txBody>
      </p:sp>
      <p:sp>
        <p:nvSpPr>
          <p:cNvPr id="1027" name="Rectangle 2"/>
          <p:cNvSpPr>
            <a:spLocks noGrp="1" noChangeArrowheads="1"/>
          </p:cNvSpPr>
          <p:nvPr>
            <p:ph type="body" idx="1"/>
          </p:nvPr>
        </p:nvSpPr>
        <p:spPr bwMode="auto">
          <a:xfrm>
            <a:off x="457200" y="1600200"/>
            <a:ext cx="8229600" cy="5257800"/>
          </a:xfrm>
          <a:prstGeom prst="rect">
            <a:avLst/>
          </a:prstGeom>
          <a:noFill/>
          <a:ln w="12700">
            <a:noFill/>
            <a:miter lim="800000"/>
            <a:headEnd/>
            <a:tailEnd/>
          </a:ln>
          <a:effectLst/>
        </p:spPr>
        <p:txBody>
          <a:bodyPr vert="horz" wrap="square" lIns="50800" tIns="50800" rIns="91440" bIns="50800"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p>
        </p:txBody>
      </p:sp>
      <p:sp>
        <p:nvSpPr>
          <p:cNvPr id="2" name="Text Box 3"/>
          <p:cNvSpPr txBox="1">
            <a:spLocks noGrp="1" noChangeArrowheads="1"/>
          </p:cNvSpPr>
          <p:nvPr>
            <p:ph type="sldNum" sz="quarter" idx="4"/>
          </p:nvPr>
        </p:nvSpPr>
        <p:spPr bwMode="auto">
          <a:xfrm>
            <a:off x="7920038" y="6553200"/>
            <a:ext cx="312737"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defRPr sz="1400" smtClean="0">
                <a:solidFill>
                  <a:schemeClr val="tx1"/>
                </a:solidFill>
                <a:latin typeface="+mn-lt"/>
                <a:cs typeface="Arial" charset="0"/>
              </a:defRPr>
            </a:lvl1pPr>
            <a:lvl2pPr>
              <a:defRPr sz="1200">
                <a:solidFill>
                  <a:schemeClr val="tx1"/>
                </a:solidFill>
                <a:latin typeface="+mn-lt"/>
              </a:defRPr>
            </a:lvl2pPr>
            <a:lvl3pPr>
              <a:defRPr sz="1200">
                <a:solidFill>
                  <a:schemeClr val="tx1"/>
                </a:solidFill>
                <a:latin typeface="+mn-lt"/>
              </a:defRPr>
            </a:lvl3pPr>
            <a:lvl4pPr>
              <a:defRPr sz="1200">
                <a:solidFill>
                  <a:schemeClr val="tx1"/>
                </a:solidFill>
                <a:latin typeface="+mn-lt"/>
              </a:defRPr>
            </a:lvl4pPr>
            <a:lvl5pPr>
              <a:defRPr sz="1200">
                <a:solidFill>
                  <a:schemeClr val="tx1"/>
                </a:solidFill>
                <a:latin typeface="+mn-lt"/>
              </a:defRPr>
            </a:lvl5pPr>
            <a:lvl6pPr fontAlgn="base">
              <a:spcBef>
                <a:spcPct val="0"/>
              </a:spcBef>
              <a:spcAft>
                <a:spcPct val="0"/>
              </a:spcAft>
              <a:defRPr sz="1200">
                <a:solidFill>
                  <a:schemeClr val="tx1"/>
                </a:solidFill>
                <a:latin typeface="+mn-lt"/>
              </a:defRPr>
            </a:lvl6pPr>
            <a:lvl7pPr fontAlgn="base">
              <a:spcBef>
                <a:spcPct val="0"/>
              </a:spcBef>
              <a:spcAft>
                <a:spcPct val="0"/>
              </a:spcAft>
              <a:defRPr sz="1200">
                <a:solidFill>
                  <a:schemeClr val="tx1"/>
                </a:solidFill>
                <a:latin typeface="+mn-lt"/>
              </a:defRPr>
            </a:lvl7pPr>
            <a:lvl8pPr fontAlgn="base">
              <a:spcBef>
                <a:spcPct val="0"/>
              </a:spcBef>
              <a:spcAft>
                <a:spcPct val="0"/>
              </a:spcAft>
              <a:defRPr sz="1200">
                <a:solidFill>
                  <a:schemeClr val="tx1"/>
                </a:solidFill>
                <a:latin typeface="+mn-lt"/>
              </a:defRPr>
            </a:lvl8pPr>
            <a:lvl9pPr fontAlgn="base">
              <a:spcBef>
                <a:spcPct val="0"/>
              </a:spcBef>
              <a:spcAft>
                <a:spcPct val="0"/>
              </a:spcAft>
              <a:defRPr sz="1200">
                <a:solidFill>
                  <a:schemeClr val="tx1"/>
                </a:solidFill>
                <a:latin typeface="+mn-lt"/>
              </a:defRPr>
            </a:lvl9pPr>
          </a:lstStyle>
          <a:p>
            <a:pPr>
              <a:defRPr/>
            </a:pPr>
            <a:fld id="{8526032A-E3E0-4025-8C8F-97EA646475C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ransition/>
  <p:hf hdr="0" ftr="0" dt="0"/>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Arial" charset="0"/>
        </a:defRPr>
      </a:lvl1pPr>
      <a:lvl2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2pPr>
      <a:lvl3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3pPr>
      <a:lvl4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4pPr>
      <a:lvl5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5pPr>
      <a:lvl6pPr marL="4968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700"/>
        </a:spcBef>
        <a:spcAft>
          <a:spcPct val="0"/>
        </a:spcAft>
        <a:buClr>
          <a:srgbClr val="333399"/>
        </a:buClr>
        <a:buSzPct val="100000"/>
        <a:buFont typeface="Wingdings" pitchFamily="2" charset="2"/>
        <a:buChar char="§"/>
        <a:defRPr sz="3200">
          <a:solidFill>
            <a:srgbClr val="333399"/>
          </a:solidFill>
          <a:latin typeface="+mn-lt"/>
          <a:ea typeface="+mn-ea"/>
          <a:cs typeface="+mn-cs"/>
          <a:sym typeface="Arial" charset="0"/>
        </a:defRPr>
      </a:lvl1pPr>
      <a:lvl2pPr marL="731838" indent="-285750" algn="l" rtl="0" eaLnBrk="0" fontAlgn="base" hangingPunct="0">
        <a:spcBef>
          <a:spcPts val="600"/>
        </a:spcBef>
        <a:spcAft>
          <a:spcPct val="0"/>
        </a:spcAft>
        <a:buClr>
          <a:srgbClr val="000000"/>
        </a:buClr>
        <a:buSzPct val="100000"/>
        <a:buFont typeface="Wingdings" pitchFamily="2" charset="2"/>
        <a:buChar char="§"/>
        <a:defRPr sz="2800">
          <a:solidFill>
            <a:schemeClr val="tx1"/>
          </a:solidFill>
          <a:latin typeface="+mn-lt"/>
          <a:ea typeface="+mn-ea"/>
          <a:cs typeface="+mn-cs"/>
          <a:sym typeface="Arial" charset="0"/>
        </a:defRPr>
      </a:lvl2pPr>
      <a:lvl3pPr marL="1131888" indent="-228600" algn="l" rtl="0" eaLnBrk="0" fontAlgn="base" hangingPunct="0">
        <a:spcBef>
          <a:spcPts val="600"/>
        </a:spcBef>
        <a:spcAft>
          <a:spcPct val="0"/>
        </a:spcAft>
        <a:buClr>
          <a:srgbClr val="333399"/>
        </a:buClr>
        <a:buSzPct val="100000"/>
        <a:buFont typeface="Wingdings" pitchFamily="2" charset="2"/>
        <a:buChar char="§"/>
        <a:defRPr sz="2400">
          <a:solidFill>
            <a:schemeClr val="tx1"/>
          </a:solidFill>
          <a:latin typeface="+mn-lt"/>
          <a:ea typeface="+mn-ea"/>
          <a:cs typeface="+mn-cs"/>
          <a:sym typeface="Arial" charset="0"/>
        </a:defRPr>
      </a:lvl3pPr>
      <a:lvl4pPr marL="1589088" indent="-228600" algn="l" rtl="0" eaLnBrk="0" fontAlgn="base" hangingPunct="0">
        <a:spcBef>
          <a:spcPts val="500"/>
        </a:spcBef>
        <a:spcAft>
          <a:spcPct val="0"/>
        </a:spcAft>
        <a:buClr>
          <a:srgbClr val="000000"/>
        </a:buClr>
        <a:buSzPct val="100000"/>
        <a:buFont typeface="Wingdings" pitchFamily="2" charset="2"/>
        <a:buChar char="§"/>
        <a:defRPr sz="2000">
          <a:solidFill>
            <a:schemeClr val="tx1"/>
          </a:solidFill>
          <a:latin typeface="+mn-lt"/>
          <a:ea typeface="+mn-ea"/>
          <a:cs typeface="+mn-cs"/>
          <a:sym typeface="Arial" charset="0"/>
        </a:defRPr>
      </a:lvl4pPr>
      <a:lvl5pPr marL="2046288" indent="-228600" algn="l" rtl="0" eaLnBrk="0" fontAlgn="base" hangingPunct="0">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5pPr>
      <a:lvl6pPr marL="25034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0"/>
            <a:ext cx="8229600" cy="1600200"/>
          </a:xfrm>
          <a:prstGeom prst="rect">
            <a:avLst/>
          </a:prstGeom>
          <a:noFill/>
          <a:ln w="12700">
            <a:noFill/>
            <a:miter lim="800000"/>
            <a:headEnd/>
            <a:tailEnd/>
          </a:ln>
          <a:effectLst/>
        </p:spPr>
        <p:txBody>
          <a:bodyPr vert="horz" wrap="square" lIns="50800" tIns="50800" rIns="91440" bIns="50800" numCol="1" anchor="ctr" anchorCtr="0" compatLnSpc="1">
            <a:prstTxWarp prst="textNoShape">
              <a:avLst/>
            </a:prstTxWarp>
          </a:bodyPr>
          <a:lstStyle/>
          <a:p>
            <a:pPr lvl="0"/>
            <a:r>
              <a:rPr lang="en-US" smtClean="0">
                <a:sym typeface="Arial" charset="0"/>
              </a:rPr>
              <a:t>Click to edit Master title style</a:t>
            </a:r>
          </a:p>
        </p:txBody>
      </p:sp>
      <p:sp>
        <p:nvSpPr>
          <p:cNvPr id="2051" name="Rectangle 2"/>
          <p:cNvSpPr>
            <a:spLocks noGrp="1" noChangeArrowheads="1"/>
          </p:cNvSpPr>
          <p:nvPr>
            <p:ph type="body" idx="1"/>
          </p:nvPr>
        </p:nvSpPr>
        <p:spPr bwMode="auto">
          <a:xfrm>
            <a:off x="457200" y="1600200"/>
            <a:ext cx="8229600" cy="5257800"/>
          </a:xfrm>
          <a:prstGeom prst="rect">
            <a:avLst/>
          </a:prstGeom>
          <a:noFill/>
          <a:ln w="12700">
            <a:noFill/>
            <a:miter lim="800000"/>
            <a:headEnd/>
            <a:tailEnd/>
          </a:ln>
          <a:effectLst/>
        </p:spPr>
        <p:txBody>
          <a:bodyPr vert="horz" wrap="square" lIns="50800" tIns="50800" rIns="91440" bIns="50800"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p>
        </p:txBody>
      </p:sp>
      <p:sp>
        <p:nvSpPr>
          <p:cNvPr id="2" name="Text Box 3"/>
          <p:cNvSpPr txBox="1">
            <a:spLocks noGrp="1" noChangeArrowheads="1"/>
          </p:cNvSpPr>
          <p:nvPr>
            <p:ph type="sldNum" sz="quarter" idx="4"/>
          </p:nvPr>
        </p:nvSpPr>
        <p:spPr bwMode="auto">
          <a:xfrm>
            <a:off x="7920038" y="6553200"/>
            <a:ext cx="312737"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defRPr sz="1400" smtClean="0">
                <a:solidFill>
                  <a:schemeClr val="tx1"/>
                </a:solidFill>
                <a:latin typeface="+mn-lt"/>
                <a:cs typeface="Arial" charset="0"/>
              </a:defRPr>
            </a:lvl1pPr>
            <a:lvl2pPr>
              <a:defRPr sz="1200">
                <a:solidFill>
                  <a:schemeClr val="tx1"/>
                </a:solidFill>
                <a:latin typeface="+mn-lt"/>
              </a:defRPr>
            </a:lvl2pPr>
            <a:lvl3pPr>
              <a:defRPr sz="1200">
                <a:solidFill>
                  <a:schemeClr val="tx1"/>
                </a:solidFill>
                <a:latin typeface="+mn-lt"/>
              </a:defRPr>
            </a:lvl3pPr>
            <a:lvl4pPr>
              <a:defRPr sz="1200">
                <a:solidFill>
                  <a:schemeClr val="tx1"/>
                </a:solidFill>
                <a:latin typeface="+mn-lt"/>
              </a:defRPr>
            </a:lvl4pPr>
            <a:lvl5pPr>
              <a:defRPr sz="1200">
                <a:solidFill>
                  <a:schemeClr val="tx1"/>
                </a:solidFill>
                <a:latin typeface="+mn-lt"/>
              </a:defRPr>
            </a:lvl5pPr>
            <a:lvl6pPr fontAlgn="base">
              <a:spcBef>
                <a:spcPct val="0"/>
              </a:spcBef>
              <a:spcAft>
                <a:spcPct val="0"/>
              </a:spcAft>
              <a:defRPr sz="1200">
                <a:solidFill>
                  <a:schemeClr val="tx1"/>
                </a:solidFill>
                <a:latin typeface="+mn-lt"/>
              </a:defRPr>
            </a:lvl6pPr>
            <a:lvl7pPr fontAlgn="base">
              <a:spcBef>
                <a:spcPct val="0"/>
              </a:spcBef>
              <a:spcAft>
                <a:spcPct val="0"/>
              </a:spcAft>
              <a:defRPr sz="1200">
                <a:solidFill>
                  <a:schemeClr val="tx1"/>
                </a:solidFill>
                <a:latin typeface="+mn-lt"/>
              </a:defRPr>
            </a:lvl7pPr>
            <a:lvl8pPr fontAlgn="base">
              <a:spcBef>
                <a:spcPct val="0"/>
              </a:spcBef>
              <a:spcAft>
                <a:spcPct val="0"/>
              </a:spcAft>
              <a:defRPr sz="1200">
                <a:solidFill>
                  <a:schemeClr val="tx1"/>
                </a:solidFill>
                <a:latin typeface="+mn-lt"/>
              </a:defRPr>
            </a:lvl8pPr>
            <a:lvl9pPr fontAlgn="base">
              <a:spcBef>
                <a:spcPct val="0"/>
              </a:spcBef>
              <a:spcAft>
                <a:spcPct val="0"/>
              </a:spcAft>
              <a:defRPr sz="1200">
                <a:solidFill>
                  <a:schemeClr val="tx1"/>
                </a:solidFill>
                <a:latin typeface="+mn-lt"/>
              </a:defRPr>
            </a:lvl9pPr>
          </a:lstStyle>
          <a:p>
            <a:pPr>
              <a:defRPr/>
            </a:pPr>
            <a:fld id="{194BDD86-355F-41B9-B03C-DF779A614D4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p:hf hdr="0" ftr="0" dt="0"/>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Arial" charset="0"/>
        </a:defRPr>
      </a:lvl1pPr>
      <a:lvl2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2pPr>
      <a:lvl3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3pPr>
      <a:lvl4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4pPr>
      <a:lvl5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5pPr>
      <a:lvl6pPr marL="4968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700"/>
        </a:spcBef>
        <a:spcAft>
          <a:spcPct val="0"/>
        </a:spcAft>
        <a:buClr>
          <a:srgbClr val="333399"/>
        </a:buClr>
        <a:buSzPct val="100000"/>
        <a:buFont typeface="Wingdings" pitchFamily="2" charset="2"/>
        <a:buChar char="§"/>
        <a:defRPr sz="3200">
          <a:solidFill>
            <a:srgbClr val="333399"/>
          </a:solidFill>
          <a:latin typeface="+mn-lt"/>
          <a:ea typeface="+mn-ea"/>
          <a:cs typeface="+mn-cs"/>
          <a:sym typeface="Arial" charset="0"/>
        </a:defRPr>
      </a:lvl1pPr>
      <a:lvl2pPr marL="731838" indent="-285750" algn="l" rtl="0" eaLnBrk="0" fontAlgn="base" hangingPunct="0">
        <a:spcBef>
          <a:spcPts val="600"/>
        </a:spcBef>
        <a:spcAft>
          <a:spcPct val="0"/>
        </a:spcAft>
        <a:buClr>
          <a:srgbClr val="000000"/>
        </a:buClr>
        <a:buSzPct val="100000"/>
        <a:buFont typeface="Wingdings" pitchFamily="2" charset="2"/>
        <a:buChar char="§"/>
        <a:defRPr sz="2800">
          <a:solidFill>
            <a:schemeClr val="tx1"/>
          </a:solidFill>
          <a:latin typeface="+mn-lt"/>
          <a:ea typeface="+mn-ea"/>
          <a:cs typeface="+mn-cs"/>
          <a:sym typeface="Arial" charset="0"/>
        </a:defRPr>
      </a:lvl2pPr>
      <a:lvl3pPr marL="1131888" indent="-228600" algn="l" rtl="0" eaLnBrk="0" fontAlgn="base" hangingPunct="0">
        <a:spcBef>
          <a:spcPts val="600"/>
        </a:spcBef>
        <a:spcAft>
          <a:spcPct val="0"/>
        </a:spcAft>
        <a:buClr>
          <a:srgbClr val="333399"/>
        </a:buClr>
        <a:buSzPct val="100000"/>
        <a:buFont typeface="Wingdings" pitchFamily="2" charset="2"/>
        <a:buChar char="§"/>
        <a:defRPr sz="2400">
          <a:solidFill>
            <a:schemeClr val="tx1"/>
          </a:solidFill>
          <a:latin typeface="+mn-lt"/>
          <a:ea typeface="+mn-ea"/>
          <a:cs typeface="+mn-cs"/>
          <a:sym typeface="Arial" charset="0"/>
        </a:defRPr>
      </a:lvl3pPr>
      <a:lvl4pPr marL="1589088" indent="-228600" algn="l" rtl="0" eaLnBrk="0" fontAlgn="base" hangingPunct="0">
        <a:spcBef>
          <a:spcPts val="500"/>
        </a:spcBef>
        <a:spcAft>
          <a:spcPct val="0"/>
        </a:spcAft>
        <a:buClr>
          <a:srgbClr val="000000"/>
        </a:buClr>
        <a:buSzPct val="100000"/>
        <a:buFont typeface="Wingdings" pitchFamily="2" charset="2"/>
        <a:buChar char="§"/>
        <a:defRPr sz="2000">
          <a:solidFill>
            <a:schemeClr val="tx1"/>
          </a:solidFill>
          <a:latin typeface="+mn-lt"/>
          <a:ea typeface="+mn-ea"/>
          <a:cs typeface="+mn-cs"/>
          <a:sym typeface="Arial" charset="0"/>
        </a:defRPr>
      </a:lvl4pPr>
      <a:lvl5pPr marL="2046288" indent="-228600" algn="l" rtl="0" eaLnBrk="0" fontAlgn="base" hangingPunct="0">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5pPr>
      <a:lvl6pPr marL="25034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457200" y="0"/>
            <a:ext cx="8229600" cy="1600200"/>
          </a:xfrm>
          <a:prstGeom prst="rect">
            <a:avLst/>
          </a:prstGeom>
          <a:noFill/>
          <a:ln w="12700">
            <a:noFill/>
            <a:miter lim="800000"/>
            <a:headEnd/>
            <a:tailEnd/>
          </a:ln>
          <a:effectLst/>
        </p:spPr>
        <p:txBody>
          <a:bodyPr vert="horz" wrap="square" lIns="50800" tIns="50800" rIns="91440" bIns="50800" numCol="1" anchor="ctr" anchorCtr="0" compatLnSpc="1">
            <a:prstTxWarp prst="textNoShape">
              <a:avLst/>
            </a:prstTxWarp>
          </a:bodyPr>
          <a:lstStyle/>
          <a:p>
            <a:pPr lvl="0"/>
            <a:r>
              <a:rPr lang="en-US" smtClean="0">
                <a:sym typeface="Arial" charset="0"/>
              </a:rPr>
              <a:t>Click to edit Master title style</a:t>
            </a:r>
          </a:p>
        </p:txBody>
      </p:sp>
      <p:sp>
        <p:nvSpPr>
          <p:cNvPr id="3075" name="Rectangle 2"/>
          <p:cNvSpPr>
            <a:spLocks noGrp="1" noChangeArrowheads="1"/>
          </p:cNvSpPr>
          <p:nvPr>
            <p:ph type="body" idx="1"/>
          </p:nvPr>
        </p:nvSpPr>
        <p:spPr bwMode="auto">
          <a:xfrm>
            <a:off x="457200" y="1600200"/>
            <a:ext cx="8229600" cy="5257800"/>
          </a:xfrm>
          <a:prstGeom prst="rect">
            <a:avLst/>
          </a:prstGeom>
          <a:noFill/>
          <a:ln w="12700">
            <a:noFill/>
            <a:miter lim="800000"/>
            <a:headEnd/>
            <a:tailEnd/>
          </a:ln>
          <a:effectLst/>
        </p:spPr>
        <p:txBody>
          <a:bodyPr vert="horz" wrap="square" lIns="50800" tIns="50800" rIns="91440" bIns="50800"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p>
        </p:txBody>
      </p:sp>
      <p:sp>
        <p:nvSpPr>
          <p:cNvPr id="2" name="Text Box 3"/>
          <p:cNvSpPr txBox="1">
            <a:spLocks noGrp="1" noChangeArrowheads="1"/>
          </p:cNvSpPr>
          <p:nvPr>
            <p:ph type="sldNum" sz="quarter" idx="4"/>
          </p:nvPr>
        </p:nvSpPr>
        <p:spPr bwMode="auto">
          <a:xfrm>
            <a:off x="7462838" y="6245225"/>
            <a:ext cx="312737"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defRPr sz="1400" smtClean="0">
                <a:solidFill>
                  <a:schemeClr val="tx1"/>
                </a:solidFill>
                <a:latin typeface="+mn-lt"/>
                <a:cs typeface="Arial" charset="0"/>
              </a:defRPr>
            </a:lvl1pPr>
            <a:lvl2pPr>
              <a:defRPr sz="1200">
                <a:solidFill>
                  <a:schemeClr val="tx1"/>
                </a:solidFill>
                <a:latin typeface="+mn-lt"/>
              </a:defRPr>
            </a:lvl2pPr>
            <a:lvl3pPr>
              <a:defRPr sz="1200">
                <a:solidFill>
                  <a:schemeClr val="tx1"/>
                </a:solidFill>
                <a:latin typeface="+mn-lt"/>
              </a:defRPr>
            </a:lvl3pPr>
            <a:lvl4pPr>
              <a:defRPr sz="1200">
                <a:solidFill>
                  <a:schemeClr val="tx1"/>
                </a:solidFill>
                <a:latin typeface="+mn-lt"/>
              </a:defRPr>
            </a:lvl4pPr>
            <a:lvl5pPr>
              <a:defRPr sz="1200">
                <a:solidFill>
                  <a:schemeClr val="tx1"/>
                </a:solidFill>
                <a:latin typeface="+mn-lt"/>
              </a:defRPr>
            </a:lvl5pPr>
            <a:lvl6pPr fontAlgn="base">
              <a:spcBef>
                <a:spcPct val="0"/>
              </a:spcBef>
              <a:spcAft>
                <a:spcPct val="0"/>
              </a:spcAft>
              <a:defRPr sz="1200">
                <a:solidFill>
                  <a:schemeClr val="tx1"/>
                </a:solidFill>
                <a:latin typeface="+mn-lt"/>
              </a:defRPr>
            </a:lvl6pPr>
            <a:lvl7pPr fontAlgn="base">
              <a:spcBef>
                <a:spcPct val="0"/>
              </a:spcBef>
              <a:spcAft>
                <a:spcPct val="0"/>
              </a:spcAft>
              <a:defRPr sz="1200">
                <a:solidFill>
                  <a:schemeClr val="tx1"/>
                </a:solidFill>
                <a:latin typeface="+mn-lt"/>
              </a:defRPr>
            </a:lvl7pPr>
            <a:lvl8pPr fontAlgn="base">
              <a:spcBef>
                <a:spcPct val="0"/>
              </a:spcBef>
              <a:spcAft>
                <a:spcPct val="0"/>
              </a:spcAft>
              <a:defRPr sz="1200">
                <a:solidFill>
                  <a:schemeClr val="tx1"/>
                </a:solidFill>
                <a:latin typeface="+mn-lt"/>
              </a:defRPr>
            </a:lvl8pPr>
            <a:lvl9pPr fontAlgn="base">
              <a:spcBef>
                <a:spcPct val="0"/>
              </a:spcBef>
              <a:spcAft>
                <a:spcPct val="0"/>
              </a:spcAft>
              <a:defRPr sz="1200">
                <a:solidFill>
                  <a:schemeClr val="tx1"/>
                </a:solidFill>
                <a:latin typeface="+mn-lt"/>
              </a:defRPr>
            </a:lvl9pPr>
          </a:lstStyle>
          <a:p>
            <a:pPr>
              <a:defRPr/>
            </a:pPr>
            <a:fld id="{C7870E34-8CCD-49FB-B4CA-86EF61C40E4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p:hf hdr="0" ftr="0" dt="0"/>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Arial" charset="0"/>
        </a:defRPr>
      </a:lvl1pPr>
      <a:lvl2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2pPr>
      <a:lvl3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3pPr>
      <a:lvl4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4pPr>
      <a:lvl5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5pPr>
      <a:lvl6pPr marL="4968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700"/>
        </a:spcBef>
        <a:spcAft>
          <a:spcPct val="0"/>
        </a:spcAft>
        <a:buClr>
          <a:srgbClr val="333399"/>
        </a:buClr>
        <a:buSzPct val="100000"/>
        <a:buFont typeface="Wingdings" pitchFamily="2" charset="2"/>
        <a:buChar char="§"/>
        <a:defRPr sz="3200">
          <a:solidFill>
            <a:srgbClr val="333399"/>
          </a:solidFill>
          <a:latin typeface="+mn-lt"/>
          <a:ea typeface="+mn-ea"/>
          <a:cs typeface="+mn-cs"/>
          <a:sym typeface="Arial" charset="0"/>
        </a:defRPr>
      </a:lvl1pPr>
      <a:lvl2pPr marL="731838" indent="-285750" algn="l" rtl="0" eaLnBrk="0" fontAlgn="base" hangingPunct="0">
        <a:spcBef>
          <a:spcPts val="600"/>
        </a:spcBef>
        <a:spcAft>
          <a:spcPct val="0"/>
        </a:spcAft>
        <a:buClr>
          <a:srgbClr val="000000"/>
        </a:buClr>
        <a:buSzPct val="100000"/>
        <a:buFont typeface="Wingdings" pitchFamily="2" charset="2"/>
        <a:buChar char="§"/>
        <a:defRPr sz="2800">
          <a:solidFill>
            <a:schemeClr val="tx1"/>
          </a:solidFill>
          <a:latin typeface="+mn-lt"/>
          <a:ea typeface="+mn-ea"/>
          <a:cs typeface="+mn-cs"/>
          <a:sym typeface="Arial" charset="0"/>
        </a:defRPr>
      </a:lvl2pPr>
      <a:lvl3pPr marL="1131888" indent="-228600" algn="l" rtl="0" eaLnBrk="0" fontAlgn="base" hangingPunct="0">
        <a:spcBef>
          <a:spcPts val="600"/>
        </a:spcBef>
        <a:spcAft>
          <a:spcPct val="0"/>
        </a:spcAft>
        <a:buClr>
          <a:srgbClr val="333399"/>
        </a:buClr>
        <a:buSzPct val="100000"/>
        <a:buFont typeface="Wingdings" pitchFamily="2" charset="2"/>
        <a:buChar char="§"/>
        <a:defRPr sz="2400">
          <a:solidFill>
            <a:schemeClr val="tx1"/>
          </a:solidFill>
          <a:latin typeface="+mn-lt"/>
          <a:ea typeface="+mn-ea"/>
          <a:cs typeface="+mn-cs"/>
          <a:sym typeface="Arial" charset="0"/>
        </a:defRPr>
      </a:lvl3pPr>
      <a:lvl4pPr marL="1589088" indent="-228600" algn="l" rtl="0" eaLnBrk="0" fontAlgn="base" hangingPunct="0">
        <a:spcBef>
          <a:spcPts val="500"/>
        </a:spcBef>
        <a:spcAft>
          <a:spcPct val="0"/>
        </a:spcAft>
        <a:buClr>
          <a:srgbClr val="000000"/>
        </a:buClr>
        <a:buSzPct val="100000"/>
        <a:buFont typeface="Wingdings" pitchFamily="2" charset="2"/>
        <a:buChar char="§"/>
        <a:defRPr sz="2000">
          <a:solidFill>
            <a:schemeClr val="tx1"/>
          </a:solidFill>
          <a:latin typeface="+mn-lt"/>
          <a:ea typeface="+mn-ea"/>
          <a:cs typeface="+mn-cs"/>
          <a:sym typeface="Arial" charset="0"/>
        </a:defRPr>
      </a:lvl4pPr>
      <a:lvl5pPr marL="2046288" indent="-228600" algn="l" rtl="0" eaLnBrk="0" fontAlgn="base" hangingPunct="0">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5pPr>
      <a:lvl6pPr marL="25034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457200" y="0"/>
            <a:ext cx="8229600" cy="1600200"/>
          </a:xfrm>
          <a:prstGeom prst="rect">
            <a:avLst/>
          </a:prstGeom>
          <a:noFill/>
          <a:ln w="12700">
            <a:noFill/>
            <a:miter lim="800000"/>
            <a:headEnd/>
            <a:tailEnd/>
          </a:ln>
          <a:effectLst/>
        </p:spPr>
        <p:txBody>
          <a:bodyPr vert="horz" wrap="square" lIns="50800" tIns="50800" rIns="91440" bIns="50800" numCol="1" anchor="ctr" anchorCtr="0" compatLnSpc="1">
            <a:prstTxWarp prst="textNoShape">
              <a:avLst/>
            </a:prstTxWarp>
          </a:bodyPr>
          <a:lstStyle/>
          <a:p>
            <a:pPr lvl="0"/>
            <a:r>
              <a:rPr lang="en-US" smtClean="0">
                <a:sym typeface="Arial" charset="0"/>
              </a:rPr>
              <a:t>Click to edit Master title style</a:t>
            </a:r>
          </a:p>
        </p:txBody>
      </p:sp>
      <p:sp>
        <p:nvSpPr>
          <p:cNvPr id="4099" name="Rectangle 2"/>
          <p:cNvSpPr>
            <a:spLocks noGrp="1" noChangeArrowheads="1"/>
          </p:cNvSpPr>
          <p:nvPr>
            <p:ph type="body" idx="1"/>
          </p:nvPr>
        </p:nvSpPr>
        <p:spPr bwMode="auto">
          <a:xfrm>
            <a:off x="457200" y="1600200"/>
            <a:ext cx="8229600" cy="5257800"/>
          </a:xfrm>
          <a:prstGeom prst="rect">
            <a:avLst/>
          </a:prstGeom>
          <a:noFill/>
          <a:ln w="12700">
            <a:noFill/>
            <a:miter lim="800000"/>
            <a:headEnd/>
            <a:tailEnd/>
          </a:ln>
          <a:effectLst/>
        </p:spPr>
        <p:txBody>
          <a:bodyPr vert="horz" wrap="square" lIns="50800" tIns="50800" rIns="91440" bIns="50800"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p>
        </p:txBody>
      </p:sp>
      <p:sp>
        <p:nvSpPr>
          <p:cNvPr id="2" name="Text Box 3"/>
          <p:cNvSpPr txBox="1">
            <a:spLocks noGrp="1" noChangeArrowheads="1"/>
          </p:cNvSpPr>
          <p:nvPr>
            <p:ph type="sldNum" sz="quarter" idx="4"/>
          </p:nvPr>
        </p:nvSpPr>
        <p:spPr bwMode="auto">
          <a:xfrm>
            <a:off x="7462838" y="6245225"/>
            <a:ext cx="312737"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defRPr sz="1400" smtClean="0">
                <a:solidFill>
                  <a:schemeClr val="tx1"/>
                </a:solidFill>
                <a:latin typeface="+mn-lt"/>
                <a:cs typeface="Arial" charset="0"/>
              </a:defRPr>
            </a:lvl1pPr>
            <a:lvl2pPr>
              <a:defRPr sz="1200">
                <a:solidFill>
                  <a:schemeClr val="tx1"/>
                </a:solidFill>
                <a:latin typeface="+mn-lt"/>
              </a:defRPr>
            </a:lvl2pPr>
            <a:lvl3pPr>
              <a:defRPr sz="1200">
                <a:solidFill>
                  <a:schemeClr val="tx1"/>
                </a:solidFill>
                <a:latin typeface="+mn-lt"/>
              </a:defRPr>
            </a:lvl3pPr>
            <a:lvl4pPr>
              <a:defRPr sz="1200">
                <a:solidFill>
                  <a:schemeClr val="tx1"/>
                </a:solidFill>
                <a:latin typeface="+mn-lt"/>
              </a:defRPr>
            </a:lvl4pPr>
            <a:lvl5pPr>
              <a:defRPr sz="1200">
                <a:solidFill>
                  <a:schemeClr val="tx1"/>
                </a:solidFill>
                <a:latin typeface="+mn-lt"/>
              </a:defRPr>
            </a:lvl5pPr>
            <a:lvl6pPr fontAlgn="base">
              <a:spcBef>
                <a:spcPct val="0"/>
              </a:spcBef>
              <a:spcAft>
                <a:spcPct val="0"/>
              </a:spcAft>
              <a:defRPr sz="1200">
                <a:solidFill>
                  <a:schemeClr val="tx1"/>
                </a:solidFill>
                <a:latin typeface="+mn-lt"/>
              </a:defRPr>
            </a:lvl6pPr>
            <a:lvl7pPr fontAlgn="base">
              <a:spcBef>
                <a:spcPct val="0"/>
              </a:spcBef>
              <a:spcAft>
                <a:spcPct val="0"/>
              </a:spcAft>
              <a:defRPr sz="1200">
                <a:solidFill>
                  <a:schemeClr val="tx1"/>
                </a:solidFill>
                <a:latin typeface="+mn-lt"/>
              </a:defRPr>
            </a:lvl7pPr>
            <a:lvl8pPr fontAlgn="base">
              <a:spcBef>
                <a:spcPct val="0"/>
              </a:spcBef>
              <a:spcAft>
                <a:spcPct val="0"/>
              </a:spcAft>
              <a:defRPr sz="1200">
                <a:solidFill>
                  <a:schemeClr val="tx1"/>
                </a:solidFill>
                <a:latin typeface="+mn-lt"/>
              </a:defRPr>
            </a:lvl8pPr>
            <a:lvl9pPr fontAlgn="base">
              <a:spcBef>
                <a:spcPct val="0"/>
              </a:spcBef>
              <a:spcAft>
                <a:spcPct val="0"/>
              </a:spcAft>
              <a:defRPr sz="1200">
                <a:solidFill>
                  <a:schemeClr val="tx1"/>
                </a:solidFill>
                <a:latin typeface="+mn-lt"/>
              </a:defRPr>
            </a:lvl9pPr>
          </a:lstStyle>
          <a:p>
            <a:pPr>
              <a:defRPr/>
            </a:pPr>
            <a:fld id="{E4E7607A-DF33-4296-93CF-3C76724249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hf hdr="0" ftr="0" dt="0"/>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Arial" charset="0"/>
        </a:defRPr>
      </a:lvl1pPr>
      <a:lvl2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2pPr>
      <a:lvl3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3pPr>
      <a:lvl4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4pPr>
      <a:lvl5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5pPr>
      <a:lvl6pPr marL="4968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700"/>
        </a:spcBef>
        <a:spcAft>
          <a:spcPct val="0"/>
        </a:spcAft>
        <a:buClr>
          <a:srgbClr val="333399"/>
        </a:buClr>
        <a:buSzPct val="100000"/>
        <a:buFont typeface="Wingdings" pitchFamily="2" charset="2"/>
        <a:buChar char="§"/>
        <a:defRPr sz="3200">
          <a:solidFill>
            <a:srgbClr val="333399"/>
          </a:solidFill>
          <a:latin typeface="+mn-lt"/>
          <a:ea typeface="+mn-ea"/>
          <a:cs typeface="+mn-cs"/>
          <a:sym typeface="Arial" charset="0"/>
        </a:defRPr>
      </a:lvl1pPr>
      <a:lvl2pPr marL="731838" indent="-285750" algn="l" rtl="0" eaLnBrk="0" fontAlgn="base" hangingPunct="0">
        <a:spcBef>
          <a:spcPts val="600"/>
        </a:spcBef>
        <a:spcAft>
          <a:spcPct val="0"/>
        </a:spcAft>
        <a:buClr>
          <a:srgbClr val="000000"/>
        </a:buClr>
        <a:buSzPct val="100000"/>
        <a:buFont typeface="Wingdings" pitchFamily="2" charset="2"/>
        <a:buChar char="§"/>
        <a:defRPr sz="2800">
          <a:solidFill>
            <a:schemeClr val="tx1"/>
          </a:solidFill>
          <a:latin typeface="+mn-lt"/>
          <a:ea typeface="+mn-ea"/>
          <a:cs typeface="+mn-cs"/>
          <a:sym typeface="Arial" charset="0"/>
        </a:defRPr>
      </a:lvl2pPr>
      <a:lvl3pPr marL="1131888" indent="-228600" algn="l" rtl="0" eaLnBrk="0" fontAlgn="base" hangingPunct="0">
        <a:spcBef>
          <a:spcPts val="600"/>
        </a:spcBef>
        <a:spcAft>
          <a:spcPct val="0"/>
        </a:spcAft>
        <a:buClr>
          <a:srgbClr val="333399"/>
        </a:buClr>
        <a:buSzPct val="100000"/>
        <a:buFont typeface="Wingdings" pitchFamily="2" charset="2"/>
        <a:buChar char="§"/>
        <a:defRPr sz="2400">
          <a:solidFill>
            <a:schemeClr val="tx1"/>
          </a:solidFill>
          <a:latin typeface="+mn-lt"/>
          <a:ea typeface="+mn-ea"/>
          <a:cs typeface="+mn-cs"/>
          <a:sym typeface="Arial" charset="0"/>
        </a:defRPr>
      </a:lvl3pPr>
      <a:lvl4pPr marL="1589088" indent="-228600" algn="l" rtl="0" eaLnBrk="0" fontAlgn="base" hangingPunct="0">
        <a:spcBef>
          <a:spcPts val="500"/>
        </a:spcBef>
        <a:spcAft>
          <a:spcPct val="0"/>
        </a:spcAft>
        <a:buClr>
          <a:srgbClr val="000000"/>
        </a:buClr>
        <a:buSzPct val="100000"/>
        <a:buFont typeface="Wingdings" pitchFamily="2" charset="2"/>
        <a:buChar char="§"/>
        <a:defRPr sz="2000">
          <a:solidFill>
            <a:schemeClr val="tx1"/>
          </a:solidFill>
          <a:latin typeface="+mn-lt"/>
          <a:ea typeface="+mn-ea"/>
          <a:cs typeface="+mn-cs"/>
          <a:sym typeface="Arial" charset="0"/>
        </a:defRPr>
      </a:lvl4pPr>
      <a:lvl5pPr marL="2046288" indent="-228600" algn="l" rtl="0" eaLnBrk="0" fontAlgn="base" hangingPunct="0">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5pPr>
      <a:lvl6pPr marL="25034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457200" y="0"/>
            <a:ext cx="8229600" cy="1600200"/>
          </a:xfrm>
          <a:prstGeom prst="rect">
            <a:avLst/>
          </a:prstGeom>
          <a:noFill/>
          <a:ln w="12700">
            <a:noFill/>
            <a:miter lim="800000"/>
            <a:headEnd/>
            <a:tailEnd/>
          </a:ln>
          <a:effectLst/>
        </p:spPr>
        <p:txBody>
          <a:bodyPr vert="horz" wrap="square" lIns="50800" tIns="50800" rIns="91440" bIns="50800" numCol="1" anchor="ctr" anchorCtr="0" compatLnSpc="1">
            <a:prstTxWarp prst="textNoShape">
              <a:avLst/>
            </a:prstTxWarp>
          </a:bodyPr>
          <a:lstStyle/>
          <a:p>
            <a:pPr lvl="0"/>
            <a:r>
              <a:rPr lang="en-US" smtClean="0">
                <a:sym typeface="Arial" charset="0"/>
              </a:rPr>
              <a:t>Click to edit Master title style</a:t>
            </a:r>
          </a:p>
        </p:txBody>
      </p:sp>
      <p:sp>
        <p:nvSpPr>
          <p:cNvPr id="5123" name="Rectangle 2"/>
          <p:cNvSpPr>
            <a:spLocks noGrp="1" noChangeArrowheads="1"/>
          </p:cNvSpPr>
          <p:nvPr>
            <p:ph type="body" idx="1"/>
          </p:nvPr>
        </p:nvSpPr>
        <p:spPr bwMode="auto">
          <a:xfrm>
            <a:off x="457200" y="1600200"/>
            <a:ext cx="8229600" cy="5257800"/>
          </a:xfrm>
          <a:prstGeom prst="rect">
            <a:avLst/>
          </a:prstGeom>
          <a:noFill/>
          <a:ln w="12700">
            <a:noFill/>
            <a:miter lim="800000"/>
            <a:headEnd/>
            <a:tailEnd/>
          </a:ln>
          <a:effectLst/>
        </p:spPr>
        <p:txBody>
          <a:bodyPr vert="horz" wrap="square" lIns="50800" tIns="50800" rIns="91440" bIns="50800"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p>
        </p:txBody>
      </p:sp>
      <p:sp>
        <p:nvSpPr>
          <p:cNvPr id="2" name="Text Box 3"/>
          <p:cNvSpPr txBox="1">
            <a:spLocks noGrp="1" noChangeArrowheads="1"/>
          </p:cNvSpPr>
          <p:nvPr>
            <p:ph type="sldNum" sz="quarter" idx="4"/>
          </p:nvPr>
        </p:nvSpPr>
        <p:spPr bwMode="auto">
          <a:xfrm>
            <a:off x="7462838" y="6245225"/>
            <a:ext cx="312737"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defRPr sz="1400" smtClean="0">
                <a:solidFill>
                  <a:schemeClr val="tx1"/>
                </a:solidFill>
                <a:latin typeface="+mn-lt"/>
                <a:cs typeface="Arial" charset="0"/>
              </a:defRPr>
            </a:lvl1pPr>
            <a:lvl2pPr>
              <a:defRPr sz="1200">
                <a:solidFill>
                  <a:schemeClr val="tx1"/>
                </a:solidFill>
                <a:latin typeface="+mn-lt"/>
              </a:defRPr>
            </a:lvl2pPr>
            <a:lvl3pPr>
              <a:defRPr sz="1200">
                <a:solidFill>
                  <a:schemeClr val="tx1"/>
                </a:solidFill>
                <a:latin typeface="+mn-lt"/>
              </a:defRPr>
            </a:lvl3pPr>
            <a:lvl4pPr>
              <a:defRPr sz="1200">
                <a:solidFill>
                  <a:schemeClr val="tx1"/>
                </a:solidFill>
                <a:latin typeface="+mn-lt"/>
              </a:defRPr>
            </a:lvl4pPr>
            <a:lvl5pPr>
              <a:defRPr sz="1200">
                <a:solidFill>
                  <a:schemeClr val="tx1"/>
                </a:solidFill>
                <a:latin typeface="+mn-lt"/>
              </a:defRPr>
            </a:lvl5pPr>
            <a:lvl6pPr fontAlgn="base">
              <a:spcBef>
                <a:spcPct val="0"/>
              </a:spcBef>
              <a:spcAft>
                <a:spcPct val="0"/>
              </a:spcAft>
              <a:defRPr sz="1200">
                <a:solidFill>
                  <a:schemeClr val="tx1"/>
                </a:solidFill>
                <a:latin typeface="+mn-lt"/>
              </a:defRPr>
            </a:lvl6pPr>
            <a:lvl7pPr fontAlgn="base">
              <a:spcBef>
                <a:spcPct val="0"/>
              </a:spcBef>
              <a:spcAft>
                <a:spcPct val="0"/>
              </a:spcAft>
              <a:defRPr sz="1200">
                <a:solidFill>
                  <a:schemeClr val="tx1"/>
                </a:solidFill>
                <a:latin typeface="+mn-lt"/>
              </a:defRPr>
            </a:lvl7pPr>
            <a:lvl8pPr fontAlgn="base">
              <a:spcBef>
                <a:spcPct val="0"/>
              </a:spcBef>
              <a:spcAft>
                <a:spcPct val="0"/>
              </a:spcAft>
              <a:defRPr sz="1200">
                <a:solidFill>
                  <a:schemeClr val="tx1"/>
                </a:solidFill>
                <a:latin typeface="+mn-lt"/>
              </a:defRPr>
            </a:lvl8pPr>
            <a:lvl9pPr fontAlgn="base">
              <a:spcBef>
                <a:spcPct val="0"/>
              </a:spcBef>
              <a:spcAft>
                <a:spcPct val="0"/>
              </a:spcAft>
              <a:defRPr sz="1200">
                <a:solidFill>
                  <a:schemeClr val="tx1"/>
                </a:solidFill>
                <a:latin typeface="+mn-lt"/>
              </a:defRPr>
            </a:lvl9pPr>
          </a:lstStyle>
          <a:p>
            <a:pPr>
              <a:defRPr/>
            </a:pPr>
            <a:fld id="{9707D2EF-7477-4F29-B855-DCAE75BDDF1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hf hdr="0" ftr="0" dt="0"/>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Arial" charset="0"/>
        </a:defRPr>
      </a:lvl1pPr>
      <a:lvl2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2pPr>
      <a:lvl3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3pPr>
      <a:lvl4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4pPr>
      <a:lvl5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5pPr>
      <a:lvl6pPr marL="4968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700"/>
        </a:spcBef>
        <a:spcAft>
          <a:spcPct val="0"/>
        </a:spcAft>
        <a:buClr>
          <a:srgbClr val="333399"/>
        </a:buClr>
        <a:buSzPct val="100000"/>
        <a:buFont typeface="Wingdings" pitchFamily="2" charset="2"/>
        <a:buChar char="§"/>
        <a:defRPr sz="3200">
          <a:solidFill>
            <a:srgbClr val="333399"/>
          </a:solidFill>
          <a:latin typeface="+mn-lt"/>
          <a:ea typeface="+mn-ea"/>
          <a:cs typeface="+mn-cs"/>
          <a:sym typeface="Arial" charset="0"/>
        </a:defRPr>
      </a:lvl1pPr>
      <a:lvl2pPr marL="731838" indent="-285750" algn="l" rtl="0" eaLnBrk="0" fontAlgn="base" hangingPunct="0">
        <a:spcBef>
          <a:spcPts val="600"/>
        </a:spcBef>
        <a:spcAft>
          <a:spcPct val="0"/>
        </a:spcAft>
        <a:buClr>
          <a:srgbClr val="000000"/>
        </a:buClr>
        <a:buSzPct val="100000"/>
        <a:buFont typeface="Wingdings" pitchFamily="2" charset="2"/>
        <a:buChar char="§"/>
        <a:defRPr sz="2800">
          <a:solidFill>
            <a:schemeClr val="tx1"/>
          </a:solidFill>
          <a:latin typeface="+mn-lt"/>
          <a:ea typeface="+mn-ea"/>
          <a:cs typeface="+mn-cs"/>
          <a:sym typeface="Arial" charset="0"/>
        </a:defRPr>
      </a:lvl2pPr>
      <a:lvl3pPr marL="1131888" indent="-228600" algn="l" rtl="0" eaLnBrk="0" fontAlgn="base" hangingPunct="0">
        <a:spcBef>
          <a:spcPts val="600"/>
        </a:spcBef>
        <a:spcAft>
          <a:spcPct val="0"/>
        </a:spcAft>
        <a:buClr>
          <a:srgbClr val="333399"/>
        </a:buClr>
        <a:buSzPct val="100000"/>
        <a:buFont typeface="Wingdings" pitchFamily="2" charset="2"/>
        <a:buChar char="§"/>
        <a:defRPr sz="2400">
          <a:solidFill>
            <a:schemeClr val="tx1"/>
          </a:solidFill>
          <a:latin typeface="+mn-lt"/>
          <a:ea typeface="+mn-ea"/>
          <a:cs typeface="+mn-cs"/>
          <a:sym typeface="Arial" charset="0"/>
        </a:defRPr>
      </a:lvl3pPr>
      <a:lvl4pPr marL="1589088" indent="-228600" algn="l" rtl="0" eaLnBrk="0" fontAlgn="base" hangingPunct="0">
        <a:spcBef>
          <a:spcPts val="500"/>
        </a:spcBef>
        <a:spcAft>
          <a:spcPct val="0"/>
        </a:spcAft>
        <a:buClr>
          <a:srgbClr val="000000"/>
        </a:buClr>
        <a:buSzPct val="100000"/>
        <a:buFont typeface="Wingdings" pitchFamily="2" charset="2"/>
        <a:buChar char="§"/>
        <a:defRPr sz="2000">
          <a:solidFill>
            <a:schemeClr val="tx1"/>
          </a:solidFill>
          <a:latin typeface="+mn-lt"/>
          <a:ea typeface="+mn-ea"/>
          <a:cs typeface="+mn-cs"/>
          <a:sym typeface="Arial" charset="0"/>
        </a:defRPr>
      </a:lvl4pPr>
      <a:lvl5pPr marL="2046288" indent="-228600" algn="l" rtl="0" eaLnBrk="0" fontAlgn="base" hangingPunct="0">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5pPr>
      <a:lvl6pPr marL="25034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bwMode="auto">
          <a:xfrm>
            <a:off x="457200" y="0"/>
            <a:ext cx="8229600" cy="1600200"/>
          </a:xfrm>
          <a:prstGeom prst="rect">
            <a:avLst/>
          </a:prstGeom>
          <a:noFill/>
          <a:ln w="12700">
            <a:noFill/>
            <a:miter lim="800000"/>
            <a:headEnd/>
            <a:tailEnd/>
          </a:ln>
          <a:effectLst/>
        </p:spPr>
        <p:txBody>
          <a:bodyPr vert="horz" wrap="square" lIns="50800" tIns="50800" rIns="91440" bIns="50800" numCol="1" anchor="ctr" anchorCtr="0" compatLnSpc="1">
            <a:prstTxWarp prst="textNoShape">
              <a:avLst/>
            </a:prstTxWarp>
          </a:bodyPr>
          <a:lstStyle/>
          <a:p>
            <a:pPr lvl="0"/>
            <a:r>
              <a:rPr lang="en-US" smtClean="0">
                <a:sym typeface="Arial" charset="0"/>
              </a:rPr>
              <a:t>Click to edit Master title style</a:t>
            </a:r>
          </a:p>
        </p:txBody>
      </p:sp>
      <p:sp>
        <p:nvSpPr>
          <p:cNvPr id="6147" name="Rectangle 2"/>
          <p:cNvSpPr>
            <a:spLocks noGrp="1" noChangeArrowheads="1"/>
          </p:cNvSpPr>
          <p:nvPr>
            <p:ph type="body" idx="1"/>
          </p:nvPr>
        </p:nvSpPr>
        <p:spPr bwMode="auto">
          <a:xfrm>
            <a:off x="457200" y="1600200"/>
            <a:ext cx="8229600" cy="5257800"/>
          </a:xfrm>
          <a:prstGeom prst="rect">
            <a:avLst/>
          </a:prstGeom>
          <a:noFill/>
          <a:ln w="12700">
            <a:noFill/>
            <a:miter lim="800000"/>
            <a:headEnd/>
            <a:tailEnd/>
          </a:ln>
          <a:effectLst/>
        </p:spPr>
        <p:txBody>
          <a:bodyPr vert="horz" wrap="square" lIns="50800" tIns="50800" rIns="91440" bIns="50800"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p>
        </p:txBody>
      </p:sp>
      <p:sp>
        <p:nvSpPr>
          <p:cNvPr id="6148" name="Rectangle 3"/>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Arial" charset="0"/>
        </a:defRPr>
      </a:lvl1pPr>
      <a:lvl2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2pPr>
      <a:lvl3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3pPr>
      <a:lvl4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4pPr>
      <a:lvl5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5pPr>
      <a:lvl6pPr marL="4968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700"/>
        </a:spcBef>
        <a:spcAft>
          <a:spcPct val="0"/>
        </a:spcAft>
        <a:buClr>
          <a:srgbClr val="333399"/>
        </a:buClr>
        <a:buSzPct val="100000"/>
        <a:buFont typeface="Wingdings" pitchFamily="2" charset="2"/>
        <a:buChar char="§"/>
        <a:defRPr sz="3200">
          <a:solidFill>
            <a:srgbClr val="333399"/>
          </a:solidFill>
          <a:latin typeface="+mn-lt"/>
          <a:ea typeface="+mn-ea"/>
          <a:cs typeface="+mn-cs"/>
          <a:sym typeface="Arial" charset="0"/>
        </a:defRPr>
      </a:lvl1pPr>
      <a:lvl2pPr marL="731838" indent="-285750" algn="l" rtl="0" eaLnBrk="0" fontAlgn="base" hangingPunct="0">
        <a:spcBef>
          <a:spcPts val="600"/>
        </a:spcBef>
        <a:spcAft>
          <a:spcPct val="0"/>
        </a:spcAft>
        <a:buClr>
          <a:srgbClr val="000000"/>
        </a:buClr>
        <a:buSzPct val="100000"/>
        <a:buFont typeface="Wingdings" pitchFamily="2" charset="2"/>
        <a:buChar char="§"/>
        <a:defRPr sz="2800">
          <a:solidFill>
            <a:schemeClr val="tx1"/>
          </a:solidFill>
          <a:latin typeface="+mn-lt"/>
          <a:ea typeface="+mn-ea"/>
          <a:cs typeface="+mn-cs"/>
          <a:sym typeface="Arial" charset="0"/>
        </a:defRPr>
      </a:lvl2pPr>
      <a:lvl3pPr marL="1131888" indent="-228600" algn="l" rtl="0" eaLnBrk="0" fontAlgn="base" hangingPunct="0">
        <a:spcBef>
          <a:spcPts val="600"/>
        </a:spcBef>
        <a:spcAft>
          <a:spcPct val="0"/>
        </a:spcAft>
        <a:buClr>
          <a:srgbClr val="333399"/>
        </a:buClr>
        <a:buSzPct val="100000"/>
        <a:buFont typeface="Wingdings" pitchFamily="2" charset="2"/>
        <a:buChar char="§"/>
        <a:defRPr sz="2400">
          <a:solidFill>
            <a:schemeClr val="tx1"/>
          </a:solidFill>
          <a:latin typeface="+mn-lt"/>
          <a:ea typeface="+mn-ea"/>
          <a:cs typeface="+mn-cs"/>
          <a:sym typeface="Arial" charset="0"/>
        </a:defRPr>
      </a:lvl3pPr>
      <a:lvl4pPr marL="1589088" indent="-228600" algn="l" rtl="0" eaLnBrk="0" fontAlgn="base" hangingPunct="0">
        <a:spcBef>
          <a:spcPts val="500"/>
        </a:spcBef>
        <a:spcAft>
          <a:spcPct val="0"/>
        </a:spcAft>
        <a:buClr>
          <a:srgbClr val="000000"/>
        </a:buClr>
        <a:buSzPct val="100000"/>
        <a:buFont typeface="Wingdings" pitchFamily="2" charset="2"/>
        <a:buChar char="§"/>
        <a:defRPr sz="2000">
          <a:solidFill>
            <a:schemeClr val="tx1"/>
          </a:solidFill>
          <a:latin typeface="+mn-lt"/>
          <a:ea typeface="+mn-ea"/>
          <a:cs typeface="+mn-cs"/>
          <a:sym typeface="Arial" charset="0"/>
        </a:defRPr>
      </a:lvl4pPr>
      <a:lvl5pPr marL="2046288" indent="-228600" algn="l" rtl="0" eaLnBrk="0" fontAlgn="base" hangingPunct="0">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5pPr>
      <a:lvl6pPr marL="25034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bwMode="auto">
          <a:xfrm>
            <a:off x="457200" y="0"/>
            <a:ext cx="8229600" cy="1600200"/>
          </a:xfrm>
          <a:prstGeom prst="rect">
            <a:avLst/>
          </a:prstGeom>
          <a:noFill/>
          <a:ln w="12700">
            <a:noFill/>
            <a:miter lim="800000"/>
            <a:headEnd/>
            <a:tailEnd/>
          </a:ln>
          <a:effectLst/>
        </p:spPr>
        <p:txBody>
          <a:bodyPr vert="horz" wrap="square" lIns="50800" tIns="50800" rIns="91440" bIns="50800" numCol="1" anchor="ctr" anchorCtr="0" compatLnSpc="1">
            <a:prstTxWarp prst="textNoShape">
              <a:avLst/>
            </a:prstTxWarp>
          </a:bodyPr>
          <a:lstStyle/>
          <a:p>
            <a:pPr lvl="0"/>
            <a:r>
              <a:rPr lang="en-US" smtClean="0">
                <a:sym typeface="Arial" charset="0"/>
              </a:rPr>
              <a:t>Click to edit Master title style</a:t>
            </a:r>
          </a:p>
        </p:txBody>
      </p:sp>
      <p:sp>
        <p:nvSpPr>
          <p:cNvPr id="7171" name="Rectangle 2"/>
          <p:cNvSpPr>
            <a:spLocks noGrp="1" noChangeArrowheads="1"/>
          </p:cNvSpPr>
          <p:nvPr>
            <p:ph type="body" idx="1"/>
          </p:nvPr>
        </p:nvSpPr>
        <p:spPr bwMode="auto">
          <a:xfrm>
            <a:off x="457200" y="1600200"/>
            <a:ext cx="8229600" cy="5257800"/>
          </a:xfrm>
          <a:prstGeom prst="rect">
            <a:avLst/>
          </a:prstGeom>
          <a:noFill/>
          <a:ln w="12700">
            <a:noFill/>
            <a:miter lim="800000"/>
            <a:headEnd/>
            <a:tailEnd/>
          </a:ln>
          <a:effectLst/>
        </p:spPr>
        <p:txBody>
          <a:bodyPr vert="horz" wrap="square" lIns="50800" tIns="50800" rIns="91440" bIns="50800"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p>
        </p:txBody>
      </p:sp>
      <p:sp>
        <p:nvSpPr>
          <p:cNvPr id="7172" name="Rectangle 3"/>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Arial" charset="0"/>
        </a:defRPr>
      </a:lvl1pPr>
      <a:lvl2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2pPr>
      <a:lvl3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3pPr>
      <a:lvl4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4pPr>
      <a:lvl5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5pPr>
      <a:lvl6pPr marL="4968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700"/>
        </a:spcBef>
        <a:spcAft>
          <a:spcPct val="0"/>
        </a:spcAft>
        <a:buClr>
          <a:srgbClr val="333399"/>
        </a:buClr>
        <a:buSzPct val="100000"/>
        <a:buFont typeface="Wingdings" pitchFamily="2" charset="2"/>
        <a:buChar char="§"/>
        <a:defRPr sz="3200">
          <a:solidFill>
            <a:srgbClr val="333399"/>
          </a:solidFill>
          <a:latin typeface="+mn-lt"/>
          <a:ea typeface="+mn-ea"/>
          <a:cs typeface="+mn-cs"/>
          <a:sym typeface="Arial" charset="0"/>
        </a:defRPr>
      </a:lvl1pPr>
      <a:lvl2pPr marL="731838" indent="-285750" algn="l" rtl="0" eaLnBrk="0" fontAlgn="base" hangingPunct="0">
        <a:spcBef>
          <a:spcPts val="600"/>
        </a:spcBef>
        <a:spcAft>
          <a:spcPct val="0"/>
        </a:spcAft>
        <a:buClr>
          <a:srgbClr val="000000"/>
        </a:buClr>
        <a:buSzPct val="100000"/>
        <a:buFont typeface="Wingdings" pitchFamily="2" charset="2"/>
        <a:buChar char="§"/>
        <a:defRPr sz="2800">
          <a:solidFill>
            <a:schemeClr val="tx1"/>
          </a:solidFill>
          <a:latin typeface="+mn-lt"/>
          <a:ea typeface="+mn-ea"/>
          <a:cs typeface="+mn-cs"/>
          <a:sym typeface="Arial" charset="0"/>
        </a:defRPr>
      </a:lvl2pPr>
      <a:lvl3pPr marL="1131888" indent="-228600" algn="l" rtl="0" eaLnBrk="0" fontAlgn="base" hangingPunct="0">
        <a:spcBef>
          <a:spcPts val="600"/>
        </a:spcBef>
        <a:spcAft>
          <a:spcPct val="0"/>
        </a:spcAft>
        <a:buClr>
          <a:srgbClr val="333399"/>
        </a:buClr>
        <a:buSzPct val="100000"/>
        <a:buFont typeface="Wingdings" pitchFamily="2" charset="2"/>
        <a:buChar char="§"/>
        <a:defRPr sz="2400">
          <a:solidFill>
            <a:schemeClr val="tx1"/>
          </a:solidFill>
          <a:latin typeface="+mn-lt"/>
          <a:ea typeface="+mn-ea"/>
          <a:cs typeface="+mn-cs"/>
          <a:sym typeface="Arial" charset="0"/>
        </a:defRPr>
      </a:lvl3pPr>
      <a:lvl4pPr marL="1589088" indent="-228600" algn="l" rtl="0" eaLnBrk="0" fontAlgn="base" hangingPunct="0">
        <a:spcBef>
          <a:spcPts val="500"/>
        </a:spcBef>
        <a:spcAft>
          <a:spcPct val="0"/>
        </a:spcAft>
        <a:buClr>
          <a:srgbClr val="000000"/>
        </a:buClr>
        <a:buSzPct val="100000"/>
        <a:buFont typeface="Wingdings" pitchFamily="2" charset="2"/>
        <a:buChar char="§"/>
        <a:defRPr sz="2000">
          <a:solidFill>
            <a:schemeClr val="tx1"/>
          </a:solidFill>
          <a:latin typeface="+mn-lt"/>
          <a:ea typeface="+mn-ea"/>
          <a:cs typeface="+mn-cs"/>
          <a:sym typeface="Arial" charset="0"/>
        </a:defRPr>
      </a:lvl4pPr>
      <a:lvl5pPr marL="2046288" indent="-228600" algn="l" rtl="0" eaLnBrk="0" fontAlgn="base" hangingPunct="0">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5pPr>
      <a:lvl6pPr marL="25034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Clr>
          <a:srgbClr val="333399"/>
        </a:buClr>
        <a:buSzPct val="100000"/>
        <a:buFont typeface="Wingdings" pitchFamily="2" charset="2"/>
        <a:buChar char="§"/>
        <a:defRPr sz="2000">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24.xml"/><Relationship Id="rId6" Type="http://schemas.openxmlformats.org/officeDocument/2006/relationships/hyperlink" Target="http://en.wikipedia.org/wiki/Image:Thomasbayes.jpg" TargetMode="External"/><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4.xml"/><Relationship Id="rId5" Type="http://schemas.openxmlformats.org/officeDocument/2006/relationships/image" Target="../media/image45.pn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35.xml"/><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35.xml"/><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35.xml"/><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35.xml"/><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31.xml"/><Relationship Id="rId1" Type="http://schemas.openxmlformats.org/officeDocument/2006/relationships/slideLayout" Target="../slideLayouts/slideLayout35.xml"/><Relationship Id="rId6" Type="http://schemas.openxmlformats.org/officeDocument/2006/relationships/image" Target="../media/image59.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5.xml"/><Relationship Id="rId1" Type="http://schemas.openxmlformats.org/officeDocument/2006/relationships/video" Target="Macintosh%20HD:Users:lsz:teaching:cse473au11:share:cse473au11-hmms.ppt_media:one-ghost-markov-chain-1.mov" TargetMode="External"/><Relationship Id="rId4" Type="http://schemas.openxmlformats.org/officeDocument/2006/relationships/image" Target="../media/image6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6.xml"/><Relationship Id="rId1" Type="http://schemas.openxmlformats.org/officeDocument/2006/relationships/slideLayout" Target="../slideLayouts/slideLayout35.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7.xml"/><Relationship Id="rId1" Type="http://schemas.openxmlformats.org/officeDocument/2006/relationships/slideLayout" Target="../slideLayouts/slideLayout35.xml"/><Relationship Id="rId5" Type="http://schemas.openxmlformats.org/officeDocument/2006/relationships/image" Target="../media/image70.png"/><Relationship Id="rId4" Type="http://schemas.openxmlformats.org/officeDocument/2006/relationships/image" Target="../media/image6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49.xml"/><Relationship Id="rId1" Type="http://schemas.openxmlformats.org/officeDocument/2006/relationships/slideLayout" Target="../slideLayouts/slideLayout35.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 Id="rId9" Type="http://schemas.openxmlformats.org/officeDocument/2006/relationships/image" Target="../media/image77.png"/></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0.xml"/><Relationship Id="rId1" Type="http://schemas.openxmlformats.org/officeDocument/2006/relationships/slideLayout" Target="../slideLayouts/slideLayout35.xml"/><Relationship Id="rId4" Type="http://schemas.openxmlformats.org/officeDocument/2006/relationships/image" Target="../media/image79.png"/></Relationships>
</file>

<file path=ppt/slides/_rels/slide5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1.xml"/><Relationship Id="rId1" Type="http://schemas.openxmlformats.org/officeDocument/2006/relationships/slideLayout" Target="../slideLayouts/slideLayout35.xml"/><Relationship Id="rId5" Type="http://schemas.openxmlformats.org/officeDocument/2006/relationships/image" Target="../media/image82.png"/><Relationship Id="rId4" Type="http://schemas.openxmlformats.org/officeDocument/2006/relationships/image" Target="../media/image81.png"/></Relationships>
</file>

<file path=ppt/slides/_rels/slide5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2.xml"/><Relationship Id="rId1" Type="http://schemas.openxmlformats.org/officeDocument/2006/relationships/slideLayout" Target="../slideLayouts/slideLayout35.xml"/><Relationship Id="rId6" Type="http://schemas.openxmlformats.org/officeDocument/2006/relationships/image" Target="../media/image82.png"/><Relationship Id="rId5" Type="http://schemas.openxmlformats.org/officeDocument/2006/relationships/image" Target="../media/image85.png"/><Relationship Id="rId4" Type="http://schemas.openxmlformats.org/officeDocument/2006/relationships/image" Target="../media/image84.png"/></Relationships>
</file>

<file path=ppt/slides/_rels/slide5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3.xml"/><Relationship Id="rId1" Type="http://schemas.openxmlformats.org/officeDocument/2006/relationships/slideLayout" Target="../slideLayouts/slideLayout35.xml"/><Relationship Id="rId5" Type="http://schemas.openxmlformats.org/officeDocument/2006/relationships/image" Target="../media/image88.png"/><Relationship Id="rId4" Type="http://schemas.openxmlformats.org/officeDocument/2006/relationships/image" Target="../media/image87.png"/></Relationships>
</file>

<file path=ppt/slides/_rels/slide5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4.xml"/><Relationship Id="rId1" Type="http://schemas.openxmlformats.org/officeDocument/2006/relationships/slideLayout" Target="../slideLayouts/slideLayout35.xml"/><Relationship Id="rId5" Type="http://schemas.openxmlformats.org/officeDocument/2006/relationships/image" Target="../media/image91.png"/><Relationship Id="rId4" Type="http://schemas.openxmlformats.org/officeDocument/2006/relationships/image" Target="../media/image90.png"/></Relationships>
</file>

<file path=ppt/slides/_rels/slide55.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55.xml"/><Relationship Id="rId1" Type="http://schemas.openxmlformats.org/officeDocument/2006/relationships/slideLayout" Target="../slideLayouts/slideLayout35.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5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6.xml"/><Relationship Id="rId1" Type="http://schemas.openxmlformats.org/officeDocument/2006/relationships/slideLayout" Target="../slideLayouts/slideLayout35.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46.png"/></Relationships>
</file>

<file path=ppt/slides/_rels/slide5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57.xml"/><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35.xml"/><Relationship Id="rId1" Type="http://schemas.openxmlformats.org/officeDocument/2006/relationships/video" Target="Macintosh%20HD:Users:lsz:teaching:cse473au11:share:cse473au11-hmms.ppt_media:oneghost-withobs-1.mov" TargetMode="External"/><Relationship Id="rId4" Type="http://schemas.openxmlformats.org/officeDocument/2006/relationships/image" Target="../media/image98.png"/></Relationships>
</file>

<file path=ppt/slides/_rels/slide5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59.xml"/><Relationship Id="rId1" Type="http://schemas.openxmlformats.org/officeDocument/2006/relationships/slideLayout" Target="../slideLayouts/slideLayout35.xml"/><Relationship Id="rId5" Type="http://schemas.openxmlformats.org/officeDocument/2006/relationships/image" Target="../media/image101.png"/><Relationship Id="rId4" Type="http://schemas.openxmlformats.org/officeDocument/2006/relationships/image" Target="../media/image100.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60.xml"/><Relationship Id="rId1" Type="http://schemas.openxmlformats.org/officeDocument/2006/relationships/slideLayout" Target="../slideLayouts/slideLayout46.xml"/><Relationship Id="rId5" Type="http://schemas.openxmlformats.org/officeDocument/2006/relationships/image" Target="../media/image66.png"/><Relationship Id="rId4" Type="http://schemas.openxmlformats.org/officeDocument/2006/relationships/image" Target="../media/image103.png"/></Relationships>
</file>

<file path=ppt/slides/_rels/slide61.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104.png"/><Relationship Id="rId7" Type="http://schemas.openxmlformats.org/officeDocument/2006/relationships/image" Target="../media/image100.png"/><Relationship Id="rId2" Type="http://schemas.openxmlformats.org/officeDocument/2006/relationships/notesSlide" Target="../notesSlides/notesSlide61.xml"/><Relationship Id="rId1" Type="http://schemas.openxmlformats.org/officeDocument/2006/relationships/slideLayout" Target="../slideLayouts/slideLayout46.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6.xml"/></Relationships>
</file>

<file path=ppt/slides/_rels/slide6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64.xml"/><Relationship Id="rId1" Type="http://schemas.openxmlformats.org/officeDocument/2006/relationships/slideLayout" Target="../slideLayouts/slideLayout46.xml"/></Relationships>
</file>

<file path=ppt/slides/_rels/slide65.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65.xml"/><Relationship Id="rId1" Type="http://schemas.openxmlformats.org/officeDocument/2006/relationships/slideLayout" Target="../slideLayouts/slideLayout46.xml"/><Relationship Id="rId4" Type="http://schemas.openxmlformats.org/officeDocument/2006/relationships/image" Target="../media/image110.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6.xml"/></Relationships>
</file>

<file path=ppt/slides/_rels/slide6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67.xml"/><Relationship Id="rId1" Type="http://schemas.openxmlformats.org/officeDocument/2006/relationships/slideLayout" Target="../slideLayouts/slideLayout46.xml"/><Relationship Id="rId4" Type="http://schemas.openxmlformats.org/officeDocument/2006/relationships/image" Target="../media/image109.png"/></Relationships>
</file>

<file path=ppt/slides/_rels/slide6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68.xml"/><Relationship Id="rId1" Type="http://schemas.openxmlformats.org/officeDocument/2006/relationships/slideLayout" Target="../slideLayouts/slideLayout46.xml"/><Relationship Id="rId4" Type="http://schemas.openxmlformats.org/officeDocument/2006/relationships/image" Target="../media/image112.png"/></Relationships>
</file>

<file path=ppt/slides/_rels/slide69.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69.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46.xml"/><Relationship Id="rId1" Type="http://schemas.openxmlformats.org/officeDocument/2006/relationships/video" Target="Macintosh%20HD:Users:lsz:teaching:cse473au11:share:cse473au11-hmms.ppt_media:global-floor-1.mov" TargetMode="External"/><Relationship Id="rId4" Type="http://schemas.openxmlformats.org/officeDocument/2006/relationships/image" Target="../media/image114.wmf"/></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46.xml"/><Relationship Id="rId1" Type="http://schemas.openxmlformats.org/officeDocument/2006/relationships/video" Target="Macintosh%20HD:Users:lsz:teaching:cse473au11:share:cse473au11-hmms.ppt_media:exactfilter-big-2.mov" TargetMode="External"/><Relationship Id="rId4" Type="http://schemas.openxmlformats.org/officeDocument/2006/relationships/image" Target="../media/image115.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46.xml"/><Relationship Id="rId1" Type="http://schemas.openxmlformats.org/officeDocument/2006/relationships/video" Target="Macintosh%20HD:Users:lsz:teaching:cse473au11:share:cse473au11-hmms.ppt_media:partfilter-big-2.mov" TargetMode="External"/><Relationship Id="rId4" Type="http://schemas.openxmlformats.org/officeDocument/2006/relationships/image" Target="../media/image116.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46.xml"/><Relationship Id="rId1" Type="http://schemas.openxmlformats.org/officeDocument/2006/relationships/video" Target="Macintosh%20HD:Users:lsz:teaching:cse473au11:share:cse473au11-hmms.ppt_media:partfilter-25-big-1.mov" TargetMode="External"/><Relationship Id="rId4" Type="http://schemas.openxmlformats.org/officeDocument/2006/relationships/image" Target="../media/image117.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4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6.xml"/></Relationships>
</file>

<file path=ppt/slides/_rels/slide78.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78.xml"/><Relationship Id="rId1" Type="http://schemas.openxmlformats.org/officeDocument/2006/relationships/slideLayout" Target="../slideLayouts/slideLayout46.xml"/></Relationships>
</file>

<file path=ppt/slides/_rels/slide7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79.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121.png"/><Relationship Id="rId7" Type="http://schemas.openxmlformats.org/officeDocument/2006/relationships/image" Target="../media/image125.png"/><Relationship Id="rId2" Type="http://schemas.openxmlformats.org/officeDocument/2006/relationships/notesSlide" Target="../notesSlides/notesSlide80.xml"/><Relationship Id="rId1" Type="http://schemas.openxmlformats.org/officeDocument/2006/relationships/slideLayout" Target="../slideLayouts/slideLayout46.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81.xml.rels><?xml version="1.0" encoding="UTF-8" standalone="yes"?>
<Relationships xmlns="http://schemas.openxmlformats.org/package/2006/relationships"><Relationship Id="rId3" Type="http://schemas.openxmlformats.org/officeDocument/2006/relationships/image" Target="../media/image127.png"/><Relationship Id="rId7" Type="http://schemas.openxmlformats.org/officeDocument/2006/relationships/image" Target="../media/image131.png"/><Relationship Id="rId2" Type="http://schemas.openxmlformats.org/officeDocument/2006/relationships/notesSlide" Target="../notesSlides/notesSlide81.xml"/><Relationship Id="rId1" Type="http://schemas.openxmlformats.org/officeDocument/2006/relationships/slideLayout" Target="../slideLayouts/slideLayout46.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128.png"/></Relationships>
</file>

<file path=ppt/slides/_rels/slide82.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82.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685800" y="1"/>
            <a:ext cx="7772400" cy="2362200"/>
          </a:xfrm>
        </p:spPr>
        <p:txBody>
          <a:bodyPr rIns="132080"/>
          <a:lstStyle/>
          <a:p>
            <a:pPr indent="0" eaLnBrk="1" hangingPunct="1"/>
            <a:r>
              <a:rPr lang="en-US" dirty="0" smtClean="0">
                <a:solidFill>
                  <a:srgbClr val="333399"/>
                </a:solidFill>
              </a:rPr>
              <a:t>CSE 473: Artificial Intelligence</a:t>
            </a:r>
            <a:br>
              <a:rPr lang="en-US" dirty="0" smtClean="0">
                <a:solidFill>
                  <a:srgbClr val="333399"/>
                </a:solidFill>
              </a:rPr>
            </a:br>
            <a:r>
              <a:rPr lang="en-US" sz="3600" dirty="0" smtClean="0">
                <a:solidFill>
                  <a:srgbClr val="333399"/>
                </a:solidFill>
              </a:rPr>
              <a:t>Spring 2012</a:t>
            </a:r>
          </a:p>
        </p:txBody>
      </p:sp>
      <p:sp>
        <p:nvSpPr>
          <p:cNvPr id="8195" name="Rectangle 2"/>
          <p:cNvSpPr>
            <a:spLocks noGrp="1" noChangeArrowheads="1"/>
          </p:cNvSpPr>
          <p:nvPr>
            <p:ph type="body" idx="1"/>
          </p:nvPr>
        </p:nvSpPr>
        <p:spPr>
          <a:xfrm>
            <a:off x="1295400" y="2514600"/>
            <a:ext cx="6705600" cy="3238500"/>
          </a:xfrm>
        </p:spPr>
        <p:txBody>
          <a:bodyPr rIns="132080"/>
          <a:lstStyle/>
          <a:p>
            <a:pPr marL="39688" indent="0" algn="ctr" eaLnBrk="1" hangingPunct="1">
              <a:buFont typeface="Wingdings" pitchFamily="2" charset="2"/>
              <a:buNone/>
            </a:pPr>
            <a:r>
              <a:rPr lang="en-US" dirty="0" smtClean="0">
                <a:solidFill>
                  <a:srgbClr val="FF0000"/>
                </a:solidFill>
              </a:rPr>
              <a:t>Reasoning about Uncertainty </a:t>
            </a:r>
          </a:p>
          <a:p>
            <a:pPr marL="39688" indent="0" algn="ctr" eaLnBrk="1" hangingPunct="1">
              <a:buFont typeface="Wingdings" pitchFamily="2" charset="2"/>
              <a:buNone/>
            </a:pPr>
            <a:r>
              <a:rPr lang="en-US" dirty="0" smtClean="0">
                <a:solidFill>
                  <a:srgbClr val="FF0000"/>
                </a:solidFill>
              </a:rPr>
              <a:t>&amp;</a:t>
            </a:r>
          </a:p>
          <a:p>
            <a:pPr marL="39688" indent="0" algn="ctr" eaLnBrk="1" hangingPunct="1">
              <a:buFont typeface="Wingdings" pitchFamily="2" charset="2"/>
              <a:buNone/>
            </a:pPr>
            <a:r>
              <a:rPr lang="en-US" dirty="0" smtClean="0">
                <a:solidFill>
                  <a:srgbClr val="FF0000"/>
                </a:solidFill>
              </a:rPr>
              <a:t>Hidden Markov Models</a:t>
            </a:r>
          </a:p>
          <a:p>
            <a:pPr marL="39688" indent="0" algn="ctr" eaLnBrk="1" hangingPunct="1">
              <a:buFont typeface="Wingdings" pitchFamily="2" charset="2"/>
              <a:buNone/>
            </a:pPr>
            <a:endParaRPr lang="en-US" dirty="0" smtClean="0">
              <a:solidFill>
                <a:schemeClr val="tx1"/>
              </a:solidFill>
            </a:endParaRPr>
          </a:p>
          <a:p>
            <a:pPr marL="39688" indent="0" algn="ctr" eaLnBrk="1" hangingPunct="1">
              <a:buFont typeface="Wingdings" pitchFamily="2" charset="2"/>
              <a:buNone/>
            </a:pPr>
            <a:r>
              <a:rPr lang="en-US" sz="2800" dirty="0" smtClean="0">
                <a:solidFill>
                  <a:schemeClr val="tx1"/>
                </a:solidFill>
              </a:rPr>
              <a:t>Daniel Weld</a:t>
            </a:r>
          </a:p>
        </p:txBody>
      </p:sp>
      <p:sp>
        <p:nvSpPr>
          <p:cNvPr id="8196" name="Rectangle 3"/>
          <p:cNvSpPr>
            <a:spLocks/>
          </p:cNvSpPr>
          <p:nvPr/>
        </p:nvSpPr>
        <p:spPr bwMode="auto">
          <a:xfrm>
            <a:off x="1282700" y="5816600"/>
            <a:ext cx="6565900" cy="622300"/>
          </a:xfrm>
          <a:prstGeom prst="rect">
            <a:avLst/>
          </a:prstGeom>
          <a:noFill/>
          <a:ln w="12700">
            <a:noFill/>
            <a:miter lim="800000"/>
            <a:headEnd/>
            <a:tailEnd/>
          </a:ln>
        </p:spPr>
        <p:txBody>
          <a:bodyPr lIns="0" tIns="0" rIns="40639" bIns="0"/>
          <a:lstStyle/>
          <a:p>
            <a:pPr marL="39688" algn="ctr">
              <a:spcBef>
                <a:spcPts val="1050"/>
              </a:spcBef>
            </a:pPr>
            <a:r>
              <a:rPr lang="en-US">
                <a:solidFill>
                  <a:schemeClr val="tx1"/>
                </a:solidFill>
                <a:cs typeface="Arial" charset="0"/>
              </a:rPr>
              <a:t>Many slides adapted from Dan Klein, Stuart Russell, Andrew Moore &amp; Luke Zettlemoyer</a:t>
            </a:r>
          </a:p>
        </p:txBody>
      </p:sp>
      <p:sp>
        <p:nvSpPr>
          <p:cNvPr id="8197" name="Rectangle 4"/>
          <p:cNvSpPr>
            <a:spLocks/>
          </p:cNvSpPr>
          <p:nvPr/>
        </p:nvSpPr>
        <p:spPr bwMode="auto">
          <a:xfrm>
            <a:off x="7010400" y="6553200"/>
            <a:ext cx="2146300" cy="304800"/>
          </a:xfrm>
          <a:prstGeom prst="rect">
            <a:avLst/>
          </a:prstGeom>
          <a:noFill/>
          <a:ln w="12700">
            <a:noFill/>
            <a:miter lim="800000"/>
            <a:headEnd/>
            <a:tailEnd/>
          </a:ln>
        </p:spPr>
        <p:txBody>
          <a:bodyPr lIns="0" tIns="0" rIns="40639" bIns="0"/>
          <a:lstStyle/>
          <a:p>
            <a:pPr marL="39688" algn="r"/>
            <a:r>
              <a:rPr lang="en-US" sz="1400">
                <a:solidFill>
                  <a:schemeClr val="tx1"/>
                </a:solidFill>
                <a:cs typeface="Arial" charset="0"/>
              </a:rPr>
              <a:t>1</a:t>
            </a:r>
          </a:p>
        </p:txBody>
      </p:sp>
      <p:sp>
        <p:nvSpPr>
          <p:cNvPr id="8198" name="Rectangle 5"/>
          <p:cNvSpPr>
            <a:spLocks/>
          </p:cNvSpPr>
          <p:nvPr/>
        </p:nvSpPr>
        <p:spPr bwMode="auto">
          <a:xfrm>
            <a:off x="8763000" y="6553200"/>
            <a:ext cx="381000" cy="304800"/>
          </a:xfrm>
          <a:prstGeom prst="rect">
            <a:avLst/>
          </a:prstGeom>
          <a:solidFill>
            <a:srgbClr val="FFFFFF"/>
          </a:solidFill>
          <a:ln w="25400">
            <a:noFill/>
            <a:miter lim="800000"/>
            <a:headEnd/>
            <a:tailEnd/>
          </a:ln>
        </p:spPr>
        <p:txBody>
          <a:bodyPr lIns="0" tIns="0" rIns="0" bIns="0"/>
          <a:lstStyle/>
          <a:p>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15363" name="Rectangle 2"/>
          <p:cNvSpPr>
            <a:spLocks noGrp="1" noChangeArrowheads="1"/>
          </p:cNvSpPr>
          <p:nvPr>
            <p:ph type="title"/>
          </p:nvPr>
        </p:nvSpPr>
        <p:spPr>
          <a:xfrm>
            <a:off x="457200" y="147638"/>
            <a:ext cx="8229600" cy="1304925"/>
          </a:xfrm>
        </p:spPr>
        <p:txBody>
          <a:bodyPr rIns="132080"/>
          <a:lstStyle/>
          <a:p>
            <a:pPr indent="0" eaLnBrk="1" hangingPunct="1"/>
            <a:r>
              <a:rPr lang="en-US" smtClean="0"/>
              <a:t>Marginal Distributions</a:t>
            </a:r>
          </a:p>
        </p:txBody>
      </p:sp>
      <p:sp>
        <p:nvSpPr>
          <p:cNvPr id="15364" name="Rectangle 3"/>
          <p:cNvSpPr>
            <a:spLocks noGrp="1" noChangeArrowheads="1"/>
          </p:cNvSpPr>
          <p:nvPr>
            <p:ph type="body" idx="1"/>
          </p:nvPr>
        </p:nvSpPr>
        <p:spPr>
          <a:xfrm>
            <a:off x="457200" y="1452563"/>
            <a:ext cx="8229600" cy="5405437"/>
          </a:xfrm>
        </p:spPr>
        <p:txBody>
          <a:bodyPr rIns="132080"/>
          <a:lstStyle/>
          <a:p>
            <a:pPr eaLnBrk="1" hangingPunct="1"/>
            <a:r>
              <a:rPr lang="en-US" sz="2000" dirty="0" smtClean="0">
                <a:solidFill>
                  <a:srgbClr val="FF0000"/>
                </a:solidFill>
                <a:latin typeface="Arial Italic" charset="0"/>
                <a:cs typeface="Arial Italic" charset="0"/>
                <a:sym typeface="Arial Italic" charset="0"/>
              </a:rPr>
              <a:t>Marginal distributions </a:t>
            </a:r>
            <a:r>
              <a:rPr lang="en-US" sz="2000" dirty="0" smtClean="0"/>
              <a:t>are sub-tables which eliminate variables </a:t>
            </a:r>
          </a:p>
          <a:p>
            <a:pPr eaLnBrk="1" hangingPunct="1"/>
            <a:r>
              <a:rPr lang="en-US" sz="2000" dirty="0" smtClean="0">
                <a:solidFill>
                  <a:srgbClr val="FF0000"/>
                </a:solidFill>
              </a:rPr>
              <a:t>Marginalization</a:t>
            </a:r>
            <a:r>
              <a:rPr lang="en-US" sz="2000" dirty="0" smtClean="0"/>
              <a:t> (summing out): Combine collapsed rows by adding</a:t>
            </a:r>
          </a:p>
        </p:txBody>
      </p:sp>
      <p:graphicFrame>
        <p:nvGraphicFramePr>
          <p:cNvPr id="16388" name="Group 4"/>
          <p:cNvGraphicFramePr>
            <a:graphicFrameLocks noGrp="1"/>
          </p:cNvGraphicFramePr>
          <p:nvPr/>
        </p:nvGraphicFramePr>
        <p:xfrm>
          <a:off x="654050" y="3978275"/>
          <a:ext cx="2743200" cy="2032000"/>
        </p:xfrm>
        <a:graphic>
          <a:graphicData uri="http://schemas.openxmlformats.org/drawingml/2006/table">
            <a:tbl>
              <a:tblPr/>
              <a:tblGrid>
                <a:gridCol w="914400"/>
                <a:gridCol w="914400"/>
                <a:gridCol w="914400"/>
              </a:tblGrid>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0.4</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0.1</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0.2</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0.3</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5391" name="Picture 58"/>
          <p:cNvPicPr>
            <a:picLocks noChangeArrowheads="1"/>
          </p:cNvPicPr>
          <p:nvPr/>
        </p:nvPicPr>
        <p:blipFill>
          <a:blip r:embed="rId3" cstate="print"/>
          <a:srcRect/>
          <a:stretch>
            <a:fillRect/>
          </a:stretch>
        </p:blipFill>
        <p:spPr bwMode="auto">
          <a:xfrm>
            <a:off x="1462088" y="3506788"/>
            <a:ext cx="1177925" cy="298450"/>
          </a:xfrm>
          <a:prstGeom prst="rect">
            <a:avLst/>
          </a:prstGeom>
          <a:noFill/>
          <a:ln w="9525">
            <a:noFill/>
            <a:miter lim="800000"/>
            <a:headEnd/>
            <a:tailEnd/>
          </a:ln>
        </p:spPr>
      </p:pic>
      <p:pic>
        <p:nvPicPr>
          <p:cNvPr id="15392" name="Picture 59"/>
          <p:cNvPicPr>
            <a:picLocks noChangeArrowheads="1"/>
          </p:cNvPicPr>
          <p:nvPr/>
        </p:nvPicPr>
        <p:blipFill>
          <a:blip r:embed="rId4" cstate="print"/>
          <a:srcRect/>
          <a:stretch>
            <a:fillRect/>
          </a:stretch>
        </p:blipFill>
        <p:spPr bwMode="auto">
          <a:xfrm>
            <a:off x="1714500" y="2343150"/>
            <a:ext cx="5716588" cy="611188"/>
          </a:xfrm>
          <a:prstGeom prst="rect">
            <a:avLst/>
          </a:prstGeom>
          <a:noFill/>
          <a:ln w="9525">
            <a:noFill/>
            <a:miter lim="800000"/>
            <a:headEnd/>
            <a:tailEnd/>
          </a:ln>
        </p:spPr>
      </p:pic>
      <p:pic>
        <p:nvPicPr>
          <p:cNvPr id="16444" name="Picture 60"/>
          <p:cNvPicPr>
            <a:picLocks noChangeArrowheads="1"/>
          </p:cNvPicPr>
          <p:nvPr/>
        </p:nvPicPr>
        <p:blipFill>
          <a:blip r:embed="rId5" cstate="print"/>
          <a:srcRect/>
          <a:stretch>
            <a:fillRect/>
          </a:stretch>
        </p:blipFill>
        <p:spPr bwMode="auto">
          <a:xfrm>
            <a:off x="7175500" y="2992438"/>
            <a:ext cx="731838" cy="298450"/>
          </a:xfrm>
          <a:prstGeom prst="rect">
            <a:avLst/>
          </a:prstGeom>
          <a:noFill/>
          <a:ln w="9525">
            <a:noFill/>
            <a:miter lim="800000"/>
            <a:headEnd/>
            <a:tailEnd/>
          </a:ln>
        </p:spPr>
      </p:pic>
      <p:graphicFrame>
        <p:nvGraphicFramePr>
          <p:cNvPr id="16445" name="Group 61"/>
          <p:cNvGraphicFramePr>
            <a:graphicFrameLocks noGrp="1"/>
          </p:cNvGraphicFramePr>
          <p:nvPr/>
        </p:nvGraphicFramePr>
        <p:xfrm>
          <a:off x="6597650" y="3397250"/>
          <a:ext cx="1828800" cy="1219200"/>
        </p:xfrm>
        <a:graphic>
          <a:graphicData uri="http://schemas.openxmlformats.org/drawingml/2006/table">
            <a:tbl>
              <a:tblPr/>
              <a:tblGrid>
                <a:gridCol w="914400"/>
                <a:gridCol w="914400"/>
              </a:tblGrid>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6472" name="Group 88"/>
          <p:cNvGraphicFramePr>
            <a:graphicFrameLocks noGrp="1"/>
          </p:cNvGraphicFramePr>
          <p:nvPr/>
        </p:nvGraphicFramePr>
        <p:xfrm>
          <a:off x="6597650" y="5226050"/>
          <a:ext cx="1828800" cy="1219200"/>
        </p:xfrm>
        <a:graphic>
          <a:graphicData uri="http://schemas.openxmlformats.org/drawingml/2006/table">
            <a:tbl>
              <a:tblPr/>
              <a:tblGrid>
                <a:gridCol w="914400"/>
                <a:gridCol w="914400"/>
              </a:tblGrid>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0.6</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0.4</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427" name="Line 85"/>
          <p:cNvSpPr>
            <a:spLocks noChangeShapeType="1"/>
          </p:cNvSpPr>
          <p:nvPr/>
        </p:nvSpPr>
        <p:spPr bwMode="auto">
          <a:xfrm rot="10800000" flipH="1">
            <a:off x="3625850" y="4202113"/>
            <a:ext cx="2743200" cy="1588"/>
          </a:xfrm>
          <a:prstGeom prst="line">
            <a:avLst/>
          </a:prstGeom>
          <a:noFill/>
          <a:ln w="76200">
            <a:solidFill>
              <a:schemeClr val="tx1"/>
            </a:solidFill>
            <a:round/>
            <a:headEnd/>
            <a:tailEnd type="triangle" w="med" len="med"/>
          </a:ln>
        </p:spPr>
        <p:txBody>
          <a:bodyPr lIns="0" tIns="0" rIns="0" bIns="0"/>
          <a:lstStyle/>
          <a:p>
            <a:endParaRPr lang="en-US"/>
          </a:p>
        </p:txBody>
      </p:sp>
      <p:pic>
        <p:nvPicPr>
          <p:cNvPr id="15428" name="Picture 86"/>
          <p:cNvPicPr>
            <a:picLocks noChangeAspect="1" noChangeArrowheads="1"/>
          </p:cNvPicPr>
          <p:nvPr/>
        </p:nvPicPr>
        <p:blipFill>
          <a:blip r:embed="rId6" cstate="print"/>
          <a:srcRect/>
          <a:stretch>
            <a:fillRect/>
          </a:stretch>
        </p:blipFill>
        <p:spPr bwMode="auto">
          <a:xfrm>
            <a:off x="3670300" y="4356100"/>
            <a:ext cx="2530475" cy="749300"/>
          </a:xfrm>
          <a:prstGeom prst="rect">
            <a:avLst/>
          </a:prstGeom>
          <a:noFill/>
          <a:ln w="9525">
            <a:noFill/>
            <a:round/>
            <a:headEnd/>
            <a:tailEnd/>
          </a:ln>
        </p:spPr>
      </p:pic>
      <p:sp>
        <p:nvSpPr>
          <p:cNvPr id="15424" name="Line 112"/>
          <p:cNvSpPr>
            <a:spLocks noChangeShapeType="1"/>
          </p:cNvSpPr>
          <p:nvPr/>
        </p:nvSpPr>
        <p:spPr bwMode="auto">
          <a:xfrm>
            <a:off x="3625850" y="5421313"/>
            <a:ext cx="2743200" cy="1588"/>
          </a:xfrm>
          <a:prstGeom prst="line">
            <a:avLst/>
          </a:prstGeom>
          <a:noFill/>
          <a:ln w="76200">
            <a:solidFill>
              <a:schemeClr val="tx1"/>
            </a:solidFill>
            <a:round/>
            <a:headEnd/>
            <a:tailEnd type="triangle" w="med" len="med"/>
          </a:ln>
        </p:spPr>
        <p:txBody>
          <a:bodyPr lIns="0" tIns="0" rIns="0" bIns="0"/>
          <a:lstStyle/>
          <a:p>
            <a:endParaRPr lang="en-US"/>
          </a:p>
        </p:txBody>
      </p:sp>
      <p:pic>
        <p:nvPicPr>
          <p:cNvPr id="15425" name="Picture 113"/>
          <p:cNvPicPr>
            <a:picLocks noChangeArrowheads="1"/>
          </p:cNvPicPr>
          <p:nvPr/>
        </p:nvPicPr>
        <p:blipFill>
          <a:blip r:embed="rId7" cstate="print"/>
          <a:srcRect/>
          <a:stretch>
            <a:fillRect/>
          </a:stretch>
        </p:blipFill>
        <p:spPr bwMode="auto">
          <a:xfrm>
            <a:off x="7073900" y="4821238"/>
            <a:ext cx="850900" cy="298450"/>
          </a:xfrm>
          <a:prstGeom prst="rect">
            <a:avLst/>
          </a:prstGeom>
          <a:noFill/>
          <a:ln w="9525">
            <a:noFill/>
            <a:miter lim="800000"/>
            <a:headEnd/>
            <a:tailEnd/>
          </a:ln>
        </p:spPr>
      </p:pic>
      <p:pic>
        <p:nvPicPr>
          <p:cNvPr id="15426" name="Picture 114"/>
          <p:cNvPicPr>
            <a:picLocks noChangeAspect="1" noChangeArrowheads="1"/>
          </p:cNvPicPr>
          <p:nvPr/>
        </p:nvPicPr>
        <p:blipFill>
          <a:blip r:embed="rId8" cstate="print"/>
          <a:srcRect/>
          <a:stretch>
            <a:fillRect/>
          </a:stretch>
        </p:blipFill>
        <p:spPr bwMode="auto">
          <a:xfrm>
            <a:off x="3683000" y="5537201"/>
            <a:ext cx="2514600" cy="790575"/>
          </a:xfrm>
          <a:prstGeom prst="rect">
            <a:avLst/>
          </a:prstGeom>
          <a:noFill/>
          <a:ln w="9525">
            <a:noFill/>
            <a:round/>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4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4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4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644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4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4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4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64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27" grpId="0" animBg="1"/>
      <p:bldP spid="154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16387" name="Rectangle 2"/>
          <p:cNvSpPr>
            <a:spLocks noGrp="1" noChangeArrowheads="1"/>
          </p:cNvSpPr>
          <p:nvPr>
            <p:ph type="title"/>
          </p:nvPr>
        </p:nvSpPr>
        <p:spPr>
          <a:xfrm>
            <a:off x="457200" y="152400"/>
            <a:ext cx="8229600" cy="1295400"/>
          </a:xfrm>
        </p:spPr>
        <p:txBody>
          <a:bodyPr rIns="132080"/>
          <a:lstStyle/>
          <a:p>
            <a:pPr indent="0" eaLnBrk="1" hangingPunct="1"/>
            <a:r>
              <a:rPr lang="en-US" smtClean="0"/>
              <a:t>Conditional Distributions</a:t>
            </a:r>
          </a:p>
        </p:txBody>
      </p:sp>
      <p:sp>
        <p:nvSpPr>
          <p:cNvPr id="16388" name="Rectangle 3"/>
          <p:cNvSpPr>
            <a:spLocks noGrp="1" noChangeArrowheads="1"/>
          </p:cNvSpPr>
          <p:nvPr>
            <p:ph type="body" idx="1"/>
          </p:nvPr>
        </p:nvSpPr>
        <p:spPr>
          <a:xfrm>
            <a:off x="457200" y="1447800"/>
            <a:ext cx="8229600" cy="5410200"/>
          </a:xfrm>
        </p:spPr>
        <p:txBody>
          <a:bodyPr rIns="132080"/>
          <a:lstStyle/>
          <a:p>
            <a:pPr eaLnBrk="1" hangingPunct="1"/>
            <a:r>
              <a:rPr lang="en-US" sz="2400" smtClean="0">
                <a:solidFill>
                  <a:schemeClr val="tx1"/>
                </a:solidFill>
              </a:rPr>
              <a:t>Conditional distributions are probability distributions over some variables given fixed values of others</a:t>
            </a:r>
          </a:p>
        </p:txBody>
      </p:sp>
      <p:pic>
        <p:nvPicPr>
          <p:cNvPr id="17412" name="Picture 4"/>
          <p:cNvPicPr>
            <a:picLocks noChangeArrowheads="1"/>
          </p:cNvPicPr>
          <p:nvPr/>
        </p:nvPicPr>
        <p:blipFill>
          <a:blip r:embed="rId3" cstate="print"/>
          <a:srcRect/>
          <a:stretch>
            <a:fillRect/>
          </a:stretch>
        </p:blipFill>
        <p:spPr bwMode="auto">
          <a:xfrm>
            <a:off x="1573213" y="2943225"/>
            <a:ext cx="2071687" cy="312738"/>
          </a:xfrm>
          <a:prstGeom prst="rect">
            <a:avLst/>
          </a:prstGeom>
          <a:noFill/>
          <a:ln w="9525">
            <a:noFill/>
            <a:miter lim="800000"/>
            <a:headEnd/>
            <a:tailEnd/>
          </a:ln>
        </p:spPr>
      </p:pic>
      <p:graphicFrame>
        <p:nvGraphicFramePr>
          <p:cNvPr id="17413" name="Group 5"/>
          <p:cNvGraphicFramePr>
            <a:graphicFrameLocks noGrp="1"/>
          </p:cNvGraphicFramePr>
          <p:nvPr/>
        </p:nvGraphicFramePr>
        <p:xfrm>
          <a:off x="5416550" y="3435350"/>
          <a:ext cx="2743200" cy="2032000"/>
        </p:xfrm>
        <a:graphic>
          <a:graphicData uri="http://schemas.openxmlformats.org/drawingml/2006/table">
            <a:tbl>
              <a:tblPr/>
              <a:tblGrid>
                <a:gridCol w="914400"/>
                <a:gridCol w="914400"/>
                <a:gridCol w="914400"/>
              </a:tblGrid>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0.4</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0.1</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952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0.2</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0.3</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7467" name="Group 59"/>
          <p:cNvGraphicFramePr>
            <a:graphicFrameLocks noGrp="1"/>
          </p:cNvGraphicFramePr>
          <p:nvPr/>
        </p:nvGraphicFramePr>
        <p:xfrm>
          <a:off x="1708150" y="3384550"/>
          <a:ext cx="1828800" cy="1219200"/>
        </p:xfrm>
        <a:graphic>
          <a:graphicData uri="http://schemas.openxmlformats.org/drawingml/2006/table">
            <a:tbl>
              <a:tblPr/>
              <a:tblGrid>
                <a:gridCol w="914400"/>
                <a:gridCol w="914400"/>
              </a:tblGrid>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0.8</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0.2</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7491" name="Picture 83"/>
          <p:cNvPicPr>
            <a:picLocks noChangeArrowheads="1"/>
          </p:cNvPicPr>
          <p:nvPr/>
        </p:nvPicPr>
        <p:blipFill>
          <a:blip r:embed="rId4" cstate="print"/>
          <a:srcRect/>
          <a:stretch>
            <a:fillRect/>
          </a:stretch>
        </p:blipFill>
        <p:spPr bwMode="auto">
          <a:xfrm>
            <a:off x="1531938" y="4800600"/>
            <a:ext cx="2163762" cy="312738"/>
          </a:xfrm>
          <a:prstGeom prst="rect">
            <a:avLst/>
          </a:prstGeom>
          <a:noFill/>
          <a:ln w="9525">
            <a:noFill/>
            <a:miter lim="800000"/>
            <a:headEnd/>
            <a:tailEnd/>
          </a:ln>
        </p:spPr>
      </p:pic>
      <p:graphicFrame>
        <p:nvGraphicFramePr>
          <p:cNvPr id="17492" name="Group 84"/>
          <p:cNvGraphicFramePr>
            <a:graphicFrameLocks noGrp="1"/>
          </p:cNvGraphicFramePr>
          <p:nvPr/>
        </p:nvGraphicFramePr>
        <p:xfrm>
          <a:off x="1712913" y="5241925"/>
          <a:ext cx="1828800" cy="1219200"/>
        </p:xfrm>
        <a:graphic>
          <a:graphicData uri="http://schemas.openxmlformats.org/drawingml/2006/table">
            <a:tbl>
              <a:tblPr/>
              <a:tblGrid>
                <a:gridCol w="914400"/>
                <a:gridCol w="914400"/>
              </a:tblGrid>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0.4</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0.6</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6445" name="Picture 108"/>
          <p:cNvPicPr>
            <a:picLocks noChangeArrowheads="1"/>
          </p:cNvPicPr>
          <p:nvPr/>
        </p:nvPicPr>
        <p:blipFill>
          <a:blip r:embed="rId5" cstate="print"/>
          <a:srcRect/>
          <a:stretch>
            <a:fillRect/>
          </a:stretch>
        </p:blipFill>
        <p:spPr bwMode="auto">
          <a:xfrm>
            <a:off x="6149975" y="3011488"/>
            <a:ext cx="1179513" cy="298450"/>
          </a:xfrm>
          <a:prstGeom prst="rect">
            <a:avLst/>
          </a:prstGeom>
          <a:noFill/>
          <a:ln w="9525">
            <a:noFill/>
            <a:miter lim="800000"/>
            <a:headEnd/>
            <a:tailEnd/>
          </a:ln>
        </p:spPr>
      </p:pic>
      <p:sp>
        <p:nvSpPr>
          <p:cNvPr id="16446" name="Rectangle 109"/>
          <p:cNvSpPr>
            <a:spLocks/>
          </p:cNvSpPr>
          <p:nvPr/>
        </p:nvSpPr>
        <p:spPr bwMode="auto">
          <a:xfrm>
            <a:off x="1309688" y="2386013"/>
            <a:ext cx="2755900" cy="355600"/>
          </a:xfrm>
          <a:prstGeom prst="rect">
            <a:avLst/>
          </a:prstGeom>
          <a:noFill/>
          <a:ln w="12700">
            <a:noFill/>
            <a:miter lim="800000"/>
            <a:headEnd/>
            <a:tailEnd/>
          </a:ln>
        </p:spPr>
        <p:txBody>
          <a:bodyPr lIns="0" tIns="0" rIns="40639" bIns="0"/>
          <a:lstStyle/>
          <a:p>
            <a:pPr marL="39688"/>
            <a:r>
              <a:rPr lang="en-US">
                <a:solidFill>
                  <a:srgbClr val="333399"/>
                </a:solidFill>
                <a:cs typeface="Arial" charset="0"/>
              </a:rPr>
              <a:t>Conditional Distributions</a:t>
            </a:r>
          </a:p>
        </p:txBody>
      </p:sp>
      <p:sp>
        <p:nvSpPr>
          <p:cNvPr id="16447" name="Rectangle 110"/>
          <p:cNvSpPr>
            <a:spLocks/>
          </p:cNvSpPr>
          <p:nvPr/>
        </p:nvSpPr>
        <p:spPr bwMode="auto">
          <a:xfrm>
            <a:off x="5827713" y="2384425"/>
            <a:ext cx="2603500" cy="355600"/>
          </a:xfrm>
          <a:prstGeom prst="rect">
            <a:avLst/>
          </a:prstGeom>
          <a:noFill/>
          <a:ln w="12700">
            <a:noFill/>
            <a:miter lim="800000"/>
            <a:headEnd/>
            <a:tailEnd/>
          </a:ln>
        </p:spPr>
        <p:txBody>
          <a:bodyPr lIns="0" tIns="0" rIns="40639" bIns="0"/>
          <a:lstStyle/>
          <a:p>
            <a:pPr marL="39688"/>
            <a:r>
              <a:rPr lang="en-US">
                <a:solidFill>
                  <a:srgbClr val="333399"/>
                </a:solidFill>
                <a:cs typeface="Arial" charset="0"/>
              </a:rPr>
              <a:t>Joint Distribution</a:t>
            </a:r>
          </a:p>
        </p:txBody>
      </p:sp>
      <p:sp>
        <p:nvSpPr>
          <p:cNvPr id="17519" name="Freeform 111"/>
          <p:cNvSpPr>
            <a:spLocks/>
          </p:cNvSpPr>
          <p:nvPr/>
        </p:nvSpPr>
        <p:spPr bwMode="auto">
          <a:xfrm>
            <a:off x="1139825" y="2921000"/>
            <a:ext cx="207963" cy="3517900"/>
          </a:xfrm>
          <a:custGeom>
            <a:avLst/>
            <a:gdLst>
              <a:gd name="T0" fmla="*/ 207963 w 21600"/>
              <a:gd name="T1" fmla="*/ 0 h 21600"/>
              <a:gd name="T2" fmla="*/ 103981 w 21600"/>
              <a:gd name="T3" fmla="*/ 17264 h 21600"/>
              <a:gd name="T4" fmla="*/ 103981 w 21600"/>
              <a:gd name="T5" fmla="*/ 1741686 h 21600"/>
              <a:gd name="T6" fmla="*/ 0 w 21600"/>
              <a:gd name="T7" fmla="*/ 1758950 h 21600"/>
              <a:gd name="T8" fmla="*/ 103981 w 21600"/>
              <a:gd name="T9" fmla="*/ 1776214 h 21600"/>
              <a:gd name="T10" fmla="*/ 103981 w 21600"/>
              <a:gd name="T11" fmla="*/ 3500636 h 21600"/>
              <a:gd name="T12" fmla="*/ 207963 w 21600"/>
              <a:gd name="T13" fmla="*/ 351790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21600" y="0"/>
                </a:moveTo>
                <a:cubicBezTo>
                  <a:pt x="15635" y="0"/>
                  <a:pt x="10800" y="47"/>
                  <a:pt x="10800" y="106"/>
                </a:cubicBezTo>
                <a:lnTo>
                  <a:pt x="10800" y="10694"/>
                </a:lnTo>
                <a:cubicBezTo>
                  <a:pt x="10800" y="10753"/>
                  <a:pt x="5965" y="10800"/>
                  <a:pt x="0" y="10800"/>
                </a:cubicBezTo>
                <a:cubicBezTo>
                  <a:pt x="5965" y="10800"/>
                  <a:pt x="10800" y="10847"/>
                  <a:pt x="10800" y="10906"/>
                </a:cubicBezTo>
                <a:lnTo>
                  <a:pt x="10800" y="21494"/>
                </a:lnTo>
                <a:cubicBezTo>
                  <a:pt x="10800" y="21553"/>
                  <a:pt x="15635" y="21600"/>
                  <a:pt x="21600" y="21600"/>
                </a:cubicBezTo>
              </a:path>
            </a:pathLst>
          </a:custGeom>
          <a:noFill/>
          <a:ln w="9525" cap="flat">
            <a:solidFill>
              <a:schemeClr val="tx1"/>
            </a:solidFill>
            <a:prstDash val="solid"/>
            <a:round/>
            <a:headEnd type="none" w="med" len="med"/>
            <a:tailEnd type="none" w="med" len="med"/>
          </a:ln>
        </p:spPr>
        <p:txBody>
          <a:bodyPr lIns="0" tIns="0" rIns="0" bIns="0"/>
          <a:lstStyle/>
          <a:p>
            <a:endParaRPr lang="en-US"/>
          </a:p>
        </p:txBody>
      </p:sp>
      <p:pic>
        <p:nvPicPr>
          <p:cNvPr id="17520" name="Picture 112"/>
          <p:cNvPicPr>
            <a:picLocks noChangeArrowheads="1"/>
          </p:cNvPicPr>
          <p:nvPr/>
        </p:nvPicPr>
        <p:blipFill>
          <a:blip r:embed="rId6" cstate="print"/>
          <a:srcRect/>
          <a:stretch>
            <a:fillRect/>
          </a:stretch>
        </p:blipFill>
        <p:spPr bwMode="auto">
          <a:xfrm>
            <a:off x="652463" y="4097338"/>
            <a:ext cx="312737" cy="1147762"/>
          </a:xfrm>
          <a:prstGeom prst="rect">
            <a:avLst/>
          </a:prstGeom>
          <a:noFill/>
          <a:ln w="9525">
            <a:noFill/>
            <a:miter lim="800000"/>
            <a:headEnd/>
            <a:tailEnd/>
          </a:ln>
        </p:spPr>
      </p:pic>
      <p:pic>
        <p:nvPicPr>
          <p:cNvPr id="16450" name="Picture 113"/>
          <p:cNvPicPr>
            <a:picLocks noChangeArrowheads="1"/>
          </p:cNvPicPr>
          <p:nvPr/>
        </p:nvPicPr>
        <p:blipFill>
          <a:blip r:embed="rId7" cstate="print"/>
          <a:srcRect r="42325"/>
          <a:stretch>
            <a:fillRect/>
          </a:stretch>
        </p:blipFill>
        <p:spPr bwMode="auto">
          <a:xfrm>
            <a:off x="4564063" y="5842000"/>
            <a:ext cx="3221037" cy="7921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7467"/>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1"/>
                                  </p:stCondLst>
                                  <p:childTnLst>
                                    <p:set>
                                      <p:cBhvr>
                                        <p:cTn id="9" dur="1" fill="hold">
                                          <p:stCondLst>
                                            <p:cond delay="499"/>
                                          </p:stCondLst>
                                        </p:cTn>
                                        <p:tgtEl>
                                          <p:spTgt spid="1741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17491"/>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nodeType="afterEffect">
                                  <p:stCondLst>
                                    <p:cond delay="1"/>
                                  </p:stCondLst>
                                  <p:childTnLst>
                                    <p:set>
                                      <p:cBhvr>
                                        <p:cTn id="16" dur="1" fill="hold">
                                          <p:stCondLst>
                                            <p:cond delay="499"/>
                                          </p:stCondLst>
                                        </p:cTn>
                                        <p:tgtEl>
                                          <p:spTgt spid="1749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7519"/>
                                        </p:tgtEl>
                                        <p:attrNameLst>
                                          <p:attrName>style.visibility</p:attrName>
                                        </p:attrNameLst>
                                      </p:cBhvr>
                                      <p:to>
                                        <p:strVal val="visible"/>
                                      </p:to>
                                    </p:set>
                                  </p:childTnLst>
                                </p:cTn>
                              </p:par>
                            </p:childTnLst>
                          </p:cTn>
                        </p:par>
                        <p:par>
                          <p:cTn id="21" fill="hold" nodeType="afterGroup">
                            <p:stCondLst>
                              <p:cond delay="500"/>
                            </p:stCondLst>
                            <p:childTnLst>
                              <p:par>
                                <p:cTn id="22" presetID="1" presetClass="entr" presetSubtype="0" fill="hold" nodeType="afterEffect">
                                  <p:stCondLst>
                                    <p:cond delay="1"/>
                                  </p:stCondLst>
                                  <p:childTnLst>
                                    <p:set>
                                      <p:cBhvr>
                                        <p:cTn id="23" dur="1" fill="hold">
                                          <p:stCondLst>
                                            <p:cond delay="499"/>
                                          </p:stCondLst>
                                        </p:cTn>
                                        <p:tgtEl>
                                          <p:spTgt spid="175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p:cNvSpPr>
          <p:nvPr/>
        </p:nvSpPr>
        <p:spPr bwMode="auto">
          <a:xfrm>
            <a:off x="396875" y="9271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17411" name="Rectangle 2"/>
          <p:cNvSpPr>
            <a:spLocks noGrp="1" noChangeArrowheads="1"/>
          </p:cNvSpPr>
          <p:nvPr>
            <p:ph type="title"/>
          </p:nvPr>
        </p:nvSpPr>
        <p:spPr>
          <a:xfrm>
            <a:off x="457200" y="0"/>
            <a:ext cx="8229600" cy="914400"/>
          </a:xfrm>
        </p:spPr>
        <p:txBody>
          <a:bodyPr rIns="132080"/>
          <a:lstStyle/>
          <a:p>
            <a:pPr indent="0" eaLnBrk="1" hangingPunct="1"/>
            <a:r>
              <a:rPr lang="en-US" smtClean="0"/>
              <a:t>Normalization Trick</a:t>
            </a:r>
          </a:p>
        </p:txBody>
      </p:sp>
      <p:sp>
        <p:nvSpPr>
          <p:cNvPr id="17412" name="Rectangle 3"/>
          <p:cNvSpPr>
            <a:spLocks noGrp="1" noChangeArrowheads="1"/>
          </p:cNvSpPr>
          <p:nvPr>
            <p:ph type="body" idx="1"/>
          </p:nvPr>
        </p:nvSpPr>
        <p:spPr>
          <a:xfrm>
            <a:off x="377825" y="1066800"/>
            <a:ext cx="8382000" cy="1257300"/>
          </a:xfrm>
        </p:spPr>
        <p:txBody>
          <a:bodyPr rIns="132080"/>
          <a:lstStyle/>
          <a:p>
            <a:pPr eaLnBrk="1" hangingPunct="1">
              <a:lnSpc>
                <a:spcPct val="90000"/>
              </a:lnSpc>
            </a:pPr>
            <a:r>
              <a:rPr lang="en-US" sz="2400" smtClean="0"/>
              <a:t>A trick to get a whole conditional distribution at once:</a:t>
            </a:r>
          </a:p>
          <a:p>
            <a:pPr marL="782638" lvl="1" eaLnBrk="1" hangingPunct="1">
              <a:lnSpc>
                <a:spcPct val="90000"/>
              </a:lnSpc>
            </a:pPr>
            <a:r>
              <a:rPr lang="en-US" sz="2000" smtClean="0"/>
              <a:t>Select the joint probabilities matching the evidence</a:t>
            </a:r>
          </a:p>
          <a:p>
            <a:pPr marL="782638" lvl="1" eaLnBrk="1" hangingPunct="1">
              <a:lnSpc>
                <a:spcPct val="90000"/>
              </a:lnSpc>
            </a:pPr>
            <a:r>
              <a:rPr lang="en-US" sz="2000" smtClean="0"/>
              <a:t>Normalize the selection (make it sum to one)</a:t>
            </a:r>
          </a:p>
        </p:txBody>
      </p:sp>
      <p:graphicFrame>
        <p:nvGraphicFramePr>
          <p:cNvPr id="20484" name="Group 4"/>
          <p:cNvGraphicFramePr>
            <a:graphicFrameLocks noGrp="1"/>
          </p:cNvGraphicFramePr>
          <p:nvPr/>
        </p:nvGraphicFramePr>
        <p:xfrm>
          <a:off x="179388" y="2619375"/>
          <a:ext cx="3352800" cy="2641600"/>
        </p:xfrm>
        <a:graphic>
          <a:graphicData uri="http://schemas.openxmlformats.org/drawingml/2006/table">
            <a:tbl>
              <a:tblPr/>
              <a:tblGrid>
                <a:gridCol w="1257300"/>
                <a:gridCol w="1257300"/>
                <a:gridCol w="838200"/>
              </a:tblGrid>
              <a:tr h="50482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23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0.4</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482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0.1</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23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0.2</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482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0.3</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0538" name="Line 58"/>
          <p:cNvSpPr>
            <a:spLocks noChangeShapeType="1"/>
          </p:cNvSpPr>
          <p:nvPr/>
        </p:nvSpPr>
        <p:spPr bwMode="auto">
          <a:xfrm>
            <a:off x="3671888" y="2843213"/>
            <a:ext cx="815975" cy="1587"/>
          </a:xfrm>
          <a:prstGeom prst="line">
            <a:avLst/>
          </a:prstGeom>
          <a:noFill/>
          <a:ln w="50800">
            <a:solidFill>
              <a:schemeClr val="tx1"/>
            </a:solidFill>
            <a:round/>
            <a:headEnd/>
            <a:tailEnd type="triangle" w="med" len="med"/>
          </a:ln>
        </p:spPr>
        <p:txBody>
          <a:bodyPr lIns="0" tIns="0" rIns="0" bIns="0"/>
          <a:lstStyle/>
          <a:p>
            <a:endParaRPr lang="en-US"/>
          </a:p>
        </p:txBody>
      </p:sp>
      <p:graphicFrame>
        <p:nvGraphicFramePr>
          <p:cNvPr id="20539" name="Group 59"/>
          <p:cNvGraphicFramePr>
            <a:graphicFrameLocks noGrp="1"/>
          </p:cNvGraphicFramePr>
          <p:nvPr/>
        </p:nvGraphicFramePr>
        <p:xfrm>
          <a:off x="3806825" y="3151188"/>
          <a:ext cx="2870200" cy="1584960"/>
        </p:xfrm>
        <a:graphic>
          <a:graphicData uri="http://schemas.openxmlformats.org/drawingml/2006/table">
            <a:tbl>
              <a:tblPr/>
              <a:tblGrid>
                <a:gridCol w="939800"/>
                <a:gridCol w="1095375"/>
                <a:gridCol w="835025"/>
              </a:tblGrid>
              <a:tr h="47783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783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0.1</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783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0.3</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0573" name="Line 93"/>
          <p:cNvSpPr>
            <a:spLocks noChangeShapeType="1"/>
          </p:cNvSpPr>
          <p:nvPr/>
        </p:nvSpPr>
        <p:spPr bwMode="auto">
          <a:xfrm>
            <a:off x="6326188" y="2836863"/>
            <a:ext cx="806450" cy="1587"/>
          </a:xfrm>
          <a:prstGeom prst="line">
            <a:avLst/>
          </a:prstGeom>
          <a:noFill/>
          <a:ln w="50800">
            <a:solidFill>
              <a:schemeClr val="tx1"/>
            </a:solidFill>
            <a:round/>
            <a:headEnd/>
            <a:tailEnd type="triangle" w="med" len="med"/>
          </a:ln>
        </p:spPr>
        <p:txBody>
          <a:bodyPr lIns="0" tIns="0" rIns="0" bIns="0"/>
          <a:lstStyle/>
          <a:p>
            <a:endParaRPr lang="en-US"/>
          </a:p>
        </p:txBody>
      </p:sp>
      <p:graphicFrame>
        <p:nvGraphicFramePr>
          <p:cNvPr id="20574" name="Group 94"/>
          <p:cNvGraphicFramePr>
            <a:graphicFrameLocks noGrp="1"/>
          </p:cNvGraphicFramePr>
          <p:nvPr/>
        </p:nvGraphicFramePr>
        <p:xfrm>
          <a:off x="6859588" y="3176588"/>
          <a:ext cx="2057400" cy="1584960"/>
        </p:xfrm>
        <a:graphic>
          <a:graphicData uri="http://schemas.openxmlformats.org/drawingml/2006/table">
            <a:tbl>
              <a:tblPr/>
              <a:tblGrid>
                <a:gridCol w="1116012"/>
                <a:gridCol w="941388"/>
              </a:tblGrid>
              <a:tr h="47783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783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0.25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783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0.75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0598" name="Rectangle 118"/>
          <p:cNvSpPr>
            <a:spLocks/>
          </p:cNvSpPr>
          <p:nvPr/>
        </p:nvSpPr>
        <p:spPr bwMode="auto">
          <a:xfrm>
            <a:off x="3617913" y="2403475"/>
            <a:ext cx="952500" cy="368300"/>
          </a:xfrm>
          <a:prstGeom prst="rect">
            <a:avLst/>
          </a:prstGeom>
          <a:noFill/>
          <a:ln w="12700">
            <a:noFill/>
            <a:miter lim="800000"/>
            <a:headEnd/>
            <a:tailEnd/>
          </a:ln>
        </p:spPr>
        <p:txBody>
          <a:bodyPr lIns="0" tIns="0" rIns="40639" bIns="0"/>
          <a:lstStyle/>
          <a:p>
            <a:pPr marL="39688">
              <a:spcBef>
                <a:spcPts val="1050"/>
              </a:spcBef>
            </a:pPr>
            <a:r>
              <a:rPr lang="en-US" sz="1900">
                <a:solidFill>
                  <a:schemeClr val="tx1"/>
                </a:solidFill>
                <a:cs typeface="Arial" charset="0"/>
              </a:rPr>
              <a:t>Select</a:t>
            </a:r>
          </a:p>
        </p:txBody>
      </p:sp>
      <p:sp>
        <p:nvSpPr>
          <p:cNvPr id="20599" name="Rectangle 119"/>
          <p:cNvSpPr>
            <a:spLocks/>
          </p:cNvSpPr>
          <p:nvPr/>
        </p:nvSpPr>
        <p:spPr bwMode="auto">
          <a:xfrm>
            <a:off x="6100763" y="2384425"/>
            <a:ext cx="1308100" cy="368300"/>
          </a:xfrm>
          <a:prstGeom prst="rect">
            <a:avLst/>
          </a:prstGeom>
          <a:noFill/>
          <a:ln w="12700">
            <a:noFill/>
            <a:miter lim="800000"/>
            <a:headEnd/>
            <a:tailEnd/>
          </a:ln>
        </p:spPr>
        <p:txBody>
          <a:bodyPr lIns="0" tIns="0" rIns="40639" bIns="0"/>
          <a:lstStyle/>
          <a:p>
            <a:pPr marL="39688">
              <a:spcBef>
                <a:spcPts val="900"/>
              </a:spcBef>
            </a:pPr>
            <a:r>
              <a:rPr lang="en-US" sz="1900">
                <a:solidFill>
                  <a:schemeClr val="tx1"/>
                </a:solidFill>
                <a:cs typeface="Arial" charset="0"/>
              </a:rPr>
              <a:t>Normalize</a:t>
            </a:r>
          </a:p>
        </p:txBody>
      </p:sp>
      <p:pic>
        <p:nvPicPr>
          <p:cNvPr id="20600" name="Picture 120"/>
          <p:cNvPicPr>
            <a:picLocks noChangeArrowheads="1"/>
          </p:cNvPicPr>
          <p:nvPr/>
        </p:nvPicPr>
        <p:blipFill>
          <a:blip r:embed="rId3" cstate="print"/>
          <a:srcRect/>
          <a:stretch>
            <a:fillRect/>
          </a:stretch>
        </p:blipFill>
        <p:spPr bwMode="auto">
          <a:xfrm>
            <a:off x="4733925" y="2770188"/>
            <a:ext cx="1000125" cy="298450"/>
          </a:xfrm>
          <a:prstGeom prst="rect">
            <a:avLst/>
          </a:prstGeom>
          <a:noFill/>
          <a:ln w="9525">
            <a:noFill/>
            <a:miter lim="800000"/>
            <a:headEnd/>
            <a:tailEnd/>
          </a:ln>
        </p:spPr>
      </p:pic>
      <p:pic>
        <p:nvPicPr>
          <p:cNvPr id="20601" name="Picture 121"/>
          <p:cNvPicPr>
            <a:picLocks noChangeArrowheads="1"/>
          </p:cNvPicPr>
          <p:nvPr/>
        </p:nvPicPr>
        <p:blipFill>
          <a:blip r:embed="rId4" cstate="print"/>
          <a:srcRect/>
          <a:stretch>
            <a:fillRect/>
          </a:stretch>
        </p:blipFill>
        <p:spPr bwMode="auto">
          <a:xfrm>
            <a:off x="7396163" y="2765425"/>
            <a:ext cx="969962" cy="312738"/>
          </a:xfrm>
          <a:prstGeom prst="rect">
            <a:avLst/>
          </a:prstGeom>
          <a:noFill/>
          <a:ln w="9525">
            <a:noFill/>
            <a:miter lim="800000"/>
            <a:headEnd/>
            <a:tailEnd/>
          </a:ln>
        </p:spPr>
      </p:pic>
      <p:pic>
        <p:nvPicPr>
          <p:cNvPr id="20602" name="Picture 122"/>
          <p:cNvPicPr>
            <a:picLocks noChangeArrowheads="1"/>
          </p:cNvPicPr>
          <p:nvPr/>
        </p:nvPicPr>
        <p:blipFill>
          <a:blip r:embed="rId5" cstate="print"/>
          <a:srcRect/>
          <a:stretch>
            <a:fillRect/>
          </a:stretch>
        </p:blipFill>
        <p:spPr bwMode="auto">
          <a:xfrm>
            <a:off x="1719263" y="5918200"/>
            <a:ext cx="5584825" cy="792163"/>
          </a:xfrm>
          <a:prstGeom prst="rect">
            <a:avLst/>
          </a:prstGeom>
          <a:noFill/>
          <a:ln w="9525">
            <a:noFill/>
            <a:miter lim="800000"/>
            <a:headEnd/>
            <a:tailEnd/>
          </a:ln>
        </p:spPr>
      </p:pic>
      <p:pic>
        <p:nvPicPr>
          <p:cNvPr id="17478" name="Picture 123"/>
          <p:cNvPicPr>
            <a:picLocks noChangeArrowheads="1"/>
          </p:cNvPicPr>
          <p:nvPr/>
        </p:nvPicPr>
        <p:blipFill>
          <a:blip r:embed="rId6" cstate="print"/>
          <a:srcRect/>
          <a:stretch>
            <a:fillRect/>
          </a:stretch>
        </p:blipFill>
        <p:spPr bwMode="auto">
          <a:xfrm>
            <a:off x="1082675" y="2276475"/>
            <a:ext cx="1179513" cy="298450"/>
          </a:xfrm>
          <a:prstGeom prst="rect">
            <a:avLst/>
          </a:prstGeom>
          <a:noFill/>
          <a:ln w="9525">
            <a:noFill/>
            <a:miter lim="800000"/>
            <a:headEnd/>
            <a:tailEnd/>
          </a:ln>
        </p:spPr>
      </p:pic>
      <p:sp>
        <p:nvSpPr>
          <p:cNvPr id="20604" name="Rectangle 124"/>
          <p:cNvSpPr>
            <a:spLocks/>
          </p:cNvSpPr>
          <p:nvPr/>
        </p:nvSpPr>
        <p:spPr bwMode="auto">
          <a:xfrm>
            <a:off x="406400" y="5410200"/>
            <a:ext cx="8321675" cy="381000"/>
          </a:xfrm>
          <a:prstGeom prst="rect">
            <a:avLst/>
          </a:prstGeom>
          <a:noFill/>
          <a:ln w="12700">
            <a:noFill/>
            <a:miter lim="800000"/>
            <a:headEnd/>
            <a:tailEnd/>
          </a:ln>
        </p:spPr>
        <p:txBody>
          <a:bodyPr wrap="none" lIns="0" tIns="0" rIns="40639" bIns="0">
            <a:spAutoFit/>
          </a:bodyPr>
          <a:lstStyle/>
          <a:p>
            <a:pPr marL="782638" lvl="1" indent="-285750">
              <a:lnSpc>
                <a:spcPct val="90000"/>
              </a:lnSpc>
              <a:spcBef>
                <a:spcPts val="638"/>
              </a:spcBef>
              <a:buClr>
                <a:srgbClr val="000000"/>
              </a:buClr>
              <a:buSzPct val="100000"/>
              <a:buFont typeface="Wingdings" pitchFamily="2" charset="2"/>
              <a:buChar char="§"/>
            </a:pPr>
            <a:r>
              <a:rPr lang="en-US" sz="2000">
                <a:solidFill>
                  <a:schemeClr val="tx1"/>
                </a:solidFill>
                <a:cs typeface="Arial" charset="0"/>
              </a:rPr>
              <a:t>Why does this work? Sum of selection is P(evidence)!  (P(r), here)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53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1"/>
                                  </p:stCondLst>
                                  <p:childTnLst>
                                    <p:set>
                                      <p:cBhvr>
                                        <p:cTn id="9" dur="1" fill="hold">
                                          <p:stCondLst>
                                            <p:cond delay="499"/>
                                          </p:stCondLst>
                                        </p:cTn>
                                        <p:tgtEl>
                                          <p:spTgt spid="20539"/>
                                        </p:tgtEl>
                                        <p:attrNameLst>
                                          <p:attrName>style.visibility</p:attrName>
                                        </p:attrNameLst>
                                      </p:cBhvr>
                                      <p:to>
                                        <p:strVal val="visible"/>
                                      </p:to>
                                    </p:set>
                                  </p:childTnLst>
                                </p:cTn>
                              </p:par>
                            </p:childTnLst>
                          </p:cTn>
                        </p:par>
                        <p:par>
                          <p:cTn id="10" fill="hold" nodeType="afterGroup">
                            <p:stCondLst>
                              <p:cond delay="1001"/>
                            </p:stCondLst>
                            <p:childTnLst>
                              <p:par>
                                <p:cTn id="11" presetID="1" presetClass="entr" presetSubtype="0" fill="hold" grpId="0" nodeType="afterEffect">
                                  <p:stCondLst>
                                    <p:cond delay="1"/>
                                  </p:stCondLst>
                                  <p:childTnLst>
                                    <p:set>
                                      <p:cBhvr>
                                        <p:cTn id="12" dur="1" fill="hold">
                                          <p:stCondLst>
                                            <p:cond delay="499"/>
                                          </p:stCondLst>
                                        </p:cTn>
                                        <p:tgtEl>
                                          <p:spTgt spid="20598"/>
                                        </p:tgtEl>
                                        <p:attrNameLst>
                                          <p:attrName>style.visibility</p:attrName>
                                        </p:attrNameLst>
                                      </p:cBhvr>
                                      <p:to>
                                        <p:strVal val="visible"/>
                                      </p:to>
                                    </p:set>
                                  </p:childTnLst>
                                </p:cTn>
                              </p:par>
                            </p:childTnLst>
                          </p:cTn>
                        </p:par>
                        <p:par>
                          <p:cTn id="13" fill="hold" nodeType="afterGroup">
                            <p:stCondLst>
                              <p:cond delay="1502"/>
                            </p:stCondLst>
                            <p:childTnLst>
                              <p:par>
                                <p:cTn id="14" presetID="1" presetClass="entr" presetSubtype="0" fill="hold" nodeType="afterEffect">
                                  <p:stCondLst>
                                    <p:cond delay="1"/>
                                  </p:stCondLst>
                                  <p:childTnLst>
                                    <p:set>
                                      <p:cBhvr>
                                        <p:cTn id="15" dur="1" fill="hold">
                                          <p:stCondLst>
                                            <p:cond delay="499"/>
                                          </p:stCondLst>
                                        </p:cTn>
                                        <p:tgtEl>
                                          <p:spTgt spid="20600"/>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20599"/>
                                        </p:tgtEl>
                                        <p:attrNameLst>
                                          <p:attrName>style.visibility</p:attrName>
                                        </p:attrNameLst>
                                      </p:cBhvr>
                                      <p:to>
                                        <p:strVal val="visible"/>
                                      </p:to>
                                    </p:set>
                                  </p:childTnLst>
                                </p:cTn>
                              </p:par>
                            </p:childTnLst>
                          </p:cTn>
                        </p:par>
                        <p:par>
                          <p:cTn id="20" fill="hold" nodeType="afterGroup">
                            <p:stCondLst>
                              <p:cond delay="500"/>
                            </p:stCondLst>
                            <p:childTnLst>
                              <p:par>
                                <p:cTn id="21" presetID="1" presetClass="entr" presetSubtype="0" fill="hold" grpId="0" nodeType="afterEffect">
                                  <p:stCondLst>
                                    <p:cond delay="1"/>
                                  </p:stCondLst>
                                  <p:childTnLst>
                                    <p:set>
                                      <p:cBhvr>
                                        <p:cTn id="22" dur="1" fill="hold">
                                          <p:stCondLst>
                                            <p:cond delay="499"/>
                                          </p:stCondLst>
                                        </p:cTn>
                                        <p:tgtEl>
                                          <p:spTgt spid="20573"/>
                                        </p:tgtEl>
                                        <p:attrNameLst>
                                          <p:attrName>style.visibility</p:attrName>
                                        </p:attrNameLst>
                                      </p:cBhvr>
                                      <p:to>
                                        <p:strVal val="visible"/>
                                      </p:to>
                                    </p:set>
                                  </p:childTnLst>
                                </p:cTn>
                              </p:par>
                            </p:childTnLst>
                          </p:cTn>
                        </p:par>
                        <p:par>
                          <p:cTn id="23" fill="hold" nodeType="afterGroup">
                            <p:stCondLst>
                              <p:cond delay="1001"/>
                            </p:stCondLst>
                            <p:childTnLst>
                              <p:par>
                                <p:cTn id="24" presetID="1" presetClass="entr" presetSubtype="0" fill="hold" nodeType="afterEffect">
                                  <p:stCondLst>
                                    <p:cond delay="1"/>
                                  </p:stCondLst>
                                  <p:childTnLst>
                                    <p:set>
                                      <p:cBhvr>
                                        <p:cTn id="25" dur="1" fill="hold">
                                          <p:stCondLst>
                                            <p:cond delay="499"/>
                                          </p:stCondLst>
                                        </p:cTn>
                                        <p:tgtEl>
                                          <p:spTgt spid="20574"/>
                                        </p:tgtEl>
                                        <p:attrNameLst>
                                          <p:attrName>style.visibility</p:attrName>
                                        </p:attrNameLst>
                                      </p:cBhvr>
                                      <p:to>
                                        <p:strVal val="visible"/>
                                      </p:to>
                                    </p:set>
                                  </p:childTnLst>
                                </p:cTn>
                              </p:par>
                            </p:childTnLst>
                          </p:cTn>
                        </p:par>
                        <p:par>
                          <p:cTn id="26" fill="hold" nodeType="afterGroup">
                            <p:stCondLst>
                              <p:cond delay="1502"/>
                            </p:stCondLst>
                            <p:childTnLst>
                              <p:par>
                                <p:cTn id="27" presetID="1" presetClass="entr" presetSubtype="0" fill="hold" nodeType="afterEffect">
                                  <p:stCondLst>
                                    <p:cond delay="1"/>
                                  </p:stCondLst>
                                  <p:childTnLst>
                                    <p:set>
                                      <p:cBhvr>
                                        <p:cTn id="28" dur="1" fill="hold">
                                          <p:stCondLst>
                                            <p:cond delay="499"/>
                                          </p:stCondLst>
                                        </p:cTn>
                                        <p:tgtEl>
                                          <p:spTgt spid="2060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2060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499"/>
                                          </p:stCondLst>
                                        </p:cTn>
                                        <p:tgtEl>
                                          <p:spTgt spid="206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8" grpId="0" animBg="1"/>
      <p:bldP spid="20573" grpId="0" animBg="1"/>
      <p:bldP spid="20598" grpId="0" autoUpdateAnimBg="0"/>
      <p:bldP spid="20599" grpId="0" autoUpdateAnimBg="0"/>
      <p:bldP spid="2060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18435" name="Rectangle 2"/>
          <p:cNvSpPr>
            <a:spLocks noGrp="1" noChangeArrowheads="1"/>
          </p:cNvSpPr>
          <p:nvPr>
            <p:ph type="title"/>
          </p:nvPr>
        </p:nvSpPr>
        <p:spPr/>
        <p:txBody>
          <a:bodyPr rIns="132080"/>
          <a:lstStyle/>
          <a:p>
            <a:pPr indent="0" eaLnBrk="1" hangingPunct="1"/>
            <a:r>
              <a:rPr lang="en-US" smtClean="0"/>
              <a:t>Probabilistic Inference</a:t>
            </a:r>
          </a:p>
        </p:txBody>
      </p:sp>
      <p:sp>
        <p:nvSpPr>
          <p:cNvPr id="18436" name="Rectangle 3"/>
          <p:cNvSpPr>
            <a:spLocks noGrp="1" noChangeArrowheads="1"/>
          </p:cNvSpPr>
          <p:nvPr>
            <p:ph type="body" idx="1"/>
          </p:nvPr>
        </p:nvSpPr>
        <p:spPr>
          <a:xfrm>
            <a:off x="379413" y="1654175"/>
            <a:ext cx="8470900" cy="5203825"/>
          </a:xfrm>
        </p:spPr>
        <p:txBody>
          <a:bodyPr rIns="132080"/>
          <a:lstStyle/>
          <a:p>
            <a:pPr eaLnBrk="1" hangingPunct="1"/>
            <a:r>
              <a:rPr lang="en-US" sz="2400" dirty="0" smtClean="0">
                <a:solidFill>
                  <a:srgbClr val="FF0000"/>
                </a:solidFill>
                <a:latin typeface="Arial Italic" charset="0"/>
                <a:cs typeface="Arial Italic" charset="0"/>
                <a:sym typeface="Arial Italic" charset="0"/>
              </a:rPr>
              <a:t>Probabilistic inference</a:t>
            </a:r>
            <a:r>
              <a:rPr lang="en-US" sz="2400" dirty="0" smtClean="0"/>
              <a:t>: compute a desired probability from other known probabilities (e.g. conditional from joint)</a:t>
            </a:r>
          </a:p>
          <a:p>
            <a:pPr eaLnBrk="1" hangingPunct="1"/>
            <a:endParaRPr lang="en-US" sz="2400" dirty="0" smtClean="0"/>
          </a:p>
          <a:p>
            <a:pPr eaLnBrk="1" hangingPunct="1"/>
            <a:r>
              <a:rPr lang="en-US" sz="2400" dirty="0" smtClean="0"/>
              <a:t>We generally compute conditional probabilities </a:t>
            </a:r>
          </a:p>
          <a:p>
            <a:pPr marL="782638" lvl="1" eaLnBrk="1" hangingPunct="1"/>
            <a:r>
              <a:rPr lang="en-US" sz="2000" dirty="0" smtClean="0"/>
              <a:t>P(on time | no reported accidents) = 0.90</a:t>
            </a:r>
          </a:p>
          <a:p>
            <a:pPr marL="782638" lvl="1" eaLnBrk="1" hangingPunct="1"/>
            <a:r>
              <a:rPr lang="en-US" sz="2000" dirty="0" smtClean="0"/>
              <a:t>These represent the agent’s </a:t>
            </a:r>
            <a:r>
              <a:rPr lang="en-US" sz="2000" dirty="0" smtClean="0">
                <a:solidFill>
                  <a:srgbClr val="FF0000"/>
                </a:solidFill>
                <a:latin typeface="Arial Italic" charset="0"/>
                <a:cs typeface="Arial Italic" charset="0"/>
                <a:sym typeface="Arial Italic" charset="0"/>
              </a:rPr>
              <a:t>beliefs</a:t>
            </a:r>
            <a:r>
              <a:rPr lang="en-US" sz="2000" dirty="0" smtClean="0"/>
              <a:t> given the evidence</a:t>
            </a:r>
          </a:p>
          <a:p>
            <a:pPr eaLnBrk="1" hangingPunct="1"/>
            <a:endParaRPr lang="en-US" sz="2400" dirty="0" smtClean="0"/>
          </a:p>
          <a:p>
            <a:pPr eaLnBrk="1" hangingPunct="1"/>
            <a:r>
              <a:rPr lang="en-US" sz="2400" dirty="0" smtClean="0"/>
              <a:t>Probabilities change with new evidence:</a:t>
            </a:r>
          </a:p>
          <a:p>
            <a:pPr marL="782638" lvl="1" eaLnBrk="1" hangingPunct="1"/>
            <a:r>
              <a:rPr lang="en-US" sz="2000" dirty="0" smtClean="0"/>
              <a:t>P(on time | no accidents, 5 a.m.) = 0.95</a:t>
            </a:r>
          </a:p>
          <a:p>
            <a:pPr marL="782638" lvl="1" eaLnBrk="1" hangingPunct="1"/>
            <a:r>
              <a:rPr lang="en-US" sz="2000" dirty="0" smtClean="0"/>
              <a:t>P(on time | no accidents, 5 a.m., raining) = 0.80</a:t>
            </a:r>
          </a:p>
          <a:p>
            <a:pPr marL="782638" lvl="1" eaLnBrk="1" hangingPunct="1"/>
            <a:r>
              <a:rPr lang="en-US" sz="2000" dirty="0" smtClean="0"/>
              <a:t>Observing new evidence causes </a:t>
            </a:r>
            <a:r>
              <a:rPr lang="en-US" sz="2000" dirty="0" smtClean="0">
                <a:latin typeface="Arial Italic" charset="0"/>
                <a:cs typeface="Arial Italic" charset="0"/>
                <a:sym typeface="Arial Italic" charset="0"/>
              </a:rPr>
              <a:t>beliefs to be updated</a:t>
            </a:r>
            <a:endParaRPr lang="en-US" sz="2000" dirty="0" smtClean="0">
              <a:latin typeface="Arial Italic" charset="0"/>
              <a:sym typeface="Arial Italic"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19459" name="Rectangle 2"/>
          <p:cNvSpPr>
            <a:spLocks noGrp="1" noChangeArrowheads="1"/>
          </p:cNvSpPr>
          <p:nvPr>
            <p:ph type="title"/>
          </p:nvPr>
        </p:nvSpPr>
        <p:spPr/>
        <p:txBody>
          <a:bodyPr rIns="132080"/>
          <a:lstStyle/>
          <a:p>
            <a:pPr indent="0" eaLnBrk="1" hangingPunct="1"/>
            <a:r>
              <a:rPr lang="en-US" smtClean="0"/>
              <a:t>Inference by Enumeration</a:t>
            </a:r>
          </a:p>
        </p:txBody>
      </p:sp>
      <p:sp>
        <p:nvSpPr>
          <p:cNvPr id="19460" name="Rectangle 3"/>
          <p:cNvSpPr>
            <a:spLocks noGrp="1" noChangeArrowheads="1"/>
          </p:cNvSpPr>
          <p:nvPr>
            <p:ph type="body" idx="1"/>
          </p:nvPr>
        </p:nvSpPr>
        <p:spPr>
          <a:xfrm>
            <a:off x="292100" y="1600200"/>
            <a:ext cx="4038600" cy="5257800"/>
          </a:xfrm>
        </p:spPr>
        <p:txBody>
          <a:bodyPr rIns="132080"/>
          <a:lstStyle/>
          <a:p>
            <a:pPr eaLnBrk="1" hangingPunct="1"/>
            <a:r>
              <a:rPr lang="en-US" sz="2400" smtClean="0">
                <a:solidFill>
                  <a:srgbClr val="FF0000"/>
                </a:solidFill>
              </a:rPr>
              <a:t>P(sun)?</a:t>
            </a:r>
          </a:p>
          <a:p>
            <a:pPr eaLnBrk="1" hangingPunct="1"/>
            <a:endParaRPr lang="en-US" sz="2400" smtClean="0">
              <a:solidFill>
                <a:srgbClr val="FF0000"/>
              </a:solidFill>
            </a:endParaRPr>
          </a:p>
          <a:p>
            <a:pPr eaLnBrk="1" hangingPunct="1"/>
            <a:endParaRPr lang="en-US" sz="2400" smtClean="0">
              <a:solidFill>
                <a:srgbClr val="FF0000"/>
              </a:solidFill>
            </a:endParaRPr>
          </a:p>
        </p:txBody>
      </p:sp>
      <p:graphicFrame>
        <p:nvGraphicFramePr>
          <p:cNvPr id="22532" name="Group 4"/>
          <p:cNvGraphicFramePr>
            <a:graphicFrameLocks noGrp="1"/>
          </p:cNvGraphicFramePr>
          <p:nvPr/>
        </p:nvGraphicFramePr>
        <p:xfrm>
          <a:off x="3987800" y="1631950"/>
          <a:ext cx="4762500" cy="4754880"/>
        </p:xfrm>
        <a:graphic>
          <a:graphicData uri="http://schemas.openxmlformats.org/drawingml/2006/table">
            <a:tbl>
              <a:tblPr/>
              <a:tblGrid>
                <a:gridCol w="1574800"/>
                <a:gridCol w="1079500"/>
                <a:gridCol w="1079500"/>
                <a:gridCol w="1028700"/>
              </a:tblGrid>
              <a:tr h="5095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S</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0.30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0.05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0.10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0.05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0.10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95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0.05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0.15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95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0.20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0483" name="Rectangle 2"/>
          <p:cNvSpPr>
            <a:spLocks noGrp="1" noChangeArrowheads="1"/>
          </p:cNvSpPr>
          <p:nvPr>
            <p:ph type="title"/>
          </p:nvPr>
        </p:nvSpPr>
        <p:spPr/>
        <p:txBody>
          <a:bodyPr rIns="132080"/>
          <a:lstStyle/>
          <a:p>
            <a:pPr indent="0" eaLnBrk="1" hangingPunct="1"/>
            <a:r>
              <a:rPr lang="en-US" smtClean="0"/>
              <a:t>Inference by Enumeration</a:t>
            </a:r>
          </a:p>
        </p:txBody>
      </p:sp>
      <p:sp>
        <p:nvSpPr>
          <p:cNvPr id="20484" name="Rectangle 3"/>
          <p:cNvSpPr>
            <a:spLocks noGrp="1" noChangeArrowheads="1"/>
          </p:cNvSpPr>
          <p:nvPr>
            <p:ph type="body" idx="1"/>
          </p:nvPr>
        </p:nvSpPr>
        <p:spPr>
          <a:xfrm>
            <a:off x="292100" y="1600200"/>
            <a:ext cx="4038600" cy="5257800"/>
          </a:xfrm>
        </p:spPr>
        <p:txBody>
          <a:bodyPr rIns="132080"/>
          <a:lstStyle/>
          <a:p>
            <a:pPr eaLnBrk="1" hangingPunct="1"/>
            <a:r>
              <a:rPr lang="en-US" sz="2400" smtClean="0">
                <a:solidFill>
                  <a:schemeClr val="bg1"/>
                </a:solidFill>
              </a:rPr>
              <a:t>P(sun)?</a:t>
            </a:r>
          </a:p>
          <a:p>
            <a:pPr eaLnBrk="1" hangingPunct="1"/>
            <a:endParaRPr lang="en-US" sz="2400" smtClean="0">
              <a:solidFill>
                <a:srgbClr val="FF0000"/>
              </a:solidFill>
            </a:endParaRPr>
          </a:p>
          <a:p>
            <a:pPr eaLnBrk="1" hangingPunct="1"/>
            <a:endParaRPr lang="en-US" sz="2400" smtClean="0">
              <a:solidFill>
                <a:srgbClr val="FF0000"/>
              </a:solidFill>
            </a:endParaRPr>
          </a:p>
          <a:p>
            <a:pPr eaLnBrk="1" hangingPunct="1"/>
            <a:r>
              <a:rPr lang="en-US" sz="2400" smtClean="0">
                <a:solidFill>
                  <a:srgbClr val="FF0000"/>
                </a:solidFill>
              </a:rPr>
              <a:t>P(sun | winter)?</a:t>
            </a:r>
          </a:p>
          <a:p>
            <a:pPr eaLnBrk="1" hangingPunct="1"/>
            <a:endParaRPr lang="en-US" sz="2400" smtClean="0">
              <a:solidFill>
                <a:srgbClr val="FF0000"/>
              </a:solidFill>
            </a:endParaRPr>
          </a:p>
          <a:p>
            <a:pPr eaLnBrk="1" hangingPunct="1"/>
            <a:endParaRPr lang="en-US" sz="2400" smtClean="0">
              <a:solidFill>
                <a:srgbClr val="FF0000"/>
              </a:solidFill>
            </a:endParaRPr>
          </a:p>
        </p:txBody>
      </p:sp>
      <p:graphicFrame>
        <p:nvGraphicFramePr>
          <p:cNvPr id="22532" name="Group 4"/>
          <p:cNvGraphicFramePr>
            <a:graphicFrameLocks noGrp="1"/>
          </p:cNvGraphicFramePr>
          <p:nvPr/>
        </p:nvGraphicFramePr>
        <p:xfrm>
          <a:off x="3987800" y="1631950"/>
          <a:ext cx="4762500" cy="4754880"/>
        </p:xfrm>
        <a:graphic>
          <a:graphicData uri="http://schemas.openxmlformats.org/drawingml/2006/table">
            <a:tbl>
              <a:tblPr/>
              <a:tblGrid>
                <a:gridCol w="1574800"/>
                <a:gridCol w="1079500"/>
                <a:gridCol w="1079500"/>
                <a:gridCol w="1028700"/>
              </a:tblGrid>
              <a:tr h="5095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S</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0.30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0.05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0.10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0.05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0.10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095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0.05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FF0000"/>
                          </a:solidFill>
                          <a:effectLst/>
                          <a:latin typeface="Arial" charset="0"/>
                          <a:ea typeface="ヒラギノ角ゴ ProN W3" charset="0"/>
                          <a:cs typeface="ヒラギノ角ゴ ProN W3" charset="0"/>
                          <a:sym typeface="Arial" charset="0"/>
                        </a:rPr>
                        <a:t>0.15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095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0.20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99"/>
                    </a:solidFill>
                  </a:tcPr>
                </a:tc>
              </a:tr>
            </a:tbl>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1507" name="Rectangle 2"/>
          <p:cNvSpPr>
            <a:spLocks noGrp="1" noChangeArrowheads="1"/>
          </p:cNvSpPr>
          <p:nvPr>
            <p:ph type="title"/>
          </p:nvPr>
        </p:nvSpPr>
        <p:spPr/>
        <p:txBody>
          <a:bodyPr rIns="132080"/>
          <a:lstStyle/>
          <a:p>
            <a:pPr indent="0" eaLnBrk="1" hangingPunct="1"/>
            <a:r>
              <a:rPr lang="en-US" smtClean="0"/>
              <a:t>Inference by Enumeration</a:t>
            </a:r>
          </a:p>
        </p:txBody>
      </p:sp>
      <p:sp>
        <p:nvSpPr>
          <p:cNvPr id="22531" name="Rectangle 3"/>
          <p:cNvSpPr>
            <a:spLocks noGrp="1" noChangeArrowheads="1"/>
          </p:cNvSpPr>
          <p:nvPr>
            <p:ph type="body" idx="1"/>
          </p:nvPr>
        </p:nvSpPr>
        <p:spPr>
          <a:xfrm>
            <a:off x="292100" y="1600200"/>
            <a:ext cx="4038600" cy="5257800"/>
          </a:xfrm>
        </p:spPr>
        <p:txBody>
          <a:bodyPr rIns="132080"/>
          <a:lstStyle/>
          <a:p>
            <a:pPr eaLnBrk="1" hangingPunct="1"/>
            <a:r>
              <a:rPr lang="en-US" sz="2400" smtClean="0">
                <a:solidFill>
                  <a:schemeClr val="bg1"/>
                </a:solidFill>
              </a:rPr>
              <a:t>P(sun)?</a:t>
            </a:r>
          </a:p>
          <a:p>
            <a:pPr eaLnBrk="1" hangingPunct="1"/>
            <a:endParaRPr lang="en-US" sz="2400" smtClean="0">
              <a:solidFill>
                <a:schemeClr val="bg1"/>
              </a:solidFill>
            </a:endParaRPr>
          </a:p>
          <a:p>
            <a:pPr eaLnBrk="1" hangingPunct="1"/>
            <a:endParaRPr lang="en-US" sz="2400" smtClean="0">
              <a:solidFill>
                <a:schemeClr val="bg1"/>
              </a:solidFill>
            </a:endParaRPr>
          </a:p>
          <a:p>
            <a:pPr eaLnBrk="1" hangingPunct="1"/>
            <a:r>
              <a:rPr lang="en-US" sz="2400" smtClean="0">
                <a:solidFill>
                  <a:schemeClr val="bg1"/>
                </a:solidFill>
              </a:rPr>
              <a:t>P(sun | winter)?</a:t>
            </a:r>
          </a:p>
          <a:p>
            <a:pPr eaLnBrk="1" hangingPunct="1"/>
            <a:endParaRPr lang="en-US" sz="2400" smtClean="0">
              <a:solidFill>
                <a:srgbClr val="FF0000"/>
              </a:solidFill>
            </a:endParaRPr>
          </a:p>
          <a:p>
            <a:pPr eaLnBrk="1" hangingPunct="1"/>
            <a:endParaRPr lang="en-US" sz="2400" smtClean="0">
              <a:solidFill>
                <a:srgbClr val="FF0000"/>
              </a:solidFill>
            </a:endParaRPr>
          </a:p>
          <a:p>
            <a:pPr eaLnBrk="1" hangingPunct="1"/>
            <a:endParaRPr lang="en-US" sz="2400" smtClean="0">
              <a:solidFill>
                <a:srgbClr val="FF0000"/>
              </a:solidFill>
            </a:endParaRPr>
          </a:p>
          <a:p>
            <a:pPr eaLnBrk="1" hangingPunct="1"/>
            <a:r>
              <a:rPr lang="en-US" sz="2400" smtClean="0">
                <a:solidFill>
                  <a:srgbClr val="FF0000"/>
                </a:solidFill>
              </a:rPr>
              <a:t>P(sun | winter, hot)?</a:t>
            </a:r>
          </a:p>
        </p:txBody>
      </p:sp>
      <p:graphicFrame>
        <p:nvGraphicFramePr>
          <p:cNvPr id="22532" name="Group 4"/>
          <p:cNvGraphicFramePr>
            <a:graphicFrameLocks noGrp="1"/>
          </p:cNvGraphicFramePr>
          <p:nvPr/>
        </p:nvGraphicFramePr>
        <p:xfrm>
          <a:off x="3987800" y="1631950"/>
          <a:ext cx="4762500" cy="4754880"/>
        </p:xfrm>
        <a:graphic>
          <a:graphicData uri="http://schemas.openxmlformats.org/drawingml/2006/table">
            <a:tbl>
              <a:tblPr/>
              <a:tblGrid>
                <a:gridCol w="1574800"/>
                <a:gridCol w="1079500"/>
                <a:gridCol w="1079500"/>
                <a:gridCol w="1028700"/>
              </a:tblGrid>
              <a:tr h="5095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S</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0.30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0.05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0.10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0.05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0.10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95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0.05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0.15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95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0.20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2531" name="Rectangle 2"/>
          <p:cNvSpPr>
            <a:spLocks noGrp="1" noChangeArrowheads="1"/>
          </p:cNvSpPr>
          <p:nvPr>
            <p:ph type="title"/>
          </p:nvPr>
        </p:nvSpPr>
        <p:spPr>
          <a:xfrm>
            <a:off x="457200" y="76200"/>
            <a:ext cx="8229600" cy="1447800"/>
          </a:xfrm>
        </p:spPr>
        <p:txBody>
          <a:bodyPr rIns="132080"/>
          <a:lstStyle/>
          <a:p>
            <a:pPr indent="0" eaLnBrk="1" hangingPunct="1"/>
            <a:r>
              <a:rPr lang="en-US" smtClean="0"/>
              <a:t>Inference by Enumeration</a:t>
            </a:r>
          </a:p>
        </p:txBody>
      </p:sp>
      <p:sp>
        <p:nvSpPr>
          <p:cNvPr id="22532" name="Rectangle 3"/>
          <p:cNvSpPr>
            <a:spLocks noGrp="1" noChangeArrowheads="1"/>
          </p:cNvSpPr>
          <p:nvPr>
            <p:ph type="body" idx="1"/>
          </p:nvPr>
        </p:nvSpPr>
        <p:spPr>
          <a:xfrm>
            <a:off x="457200" y="1524000"/>
            <a:ext cx="8229600" cy="1905000"/>
          </a:xfrm>
        </p:spPr>
        <p:txBody>
          <a:bodyPr rIns="132080"/>
          <a:lstStyle/>
          <a:p>
            <a:pPr eaLnBrk="1" hangingPunct="1">
              <a:lnSpc>
                <a:spcPct val="80000"/>
              </a:lnSpc>
            </a:pPr>
            <a:r>
              <a:rPr lang="en-US" sz="2000" smtClean="0"/>
              <a:t>General case:</a:t>
            </a:r>
          </a:p>
          <a:p>
            <a:pPr marL="782638" lvl="1" eaLnBrk="1" hangingPunct="1">
              <a:lnSpc>
                <a:spcPct val="80000"/>
              </a:lnSpc>
            </a:pPr>
            <a:r>
              <a:rPr lang="en-US" sz="1800" smtClean="0"/>
              <a:t>Evidence variables: </a:t>
            </a:r>
          </a:p>
          <a:p>
            <a:pPr marL="782638" lvl="1" eaLnBrk="1" hangingPunct="1">
              <a:lnSpc>
                <a:spcPct val="80000"/>
              </a:lnSpc>
            </a:pPr>
            <a:r>
              <a:rPr lang="en-US" sz="1800" smtClean="0"/>
              <a:t>Query* variable:</a:t>
            </a:r>
          </a:p>
          <a:p>
            <a:pPr marL="782638" lvl="1" eaLnBrk="1" hangingPunct="1">
              <a:lnSpc>
                <a:spcPct val="80000"/>
              </a:lnSpc>
            </a:pPr>
            <a:r>
              <a:rPr lang="en-US" sz="1800" smtClean="0"/>
              <a:t>Hidden variables:</a:t>
            </a:r>
          </a:p>
          <a:p>
            <a:pPr marL="782638" lvl="1" eaLnBrk="1" hangingPunct="1">
              <a:lnSpc>
                <a:spcPct val="80000"/>
              </a:lnSpc>
            </a:pPr>
            <a:endParaRPr lang="en-US" sz="1600" smtClean="0"/>
          </a:p>
          <a:p>
            <a:pPr eaLnBrk="1" hangingPunct="1">
              <a:lnSpc>
                <a:spcPct val="80000"/>
              </a:lnSpc>
            </a:pPr>
            <a:r>
              <a:rPr lang="en-US" sz="2000" smtClean="0"/>
              <a:t>We want:</a:t>
            </a:r>
          </a:p>
        </p:txBody>
      </p:sp>
      <p:pic>
        <p:nvPicPr>
          <p:cNvPr id="22533" name="Picture 4"/>
          <p:cNvPicPr>
            <a:picLocks noChangeArrowheads="1"/>
          </p:cNvPicPr>
          <p:nvPr/>
        </p:nvPicPr>
        <p:blipFill>
          <a:blip r:embed="rId3" cstate="print"/>
          <a:srcRect/>
          <a:stretch>
            <a:fillRect/>
          </a:stretch>
        </p:blipFill>
        <p:spPr bwMode="auto">
          <a:xfrm>
            <a:off x="6629400" y="1981200"/>
            <a:ext cx="1574800" cy="228600"/>
          </a:xfrm>
          <a:prstGeom prst="rect">
            <a:avLst/>
          </a:prstGeom>
          <a:noFill/>
          <a:ln w="9525">
            <a:noFill/>
            <a:miter lim="800000"/>
            <a:headEnd/>
            <a:tailEnd/>
          </a:ln>
        </p:spPr>
      </p:pic>
      <p:pic>
        <p:nvPicPr>
          <p:cNvPr id="22534" name="Picture 5"/>
          <p:cNvPicPr>
            <a:picLocks noChangeArrowheads="1"/>
          </p:cNvPicPr>
          <p:nvPr/>
        </p:nvPicPr>
        <p:blipFill>
          <a:blip r:embed="rId4" cstate="print"/>
          <a:srcRect/>
          <a:stretch>
            <a:fillRect/>
          </a:stretch>
        </p:blipFill>
        <p:spPr bwMode="auto">
          <a:xfrm>
            <a:off x="3444875" y="1905000"/>
            <a:ext cx="2095500" cy="227013"/>
          </a:xfrm>
          <a:prstGeom prst="rect">
            <a:avLst/>
          </a:prstGeom>
          <a:noFill/>
          <a:ln w="9525">
            <a:noFill/>
            <a:miter lim="800000"/>
            <a:headEnd/>
            <a:tailEnd/>
          </a:ln>
        </p:spPr>
      </p:pic>
      <p:pic>
        <p:nvPicPr>
          <p:cNvPr id="22535" name="Picture 6"/>
          <p:cNvPicPr>
            <a:picLocks noChangeArrowheads="1"/>
          </p:cNvPicPr>
          <p:nvPr/>
        </p:nvPicPr>
        <p:blipFill>
          <a:blip r:embed="rId5" cstate="print"/>
          <a:srcRect/>
          <a:stretch>
            <a:fillRect/>
          </a:stretch>
        </p:blipFill>
        <p:spPr bwMode="auto">
          <a:xfrm>
            <a:off x="3457575" y="2224088"/>
            <a:ext cx="169863" cy="214312"/>
          </a:xfrm>
          <a:prstGeom prst="rect">
            <a:avLst/>
          </a:prstGeom>
          <a:noFill/>
          <a:ln w="9525">
            <a:noFill/>
            <a:miter lim="800000"/>
            <a:headEnd/>
            <a:tailEnd/>
          </a:ln>
        </p:spPr>
      </p:pic>
      <p:pic>
        <p:nvPicPr>
          <p:cNvPr id="22536" name="Picture 7"/>
          <p:cNvPicPr>
            <a:picLocks noChangeArrowheads="1"/>
          </p:cNvPicPr>
          <p:nvPr/>
        </p:nvPicPr>
        <p:blipFill>
          <a:blip r:embed="rId6" cstate="print"/>
          <a:srcRect/>
          <a:stretch>
            <a:fillRect/>
          </a:stretch>
        </p:blipFill>
        <p:spPr bwMode="auto">
          <a:xfrm>
            <a:off x="3422650" y="2528888"/>
            <a:ext cx="958850" cy="214312"/>
          </a:xfrm>
          <a:prstGeom prst="rect">
            <a:avLst/>
          </a:prstGeom>
          <a:noFill/>
          <a:ln w="9525">
            <a:noFill/>
            <a:miter lim="800000"/>
            <a:headEnd/>
            <a:tailEnd/>
          </a:ln>
        </p:spPr>
      </p:pic>
      <p:pic>
        <p:nvPicPr>
          <p:cNvPr id="22537" name="Picture 8"/>
          <p:cNvPicPr>
            <a:picLocks noChangeArrowheads="1"/>
          </p:cNvPicPr>
          <p:nvPr/>
        </p:nvPicPr>
        <p:blipFill>
          <a:blip r:embed="rId7" cstate="print"/>
          <a:srcRect/>
          <a:stretch>
            <a:fillRect/>
          </a:stretch>
        </p:blipFill>
        <p:spPr bwMode="auto">
          <a:xfrm>
            <a:off x="2024063" y="3082925"/>
            <a:ext cx="1538287" cy="265113"/>
          </a:xfrm>
          <a:prstGeom prst="rect">
            <a:avLst/>
          </a:prstGeom>
          <a:noFill/>
          <a:ln w="9525">
            <a:noFill/>
            <a:miter lim="800000"/>
            <a:headEnd/>
            <a:tailEnd/>
          </a:ln>
        </p:spPr>
      </p:pic>
      <p:grpSp>
        <p:nvGrpSpPr>
          <p:cNvPr id="23565" name="Group 13"/>
          <p:cNvGrpSpPr>
            <a:grpSpLocks/>
          </p:cNvGrpSpPr>
          <p:nvPr/>
        </p:nvGrpSpPr>
        <p:grpSpPr bwMode="auto">
          <a:xfrm>
            <a:off x="1622425" y="4143375"/>
            <a:ext cx="5635625" cy="823913"/>
            <a:chOff x="0" y="0"/>
            <a:chExt cx="3550" cy="519"/>
          </a:xfrm>
        </p:grpSpPr>
        <p:pic>
          <p:nvPicPr>
            <p:cNvPr id="22543" name="Picture 9"/>
            <p:cNvPicPr>
              <a:picLocks noChangeArrowheads="1"/>
            </p:cNvPicPr>
            <p:nvPr/>
          </p:nvPicPr>
          <p:blipFill>
            <a:blip r:embed="rId8" cstate="print"/>
            <a:srcRect/>
            <a:stretch>
              <a:fillRect/>
            </a:stretch>
          </p:blipFill>
          <p:spPr bwMode="auto">
            <a:xfrm>
              <a:off x="0" y="95"/>
              <a:ext cx="1188" cy="159"/>
            </a:xfrm>
            <a:prstGeom prst="rect">
              <a:avLst/>
            </a:prstGeom>
            <a:noFill/>
            <a:ln w="9525">
              <a:noFill/>
              <a:miter lim="800000"/>
              <a:headEnd/>
              <a:tailEnd/>
            </a:ln>
          </p:spPr>
        </p:pic>
        <p:pic>
          <p:nvPicPr>
            <p:cNvPr id="22544" name="Picture 10"/>
            <p:cNvPicPr>
              <a:picLocks noChangeArrowheads="1"/>
            </p:cNvPicPr>
            <p:nvPr/>
          </p:nvPicPr>
          <p:blipFill>
            <a:blip r:embed="rId9" cstate="print"/>
            <a:srcRect/>
            <a:stretch>
              <a:fillRect/>
            </a:stretch>
          </p:blipFill>
          <p:spPr bwMode="auto">
            <a:xfrm>
              <a:off x="1471" y="0"/>
              <a:ext cx="2052" cy="340"/>
            </a:xfrm>
            <a:prstGeom prst="rect">
              <a:avLst/>
            </a:prstGeom>
            <a:noFill/>
            <a:ln w="9525">
              <a:noFill/>
              <a:miter lim="800000"/>
              <a:headEnd/>
              <a:tailEnd/>
            </a:ln>
          </p:spPr>
        </p:pic>
        <p:sp>
          <p:nvSpPr>
            <p:cNvPr id="22545" name="Freeform 11"/>
            <p:cNvSpPr>
              <a:spLocks/>
            </p:cNvSpPr>
            <p:nvPr/>
          </p:nvSpPr>
          <p:spPr bwMode="auto">
            <a:xfrm rot="-5400000">
              <a:off x="2664" y="-544"/>
              <a:ext cx="144" cy="1626"/>
            </a:xfrm>
            <a:custGeom>
              <a:avLst/>
              <a:gdLst>
                <a:gd name="T0" fmla="*/ 144 w 21600"/>
                <a:gd name="T1" fmla="*/ 0 h 21600"/>
                <a:gd name="T2" fmla="*/ 72 w 21600"/>
                <a:gd name="T3" fmla="*/ 156 h 21600"/>
                <a:gd name="T4" fmla="*/ 72 w 21600"/>
                <a:gd name="T5" fmla="*/ 657 h 21600"/>
                <a:gd name="T6" fmla="*/ 0 w 21600"/>
                <a:gd name="T7" fmla="*/ 813 h 21600"/>
                <a:gd name="T8" fmla="*/ 72 w 21600"/>
                <a:gd name="T9" fmla="*/ 969 h 21600"/>
                <a:gd name="T10" fmla="*/ 72 w 21600"/>
                <a:gd name="T11" fmla="*/ 1470 h 21600"/>
                <a:gd name="T12" fmla="*/ 144 w 21600"/>
                <a:gd name="T13" fmla="*/ 1626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21600" y="0"/>
                  </a:moveTo>
                  <a:cubicBezTo>
                    <a:pt x="15635" y="0"/>
                    <a:pt x="10800" y="927"/>
                    <a:pt x="10800" y="2071"/>
                  </a:cubicBezTo>
                  <a:lnTo>
                    <a:pt x="10800" y="8729"/>
                  </a:lnTo>
                  <a:cubicBezTo>
                    <a:pt x="10800" y="9873"/>
                    <a:pt x="5965" y="10800"/>
                    <a:pt x="0" y="10800"/>
                  </a:cubicBezTo>
                  <a:cubicBezTo>
                    <a:pt x="5965" y="10800"/>
                    <a:pt x="10800" y="11727"/>
                    <a:pt x="10800" y="12871"/>
                  </a:cubicBezTo>
                  <a:lnTo>
                    <a:pt x="10800" y="19529"/>
                  </a:lnTo>
                  <a:cubicBezTo>
                    <a:pt x="10800" y="20673"/>
                    <a:pt x="15635" y="21600"/>
                    <a:pt x="21600" y="21600"/>
                  </a:cubicBezTo>
                </a:path>
              </a:pathLst>
            </a:custGeom>
            <a:noFill/>
            <a:ln w="9525" cap="flat">
              <a:solidFill>
                <a:schemeClr val="tx1"/>
              </a:solidFill>
              <a:prstDash val="solid"/>
              <a:round/>
              <a:headEnd type="none" w="med" len="med"/>
              <a:tailEnd type="none" w="med" len="med"/>
            </a:ln>
          </p:spPr>
          <p:txBody>
            <a:bodyPr lIns="0" tIns="0" rIns="0" bIns="0"/>
            <a:lstStyle/>
            <a:p>
              <a:endParaRPr lang="en-US"/>
            </a:p>
          </p:txBody>
        </p:sp>
        <p:pic>
          <p:nvPicPr>
            <p:cNvPr id="22546" name="Picture 12"/>
            <p:cNvPicPr>
              <a:picLocks noChangeArrowheads="1"/>
            </p:cNvPicPr>
            <p:nvPr/>
          </p:nvPicPr>
          <p:blipFill>
            <a:blip r:embed="rId3" cstate="print"/>
            <a:srcRect/>
            <a:stretch>
              <a:fillRect/>
            </a:stretch>
          </p:blipFill>
          <p:spPr bwMode="auto">
            <a:xfrm>
              <a:off x="2282" y="375"/>
              <a:ext cx="992" cy="144"/>
            </a:xfrm>
            <a:prstGeom prst="rect">
              <a:avLst/>
            </a:prstGeom>
            <a:noFill/>
            <a:ln w="9525">
              <a:noFill/>
              <a:miter lim="800000"/>
              <a:headEnd/>
              <a:tailEnd/>
            </a:ln>
          </p:spPr>
        </p:pic>
      </p:grpSp>
      <p:sp>
        <p:nvSpPr>
          <p:cNvPr id="22539" name="Freeform 14"/>
          <p:cNvSpPr>
            <a:spLocks/>
          </p:cNvSpPr>
          <p:nvPr/>
        </p:nvSpPr>
        <p:spPr bwMode="auto">
          <a:xfrm>
            <a:off x="6096000" y="1828800"/>
            <a:ext cx="228600" cy="914400"/>
          </a:xfrm>
          <a:custGeom>
            <a:avLst/>
            <a:gdLst>
              <a:gd name="T0" fmla="*/ 0 w 21600"/>
              <a:gd name="T1" fmla="*/ 0 h 21600"/>
              <a:gd name="T2" fmla="*/ 114300 w 21600"/>
              <a:gd name="T3" fmla="*/ 76200 h 21600"/>
              <a:gd name="T4" fmla="*/ 114300 w 21600"/>
              <a:gd name="T5" fmla="*/ 381000 h 21600"/>
              <a:gd name="T6" fmla="*/ 228600 w 21600"/>
              <a:gd name="T7" fmla="*/ 457200 h 21600"/>
              <a:gd name="T8" fmla="*/ 114300 w 21600"/>
              <a:gd name="T9" fmla="*/ 533400 h 21600"/>
              <a:gd name="T10" fmla="*/ 114300 w 21600"/>
              <a:gd name="T11" fmla="*/ 838200 h 21600"/>
              <a:gd name="T12" fmla="*/ 0 w 21600"/>
              <a:gd name="T13" fmla="*/ 91440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cubicBezTo>
                  <a:pt x="5965" y="0"/>
                  <a:pt x="10800" y="806"/>
                  <a:pt x="10800" y="1800"/>
                </a:cubicBezTo>
                <a:lnTo>
                  <a:pt x="10800" y="9000"/>
                </a:lnTo>
                <a:cubicBezTo>
                  <a:pt x="10800" y="9994"/>
                  <a:pt x="15635" y="10800"/>
                  <a:pt x="21600" y="10800"/>
                </a:cubicBezTo>
                <a:cubicBezTo>
                  <a:pt x="15635" y="10800"/>
                  <a:pt x="10800" y="11606"/>
                  <a:pt x="10800" y="12600"/>
                </a:cubicBezTo>
                <a:lnTo>
                  <a:pt x="10800" y="19800"/>
                </a:lnTo>
                <a:cubicBezTo>
                  <a:pt x="10800" y="20794"/>
                  <a:pt x="5965" y="21600"/>
                  <a:pt x="0" y="21600"/>
                </a:cubicBezTo>
              </a:path>
            </a:pathLst>
          </a:custGeom>
          <a:noFill/>
          <a:ln w="9525" cap="flat">
            <a:solidFill>
              <a:schemeClr val="tx1"/>
            </a:solidFill>
            <a:prstDash val="solid"/>
            <a:round/>
            <a:headEnd type="none" w="med" len="med"/>
            <a:tailEnd type="none" w="med" len="med"/>
          </a:ln>
        </p:spPr>
        <p:txBody>
          <a:bodyPr lIns="0" tIns="0" rIns="0" bIns="0"/>
          <a:lstStyle/>
          <a:p>
            <a:endParaRPr lang="en-US"/>
          </a:p>
        </p:txBody>
      </p:sp>
      <p:sp>
        <p:nvSpPr>
          <p:cNvPr id="22540" name="Rectangle 15"/>
          <p:cNvSpPr>
            <a:spLocks/>
          </p:cNvSpPr>
          <p:nvPr/>
        </p:nvSpPr>
        <p:spPr bwMode="auto">
          <a:xfrm>
            <a:off x="6629400" y="2362200"/>
            <a:ext cx="1536700" cy="355600"/>
          </a:xfrm>
          <a:prstGeom prst="rect">
            <a:avLst/>
          </a:prstGeom>
          <a:noFill/>
          <a:ln w="12700">
            <a:noFill/>
            <a:miter lim="800000"/>
            <a:headEnd/>
            <a:tailEnd/>
          </a:ln>
        </p:spPr>
        <p:txBody>
          <a:bodyPr lIns="0" tIns="0" rIns="40639" bIns="0"/>
          <a:lstStyle/>
          <a:p>
            <a:pPr marL="39688">
              <a:spcBef>
                <a:spcPts val="1050"/>
              </a:spcBef>
            </a:pPr>
            <a:r>
              <a:rPr lang="en-US">
                <a:solidFill>
                  <a:schemeClr val="tx1"/>
                </a:solidFill>
                <a:latin typeface="Arial Italic" charset="0"/>
                <a:cs typeface="Arial Italic" charset="0"/>
                <a:sym typeface="Arial Italic" charset="0"/>
              </a:rPr>
              <a:t>All variables</a:t>
            </a:r>
          </a:p>
        </p:txBody>
      </p:sp>
      <p:sp>
        <p:nvSpPr>
          <p:cNvPr id="23568" name="Rectangle 16"/>
          <p:cNvSpPr>
            <a:spLocks/>
          </p:cNvSpPr>
          <p:nvPr/>
        </p:nvSpPr>
        <p:spPr bwMode="auto">
          <a:xfrm>
            <a:off x="457200" y="3340100"/>
            <a:ext cx="6789738" cy="2108200"/>
          </a:xfrm>
          <a:prstGeom prst="rect">
            <a:avLst/>
          </a:prstGeom>
          <a:noFill/>
          <a:ln w="12700">
            <a:noFill/>
            <a:miter lim="800000"/>
            <a:headEnd/>
            <a:tailEnd/>
          </a:ln>
        </p:spPr>
        <p:txBody>
          <a:bodyPr wrap="none" lIns="0" tIns="0" rIns="40639" bIns="0">
            <a:spAutoFit/>
          </a:bodyPr>
          <a:lstStyle/>
          <a:p>
            <a:pPr marL="382588" indent="-342900">
              <a:lnSpc>
                <a:spcPct val="80000"/>
              </a:lnSpc>
              <a:spcBef>
                <a:spcPts val="738"/>
              </a:spcBef>
              <a:buClr>
                <a:srgbClr val="333399"/>
              </a:buClr>
              <a:buSzPct val="100000"/>
              <a:buFont typeface="Wingdings" pitchFamily="2" charset="2"/>
              <a:buChar char="§"/>
            </a:pPr>
            <a:r>
              <a:rPr lang="en-US" sz="2000">
                <a:solidFill>
                  <a:srgbClr val="333399"/>
                </a:solidFill>
                <a:cs typeface="Arial" charset="0"/>
              </a:rPr>
              <a:t>First, select the entries consistent with the evidence</a:t>
            </a:r>
          </a:p>
          <a:p>
            <a:pPr marL="382588" indent="-342900">
              <a:lnSpc>
                <a:spcPct val="80000"/>
              </a:lnSpc>
              <a:spcBef>
                <a:spcPts val="738"/>
              </a:spcBef>
              <a:buClr>
                <a:srgbClr val="333399"/>
              </a:buClr>
              <a:buSzPct val="100000"/>
              <a:buFont typeface="Wingdings" pitchFamily="2" charset="2"/>
              <a:buChar char="§"/>
            </a:pPr>
            <a:r>
              <a:rPr lang="en-US" sz="2000">
                <a:solidFill>
                  <a:srgbClr val="333399"/>
                </a:solidFill>
                <a:cs typeface="Arial" charset="0"/>
              </a:rPr>
              <a:t>Second, sum out H to get joint of Query and evidence:</a:t>
            </a:r>
          </a:p>
          <a:p>
            <a:pPr marL="382588" indent="-342900">
              <a:lnSpc>
                <a:spcPct val="80000"/>
              </a:lnSpc>
              <a:spcBef>
                <a:spcPts val="9100"/>
              </a:spcBef>
              <a:buClr>
                <a:srgbClr val="333399"/>
              </a:buClr>
              <a:buSzPct val="100000"/>
              <a:buFont typeface="Wingdings" pitchFamily="2" charset="2"/>
              <a:buChar char="§"/>
            </a:pPr>
            <a:r>
              <a:rPr lang="en-US" sz="2000">
                <a:solidFill>
                  <a:srgbClr val="333399"/>
                </a:solidFill>
                <a:cs typeface="Arial" charset="0"/>
              </a:rPr>
              <a:t>Finally, normalize the remaining entries to conditionalize</a:t>
            </a:r>
          </a:p>
        </p:txBody>
      </p:sp>
      <p:sp>
        <p:nvSpPr>
          <p:cNvPr id="23569" name="Rectangle 17"/>
          <p:cNvSpPr>
            <a:spLocks/>
          </p:cNvSpPr>
          <p:nvPr/>
        </p:nvSpPr>
        <p:spPr bwMode="auto">
          <a:xfrm>
            <a:off x="457200" y="5486400"/>
            <a:ext cx="6153150" cy="977900"/>
          </a:xfrm>
          <a:prstGeom prst="rect">
            <a:avLst/>
          </a:prstGeom>
          <a:noFill/>
          <a:ln w="12700">
            <a:noFill/>
            <a:miter lim="800000"/>
            <a:headEnd/>
            <a:tailEnd/>
          </a:ln>
        </p:spPr>
        <p:txBody>
          <a:bodyPr wrap="none" lIns="0" tIns="0" rIns="40639" bIns="0">
            <a:spAutoFit/>
          </a:bodyPr>
          <a:lstStyle/>
          <a:p>
            <a:pPr marL="382588" indent="-342900">
              <a:lnSpc>
                <a:spcPct val="80000"/>
              </a:lnSpc>
              <a:spcBef>
                <a:spcPts val="738"/>
              </a:spcBef>
              <a:buClr>
                <a:srgbClr val="333399"/>
              </a:buClr>
              <a:buSzPct val="100000"/>
              <a:buFont typeface="Wingdings" pitchFamily="2" charset="2"/>
              <a:buChar char="§"/>
            </a:pPr>
            <a:r>
              <a:rPr lang="en-US" sz="2000">
                <a:solidFill>
                  <a:srgbClr val="333399"/>
                </a:solidFill>
                <a:cs typeface="Arial" charset="0"/>
              </a:rPr>
              <a:t>Obvious problems:</a:t>
            </a:r>
          </a:p>
          <a:p>
            <a:pPr marL="782638" lvl="1" indent="-285750">
              <a:lnSpc>
                <a:spcPct val="80000"/>
              </a:lnSpc>
              <a:spcBef>
                <a:spcPts val="638"/>
              </a:spcBef>
              <a:buClr>
                <a:srgbClr val="000000"/>
              </a:buClr>
              <a:buSzPct val="100000"/>
              <a:buFont typeface="Wingdings" pitchFamily="2" charset="2"/>
              <a:buChar char="§"/>
            </a:pPr>
            <a:r>
              <a:rPr lang="en-US">
                <a:solidFill>
                  <a:schemeClr val="tx1"/>
                </a:solidFill>
                <a:cs typeface="Arial" charset="0"/>
              </a:rPr>
              <a:t>Worst-case time complexity O(d</a:t>
            </a:r>
            <a:r>
              <a:rPr lang="en-US" baseline="30000">
                <a:solidFill>
                  <a:schemeClr val="tx1"/>
                </a:solidFill>
                <a:cs typeface="Arial" charset="0"/>
              </a:rPr>
              <a:t>n</a:t>
            </a:r>
            <a:r>
              <a:rPr lang="en-US">
                <a:solidFill>
                  <a:schemeClr val="tx1"/>
                </a:solidFill>
                <a:cs typeface="Arial" charset="0"/>
              </a:rPr>
              <a:t>) </a:t>
            </a:r>
          </a:p>
          <a:p>
            <a:pPr marL="782638" lvl="1" indent="-285750">
              <a:lnSpc>
                <a:spcPct val="80000"/>
              </a:lnSpc>
              <a:spcBef>
                <a:spcPts val="638"/>
              </a:spcBef>
              <a:buClr>
                <a:srgbClr val="000000"/>
              </a:buClr>
              <a:buSzPct val="100000"/>
              <a:buFont typeface="Wingdings" pitchFamily="2" charset="2"/>
              <a:buChar char="§"/>
            </a:pPr>
            <a:r>
              <a:rPr lang="en-US">
                <a:solidFill>
                  <a:schemeClr val="tx1"/>
                </a:solidFill>
                <a:cs typeface="Arial" charset="0"/>
              </a:rPr>
              <a:t>Space complexity O(d</a:t>
            </a:r>
            <a:r>
              <a:rPr lang="en-US" baseline="30000">
                <a:solidFill>
                  <a:schemeClr val="tx1"/>
                </a:solidFill>
                <a:cs typeface="Arial" charset="0"/>
              </a:rPr>
              <a:t>n</a:t>
            </a:r>
            <a:r>
              <a:rPr lang="en-US">
                <a:solidFill>
                  <a:schemeClr val="tx1"/>
                </a:solidFill>
                <a:cs typeface="Arial" charset="0"/>
              </a:rPr>
              <a:t>) to store the joint distribution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6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56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568">
                                            <p:txEl>
                                              <p:pRg st="2" end="2"/>
                                            </p:txEl>
                                          </p:spTgt>
                                        </p:tgtEl>
                                        <p:attrNameLst>
                                          <p:attrName>style.visibility</p:attrName>
                                        </p:attrNameLst>
                                      </p:cBhvr>
                                      <p:to>
                                        <p:strVal val="visible"/>
                                      </p:to>
                                    </p:set>
                                  </p:childTnLst>
                                </p:cTn>
                              </p:par>
                            </p:childTnLst>
                          </p:cTn>
                        </p:par>
                        <p:par>
                          <p:cTn id="15" fill="hold" nodeType="afterGroup">
                            <p:stCondLst>
                              <p:cond delay="500"/>
                            </p:stCondLst>
                            <p:childTnLst>
                              <p:par>
                                <p:cTn id="16" presetID="1" presetClass="entr" presetSubtype="0" fill="hold" nodeType="afterEffect">
                                  <p:stCondLst>
                                    <p:cond delay="0"/>
                                  </p:stCondLst>
                                  <p:childTnLst>
                                    <p:set>
                                      <p:cBhvr>
                                        <p:cTn id="17" dur="1" fill="hold">
                                          <p:stCondLst>
                                            <p:cond delay="499"/>
                                          </p:stCondLst>
                                        </p:cTn>
                                        <p:tgtEl>
                                          <p:spTgt spid="23565"/>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235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8" grpId="0" build="p" autoUpdateAnimBg="0"/>
      <p:bldP spid="2356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1507" name="Rectangle 2"/>
          <p:cNvSpPr>
            <a:spLocks noGrp="1" noChangeArrowheads="1"/>
          </p:cNvSpPr>
          <p:nvPr>
            <p:ph type="title"/>
          </p:nvPr>
        </p:nvSpPr>
        <p:spPr>
          <a:xfrm>
            <a:off x="152400" y="0"/>
            <a:ext cx="8763000" cy="1371600"/>
          </a:xfrm>
        </p:spPr>
        <p:txBody>
          <a:bodyPr rIns="132080"/>
          <a:lstStyle/>
          <a:p>
            <a:pPr indent="0" eaLnBrk="1" hangingPunct="1"/>
            <a:r>
              <a:rPr lang="en-US" sz="4000" b="1" i="1" dirty="0" smtClean="0">
                <a:solidFill>
                  <a:srgbClr val="FF0000"/>
                </a:solidFill>
              </a:rPr>
              <a:t>Supremacy</a:t>
            </a:r>
            <a:r>
              <a:rPr lang="en-US" sz="4000" dirty="0" smtClean="0"/>
              <a:t> of the Joint Distribution</a:t>
            </a:r>
          </a:p>
        </p:txBody>
      </p:sp>
      <p:sp>
        <p:nvSpPr>
          <p:cNvPr id="22531" name="Rectangle 3"/>
          <p:cNvSpPr>
            <a:spLocks noGrp="1" noChangeArrowheads="1"/>
          </p:cNvSpPr>
          <p:nvPr>
            <p:ph type="body" idx="1"/>
          </p:nvPr>
        </p:nvSpPr>
        <p:spPr>
          <a:xfrm>
            <a:off x="292100" y="1600200"/>
            <a:ext cx="4038600" cy="5257800"/>
          </a:xfrm>
        </p:spPr>
        <p:txBody>
          <a:bodyPr rIns="132080"/>
          <a:lstStyle/>
          <a:p>
            <a:pPr eaLnBrk="1" hangingPunct="1"/>
            <a:r>
              <a:rPr lang="en-US" sz="2400" dirty="0" smtClean="0">
                <a:solidFill>
                  <a:srgbClr val="7030A0"/>
                </a:solidFill>
              </a:rPr>
              <a:t>P(sun)?</a:t>
            </a:r>
          </a:p>
          <a:p>
            <a:pPr eaLnBrk="1" hangingPunct="1"/>
            <a:endParaRPr lang="en-US" sz="2400" dirty="0" smtClean="0">
              <a:solidFill>
                <a:srgbClr val="7030A0"/>
              </a:solidFill>
            </a:endParaRPr>
          </a:p>
          <a:p>
            <a:pPr eaLnBrk="1" hangingPunct="1"/>
            <a:endParaRPr lang="en-US" sz="2400" dirty="0" smtClean="0">
              <a:solidFill>
                <a:srgbClr val="7030A0"/>
              </a:solidFill>
            </a:endParaRPr>
          </a:p>
          <a:p>
            <a:pPr eaLnBrk="1" hangingPunct="1"/>
            <a:r>
              <a:rPr lang="en-US" sz="2400" dirty="0" smtClean="0">
                <a:solidFill>
                  <a:srgbClr val="7030A0"/>
                </a:solidFill>
              </a:rPr>
              <a:t>P(sun | winter)?</a:t>
            </a:r>
          </a:p>
          <a:p>
            <a:pPr eaLnBrk="1" hangingPunct="1"/>
            <a:endParaRPr lang="en-US" sz="2400" dirty="0" smtClean="0">
              <a:solidFill>
                <a:srgbClr val="7030A0"/>
              </a:solidFill>
            </a:endParaRPr>
          </a:p>
          <a:p>
            <a:pPr eaLnBrk="1" hangingPunct="1"/>
            <a:endParaRPr lang="en-US" sz="2400" dirty="0" smtClean="0">
              <a:solidFill>
                <a:srgbClr val="7030A0"/>
              </a:solidFill>
            </a:endParaRPr>
          </a:p>
          <a:p>
            <a:pPr eaLnBrk="1" hangingPunct="1"/>
            <a:endParaRPr lang="en-US" sz="2400" dirty="0" smtClean="0">
              <a:solidFill>
                <a:srgbClr val="7030A0"/>
              </a:solidFill>
            </a:endParaRPr>
          </a:p>
          <a:p>
            <a:pPr eaLnBrk="1" hangingPunct="1"/>
            <a:r>
              <a:rPr lang="en-US" sz="2400" dirty="0" smtClean="0">
                <a:solidFill>
                  <a:srgbClr val="7030A0"/>
                </a:solidFill>
              </a:rPr>
              <a:t>P(sun | winter, hot)?</a:t>
            </a:r>
          </a:p>
        </p:txBody>
      </p:sp>
      <p:graphicFrame>
        <p:nvGraphicFramePr>
          <p:cNvPr id="22532" name="Group 4"/>
          <p:cNvGraphicFramePr>
            <a:graphicFrameLocks noGrp="1"/>
          </p:cNvGraphicFramePr>
          <p:nvPr/>
        </p:nvGraphicFramePr>
        <p:xfrm>
          <a:off x="3987800" y="1631950"/>
          <a:ext cx="4762500" cy="4754880"/>
        </p:xfrm>
        <a:graphic>
          <a:graphicData uri="http://schemas.openxmlformats.org/drawingml/2006/table">
            <a:tbl>
              <a:tblPr/>
              <a:tblGrid>
                <a:gridCol w="1574800"/>
                <a:gridCol w="1079500"/>
                <a:gridCol w="1079500"/>
                <a:gridCol w="1028700"/>
              </a:tblGrid>
              <a:tr h="5095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S</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0.30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0.05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0.10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summer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0.05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0.10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95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0.05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0.15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95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winter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0.20</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3555" name="Rectangle 2"/>
          <p:cNvSpPr>
            <a:spLocks noGrp="1" noChangeArrowheads="1"/>
          </p:cNvSpPr>
          <p:nvPr>
            <p:ph type="title"/>
          </p:nvPr>
        </p:nvSpPr>
        <p:spPr/>
        <p:txBody>
          <a:bodyPr rIns="132080"/>
          <a:lstStyle/>
          <a:p>
            <a:pPr indent="0" eaLnBrk="1" hangingPunct="1"/>
            <a:r>
              <a:rPr lang="en-US" smtClean="0"/>
              <a:t>The Product Rule</a:t>
            </a:r>
          </a:p>
        </p:txBody>
      </p:sp>
      <p:sp>
        <p:nvSpPr>
          <p:cNvPr id="23556" name="Rectangle 3"/>
          <p:cNvSpPr>
            <a:spLocks noGrp="1" noChangeArrowheads="1"/>
          </p:cNvSpPr>
          <p:nvPr>
            <p:ph type="body" idx="1"/>
          </p:nvPr>
        </p:nvSpPr>
        <p:spPr>
          <a:xfrm>
            <a:off x="333375" y="1600200"/>
            <a:ext cx="8547100" cy="647700"/>
          </a:xfrm>
        </p:spPr>
        <p:txBody>
          <a:bodyPr rIns="132080"/>
          <a:lstStyle/>
          <a:p>
            <a:pPr eaLnBrk="1" hangingPunct="1"/>
            <a:r>
              <a:rPr lang="en-US" sz="2400" smtClean="0"/>
              <a:t>Sometimes have conditional distributions but want the joint</a:t>
            </a:r>
          </a:p>
        </p:txBody>
      </p:sp>
      <p:pic>
        <p:nvPicPr>
          <p:cNvPr id="23557" name="Picture 4"/>
          <p:cNvPicPr>
            <a:picLocks noChangeArrowheads="1"/>
          </p:cNvPicPr>
          <p:nvPr/>
        </p:nvPicPr>
        <p:blipFill>
          <a:blip r:embed="rId3" cstate="print"/>
          <a:srcRect/>
          <a:stretch>
            <a:fillRect/>
          </a:stretch>
        </p:blipFill>
        <p:spPr bwMode="auto">
          <a:xfrm>
            <a:off x="998538" y="2263775"/>
            <a:ext cx="2447925" cy="731838"/>
          </a:xfrm>
          <a:prstGeom prst="rect">
            <a:avLst/>
          </a:prstGeom>
          <a:noFill/>
          <a:ln w="9525">
            <a:noFill/>
            <a:miter lim="800000"/>
            <a:headEnd/>
            <a:tailEnd/>
          </a:ln>
        </p:spPr>
      </p:pic>
      <p:pic>
        <p:nvPicPr>
          <p:cNvPr id="23558" name="Picture 5"/>
          <p:cNvPicPr>
            <a:picLocks noChangeArrowheads="1"/>
          </p:cNvPicPr>
          <p:nvPr/>
        </p:nvPicPr>
        <p:blipFill>
          <a:blip r:embed="rId4" cstate="print"/>
          <a:srcRect/>
          <a:stretch>
            <a:fillRect/>
          </a:stretch>
        </p:blipFill>
        <p:spPr bwMode="auto">
          <a:xfrm>
            <a:off x="5265738" y="2416175"/>
            <a:ext cx="3103562" cy="312738"/>
          </a:xfrm>
          <a:prstGeom prst="rect">
            <a:avLst/>
          </a:prstGeom>
          <a:noFill/>
          <a:ln w="9525">
            <a:noFill/>
            <a:miter lim="800000"/>
            <a:headEnd/>
            <a:tailEnd/>
          </a:ln>
        </p:spPr>
      </p:pic>
      <p:sp>
        <p:nvSpPr>
          <p:cNvPr id="23559" name="AutoShape 6"/>
          <p:cNvSpPr>
            <a:spLocks/>
          </p:cNvSpPr>
          <p:nvPr/>
        </p:nvSpPr>
        <p:spPr bwMode="auto">
          <a:xfrm>
            <a:off x="3970338" y="2416175"/>
            <a:ext cx="914400" cy="381000"/>
          </a:xfrm>
          <a:prstGeom prst="leftRightArrow">
            <a:avLst>
              <a:gd name="adj1" fmla="val 50000"/>
              <a:gd name="adj2" fmla="val 48000"/>
            </a:avLst>
          </a:prstGeom>
          <a:solidFill>
            <a:schemeClr val="accent1"/>
          </a:solidFill>
          <a:ln w="9525">
            <a:solidFill>
              <a:schemeClr val="tx1"/>
            </a:solidFill>
            <a:round/>
            <a:headEnd/>
            <a:tailEnd/>
          </a:ln>
        </p:spPr>
        <p:txBody>
          <a:bodyPr lIns="0" tIns="0" rIns="0" bIns="0"/>
          <a:lstStyle/>
          <a:p>
            <a:endParaRPr lang="en-US"/>
          </a:p>
        </p:txBody>
      </p:sp>
      <p:graphicFrame>
        <p:nvGraphicFramePr>
          <p:cNvPr id="24583" name="Group 7"/>
          <p:cNvGraphicFramePr>
            <a:graphicFrameLocks noGrp="1"/>
          </p:cNvGraphicFramePr>
          <p:nvPr/>
        </p:nvGraphicFramePr>
        <p:xfrm>
          <a:off x="342900" y="4702175"/>
          <a:ext cx="1816100" cy="1584960"/>
        </p:xfrm>
        <a:graphic>
          <a:graphicData uri="http://schemas.openxmlformats.org/drawingml/2006/table">
            <a:tbl>
              <a:tblPr/>
              <a:tblGrid>
                <a:gridCol w="1089025"/>
                <a:gridCol w="727075"/>
              </a:tblGrid>
              <a:tr h="523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3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0.8</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3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0.2</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24607" name="Group 31"/>
          <p:cNvGraphicFramePr>
            <a:graphicFrameLocks noGrp="1"/>
          </p:cNvGraphicFramePr>
          <p:nvPr/>
        </p:nvGraphicFramePr>
        <p:xfrm>
          <a:off x="2387600" y="3981450"/>
          <a:ext cx="2641600" cy="2641600"/>
        </p:xfrm>
        <a:graphic>
          <a:graphicData uri="http://schemas.openxmlformats.org/drawingml/2006/table">
            <a:tbl>
              <a:tblPr/>
              <a:tblGrid>
                <a:gridCol w="963613"/>
                <a:gridCol w="852487"/>
                <a:gridCol w="825500"/>
              </a:tblGrid>
              <a:tr h="49212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D</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r h="49053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wet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0.1</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41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dry</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0.9</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49053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wet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0.7</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212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dry</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dirty="0" smtClean="0">
                          <a:ln>
                            <a:noFill/>
                          </a:ln>
                          <a:solidFill>
                            <a:srgbClr val="333399"/>
                          </a:solidFill>
                          <a:effectLst/>
                          <a:latin typeface="Arial" charset="0"/>
                          <a:ea typeface="ヒラギノ角ゴ ProN W3" charset="0"/>
                          <a:cs typeface="ヒラギノ角ゴ ProN W3" charset="0"/>
                          <a:sym typeface="Arial" charset="0"/>
                        </a:rPr>
                        <a:t>0.3</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24661" name="Picture 85"/>
          <p:cNvPicPr>
            <a:picLocks noChangeArrowheads="1"/>
          </p:cNvPicPr>
          <p:nvPr/>
        </p:nvPicPr>
        <p:blipFill>
          <a:blip r:embed="rId5" cstate="print"/>
          <a:srcRect/>
          <a:stretch>
            <a:fillRect/>
          </a:stretch>
        </p:blipFill>
        <p:spPr bwMode="auto">
          <a:xfrm>
            <a:off x="2817813" y="3403600"/>
            <a:ext cx="1193800" cy="314325"/>
          </a:xfrm>
          <a:prstGeom prst="rect">
            <a:avLst/>
          </a:prstGeom>
          <a:noFill/>
          <a:ln w="9525">
            <a:noFill/>
            <a:miter lim="800000"/>
            <a:headEnd/>
            <a:tailEnd/>
          </a:ln>
        </p:spPr>
      </p:pic>
      <p:graphicFrame>
        <p:nvGraphicFramePr>
          <p:cNvPr id="24662" name="Group 86"/>
          <p:cNvGraphicFramePr>
            <a:graphicFrameLocks noGrp="1"/>
          </p:cNvGraphicFramePr>
          <p:nvPr/>
        </p:nvGraphicFramePr>
        <p:xfrm>
          <a:off x="5803900" y="3695700"/>
          <a:ext cx="3073400" cy="2687639"/>
        </p:xfrm>
        <a:graphic>
          <a:graphicData uri="http://schemas.openxmlformats.org/drawingml/2006/table">
            <a:tbl>
              <a:tblPr/>
              <a:tblGrid>
                <a:gridCol w="1077913"/>
                <a:gridCol w="1077912"/>
                <a:gridCol w="917575"/>
              </a:tblGrid>
              <a:tr h="53975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D</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r h="538163">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wet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0.08</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1813">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dry</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0.72</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8163">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wet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0.14</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975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dry</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0.06</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23628" name="Picture 140"/>
          <p:cNvPicPr>
            <a:picLocks noChangeArrowheads="1"/>
          </p:cNvPicPr>
          <p:nvPr/>
        </p:nvPicPr>
        <p:blipFill>
          <a:blip r:embed="rId6" cstate="print"/>
          <a:srcRect/>
          <a:stretch>
            <a:fillRect/>
          </a:stretch>
        </p:blipFill>
        <p:spPr bwMode="auto">
          <a:xfrm>
            <a:off x="6897688" y="3224213"/>
            <a:ext cx="1241425" cy="298450"/>
          </a:xfrm>
          <a:prstGeom prst="rect">
            <a:avLst/>
          </a:prstGeom>
          <a:noFill/>
          <a:ln w="9525">
            <a:noFill/>
            <a:miter lim="800000"/>
            <a:headEnd/>
            <a:tailEnd/>
          </a:ln>
        </p:spPr>
      </p:pic>
      <p:sp>
        <p:nvSpPr>
          <p:cNvPr id="23629" name="AutoShape 141"/>
          <p:cNvSpPr>
            <a:spLocks/>
          </p:cNvSpPr>
          <p:nvPr/>
        </p:nvSpPr>
        <p:spPr bwMode="auto">
          <a:xfrm>
            <a:off x="5194300" y="5257800"/>
            <a:ext cx="495300" cy="533400"/>
          </a:xfrm>
          <a:prstGeom prst="leftRightArrow">
            <a:avLst>
              <a:gd name="adj1" fmla="val 50000"/>
              <a:gd name="adj2" fmla="val 40000"/>
            </a:avLst>
          </a:prstGeom>
          <a:solidFill>
            <a:schemeClr val="accent1"/>
          </a:solidFill>
          <a:ln w="9525">
            <a:solidFill>
              <a:schemeClr val="tx1"/>
            </a:solidFill>
            <a:round/>
            <a:headEnd/>
            <a:tailEnd/>
          </a:ln>
        </p:spPr>
        <p:txBody>
          <a:bodyPr lIns="0" tIns="0" rIns="0" bIns="0"/>
          <a:lstStyle/>
          <a:p>
            <a:endParaRPr lang="en-US"/>
          </a:p>
        </p:txBody>
      </p:sp>
      <p:pic>
        <p:nvPicPr>
          <p:cNvPr id="23630" name="Picture 142"/>
          <p:cNvPicPr>
            <a:picLocks noChangeArrowheads="1"/>
          </p:cNvPicPr>
          <p:nvPr/>
        </p:nvPicPr>
        <p:blipFill>
          <a:blip r:embed="rId7" cstate="print"/>
          <a:srcRect/>
          <a:stretch>
            <a:fillRect/>
          </a:stretch>
        </p:blipFill>
        <p:spPr bwMode="auto">
          <a:xfrm>
            <a:off x="673100" y="4284663"/>
            <a:ext cx="850900" cy="298450"/>
          </a:xfrm>
          <a:prstGeom prst="rect">
            <a:avLst/>
          </a:prstGeom>
          <a:noFill/>
          <a:ln w="9525">
            <a:noFill/>
            <a:miter lim="800000"/>
            <a:headEnd/>
            <a:tailEnd/>
          </a:ln>
        </p:spPr>
      </p:pic>
      <p:sp>
        <p:nvSpPr>
          <p:cNvPr id="23631" name="Rectangle 143"/>
          <p:cNvSpPr>
            <a:spLocks/>
          </p:cNvSpPr>
          <p:nvPr/>
        </p:nvSpPr>
        <p:spPr bwMode="auto">
          <a:xfrm>
            <a:off x="368300" y="3175000"/>
            <a:ext cx="1766888" cy="444500"/>
          </a:xfrm>
          <a:prstGeom prst="rect">
            <a:avLst/>
          </a:prstGeom>
          <a:noFill/>
          <a:ln w="12700">
            <a:noFill/>
            <a:miter lim="800000"/>
            <a:headEnd/>
            <a:tailEnd/>
          </a:ln>
        </p:spPr>
        <p:txBody>
          <a:bodyPr wrap="none" lIns="0" tIns="0" rIns="40639" bIns="0">
            <a:spAutoFit/>
          </a:bodyPr>
          <a:lstStyle/>
          <a:p>
            <a:pPr marL="382588" indent="-342900">
              <a:spcBef>
                <a:spcPts val="738"/>
              </a:spcBef>
              <a:buClr>
                <a:srgbClr val="333399"/>
              </a:buClr>
              <a:buSzPct val="100000"/>
              <a:buFont typeface="Wingdings" pitchFamily="2" charset="2"/>
              <a:buChar char="§"/>
            </a:pPr>
            <a:r>
              <a:rPr lang="en-US" sz="2400" dirty="0">
                <a:solidFill>
                  <a:srgbClr val="333399"/>
                </a:solidFill>
                <a:cs typeface="Arial" charset="0"/>
              </a:rPr>
              <a:t>Example:</a:t>
            </a:r>
          </a:p>
        </p:txBody>
      </p:sp>
      <p:sp>
        <p:nvSpPr>
          <p:cNvPr id="18" name="Freeform 17"/>
          <p:cNvSpPr/>
          <p:nvPr/>
        </p:nvSpPr>
        <p:spPr bwMode="auto">
          <a:xfrm>
            <a:off x="5143500" y="4767943"/>
            <a:ext cx="185057" cy="598714"/>
          </a:xfrm>
          <a:custGeom>
            <a:avLst/>
            <a:gdLst>
              <a:gd name="connsiteX0" fmla="*/ 0 w 185057"/>
              <a:gd name="connsiteY0" fmla="*/ 0 h 598714"/>
              <a:gd name="connsiteX1" fmla="*/ 141514 w 185057"/>
              <a:gd name="connsiteY1" fmla="*/ 141514 h 598714"/>
              <a:gd name="connsiteX2" fmla="*/ 163286 w 185057"/>
              <a:gd name="connsiteY2" fmla="*/ 391886 h 598714"/>
              <a:gd name="connsiteX3" fmla="*/ 10886 w 185057"/>
              <a:gd name="connsiteY3" fmla="*/ 598714 h 598714"/>
            </a:gdLst>
            <a:ahLst/>
            <a:cxnLst>
              <a:cxn ang="0">
                <a:pos x="connsiteX0" y="connsiteY0"/>
              </a:cxn>
              <a:cxn ang="0">
                <a:pos x="connsiteX1" y="connsiteY1"/>
              </a:cxn>
              <a:cxn ang="0">
                <a:pos x="connsiteX2" y="connsiteY2"/>
              </a:cxn>
              <a:cxn ang="0">
                <a:pos x="connsiteX3" y="connsiteY3"/>
              </a:cxn>
            </a:cxnLst>
            <a:rect l="l" t="t" r="r" b="b"/>
            <a:pathLst>
              <a:path w="185057" h="598714">
                <a:moveTo>
                  <a:pt x="0" y="0"/>
                </a:moveTo>
                <a:cubicBezTo>
                  <a:pt x="57150" y="38100"/>
                  <a:pt x="114300" y="76200"/>
                  <a:pt x="141514" y="141514"/>
                </a:cubicBezTo>
                <a:cubicBezTo>
                  <a:pt x="168728" y="206828"/>
                  <a:pt x="185057" y="315686"/>
                  <a:pt x="163286" y="391886"/>
                </a:cubicBezTo>
                <a:cubicBezTo>
                  <a:pt x="141515" y="468086"/>
                  <a:pt x="76200" y="533400"/>
                  <a:pt x="10886" y="598714"/>
                </a:cubicBezTo>
              </a:path>
            </a:pathLst>
          </a:custGeom>
          <a:noFill/>
          <a:ln w="9525" cap="flat" cmpd="sng" algn="ctr">
            <a:solidFill>
              <a:srgbClr val="FF0000"/>
            </a:solidFill>
            <a:prstDash val="solid"/>
            <a:round/>
            <a:headEnd type="triangl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endParaRPr>
          </a:p>
        </p:txBody>
      </p:sp>
      <p:sp>
        <p:nvSpPr>
          <p:cNvPr id="19" name="Freeform 18"/>
          <p:cNvSpPr/>
          <p:nvPr/>
        </p:nvSpPr>
        <p:spPr bwMode="auto">
          <a:xfrm>
            <a:off x="5105400" y="5791200"/>
            <a:ext cx="185057" cy="598714"/>
          </a:xfrm>
          <a:custGeom>
            <a:avLst/>
            <a:gdLst>
              <a:gd name="connsiteX0" fmla="*/ 0 w 185057"/>
              <a:gd name="connsiteY0" fmla="*/ 0 h 598714"/>
              <a:gd name="connsiteX1" fmla="*/ 141514 w 185057"/>
              <a:gd name="connsiteY1" fmla="*/ 141514 h 598714"/>
              <a:gd name="connsiteX2" fmla="*/ 163286 w 185057"/>
              <a:gd name="connsiteY2" fmla="*/ 391886 h 598714"/>
              <a:gd name="connsiteX3" fmla="*/ 10886 w 185057"/>
              <a:gd name="connsiteY3" fmla="*/ 598714 h 598714"/>
            </a:gdLst>
            <a:ahLst/>
            <a:cxnLst>
              <a:cxn ang="0">
                <a:pos x="connsiteX0" y="connsiteY0"/>
              </a:cxn>
              <a:cxn ang="0">
                <a:pos x="connsiteX1" y="connsiteY1"/>
              </a:cxn>
              <a:cxn ang="0">
                <a:pos x="connsiteX2" y="connsiteY2"/>
              </a:cxn>
              <a:cxn ang="0">
                <a:pos x="connsiteX3" y="connsiteY3"/>
              </a:cxn>
            </a:cxnLst>
            <a:rect l="l" t="t" r="r" b="b"/>
            <a:pathLst>
              <a:path w="185057" h="598714">
                <a:moveTo>
                  <a:pt x="0" y="0"/>
                </a:moveTo>
                <a:cubicBezTo>
                  <a:pt x="57150" y="38100"/>
                  <a:pt x="114300" y="76200"/>
                  <a:pt x="141514" y="141514"/>
                </a:cubicBezTo>
                <a:cubicBezTo>
                  <a:pt x="168728" y="206828"/>
                  <a:pt x="185057" y="315686"/>
                  <a:pt x="163286" y="391886"/>
                </a:cubicBezTo>
                <a:cubicBezTo>
                  <a:pt x="141515" y="468086"/>
                  <a:pt x="76200" y="533400"/>
                  <a:pt x="10886" y="598714"/>
                </a:cubicBezTo>
              </a:path>
            </a:pathLst>
          </a:custGeom>
          <a:noFill/>
          <a:ln w="9525" cap="flat" cmpd="sng" algn="ctr">
            <a:solidFill>
              <a:srgbClr val="FF0000"/>
            </a:solidFill>
            <a:prstDash val="solid"/>
            <a:round/>
            <a:headEnd type="triangl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45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460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499"/>
                                          </p:stCondLst>
                                        </p:cTn>
                                        <p:tgtEl>
                                          <p:spTgt spid="2466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246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a:t>
            </a:r>
            <a:endParaRPr lang="en-US" dirty="0"/>
          </a:p>
        </p:txBody>
      </p:sp>
      <p:sp>
        <p:nvSpPr>
          <p:cNvPr id="3" name="Content Placeholder 2"/>
          <p:cNvSpPr>
            <a:spLocks noGrp="1"/>
          </p:cNvSpPr>
          <p:nvPr>
            <p:ph idx="1"/>
          </p:nvPr>
        </p:nvSpPr>
        <p:spPr/>
        <p:txBody>
          <a:bodyPr/>
          <a:lstStyle/>
          <a:p>
            <a:r>
              <a:rPr lang="en-US" dirty="0" smtClean="0"/>
              <a:t>Use lecture 23 </a:t>
            </a:r>
            <a:r>
              <a:rPr lang="en-US" smtClean="0"/>
              <a:t>version instead</a:t>
            </a:r>
            <a:endParaRPr lang="en-US"/>
          </a:p>
        </p:txBody>
      </p:sp>
      <p:sp>
        <p:nvSpPr>
          <p:cNvPr id="4" name="Slide Number Placeholder 3"/>
          <p:cNvSpPr>
            <a:spLocks noGrp="1"/>
          </p:cNvSpPr>
          <p:nvPr>
            <p:ph type="sldNum" sz="quarter" idx="10"/>
          </p:nvPr>
        </p:nvSpPr>
        <p:spPr/>
        <p:txBody>
          <a:bodyPr/>
          <a:lstStyle/>
          <a:p>
            <a:pPr>
              <a:defRPr/>
            </a:pPr>
            <a:fld id="{B630F1D0-9ADC-4CCC-BFE4-32544BE0C35B}" type="slidenum">
              <a:rPr lang="en-US" smtClean="0"/>
              <a:pPr>
                <a:defRPr/>
              </a:pPr>
              <a:t>2</a:t>
            </a:fld>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3555" name="Rectangle 2"/>
          <p:cNvSpPr>
            <a:spLocks noGrp="1" noChangeArrowheads="1"/>
          </p:cNvSpPr>
          <p:nvPr>
            <p:ph type="title"/>
          </p:nvPr>
        </p:nvSpPr>
        <p:spPr/>
        <p:txBody>
          <a:bodyPr rIns="132080"/>
          <a:lstStyle/>
          <a:p>
            <a:pPr indent="0" eaLnBrk="1" hangingPunct="1"/>
            <a:r>
              <a:rPr lang="en-US" smtClean="0"/>
              <a:t>The Product Rule</a:t>
            </a:r>
          </a:p>
        </p:txBody>
      </p:sp>
      <p:sp>
        <p:nvSpPr>
          <p:cNvPr id="23556" name="Rectangle 3"/>
          <p:cNvSpPr>
            <a:spLocks noGrp="1" noChangeArrowheads="1"/>
          </p:cNvSpPr>
          <p:nvPr>
            <p:ph type="body" idx="1"/>
          </p:nvPr>
        </p:nvSpPr>
        <p:spPr>
          <a:xfrm>
            <a:off x="333375" y="1600200"/>
            <a:ext cx="8547100" cy="647700"/>
          </a:xfrm>
        </p:spPr>
        <p:txBody>
          <a:bodyPr rIns="132080"/>
          <a:lstStyle/>
          <a:p>
            <a:pPr eaLnBrk="1" hangingPunct="1"/>
            <a:r>
              <a:rPr lang="en-US" sz="2400" smtClean="0"/>
              <a:t>Sometimes have conditional distributions but want the joint</a:t>
            </a:r>
          </a:p>
        </p:txBody>
      </p:sp>
      <p:pic>
        <p:nvPicPr>
          <p:cNvPr id="23557" name="Picture 4"/>
          <p:cNvPicPr>
            <a:picLocks noChangeArrowheads="1"/>
          </p:cNvPicPr>
          <p:nvPr/>
        </p:nvPicPr>
        <p:blipFill>
          <a:blip r:embed="rId3" cstate="print"/>
          <a:srcRect/>
          <a:stretch>
            <a:fillRect/>
          </a:stretch>
        </p:blipFill>
        <p:spPr bwMode="auto">
          <a:xfrm>
            <a:off x="998538" y="2263775"/>
            <a:ext cx="2447925" cy="731838"/>
          </a:xfrm>
          <a:prstGeom prst="rect">
            <a:avLst/>
          </a:prstGeom>
          <a:noFill/>
          <a:ln w="9525">
            <a:noFill/>
            <a:miter lim="800000"/>
            <a:headEnd/>
            <a:tailEnd/>
          </a:ln>
        </p:spPr>
      </p:pic>
      <p:pic>
        <p:nvPicPr>
          <p:cNvPr id="23558" name="Picture 5"/>
          <p:cNvPicPr>
            <a:picLocks noChangeArrowheads="1"/>
          </p:cNvPicPr>
          <p:nvPr/>
        </p:nvPicPr>
        <p:blipFill>
          <a:blip r:embed="rId4" cstate="print"/>
          <a:srcRect/>
          <a:stretch>
            <a:fillRect/>
          </a:stretch>
        </p:blipFill>
        <p:spPr bwMode="auto">
          <a:xfrm>
            <a:off x="5265738" y="2416175"/>
            <a:ext cx="3103562" cy="312738"/>
          </a:xfrm>
          <a:prstGeom prst="rect">
            <a:avLst/>
          </a:prstGeom>
          <a:noFill/>
          <a:ln w="9525">
            <a:noFill/>
            <a:miter lim="800000"/>
            <a:headEnd/>
            <a:tailEnd/>
          </a:ln>
        </p:spPr>
      </p:pic>
      <p:sp>
        <p:nvSpPr>
          <p:cNvPr id="23559" name="AutoShape 6"/>
          <p:cNvSpPr>
            <a:spLocks/>
          </p:cNvSpPr>
          <p:nvPr/>
        </p:nvSpPr>
        <p:spPr bwMode="auto">
          <a:xfrm>
            <a:off x="3970338" y="2416175"/>
            <a:ext cx="914400" cy="381000"/>
          </a:xfrm>
          <a:prstGeom prst="leftRightArrow">
            <a:avLst>
              <a:gd name="adj1" fmla="val 50000"/>
              <a:gd name="adj2" fmla="val 48000"/>
            </a:avLst>
          </a:prstGeom>
          <a:solidFill>
            <a:schemeClr val="accent1"/>
          </a:solidFill>
          <a:ln w="9525">
            <a:solidFill>
              <a:schemeClr val="tx1"/>
            </a:solidFill>
            <a:round/>
            <a:headEnd/>
            <a:tailEnd/>
          </a:ln>
        </p:spPr>
        <p:txBody>
          <a:bodyPr lIns="0" tIns="0" rIns="0" bIns="0"/>
          <a:lstStyle/>
          <a:p>
            <a:endParaRPr lang="en-US"/>
          </a:p>
        </p:txBody>
      </p:sp>
      <p:pic>
        <p:nvPicPr>
          <p:cNvPr id="24661" name="Picture 85"/>
          <p:cNvPicPr>
            <a:picLocks noChangeArrowheads="1"/>
          </p:cNvPicPr>
          <p:nvPr/>
        </p:nvPicPr>
        <p:blipFill>
          <a:blip r:embed="rId5" cstate="print"/>
          <a:srcRect/>
          <a:stretch>
            <a:fillRect/>
          </a:stretch>
        </p:blipFill>
        <p:spPr bwMode="auto">
          <a:xfrm>
            <a:off x="3733800" y="5105400"/>
            <a:ext cx="1193800" cy="314325"/>
          </a:xfrm>
          <a:prstGeom prst="rect">
            <a:avLst/>
          </a:prstGeom>
          <a:noFill/>
          <a:ln w="9525">
            <a:noFill/>
            <a:miter lim="800000"/>
            <a:headEnd/>
            <a:tailEnd/>
          </a:ln>
        </p:spPr>
      </p:pic>
      <p:pic>
        <p:nvPicPr>
          <p:cNvPr id="23628" name="Picture 140"/>
          <p:cNvPicPr>
            <a:picLocks noChangeArrowheads="1"/>
          </p:cNvPicPr>
          <p:nvPr/>
        </p:nvPicPr>
        <p:blipFill>
          <a:blip r:embed="rId6" cstate="print"/>
          <a:srcRect/>
          <a:stretch>
            <a:fillRect/>
          </a:stretch>
        </p:blipFill>
        <p:spPr bwMode="auto">
          <a:xfrm>
            <a:off x="6705600" y="3810000"/>
            <a:ext cx="1241425" cy="298450"/>
          </a:xfrm>
          <a:prstGeom prst="rect">
            <a:avLst/>
          </a:prstGeom>
          <a:noFill/>
          <a:ln w="9525">
            <a:noFill/>
            <a:miter lim="800000"/>
            <a:headEnd/>
            <a:tailEnd/>
          </a:ln>
        </p:spPr>
      </p:pic>
      <p:pic>
        <p:nvPicPr>
          <p:cNvPr id="23630" name="Picture 142"/>
          <p:cNvPicPr>
            <a:picLocks noChangeArrowheads="1"/>
          </p:cNvPicPr>
          <p:nvPr/>
        </p:nvPicPr>
        <p:blipFill>
          <a:blip r:embed="rId7" cstate="print"/>
          <a:srcRect/>
          <a:stretch>
            <a:fillRect/>
          </a:stretch>
        </p:blipFill>
        <p:spPr bwMode="auto">
          <a:xfrm>
            <a:off x="2667000" y="5105400"/>
            <a:ext cx="850900" cy="298450"/>
          </a:xfrm>
          <a:prstGeom prst="rect">
            <a:avLst/>
          </a:prstGeom>
          <a:noFill/>
          <a:ln w="9525">
            <a:noFill/>
            <a:miter lim="800000"/>
            <a:headEnd/>
            <a:tailEnd/>
          </a:ln>
        </p:spPr>
      </p:pic>
      <p:sp>
        <p:nvSpPr>
          <p:cNvPr id="23631" name="Rectangle 143"/>
          <p:cNvSpPr>
            <a:spLocks/>
          </p:cNvSpPr>
          <p:nvPr/>
        </p:nvSpPr>
        <p:spPr bwMode="auto">
          <a:xfrm>
            <a:off x="368300" y="3175000"/>
            <a:ext cx="1766888" cy="444500"/>
          </a:xfrm>
          <a:prstGeom prst="rect">
            <a:avLst/>
          </a:prstGeom>
          <a:noFill/>
          <a:ln w="12700">
            <a:noFill/>
            <a:miter lim="800000"/>
            <a:headEnd/>
            <a:tailEnd/>
          </a:ln>
        </p:spPr>
        <p:txBody>
          <a:bodyPr wrap="none" lIns="0" tIns="0" rIns="40639" bIns="0">
            <a:spAutoFit/>
          </a:bodyPr>
          <a:lstStyle/>
          <a:p>
            <a:pPr marL="382588" indent="-342900">
              <a:spcBef>
                <a:spcPts val="738"/>
              </a:spcBef>
              <a:buClr>
                <a:srgbClr val="333399"/>
              </a:buClr>
              <a:buSzPct val="100000"/>
              <a:buFont typeface="Wingdings" pitchFamily="2" charset="2"/>
              <a:buChar char="§"/>
            </a:pPr>
            <a:r>
              <a:rPr lang="en-US" sz="2400" dirty="0">
                <a:solidFill>
                  <a:srgbClr val="333399"/>
                </a:solidFill>
                <a:cs typeface="Arial" charset="0"/>
              </a:rPr>
              <a:t>Example:</a:t>
            </a:r>
          </a:p>
        </p:txBody>
      </p:sp>
      <p:grpSp>
        <p:nvGrpSpPr>
          <p:cNvPr id="20" name="Group 10"/>
          <p:cNvGrpSpPr>
            <a:grpSpLocks/>
          </p:cNvGrpSpPr>
          <p:nvPr/>
        </p:nvGrpSpPr>
        <p:grpSpPr bwMode="auto">
          <a:xfrm>
            <a:off x="5181600" y="5486400"/>
            <a:ext cx="533400" cy="533400"/>
            <a:chOff x="0" y="0"/>
            <a:chExt cx="336" cy="336"/>
          </a:xfrm>
        </p:grpSpPr>
        <p:sp>
          <p:nvSpPr>
            <p:cNvPr id="21" name="Oval 8"/>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22" name="Rectangle 9"/>
            <p:cNvSpPr>
              <a:spLocks/>
            </p:cNvSpPr>
            <p:nvPr/>
          </p:nvSpPr>
          <p:spPr bwMode="auto">
            <a:xfrm>
              <a:off x="60" y="27"/>
              <a:ext cx="215" cy="281"/>
            </a:xfrm>
            <a:prstGeom prst="rect">
              <a:avLst/>
            </a:prstGeom>
            <a:noFill/>
            <a:ln w="12700">
              <a:noFill/>
              <a:miter lim="800000"/>
              <a:headEnd/>
              <a:tailEnd/>
            </a:ln>
          </p:spPr>
          <p:txBody>
            <a:bodyPr wrap="none" lIns="38100" tIns="38100" rIns="78049" bIns="38100" anchor="ctr">
              <a:spAutoFit/>
            </a:bodyPr>
            <a:lstStyle/>
            <a:p>
              <a:pPr marL="1588" algn="ctr"/>
              <a:r>
                <a:rPr lang="en-US" sz="2400" dirty="0" smtClean="0">
                  <a:solidFill>
                    <a:schemeClr val="tx1"/>
                  </a:solidFill>
                  <a:latin typeface="Times New Roman Italic" charset="0"/>
                  <a:cs typeface="Times New Roman Italic" charset="0"/>
                  <a:sym typeface="Times New Roman Italic" charset="0"/>
                </a:rPr>
                <a:t>D</a:t>
              </a:r>
              <a:endParaRPr lang="en-US" sz="2400" baseline="-25000" dirty="0">
                <a:solidFill>
                  <a:schemeClr val="tx1"/>
                </a:solidFill>
                <a:latin typeface="Times New Roman" pitchFamily="18" charset="0"/>
                <a:cs typeface="Times New Roman" pitchFamily="18" charset="0"/>
                <a:sym typeface="Times New Roman" pitchFamily="18" charset="0"/>
              </a:endParaRPr>
            </a:p>
          </p:txBody>
        </p:sp>
      </p:grpSp>
      <p:cxnSp>
        <p:nvCxnSpPr>
          <p:cNvPr id="23" name="AutoShape 15"/>
          <p:cNvCxnSpPr>
            <a:cxnSpLocks noChangeShapeType="1"/>
            <a:stCxn id="25" idx="6"/>
            <a:endCxn id="21" idx="2"/>
          </p:cNvCxnSpPr>
          <p:nvPr/>
        </p:nvCxnSpPr>
        <p:spPr bwMode="auto">
          <a:xfrm>
            <a:off x="3429000" y="5753100"/>
            <a:ext cx="1752600" cy="0"/>
          </a:xfrm>
          <a:prstGeom prst="straightConnector1">
            <a:avLst/>
          </a:prstGeom>
          <a:noFill/>
          <a:ln w="28575">
            <a:solidFill>
              <a:schemeClr val="tx1"/>
            </a:solidFill>
            <a:round/>
            <a:headEnd/>
            <a:tailEnd type="triangle" w="lg" len="lg"/>
          </a:ln>
        </p:spPr>
      </p:cxnSp>
      <p:grpSp>
        <p:nvGrpSpPr>
          <p:cNvPr id="24" name="Group 18"/>
          <p:cNvGrpSpPr>
            <a:grpSpLocks/>
          </p:cNvGrpSpPr>
          <p:nvPr/>
        </p:nvGrpSpPr>
        <p:grpSpPr bwMode="auto">
          <a:xfrm>
            <a:off x="2895600" y="5486400"/>
            <a:ext cx="533400" cy="533400"/>
            <a:chOff x="0" y="0"/>
            <a:chExt cx="336" cy="336"/>
          </a:xfrm>
        </p:grpSpPr>
        <p:sp>
          <p:nvSpPr>
            <p:cNvPr id="25" name="Oval 16"/>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26" name="Rectangle 17"/>
            <p:cNvSpPr>
              <a:spLocks/>
            </p:cNvSpPr>
            <p:nvPr/>
          </p:nvSpPr>
          <p:spPr bwMode="auto">
            <a:xfrm>
              <a:off x="49" y="27"/>
              <a:ext cx="237" cy="281"/>
            </a:xfrm>
            <a:prstGeom prst="rect">
              <a:avLst/>
            </a:prstGeom>
            <a:noFill/>
            <a:ln w="12700">
              <a:noFill/>
              <a:miter lim="800000"/>
              <a:headEnd/>
              <a:tailEnd/>
            </a:ln>
          </p:spPr>
          <p:txBody>
            <a:bodyPr wrap="none" lIns="38100" tIns="38100" rIns="78049" bIns="38100" anchor="ctr">
              <a:spAutoFit/>
            </a:bodyPr>
            <a:lstStyle/>
            <a:p>
              <a:pPr marL="1588" algn="ctr"/>
              <a:r>
                <a:rPr lang="en-US" sz="2400" dirty="0" smtClean="0">
                  <a:solidFill>
                    <a:schemeClr val="tx1"/>
                  </a:solidFill>
                  <a:latin typeface="Times New Roman Italic" charset="0"/>
                  <a:cs typeface="Times New Roman Italic" charset="0"/>
                  <a:sym typeface="Times New Roman Italic" charset="0"/>
                </a:rPr>
                <a:t>W</a:t>
              </a:r>
              <a:endParaRPr lang="en-US" sz="2400" baseline="-25000" dirty="0">
                <a:solidFill>
                  <a:schemeClr val="tx1"/>
                </a:solidFill>
                <a:latin typeface="Times New Roman" pitchFamily="18" charset="0"/>
                <a:cs typeface="Times New Roman" pitchFamily="18" charset="0"/>
                <a:sym typeface="Times New Roman"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499"/>
                                          </p:stCondLst>
                                        </p:cTn>
                                        <p:tgtEl>
                                          <p:spTgt spid="246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4579" name="Rectangle 2"/>
          <p:cNvSpPr>
            <a:spLocks noGrp="1" noChangeArrowheads="1"/>
          </p:cNvSpPr>
          <p:nvPr>
            <p:ph type="title"/>
          </p:nvPr>
        </p:nvSpPr>
        <p:spPr/>
        <p:txBody>
          <a:bodyPr rIns="132080"/>
          <a:lstStyle/>
          <a:p>
            <a:pPr indent="0" eaLnBrk="1" hangingPunct="1"/>
            <a:r>
              <a:rPr lang="en-US" smtClean="0"/>
              <a:t>The Chain Rule</a:t>
            </a:r>
          </a:p>
        </p:txBody>
      </p:sp>
      <p:sp>
        <p:nvSpPr>
          <p:cNvPr id="25603" name="Rectangle 3"/>
          <p:cNvSpPr>
            <a:spLocks noGrp="1" noChangeArrowheads="1"/>
          </p:cNvSpPr>
          <p:nvPr>
            <p:ph type="body" idx="1"/>
          </p:nvPr>
        </p:nvSpPr>
        <p:spPr/>
        <p:txBody>
          <a:bodyPr rIns="132080"/>
          <a:lstStyle/>
          <a:p>
            <a:pPr eaLnBrk="1" hangingPunct="1">
              <a:lnSpc>
                <a:spcPct val="80000"/>
              </a:lnSpc>
              <a:defRPr/>
            </a:pPr>
            <a:r>
              <a:rPr lang="en-US" sz="2400" dirty="0" smtClean="0"/>
              <a:t>More generally, can always write any joint distribution as an incremental product of conditional distributions</a:t>
            </a:r>
          </a:p>
          <a:p>
            <a:pPr eaLnBrk="1" hangingPunct="1">
              <a:lnSpc>
                <a:spcPct val="80000"/>
              </a:lnSpc>
              <a:defRPr/>
            </a:pPr>
            <a:endParaRPr lang="en-US" sz="2400" dirty="0" smtClean="0"/>
          </a:p>
          <a:p>
            <a:pPr eaLnBrk="1" hangingPunct="1">
              <a:lnSpc>
                <a:spcPct val="80000"/>
              </a:lnSpc>
              <a:defRPr/>
            </a:pPr>
            <a:endParaRPr lang="en-US" sz="2400" dirty="0" smtClean="0"/>
          </a:p>
          <a:p>
            <a:pPr eaLnBrk="1" hangingPunct="1">
              <a:lnSpc>
                <a:spcPct val="80000"/>
              </a:lnSpc>
              <a:defRPr/>
            </a:pPr>
            <a:endParaRPr lang="en-US" sz="2400" dirty="0" smtClean="0"/>
          </a:p>
          <a:p>
            <a:pPr eaLnBrk="1" hangingPunct="1">
              <a:lnSpc>
                <a:spcPct val="80000"/>
              </a:lnSpc>
              <a:defRPr/>
            </a:pPr>
            <a:endParaRPr lang="en-US" sz="2400" dirty="0" smtClean="0"/>
          </a:p>
          <a:p>
            <a:pPr eaLnBrk="1" hangingPunct="1">
              <a:lnSpc>
                <a:spcPct val="80000"/>
              </a:lnSpc>
              <a:defRPr/>
            </a:pPr>
            <a:endParaRPr lang="en-US" sz="2400" dirty="0" smtClean="0"/>
          </a:p>
          <a:p>
            <a:pPr marL="39688" indent="0" eaLnBrk="1" hangingPunct="1">
              <a:lnSpc>
                <a:spcPct val="80000"/>
              </a:lnSpc>
              <a:buFont typeface="Wingdings" pitchFamily="2" charset="2"/>
              <a:buNone/>
              <a:defRPr/>
            </a:pPr>
            <a:endParaRPr lang="en-US" sz="2400" dirty="0" smtClean="0"/>
          </a:p>
        </p:txBody>
      </p:sp>
      <p:pic>
        <p:nvPicPr>
          <p:cNvPr id="24581" name="Picture 4"/>
          <p:cNvPicPr>
            <a:picLocks noChangeArrowheads="1"/>
          </p:cNvPicPr>
          <p:nvPr/>
        </p:nvPicPr>
        <p:blipFill>
          <a:blip r:embed="rId3" cstate="print"/>
          <a:srcRect/>
          <a:stretch>
            <a:fillRect/>
          </a:stretch>
        </p:blipFill>
        <p:spPr bwMode="auto">
          <a:xfrm>
            <a:off x="1658938" y="2640013"/>
            <a:ext cx="5707062" cy="303212"/>
          </a:xfrm>
          <a:prstGeom prst="rect">
            <a:avLst/>
          </a:prstGeom>
          <a:noFill/>
          <a:ln w="9525">
            <a:noFill/>
            <a:miter lim="800000"/>
            <a:headEnd/>
            <a:tailEnd/>
          </a:ln>
        </p:spPr>
      </p:pic>
      <p:pic>
        <p:nvPicPr>
          <p:cNvPr id="25605" name="Picture 5"/>
          <p:cNvPicPr>
            <a:picLocks noChangeArrowheads="1"/>
          </p:cNvPicPr>
          <p:nvPr/>
        </p:nvPicPr>
        <p:blipFill>
          <a:blip r:embed="rId4" cstate="print"/>
          <a:srcRect/>
          <a:stretch>
            <a:fillRect/>
          </a:stretch>
        </p:blipFill>
        <p:spPr bwMode="auto">
          <a:xfrm>
            <a:off x="1658938" y="3568700"/>
            <a:ext cx="4964112" cy="5635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5603" name="Rectangle 2"/>
          <p:cNvSpPr>
            <a:spLocks noGrp="1" noChangeArrowheads="1"/>
          </p:cNvSpPr>
          <p:nvPr>
            <p:ph type="title"/>
          </p:nvPr>
        </p:nvSpPr>
        <p:spPr/>
        <p:txBody>
          <a:bodyPr rIns="132080"/>
          <a:lstStyle/>
          <a:p>
            <a:pPr indent="0" eaLnBrk="1" hangingPunct="1"/>
            <a:r>
              <a:rPr lang="en-US" smtClean="0"/>
              <a:t>Bayes’ Rule</a:t>
            </a:r>
          </a:p>
        </p:txBody>
      </p:sp>
      <p:sp>
        <p:nvSpPr>
          <p:cNvPr id="25604" name="Rectangle 3"/>
          <p:cNvSpPr>
            <a:spLocks noGrp="1" noChangeArrowheads="1"/>
          </p:cNvSpPr>
          <p:nvPr>
            <p:ph type="body" idx="1"/>
          </p:nvPr>
        </p:nvSpPr>
        <p:spPr>
          <a:xfrm>
            <a:off x="457200" y="1600200"/>
            <a:ext cx="8229600" cy="2806700"/>
          </a:xfrm>
        </p:spPr>
        <p:txBody>
          <a:bodyPr rIns="132080"/>
          <a:lstStyle/>
          <a:p>
            <a:pPr eaLnBrk="1" hangingPunct="1">
              <a:lnSpc>
                <a:spcPct val="80000"/>
              </a:lnSpc>
            </a:pPr>
            <a:r>
              <a:rPr lang="en-US" sz="2400" smtClean="0"/>
              <a:t>Two ways to factor a joint distribution over two variables:</a:t>
            </a:r>
          </a:p>
          <a:p>
            <a:pPr marL="782638" lvl="1" eaLnBrk="1" hangingPunct="1">
              <a:lnSpc>
                <a:spcPct val="80000"/>
              </a:lnSpc>
            </a:pPr>
            <a:endParaRPr lang="en-US" sz="2000" smtClean="0"/>
          </a:p>
          <a:p>
            <a:pPr eaLnBrk="1" hangingPunct="1">
              <a:lnSpc>
                <a:spcPct val="80000"/>
              </a:lnSpc>
            </a:pPr>
            <a:endParaRPr lang="en-US" sz="2400" smtClean="0"/>
          </a:p>
          <a:p>
            <a:pPr eaLnBrk="1" hangingPunct="1">
              <a:lnSpc>
                <a:spcPct val="80000"/>
              </a:lnSpc>
            </a:pPr>
            <a:endParaRPr lang="en-US" sz="2400" smtClean="0"/>
          </a:p>
          <a:p>
            <a:pPr eaLnBrk="1" hangingPunct="1">
              <a:lnSpc>
                <a:spcPct val="80000"/>
              </a:lnSpc>
            </a:pPr>
            <a:r>
              <a:rPr lang="en-US" sz="2400" smtClean="0"/>
              <a:t>Dividing, we get:</a:t>
            </a:r>
          </a:p>
        </p:txBody>
      </p:sp>
      <p:pic>
        <p:nvPicPr>
          <p:cNvPr id="25605" name="Picture 4"/>
          <p:cNvPicPr>
            <a:picLocks noChangeArrowheads="1"/>
          </p:cNvPicPr>
          <p:nvPr/>
        </p:nvPicPr>
        <p:blipFill>
          <a:blip r:embed="rId3" cstate="print"/>
          <a:srcRect/>
          <a:stretch>
            <a:fillRect/>
          </a:stretch>
        </p:blipFill>
        <p:spPr bwMode="auto">
          <a:xfrm>
            <a:off x="990600" y="2286000"/>
            <a:ext cx="3103563" cy="312738"/>
          </a:xfrm>
          <a:prstGeom prst="rect">
            <a:avLst/>
          </a:prstGeom>
          <a:noFill/>
          <a:ln w="9525">
            <a:noFill/>
            <a:miter lim="800000"/>
            <a:headEnd/>
            <a:tailEnd/>
          </a:ln>
        </p:spPr>
      </p:pic>
      <p:pic>
        <p:nvPicPr>
          <p:cNvPr id="25606" name="Picture 5"/>
          <p:cNvPicPr>
            <a:picLocks noChangeArrowheads="1"/>
          </p:cNvPicPr>
          <p:nvPr/>
        </p:nvPicPr>
        <p:blipFill>
          <a:blip r:embed="rId4" cstate="print"/>
          <a:srcRect/>
          <a:stretch>
            <a:fillRect/>
          </a:stretch>
        </p:blipFill>
        <p:spPr bwMode="auto">
          <a:xfrm>
            <a:off x="2362200" y="3505200"/>
            <a:ext cx="3087688" cy="730250"/>
          </a:xfrm>
          <a:prstGeom prst="rect">
            <a:avLst/>
          </a:prstGeom>
          <a:noFill/>
          <a:ln w="9525">
            <a:noFill/>
            <a:miter lim="800000"/>
            <a:headEnd/>
            <a:tailEnd/>
          </a:ln>
        </p:spPr>
      </p:pic>
      <p:pic>
        <p:nvPicPr>
          <p:cNvPr id="25607" name="Picture 6"/>
          <p:cNvPicPr>
            <a:picLocks noChangeArrowheads="1"/>
          </p:cNvPicPr>
          <p:nvPr/>
        </p:nvPicPr>
        <p:blipFill>
          <a:blip r:embed="rId5" cstate="print"/>
          <a:srcRect/>
          <a:stretch>
            <a:fillRect/>
          </a:stretch>
        </p:blipFill>
        <p:spPr bwMode="auto">
          <a:xfrm>
            <a:off x="4157663" y="2286000"/>
            <a:ext cx="2014537" cy="312738"/>
          </a:xfrm>
          <a:prstGeom prst="rect">
            <a:avLst/>
          </a:prstGeom>
          <a:noFill/>
          <a:ln w="9525">
            <a:noFill/>
            <a:miter lim="800000"/>
            <a:headEnd/>
            <a:tailEnd/>
          </a:ln>
        </p:spPr>
      </p:pic>
      <p:pic>
        <p:nvPicPr>
          <p:cNvPr id="25608" name="Picture 7">
            <a:hlinkClick r:id="rId6"/>
          </p:cNvPr>
          <p:cNvPicPr>
            <a:picLocks noChangeArrowheads="1"/>
          </p:cNvPicPr>
          <p:nvPr/>
        </p:nvPicPr>
        <p:blipFill>
          <a:blip r:embed="rId7" cstate="print"/>
          <a:srcRect/>
          <a:stretch>
            <a:fillRect/>
          </a:stretch>
        </p:blipFill>
        <p:spPr bwMode="auto">
          <a:xfrm>
            <a:off x="7086600" y="2809875"/>
            <a:ext cx="1714500" cy="1838325"/>
          </a:xfrm>
          <a:prstGeom prst="rect">
            <a:avLst/>
          </a:prstGeom>
          <a:noFill/>
          <a:ln w="9525">
            <a:noFill/>
            <a:miter lim="800000"/>
            <a:headEnd/>
            <a:tailEnd/>
          </a:ln>
        </p:spPr>
      </p:pic>
      <p:grpSp>
        <p:nvGrpSpPr>
          <p:cNvPr id="26634" name="Group 10"/>
          <p:cNvGrpSpPr>
            <a:grpSpLocks/>
          </p:cNvGrpSpPr>
          <p:nvPr/>
        </p:nvGrpSpPr>
        <p:grpSpPr bwMode="auto">
          <a:xfrm>
            <a:off x="6781800" y="2209800"/>
            <a:ext cx="1905000" cy="977900"/>
            <a:chOff x="0" y="0"/>
            <a:chExt cx="1200" cy="616"/>
          </a:xfrm>
          <a:solidFill>
            <a:srgbClr val="FFFF99"/>
          </a:solidFill>
        </p:grpSpPr>
        <p:sp>
          <p:nvSpPr>
            <p:cNvPr id="26632" name="AutoShape 8"/>
            <p:cNvSpPr>
              <a:spLocks/>
            </p:cNvSpPr>
            <p:nvPr/>
          </p:nvSpPr>
          <p:spPr bwMode="auto">
            <a:xfrm>
              <a:off x="0" y="0"/>
              <a:ext cx="1200" cy="616"/>
            </a:xfrm>
            <a:custGeom>
              <a:avLst/>
              <a:gdLst/>
              <a:ahLst/>
              <a:cxnLst/>
              <a:rect l="0" t="0" r="r" b="b"/>
              <a:pathLst>
                <a:path w="21600" h="21600">
                  <a:moveTo>
                    <a:pt x="3600" y="0"/>
                  </a:moveTo>
                  <a:cubicBezTo>
                    <a:pt x="1612" y="0"/>
                    <a:pt x="0" y="754"/>
                    <a:pt x="0" y="1683"/>
                  </a:cubicBezTo>
                  <a:lnTo>
                    <a:pt x="0" y="5891"/>
                  </a:lnTo>
                  <a:lnTo>
                    <a:pt x="0" y="8416"/>
                  </a:lnTo>
                  <a:cubicBezTo>
                    <a:pt x="0" y="9345"/>
                    <a:pt x="1612" y="10099"/>
                    <a:pt x="3600" y="10099"/>
                  </a:cubicBezTo>
                  <a:lnTo>
                    <a:pt x="9504" y="21600"/>
                  </a:lnTo>
                  <a:lnTo>
                    <a:pt x="9000" y="10099"/>
                  </a:lnTo>
                  <a:lnTo>
                    <a:pt x="18000" y="10099"/>
                  </a:lnTo>
                  <a:cubicBezTo>
                    <a:pt x="19988" y="10099"/>
                    <a:pt x="21600" y="9345"/>
                    <a:pt x="21600" y="8416"/>
                  </a:cubicBezTo>
                  <a:lnTo>
                    <a:pt x="21600" y="5891"/>
                  </a:lnTo>
                  <a:lnTo>
                    <a:pt x="21600" y="1683"/>
                  </a:lnTo>
                  <a:cubicBezTo>
                    <a:pt x="21600" y="754"/>
                    <a:pt x="19988" y="0"/>
                    <a:pt x="18000" y="0"/>
                  </a:cubicBezTo>
                  <a:lnTo>
                    <a:pt x="9000" y="0"/>
                  </a:lnTo>
                  <a:lnTo>
                    <a:pt x="3600" y="0"/>
                  </a:lnTo>
                  <a:close/>
                  <a:moveTo>
                    <a:pt x="3600" y="0"/>
                  </a:moveTo>
                </a:path>
              </a:pathLst>
            </a:custGeom>
            <a:grpFill/>
            <a:ln w="9525" cap="flat">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pPr>
                <a:defRPr/>
              </a:pPr>
              <a:endParaRPr lang="en-US"/>
            </a:p>
          </p:txBody>
        </p:sp>
        <p:sp>
          <p:nvSpPr>
            <p:cNvPr id="26633" name="Rectangle 9"/>
            <p:cNvSpPr>
              <a:spLocks/>
            </p:cNvSpPr>
            <p:nvPr/>
          </p:nvSpPr>
          <p:spPr bwMode="auto">
            <a:xfrm>
              <a:off x="44" y="10"/>
              <a:ext cx="1112" cy="208"/>
            </a:xfrm>
            <a:prstGeom prst="rect">
              <a:avLst/>
            </a:prstGeom>
            <a:gr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38100" tIns="38100" rIns="88091" bIns="38100"/>
            <a:lstStyle/>
            <a:p>
              <a:pPr marL="11113" algn="ctr">
                <a:defRPr/>
              </a:pPr>
              <a:r>
                <a:rPr lang="en-US">
                  <a:solidFill>
                    <a:schemeClr val="tx1"/>
                  </a:solidFill>
                  <a:cs typeface="Arial" charset="0"/>
                </a:rPr>
                <a:t>That’s my rule!</a:t>
              </a:r>
            </a:p>
          </p:txBody>
        </p:sp>
      </p:grpSp>
      <p:sp>
        <p:nvSpPr>
          <p:cNvPr id="26635" name="Rectangle 11"/>
          <p:cNvSpPr>
            <a:spLocks/>
          </p:cNvSpPr>
          <p:nvPr/>
        </p:nvSpPr>
        <p:spPr bwMode="auto">
          <a:xfrm>
            <a:off x="520700" y="4419600"/>
            <a:ext cx="7253288" cy="2022475"/>
          </a:xfrm>
          <a:prstGeom prst="rect">
            <a:avLst/>
          </a:prstGeom>
          <a:noFill/>
          <a:ln w="12700">
            <a:noFill/>
            <a:miter lim="800000"/>
            <a:headEnd/>
            <a:tailEnd/>
          </a:ln>
        </p:spPr>
        <p:txBody>
          <a:bodyPr wrap="none" lIns="0" tIns="0" rIns="40639" bIns="0">
            <a:spAutoFit/>
          </a:bodyPr>
          <a:lstStyle/>
          <a:p>
            <a:pPr marL="382588" indent="-342900">
              <a:lnSpc>
                <a:spcPct val="80000"/>
              </a:lnSpc>
              <a:spcBef>
                <a:spcPts val="738"/>
              </a:spcBef>
              <a:buClr>
                <a:srgbClr val="333399"/>
              </a:buClr>
              <a:buSzPct val="100000"/>
              <a:buFont typeface="Wingdings" pitchFamily="2" charset="2"/>
              <a:buChar char="§"/>
            </a:pPr>
            <a:r>
              <a:rPr lang="en-US" sz="2400">
                <a:solidFill>
                  <a:srgbClr val="333399"/>
                </a:solidFill>
                <a:cs typeface="Arial" charset="0"/>
              </a:rPr>
              <a:t>Why is this at all helpful?</a:t>
            </a:r>
          </a:p>
          <a:p>
            <a:pPr marL="782638" lvl="1" indent="-285750">
              <a:lnSpc>
                <a:spcPct val="80000"/>
              </a:lnSpc>
              <a:spcBef>
                <a:spcPts val="638"/>
              </a:spcBef>
              <a:buClr>
                <a:srgbClr val="000000"/>
              </a:buClr>
              <a:buSzPct val="100000"/>
              <a:buFont typeface="Wingdings" pitchFamily="2" charset="2"/>
              <a:buChar char="§"/>
            </a:pPr>
            <a:r>
              <a:rPr lang="en-US" sz="2000">
                <a:solidFill>
                  <a:schemeClr val="tx1"/>
                </a:solidFill>
                <a:cs typeface="Arial" charset="0"/>
              </a:rPr>
              <a:t>Lets us build a conditional from its reverse</a:t>
            </a:r>
          </a:p>
          <a:p>
            <a:pPr marL="782638" lvl="1" indent="-285750">
              <a:lnSpc>
                <a:spcPct val="80000"/>
              </a:lnSpc>
              <a:spcBef>
                <a:spcPts val="638"/>
              </a:spcBef>
              <a:buClr>
                <a:srgbClr val="000000"/>
              </a:buClr>
              <a:buSzPct val="100000"/>
              <a:buFont typeface="Wingdings" pitchFamily="2" charset="2"/>
              <a:buChar char="§"/>
            </a:pPr>
            <a:r>
              <a:rPr lang="en-US" sz="2000">
                <a:solidFill>
                  <a:schemeClr val="tx1"/>
                </a:solidFill>
                <a:cs typeface="Arial" charset="0"/>
              </a:rPr>
              <a:t>Often one conditional is tricky but the other one is simple</a:t>
            </a:r>
          </a:p>
          <a:p>
            <a:pPr marL="782638" lvl="1" indent="-285750">
              <a:lnSpc>
                <a:spcPct val="80000"/>
              </a:lnSpc>
              <a:spcBef>
                <a:spcPts val="638"/>
              </a:spcBef>
              <a:buClr>
                <a:srgbClr val="000000"/>
              </a:buClr>
              <a:buSzPct val="100000"/>
              <a:buFont typeface="Wingdings" pitchFamily="2" charset="2"/>
              <a:buChar char="§"/>
            </a:pPr>
            <a:r>
              <a:rPr lang="en-US" sz="2000">
                <a:solidFill>
                  <a:schemeClr val="tx1"/>
                </a:solidFill>
                <a:cs typeface="Arial" charset="0"/>
              </a:rPr>
              <a:t>Foundation of many systems we’ll see later</a:t>
            </a:r>
          </a:p>
          <a:p>
            <a:pPr marL="782638" lvl="1" indent="-285750">
              <a:lnSpc>
                <a:spcPct val="80000"/>
              </a:lnSpc>
              <a:spcBef>
                <a:spcPts val="638"/>
              </a:spcBef>
              <a:buClr>
                <a:srgbClr val="000000"/>
              </a:buClr>
              <a:buSzPct val="100000"/>
              <a:buFont typeface="Wingdings" pitchFamily="2" charset="2"/>
              <a:buChar char="§"/>
            </a:pPr>
            <a:endParaRPr lang="en-US" sz="2400">
              <a:solidFill>
                <a:srgbClr val="333399"/>
              </a:solidFill>
              <a:ea typeface="Lucida Grande" charset="0"/>
              <a:cs typeface="Lucida Grande" charset="0"/>
            </a:endParaRPr>
          </a:p>
          <a:p>
            <a:pPr marL="382588" indent="-342900">
              <a:lnSpc>
                <a:spcPct val="80000"/>
              </a:lnSpc>
              <a:spcBef>
                <a:spcPts val="738"/>
              </a:spcBef>
              <a:buClr>
                <a:srgbClr val="333399"/>
              </a:buClr>
              <a:buSzPct val="100000"/>
              <a:buFont typeface="Wingdings" pitchFamily="2" charset="2"/>
              <a:buChar char="§"/>
            </a:pPr>
            <a:r>
              <a:rPr lang="en-US" sz="2400">
                <a:solidFill>
                  <a:srgbClr val="333399"/>
                </a:solidFill>
                <a:ea typeface="Lucida Grande" charset="0"/>
                <a:cs typeface="Lucida Grande" charset="0"/>
              </a:rPr>
              <a:t>In the running for most important AI equation!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5"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6627" name="Rectangle 2"/>
          <p:cNvSpPr>
            <a:spLocks noGrp="1" noChangeArrowheads="1"/>
          </p:cNvSpPr>
          <p:nvPr>
            <p:ph type="title"/>
          </p:nvPr>
        </p:nvSpPr>
        <p:spPr/>
        <p:txBody>
          <a:bodyPr rIns="132080"/>
          <a:lstStyle/>
          <a:p>
            <a:pPr indent="0" eaLnBrk="1" hangingPunct="1"/>
            <a:r>
              <a:rPr lang="en-US" smtClean="0"/>
              <a:t>Inference with Bayes’ Rule</a:t>
            </a:r>
          </a:p>
        </p:txBody>
      </p:sp>
      <p:sp>
        <p:nvSpPr>
          <p:cNvPr id="26628" name="Rectangle 3"/>
          <p:cNvSpPr>
            <a:spLocks noGrp="1" noChangeArrowheads="1"/>
          </p:cNvSpPr>
          <p:nvPr>
            <p:ph type="body" idx="1"/>
          </p:nvPr>
        </p:nvSpPr>
        <p:spPr>
          <a:xfrm>
            <a:off x="457200" y="1600200"/>
            <a:ext cx="8229600" cy="1308100"/>
          </a:xfrm>
        </p:spPr>
        <p:txBody>
          <a:bodyPr rIns="132080"/>
          <a:lstStyle/>
          <a:p>
            <a:pPr eaLnBrk="1" hangingPunct="1"/>
            <a:r>
              <a:rPr lang="en-US" sz="2400" smtClean="0"/>
              <a:t>Example: Diagnostic probability from causal probability:</a:t>
            </a:r>
          </a:p>
        </p:txBody>
      </p:sp>
      <p:pic>
        <p:nvPicPr>
          <p:cNvPr id="26629" name="Picture 4"/>
          <p:cNvPicPr>
            <a:picLocks noChangeArrowheads="1"/>
          </p:cNvPicPr>
          <p:nvPr/>
        </p:nvPicPr>
        <p:blipFill>
          <a:blip r:embed="rId3" cstate="print"/>
          <a:srcRect/>
          <a:stretch>
            <a:fillRect/>
          </a:stretch>
        </p:blipFill>
        <p:spPr bwMode="auto">
          <a:xfrm>
            <a:off x="1219200" y="2149475"/>
            <a:ext cx="6908800" cy="746125"/>
          </a:xfrm>
          <a:prstGeom prst="rect">
            <a:avLst/>
          </a:prstGeom>
          <a:noFill/>
          <a:ln w="9525">
            <a:noFill/>
            <a:miter lim="800000"/>
            <a:headEnd/>
            <a:tailEnd/>
          </a:ln>
        </p:spPr>
      </p:pic>
      <p:pic>
        <p:nvPicPr>
          <p:cNvPr id="27653" name="Picture 5"/>
          <p:cNvPicPr>
            <a:picLocks noChangeArrowheads="1"/>
          </p:cNvPicPr>
          <p:nvPr/>
        </p:nvPicPr>
        <p:blipFill>
          <a:blip r:embed="rId4" cstate="print"/>
          <a:srcRect/>
          <a:stretch>
            <a:fillRect/>
          </a:stretch>
        </p:blipFill>
        <p:spPr bwMode="auto">
          <a:xfrm>
            <a:off x="2981325" y="4857750"/>
            <a:ext cx="5424488" cy="695325"/>
          </a:xfrm>
          <a:prstGeom prst="rect">
            <a:avLst/>
          </a:prstGeom>
          <a:noFill/>
          <a:ln w="9525">
            <a:noFill/>
            <a:miter lim="800000"/>
            <a:headEnd/>
            <a:tailEnd/>
          </a:ln>
        </p:spPr>
      </p:pic>
      <p:sp>
        <p:nvSpPr>
          <p:cNvPr id="27654" name="Rectangle 6"/>
          <p:cNvSpPr>
            <a:spLocks/>
          </p:cNvSpPr>
          <p:nvPr/>
        </p:nvSpPr>
        <p:spPr bwMode="auto">
          <a:xfrm>
            <a:off x="330200" y="5689600"/>
            <a:ext cx="7161213" cy="762000"/>
          </a:xfrm>
          <a:prstGeom prst="rect">
            <a:avLst/>
          </a:prstGeom>
          <a:noFill/>
          <a:ln w="12700">
            <a:noFill/>
            <a:miter lim="800000"/>
            <a:headEnd/>
            <a:tailEnd/>
          </a:ln>
        </p:spPr>
        <p:txBody>
          <a:bodyPr wrap="none" lIns="0" tIns="0" rIns="40639" bIns="0">
            <a:spAutoFit/>
          </a:bodyPr>
          <a:lstStyle/>
          <a:p>
            <a:pPr marL="782638" lvl="1" indent="-285750">
              <a:spcBef>
                <a:spcPts val="638"/>
              </a:spcBef>
              <a:buClr>
                <a:srgbClr val="000000"/>
              </a:buClr>
              <a:buSzPct val="100000"/>
              <a:buFont typeface="Wingdings" pitchFamily="2" charset="2"/>
              <a:buChar char="§"/>
            </a:pPr>
            <a:r>
              <a:rPr lang="en-US" sz="2000">
                <a:solidFill>
                  <a:schemeClr val="tx1"/>
                </a:solidFill>
                <a:cs typeface="Arial" charset="0"/>
              </a:rPr>
              <a:t>Note: posterior probability of meningitis still very small</a:t>
            </a:r>
          </a:p>
          <a:p>
            <a:pPr marL="782638" lvl="1" indent="-285750">
              <a:spcBef>
                <a:spcPts val="638"/>
              </a:spcBef>
              <a:buClr>
                <a:srgbClr val="000000"/>
              </a:buClr>
              <a:buSzPct val="100000"/>
              <a:buFont typeface="Wingdings" pitchFamily="2" charset="2"/>
              <a:buChar char="§"/>
            </a:pPr>
            <a:r>
              <a:rPr lang="en-US" sz="2000">
                <a:solidFill>
                  <a:schemeClr val="tx1"/>
                </a:solidFill>
                <a:cs typeface="Arial" charset="0"/>
              </a:rPr>
              <a:t>Note: you should still get stiff necks checked out!  Why?</a:t>
            </a:r>
          </a:p>
        </p:txBody>
      </p:sp>
      <p:grpSp>
        <p:nvGrpSpPr>
          <p:cNvPr id="27662" name="Group 14"/>
          <p:cNvGrpSpPr>
            <a:grpSpLocks/>
          </p:cNvGrpSpPr>
          <p:nvPr/>
        </p:nvGrpSpPr>
        <p:grpSpPr bwMode="auto">
          <a:xfrm>
            <a:off x="495300" y="3048000"/>
            <a:ext cx="8542338" cy="2319338"/>
            <a:chOff x="0" y="0"/>
            <a:chExt cx="5381" cy="1461"/>
          </a:xfrm>
        </p:grpSpPr>
        <p:pic>
          <p:nvPicPr>
            <p:cNvPr id="26633" name="Picture 7"/>
            <p:cNvPicPr>
              <a:picLocks noChangeArrowheads="1"/>
            </p:cNvPicPr>
            <p:nvPr/>
          </p:nvPicPr>
          <p:blipFill>
            <a:blip r:embed="rId5" cstate="print"/>
            <a:srcRect/>
            <a:stretch>
              <a:fillRect/>
            </a:stretch>
          </p:blipFill>
          <p:spPr bwMode="auto">
            <a:xfrm>
              <a:off x="688" y="1273"/>
              <a:ext cx="841" cy="188"/>
            </a:xfrm>
            <a:prstGeom prst="rect">
              <a:avLst/>
            </a:prstGeom>
            <a:noFill/>
            <a:ln w="9525">
              <a:noFill/>
              <a:miter lim="800000"/>
              <a:headEnd/>
              <a:tailEnd/>
            </a:ln>
          </p:spPr>
        </p:pic>
        <p:pic>
          <p:nvPicPr>
            <p:cNvPr id="26634" name="Picture 8"/>
            <p:cNvPicPr>
              <a:picLocks noChangeArrowheads="1"/>
            </p:cNvPicPr>
            <p:nvPr/>
          </p:nvPicPr>
          <p:blipFill>
            <a:blip r:embed="rId6" cstate="print"/>
            <a:srcRect/>
            <a:stretch>
              <a:fillRect/>
            </a:stretch>
          </p:blipFill>
          <p:spPr bwMode="auto">
            <a:xfrm>
              <a:off x="2888" y="281"/>
              <a:ext cx="1163" cy="188"/>
            </a:xfrm>
            <a:prstGeom prst="rect">
              <a:avLst/>
            </a:prstGeom>
            <a:noFill/>
            <a:ln w="9525">
              <a:noFill/>
              <a:miter lim="800000"/>
              <a:headEnd/>
              <a:tailEnd/>
            </a:ln>
          </p:spPr>
        </p:pic>
        <p:pic>
          <p:nvPicPr>
            <p:cNvPr id="26635" name="Picture 9"/>
            <p:cNvPicPr>
              <a:picLocks noChangeArrowheads="1"/>
            </p:cNvPicPr>
            <p:nvPr/>
          </p:nvPicPr>
          <p:blipFill>
            <a:blip r:embed="rId7" cstate="print"/>
            <a:srcRect/>
            <a:stretch>
              <a:fillRect/>
            </a:stretch>
          </p:blipFill>
          <p:spPr bwMode="auto">
            <a:xfrm>
              <a:off x="2882" y="500"/>
              <a:ext cx="1351" cy="179"/>
            </a:xfrm>
            <a:prstGeom prst="rect">
              <a:avLst/>
            </a:prstGeom>
            <a:noFill/>
            <a:ln w="9525">
              <a:noFill/>
              <a:miter lim="800000"/>
              <a:headEnd/>
              <a:tailEnd/>
            </a:ln>
          </p:spPr>
        </p:pic>
        <p:pic>
          <p:nvPicPr>
            <p:cNvPr id="26636" name="Picture 10"/>
            <p:cNvPicPr>
              <a:picLocks noChangeArrowheads="1"/>
            </p:cNvPicPr>
            <p:nvPr/>
          </p:nvPicPr>
          <p:blipFill>
            <a:blip r:embed="rId8" cstate="print"/>
            <a:srcRect/>
            <a:stretch>
              <a:fillRect/>
            </a:stretch>
          </p:blipFill>
          <p:spPr bwMode="auto">
            <a:xfrm>
              <a:off x="2868" y="720"/>
              <a:ext cx="939" cy="179"/>
            </a:xfrm>
            <a:prstGeom prst="rect">
              <a:avLst/>
            </a:prstGeom>
            <a:noFill/>
            <a:ln w="9525">
              <a:noFill/>
              <a:miter lim="800000"/>
              <a:headEnd/>
              <a:tailEnd/>
            </a:ln>
          </p:spPr>
        </p:pic>
        <p:sp>
          <p:nvSpPr>
            <p:cNvPr id="26637" name="Freeform 11"/>
            <p:cNvSpPr>
              <a:spLocks/>
            </p:cNvSpPr>
            <p:nvPr/>
          </p:nvSpPr>
          <p:spPr bwMode="auto">
            <a:xfrm>
              <a:off x="4384" y="267"/>
              <a:ext cx="151" cy="630"/>
            </a:xfrm>
            <a:custGeom>
              <a:avLst/>
              <a:gdLst>
                <a:gd name="T0" fmla="*/ 0 w 21600"/>
                <a:gd name="T1" fmla="*/ 0 h 21600"/>
                <a:gd name="T2" fmla="*/ 76 w 21600"/>
                <a:gd name="T3" fmla="*/ 13 h 21600"/>
                <a:gd name="T4" fmla="*/ 76 w 21600"/>
                <a:gd name="T5" fmla="*/ 302 h 21600"/>
                <a:gd name="T6" fmla="*/ 151 w 21600"/>
                <a:gd name="T7" fmla="*/ 315 h 21600"/>
                <a:gd name="T8" fmla="*/ 76 w 21600"/>
                <a:gd name="T9" fmla="*/ 328 h 21600"/>
                <a:gd name="T10" fmla="*/ 76 w 21600"/>
                <a:gd name="T11" fmla="*/ 617 h 21600"/>
                <a:gd name="T12" fmla="*/ 0 w 21600"/>
                <a:gd name="T13" fmla="*/ 63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cubicBezTo>
                    <a:pt x="5965" y="0"/>
                    <a:pt x="10800" y="193"/>
                    <a:pt x="10800" y="431"/>
                  </a:cubicBezTo>
                  <a:lnTo>
                    <a:pt x="10800" y="10369"/>
                  </a:lnTo>
                  <a:cubicBezTo>
                    <a:pt x="10800" y="10607"/>
                    <a:pt x="15635" y="10800"/>
                    <a:pt x="21600" y="10800"/>
                  </a:cubicBezTo>
                  <a:cubicBezTo>
                    <a:pt x="15635" y="10800"/>
                    <a:pt x="10800" y="10993"/>
                    <a:pt x="10800" y="11231"/>
                  </a:cubicBezTo>
                  <a:lnTo>
                    <a:pt x="10800" y="21169"/>
                  </a:lnTo>
                  <a:cubicBezTo>
                    <a:pt x="10800" y="21407"/>
                    <a:pt x="5965" y="21600"/>
                    <a:pt x="0" y="21600"/>
                  </a:cubicBezTo>
                </a:path>
              </a:pathLst>
            </a:custGeom>
            <a:noFill/>
            <a:ln w="9525" cap="flat">
              <a:solidFill>
                <a:schemeClr val="tx1"/>
              </a:solidFill>
              <a:prstDash val="solid"/>
              <a:round/>
              <a:headEnd type="none" w="med" len="med"/>
              <a:tailEnd type="none" w="med" len="med"/>
            </a:ln>
          </p:spPr>
          <p:txBody>
            <a:bodyPr lIns="0" tIns="0" rIns="0" bIns="0"/>
            <a:lstStyle/>
            <a:p>
              <a:endParaRPr lang="en-US"/>
            </a:p>
          </p:txBody>
        </p:sp>
        <p:sp>
          <p:nvSpPr>
            <p:cNvPr id="26638" name="Rectangle 12"/>
            <p:cNvSpPr>
              <a:spLocks/>
            </p:cNvSpPr>
            <p:nvPr/>
          </p:nvSpPr>
          <p:spPr bwMode="auto">
            <a:xfrm>
              <a:off x="4613" y="374"/>
              <a:ext cx="768" cy="392"/>
            </a:xfrm>
            <a:prstGeom prst="rect">
              <a:avLst/>
            </a:prstGeom>
            <a:noFill/>
            <a:ln w="12700">
              <a:noFill/>
              <a:miter lim="800000"/>
              <a:headEnd/>
              <a:tailEnd/>
            </a:ln>
          </p:spPr>
          <p:txBody>
            <a:bodyPr lIns="0" tIns="0" rIns="40639" bIns="0"/>
            <a:lstStyle/>
            <a:p>
              <a:pPr marL="39688"/>
              <a:r>
                <a:rPr lang="en-US">
                  <a:solidFill>
                    <a:schemeClr val="tx1"/>
                  </a:solidFill>
                  <a:cs typeface="Arial" charset="0"/>
                </a:rPr>
                <a:t>Example</a:t>
              </a:r>
            </a:p>
            <a:p>
              <a:pPr marL="39688"/>
              <a:r>
                <a:rPr lang="en-US">
                  <a:solidFill>
                    <a:schemeClr val="tx1"/>
                  </a:solidFill>
                  <a:cs typeface="Arial" charset="0"/>
                </a:rPr>
                <a:t>givens</a:t>
              </a:r>
            </a:p>
          </p:txBody>
        </p:sp>
        <p:sp>
          <p:nvSpPr>
            <p:cNvPr id="26639" name="Rectangle 13"/>
            <p:cNvSpPr>
              <a:spLocks/>
            </p:cNvSpPr>
            <p:nvPr/>
          </p:nvSpPr>
          <p:spPr bwMode="auto">
            <a:xfrm>
              <a:off x="0" y="0"/>
              <a:ext cx="2625" cy="520"/>
            </a:xfrm>
            <a:prstGeom prst="rect">
              <a:avLst/>
            </a:prstGeom>
            <a:noFill/>
            <a:ln w="12700">
              <a:noFill/>
              <a:miter lim="800000"/>
              <a:headEnd/>
              <a:tailEnd/>
            </a:ln>
          </p:spPr>
          <p:txBody>
            <a:bodyPr wrap="none" lIns="0" tIns="0" rIns="40639" bIns="0">
              <a:spAutoFit/>
            </a:bodyPr>
            <a:lstStyle/>
            <a:p>
              <a:pPr marL="382588" indent="-342900">
                <a:spcBef>
                  <a:spcPts val="738"/>
                </a:spcBef>
                <a:buClr>
                  <a:srgbClr val="333399"/>
                </a:buClr>
                <a:buSzPct val="100000"/>
                <a:buFont typeface="Wingdings" pitchFamily="2" charset="2"/>
                <a:buChar char="§"/>
              </a:pPr>
              <a:r>
                <a:rPr lang="en-US" sz="2400">
                  <a:solidFill>
                    <a:srgbClr val="333399"/>
                  </a:solidFill>
                  <a:cs typeface="Arial" charset="0"/>
                </a:rPr>
                <a:t>Example:</a:t>
              </a:r>
            </a:p>
            <a:p>
              <a:pPr marL="782638" lvl="1" indent="-285750">
                <a:spcBef>
                  <a:spcPts val="638"/>
                </a:spcBef>
                <a:buClr>
                  <a:srgbClr val="000000"/>
                </a:buClr>
                <a:buSzPct val="100000"/>
                <a:buFont typeface="Wingdings" pitchFamily="2" charset="2"/>
                <a:buChar char="§"/>
              </a:pPr>
              <a:r>
                <a:rPr lang="en-US" sz="2000">
                  <a:solidFill>
                    <a:schemeClr val="tx1"/>
                  </a:solidFill>
                  <a:cs typeface="Arial" charset="0"/>
                </a:rPr>
                <a:t>m is meningitis, s is stiff neck</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76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76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6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7651" name="Rectangle 2"/>
          <p:cNvSpPr>
            <a:spLocks noGrp="1" noChangeArrowheads="1"/>
          </p:cNvSpPr>
          <p:nvPr>
            <p:ph type="title"/>
          </p:nvPr>
        </p:nvSpPr>
        <p:spPr/>
        <p:txBody>
          <a:bodyPr rIns="132080"/>
          <a:lstStyle/>
          <a:p>
            <a:pPr indent="0" eaLnBrk="1" hangingPunct="1"/>
            <a:r>
              <a:rPr lang="en-US" smtClean="0"/>
              <a:t>Ghostbusters, Revisited</a:t>
            </a:r>
          </a:p>
        </p:txBody>
      </p:sp>
      <p:sp>
        <p:nvSpPr>
          <p:cNvPr id="28675" name="Rectangle 3"/>
          <p:cNvSpPr>
            <a:spLocks noGrp="1" noChangeArrowheads="1"/>
          </p:cNvSpPr>
          <p:nvPr>
            <p:ph type="body" idx="1"/>
          </p:nvPr>
        </p:nvSpPr>
        <p:spPr>
          <a:xfrm>
            <a:off x="273050" y="1682750"/>
            <a:ext cx="5764213" cy="5175250"/>
          </a:xfrm>
        </p:spPr>
        <p:txBody>
          <a:bodyPr rIns="132080"/>
          <a:lstStyle/>
          <a:p>
            <a:pPr eaLnBrk="1" hangingPunct="1">
              <a:lnSpc>
                <a:spcPct val="90000"/>
              </a:lnSpc>
            </a:pPr>
            <a:r>
              <a:rPr lang="en-US" sz="2400" dirty="0" smtClean="0"/>
              <a:t>Let’s say we have two distributions:</a:t>
            </a:r>
          </a:p>
          <a:p>
            <a:pPr marL="782638" lvl="1" eaLnBrk="1" hangingPunct="1">
              <a:lnSpc>
                <a:spcPct val="90000"/>
              </a:lnSpc>
            </a:pPr>
            <a:r>
              <a:rPr lang="en-US" sz="2000" dirty="0" smtClean="0">
                <a:solidFill>
                  <a:srgbClr val="C00000"/>
                </a:solidFill>
              </a:rPr>
              <a:t>Prior distribution </a:t>
            </a:r>
            <a:r>
              <a:rPr lang="en-US" sz="2000" dirty="0" smtClean="0"/>
              <a:t>over ghost location: P(G)</a:t>
            </a:r>
          </a:p>
          <a:p>
            <a:pPr marL="1182688" lvl="2" eaLnBrk="1" hangingPunct="1">
              <a:lnSpc>
                <a:spcPct val="90000"/>
              </a:lnSpc>
            </a:pPr>
            <a:r>
              <a:rPr lang="en-US" sz="1800" dirty="0" smtClean="0"/>
              <a:t>Let’s say this is uniform</a:t>
            </a:r>
          </a:p>
          <a:p>
            <a:pPr marL="782638" lvl="1" eaLnBrk="1" hangingPunct="1">
              <a:lnSpc>
                <a:spcPct val="90000"/>
              </a:lnSpc>
            </a:pPr>
            <a:r>
              <a:rPr lang="en-US" sz="2000" dirty="0" smtClean="0"/>
              <a:t>Sensor reading model: P(R | G)</a:t>
            </a:r>
          </a:p>
          <a:p>
            <a:pPr marL="1182688" lvl="2" eaLnBrk="1" hangingPunct="1">
              <a:lnSpc>
                <a:spcPct val="90000"/>
              </a:lnSpc>
            </a:pPr>
            <a:r>
              <a:rPr lang="en-US" sz="1800" dirty="0" smtClean="0"/>
              <a:t>Given: we know what our sensors do</a:t>
            </a:r>
          </a:p>
          <a:p>
            <a:pPr marL="1182688" lvl="2" eaLnBrk="1" hangingPunct="1">
              <a:lnSpc>
                <a:spcPct val="90000"/>
              </a:lnSpc>
            </a:pPr>
            <a:r>
              <a:rPr lang="en-US" sz="1800" dirty="0" smtClean="0"/>
              <a:t>R = reading color measured at (1,1)</a:t>
            </a:r>
          </a:p>
          <a:p>
            <a:pPr marL="1182688" lvl="2" eaLnBrk="1" hangingPunct="1">
              <a:lnSpc>
                <a:spcPct val="90000"/>
              </a:lnSpc>
            </a:pPr>
            <a:r>
              <a:rPr lang="en-US" sz="1800" dirty="0" smtClean="0"/>
              <a:t>E.g. P(R = yellow | G=(1,1)) = 0.1</a:t>
            </a:r>
          </a:p>
          <a:p>
            <a:pPr marL="782638" lvl="1" eaLnBrk="1" hangingPunct="1">
              <a:lnSpc>
                <a:spcPct val="90000"/>
              </a:lnSpc>
            </a:pPr>
            <a:endParaRPr lang="en-US" sz="2000" dirty="0" smtClean="0"/>
          </a:p>
          <a:p>
            <a:pPr eaLnBrk="1" hangingPunct="1">
              <a:lnSpc>
                <a:spcPct val="90000"/>
              </a:lnSpc>
            </a:pPr>
            <a:r>
              <a:rPr lang="en-US" sz="2400" dirty="0" smtClean="0"/>
              <a:t>We can calculate the </a:t>
            </a:r>
            <a:r>
              <a:rPr lang="en-US" sz="2400" dirty="0" smtClean="0">
                <a:solidFill>
                  <a:srgbClr val="C00000"/>
                </a:solidFill>
              </a:rPr>
              <a:t>posterior distribution</a:t>
            </a:r>
            <a:r>
              <a:rPr lang="en-US" sz="2400" dirty="0" smtClean="0"/>
              <a:t> P(</a:t>
            </a:r>
            <a:r>
              <a:rPr lang="en-US" sz="2400" dirty="0" err="1" smtClean="0"/>
              <a:t>G|r</a:t>
            </a:r>
            <a:r>
              <a:rPr lang="en-US" sz="2400" dirty="0" smtClean="0"/>
              <a:t>) over ghost locations given a reading using </a:t>
            </a:r>
            <a:r>
              <a:rPr lang="en-US" sz="2400" dirty="0" err="1" smtClean="0"/>
              <a:t>Bayes</a:t>
            </a:r>
            <a:r>
              <a:rPr lang="en-US" sz="2400" dirty="0" smtClean="0"/>
              <a:t>’ rule:</a:t>
            </a:r>
          </a:p>
        </p:txBody>
      </p:sp>
      <p:pic>
        <p:nvPicPr>
          <p:cNvPr id="27653" name="Picture 4"/>
          <p:cNvPicPr>
            <a:picLocks noChangeArrowheads="1"/>
          </p:cNvPicPr>
          <p:nvPr/>
        </p:nvPicPr>
        <p:blipFill>
          <a:blip r:embed="rId3" cstate="print"/>
          <a:srcRect/>
          <a:stretch>
            <a:fillRect/>
          </a:stretch>
        </p:blipFill>
        <p:spPr bwMode="auto">
          <a:xfrm>
            <a:off x="6102350" y="1676400"/>
            <a:ext cx="2432050" cy="2432050"/>
          </a:xfrm>
          <a:prstGeom prst="rect">
            <a:avLst/>
          </a:prstGeom>
          <a:noFill/>
          <a:ln w="9525">
            <a:noFill/>
            <a:miter lim="800000"/>
            <a:headEnd/>
            <a:tailEnd/>
          </a:ln>
        </p:spPr>
      </p:pic>
      <p:pic>
        <p:nvPicPr>
          <p:cNvPr id="28677" name="Picture 5"/>
          <p:cNvPicPr>
            <a:picLocks noChangeArrowheads="1"/>
          </p:cNvPicPr>
          <p:nvPr/>
        </p:nvPicPr>
        <p:blipFill>
          <a:blip r:embed="rId4" cstate="print"/>
          <a:srcRect/>
          <a:stretch>
            <a:fillRect/>
          </a:stretch>
        </p:blipFill>
        <p:spPr bwMode="auto">
          <a:xfrm>
            <a:off x="6096000" y="4191000"/>
            <a:ext cx="2505075" cy="2505075"/>
          </a:xfrm>
          <a:prstGeom prst="rect">
            <a:avLst/>
          </a:prstGeom>
          <a:noFill/>
          <a:ln w="9525">
            <a:noFill/>
            <a:miter lim="800000"/>
            <a:headEnd/>
            <a:tailEnd/>
          </a:ln>
        </p:spPr>
      </p:pic>
      <p:pic>
        <p:nvPicPr>
          <p:cNvPr id="28678" name="Picture 6"/>
          <p:cNvPicPr>
            <a:picLocks noChangeArrowheads="1"/>
          </p:cNvPicPr>
          <p:nvPr/>
        </p:nvPicPr>
        <p:blipFill>
          <a:blip r:embed="rId5" cstate="print"/>
          <a:srcRect/>
          <a:stretch>
            <a:fillRect/>
          </a:stretch>
        </p:blipFill>
        <p:spPr bwMode="auto">
          <a:xfrm>
            <a:off x="1471613" y="5781675"/>
            <a:ext cx="2941637" cy="3143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
                                  </p:stCondLst>
                                  <p:childTnLst>
                                    <p:set>
                                      <p:cBhvr>
                                        <p:cTn id="6" dur="1" fill="hold">
                                          <p:stCondLst>
                                            <p:cond delay="499"/>
                                          </p:stCondLst>
                                        </p:cTn>
                                        <p:tgtEl>
                                          <p:spTgt spid="28675">
                                            <p:txEl>
                                              <p:pRg st="0" end="0"/>
                                            </p:txEl>
                                          </p:spTgt>
                                        </p:tgtEl>
                                        <p:attrNameLst>
                                          <p:attrName>style.visibility</p:attrName>
                                        </p:attrNameLst>
                                      </p:cBhvr>
                                      <p:to>
                                        <p:strVal val="visible"/>
                                      </p:to>
                                    </p:set>
                                  </p:childTnLst>
                                </p:cTn>
                              </p:par>
                              <p:par>
                                <p:cTn id="7" presetID="1" presetClass="entr" presetSubtype="0" fill="hold" grpId="0" nodeType="withEffect">
                                  <p:stCondLst>
                                    <p:cond delay="1"/>
                                  </p:stCondLst>
                                  <p:childTnLst>
                                    <p:set>
                                      <p:cBhvr>
                                        <p:cTn id="8" dur="1" fill="hold">
                                          <p:stCondLst>
                                            <p:cond delay="499"/>
                                          </p:stCondLst>
                                        </p:cTn>
                                        <p:tgtEl>
                                          <p:spTgt spid="28675">
                                            <p:txEl>
                                              <p:pRg st="1" end="1"/>
                                            </p:txEl>
                                          </p:spTgt>
                                        </p:tgtEl>
                                        <p:attrNameLst>
                                          <p:attrName>style.visibility</p:attrName>
                                        </p:attrNameLst>
                                      </p:cBhvr>
                                      <p:to>
                                        <p:strVal val="visible"/>
                                      </p:to>
                                    </p:set>
                                  </p:childTnLst>
                                </p:cTn>
                              </p:par>
                              <p:par>
                                <p:cTn id="9" presetID="1" presetClass="entr" presetSubtype="0" fill="hold" grpId="0" nodeType="withEffect">
                                  <p:stCondLst>
                                    <p:cond delay="1"/>
                                  </p:stCondLst>
                                  <p:childTnLst>
                                    <p:set>
                                      <p:cBhvr>
                                        <p:cTn id="10" dur="1" fill="hold">
                                          <p:stCondLst>
                                            <p:cond delay="499"/>
                                          </p:stCondLst>
                                        </p:cTn>
                                        <p:tgtEl>
                                          <p:spTgt spid="28675">
                                            <p:txEl>
                                              <p:pRg st="2" end="2"/>
                                            </p:txEl>
                                          </p:spTgt>
                                        </p:tgtEl>
                                        <p:attrNameLst>
                                          <p:attrName>style.visibility</p:attrName>
                                        </p:attrNameLst>
                                      </p:cBhvr>
                                      <p:to>
                                        <p:strVal val="visible"/>
                                      </p:to>
                                    </p:set>
                                  </p:childTnLst>
                                </p:cTn>
                              </p:par>
                              <p:par>
                                <p:cTn id="11" presetID="1" presetClass="entr" presetSubtype="0" fill="hold" grpId="0" nodeType="withEffect">
                                  <p:stCondLst>
                                    <p:cond delay="1"/>
                                  </p:stCondLst>
                                  <p:childTnLst>
                                    <p:set>
                                      <p:cBhvr>
                                        <p:cTn id="12" dur="1" fill="hold">
                                          <p:stCondLst>
                                            <p:cond delay="499"/>
                                          </p:stCondLst>
                                        </p:cTn>
                                        <p:tgtEl>
                                          <p:spTgt spid="28675">
                                            <p:txEl>
                                              <p:pRg st="3" end="3"/>
                                            </p:txEl>
                                          </p:spTgt>
                                        </p:tgtEl>
                                        <p:attrNameLst>
                                          <p:attrName>style.visibility</p:attrName>
                                        </p:attrNameLst>
                                      </p:cBhvr>
                                      <p:to>
                                        <p:strVal val="visible"/>
                                      </p:to>
                                    </p:set>
                                  </p:childTnLst>
                                </p:cTn>
                              </p:par>
                              <p:par>
                                <p:cTn id="13" presetID="1" presetClass="entr" presetSubtype="0" fill="hold" grpId="0" nodeType="withEffect">
                                  <p:stCondLst>
                                    <p:cond delay="1"/>
                                  </p:stCondLst>
                                  <p:childTnLst>
                                    <p:set>
                                      <p:cBhvr>
                                        <p:cTn id="14" dur="1" fill="hold">
                                          <p:stCondLst>
                                            <p:cond delay="499"/>
                                          </p:stCondLst>
                                        </p:cTn>
                                        <p:tgtEl>
                                          <p:spTgt spid="28675">
                                            <p:txEl>
                                              <p:pRg st="4" end="4"/>
                                            </p:txEl>
                                          </p:spTgt>
                                        </p:tgtEl>
                                        <p:attrNameLst>
                                          <p:attrName>style.visibility</p:attrName>
                                        </p:attrNameLst>
                                      </p:cBhvr>
                                      <p:to>
                                        <p:strVal val="visible"/>
                                      </p:to>
                                    </p:set>
                                  </p:childTnLst>
                                </p:cTn>
                              </p:par>
                              <p:par>
                                <p:cTn id="15" presetID="1" presetClass="entr" presetSubtype="0" fill="hold" grpId="0" nodeType="withEffect">
                                  <p:stCondLst>
                                    <p:cond delay="1"/>
                                  </p:stCondLst>
                                  <p:childTnLst>
                                    <p:set>
                                      <p:cBhvr>
                                        <p:cTn id="16" dur="1" fill="hold">
                                          <p:stCondLst>
                                            <p:cond delay="499"/>
                                          </p:stCondLst>
                                        </p:cTn>
                                        <p:tgtEl>
                                          <p:spTgt spid="28675">
                                            <p:txEl>
                                              <p:pRg st="5" end="5"/>
                                            </p:txEl>
                                          </p:spTgt>
                                        </p:tgtEl>
                                        <p:attrNameLst>
                                          <p:attrName>style.visibility</p:attrName>
                                        </p:attrNameLst>
                                      </p:cBhvr>
                                      <p:to>
                                        <p:strVal val="visible"/>
                                      </p:to>
                                    </p:set>
                                  </p:childTnLst>
                                </p:cTn>
                              </p:par>
                              <p:par>
                                <p:cTn id="17" presetID="1" presetClass="entr" presetSubtype="0" fill="hold" grpId="0" nodeType="withEffect">
                                  <p:stCondLst>
                                    <p:cond delay="1"/>
                                  </p:stCondLst>
                                  <p:childTnLst>
                                    <p:set>
                                      <p:cBhvr>
                                        <p:cTn id="18" dur="1" fill="hold">
                                          <p:stCondLst>
                                            <p:cond delay="499"/>
                                          </p:stCondLst>
                                        </p:cTn>
                                        <p:tgtEl>
                                          <p:spTgt spid="28675">
                                            <p:txEl>
                                              <p:pRg st="6" end="6"/>
                                            </p:txEl>
                                          </p:spTgt>
                                        </p:tgtEl>
                                        <p:attrNameLst>
                                          <p:attrName>style.visibility</p:attrName>
                                        </p:attrNameLst>
                                      </p:cBhvr>
                                      <p:to>
                                        <p:strVal val="visible"/>
                                      </p:to>
                                    </p:set>
                                  </p:childTnLst>
                                </p:cTn>
                              </p:par>
                            </p:childTnLst>
                          </p:cTn>
                        </p:par>
                        <p:par>
                          <p:cTn id="19" fill="hold" nodeType="afterGroup">
                            <p:stCondLst>
                              <p:cond delay="501"/>
                            </p:stCondLst>
                            <p:childTnLst>
                              <p:par>
                                <p:cTn id="20" presetID="1" presetClass="entr" presetSubtype="0" fill="hold" grpId="0" nodeType="afterEffect">
                                  <p:stCondLst>
                                    <p:cond delay="1"/>
                                  </p:stCondLst>
                                  <p:childTnLst>
                                    <p:set>
                                      <p:cBhvr>
                                        <p:cTn id="21" dur="1" fill="hold">
                                          <p:stCondLst>
                                            <p:cond delay="499"/>
                                          </p:stCondLst>
                                        </p:cTn>
                                        <p:tgtEl>
                                          <p:spTgt spid="28675">
                                            <p:txEl>
                                              <p:pRg st="8" end="8"/>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499"/>
                                          </p:stCondLst>
                                        </p:cTn>
                                        <p:tgtEl>
                                          <p:spTgt spid="28678"/>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499"/>
                                          </p:stCondLst>
                                        </p:cTn>
                                        <p:tgtEl>
                                          <p:spTgt spid="286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autoUpdateAnimBg="0" advAuto="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8675" name="Rectangle 2"/>
          <p:cNvSpPr>
            <a:spLocks noGrp="1" noChangeArrowheads="1"/>
          </p:cNvSpPr>
          <p:nvPr>
            <p:ph type="title"/>
          </p:nvPr>
        </p:nvSpPr>
        <p:spPr/>
        <p:txBody>
          <a:bodyPr rIns="132080"/>
          <a:lstStyle/>
          <a:p>
            <a:pPr indent="0" eaLnBrk="1" hangingPunct="1"/>
            <a:r>
              <a:rPr lang="en-US" sz="4000" dirty="0" smtClean="0"/>
              <a:t>Markov Models (Markov Chains)</a:t>
            </a:r>
          </a:p>
        </p:txBody>
      </p:sp>
      <p:sp>
        <p:nvSpPr>
          <p:cNvPr id="28676" name="Rectangle 3"/>
          <p:cNvSpPr>
            <a:spLocks noGrp="1" noChangeArrowheads="1"/>
          </p:cNvSpPr>
          <p:nvPr>
            <p:ph type="body" idx="1"/>
          </p:nvPr>
        </p:nvSpPr>
        <p:spPr>
          <a:xfrm>
            <a:off x="457200" y="1536700"/>
            <a:ext cx="8229600" cy="914400"/>
          </a:xfrm>
        </p:spPr>
        <p:txBody>
          <a:bodyPr rIns="132080"/>
          <a:lstStyle/>
          <a:p>
            <a:pPr eaLnBrk="1" hangingPunct="1">
              <a:lnSpc>
                <a:spcPct val="90000"/>
              </a:lnSpc>
            </a:pPr>
            <a:r>
              <a:rPr lang="en-US" sz="2800" smtClean="0"/>
              <a:t>A </a:t>
            </a:r>
            <a:r>
              <a:rPr lang="en-US" sz="2800" smtClean="0">
                <a:solidFill>
                  <a:srgbClr val="CC0000"/>
                </a:solidFill>
              </a:rPr>
              <a:t>Markov model</a:t>
            </a:r>
            <a:r>
              <a:rPr lang="en-US" sz="2800" smtClean="0"/>
              <a:t> is:</a:t>
            </a:r>
          </a:p>
          <a:p>
            <a:pPr marL="782638" lvl="1" eaLnBrk="1" hangingPunct="1">
              <a:lnSpc>
                <a:spcPct val="90000"/>
              </a:lnSpc>
            </a:pPr>
            <a:r>
              <a:rPr lang="en-US" smtClean="0"/>
              <a:t>a MDP with no actions (and no rewards)</a:t>
            </a:r>
          </a:p>
        </p:txBody>
      </p:sp>
      <p:grpSp>
        <p:nvGrpSpPr>
          <p:cNvPr id="29702" name="Group 6"/>
          <p:cNvGrpSpPr>
            <a:grpSpLocks/>
          </p:cNvGrpSpPr>
          <p:nvPr/>
        </p:nvGrpSpPr>
        <p:grpSpPr bwMode="auto">
          <a:xfrm>
            <a:off x="3073400" y="3098800"/>
            <a:ext cx="533400" cy="533400"/>
            <a:chOff x="0" y="0"/>
            <a:chExt cx="336" cy="336"/>
          </a:xfrm>
        </p:grpSpPr>
        <p:sp>
          <p:nvSpPr>
            <p:cNvPr id="28702" name="Oval 4"/>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28703" name="Rectangle 5"/>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2</a:t>
              </a:r>
            </a:p>
          </p:txBody>
        </p:sp>
      </p:grpSp>
      <p:cxnSp>
        <p:nvCxnSpPr>
          <p:cNvPr id="29703" name="AutoShape 7"/>
          <p:cNvCxnSpPr>
            <a:cxnSpLocks noChangeShapeType="1"/>
            <a:endCxn id="28703" idx="1"/>
          </p:cNvCxnSpPr>
          <p:nvPr/>
        </p:nvCxnSpPr>
        <p:spPr bwMode="auto">
          <a:xfrm>
            <a:off x="2425700" y="3365500"/>
            <a:ext cx="704850" cy="0"/>
          </a:xfrm>
          <a:prstGeom prst="straightConnector1">
            <a:avLst/>
          </a:prstGeom>
          <a:noFill/>
          <a:ln w="28575">
            <a:solidFill>
              <a:schemeClr val="tx1"/>
            </a:solidFill>
            <a:round/>
            <a:headEnd/>
            <a:tailEnd type="triangle" w="lg" len="lg"/>
          </a:ln>
        </p:spPr>
      </p:cxnSp>
      <p:grpSp>
        <p:nvGrpSpPr>
          <p:cNvPr id="29706" name="Group 10"/>
          <p:cNvGrpSpPr>
            <a:grpSpLocks/>
          </p:cNvGrpSpPr>
          <p:nvPr/>
        </p:nvGrpSpPr>
        <p:grpSpPr bwMode="auto">
          <a:xfrm>
            <a:off x="2159000" y="3098800"/>
            <a:ext cx="533400" cy="533400"/>
            <a:chOff x="0" y="0"/>
            <a:chExt cx="336" cy="336"/>
          </a:xfrm>
        </p:grpSpPr>
        <p:sp>
          <p:nvSpPr>
            <p:cNvPr id="28700" name="Oval 8"/>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28701" name="Rectangle 9"/>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p>
          </p:txBody>
        </p:sp>
      </p:grpSp>
      <p:grpSp>
        <p:nvGrpSpPr>
          <p:cNvPr id="29709" name="Group 13"/>
          <p:cNvGrpSpPr>
            <a:grpSpLocks/>
          </p:cNvGrpSpPr>
          <p:nvPr/>
        </p:nvGrpSpPr>
        <p:grpSpPr bwMode="auto">
          <a:xfrm>
            <a:off x="3987800" y="3098800"/>
            <a:ext cx="533400" cy="533400"/>
            <a:chOff x="0" y="0"/>
            <a:chExt cx="336" cy="336"/>
          </a:xfrm>
        </p:grpSpPr>
        <p:sp>
          <p:nvSpPr>
            <p:cNvPr id="28698" name="Oval 11"/>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28699" name="Rectangle 12"/>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3</a:t>
              </a:r>
            </a:p>
          </p:txBody>
        </p:sp>
      </p:grpSp>
      <p:cxnSp>
        <p:nvCxnSpPr>
          <p:cNvPr id="29710" name="AutoShape 14"/>
          <p:cNvCxnSpPr>
            <a:cxnSpLocks noChangeShapeType="1"/>
            <a:stCxn id="28698" idx="6"/>
            <a:endCxn id="28696" idx="2"/>
          </p:cNvCxnSpPr>
          <p:nvPr/>
        </p:nvCxnSpPr>
        <p:spPr bwMode="auto">
          <a:xfrm>
            <a:off x="4521200" y="3365500"/>
            <a:ext cx="381000" cy="0"/>
          </a:xfrm>
          <a:prstGeom prst="straightConnector1">
            <a:avLst/>
          </a:prstGeom>
          <a:noFill/>
          <a:ln w="28575">
            <a:solidFill>
              <a:schemeClr val="tx1"/>
            </a:solidFill>
            <a:round/>
            <a:headEnd/>
            <a:tailEnd type="triangle" w="lg" len="lg"/>
          </a:ln>
        </p:spPr>
      </p:cxnSp>
      <p:cxnSp>
        <p:nvCxnSpPr>
          <p:cNvPr id="29711" name="AutoShape 15"/>
          <p:cNvCxnSpPr>
            <a:cxnSpLocks noChangeShapeType="1"/>
            <a:stCxn id="28702" idx="6"/>
            <a:endCxn id="28699" idx="1"/>
          </p:cNvCxnSpPr>
          <p:nvPr/>
        </p:nvCxnSpPr>
        <p:spPr bwMode="auto">
          <a:xfrm>
            <a:off x="3606800" y="3365500"/>
            <a:ext cx="438150" cy="0"/>
          </a:xfrm>
          <a:prstGeom prst="straightConnector1">
            <a:avLst/>
          </a:prstGeom>
          <a:noFill/>
          <a:ln w="28575">
            <a:solidFill>
              <a:schemeClr val="tx1"/>
            </a:solidFill>
            <a:round/>
            <a:headEnd/>
            <a:tailEnd type="triangle" w="lg" len="lg"/>
          </a:ln>
        </p:spPr>
      </p:cxnSp>
      <p:grpSp>
        <p:nvGrpSpPr>
          <p:cNvPr id="29714" name="Group 18"/>
          <p:cNvGrpSpPr>
            <a:grpSpLocks/>
          </p:cNvGrpSpPr>
          <p:nvPr/>
        </p:nvGrpSpPr>
        <p:grpSpPr bwMode="auto">
          <a:xfrm>
            <a:off x="4902200" y="3098800"/>
            <a:ext cx="533400" cy="533400"/>
            <a:chOff x="0" y="0"/>
            <a:chExt cx="336" cy="336"/>
          </a:xfrm>
        </p:grpSpPr>
        <p:sp>
          <p:nvSpPr>
            <p:cNvPr id="28696" name="Oval 16"/>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28697" name="Rectangle 17"/>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4</a:t>
              </a:r>
            </a:p>
          </p:txBody>
        </p:sp>
      </p:grpSp>
      <p:grpSp>
        <p:nvGrpSpPr>
          <p:cNvPr id="29719" name="Group 23"/>
          <p:cNvGrpSpPr>
            <a:grpSpLocks/>
          </p:cNvGrpSpPr>
          <p:nvPr/>
        </p:nvGrpSpPr>
        <p:grpSpPr bwMode="auto">
          <a:xfrm>
            <a:off x="144463" y="3810000"/>
            <a:ext cx="8229600" cy="2552700"/>
            <a:chOff x="0" y="0"/>
            <a:chExt cx="5184" cy="1608"/>
          </a:xfrm>
        </p:grpSpPr>
        <p:pic>
          <p:nvPicPr>
            <p:cNvPr id="28692" name="Picture 19"/>
            <p:cNvPicPr>
              <a:picLocks noChangeArrowheads="1"/>
            </p:cNvPicPr>
            <p:nvPr/>
          </p:nvPicPr>
          <p:blipFill>
            <a:blip r:embed="rId3" cstate="print"/>
            <a:srcRect/>
            <a:stretch>
              <a:fillRect/>
            </a:stretch>
          </p:blipFill>
          <p:spPr bwMode="auto">
            <a:xfrm>
              <a:off x="1388" y="1336"/>
              <a:ext cx="659" cy="216"/>
            </a:xfrm>
            <a:prstGeom prst="rect">
              <a:avLst/>
            </a:prstGeom>
            <a:noFill/>
            <a:ln w="9525">
              <a:noFill/>
              <a:miter lim="800000"/>
              <a:headEnd/>
              <a:tailEnd/>
            </a:ln>
          </p:spPr>
        </p:pic>
        <p:pic>
          <p:nvPicPr>
            <p:cNvPr id="28693" name="Picture 20"/>
            <p:cNvPicPr>
              <a:picLocks noChangeAspect="1" noChangeArrowheads="1"/>
            </p:cNvPicPr>
            <p:nvPr/>
          </p:nvPicPr>
          <p:blipFill>
            <a:blip r:embed="rId4" cstate="print"/>
            <a:srcRect/>
            <a:stretch>
              <a:fillRect/>
            </a:stretch>
          </p:blipFill>
          <p:spPr bwMode="auto">
            <a:xfrm>
              <a:off x="2916" y="1288"/>
              <a:ext cx="1226" cy="320"/>
            </a:xfrm>
            <a:prstGeom prst="rect">
              <a:avLst/>
            </a:prstGeom>
            <a:noFill/>
            <a:ln w="9525">
              <a:noFill/>
              <a:round/>
              <a:headEnd/>
              <a:tailEnd/>
            </a:ln>
          </p:spPr>
        </p:pic>
        <p:sp>
          <p:nvSpPr>
            <p:cNvPr id="28694" name="Rectangle 21"/>
            <p:cNvSpPr>
              <a:spLocks/>
            </p:cNvSpPr>
            <p:nvPr/>
          </p:nvSpPr>
          <p:spPr bwMode="auto">
            <a:xfrm>
              <a:off x="2212" y="1304"/>
              <a:ext cx="537" cy="280"/>
            </a:xfrm>
            <a:prstGeom prst="rect">
              <a:avLst/>
            </a:prstGeom>
            <a:noFill/>
            <a:ln w="12700">
              <a:noFill/>
              <a:miter lim="800000"/>
              <a:headEnd/>
              <a:tailEnd/>
            </a:ln>
          </p:spPr>
          <p:txBody>
            <a:bodyPr wrap="none" lIns="0" tIns="0" rIns="40639" bIns="0">
              <a:spAutoFit/>
            </a:bodyPr>
            <a:lstStyle/>
            <a:p>
              <a:pPr marL="0" lvl="2">
                <a:lnSpc>
                  <a:spcPct val="90000"/>
                </a:lnSpc>
                <a:spcBef>
                  <a:spcPts val="550"/>
                </a:spcBef>
              </a:pPr>
              <a:r>
                <a:rPr lang="en-US" sz="2400">
                  <a:solidFill>
                    <a:schemeClr val="tx1"/>
                  </a:solidFill>
                  <a:cs typeface="Arial" charset="0"/>
                </a:rPr>
                <a:t>and</a:t>
              </a:r>
            </a:p>
          </p:txBody>
        </p:sp>
        <p:sp>
          <p:nvSpPr>
            <p:cNvPr id="28695" name="Rectangle 22"/>
            <p:cNvSpPr>
              <a:spLocks/>
            </p:cNvSpPr>
            <p:nvPr/>
          </p:nvSpPr>
          <p:spPr bwMode="auto">
            <a:xfrm>
              <a:off x="0" y="0"/>
              <a:ext cx="5184" cy="1248"/>
            </a:xfrm>
            <a:prstGeom prst="rect">
              <a:avLst/>
            </a:prstGeom>
            <a:noFill/>
            <a:ln w="12700">
              <a:noFill/>
              <a:miter lim="800000"/>
              <a:headEnd/>
              <a:tailEnd/>
            </a:ln>
          </p:spPr>
          <p:txBody>
            <a:bodyPr lIns="0" tIns="0" rIns="40639" bIns="0"/>
            <a:lstStyle/>
            <a:p>
              <a:pPr marL="382588" indent="-342900">
                <a:lnSpc>
                  <a:spcPct val="90000"/>
                </a:lnSpc>
                <a:spcBef>
                  <a:spcPts val="7800"/>
                </a:spcBef>
                <a:buClr>
                  <a:srgbClr val="333399"/>
                </a:buClr>
                <a:buSzPct val="100000"/>
                <a:buFont typeface="Wingdings" pitchFamily="2" charset="2"/>
                <a:buChar char="§"/>
              </a:pPr>
              <a:r>
                <a:rPr lang="en-US" sz="2800">
                  <a:solidFill>
                    <a:srgbClr val="333399"/>
                  </a:solidFill>
                  <a:cs typeface="Arial" charset="0"/>
                </a:rPr>
                <a:t>A </a:t>
              </a:r>
              <a:r>
                <a:rPr lang="en-US" sz="2800">
                  <a:solidFill>
                    <a:srgbClr val="CC0000"/>
                  </a:solidFill>
                  <a:cs typeface="Arial" charset="0"/>
                </a:rPr>
                <a:t>Markov model</a:t>
              </a:r>
              <a:r>
                <a:rPr lang="en-US" sz="2800">
                  <a:solidFill>
                    <a:srgbClr val="333399"/>
                  </a:solidFill>
                  <a:cs typeface="Arial" charset="0"/>
                </a:rPr>
                <a:t> includes:</a:t>
              </a:r>
            </a:p>
            <a:p>
              <a:pPr marL="1182688" lvl="2" indent="-228600">
                <a:lnSpc>
                  <a:spcPct val="90000"/>
                </a:lnSpc>
                <a:spcBef>
                  <a:spcPts val="550"/>
                </a:spcBef>
                <a:buClr>
                  <a:srgbClr val="333399"/>
                </a:buClr>
                <a:buSzPct val="100000"/>
                <a:buFont typeface="Wingdings" pitchFamily="2" charset="2"/>
                <a:buChar char="§"/>
              </a:pPr>
              <a:r>
                <a:rPr lang="en-US" sz="2400">
                  <a:solidFill>
                    <a:schemeClr val="tx1"/>
                  </a:solidFill>
                  <a:cs typeface="Arial" charset="0"/>
                </a:rPr>
                <a:t>Random variables </a:t>
              </a: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Italic" charset="0"/>
                  <a:cs typeface="Times New Roman Italic" charset="0"/>
                  <a:sym typeface="Times New Roman Italic" charset="0"/>
                </a:rPr>
                <a:t>t</a:t>
              </a:r>
              <a:r>
                <a:rPr lang="en-US" sz="2400" baseline="-25000">
                  <a:solidFill>
                    <a:schemeClr val="tx1"/>
                  </a:solidFill>
                  <a:latin typeface="Times New Roman" pitchFamily="18" charset="0"/>
                  <a:cs typeface="Times New Roman" pitchFamily="18" charset="0"/>
                  <a:sym typeface="Times New Roman" pitchFamily="18" charset="0"/>
                </a:rPr>
                <a:t> </a:t>
              </a:r>
              <a:r>
                <a:rPr lang="en-US" sz="2400">
                  <a:solidFill>
                    <a:schemeClr val="tx1"/>
                  </a:solidFill>
                  <a:cs typeface="Arial" charset="0"/>
                </a:rPr>
                <a:t>for all time steps </a:t>
              </a:r>
              <a:r>
                <a:rPr lang="en-US" sz="2400">
                  <a:solidFill>
                    <a:schemeClr val="tx1"/>
                  </a:solidFill>
                  <a:latin typeface="Times New Roman Italic" charset="0"/>
                  <a:cs typeface="Times New Roman Italic" charset="0"/>
                  <a:sym typeface="Times New Roman Italic" charset="0"/>
                </a:rPr>
                <a:t>t</a:t>
              </a:r>
              <a:r>
                <a:rPr lang="en-US" sz="2400">
                  <a:solidFill>
                    <a:schemeClr val="tx1"/>
                  </a:solidFill>
                  <a:cs typeface="Arial" charset="0"/>
                </a:rPr>
                <a:t> (the </a:t>
              </a:r>
              <a:r>
                <a:rPr lang="en-US" sz="2400">
                  <a:solidFill>
                    <a:srgbClr val="CC0000"/>
                  </a:solidFill>
                  <a:cs typeface="Arial" charset="0"/>
                </a:rPr>
                <a:t>state</a:t>
              </a:r>
              <a:r>
                <a:rPr lang="en-US" sz="2400">
                  <a:solidFill>
                    <a:schemeClr val="tx1"/>
                  </a:solidFill>
                  <a:cs typeface="Arial" charset="0"/>
                </a:rPr>
                <a:t>)</a:t>
              </a:r>
              <a:endParaRPr lang="en-US" sz="2400">
                <a:solidFill>
                  <a:schemeClr val="tx1"/>
                </a:solidFill>
                <a:ea typeface="Lucida Grande" charset="0"/>
                <a:cs typeface="Lucida Grande" charset="0"/>
              </a:endParaRPr>
            </a:p>
            <a:p>
              <a:pPr marL="1182688" lvl="2" indent="-228600">
                <a:lnSpc>
                  <a:spcPct val="90000"/>
                </a:lnSpc>
                <a:spcBef>
                  <a:spcPts val="550"/>
                </a:spcBef>
                <a:buClr>
                  <a:srgbClr val="333399"/>
                </a:buClr>
                <a:buSzPct val="100000"/>
                <a:buFont typeface="Wingdings" pitchFamily="2" charset="2"/>
                <a:buChar char="§"/>
              </a:pPr>
              <a:r>
                <a:rPr lang="en-US" sz="2400">
                  <a:solidFill>
                    <a:schemeClr val="tx1"/>
                  </a:solidFill>
                  <a:cs typeface="Arial" charset="0"/>
                </a:rPr>
                <a:t>Parameters: called </a:t>
              </a:r>
              <a:r>
                <a:rPr lang="en-US" sz="2400">
                  <a:solidFill>
                    <a:srgbClr val="CC0000"/>
                  </a:solidFill>
                  <a:cs typeface="Arial" charset="0"/>
                </a:rPr>
                <a:t>transition probabilities </a:t>
              </a:r>
              <a:r>
                <a:rPr lang="en-US" sz="2400">
                  <a:solidFill>
                    <a:schemeClr val="tx1"/>
                  </a:solidFill>
                  <a:cs typeface="Arial" charset="0"/>
                </a:rPr>
                <a:t>or dynamics, specify how the state evolves over time (also, initial probs)</a:t>
              </a:r>
            </a:p>
          </p:txBody>
        </p:sp>
      </p:grpSp>
      <p:grpSp>
        <p:nvGrpSpPr>
          <p:cNvPr id="29726" name="Group 30"/>
          <p:cNvGrpSpPr>
            <a:grpSpLocks/>
          </p:cNvGrpSpPr>
          <p:nvPr/>
        </p:nvGrpSpPr>
        <p:grpSpPr bwMode="auto">
          <a:xfrm>
            <a:off x="457200" y="2489200"/>
            <a:ext cx="7537450" cy="1143000"/>
            <a:chOff x="0" y="0"/>
            <a:chExt cx="4748" cy="720"/>
          </a:xfrm>
        </p:grpSpPr>
        <p:grpSp>
          <p:nvGrpSpPr>
            <p:cNvPr id="28686" name="Group 28"/>
            <p:cNvGrpSpPr>
              <a:grpSpLocks/>
            </p:cNvGrpSpPr>
            <p:nvPr/>
          </p:nvGrpSpPr>
          <p:grpSpPr bwMode="auto">
            <a:xfrm>
              <a:off x="3173" y="384"/>
              <a:ext cx="851" cy="336"/>
              <a:chOff x="0" y="0"/>
              <a:chExt cx="850" cy="336"/>
            </a:xfrm>
          </p:grpSpPr>
          <p:grpSp>
            <p:nvGrpSpPr>
              <p:cNvPr id="28688" name="Group 26"/>
              <p:cNvGrpSpPr>
                <a:grpSpLocks/>
              </p:cNvGrpSpPr>
              <p:nvPr/>
            </p:nvGrpSpPr>
            <p:grpSpPr bwMode="auto">
              <a:xfrm>
                <a:off x="514" y="0"/>
                <a:ext cx="336" cy="336"/>
                <a:chOff x="0" y="0"/>
                <a:chExt cx="336" cy="336"/>
              </a:xfrm>
            </p:grpSpPr>
            <p:sp>
              <p:nvSpPr>
                <p:cNvPr id="28690" name="Oval 24"/>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28691" name="Rectangle 25"/>
                <p:cNvSpPr>
                  <a:spLocks/>
                </p:cNvSpPr>
                <p:nvPr/>
              </p:nvSpPr>
              <p:spPr bwMode="auto">
                <a:xfrm>
                  <a:off x="22" y="20"/>
                  <a:ext cx="291"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N</a:t>
                  </a:r>
                </a:p>
              </p:txBody>
            </p:sp>
          </p:grpSp>
          <p:sp>
            <p:nvSpPr>
              <p:cNvPr id="28689" name="Line 27"/>
              <p:cNvSpPr>
                <a:spLocks noChangeShapeType="1"/>
              </p:cNvSpPr>
              <p:nvPr/>
            </p:nvSpPr>
            <p:spPr bwMode="auto">
              <a:xfrm flipH="1">
                <a:off x="0" y="170"/>
                <a:ext cx="483" cy="0"/>
              </a:xfrm>
              <a:prstGeom prst="line">
                <a:avLst/>
              </a:prstGeom>
              <a:noFill/>
              <a:ln w="38100">
                <a:solidFill>
                  <a:schemeClr val="tx1"/>
                </a:solidFill>
                <a:prstDash val="sysDot"/>
                <a:round/>
                <a:headEnd type="triangle" w="med" len="med"/>
                <a:tailEnd/>
              </a:ln>
            </p:spPr>
            <p:txBody>
              <a:bodyPr lIns="0" tIns="0" rIns="0" bIns="0"/>
              <a:lstStyle/>
              <a:p>
                <a:endParaRPr lang="en-US"/>
              </a:p>
            </p:txBody>
          </p:sp>
        </p:grpSp>
        <p:sp>
          <p:nvSpPr>
            <p:cNvPr id="28687" name="Rectangle 29"/>
            <p:cNvSpPr>
              <a:spLocks/>
            </p:cNvSpPr>
            <p:nvPr/>
          </p:nvSpPr>
          <p:spPr bwMode="auto">
            <a:xfrm>
              <a:off x="0" y="0"/>
              <a:ext cx="4748" cy="312"/>
            </a:xfrm>
            <a:prstGeom prst="rect">
              <a:avLst/>
            </a:prstGeom>
            <a:noFill/>
            <a:ln w="12700">
              <a:noFill/>
              <a:miter lim="800000"/>
              <a:headEnd/>
              <a:tailEnd/>
            </a:ln>
          </p:spPr>
          <p:txBody>
            <a:bodyPr wrap="none" lIns="0" tIns="0" rIns="40639" bIns="0">
              <a:spAutoFit/>
            </a:bodyPr>
            <a:lstStyle/>
            <a:p>
              <a:pPr marL="782638" lvl="1" indent="-285750">
                <a:lnSpc>
                  <a:spcPct val="90000"/>
                </a:lnSpc>
                <a:spcBef>
                  <a:spcPts val="638"/>
                </a:spcBef>
                <a:buClr>
                  <a:srgbClr val="000000"/>
                </a:buClr>
                <a:buSzPct val="100000"/>
                <a:buFont typeface="Wingdings" pitchFamily="2" charset="2"/>
                <a:buChar char="§"/>
              </a:pPr>
              <a:r>
                <a:rPr lang="en-US" sz="2800">
                  <a:solidFill>
                    <a:schemeClr val="tx1"/>
                  </a:solidFill>
                  <a:cs typeface="Arial" charset="0"/>
                </a:rPr>
                <a:t>a chain-structured Bayesian Network (BN)</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97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9702"/>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29703"/>
                                        </p:tgtEl>
                                        <p:attrNameLst>
                                          <p:attrName>style.visibility</p:attrName>
                                        </p:attrNameLst>
                                      </p:cBhvr>
                                      <p:to>
                                        <p:strVal val="visible"/>
                                      </p:to>
                                    </p:set>
                                  </p:childTnLst>
                                </p:cTn>
                              </p:par>
                            </p:childTnLst>
                          </p:cTn>
                        </p:par>
                        <p:par>
                          <p:cTn id="14" fill="hold" nodeType="afterGroup">
                            <p:stCondLst>
                              <p:cond delay="1000"/>
                            </p:stCondLst>
                            <p:childTnLst>
                              <p:par>
                                <p:cTn id="15" presetID="1" presetClass="entr" presetSubtype="0" fill="hold" nodeType="afterEffect">
                                  <p:stCondLst>
                                    <p:cond delay="0"/>
                                  </p:stCondLst>
                                  <p:childTnLst>
                                    <p:set>
                                      <p:cBhvr>
                                        <p:cTn id="16" dur="1" fill="hold">
                                          <p:stCondLst>
                                            <p:cond delay="499"/>
                                          </p:stCondLst>
                                        </p:cTn>
                                        <p:tgtEl>
                                          <p:spTgt spid="29706"/>
                                        </p:tgtEl>
                                        <p:attrNameLst>
                                          <p:attrName>style.visibility</p:attrName>
                                        </p:attrNameLst>
                                      </p:cBhvr>
                                      <p:to>
                                        <p:strVal val="visible"/>
                                      </p:to>
                                    </p:set>
                                  </p:childTnLst>
                                </p:cTn>
                              </p:par>
                            </p:childTnLst>
                          </p:cTn>
                        </p:par>
                        <p:par>
                          <p:cTn id="17" fill="hold" nodeType="afterGroup">
                            <p:stCondLst>
                              <p:cond delay="1500"/>
                            </p:stCondLst>
                            <p:childTnLst>
                              <p:par>
                                <p:cTn id="18" presetID="1" presetClass="entr" presetSubtype="0" fill="hold" nodeType="afterEffect">
                                  <p:stCondLst>
                                    <p:cond delay="0"/>
                                  </p:stCondLst>
                                  <p:childTnLst>
                                    <p:set>
                                      <p:cBhvr>
                                        <p:cTn id="19" dur="1" fill="hold">
                                          <p:stCondLst>
                                            <p:cond delay="499"/>
                                          </p:stCondLst>
                                        </p:cTn>
                                        <p:tgtEl>
                                          <p:spTgt spid="29709"/>
                                        </p:tgtEl>
                                        <p:attrNameLst>
                                          <p:attrName>style.visibility</p:attrName>
                                        </p:attrNameLst>
                                      </p:cBhvr>
                                      <p:to>
                                        <p:strVal val="visible"/>
                                      </p:to>
                                    </p:set>
                                  </p:childTnLst>
                                </p:cTn>
                              </p:par>
                            </p:childTnLst>
                          </p:cTn>
                        </p:par>
                        <p:par>
                          <p:cTn id="20" fill="hold" nodeType="afterGroup">
                            <p:stCondLst>
                              <p:cond delay="2000"/>
                            </p:stCondLst>
                            <p:childTnLst>
                              <p:par>
                                <p:cTn id="21" presetID="1" presetClass="entr" presetSubtype="0" fill="hold" grpId="0" nodeType="afterEffect">
                                  <p:stCondLst>
                                    <p:cond delay="0"/>
                                  </p:stCondLst>
                                  <p:childTnLst>
                                    <p:set>
                                      <p:cBhvr>
                                        <p:cTn id="22" dur="1" fill="hold">
                                          <p:stCondLst>
                                            <p:cond delay="499"/>
                                          </p:stCondLst>
                                        </p:cTn>
                                        <p:tgtEl>
                                          <p:spTgt spid="29710"/>
                                        </p:tgtEl>
                                        <p:attrNameLst>
                                          <p:attrName>style.visibility</p:attrName>
                                        </p:attrNameLst>
                                      </p:cBhvr>
                                      <p:to>
                                        <p:strVal val="visible"/>
                                      </p:to>
                                    </p:set>
                                  </p:childTnLst>
                                </p:cTn>
                              </p:par>
                            </p:childTnLst>
                          </p:cTn>
                        </p:par>
                        <p:par>
                          <p:cTn id="23" fill="hold" nodeType="afterGroup">
                            <p:stCondLst>
                              <p:cond delay="2500"/>
                            </p:stCondLst>
                            <p:childTnLst>
                              <p:par>
                                <p:cTn id="24" presetID="1" presetClass="entr" presetSubtype="0" fill="hold" grpId="0" nodeType="afterEffect">
                                  <p:stCondLst>
                                    <p:cond delay="0"/>
                                  </p:stCondLst>
                                  <p:childTnLst>
                                    <p:set>
                                      <p:cBhvr>
                                        <p:cTn id="25" dur="1" fill="hold">
                                          <p:stCondLst>
                                            <p:cond delay="499"/>
                                          </p:stCondLst>
                                        </p:cTn>
                                        <p:tgtEl>
                                          <p:spTgt spid="29711"/>
                                        </p:tgtEl>
                                        <p:attrNameLst>
                                          <p:attrName>style.visibility</p:attrName>
                                        </p:attrNameLst>
                                      </p:cBhvr>
                                      <p:to>
                                        <p:strVal val="visible"/>
                                      </p:to>
                                    </p:set>
                                  </p:childTnLst>
                                </p:cTn>
                              </p:par>
                            </p:childTnLst>
                          </p:cTn>
                        </p:par>
                        <p:par>
                          <p:cTn id="26" fill="hold" nodeType="afterGroup">
                            <p:stCondLst>
                              <p:cond delay="3000"/>
                            </p:stCondLst>
                            <p:childTnLst>
                              <p:par>
                                <p:cTn id="27" presetID="1" presetClass="entr" presetSubtype="0" fill="hold" nodeType="afterEffect">
                                  <p:stCondLst>
                                    <p:cond delay="0"/>
                                  </p:stCondLst>
                                  <p:childTnLst>
                                    <p:set>
                                      <p:cBhvr>
                                        <p:cTn id="28" dur="1" fill="hold">
                                          <p:stCondLst>
                                            <p:cond delay="499"/>
                                          </p:stCondLst>
                                        </p:cTn>
                                        <p:tgtEl>
                                          <p:spTgt spid="29714"/>
                                        </p:tgtEl>
                                        <p:attrNameLst>
                                          <p:attrName>style.visibility</p:attrName>
                                        </p:attrNameLst>
                                      </p:cBhvr>
                                      <p:to>
                                        <p:strVal val="visible"/>
                                      </p:to>
                                    </p:set>
                                  </p:childTnLst>
                                </p:cTn>
                              </p:par>
                            </p:childTnLst>
                          </p:cTn>
                        </p:par>
                        <p:par>
                          <p:cTn id="29" fill="hold" nodeType="afterGroup">
                            <p:stCondLst>
                              <p:cond delay="3500"/>
                            </p:stCondLst>
                            <p:childTnLst>
                              <p:par>
                                <p:cTn id="30" presetID="1" presetClass="entr" presetSubtype="0" fill="hold" nodeType="afterEffect">
                                  <p:stCondLst>
                                    <p:cond delay="0"/>
                                  </p:stCondLst>
                                  <p:childTnLst>
                                    <p:set>
                                      <p:cBhvr>
                                        <p:cTn id="31" dur="1" fill="hold">
                                          <p:stCondLst>
                                            <p:cond delay="499"/>
                                          </p:stCondLst>
                                        </p:cTn>
                                        <p:tgtEl>
                                          <p:spTgt spid="29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animBg="1"/>
      <p:bldP spid="29710" grpId="0" animBg="1"/>
      <p:bldP spid="297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9699" name="Rectangle 2"/>
          <p:cNvSpPr>
            <a:spLocks noGrp="1" noChangeArrowheads="1"/>
          </p:cNvSpPr>
          <p:nvPr>
            <p:ph type="title"/>
          </p:nvPr>
        </p:nvSpPr>
        <p:spPr/>
        <p:txBody>
          <a:bodyPr rIns="132080"/>
          <a:lstStyle/>
          <a:p>
            <a:pPr indent="0" eaLnBrk="1" hangingPunct="1"/>
            <a:r>
              <a:rPr lang="en-US" sz="4000" dirty="0" smtClean="0"/>
              <a:t>Markov Models (Markov Chains)</a:t>
            </a:r>
          </a:p>
        </p:txBody>
      </p:sp>
      <p:sp>
        <p:nvSpPr>
          <p:cNvPr id="29700" name="Rectangle 3"/>
          <p:cNvSpPr>
            <a:spLocks noGrp="1" noChangeArrowheads="1"/>
          </p:cNvSpPr>
          <p:nvPr>
            <p:ph type="body" idx="1"/>
          </p:nvPr>
        </p:nvSpPr>
        <p:spPr>
          <a:xfrm>
            <a:off x="596900" y="2438400"/>
            <a:ext cx="8229600" cy="914400"/>
          </a:xfrm>
        </p:spPr>
        <p:txBody>
          <a:bodyPr rIns="132080"/>
          <a:lstStyle/>
          <a:p>
            <a:pPr eaLnBrk="1" hangingPunct="1">
              <a:lnSpc>
                <a:spcPct val="90000"/>
              </a:lnSpc>
            </a:pPr>
            <a:r>
              <a:rPr lang="en-US" sz="2800" smtClean="0"/>
              <a:t>A </a:t>
            </a:r>
            <a:r>
              <a:rPr lang="en-US" sz="2800" smtClean="0">
                <a:solidFill>
                  <a:srgbClr val="CC0000"/>
                </a:solidFill>
              </a:rPr>
              <a:t>Markov model</a:t>
            </a:r>
            <a:r>
              <a:rPr lang="en-US" sz="2800" smtClean="0"/>
              <a:t> defines</a:t>
            </a:r>
          </a:p>
          <a:p>
            <a:pPr marL="782638" lvl="1" eaLnBrk="1" hangingPunct="1">
              <a:lnSpc>
                <a:spcPct val="90000"/>
              </a:lnSpc>
            </a:pPr>
            <a:r>
              <a:rPr lang="en-US" smtClean="0"/>
              <a:t>a joint probability distribution:</a:t>
            </a:r>
          </a:p>
        </p:txBody>
      </p:sp>
      <p:grpSp>
        <p:nvGrpSpPr>
          <p:cNvPr id="29701" name="Group 6"/>
          <p:cNvGrpSpPr>
            <a:grpSpLocks/>
          </p:cNvGrpSpPr>
          <p:nvPr/>
        </p:nvGrpSpPr>
        <p:grpSpPr bwMode="auto">
          <a:xfrm>
            <a:off x="2616200" y="1447800"/>
            <a:ext cx="533400" cy="533400"/>
            <a:chOff x="0" y="0"/>
            <a:chExt cx="336" cy="336"/>
          </a:xfrm>
        </p:grpSpPr>
        <p:sp>
          <p:nvSpPr>
            <p:cNvPr id="29721" name="Oval 4"/>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29722" name="Rectangle 5"/>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2</a:t>
              </a:r>
            </a:p>
          </p:txBody>
        </p:sp>
      </p:grpSp>
      <p:cxnSp>
        <p:nvCxnSpPr>
          <p:cNvPr id="29702" name="AutoShape 7"/>
          <p:cNvCxnSpPr>
            <a:cxnSpLocks noChangeShapeType="1"/>
            <a:endCxn id="29721" idx="2"/>
          </p:cNvCxnSpPr>
          <p:nvPr/>
        </p:nvCxnSpPr>
        <p:spPr bwMode="auto">
          <a:xfrm>
            <a:off x="1968500" y="1714500"/>
            <a:ext cx="647700" cy="0"/>
          </a:xfrm>
          <a:prstGeom prst="straightConnector1">
            <a:avLst/>
          </a:prstGeom>
          <a:noFill/>
          <a:ln w="28575">
            <a:solidFill>
              <a:schemeClr val="tx1"/>
            </a:solidFill>
            <a:round/>
            <a:headEnd/>
            <a:tailEnd type="triangle" w="lg" len="lg"/>
          </a:ln>
        </p:spPr>
      </p:cxnSp>
      <p:grpSp>
        <p:nvGrpSpPr>
          <p:cNvPr id="29703" name="Group 10"/>
          <p:cNvGrpSpPr>
            <a:grpSpLocks/>
          </p:cNvGrpSpPr>
          <p:nvPr/>
        </p:nvGrpSpPr>
        <p:grpSpPr bwMode="auto">
          <a:xfrm>
            <a:off x="1701800" y="1447800"/>
            <a:ext cx="533400" cy="533400"/>
            <a:chOff x="0" y="0"/>
            <a:chExt cx="336" cy="336"/>
          </a:xfrm>
        </p:grpSpPr>
        <p:sp>
          <p:nvSpPr>
            <p:cNvPr id="29719" name="Oval 8"/>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29720" name="Rectangle 9"/>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p>
          </p:txBody>
        </p:sp>
      </p:grpSp>
      <p:grpSp>
        <p:nvGrpSpPr>
          <p:cNvPr id="29704" name="Group 13"/>
          <p:cNvGrpSpPr>
            <a:grpSpLocks/>
          </p:cNvGrpSpPr>
          <p:nvPr/>
        </p:nvGrpSpPr>
        <p:grpSpPr bwMode="auto">
          <a:xfrm>
            <a:off x="3530600" y="1447800"/>
            <a:ext cx="533400" cy="533400"/>
            <a:chOff x="0" y="0"/>
            <a:chExt cx="336" cy="336"/>
          </a:xfrm>
        </p:grpSpPr>
        <p:sp>
          <p:nvSpPr>
            <p:cNvPr id="29717" name="Oval 11"/>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29718" name="Rectangle 12"/>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3</a:t>
              </a:r>
            </a:p>
          </p:txBody>
        </p:sp>
      </p:grpSp>
      <p:cxnSp>
        <p:nvCxnSpPr>
          <p:cNvPr id="29705" name="AutoShape 14"/>
          <p:cNvCxnSpPr>
            <a:cxnSpLocks noChangeShapeType="1"/>
            <a:stCxn id="29717" idx="6"/>
            <a:endCxn id="29715" idx="2"/>
          </p:cNvCxnSpPr>
          <p:nvPr/>
        </p:nvCxnSpPr>
        <p:spPr bwMode="auto">
          <a:xfrm>
            <a:off x="4064000" y="1714500"/>
            <a:ext cx="381000" cy="0"/>
          </a:xfrm>
          <a:prstGeom prst="straightConnector1">
            <a:avLst/>
          </a:prstGeom>
          <a:noFill/>
          <a:ln w="28575">
            <a:solidFill>
              <a:schemeClr val="tx1"/>
            </a:solidFill>
            <a:round/>
            <a:headEnd/>
            <a:tailEnd type="triangle" w="lg" len="lg"/>
          </a:ln>
        </p:spPr>
      </p:cxnSp>
      <p:cxnSp>
        <p:nvCxnSpPr>
          <p:cNvPr id="29706" name="AutoShape 15"/>
          <p:cNvCxnSpPr>
            <a:cxnSpLocks noChangeShapeType="1"/>
            <a:stCxn id="29721" idx="6"/>
            <a:endCxn id="29717" idx="2"/>
          </p:cNvCxnSpPr>
          <p:nvPr/>
        </p:nvCxnSpPr>
        <p:spPr bwMode="auto">
          <a:xfrm>
            <a:off x="3149600" y="1714500"/>
            <a:ext cx="381000" cy="0"/>
          </a:xfrm>
          <a:prstGeom prst="straightConnector1">
            <a:avLst/>
          </a:prstGeom>
          <a:noFill/>
          <a:ln w="28575">
            <a:solidFill>
              <a:schemeClr val="tx1"/>
            </a:solidFill>
            <a:round/>
            <a:headEnd/>
            <a:tailEnd type="triangle" w="lg" len="lg"/>
          </a:ln>
        </p:spPr>
      </p:cxnSp>
      <p:grpSp>
        <p:nvGrpSpPr>
          <p:cNvPr id="29707" name="Group 18"/>
          <p:cNvGrpSpPr>
            <a:grpSpLocks/>
          </p:cNvGrpSpPr>
          <p:nvPr/>
        </p:nvGrpSpPr>
        <p:grpSpPr bwMode="auto">
          <a:xfrm>
            <a:off x="4445000" y="1447800"/>
            <a:ext cx="533400" cy="533400"/>
            <a:chOff x="0" y="0"/>
            <a:chExt cx="336" cy="336"/>
          </a:xfrm>
        </p:grpSpPr>
        <p:sp>
          <p:nvSpPr>
            <p:cNvPr id="29715" name="Oval 16"/>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29716" name="Rectangle 17"/>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4</a:t>
              </a:r>
            </a:p>
          </p:txBody>
        </p:sp>
      </p:grpSp>
      <p:sp>
        <p:nvSpPr>
          <p:cNvPr id="30739" name="Rectangle 19"/>
          <p:cNvSpPr>
            <a:spLocks/>
          </p:cNvSpPr>
          <p:nvPr/>
        </p:nvSpPr>
        <p:spPr bwMode="auto">
          <a:xfrm>
            <a:off x="601663" y="5016500"/>
            <a:ext cx="8229600" cy="990600"/>
          </a:xfrm>
          <a:prstGeom prst="rect">
            <a:avLst/>
          </a:prstGeom>
          <a:noFill/>
          <a:ln w="12700">
            <a:noFill/>
            <a:miter lim="800000"/>
            <a:headEnd/>
            <a:tailEnd/>
          </a:ln>
        </p:spPr>
        <p:txBody>
          <a:bodyPr lIns="0" tIns="0" rIns="40639" bIns="0"/>
          <a:lstStyle/>
          <a:p>
            <a:pPr marL="382588" indent="-342900">
              <a:lnSpc>
                <a:spcPct val="90000"/>
              </a:lnSpc>
              <a:spcBef>
                <a:spcPts val="7800"/>
              </a:spcBef>
              <a:buClr>
                <a:srgbClr val="333399"/>
              </a:buClr>
              <a:buSzPct val="100000"/>
              <a:buFont typeface="Wingdings" pitchFamily="2" charset="2"/>
              <a:buChar char="§"/>
            </a:pPr>
            <a:r>
              <a:rPr lang="en-US" sz="2800">
                <a:solidFill>
                  <a:srgbClr val="333399"/>
                </a:solidFill>
                <a:cs typeface="Arial" charset="0"/>
              </a:rPr>
              <a:t>One common inference problem:</a:t>
            </a:r>
          </a:p>
          <a:p>
            <a:pPr marL="725488" lvl="1" indent="-228600">
              <a:lnSpc>
                <a:spcPct val="90000"/>
              </a:lnSpc>
              <a:spcBef>
                <a:spcPts val="550"/>
              </a:spcBef>
              <a:buClr>
                <a:srgbClr val="333399"/>
              </a:buClr>
              <a:buSzPct val="100000"/>
              <a:buFont typeface="Wingdings" pitchFamily="2" charset="2"/>
              <a:buChar char="§"/>
            </a:pPr>
            <a:r>
              <a:rPr lang="en-US" sz="2600">
                <a:solidFill>
                  <a:schemeClr val="tx1"/>
                </a:solidFill>
                <a:cs typeface="Arial" charset="0"/>
              </a:rPr>
              <a:t>Compute marginals </a:t>
            </a:r>
            <a:r>
              <a:rPr lang="en-US" sz="2700">
                <a:solidFill>
                  <a:schemeClr val="tx1"/>
                </a:solidFill>
                <a:latin typeface="Times New Roman Italic" charset="0"/>
                <a:cs typeface="Times New Roman Italic" charset="0"/>
                <a:sym typeface="Times New Roman Italic" charset="0"/>
              </a:rPr>
              <a:t>P</a:t>
            </a:r>
            <a:r>
              <a:rPr lang="en-US" sz="2600">
                <a:solidFill>
                  <a:schemeClr val="tx1"/>
                </a:solidFill>
                <a:latin typeface="Times New Roman" pitchFamily="18" charset="0"/>
                <a:cs typeface="Times New Roman" pitchFamily="18" charset="0"/>
                <a:sym typeface="Times New Roman" pitchFamily="18" charset="0"/>
              </a:rPr>
              <a:t>(</a:t>
            </a:r>
            <a:r>
              <a:rPr lang="en-US" sz="2600">
                <a:solidFill>
                  <a:schemeClr val="tx1"/>
                </a:solidFill>
                <a:latin typeface="Times New Roman Italic" charset="0"/>
                <a:cs typeface="Times New Roman Italic" charset="0"/>
                <a:sym typeface="Times New Roman Italic" charset="0"/>
              </a:rPr>
              <a:t>X</a:t>
            </a:r>
            <a:r>
              <a:rPr lang="en-US" sz="2600" baseline="-24000">
                <a:solidFill>
                  <a:schemeClr val="tx1"/>
                </a:solidFill>
                <a:latin typeface="Times New Roman Italic" charset="0"/>
                <a:cs typeface="Times New Roman Italic" charset="0"/>
                <a:sym typeface="Times New Roman Italic" charset="0"/>
              </a:rPr>
              <a:t>t</a:t>
            </a:r>
            <a:r>
              <a:rPr lang="en-US" sz="2600">
                <a:solidFill>
                  <a:schemeClr val="tx1"/>
                </a:solidFill>
                <a:latin typeface="Times New Roman" pitchFamily="18" charset="0"/>
                <a:cs typeface="Times New Roman" pitchFamily="18" charset="0"/>
                <a:sym typeface="Times New Roman" pitchFamily="18" charset="0"/>
              </a:rPr>
              <a:t>)</a:t>
            </a:r>
            <a:r>
              <a:rPr lang="en-US" sz="2600" baseline="-24000">
                <a:solidFill>
                  <a:schemeClr val="tx1"/>
                </a:solidFill>
                <a:latin typeface="Times New Roman" pitchFamily="18" charset="0"/>
                <a:cs typeface="Times New Roman" pitchFamily="18" charset="0"/>
                <a:sym typeface="Times New Roman" pitchFamily="18" charset="0"/>
              </a:rPr>
              <a:t> </a:t>
            </a:r>
            <a:r>
              <a:rPr lang="en-US" sz="2600">
                <a:solidFill>
                  <a:schemeClr val="tx1"/>
                </a:solidFill>
                <a:cs typeface="Arial" charset="0"/>
              </a:rPr>
              <a:t>for all time steps </a:t>
            </a:r>
            <a:r>
              <a:rPr lang="en-US" sz="2600">
                <a:solidFill>
                  <a:schemeClr val="tx1"/>
                </a:solidFill>
                <a:latin typeface="Times New Roman Italic" charset="0"/>
                <a:cs typeface="Times New Roman Italic" charset="0"/>
                <a:sym typeface="Times New Roman Italic" charset="0"/>
              </a:rPr>
              <a:t>t</a:t>
            </a:r>
            <a:r>
              <a:rPr lang="en-US" sz="2600">
                <a:solidFill>
                  <a:schemeClr val="tx1"/>
                </a:solidFill>
                <a:cs typeface="Arial" charset="0"/>
              </a:rPr>
              <a:t> </a:t>
            </a:r>
          </a:p>
        </p:txBody>
      </p:sp>
      <p:grpSp>
        <p:nvGrpSpPr>
          <p:cNvPr id="29709" name="Group 24"/>
          <p:cNvGrpSpPr>
            <a:grpSpLocks/>
          </p:cNvGrpSpPr>
          <p:nvPr/>
        </p:nvGrpSpPr>
        <p:grpSpPr bwMode="auto">
          <a:xfrm>
            <a:off x="5037138" y="1447800"/>
            <a:ext cx="1350962" cy="533400"/>
            <a:chOff x="0" y="0"/>
            <a:chExt cx="850" cy="336"/>
          </a:xfrm>
        </p:grpSpPr>
        <p:grpSp>
          <p:nvGrpSpPr>
            <p:cNvPr id="29711" name="Group 22"/>
            <p:cNvGrpSpPr>
              <a:grpSpLocks/>
            </p:cNvGrpSpPr>
            <p:nvPr/>
          </p:nvGrpSpPr>
          <p:grpSpPr bwMode="auto">
            <a:xfrm>
              <a:off x="514" y="0"/>
              <a:ext cx="336" cy="336"/>
              <a:chOff x="0" y="0"/>
              <a:chExt cx="336" cy="336"/>
            </a:xfrm>
          </p:grpSpPr>
          <p:sp>
            <p:nvSpPr>
              <p:cNvPr id="29713" name="Oval 20"/>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29714" name="Rectangle 21"/>
              <p:cNvSpPr>
                <a:spLocks/>
              </p:cNvSpPr>
              <p:nvPr/>
            </p:nvSpPr>
            <p:spPr bwMode="auto">
              <a:xfrm>
                <a:off x="22" y="20"/>
                <a:ext cx="291"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N</a:t>
                </a:r>
              </a:p>
            </p:txBody>
          </p:sp>
        </p:grpSp>
        <p:sp>
          <p:nvSpPr>
            <p:cNvPr id="29712" name="Line 23"/>
            <p:cNvSpPr>
              <a:spLocks noChangeShapeType="1"/>
            </p:cNvSpPr>
            <p:nvPr/>
          </p:nvSpPr>
          <p:spPr bwMode="auto">
            <a:xfrm flipH="1">
              <a:off x="0" y="170"/>
              <a:ext cx="483" cy="0"/>
            </a:xfrm>
            <a:prstGeom prst="line">
              <a:avLst/>
            </a:prstGeom>
            <a:noFill/>
            <a:ln w="38100">
              <a:solidFill>
                <a:schemeClr val="tx1"/>
              </a:solidFill>
              <a:prstDash val="sysDot"/>
              <a:round/>
              <a:headEnd type="triangle" w="med" len="med"/>
              <a:tailEnd/>
            </a:ln>
          </p:spPr>
          <p:txBody>
            <a:bodyPr lIns="0" tIns="0" rIns="0" bIns="0"/>
            <a:lstStyle/>
            <a:p>
              <a:endParaRPr lang="en-US"/>
            </a:p>
          </p:txBody>
        </p:sp>
      </p:grpSp>
      <p:pic>
        <p:nvPicPr>
          <p:cNvPr id="30745" name="Picture 25"/>
          <p:cNvPicPr>
            <a:picLocks noChangeAspect="1" noChangeArrowheads="1"/>
          </p:cNvPicPr>
          <p:nvPr/>
        </p:nvPicPr>
        <p:blipFill>
          <a:blip r:embed="rId3" cstate="print"/>
          <a:srcRect/>
          <a:stretch>
            <a:fillRect/>
          </a:stretch>
        </p:blipFill>
        <p:spPr bwMode="auto">
          <a:xfrm>
            <a:off x="1397000" y="3594100"/>
            <a:ext cx="6337300" cy="1174750"/>
          </a:xfrm>
          <a:prstGeom prst="rect">
            <a:avLst/>
          </a:prstGeom>
          <a:noFill/>
          <a:ln w="9525">
            <a:noFill/>
            <a:round/>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074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9"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30723" name="Rectangle 2"/>
          <p:cNvSpPr>
            <a:spLocks noGrp="1" noChangeArrowheads="1"/>
          </p:cNvSpPr>
          <p:nvPr>
            <p:ph type="title"/>
          </p:nvPr>
        </p:nvSpPr>
        <p:spPr/>
        <p:txBody>
          <a:bodyPr rIns="132080"/>
          <a:lstStyle/>
          <a:p>
            <a:pPr indent="0" eaLnBrk="1" hangingPunct="1"/>
            <a:r>
              <a:rPr lang="en-US" smtClean="0"/>
              <a:t>Conditional Independence</a:t>
            </a:r>
          </a:p>
        </p:txBody>
      </p:sp>
      <p:sp>
        <p:nvSpPr>
          <p:cNvPr id="30724" name="Rectangle 3"/>
          <p:cNvSpPr>
            <a:spLocks noGrp="1" noChangeArrowheads="1"/>
          </p:cNvSpPr>
          <p:nvPr>
            <p:ph type="body" idx="1"/>
          </p:nvPr>
        </p:nvSpPr>
        <p:spPr>
          <a:xfrm>
            <a:off x="457200" y="2971800"/>
            <a:ext cx="8229600" cy="3886200"/>
          </a:xfrm>
        </p:spPr>
        <p:txBody>
          <a:bodyPr rIns="132080"/>
          <a:lstStyle/>
          <a:p>
            <a:pPr eaLnBrk="1" hangingPunct="1">
              <a:lnSpc>
                <a:spcPct val="80000"/>
              </a:lnSpc>
            </a:pPr>
            <a:r>
              <a:rPr lang="en-US" sz="2800" smtClean="0"/>
              <a:t>Basic conditional independence:</a:t>
            </a:r>
          </a:p>
          <a:p>
            <a:pPr marL="782638" lvl="1" eaLnBrk="1" hangingPunct="1">
              <a:lnSpc>
                <a:spcPct val="80000"/>
              </a:lnSpc>
            </a:pPr>
            <a:r>
              <a:rPr lang="en-US" sz="2400" smtClean="0"/>
              <a:t>Past and future independent of the present</a:t>
            </a:r>
          </a:p>
          <a:p>
            <a:pPr marL="782638" lvl="1" eaLnBrk="1" hangingPunct="1">
              <a:lnSpc>
                <a:spcPct val="80000"/>
              </a:lnSpc>
            </a:pPr>
            <a:r>
              <a:rPr lang="en-US" sz="2400" smtClean="0"/>
              <a:t>Each time step only depends on the previous</a:t>
            </a:r>
          </a:p>
          <a:p>
            <a:pPr marL="782638" lvl="1" eaLnBrk="1" hangingPunct="1">
              <a:lnSpc>
                <a:spcPct val="80000"/>
              </a:lnSpc>
            </a:pPr>
            <a:r>
              <a:rPr lang="en-US" sz="2400" smtClean="0"/>
              <a:t>This is called the (first order) Markov property</a:t>
            </a:r>
          </a:p>
          <a:p>
            <a:pPr marL="782638" lvl="1" eaLnBrk="1" hangingPunct="1">
              <a:lnSpc>
                <a:spcPct val="80000"/>
              </a:lnSpc>
            </a:pPr>
            <a:endParaRPr lang="en-US" sz="2400" smtClean="0"/>
          </a:p>
          <a:p>
            <a:pPr eaLnBrk="1" hangingPunct="1">
              <a:lnSpc>
                <a:spcPct val="80000"/>
              </a:lnSpc>
            </a:pPr>
            <a:r>
              <a:rPr lang="en-US" sz="2800" smtClean="0"/>
              <a:t>Note that the chain is just a (growing) BN</a:t>
            </a:r>
          </a:p>
          <a:p>
            <a:pPr marL="782638" lvl="1" eaLnBrk="1" hangingPunct="1">
              <a:lnSpc>
                <a:spcPct val="80000"/>
              </a:lnSpc>
            </a:pPr>
            <a:r>
              <a:rPr lang="en-US" sz="2400" smtClean="0"/>
              <a:t>We can always use generic BN reasoning on it if we truncate the chain at a fixed length</a:t>
            </a:r>
          </a:p>
        </p:txBody>
      </p:sp>
      <p:sp>
        <p:nvSpPr>
          <p:cNvPr id="30725" name="Oval 4"/>
          <p:cNvSpPr>
            <a:spLocks/>
          </p:cNvSpPr>
          <p:nvPr/>
        </p:nvSpPr>
        <p:spPr bwMode="auto">
          <a:xfrm>
            <a:off x="6477000" y="1981200"/>
            <a:ext cx="533400" cy="533400"/>
          </a:xfrm>
          <a:prstGeom prst="ellipse">
            <a:avLst/>
          </a:prstGeom>
          <a:solidFill>
            <a:srgbClr val="FFFFFF"/>
          </a:solidFill>
          <a:ln w="28575">
            <a:solidFill>
              <a:srgbClr val="FFFFFF"/>
            </a:solidFill>
            <a:round/>
            <a:headEnd/>
            <a:tailEnd/>
          </a:ln>
        </p:spPr>
        <p:txBody>
          <a:bodyPr lIns="0" tIns="0" rIns="0" bIns="0"/>
          <a:lstStyle/>
          <a:p>
            <a:endParaRPr lang="en-US"/>
          </a:p>
        </p:txBody>
      </p:sp>
      <p:grpSp>
        <p:nvGrpSpPr>
          <p:cNvPr id="30726" name="Group 7"/>
          <p:cNvGrpSpPr>
            <a:grpSpLocks/>
          </p:cNvGrpSpPr>
          <p:nvPr/>
        </p:nvGrpSpPr>
        <p:grpSpPr bwMode="auto">
          <a:xfrm>
            <a:off x="3276600" y="1981200"/>
            <a:ext cx="533400" cy="533400"/>
            <a:chOff x="0" y="0"/>
            <a:chExt cx="336" cy="336"/>
          </a:xfrm>
        </p:grpSpPr>
        <p:sp>
          <p:nvSpPr>
            <p:cNvPr id="30740" name="Oval 5"/>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30741" name="Rectangle 6"/>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2</a:t>
              </a:r>
            </a:p>
          </p:txBody>
        </p:sp>
      </p:grpSp>
      <p:cxnSp>
        <p:nvCxnSpPr>
          <p:cNvPr id="30727" name="AutoShape 8"/>
          <p:cNvCxnSpPr>
            <a:cxnSpLocks noChangeShapeType="1"/>
            <a:endCxn id="30741" idx="1"/>
          </p:cNvCxnSpPr>
          <p:nvPr/>
        </p:nvCxnSpPr>
        <p:spPr bwMode="auto">
          <a:xfrm>
            <a:off x="2628900" y="2247900"/>
            <a:ext cx="704850" cy="0"/>
          </a:xfrm>
          <a:prstGeom prst="straightConnector1">
            <a:avLst/>
          </a:prstGeom>
          <a:noFill/>
          <a:ln w="28575">
            <a:solidFill>
              <a:schemeClr val="tx1"/>
            </a:solidFill>
            <a:round/>
            <a:headEnd/>
            <a:tailEnd type="triangle" w="lg" len="lg"/>
          </a:ln>
        </p:spPr>
      </p:cxnSp>
      <p:grpSp>
        <p:nvGrpSpPr>
          <p:cNvPr id="30728" name="Group 11"/>
          <p:cNvGrpSpPr>
            <a:grpSpLocks/>
          </p:cNvGrpSpPr>
          <p:nvPr/>
        </p:nvGrpSpPr>
        <p:grpSpPr bwMode="auto">
          <a:xfrm>
            <a:off x="2362200" y="1981200"/>
            <a:ext cx="533400" cy="533400"/>
            <a:chOff x="0" y="0"/>
            <a:chExt cx="336" cy="336"/>
          </a:xfrm>
        </p:grpSpPr>
        <p:sp>
          <p:nvSpPr>
            <p:cNvPr id="30738" name="Oval 9"/>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30739" name="Rectangle 10"/>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p>
          </p:txBody>
        </p:sp>
      </p:grpSp>
      <p:grpSp>
        <p:nvGrpSpPr>
          <p:cNvPr id="30729" name="Group 14"/>
          <p:cNvGrpSpPr>
            <a:grpSpLocks/>
          </p:cNvGrpSpPr>
          <p:nvPr/>
        </p:nvGrpSpPr>
        <p:grpSpPr bwMode="auto">
          <a:xfrm>
            <a:off x="4191000" y="1981200"/>
            <a:ext cx="533400" cy="533400"/>
            <a:chOff x="0" y="0"/>
            <a:chExt cx="336" cy="336"/>
          </a:xfrm>
        </p:grpSpPr>
        <p:sp>
          <p:nvSpPr>
            <p:cNvPr id="30736" name="Oval 12"/>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p>
          </p:txBody>
        </p:sp>
        <p:sp>
          <p:nvSpPr>
            <p:cNvPr id="30737" name="Rectangle 13"/>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3</a:t>
              </a:r>
            </a:p>
          </p:txBody>
        </p:sp>
      </p:grpSp>
      <p:cxnSp>
        <p:nvCxnSpPr>
          <p:cNvPr id="30730" name="AutoShape 15"/>
          <p:cNvCxnSpPr>
            <a:cxnSpLocks noChangeShapeType="1"/>
            <a:stCxn id="30736" idx="6"/>
            <a:endCxn id="30734" idx="2"/>
          </p:cNvCxnSpPr>
          <p:nvPr/>
        </p:nvCxnSpPr>
        <p:spPr bwMode="auto">
          <a:xfrm>
            <a:off x="4724400" y="2247900"/>
            <a:ext cx="381000" cy="0"/>
          </a:xfrm>
          <a:prstGeom prst="straightConnector1">
            <a:avLst/>
          </a:prstGeom>
          <a:noFill/>
          <a:ln w="28575">
            <a:solidFill>
              <a:schemeClr val="tx1"/>
            </a:solidFill>
            <a:round/>
            <a:headEnd/>
            <a:tailEnd type="triangle" w="lg" len="lg"/>
          </a:ln>
        </p:spPr>
      </p:cxnSp>
      <p:cxnSp>
        <p:nvCxnSpPr>
          <p:cNvPr id="30731" name="AutoShape 16"/>
          <p:cNvCxnSpPr>
            <a:cxnSpLocks noChangeShapeType="1"/>
            <a:stCxn id="30740" idx="6"/>
            <a:endCxn id="30736" idx="2"/>
          </p:cNvCxnSpPr>
          <p:nvPr/>
        </p:nvCxnSpPr>
        <p:spPr bwMode="auto">
          <a:xfrm>
            <a:off x="3810000" y="2247900"/>
            <a:ext cx="381000" cy="0"/>
          </a:xfrm>
          <a:prstGeom prst="straightConnector1">
            <a:avLst/>
          </a:prstGeom>
          <a:noFill/>
          <a:ln w="28575">
            <a:solidFill>
              <a:schemeClr val="tx1"/>
            </a:solidFill>
            <a:round/>
            <a:headEnd/>
            <a:tailEnd type="triangle" w="lg" len="lg"/>
          </a:ln>
        </p:spPr>
      </p:cxnSp>
      <p:grpSp>
        <p:nvGrpSpPr>
          <p:cNvPr id="30732" name="Group 19"/>
          <p:cNvGrpSpPr>
            <a:grpSpLocks/>
          </p:cNvGrpSpPr>
          <p:nvPr/>
        </p:nvGrpSpPr>
        <p:grpSpPr bwMode="auto">
          <a:xfrm>
            <a:off x="5105400" y="1981200"/>
            <a:ext cx="533400" cy="533400"/>
            <a:chOff x="0" y="0"/>
            <a:chExt cx="336" cy="336"/>
          </a:xfrm>
        </p:grpSpPr>
        <p:sp>
          <p:nvSpPr>
            <p:cNvPr id="30734" name="Oval 17"/>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30735" name="Rectangle 18"/>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4</a:t>
              </a:r>
            </a:p>
          </p:txBody>
        </p:sp>
      </p:grpSp>
      <p:cxnSp>
        <p:nvCxnSpPr>
          <p:cNvPr id="30733" name="AutoShape 20"/>
          <p:cNvCxnSpPr>
            <a:cxnSpLocks noChangeShapeType="1"/>
          </p:cNvCxnSpPr>
          <p:nvPr/>
        </p:nvCxnSpPr>
        <p:spPr bwMode="auto">
          <a:xfrm rot="10800000" flipH="1">
            <a:off x="5372100" y="2247900"/>
            <a:ext cx="1371600" cy="0"/>
          </a:xfrm>
          <a:prstGeom prst="straightConnector1">
            <a:avLst/>
          </a:prstGeom>
          <a:noFill/>
          <a:ln w="28575">
            <a:solidFill>
              <a:schemeClr val="tx1"/>
            </a:solidFill>
            <a:prstDash val="dash"/>
            <a:round/>
            <a:headEnd/>
            <a:tailEnd type="triangle" w="lg" len="lg"/>
          </a:ln>
        </p:spPr>
      </p:cxn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31747" name="Rectangle 2"/>
          <p:cNvSpPr>
            <a:spLocks noGrp="1" noChangeArrowheads="1"/>
          </p:cNvSpPr>
          <p:nvPr>
            <p:ph type="title"/>
          </p:nvPr>
        </p:nvSpPr>
        <p:spPr/>
        <p:txBody>
          <a:bodyPr rIns="132080"/>
          <a:lstStyle/>
          <a:p>
            <a:pPr indent="0" eaLnBrk="1" hangingPunct="1"/>
            <a:r>
              <a:rPr lang="en-US" smtClean="0"/>
              <a:t>Example: Markov Chain</a:t>
            </a:r>
          </a:p>
        </p:txBody>
      </p:sp>
      <p:sp>
        <p:nvSpPr>
          <p:cNvPr id="31748" name="Rectangle 3"/>
          <p:cNvSpPr>
            <a:spLocks noGrp="1" noChangeArrowheads="1"/>
          </p:cNvSpPr>
          <p:nvPr>
            <p:ph type="body" idx="1"/>
          </p:nvPr>
        </p:nvSpPr>
        <p:spPr/>
        <p:txBody>
          <a:bodyPr rIns="132080"/>
          <a:lstStyle/>
          <a:p>
            <a:pPr eaLnBrk="1" hangingPunct="1"/>
            <a:r>
              <a:rPr lang="en-US" sz="2800" smtClean="0"/>
              <a:t>Weather:</a:t>
            </a:r>
          </a:p>
          <a:p>
            <a:pPr marL="782638" lvl="1" eaLnBrk="1" hangingPunct="1"/>
            <a:r>
              <a:rPr lang="en-US" sz="2400" smtClean="0"/>
              <a:t>States: X = {rain, sun}</a:t>
            </a:r>
          </a:p>
          <a:p>
            <a:pPr marL="782638" lvl="1" eaLnBrk="1" hangingPunct="1"/>
            <a:r>
              <a:rPr lang="en-US" sz="2400" smtClean="0"/>
              <a:t>Transitions:</a:t>
            </a:r>
          </a:p>
          <a:p>
            <a:pPr marL="782638" lvl="1" eaLnBrk="1" hangingPunct="1"/>
            <a:endParaRPr lang="en-US" sz="2400" smtClean="0"/>
          </a:p>
          <a:p>
            <a:pPr marL="782638" lvl="1" eaLnBrk="1" hangingPunct="1"/>
            <a:endParaRPr lang="en-US" sz="2400" smtClean="0"/>
          </a:p>
          <a:p>
            <a:pPr marL="782638" lvl="1" eaLnBrk="1" hangingPunct="1"/>
            <a:r>
              <a:rPr lang="en-US" sz="2400" smtClean="0"/>
              <a:t>Initial distribution: 1.0 sun</a:t>
            </a:r>
          </a:p>
          <a:p>
            <a:pPr marL="782638" lvl="1" eaLnBrk="1" hangingPunct="1"/>
            <a:r>
              <a:rPr lang="en-US" sz="2400" smtClean="0"/>
              <a:t>What’s the probability distribution after one step?</a:t>
            </a:r>
          </a:p>
        </p:txBody>
      </p:sp>
      <p:grpSp>
        <p:nvGrpSpPr>
          <p:cNvPr id="31749" name="Group 6"/>
          <p:cNvGrpSpPr>
            <a:grpSpLocks/>
          </p:cNvGrpSpPr>
          <p:nvPr/>
        </p:nvGrpSpPr>
        <p:grpSpPr bwMode="auto">
          <a:xfrm>
            <a:off x="4938713" y="2452688"/>
            <a:ext cx="609600" cy="609600"/>
            <a:chOff x="0" y="0"/>
            <a:chExt cx="384" cy="384"/>
          </a:xfrm>
        </p:grpSpPr>
        <p:sp>
          <p:nvSpPr>
            <p:cNvPr id="31767" name="Oval 4"/>
            <p:cNvSpPr>
              <a:spLocks/>
            </p:cNvSpPr>
            <p:nvPr/>
          </p:nvSpPr>
          <p:spPr bwMode="auto">
            <a:xfrm>
              <a:off x="0" y="0"/>
              <a:ext cx="384" cy="384"/>
            </a:xfrm>
            <a:prstGeom prst="ellipse">
              <a:avLst/>
            </a:prstGeom>
            <a:solidFill>
              <a:schemeClr val="accent1"/>
            </a:solidFill>
            <a:ln w="28575">
              <a:solidFill>
                <a:schemeClr val="tx1"/>
              </a:solidFill>
              <a:round/>
              <a:headEnd/>
              <a:tailEnd/>
            </a:ln>
          </p:spPr>
          <p:txBody>
            <a:bodyPr lIns="0" tIns="0" rIns="0" bIns="0"/>
            <a:lstStyle/>
            <a:p>
              <a:endParaRPr lang="en-US"/>
            </a:p>
          </p:txBody>
        </p:sp>
        <p:sp>
          <p:nvSpPr>
            <p:cNvPr id="31768" name="Rectangle 5"/>
            <p:cNvSpPr>
              <a:spLocks/>
            </p:cNvSpPr>
            <p:nvPr/>
          </p:nvSpPr>
          <p:spPr bwMode="auto">
            <a:xfrm>
              <a:off x="31" y="88"/>
              <a:ext cx="321" cy="208"/>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cs typeface="Arial" charset="0"/>
                </a:rPr>
                <a:t>rain</a:t>
              </a:r>
            </a:p>
          </p:txBody>
        </p:sp>
      </p:grpSp>
      <p:grpSp>
        <p:nvGrpSpPr>
          <p:cNvPr id="31750" name="Group 9"/>
          <p:cNvGrpSpPr>
            <a:grpSpLocks/>
          </p:cNvGrpSpPr>
          <p:nvPr/>
        </p:nvGrpSpPr>
        <p:grpSpPr bwMode="auto">
          <a:xfrm>
            <a:off x="6386513" y="2452688"/>
            <a:ext cx="609600" cy="609600"/>
            <a:chOff x="0" y="0"/>
            <a:chExt cx="384" cy="384"/>
          </a:xfrm>
        </p:grpSpPr>
        <p:sp>
          <p:nvSpPr>
            <p:cNvPr id="31765" name="Oval 7"/>
            <p:cNvSpPr>
              <a:spLocks/>
            </p:cNvSpPr>
            <p:nvPr/>
          </p:nvSpPr>
          <p:spPr bwMode="auto">
            <a:xfrm>
              <a:off x="0" y="0"/>
              <a:ext cx="384" cy="384"/>
            </a:xfrm>
            <a:prstGeom prst="ellipse">
              <a:avLst/>
            </a:prstGeom>
            <a:solidFill>
              <a:srgbClr val="FFCC00"/>
            </a:solidFill>
            <a:ln w="28575">
              <a:solidFill>
                <a:schemeClr val="tx1"/>
              </a:solidFill>
              <a:round/>
              <a:headEnd/>
              <a:tailEnd/>
            </a:ln>
          </p:spPr>
          <p:txBody>
            <a:bodyPr lIns="0" tIns="0" rIns="0" bIns="0"/>
            <a:lstStyle/>
            <a:p>
              <a:endParaRPr lang="en-US"/>
            </a:p>
          </p:txBody>
        </p:sp>
        <p:sp>
          <p:nvSpPr>
            <p:cNvPr id="31766" name="Rectangle 8"/>
            <p:cNvSpPr>
              <a:spLocks/>
            </p:cNvSpPr>
            <p:nvPr/>
          </p:nvSpPr>
          <p:spPr bwMode="auto">
            <a:xfrm>
              <a:off x="35" y="88"/>
              <a:ext cx="313" cy="208"/>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cs typeface="Arial" charset="0"/>
                </a:rPr>
                <a:t>sun</a:t>
              </a:r>
            </a:p>
          </p:txBody>
        </p:sp>
      </p:grpSp>
      <p:cxnSp>
        <p:nvCxnSpPr>
          <p:cNvPr id="31751" name="AutoShape 10"/>
          <p:cNvCxnSpPr>
            <a:cxnSpLocks noChangeShapeType="1"/>
          </p:cNvCxnSpPr>
          <p:nvPr/>
        </p:nvCxnSpPr>
        <p:spPr bwMode="auto">
          <a:xfrm flipV="1">
            <a:off x="5562600" y="2743200"/>
            <a:ext cx="776287" cy="14288"/>
          </a:xfrm>
          <a:prstGeom prst="straightConnector1">
            <a:avLst/>
          </a:prstGeom>
          <a:noFill/>
          <a:ln w="28575">
            <a:solidFill>
              <a:schemeClr val="tx1"/>
            </a:solidFill>
            <a:round/>
            <a:headEnd/>
            <a:tailEnd type="triangle" w="med" len="med"/>
          </a:ln>
        </p:spPr>
      </p:cxnSp>
      <p:cxnSp>
        <p:nvCxnSpPr>
          <p:cNvPr id="31752" name="AutoShape 11"/>
          <p:cNvCxnSpPr>
            <a:cxnSpLocks noChangeShapeType="1"/>
          </p:cNvCxnSpPr>
          <p:nvPr/>
        </p:nvCxnSpPr>
        <p:spPr bwMode="auto">
          <a:xfrm flipH="1">
            <a:off x="5638800" y="2819400"/>
            <a:ext cx="776288" cy="0"/>
          </a:xfrm>
          <a:prstGeom prst="straightConnector1">
            <a:avLst/>
          </a:prstGeom>
          <a:noFill/>
          <a:ln w="28575">
            <a:solidFill>
              <a:schemeClr val="tx1"/>
            </a:solidFill>
            <a:round/>
            <a:headEnd/>
            <a:tailEnd type="triangle" w="med" len="med"/>
          </a:ln>
        </p:spPr>
      </p:cxnSp>
      <p:sp>
        <p:nvSpPr>
          <p:cNvPr id="31753" name="Freeform 12"/>
          <p:cNvSpPr>
            <a:spLocks/>
          </p:cNvSpPr>
          <p:nvPr/>
        </p:nvSpPr>
        <p:spPr bwMode="auto">
          <a:xfrm rot="16200000" flipH="1">
            <a:off x="6788944" y="2151856"/>
            <a:ext cx="720725" cy="487363"/>
          </a:xfrm>
          <a:custGeom>
            <a:avLst/>
            <a:gdLst>
              <a:gd name="T0" fmla="*/ 490026 w 21600"/>
              <a:gd name="T1" fmla="*/ 0 h 21600"/>
              <a:gd name="T2" fmla="*/ 0 w 21600"/>
              <a:gd name="T3" fmla="*/ 243682 h 21600"/>
              <a:gd name="T4" fmla="*/ 360362 w 21600"/>
              <a:gd name="T5" fmla="*/ 487363 h 21600"/>
              <a:gd name="T6" fmla="*/ 720725 w 21600"/>
              <a:gd name="T7" fmla="*/ 1031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686" y="0"/>
                </a:moveTo>
                <a:cubicBezTo>
                  <a:pt x="7343" y="0"/>
                  <a:pt x="0" y="5400"/>
                  <a:pt x="0" y="10800"/>
                </a:cubicBezTo>
                <a:cubicBezTo>
                  <a:pt x="0" y="16200"/>
                  <a:pt x="5400" y="21600"/>
                  <a:pt x="10800" y="21600"/>
                </a:cubicBezTo>
                <a:cubicBezTo>
                  <a:pt x="16200" y="21600"/>
                  <a:pt x="21600" y="13087"/>
                  <a:pt x="21600" y="4573"/>
                </a:cubicBezTo>
              </a:path>
            </a:pathLst>
          </a:custGeom>
          <a:noFill/>
          <a:ln w="28575" cap="flat">
            <a:solidFill>
              <a:schemeClr val="tx1"/>
            </a:solidFill>
            <a:prstDash val="solid"/>
            <a:round/>
            <a:headEnd type="none" w="med" len="med"/>
            <a:tailEnd type="triangle" w="med" len="med"/>
          </a:ln>
        </p:spPr>
        <p:txBody>
          <a:bodyPr lIns="0" tIns="0" rIns="0" bIns="0"/>
          <a:lstStyle/>
          <a:p>
            <a:endParaRPr lang="en-US"/>
          </a:p>
        </p:txBody>
      </p:sp>
      <p:sp>
        <p:nvSpPr>
          <p:cNvPr id="31754" name="Freeform 13"/>
          <p:cNvSpPr>
            <a:spLocks/>
          </p:cNvSpPr>
          <p:nvPr/>
        </p:nvSpPr>
        <p:spPr bwMode="auto">
          <a:xfrm rot="5400000" flipH="1">
            <a:off x="4375944" y="2912269"/>
            <a:ext cx="806450" cy="493712"/>
          </a:xfrm>
          <a:custGeom>
            <a:avLst/>
            <a:gdLst>
              <a:gd name="T0" fmla="*/ 575828 w 21600"/>
              <a:gd name="T1" fmla="*/ 0 h 21600"/>
              <a:gd name="T2" fmla="*/ 0 w 21600"/>
              <a:gd name="T3" fmla="*/ 246856 h 21600"/>
              <a:gd name="T4" fmla="*/ 403225 w 21600"/>
              <a:gd name="T5" fmla="*/ 493712 h 21600"/>
              <a:gd name="T6" fmla="*/ 806450 w 21600"/>
              <a:gd name="T7" fmla="*/ 10317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423" y="0"/>
                </a:moveTo>
                <a:cubicBezTo>
                  <a:pt x="7711" y="0"/>
                  <a:pt x="0" y="5400"/>
                  <a:pt x="0" y="10800"/>
                </a:cubicBezTo>
                <a:cubicBezTo>
                  <a:pt x="0" y="16200"/>
                  <a:pt x="5400" y="21600"/>
                  <a:pt x="10800" y="21600"/>
                </a:cubicBezTo>
                <a:cubicBezTo>
                  <a:pt x="16200" y="21600"/>
                  <a:pt x="21600" y="13057"/>
                  <a:pt x="21600" y="4514"/>
                </a:cubicBezTo>
              </a:path>
            </a:pathLst>
          </a:custGeom>
          <a:noFill/>
          <a:ln w="28575" cap="flat">
            <a:solidFill>
              <a:schemeClr val="tx1"/>
            </a:solidFill>
            <a:prstDash val="solid"/>
            <a:round/>
            <a:headEnd type="none" w="med" len="med"/>
            <a:tailEnd type="triangle" w="med" len="med"/>
          </a:ln>
        </p:spPr>
        <p:txBody>
          <a:bodyPr lIns="0" tIns="0" rIns="0" bIns="0"/>
          <a:lstStyle/>
          <a:p>
            <a:endParaRPr lang="en-US"/>
          </a:p>
        </p:txBody>
      </p:sp>
      <p:sp>
        <p:nvSpPr>
          <p:cNvPr id="31755" name="Rectangle 14"/>
          <p:cNvSpPr>
            <a:spLocks/>
          </p:cNvSpPr>
          <p:nvPr/>
        </p:nvSpPr>
        <p:spPr bwMode="auto">
          <a:xfrm>
            <a:off x="7467600" y="1905000"/>
            <a:ext cx="546100" cy="355600"/>
          </a:xfrm>
          <a:prstGeom prst="rect">
            <a:avLst/>
          </a:prstGeom>
          <a:noFill/>
          <a:ln w="12700">
            <a:noFill/>
            <a:miter lim="800000"/>
            <a:headEnd/>
            <a:tailEnd/>
          </a:ln>
        </p:spPr>
        <p:txBody>
          <a:bodyPr lIns="0" tIns="0" rIns="40639" bIns="0"/>
          <a:lstStyle/>
          <a:p>
            <a:pPr marL="39688">
              <a:spcBef>
                <a:spcPts val="1050"/>
              </a:spcBef>
            </a:pPr>
            <a:r>
              <a:rPr lang="en-US">
                <a:solidFill>
                  <a:schemeClr val="tx1"/>
                </a:solidFill>
                <a:cs typeface="Arial" charset="0"/>
              </a:rPr>
              <a:t>0.9</a:t>
            </a:r>
          </a:p>
        </p:txBody>
      </p:sp>
      <p:sp>
        <p:nvSpPr>
          <p:cNvPr id="31756" name="Rectangle 15"/>
          <p:cNvSpPr>
            <a:spLocks/>
          </p:cNvSpPr>
          <p:nvPr/>
        </p:nvSpPr>
        <p:spPr bwMode="auto">
          <a:xfrm>
            <a:off x="3962400" y="3200400"/>
            <a:ext cx="546100" cy="355600"/>
          </a:xfrm>
          <a:prstGeom prst="rect">
            <a:avLst/>
          </a:prstGeom>
          <a:noFill/>
          <a:ln w="12700">
            <a:noFill/>
            <a:miter lim="800000"/>
            <a:headEnd/>
            <a:tailEnd/>
          </a:ln>
        </p:spPr>
        <p:txBody>
          <a:bodyPr lIns="0" tIns="0" rIns="40639" bIns="0"/>
          <a:lstStyle/>
          <a:p>
            <a:pPr marL="39688">
              <a:spcBef>
                <a:spcPts val="1050"/>
              </a:spcBef>
            </a:pPr>
            <a:r>
              <a:rPr lang="en-US">
                <a:solidFill>
                  <a:schemeClr val="tx1"/>
                </a:solidFill>
                <a:cs typeface="Arial" charset="0"/>
              </a:rPr>
              <a:t>0.9</a:t>
            </a:r>
          </a:p>
        </p:txBody>
      </p:sp>
      <p:sp>
        <p:nvSpPr>
          <p:cNvPr id="31757" name="Rectangle 16"/>
          <p:cNvSpPr>
            <a:spLocks/>
          </p:cNvSpPr>
          <p:nvPr/>
        </p:nvSpPr>
        <p:spPr bwMode="auto">
          <a:xfrm>
            <a:off x="5715000" y="2108200"/>
            <a:ext cx="546100" cy="355600"/>
          </a:xfrm>
          <a:prstGeom prst="rect">
            <a:avLst/>
          </a:prstGeom>
          <a:noFill/>
          <a:ln w="12700">
            <a:noFill/>
            <a:miter lim="800000"/>
            <a:headEnd/>
            <a:tailEnd/>
          </a:ln>
        </p:spPr>
        <p:txBody>
          <a:bodyPr lIns="0" tIns="0" rIns="40639" bIns="0"/>
          <a:lstStyle/>
          <a:p>
            <a:pPr marL="39688">
              <a:spcBef>
                <a:spcPts val="1050"/>
              </a:spcBef>
            </a:pPr>
            <a:r>
              <a:rPr lang="en-US">
                <a:solidFill>
                  <a:schemeClr val="tx1"/>
                </a:solidFill>
                <a:cs typeface="Arial" charset="0"/>
              </a:rPr>
              <a:t>0.1</a:t>
            </a:r>
          </a:p>
        </p:txBody>
      </p:sp>
      <p:sp>
        <p:nvSpPr>
          <p:cNvPr id="31758" name="Rectangle 17"/>
          <p:cNvSpPr>
            <a:spLocks/>
          </p:cNvSpPr>
          <p:nvPr/>
        </p:nvSpPr>
        <p:spPr bwMode="auto">
          <a:xfrm>
            <a:off x="5715000" y="2986088"/>
            <a:ext cx="546100" cy="355600"/>
          </a:xfrm>
          <a:prstGeom prst="rect">
            <a:avLst/>
          </a:prstGeom>
          <a:noFill/>
          <a:ln w="12700">
            <a:noFill/>
            <a:miter lim="800000"/>
            <a:headEnd/>
            <a:tailEnd/>
          </a:ln>
        </p:spPr>
        <p:txBody>
          <a:bodyPr lIns="0" tIns="0" rIns="40639" bIns="0"/>
          <a:lstStyle/>
          <a:p>
            <a:pPr marL="39688">
              <a:spcBef>
                <a:spcPts val="1050"/>
              </a:spcBef>
            </a:pPr>
            <a:r>
              <a:rPr lang="en-US">
                <a:solidFill>
                  <a:schemeClr val="tx1"/>
                </a:solidFill>
                <a:cs typeface="Arial" charset="0"/>
              </a:rPr>
              <a:t>0.1</a:t>
            </a:r>
          </a:p>
        </p:txBody>
      </p:sp>
      <p:grpSp>
        <p:nvGrpSpPr>
          <p:cNvPr id="31759" name="Group 20"/>
          <p:cNvGrpSpPr>
            <a:grpSpLocks/>
          </p:cNvGrpSpPr>
          <p:nvPr/>
        </p:nvGrpSpPr>
        <p:grpSpPr bwMode="auto">
          <a:xfrm>
            <a:off x="7038975" y="3124200"/>
            <a:ext cx="1800225" cy="838200"/>
            <a:chOff x="0" y="0"/>
            <a:chExt cx="1134" cy="528"/>
          </a:xfrm>
        </p:grpSpPr>
        <p:sp>
          <p:nvSpPr>
            <p:cNvPr id="31763" name="AutoShape 18"/>
            <p:cNvSpPr>
              <a:spLocks/>
            </p:cNvSpPr>
            <p:nvPr/>
          </p:nvSpPr>
          <p:spPr bwMode="auto">
            <a:xfrm>
              <a:off x="0" y="0"/>
              <a:ext cx="1134" cy="528"/>
            </a:xfrm>
            <a:custGeom>
              <a:avLst/>
              <a:gdLst/>
              <a:ahLst/>
              <a:cxnLst>
                <a:cxn ang="0">
                  <a:pos x="5143" y="0"/>
                </a:cxn>
                <a:cxn ang="0">
                  <a:pos x="5143" y="3600"/>
                </a:cxn>
                <a:cxn ang="0">
                  <a:pos x="0" y="82"/>
                </a:cxn>
                <a:cxn ang="0">
                  <a:pos x="5143" y="9000"/>
                </a:cxn>
                <a:cxn ang="0">
                  <a:pos x="5143" y="21600"/>
                </a:cxn>
                <a:cxn ang="0">
                  <a:pos x="7886" y="21600"/>
                </a:cxn>
                <a:cxn ang="0">
                  <a:pos x="12000" y="21600"/>
                </a:cxn>
                <a:cxn ang="0">
                  <a:pos x="21600" y="21600"/>
                </a:cxn>
                <a:cxn ang="0">
                  <a:pos x="21600" y="9000"/>
                </a:cxn>
                <a:cxn ang="0">
                  <a:pos x="21600" y="3600"/>
                </a:cxn>
                <a:cxn ang="0">
                  <a:pos x="21600" y="0"/>
                </a:cxn>
                <a:cxn ang="0">
                  <a:pos x="12000" y="0"/>
                </a:cxn>
                <a:cxn ang="0">
                  <a:pos x="7886" y="0"/>
                </a:cxn>
                <a:cxn ang="0">
                  <a:pos x="5143" y="0"/>
                </a:cxn>
                <a:cxn ang="0">
                  <a:pos x="5143" y="0"/>
                </a:cxn>
              </a:cxnLst>
              <a:rect l="0" t="0" r="r" b="b"/>
              <a:pathLst>
                <a:path w="21600" h="21600">
                  <a:moveTo>
                    <a:pt x="5143" y="0"/>
                  </a:moveTo>
                  <a:lnTo>
                    <a:pt x="5143" y="3600"/>
                  </a:lnTo>
                  <a:lnTo>
                    <a:pt x="0" y="82"/>
                  </a:lnTo>
                  <a:lnTo>
                    <a:pt x="5143" y="9000"/>
                  </a:lnTo>
                  <a:lnTo>
                    <a:pt x="5143" y="21600"/>
                  </a:lnTo>
                  <a:lnTo>
                    <a:pt x="7886" y="21600"/>
                  </a:lnTo>
                  <a:lnTo>
                    <a:pt x="12000" y="21600"/>
                  </a:lnTo>
                  <a:lnTo>
                    <a:pt x="21600" y="21600"/>
                  </a:lnTo>
                  <a:lnTo>
                    <a:pt x="21600" y="9000"/>
                  </a:lnTo>
                  <a:lnTo>
                    <a:pt x="21600" y="3600"/>
                  </a:lnTo>
                  <a:lnTo>
                    <a:pt x="21600" y="0"/>
                  </a:lnTo>
                  <a:lnTo>
                    <a:pt x="12000" y="0"/>
                  </a:lnTo>
                  <a:lnTo>
                    <a:pt x="7886" y="0"/>
                  </a:lnTo>
                  <a:lnTo>
                    <a:pt x="5143" y="0"/>
                  </a:lnTo>
                  <a:close/>
                  <a:moveTo>
                    <a:pt x="5143" y="0"/>
                  </a:moveTo>
                </a:path>
              </a:pathLst>
            </a:custGeom>
            <a:solidFill>
              <a:srgbClr val="FFFFFF"/>
            </a:solidFill>
            <a:ln w="9525" cap="flat">
              <a:solidFill>
                <a:schemeClr val="tx1"/>
              </a:solidFill>
              <a:prstDash val="solid"/>
              <a:round/>
              <a:headEnd type="none" w="med" len="med"/>
              <a:tailEnd type="none" w="med" len="med"/>
            </a:ln>
          </p:spPr>
          <p:txBody>
            <a:bodyPr lIns="0" tIns="0" rIns="0" bIns="0"/>
            <a:lstStyle/>
            <a:p>
              <a:endParaRPr lang="en-US"/>
            </a:p>
          </p:txBody>
        </p:sp>
        <p:sp>
          <p:nvSpPr>
            <p:cNvPr id="31764" name="Rectangle 19"/>
            <p:cNvSpPr>
              <a:spLocks/>
            </p:cNvSpPr>
            <p:nvPr/>
          </p:nvSpPr>
          <p:spPr bwMode="auto">
            <a:xfrm>
              <a:off x="270" y="0"/>
              <a:ext cx="864" cy="488"/>
            </a:xfrm>
            <a:prstGeom prst="rect">
              <a:avLst/>
            </a:prstGeom>
            <a:noFill/>
            <a:ln w="12700">
              <a:noFill/>
              <a:miter lim="800000"/>
              <a:headEnd/>
              <a:tailEnd/>
            </a:ln>
          </p:spPr>
          <p:txBody>
            <a:bodyPr lIns="0" tIns="0" rIns="40639" bIns="0"/>
            <a:lstStyle/>
            <a:p>
              <a:pPr marL="39688" algn="ctr"/>
              <a:r>
                <a:rPr lang="en-US" sz="1600">
                  <a:solidFill>
                    <a:srgbClr val="CC0000"/>
                  </a:solidFill>
                  <a:cs typeface="Arial" charset="0"/>
                </a:rPr>
                <a:t>This is a conditional distribution</a:t>
              </a:r>
            </a:p>
          </p:txBody>
        </p:sp>
      </p:grpSp>
      <p:pic>
        <p:nvPicPr>
          <p:cNvPr id="32789" name="Picture 21"/>
          <p:cNvPicPr>
            <a:picLocks noChangeArrowheads="1"/>
          </p:cNvPicPr>
          <p:nvPr/>
        </p:nvPicPr>
        <p:blipFill>
          <a:blip r:embed="rId3" cstate="print"/>
          <a:srcRect l="32149"/>
          <a:stretch>
            <a:fillRect/>
          </a:stretch>
        </p:blipFill>
        <p:spPr bwMode="auto">
          <a:xfrm>
            <a:off x="3136900" y="4933950"/>
            <a:ext cx="5765800" cy="781050"/>
          </a:xfrm>
          <a:prstGeom prst="rect">
            <a:avLst/>
          </a:prstGeom>
          <a:noFill/>
          <a:ln w="9525">
            <a:noFill/>
            <a:miter lim="800000"/>
            <a:headEnd/>
            <a:tailEnd/>
          </a:ln>
        </p:spPr>
      </p:pic>
      <p:pic>
        <p:nvPicPr>
          <p:cNvPr id="32790" name="Picture 22"/>
          <p:cNvPicPr>
            <a:picLocks noChangeArrowheads="1"/>
          </p:cNvPicPr>
          <p:nvPr/>
        </p:nvPicPr>
        <p:blipFill>
          <a:blip r:embed="rId4" cstate="print"/>
          <a:srcRect/>
          <a:stretch>
            <a:fillRect/>
          </a:stretch>
        </p:blipFill>
        <p:spPr bwMode="auto">
          <a:xfrm>
            <a:off x="3225800" y="6126163"/>
            <a:ext cx="3632200" cy="255587"/>
          </a:xfrm>
          <a:prstGeom prst="rect">
            <a:avLst/>
          </a:prstGeom>
          <a:noFill/>
          <a:ln w="9525">
            <a:noFill/>
            <a:miter lim="800000"/>
            <a:headEnd/>
            <a:tailEnd/>
          </a:ln>
        </p:spPr>
      </p:pic>
      <p:pic>
        <p:nvPicPr>
          <p:cNvPr id="32791" name="Picture 23"/>
          <p:cNvPicPr>
            <a:picLocks noChangeArrowheads="1"/>
          </p:cNvPicPr>
          <p:nvPr/>
        </p:nvPicPr>
        <p:blipFill>
          <a:blip r:embed="rId3" cstate="print"/>
          <a:srcRect r="71735" b="24390"/>
          <a:stretch>
            <a:fillRect/>
          </a:stretch>
        </p:blipFill>
        <p:spPr bwMode="auto">
          <a:xfrm>
            <a:off x="404813" y="4959350"/>
            <a:ext cx="2401887" cy="5905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27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2789"/>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nodeType="afterEffect">
                                  <p:stCondLst>
                                    <p:cond delay="1"/>
                                  </p:stCondLst>
                                  <p:childTnLst>
                                    <p:set>
                                      <p:cBhvr>
                                        <p:cTn id="13" dur="1" fill="hold">
                                          <p:stCondLst>
                                            <p:cond delay="499"/>
                                          </p:stCondLst>
                                        </p:cTn>
                                        <p:tgtEl>
                                          <p:spTgt spid="327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32771" name="Rectangle 2"/>
          <p:cNvSpPr>
            <a:spLocks noGrp="1" noChangeArrowheads="1"/>
          </p:cNvSpPr>
          <p:nvPr>
            <p:ph type="title"/>
          </p:nvPr>
        </p:nvSpPr>
        <p:spPr/>
        <p:txBody>
          <a:bodyPr rIns="132080"/>
          <a:lstStyle/>
          <a:p>
            <a:pPr indent="0" eaLnBrk="1" hangingPunct="1"/>
            <a:r>
              <a:rPr lang="en-US" sz="4200" smtClean="0"/>
              <a:t>Markov Chain Inference</a:t>
            </a:r>
          </a:p>
        </p:txBody>
      </p:sp>
      <p:sp>
        <p:nvSpPr>
          <p:cNvPr id="32772" name="Rectangle 3"/>
          <p:cNvSpPr>
            <a:spLocks noGrp="1" noChangeArrowheads="1"/>
          </p:cNvSpPr>
          <p:nvPr>
            <p:ph type="body" idx="1"/>
          </p:nvPr>
        </p:nvSpPr>
        <p:spPr>
          <a:xfrm>
            <a:off x="228600" y="1600200"/>
            <a:ext cx="8458200" cy="5257800"/>
          </a:xfrm>
        </p:spPr>
        <p:txBody>
          <a:bodyPr rIns="132080"/>
          <a:lstStyle/>
          <a:p>
            <a:pPr eaLnBrk="1" hangingPunct="1"/>
            <a:r>
              <a:rPr lang="en-US" sz="2800" dirty="0" smtClean="0"/>
              <a:t>Question: probability of being in state x at time t?</a:t>
            </a:r>
          </a:p>
          <a:p>
            <a:pPr eaLnBrk="1" hangingPunct="1"/>
            <a:r>
              <a:rPr lang="en-US" sz="2800" dirty="0" smtClean="0"/>
              <a:t>Slow answer:</a:t>
            </a:r>
          </a:p>
          <a:p>
            <a:pPr marL="782638" lvl="1" eaLnBrk="1" hangingPunct="1"/>
            <a:r>
              <a:rPr lang="en-US" sz="2400" dirty="0" smtClean="0"/>
              <a:t>Enumerate all sequences of length t which end in s</a:t>
            </a:r>
          </a:p>
          <a:p>
            <a:pPr marL="782638" lvl="1" eaLnBrk="1" hangingPunct="1"/>
            <a:r>
              <a:rPr lang="en-US" sz="2400" dirty="0" smtClean="0"/>
              <a:t>Add up their probabilities</a:t>
            </a:r>
          </a:p>
        </p:txBody>
      </p:sp>
      <p:pic>
        <p:nvPicPr>
          <p:cNvPr id="33796" name="Picture 4"/>
          <p:cNvPicPr>
            <a:picLocks noChangeArrowheads="1"/>
          </p:cNvPicPr>
          <p:nvPr/>
        </p:nvPicPr>
        <p:blipFill>
          <a:blip r:embed="rId3" cstate="print"/>
          <a:srcRect/>
          <a:stretch>
            <a:fillRect/>
          </a:stretch>
        </p:blipFill>
        <p:spPr bwMode="auto">
          <a:xfrm>
            <a:off x="669925" y="5129213"/>
            <a:ext cx="7969250" cy="204787"/>
          </a:xfrm>
          <a:prstGeom prst="rect">
            <a:avLst/>
          </a:prstGeom>
          <a:noFill/>
          <a:ln w="9525">
            <a:noFill/>
            <a:miter lim="800000"/>
            <a:headEnd/>
            <a:tailEnd/>
          </a:ln>
        </p:spPr>
      </p:pic>
      <p:pic>
        <p:nvPicPr>
          <p:cNvPr id="33797" name="Picture 5"/>
          <p:cNvPicPr>
            <a:picLocks noChangeArrowheads="1"/>
          </p:cNvPicPr>
          <p:nvPr/>
        </p:nvPicPr>
        <p:blipFill>
          <a:blip r:embed="rId4" cstate="print"/>
          <a:srcRect/>
          <a:stretch>
            <a:fillRect/>
          </a:stretch>
        </p:blipFill>
        <p:spPr bwMode="auto">
          <a:xfrm>
            <a:off x="609600" y="5586413"/>
            <a:ext cx="8096250" cy="204787"/>
          </a:xfrm>
          <a:prstGeom prst="rect">
            <a:avLst/>
          </a:prstGeom>
          <a:noFill/>
          <a:ln w="9525">
            <a:noFill/>
            <a:miter lim="800000"/>
            <a:headEnd/>
            <a:tailEnd/>
          </a:ln>
        </p:spPr>
      </p:pic>
      <p:sp>
        <p:nvSpPr>
          <p:cNvPr id="33798" name="Rectangle 6"/>
          <p:cNvSpPr>
            <a:spLocks/>
          </p:cNvSpPr>
          <p:nvPr/>
        </p:nvSpPr>
        <p:spPr bwMode="auto">
          <a:xfrm rot="5400000">
            <a:off x="4187825" y="6046788"/>
            <a:ext cx="838200" cy="660400"/>
          </a:xfrm>
          <a:prstGeom prst="rect">
            <a:avLst/>
          </a:prstGeom>
          <a:noFill/>
          <a:ln w="12700">
            <a:noFill/>
            <a:miter lim="800000"/>
            <a:headEnd/>
            <a:tailEnd/>
          </a:ln>
        </p:spPr>
        <p:txBody>
          <a:bodyPr lIns="0" tIns="0" rIns="40639" bIns="0"/>
          <a:lstStyle/>
          <a:p>
            <a:pPr marL="39688">
              <a:spcBef>
                <a:spcPts val="2250"/>
              </a:spcBef>
            </a:pPr>
            <a:r>
              <a:rPr lang="en-US" sz="4000">
                <a:solidFill>
                  <a:schemeClr val="tx1"/>
                </a:solidFill>
                <a:cs typeface="Arial" charset="0"/>
              </a:rPr>
              <a:t>…</a:t>
            </a:r>
          </a:p>
        </p:txBody>
      </p:sp>
      <p:pic>
        <p:nvPicPr>
          <p:cNvPr id="32776" name="Picture 7"/>
          <p:cNvPicPr>
            <a:picLocks noChangeArrowheads="1"/>
          </p:cNvPicPr>
          <p:nvPr/>
        </p:nvPicPr>
        <p:blipFill>
          <a:blip r:embed="rId5" cstate="print"/>
          <a:srcRect/>
          <a:stretch>
            <a:fillRect/>
          </a:stretch>
        </p:blipFill>
        <p:spPr bwMode="auto">
          <a:xfrm>
            <a:off x="1600200" y="3962400"/>
            <a:ext cx="5715000" cy="5746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3796"/>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1"/>
                                  </p:stCondLst>
                                  <p:childTnLst>
                                    <p:set>
                                      <p:cBhvr>
                                        <p:cTn id="9" dur="1" fill="hold">
                                          <p:stCondLst>
                                            <p:cond delay="499"/>
                                          </p:stCondLst>
                                        </p:cTn>
                                        <p:tgtEl>
                                          <p:spTgt spid="33797"/>
                                        </p:tgtEl>
                                        <p:attrNameLst>
                                          <p:attrName>style.visibility</p:attrName>
                                        </p:attrNameLst>
                                      </p:cBhvr>
                                      <p:to>
                                        <p:strVal val="visible"/>
                                      </p:to>
                                    </p:set>
                                  </p:childTnLst>
                                </p:cTn>
                              </p:par>
                            </p:childTnLst>
                          </p:cTn>
                        </p:par>
                        <p:par>
                          <p:cTn id="10" fill="hold" nodeType="afterGroup">
                            <p:stCondLst>
                              <p:cond delay="1001"/>
                            </p:stCondLst>
                            <p:childTnLst>
                              <p:par>
                                <p:cTn id="11" presetID="1" presetClass="entr" presetSubtype="0" fill="hold" grpId="0" nodeType="afterEffect">
                                  <p:stCondLst>
                                    <p:cond delay="1"/>
                                  </p:stCondLst>
                                  <p:childTnLst>
                                    <p:set>
                                      <p:cBhvr>
                                        <p:cTn id="12" dur="1" fill="hold">
                                          <p:stCondLst>
                                            <p:cond delay="499"/>
                                          </p:stCondLst>
                                        </p:cTn>
                                        <p:tgtEl>
                                          <p:spTgt spid="337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9219" name="Rectangle 2"/>
          <p:cNvSpPr>
            <a:spLocks noGrp="1" noChangeArrowheads="1"/>
          </p:cNvSpPr>
          <p:nvPr>
            <p:ph type="title"/>
          </p:nvPr>
        </p:nvSpPr>
        <p:spPr/>
        <p:txBody>
          <a:bodyPr rIns="132080"/>
          <a:lstStyle/>
          <a:p>
            <a:pPr indent="0" eaLnBrk="1" hangingPunct="1"/>
            <a:r>
              <a:rPr lang="en-US" smtClean="0"/>
              <a:t>Outline</a:t>
            </a:r>
          </a:p>
        </p:txBody>
      </p:sp>
      <p:sp>
        <p:nvSpPr>
          <p:cNvPr id="9220" name="Rectangle 3"/>
          <p:cNvSpPr>
            <a:spLocks noGrp="1" noChangeArrowheads="1"/>
          </p:cNvSpPr>
          <p:nvPr>
            <p:ph type="body" idx="1"/>
          </p:nvPr>
        </p:nvSpPr>
        <p:spPr>
          <a:xfrm>
            <a:off x="457200" y="1447800"/>
            <a:ext cx="8229600" cy="5257800"/>
          </a:xfrm>
        </p:spPr>
        <p:txBody>
          <a:bodyPr rIns="132080"/>
          <a:lstStyle/>
          <a:p>
            <a:pPr eaLnBrk="1" hangingPunct="1"/>
            <a:r>
              <a:rPr lang="en-US" sz="2800" smtClean="0"/>
              <a:t>Probability review</a:t>
            </a:r>
          </a:p>
          <a:p>
            <a:pPr marL="782638" lvl="1" eaLnBrk="1" hangingPunct="1"/>
            <a:r>
              <a:rPr lang="en-US" sz="2700" smtClean="0"/>
              <a:t>Random Variables and Events</a:t>
            </a:r>
          </a:p>
          <a:p>
            <a:pPr marL="782638" lvl="1" eaLnBrk="1" hangingPunct="1"/>
            <a:r>
              <a:rPr lang="en-US" sz="2700" smtClean="0"/>
              <a:t>Joint / Marginal / Conditional Distributions</a:t>
            </a:r>
          </a:p>
          <a:p>
            <a:pPr marL="782638" lvl="1" eaLnBrk="1" hangingPunct="1"/>
            <a:r>
              <a:rPr lang="en-US" sz="2700" smtClean="0"/>
              <a:t>Product Rule, Chain Rule, Bayes’ Rule</a:t>
            </a:r>
          </a:p>
          <a:p>
            <a:pPr marL="782638" lvl="1" eaLnBrk="1" hangingPunct="1"/>
            <a:r>
              <a:rPr lang="en-US" sz="2700" smtClean="0"/>
              <a:t>Probabilistic Inference</a:t>
            </a:r>
          </a:p>
          <a:p>
            <a:pPr marL="782638" lvl="1" eaLnBrk="1" hangingPunct="1"/>
            <a:endParaRPr lang="en-US" sz="2700" smtClean="0"/>
          </a:p>
          <a:p>
            <a:pPr eaLnBrk="1" hangingPunct="1"/>
            <a:r>
              <a:rPr lang="en-US" sz="2700" smtClean="0"/>
              <a:t>Probabilistic sequence models (and inference)</a:t>
            </a:r>
          </a:p>
          <a:p>
            <a:pPr marL="782638" lvl="1" eaLnBrk="1" hangingPunct="1"/>
            <a:r>
              <a:rPr lang="en-US" sz="2700" smtClean="0"/>
              <a:t>Markov Chains</a:t>
            </a:r>
          </a:p>
          <a:p>
            <a:pPr marL="782638" lvl="1" eaLnBrk="1" hangingPunct="1"/>
            <a:r>
              <a:rPr lang="en-US" sz="2700" smtClean="0"/>
              <a:t>Hidden Markov Models</a:t>
            </a:r>
          </a:p>
          <a:p>
            <a:pPr marL="782638" lvl="1" eaLnBrk="1" hangingPunct="1"/>
            <a:r>
              <a:rPr lang="en-US" sz="2700" smtClean="0"/>
              <a:t>Particle Filters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33795" name="Rectangle 2"/>
          <p:cNvSpPr>
            <a:spLocks noGrp="1" noChangeArrowheads="1"/>
          </p:cNvSpPr>
          <p:nvPr>
            <p:ph type="title"/>
          </p:nvPr>
        </p:nvSpPr>
        <p:spPr/>
        <p:txBody>
          <a:bodyPr rIns="132080"/>
          <a:lstStyle/>
          <a:p>
            <a:pPr indent="0" eaLnBrk="1" hangingPunct="1"/>
            <a:r>
              <a:rPr lang="en-US" smtClean="0"/>
              <a:t>Mini-Forward Algorithm</a:t>
            </a:r>
          </a:p>
        </p:txBody>
      </p:sp>
      <p:sp>
        <p:nvSpPr>
          <p:cNvPr id="33796" name="Rectangle 3"/>
          <p:cNvSpPr>
            <a:spLocks noGrp="1" noChangeArrowheads="1"/>
          </p:cNvSpPr>
          <p:nvPr>
            <p:ph type="body" idx="1"/>
          </p:nvPr>
        </p:nvSpPr>
        <p:spPr>
          <a:xfrm>
            <a:off x="457200" y="1600200"/>
            <a:ext cx="8229600" cy="977900"/>
          </a:xfrm>
        </p:spPr>
        <p:txBody>
          <a:bodyPr rIns="132080"/>
          <a:lstStyle/>
          <a:p>
            <a:pPr eaLnBrk="1" hangingPunct="1"/>
            <a:r>
              <a:rPr lang="en-US" sz="2800" smtClean="0"/>
              <a:t>Question: What’s P(X) on some day t?</a:t>
            </a:r>
          </a:p>
          <a:p>
            <a:pPr marL="782638" lvl="1" eaLnBrk="1" hangingPunct="1"/>
            <a:r>
              <a:rPr lang="en-US" sz="2400" smtClean="0"/>
              <a:t>We don’t need to enumerate every sequence!</a:t>
            </a:r>
          </a:p>
        </p:txBody>
      </p:sp>
      <p:grpSp>
        <p:nvGrpSpPr>
          <p:cNvPr id="33797" name="Group 6"/>
          <p:cNvGrpSpPr>
            <a:grpSpLocks/>
          </p:cNvGrpSpPr>
          <p:nvPr/>
        </p:nvGrpSpPr>
        <p:grpSpPr bwMode="auto">
          <a:xfrm>
            <a:off x="2057400" y="2895600"/>
            <a:ext cx="685800" cy="381000"/>
            <a:chOff x="0" y="0"/>
            <a:chExt cx="432" cy="240"/>
          </a:xfrm>
        </p:grpSpPr>
        <p:sp>
          <p:nvSpPr>
            <p:cNvPr id="33836" name="Rectangle 4"/>
            <p:cNvSpPr>
              <a:spLocks/>
            </p:cNvSpPr>
            <p:nvPr/>
          </p:nvSpPr>
          <p:spPr bwMode="auto">
            <a:xfrm>
              <a:off x="0" y="0"/>
              <a:ext cx="432" cy="240"/>
            </a:xfrm>
            <a:prstGeom prst="rect">
              <a:avLst/>
            </a:prstGeom>
            <a:solidFill>
              <a:srgbClr val="FFCC00"/>
            </a:solidFill>
            <a:ln w="9525">
              <a:solidFill>
                <a:schemeClr val="tx1"/>
              </a:solidFill>
              <a:round/>
              <a:headEnd/>
              <a:tailEnd/>
            </a:ln>
          </p:spPr>
          <p:txBody>
            <a:bodyPr lIns="0" tIns="0" rIns="0" bIns="0"/>
            <a:lstStyle/>
            <a:p>
              <a:endParaRPr lang="en-US"/>
            </a:p>
          </p:txBody>
        </p:sp>
        <p:sp>
          <p:nvSpPr>
            <p:cNvPr id="33837" name="Rectangle 5"/>
            <p:cNvSpPr>
              <a:spLocks/>
            </p:cNvSpPr>
            <p:nvPr/>
          </p:nvSpPr>
          <p:spPr bwMode="auto">
            <a:xfrm>
              <a:off x="51" y="8"/>
              <a:ext cx="329"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sun</a:t>
              </a:r>
            </a:p>
          </p:txBody>
        </p:sp>
      </p:grpSp>
      <p:grpSp>
        <p:nvGrpSpPr>
          <p:cNvPr id="33798" name="Group 9"/>
          <p:cNvGrpSpPr>
            <a:grpSpLocks/>
          </p:cNvGrpSpPr>
          <p:nvPr/>
        </p:nvGrpSpPr>
        <p:grpSpPr bwMode="auto">
          <a:xfrm>
            <a:off x="2057400" y="3581400"/>
            <a:ext cx="685800" cy="381000"/>
            <a:chOff x="0" y="0"/>
            <a:chExt cx="432" cy="240"/>
          </a:xfrm>
        </p:grpSpPr>
        <p:sp>
          <p:nvSpPr>
            <p:cNvPr id="33834" name="Rectangle 7"/>
            <p:cNvSpPr>
              <a:spLocks/>
            </p:cNvSpPr>
            <p:nvPr/>
          </p:nvSpPr>
          <p:spPr bwMode="auto">
            <a:xfrm>
              <a:off x="0" y="0"/>
              <a:ext cx="432" cy="24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33835" name="Rectangle 8"/>
            <p:cNvSpPr>
              <a:spLocks/>
            </p:cNvSpPr>
            <p:nvPr/>
          </p:nvSpPr>
          <p:spPr bwMode="auto">
            <a:xfrm>
              <a:off x="47" y="8"/>
              <a:ext cx="33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rain</a:t>
              </a:r>
            </a:p>
          </p:txBody>
        </p:sp>
      </p:grpSp>
      <p:grpSp>
        <p:nvGrpSpPr>
          <p:cNvPr id="33799" name="Group 12"/>
          <p:cNvGrpSpPr>
            <a:grpSpLocks/>
          </p:cNvGrpSpPr>
          <p:nvPr/>
        </p:nvGrpSpPr>
        <p:grpSpPr bwMode="auto">
          <a:xfrm>
            <a:off x="3505200" y="2895600"/>
            <a:ext cx="685800" cy="381000"/>
            <a:chOff x="0" y="0"/>
            <a:chExt cx="432" cy="240"/>
          </a:xfrm>
        </p:grpSpPr>
        <p:sp>
          <p:nvSpPr>
            <p:cNvPr id="33832" name="Rectangle 10"/>
            <p:cNvSpPr>
              <a:spLocks/>
            </p:cNvSpPr>
            <p:nvPr/>
          </p:nvSpPr>
          <p:spPr bwMode="auto">
            <a:xfrm>
              <a:off x="0" y="0"/>
              <a:ext cx="432" cy="240"/>
            </a:xfrm>
            <a:prstGeom prst="rect">
              <a:avLst/>
            </a:prstGeom>
            <a:solidFill>
              <a:srgbClr val="FFCC00"/>
            </a:solidFill>
            <a:ln w="9525">
              <a:solidFill>
                <a:schemeClr val="tx1"/>
              </a:solidFill>
              <a:round/>
              <a:headEnd/>
              <a:tailEnd/>
            </a:ln>
          </p:spPr>
          <p:txBody>
            <a:bodyPr lIns="0" tIns="0" rIns="0" bIns="0"/>
            <a:lstStyle/>
            <a:p>
              <a:endParaRPr lang="en-US"/>
            </a:p>
          </p:txBody>
        </p:sp>
        <p:sp>
          <p:nvSpPr>
            <p:cNvPr id="33833" name="Rectangle 11"/>
            <p:cNvSpPr>
              <a:spLocks/>
            </p:cNvSpPr>
            <p:nvPr/>
          </p:nvSpPr>
          <p:spPr bwMode="auto">
            <a:xfrm>
              <a:off x="51" y="8"/>
              <a:ext cx="329"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sun</a:t>
              </a:r>
            </a:p>
          </p:txBody>
        </p:sp>
      </p:grpSp>
      <p:grpSp>
        <p:nvGrpSpPr>
          <p:cNvPr id="33800" name="Group 15"/>
          <p:cNvGrpSpPr>
            <a:grpSpLocks/>
          </p:cNvGrpSpPr>
          <p:nvPr/>
        </p:nvGrpSpPr>
        <p:grpSpPr bwMode="auto">
          <a:xfrm>
            <a:off x="3505200" y="3581400"/>
            <a:ext cx="685800" cy="381000"/>
            <a:chOff x="0" y="0"/>
            <a:chExt cx="432" cy="240"/>
          </a:xfrm>
        </p:grpSpPr>
        <p:sp>
          <p:nvSpPr>
            <p:cNvPr id="33830" name="Rectangle 13"/>
            <p:cNvSpPr>
              <a:spLocks/>
            </p:cNvSpPr>
            <p:nvPr/>
          </p:nvSpPr>
          <p:spPr bwMode="auto">
            <a:xfrm>
              <a:off x="0" y="0"/>
              <a:ext cx="432" cy="24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33831" name="Rectangle 14"/>
            <p:cNvSpPr>
              <a:spLocks/>
            </p:cNvSpPr>
            <p:nvPr/>
          </p:nvSpPr>
          <p:spPr bwMode="auto">
            <a:xfrm>
              <a:off x="47" y="8"/>
              <a:ext cx="33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rain</a:t>
              </a:r>
            </a:p>
          </p:txBody>
        </p:sp>
      </p:grpSp>
      <p:grpSp>
        <p:nvGrpSpPr>
          <p:cNvPr id="33801" name="Group 18"/>
          <p:cNvGrpSpPr>
            <a:grpSpLocks/>
          </p:cNvGrpSpPr>
          <p:nvPr/>
        </p:nvGrpSpPr>
        <p:grpSpPr bwMode="auto">
          <a:xfrm>
            <a:off x="5029200" y="2895600"/>
            <a:ext cx="685800" cy="381000"/>
            <a:chOff x="0" y="0"/>
            <a:chExt cx="432" cy="240"/>
          </a:xfrm>
        </p:grpSpPr>
        <p:sp>
          <p:nvSpPr>
            <p:cNvPr id="33828" name="Rectangle 16"/>
            <p:cNvSpPr>
              <a:spLocks/>
            </p:cNvSpPr>
            <p:nvPr/>
          </p:nvSpPr>
          <p:spPr bwMode="auto">
            <a:xfrm>
              <a:off x="0" y="0"/>
              <a:ext cx="432" cy="240"/>
            </a:xfrm>
            <a:prstGeom prst="rect">
              <a:avLst/>
            </a:prstGeom>
            <a:solidFill>
              <a:srgbClr val="FFCC00"/>
            </a:solidFill>
            <a:ln w="9525">
              <a:solidFill>
                <a:schemeClr val="tx1"/>
              </a:solidFill>
              <a:round/>
              <a:headEnd/>
              <a:tailEnd/>
            </a:ln>
          </p:spPr>
          <p:txBody>
            <a:bodyPr lIns="0" tIns="0" rIns="0" bIns="0"/>
            <a:lstStyle/>
            <a:p>
              <a:endParaRPr lang="en-US"/>
            </a:p>
          </p:txBody>
        </p:sp>
        <p:sp>
          <p:nvSpPr>
            <p:cNvPr id="33829" name="Rectangle 17"/>
            <p:cNvSpPr>
              <a:spLocks/>
            </p:cNvSpPr>
            <p:nvPr/>
          </p:nvSpPr>
          <p:spPr bwMode="auto">
            <a:xfrm>
              <a:off x="51" y="8"/>
              <a:ext cx="329"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sun</a:t>
              </a:r>
            </a:p>
          </p:txBody>
        </p:sp>
      </p:grpSp>
      <p:grpSp>
        <p:nvGrpSpPr>
          <p:cNvPr id="33802" name="Group 21"/>
          <p:cNvGrpSpPr>
            <a:grpSpLocks/>
          </p:cNvGrpSpPr>
          <p:nvPr/>
        </p:nvGrpSpPr>
        <p:grpSpPr bwMode="auto">
          <a:xfrm>
            <a:off x="5029200" y="3581400"/>
            <a:ext cx="685800" cy="381000"/>
            <a:chOff x="0" y="0"/>
            <a:chExt cx="432" cy="240"/>
          </a:xfrm>
        </p:grpSpPr>
        <p:sp>
          <p:nvSpPr>
            <p:cNvPr id="33826" name="Rectangle 19"/>
            <p:cNvSpPr>
              <a:spLocks/>
            </p:cNvSpPr>
            <p:nvPr/>
          </p:nvSpPr>
          <p:spPr bwMode="auto">
            <a:xfrm>
              <a:off x="0" y="0"/>
              <a:ext cx="432" cy="24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33827" name="Rectangle 20"/>
            <p:cNvSpPr>
              <a:spLocks/>
            </p:cNvSpPr>
            <p:nvPr/>
          </p:nvSpPr>
          <p:spPr bwMode="auto">
            <a:xfrm>
              <a:off x="47" y="8"/>
              <a:ext cx="33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rain</a:t>
              </a:r>
            </a:p>
          </p:txBody>
        </p:sp>
      </p:grpSp>
      <p:grpSp>
        <p:nvGrpSpPr>
          <p:cNvPr id="33803" name="Group 24"/>
          <p:cNvGrpSpPr>
            <a:grpSpLocks/>
          </p:cNvGrpSpPr>
          <p:nvPr/>
        </p:nvGrpSpPr>
        <p:grpSpPr bwMode="auto">
          <a:xfrm>
            <a:off x="6553200" y="2895600"/>
            <a:ext cx="685800" cy="381000"/>
            <a:chOff x="0" y="0"/>
            <a:chExt cx="432" cy="240"/>
          </a:xfrm>
        </p:grpSpPr>
        <p:sp>
          <p:nvSpPr>
            <p:cNvPr id="33824" name="Rectangle 22"/>
            <p:cNvSpPr>
              <a:spLocks/>
            </p:cNvSpPr>
            <p:nvPr/>
          </p:nvSpPr>
          <p:spPr bwMode="auto">
            <a:xfrm>
              <a:off x="0" y="0"/>
              <a:ext cx="432" cy="240"/>
            </a:xfrm>
            <a:prstGeom prst="rect">
              <a:avLst/>
            </a:prstGeom>
            <a:solidFill>
              <a:srgbClr val="FFCC00"/>
            </a:solidFill>
            <a:ln w="9525">
              <a:solidFill>
                <a:schemeClr val="tx1"/>
              </a:solidFill>
              <a:round/>
              <a:headEnd/>
              <a:tailEnd/>
            </a:ln>
          </p:spPr>
          <p:txBody>
            <a:bodyPr lIns="0" tIns="0" rIns="0" bIns="0"/>
            <a:lstStyle/>
            <a:p>
              <a:endParaRPr lang="en-US"/>
            </a:p>
          </p:txBody>
        </p:sp>
        <p:sp>
          <p:nvSpPr>
            <p:cNvPr id="33825" name="Rectangle 23"/>
            <p:cNvSpPr>
              <a:spLocks/>
            </p:cNvSpPr>
            <p:nvPr/>
          </p:nvSpPr>
          <p:spPr bwMode="auto">
            <a:xfrm>
              <a:off x="51" y="8"/>
              <a:ext cx="329"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sun</a:t>
              </a:r>
            </a:p>
          </p:txBody>
        </p:sp>
      </p:grpSp>
      <p:grpSp>
        <p:nvGrpSpPr>
          <p:cNvPr id="33804" name="Group 27"/>
          <p:cNvGrpSpPr>
            <a:grpSpLocks/>
          </p:cNvGrpSpPr>
          <p:nvPr/>
        </p:nvGrpSpPr>
        <p:grpSpPr bwMode="auto">
          <a:xfrm>
            <a:off x="6553200" y="3581400"/>
            <a:ext cx="685800" cy="381000"/>
            <a:chOff x="0" y="0"/>
            <a:chExt cx="432" cy="240"/>
          </a:xfrm>
        </p:grpSpPr>
        <p:sp>
          <p:nvSpPr>
            <p:cNvPr id="33822" name="Rectangle 25"/>
            <p:cNvSpPr>
              <a:spLocks/>
            </p:cNvSpPr>
            <p:nvPr/>
          </p:nvSpPr>
          <p:spPr bwMode="auto">
            <a:xfrm>
              <a:off x="0" y="0"/>
              <a:ext cx="432" cy="24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33823" name="Rectangle 26"/>
            <p:cNvSpPr>
              <a:spLocks/>
            </p:cNvSpPr>
            <p:nvPr/>
          </p:nvSpPr>
          <p:spPr bwMode="auto">
            <a:xfrm>
              <a:off x="47" y="8"/>
              <a:ext cx="33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rain</a:t>
              </a:r>
            </a:p>
          </p:txBody>
        </p:sp>
      </p:grpSp>
      <p:grpSp>
        <p:nvGrpSpPr>
          <p:cNvPr id="55" name="Group 54"/>
          <p:cNvGrpSpPr/>
          <p:nvPr/>
        </p:nvGrpSpPr>
        <p:grpSpPr>
          <a:xfrm>
            <a:off x="2743200" y="3086100"/>
            <a:ext cx="762000" cy="685800"/>
            <a:chOff x="2743200" y="3086100"/>
            <a:chExt cx="762000" cy="685800"/>
          </a:xfrm>
        </p:grpSpPr>
        <p:cxnSp>
          <p:nvCxnSpPr>
            <p:cNvPr id="33805" name="AutoShape 28"/>
            <p:cNvCxnSpPr>
              <a:cxnSpLocks noChangeShapeType="1"/>
              <a:stCxn id="33836" idx="3"/>
              <a:endCxn id="33832" idx="1"/>
            </p:cNvCxnSpPr>
            <p:nvPr/>
          </p:nvCxnSpPr>
          <p:spPr bwMode="auto">
            <a:xfrm>
              <a:off x="2743200" y="3086100"/>
              <a:ext cx="762000" cy="0"/>
            </a:xfrm>
            <a:prstGeom prst="straightConnector1">
              <a:avLst/>
            </a:prstGeom>
            <a:noFill/>
            <a:ln w="28575">
              <a:solidFill>
                <a:schemeClr val="tx1"/>
              </a:solidFill>
              <a:round/>
              <a:headEnd/>
              <a:tailEnd type="triangle" w="med" len="med"/>
            </a:ln>
          </p:spPr>
        </p:cxnSp>
        <p:cxnSp>
          <p:nvCxnSpPr>
            <p:cNvPr id="33806" name="AutoShape 29"/>
            <p:cNvCxnSpPr>
              <a:cxnSpLocks noChangeShapeType="1"/>
            </p:cNvCxnSpPr>
            <p:nvPr/>
          </p:nvCxnSpPr>
          <p:spPr bwMode="auto">
            <a:xfrm>
              <a:off x="2743200" y="3276600"/>
              <a:ext cx="762000" cy="304800"/>
            </a:xfrm>
            <a:prstGeom prst="straightConnector1">
              <a:avLst/>
            </a:prstGeom>
            <a:noFill/>
            <a:ln w="9525">
              <a:solidFill>
                <a:schemeClr val="tx1"/>
              </a:solidFill>
              <a:round/>
              <a:headEnd/>
              <a:tailEnd type="triangle" w="med" len="med"/>
            </a:ln>
          </p:spPr>
        </p:cxnSp>
        <p:cxnSp>
          <p:nvCxnSpPr>
            <p:cNvPr id="33807" name="AutoShape 30"/>
            <p:cNvCxnSpPr>
              <a:cxnSpLocks noChangeShapeType="1"/>
            </p:cNvCxnSpPr>
            <p:nvPr/>
          </p:nvCxnSpPr>
          <p:spPr bwMode="auto">
            <a:xfrm flipV="1">
              <a:off x="2743200" y="3276600"/>
              <a:ext cx="762000" cy="304800"/>
            </a:xfrm>
            <a:prstGeom prst="straightConnector1">
              <a:avLst/>
            </a:prstGeom>
            <a:noFill/>
            <a:ln w="9525">
              <a:solidFill>
                <a:schemeClr val="tx1"/>
              </a:solidFill>
              <a:round/>
              <a:headEnd/>
              <a:tailEnd type="triangle" w="med" len="med"/>
            </a:ln>
          </p:spPr>
        </p:cxnSp>
        <p:cxnSp>
          <p:nvCxnSpPr>
            <p:cNvPr id="33808" name="AutoShape 31"/>
            <p:cNvCxnSpPr>
              <a:cxnSpLocks noChangeShapeType="1"/>
              <a:stCxn id="33834" idx="3"/>
              <a:endCxn id="33830" idx="1"/>
            </p:cNvCxnSpPr>
            <p:nvPr/>
          </p:nvCxnSpPr>
          <p:spPr bwMode="auto">
            <a:xfrm>
              <a:off x="2743200" y="3771900"/>
              <a:ext cx="762000" cy="0"/>
            </a:xfrm>
            <a:prstGeom prst="straightConnector1">
              <a:avLst/>
            </a:prstGeom>
            <a:noFill/>
            <a:ln w="28575">
              <a:solidFill>
                <a:schemeClr val="tx1"/>
              </a:solidFill>
              <a:round/>
              <a:headEnd/>
              <a:tailEnd type="triangle" w="med" len="med"/>
            </a:ln>
          </p:spPr>
        </p:cxnSp>
      </p:grpSp>
      <p:grpSp>
        <p:nvGrpSpPr>
          <p:cNvPr id="34860" name="Group 44"/>
          <p:cNvGrpSpPr>
            <a:grpSpLocks/>
          </p:cNvGrpSpPr>
          <p:nvPr/>
        </p:nvGrpSpPr>
        <p:grpSpPr bwMode="auto">
          <a:xfrm>
            <a:off x="1814513" y="4556125"/>
            <a:ext cx="7189787" cy="1905000"/>
            <a:chOff x="0" y="0"/>
            <a:chExt cx="4529" cy="1200"/>
          </a:xfrm>
        </p:grpSpPr>
        <p:pic>
          <p:nvPicPr>
            <p:cNvPr id="33818" name="Picture 40"/>
            <p:cNvPicPr>
              <a:picLocks noChangeArrowheads="1"/>
            </p:cNvPicPr>
            <p:nvPr/>
          </p:nvPicPr>
          <p:blipFill>
            <a:blip r:embed="rId3" cstate="print"/>
            <a:srcRect/>
            <a:stretch>
              <a:fillRect/>
            </a:stretch>
          </p:blipFill>
          <p:spPr bwMode="auto">
            <a:xfrm>
              <a:off x="5" y="0"/>
              <a:ext cx="3272" cy="443"/>
            </a:xfrm>
            <a:prstGeom prst="rect">
              <a:avLst/>
            </a:prstGeom>
            <a:noFill/>
            <a:ln w="9525">
              <a:noFill/>
              <a:miter lim="800000"/>
              <a:headEnd/>
              <a:tailEnd/>
            </a:ln>
          </p:spPr>
        </p:pic>
        <p:pic>
          <p:nvPicPr>
            <p:cNvPr id="33819" name="Picture 41"/>
            <p:cNvPicPr>
              <a:picLocks noChangeArrowheads="1"/>
            </p:cNvPicPr>
            <p:nvPr/>
          </p:nvPicPr>
          <p:blipFill>
            <a:blip r:embed="rId4" cstate="print"/>
            <a:srcRect/>
            <a:stretch>
              <a:fillRect/>
            </a:stretch>
          </p:blipFill>
          <p:spPr bwMode="auto">
            <a:xfrm>
              <a:off x="0" y="658"/>
              <a:ext cx="1641" cy="216"/>
            </a:xfrm>
            <a:prstGeom prst="rect">
              <a:avLst/>
            </a:prstGeom>
            <a:noFill/>
            <a:ln w="9525">
              <a:noFill/>
              <a:miter lim="800000"/>
              <a:headEnd/>
              <a:tailEnd/>
            </a:ln>
          </p:spPr>
        </p:pic>
        <p:sp>
          <p:nvSpPr>
            <p:cNvPr id="33820" name="Line 42"/>
            <p:cNvSpPr>
              <a:spLocks noChangeShapeType="1"/>
            </p:cNvSpPr>
            <p:nvPr/>
          </p:nvSpPr>
          <p:spPr bwMode="auto">
            <a:xfrm rot="10800000">
              <a:off x="2217" y="480"/>
              <a:ext cx="816" cy="432"/>
            </a:xfrm>
            <a:prstGeom prst="line">
              <a:avLst/>
            </a:prstGeom>
            <a:noFill/>
            <a:ln w="9525">
              <a:solidFill>
                <a:schemeClr val="tx1"/>
              </a:solidFill>
              <a:round/>
              <a:headEnd/>
              <a:tailEnd type="triangle" w="med" len="med"/>
            </a:ln>
          </p:spPr>
          <p:txBody>
            <a:bodyPr lIns="0" tIns="0" rIns="0" bIns="0"/>
            <a:lstStyle/>
            <a:p>
              <a:endParaRPr lang="en-US"/>
            </a:p>
          </p:txBody>
        </p:sp>
        <p:sp>
          <p:nvSpPr>
            <p:cNvPr id="33821" name="Rectangle 43"/>
            <p:cNvSpPr>
              <a:spLocks/>
            </p:cNvSpPr>
            <p:nvPr/>
          </p:nvSpPr>
          <p:spPr bwMode="auto">
            <a:xfrm>
              <a:off x="2985" y="960"/>
              <a:ext cx="1544" cy="240"/>
            </a:xfrm>
            <a:prstGeom prst="rect">
              <a:avLst/>
            </a:prstGeom>
            <a:noFill/>
            <a:ln w="12700">
              <a:noFill/>
              <a:miter lim="800000"/>
              <a:headEnd/>
              <a:tailEnd/>
            </a:ln>
          </p:spPr>
          <p:txBody>
            <a:bodyPr lIns="0" tIns="0" rIns="40639" bIns="0"/>
            <a:lstStyle/>
            <a:p>
              <a:pPr marL="39688">
                <a:spcBef>
                  <a:spcPts val="1150"/>
                </a:spcBef>
              </a:pPr>
              <a:r>
                <a:rPr lang="en-US" sz="2000">
                  <a:solidFill>
                    <a:srgbClr val="CC0000"/>
                  </a:solidFill>
                  <a:latin typeface="Arial Italic" charset="0"/>
                  <a:cs typeface="Arial Italic" charset="0"/>
                  <a:sym typeface="Arial Italic" charset="0"/>
                </a:rPr>
                <a:t>Forward simulation</a:t>
              </a:r>
            </a:p>
          </p:txBody>
        </p:sp>
      </p:grpSp>
      <p:grpSp>
        <p:nvGrpSpPr>
          <p:cNvPr id="56" name="Group 55"/>
          <p:cNvGrpSpPr/>
          <p:nvPr/>
        </p:nvGrpSpPr>
        <p:grpSpPr>
          <a:xfrm>
            <a:off x="4191000" y="3048000"/>
            <a:ext cx="762000" cy="685800"/>
            <a:chOff x="2743200" y="3086100"/>
            <a:chExt cx="762000" cy="685800"/>
          </a:xfrm>
        </p:grpSpPr>
        <p:cxnSp>
          <p:nvCxnSpPr>
            <p:cNvPr id="57" name="AutoShape 28"/>
            <p:cNvCxnSpPr>
              <a:cxnSpLocks noChangeShapeType="1"/>
            </p:cNvCxnSpPr>
            <p:nvPr/>
          </p:nvCxnSpPr>
          <p:spPr bwMode="auto">
            <a:xfrm>
              <a:off x="2743200" y="3086100"/>
              <a:ext cx="762000" cy="0"/>
            </a:xfrm>
            <a:prstGeom prst="straightConnector1">
              <a:avLst/>
            </a:prstGeom>
            <a:noFill/>
            <a:ln w="28575">
              <a:solidFill>
                <a:schemeClr val="tx1"/>
              </a:solidFill>
              <a:round/>
              <a:headEnd/>
              <a:tailEnd type="triangle" w="med" len="med"/>
            </a:ln>
          </p:spPr>
        </p:cxnSp>
        <p:cxnSp>
          <p:nvCxnSpPr>
            <p:cNvPr id="58" name="AutoShape 29"/>
            <p:cNvCxnSpPr>
              <a:cxnSpLocks noChangeShapeType="1"/>
            </p:cNvCxnSpPr>
            <p:nvPr/>
          </p:nvCxnSpPr>
          <p:spPr bwMode="auto">
            <a:xfrm>
              <a:off x="2743200" y="3276600"/>
              <a:ext cx="762000" cy="304800"/>
            </a:xfrm>
            <a:prstGeom prst="straightConnector1">
              <a:avLst/>
            </a:prstGeom>
            <a:noFill/>
            <a:ln w="9525">
              <a:solidFill>
                <a:schemeClr val="tx1"/>
              </a:solidFill>
              <a:round/>
              <a:headEnd/>
              <a:tailEnd type="triangle" w="med" len="med"/>
            </a:ln>
          </p:spPr>
        </p:cxnSp>
        <p:cxnSp>
          <p:nvCxnSpPr>
            <p:cNvPr id="59" name="AutoShape 30"/>
            <p:cNvCxnSpPr>
              <a:cxnSpLocks noChangeShapeType="1"/>
            </p:cNvCxnSpPr>
            <p:nvPr/>
          </p:nvCxnSpPr>
          <p:spPr bwMode="auto">
            <a:xfrm flipV="1">
              <a:off x="2743200" y="3276600"/>
              <a:ext cx="762000" cy="304800"/>
            </a:xfrm>
            <a:prstGeom prst="straightConnector1">
              <a:avLst/>
            </a:prstGeom>
            <a:noFill/>
            <a:ln w="9525">
              <a:solidFill>
                <a:schemeClr val="tx1"/>
              </a:solidFill>
              <a:round/>
              <a:headEnd/>
              <a:tailEnd type="triangle" w="med" len="med"/>
            </a:ln>
          </p:spPr>
        </p:cxnSp>
        <p:cxnSp>
          <p:nvCxnSpPr>
            <p:cNvPr id="60" name="AutoShape 31"/>
            <p:cNvCxnSpPr>
              <a:cxnSpLocks noChangeShapeType="1"/>
            </p:cNvCxnSpPr>
            <p:nvPr/>
          </p:nvCxnSpPr>
          <p:spPr bwMode="auto">
            <a:xfrm>
              <a:off x="2743200" y="3771900"/>
              <a:ext cx="762000" cy="0"/>
            </a:xfrm>
            <a:prstGeom prst="straightConnector1">
              <a:avLst/>
            </a:prstGeom>
            <a:noFill/>
            <a:ln w="28575">
              <a:solidFill>
                <a:schemeClr val="tx1"/>
              </a:solidFill>
              <a:round/>
              <a:headEnd/>
              <a:tailEnd type="triangle" w="med" len="med"/>
            </a:ln>
          </p:spPr>
        </p:cxnSp>
      </p:grpSp>
      <p:grpSp>
        <p:nvGrpSpPr>
          <p:cNvPr id="61" name="Group 60"/>
          <p:cNvGrpSpPr/>
          <p:nvPr/>
        </p:nvGrpSpPr>
        <p:grpSpPr>
          <a:xfrm>
            <a:off x="5715000" y="3124200"/>
            <a:ext cx="762000" cy="685800"/>
            <a:chOff x="2743200" y="3086100"/>
            <a:chExt cx="762000" cy="685800"/>
          </a:xfrm>
        </p:grpSpPr>
        <p:cxnSp>
          <p:nvCxnSpPr>
            <p:cNvPr id="62" name="AutoShape 28"/>
            <p:cNvCxnSpPr>
              <a:cxnSpLocks noChangeShapeType="1"/>
            </p:cNvCxnSpPr>
            <p:nvPr/>
          </p:nvCxnSpPr>
          <p:spPr bwMode="auto">
            <a:xfrm>
              <a:off x="2743200" y="3086100"/>
              <a:ext cx="762000" cy="0"/>
            </a:xfrm>
            <a:prstGeom prst="straightConnector1">
              <a:avLst/>
            </a:prstGeom>
            <a:noFill/>
            <a:ln w="28575">
              <a:solidFill>
                <a:schemeClr val="tx1"/>
              </a:solidFill>
              <a:round/>
              <a:headEnd/>
              <a:tailEnd type="triangle" w="med" len="med"/>
            </a:ln>
          </p:spPr>
        </p:cxnSp>
        <p:cxnSp>
          <p:nvCxnSpPr>
            <p:cNvPr id="63" name="AutoShape 29"/>
            <p:cNvCxnSpPr>
              <a:cxnSpLocks noChangeShapeType="1"/>
            </p:cNvCxnSpPr>
            <p:nvPr/>
          </p:nvCxnSpPr>
          <p:spPr bwMode="auto">
            <a:xfrm>
              <a:off x="2743200" y="3276600"/>
              <a:ext cx="762000" cy="304800"/>
            </a:xfrm>
            <a:prstGeom prst="straightConnector1">
              <a:avLst/>
            </a:prstGeom>
            <a:noFill/>
            <a:ln w="9525">
              <a:solidFill>
                <a:schemeClr val="tx1"/>
              </a:solidFill>
              <a:round/>
              <a:headEnd/>
              <a:tailEnd type="triangle" w="med" len="med"/>
            </a:ln>
          </p:spPr>
        </p:cxnSp>
        <p:cxnSp>
          <p:nvCxnSpPr>
            <p:cNvPr id="64" name="AutoShape 30"/>
            <p:cNvCxnSpPr>
              <a:cxnSpLocks noChangeShapeType="1"/>
            </p:cNvCxnSpPr>
            <p:nvPr/>
          </p:nvCxnSpPr>
          <p:spPr bwMode="auto">
            <a:xfrm flipV="1">
              <a:off x="2743200" y="3276600"/>
              <a:ext cx="762000" cy="304800"/>
            </a:xfrm>
            <a:prstGeom prst="straightConnector1">
              <a:avLst/>
            </a:prstGeom>
            <a:noFill/>
            <a:ln w="9525">
              <a:solidFill>
                <a:schemeClr val="tx1"/>
              </a:solidFill>
              <a:round/>
              <a:headEnd/>
              <a:tailEnd type="triangle" w="med" len="med"/>
            </a:ln>
          </p:spPr>
        </p:cxnSp>
        <p:cxnSp>
          <p:nvCxnSpPr>
            <p:cNvPr id="65" name="AutoShape 31"/>
            <p:cNvCxnSpPr>
              <a:cxnSpLocks noChangeShapeType="1"/>
            </p:cNvCxnSpPr>
            <p:nvPr/>
          </p:nvCxnSpPr>
          <p:spPr bwMode="auto">
            <a:xfrm>
              <a:off x="2743200" y="3771900"/>
              <a:ext cx="762000" cy="0"/>
            </a:xfrm>
            <a:prstGeom prst="straightConnector1">
              <a:avLst/>
            </a:prstGeom>
            <a:noFill/>
            <a:ln w="28575">
              <a:solidFill>
                <a:schemeClr val="tx1"/>
              </a:solidFill>
              <a:round/>
              <a:headEnd/>
              <a:tailEnd type="triangle" w="med" len="med"/>
            </a:ln>
          </p:spPr>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48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34819" name="Rectangle 2"/>
          <p:cNvSpPr>
            <a:spLocks noGrp="1" noChangeArrowheads="1"/>
          </p:cNvSpPr>
          <p:nvPr>
            <p:ph type="title"/>
          </p:nvPr>
        </p:nvSpPr>
        <p:spPr/>
        <p:txBody>
          <a:bodyPr rIns="132080"/>
          <a:lstStyle/>
          <a:p>
            <a:pPr indent="0" eaLnBrk="1" hangingPunct="1"/>
            <a:r>
              <a:rPr lang="en-US" smtClean="0"/>
              <a:t>Example</a:t>
            </a:r>
          </a:p>
        </p:txBody>
      </p:sp>
      <p:sp>
        <p:nvSpPr>
          <p:cNvPr id="34820" name="Rectangle 3"/>
          <p:cNvSpPr>
            <a:spLocks noGrp="1" noChangeArrowheads="1"/>
          </p:cNvSpPr>
          <p:nvPr>
            <p:ph type="body" idx="1"/>
          </p:nvPr>
        </p:nvSpPr>
        <p:spPr/>
        <p:txBody>
          <a:bodyPr rIns="132080"/>
          <a:lstStyle/>
          <a:p>
            <a:pPr eaLnBrk="1" hangingPunct="1"/>
            <a:r>
              <a:rPr lang="en-US" sz="2800" smtClean="0"/>
              <a:t>From initial observation of sun</a:t>
            </a:r>
          </a:p>
          <a:p>
            <a:pPr marL="782638" lvl="1" eaLnBrk="1" hangingPunct="1"/>
            <a:endParaRPr lang="en-US" sz="2400" smtClean="0"/>
          </a:p>
          <a:p>
            <a:pPr marL="782638" lvl="1" eaLnBrk="1" hangingPunct="1"/>
            <a:endParaRPr lang="en-US" sz="2400" smtClean="0"/>
          </a:p>
          <a:p>
            <a:pPr eaLnBrk="1" hangingPunct="1"/>
            <a:endParaRPr lang="en-US" sz="2800" smtClean="0"/>
          </a:p>
          <a:p>
            <a:pPr eaLnBrk="1" hangingPunct="1"/>
            <a:endParaRPr lang="en-US" sz="2800" smtClean="0"/>
          </a:p>
          <a:p>
            <a:pPr eaLnBrk="1" hangingPunct="1"/>
            <a:r>
              <a:rPr lang="en-US" sz="2800" smtClean="0"/>
              <a:t>From initial observation of rain</a:t>
            </a:r>
          </a:p>
        </p:txBody>
      </p:sp>
      <p:grpSp>
        <p:nvGrpSpPr>
          <p:cNvPr id="35853" name="Group 13"/>
          <p:cNvGrpSpPr>
            <a:grpSpLocks/>
          </p:cNvGrpSpPr>
          <p:nvPr/>
        </p:nvGrpSpPr>
        <p:grpSpPr bwMode="auto">
          <a:xfrm>
            <a:off x="1447800" y="2286000"/>
            <a:ext cx="6762750" cy="1590675"/>
            <a:chOff x="0" y="0"/>
            <a:chExt cx="4260" cy="1002"/>
          </a:xfrm>
        </p:grpSpPr>
        <p:pic>
          <p:nvPicPr>
            <p:cNvPr id="34832" name="Picture 4"/>
            <p:cNvPicPr>
              <a:picLocks noChangeArrowheads="1"/>
            </p:cNvPicPr>
            <p:nvPr/>
          </p:nvPicPr>
          <p:blipFill>
            <a:blip r:embed="rId3" cstate="print"/>
            <a:srcRect/>
            <a:stretch>
              <a:fillRect/>
            </a:stretch>
          </p:blipFill>
          <p:spPr bwMode="auto">
            <a:xfrm>
              <a:off x="0" y="2"/>
              <a:ext cx="662" cy="501"/>
            </a:xfrm>
            <a:prstGeom prst="rect">
              <a:avLst/>
            </a:prstGeom>
            <a:noFill/>
            <a:ln w="9525">
              <a:noFill/>
              <a:miter lim="800000"/>
              <a:headEnd/>
              <a:tailEnd/>
            </a:ln>
          </p:spPr>
        </p:pic>
        <p:pic>
          <p:nvPicPr>
            <p:cNvPr id="34833" name="Picture 5"/>
            <p:cNvPicPr>
              <a:picLocks noChangeArrowheads="1"/>
            </p:cNvPicPr>
            <p:nvPr/>
          </p:nvPicPr>
          <p:blipFill>
            <a:blip r:embed="rId4" cstate="print"/>
            <a:srcRect/>
            <a:stretch>
              <a:fillRect/>
            </a:stretch>
          </p:blipFill>
          <p:spPr bwMode="auto">
            <a:xfrm>
              <a:off x="960" y="0"/>
              <a:ext cx="662" cy="501"/>
            </a:xfrm>
            <a:prstGeom prst="rect">
              <a:avLst/>
            </a:prstGeom>
            <a:noFill/>
            <a:ln w="9525">
              <a:noFill/>
              <a:miter lim="800000"/>
              <a:headEnd/>
              <a:tailEnd/>
            </a:ln>
          </p:spPr>
        </p:pic>
        <p:pic>
          <p:nvPicPr>
            <p:cNvPr id="34834" name="Picture 6"/>
            <p:cNvPicPr>
              <a:picLocks noChangeArrowheads="1"/>
            </p:cNvPicPr>
            <p:nvPr/>
          </p:nvPicPr>
          <p:blipFill>
            <a:blip r:embed="rId5" cstate="print"/>
            <a:srcRect/>
            <a:stretch>
              <a:fillRect/>
            </a:stretch>
          </p:blipFill>
          <p:spPr bwMode="auto">
            <a:xfrm>
              <a:off x="1861" y="0"/>
              <a:ext cx="775" cy="501"/>
            </a:xfrm>
            <a:prstGeom prst="rect">
              <a:avLst/>
            </a:prstGeom>
            <a:noFill/>
            <a:ln w="9525">
              <a:noFill/>
              <a:miter lim="800000"/>
              <a:headEnd/>
              <a:tailEnd/>
            </a:ln>
          </p:spPr>
        </p:pic>
        <p:pic>
          <p:nvPicPr>
            <p:cNvPr id="34835" name="Picture 7"/>
            <p:cNvPicPr>
              <a:picLocks noChangeArrowheads="1"/>
            </p:cNvPicPr>
            <p:nvPr/>
          </p:nvPicPr>
          <p:blipFill>
            <a:blip r:embed="rId6" cstate="print"/>
            <a:srcRect/>
            <a:stretch>
              <a:fillRect/>
            </a:stretch>
          </p:blipFill>
          <p:spPr bwMode="auto">
            <a:xfrm>
              <a:off x="3598" y="0"/>
              <a:ext cx="662" cy="501"/>
            </a:xfrm>
            <a:prstGeom prst="rect">
              <a:avLst/>
            </a:prstGeom>
            <a:noFill/>
            <a:ln w="9525">
              <a:noFill/>
              <a:miter lim="800000"/>
              <a:headEnd/>
              <a:tailEnd/>
            </a:ln>
          </p:spPr>
        </p:pic>
        <p:sp>
          <p:nvSpPr>
            <p:cNvPr id="34836" name="AutoShape 8"/>
            <p:cNvSpPr>
              <a:spLocks/>
            </p:cNvSpPr>
            <p:nvPr/>
          </p:nvSpPr>
          <p:spPr bwMode="auto">
            <a:xfrm>
              <a:off x="2832" y="146"/>
              <a:ext cx="576" cy="192"/>
            </a:xfrm>
            <a:prstGeom prst="rightArrow">
              <a:avLst>
                <a:gd name="adj1" fmla="val 50000"/>
                <a:gd name="adj2" fmla="val 75000"/>
              </a:avLst>
            </a:prstGeom>
            <a:solidFill>
              <a:srgbClr val="808080"/>
            </a:solidFill>
            <a:ln w="9525">
              <a:solidFill>
                <a:schemeClr val="tx1"/>
              </a:solidFill>
              <a:round/>
              <a:headEnd/>
              <a:tailEnd/>
            </a:ln>
          </p:spPr>
          <p:txBody>
            <a:bodyPr lIns="0" tIns="0" rIns="0" bIns="0"/>
            <a:lstStyle/>
            <a:p>
              <a:endParaRPr lang="en-US"/>
            </a:p>
          </p:txBody>
        </p:sp>
        <p:sp>
          <p:nvSpPr>
            <p:cNvPr id="34837" name="Rectangle 9"/>
            <p:cNvSpPr>
              <a:spLocks/>
            </p:cNvSpPr>
            <p:nvPr/>
          </p:nvSpPr>
          <p:spPr bwMode="auto">
            <a:xfrm>
              <a:off x="48" y="674"/>
              <a:ext cx="584" cy="312"/>
            </a:xfrm>
            <a:prstGeom prst="rect">
              <a:avLst/>
            </a:prstGeom>
            <a:noFill/>
            <a:ln w="12700">
              <a:noFill/>
              <a:miter lim="800000"/>
              <a:headEnd/>
              <a:tailEnd/>
            </a:ln>
          </p:spPr>
          <p:txBody>
            <a:bodyPr lIns="0" tIns="0" rIns="40639" bIns="0"/>
            <a:lstStyle/>
            <a:p>
              <a:pPr marL="39688">
                <a:spcBef>
                  <a:spcPts val="1350"/>
                </a:spcBef>
              </a:pPr>
              <a:r>
                <a:rPr lang="en-US" sz="2400">
                  <a:solidFill>
                    <a:schemeClr val="tx1"/>
                  </a:solidFill>
                  <a:latin typeface="Times New Roman" pitchFamily="18" charset="0"/>
                  <a:cs typeface="Times New Roman" pitchFamily="18" charset="0"/>
                  <a:sym typeface="Times New Roman" pitchFamily="18" charset="0"/>
                </a:rPr>
                <a:t>P(</a:t>
              </a: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r>
                <a:rPr lang="en-US" sz="2400">
                  <a:solidFill>
                    <a:schemeClr val="tx1"/>
                  </a:solidFill>
                  <a:latin typeface="Times New Roman" pitchFamily="18" charset="0"/>
                  <a:cs typeface="Times New Roman" pitchFamily="18" charset="0"/>
                  <a:sym typeface="Times New Roman" pitchFamily="18" charset="0"/>
                </a:rPr>
                <a:t>)</a:t>
              </a:r>
            </a:p>
          </p:txBody>
        </p:sp>
        <p:sp>
          <p:nvSpPr>
            <p:cNvPr id="34838" name="Rectangle 10"/>
            <p:cNvSpPr>
              <a:spLocks/>
            </p:cNvSpPr>
            <p:nvPr/>
          </p:nvSpPr>
          <p:spPr bwMode="auto">
            <a:xfrm>
              <a:off x="1008" y="674"/>
              <a:ext cx="584" cy="312"/>
            </a:xfrm>
            <a:prstGeom prst="rect">
              <a:avLst/>
            </a:prstGeom>
            <a:noFill/>
            <a:ln w="12700">
              <a:noFill/>
              <a:miter lim="800000"/>
              <a:headEnd/>
              <a:tailEnd/>
            </a:ln>
          </p:spPr>
          <p:txBody>
            <a:bodyPr lIns="0" tIns="0" rIns="40639" bIns="0"/>
            <a:lstStyle/>
            <a:p>
              <a:pPr marL="39688">
                <a:spcBef>
                  <a:spcPts val="1350"/>
                </a:spcBef>
              </a:pPr>
              <a:r>
                <a:rPr lang="en-US" sz="2400">
                  <a:solidFill>
                    <a:schemeClr val="tx1"/>
                  </a:solidFill>
                  <a:latin typeface="Times New Roman" pitchFamily="18" charset="0"/>
                  <a:cs typeface="Times New Roman" pitchFamily="18" charset="0"/>
                  <a:sym typeface="Times New Roman" pitchFamily="18" charset="0"/>
                </a:rPr>
                <a:t>P(</a:t>
              </a: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2</a:t>
              </a:r>
              <a:r>
                <a:rPr lang="en-US" sz="2400">
                  <a:solidFill>
                    <a:schemeClr val="tx1"/>
                  </a:solidFill>
                  <a:latin typeface="Times New Roman" pitchFamily="18" charset="0"/>
                  <a:cs typeface="Times New Roman" pitchFamily="18" charset="0"/>
                  <a:sym typeface="Times New Roman" pitchFamily="18" charset="0"/>
                </a:rPr>
                <a:t>)</a:t>
              </a:r>
            </a:p>
          </p:txBody>
        </p:sp>
        <p:sp>
          <p:nvSpPr>
            <p:cNvPr id="34839" name="Rectangle 11"/>
            <p:cNvSpPr>
              <a:spLocks/>
            </p:cNvSpPr>
            <p:nvPr/>
          </p:nvSpPr>
          <p:spPr bwMode="auto">
            <a:xfrm>
              <a:off x="1968" y="674"/>
              <a:ext cx="584" cy="312"/>
            </a:xfrm>
            <a:prstGeom prst="rect">
              <a:avLst/>
            </a:prstGeom>
            <a:noFill/>
            <a:ln w="12700">
              <a:noFill/>
              <a:miter lim="800000"/>
              <a:headEnd/>
              <a:tailEnd/>
            </a:ln>
          </p:spPr>
          <p:txBody>
            <a:bodyPr lIns="0" tIns="0" rIns="40639" bIns="0"/>
            <a:lstStyle/>
            <a:p>
              <a:pPr marL="39688">
                <a:spcBef>
                  <a:spcPts val="1350"/>
                </a:spcBef>
              </a:pPr>
              <a:r>
                <a:rPr lang="en-US" sz="2400">
                  <a:solidFill>
                    <a:schemeClr val="tx1"/>
                  </a:solidFill>
                  <a:latin typeface="Times New Roman" pitchFamily="18" charset="0"/>
                  <a:cs typeface="Times New Roman" pitchFamily="18" charset="0"/>
                  <a:sym typeface="Times New Roman" pitchFamily="18" charset="0"/>
                </a:rPr>
                <a:t>P(</a:t>
              </a: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3</a:t>
              </a:r>
              <a:r>
                <a:rPr lang="en-US" sz="2400">
                  <a:solidFill>
                    <a:schemeClr val="tx1"/>
                  </a:solidFill>
                  <a:latin typeface="Times New Roman" pitchFamily="18" charset="0"/>
                  <a:cs typeface="Times New Roman" pitchFamily="18" charset="0"/>
                  <a:sym typeface="Times New Roman" pitchFamily="18" charset="0"/>
                </a:rPr>
                <a:t>)</a:t>
              </a:r>
            </a:p>
          </p:txBody>
        </p:sp>
        <p:sp>
          <p:nvSpPr>
            <p:cNvPr id="34840" name="Rectangle 12"/>
            <p:cNvSpPr>
              <a:spLocks/>
            </p:cNvSpPr>
            <p:nvPr/>
          </p:nvSpPr>
          <p:spPr bwMode="auto">
            <a:xfrm>
              <a:off x="3648" y="674"/>
              <a:ext cx="584" cy="328"/>
            </a:xfrm>
            <a:prstGeom prst="rect">
              <a:avLst/>
            </a:prstGeom>
            <a:noFill/>
            <a:ln w="12700">
              <a:noFill/>
              <a:miter lim="800000"/>
              <a:headEnd/>
              <a:tailEnd/>
            </a:ln>
          </p:spPr>
          <p:txBody>
            <a:bodyPr lIns="0" tIns="0" rIns="40639" bIns="0"/>
            <a:lstStyle/>
            <a:p>
              <a:pPr marL="39688">
                <a:spcBef>
                  <a:spcPts val="1350"/>
                </a:spcBef>
              </a:pPr>
              <a:r>
                <a:rPr lang="en-US" sz="2400">
                  <a:solidFill>
                    <a:schemeClr val="tx1"/>
                  </a:solidFill>
                  <a:latin typeface="Times New Roman" pitchFamily="18" charset="0"/>
                  <a:cs typeface="Times New Roman" pitchFamily="18" charset="0"/>
                  <a:sym typeface="Times New Roman" pitchFamily="18" charset="0"/>
                </a:rPr>
                <a:t>P(</a:t>
              </a: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Symbol" pitchFamily="18" charset="2"/>
                  <a:ea typeface="Symbol" pitchFamily="18" charset="2"/>
                  <a:cs typeface="Symbol" pitchFamily="18" charset="2"/>
                  <a:sym typeface="Symbol" pitchFamily="18" charset="2"/>
                </a:rPr>
                <a:t>∞</a:t>
              </a:r>
              <a:r>
                <a:rPr lang="en-US" sz="2400">
                  <a:solidFill>
                    <a:schemeClr val="tx1"/>
                  </a:solidFill>
                  <a:latin typeface="Times New Roman" pitchFamily="18" charset="0"/>
                  <a:cs typeface="Times New Roman" pitchFamily="18" charset="0"/>
                  <a:sym typeface="Times New Roman" pitchFamily="18" charset="0"/>
                </a:rPr>
                <a:t>)</a:t>
              </a:r>
            </a:p>
          </p:txBody>
        </p:sp>
      </p:grpSp>
      <p:grpSp>
        <p:nvGrpSpPr>
          <p:cNvPr id="35863" name="Group 23"/>
          <p:cNvGrpSpPr>
            <a:grpSpLocks/>
          </p:cNvGrpSpPr>
          <p:nvPr/>
        </p:nvGrpSpPr>
        <p:grpSpPr bwMode="auto">
          <a:xfrm>
            <a:off x="1443038" y="4784725"/>
            <a:ext cx="6767512" cy="1593850"/>
            <a:chOff x="0" y="0"/>
            <a:chExt cx="4263" cy="1004"/>
          </a:xfrm>
        </p:grpSpPr>
        <p:pic>
          <p:nvPicPr>
            <p:cNvPr id="34823" name="Picture 14"/>
            <p:cNvPicPr>
              <a:picLocks noChangeArrowheads="1"/>
            </p:cNvPicPr>
            <p:nvPr/>
          </p:nvPicPr>
          <p:blipFill>
            <a:blip r:embed="rId7" cstate="print"/>
            <a:srcRect/>
            <a:stretch>
              <a:fillRect/>
            </a:stretch>
          </p:blipFill>
          <p:spPr bwMode="auto">
            <a:xfrm>
              <a:off x="3601" y="2"/>
              <a:ext cx="662" cy="501"/>
            </a:xfrm>
            <a:prstGeom prst="rect">
              <a:avLst/>
            </a:prstGeom>
            <a:noFill/>
            <a:ln w="9525">
              <a:noFill/>
              <a:miter lim="800000"/>
              <a:headEnd/>
              <a:tailEnd/>
            </a:ln>
          </p:spPr>
        </p:pic>
        <p:sp>
          <p:nvSpPr>
            <p:cNvPr id="34824" name="AutoShape 15"/>
            <p:cNvSpPr>
              <a:spLocks/>
            </p:cNvSpPr>
            <p:nvPr/>
          </p:nvSpPr>
          <p:spPr bwMode="auto">
            <a:xfrm>
              <a:off x="2835" y="148"/>
              <a:ext cx="576" cy="192"/>
            </a:xfrm>
            <a:prstGeom prst="rightArrow">
              <a:avLst>
                <a:gd name="adj1" fmla="val 50000"/>
                <a:gd name="adj2" fmla="val 75000"/>
              </a:avLst>
            </a:prstGeom>
            <a:solidFill>
              <a:srgbClr val="808080"/>
            </a:solidFill>
            <a:ln w="9525">
              <a:solidFill>
                <a:schemeClr val="tx1"/>
              </a:solidFill>
              <a:round/>
              <a:headEnd/>
              <a:tailEnd/>
            </a:ln>
          </p:spPr>
          <p:txBody>
            <a:bodyPr lIns="0" tIns="0" rIns="0" bIns="0"/>
            <a:lstStyle/>
            <a:p>
              <a:endParaRPr lang="en-US"/>
            </a:p>
          </p:txBody>
        </p:sp>
        <p:sp>
          <p:nvSpPr>
            <p:cNvPr id="34825" name="Rectangle 16"/>
            <p:cNvSpPr>
              <a:spLocks/>
            </p:cNvSpPr>
            <p:nvPr/>
          </p:nvSpPr>
          <p:spPr bwMode="auto">
            <a:xfrm>
              <a:off x="51" y="676"/>
              <a:ext cx="584" cy="312"/>
            </a:xfrm>
            <a:prstGeom prst="rect">
              <a:avLst/>
            </a:prstGeom>
            <a:noFill/>
            <a:ln w="12700">
              <a:noFill/>
              <a:miter lim="800000"/>
              <a:headEnd/>
              <a:tailEnd/>
            </a:ln>
          </p:spPr>
          <p:txBody>
            <a:bodyPr lIns="0" tIns="0" rIns="40639" bIns="0"/>
            <a:lstStyle/>
            <a:p>
              <a:pPr marL="39688">
                <a:spcBef>
                  <a:spcPts val="1350"/>
                </a:spcBef>
              </a:pPr>
              <a:r>
                <a:rPr lang="en-US" sz="2400">
                  <a:solidFill>
                    <a:schemeClr val="tx1"/>
                  </a:solidFill>
                  <a:latin typeface="Times New Roman" pitchFamily="18" charset="0"/>
                  <a:cs typeface="Times New Roman" pitchFamily="18" charset="0"/>
                  <a:sym typeface="Times New Roman" pitchFamily="18" charset="0"/>
                </a:rPr>
                <a:t>P(</a:t>
              </a: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r>
                <a:rPr lang="en-US" sz="2400">
                  <a:solidFill>
                    <a:schemeClr val="tx1"/>
                  </a:solidFill>
                  <a:latin typeface="Times New Roman" pitchFamily="18" charset="0"/>
                  <a:cs typeface="Times New Roman" pitchFamily="18" charset="0"/>
                  <a:sym typeface="Times New Roman" pitchFamily="18" charset="0"/>
                </a:rPr>
                <a:t>)</a:t>
              </a:r>
            </a:p>
          </p:txBody>
        </p:sp>
        <p:sp>
          <p:nvSpPr>
            <p:cNvPr id="34826" name="Rectangle 17"/>
            <p:cNvSpPr>
              <a:spLocks/>
            </p:cNvSpPr>
            <p:nvPr/>
          </p:nvSpPr>
          <p:spPr bwMode="auto">
            <a:xfrm>
              <a:off x="1011" y="676"/>
              <a:ext cx="584" cy="312"/>
            </a:xfrm>
            <a:prstGeom prst="rect">
              <a:avLst/>
            </a:prstGeom>
            <a:noFill/>
            <a:ln w="12700">
              <a:noFill/>
              <a:miter lim="800000"/>
              <a:headEnd/>
              <a:tailEnd/>
            </a:ln>
          </p:spPr>
          <p:txBody>
            <a:bodyPr lIns="0" tIns="0" rIns="40639" bIns="0"/>
            <a:lstStyle/>
            <a:p>
              <a:pPr marL="39688">
                <a:spcBef>
                  <a:spcPts val="1350"/>
                </a:spcBef>
              </a:pPr>
              <a:r>
                <a:rPr lang="en-US" sz="2400">
                  <a:solidFill>
                    <a:schemeClr val="tx1"/>
                  </a:solidFill>
                  <a:latin typeface="Times New Roman" pitchFamily="18" charset="0"/>
                  <a:cs typeface="Times New Roman" pitchFamily="18" charset="0"/>
                  <a:sym typeface="Times New Roman" pitchFamily="18" charset="0"/>
                </a:rPr>
                <a:t>P(</a:t>
              </a: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2</a:t>
              </a:r>
              <a:r>
                <a:rPr lang="en-US" sz="2400">
                  <a:solidFill>
                    <a:schemeClr val="tx1"/>
                  </a:solidFill>
                  <a:latin typeface="Times New Roman" pitchFamily="18" charset="0"/>
                  <a:cs typeface="Times New Roman" pitchFamily="18" charset="0"/>
                  <a:sym typeface="Times New Roman" pitchFamily="18" charset="0"/>
                </a:rPr>
                <a:t>)</a:t>
              </a:r>
            </a:p>
          </p:txBody>
        </p:sp>
        <p:sp>
          <p:nvSpPr>
            <p:cNvPr id="34827" name="Rectangle 18"/>
            <p:cNvSpPr>
              <a:spLocks/>
            </p:cNvSpPr>
            <p:nvPr/>
          </p:nvSpPr>
          <p:spPr bwMode="auto">
            <a:xfrm>
              <a:off x="1971" y="676"/>
              <a:ext cx="584" cy="312"/>
            </a:xfrm>
            <a:prstGeom prst="rect">
              <a:avLst/>
            </a:prstGeom>
            <a:noFill/>
            <a:ln w="12700">
              <a:noFill/>
              <a:miter lim="800000"/>
              <a:headEnd/>
              <a:tailEnd/>
            </a:ln>
          </p:spPr>
          <p:txBody>
            <a:bodyPr lIns="0" tIns="0" rIns="40639" bIns="0"/>
            <a:lstStyle/>
            <a:p>
              <a:pPr marL="39688">
                <a:spcBef>
                  <a:spcPts val="1350"/>
                </a:spcBef>
              </a:pPr>
              <a:r>
                <a:rPr lang="en-US" sz="2400">
                  <a:solidFill>
                    <a:schemeClr val="tx1"/>
                  </a:solidFill>
                  <a:latin typeface="Times New Roman" pitchFamily="18" charset="0"/>
                  <a:cs typeface="Times New Roman" pitchFamily="18" charset="0"/>
                  <a:sym typeface="Times New Roman" pitchFamily="18" charset="0"/>
                </a:rPr>
                <a:t>P(</a:t>
              </a: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3</a:t>
              </a:r>
              <a:r>
                <a:rPr lang="en-US" sz="2400">
                  <a:solidFill>
                    <a:schemeClr val="tx1"/>
                  </a:solidFill>
                  <a:latin typeface="Times New Roman" pitchFamily="18" charset="0"/>
                  <a:cs typeface="Times New Roman" pitchFamily="18" charset="0"/>
                  <a:sym typeface="Times New Roman" pitchFamily="18" charset="0"/>
                </a:rPr>
                <a:t>)</a:t>
              </a:r>
            </a:p>
          </p:txBody>
        </p:sp>
        <p:sp>
          <p:nvSpPr>
            <p:cNvPr id="34828" name="Rectangle 19"/>
            <p:cNvSpPr>
              <a:spLocks/>
            </p:cNvSpPr>
            <p:nvPr/>
          </p:nvSpPr>
          <p:spPr bwMode="auto">
            <a:xfrm>
              <a:off x="3651" y="676"/>
              <a:ext cx="584" cy="328"/>
            </a:xfrm>
            <a:prstGeom prst="rect">
              <a:avLst/>
            </a:prstGeom>
            <a:noFill/>
            <a:ln w="12700">
              <a:noFill/>
              <a:miter lim="800000"/>
              <a:headEnd/>
              <a:tailEnd/>
            </a:ln>
          </p:spPr>
          <p:txBody>
            <a:bodyPr lIns="0" tIns="0" rIns="40639" bIns="0"/>
            <a:lstStyle/>
            <a:p>
              <a:pPr marL="39688">
                <a:spcBef>
                  <a:spcPts val="1350"/>
                </a:spcBef>
              </a:pPr>
              <a:r>
                <a:rPr lang="en-US" sz="2400">
                  <a:solidFill>
                    <a:schemeClr val="tx1"/>
                  </a:solidFill>
                  <a:latin typeface="Times New Roman" pitchFamily="18" charset="0"/>
                  <a:cs typeface="Times New Roman" pitchFamily="18" charset="0"/>
                  <a:sym typeface="Times New Roman" pitchFamily="18" charset="0"/>
                </a:rPr>
                <a:t>P(</a:t>
              </a: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Symbol" pitchFamily="18" charset="2"/>
                  <a:ea typeface="Symbol" pitchFamily="18" charset="2"/>
                  <a:cs typeface="Symbol" pitchFamily="18" charset="2"/>
                  <a:sym typeface="Symbol" pitchFamily="18" charset="2"/>
                </a:rPr>
                <a:t>∞</a:t>
              </a:r>
              <a:r>
                <a:rPr lang="en-US" sz="2400">
                  <a:solidFill>
                    <a:schemeClr val="tx1"/>
                  </a:solidFill>
                  <a:latin typeface="Times New Roman" pitchFamily="18" charset="0"/>
                  <a:cs typeface="Times New Roman" pitchFamily="18" charset="0"/>
                  <a:sym typeface="Times New Roman" pitchFamily="18" charset="0"/>
                </a:rPr>
                <a:t>)</a:t>
              </a:r>
            </a:p>
          </p:txBody>
        </p:sp>
        <p:pic>
          <p:nvPicPr>
            <p:cNvPr id="34829" name="Picture 20"/>
            <p:cNvPicPr>
              <a:picLocks noChangeArrowheads="1"/>
            </p:cNvPicPr>
            <p:nvPr/>
          </p:nvPicPr>
          <p:blipFill>
            <a:blip r:embed="rId8" cstate="print"/>
            <a:srcRect/>
            <a:stretch>
              <a:fillRect/>
            </a:stretch>
          </p:blipFill>
          <p:spPr bwMode="auto">
            <a:xfrm>
              <a:off x="0" y="2"/>
              <a:ext cx="662" cy="501"/>
            </a:xfrm>
            <a:prstGeom prst="rect">
              <a:avLst/>
            </a:prstGeom>
            <a:noFill/>
            <a:ln w="9525">
              <a:noFill/>
              <a:miter lim="800000"/>
              <a:headEnd/>
              <a:tailEnd/>
            </a:ln>
          </p:spPr>
        </p:pic>
        <p:pic>
          <p:nvPicPr>
            <p:cNvPr id="34830" name="Picture 21"/>
            <p:cNvPicPr>
              <a:picLocks noChangeArrowheads="1"/>
            </p:cNvPicPr>
            <p:nvPr/>
          </p:nvPicPr>
          <p:blipFill>
            <a:blip r:embed="rId9" cstate="print"/>
            <a:srcRect/>
            <a:stretch>
              <a:fillRect/>
            </a:stretch>
          </p:blipFill>
          <p:spPr bwMode="auto">
            <a:xfrm>
              <a:off x="960" y="0"/>
              <a:ext cx="662" cy="501"/>
            </a:xfrm>
            <a:prstGeom prst="rect">
              <a:avLst/>
            </a:prstGeom>
            <a:noFill/>
            <a:ln w="9525">
              <a:noFill/>
              <a:miter lim="800000"/>
              <a:headEnd/>
              <a:tailEnd/>
            </a:ln>
          </p:spPr>
        </p:pic>
        <p:pic>
          <p:nvPicPr>
            <p:cNvPr id="34831" name="Picture 22"/>
            <p:cNvPicPr>
              <a:picLocks noChangeArrowheads="1"/>
            </p:cNvPicPr>
            <p:nvPr/>
          </p:nvPicPr>
          <p:blipFill>
            <a:blip r:embed="rId10" cstate="print"/>
            <a:srcRect/>
            <a:stretch>
              <a:fillRect/>
            </a:stretch>
          </p:blipFill>
          <p:spPr bwMode="auto">
            <a:xfrm>
              <a:off x="1861" y="0"/>
              <a:ext cx="775" cy="501"/>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58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58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35843" name="Rectangle 2"/>
          <p:cNvSpPr>
            <a:spLocks noGrp="1" noChangeArrowheads="1"/>
          </p:cNvSpPr>
          <p:nvPr>
            <p:ph type="title"/>
          </p:nvPr>
        </p:nvSpPr>
        <p:spPr/>
        <p:txBody>
          <a:bodyPr rIns="132080"/>
          <a:lstStyle/>
          <a:p>
            <a:pPr indent="0" eaLnBrk="1" hangingPunct="1"/>
            <a:r>
              <a:rPr lang="en-US" smtClean="0"/>
              <a:t>Stationary Distributions</a:t>
            </a:r>
          </a:p>
        </p:txBody>
      </p:sp>
      <p:sp>
        <p:nvSpPr>
          <p:cNvPr id="35844" name="Rectangle 3"/>
          <p:cNvSpPr>
            <a:spLocks noGrp="1" noChangeArrowheads="1"/>
          </p:cNvSpPr>
          <p:nvPr>
            <p:ph type="body" idx="1"/>
          </p:nvPr>
        </p:nvSpPr>
        <p:spPr/>
        <p:txBody>
          <a:bodyPr rIns="132080"/>
          <a:lstStyle/>
          <a:p>
            <a:pPr eaLnBrk="1" hangingPunct="1">
              <a:lnSpc>
                <a:spcPct val="90000"/>
              </a:lnSpc>
            </a:pPr>
            <a:r>
              <a:rPr lang="en-US" sz="2800" smtClean="0"/>
              <a:t>If we simulate the chain long enough:</a:t>
            </a:r>
          </a:p>
          <a:p>
            <a:pPr marL="782638" lvl="1" eaLnBrk="1" hangingPunct="1">
              <a:lnSpc>
                <a:spcPct val="90000"/>
              </a:lnSpc>
            </a:pPr>
            <a:r>
              <a:rPr lang="en-US" sz="2400" smtClean="0"/>
              <a:t>What happens?</a:t>
            </a:r>
          </a:p>
          <a:p>
            <a:pPr marL="782638" lvl="1" eaLnBrk="1" hangingPunct="1">
              <a:lnSpc>
                <a:spcPct val="90000"/>
              </a:lnSpc>
            </a:pPr>
            <a:r>
              <a:rPr lang="en-US" sz="2400" smtClean="0"/>
              <a:t>Uncertainty accumulates</a:t>
            </a:r>
          </a:p>
          <a:p>
            <a:pPr marL="782638" lvl="1" eaLnBrk="1" hangingPunct="1">
              <a:lnSpc>
                <a:spcPct val="90000"/>
              </a:lnSpc>
            </a:pPr>
            <a:r>
              <a:rPr lang="en-US" sz="2400" smtClean="0"/>
              <a:t>Eventually, we have no idea what the state is!</a:t>
            </a:r>
          </a:p>
          <a:p>
            <a:pPr eaLnBrk="1" hangingPunct="1">
              <a:lnSpc>
                <a:spcPct val="90000"/>
              </a:lnSpc>
            </a:pPr>
            <a:endParaRPr lang="en-US" sz="2800" smtClean="0"/>
          </a:p>
          <a:p>
            <a:pPr eaLnBrk="1" hangingPunct="1">
              <a:lnSpc>
                <a:spcPct val="90000"/>
              </a:lnSpc>
            </a:pPr>
            <a:r>
              <a:rPr lang="en-US" sz="2800" smtClean="0"/>
              <a:t>Stationary distributions:</a:t>
            </a:r>
          </a:p>
          <a:p>
            <a:pPr marL="782638" lvl="1" eaLnBrk="1" hangingPunct="1">
              <a:lnSpc>
                <a:spcPct val="90000"/>
              </a:lnSpc>
            </a:pPr>
            <a:r>
              <a:rPr lang="en-US" sz="2400" smtClean="0"/>
              <a:t>For most chains, the distribution we end up in is independent of the initial distribution</a:t>
            </a:r>
          </a:p>
          <a:p>
            <a:pPr marL="782638" lvl="1" eaLnBrk="1" hangingPunct="1">
              <a:lnSpc>
                <a:spcPct val="90000"/>
              </a:lnSpc>
            </a:pPr>
            <a:r>
              <a:rPr lang="en-US" sz="2400" smtClean="0"/>
              <a:t>Called the </a:t>
            </a:r>
            <a:r>
              <a:rPr lang="en-US" sz="2400" smtClean="0">
                <a:solidFill>
                  <a:srgbClr val="CC0000"/>
                </a:solidFill>
              </a:rPr>
              <a:t>stationary distribution </a:t>
            </a:r>
            <a:r>
              <a:rPr lang="en-US" sz="2400" smtClean="0"/>
              <a:t>of the chain</a:t>
            </a:r>
          </a:p>
          <a:p>
            <a:pPr marL="782638" lvl="1" eaLnBrk="1" hangingPunct="1">
              <a:lnSpc>
                <a:spcPct val="90000"/>
              </a:lnSpc>
            </a:pPr>
            <a:r>
              <a:rPr lang="en-US" sz="2400" smtClean="0"/>
              <a:t>Usually, can only predict a short time out</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36867" name="Rectangle 2"/>
          <p:cNvSpPr>
            <a:spLocks noGrp="1" noChangeArrowheads="1"/>
          </p:cNvSpPr>
          <p:nvPr>
            <p:ph type="title"/>
          </p:nvPr>
        </p:nvSpPr>
        <p:spPr/>
        <p:txBody>
          <a:bodyPr rIns="132080"/>
          <a:lstStyle/>
          <a:p>
            <a:pPr indent="0" eaLnBrk="1" hangingPunct="1"/>
            <a:r>
              <a:rPr lang="en-US" smtClean="0"/>
              <a:t>Pac-man Markov Chain</a:t>
            </a:r>
          </a:p>
        </p:txBody>
      </p:sp>
      <p:pic>
        <p:nvPicPr>
          <p:cNvPr id="37891" name="one-ghost-markov-chain-1.mov" descr="cse473au11-hmms.ppt_media/one-ghost-markov-chain-1.mov">
            <a:hlinkClick r:id="" action="ppaction://media"/>
          </p:cNvPr>
          <p:cNvPicPr>
            <a:picLocks noRot="1" noChangeAspect="1" noChangeArrowheads="1"/>
          </p:cNvPicPr>
          <p:nvPr>
            <a:quickTimeFile r:link="rId1"/>
          </p:nvPr>
        </p:nvPicPr>
        <p:blipFill>
          <a:blip r:embed="rId4" cstate="print"/>
          <a:srcRect/>
          <a:stretch>
            <a:fillRect/>
          </a:stretch>
        </p:blipFill>
        <p:spPr bwMode="auto">
          <a:xfrm>
            <a:off x="596900" y="2286000"/>
            <a:ext cx="7931150" cy="3937000"/>
          </a:xfrm>
          <a:prstGeom prst="rect">
            <a:avLst/>
          </a:prstGeom>
          <a:noFill/>
          <a:ln w="9525">
            <a:noFill/>
            <a:miter lim="800000"/>
            <a:headEnd/>
            <a:tailEnd/>
          </a:ln>
        </p:spPr>
      </p:pic>
      <p:sp>
        <p:nvSpPr>
          <p:cNvPr id="36869" name="Rectangle 4"/>
          <p:cNvSpPr>
            <a:spLocks/>
          </p:cNvSpPr>
          <p:nvPr/>
        </p:nvSpPr>
        <p:spPr bwMode="auto">
          <a:xfrm>
            <a:off x="317500" y="1625600"/>
            <a:ext cx="8213725" cy="393700"/>
          </a:xfrm>
          <a:prstGeom prst="rect">
            <a:avLst/>
          </a:prstGeom>
          <a:noFill/>
          <a:ln w="12700">
            <a:noFill/>
            <a:miter lim="800000"/>
            <a:headEnd/>
            <a:tailEnd/>
          </a:ln>
        </p:spPr>
        <p:txBody>
          <a:bodyPr wrap="none" lIns="0" tIns="0" rIns="40639" bIns="0">
            <a:spAutoFit/>
          </a:bodyPr>
          <a:lstStyle/>
          <a:p>
            <a:pPr marL="39688"/>
            <a:r>
              <a:rPr lang="en-US" sz="2100">
                <a:solidFill>
                  <a:schemeClr val="tx1"/>
                </a:solidFill>
                <a:cs typeface="Arial" charset="0"/>
              </a:rPr>
              <a:t>Pac-man knows the ghost’s initial position, but gets no observations!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7891"/>
                                        </p:tgtEl>
                                        <p:attrNameLst>
                                          <p:attrName>style.visibility</p:attrName>
                                        </p:attrNameLst>
                                      </p:cBhvr>
                                      <p:to>
                                        <p:strVal val="visible"/>
                                      </p:to>
                                    </p:set>
                                  </p:childTnLst>
                                </p:cTn>
                              </p:par>
                            </p:childTnLst>
                          </p:cTn>
                        </p:par>
                        <p:par>
                          <p:cTn id="7" fill="hold" nodeType="afterGroup">
                            <p:stCondLst>
                              <p:cond delay="500"/>
                            </p:stCondLst>
                            <p:childTnLst>
                              <p:par>
                                <p:cTn id="8" presetID="1" presetClass="mediacall" presetSubtype="0" fill="hold" nodeType="afterEffect">
                                  <p:stCondLst>
                                    <p:cond delay="0"/>
                                  </p:stCondLst>
                                  <p:childTnLst>
                                    <p:cmd type="call" cmd="playFrom(0.0)">
                                      <p:cBhvr>
                                        <p:cTn id="9" dur="1" fill="hold"/>
                                        <p:tgtEl>
                                          <p:spTgt spid="3789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37891"/>
                </p:tgtEl>
              </p:cMediaNode>
            </p:video>
            <p:seq concurrent="1" nextAc="seek">
              <p:cTn id="11" restart="whenNotActive" fill="hold" evtFilter="cancelBubble" nodeType="interactiveSeq">
                <p:stCondLst>
                  <p:cond evt="onClick" delay="0">
                    <p:tgtEl>
                      <p:spTgt spid="37891"/>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2" presetClass="mediacall" presetSubtype="0" fill="hold" nodeType="clickEffect">
                                  <p:stCondLst>
                                    <p:cond delay="0"/>
                                  </p:stCondLst>
                                  <p:childTnLst>
                                    <p:cmd type="call" cmd="togglePause">
                                      <p:cBhvr>
                                        <p:cTn id="15" dur="1" fill="hold"/>
                                        <p:tgtEl>
                                          <p:spTgt spid="37891"/>
                                        </p:tgtEl>
                                      </p:cBhvr>
                                    </p:cmd>
                                  </p:childTnLst>
                                </p:cTn>
                              </p:par>
                            </p:childTnLst>
                          </p:cTn>
                        </p:par>
                      </p:childTnLst>
                    </p:cTn>
                  </p:par>
                </p:childTnLst>
              </p:cTn>
              <p:nextCondLst>
                <p:cond evt="onClick" delay="0">
                  <p:tgtEl>
                    <p:spTgt spid="37891"/>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37891" name="Rectangle 2"/>
          <p:cNvSpPr>
            <a:spLocks noGrp="1" noChangeArrowheads="1"/>
          </p:cNvSpPr>
          <p:nvPr>
            <p:ph type="title"/>
          </p:nvPr>
        </p:nvSpPr>
        <p:spPr/>
        <p:txBody>
          <a:bodyPr rIns="132080"/>
          <a:lstStyle/>
          <a:p>
            <a:pPr indent="0" eaLnBrk="1" hangingPunct="1"/>
            <a:r>
              <a:rPr lang="en-US" smtClean="0"/>
              <a:t>Web Link Analysis</a:t>
            </a:r>
          </a:p>
        </p:txBody>
      </p:sp>
      <p:sp>
        <p:nvSpPr>
          <p:cNvPr id="37892" name="Rectangle 3"/>
          <p:cNvSpPr>
            <a:spLocks noGrp="1" noChangeArrowheads="1"/>
          </p:cNvSpPr>
          <p:nvPr>
            <p:ph type="body" idx="1"/>
          </p:nvPr>
        </p:nvSpPr>
        <p:spPr>
          <a:xfrm>
            <a:off x="457200" y="1600200"/>
            <a:ext cx="8001000" cy="5257800"/>
          </a:xfrm>
        </p:spPr>
        <p:txBody>
          <a:bodyPr rIns="132080"/>
          <a:lstStyle/>
          <a:p>
            <a:pPr eaLnBrk="1" hangingPunct="1">
              <a:lnSpc>
                <a:spcPct val="80000"/>
              </a:lnSpc>
            </a:pPr>
            <a:r>
              <a:rPr lang="en-US" sz="2400" smtClean="0"/>
              <a:t>PageRank over a web graph</a:t>
            </a:r>
          </a:p>
          <a:p>
            <a:pPr marL="782638" lvl="1" eaLnBrk="1" hangingPunct="1">
              <a:lnSpc>
                <a:spcPct val="80000"/>
              </a:lnSpc>
            </a:pPr>
            <a:r>
              <a:rPr lang="en-US" sz="2000" smtClean="0"/>
              <a:t>Each web page is a state</a:t>
            </a:r>
          </a:p>
          <a:p>
            <a:pPr marL="782638" lvl="1" eaLnBrk="1" hangingPunct="1">
              <a:lnSpc>
                <a:spcPct val="80000"/>
              </a:lnSpc>
            </a:pPr>
            <a:r>
              <a:rPr lang="en-US" sz="2000" smtClean="0"/>
              <a:t>Initial distribution: uniform over pages</a:t>
            </a:r>
          </a:p>
          <a:p>
            <a:pPr marL="782638" lvl="1" eaLnBrk="1" hangingPunct="1">
              <a:lnSpc>
                <a:spcPct val="80000"/>
              </a:lnSpc>
            </a:pPr>
            <a:r>
              <a:rPr lang="en-US" sz="2000" smtClean="0"/>
              <a:t>Transitions:</a:t>
            </a:r>
          </a:p>
          <a:p>
            <a:pPr marL="1182688" lvl="2" eaLnBrk="1" hangingPunct="1">
              <a:lnSpc>
                <a:spcPct val="80000"/>
              </a:lnSpc>
            </a:pPr>
            <a:r>
              <a:rPr lang="en-US" sz="1800" smtClean="0"/>
              <a:t>With prob. c, uniform jump to a</a:t>
            </a:r>
          </a:p>
          <a:p>
            <a:pPr marL="1182688" lvl="2" eaLnBrk="1" hangingPunct="1">
              <a:lnSpc>
                <a:spcPct val="80000"/>
              </a:lnSpc>
              <a:buFont typeface="Wingdings" pitchFamily="2" charset="2"/>
              <a:buNone/>
            </a:pPr>
            <a:r>
              <a:rPr lang="en-US" sz="1800" smtClean="0"/>
              <a:t>	random page (dotted lines, not all shown)</a:t>
            </a:r>
          </a:p>
          <a:p>
            <a:pPr marL="1182688" lvl="2" eaLnBrk="1" hangingPunct="1">
              <a:lnSpc>
                <a:spcPct val="80000"/>
              </a:lnSpc>
            </a:pPr>
            <a:r>
              <a:rPr lang="en-US" sz="1800" smtClean="0"/>
              <a:t>With prob. 1-c, follow a random</a:t>
            </a:r>
          </a:p>
          <a:p>
            <a:pPr marL="1182688" lvl="2" eaLnBrk="1" hangingPunct="1">
              <a:lnSpc>
                <a:spcPct val="80000"/>
              </a:lnSpc>
              <a:buFont typeface="Wingdings" pitchFamily="2" charset="2"/>
              <a:buNone/>
            </a:pPr>
            <a:r>
              <a:rPr lang="en-US" sz="1800" smtClean="0"/>
              <a:t>	outlink (solid lines)</a:t>
            </a:r>
          </a:p>
          <a:p>
            <a:pPr eaLnBrk="1" hangingPunct="1">
              <a:lnSpc>
                <a:spcPct val="80000"/>
              </a:lnSpc>
            </a:pPr>
            <a:r>
              <a:rPr lang="en-US" sz="2400" smtClean="0"/>
              <a:t>Stationary distribution</a:t>
            </a:r>
          </a:p>
          <a:p>
            <a:pPr marL="782638" lvl="1" eaLnBrk="1" hangingPunct="1">
              <a:lnSpc>
                <a:spcPct val="80000"/>
              </a:lnSpc>
            </a:pPr>
            <a:r>
              <a:rPr lang="en-US" sz="2000" smtClean="0"/>
              <a:t>Will spend more time on highly reachable pages</a:t>
            </a:r>
          </a:p>
          <a:p>
            <a:pPr marL="782638" lvl="1" eaLnBrk="1" hangingPunct="1">
              <a:lnSpc>
                <a:spcPct val="80000"/>
              </a:lnSpc>
            </a:pPr>
            <a:r>
              <a:rPr lang="en-US" sz="2000" smtClean="0"/>
              <a:t>E.g. many ways to get to the Acrobat Reader download page</a:t>
            </a:r>
          </a:p>
          <a:p>
            <a:pPr marL="782638" lvl="1" eaLnBrk="1" hangingPunct="1">
              <a:lnSpc>
                <a:spcPct val="80000"/>
              </a:lnSpc>
            </a:pPr>
            <a:r>
              <a:rPr lang="en-US" sz="2000" smtClean="0"/>
              <a:t>Somewhat robust to link spam</a:t>
            </a:r>
          </a:p>
          <a:p>
            <a:pPr marL="782638" lvl="1" eaLnBrk="1" hangingPunct="1">
              <a:lnSpc>
                <a:spcPct val="80000"/>
              </a:lnSpc>
            </a:pPr>
            <a:r>
              <a:rPr lang="en-US" sz="2000" smtClean="0"/>
              <a:t>Google 1.0 returned the set of pages containing all your keywords in decreasing rank, now all search engines use link analysis along with many other factors (rank actually getting less important over time)</a:t>
            </a:r>
          </a:p>
        </p:txBody>
      </p:sp>
      <p:sp>
        <p:nvSpPr>
          <p:cNvPr id="37893" name="Oval 4"/>
          <p:cNvSpPr>
            <a:spLocks/>
          </p:cNvSpPr>
          <p:nvPr/>
        </p:nvSpPr>
        <p:spPr bwMode="auto">
          <a:xfrm>
            <a:off x="6553200" y="2362200"/>
            <a:ext cx="228600" cy="228600"/>
          </a:xfrm>
          <a:prstGeom prst="ellipse">
            <a:avLst/>
          </a:prstGeom>
          <a:solidFill>
            <a:schemeClr val="accent1"/>
          </a:solidFill>
          <a:ln w="28575">
            <a:solidFill>
              <a:schemeClr val="tx1"/>
            </a:solidFill>
            <a:round/>
            <a:headEnd/>
            <a:tailEnd/>
          </a:ln>
        </p:spPr>
        <p:txBody>
          <a:bodyPr lIns="0" tIns="0" rIns="0" bIns="0"/>
          <a:lstStyle/>
          <a:p>
            <a:endParaRPr lang="en-US"/>
          </a:p>
        </p:txBody>
      </p:sp>
      <p:sp>
        <p:nvSpPr>
          <p:cNvPr id="37894" name="Oval 5"/>
          <p:cNvSpPr>
            <a:spLocks/>
          </p:cNvSpPr>
          <p:nvPr/>
        </p:nvSpPr>
        <p:spPr bwMode="auto">
          <a:xfrm>
            <a:off x="7620000" y="2286000"/>
            <a:ext cx="228600" cy="228600"/>
          </a:xfrm>
          <a:prstGeom prst="ellipse">
            <a:avLst/>
          </a:prstGeom>
          <a:solidFill>
            <a:schemeClr val="accent1"/>
          </a:solidFill>
          <a:ln w="28575">
            <a:solidFill>
              <a:schemeClr val="tx1"/>
            </a:solidFill>
            <a:round/>
            <a:headEnd/>
            <a:tailEnd/>
          </a:ln>
        </p:spPr>
        <p:txBody>
          <a:bodyPr lIns="0" tIns="0" rIns="0" bIns="0"/>
          <a:lstStyle/>
          <a:p>
            <a:endParaRPr lang="en-US"/>
          </a:p>
        </p:txBody>
      </p:sp>
      <p:sp>
        <p:nvSpPr>
          <p:cNvPr id="37895" name="Oval 6"/>
          <p:cNvSpPr>
            <a:spLocks/>
          </p:cNvSpPr>
          <p:nvPr/>
        </p:nvSpPr>
        <p:spPr bwMode="auto">
          <a:xfrm>
            <a:off x="7239000" y="3505200"/>
            <a:ext cx="228600" cy="228600"/>
          </a:xfrm>
          <a:prstGeom prst="ellipse">
            <a:avLst/>
          </a:prstGeom>
          <a:solidFill>
            <a:schemeClr val="accent1"/>
          </a:solidFill>
          <a:ln w="28575">
            <a:solidFill>
              <a:schemeClr val="tx1"/>
            </a:solidFill>
            <a:round/>
            <a:headEnd/>
            <a:tailEnd/>
          </a:ln>
        </p:spPr>
        <p:txBody>
          <a:bodyPr lIns="0" tIns="0" rIns="0" bIns="0"/>
          <a:lstStyle/>
          <a:p>
            <a:endParaRPr lang="en-US"/>
          </a:p>
        </p:txBody>
      </p:sp>
      <p:sp>
        <p:nvSpPr>
          <p:cNvPr id="37896" name="Oval 7"/>
          <p:cNvSpPr>
            <a:spLocks/>
          </p:cNvSpPr>
          <p:nvPr/>
        </p:nvSpPr>
        <p:spPr bwMode="auto">
          <a:xfrm>
            <a:off x="8001000" y="2971800"/>
            <a:ext cx="228600" cy="228600"/>
          </a:xfrm>
          <a:prstGeom prst="ellipse">
            <a:avLst/>
          </a:prstGeom>
          <a:solidFill>
            <a:schemeClr val="accent1"/>
          </a:solidFill>
          <a:ln w="28575">
            <a:solidFill>
              <a:schemeClr val="tx1"/>
            </a:solidFill>
            <a:round/>
            <a:headEnd/>
            <a:tailEnd/>
          </a:ln>
        </p:spPr>
        <p:txBody>
          <a:bodyPr lIns="0" tIns="0" rIns="0" bIns="0"/>
          <a:lstStyle/>
          <a:p>
            <a:endParaRPr lang="en-US"/>
          </a:p>
        </p:txBody>
      </p:sp>
      <p:sp>
        <p:nvSpPr>
          <p:cNvPr id="37897" name="Oval 8"/>
          <p:cNvSpPr>
            <a:spLocks/>
          </p:cNvSpPr>
          <p:nvPr/>
        </p:nvSpPr>
        <p:spPr bwMode="auto">
          <a:xfrm>
            <a:off x="6477000" y="3124200"/>
            <a:ext cx="228600" cy="228600"/>
          </a:xfrm>
          <a:prstGeom prst="ellipse">
            <a:avLst/>
          </a:prstGeom>
          <a:solidFill>
            <a:schemeClr val="accent1"/>
          </a:solidFill>
          <a:ln w="28575">
            <a:solidFill>
              <a:schemeClr val="tx1"/>
            </a:solidFill>
            <a:round/>
            <a:headEnd/>
            <a:tailEnd/>
          </a:ln>
        </p:spPr>
        <p:txBody>
          <a:bodyPr lIns="0" tIns="0" rIns="0" bIns="0"/>
          <a:lstStyle/>
          <a:p>
            <a:endParaRPr lang="en-US"/>
          </a:p>
        </p:txBody>
      </p:sp>
      <p:cxnSp>
        <p:nvCxnSpPr>
          <p:cNvPr id="37898" name="AutoShape 9"/>
          <p:cNvCxnSpPr>
            <a:cxnSpLocks noChangeShapeType="1"/>
            <a:stCxn id="37893" idx="0"/>
            <a:endCxn id="37894" idx="0"/>
          </p:cNvCxnSpPr>
          <p:nvPr/>
        </p:nvCxnSpPr>
        <p:spPr bwMode="auto">
          <a:xfrm rot="10800000" flipH="1">
            <a:off x="6667500" y="2400300"/>
            <a:ext cx="1066800" cy="76200"/>
          </a:xfrm>
          <a:prstGeom prst="straightConnector1">
            <a:avLst/>
          </a:prstGeom>
          <a:noFill/>
          <a:ln w="28575">
            <a:solidFill>
              <a:schemeClr val="tx1"/>
            </a:solidFill>
            <a:round/>
            <a:headEnd/>
            <a:tailEnd type="triangle" w="lg" len="med"/>
          </a:ln>
        </p:spPr>
      </p:cxnSp>
      <p:cxnSp>
        <p:nvCxnSpPr>
          <p:cNvPr id="37899" name="AutoShape 10"/>
          <p:cNvCxnSpPr>
            <a:cxnSpLocks noChangeShapeType="1"/>
            <a:stCxn id="37896" idx="0"/>
            <a:endCxn id="37894" idx="0"/>
          </p:cNvCxnSpPr>
          <p:nvPr/>
        </p:nvCxnSpPr>
        <p:spPr bwMode="auto">
          <a:xfrm rot="10800000">
            <a:off x="7734300" y="2400300"/>
            <a:ext cx="381000" cy="685800"/>
          </a:xfrm>
          <a:prstGeom prst="straightConnector1">
            <a:avLst/>
          </a:prstGeom>
          <a:noFill/>
          <a:ln w="28575">
            <a:solidFill>
              <a:schemeClr val="tx1"/>
            </a:solidFill>
            <a:round/>
            <a:headEnd/>
            <a:tailEnd type="triangle" w="lg" len="med"/>
          </a:ln>
        </p:spPr>
      </p:cxnSp>
      <p:cxnSp>
        <p:nvCxnSpPr>
          <p:cNvPr id="37900" name="AutoShape 11"/>
          <p:cNvCxnSpPr>
            <a:cxnSpLocks noChangeShapeType="1"/>
            <a:stCxn id="37893" idx="0"/>
            <a:endCxn id="37895" idx="0"/>
          </p:cNvCxnSpPr>
          <p:nvPr/>
        </p:nvCxnSpPr>
        <p:spPr bwMode="auto">
          <a:xfrm>
            <a:off x="6667500" y="2476500"/>
            <a:ext cx="685800" cy="1143000"/>
          </a:xfrm>
          <a:prstGeom prst="straightConnector1">
            <a:avLst/>
          </a:prstGeom>
          <a:noFill/>
          <a:ln w="28575">
            <a:solidFill>
              <a:schemeClr val="tx1"/>
            </a:solidFill>
            <a:round/>
            <a:headEnd/>
            <a:tailEnd type="triangle" w="lg" len="med"/>
          </a:ln>
        </p:spPr>
      </p:cxnSp>
      <p:cxnSp>
        <p:nvCxnSpPr>
          <p:cNvPr id="37901" name="AutoShape 12"/>
          <p:cNvCxnSpPr>
            <a:cxnSpLocks noChangeShapeType="1"/>
            <a:stCxn id="37895" idx="0"/>
            <a:endCxn id="37894" idx="0"/>
          </p:cNvCxnSpPr>
          <p:nvPr/>
        </p:nvCxnSpPr>
        <p:spPr bwMode="auto">
          <a:xfrm rot="10800000" flipH="1">
            <a:off x="7353300" y="2400300"/>
            <a:ext cx="381000" cy="1219200"/>
          </a:xfrm>
          <a:prstGeom prst="straightConnector1">
            <a:avLst/>
          </a:prstGeom>
          <a:noFill/>
          <a:ln w="28575">
            <a:solidFill>
              <a:schemeClr val="tx1"/>
            </a:solidFill>
            <a:round/>
            <a:headEnd/>
            <a:tailEnd type="triangle" w="lg" len="med"/>
          </a:ln>
        </p:spPr>
      </p:cxnSp>
      <p:cxnSp>
        <p:nvCxnSpPr>
          <p:cNvPr id="37902" name="AutoShape 13"/>
          <p:cNvCxnSpPr>
            <a:cxnSpLocks noChangeShapeType="1"/>
            <a:stCxn id="37894" idx="0"/>
            <a:endCxn id="37893" idx="0"/>
          </p:cNvCxnSpPr>
          <p:nvPr/>
        </p:nvCxnSpPr>
        <p:spPr bwMode="auto">
          <a:xfrm flipH="1">
            <a:off x="6667500" y="2400300"/>
            <a:ext cx="1066800" cy="76200"/>
          </a:xfrm>
          <a:prstGeom prst="straightConnector1">
            <a:avLst/>
          </a:prstGeom>
          <a:noFill/>
          <a:ln w="9525">
            <a:solidFill>
              <a:schemeClr val="tx1"/>
            </a:solidFill>
            <a:prstDash val="dash"/>
            <a:round/>
            <a:headEnd/>
            <a:tailEnd type="triangle" w="med" len="med"/>
          </a:ln>
        </p:spPr>
      </p:cxnSp>
      <p:cxnSp>
        <p:nvCxnSpPr>
          <p:cNvPr id="37903" name="AutoShape 14"/>
          <p:cNvCxnSpPr>
            <a:cxnSpLocks noChangeShapeType="1"/>
            <a:stCxn id="37894" idx="0"/>
            <a:endCxn id="37896" idx="0"/>
          </p:cNvCxnSpPr>
          <p:nvPr/>
        </p:nvCxnSpPr>
        <p:spPr bwMode="auto">
          <a:xfrm>
            <a:off x="7734300" y="2400300"/>
            <a:ext cx="381000" cy="685800"/>
          </a:xfrm>
          <a:prstGeom prst="straightConnector1">
            <a:avLst/>
          </a:prstGeom>
          <a:noFill/>
          <a:ln w="9525">
            <a:solidFill>
              <a:schemeClr val="tx1"/>
            </a:solidFill>
            <a:prstDash val="dash"/>
            <a:round/>
            <a:headEnd/>
            <a:tailEnd type="triangle" w="med" len="med"/>
          </a:ln>
        </p:spPr>
      </p:cxnSp>
      <p:cxnSp>
        <p:nvCxnSpPr>
          <p:cNvPr id="37904" name="AutoShape 15"/>
          <p:cNvCxnSpPr>
            <a:cxnSpLocks noChangeShapeType="1"/>
            <a:stCxn id="37894" idx="0"/>
            <a:endCxn id="37897" idx="0"/>
          </p:cNvCxnSpPr>
          <p:nvPr/>
        </p:nvCxnSpPr>
        <p:spPr bwMode="auto">
          <a:xfrm flipH="1">
            <a:off x="6591300" y="2400300"/>
            <a:ext cx="1143000" cy="838200"/>
          </a:xfrm>
          <a:prstGeom prst="straightConnector1">
            <a:avLst/>
          </a:prstGeom>
          <a:noFill/>
          <a:ln w="9525">
            <a:solidFill>
              <a:schemeClr val="tx1"/>
            </a:solidFill>
            <a:prstDash val="dash"/>
            <a:round/>
            <a:headEnd/>
            <a:tailEnd type="triangle" w="med" len="med"/>
          </a:ln>
        </p:spPr>
      </p:cxnSp>
      <p:cxnSp>
        <p:nvCxnSpPr>
          <p:cNvPr id="37905" name="AutoShape 16"/>
          <p:cNvCxnSpPr>
            <a:cxnSpLocks noChangeShapeType="1"/>
            <a:stCxn id="37894" idx="0"/>
            <a:endCxn id="37895" idx="0"/>
          </p:cNvCxnSpPr>
          <p:nvPr/>
        </p:nvCxnSpPr>
        <p:spPr bwMode="auto">
          <a:xfrm flipH="1">
            <a:off x="7353300" y="2400300"/>
            <a:ext cx="381000" cy="1219200"/>
          </a:xfrm>
          <a:prstGeom prst="straightConnector1">
            <a:avLst/>
          </a:prstGeom>
          <a:noFill/>
          <a:ln w="9525">
            <a:solidFill>
              <a:schemeClr val="tx1"/>
            </a:solidFill>
            <a:prstDash val="dash"/>
            <a:round/>
            <a:headEnd/>
            <a:tailEnd type="triangle" w="med" len="med"/>
          </a:ln>
        </p:spPr>
      </p:cxnSp>
      <p:sp>
        <p:nvSpPr>
          <p:cNvPr id="37906" name="Freeform 17"/>
          <p:cNvSpPr>
            <a:spLocks/>
          </p:cNvSpPr>
          <p:nvPr/>
        </p:nvSpPr>
        <p:spPr bwMode="auto">
          <a:xfrm rot="16200000" flipH="1">
            <a:off x="7427913" y="1916112"/>
            <a:ext cx="693738" cy="80963"/>
          </a:xfrm>
          <a:custGeom>
            <a:avLst/>
            <a:gdLst>
              <a:gd name="T0" fmla="*/ 660400 w 21600"/>
              <a:gd name="T1" fmla="*/ 0 h 21600"/>
              <a:gd name="T2" fmla="*/ 0 w 21600"/>
              <a:gd name="T3" fmla="*/ 40482 h 21600"/>
              <a:gd name="T4" fmla="*/ 693738 w 21600"/>
              <a:gd name="T5" fmla="*/ 80963 h 21600"/>
              <a:gd name="T6" fmla="*/ 0 60000 65536"/>
              <a:gd name="T7" fmla="*/ 0 60000 65536"/>
              <a:gd name="T8" fmla="*/ 0 60000 65536"/>
            </a:gdLst>
            <a:ahLst/>
            <a:cxnLst>
              <a:cxn ang="T6">
                <a:pos x="T0" y="T1"/>
              </a:cxn>
              <a:cxn ang="T7">
                <a:pos x="T2" y="T3"/>
              </a:cxn>
              <a:cxn ang="T8">
                <a:pos x="T4" y="T5"/>
              </a:cxn>
            </a:cxnLst>
            <a:rect l="0" t="0" r="r" b="b"/>
            <a:pathLst>
              <a:path w="21600" h="21600">
                <a:moveTo>
                  <a:pt x="20562" y="0"/>
                </a:moveTo>
                <a:cubicBezTo>
                  <a:pt x="10281" y="0"/>
                  <a:pt x="0" y="5400"/>
                  <a:pt x="0" y="10800"/>
                </a:cubicBezTo>
                <a:cubicBezTo>
                  <a:pt x="0" y="16200"/>
                  <a:pt x="10800" y="21600"/>
                  <a:pt x="21600" y="21600"/>
                </a:cubicBezTo>
              </a:path>
            </a:pathLst>
          </a:custGeom>
          <a:noFill/>
          <a:ln w="9525" cap="flat">
            <a:solidFill>
              <a:schemeClr val="tx1"/>
            </a:solidFill>
            <a:prstDash val="dash"/>
            <a:round/>
            <a:headEnd type="none" w="med" len="med"/>
            <a:tailEnd type="triangle" w="med" len="med"/>
          </a:ln>
        </p:spPr>
        <p:txBody>
          <a:bodyPr lIns="0" tIns="0" rIns="0" bIns="0"/>
          <a:lstStyle/>
          <a:p>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38915" name="Rectangle 2"/>
          <p:cNvSpPr>
            <a:spLocks noGrp="1" noChangeArrowheads="1"/>
          </p:cNvSpPr>
          <p:nvPr>
            <p:ph type="title"/>
          </p:nvPr>
        </p:nvSpPr>
        <p:spPr/>
        <p:txBody>
          <a:bodyPr rIns="132080"/>
          <a:lstStyle/>
          <a:p>
            <a:pPr indent="0" eaLnBrk="1" hangingPunct="1"/>
            <a:r>
              <a:rPr lang="en-US" smtClean="0"/>
              <a:t>Hidden Markov Models</a:t>
            </a:r>
          </a:p>
        </p:txBody>
      </p:sp>
      <p:sp>
        <p:nvSpPr>
          <p:cNvPr id="38916" name="Rectangle 3"/>
          <p:cNvSpPr>
            <a:spLocks noGrp="1" noChangeArrowheads="1"/>
          </p:cNvSpPr>
          <p:nvPr>
            <p:ph type="body" idx="1"/>
          </p:nvPr>
        </p:nvSpPr>
        <p:spPr>
          <a:xfrm>
            <a:off x="457200" y="1384300"/>
            <a:ext cx="8229600" cy="5257800"/>
          </a:xfrm>
        </p:spPr>
        <p:txBody>
          <a:bodyPr rIns="132080"/>
          <a:lstStyle/>
          <a:p>
            <a:pPr eaLnBrk="1" hangingPunct="1">
              <a:lnSpc>
                <a:spcPct val="90000"/>
              </a:lnSpc>
            </a:pPr>
            <a:r>
              <a:rPr lang="en-US" sz="2400" smtClean="0"/>
              <a:t>Markov chains not so useful for most agents</a:t>
            </a:r>
          </a:p>
          <a:p>
            <a:pPr marL="782638" lvl="1" eaLnBrk="1" hangingPunct="1">
              <a:lnSpc>
                <a:spcPct val="90000"/>
              </a:lnSpc>
            </a:pPr>
            <a:r>
              <a:rPr lang="en-US" sz="2000" smtClean="0"/>
              <a:t>Eventually you don’t know anything anymore</a:t>
            </a:r>
          </a:p>
          <a:p>
            <a:pPr marL="782638" lvl="1" eaLnBrk="1" hangingPunct="1">
              <a:lnSpc>
                <a:spcPct val="90000"/>
              </a:lnSpc>
            </a:pPr>
            <a:r>
              <a:rPr lang="en-US" sz="2000" smtClean="0"/>
              <a:t>Need observations to update your beliefs</a:t>
            </a:r>
          </a:p>
          <a:p>
            <a:pPr marL="782638" lvl="1" eaLnBrk="1" hangingPunct="1">
              <a:lnSpc>
                <a:spcPct val="90000"/>
              </a:lnSpc>
            </a:pPr>
            <a:endParaRPr lang="en-US" sz="2000" smtClean="0"/>
          </a:p>
          <a:p>
            <a:pPr eaLnBrk="1" hangingPunct="1">
              <a:lnSpc>
                <a:spcPct val="90000"/>
              </a:lnSpc>
            </a:pPr>
            <a:r>
              <a:rPr lang="en-US" sz="2400" smtClean="0"/>
              <a:t>Hidden Markov models (HMMs)</a:t>
            </a:r>
          </a:p>
          <a:p>
            <a:pPr marL="782638" lvl="1" eaLnBrk="1" hangingPunct="1">
              <a:lnSpc>
                <a:spcPct val="90000"/>
              </a:lnSpc>
            </a:pPr>
            <a:r>
              <a:rPr lang="en-US" sz="2000" smtClean="0"/>
              <a:t>Underlying Markov chain over states S</a:t>
            </a:r>
          </a:p>
          <a:p>
            <a:pPr marL="782638" lvl="1" eaLnBrk="1" hangingPunct="1">
              <a:lnSpc>
                <a:spcPct val="90000"/>
              </a:lnSpc>
            </a:pPr>
            <a:r>
              <a:rPr lang="en-US" sz="2000" smtClean="0"/>
              <a:t>You observe outputs (effects) at each time step</a:t>
            </a:r>
          </a:p>
          <a:p>
            <a:pPr marL="782638" lvl="1" eaLnBrk="1" hangingPunct="1">
              <a:lnSpc>
                <a:spcPct val="90000"/>
              </a:lnSpc>
            </a:pPr>
            <a:r>
              <a:rPr lang="en-US" sz="2000" smtClean="0"/>
              <a:t>POMDPs without actions (or rewards).  </a:t>
            </a:r>
          </a:p>
          <a:p>
            <a:pPr marL="782638" lvl="1" eaLnBrk="1" hangingPunct="1">
              <a:lnSpc>
                <a:spcPct val="90000"/>
              </a:lnSpc>
            </a:pPr>
            <a:r>
              <a:rPr lang="en-US" sz="2000" smtClean="0"/>
              <a:t>As a Bayes’ net:</a:t>
            </a:r>
          </a:p>
        </p:txBody>
      </p:sp>
      <p:grpSp>
        <p:nvGrpSpPr>
          <p:cNvPr id="38917" name="Group 6"/>
          <p:cNvGrpSpPr>
            <a:grpSpLocks/>
          </p:cNvGrpSpPr>
          <p:nvPr/>
        </p:nvGrpSpPr>
        <p:grpSpPr bwMode="auto">
          <a:xfrm>
            <a:off x="6400800" y="4724400"/>
            <a:ext cx="533400" cy="533400"/>
            <a:chOff x="0" y="0"/>
            <a:chExt cx="336" cy="336"/>
          </a:xfrm>
        </p:grpSpPr>
        <p:sp>
          <p:nvSpPr>
            <p:cNvPr id="38961" name="Oval 4"/>
            <p:cNvSpPr>
              <a:spLocks/>
            </p:cNvSpPr>
            <p:nvPr/>
          </p:nvSpPr>
          <p:spPr bwMode="auto">
            <a:xfrm>
              <a:off x="0" y="0"/>
              <a:ext cx="336" cy="336"/>
            </a:xfrm>
            <a:prstGeom prst="ellipse">
              <a:avLst/>
            </a:prstGeom>
            <a:solidFill>
              <a:srgbClr val="FFFFFF"/>
            </a:solidFill>
            <a:ln w="28575">
              <a:solidFill>
                <a:srgbClr val="FFFFFF"/>
              </a:solidFill>
              <a:round/>
              <a:headEnd/>
              <a:tailEnd/>
            </a:ln>
          </p:spPr>
          <p:txBody>
            <a:bodyPr lIns="0" tIns="0" rIns="0" bIns="0"/>
            <a:lstStyle/>
            <a:p>
              <a:endParaRPr lang="en-US"/>
            </a:p>
          </p:txBody>
        </p:sp>
        <p:sp>
          <p:nvSpPr>
            <p:cNvPr id="38962" name="Rectangle 5"/>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rgbClr val="FFFFFF"/>
                  </a:solidFill>
                  <a:latin typeface="Times New Roman Italic" charset="0"/>
                  <a:cs typeface="Times New Roman Italic" charset="0"/>
                  <a:sym typeface="Times New Roman Italic" charset="0"/>
                </a:rPr>
                <a:t>X</a:t>
              </a:r>
              <a:r>
                <a:rPr lang="en-US" sz="2400" baseline="-25000">
                  <a:solidFill>
                    <a:srgbClr val="FFFFFF"/>
                  </a:solidFill>
                  <a:latin typeface="Times New Roman" pitchFamily="18" charset="0"/>
                  <a:cs typeface="Times New Roman" pitchFamily="18" charset="0"/>
                  <a:sym typeface="Times New Roman" pitchFamily="18" charset="0"/>
                </a:rPr>
                <a:t>5</a:t>
              </a:r>
            </a:p>
          </p:txBody>
        </p:sp>
      </p:grpSp>
      <p:cxnSp>
        <p:nvCxnSpPr>
          <p:cNvPr id="38918" name="AutoShape 7"/>
          <p:cNvCxnSpPr>
            <a:cxnSpLocks noChangeShapeType="1"/>
          </p:cNvCxnSpPr>
          <p:nvPr/>
        </p:nvCxnSpPr>
        <p:spPr bwMode="auto">
          <a:xfrm>
            <a:off x="6667500" y="4991100"/>
            <a:ext cx="0" cy="1066800"/>
          </a:xfrm>
          <a:prstGeom prst="straightConnector1">
            <a:avLst/>
          </a:prstGeom>
          <a:noFill/>
          <a:ln w="28575">
            <a:solidFill>
              <a:srgbClr val="FFFFFF"/>
            </a:solidFill>
            <a:round/>
            <a:headEnd/>
            <a:tailEnd type="triangle" w="lg" len="lg"/>
          </a:ln>
        </p:spPr>
      </p:cxnSp>
      <p:grpSp>
        <p:nvGrpSpPr>
          <p:cNvPr id="38919" name="Group 10"/>
          <p:cNvGrpSpPr>
            <a:grpSpLocks/>
          </p:cNvGrpSpPr>
          <p:nvPr/>
        </p:nvGrpSpPr>
        <p:grpSpPr bwMode="auto">
          <a:xfrm>
            <a:off x="3048000" y="4724400"/>
            <a:ext cx="533400" cy="533400"/>
            <a:chOff x="0" y="0"/>
            <a:chExt cx="336" cy="336"/>
          </a:xfrm>
        </p:grpSpPr>
        <p:sp>
          <p:nvSpPr>
            <p:cNvPr id="38959" name="Oval 8"/>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38960" name="Rectangle 9"/>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2</a:t>
              </a:r>
            </a:p>
          </p:txBody>
        </p:sp>
      </p:grpSp>
      <p:grpSp>
        <p:nvGrpSpPr>
          <p:cNvPr id="38921" name="Group 14"/>
          <p:cNvGrpSpPr>
            <a:grpSpLocks/>
          </p:cNvGrpSpPr>
          <p:nvPr/>
        </p:nvGrpSpPr>
        <p:grpSpPr bwMode="auto">
          <a:xfrm>
            <a:off x="2133600" y="5791200"/>
            <a:ext cx="533400" cy="533400"/>
            <a:chOff x="0" y="0"/>
            <a:chExt cx="336" cy="336"/>
          </a:xfrm>
        </p:grpSpPr>
        <p:sp>
          <p:nvSpPr>
            <p:cNvPr id="38957" name="Oval 12"/>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p>
          </p:txBody>
        </p:sp>
        <p:sp>
          <p:nvSpPr>
            <p:cNvPr id="38958" name="Rectangle 13"/>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1</a:t>
              </a:r>
            </a:p>
          </p:txBody>
        </p:sp>
      </p:grpSp>
      <p:cxnSp>
        <p:nvCxnSpPr>
          <p:cNvPr id="38922" name="AutoShape 15"/>
          <p:cNvCxnSpPr>
            <a:cxnSpLocks noChangeShapeType="1"/>
            <a:endCxn id="38959" idx="2"/>
          </p:cNvCxnSpPr>
          <p:nvPr/>
        </p:nvCxnSpPr>
        <p:spPr bwMode="auto">
          <a:xfrm>
            <a:off x="2400300" y="4991100"/>
            <a:ext cx="647700" cy="0"/>
          </a:xfrm>
          <a:prstGeom prst="straightConnector1">
            <a:avLst/>
          </a:prstGeom>
          <a:noFill/>
          <a:ln w="28575">
            <a:solidFill>
              <a:schemeClr val="tx1"/>
            </a:solidFill>
            <a:round/>
            <a:headEnd/>
            <a:tailEnd type="triangle" w="lg" len="lg"/>
          </a:ln>
        </p:spPr>
      </p:cxnSp>
      <p:grpSp>
        <p:nvGrpSpPr>
          <p:cNvPr id="38923" name="Group 18"/>
          <p:cNvGrpSpPr>
            <a:grpSpLocks/>
          </p:cNvGrpSpPr>
          <p:nvPr/>
        </p:nvGrpSpPr>
        <p:grpSpPr bwMode="auto">
          <a:xfrm>
            <a:off x="2133600" y="4724400"/>
            <a:ext cx="533400" cy="533400"/>
            <a:chOff x="0" y="0"/>
            <a:chExt cx="336" cy="336"/>
          </a:xfrm>
        </p:grpSpPr>
        <p:sp>
          <p:nvSpPr>
            <p:cNvPr id="38955" name="Oval 16"/>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38956" name="Rectangle 17"/>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p>
          </p:txBody>
        </p:sp>
      </p:grpSp>
      <p:grpSp>
        <p:nvGrpSpPr>
          <p:cNvPr id="38925" name="Group 22"/>
          <p:cNvGrpSpPr>
            <a:grpSpLocks/>
          </p:cNvGrpSpPr>
          <p:nvPr/>
        </p:nvGrpSpPr>
        <p:grpSpPr bwMode="auto">
          <a:xfrm>
            <a:off x="3962400" y="4724400"/>
            <a:ext cx="533400" cy="533400"/>
            <a:chOff x="0" y="0"/>
            <a:chExt cx="336" cy="336"/>
          </a:xfrm>
        </p:grpSpPr>
        <p:sp>
          <p:nvSpPr>
            <p:cNvPr id="38953" name="Oval 20"/>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38954" name="Rectangle 21"/>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3</a:t>
              </a:r>
            </a:p>
          </p:txBody>
        </p:sp>
      </p:grpSp>
      <p:cxnSp>
        <p:nvCxnSpPr>
          <p:cNvPr id="38926" name="AutoShape 23"/>
          <p:cNvCxnSpPr>
            <a:cxnSpLocks noChangeShapeType="1"/>
            <a:stCxn id="38953" idx="6"/>
            <a:endCxn id="38951" idx="2"/>
          </p:cNvCxnSpPr>
          <p:nvPr/>
        </p:nvCxnSpPr>
        <p:spPr bwMode="auto">
          <a:xfrm>
            <a:off x="4495800" y="4991100"/>
            <a:ext cx="381000" cy="0"/>
          </a:xfrm>
          <a:prstGeom prst="straightConnector1">
            <a:avLst/>
          </a:prstGeom>
          <a:noFill/>
          <a:ln w="28575">
            <a:solidFill>
              <a:schemeClr val="tx1"/>
            </a:solidFill>
            <a:round/>
            <a:headEnd/>
            <a:tailEnd type="triangle" w="lg" len="lg"/>
          </a:ln>
        </p:spPr>
      </p:cxnSp>
      <p:cxnSp>
        <p:nvCxnSpPr>
          <p:cNvPr id="38927" name="AutoShape 24"/>
          <p:cNvCxnSpPr>
            <a:cxnSpLocks noChangeShapeType="1"/>
            <a:stCxn id="38959" idx="6"/>
            <a:endCxn id="38953" idx="2"/>
          </p:cNvCxnSpPr>
          <p:nvPr/>
        </p:nvCxnSpPr>
        <p:spPr bwMode="auto">
          <a:xfrm>
            <a:off x="3581400" y="4991100"/>
            <a:ext cx="381000" cy="0"/>
          </a:xfrm>
          <a:prstGeom prst="straightConnector1">
            <a:avLst/>
          </a:prstGeom>
          <a:noFill/>
          <a:ln w="28575">
            <a:solidFill>
              <a:schemeClr val="tx1"/>
            </a:solidFill>
            <a:round/>
            <a:headEnd/>
            <a:tailEnd type="triangle" w="lg" len="lg"/>
          </a:ln>
        </p:spPr>
      </p:cxnSp>
      <p:grpSp>
        <p:nvGrpSpPr>
          <p:cNvPr id="38928" name="Group 27"/>
          <p:cNvGrpSpPr>
            <a:grpSpLocks/>
          </p:cNvGrpSpPr>
          <p:nvPr/>
        </p:nvGrpSpPr>
        <p:grpSpPr bwMode="auto">
          <a:xfrm>
            <a:off x="4876800" y="4724400"/>
            <a:ext cx="533400" cy="533400"/>
            <a:chOff x="0" y="0"/>
            <a:chExt cx="336" cy="336"/>
          </a:xfrm>
        </p:grpSpPr>
        <p:sp>
          <p:nvSpPr>
            <p:cNvPr id="38951" name="Oval 25"/>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38952" name="Rectangle 26"/>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4</a:t>
              </a:r>
            </a:p>
          </p:txBody>
        </p:sp>
      </p:grpSp>
      <p:cxnSp>
        <p:nvCxnSpPr>
          <p:cNvPr id="38929" name="AutoShape 28"/>
          <p:cNvCxnSpPr>
            <a:cxnSpLocks noChangeShapeType="1"/>
            <a:stCxn id="38951" idx="6"/>
            <a:endCxn id="38941" idx="2"/>
          </p:cNvCxnSpPr>
          <p:nvPr/>
        </p:nvCxnSpPr>
        <p:spPr bwMode="auto">
          <a:xfrm>
            <a:off x="5410200" y="4991100"/>
            <a:ext cx="990600" cy="0"/>
          </a:xfrm>
          <a:prstGeom prst="straightConnector1">
            <a:avLst/>
          </a:prstGeom>
          <a:noFill/>
          <a:ln w="28575">
            <a:solidFill>
              <a:schemeClr val="tx1"/>
            </a:solidFill>
            <a:prstDash val="dash"/>
            <a:round/>
            <a:headEnd/>
            <a:tailEnd type="triangle" w="lg" len="lg"/>
          </a:ln>
        </p:spPr>
      </p:cxnSp>
      <p:grpSp>
        <p:nvGrpSpPr>
          <p:cNvPr id="38930" name="Group 31"/>
          <p:cNvGrpSpPr>
            <a:grpSpLocks/>
          </p:cNvGrpSpPr>
          <p:nvPr/>
        </p:nvGrpSpPr>
        <p:grpSpPr bwMode="auto">
          <a:xfrm>
            <a:off x="3048000" y="5791200"/>
            <a:ext cx="533400" cy="533400"/>
            <a:chOff x="0" y="0"/>
            <a:chExt cx="336" cy="336"/>
          </a:xfrm>
        </p:grpSpPr>
        <p:sp>
          <p:nvSpPr>
            <p:cNvPr id="38949" name="Oval 29"/>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p>
          </p:txBody>
        </p:sp>
        <p:sp>
          <p:nvSpPr>
            <p:cNvPr id="38950" name="Rectangle 30"/>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2</a:t>
              </a:r>
            </a:p>
          </p:txBody>
        </p:sp>
      </p:grpSp>
      <p:grpSp>
        <p:nvGrpSpPr>
          <p:cNvPr id="38931" name="Group 34"/>
          <p:cNvGrpSpPr>
            <a:grpSpLocks/>
          </p:cNvGrpSpPr>
          <p:nvPr/>
        </p:nvGrpSpPr>
        <p:grpSpPr bwMode="auto">
          <a:xfrm>
            <a:off x="3962400" y="5791200"/>
            <a:ext cx="533400" cy="533400"/>
            <a:chOff x="0" y="0"/>
            <a:chExt cx="336" cy="336"/>
          </a:xfrm>
        </p:grpSpPr>
        <p:sp>
          <p:nvSpPr>
            <p:cNvPr id="38947" name="Oval 32"/>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p>
          </p:txBody>
        </p:sp>
        <p:sp>
          <p:nvSpPr>
            <p:cNvPr id="38948" name="Rectangle 33"/>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3</a:t>
              </a:r>
            </a:p>
          </p:txBody>
        </p:sp>
      </p:grpSp>
      <p:grpSp>
        <p:nvGrpSpPr>
          <p:cNvPr id="38932" name="Group 37"/>
          <p:cNvGrpSpPr>
            <a:grpSpLocks/>
          </p:cNvGrpSpPr>
          <p:nvPr/>
        </p:nvGrpSpPr>
        <p:grpSpPr bwMode="auto">
          <a:xfrm>
            <a:off x="4876800" y="5791200"/>
            <a:ext cx="533400" cy="533400"/>
            <a:chOff x="0" y="0"/>
            <a:chExt cx="336" cy="336"/>
          </a:xfrm>
        </p:grpSpPr>
        <p:sp>
          <p:nvSpPr>
            <p:cNvPr id="38945" name="Oval 35"/>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p>
          </p:txBody>
        </p:sp>
        <p:sp>
          <p:nvSpPr>
            <p:cNvPr id="38946" name="Rectangle 36"/>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4</a:t>
              </a:r>
            </a:p>
          </p:txBody>
        </p:sp>
      </p:grpSp>
      <p:grpSp>
        <p:nvGrpSpPr>
          <p:cNvPr id="38933" name="Group 40"/>
          <p:cNvGrpSpPr>
            <a:grpSpLocks/>
          </p:cNvGrpSpPr>
          <p:nvPr/>
        </p:nvGrpSpPr>
        <p:grpSpPr bwMode="auto">
          <a:xfrm>
            <a:off x="6400800" y="5791200"/>
            <a:ext cx="533400" cy="533400"/>
            <a:chOff x="0" y="0"/>
            <a:chExt cx="336" cy="336"/>
          </a:xfrm>
        </p:grpSpPr>
        <p:sp>
          <p:nvSpPr>
            <p:cNvPr id="38943" name="Oval 38"/>
            <p:cNvSpPr>
              <a:spLocks/>
            </p:cNvSpPr>
            <p:nvPr/>
          </p:nvSpPr>
          <p:spPr bwMode="auto">
            <a:xfrm>
              <a:off x="0" y="0"/>
              <a:ext cx="336" cy="336"/>
            </a:xfrm>
            <a:prstGeom prst="ellipse">
              <a:avLst/>
            </a:prstGeom>
            <a:solidFill>
              <a:srgbClr val="FFFFFF"/>
            </a:solidFill>
            <a:ln w="28575">
              <a:solidFill>
                <a:srgbClr val="FFFFFF"/>
              </a:solidFill>
              <a:round/>
              <a:headEnd/>
              <a:tailEnd/>
            </a:ln>
          </p:spPr>
          <p:txBody>
            <a:bodyPr lIns="0" tIns="0" rIns="0" bIns="0"/>
            <a:lstStyle/>
            <a:p>
              <a:endParaRPr lang="en-US"/>
            </a:p>
          </p:txBody>
        </p:sp>
        <p:sp>
          <p:nvSpPr>
            <p:cNvPr id="38944" name="Rectangle 39"/>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rgbClr val="FFFFFF"/>
                  </a:solidFill>
                  <a:latin typeface="Times New Roman Italic" charset="0"/>
                  <a:cs typeface="Times New Roman Italic" charset="0"/>
                  <a:sym typeface="Times New Roman Italic" charset="0"/>
                </a:rPr>
                <a:t>E</a:t>
              </a:r>
              <a:r>
                <a:rPr lang="en-US" sz="2400" baseline="-25000">
                  <a:solidFill>
                    <a:srgbClr val="FFFFFF"/>
                  </a:solidFill>
                  <a:latin typeface="Times New Roman" pitchFamily="18" charset="0"/>
                  <a:cs typeface="Times New Roman" pitchFamily="18" charset="0"/>
                  <a:sym typeface="Times New Roman" pitchFamily="18" charset="0"/>
                </a:rPr>
                <a:t>5</a:t>
              </a:r>
            </a:p>
          </p:txBody>
        </p:sp>
      </p:grpSp>
      <p:grpSp>
        <p:nvGrpSpPr>
          <p:cNvPr id="51" name="Group 50"/>
          <p:cNvGrpSpPr/>
          <p:nvPr/>
        </p:nvGrpSpPr>
        <p:grpSpPr>
          <a:xfrm>
            <a:off x="2400300" y="5257800"/>
            <a:ext cx="2743200" cy="533400"/>
            <a:chOff x="2400300" y="4991100"/>
            <a:chExt cx="2743200" cy="1066800"/>
          </a:xfrm>
        </p:grpSpPr>
        <p:cxnSp>
          <p:nvCxnSpPr>
            <p:cNvPr id="38920" name="AutoShape 11"/>
            <p:cNvCxnSpPr>
              <a:cxnSpLocks noChangeShapeType="1"/>
            </p:cNvCxnSpPr>
            <p:nvPr/>
          </p:nvCxnSpPr>
          <p:spPr bwMode="auto">
            <a:xfrm>
              <a:off x="3314700" y="4991100"/>
              <a:ext cx="0" cy="1066800"/>
            </a:xfrm>
            <a:prstGeom prst="straightConnector1">
              <a:avLst/>
            </a:prstGeom>
            <a:noFill/>
            <a:ln w="28575">
              <a:solidFill>
                <a:schemeClr val="tx1"/>
              </a:solidFill>
              <a:round/>
              <a:headEnd/>
              <a:tailEnd type="triangle" w="lg" len="lg"/>
            </a:ln>
          </p:spPr>
        </p:cxnSp>
        <p:cxnSp>
          <p:nvCxnSpPr>
            <p:cNvPr id="38924" name="AutoShape 19"/>
            <p:cNvCxnSpPr>
              <a:cxnSpLocks noChangeShapeType="1"/>
            </p:cNvCxnSpPr>
            <p:nvPr/>
          </p:nvCxnSpPr>
          <p:spPr bwMode="auto">
            <a:xfrm>
              <a:off x="2400300" y="4991100"/>
              <a:ext cx="0" cy="1066800"/>
            </a:xfrm>
            <a:prstGeom prst="straightConnector1">
              <a:avLst/>
            </a:prstGeom>
            <a:noFill/>
            <a:ln w="28575">
              <a:solidFill>
                <a:schemeClr val="tx1"/>
              </a:solidFill>
              <a:round/>
              <a:headEnd/>
              <a:tailEnd type="triangle" w="lg" len="lg"/>
            </a:ln>
          </p:spPr>
        </p:cxnSp>
        <p:cxnSp>
          <p:nvCxnSpPr>
            <p:cNvPr id="38934" name="AutoShape 41"/>
            <p:cNvCxnSpPr>
              <a:cxnSpLocks noChangeShapeType="1"/>
            </p:cNvCxnSpPr>
            <p:nvPr/>
          </p:nvCxnSpPr>
          <p:spPr bwMode="auto">
            <a:xfrm>
              <a:off x="4229100" y="4991100"/>
              <a:ext cx="0" cy="1066800"/>
            </a:xfrm>
            <a:prstGeom prst="straightConnector1">
              <a:avLst/>
            </a:prstGeom>
            <a:noFill/>
            <a:ln w="28575">
              <a:solidFill>
                <a:schemeClr val="tx1"/>
              </a:solidFill>
              <a:round/>
              <a:headEnd/>
              <a:tailEnd type="triangle" w="lg" len="lg"/>
            </a:ln>
          </p:spPr>
        </p:cxnSp>
        <p:cxnSp>
          <p:nvCxnSpPr>
            <p:cNvPr id="38935" name="AutoShape 42"/>
            <p:cNvCxnSpPr>
              <a:cxnSpLocks noChangeShapeType="1"/>
            </p:cNvCxnSpPr>
            <p:nvPr/>
          </p:nvCxnSpPr>
          <p:spPr bwMode="auto">
            <a:xfrm>
              <a:off x="5143500" y="4991100"/>
              <a:ext cx="0" cy="1066800"/>
            </a:xfrm>
            <a:prstGeom prst="straightConnector1">
              <a:avLst/>
            </a:prstGeom>
            <a:noFill/>
            <a:ln w="28575">
              <a:solidFill>
                <a:schemeClr val="tx1"/>
              </a:solidFill>
              <a:round/>
              <a:headEnd/>
              <a:tailEnd type="triangle" w="lg" len="lg"/>
            </a:ln>
          </p:spPr>
        </p:cxnSp>
      </p:grpSp>
      <p:grpSp>
        <p:nvGrpSpPr>
          <p:cNvPr id="38936" name="Group 45"/>
          <p:cNvGrpSpPr>
            <a:grpSpLocks/>
          </p:cNvGrpSpPr>
          <p:nvPr/>
        </p:nvGrpSpPr>
        <p:grpSpPr bwMode="auto">
          <a:xfrm>
            <a:off x="6400800" y="4724400"/>
            <a:ext cx="533400" cy="533400"/>
            <a:chOff x="0" y="0"/>
            <a:chExt cx="336" cy="336"/>
          </a:xfrm>
        </p:grpSpPr>
        <p:sp>
          <p:nvSpPr>
            <p:cNvPr id="38941" name="Oval 43"/>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38942" name="Rectangle 44"/>
            <p:cNvSpPr>
              <a:spLocks/>
            </p:cNvSpPr>
            <p:nvPr/>
          </p:nvSpPr>
          <p:spPr bwMode="auto">
            <a:xfrm>
              <a:off x="22" y="20"/>
              <a:ext cx="291"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N</a:t>
              </a:r>
            </a:p>
          </p:txBody>
        </p:sp>
      </p:grpSp>
      <p:grpSp>
        <p:nvGrpSpPr>
          <p:cNvPr id="38937" name="Group 48"/>
          <p:cNvGrpSpPr>
            <a:grpSpLocks/>
          </p:cNvGrpSpPr>
          <p:nvPr/>
        </p:nvGrpSpPr>
        <p:grpSpPr bwMode="auto">
          <a:xfrm>
            <a:off x="6400800" y="5791200"/>
            <a:ext cx="533400" cy="533400"/>
            <a:chOff x="0" y="0"/>
            <a:chExt cx="336" cy="336"/>
          </a:xfrm>
        </p:grpSpPr>
        <p:sp>
          <p:nvSpPr>
            <p:cNvPr id="38939" name="Oval 46"/>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p>
          </p:txBody>
        </p:sp>
        <p:sp>
          <p:nvSpPr>
            <p:cNvPr id="38940" name="Rectangle 47"/>
            <p:cNvSpPr>
              <a:spLocks/>
            </p:cNvSpPr>
            <p:nvPr/>
          </p:nvSpPr>
          <p:spPr bwMode="auto">
            <a:xfrm>
              <a:off x="22" y="20"/>
              <a:ext cx="291"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N</a:t>
              </a:r>
            </a:p>
          </p:txBody>
        </p:sp>
      </p:grpSp>
      <p:sp>
        <p:nvSpPr>
          <p:cNvPr id="38938" name="Line 49"/>
          <p:cNvSpPr>
            <a:spLocks noChangeShapeType="1"/>
          </p:cNvSpPr>
          <p:nvPr/>
        </p:nvSpPr>
        <p:spPr bwMode="auto">
          <a:xfrm rot="10800000">
            <a:off x="6662738" y="5260975"/>
            <a:ext cx="7937" cy="544513"/>
          </a:xfrm>
          <a:prstGeom prst="line">
            <a:avLst/>
          </a:prstGeom>
          <a:noFill/>
          <a:ln w="38100">
            <a:solidFill>
              <a:schemeClr val="tx1"/>
            </a:solidFill>
            <a:round/>
            <a:headEnd type="triangle" w="med" len="med"/>
            <a:tailEnd/>
          </a:ln>
        </p:spPr>
        <p:txBody>
          <a:bodyPr lIns="0" tIns="0" rIns="0" bIns="0"/>
          <a:lstStyle/>
          <a:p>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39939" name="Rectangle 2"/>
          <p:cNvSpPr>
            <a:spLocks noGrp="1" noChangeArrowheads="1"/>
          </p:cNvSpPr>
          <p:nvPr>
            <p:ph type="title"/>
          </p:nvPr>
        </p:nvSpPr>
        <p:spPr/>
        <p:txBody>
          <a:bodyPr rIns="132080"/>
          <a:lstStyle/>
          <a:p>
            <a:pPr indent="0" eaLnBrk="1" hangingPunct="1"/>
            <a:r>
              <a:rPr lang="en-US" smtClean="0"/>
              <a:t>Example</a:t>
            </a:r>
          </a:p>
        </p:txBody>
      </p:sp>
      <p:sp>
        <p:nvSpPr>
          <p:cNvPr id="39940" name="Rectangle 3"/>
          <p:cNvSpPr>
            <a:spLocks noGrp="1" noChangeArrowheads="1"/>
          </p:cNvSpPr>
          <p:nvPr>
            <p:ph type="body" idx="1"/>
          </p:nvPr>
        </p:nvSpPr>
        <p:spPr>
          <a:xfrm>
            <a:off x="457200" y="4770438"/>
            <a:ext cx="8229600" cy="2087562"/>
          </a:xfrm>
        </p:spPr>
        <p:txBody>
          <a:bodyPr rIns="132080"/>
          <a:lstStyle/>
          <a:p>
            <a:pPr eaLnBrk="1" hangingPunct="1">
              <a:lnSpc>
                <a:spcPct val="80000"/>
              </a:lnSpc>
            </a:pPr>
            <a:r>
              <a:rPr lang="en-US" smtClean="0"/>
              <a:t>An HMM is defined by:</a:t>
            </a:r>
          </a:p>
          <a:p>
            <a:pPr marL="782638" lvl="1" eaLnBrk="1" hangingPunct="1">
              <a:lnSpc>
                <a:spcPct val="80000"/>
              </a:lnSpc>
            </a:pPr>
            <a:r>
              <a:rPr lang="en-US" smtClean="0"/>
              <a:t>Initial distribution:</a:t>
            </a:r>
          </a:p>
          <a:p>
            <a:pPr marL="782638" lvl="1" eaLnBrk="1" hangingPunct="1">
              <a:lnSpc>
                <a:spcPct val="80000"/>
              </a:lnSpc>
            </a:pPr>
            <a:r>
              <a:rPr lang="en-US" smtClean="0"/>
              <a:t>Transitions:</a:t>
            </a:r>
          </a:p>
          <a:p>
            <a:pPr marL="782638" lvl="1" eaLnBrk="1" hangingPunct="1">
              <a:lnSpc>
                <a:spcPct val="80000"/>
              </a:lnSpc>
            </a:pPr>
            <a:r>
              <a:rPr lang="en-US" smtClean="0"/>
              <a:t>Emissions:</a:t>
            </a:r>
          </a:p>
        </p:txBody>
      </p:sp>
      <p:pic>
        <p:nvPicPr>
          <p:cNvPr id="39941" name="Picture 4"/>
          <p:cNvPicPr>
            <a:picLocks noChangeArrowheads="1"/>
          </p:cNvPicPr>
          <p:nvPr/>
        </p:nvPicPr>
        <p:blipFill>
          <a:blip r:embed="rId3" cstate="print"/>
          <a:srcRect/>
          <a:stretch>
            <a:fillRect/>
          </a:stretch>
        </p:blipFill>
        <p:spPr bwMode="auto">
          <a:xfrm>
            <a:off x="457200" y="1370013"/>
            <a:ext cx="7989888" cy="3084512"/>
          </a:xfrm>
          <a:prstGeom prst="rect">
            <a:avLst/>
          </a:prstGeom>
          <a:noFill/>
          <a:ln w="9525">
            <a:noFill/>
            <a:miter lim="800000"/>
            <a:headEnd/>
            <a:tailEnd/>
          </a:ln>
        </p:spPr>
      </p:pic>
      <p:pic>
        <p:nvPicPr>
          <p:cNvPr id="39942" name="Picture 5"/>
          <p:cNvPicPr>
            <a:picLocks noChangeArrowheads="1"/>
          </p:cNvPicPr>
          <p:nvPr/>
        </p:nvPicPr>
        <p:blipFill>
          <a:blip r:embed="rId4" cstate="print"/>
          <a:srcRect/>
          <a:stretch>
            <a:fillRect/>
          </a:stretch>
        </p:blipFill>
        <p:spPr bwMode="auto">
          <a:xfrm>
            <a:off x="4229100" y="5284788"/>
            <a:ext cx="1046163" cy="342900"/>
          </a:xfrm>
          <a:prstGeom prst="rect">
            <a:avLst/>
          </a:prstGeom>
          <a:noFill/>
          <a:ln w="9525">
            <a:noFill/>
            <a:miter lim="800000"/>
            <a:headEnd/>
            <a:tailEnd/>
          </a:ln>
        </p:spPr>
      </p:pic>
      <p:pic>
        <p:nvPicPr>
          <p:cNvPr id="39943" name="Picture 6"/>
          <p:cNvPicPr>
            <a:picLocks noChangeArrowheads="1"/>
          </p:cNvPicPr>
          <p:nvPr/>
        </p:nvPicPr>
        <p:blipFill>
          <a:blip r:embed="rId5" cstate="print"/>
          <a:srcRect/>
          <a:stretch>
            <a:fillRect/>
          </a:stretch>
        </p:blipFill>
        <p:spPr bwMode="auto">
          <a:xfrm>
            <a:off x="4238625" y="6170613"/>
            <a:ext cx="1285875" cy="360362"/>
          </a:xfrm>
          <a:prstGeom prst="rect">
            <a:avLst/>
          </a:prstGeom>
          <a:noFill/>
          <a:ln w="9525">
            <a:noFill/>
            <a:miter lim="800000"/>
            <a:headEnd/>
            <a:tailEnd/>
          </a:ln>
        </p:spPr>
      </p:pic>
      <p:pic>
        <p:nvPicPr>
          <p:cNvPr id="39944" name="Picture 7"/>
          <p:cNvPicPr>
            <a:picLocks noChangeAspect="1" noChangeArrowheads="1"/>
          </p:cNvPicPr>
          <p:nvPr/>
        </p:nvPicPr>
        <p:blipFill>
          <a:blip r:embed="rId6" cstate="print"/>
          <a:srcRect/>
          <a:stretch>
            <a:fillRect/>
          </a:stretch>
        </p:blipFill>
        <p:spPr bwMode="auto">
          <a:xfrm>
            <a:off x="4140200" y="5689600"/>
            <a:ext cx="1955800" cy="419100"/>
          </a:xfrm>
          <a:prstGeom prst="rect">
            <a:avLst/>
          </a:prstGeom>
          <a:noFill/>
          <a:ln w="9525">
            <a:noFill/>
            <a:round/>
            <a:headEnd/>
            <a:tailEnd/>
          </a:ln>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40963" name="Rectangle 2"/>
          <p:cNvSpPr>
            <a:spLocks noGrp="1" noChangeArrowheads="1"/>
          </p:cNvSpPr>
          <p:nvPr>
            <p:ph type="title"/>
          </p:nvPr>
        </p:nvSpPr>
        <p:spPr/>
        <p:txBody>
          <a:bodyPr rIns="132080"/>
          <a:lstStyle/>
          <a:p>
            <a:pPr indent="0" eaLnBrk="1" hangingPunct="1"/>
            <a:r>
              <a:rPr lang="en-US" smtClean="0"/>
              <a:t>Hidden Markov Models</a:t>
            </a:r>
          </a:p>
        </p:txBody>
      </p:sp>
      <p:sp>
        <p:nvSpPr>
          <p:cNvPr id="40964" name="Rectangle 3"/>
          <p:cNvSpPr>
            <a:spLocks noGrp="1" noChangeArrowheads="1"/>
          </p:cNvSpPr>
          <p:nvPr>
            <p:ph type="body" idx="1"/>
          </p:nvPr>
        </p:nvSpPr>
        <p:spPr>
          <a:xfrm>
            <a:off x="457200" y="3403600"/>
            <a:ext cx="8229600" cy="558800"/>
          </a:xfrm>
        </p:spPr>
        <p:txBody>
          <a:bodyPr rIns="132080"/>
          <a:lstStyle/>
          <a:p>
            <a:pPr eaLnBrk="1" hangingPunct="1">
              <a:lnSpc>
                <a:spcPct val="90000"/>
              </a:lnSpc>
            </a:pPr>
            <a:r>
              <a:rPr lang="en-US" sz="2400" smtClean="0"/>
              <a:t>Defines a joint probability distribution:</a:t>
            </a:r>
          </a:p>
        </p:txBody>
      </p:sp>
      <p:grpSp>
        <p:nvGrpSpPr>
          <p:cNvPr id="40965" name="Group 6"/>
          <p:cNvGrpSpPr>
            <a:grpSpLocks/>
          </p:cNvGrpSpPr>
          <p:nvPr/>
        </p:nvGrpSpPr>
        <p:grpSpPr bwMode="auto">
          <a:xfrm>
            <a:off x="6045200" y="1485900"/>
            <a:ext cx="533400" cy="533400"/>
            <a:chOff x="0" y="0"/>
            <a:chExt cx="336" cy="336"/>
          </a:xfrm>
        </p:grpSpPr>
        <p:sp>
          <p:nvSpPr>
            <p:cNvPr id="41012" name="Oval 4"/>
            <p:cNvSpPr>
              <a:spLocks/>
            </p:cNvSpPr>
            <p:nvPr/>
          </p:nvSpPr>
          <p:spPr bwMode="auto">
            <a:xfrm>
              <a:off x="0" y="0"/>
              <a:ext cx="336" cy="336"/>
            </a:xfrm>
            <a:prstGeom prst="ellipse">
              <a:avLst/>
            </a:prstGeom>
            <a:solidFill>
              <a:srgbClr val="FFFFFF"/>
            </a:solidFill>
            <a:ln w="28575">
              <a:solidFill>
                <a:srgbClr val="FFFFFF"/>
              </a:solidFill>
              <a:round/>
              <a:headEnd/>
              <a:tailEnd/>
            </a:ln>
          </p:spPr>
          <p:txBody>
            <a:bodyPr lIns="0" tIns="0" rIns="0" bIns="0"/>
            <a:lstStyle/>
            <a:p>
              <a:endParaRPr lang="en-US"/>
            </a:p>
          </p:txBody>
        </p:sp>
        <p:sp>
          <p:nvSpPr>
            <p:cNvPr id="41013" name="Rectangle 5"/>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rgbClr val="FFFFFF"/>
                  </a:solidFill>
                  <a:latin typeface="Times New Roman Italic" charset="0"/>
                  <a:cs typeface="Times New Roman Italic" charset="0"/>
                  <a:sym typeface="Times New Roman Italic" charset="0"/>
                </a:rPr>
                <a:t>X</a:t>
              </a:r>
              <a:r>
                <a:rPr lang="en-US" sz="2400" baseline="-25000">
                  <a:solidFill>
                    <a:srgbClr val="FFFFFF"/>
                  </a:solidFill>
                  <a:latin typeface="Times New Roman" pitchFamily="18" charset="0"/>
                  <a:cs typeface="Times New Roman" pitchFamily="18" charset="0"/>
                  <a:sym typeface="Times New Roman" pitchFamily="18" charset="0"/>
                </a:rPr>
                <a:t>5</a:t>
              </a:r>
            </a:p>
          </p:txBody>
        </p:sp>
      </p:grpSp>
      <p:cxnSp>
        <p:nvCxnSpPr>
          <p:cNvPr id="40966" name="AutoShape 7"/>
          <p:cNvCxnSpPr>
            <a:cxnSpLocks noChangeShapeType="1"/>
          </p:cNvCxnSpPr>
          <p:nvPr/>
        </p:nvCxnSpPr>
        <p:spPr bwMode="auto">
          <a:xfrm>
            <a:off x="6311900" y="1752600"/>
            <a:ext cx="0" cy="1066800"/>
          </a:xfrm>
          <a:prstGeom prst="straightConnector1">
            <a:avLst/>
          </a:prstGeom>
          <a:noFill/>
          <a:ln w="28575">
            <a:solidFill>
              <a:srgbClr val="FFFFFF"/>
            </a:solidFill>
            <a:round/>
            <a:headEnd/>
            <a:tailEnd type="triangle" w="lg" len="lg"/>
          </a:ln>
        </p:spPr>
      </p:cxnSp>
      <p:grpSp>
        <p:nvGrpSpPr>
          <p:cNvPr id="40967" name="Group 10"/>
          <p:cNvGrpSpPr>
            <a:grpSpLocks/>
          </p:cNvGrpSpPr>
          <p:nvPr/>
        </p:nvGrpSpPr>
        <p:grpSpPr bwMode="auto">
          <a:xfrm>
            <a:off x="2692400" y="1485900"/>
            <a:ext cx="533400" cy="533400"/>
            <a:chOff x="0" y="0"/>
            <a:chExt cx="336" cy="336"/>
          </a:xfrm>
        </p:grpSpPr>
        <p:sp>
          <p:nvSpPr>
            <p:cNvPr id="41010" name="Oval 8"/>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41011" name="Rectangle 9"/>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2</a:t>
              </a:r>
            </a:p>
          </p:txBody>
        </p:sp>
      </p:grpSp>
      <p:grpSp>
        <p:nvGrpSpPr>
          <p:cNvPr id="40969" name="Group 14"/>
          <p:cNvGrpSpPr>
            <a:grpSpLocks/>
          </p:cNvGrpSpPr>
          <p:nvPr/>
        </p:nvGrpSpPr>
        <p:grpSpPr bwMode="auto">
          <a:xfrm>
            <a:off x="1778000" y="2552700"/>
            <a:ext cx="533400" cy="533400"/>
            <a:chOff x="0" y="0"/>
            <a:chExt cx="336" cy="336"/>
          </a:xfrm>
        </p:grpSpPr>
        <p:sp>
          <p:nvSpPr>
            <p:cNvPr id="41008" name="Oval 12"/>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p>
          </p:txBody>
        </p:sp>
        <p:sp>
          <p:nvSpPr>
            <p:cNvPr id="41009" name="Rectangle 13"/>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1</a:t>
              </a:r>
            </a:p>
          </p:txBody>
        </p:sp>
      </p:grpSp>
      <p:cxnSp>
        <p:nvCxnSpPr>
          <p:cNvPr id="40970" name="AutoShape 15"/>
          <p:cNvCxnSpPr>
            <a:cxnSpLocks noChangeShapeType="1"/>
            <a:endCxn id="41011" idx="1"/>
          </p:cNvCxnSpPr>
          <p:nvPr/>
        </p:nvCxnSpPr>
        <p:spPr bwMode="auto">
          <a:xfrm>
            <a:off x="2044700" y="1752600"/>
            <a:ext cx="704850" cy="0"/>
          </a:xfrm>
          <a:prstGeom prst="straightConnector1">
            <a:avLst/>
          </a:prstGeom>
          <a:noFill/>
          <a:ln w="28575">
            <a:solidFill>
              <a:schemeClr val="tx1"/>
            </a:solidFill>
            <a:round/>
            <a:headEnd/>
            <a:tailEnd type="triangle" w="lg" len="lg"/>
          </a:ln>
        </p:spPr>
      </p:cxnSp>
      <p:grpSp>
        <p:nvGrpSpPr>
          <p:cNvPr id="40971" name="Group 18"/>
          <p:cNvGrpSpPr>
            <a:grpSpLocks/>
          </p:cNvGrpSpPr>
          <p:nvPr/>
        </p:nvGrpSpPr>
        <p:grpSpPr bwMode="auto">
          <a:xfrm>
            <a:off x="1778000" y="1485900"/>
            <a:ext cx="533400" cy="533400"/>
            <a:chOff x="0" y="0"/>
            <a:chExt cx="336" cy="336"/>
          </a:xfrm>
        </p:grpSpPr>
        <p:sp>
          <p:nvSpPr>
            <p:cNvPr id="41006" name="Oval 16"/>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41007" name="Rectangle 17"/>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p>
          </p:txBody>
        </p:sp>
      </p:grpSp>
      <p:grpSp>
        <p:nvGrpSpPr>
          <p:cNvPr id="40973" name="Group 22"/>
          <p:cNvGrpSpPr>
            <a:grpSpLocks/>
          </p:cNvGrpSpPr>
          <p:nvPr/>
        </p:nvGrpSpPr>
        <p:grpSpPr bwMode="auto">
          <a:xfrm>
            <a:off x="3606800" y="1485900"/>
            <a:ext cx="533400" cy="533400"/>
            <a:chOff x="0" y="0"/>
            <a:chExt cx="336" cy="336"/>
          </a:xfrm>
        </p:grpSpPr>
        <p:sp>
          <p:nvSpPr>
            <p:cNvPr id="41004" name="Oval 20"/>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41005" name="Rectangle 21"/>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3</a:t>
              </a:r>
            </a:p>
          </p:txBody>
        </p:sp>
      </p:grpSp>
      <p:cxnSp>
        <p:nvCxnSpPr>
          <p:cNvPr id="40974" name="AutoShape 23"/>
          <p:cNvCxnSpPr>
            <a:cxnSpLocks noChangeShapeType="1"/>
            <a:stCxn id="41005" idx="3"/>
            <a:endCxn id="41002" idx="2"/>
          </p:cNvCxnSpPr>
          <p:nvPr/>
        </p:nvCxnSpPr>
        <p:spPr bwMode="auto">
          <a:xfrm>
            <a:off x="4081463" y="1752600"/>
            <a:ext cx="439737" cy="0"/>
          </a:xfrm>
          <a:prstGeom prst="straightConnector1">
            <a:avLst/>
          </a:prstGeom>
          <a:noFill/>
          <a:ln w="28575">
            <a:solidFill>
              <a:schemeClr val="tx1"/>
            </a:solidFill>
            <a:round/>
            <a:headEnd/>
            <a:tailEnd type="triangle" w="lg" len="lg"/>
          </a:ln>
        </p:spPr>
      </p:cxnSp>
      <p:cxnSp>
        <p:nvCxnSpPr>
          <p:cNvPr id="40975" name="AutoShape 24"/>
          <p:cNvCxnSpPr>
            <a:cxnSpLocks noChangeShapeType="1"/>
            <a:stCxn id="41010" idx="6"/>
            <a:endCxn id="41004" idx="2"/>
          </p:cNvCxnSpPr>
          <p:nvPr/>
        </p:nvCxnSpPr>
        <p:spPr bwMode="auto">
          <a:xfrm>
            <a:off x="3225800" y="1752600"/>
            <a:ext cx="381000" cy="0"/>
          </a:xfrm>
          <a:prstGeom prst="straightConnector1">
            <a:avLst/>
          </a:prstGeom>
          <a:noFill/>
          <a:ln w="28575">
            <a:solidFill>
              <a:schemeClr val="tx1"/>
            </a:solidFill>
            <a:round/>
            <a:headEnd/>
            <a:tailEnd type="triangle" w="lg" len="lg"/>
          </a:ln>
        </p:spPr>
      </p:cxnSp>
      <p:grpSp>
        <p:nvGrpSpPr>
          <p:cNvPr id="40976" name="Group 27"/>
          <p:cNvGrpSpPr>
            <a:grpSpLocks/>
          </p:cNvGrpSpPr>
          <p:nvPr/>
        </p:nvGrpSpPr>
        <p:grpSpPr bwMode="auto">
          <a:xfrm>
            <a:off x="4521200" y="1485900"/>
            <a:ext cx="533400" cy="533400"/>
            <a:chOff x="0" y="0"/>
            <a:chExt cx="336" cy="336"/>
          </a:xfrm>
        </p:grpSpPr>
        <p:sp>
          <p:nvSpPr>
            <p:cNvPr id="41002" name="Oval 25"/>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41003" name="Rectangle 26"/>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4</a:t>
              </a:r>
            </a:p>
          </p:txBody>
        </p:sp>
      </p:grpSp>
      <p:cxnSp>
        <p:nvCxnSpPr>
          <p:cNvPr id="40977" name="AutoShape 28"/>
          <p:cNvCxnSpPr>
            <a:cxnSpLocks noChangeShapeType="1"/>
            <a:stCxn id="41002" idx="6"/>
            <a:endCxn id="40992" idx="2"/>
          </p:cNvCxnSpPr>
          <p:nvPr/>
        </p:nvCxnSpPr>
        <p:spPr bwMode="auto">
          <a:xfrm>
            <a:off x="5054600" y="1752600"/>
            <a:ext cx="990600" cy="0"/>
          </a:xfrm>
          <a:prstGeom prst="straightConnector1">
            <a:avLst/>
          </a:prstGeom>
          <a:noFill/>
          <a:ln w="28575">
            <a:solidFill>
              <a:schemeClr val="tx1"/>
            </a:solidFill>
            <a:prstDash val="dash"/>
            <a:round/>
            <a:headEnd/>
            <a:tailEnd type="triangle" w="lg" len="lg"/>
          </a:ln>
        </p:spPr>
      </p:cxnSp>
      <p:grpSp>
        <p:nvGrpSpPr>
          <p:cNvPr id="40978" name="Group 31"/>
          <p:cNvGrpSpPr>
            <a:grpSpLocks/>
          </p:cNvGrpSpPr>
          <p:nvPr/>
        </p:nvGrpSpPr>
        <p:grpSpPr bwMode="auto">
          <a:xfrm>
            <a:off x="2692400" y="2552700"/>
            <a:ext cx="533400" cy="533400"/>
            <a:chOff x="0" y="0"/>
            <a:chExt cx="336" cy="336"/>
          </a:xfrm>
        </p:grpSpPr>
        <p:sp>
          <p:nvSpPr>
            <p:cNvPr id="41000" name="Oval 29"/>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p>
          </p:txBody>
        </p:sp>
        <p:sp>
          <p:nvSpPr>
            <p:cNvPr id="41001" name="Rectangle 30"/>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2</a:t>
              </a:r>
            </a:p>
          </p:txBody>
        </p:sp>
      </p:grpSp>
      <p:grpSp>
        <p:nvGrpSpPr>
          <p:cNvPr id="40979" name="Group 34"/>
          <p:cNvGrpSpPr>
            <a:grpSpLocks/>
          </p:cNvGrpSpPr>
          <p:nvPr/>
        </p:nvGrpSpPr>
        <p:grpSpPr bwMode="auto">
          <a:xfrm>
            <a:off x="3606800" y="2552700"/>
            <a:ext cx="533400" cy="533400"/>
            <a:chOff x="0" y="0"/>
            <a:chExt cx="336" cy="336"/>
          </a:xfrm>
        </p:grpSpPr>
        <p:sp>
          <p:nvSpPr>
            <p:cNvPr id="40998" name="Oval 32"/>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p>
          </p:txBody>
        </p:sp>
        <p:sp>
          <p:nvSpPr>
            <p:cNvPr id="40999" name="Rectangle 33"/>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3</a:t>
              </a:r>
            </a:p>
          </p:txBody>
        </p:sp>
      </p:grpSp>
      <p:grpSp>
        <p:nvGrpSpPr>
          <p:cNvPr id="40980" name="Group 37"/>
          <p:cNvGrpSpPr>
            <a:grpSpLocks/>
          </p:cNvGrpSpPr>
          <p:nvPr/>
        </p:nvGrpSpPr>
        <p:grpSpPr bwMode="auto">
          <a:xfrm>
            <a:off x="4521200" y="2552700"/>
            <a:ext cx="533400" cy="533400"/>
            <a:chOff x="0" y="0"/>
            <a:chExt cx="336" cy="336"/>
          </a:xfrm>
        </p:grpSpPr>
        <p:sp>
          <p:nvSpPr>
            <p:cNvPr id="40996" name="Oval 35"/>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p>
          </p:txBody>
        </p:sp>
        <p:sp>
          <p:nvSpPr>
            <p:cNvPr id="40997" name="Rectangle 36"/>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4</a:t>
              </a:r>
            </a:p>
          </p:txBody>
        </p:sp>
      </p:grpSp>
      <p:grpSp>
        <p:nvGrpSpPr>
          <p:cNvPr id="40981" name="Group 40"/>
          <p:cNvGrpSpPr>
            <a:grpSpLocks/>
          </p:cNvGrpSpPr>
          <p:nvPr/>
        </p:nvGrpSpPr>
        <p:grpSpPr bwMode="auto">
          <a:xfrm>
            <a:off x="6045200" y="2552700"/>
            <a:ext cx="533400" cy="533400"/>
            <a:chOff x="0" y="0"/>
            <a:chExt cx="336" cy="336"/>
          </a:xfrm>
        </p:grpSpPr>
        <p:sp>
          <p:nvSpPr>
            <p:cNvPr id="40994" name="Oval 38"/>
            <p:cNvSpPr>
              <a:spLocks/>
            </p:cNvSpPr>
            <p:nvPr/>
          </p:nvSpPr>
          <p:spPr bwMode="auto">
            <a:xfrm>
              <a:off x="0" y="0"/>
              <a:ext cx="336" cy="336"/>
            </a:xfrm>
            <a:prstGeom prst="ellipse">
              <a:avLst/>
            </a:prstGeom>
            <a:solidFill>
              <a:srgbClr val="FFFFFF"/>
            </a:solidFill>
            <a:ln w="28575">
              <a:solidFill>
                <a:srgbClr val="FFFFFF"/>
              </a:solidFill>
              <a:round/>
              <a:headEnd/>
              <a:tailEnd/>
            </a:ln>
          </p:spPr>
          <p:txBody>
            <a:bodyPr lIns="0" tIns="0" rIns="0" bIns="0"/>
            <a:lstStyle/>
            <a:p>
              <a:endParaRPr lang="en-US"/>
            </a:p>
          </p:txBody>
        </p:sp>
        <p:sp>
          <p:nvSpPr>
            <p:cNvPr id="40995" name="Rectangle 39"/>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rgbClr val="FFFFFF"/>
                  </a:solidFill>
                  <a:latin typeface="Times New Roman Italic" charset="0"/>
                  <a:cs typeface="Times New Roman Italic" charset="0"/>
                  <a:sym typeface="Times New Roman Italic" charset="0"/>
                </a:rPr>
                <a:t>E</a:t>
              </a:r>
              <a:r>
                <a:rPr lang="en-US" sz="2400" baseline="-25000">
                  <a:solidFill>
                    <a:srgbClr val="FFFFFF"/>
                  </a:solidFill>
                  <a:latin typeface="Times New Roman" pitchFamily="18" charset="0"/>
                  <a:cs typeface="Times New Roman" pitchFamily="18" charset="0"/>
                  <a:sym typeface="Times New Roman" pitchFamily="18" charset="0"/>
                </a:rPr>
                <a:t>5</a:t>
              </a:r>
            </a:p>
          </p:txBody>
        </p:sp>
      </p:grpSp>
      <p:grpSp>
        <p:nvGrpSpPr>
          <p:cNvPr id="54" name="Group 53"/>
          <p:cNvGrpSpPr/>
          <p:nvPr/>
        </p:nvGrpSpPr>
        <p:grpSpPr>
          <a:xfrm>
            <a:off x="2044700" y="2057400"/>
            <a:ext cx="2743200" cy="457200"/>
            <a:chOff x="2044700" y="1752600"/>
            <a:chExt cx="2743200" cy="1066800"/>
          </a:xfrm>
        </p:grpSpPr>
        <p:cxnSp>
          <p:nvCxnSpPr>
            <p:cNvPr id="40968" name="AutoShape 11"/>
            <p:cNvCxnSpPr>
              <a:cxnSpLocks noChangeShapeType="1"/>
            </p:cNvCxnSpPr>
            <p:nvPr/>
          </p:nvCxnSpPr>
          <p:spPr bwMode="auto">
            <a:xfrm>
              <a:off x="2959100" y="1752600"/>
              <a:ext cx="0" cy="1066800"/>
            </a:xfrm>
            <a:prstGeom prst="straightConnector1">
              <a:avLst/>
            </a:prstGeom>
            <a:noFill/>
            <a:ln w="28575">
              <a:solidFill>
                <a:schemeClr val="tx1"/>
              </a:solidFill>
              <a:round/>
              <a:headEnd/>
              <a:tailEnd type="triangle" w="lg" len="lg"/>
            </a:ln>
          </p:spPr>
        </p:cxnSp>
        <p:cxnSp>
          <p:nvCxnSpPr>
            <p:cNvPr id="40972" name="AutoShape 19"/>
            <p:cNvCxnSpPr>
              <a:cxnSpLocks noChangeShapeType="1"/>
            </p:cNvCxnSpPr>
            <p:nvPr/>
          </p:nvCxnSpPr>
          <p:spPr bwMode="auto">
            <a:xfrm>
              <a:off x="2044700" y="1752600"/>
              <a:ext cx="0" cy="1066800"/>
            </a:xfrm>
            <a:prstGeom prst="straightConnector1">
              <a:avLst/>
            </a:prstGeom>
            <a:noFill/>
            <a:ln w="28575">
              <a:solidFill>
                <a:schemeClr val="tx1"/>
              </a:solidFill>
              <a:round/>
              <a:headEnd/>
              <a:tailEnd type="triangle" w="lg" len="lg"/>
            </a:ln>
          </p:spPr>
        </p:cxnSp>
        <p:cxnSp>
          <p:nvCxnSpPr>
            <p:cNvPr id="40982" name="AutoShape 41"/>
            <p:cNvCxnSpPr>
              <a:cxnSpLocks noChangeShapeType="1"/>
            </p:cNvCxnSpPr>
            <p:nvPr/>
          </p:nvCxnSpPr>
          <p:spPr bwMode="auto">
            <a:xfrm>
              <a:off x="3873500" y="1752600"/>
              <a:ext cx="0" cy="1066800"/>
            </a:xfrm>
            <a:prstGeom prst="straightConnector1">
              <a:avLst/>
            </a:prstGeom>
            <a:noFill/>
            <a:ln w="28575">
              <a:solidFill>
                <a:schemeClr val="tx1"/>
              </a:solidFill>
              <a:round/>
              <a:headEnd/>
              <a:tailEnd type="triangle" w="lg" len="lg"/>
            </a:ln>
          </p:spPr>
        </p:cxnSp>
        <p:cxnSp>
          <p:nvCxnSpPr>
            <p:cNvPr id="40983" name="AutoShape 42"/>
            <p:cNvCxnSpPr>
              <a:cxnSpLocks noChangeShapeType="1"/>
            </p:cNvCxnSpPr>
            <p:nvPr/>
          </p:nvCxnSpPr>
          <p:spPr bwMode="auto">
            <a:xfrm>
              <a:off x="4787900" y="1752600"/>
              <a:ext cx="0" cy="1066800"/>
            </a:xfrm>
            <a:prstGeom prst="straightConnector1">
              <a:avLst/>
            </a:prstGeom>
            <a:noFill/>
            <a:ln w="28575">
              <a:solidFill>
                <a:schemeClr val="tx1"/>
              </a:solidFill>
              <a:round/>
              <a:headEnd/>
              <a:tailEnd type="triangle" w="lg" len="lg"/>
            </a:ln>
          </p:spPr>
        </p:cxnSp>
      </p:grpSp>
      <p:grpSp>
        <p:nvGrpSpPr>
          <p:cNvPr id="40984" name="Group 45"/>
          <p:cNvGrpSpPr>
            <a:grpSpLocks/>
          </p:cNvGrpSpPr>
          <p:nvPr/>
        </p:nvGrpSpPr>
        <p:grpSpPr bwMode="auto">
          <a:xfrm>
            <a:off x="6045200" y="1485900"/>
            <a:ext cx="533400" cy="533400"/>
            <a:chOff x="0" y="0"/>
            <a:chExt cx="336" cy="336"/>
          </a:xfrm>
        </p:grpSpPr>
        <p:sp>
          <p:nvSpPr>
            <p:cNvPr id="40992" name="Oval 43"/>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40993" name="Rectangle 44"/>
            <p:cNvSpPr>
              <a:spLocks/>
            </p:cNvSpPr>
            <p:nvPr/>
          </p:nvSpPr>
          <p:spPr bwMode="auto">
            <a:xfrm>
              <a:off x="22" y="20"/>
              <a:ext cx="291"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N</a:t>
              </a:r>
            </a:p>
          </p:txBody>
        </p:sp>
      </p:grpSp>
      <p:grpSp>
        <p:nvGrpSpPr>
          <p:cNvPr id="40985" name="Group 48"/>
          <p:cNvGrpSpPr>
            <a:grpSpLocks/>
          </p:cNvGrpSpPr>
          <p:nvPr/>
        </p:nvGrpSpPr>
        <p:grpSpPr bwMode="auto">
          <a:xfrm>
            <a:off x="6045200" y="2552700"/>
            <a:ext cx="533400" cy="533400"/>
            <a:chOff x="0" y="0"/>
            <a:chExt cx="336" cy="336"/>
          </a:xfrm>
        </p:grpSpPr>
        <p:sp>
          <p:nvSpPr>
            <p:cNvPr id="40990" name="Oval 46"/>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p>
          </p:txBody>
        </p:sp>
        <p:sp>
          <p:nvSpPr>
            <p:cNvPr id="40991" name="Rectangle 47"/>
            <p:cNvSpPr>
              <a:spLocks/>
            </p:cNvSpPr>
            <p:nvPr/>
          </p:nvSpPr>
          <p:spPr bwMode="auto">
            <a:xfrm>
              <a:off x="22" y="20"/>
              <a:ext cx="291"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N</a:t>
              </a:r>
            </a:p>
          </p:txBody>
        </p:sp>
      </p:grpSp>
      <p:sp>
        <p:nvSpPr>
          <p:cNvPr id="40986" name="Line 49"/>
          <p:cNvSpPr>
            <a:spLocks noChangeShapeType="1"/>
          </p:cNvSpPr>
          <p:nvPr/>
        </p:nvSpPr>
        <p:spPr bwMode="auto">
          <a:xfrm rot="10800000">
            <a:off x="6307138" y="2022475"/>
            <a:ext cx="7937" cy="544513"/>
          </a:xfrm>
          <a:prstGeom prst="line">
            <a:avLst/>
          </a:prstGeom>
          <a:noFill/>
          <a:ln w="38100">
            <a:solidFill>
              <a:schemeClr val="tx1"/>
            </a:solidFill>
            <a:round/>
            <a:headEnd type="triangle" w="med" len="med"/>
            <a:tailEnd/>
          </a:ln>
        </p:spPr>
        <p:txBody>
          <a:bodyPr lIns="0" tIns="0" rIns="0" bIns="0"/>
          <a:lstStyle/>
          <a:p>
            <a:endParaRPr lang="en-US"/>
          </a:p>
        </p:txBody>
      </p:sp>
      <p:pic>
        <p:nvPicPr>
          <p:cNvPr id="40987" name="Picture 50"/>
          <p:cNvPicPr>
            <a:picLocks noChangeAspect="1" noChangeArrowheads="1"/>
          </p:cNvPicPr>
          <p:nvPr/>
        </p:nvPicPr>
        <p:blipFill>
          <a:blip r:embed="rId3" cstate="print"/>
          <a:srcRect/>
          <a:stretch>
            <a:fillRect/>
          </a:stretch>
        </p:blipFill>
        <p:spPr bwMode="auto">
          <a:xfrm>
            <a:off x="177800" y="3835400"/>
            <a:ext cx="4706938" cy="787400"/>
          </a:xfrm>
          <a:prstGeom prst="rect">
            <a:avLst/>
          </a:prstGeom>
          <a:noFill/>
          <a:ln w="9525">
            <a:noFill/>
            <a:round/>
            <a:headEnd/>
            <a:tailEnd/>
          </a:ln>
        </p:spPr>
      </p:pic>
      <p:pic>
        <p:nvPicPr>
          <p:cNvPr id="42035" name="Picture 51"/>
          <p:cNvPicPr>
            <a:picLocks noChangeAspect="1" noChangeArrowheads="1"/>
          </p:cNvPicPr>
          <p:nvPr/>
        </p:nvPicPr>
        <p:blipFill>
          <a:blip r:embed="rId4" cstate="print"/>
          <a:srcRect/>
          <a:stretch>
            <a:fillRect/>
          </a:stretch>
        </p:blipFill>
        <p:spPr bwMode="auto">
          <a:xfrm>
            <a:off x="2247900" y="4597400"/>
            <a:ext cx="2946400" cy="647700"/>
          </a:xfrm>
          <a:prstGeom prst="rect">
            <a:avLst/>
          </a:prstGeom>
          <a:noFill/>
          <a:ln w="9525">
            <a:noFill/>
            <a:round/>
            <a:headEnd/>
            <a:tailEnd/>
          </a:ln>
        </p:spPr>
      </p:pic>
      <p:pic>
        <p:nvPicPr>
          <p:cNvPr id="42036" name="Picture 52"/>
          <p:cNvPicPr>
            <a:picLocks noChangeAspect="1" noChangeArrowheads="1"/>
          </p:cNvPicPr>
          <p:nvPr/>
        </p:nvPicPr>
        <p:blipFill>
          <a:blip r:embed="rId5" cstate="print"/>
          <a:srcRect/>
          <a:stretch>
            <a:fillRect/>
          </a:stretch>
        </p:blipFill>
        <p:spPr bwMode="auto">
          <a:xfrm>
            <a:off x="2933700" y="5105400"/>
            <a:ext cx="6070600" cy="1079500"/>
          </a:xfrm>
          <a:prstGeom prst="rect">
            <a:avLst/>
          </a:prstGeom>
          <a:noFill/>
          <a:ln w="9525">
            <a:noFill/>
            <a:round/>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20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2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41987" name="Rectangle 2"/>
          <p:cNvSpPr>
            <a:spLocks noGrp="1" noChangeArrowheads="1"/>
          </p:cNvSpPr>
          <p:nvPr>
            <p:ph type="title"/>
          </p:nvPr>
        </p:nvSpPr>
        <p:spPr/>
        <p:txBody>
          <a:bodyPr rIns="132080"/>
          <a:lstStyle/>
          <a:p>
            <a:pPr indent="0" eaLnBrk="1" hangingPunct="1"/>
            <a:r>
              <a:rPr lang="en-US" smtClean="0"/>
              <a:t>Ghostbusters HMM</a:t>
            </a:r>
          </a:p>
        </p:txBody>
      </p:sp>
      <p:sp>
        <p:nvSpPr>
          <p:cNvPr id="41988" name="Rectangle 3"/>
          <p:cNvSpPr>
            <a:spLocks noGrp="1" noChangeArrowheads="1"/>
          </p:cNvSpPr>
          <p:nvPr>
            <p:ph type="body" idx="1"/>
          </p:nvPr>
        </p:nvSpPr>
        <p:spPr>
          <a:xfrm>
            <a:off x="457200" y="1600200"/>
            <a:ext cx="5257800" cy="5257800"/>
          </a:xfrm>
        </p:spPr>
        <p:txBody>
          <a:bodyPr rIns="132080"/>
          <a:lstStyle/>
          <a:p>
            <a:pPr eaLnBrk="1" hangingPunct="1"/>
            <a:r>
              <a:rPr lang="en-US" sz="2000" smtClean="0"/>
              <a:t>P(X</a:t>
            </a:r>
            <a:r>
              <a:rPr lang="en-US" sz="2000" baseline="-25000" smtClean="0"/>
              <a:t>1</a:t>
            </a:r>
            <a:r>
              <a:rPr lang="en-US" sz="2000" smtClean="0"/>
              <a:t>) = uniform</a:t>
            </a:r>
          </a:p>
          <a:p>
            <a:pPr eaLnBrk="1" hangingPunct="1"/>
            <a:r>
              <a:rPr lang="en-US" sz="2000" smtClean="0"/>
              <a:t>P(X’|X) = usually move clockwise, but sometimes move in a random direction or stay in place</a:t>
            </a:r>
          </a:p>
          <a:p>
            <a:pPr eaLnBrk="1" hangingPunct="1"/>
            <a:r>
              <a:rPr lang="en-US" sz="2000" smtClean="0"/>
              <a:t>P(E|X) = same sensor model as before:</a:t>
            </a:r>
            <a:br>
              <a:rPr lang="en-US" sz="2000" smtClean="0"/>
            </a:br>
            <a:r>
              <a:rPr lang="en-US" sz="2000" smtClean="0"/>
              <a:t>red means close, green means far away.</a:t>
            </a:r>
          </a:p>
        </p:txBody>
      </p:sp>
      <p:grpSp>
        <p:nvGrpSpPr>
          <p:cNvPr id="41989" name="Group 31"/>
          <p:cNvGrpSpPr>
            <a:grpSpLocks/>
          </p:cNvGrpSpPr>
          <p:nvPr/>
        </p:nvGrpSpPr>
        <p:grpSpPr bwMode="auto">
          <a:xfrm>
            <a:off x="6705600" y="1524000"/>
            <a:ext cx="1447800" cy="1524000"/>
            <a:chOff x="0" y="0"/>
            <a:chExt cx="912" cy="960"/>
          </a:xfrm>
        </p:grpSpPr>
        <p:grpSp>
          <p:nvGrpSpPr>
            <p:cNvPr id="42061" name="Group 6"/>
            <p:cNvGrpSpPr>
              <a:grpSpLocks/>
            </p:cNvGrpSpPr>
            <p:nvPr/>
          </p:nvGrpSpPr>
          <p:grpSpPr bwMode="auto">
            <a:xfrm>
              <a:off x="0" y="0"/>
              <a:ext cx="304" cy="320"/>
              <a:chOff x="0" y="0"/>
              <a:chExt cx="304" cy="320"/>
            </a:xfrm>
          </p:grpSpPr>
          <p:sp>
            <p:nvSpPr>
              <p:cNvPr id="42086" name="Rectangle 4"/>
              <p:cNvSpPr>
                <a:spLocks/>
              </p:cNvSpPr>
              <p:nvPr/>
            </p:nvSpPr>
            <p:spPr bwMode="auto">
              <a:xfrm>
                <a:off x="0" y="0"/>
                <a:ext cx="304" cy="32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42087" name="Rectangle 5"/>
              <p:cNvSpPr>
                <a:spLocks/>
              </p:cNvSpPr>
              <p:nvPr/>
            </p:nvSpPr>
            <p:spPr bwMode="auto">
              <a:xfrm>
                <a:off x="3" y="48"/>
                <a:ext cx="29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1/9</a:t>
                </a:r>
              </a:p>
            </p:txBody>
          </p:sp>
        </p:grpSp>
        <p:grpSp>
          <p:nvGrpSpPr>
            <p:cNvPr id="42062" name="Group 9"/>
            <p:cNvGrpSpPr>
              <a:grpSpLocks/>
            </p:cNvGrpSpPr>
            <p:nvPr/>
          </p:nvGrpSpPr>
          <p:grpSpPr bwMode="auto">
            <a:xfrm>
              <a:off x="304" y="0"/>
              <a:ext cx="304" cy="320"/>
              <a:chOff x="0" y="0"/>
              <a:chExt cx="304" cy="320"/>
            </a:xfrm>
          </p:grpSpPr>
          <p:sp>
            <p:nvSpPr>
              <p:cNvPr id="42084" name="Rectangle 7"/>
              <p:cNvSpPr>
                <a:spLocks/>
              </p:cNvSpPr>
              <p:nvPr/>
            </p:nvSpPr>
            <p:spPr bwMode="auto">
              <a:xfrm>
                <a:off x="0" y="0"/>
                <a:ext cx="304" cy="32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42085" name="Rectangle 8"/>
              <p:cNvSpPr>
                <a:spLocks/>
              </p:cNvSpPr>
              <p:nvPr/>
            </p:nvSpPr>
            <p:spPr bwMode="auto">
              <a:xfrm>
                <a:off x="3" y="48"/>
                <a:ext cx="29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1/9</a:t>
                </a:r>
              </a:p>
            </p:txBody>
          </p:sp>
        </p:grpSp>
        <p:grpSp>
          <p:nvGrpSpPr>
            <p:cNvPr id="42063" name="Group 12"/>
            <p:cNvGrpSpPr>
              <a:grpSpLocks/>
            </p:cNvGrpSpPr>
            <p:nvPr/>
          </p:nvGrpSpPr>
          <p:grpSpPr bwMode="auto">
            <a:xfrm>
              <a:off x="0" y="320"/>
              <a:ext cx="304" cy="320"/>
              <a:chOff x="0" y="0"/>
              <a:chExt cx="304" cy="320"/>
            </a:xfrm>
          </p:grpSpPr>
          <p:sp>
            <p:nvSpPr>
              <p:cNvPr id="42082" name="Rectangle 10"/>
              <p:cNvSpPr>
                <a:spLocks/>
              </p:cNvSpPr>
              <p:nvPr/>
            </p:nvSpPr>
            <p:spPr bwMode="auto">
              <a:xfrm>
                <a:off x="0" y="0"/>
                <a:ext cx="304" cy="32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42083" name="Rectangle 11"/>
              <p:cNvSpPr>
                <a:spLocks/>
              </p:cNvSpPr>
              <p:nvPr/>
            </p:nvSpPr>
            <p:spPr bwMode="auto">
              <a:xfrm>
                <a:off x="3" y="48"/>
                <a:ext cx="29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1/9</a:t>
                </a:r>
              </a:p>
            </p:txBody>
          </p:sp>
        </p:grpSp>
        <p:grpSp>
          <p:nvGrpSpPr>
            <p:cNvPr id="42064" name="Group 15"/>
            <p:cNvGrpSpPr>
              <a:grpSpLocks/>
            </p:cNvGrpSpPr>
            <p:nvPr/>
          </p:nvGrpSpPr>
          <p:grpSpPr bwMode="auto">
            <a:xfrm>
              <a:off x="304" y="320"/>
              <a:ext cx="304" cy="320"/>
              <a:chOff x="0" y="0"/>
              <a:chExt cx="304" cy="320"/>
            </a:xfrm>
          </p:grpSpPr>
          <p:sp>
            <p:nvSpPr>
              <p:cNvPr id="42080" name="Rectangle 13"/>
              <p:cNvSpPr>
                <a:spLocks/>
              </p:cNvSpPr>
              <p:nvPr/>
            </p:nvSpPr>
            <p:spPr bwMode="auto">
              <a:xfrm>
                <a:off x="0" y="0"/>
                <a:ext cx="304" cy="32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42081" name="Rectangle 14"/>
              <p:cNvSpPr>
                <a:spLocks/>
              </p:cNvSpPr>
              <p:nvPr/>
            </p:nvSpPr>
            <p:spPr bwMode="auto">
              <a:xfrm>
                <a:off x="3" y="48"/>
                <a:ext cx="29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1/9</a:t>
                </a:r>
              </a:p>
            </p:txBody>
          </p:sp>
        </p:grpSp>
        <p:grpSp>
          <p:nvGrpSpPr>
            <p:cNvPr id="42065" name="Group 18"/>
            <p:cNvGrpSpPr>
              <a:grpSpLocks/>
            </p:cNvGrpSpPr>
            <p:nvPr/>
          </p:nvGrpSpPr>
          <p:grpSpPr bwMode="auto">
            <a:xfrm>
              <a:off x="608" y="0"/>
              <a:ext cx="304" cy="320"/>
              <a:chOff x="0" y="0"/>
              <a:chExt cx="304" cy="320"/>
            </a:xfrm>
          </p:grpSpPr>
          <p:sp>
            <p:nvSpPr>
              <p:cNvPr id="42078" name="Rectangle 16"/>
              <p:cNvSpPr>
                <a:spLocks/>
              </p:cNvSpPr>
              <p:nvPr/>
            </p:nvSpPr>
            <p:spPr bwMode="auto">
              <a:xfrm>
                <a:off x="0" y="0"/>
                <a:ext cx="304" cy="32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42079" name="Rectangle 17"/>
              <p:cNvSpPr>
                <a:spLocks/>
              </p:cNvSpPr>
              <p:nvPr/>
            </p:nvSpPr>
            <p:spPr bwMode="auto">
              <a:xfrm>
                <a:off x="3" y="48"/>
                <a:ext cx="29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1/9</a:t>
                </a:r>
              </a:p>
            </p:txBody>
          </p:sp>
        </p:grpSp>
        <p:grpSp>
          <p:nvGrpSpPr>
            <p:cNvPr id="42066" name="Group 21"/>
            <p:cNvGrpSpPr>
              <a:grpSpLocks/>
            </p:cNvGrpSpPr>
            <p:nvPr/>
          </p:nvGrpSpPr>
          <p:grpSpPr bwMode="auto">
            <a:xfrm>
              <a:off x="608" y="320"/>
              <a:ext cx="304" cy="320"/>
              <a:chOff x="0" y="0"/>
              <a:chExt cx="304" cy="320"/>
            </a:xfrm>
          </p:grpSpPr>
          <p:sp>
            <p:nvSpPr>
              <p:cNvPr id="42076" name="Rectangle 19"/>
              <p:cNvSpPr>
                <a:spLocks/>
              </p:cNvSpPr>
              <p:nvPr/>
            </p:nvSpPr>
            <p:spPr bwMode="auto">
              <a:xfrm>
                <a:off x="0" y="0"/>
                <a:ext cx="304" cy="32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42077" name="Rectangle 20"/>
              <p:cNvSpPr>
                <a:spLocks/>
              </p:cNvSpPr>
              <p:nvPr/>
            </p:nvSpPr>
            <p:spPr bwMode="auto">
              <a:xfrm>
                <a:off x="3" y="48"/>
                <a:ext cx="29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1/9</a:t>
                </a:r>
              </a:p>
            </p:txBody>
          </p:sp>
        </p:grpSp>
        <p:grpSp>
          <p:nvGrpSpPr>
            <p:cNvPr id="42067" name="Group 24"/>
            <p:cNvGrpSpPr>
              <a:grpSpLocks/>
            </p:cNvGrpSpPr>
            <p:nvPr/>
          </p:nvGrpSpPr>
          <p:grpSpPr bwMode="auto">
            <a:xfrm>
              <a:off x="0" y="640"/>
              <a:ext cx="304" cy="320"/>
              <a:chOff x="0" y="0"/>
              <a:chExt cx="304" cy="320"/>
            </a:xfrm>
          </p:grpSpPr>
          <p:sp>
            <p:nvSpPr>
              <p:cNvPr id="42074" name="Rectangle 22"/>
              <p:cNvSpPr>
                <a:spLocks/>
              </p:cNvSpPr>
              <p:nvPr/>
            </p:nvSpPr>
            <p:spPr bwMode="auto">
              <a:xfrm>
                <a:off x="0" y="0"/>
                <a:ext cx="304" cy="32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42075" name="Rectangle 23"/>
              <p:cNvSpPr>
                <a:spLocks/>
              </p:cNvSpPr>
              <p:nvPr/>
            </p:nvSpPr>
            <p:spPr bwMode="auto">
              <a:xfrm>
                <a:off x="3" y="48"/>
                <a:ext cx="29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1/9</a:t>
                </a:r>
              </a:p>
            </p:txBody>
          </p:sp>
        </p:grpSp>
        <p:grpSp>
          <p:nvGrpSpPr>
            <p:cNvPr id="42068" name="Group 27"/>
            <p:cNvGrpSpPr>
              <a:grpSpLocks/>
            </p:cNvGrpSpPr>
            <p:nvPr/>
          </p:nvGrpSpPr>
          <p:grpSpPr bwMode="auto">
            <a:xfrm>
              <a:off x="304" y="640"/>
              <a:ext cx="304" cy="320"/>
              <a:chOff x="0" y="0"/>
              <a:chExt cx="304" cy="320"/>
            </a:xfrm>
          </p:grpSpPr>
          <p:sp>
            <p:nvSpPr>
              <p:cNvPr id="42072" name="Rectangle 25"/>
              <p:cNvSpPr>
                <a:spLocks/>
              </p:cNvSpPr>
              <p:nvPr/>
            </p:nvSpPr>
            <p:spPr bwMode="auto">
              <a:xfrm>
                <a:off x="0" y="0"/>
                <a:ext cx="304" cy="32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42073" name="Rectangle 26"/>
              <p:cNvSpPr>
                <a:spLocks/>
              </p:cNvSpPr>
              <p:nvPr/>
            </p:nvSpPr>
            <p:spPr bwMode="auto">
              <a:xfrm>
                <a:off x="3" y="48"/>
                <a:ext cx="29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1/9</a:t>
                </a:r>
              </a:p>
            </p:txBody>
          </p:sp>
        </p:grpSp>
        <p:grpSp>
          <p:nvGrpSpPr>
            <p:cNvPr id="42069" name="Group 30"/>
            <p:cNvGrpSpPr>
              <a:grpSpLocks/>
            </p:cNvGrpSpPr>
            <p:nvPr/>
          </p:nvGrpSpPr>
          <p:grpSpPr bwMode="auto">
            <a:xfrm>
              <a:off x="608" y="640"/>
              <a:ext cx="304" cy="320"/>
              <a:chOff x="0" y="0"/>
              <a:chExt cx="304" cy="320"/>
            </a:xfrm>
          </p:grpSpPr>
          <p:sp>
            <p:nvSpPr>
              <p:cNvPr id="42070" name="Rectangle 28"/>
              <p:cNvSpPr>
                <a:spLocks/>
              </p:cNvSpPr>
              <p:nvPr/>
            </p:nvSpPr>
            <p:spPr bwMode="auto">
              <a:xfrm>
                <a:off x="0" y="0"/>
                <a:ext cx="304" cy="32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42071" name="Rectangle 29"/>
              <p:cNvSpPr>
                <a:spLocks/>
              </p:cNvSpPr>
              <p:nvPr/>
            </p:nvSpPr>
            <p:spPr bwMode="auto">
              <a:xfrm>
                <a:off x="3" y="48"/>
                <a:ext cx="29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1/9</a:t>
                </a:r>
              </a:p>
            </p:txBody>
          </p:sp>
        </p:grpSp>
      </p:grpSp>
      <p:sp>
        <p:nvSpPr>
          <p:cNvPr id="41990" name="Rectangle 32"/>
          <p:cNvSpPr>
            <a:spLocks/>
          </p:cNvSpPr>
          <p:nvPr/>
        </p:nvSpPr>
        <p:spPr bwMode="auto">
          <a:xfrm>
            <a:off x="7086600" y="3124200"/>
            <a:ext cx="695325" cy="406400"/>
          </a:xfrm>
          <a:prstGeom prst="rect">
            <a:avLst/>
          </a:prstGeom>
          <a:noFill/>
          <a:ln w="12700">
            <a:noFill/>
            <a:miter lim="800000"/>
            <a:headEnd/>
            <a:tailEnd/>
          </a:ln>
        </p:spPr>
        <p:txBody>
          <a:bodyPr wrap="none" lIns="0" tIns="0" rIns="40639" bIns="0">
            <a:spAutoFit/>
          </a:bodyPr>
          <a:lstStyle/>
          <a:p>
            <a:pPr marL="39688"/>
            <a:r>
              <a:rPr lang="en-US">
                <a:solidFill>
                  <a:srgbClr val="333399"/>
                </a:solidFill>
                <a:cs typeface="Arial" charset="0"/>
              </a:rPr>
              <a:t>P(X</a:t>
            </a:r>
            <a:r>
              <a:rPr lang="en-US" baseline="-25000">
                <a:solidFill>
                  <a:srgbClr val="333399"/>
                </a:solidFill>
                <a:cs typeface="Arial" charset="0"/>
              </a:rPr>
              <a:t>1</a:t>
            </a:r>
            <a:r>
              <a:rPr lang="en-US">
                <a:solidFill>
                  <a:srgbClr val="333399"/>
                </a:solidFill>
                <a:cs typeface="Arial" charset="0"/>
              </a:rPr>
              <a:t>)</a:t>
            </a:r>
          </a:p>
        </p:txBody>
      </p:sp>
      <p:sp>
        <p:nvSpPr>
          <p:cNvPr id="41991" name="Rectangle 33"/>
          <p:cNvSpPr>
            <a:spLocks/>
          </p:cNvSpPr>
          <p:nvPr/>
        </p:nvSpPr>
        <p:spPr bwMode="auto">
          <a:xfrm>
            <a:off x="6629400" y="5486400"/>
            <a:ext cx="1592263" cy="355600"/>
          </a:xfrm>
          <a:prstGeom prst="rect">
            <a:avLst/>
          </a:prstGeom>
          <a:noFill/>
          <a:ln w="12700">
            <a:noFill/>
            <a:miter lim="800000"/>
            <a:headEnd/>
            <a:tailEnd/>
          </a:ln>
        </p:spPr>
        <p:txBody>
          <a:bodyPr wrap="none" lIns="0" tIns="0" rIns="40639" bIns="0">
            <a:spAutoFit/>
          </a:bodyPr>
          <a:lstStyle/>
          <a:p>
            <a:pPr marL="39688"/>
            <a:r>
              <a:rPr lang="en-US">
                <a:solidFill>
                  <a:srgbClr val="333399"/>
                </a:solidFill>
                <a:cs typeface="Arial" charset="0"/>
              </a:rPr>
              <a:t>P(X’|X=&lt;1,2&gt;)</a:t>
            </a:r>
          </a:p>
        </p:txBody>
      </p:sp>
      <p:grpSp>
        <p:nvGrpSpPr>
          <p:cNvPr id="41992" name="Group 61"/>
          <p:cNvGrpSpPr>
            <a:grpSpLocks/>
          </p:cNvGrpSpPr>
          <p:nvPr/>
        </p:nvGrpSpPr>
        <p:grpSpPr bwMode="auto">
          <a:xfrm>
            <a:off x="6705600" y="3810000"/>
            <a:ext cx="1447800" cy="1524000"/>
            <a:chOff x="0" y="0"/>
            <a:chExt cx="912" cy="960"/>
          </a:xfrm>
        </p:grpSpPr>
        <p:grpSp>
          <p:nvGrpSpPr>
            <p:cNvPr id="42034" name="Group 36"/>
            <p:cNvGrpSpPr>
              <a:grpSpLocks/>
            </p:cNvGrpSpPr>
            <p:nvPr/>
          </p:nvGrpSpPr>
          <p:grpSpPr bwMode="auto">
            <a:xfrm>
              <a:off x="0" y="0"/>
              <a:ext cx="304" cy="320"/>
              <a:chOff x="0" y="0"/>
              <a:chExt cx="304" cy="320"/>
            </a:xfrm>
          </p:grpSpPr>
          <p:sp>
            <p:nvSpPr>
              <p:cNvPr id="42059" name="Rectangle 34"/>
              <p:cNvSpPr>
                <a:spLocks/>
              </p:cNvSpPr>
              <p:nvPr/>
            </p:nvSpPr>
            <p:spPr bwMode="auto">
              <a:xfrm>
                <a:off x="0" y="0"/>
                <a:ext cx="304" cy="32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42060" name="Rectangle 35"/>
              <p:cNvSpPr>
                <a:spLocks/>
              </p:cNvSpPr>
              <p:nvPr/>
            </p:nvSpPr>
            <p:spPr bwMode="auto">
              <a:xfrm>
                <a:off x="3" y="48"/>
                <a:ext cx="29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1/6</a:t>
                </a:r>
              </a:p>
            </p:txBody>
          </p:sp>
        </p:grpSp>
        <p:grpSp>
          <p:nvGrpSpPr>
            <p:cNvPr id="42035" name="Group 39"/>
            <p:cNvGrpSpPr>
              <a:grpSpLocks/>
            </p:cNvGrpSpPr>
            <p:nvPr/>
          </p:nvGrpSpPr>
          <p:grpSpPr bwMode="auto">
            <a:xfrm>
              <a:off x="304" y="0"/>
              <a:ext cx="304" cy="320"/>
              <a:chOff x="0" y="0"/>
              <a:chExt cx="304" cy="320"/>
            </a:xfrm>
          </p:grpSpPr>
          <p:sp>
            <p:nvSpPr>
              <p:cNvPr id="42057" name="Rectangle 37"/>
              <p:cNvSpPr>
                <a:spLocks/>
              </p:cNvSpPr>
              <p:nvPr/>
            </p:nvSpPr>
            <p:spPr bwMode="auto">
              <a:xfrm>
                <a:off x="0" y="0"/>
                <a:ext cx="304" cy="32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42058" name="Rectangle 38"/>
              <p:cNvSpPr>
                <a:spLocks/>
              </p:cNvSpPr>
              <p:nvPr/>
            </p:nvSpPr>
            <p:spPr bwMode="auto">
              <a:xfrm>
                <a:off x="3" y="48"/>
                <a:ext cx="29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1/6</a:t>
                </a:r>
              </a:p>
            </p:txBody>
          </p:sp>
        </p:grpSp>
        <p:grpSp>
          <p:nvGrpSpPr>
            <p:cNvPr id="42036" name="Group 42"/>
            <p:cNvGrpSpPr>
              <a:grpSpLocks/>
            </p:cNvGrpSpPr>
            <p:nvPr/>
          </p:nvGrpSpPr>
          <p:grpSpPr bwMode="auto">
            <a:xfrm>
              <a:off x="0" y="320"/>
              <a:ext cx="304" cy="320"/>
              <a:chOff x="0" y="0"/>
              <a:chExt cx="304" cy="320"/>
            </a:xfrm>
          </p:grpSpPr>
          <p:sp>
            <p:nvSpPr>
              <p:cNvPr id="42055" name="Rectangle 40"/>
              <p:cNvSpPr>
                <a:spLocks/>
              </p:cNvSpPr>
              <p:nvPr/>
            </p:nvSpPr>
            <p:spPr bwMode="auto">
              <a:xfrm>
                <a:off x="0" y="0"/>
                <a:ext cx="304" cy="32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42056" name="Rectangle 41"/>
              <p:cNvSpPr>
                <a:spLocks/>
              </p:cNvSpPr>
              <p:nvPr/>
            </p:nvSpPr>
            <p:spPr bwMode="auto">
              <a:xfrm>
                <a:off x="63" y="48"/>
                <a:ext cx="17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0</a:t>
                </a:r>
              </a:p>
            </p:txBody>
          </p:sp>
        </p:grpSp>
        <p:grpSp>
          <p:nvGrpSpPr>
            <p:cNvPr id="42037" name="Group 45"/>
            <p:cNvGrpSpPr>
              <a:grpSpLocks/>
            </p:cNvGrpSpPr>
            <p:nvPr/>
          </p:nvGrpSpPr>
          <p:grpSpPr bwMode="auto">
            <a:xfrm>
              <a:off x="304" y="320"/>
              <a:ext cx="304" cy="320"/>
              <a:chOff x="0" y="0"/>
              <a:chExt cx="304" cy="320"/>
            </a:xfrm>
          </p:grpSpPr>
          <p:sp>
            <p:nvSpPr>
              <p:cNvPr id="42053" name="Rectangle 43"/>
              <p:cNvSpPr>
                <a:spLocks/>
              </p:cNvSpPr>
              <p:nvPr/>
            </p:nvSpPr>
            <p:spPr bwMode="auto">
              <a:xfrm>
                <a:off x="0" y="0"/>
                <a:ext cx="304" cy="32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42054" name="Rectangle 44"/>
              <p:cNvSpPr>
                <a:spLocks/>
              </p:cNvSpPr>
              <p:nvPr/>
            </p:nvSpPr>
            <p:spPr bwMode="auto">
              <a:xfrm>
                <a:off x="3" y="48"/>
                <a:ext cx="29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1/6</a:t>
                </a:r>
              </a:p>
            </p:txBody>
          </p:sp>
        </p:grpSp>
        <p:grpSp>
          <p:nvGrpSpPr>
            <p:cNvPr id="42038" name="Group 48"/>
            <p:cNvGrpSpPr>
              <a:grpSpLocks/>
            </p:cNvGrpSpPr>
            <p:nvPr/>
          </p:nvGrpSpPr>
          <p:grpSpPr bwMode="auto">
            <a:xfrm>
              <a:off x="608" y="0"/>
              <a:ext cx="304" cy="320"/>
              <a:chOff x="0" y="0"/>
              <a:chExt cx="304" cy="320"/>
            </a:xfrm>
          </p:grpSpPr>
          <p:sp>
            <p:nvSpPr>
              <p:cNvPr id="42051" name="Rectangle 46"/>
              <p:cNvSpPr>
                <a:spLocks/>
              </p:cNvSpPr>
              <p:nvPr/>
            </p:nvSpPr>
            <p:spPr bwMode="auto">
              <a:xfrm>
                <a:off x="0" y="0"/>
                <a:ext cx="304" cy="32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42052" name="Rectangle 47"/>
              <p:cNvSpPr>
                <a:spLocks/>
              </p:cNvSpPr>
              <p:nvPr/>
            </p:nvSpPr>
            <p:spPr bwMode="auto">
              <a:xfrm>
                <a:off x="3" y="48"/>
                <a:ext cx="29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1/2</a:t>
                </a:r>
              </a:p>
            </p:txBody>
          </p:sp>
        </p:grpSp>
        <p:grpSp>
          <p:nvGrpSpPr>
            <p:cNvPr id="42039" name="Group 51"/>
            <p:cNvGrpSpPr>
              <a:grpSpLocks/>
            </p:cNvGrpSpPr>
            <p:nvPr/>
          </p:nvGrpSpPr>
          <p:grpSpPr bwMode="auto">
            <a:xfrm>
              <a:off x="608" y="320"/>
              <a:ext cx="304" cy="320"/>
              <a:chOff x="0" y="0"/>
              <a:chExt cx="304" cy="320"/>
            </a:xfrm>
          </p:grpSpPr>
          <p:sp>
            <p:nvSpPr>
              <p:cNvPr id="42049" name="Rectangle 49"/>
              <p:cNvSpPr>
                <a:spLocks/>
              </p:cNvSpPr>
              <p:nvPr/>
            </p:nvSpPr>
            <p:spPr bwMode="auto">
              <a:xfrm>
                <a:off x="0" y="0"/>
                <a:ext cx="304" cy="32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42050" name="Rectangle 50"/>
              <p:cNvSpPr>
                <a:spLocks/>
              </p:cNvSpPr>
              <p:nvPr/>
            </p:nvSpPr>
            <p:spPr bwMode="auto">
              <a:xfrm>
                <a:off x="63" y="48"/>
                <a:ext cx="17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0</a:t>
                </a:r>
              </a:p>
            </p:txBody>
          </p:sp>
        </p:grpSp>
        <p:grpSp>
          <p:nvGrpSpPr>
            <p:cNvPr id="42040" name="Group 54"/>
            <p:cNvGrpSpPr>
              <a:grpSpLocks/>
            </p:cNvGrpSpPr>
            <p:nvPr/>
          </p:nvGrpSpPr>
          <p:grpSpPr bwMode="auto">
            <a:xfrm>
              <a:off x="0" y="640"/>
              <a:ext cx="304" cy="320"/>
              <a:chOff x="0" y="0"/>
              <a:chExt cx="304" cy="320"/>
            </a:xfrm>
          </p:grpSpPr>
          <p:sp>
            <p:nvSpPr>
              <p:cNvPr id="42047" name="Rectangle 52"/>
              <p:cNvSpPr>
                <a:spLocks/>
              </p:cNvSpPr>
              <p:nvPr/>
            </p:nvSpPr>
            <p:spPr bwMode="auto">
              <a:xfrm>
                <a:off x="0" y="0"/>
                <a:ext cx="304" cy="32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42048" name="Rectangle 53"/>
              <p:cNvSpPr>
                <a:spLocks/>
              </p:cNvSpPr>
              <p:nvPr/>
            </p:nvSpPr>
            <p:spPr bwMode="auto">
              <a:xfrm>
                <a:off x="63" y="48"/>
                <a:ext cx="17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0</a:t>
                </a:r>
              </a:p>
            </p:txBody>
          </p:sp>
        </p:grpSp>
        <p:grpSp>
          <p:nvGrpSpPr>
            <p:cNvPr id="42041" name="Group 57"/>
            <p:cNvGrpSpPr>
              <a:grpSpLocks/>
            </p:cNvGrpSpPr>
            <p:nvPr/>
          </p:nvGrpSpPr>
          <p:grpSpPr bwMode="auto">
            <a:xfrm>
              <a:off x="304" y="640"/>
              <a:ext cx="304" cy="320"/>
              <a:chOff x="0" y="0"/>
              <a:chExt cx="304" cy="320"/>
            </a:xfrm>
          </p:grpSpPr>
          <p:sp>
            <p:nvSpPr>
              <p:cNvPr id="42045" name="Rectangle 55"/>
              <p:cNvSpPr>
                <a:spLocks/>
              </p:cNvSpPr>
              <p:nvPr/>
            </p:nvSpPr>
            <p:spPr bwMode="auto">
              <a:xfrm>
                <a:off x="0" y="0"/>
                <a:ext cx="304" cy="32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42046" name="Rectangle 56"/>
              <p:cNvSpPr>
                <a:spLocks/>
              </p:cNvSpPr>
              <p:nvPr/>
            </p:nvSpPr>
            <p:spPr bwMode="auto">
              <a:xfrm>
                <a:off x="63" y="48"/>
                <a:ext cx="17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0</a:t>
                </a:r>
              </a:p>
            </p:txBody>
          </p:sp>
        </p:grpSp>
        <p:grpSp>
          <p:nvGrpSpPr>
            <p:cNvPr id="42042" name="Group 60"/>
            <p:cNvGrpSpPr>
              <a:grpSpLocks/>
            </p:cNvGrpSpPr>
            <p:nvPr/>
          </p:nvGrpSpPr>
          <p:grpSpPr bwMode="auto">
            <a:xfrm>
              <a:off x="608" y="640"/>
              <a:ext cx="304" cy="320"/>
              <a:chOff x="0" y="0"/>
              <a:chExt cx="304" cy="320"/>
            </a:xfrm>
          </p:grpSpPr>
          <p:sp>
            <p:nvSpPr>
              <p:cNvPr id="42043" name="Rectangle 58"/>
              <p:cNvSpPr>
                <a:spLocks/>
              </p:cNvSpPr>
              <p:nvPr/>
            </p:nvSpPr>
            <p:spPr bwMode="auto">
              <a:xfrm>
                <a:off x="0" y="0"/>
                <a:ext cx="304" cy="32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42044" name="Rectangle 59"/>
              <p:cNvSpPr>
                <a:spLocks/>
              </p:cNvSpPr>
              <p:nvPr/>
            </p:nvSpPr>
            <p:spPr bwMode="auto">
              <a:xfrm>
                <a:off x="63" y="48"/>
                <a:ext cx="17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0</a:t>
                </a:r>
              </a:p>
            </p:txBody>
          </p:sp>
        </p:grpSp>
      </p:grpSp>
      <p:grpSp>
        <p:nvGrpSpPr>
          <p:cNvPr id="41993" name="Group 64"/>
          <p:cNvGrpSpPr>
            <a:grpSpLocks/>
          </p:cNvGrpSpPr>
          <p:nvPr/>
        </p:nvGrpSpPr>
        <p:grpSpPr bwMode="auto">
          <a:xfrm>
            <a:off x="5334000" y="4953000"/>
            <a:ext cx="533400" cy="533400"/>
            <a:chOff x="0" y="0"/>
            <a:chExt cx="336" cy="336"/>
          </a:xfrm>
        </p:grpSpPr>
        <p:sp>
          <p:nvSpPr>
            <p:cNvPr id="42032" name="Oval 62"/>
            <p:cNvSpPr>
              <a:spLocks/>
            </p:cNvSpPr>
            <p:nvPr/>
          </p:nvSpPr>
          <p:spPr bwMode="auto">
            <a:xfrm>
              <a:off x="0" y="0"/>
              <a:ext cx="336" cy="336"/>
            </a:xfrm>
            <a:prstGeom prst="ellipse">
              <a:avLst/>
            </a:prstGeom>
            <a:solidFill>
              <a:srgbClr val="FFFFFF"/>
            </a:solidFill>
            <a:ln w="28575">
              <a:solidFill>
                <a:srgbClr val="FFFFFF"/>
              </a:solidFill>
              <a:round/>
              <a:headEnd/>
              <a:tailEnd/>
            </a:ln>
          </p:spPr>
          <p:txBody>
            <a:bodyPr lIns="0" tIns="0" rIns="0" bIns="0"/>
            <a:lstStyle/>
            <a:p>
              <a:endParaRPr lang="en-US"/>
            </a:p>
          </p:txBody>
        </p:sp>
        <p:sp>
          <p:nvSpPr>
            <p:cNvPr id="42033" name="Rectangle 63"/>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rgbClr val="FFFFFF"/>
                  </a:solidFill>
                  <a:latin typeface="Times New Roman Italic" charset="0"/>
                  <a:cs typeface="Times New Roman Italic" charset="0"/>
                  <a:sym typeface="Times New Roman Italic" charset="0"/>
                </a:rPr>
                <a:t>X</a:t>
              </a:r>
              <a:r>
                <a:rPr lang="en-US" sz="2400" baseline="-25000">
                  <a:solidFill>
                    <a:srgbClr val="FFFFFF"/>
                  </a:solidFill>
                  <a:latin typeface="Times New Roman" pitchFamily="18" charset="0"/>
                  <a:cs typeface="Times New Roman" pitchFamily="18" charset="0"/>
                  <a:sym typeface="Times New Roman" pitchFamily="18" charset="0"/>
                </a:rPr>
                <a:t>5</a:t>
              </a:r>
            </a:p>
          </p:txBody>
        </p:sp>
      </p:grpSp>
      <p:sp>
        <p:nvSpPr>
          <p:cNvPr id="41994" name="Line 65"/>
          <p:cNvSpPr>
            <a:spLocks noChangeShapeType="1"/>
          </p:cNvSpPr>
          <p:nvPr/>
        </p:nvSpPr>
        <p:spPr bwMode="auto">
          <a:xfrm>
            <a:off x="5562600" y="4891088"/>
            <a:ext cx="1588" cy="504825"/>
          </a:xfrm>
          <a:prstGeom prst="line">
            <a:avLst/>
          </a:prstGeom>
          <a:noFill/>
          <a:ln w="28575">
            <a:solidFill>
              <a:srgbClr val="FFFFFF"/>
            </a:solidFill>
            <a:round/>
            <a:headEnd/>
            <a:tailEnd type="triangle" w="lg" len="lg"/>
          </a:ln>
        </p:spPr>
        <p:txBody>
          <a:bodyPr lIns="0" tIns="0" rIns="0" bIns="0"/>
          <a:lstStyle/>
          <a:p>
            <a:endParaRPr lang="en-US"/>
          </a:p>
        </p:txBody>
      </p:sp>
      <p:grpSp>
        <p:nvGrpSpPr>
          <p:cNvPr id="41995" name="Group 68"/>
          <p:cNvGrpSpPr>
            <a:grpSpLocks/>
          </p:cNvGrpSpPr>
          <p:nvPr/>
        </p:nvGrpSpPr>
        <p:grpSpPr bwMode="auto">
          <a:xfrm>
            <a:off x="1943100" y="4343400"/>
            <a:ext cx="533400" cy="533400"/>
            <a:chOff x="0" y="0"/>
            <a:chExt cx="336" cy="336"/>
          </a:xfrm>
        </p:grpSpPr>
        <p:sp>
          <p:nvSpPr>
            <p:cNvPr id="42030" name="Oval 66"/>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42031" name="Rectangle 67"/>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2</a:t>
              </a:r>
            </a:p>
          </p:txBody>
        </p:sp>
      </p:grpSp>
      <p:cxnSp>
        <p:nvCxnSpPr>
          <p:cNvPr id="41996" name="AutoShape 69"/>
          <p:cNvCxnSpPr>
            <a:cxnSpLocks noChangeShapeType="1"/>
          </p:cNvCxnSpPr>
          <p:nvPr/>
        </p:nvCxnSpPr>
        <p:spPr bwMode="auto">
          <a:xfrm>
            <a:off x="2209800" y="4610100"/>
            <a:ext cx="0" cy="1066800"/>
          </a:xfrm>
          <a:prstGeom prst="straightConnector1">
            <a:avLst/>
          </a:prstGeom>
          <a:noFill/>
          <a:ln w="28575">
            <a:solidFill>
              <a:schemeClr val="tx1"/>
            </a:solidFill>
            <a:round/>
            <a:headEnd/>
            <a:tailEnd type="triangle" w="lg" len="lg"/>
          </a:ln>
        </p:spPr>
      </p:cxnSp>
      <p:grpSp>
        <p:nvGrpSpPr>
          <p:cNvPr id="41997" name="Group 72"/>
          <p:cNvGrpSpPr>
            <a:grpSpLocks/>
          </p:cNvGrpSpPr>
          <p:nvPr/>
        </p:nvGrpSpPr>
        <p:grpSpPr bwMode="auto">
          <a:xfrm>
            <a:off x="1028700" y="5410200"/>
            <a:ext cx="533400" cy="533400"/>
            <a:chOff x="0" y="0"/>
            <a:chExt cx="336" cy="336"/>
          </a:xfrm>
        </p:grpSpPr>
        <p:sp>
          <p:nvSpPr>
            <p:cNvPr id="42028" name="Oval 70"/>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p>
          </p:txBody>
        </p:sp>
        <p:sp>
          <p:nvSpPr>
            <p:cNvPr id="42029" name="Rectangle 71"/>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pitchFamily="18" charset="0"/>
                  <a:cs typeface="Times New Roman" pitchFamily="18" charset="0"/>
                  <a:sym typeface="Times New Roman" pitchFamily="18" charset="0"/>
                </a:rPr>
                <a:t>E</a:t>
              </a:r>
              <a:r>
                <a:rPr lang="en-US" sz="2400" baseline="-25000">
                  <a:solidFill>
                    <a:schemeClr val="tx1"/>
                  </a:solidFill>
                  <a:latin typeface="Times New Roman" pitchFamily="18" charset="0"/>
                  <a:cs typeface="Times New Roman" pitchFamily="18" charset="0"/>
                  <a:sym typeface="Times New Roman" pitchFamily="18" charset="0"/>
                </a:rPr>
                <a:t>1</a:t>
              </a:r>
            </a:p>
          </p:txBody>
        </p:sp>
      </p:grpSp>
      <p:cxnSp>
        <p:nvCxnSpPr>
          <p:cNvPr id="41998" name="AutoShape 73"/>
          <p:cNvCxnSpPr>
            <a:cxnSpLocks noChangeShapeType="1"/>
          </p:cNvCxnSpPr>
          <p:nvPr/>
        </p:nvCxnSpPr>
        <p:spPr bwMode="auto">
          <a:xfrm rot="10800000" flipH="1">
            <a:off x="1295400" y="4610100"/>
            <a:ext cx="914400" cy="0"/>
          </a:xfrm>
          <a:prstGeom prst="straightConnector1">
            <a:avLst/>
          </a:prstGeom>
          <a:noFill/>
          <a:ln w="28575">
            <a:solidFill>
              <a:schemeClr val="tx1"/>
            </a:solidFill>
            <a:round/>
            <a:headEnd/>
            <a:tailEnd type="triangle" w="lg" len="lg"/>
          </a:ln>
        </p:spPr>
      </p:cxnSp>
      <p:grpSp>
        <p:nvGrpSpPr>
          <p:cNvPr id="41999" name="Group 76"/>
          <p:cNvGrpSpPr>
            <a:grpSpLocks/>
          </p:cNvGrpSpPr>
          <p:nvPr/>
        </p:nvGrpSpPr>
        <p:grpSpPr bwMode="auto">
          <a:xfrm>
            <a:off x="1028700" y="4343400"/>
            <a:ext cx="533400" cy="533400"/>
            <a:chOff x="0" y="0"/>
            <a:chExt cx="336" cy="336"/>
          </a:xfrm>
        </p:grpSpPr>
        <p:sp>
          <p:nvSpPr>
            <p:cNvPr id="42026" name="Oval 74"/>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42027" name="Rectangle 75"/>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p>
          </p:txBody>
        </p:sp>
      </p:grpSp>
      <p:cxnSp>
        <p:nvCxnSpPr>
          <p:cNvPr id="42000" name="AutoShape 77"/>
          <p:cNvCxnSpPr>
            <a:cxnSpLocks noChangeShapeType="1"/>
          </p:cNvCxnSpPr>
          <p:nvPr/>
        </p:nvCxnSpPr>
        <p:spPr bwMode="auto">
          <a:xfrm>
            <a:off x="1295400" y="4610100"/>
            <a:ext cx="0" cy="1066800"/>
          </a:xfrm>
          <a:prstGeom prst="straightConnector1">
            <a:avLst/>
          </a:prstGeom>
          <a:noFill/>
          <a:ln w="28575">
            <a:solidFill>
              <a:schemeClr val="tx1"/>
            </a:solidFill>
            <a:round/>
            <a:headEnd/>
            <a:tailEnd type="triangle" w="lg" len="lg"/>
          </a:ln>
        </p:spPr>
      </p:cxnSp>
      <p:grpSp>
        <p:nvGrpSpPr>
          <p:cNvPr id="42001" name="Group 80"/>
          <p:cNvGrpSpPr>
            <a:grpSpLocks/>
          </p:cNvGrpSpPr>
          <p:nvPr/>
        </p:nvGrpSpPr>
        <p:grpSpPr bwMode="auto">
          <a:xfrm>
            <a:off x="2857500" y="4343400"/>
            <a:ext cx="533400" cy="533400"/>
            <a:chOff x="0" y="0"/>
            <a:chExt cx="336" cy="336"/>
          </a:xfrm>
        </p:grpSpPr>
        <p:sp>
          <p:nvSpPr>
            <p:cNvPr id="42024" name="Oval 78"/>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42025" name="Rectangle 79"/>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3</a:t>
              </a:r>
            </a:p>
          </p:txBody>
        </p:sp>
      </p:grpSp>
      <p:cxnSp>
        <p:nvCxnSpPr>
          <p:cNvPr id="42002" name="AutoShape 81"/>
          <p:cNvCxnSpPr>
            <a:cxnSpLocks noChangeShapeType="1"/>
          </p:cNvCxnSpPr>
          <p:nvPr/>
        </p:nvCxnSpPr>
        <p:spPr bwMode="auto">
          <a:xfrm rot="10800000" flipH="1">
            <a:off x="3124200" y="4610100"/>
            <a:ext cx="914400" cy="0"/>
          </a:xfrm>
          <a:prstGeom prst="straightConnector1">
            <a:avLst/>
          </a:prstGeom>
          <a:noFill/>
          <a:ln w="28575">
            <a:solidFill>
              <a:schemeClr val="tx1"/>
            </a:solidFill>
            <a:round/>
            <a:headEnd/>
            <a:tailEnd type="triangle" w="lg" len="lg"/>
          </a:ln>
        </p:spPr>
      </p:cxnSp>
      <p:cxnSp>
        <p:nvCxnSpPr>
          <p:cNvPr id="42003" name="AutoShape 82"/>
          <p:cNvCxnSpPr>
            <a:cxnSpLocks noChangeShapeType="1"/>
          </p:cNvCxnSpPr>
          <p:nvPr/>
        </p:nvCxnSpPr>
        <p:spPr bwMode="auto">
          <a:xfrm rot="10800000" flipH="1">
            <a:off x="2209800" y="4610100"/>
            <a:ext cx="914400" cy="0"/>
          </a:xfrm>
          <a:prstGeom prst="straightConnector1">
            <a:avLst/>
          </a:prstGeom>
          <a:noFill/>
          <a:ln w="28575">
            <a:solidFill>
              <a:schemeClr val="tx1"/>
            </a:solidFill>
            <a:round/>
            <a:headEnd/>
            <a:tailEnd type="triangle" w="lg" len="lg"/>
          </a:ln>
        </p:spPr>
      </p:cxnSp>
      <p:grpSp>
        <p:nvGrpSpPr>
          <p:cNvPr id="42004" name="Group 85"/>
          <p:cNvGrpSpPr>
            <a:grpSpLocks/>
          </p:cNvGrpSpPr>
          <p:nvPr/>
        </p:nvGrpSpPr>
        <p:grpSpPr bwMode="auto">
          <a:xfrm>
            <a:off x="3771900" y="4343400"/>
            <a:ext cx="533400" cy="533400"/>
            <a:chOff x="0" y="0"/>
            <a:chExt cx="336" cy="336"/>
          </a:xfrm>
        </p:grpSpPr>
        <p:sp>
          <p:nvSpPr>
            <p:cNvPr id="42022" name="Oval 83"/>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42023" name="Rectangle 84"/>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4</a:t>
              </a:r>
            </a:p>
          </p:txBody>
        </p:sp>
      </p:grpSp>
      <p:sp>
        <p:nvSpPr>
          <p:cNvPr id="42005" name="Line 86"/>
          <p:cNvSpPr>
            <a:spLocks noChangeShapeType="1"/>
          </p:cNvSpPr>
          <p:nvPr/>
        </p:nvSpPr>
        <p:spPr bwMode="auto">
          <a:xfrm>
            <a:off x="4319588" y="4610100"/>
            <a:ext cx="962025" cy="1588"/>
          </a:xfrm>
          <a:prstGeom prst="line">
            <a:avLst/>
          </a:prstGeom>
          <a:noFill/>
          <a:ln w="28575">
            <a:solidFill>
              <a:schemeClr val="tx1"/>
            </a:solidFill>
            <a:prstDash val="dash"/>
            <a:round/>
            <a:headEnd/>
            <a:tailEnd type="triangle" w="lg" len="lg"/>
          </a:ln>
        </p:spPr>
        <p:txBody>
          <a:bodyPr lIns="0" tIns="0" rIns="0" bIns="0"/>
          <a:lstStyle/>
          <a:p>
            <a:endParaRPr lang="en-US"/>
          </a:p>
        </p:txBody>
      </p:sp>
      <p:grpSp>
        <p:nvGrpSpPr>
          <p:cNvPr id="42006" name="Group 89"/>
          <p:cNvGrpSpPr>
            <a:grpSpLocks/>
          </p:cNvGrpSpPr>
          <p:nvPr/>
        </p:nvGrpSpPr>
        <p:grpSpPr bwMode="auto">
          <a:xfrm>
            <a:off x="1943100" y="5410200"/>
            <a:ext cx="533400" cy="533400"/>
            <a:chOff x="0" y="0"/>
            <a:chExt cx="336" cy="336"/>
          </a:xfrm>
        </p:grpSpPr>
        <p:sp>
          <p:nvSpPr>
            <p:cNvPr id="42020" name="Oval 87"/>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p>
          </p:txBody>
        </p:sp>
        <p:sp>
          <p:nvSpPr>
            <p:cNvPr id="42021" name="Rectangle 88"/>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pitchFamily="18" charset="0"/>
                  <a:cs typeface="Times New Roman" pitchFamily="18" charset="0"/>
                  <a:sym typeface="Times New Roman" pitchFamily="18" charset="0"/>
                </a:rPr>
                <a:t>E</a:t>
              </a:r>
              <a:r>
                <a:rPr lang="en-US" sz="2400" baseline="-25000">
                  <a:solidFill>
                    <a:schemeClr val="tx1"/>
                  </a:solidFill>
                  <a:latin typeface="Times New Roman" pitchFamily="18" charset="0"/>
                  <a:cs typeface="Times New Roman" pitchFamily="18" charset="0"/>
                  <a:sym typeface="Times New Roman" pitchFamily="18" charset="0"/>
                </a:rPr>
                <a:t>1</a:t>
              </a:r>
            </a:p>
          </p:txBody>
        </p:sp>
      </p:grpSp>
      <p:grpSp>
        <p:nvGrpSpPr>
          <p:cNvPr id="42007" name="Group 92"/>
          <p:cNvGrpSpPr>
            <a:grpSpLocks/>
          </p:cNvGrpSpPr>
          <p:nvPr/>
        </p:nvGrpSpPr>
        <p:grpSpPr bwMode="auto">
          <a:xfrm>
            <a:off x="2857500" y="5410200"/>
            <a:ext cx="533400" cy="533400"/>
            <a:chOff x="0" y="0"/>
            <a:chExt cx="336" cy="336"/>
          </a:xfrm>
        </p:grpSpPr>
        <p:sp>
          <p:nvSpPr>
            <p:cNvPr id="42018" name="Oval 90"/>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p>
          </p:txBody>
        </p:sp>
        <p:sp>
          <p:nvSpPr>
            <p:cNvPr id="42019" name="Rectangle 91"/>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pitchFamily="18" charset="0"/>
                  <a:cs typeface="Times New Roman" pitchFamily="18" charset="0"/>
                  <a:sym typeface="Times New Roman" pitchFamily="18" charset="0"/>
                </a:rPr>
                <a:t>E</a:t>
              </a:r>
              <a:r>
                <a:rPr lang="en-US" sz="2400" baseline="-25000">
                  <a:solidFill>
                    <a:schemeClr val="tx1"/>
                  </a:solidFill>
                  <a:latin typeface="Times New Roman" pitchFamily="18" charset="0"/>
                  <a:cs typeface="Times New Roman" pitchFamily="18" charset="0"/>
                  <a:sym typeface="Times New Roman" pitchFamily="18" charset="0"/>
                </a:rPr>
                <a:t>3</a:t>
              </a:r>
            </a:p>
          </p:txBody>
        </p:sp>
      </p:grpSp>
      <p:grpSp>
        <p:nvGrpSpPr>
          <p:cNvPr id="42008" name="Group 95"/>
          <p:cNvGrpSpPr>
            <a:grpSpLocks/>
          </p:cNvGrpSpPr>
          <p:nvPr/>
        </p:nvGrpSpPr>
        <p:grpSpPr bwMode="auto">
          <a:xfrm>
            <a:off x="3771900" y="5410200"/>
            <a:ext cx="533400" cy="533400"/>
            <a:chOff x="0" y="0"/>
            <a:chExt cx="336" cy="336"/>
          </a:xfrm>
        </p:grpSpPr>
        <p:sp>
          <p:nvSpPr>
            <p:cNvPr id="42016" name="Oval 93"/>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p>
          </p:txBody>
        </p:sp>
        <p:sp>
          <p:nvSpPr>
            <p:cNvPr id="42017" name="Rectangle 94"/>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pitchFamily="18" charset="0"/>
                  <a:cs typeface="Times New Roman" pitchFamily="18" charset="0"/>
                  <a:sym typeface="Times New Roman" pitchFamily="18" charset="0"/>
                </a:rPr>
                <a:t>E</a:t>
              </a:r>
              <a:r>
                <a:rPr lang="en-US" sz="2400" baseline="-25000">
                  <a:solidFill>
                    <a:schemeClr val="tx1"/>
                  </a:solidFill>
                  <a:latin typeface="Times New Roman" pitchFamily="18" charset="0"/>
                  <a:cs typeface="Times New Roman" pitchFamily="18" charset="0"/>
                  <a:sym typeface="Times New Roman" pitchFamily="18" charset="0"/>
                </a:rPr>
                <a:t>4</a:t>
              </a:r>
            </a:p>
          </p:txBody>
        </p:sp>
      </p:grpSp>
      <p:grpSp>
        <p:nvGrpSpPr>
          <p:cNvPr id="42009" name="Group 98"/>
          <p:cNvGrpSpPr>
            <a:grpSpLocks/>
          </p:cNvGrpSpPr>
          <p:nvPr/>
        </p:nvGrpSpPr>
        <p:grpSpPr bwMode="auto">
          <a:xfrm>
            <a:off x="5334000" y="6019800"/>
            <a:ext cx="533400" cy="533400"/>
            <a:chOff x="0" y="0"/>
            <a:chExt cx="336" cy="336"/>
          </a:xfrm>
        </p:grpSpPr>
        <p:sp>
          <p:nvSpPr>
            <p:cNvPr id="42014" name="Oval 96"/>
            <p:cNvSpPr>
              <a:spLocks/>
            </p:cNvSpPr>
            <p:nvPr/>
          </p:nvSpPr>
          <p:spPr bwMode="auto">
            <a:xfrm>
              <a:off x="0" y="0"/>
              <a:ext cx="336" cy="336"/>
            </a:xfrm>
            <a:prstGeom prst="ellipse">
              <a:avLst/>
            </a:prstGeom>
            <a:solidFill>
              <a:srgbClr val="FFFFFF"/>
            </a:solidFill>
            <a:ln w="28575">
              <a:solidFill>
                <a:srgbClr val="FFFFFF"/>
              </a:solidFill>
              <a:round/>
              <a:headEnd/>
              <a:tailEnd/>
            </a:ln>
          </p:spPr>
          <p:txBody>
            <a:bodyPr lIns="0" tIns="0" rIns="0" bIns="0"/>
            <a:lstStyle/>
            <a:p>
              <a:endParaRPr lang="en-US"/>
            </a:p>
          </p:txBody>
        </p:sp>
        <p:sp>
          <p:nvSpPr>
            <p:cNvPr id="42015" name="Rectangle 97"/>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rgbClr val="FFFFFF"/>
                  </a:solidFill>
                  <a:latin typeface="Times New Roman Italic" charset="0"/>
                  <a:cs typeface="Times New Roman Italic" charset="0"/>
                  <a:sym typeface="Times New Roman Italic" charset="0"/>
                </a:rPr>
                <a:t>E</a:t>
              </a:r>
              <a:r>
                <a:rPr lang="en-US" sz="2400" baseline="-25000">
                  <a:solidFill>
                    <a:srgbClr val="FFFFFF"/>
                  </a:solidFill>
                  <a:latin typeface="Times New Roman" pitchFamily="18" charset="0"/>
                  <a:cs typeface="Times New Roman" pitchFamily="18" charset="0"/>
                  <a:sym typeface="Times New Roman" pitchFamily="18" charset="0"/>
                </a:rPr>
                <a:t>5</a:t>
              </a:r>
            </a:p>
          </p:txBody>
        </p:sp>
      </p:grpSp>
      <p:cxnSp>
        <p:nvCxnSpPr>
          <p:cNvPr id="42010" name="AutoShape 99"/>
          <p:cNvCxnSpPr>
            <a:cxnSpLocks noChangeShapeType="1"/>
          </p:cNvCxnSpPr>
          <p:nvPr/>
        </p:nvCxnSpPr>
        <p:spPr bwMode="auto">
          <a:xfrm>
            <a:off x="3124200" y="4610100"/>
            <a:ext cx="0" cy="1066800"/>
          </a:xfrm>
          <a:prstGeom prst="straightConnector1">
            <a:avLst/>
          </a:prstGeom>
          <a:noFill/>
          <a:ln w="28575">
            <a:solidFill>
              <a:schemeClr val="tx1"/>
            </a:solidFill>
            <a:round/>
            <a:headEnd/>
            <a:tailEnd type="triangle" w="lg" len="lg"/>
          </a:ln>
        </p:spPr>
      </p:cxnSp>
      <p:cxnSp>
        <p:nvCxnSpPr>
          <p:cNvPr id="42011" name="AutoShape 100"/>
          <p:cNvCxnSpPr>
            <a:cxnSpLocks noChangeShapeType="1"/>
          </p:cNvCxnSpPr>
          <p:nvPr/>
        </p:nvCxnSpPr>
        <p:spPr bwMode="auto">
          <a:xfrm>
            <a:off x="4038600" y="4610100"/>
            <a:ext cx="0" cy="1066800"/>
          </a:xfrm>
          <a:prstGeom prst="straightConnector1">
            <a:avLst/>
          </a:prstGeom>
          <a:noFill/>
          <a:ln w="28575">
            <a:solidFill>
              <a:schemeClr val="tx1"/>
            </a:solidFill>
            <a:round/>
            <a:headEnd/>
            <a:tailEnd type="triangle" w="lg" len="lg"/>
          </a:ln>
        </p:spPr>
      </p:cxnSp>
      <p:sp>
        <p:nvSpPr>
          <p:cNvPr id="42012" name="Line 101"/>
          <p:cNvSpPr>
            <a:spLocks noChangeShapeType="1"/>
          </p:cNvSpPr>
          <p:nvPr/>
        </p:nvSpPr>
        <p:spPr bwMode="auto">
          <a:xfrm>
            <a:off x="7467600" y="4191000"/>
            <a:ext cx="304800" cy="1588"/>
          </a:xfrm>
          <a:prstGeom prst="line">
            <a:avLst/>
          </a:prstGeom>
          <a:noFill/>
          <a:ln w="38100">
            <a:solidFill>
              <a:srgbClr val="A50021"/>
            </a:solidFill>
            <a:round/>
            <a:headEnd/>
            <a:tailEnd type="triangle" w="med" len="med"/>
          </a:ln>
        </p:spPr>
        <p:txBody>
          <a:bodyPr lIns="0" tIns="0" rIns="0" bIns="0"/>
          <a:lstStyle/>
          <a:p>
            <a:endParaRPr lang="en-US"/>
          </a:p>
        </p:txBody>
      </p:sp>
      <p:sp>
        <p:nvSpPr>
          <p:cNvPr id="42013" name="Oval 102"/>
          <p:cNvSpPr>
            <a:spLocks/>
          </p:cNvSpPr>
          <p:nvPr/>
        </p:nvSpPr>
        <p:spPr bwMode="auto">
          <a:xfrm>
            <a:off x="7391400" y="4114800"/>
            <a:ext cx="152400" cy="152400"/>
          </a:xfrm>
          <a:prstGeom prst="ellipse">
            <a:avLst/>
          </a:prstGeom>
          <a:solidFill>
            <a:srgbClr val="A50021"/>
          </a:solidFill>
          <a:ln w="9525">
            <a:solidFill>
              <a:schemeClr val="tx1"/>
            </a:solidFill>
            <a:round/>
            <a:headEnd/>
            <a:tailEnd/>
          </a:ln>
        </p:spPr>
        <p:txBody>
          <a:bodyPr lIns="0" tIns="0" rIns="0" bIns="0"/>
          <a:lstStyle/>
          <a:p>
            <a:endParaRPr 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43011" name="Rectangle 2"/>
          <p:cNvSpPr>
            <a:spLocks noGrp="1" noChangeArrowheads="1"/>
          </p:cNvSpPr>
          <p:nvPr>
            <p:ph type="title"/>
          </p:nvPr>
        </p:nvSpPr>
        <p:spPr/>
        <p:txBody>
          <a:bodyPr rIns="132080"/>
          <a:lstStyle/>
          <a:p>
            <a:pPr indent="0" eaLnBrk="1" hangingPunct="1"/>
            <a:r>
              <a:rPr lang="en-US" smtClean="0"/>
              <a:t>HMM Computations</a:t>
            </a:r>
          </a:p>
        </p:txBody>
      </p:sp>
      <p:sp>
        <p:nvSpPr>
          <p:cNvPr id="43012" name="Rectangle 3"/>
          <p:cNvSpPr>
            <a:spLocks noGrp="1" noChangeArrowheads="1"/>
          </p:cNvSpPr>
          <p:nvPr>
            <p:ph type="body" idx="1"/>
          </p:nvPr>
        </p:nvSpPr>
        <p:spPr>
          <a:xfrm>
            <a:off x="457200" y="1511300"/>
            <a:ext cx="8229600" cy="1511300"/>
          </a:xfrm>
        </p:spPr>
        <p:txBody>
          <a:bodyPr rIns="132080"/>
          <a:lstStyle/>
          <a:p>
            <a:pPr eaLnBrk="1" hangingPunct="1">
              <a:lnSpc>
                <a:spcPct val="90000"/>
              </a:lnSpc>
            </a:pPr>
            <a:r>
              <a:rPr lang="en-US" sz="3000" smtClean="0">
                <a:solidFill>
                  <a:schemeClr val="tx1"/>
                </a:solidFill>
              </a:rPr>
              <a:t>Given </a:t>
            </a:r>
          </a:p>
          <a:p>
            <a:pPr marL="782638" lvl="1" eaLnBrk="1" hangingPunct="1">
              <a:lnSpc>
                <a:spcPct val="90000"/>
              </a:lnSpc>
            </a:pPr>
            <a:r>
              <a:rPr lang="en-US" smtClean="0"/>
              <a:t>joint </a:t>
            </a:r>
            <a:r>
              <a:rPr lang="en-US" smtClean="0">
                <a:latin typeface="Times New Roman Italic" charset="0"/>
                <a:cs typeface="Times New Roman Italic" charset="0"/>
                <a:sym typeface="Times New Roman Italic" charset="0"/>
              </a:rPr>
              <a:t>P</a:t>
            </a:r>
            <a:r>
              <a:rPr lang="en-US" smtClean="0">
                <a:latin typeface="Times New Roman" pitchFamily="18" charset="0"/>
                <a:cs typeface="Times New Roman" pitchFamily="18" charset="0"/>
                <a:sym typeface="Times New Roman" pitchFamily="18" charset="0"/>
              </a:rPr>
              <a:t>(</a:t>
            </a:r>
            <a:r>
              <a:rPr lang="en-US" smtClean="0">
                <a:latin typeface="Times New Roman Italic" charset="0"/>
                <a:cs typeface="Times New Roman Italic" charset="0"/>
                <a:sym typeface="Times New Roman Italic" charset="0"/>
              </a:rPr>
              <a:t>X</a:t>
            </a:r>
            <a:r>
              <a:rPr lang="en-US" baseline="-22000" smtClean="0">
                <a:latin typeface="Times New Roman" pitchFamily="18" charset="0"/>
                <a:cs typeface="Times New Roman" pitchFamily="18" charset="0"/>
                <a:sym typeface="Times New Roman" pitchFamily="18" charset="0"/>
              </a:rPr>
              <a:t>1:</a:t>
            </a:r>
            <a:r>
              <a:rPr lang="en-US" baseline="-22000" smtClean="0">
                <a:latin typeface="Times New Roman Italic" charset="0"/>
                <a:cs typeface="Times New Roman Italic" charset="0"/>
                <a:sym typeface="Times New Roman Italic" charset="0"/>
              </a:rPr>
              <a:t>n</a:t>
            </a:r>
            <a:r>
              <a:rPr lang="en-US" sz="3200" smtClean="0">
                <a:latin typeface="Times New Roman Italic" charset="0"/>
                <a:cs typeface="Times New Roman Italic" charset="0"/>
                <a:sym typeface="Times New Roman Italic" charset="0"/>
              </a:rPr>
              <a:t>,</a:t>
            </a:r>
            <a:r>
              <a:rPr lang="en-US" smtClean="0">
                <a:latin typeface="Times New Roman Italic" charset="0"/>
                <a:cs typeface="Times New Roman Italic" charset="0"/>
                <a:sym typeface="Times New Roman Italic" charset="0"/>
              </a:rPr>
              <a:t>E</a:t>
            </a:r>
            <a:r>
              <a:rPr lang="en-US" baseline="-22000" smtClean="0">
                <a:latin typeface="Times New Roman" pitchFamily="18" charset="0"/>
                <a:cs typeface="Times New Roman" pitchFamily="18" charset="0"/>
                <a:sym typeface="Times New Roman" pitchFamily="18" charset="0"/>
              </a:rPr>
              <a:t>1:</a:t>
            </a:r>
            <a:r>
              <a:rPr lang="en-US" baseline="-22000" smtClean="0">
                <a:latin typeface="Times New Roman Italic" charset="0"/>
                <a:cs typeface="Times New Roman Italic" charset="0"/>
                <a:sym typeface="Times New Roman Italic" charset="0"/>
              </a:rPr>
              <a:t>n</a:t>
            </a:r>
            <a:r>
              <a:rPr lang="en-US" smtClean="0">
                <a:latin typeface="Times New Roman" pitchFamily="18" charset="0"/>
                <a:cs typeface="Times New Roman" pitchFamily="18" charset="0"/>
                <a:sym typeface="Times New Roman" pitchFamily="18" charset="0"/>
              </a:rPr>
              <a:t>) </a:t>
            </a:r>
            <a:endParaRPr lang="en-US" smtClean="0"/>
          </a:p>
          <a:p>
            <a:pPr marL="782638" lvl="1" eaLnBrk="1" hangingPunct="1">
              <a:lnSpc>
                <a:spcPct val="90000"/>
              </a:lnSpc>
            </a:pPr>
            <a:r>
              <a:rPr lang="en-US" smtClean="0"/>
              <a:t>evidence</a:t>
            </a:r>
            <a:r>
              <a:rPr lang="en-US" smtClean="0">
                <a:latin typeface="Times New Roman" pitchFamily="18" charset="0"/>
                <a:cs typeface="Times New Roman" pitchFamily="18" charset="0"/>
                <a:sym typeface="Times New Roman" pitchFamily="18" charset="0"/>
              </a:rPr>
              <a:t> </a:t>
            </a:r>
            <a:r>
              <a:rPr lang="en-US" smtClean="0">
                <a:latin typeface="Times New Roman Italic" charset="0"/>
                <a:cs typeface="Times New Roman Italic" charset="0"/>
                <a:sym typeface="Times New Roman Italic" charset="0"/>
              </a:rPr>
              <a:t>E</a:t>
            </a:r>
            <a:r>
              <a:rPr lang="en-US" baseline="-22000" smtClean="0">
                <a:latin typeface="Times New Roman" pitchFamily="18" charset="0"/>
                <a:cs typeface="Times New Roman" pitchFamily="18" charset="0"/>
                <a:sym typeface="Times New Roman" pitchFamily="18" charset="0"/>
              </a:rPr>
              <a:t>1:</a:t>
            </a:r>
            <a:r>
              <a:rPr lang="en-US" baseline="-22000" smtClean="0">
                <a:latin typeface="Times New Roman Italic" charset="0"/>
                <a:cs typeface="Times New Roman Italic" charset="0"/>
                <a:sym typeface="Times New Roman Italic" charset="0"/>
              </a:rPr>
              <a:t>n </a:t>
            </a:r>
            <a:r>
              <a:rPr lang="en-US" smtClean="0">
                <a:latin typeface="Times New Roman Italic" charset="0"/>
                <a:cs typeface="Times New Roman Italic" charset="0"/>
                <a:sym typeface="Times New Roman Italic" charset="0"/>
              </a:rPr>
              <a:t>=e</a:t>
            </a:r>
            <a:r>
              <a:rPr lang="en-US" baseline="-22000" smtClean="0">
                <a:latin typeface="Times New Roman" pitchFamily="18" charset="0"/>
                <a:cs typeface="Times New Roman" pitchFamily="18" charset="0"/>
                <a:sym typeface="Times New Roman" pitchFamily="18" charset="0"/>
              </a:rPr>
              <a:t>1:</a:t>
            </a:r>
            <a:r>
              <a:rPr lang="en-US" baseline="-22000" smtClean="0">
                <a:latin typeface="Times New Roman Italic" charset="0"/>
                <a:cs typeface="Times New Roman Italic" charset="0"/>
                <a:sym typeface="Times New Roman Italic" charset="0"/>
              </a:rPr>
              <a:t>n</a:t>
            </a:r>
            <a:endParaRPr lang="en-US" baseline="-22000" smtClean="0">
              <a:latin typeface="Times New Roman Italic" charset="0"/>
              <a:ea typeface="ヒラギノ明朝 ProN W3" charset="0"/>
              <a:cs typeface="ヒラギノ明朝 ProN W3" charset="0"/>
              <a:sym typeface="Times New Roman Italic" charset="0"/>
            </a:endParaRPr>
          </a:p>
        </p:txBody>
      </p:sp>
      <p:sp>
        <p:nvSpPr>
          <p:cNvPr id="44036" name="Rectangle 4"/>
          <p:cNvSpPr>
            <a:spLocks/>
          </p:cNvSpPr>
          <p:nvPr/>
        </p:nvSpPr>
        <p:spPr bwMode="auto">
          <a:xfrm>
            <a:off x="571500" y="3441700"/>
            <a:ext cx="7188200" cy="2882900"/>
          </a:xfrm>
          <a:prstGeom prst="rect">
            <a:avLst/>
          </a:prstGeom>
          <a:noFill/>
          <a:ln w="12700">
            <a:noFill/>
            <a:miter lim="800000"/>
            <a:headEnd/>
            <a:tailEnd/>
          </a:ln>
        </p:spPr>
        <p:txBody>
          <a:bodyPr lIns="0" tIns="0" rIns="40639" bIns="0"/>
          <a:lstStyle/>
          <a:p>
            <a:pPr marL="342900" indent="-342900">
              <a:lnSpc>
                <a:spcPct val="90000"/>
              </a:lnSpc>
              <a:spcBef>
                <a:spcPts val="738"/>
              </a:spcBef>
              <a:buClr>
                <a:srgbClr val="333399"/>
              </a:buClr>
              <a:buSzPct val="100000"/>
              <a:buFont typeface="Wingdings" pitchFamily="2" charset="2"/>
              <a:buChar char="§"/>
            </a:pPr>
            <a:r>
              <a:rPr lang="en-US" sz="2800">
                <a:solidFill>
                  <a:schemeClr val="tx1"/>
                </a:solidFill>
                <a:cs typeface="Arial" charset="0"/>
              </a:rPr>
              <a:t>Inference problems include:</a:t>
            </a:r>
          </a:p>
          <a:p>
            <a:pPr marL="839788" lvl="1" indent="-342900">
              <a:lnSpc>
                <a:spcPct val="90000"/>
              </a:lnSpc>
              <a:spcBef>
                <a:spcPts val="738"/>
              </a:spcBef>
              <a:buClr>
                <a:srgbClr val="000000"/>
              </a:buClr>
              <a:buSzPct val="100000"/>
              <a:buFont typeface="Wingdings" pitchFamily="2" charset="2"/>
              <a:buChar char="§"/>
            </a:pPr>
            <a:r>
              <a:rPr lang="en-US" sz="2800">
                <a:solidFill>
                  <a:srgbClr val="003DCC"/>
                </a:solidFill>
                <a:cs typeface="Arial" charset="0"/>
              </a:rPr>
              <a:t>Filtering, </a:t>
            </a:r>
            <a:r>
              <a:rPr lang="en-US" sz="2800">
                <a:solidFill>
                  <a:schemeClr val="tx1"/>
                </a:solidFill>
                <a:cs typeface="Arial" charset="0"/>
              </a:rPr>
              <a:t>find </a:t>
            </a:r>
            <a:r>
              <a:rPr lang="en-US" sz="2800">
                <a:solidFill>
                  <a:schemeClr val="tx1"/>
                </a:solidFill>
                <a:latin typeface="Times New Roman Italic" charset="0"/>
                <a:cs typeface="Times New Roman Italic" charset="0"/>
                <a:sym typeface="Times New Roman Italic" charset="0"/>
              </a:rPr>
              <a:t>P</a:t>
            </a:r>
            <a:r>
              <a:rPr lang="en-US" sz="2800">
                <a:solidFill>
                  <a:schemeClr val="tx1"/>
                </a:solidFill>
                <a:latin typeface="Times New Roman" pitchFamily="18" charset="0"/>
                <a:cs typeface="Times New Roman" pitchFamily="18" charset="0"/>
                <a:sym typeface="Times New Roman" pitchFamily="18" charset="0"/>
              </a:rPr>
              <a:t>(</a:t>
            </a:r>
            <a:r>
              <a:rPr lang="en-US" sz="2800">
                <a:solidFill>
                  <a:schemeClr val="tx1"/>
                </a:solidFill>
                <a:latin typeface="Times New Roman Italic" charset="0"/>
                <a:cs typeface="Times New Roman Italic" charset="0"/>
                <a:sym typeface="Times New Roman Italic" charset="0"/>
              </a:rPr>
              <a:t>X</a:t>
            </a:r>
            <a:r>
              <a:rPr lang="en-US" sz="2800" baseline="-22000">
                <a:solidFill>
                  <a:schemeClr val="tx1"/>
                </a:solidFill>
                <a:latin typeface="Times New Roman Italic" charset="0"/>
                <a:cs typeface="Times New Roman Italic" charset="0"/>
                <a:sym typeface="Times New Roman Italic" charset="0"/>
              </a:rPr>
              <a:t>t</a:t>
            </a:r>
            <a:r>
              <a:rPr lang="en-US" sz="2800">
                <a:solidFill>
                  <a:schemeClr val="tx1"/>
                </a:solidFill>
                <a:latin typeface="Times New Roman Italic" charset="0"/>
                <a:cs typeface="Times New Roman Italic" charset="0"/>
                <a:sym typeface="Times New Roman Italic" charset="0"/>
              </a:rPr>
              <a:t>|e</a:t>
            </a:r>
            <a:r>
              <a:rPr lang="en-US" sz="2800" baseline="-22000">
                <a:solidFill>
                  <a:schemeClr val="tx1"/>
                </a:solidFill>
                <a:latin typeface="Times New Roman" pitchFamily="18" charset="0"/>
                <a:cs typeface="Times New Roman" pitchFamily="18" charset="0"/>
                <a:sym typeface="Times New Roman" pitchFamily="18" charset="0"/>
              </a:rPr>
              <a:t>1:</a:t>
            </a:r>
            <a:r>
              <a:rPr lang="en-US" sz="2800" baseline="-22000">
                <a:solidFill>
                  <a:schemeClr val="tx1"/>
                </a:solidFill>
                <a:latin typeface="Times New Roman Italic" charset="0"/>
                <a:cs typeface="Times New Roman Italic" charset="0"/>
                <a:sym typeface="Times New Roman Italic" charset="0"/>
              </a:rPr>
              <a:t>t</a:t>
            </a:r>
            <a:r>
              <a:rPr lang="en-US" sz="2800">
                <a:solidFill>
                  <a:schemeClr val="tx1"/>
                </a:solidFill>
                <a:latin typeface="Times New Roman" pitchFamily="18" charset="0"/>
                <a:cs typeface="Times New Roman" pitchFamily="18" charset="0"/>
                <a:sym typeface="Times New Roman" pitchFamily="18" charset="0"/>
              </a:rPr>
              <a:t>) </a:t>
            </a:r>
            <a:r>
              <a:rPr lang="en-US" sz="2800">
                <a:solidFill>
                  <a:schemeClr val="tx1"/>
                </a:solidFill>
                <a:cs typeface="Arial" charset="0"/>
              </a:rPr>
              <a:t>for all </a:t>
            </a:r>
            <a:r>
              <a:rPr lang="en-US" sz="2800">
                <a:solidFill>
                  <a:schemeClr val="tx1"/>
                </a:solidFill>
                <a:latin typeface="Times New Roman Italic" charset="0"/>
                <a:cs typeface="Times New Roman Italic" charset="0"/>
                <a:sym typeface="Times New Roman Italic" charset="0"/>
              </a:rPr>
              <a:t>t</a:t>
            </a:r>
            <a:endParaRPr lang="en-US" sz="2800">
              <a:solidFill>
                <a:schemeClr val="tx1"/>
              </a:solidFill>
              <a:latin typeface="Times New Roman" pitchFamily="18" charset="0"/>
              <a:cs typeface="Times" charset="0"/>
              <a:sym typeface="Times New Roman" pitchFamily="18" charset="0"/>
            </a:endParaRPr>
          </a:p>
          <a:p>
            <a:pPr marL="839788" lvl="1" indent="-342900">
              <a:lnSpc>
                <a:spcPct val="90000"/>
              </a:lnSpc>
              <a:spcBef>
                <a:spcPts val="738"/>
              </a:spcBef>
              <a:buClr>
                <a:srgbClr val="000000"/>
              </a:buClr>
              <a:buSzPct val="100000"/>
              <a:buFont typeface="Wingdings" pitchFamily="2" charset="2"/>
              <a:buChar char="§"/>
            </a:pPr>
            <a:r>
              <a:rPr lang="en-US" sz="2800">
                <a:solidFill>
                  <a:srgbClr val="003DCC"/>
                </a:solidFill>
                <a:cs typeface="Arial" charset="0"/>
              </a:rPr>
              <a:t>Smoothing, </a:t>
            </a:r>
            <a:r>
              <a:rPr lang="en-US" sz="2800">
                <a:solidFill>
                  <a:schemeClr val="tx1"/>
                </a:solidFill>
                <a:cs typeface="Arial" charset="0"/>
              </a:rPr>
              <a:t>find </a:t>
            </a:r>
            <a:r>
              <a:rPr lang="en-US" sz="2800">
                <a:solidFill>
                  <a:schemeClr val="tx1"/>
                </a:solidFill>
                <a:latin typeface="Times New Roman Italic" charset="0"/>
                <a:cs typeface="Times New Roman Italic" charset="0"/>
                <a:sym typeface="Times New Roman Italic" charset="0"/>
              </a:rPr>
              <a:t>P</a:t>
            </a:r>
            <a:r>
              <a:rPr lang="en-US" sz="2800">
                <a:solidFill>
                  <a:schemeClr val="tx1"/>
                </a:solidFill>
                <a:latin typeface="Times New Roman" pitchFamily="18" charset="0"/>
                <a:cs typeface="Times New Roman" pitchFamily="18" charset="0"/>
                <a:sym typeface="Times New Roman" pitchFamily="18" charset="0"/>
              </a:rPr>
              <a:t>(</a:t>
            </a:r>
            <a:r>
              <a:rPr lang="en-US" sz="2800">
                <a:solidFill>
                  <a:schemeClr val="tx1"/>
                </a:solidFill>
                <a:latin typeface="Times New Roman Italic" charset="0"/>
                <a:cs typeface="Times New Roman Italic" charset="0"/>
                <a:sym typeface="Times New Roman Italic" charset="0"/>
              </a:rPr>
              <a:t>X</a:t>
            </a:r>
            <a:r>
              <a:rPr lang="en-US" sz="2800" baseline="-22000">
                <a:solidFill>
                  <a:schemeClr val="tx1"/>
                </a:solidFill>
                <a:latin typeface="Times New Roman Italic" charset="0"/>
                <a:cs typeface="Times New Roman Italic" charset="0"/>
                <a:sym typeface="Times New Roman Italic" charset="0"/>
              </a:rPr>
              <a:t>t</a:t>
            </a:r>
            <a:r>
              <a:rPr lang="en-US" sz="2800">
                <a:solidFill>
                  <a:schemeClr val="tx1"/>
                </a:solidFill>
                <a:latin typeface="Times New Roman Italic" charset="0"/>
                <a:cs typeface="Times New Roman Italic" charset="0"/>
                <a:sym typeface="Times New Roman Italic" charset="0"/>
              </a:rPr>
              <a:t>|e</a:t>
            </a:r>
            <a:r>
              <a:rPr lang="en-US" sz="2800" baseline="-22000">
                <a:solidFill>
                  <a:schemeClr val="tx1"/>
                </a:solidFill>
                <a:latin typeface="Times New Roman" pitchFamily="18" charset="0"/>
                <a:cs typeface="Times New Roman" pitchFamily="18" charset="0"/>
                <a:sym typeface="Times New Roman" pitchFamily="18" charset="0"/>
              </a:rPr>
              <a:t>1:</a:t>
            </a:r>
            <a:r>
              <a:rPr lang="en-US" sz="2800" baseline="-22000">
                <a:solidFill>
                  <a:schemeClr val="tx1"/>
                </a:solidFill>
                <a:latin typeface="Times New Roman Italic" charset="0"/>
                <a:cs typeface="Times New Roman Italic" charset="0"/>
                <a:sym typeface="Times New Roman Italic" charset="0"/>
              </a:rPr>
              <a:t>n</a:t>
            </a:r>
            <a:r>
              <a:rPr lang="en-US" sz="2800">
                <a:solidFill>
                  <a:schemeClr val="tx1"/>
                </a:solidFill>
                <a:latin typeface="Times New Roman" pitchFamily="18" charset="0"/>
                <a:cs typeface="Times New Roman" pitchFamily="18" charset="0"/>
                <a:sym typeface="Times New Roman" pitchFamily="18" charset="0"/>
              </a:rPr>
              <a:t>) </a:t>
            </a:r>
            <a:r>
              <a:rPr lang="en-US" sz="2800">
                <a:solidFill>
                  <a:schemeClr val="tx1"/>
                </a:solidFill>
                <a:cs typeface="Arial" charset="0"/>
              </a:rPr>
              <a:t>for all </a:t>
            </a:r>
            <a:r>
              <a:rPr lang="en-US" sz="2800">
                <a:solidFill>
                  <a:schemeClr val="tx1"/>
                </a:solidFill>
                <a:latin typeface="Times New Roman Italic" charset="0"/>
                <a:cs typeface="Times New Roman Italic" charset="0"/>
                <a:sym typeface="Times New Roman Italic" charset="0"/>
              </a:rPr>
              <a:t>t</a:t>
            </a:r>
            <a:endParaRPr lang="en-US" sz="2800">
              <a:solidFill>
                <a:schemeClr val="tx1"/>
              </a:solidFill>
              <a:latin typeface="Times New Roman" pitchFamily="18" charset="0"/>
              <a:cs typeface="Times" charset="0"/>
              <a:sym typeface="Times New Roman" pitchFamily="18" charset="0"/>
            </a:endParaRPr>
          </a:p>
          <a:p>
            <a:pPr marL="839788" lvl="1" indent="-342900">
              <a:lnSpc>
                <a:spcPct val="90000"/>
              </a:lnSpc>
              <a:spcBef>
                <a:spcPts val="738"/>
              </a:spcBef>
              <a:buClr>
                <a:srgbClr val="000000"/>
              </a:buClr>
              <a:buSzPct val="100000"/>
              <a:buFont typeface="Wingdings" pitchFamily="2" charset="2"/>
              <a:buChar char="§"/>
            </a:pPr>
            <a:r>
              <a:rPr lang="en-US" sz="2800">
                <a:solidFill>
                  <a:srgbClr val="003DCC"/>
                </a:solidFill>
                <a:cs typeface="Arial" charset="0"/>
              </a:rPr>
              <a:t>Most probable explanation, </a:t>
            </a:r>
            <a:r>
              <a:rPr lang="en-US" sz="2800">
                <a:solidFill>
                  <a:schemeClr val="tx1"/>
                </a:solidFill>
                <a:cs typeface="Arial" charset="0"/>
              </a:rPr>
              <a:t>find </a:t>
            </a:r>
          </a:p>
          <a:p>
            <a:pPr marL="1411288" lvl="3">
              <a:lnSpc>
                <a:spcPct val="90000"/>
              </a:lnSpc>
              <a:spcBef>
                <a:spcPts val="738"/>
              </a:spcBef>
            </a:pPr>
            <a:r>
              <a:rPr lang="en-US" sz="2800">
                <a:solidFill>
                  <a:schemeClr val="tx1"/>
                </a:solidFill>
                <a:latin typeface="Times New Roman Italic" charset="0"/>
                <a:cs typeface="Times New Roman Italic" charset="0"/>
                <a:sym typeface="Times New Roman Italic" charset="0"/>
              </a:rPr>
              <a:t>x*</a:t>
            </a:r>
            <a:r>
              <a:rPr lang="en-US" sz="2800" baseline="-22000">
                <a:solidFill>
                  <a:schemeClr val="tx1"/>
                </a:solidFill>
                <a:latin typeface="Times New Roman" pitchFamily="18" charset="0"/>
                <a:cs typeface="Times New Roman" pitchFamily="18" charset="0"/>
                <a:sym typeface="Times New Roman" pitchFamily="18" charset="0"/>
              </a:rPr>
              <a:t>1:</a:t>
            </a:r>
            <a:r>
              <a:rPr lang="en-US" sz="2800" baseline="-22000">
                <a:solidFill>
                  <a:schemeClr val="tx1"/>
                </a:solidFill>
                <a:latin typeface="Times New Roman Italic" charset="0"/>
                <a:cs typeface="Times New Roman Italic" charset="0"/>
                <a:sym typeface="Times New Roman Italic" charset="0"/>
              </a:rPr>
              <a:t>n </a:t>
            </a:r>
            <a:r>
              <a:rPr lang="en-US" sz="2800">
                <a:solidFill>
                  <a:schemeClr val="tx1"/>
                </a:solidFill>
                <a:latin typeface="Times New Roman" pitchFamily="18" charset="0"/>
                <a:cs typeface="Times New Roman" pitchFamily="18" charset="0"/>
                <a:sym typeface="Times New Roman" pitchFamily="18" charset="0"/>
              </a:rPr>
              <a:t>= argmax</a:t>
            </a:r>
            <a:r>
              <a:rPr lang="en-US" sz="2800" baseline="-6000">
                <a:solidFill>
                  <a:schemeClr val="tx1"/>
                </a:solidFill>
                <a:latin typeface="Times New Roman Italic" charset="0"/>
                <a:cs typeface="Times New Roman Italic" charset="0"/>
                <a:sym typeface="Times New Roman Italic" charset="0"/>
              </a:rPr>
              <a:t>x</a:t>
            </a:r>
            <a:r>
              <a:rPr lang="en-US" sz="2300" baseline="-26000">
                <a:solidFill>
                  <a:schemeClr val="tx1"/>
                </a:solidFill>
                <a:latin typeface="Times New Roman" pitchFamily="18" charset="0"/>
                <a:cs typeface="Times New Roman" pitchFamily="18" charset="0"/>
                <a:sym typeface="Times New Roman" pitchFamily="18" charset="0"/>
              </a:rPr>
              <a:t>1:</a:t>
            </a:r>
            <a:r>
              <a:rPr lang="en-US" sz="2300" baseline="-26000">
                <a:solidFill>
                  <a:schemeClr val="tx1"/>
                </a:solidFill>
                <a:latin typeface="Times New Roman Italic" charset="0"/>
                <a:cs typeface="Times New Roman Italic" charset="0"/>
                <a:sym typeface="Times New Roman Italic" charset="0"/>
              </a:rPr>
              <a:t>n</a:t>
            </a:r>
            <a:r>
              <a:rPr lang="en-US" sz="2800">
                <a:solidFill>
                  <a:schemeClr val="tx1"/>
                </a:solidFill>
                <a:cs typeface="Arial" charset="0"/>
              </a:rPr>
              <a:t> </a:t>
            </a:r>
            <a:r>
              <a:rPr lang="en-US" sz="2800">
                <a:solidFill>
                  <a:schemeClr val="tx1"/>
                </a:solidFill>
                <a:latin typeface="Times New Roman Italic" charset="0"/>
                <a:cs typeface="Times New Roman Italic" charset="0"/>
                <a:sym typeface="Times New Roman Italic" charset="0"/>
              </a:rPr>
              <a:t>P</a:t>
            </a:r>
            <a:r>
              <a:rPr lang="en-US" sz="2800">
                <a:solidFill>
                  <a:schemeClr val="tx1"/>
                </a:solidFill>
                <a:latin typeface="Times New Roman" pitchFamily="18" charset="0"/>
                <a:cs typeface="Times New Roman" pitchFamily="18" charset="0"/>
                <a:sym typeface="Times New Roman" pitchFamily="18" charset="0"/>
              </a:rPr>
              <a:t>(</a:t>
            </a:r>
            <a:r>
              <a:rPr lang="en-US" sz="2800">
                <a:solidFill>
                  <a:schemeClr val="tx1"/>
                </a:solidFill>
                <a:latin typeface="Times New Roman Italic" charset="0"/>
                <a:cs typeface="Times New Roman Italic" charset="0"/>
                <a:sym typeface="Times New Roman Italic" charset="0"/>
              </a:rPr>
              <a:t>x</a:t>
            </a:r>
            <a:r>
              <a:rPr lang="en-US" sz="2800" baseline="-22000">
                <a:solidFill>
                  <a:schemeClr val="tx1"/>
                </a:solidFill>
                <a:latin typeface="Times New Roman" pitchFamily="18" charset="0"/>
                <a:cs typeface="Times New Roman" pitchFamily="18" charset="0"/>
                <a:sym typeface="Times New Roman" pitchFamily="18" charset="0"/>
              </a:rPr>
              <a:t>1:</a:t>
            </a:r>
            <a:r>
              <a:rPr lang="en-US" sz="2800" baseline="-22000">
                <a:solidFill>
                  <a:schemeClr val="tx1"/>
                </a:solidFill>
                <a:latin typeface="Times New Roman Italic" charset="0"/>
                <a:cs typeface="Times New Roman Italic" charset="0"/>
                <a:sym typeface="Times New Roman Italic" charset="0"/>
              </a:rPr>
              <a:t>n</a:t>
            </a:r>
            <a:r>
              <a:rPr lang="en-US" sz="2800">
                <a:solidFill>
                  <a:schemeClr val="tx1"/>
                </a:solidFill>
                <a:latin typeface="Times New Roman Italic" charset="0"/>
                <a:cs typeface="Times New Roman Italic" charset="0"/>
                <a:sym typeface="Times New Roman Italic" charset="0"/>
              </a:rPr>
              <a:t>|e</a:t>
            </a:r>
            <a:r>
              <a:rPr lang="en-US" sz="2800" baseline="-22000">
                <a:solidFill>
                  <a:schemeClr val="tx1"/>
                </a:solidFill>
                <a:latin typeface="Times New Roman" pitchFamily="18" charset="0"/>
                <a:cs typeface="Times New Roman" pitchFamily="18" charset="0"/>
                <a:sym typeface="Times New Roman" pitchFamily="18" charset="0"/>
              </a:rPr>
              <a:t>1:</a:t>
            </a:r>
            <a:r>
              <a:rPr lang="en-US" sz="2800" baseline="-22000">
                <a:solidFill>
                  <a:schemeClr val="tx1"/>
                </a:solidFill>
                <a:latin typeface="Times New Roman Italic" charset="0"/>
                <a:cs typeface="Times New Roman Italic" charset="0"/>
                <a:sym typeface="Times New Roman Italic" charset="0"/>
              </a:rPr>
              <a:t>n</a:t>
            </a:r>
            <a:r>
              <a:rPr lang="en-US" sz="2800">
                <a:solidFill>
                  <a:schemeClr val="tx1"/>
                </a:solidFill>
                <a:latin typeface="Times New Roman" pitchFamily="18" charset="0"/>
                <a:cs typeface="Times New Roman" pitchFamily="18" charset="0"/>
                <a:sym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403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403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403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403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403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build="p" autoUpdateAnimBg="0"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10243" name="Rectangle 2"/>
          <p:cNvSpPr>
            <a:spLocks noGrp="1" noChangeArrowheads="1"/>
          </p:cNvSpPr>
          <p:nvPr>
            <p:ph type="title"/>
          </p:nvPr>
        </p:nvSpPr>
        <p:spPr/>
        <p:txBody>
          <a:bodyPr rIns="132080"/>
          <a:lstStyle/>
          <a:p>
            <a:pPr indent="0" eaLnBrk="1" hangingPunct="1"/>
            <a:r>
              <a:rPr lang="en-US" smtClean="0"/>
              <a:t>Probability Review</a:t>
            </a:r>
          </a:p>
        </p:txBody>
      </p:sp>
      <p:sp>
        <p:nvSpPr>
          <p:cNvPr id="10244" name="Rectangle 3"/>
          <p:cNvSpPr>
            <a:spLocks noGrp="1" noChangeArrowheads="1"/>
          </p:cNvSpPr>
          <p:nvPr>
            <p:ph type="body" idx="1"/>
          </p:nvPr>
        </p:nvSpPr>
        <p:spPr/>
        <p:txBody>
          <a:bodyPr rIns="132080"/>
          <a:lstStyle/>
          <a:p>
            <a:pPr eaLnBrk="1" hangingPunct="1"/>
            <a:r>
              <a:rPr lang="en-US" sz="2800" smtClean="0"/>
              <a:t>Probability</a:t>
            </a:r>
          </a:p>
          <a:p>
            <a:pPr marL="782638" lvl="1" eaLnBrk="1" hangingPunct="1"/>
            <a:r>
              <a:rPr lang="en-US" sz="2400" smtClean="0"/>
              <a:t>Random Variables</a:t>
            </a:r>
          </a:p>
          <a:p>
            <a:pPr marL="782638" lvl="1" eaLnBrk="1" hangingPunct="1"/>
            <a:r>
              <a:rPr lang="en-US" sz="2400" smtClean="0"/>
              <a:t>Joint and Marginal Distributions</a:t>
            </a:r>
          </a:p>
          <a:p>
            <a:pPr marL="782638" lvl="1" eaLnBrk="1" hangingPunct="1"/>
            <a:r>
              <a:rPr lang="en-US" sz="2400" smtClean="0"/>
              <a:t>Conditional Distribution</a:t>
            </a:r>
          </a:p>
          <a:p>
            <a:pPr marL="782638" lvl="1" eaLnBrk="1" hangingPunct="1"/>
            <a:r>
              <a:rPr lang="en-US" sz="2400" smtClean="0"/>
              <a:t>Product Rule, Chain Rule, Bayes’ Rule</a:t>
            </a:r>
          </a:p>
          <a:p>
            <a:pPr marL="782638" lvl="1" eaLnBrk="1" hangingPunct="1"/>
            <a:r>
              <a:rPr lang="en-US" sz="2400" smtClean="0"/>
              <a:t>Inference</a:t>
            </a:r>
          </a:p>
          <a:p>
            <a:pPr marL="782638" lvl="1" eaLnBrk="1" hangingPunct="1"/>
            <a:endParaRPr lang="en-US" sz="2400" smtClean="0"/>
          </a:p>
          <a:p>
            <a:pPr eaLnBrk="1" hangingPunct="1"/>
            <a:r>
              <a:rPr lang="en-US" sz="2800" smtClean="0"/>
              <a:t>You’ll need all this stuff A LOT for the next few weeks, so make sure you go over it now!</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4"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44035" name="Rectangle 2"/>
          <p:cNvSpPr>
            <a:spLocks noGrp="1" noChangeArrowheads="1"/>
          </p:cNvSpPr>
          <p:nvPr>
            <p:ph type="title"/>
          </p:nvPr>
        </p:nvSpPr>
        <p:spPr/>
        <p:txBody>
          <a:bodyPr rIns="132080"/>
          <a:lstStyle/>
          <a:p>
            <a:pPr indent="0" eaLnBrk="1" hangingPunct="1"/>
            <a:r>
              <a:rPr lang="en-US" smtClean="0"/>
              <a:t>Conditional Independence</a:t>
            </a:r>
          </a:p>
        </p:txBody>
      </p:sp>
      <p:sp>
        <p:nvSpPr>
          <p:cNvPr id="45059" name="Rectangle 3"/>
          <p:cNvSpPr>
            <a:spLocks noGrp="1" noChangeArrowheads="1"/>
          </p:cNvSpPr>
          <p:nvPr>
            <p:ph type="body" idx="1"/>
          </p:nvPr>
        </p:nvSpPr>
        <p:spPr/>
        <p:txBody>
          <a:bodyPr rIns="132080"/>
          <a:lstStyle/>
          <a:p>
            <a:pPr eaLnBrk="1" hangingPunct="1">
              <a:lnSpc>
                <a:spcPct val="80000"/>
              </a:lnSpc>
            </a:pPr>
            <a:r>
              <a:rPr lang="en-US" sz="2400" smtClean="0"/>
              <a:t>HMMs have two important independence properties:</a:t>
            </a:r>
          </a:p>
          <a:p>
            <a:pPr marL="782638" lvl="1" eaLnBrk="1" hangingPunct="1">
              <a:lnSpc>
                <a:spcPct val="80000"/>
              </a:lnSpc>
            </a:pPr>
            <a:r>
              <a:rPr lang="en-US" sz="2000" smtClean="0"/>
              <a:t>Markov hidden process, future depends on past via the present</a:t>
            </a:r>
          </a:p>
          <a:p>
            <a:pPr marL="782638" lvl="1" eaLnBrk="1" hangingPunct="1">
              <a:lnSpc>
                <a:spcPct val="80000"/>
              </a:lnSpc>
            </a:pPr>
            <a:r>
              <a:rPr lang="en-US" sz="2000" smtClean="0"/>
              <a:t>Current observation independent of all else given current state</a:t>
            </a:r>
          </a:p>
          <a:p>
            <a:pPr marL="782638" lvl="1" eaLnBrk="1" hangingPunct="1">
              <a:lnSpc>
                <a:spcPct val="80000"/>
              </a:lnSpc>
            </a:pPr>
            <a:endParaRPr lang="en-US" sz="2000" smtClean="0"/>
          </a:p>
          <a:p>
            <a:pPr marL="782638" lvl="1" eaLnBrk="1" hangingPunct="1">
              <a:lnSpc>
                <a:spcPct val="80000"/>
              </a:lnSpc>
            </a:pPr>
            <a:endParaRPr lang="en-US" sz="2000" smtClean="0"/>
          </a:p>
          <a:p>
            <a:pPr marL="782638" lvl="1" eaLnBrk="1" hangingPunct="1">
              <a:lnSpc>
                <a:spcPct val="80000"/>
              </a:lnSpc>
            </a:pPr>
            <a:endParaRPr lang="en-US" sz="2000" smtClean="0"/>
          </a:p>
          <a:p>
            <a:pPr marL="782638" lvl="1" eaLnBrk="1" hangingPunct="1">
              <a:lnSpc>
                <a:spcPct val="80000"/>
              </a:lnSpc>
            </a:pPr>
            <a:endParaRPr lang="en-US" sz="2000" smtClean="0"/>
          </a:p>
          <a:p>
            <a:pPr marL="782638" lvl="1" eaLnBrk="1" hangingPunct="1">
              <a:lnSpc>
                <a:spcPct val="80000"/>
              </a:lnSpc>
            </a:pPr>
            <a:endParaRPr lang="en-US" sz="2000" smtClean="0"/>
          </a:p>
          <a:p>
            <a:pPr marL="782638" lvl="1" eaLnBrk="1" hangingPunct="1">
              <a:lnSpc>
                <a:spcPct val="80000"/>
              </a:lnSpc>
            </a:pPr>
            <a:endParaRPr lang="en-US" sz="2000" smtClean="0"/>
          </a:p>
          <a:p>
            <a:pPr marL="782638" lvl="1" eaLnBrk="1" hangingPunct="1">
              <a:lnSpc>
                <a:spcPct val="80000"/>
              </a:lnSpc>
            </a:pPr>
            <a:endParaRPr lang="en-US" sz="2000" smtClean="0"/>
          </a:p>
          <a:p>
            <a:pPr marL="782638" lvl="1" eaLnBrk="1" hangingPunct="1">
              <a:lnSpc>
                <a:spcPct val="80000"/>
              </a:lnSpc>
            </a:pPr>
            <a:endParaRPr lang="en-US" sz="2000" smtClean="0"/>
          </a:p>
          <a:p>
            <a:pPr eaLnBrk="1" hangingPunct="1">
              <a:lnSpc>
                <a:spcPct val="80000"/>
              </a:lnSpc>
            </a:pPr>
            <a:r>
              <a:rPr lang="en-US" sz="2400" smtClean="0"/>
              <a:t>Quiz: does this mean that observations are independent given no evidence?</a:t>
            </a:r>
          </a:p>
          <a:p>
            <a:pPr marL="782638" lvl="1" eaLnBrk="1" hangingPunct="1">
              <a:lnSpc>
                <a:spcPct val="80000"/>
              </a:lnSpc>
            </a:pPr>
            <a:r>
              <a:rPr lang="en-US" sz="2000" smtClean="0"/>
              <a:t>[No, correlated by the hidden state]</a:t>
            </a:r>
          </a:p>
        </p:txBody>
      </p:sp>
      <p:grpSp>
        <p:nvGrpSpPr>
          <p:cNvPr id="44037" name="Group 6"/>
          <p:cNvGrpSpPr>
            <a:grpSpLocks/>
          </p:cNvGrpSpPr>
          <p:nvPr/>
        </p:nvGrpSpPr>
        <p:grpSpPr bwMode="auto">
          <a:xfrm>
            <a:off x="6629400" y="2971800"/>
            <a:ext cx="533400" cy="533400"/>
            <a:chOff x="0" y="0"/>
            <a:chExt cx="336" cy="336"/>
          </a:xfrm>
        </p:grpSpPr>
        <p:sp>
          <p:nvSpPr>
            <p:cNvPr id="44074" name="Oval 4"/>
            <p:cNvSpPr>
              <a:spLocks/>
            </p:cNvSpPr>
            <p:nvPr/>
          </p:nvSpPr>
          <p:spPr bwMode="auto">
            <a:xfrm>
              <a:off x="0" y="0"/>
              <a:ext cx="336" cy="336"/>
            </a:xfrm>
            <a:prstGeom prst="ellipse">
              <a:avLst/>
            </a:prstGeom>
            <a:solidFill>
              <a:srgbClr val="FFFFFF"/>
            </a:solidFill>
            <a:ln w="28575">
              <a:solidFill>
                <a:srgbClr val="FFFFFF"/>
              </a:solidFill>
              <a:round/>
              <a:headEnd/>
              <a:tailEnd/>
            </a:ln>
          </p:spPr>
          <p:txBody>
            <a:bodyPr lIns="0" tIns="0" rIns="0" bIns="0"/>
            <a:lstStyle/>
            <a:p>
              <a:endParaRPr lang="en-US"/>
            </a:p>
          </p:txBody>
        </p:sp>
        <p:sp>
          <p:nvSpPr>
            <p:cNvPr id="44075" name="Rectangle 5"/>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rgbClr val="FFFFFF"/>
                  </a:solidFill>
                  <a:latin typeface="Times New Roman Italic" charset="0"/>
                  <a:cs typeface="Times New Roman Italic" charset="0"/>
                  <a:sym typeface="Times New Roman Italic" charset="0"/>
                </a:rPr>
                <a:t>X</a:t>
              </a:r>
              <a:r>
                <a:rPr lang="en-US" sz="2400" baseline="-25000">
                  <a:solidFill>
                    <a:srgbClr val="FFFFFF"/>
                  </a:solidFill>
                  <a:latin typeface="Times New Roman" pitchFamily="18" charset="0"/>
                  <a:cs typeface="Times New Roman" pitchFamily="18" charset="0"/>
                  <a:sym typeface="Times New Roman" pitchFamily="18" charset="0"/>
                </a:rPr>
                <a:t>5</a:t>
              </a:r>
            </a:p>
          </p:txBody>
        </p:sp>
      </p:grpSp>
      <p:cxnSp>
        <p:nvCxnSpPr>
          <p:cNvPr id="44038" name="AutoShape 7"/>
          <p:cNvCxnSpPr>
            <a:cxnSpLocks noChangeShapeType="1"/>
          </p:cNvCxnSpPr>
          <p:nvPr/>
        </p:nvCxnSpPr>
        <p:spPr bwMode="auto">
          <a:xfrm>
            <a:off x="6896100" y="3238500"/>
            <a:ext cx="0" cy="1066800"/>
          </a:xfrm>
          <a:prstGeom prst="straightConnector1">
            <a:avLst/>
          </a:prstGeom>
          <a:noFill/>
          <a:ln w="28575">
            <a:solidFill>
              <a:srgbClr val="FFFFFF"/>
            </a:solidFill>
            <a:round/>
            <a:headEnd/>
            <a:tailEnd type="triangle" w="lg" len="lg"/>
          </a:ln>
        </p:spPr>
      </p:cxnSp>
      <p:grpSp>
        <p:nvGrpSpPr>
          <p:cNvPr id="44039" name="Group 10"/>
          <p:cNvGrpSpPr>
            <a:grpSpLocks/>
          </p:cNvGrpSpPr>
          <p:nvPr/>
        </p:nvGrpSpPr>
        <p:grpSpPr bwMode="auto">
          <a:xfrm>
            <a:off x="3276600" y="2971800"/>
            <a:ext cx="533400" cy="533400"/>
            <a:chOff x="0" y="0"/>
            <a:chExt cx="336" cy="336"/>
          </a:xfrm>
        </p:grpSpPr>
        <p:sp>
          <p:nvSpPr>
            <p:cNvPr id="44072" name="Oval 8"/>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44073" name="Rectangle 9"/>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2</a:t>
              </a:r>
            </a:p>
          </p:txBody>
        </p:sp>
      </p:grpSp>
      <p:cxnSp>
        <p:nvCxnSpPr>
          <p:cNvPr id="44040" name="AutoShape 11"/>
          <p:cNvCxnSpPr>
            <a:cxnSpLocks noChangeShapeType="1"/>
          </p:cNvCxnSpPr>
          <p:nvPr/>
        </p:nvCxnSpPr>
        <p:spPr bwMode="auto">
          <a:xfrm>
            <a:off x="3543300" y="3238500"/>
            <a:ext cx="0" cy="1066800"/>
          </a:xfrm>
          <a:prstGeom prst="straightConnector1">
            <a:avLst/>
          </a:prstGeom>
          <a:noFill/>
          <a:ln w="28575">
            <a:solidFill>
              <a:schemeClr val="tx1"/>
            </a:solidFill>
            <a:round/>
            <a:headEnd/>
            <a:tailEnd type="triangle" w="lg" len="lg"/>
          </a:ln>
        </p:spPr>
      </p:cxnSp>
      <p:grpSp>
        <p:nvGrpSpPr>
          <p:cNvPr id="44041" name="Group 14"/>
          <p:cNvGrpSpPr>
            <a:grpSpLocks/>
          </p:cNvGrpSpPr>
          <p:nvPr/>
        </p:nvGrpSpPr>
        <p:grpSpPr bwMode="auto">
          <a:xfrm>
            <a:off x="2362200" y="4038600"/>
            <a:ext cx="533400" cy="533400"/>
            <a:chOff x="0" y="0"/>
            <a:chExt cx="336" cy="336"/>
          </a:xfrm>
        </p:grpSpPr>
        <p:sp>
          <p:nvSpPr>
            <p:cNvPr id="44070" name="Oval 12"/>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44071" name="Rectangle 13"/>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1</a:t>
              </a:r>
            </a:p>
          </p:txBody>
        </p:sp>
      </p:grpSp>
      <p:cxnSp>
        <p:nvCxnSpPr>
          <p:cNvPr id="44042" name="AutoShape 15"/>
          <p:cNvCxnSpPr>
            <a:cxnSpLocks noChangeShapeType="1"/>
          </p:cNvCxnSpPr>
          <p:nvPr/>
        </p:nvCxnSpPr>
        <p:spPr bwMode="auto">
          <a:xfrm rot="10800000" flipH="1">
            <a:off x="2628900" y="3238500"/>
            <a:ext cx="914400" cy="0"/>
          </a:xfrm>
          <a:prstGeom prst="straightConnector1">
            <a:avLst/>
          </a:prstGeom>
          <a:noFill/>
          <a:ln w="28575">
            <a:solidFill>
              <a:schemeClr val="tx1"/>
            </a:solidFill>
            <a:round/>
            <a:headEnd/>
            <a:tailEnd type="triangle" w="lg" len="lg"/>
          </a:ln>
        </p:spPr>
      </p:cxnSp>
      <p:grpSp>
        <p:nvGrpSpPr>
          <p:cNvPr id="44043" name="Group 18"/>
          <p:cNvGrpSpPr>
            <a:grpSpLocks/>
          </p:cNvGrpSpPr>
          <p:nvPr/>
        </p:nvGrpSpPr>
        <p:grpSpPr bwMode="auto">
          <a:xfrm>
            <a:off x="2362200" y="2971800"/>
            <a:ext cx="533400" cy="533400"/>
            <a:chOff x="0" y="0"/>
            <a:chExt cx="336" cy="336"/>
          </a:xfrm>
        </p:grpSpPr>
        <p:sp>
          <p:nvSpPr>
            <p:cNvPr id="44068" name="Oval 16"/>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44069" name="Rectangle 17"/>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p>
          </p:txBody>
        </p:sp>
      </p:grpSp>
      <p:cxnSp>
        <p:nvCxnSpPr>
          <p:cNvPr id="44044" name="AutoShape 19"/>
          <p:cNvCxnSpPr>
            <a:cxnSpLocks noChangeShapeType="1"/>
          </p:cNvCxnSpPr>
          <p:nvPr/>
        </p:nvCxnSpPr>
        <p:spPr bwMode="auto">
          <a:xfrm>
            <a:off x="2628900" y="3238500"/>
            <a:ext cx="0" cy="1066800"/>
          </a:xfrm>
          <a:prstGeom prst="straightConnector1">
            <a:avLst/>
          </a:prstGeom>
          <a:noFill/>
          <a:ln w="28575">
            <a:solidFill>
              <a:schemeClr val="tx1"/>
            </a:solidFill>
            <a:round/>
            <a:headEnd/>
            <a:tailEnd type="triangle" w="lg" len="lg"/>
          </a:ln>
        </p:spPr>
      </p:cxnSp>
      <p:grpSp>
        <p:nvGrpSpPr>
          <p:cNvPr id="44045" name="Group 22"/>
          <p:cNvGrpSpPr>
            <a:grpSpLocks/>
          </p:cNvGrpSpPr>
          <p:nvPr/>
        </p:nvGrpSpPr>
        <p:grpSpPr bwMode="auto">
          <a:xfrm>
            <a:off x="4191000" y="2971800"/>
            <a:ext cx="533400" cy="533400"/>
            <a:chOff x="0" y="0"/>
            <a:chExt cx="336" cy="336"/>
          </a:xfrm>
        </p:grpSpPr>
        <p:sp>
          <p:nvSpPr>
            <p:cNvPr id="44066" name="Oval 20"/>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44067" name="Rectangle 21"/>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3</a:t>
              </a:r>
            </a:p>
          </p:txBody>
        </p:sp>
      </p:grpSp>
      <p:cxnSp>
        <p:nvCxnSpPr>
          <p:cNvPr id="44046" name="AutoShape 23"/>
          <p:cNvCxnSpPr>
            <a:cxnSpLocks noChangeShapeType="1"/>
          </p:cNvCxnSpPr>
          <p:nvPr/>
        </p:nvCxnSpPr>
        <p:spPr bwMode="auto">
          <a:xfrm rot="10800000" flipH="1">
            <a:off x="4457700" y="3238500"/>
            <a:ext cx="914400" cy="0"/>
          </a:xfrm>
          <a:prstGeom prst="straightConnector1">
            <a:avLst/>
          </a:prstGeom>
          <a:noFill/>
          <a:ln w="28575">
            <a:solidFill>
              <a:schemeClr val="tx1"/>
            </a:solidFill>
            <a:round/>
            <a:headEnd/>
            <a:tailEnd type="triangle" w="lg" len="lg"/>
          </a:ln>
        </p:spPr>
      </p:cxnSp>
      <p:cxnSp>
        <p:nvCxnSpPr>
          <p:cNvPr id="44047" name="AutoShape 24"/>
          <p:cNvCxnSpPr>
            <a:cxnSpLocks noChangeShapeType="1"/>
          </p:cNvCxnSpPr>
          <p:nvPr/>
        </p:nvCxnSpPr>
        <p:spPr bwMode="auto">
          <a:xfrm rot="10800000" flipH="1">
            <a:off x="3543300" y="3238500"/>
            <a:ext cx="914400" cy="0"/>
          </a:xfrm>
          <a:prstGeom prst="straightConnector1">
            <a:avLst/>
          </a:prstGeom>
          <a:noFill/>
          <a:ln w="28575">
            <a:solidFill>
              <a:schemeClr val="tx1"/>
            </a:solidFill>
            <a:round/>
            <a:headEnd/>
            <a:tailEnd type="triangle" w="lg" len="lg"/>
          </a:ln>
        </p:spPr>
      </p:cxnSp>
      <p:grpSp>
        <p:nvGrpSpPr>
          <p:cNvPr id="44048" name="Group 27"/>
          <p:cNvGrpSpPr>
            <a:grpSpLocks/>
          </p:cNvGrpSpPr>
          <p:nvPr/>
        </p:nvGrpSpPr>
        <p:grpSpPr bwMode="auto">
          <a:xfrm>
            <a:off x="5105400" y="2971800"/>
            <a:ext cx="533400" cy="533400"/>
            <a:chOff x="0" y="0"/>
            <a:chExt cx="336" cy="336"/>
          </a:xfrm>
        </p:grpSpPr>
        <p:sp>
          <p:nvSpPr>
            <p:cNvPr id="44064" name="Oval 25"/>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44065" name="Rectangle 26"/>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4</a:t>
              </a:r>
            </a:p>
          </p:txBody>
        </p:sp>
      </p:grpSp>
      <p:cxnSp>
        <p:nvCxnSpPr>
          <p:cNvPr id="44049" name="AutoShape 28"/>
          <p:cNvCxnSpPr>
            <a:cxnSpLocks noChangeShapeType="1"/>
          </p:cNvCxnSpPr>
          <p:nvPr/>
        </p:nvCxnSpPr>
        <p:spPr bwMode="auto">
          <a:xfrm rot="10800000" flipH="1">
            <a:off x="5372100" y="3238500"/>
            <a:ext cx="1524000" cy="0"/>
          </a:xfrm>
          <a:prstGeom prst="straightConnector1">
            <a:avLst/>
          </a:prstGeom>
          <a:noFill/>
          <a:ln w="28575">
            <a:solidFill>
              <a:schemeClr val="tx1"/>
            </a:solidFill>
            <a:prstDash val="dash"/>
            <a:round/>
            <a:headEnd/>
            <a:tailEnd type="triangle" w="lg" len="lg"/>
          </a:ln>
        </p:spPr>
      </p:cxnSp>
      <p:grpSp>
        <p:nvGrpSpPr>
          <p:cNvPr id="44050" name="Group 31"/>
          <p:cNvGrpSpPr>
            <a:grpSpLocks/>
          </p:cNvGrpSpPr>
          <p:nvPr/>
        </p:nvGrpSpPr>
        <p:grpSpPr bwMode="auto">
          <a:xfrm>
            <a:off x="3276600" y="4038600"/>
            <a:ext cx="533400" cy="533400"/>
            <a:chOff x="0" y="0"/>
            <a:chExt cx="336" cy="336"/>
          </a:xfrm>
        </p:grpSpPr>
        <p:sp>
          <p:nvSpPr>
            <p:cNvPr id="44062" name="Oval 29"/>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44063" name="Rectangle 30"/>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2</a:t>
              </a:r>
            </a:p>
          </p:txBody>
        </p:sp>
      </p:grpSp>
      <p:grpSp>
        <p:nvGrpSpPr>
          <p:cNvPr id="44051" name="Group 34"/>
          <p:cNvGrpSpPr>
            <a:grpSpLocks/>
          </p:cNvGrpSpPr>
          <p:nvPr/>
        </p:nvGrpSpPr>
        <p:grpSpPr bwMode="auto">
          <a:xfrm>
            <a:off x="4191000" y="4038600"/>
            <a:ext cx="533400" cy="533400"/>
            <a:chOff x="0" y="0"/>
            <a:chExt cx="336" cy="336"/>
          </a:xfrm>
        </p:grpSpPr>
        <p:sp>
          <p:nvSpPr>
            <p:cNvPr id="44060" name="Oval 32"/>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44061" name="Rectangle 33"/>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3</a:t>
              </a:r>
            </a:p>
          </p:txBody>
        </p:sp>
      </p:grpSp>
      <p:grpSp>
        <p:nvGrpSpPr>
          <p:cNvPr id="44052" name="Group 37"/>
          <p:cNvGrpSpPr>
            <a:grpSpLocks/>
          </p:cNvGrpSpPr>
          <p:nvPr/>
        </p:nvGrpSpPr>
        <p:grpSpPr bwMode="auto">
          <a:xfrm>
            <a:off x="5105400" y="4038600"/>
            <a:ext cx="533400" cy="533400"/>
            <a:chOff x="0" y="0"/>
            <a:chExt cx="336" cy="336"/>
          </a:xfrm>
        </p:grpSpPr>
        <p:sp>
          <p:nvSpPr>
            <p:cNvPr id="44058" name="Oval 35"/>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44059" name="Rectangle 36"/>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4</a:t>
              </a:r>
            </a:p>
          </p:txBody>
        </p:sp>
      </p:grpSp>
      <p:grpSp>
        <p:nvGrpSpPr>
          <p:cNvPr id="44053" name="Group 40"/>
          <p:cNvGrpSpPr>
            <a:grpSpLocks/>
          </p:cNvGrpSpPr>
          <p:nvPr/>
        </p:nvGrpSpPr>
        <p:grpSpPr bwMode="auto">
          <a:xfrm>
            <a:off x="6629400" y="4038600"/>
            <a:ext cx="533400" cy="533400"/>
            <a:chOff x="0" y="0"/>
            <a:chExt cx="336" cy="336"/>
          </a:xfrm>
        </p:grpSpPr>
        <p:sp>
          <p:nvSpPr>
            <p:cNvPr id="44056" name="Oval 38"/>
            <p:cNvSpPr>
              <a:spLocks/>
            </p:cNvSpPr>
            <p:nvPr/>
          </p:nvSpPr>
          <p:spPr bwMode="auto">
            <a:xfrm>
              <a:off x="0" y="0"/>
              <a:ext cx="336" cy="336"/>
            </a:xfrm>
            <a:prstGeom prst="ellipse">
              <a:avLst/>
            </a:prstGeom>
            <a:solidFill>
              <a:srgbClr val="FFFFFF"/>
            </a:solidFill>
            <a:ln w="28575">
              <a:solidFill>
                <a:srgbClr val="FFFFFF"/>
              </a:solidFill>
              <a:round/>
              <a:headEnd/>
              <a:tailEnd/>
            </a:ln>
          </p:spPr>
          <p:txBody>
            <a:bodyPr lIns="0" tIns="0" rIns="0" bIns="0"/>
            <a:lstStyle/>
            <a:p>
              <a:endParaRPr lang="en-US"/>
            </a:p>
          </p:txBody>
        </p:sp>
        <p:sp>
          <p:nvSpPr>
            <p:cNvPr id="44057" name="Rectangle 39"/>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rgbClr val="FFFFFF"/>
                  </a:solidFill>
                  <a:latin typeface="Times New Roman Italic" charset="0"/>
                  <a:cs typeface="Times New Roman Italic" charset="0"/>
                  <a:sym typeface="Times New Roman Italic" charset="0"/>
                </a:rPr>
                <a:t>E</a:t>
              </a:r>
              <a:r>
                <a:rPr lang="en-US" sz="2400" baseline="-25000">
                  <a:solidFill>
                    <a:srgbClr val="FFFFFF"/>
                  </a:solidFill>
                  <a:latin typeface="Times New Roman" pitchFamily="18" charset="0"/>
                  <a:cs typeface="Times New Roman" pitchFamily="18" charset="0"/>
                  <a:sym typeface="Times New Roman" pitchFamily="18" charset="0"/>
                </a:rPr>
                <a:t>5</a:t>
              </a:r>
            </a:p>
          </p:txBody>
        </p:sp>
      </p:grpSp>
      <p:cxnSp>
        <p:nvCxnSpPr>
          <p:cNvPr id="44054" name="AutoShape 41"/>
          <p:cNvCxnSpPr>
            <a:cxnSpLocks noChangeShapeType="1"/>
          </p:cNvCxnSpPr>
          <p:nvPr/>
        </p:nvCxnSpPr>
        <p:spPr bwMode="auto">
          <a:xfrm>
            <a:off x="4457700" y="3238500"/>
            <a:ext cx="0" cy="1066800"/>
          </a:xfrm>
          <a:prstGeom prst="straightConnector1">
            <a:avLst/>
          </a:prstGeom>
          <a:noFill/>
          <a:ln w="28575">
            <a:solidFill>
              <a:schemeClr val="tx1"/>
            </a:solidFill>
            <a:round/>
            <a:headEnd/>
            <a:tailEnd type="triangle" w="lg" len="lg"/>
          </a:ln>
        </p:spPr>
      </p:cxnSp>
      <p:cxnSp>
        <p:nvCxnSpPr>
          <p:cNvPr id="44055" name="AutoShape 42"/>
          <p:cNvCxnSpPr>
            <a:cxnSpLocks noChangeShapeType="1"/>
          </p:cNvCxnSpPr>
          <p:nvPr/>
        </p:nvCxnSpPr>
        <p:spPr bwMode="auto">
          <a:xfrm>
            <a:off x="5372100" y="3238500"/>
            <a:ext cx="0" cy="1066800"/>
          </a:xfrm>
          <a:prstGeom prst="straightConnector1">
            <a:avLst/>
          </a:prstGeom>
          <a:noFill/>
          <a:ln w="28575">
            <a:solidFill>
              <a:schemeClr val="tx1"/>
            </a:solidFill>
            <a:round/>
            <a:headEnd/>
            <a:tailEnd type="triangle" w="lg" len="lg"/>
          </a:ln>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5059">
                                            <p:txEl>
                                              <p:pRg st="11" end="1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505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bldLvl="5"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45059" name="Rectangle 2"/>
          <p:cNvSpPr>
            <a:spLocks noGrp="1" noChangeArrowheads="1"/>
          </p:cNvSpPr>
          <p:nvPr>
            <p:ph type="title"/>
          </p:nvPr>
        </p:nvSpPr>
        <p:spPr/>
        <p:txBody>
          <a:bodyPr rIns="132080"/>
          <a:lstStyle/>
          <a:p>
            <a:pPr indent="0" eaLnBrk="1" hangingPunct="1"/>
            <a:r>
              <a:rPr lang="en-US" smtClean="0"/>
              <a:t>Real HMM Examples</a:t>
            </a:r>
          </a:p>
        </p:txBody>
      </p:sp>
      <p:sp>
        <p:nvSpPr>
          <p:cNvPr id="45060" name="Rectangle 3"/>
          <p:cNvSpPr>
            <a:spLocks noGrp="1" noChangeArrowheads="1"/>
          </p:cNvSpPr>
          <p:nvPr>
            <p:ph type="body" idx="1"/>
          </p:nvPr>
        </p:nvSpPr>
        <p:spPr/>
        <p:txBody>
          <a:bodyPr rIns="132080"/>
          <a:lstStyle/>
          <a:p>
            <a:pPr eaLnBrk="1" hangingPunct="1">
              <a:lnSpc>
                <a:spcPct val="90000"/>
              </a:lnSpc>
            </a:pPr>
            <a:r>
              <a:rPr lang="en-US" sz="2400" smtClean="0"/>
              <a:t>Speech recognition HMMs:</a:t>
            </a:r>
          </a:p>
          <a:p>
            <a:pPr marL="782638" lvl="1" eaLnBrk="1" hangingPunct="1">
              <a:lnSpc>
                <a:spcPct val="90000"/>
              </a:lnSpc>
            </a:pPr>
            <a:r>
              <a:rPr lang="en-US" sz="2000" smtClean="0"/>
              <a:t>Observations are acoustic signals (continuous valued)</a:t>
            </a:r>
          </a:p>
          <a:p>
            <a:pPr marL="782638" lvl="1" eaLnBrk="1" hangingPunct="1">
              <a:lnSpc>
                <a:spcPct val="90000"/>
              </a:lnSpc>
            </a:pPr>
            <a:r>
              <a:rPr lang="en-US" sz="2000" smtClean="0"/>
              <a:t>States are specific positions in specific words (so, tens of thousands)</a:t>
            </a:r>
          </a:p>
          <a:p>
            <a:pPr marL="782638" lvl="1" eaLnBrk="1" hangingPunct="1">
              <a:lnSpc>
                <a:spcPct val="90000"/>
              </a:lnSpc>
            </a:pPr>
            <a:endParaRPr lang="en-US" sz="2000" smtClean="0"/>
          </a:p>
          <a:p>
            <a:pPr eaLnBrk="1" hangingPunct="1">
              <a:lnSpc>
                <a:spcPct val="90000"/>
              </a:lnSpc>
            </a:pPr>
            <a:r>
              <a:rPr lang="en-US" sz="2400" smtClean="0"/>
              <a:t>Machine translation HMMs:</a:t>
            </a:r>
          </a:p>
          <a:p>
            <a:pPr marL="782638" lvl="1" eaLnBrk="1" hangingPunct="1">
              <a:lnSpc>
                <a:spcPct val="90000"/>
              </a:lnSpc>
            </a:pPr>
            <a:r>
              <a:rPr lang="en-US" sz="2000" smtClean="0"/>
              <a:t>Observations are words (tens of thousands)</a:t>
            </a:r>
          </a:p>
          <a:p>
            <a:pPr marL="782638" lvl="1" eaLnBrk="1" hangingPunct="1">
              <a:lnSpc>
                <a:spcPct val="90000"/>
              </a:lnSpc>
            </a:pPr>
            <a:r>
              <a:rPr lang="en-US" sz="2000" smtClean="0"/>
              <a:t>States are translation options</a:t>
            </a:r>
          </a:p>
          <a:p>
            <a:pPr marL="782638" lvl="1" eaLnBrk="1" hangingPunct="1">
              <a:lnSpc>
                <a:spcPct val="90000"/>
              </a:lnSpc>
            </a:pPr>
            <a:endParaRPr lang="en-US" sz="2000" smtClean="0"/>
          </a:p>
          <a:p>
            <a:pPr eaLnBrk="1" hangingPunct="1">
              <a:lnSpc>
                <a:spcPct val="90000"/>
              </a:lnSpc>
            </a:pPr>
            <a:r>
              <a:rPr lang="en-US" sz="2400" smtClean="0"/>
              <a:t>Robot tracking:</a:t>
            </a:r>
          </a:p>
          <a:p>
            <a:pPr marL="782638" lvl="1" eaLnBrk="1" hangingPunct="1">
              <a:lnSpc>
                <a:spcPct val="90000"/>
              </a:lnSpc>
            </a:pPr>
            <a:r>
              <a:rPr lang="en-US" sz="2000" smtClean="0"/>
              <a:t>Observations are range readings (continuous)</a:t>
            </a:r>
          </a:p>
          <a:p>
            <a:pPr marL="782638" lvl="1" eaLnBrk="1" hangingPunct="1">
              <a:lnSpc>
                <a:spcPct val="90000"/>
              </a:lnSpc>
            </a:pPr>
            <a:r>
              <a:rPr lang="en-US" sz="2000" smtClean="0"/>
              <a:t>States are positions on a map (continuous)</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46083" name="Rectangle 2"/>
          <p:cNvSpPr>
            <a:spLocks noGrp="1" noChangeArrowheads="1"/>
          </p:cNvSpPr>
          <p:nvPr>
            <p:ph type="title"/>
          </p:nvPr>
        </p:nvSpPr>
        <p:spPr/>
        <p:txBody>
          <a:bodyPr rIns="132080"/>
          <a:lstStyle/>
          <a:p>
            <a:pPr indent="0" eaLnBrk="1" hangingPunct="1"/>
            <a:r>
              <a:rPr lang="en-US" smtClean="0"/>
              <a:t>Filtering / Monitoring</a:t>
            </a:r>
          </a:p>
        </p:txBody>
      </p:sp>
      <p:sp>
        <p:nvSpPr>
          <p:cNvPr id="46084" name="Rectangle 3"/>
          <p:cNvSpPr>
            <a:spLocks noGrp="1" noChangeArrowheads="1"/>
          </p:cNvSpPr>
          <p:nvPr>
            <p:ph type="body" idx="1"/>
          </p:nvPr>
        </p:nvSpPr>
        <p:spPr/>
        <p:txBody>
          <a:bodyPr rIns="132080"/>
          <a:lstStyle/>
          <a:p>
            <a:pPr eaLnBrk="1" hangingPunct="1"/>
            <a:r>
              <a:rPr lang="en-US" sz="2400" smtClean="0"/>
              <a:t>Filtering, or monitoring, is the task of tracking the distribution B(X) (the belief state) over time</a:t>
            </a:r>
          </a:p>
          <a:p>
            <a:pPr eaLnBrk="1" hangingPunct="1"/>
            <a:endParaRPr lang="en-US" sz="2400" smtClean="0"/>
          </a:p>
          <a:p>
            <a:pPr eaLnBrk="1" hangingPunct="1"/>
            <a:r>
              <a:rPr lang="en-US" sz="2400" smtClean="0"/>
              <a:t>We start with B(X) in an initial setting, usually uniform</a:t>
            </a:r>
          </a:p>
          <a:p>
            <a:pPr eaLnBrk="1" hangingPunct="1"/>
            <a:endParaRPr lang="en-US" sz="2400" smtClean="0"/>
          </a:p>
          <a:p>
            <a:pPr eaLnBrk="1" hangingPunct="1"/>
            <a:r>
              <a:rPr lang="en-US" sz="2400" smtClean="0"/>
              <a:t>As time passes, or we get observations, we update B(X)</a:t>
            </a:r>
          </a:p>
          <a:p>
            <a:pPr eaLnBrk="1" hangingPunct="1"/>
            <a:endParaRPr lang="en-US" sz="2400" smtClean="0"/>
          </a:p>
          <a:p>
            <a:pPr eaLnBrk="1" hangingPunct="1"/>
            <a:r>
              <a:rPr lang="en-US" sz="2400" smtClean="0"/>
              <a:t>The Kalman filter was invented in the 60’s and first implemented as a method of trajectory estimation for the Apollo program</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47107" name="Rectangle 2"/>
          <p:cNvSpPr>
            <a:spLocks noGrp="1" noChangeArrowheads="1"/>
          </p:cNvSpPr>
          <p:nvPr>
            <p:ph type="title"/>
          </p:nvPr>
        </p:nvSpPr>
        <p:spPr/>
        <p:txBody>
          <a:bodyPr rIns="132080"/>
          <a:lstStyle/>
          <a:p>
            <a:pPr indent="0" eaLnBrk="1" hangingPunct="1"/>
            <a:r>
              <a:rPr lang="en-US" sz="4000" smtClean="0"/>
              <a:t>Example: Robot Localization</a:t>
            </a:r>
          </a:p>
        </p:txBody>
      </p:sp>
      <p:sp>
        <p:nvSpPr>
          <p:cNvPr id="47108" name="Rectangle 3"/>
          <p:cNvSpPr>
            <a:spLocks noGrp="1" noChangeArrowheads="1"/>
          </p:cNvSpPr>
          <p:nvPr>
            <p:ph type="body" idx="1"/>
          </p:nvPr>
        </p:nvSpPr>
        <p:spPr>
          <a:xfrm>
            <a:off x="628650" y="5410200"/>
            <a:ext cx="7772400" cy="1447800"/>
          </a:xfrm>
        </p:spPr>
        <p:txBody>
          <a:bodyPr rIns="132080"/>
          <a:lstStyle/>
          <a:p>
            <a:pPr algn="ctr" eaLnBrk="1" hangingPunct="1">
              <a:lnSpc>
                <a:spcPct val="90000"/>
              </a:lnSpc>
              <a:buFont typeface="Wingdings" pitchFamily="2" charset="2"/>
              <a:buNone/>
            </a:pPr>
            <a:r>
              <a:rPr lang="en-US" sz="2400" smtClean="0"/>
              <a:t>t=0</a:t>
            </a:r>
          </a:p>
          <a:p>
            <a:pPr algn="ctr" eaLnBrk="1" hangingPunct="1">
              <a:lnSpc>
                <a:spcPct val="90000"/>
              </a:lnSpc>
              <a:buFont typeface="Wingdings" pitchFamily="2" charset="2"/>
              <a:buNone/>
            </a:pPr>
            <a:r>
              <a:rPr lang="en-US" sz="2400" smtClean="0"/>
              <a:t>Sensor model: never more than 1 mistake</a:t>
            </a:r>
          </a:p>
          <a:p>
            <a:pPr algn="ctr" eaLnBrk="1" hangingPunct="1">
              <a:lnSpc>
                <a:spcPct val="90000"/>
              </a:lnSpc>
              <a:buFont typeface="Wingdings" pitchFamily="2" charset="2"/>
              <a:buNone/>
            </a:pPr>
            <a:r>
              <a:rPr lang="en-US" sz="2400" smtClean="0"/>
              <a:t>Motion model: may not execute action with small prob.</a:t>
            </a:r>
          </a:p>
        </p:txBody>
      </p:sp>
      <p:sp>
        <p:nvSpPr>
          <p:cNvPr id="47109" name="Rectangle 4"/>
          <p:cNvSpPr>
            <a:spLocks/>
          </p:cNvSpPr>
          <p:nvPr/>
        </p:nvSpPr>
        <p:spPr bwMode="auto">
          <a:xfrm>
            <a:off x="2286000" y="21336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10" name="Rectangle 5"/>
          <p:cNvSpPr>
            <a:spLocks/>
          </p:cNvSpPr>
          <p:nvPr/>
        </p:nvSpPr>
        <p:spPr bwMode="auto">
          <a:xfrm>
            <a:off x="2819400" y="21336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11" name="Rectangle 6"/>
          <p:cNvSpPr>
            <a:spLocks/>
          </p:cNvSpPr>
          <p:nvPr/>
        </p:nvSpPr>
        <p:spPr bwMode="auto">
          <a:xfrm>
            <a:off x="3352800" y="21336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12" name="Rectangle 7"/>
          <p:cNvSpPr>
            <a:spLocks/>
          </p:cNvSpPr>
          <p:nvPr/>
        </p:nvSpPr>
        <p:spPr bwMode="auto">
          <a:xfrm>
            <a:off x="3886200" y="21336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13" name="Rectangle 8"/>
          <p:cNvSpPr>
            <a:spLocks/>
          </p:cNvSpPr>
          <p:nvPr/>
        </p:nvSpPr>
        <p:spPr bwMode="auto">
          <a:xfrm>
            <a:off x="4419600" y="21336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14" name="Rectangle 9"/>
          <p:cNvSpPr>
            <a:spLocks/>
          </p:cNvSpPr>
          <p:nvPr/>
        </p:nvSpPr>
        <p:spPr bwMode="auto">
          <a:xfrm>
            <a:off x="4953000" y="21336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15" name="Rectangle 10"/>
          <p:cNvSpPr>
            <a:spLocks/>
          </p:cNvSpPr>
          <p:nvPr/>
        </p:nvSpPr>
        <p:spPr bwMode="auto">
          <a:xfrm>
            <a:off x="5486400" y="21336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16" name="Rectangle 11"/>
          <p:cNvSpPr>
            <a:spLocks/>
          </p:cNvSpPr>
          <p:nvPr/>
        </p:nvSpPr>
        <p:spPr bwMode="auto">
          <a:xfrm>
            <a:off x="6019800" y="21336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17" name="Rectangle 12"/>
          <p:cNvSpPr>
            <a:spLocks/>
          </p:cNvSpPr>
          <p:nvPr/>
        </p:nvSpPr>
        <p:spPr bwMode="auto">
          <a:xfrm>
            <a:off x="2286000" y="26670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18" name="Rectangle 13"/>
          <p:cNvSpPr>
            <a:spLocks/>
          </p:cNvSpPr>
          <p:nvPr/>
        </p:nvSpPr>
        <p:spPr bwMode="auto">
          <a:xfrm>
            <a:off x="4953000" y="26670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19" name="Rectangle 14"/>
          <p:cNvSpPr>
            <a:spLocks/>
          </p:cNvSpPr>
          <p:nvPr/>
        </p:nvSpPr>
        <p:spPr bwMode="auto">
          <a:xfrm>
            <a:off x="6019800" y="26670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20" name="Rectangle 15"/>
          <p:cNvSpPr>
            <a:spLocks/>
          </p:cNvSpPr>
          <p:nvPr/>
        </p:nvSpPr>
        <p:spPr bwMode="auto">
          <a:xfrm>
            <a:off x="2286000" y="32004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21" name="Rectangle 16"/>
          <p:cNvSpPr>
            <a:spLocks/>
          </p:cNvSpPr>
          <p:nvPr/>
        </p:nvSpPr>
        <p:spPr bwMode="auto">
          <a:xfrm>
            <a:off x="4953000" y="32004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22" name="Rectangle 17"/>
          <p:cNvSpPr>
            <a:spLocks/>
          </p:cNvSpPr>
          <p:nvPr/>
        </p:nvSpPr>
        <p:spPr bwMode="auto">
          <a:xfrm>
            <a:off x="6019800" y="32004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23" name="Rectangle 18"/>
          <p:cNvSpPr>
            <a:spLocks/>
          </p:cNvSpPr>
          <p:nvPr/>
        </p:nvSpPr>
        <p:spPr bwMode="auto">
          <a:xfrm>
            <a:off x="2286000" y="37338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24" name="Rectangle 19"/>
          <p:cNvSpPr>
            <a:spLocks/>
          </p:cNvSpPr>
          <p:nvPr/>
        </p:nvSpPr>
        <p:spPr bwMode="auto">
          <a:xfrm>
            <a:off x="2819400" y="37338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25" name="Rectangle 20"/>
          <p:cNvSpPr>
            <a:spLocks/>
          </p:cNvSpPr>
          <p:nvPr/>
        </p:nvSpPr>
        <p:spPr bwMode="auto">
          <a:xfrm>
            <a:off x="3352800" y="37338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26" name="Rectangle 21"/>
          <p:cNvSpPr>
            <a:spLocks/>
          </p:cNvSpPr>
          <p:nvPr/>
        </p:nvSpPr>
        <p:spPr bwMode="auto">
          <a:xfrm>
            <a:off x="3886200" y="37338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27" name="Rectangle 22"/>
          <p:cNvSpPr>
            <a:spLocks/>
          </p:cNvSpPr>
          <p:nvPr/>
        </p:nvSpPr>
        <p:spPr bwMode="auto">
          <a:xfrm>
            <a:off x="4419600" y="37338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28" name="Rectangle 23"/>
          <p:cNvSpPr>
            <a:spLocks/>
          </p:cNvSpPr>
          <p:nvPr/>
        </p:nvSpPr>
        <p:spPr bwMode="auto">
          <a:xfrm>
            <a:off x="4953000" y="37338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29" name="Rectangle 24"/>
          <p:cNvSpPr>
            <a:spLocks/>
          </p:cNvSpPr>
          <p:nvPr/>
        </p:nvSpPr>
        <p:spPr bwMode="auto">
          <a:xfrm>
            <a:off x="5486400" y="37338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30" name="Rectangle 25"/>
          <p:cNvSpPr>
            <a:spLocks/>
          </p:cNvSpPr>
          <p:nvPr/>
        </p:nvSpPr>
        <p:spPr bwMode="auto">
          <a:xfrm>
            <a:off x="6019800" y="3733800"/>
            <a:ext cx="533400" cy="533400"/>
          </a:xfrm>
          <a:prstGeom prst="rect">
            <a:avLst/>
          </a:prstGeom>
          <a:solidFill>
            <a:srgbClr val="B2B2B2"/>
          </a:solidFill>
          <a:ln w="9525">
            <a:solidFill>
              <a:schemeClr val="tx1"/>
            </a:solidFill>
            <a:round/>
            <a:headEnd/>
            <a:tailEnd/>
          </a:ln>
        </p:spPr>
        <p:txBody>
          <a:bodyPr lIns="0" tIns="0" rIns="0" bIns="0"/>
          <a:lstStyle/>
          <a:p>
            <a:endParaRPr lang="en-US"/>
          </a:p>
        </p:txBody>
      </p:sp>
      <p:sp>
        <p:nvSpPr>
          <p:cNvPr id="47131" name="Rectangle 26"/>
          <p:cNvSpPr>
            <a:spLocks/>
          </p:cNvSpPr>
          <p:nvPr/>
        </p:nvSpPr>
        <p:spPr bwMode="auto">
          <a:xfrm>
            <a:off x="2819400" y="2667000"/>
            <a:ext cx="2133600" cy="1066800"/>
          </a:xfrm>
          <a:prstGeom prst="rect">
            <a:avLst/>
          </a:prstGeom>
          <a:solidFill>
            <a:srgbClr val="FFFFFF"/>
          </a:solidFill>
          <a:ln w="38100">
            <a:solidFill>
              <a:schemeClr val="tx1"/>
            </a:solidFill>
            <a:miter lim="800000"/>
            <a:headEnd/>
            <a:tailEnd/>
          </a:ln>
        </p:spPr>
        <p:txBody>
          <a:bodyPr lIns="0" tIns="0" rIns="0" bIns="0"/>
          <a:lstStyle/>
          <a:p>
            <a:endParaRPr lang="en-US"/>
          </a:p>
        </p:txBody>
      </p:sp>
      <p:sp>
        <p:nvSpPr>
          <p:cNvPr id="47132" name="Rectangle 27"/>
          <p:cNvSpPr>
            <a:spLocks/>
          </p:cNvSpPr>
          <p:nvPr/>
        </p:nvSpPr>
        <p:spPr bwMode="auto">
          <a:xfrm>
            <a:off x="2286000" y="2133600"/>
            <a:ext cx="4267200" cy="2133600"/>
          </a:xfrm>
          <a:prstGeom prst="rect">
            <a:avLst/>
          </a:prstGeom>
          <a:noFill/>
          <a:ln w="38100">
            <a:solidFill>
              <a:schemeClr val="tx1"/>
            </a:solidFill>
            <a:miter lim="800000"/>
            <a:headEnd/>
            <a:tailEnd/>
          </a:ln>
        </p:spPr>
        <p:txBody>
          <a:bodyPr lIns="0" tIns="0" rIns="0" bIns="0"/>
          <a:lstStyle/>
          <a:p>
            <a:endParaRPr lang="en-US"/>
          </a:p>
        </p:txBody>
      </p:sp>
      <p:sp>
        <p:nvSpPr>
          <p:cNvPr id="47133" name="Rectangle 28"/>
          <p:cNvSpPr>
            <a:spLocks/>
          </p:cNvSpPr>
          <p:nvPr/>
        </p:nvSpPr>
        <p:spPr bwMode="auto">
          <a:xfrm>
            <a:off x="5486400" y="2667000"/>
            <a:ext cx="533400" cy="1066800"/>
          </a:xfrm>
          <a:prstGeom prst="rect">
            <a:avLst/>
          </a:prstGeom>
          <a:noFill/>
          <a:ln w="38100">
            <a:solidFill>
              <a:schemeClr val="tx1"/>
            </a:solidFill>
            <a:miter lim="800000"/>
            <a:headEnd/>
            <a:tailEnd/>
          </a:ln>
        </p:spPr>
        <p:txBody>
          <a:bodyPr lIns="0" tIns="0" rIns="0" bIns="0"/>
          <a:lstStyle/>
          <a:p>
            <a:endParaRPr lang="en-US"/>
          </a:p>
        </p:txBody>
      </p:sp>
      <p:sp>
        <p:nvSpPr>
          <p:cNvPr id="47134" name="Rectangle 29"/>
          <p:cNvSpPr>
            <a:spLocks/>
          </p:cNvSpPr>
          <p:nvPr/>
        </p:nvSpPr>
        <p:spPr bwMode="auto">
          <a:xfrm>
            <a:off x="2286000" y="4724400"/>
            <a:ext cx="4267200" cy="228600"/>
          </a:xfrm>
          <a:prstGeom prst="rect">
            <a:avLst/>
          </a:prstGeom>
          <a:gradFill rotWithShape="0">
            <a:gsLst>
              <a:gs pos="0">
                <a:srgbClr val="FFFFFF"/>
              </a:gs>
              <a:gs pos="100000">
                <a:srgbClr val="000000"/>
              </a:gs>
            </a:gsLst>
            <a:lin ang="0" scaled="1"/>
          </a:gradFill>
          <a:ln w="9525">
            <a:solidFill>
              <a:schemeClr val="tx1"/>
            </a:solidFill>
            <a:round/>
            <a:headEnd/>
            <a:tailEnd/>
          </a:ln>
        </p:spPr>
        <p:txBody>
          <a:bodyPr lIns="0" tIns="0" rIns="0" bIns="0"/>
          <a:lstStyle/>
          <a:p>
            <a:endParaRPr lang="en-US"/>
          </a:p>
        </p:txBody>
      </p:sp>
      <p:sp>
        <p:nvSpPr>
          <p:cNvPr id="47135" name="Rectangle 30"/>
          <p:cNvSpPr>
            <a:spLocks/>
          </p:cNvSpPr>
          <p:nvPr/>
        </p:nvSpPr>
        <p:spPr bwMode="auto">
          <a:xfrm>
            <a:off x="6283325" y="4914900"/>
            <a:ext cx="282575" cy="381000"/>
          </a:xfrm>
          <a:prstGeom prst="rect">
            <a:avLst/>
          </a:prstGeom>
          <a:noFill/>
          <a:ln w="12700">
            <a:noFill/>
            <a:miter lim="800000"/>
            <a:headEnd/>
            <a:tailEnd/>
          </a:ln>
        </p:spPr>
        <p:txBody>
          <a:bodyPr wrap="none" lIns="0" tIns="0" rIns="40639" bIns="0" anchor="ctr">
            <a:spAutoFit/>
          </a:bodyPr>
          <a:lstStyle/>
          <a:p>
            <a:pPr marL="39688" algn="r"/>
            <a:r>
              <a:rPr lang="en-US" sz="2000">
                <a:solidFill>
                  <a:schemeClr val="tx1"/>
                </a:solidFill>
                <a:latin typeface="Times New Roman" pitchFamily="18" charset="0"/>
                <a:cs typeface="Times New Roman" pitchFamily="18" charset="0"/>
                <a:sym typeface="Times New Roman" pitchFamily="18" charset="0"/>
              </a:rPr>
              <a:t>1</a:t>
            </a:r>
          </a:p>
        </p:txBody>
      </p:sp>
      <p:sp>
        <p:nvSpPr>
          <p:cNvPr id="47136" name="Rectangle 31"/>
          <p:cNvSpPr>
            <a:spLocks/>
          </p:cNvSpPr>
          <p:nvPr/>
        </p:nvSpPr>
        <p:spPr bwMode="auto">
          <a:xfrm>
            <a:off x="2286000" y="4914900"/>
            <a:ext cx="280988" cy="381000"/>
          </a:xfrm>
          <a:prstGeom prst="rect">
            <a:avLst/>
          </a:prstGeom>
          <a:noFill/>
          <a:ln w="12700">
            <a:noFill/>
            <a:miter lim="800000"/>
            <a:headEnd/>
            <a:tailEnd/>
          </a:ln>
        </p:spPr>
        <p:txBody>
          <a:bodyPr wrap="none" lIns="0" tIns="0" rIns="40639" bIns="0" anchor="ctr">
            <a:spAutoFit/>
          </a:bodyPr>
          <a:lstStyle/>
          <a:p>
            <a:pPr marL="39688"/>
            <a:r>
              <a:rPr lang="en-US" sz="2000">
                <a:solidFill>
                  <a:schemeClr val="tx1"/>
                </a:solidFill>
                <a:latin typeface="Times New Roman" pitchFamily="18" charset="0"/>
                <a:cs typeface="Times New Roman" pitchFamily="18" charset="0"/>
                <a:sym typeface="Times New Roman" pitchFamily="18" charset="0"/>
              </a:rPr>
              <a:t>0</a:t>
            </a:r>
          </a:p>
        </p:txBody>
      </p:sp>
      <p:sp>
        <p:nvSpPr>
          <p:cNvPr id="47137" name="Rectangle 32"/>
          <p:cNvSpPr>
            <a:spLocks/>
          </p:cNvSpPr>
          <p:nvPr/>
        </p:nvSpPr>
        <p:spPr bwMode="auto">
          <a:xfrm>
            <a:off x="1122363" y="4902200"/>
            <a:ext cx="661987" cy="406400"/>
          </a:xfrm>
          <a:prstGeom prst="rect">
            <a:avLst/>
          </a:prstGeom>
          <a:noFill/>
          <a:ln w="12700">
            <a:noFill/>
            <a:miter lim="800000"/>
            <a:headEnd/>
            <a:tailEnd/>
          </a:ln>
        </p:spPr>
        <p:txBody>
          <a:bodyPr wrap="none" lIns="0" tIns="0" rIns="40639" bIns="0" anchor="ctr">
            <a:spAutoFit/>
          </a:bodyPr>
          <a:lstStyle/>
          <a:p>
            <a:pPr marL="39688" algn="ctr"/>
            <a:r>
              <a:rPr lang="en-US" sz="2000">
                <a:solidFill>
                  <a:schemeClr val="tx1"/>
                </a:solidFill>
                <a:latin typeface="Tahoma" charset="0"/>
                <a:cs typeface="Tahoma" charset="0"/>
                <a:sym typeface="Tahoma" charset="0"/>
              </a:rPr>
              <a:t>Prob</a:t>
            </a:r>
          </a:p>
        </p:txBody>
      </p:sp>
      <p:sp>
        <p:nvSpPr>
          <p:cNvPr id="47138" name="Oval 33"/>
          <p:cNvSpPr>
            <a:spLocks/>
          </p:cNvSpPr>
          <p:nvPr/>
        </p:nvSpPr>
        <p:spPr bwMode="auto">
          <a:xfrm>
            <a:off x="2895600" y="2209800"/>
            <a:ext cx="381000" cy="3810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47139" name="Line 34"/>
          <p:cNvSpPr>
            <a:spLocks noChangeShapeType="1"/>
          </p:cNvSpPr>
          <p:nvPr/>
        </p:nvSpPr>
        <p:spPr bwMode="auto">
          <a:xfrm rot="10800000" flipH="1">
            <a:off x="3090863" y="1876425"/>
            <a:ext cx="1587" cy="304800"/>
          </a:xfrm>
          <a:prstGeom prst="line">
            <a:avLst/>
          </a:prstGeom>
          <a:noFill/>
          <a:ln w="9525">
            <a:solidFill>
              <a:schemeClr val="tx1"/>
            </a:solidFill>
            <a:round/>
            <a:headEnd/>
            <a:tailEnd type="triangle" w="med" len="med"/>
          </a:ln>
        </p:spPr>
        <p:txBody>
          <a:bodyPr lIns="0" tIns="0" rIns="0" bIns="0"/>
          <a:lstStyle/>
          <a:p>
            <a:endParaRPr lang="en-US"/>
          </a:p>
        </p:txBody>
      </p:sp>
      <p:sp>
        <p:nvSpPr>
          <p:cNvPr id="47140" name="Line 35"/>
          <p:cNvSpPr>
            <a:spLocks noChangeShapeType="1"/>
          </p:cNvSpPr>
          <p:nvPr/>
        </p:nvSpPr>
        <p:spPr bwMode="auto">
          <a:xfrm>
            <a:off x="3086100" y="2586038"/>
            <a:ext cx="1588" cy="257175"/>
          </a:xfrm>
          <a:prstGeom prst="line">
            <a:avLst/>
          </a:prstGeom>
          <a:noFill/>
          <a:ln w="9525">
            <a:solidFill>
              <a:schemeClr val="tx1"/>
            </a:solidFill>
            <a:round/>
            <a:headEnd/>
            <a:tailEnd type="triangle" w="med" len="med"/>
          </a:ln>
        </p:spPr>
        <p:txBody>
          <a:bodyPr lIns="0" tIns="0" rIns="0" bIns="0"/>
          <a:lstStyle/>
          <a:p>
            <a:endParaRPr lang="en-US"/>
          </a:p>
        </p:txBody>
      </p:sp>
      <p:sp>
        <p:nvSpPr>
          <p:cNvPr id="47141" name="Line 36"/>
          <p:cNvSpPr>
            <a:spLocks noChangeShapeType="1"/>
          </p:cNvSpPr>
          <p:nvPr/>
        </p:nvSpPr>
        <p:spPr bwMode="auto">
          <a:xfrm flipH="1">
            <a:off x="2643188" y="2400300"/>
            <a:ext cx="242887" cy="1588"/>
          </a:xfrm>
          <a:prstGeom prst="line">
            <a:avLst/>
          </a:prstGeom>
          <a:noFill/>
          <a:ln w="9525">
            <a:solidFill>
              <a:schemeClr val="tx1"/>
            </a:solidFill>
            <a:round/>
            <a:headEnd/>
            <a:tailEnd type="triangle" w="med" len="med"/>
          </a:ln>
        </p:spPr>
        <p:txBody>
          <a:bodyPr lIns="0" tIns="0" rIns="0" bIns="0"/>
          <a:lstStyle/>
          <a:p>
            <a:endParaRPr lang="en-US"/>
          </a:p>
        </p:txBody>
      </p:sp>
      <p:sp>
        <p:nvSpPr>
          <p:cNvPr id="47142" name="Line 37"/>
          <p:cNvSpPr>
            <a:spLocks noChangeShapeType="1"/>
          </p:cNvSpPr>
          <p:nvPr/>
        </p:nvSpPr>
        <p:spPr bwMode="auto">
          <a:xfrm flipH="1">
            <a:off x="3295650" y="2409825"/>
            <a:ext cx="242888" cy="1588"/>
          </a:xfrm>
          <a:prstGeom prst="line">
            <a:avLst/>
          </a:prstGeom>
          <a:noFill/>
          <a:ln w="9525">
            <a:solidFill>
              <a:schemeClr val="tx1"/>
            </a:solidFill>
            <a:round/>
            <a:headEnd type="triangle" w="med" len="med"/>
            <a:tailEnd/>
          </a:ln>
        </p:spPr>
        <p:txBody>
          <a:bodyPr lIns="0" tIns="0" rIns="0" bIns="0"/>
          <a:lstStyle/>
          <a:p>
            <a:endParaRPr lang="en-US"/>
          </a:p>
        </p:txBody>
      </p:sp>
      <p:sp>
        <p:nvSpPr>
          <p:cNvPr id="47143" name="Rectangle 38"/>
          <p:cNvSpPr>
            <a:spLocks/>
          </p:cNvSpPr>
          <p:nvPr/>
        </p:nvSpPr>
        <p:spPr bwMode="auto">
          <a:xfrm>
            <a:off x="7315200" y="1371600"/>
            <a:ext cx="1689100" cy="546100"/>
          </a:xfrm>
          <a:prstGeom prst="rect">
            <a:avLst/>
          </a:prstGeom>
          <a:noFill/>
          <a:ln w="12700">
            <a:noFill/>
            <a:miter lim="800000"/>
            <a:headEnd/>
            <a:tailEnd/>
          </a:ln>
        </p:spPr>
        <p:txBody>
          <a:bodyPr lIns="0" tIns="0" rIns="40639" bIns="0"/>
          <a:lstStyle/>
          <a:p>
            <a:pPr marL="39688">
              <a:spcBef>
                <a:spcPts val="900"/>
              </a:spcBef>
            </a:pPr>
            <a:r>
              <a:rPr lang="en-US" sz="1600">
                <a:solidFill>
                  <a:schemeClr val="tx1"/>
                </a:solidFill>
                <a:latin typeface="Arial Italic" charset="0"/>
                <a:cs typeface="Arial Italic" charset="0"/>
                <a:sym typeface="Arial Italic" charset="0"/>
              </a:rPr>
              <a:t>Example from Michael Pfeiffer</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48131" name="Rectangle 2"/>
          <p:cNvSpPr>
            <a:spLocks noGrp="1" noChangeArrowheads="1"/>
          </p:cNvSpPr>
          <p:nvPr>
            <p:ph type="title"/>
          </p:nvPr>
        </p:nvSpPr>
        <p:spPr/>
        <p:txBody>
          <a:bodyPr rIns="132080"/>
          <a:lstStyle/>
          <a:p>
            <a:pPr indent="0" eaLnBrk="1" hangingPunct="1"/>
            <a:r>
              <a:rPr lang="en-US" sz="4000" smtClean="0"/>
              <a:t>Example: Robot Localization</a:t>
            </a:r>
          </a:p>
        </p:txBody>
      </p:sp>
      <p:sp>
        <p:nvSpPr>
          <p:cNvPr id="48132" name="Rectangle 3"/>
          <p:cNvSpPr>
            <a:spLocks noGrp="1" noChangeArrowheads="1"/>
          </p:cNvSpPr>
          <p:nvPr>
            <p:ph type="body" idx="1"/>
          </p:nvPr>
        </p:nvSpPr>
        <p:spPr>
          <a:xfrm>
            <a:off x="628650" y="5767388"/>
            <a:ext cx="7772400" cy="1090612"/>
          </a:xfrm>
        </p:spPr>
        <p:txBody>
          <a:bodyPr rIns="132080"/>
          <a:lstStyle/>
          <a:p>
            <a:pPr algn="ctr" eaLnBrk="1" hangingPunct="1">
              <a:buFont typeface="Wingdings" pitchFamily="2" charset="2"/>
              <a:buNone/>
            </a:pPr>
            <a:r>
              <a:rPr lang="en-US" smtClean="0"/>
              <a:t>t=1</a:t>
            </a:r>
          </a:p>
        </p:txBody>
      </p:sp>
      <p:sp>
        <p:nvSpPr>
          <p:cNvPr id="48133" name="Rectangle 4"/>
          <p:cNvSpPr>
            <a:spLocks/>
          </p:cNvSpPr>
          <p:nvPr/>
        </p:nvSpPr>
        <p:spPr bwMode="auto">
          <a:xfrm>
            <a:off x="2286000" y="2133600"/>
            <a:ext cx="533400" cy="533400"/>
          </a:xfrm>
          <a:prstGeom prst="rect">
            <a:avLst/>
          </a:prstGeom>
          <a:noFill/>
          <a:ln w="9525">
            <a:solidFill>
              <a:schemeClr val="tx1"/>
            </a:solidFill>
            <a:round/>
            <a:headEnd/>
            <a:tailEnd/>
          </a:ln>
        </p:spPr>
        <p:txBody>
          <a:bodyPr lIns="0" tIns="0" rIns="0" bIns="0"/>
          <a:lstStyle/>
          <a:p>
            <a:endParaRPr lang="en-US"/>
          </a:p>
        </p:txBody>
      </p:sp>
      <p:sp>
        <p:nvSpPr>
          <p:cNvPr id="48134" name="Rectangle 5"/>
          <p:cNvSpPr>
            <a:spLocks/>
          </p:cNvSpPr>
          <p:nvPr/>
        </p:nvSpPr>
        <p:spPr bwMode="auto">
          <a:xfrm>
            <a:off x="2819400" y="2133600"/>
            <a:ext cx="533400" cy="533400"/>
          </a:xfrm>
          <a:prstGeom prst="rect">
            <a:avLst/>
          </a:prstGeom>
          <a:solidFill>
            <a:srgbClr val="777777"/>
          </a:solidFill>
          <a:ln w="9525">
            <a:solidFill>
              <a:schemeClr val="tx1"/>
            </a:solidFill>
            <a:round/>
            <a:headEnd/>
            <a:tailEnd/>
          </a:ln>
        </p:spPr>
        <p:txBody>
          <a:bodyPr lIns="0" tIns="0" rIns="0" bIns="0"/>
          <a:lstStyle/>
          <a:p>
            <a:endParaRPr lang="en-US"/>
          </a:p>
        </p:txBody>
      </p:sp>
      <p:sp>
        <p:nvSpPr>
          <p:cNvPr id="48135" name="Rectangle 6"/>
          <p:cNvSpPr>
            <a:spLocks/>
          </p:cNvSpPr>
          <p:nvPr/>
        </p:nvSpPr>
        <p:spPr bwMode="auto">
          <a:xfrm>
            <a:off x="3352800" y="2133600"/>
            <a:ext cx="533400" cy="533400"/>
          </a:xfrm>
          <a:prstGeom prst="rect">
            <a:avLst/>
          </a:prstGeom>
          <a:solidFill>
            <a:srgbClr val="777777"/>
          </a:solidFill>
          <a:ln w="9525">
            <a:solidFill>
              <a:schemeClr val="tx1"/>
            </a:solidFill>
            <a:round/>
            <a:headEnd/>
            <a:tailEnd/>
          </a:ln>
        </p:spPr>
        <p:txBody>
          <a:bodyPr lIns="0" tIns="0" rIns="0" bIns="0"/>
          <a:lstStyle/>
          <a:p>
            <a:endParaRPr lang="en-US"/>
          </a:p>
        </p:txBody>
      </p:sp>
      <p:sp>
        <p:nvSpPr>
          <p:cNvPr id="48136" name="Rectangle 7"/>
          <p:cNvSpPr>
            <a:spLocks/>
          </p:cNvSpPr>
          <p:nvPr/>
        </p:nvSpPr>
        <p:spPr bwMode="auto">
          <a:xfrm>
            <a:off x="3886200" y="2133600"/>
            <a:ext cx="533400" cy="533400"/>
          </a:xfrm>
          <a:prstGeom prst="rect">
            <a:avLst/>
          </a:prstGeom>
          <a:solidFill>
            <a:srgbClr val="777777"/>
          </a:solidFill>
          <a:ln w="9525">
            <a:solidFill>
              <a:schemeClr val="tx1"/>
            </a:solidFill>
            <a:round/>
            <a:headEnd/>
            <a:tailEnd/>
          </a:ln>
        </p:spPr>
        <p:txBody>
          <a:bodyPr lIns="0" tIns="0" rIns="0" bIns="0"/>
          <a:lstStyle/>
          <a:p>
            <a:endParaRPr lang="en-US"/>
          </a:p>
        </p:txBody>
      </p:sp>
      <p:sp>
        <p:nvSpPr>
          <p:cNvPr id="48137" name="Rectangle 8"/>
          <p:cNvSpPr>
            <a:spLocks/>
          </p:cNvSpPr>
          <p:nvPr/>
        </p:nvSpPr>
        <p:spPr bwMode="auto">
          <a:xfrm>
            <a:off x="4419600" y="2133600"/>
            <a:ext cx="533400" cy="533400"/>
          </a:xfrm>
          <a:prstGeom prst="rect">
            <a:avLst/>
          </a:prstGeom>
          <a:solidFill>
            <a:srgbClr val="777777"/>
          </a:solidFill>
          <a:ln w="9525">
            <a:solidFill>
              <a:schemeClr val="tx1"/>
            </a:solidFill>
            <a:round/>
            <a:headEnd/>
            <a:tailEnd/>
          </a:ln>
        </p:spPr>
        <p:txBody>
          <a:bodyPr lIns="0" tIns="0" rIns="0" bIns="0"/>
          <a:lstStyle/>
          <a:p>
            <a:endParaRPr lang="en-US"/>
          </a:p>
        </p:txBody>
      </p:sp>
      <p:sp>
        <p:nvSpPr>
          <p:cNvPr id="48138" name="Rectangle 9"/>
          <p:cNvSpPr>
            <a:spLocks/>
          </p:cNvSpPr>
          <p:nvPr/>
        </p:nvSpPr>
        <p:spPr bwMode="auto">
          <a:xfrm>
            <a:off x="4953000" y="2133600"/>
            <a:ext cx="533400" cy="533400"/>
          </a:xfrm>
          <a:prstGeom prst="rect">
            <a:avLst/>
          </a:prstGeom>
          <a:solidFill>
            <a:srgbClr val="C0C0C0"/>
          </a:solidFill>
          <a:ln w="9525">
            <a:solidFill>
              <a:schemeClr val="tx1"/>
            </a:solidFill>
            <a:round/>
            <a:headEnd/>
            <a:tailEnd/>
          </a:ln>
        </p:spPr>
        <p:txBody>
          <a:bodyPr lIns="0" tIns="0" rIns="0" bIns="0"/>
          <a:lstStyle/>
          <a:p>
            <a:endParaRPr lang="en-US"/>
          </a:p>
        </p:txBody>
      </p:sp>
      <p:sp>
        <p:nvSpPr>
          <p:cNvPr id="48139" name="Rectangle 10"/>
          <p:cNvSpPr>
            <a:spLocks/>
          </p:cNvSpPr>
          <p:nvPr/>
        </p:nvSpPr>
        <p:spPr bwMode="auto">
          <a:xfrm>
            <a:off x="5486400" y="2133600"/>
            <a:ext cx="533400" cy="533400"/>
          </a:xfrm>
          <a:prstGeom prst="rect">
            <a:avLst/>
          </a:prstGeom>
          <a:solidFill>
            <a:srgbClr val="777777"/>
          </a:solidFill>
          <a:ln w="9525">
            <a:solidFill>
              <a:schemeClr val="tx1"/>
            </a:solidFill>
            <a:round/>
            <a:headEnd/>
            <a:tailEnd/>
          </a:ln>
        </p:spPr>
        <p:txBody>
          <a:bodyPr lIns="0" tIns="0" rIns="0" bIns="0"/>
          <a:lstStyle/>
          <a:p>
            <a:endParaRPr lang="en-US"/>
          </a:p>
        </p:txBody>
      </p:sp>
      <p:sp>
        <p:nvSpPr>
          <p:cNvPr id="48140" name="Rectangle 11"/>
          <p:cNvSpPr>
            <a:spLocks/>
          </p:cNvSpPr>
          <p:nvPr/>
        </p:nvSpPr>
        <p:spPr bwMode="auto">
          <a:xfrm>
            <a:off x="6019800" y="2133600"/>
            <a:ext cx="533400" cy="533400"/>
          </a:xfrm>
          <a:prstGeom prst="rect">
            <a:avLst/>
          </a:prstGeom>
          <a:noFill/>
          <a:ln w="9525">
            <a:solidFill>
              <a:schemeClr val="tx1"/>
            </a:solidFill>
            <a:round/>
            <a:headEnd/>
            <a:tailEnd/>
          </a:ln>
        </p:spPr>
        <p:txBody>
          <a:bodyPr lIns="0" tIns="0" rIns="0" bIns="0"/>
          <a:lstStyle/>
          <a:p>
            <a:endParaRPr lang="en-US"/>
          </a:p>
        </p:txBody>
      </p:sp>
      <p:sp>
        <p:nvSpPr>
          <p:cNvPr id="48141" name="Rectangle 12"/>
          <p:cNvSpPr>
            <a:spLocks/>
          </p:cNvSpPr>
          <p:nvPr/>
        </p:nvSpPr>
        <p:spPr bwMode="auto">
          <a:xfrm>
            <a:off x="2286000" y="2667000"/>
            <a:ext cx="533400" cy="533400"/>
          </a:xfrm>
          <a:prstGeom prst="rect">
            <a:avLst/>
          </a:prstGeom>
          <a:noFill/>
          <a:ln w="9525">
            <a:solidFill>
              <a:schemeClr val="tx1"/>
            </a:solidFill>
            <a:round/>
            <a:headEnd/>
            <a:tailEnd/>
          </a:ln>
        </p:spPr>
        <p:txBody>
          <a:bodyPr lIns="0" tIns="0" rIns="0" bIns="0"/>
          <a:lstStyle/>
          <a:p>
            <a:endParaRPr lang="en-US"/>
          </a:p>
        </p:txBody>
      </p:sp>
      <p:sp>
        <p:nvSpPr>
          <p:cNvPr id="48142" name="Rectangle 13"/>
          <p:cNvSpPr>
            <a:spLocks/>
          </p:cNvSpPr>
          <p:nvPr/>
        </p:nvSpPr>
        <p:spPr bwMode="auto">
          <a:xfrm>
            <a:off x="4953000" y="2667000"/>
            <a:ext cx="533400" cy="533400"/>
          </a:xfrm>
          <a:prstGeom prst="rect">
            <a:avLst/>
          </a:prstGeom>
          <a:noFill/>
          <a:ln w="9525">
            <a:solidFill>
              <a:schemeClr val="tx1"/>
            </a:solidFill>
            <a:round/>
            <a:headEnd/>
            <a:tailEnd/>
          </a:ln>
        </p:spPr>
        <p:txBody>
          <a:bodyPr lIns="0" tIns="0" rIns="0" bIns="0"/>
          <a:lstStyle/>
          <a:p>
            <a:endParaRPr lang="en-US"/>
          </a:p>
        </p:txBody>
      </p:sp>
      <p:sp>
        <p:nvSpPr>
          <p:cNvPr id="48143" name="Rectangle 14"/>
          <p:cNvSpPr>
            <a:spLocks/>
          </p:cNvSpPr>
          <p:nvPr/>
        </p:nvSpPr>
        <p:spPr bwMode="auto">
          <a:xfrm>
            <a:off x="6019800" y="2667000"/>
            <a:ext cx="533400" cy="533400"/>
          </a:xfrm>
          <a:prstGeom prst="rect">
            <a:avLst/>
          </a:prstGeom>
          <a:noFill/>
          <a:ln w="9525">
            <a:solidFill>
              <a:schemeClr val="tx1"/>
            </a:solidFill>
            <a:round/>
            <a:headEnd/>
            <a:tailEnd/>
          </a:ln>
        </p:spPr>
        <p:txBody>
          <a:bodyPr lIns="0" tIns="0" rIns="0" bIns="0"/>
          <a:lstStyle/>
          <a:p>
            <a:endParaRPr lang="en-US"/>
          </a:p>
        </p:txBody>
      </p:sp>
      <p:sp>
        <p:nvSpPr>
          <p:cNvPr id="48144" name="Rectangle 15"/>
          <p:cNvSpPr>
            <a:spLocks/>
          </p:cNvSpPr>
          <p:nvPr/>
        </p:nvSpPr>
        <p:spPr bwMode="auto">
          <a:xfrm>
            <a:off x="2286000" y="3200400"/>
            <a:ext cx="533400" cy="533400"/>
          </a:xfrm>
          <a:prstGeom prst="rect">
            <a:avLst/>
          </a:prstGeom>
          <a:noFill/>
          <a:ln w="9525">
            <a:solidFill>
              <a:schemeClr val="tx1"/>
            </a:solidFill>
            <a:round/>
            <a:headEnd/>
            <a:tailEnd/>
          </a:ln>
        </p:spPr>
        <p:txBody>
          <a:bodyPr lIns="0" tIns="0" rIns="0" bIns="0"/>
          <a:lstStyle/>
          <a:p>
            <a:endParaRPr lang="en-US"/>
          </a:p>
        </p:txBody>
      </p:sp>
      <p:sp>
        <p:nvSpPr>
          <p:cNvPr id="48145" name="Rectangle 16"/>
          <p:cNvSpPr>
            <a:spLocks/>
          </p:cNvSpPr>
          <p:nvPr/>
        </p:nvSpPr>
        <p:spPr bwMode="auto">
          <a:xfrm>
            <a:off x="4953000" y="3200400"/>
            <a:ext cx="533400" cy="533400"/>
          </a:xfrm>
          <a:prstGeom prst="rect">
            <a:avLst/>
          </a:prstGeom>
          <a:noFill/>
          <a:ln w="9525">
            <a:solidFill>
              <a:schemeClr val="tx1"/>
            </a:solidFill>
            <a:round/>
            <a:headEnd/>
            <a:tailEnd/>
          </a:ln>
        </p:spPr>
        <p:txBody>
          <a:bodyPr lIns="0" tIns="0" rIns="0" bIns="0"/>
          <a:lstStyle/>
          <a:p>
            <a:endParaRPr lang="en-US"/>
          </a:p>
        </p:txBody>
      </p:sp>
      <p:sp>
        <p:nvSpPr>
          <p:cNvPr id="48146" name="Rectangle 17"/>
          <p:cNvSpPr>
            <a:spLocks/>
          </p:cNvSpPr>
          <p:nvPr/>
        </p:nvSpPr>
        <p:spPr bwMode="auto">
          <a:xfrm>
            <a:off x="6019800" y="3200400"/>
            <a:ext cx="533400" cy="533400"/>
          </a:xfrm>
          <a:prstGeom prst="rect">
            <a:avLst/>
          </a:prstGeom>
          <a:noFill/>
          <a:ln w="9525">
            <a:solidFill>
              <a:schemeClr val="tx1"/>
            </a:solidFill>
            <a:round/>
            <a:headEnd/>
            <a:tailEnd/>
          </a:ln>
        </p:spPr>
        <p:txBody>
          <a:bodyPr lIns="0" tIns="0" rIns="0" bIns="0"/>
          <a:lstStyle/>
          <a:p>
            <a:endParaRPr lang="en-US"/>
          </a:p>
        </p:txBody>
      </p:sp>
      <p:sp>
        <p:nvSpPr>
          <p:cNvPr id="48147" name="Rectangle 18"/>
          <p:cNvSpPr>
            <a:spLocks/>
          </p:cNvSpPr>
          <p:nvPr/>
        </p:nvSpPr>
        <p:spPr bwMode="auto">
          <a:xfrm>
            <a:off x="2286000" y="3733800"/>
            <a:ext cx="533400" cy="533400"/>
          </a:xfrm>
          <a:prstGeom prst="rect">
            <a:avLst/>
          </a:prstGeom>
          <a:noFill/>
          <a:ln w="9525">
            <a:solidFill>
              <a:schemeClr val="tx1"/>
            </a:solidFill>
            <a:round/>
            <a:headEnd/>
            <a:tailEnd/>
          </a:ln>
        </p:spPr>
        <p:txBody>
          <a:bodyPr lIns="0" tIns="0" rIns="0" bIns="0"/>
          <a:lstStyle/>
          <a:p>
            <a:endParaRPr lang="en-US"/>
          </a:p>
        </p:txBody>
      </p:sp>
      <p:sp>
        <p:nvSpPr>
          <p:cNvPr id="48148" name="Rectangle 19"/>
          <p:cNvSpPr>
            <a:spLocks/>
          </p:cNvSpPr>
          <p:nvPr/>
        </p:nvSpPr>
        <p:spPr bwMode="auto">
          <a:xfrm>
            <a:off x="2819400" y="3733800"/>
            <a:ext cx="533400" cy="533400"/>
          </a:xfrm>
          <a:prstGeom prst="rect">
            <a:avLst/>
          </a:prstGeom>
          <a:solidFill>
            <a:srgbClr val="777777"/>
          </a:solidFill>
          <a:ln w="9525">
            <a:solidFill>
              <a:schemeClr val="tx1"/>
            </a:solidFill>
            <a:round/>
            <a:headEnd/>
            <a:tailEnd/>
          </a:ln>
        </p:spPr>
        <p:txBody>
          <a:bodyPr lIns="0" tIns="0" rIns="0" bIns="0"/>
          <a:lstStyle/>
          <a:p>
            <a:endParaRPr lang="en-US"/>
          </a:p>
        </p:txBody>
      </p:sp>
      <p:sp>
        <p:nvSpPr>
          <p:cNvPr id="48149" name="Rectangle 20"/>
          <p:cNvSpPr>
            <a:spLocks/>
          </p:cNvSpPr>
          <p:nvPr/>
        </p:nvSpPr>
        <p:spPr bwMode="auto">
          <a:xfrm>
            <a:off x="3352800" y="3733800"/>
            <a:ext cx="533400" cy="533400"/>
          </a:xfrm>
          <a:prstGeom prst="rect">
            <a:avLst/>
          </a:prstGeom>
          <a:solidFill>
            <a:srgbClr val="777777"/>
          </a:solidFill>
          <a:ln w="9525">
            <a:solidFill>
              <a:schemeClr val="tx1"/>
            </a:solidFill>
            <a:round/>
            <a:headEnd/>
            <a:tailEnd/>
          </a:ln>
        </p:spPr>
        <p:txBody>
          <a:bodyPr lIns="0" tIns="0" rIns="0" bIns="0"/>
          <a:lstStyle/>
          <a:p>
            <a:endParaRPr lang="en-US"/>
          </a:p>
        </p:txBody>
      </p:sp>
      <p:sp>
        <p:nvSpPr>
          <p:cNvPr id="48150" name="Rectangle 21"/>
          <p:cNvSpPr>
            <a:spLocks/>
          </p:cNvSpPr>
          <p:nvPr/>
        </p:nvSpPr>
        <p:spPr bwMode="auto">
          <a:xfrm>
            <a:off x="3886200" y="3733800"/>
            <a:ext cx="533400" cy="533400"/>
          </a:xfrm>
          <a:prstGeom prst="rect">
            <a:avLst/>
          </a:prstGeom>
          <a:solidFill>
            <a:srgbClr val="777777"/>
          </a:solidFill>
          <a:ln w="9525">
            <a:solidFill>
              <a:schemeClr val="tx1"/>
            </a:solidFill>
            <a:round/>
            <a:headEnd/>
            <a:tailEnd/>
          </a:ln>
        </p:spPr>
        <p:txBody>
          <a:bodyPr lIns="0" tIns="0" rIns="0" bIns="0"/>
          <a:lstStyle/>
          <a:p>
            <a:endParaRPr lang="en-US"/>
          </a:p>
        </p:txBody>
      </p:sp>
      <p:sp>
        <p:nvSpPr>
          <p:cNvPr id="48151" name="Rectangle 22"/>
          <p:cNvSpPr>
            <a:spLocks/>
          </p:cNvSpPr>
          <p:nvPr/>
        </p:nvSpPr>
        <p:spPr bwMode="auto">
          <a:xfrm>
            <a:off x="4419600" y="3733800"/>
            <a:ext cx="533400" cy="533400"/>
          </a:xfrm>
          <a:prstGeom prst="rect">
            <a:avLst/>
          </a:prstGeom>
          <a:solidFill>
            <a:srgbClr val="777777"/>
          </a:solidFill>
          <a:ln w="9525">
            <a:solidFill>
              <a:schemeClr val="tx1"/>
            </a:solidFill>
            <a:round/>
            <a:headEnd/>
            <a:tailEnd/>
          </a:ln>
        </p:spPr>
        <p:txBody>
          <a:bodyPr lIns="0" tIns="0" rIns="0" bIns="0"/>
          <a:lstStyle/>
          <a:p>
            <a:endParaRPr lang="en-US"/>
          </a:p>
        </p:txBody>
      </p:sp>
      <p:sp>
        <p:nvSpPr>
          <p:cNvPr id="48152" name="Rectangle 23"/>
          <p:cNvSpPr>
            <a:spLocks/>
          </p:cNvSpPr>
          <p:nvPr/>
        </p:nvSpPr>
        <p:spPr bwMode="auto">
          <a:xfrm>
            <a:off x="4953000" y="3733800"/>
            <a:ext cx="533400" cy="533400"/>
          </a:xfrm>
          <a:prstGeom prst="rect">
            <a:avLst/>
          </a:prstGeom>
          <a:solidFill>
            <a:srgbClr val="C0C0C0"/>
          </a:solidFill>
          <a:ln w="9525">
            <a:solidFill>
              <a:schemeClr val="tx1"/>
            </a:solidFill>
            <a:round/>
            <a:headEnd/>
            <a:tailEnd/>
          </a:ln>
        </p:spPr>
        <p:txBody>
          <a:bodyPr lIns="0" tIns="0" rIns="0" bIns="0"/>
          <a:lstStyle/>
          <a:p>
            <a:endParaRPr lang="en-US"/>
          </a:p>
        </p:txBody>
      </p:sp>
      <p:sp>
        <p:nvSpPr>
          <p:cNvPr id="48153" name="Rectangle 24"/>
          <p:cNvSpPr>
            <a:spLocks/>
          </p:cNvSpPr>
          <p:nvPr/>
        </p:nvSpPr>
        <p:spPr bwMode="auto">
          <a:xfrm>
            <a:off x="5486400" y="3733800"/>
            <a:ext cx="533400" cy="533400"/>
          </a:xfrm>
          <a:prstGeom prst="rect">
            <a:avLst/>
          </a:prstGeom>
          <a:solidFill>
            <a:srgbClr val="777777"/>
          </a:solidFill>
          <a:ln w="9525">
            <a:solidFill>
              <a:schemeClr val="tx1"/>
            </a:solidFill>
            <a:round/>
            <a:headEnd/>
            <a:tailEnd/>
          </a:ln>
        </p:spPr>
        <p:txBody>
          <a:bodyPr lIns="0" tIns="0" rIns="0" bIns="0"/>
          <a:lstStyle/>
          <a:p>
            <a:endParaRPr lang="en-US"/>
          </a:p>
        </p:txBody>
      </p:sp>
      <p:sp>
        <p:nvSpPr>
          <p:cNvPr id="48154" name="Rectangle 25"/>
          <p:cNvSpPr>
            <a:spLocks/>
          </p:cNvSpPr>
          <p:nvPr/>
        </p:nvSpPr>
        <p:spPr bwMode="auto">
          <a:xfrm>
            <a:off x="6019800" y="3733800"/>
            <a:ext cx="533400" cy="533400"/>
          </a:xfrm>
          <a:prstGeom prst="rect">
            <a:avLst/>
          </a:prstGeom>
          <a:noFill/>
          <a:ln w="9525">
            <a:solidFill>
              <a:schemeClr val="tx1"/>
            </a:solidFill>
            <a:round/>
            <a:headEnd/>
            <a:tailEnd/>
          </a:ln>
        </p:spPr>
        <p:txBody>
          <a:bodyPr lIns="0" tIns="0" rIns="0" bIns="0"/>
          <a:lstStyle/>
          <a:p>
            <a:endParaRPr lang="en-US"/>
          </a:p>
        </p:txBody>
      </p:sp>
      <p:sp>
        <p:nvSpPr>
          <p:cNvPr id="48155" name="Rectangle 26"/>
          <p:cNvSpPr>
            <a:spLocks/>
          </p:cNvSpPr>
          <p:nvPr/>
        </p:nvSpPr>
        <p:spPr bwMode="auto">
          <a:xfrm>
            <a:off x="2819400" y="2667000"/>
            <a:ext cx="2133600" cy="1066800"/>
          </a:xfrm>
          <a:prstGeom prst="rect">
            <a:avLst/>
          </a:prstGeom>
          <a:solidFill>
            <a:srgbClr val="FFFFFF"/>
          </a:solidFill>
          <a:ln w="38100">
            <a:solidFill>
              <a:schemeClr val="tx1"/>
            </a:solidFill>
            <a:miter lim="800000"/>
            <a:headEnd/>
            <a:tailEnd/>
          </a:ln>
        </p:spPr>
        <p:txBody>
          <a:bodyPr lIns="0" tIns="0" rIns="0" bIns="0"/>
          <a:lstStyle/>
          <a:p>
            <a:endParaRPr lang="en-US"/>
          </a:p>
        </p:txBody>
      </p:sp>
      <p:sp>
        <p:nvSpPr>
          <p:cNvPr id="48156" name="Rectangle 27"/>
          <p:cNvSpPr>
            <a:spLocks/>
          </p:cNvSpPr>
          <p:nvPr/>
        </p:nvSpPr>
        <p:spPr bwMode="auto">
          <a:xfrm>
            <a:off x="2286000" y="2133600"/>
            <a:ext cx="4267200" cy="2133600"/>
          </a:xfrm>
          <a:prstGeom prst="rect">
            <a:avLst/>
          </a:prstGeom>
          <a:noFill/>
          <a:ln w="38100">
            <a:solidFill>
              <a:schemeClr val="tx1"/>
            </a:solidFill>
            <a:miter lim="800000"/>
            <a:headEnd/>
            <a:tailEnd/>
          </a:ln>
        </p:spPr>
        <p:txBody>
          <a:bodyPr lIns="0" tIns="0" rIns="0" bIns="0"/>
          <a:lstStyle/>
          <a:p>
            <a:endParaRPr lang="en-US"/>
          </a:p>
        </p:txBody>
      </p:sp>
      <p:sp>
        <p:nvSpPr>
          <p:cNvPr id="48157" name="Rectangle 28"/>
          <p:cNvSpPr>
            <a:spLocks/>
          </p:cNvSpPr>
          <p:nvPr/>
        </p:nvSpPr>
        <p:spPr bwMode="auto">
          <a:xfrm>
            <a:off x="5486400" y="2667000"/>
            <a:ext cx="533400" cy="1066800"/>
          </a:xfrm>
          <a:prstGeom prst="rect">
            <a:avLst/>
          </a:prstGeom>
          <a:noFill/>
          <a:ln w="38100">
            <a:solidFill>
              <a:schemeClr val="tx1"/>
            </a:solidFill>
            <a:miter lim="800000"/>
            <a:headEnd/>
            <a:tailEnd/>
          </a:ln>
        </p:spPr>
        <p:txBody>
          <a:bodyPr lIns="0" tIns="0" rIns="0" bIns="0"/>
          <a:lstStyle/>
          <a:p>
            <a:endParaRPr lang="en-US"/>
          </a:p>
        </p:txBody>
      </p:sp>
      <p:sp>
        <p:nvSpPr>
          <p:cNvPr id="48158" name="Line 29"/>
          <p:cNvSpPr>
            <a:spLocks noChangeShapeType="1"/>
          </p:cNvSpPr>
          <p:nvPr/>
        </p:nvSpPr>
        <p:spPr bwMode="auto">
          <a:xfrm>
            <a:off x="3300413" y="2400300"/>
            <a:ext cx="271462" cy="1588"/>
          </a:xfrm>
          <a:prstGeom prst="line">
            <a:avLst/>
          </a:prstGeom>
          <a:noFill/>
          <a:ln w="9525">
            <a:solidFill>
              <a:srgbClr val="FF0000"/>
            </a:solidFill>
            <a:round/>
            <a:headEnd/>
            <a:tailEnd type="triangle" w="med" len="med"/>
          </a:ln>
        </p:spPr>
        <p:txBody>
          <a:bodyPr lIns="0" tIns="0" rIns="0" bIns="0"/>
          <a:lstStyle/>
          <a:p>
            <a:endParaRPr lang="en-US"/>
          </a:p>
        </p:txBody>
      </p:sp>
      <p:sp>
        <p:nvSpPr>
          <p:cNvPr id="48159" name="Oval 30"/>
          <p:cNvSpPr>
            <a:spLocks/>
          </p:cNvSpPr>
          <p:nvPr/>
        </p:nvSpPr>
        <p:spPr bwMode="auto">
          <a:xfrm>
            <a:off x="2895600" y="2209800"/>
            <a:ext cx="381000" cy="3810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48160" name="Line 31"/>
          <p:cNvSpPr>
            <a:spLocks noChangeShapeType="1"/>
          </p:cNvSpPr>
          <p:nvPr/>
        </p:nvSpPr>
        <p:spPr bwMode="auto">
          <a:xfrm rot="10800000" flipH="1">
            <a:off x="3090863" y="1876425"/>
            <a:ext cx="1587" cy="304800"/>
          </a:xfrm>
          <a:prstGeom prst="line">
            <a:avLst/>
          </a:prstGeom>
          <a:noFill/>
          <a:ln w="9525">
            <a:solidFill>
              <a:srgbClr val="009900"/>
            </a:solidFill>
            <a:round/>
            <a:headEnd/>
            <a:tailEnd type="triangle" w="med" len="med"/>
          </a:ln>
        </p:spPr>
        <p:txBody>
          <a:bodyPr lIns="0" tIns="0" rIns="0" bIns="0"/>
          <a:lstStyle/>
          <a:p>
            <a:endParaRPr lang="en-US"/>
          </a:p>
        </p:txBody>
      </p:sp>
      <p:sp>
        <p:nvSpPr>
          <p:cNvPr id="48161" name="Line 32"/>
          <p:cNvSpPr>
            <a:spLocks noChangeShapeType="1"/>
          </p:cNvSpPr>
          <p:nvPr/>
        </p:nvSpPr>
        <p:spPr bwMode="auto">
          <a:xfrm>
            <a:off x="3086100" y="2586038"/>
            <a:ext cx="1588" cy="257175"/>
          </a:xfrm>
          <a:prstGeom prst="line">
            <a:avLst/>
          </a:prstGeom>
          <a:noFill/>
          <a:ln w="9525">
            <a:solidFill>
              <a:srgbClr val="009900"/>
            </a:solidFill>
            <a:round/>
            <a:headEnd/>
            <a:tailEnd type="triangle" w="med" len="med"/>
          </a:ln>
        </p:spPr>
        <p:txBody>
          <a:bodyPr lIns="0" tIns="0" rIns="0" bIns="0"/>
          <a:lstStyle/>
          <a:p>
            <a:endParaRPr lang="en-US"/>
          </a:p>
        </p:txBody>
      </p:sp>
      <p:sp>
        <p:nvSpPr>
          <p:cNvPr id="48162" name="Line 33"/>
          <p:cNvSpPr>
            <a:spLocks noChangeShapeType="1"/>
          </p:cNvSpPr>
          <p:nvPr/>
        </p:nvSpPr>
        <p:spPr bwMode="auto">
          <a:xfrm flipH="1">
            <a:off x="2643188" y="2400300"/>
            <a:ext cx="242887" cy="1588"/>
          </a:xfrm>
          <a:prstGeom prst="line">
            <a:avLst/>
          </a:prstGeom>
          <a:noFill/>
          <a:ln w="9525">
            <a:solidFill>
              <a:srgbClr val="FF0000"/>
            </a:solidFill>
            <a:round/>
            <a:headEnd/>
            <a:tailEnd type="triangle" w="med" len="med"/>
          </a:ln>
        </p:spPr>
        <p:txBody>
          <a:bodyPr lIns="0" tIns="0" rIns="0" bIns="0"/>
          <a:lstStyle/>
          <a:p>
            <a:endParaRPr lang="en-US"/>
          </a:p>
        </p:txBody>
      </p:sp>
      <p:sp>
        <p:nvSpPr>
          <p:cNvPr id="48163" name="Rectangle 34"/>
          <p:cNvSpPr>
            <a:spLocks/>
          </p:cNvSpPr>
          <p:nvPr/>
        </p:nvSpPr>
        <p:spPr bwMode="auto">
          <a:xfrm>
            <a:off x="2286000" y="4724400"/>
            <a:ext cx="4267200" cy="228600"/>
          </a:xfrm>
          <a:prstGeom prst="rect">
            <a:avLst/>
          </a:prstGeom>
          <a:gradFill rotWithShape="0">
            <a:gsLst>
              <a:gs pos="0">
                <a:srgbClr val="FFFFFF"/>
              </a:gs>
              <a:gs pos="100000">
                <a:srgbClr val="000000"/>
              </a:gs>
            </a:gsLst>
            <a:lin ang="0" scaled="1"/>
          </a:gradFill>
          <a:ln w="9525">
            <a:solidFill>
              <a:schemeClr val="tx1"/>
            </a:solidFill>
            <a:round/>
            <a:headEnd/>
            <a:tailEnd/>
          </a:ln>
        </p:spPr>
        <p:txBody>
          <a:bodyPr lIns="0" tIns="0" rIns="0" bIns="0"/>
          <a:lstStyle/>
          <a:p>
            <a:endParaRPr lang="en-US"/>
          </a:p>
        </p:txBody>
      </p:sp>
      <p:sp>
        <p:nvSpPr>
          <p:cNvPr id="48164" name="Rectangle 35"/>
          <p:cNvSpPr>
            <a:spLocks/>
          </p:cNvSpPr>
          <p:nvPr/>
        </p:nvSpPr>
        <p:spPr bwMode="auto">
          <a:xfrm>
            <a:off x="6283325" y="4914900"/>
            <a:ext cx="282575" cy="381000"/>
          </a:xfrm>
          <a:prstGeom prst="rect">
            <a:avLst/>
          </a:prstGeom>
          <a:noFill/>
          <a:ln w="12700">
            <a:noFill/>
            <a:miter lim="800000"/>
            <a:headEnd/>
            <a:tailEnd/>
          </a:ln>
        </p:spPr>
        <p:txBody>
          <a:bodyPr wrap="none" lIns="0" tIns="0" rIns="40639" bIns="0" anchor="ctr">
            <a:spAutoFit/>
          </a:bodyPr>
          <a:lstStyle/>
          <a:p>
            <a:pPr marL="39688" algn="r"/>
            <a:r>
              <a:rPr lang="en-US" sz="2000">
                <a:solidFill>
                  <a:schemeClr val="tx1"/>
                </a:solidFill>
                <a:latin typeface="Times New Roman" pitchFamily="18" charset="0"/>
                <a:cs typeface="Times New Roman" pitchFamily="18" charset="0"/>
                <a:sym typeface="Times New Roman" pitchFamily="18" charset="0"/>
              </a:rPr>
              <a:t>1</a:t>
            </a:r>
          </a:p>
        </p:txBody>
      </p:sp>
      <p:sp>
        <p:nvSpPr>
          <p:cNvPr id="48165" name="Rectangle 36"/>
          <p:cNvSpPr>
            <a:spLocks/>
          </p:cNvSpPr>
          <p:nvPr/>
        </p:nvSpPr>
        <p:spPr bwMode="auto">
          <a:xfrm>
            <a:off x="2286000" y="4914900"/>
            <a:ext cx="280988" cy="381000"/>
          </a:xfrm>
          <a:prstGeom prst="rect">
            <a:avLst/>
          </a:prstGeom>
          <a:noFill/>
          <a:ln w="12700">
            <a:noFill/>
            <a:miter lim="800000"/>
            <a:headEnd/>
            <a:tailEnd/>
          </a:ln>
        </p:spPr>
        <p:txBody>
          <a:bodyPr wrap="none" lIns="0" tIns="0" rIns="40639" bIns="0" anchor="ctr">
            <a:spAutoFit/>
          </a:bodyPr>
          <a:lstStyle/>
          <a:p>
            <a:pPr marL="39688"/>
            <a:r>
              <a:rPr lang="en-US" sz="2000">
                <a:solidFill>
                  <a:schemeClr val="tx1"/>
                </a:solidFill>
                <a:latin typeface="Times New Roman" pitchFamily="18" charset="0"/>
                <a:cs typeface="Times New Roman" pitchFamily="18" charset="0"/>
                <a:sym typeface="Times New Roman" pitchFamily="18" charset="0"/>
              </a:rPr>
              <a:t>0</a:t>
            </a:r>
          </a:p>
        </p:txBody>
      </p:sp>
      <p:sp>
        <p:nvSpPr>
          <p:cNvPr id="48166" name="Rectangle 37"/>
          <p:cNvSpPr>
            <a:spLocks/>
          </p:cNvSpPr>
          <p:nvPr/>
        </p:nvSpPr>
        <p:spPr bwMode="auto">
          <a:xfrm>
            <a:off x="1122363" y="4902200"/>
            <a:ext cx="661987" cy="406400"/>
          </a:xfrm>
          <a:prstGeom prst="rect">
            <a:avLst/>
          </a:prstGeom>
          <a:noFill/>
          <a:ln w="12700">
            <a:noFill/>
            <a:miter lim="800000"/>
            <a:headEnd/>
            <a:tailEnd/>
          </a:ln>
        </p:spPr>
        <p:txBody>
          <a:bodyPr wrap="none" lIns="0" tIns="0" rIns="40639" bIns="0" anchor="ctr">
            <a:spAutoFit/>
          </a:bodyPr>
          <a:lstStyle/>
          <a:p>
            <a:pPr marL="39688" algn="ctr"/>
            <a:r>
              <a:rPr lang="en-US" sz="2000">
                <a:solidFill>
                  <a:schemeClr val="tx1"/>
                </a:solidFill>
                <a:latin typeface="Tahoma" charset="0"/>
                <a:cs typeface="Tahoma" charset="0"/>
                <a:sym typeface="Tahoma" charset="0"/>
              </a:rPr>
              <a:t>Prob</a:t>
            </a:r>
          </a:p>
        </p:txBody>
      </p:sp>
      <p:sp>
        <p:nvSpPr>
          <p:cNvPr id="49190" name="AutoShape 38"/>
          <p:cNvSpPr>
            <a:spLocks/>
          </p:cNvSpPr>
          <p:nvPr/>
        </p:nvSpPr>
        <p:spPr bwMode="auto">
          <a:xfrm>
            <a:off x="3276600" y="2286000"/>
            <a:ext cx="457200" cy="228600"/>
          </a:xfrm>
          <a:prstGeom prst="rightArrow">
            <a:avLst>
              <a:gd name="adj1" fmla="val 50000"/>
              <a:gd name="adj2" fmla="val 50000"/>
            </a:avLst>
          </a:prstGeom>
          <a:solidFill>
            <a:schemeClr val="accent1"/>
          </a:solidFill>
          <a:ln w="9525">
            <a:solidFill>
              <a:schemeClr val="tx1"/>
            </a:solidFill>
            <a:round/>
            <a:headEnd/>
            <a:tailEnd/>
          </a:ln>
        </p:spPr>
        <p:txBody>
          <a:bodyPr lIns="0" tIns="0" rIns="0" bIns="0"/>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9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49155" name="Rectangle 2"/>
          <p:cNvSpPr>
            <a:spLocks noGrp="1" noChangeArrowheads="1"/>
          </p:cNvSpPr>
          <p:nvPr>
            <p:ph type="title"/>
          </p:nvPr>
        </p:nvSpPr>
        <p:spPr/>
        <p:txBody>
          <a:bodyPr rIns="132080"/>
          <a:lstStyle/>
          <a:p>
            <a:pPr indent="0" eaLnBrk="1" hangingPunct="1"/>
            <a:r>
              <a:rPr lang="en-US" sz="4000" smtClean="0"/>
              <a:t>Example: Robot Localization</a:t>
            </a:r>
          </a:p>
        </p:txBody>
      </p:sp>
      <p:sp>
        <p:nvSpPr>
          <p:cNvPr id="49156" name="Rectangle 3"/>
          <p:cNvSpPr>
            <a:spLocks noGrp="1" noChangeArrowheads="1"/>
          </p:cNvSpPr>
          <p:nvPr>
            <p:ph type="body" idx="1"/>
          </p:nvPr>
        </p:nvSpPr>
        <p:spPr>
          <a:xfrm>
            <a:off x="628650" y="5767388"/>
            <a:ext cx="7772400" cy="1090612"/>
          </a:xfrm>
        </p:spPr>
        <p:txBody>
          <a:bodyPr rIns="132080"/>
          <a:lstStyle/>
          <a:p>
            <a:pPr algn="ctr" eaLnBrk="1" hangingPunct="1">
              <a:buFont typeface="Wingdings" pitchFamily="2" charset="2"/>
              <a:buNone/>
            </a:pPr>
            <a:r>
              <a:rPr lang="en-US" smtClean="0"/>
              <a:t>t=2</a:t>
            </a:r>
          </a:p>
        </p:txBody>
      </p:sp>
      <p:sp>
        <p:nvSpPr>
          <p:cNvPr id="49157" name="Rectangle 4"/>
          <p:cNvSpPr>
            <a:spLocks/>
          </p:cNvSpPr>
          <p:nvPr/>
        </p:nvSpPr>
        <p:spPr bwMode="auto">
          <a:xfrm>
            <a:off x="2286000" y="2133600"/>
            <a:ext cx="533400" cy="533400"/>
          </a:xfrm>
          <a:prstGeom prst="rect">
            <a:avLst/>
          </a:prstGeom>
          <a:noFill/>
          <a:ln w="9525">
            <a:solidFill>
              <a:schemeClr val="tx1"/>
            </a:solidFill>
            <a:round/>
            <a:headEnd/>
            <a:tailEnd/>
          </a:ln>
        </p:spPr>
        <p:txBody>
          <a:bodyPr lIns="0" tIns="0" rIns="0" bIns="0"/>
          <a:lstStyle/>
          <a:p>
            <a:endParaRPr lang="en-US"/>
          </a:p>
        </p:txBody>
      </p:sp>
      <p:sp>
        <p:nvSpPr>
          <p:cNvPr id="49158" name="Rectangle 5"/>
          <p:cNvSpPr>
            <a:spLocks/>
          </p:cNvSpPr>
          <p:nvPr/>
        </p:nvSpPr>
        <p:spPr bwMode="auto">
          <a:xfrm>
            <a:off x="2819400" y="2133600"/>
            <a:ext cx="533400" cy="533400"/>
          </a:xfrm>
          <a:prstGeom prst="rect">
            <a:avLst/>
          </a:prstGeom>
          <a:solidFill>
            <a:srgbClr val="C0C0C0"/>
          </a:solidFill>
          <a:ln w="9525">
            <a:solidFill>
              <a:schemeClr val="tx1"/>
            </a:solidFill>
            <a:round/>
            <a:headEnd/>
            <a:tailEnd/>
          </a:ln>
        </p:spPr>
        <p:txBody>
          <a:bodyPr lIns="0" tIns="0" rIns="0" bIns="0"/>
          <a:lstStyle/>
          <a:p>
            <a:endParaRPr lang="en-US"/>
          </a:p>
        </p:txBody>
      </p:sp>
      <p:sp>
        <p:nvSpPr>
          <p:cNvPr id="49159" name="Rectangle 6"/>
          <p:cNvSpPr>
            <a:spLocks/>
          </p:cNvSpPr>
          <p:nvPr/>
        </p:nvSpPr>
        <p:spPr bwMode="auto">
          <a:xfrm>
            <a:off x="3352800" y="2133600"/>
            <a:ext cx="533400" cy="533400"/>
          </a:xfrm>
          <a:prstGeom prst="rect">
            <a:avLst/>
          </a:prstGeom>
          <a:solidFill>
            <a:srgbClr val="5F5F5F"/>
          </a:solidFill>
          <a:ln w="9525">
            <a:solidFill>
              <a:schemeClr val="tx1"/>
            </a:solidFill>
            <a:round/>
            <a:headEnd/>
            <a:tailEnd/>
          </a:ln>
        </p:spPr>
        <p:txBody>
          <a:bodyPr lIns="0" tIns="0" rIns="0" bIns="0"/>
          <a:lstStyle/>
          <a:p>
            <a:endParaRPr lang="en-US"/>
          </a:p>
        </p:txBody>
      </p:sp>
      <p:sp>
        <p:nvSpPr>
          <p:cNvPr id="49160" name="Rectangle 7"/>
          <p:cNvSpPr>
            <a:spLocks/>
          </p:cNvSpPr>
          <p:nvPr/>
        </p:nvSpPr>
        <p:spPr bwMode="auto">
          <a:xfrm>
            <a:off x="3886200" y="2133600"/>
            <a:ext cx="533400" cy="533400"/>
          </a:xfrm>
          <a:prstGeom prst="rect">
            <a:avLst/>
          </a:prstGeom>
          <a:solidFill>
            <a:srgbClr val="5F5F5F"/>
          </a:solidFill>
          <a:ln w="9525">
            <a:solidFill>
              <a:schemeClr val="tx1"/>
            </a:solidFill>
            <a:round/>
            <a:headEnd/>
            <a:tailEnd/>
          </a:ln>
        </p:spPr>
        <p:txBody>
          <a:bodyPr lIns="0" tIns="0" rIns="0" bIns="0"/>
          <a:lstStyle/>
          <a:p>
            <a:endParaRPr lang="en-US"/>
          </a:p>
        </p:txBody>
      </p:sp>
      <p:sp>
        <p:nvSpPr>
          <p:cNvPr id="49161" name="Rectangle 8"/>
          <p:cNvSpPr>
            <a:spLocks/>
          </p:cNvSpPr>
          <p:nvPr/>
        </p:nvSpPr>
        <p:spPr bwMode="auto">
          <a:xfrm>
            <a:off x="4419600" y="2133600"/>
            <a:ext cx="533400" cy="533400"/>
          </a:xfrm>
          <a:prstGeom prst="rect">
            <a:avLst/>
          </a:prstGeom>
          <a:solidFill>
            <a:srgbClr val="5F5F5F"/>
          </a:solidFill>
          <a:ln w="9525">
            <a:solidFill>
              <a:schemeClr val="tx1"/>
            </a:solidFill>
            <a:round/>
            <a:headEnd/>
            <a:tailEnd/>
          </a:ln>
        </p:spPr>
        <p:txBody>
          <a:bodyPr lIns="0" tIns="0" rIns="0" bIns="0"/>
          <a:lstStyle/>
          <a:p>
            <a:endParaRPr lang="en-US"/>
          </a:p>
        </p:txBody>
      </p:sp>
      <p:sp>
        <p:nvSpPr>
          <p:cNvPr id="49162" name="Rectangle 9"/>
          <p:cNvSpPr>
            <a:spLocks/>
          </p:cNvSpPr>
          <p:nvPr/>
        </p:nvSpPr>
        <p:spPr bwMode="auto">
          <a:xfrm>
            <a:off x="4953000" y="2133600"/>
            <a:ext cx="533400" cy="533400"/>
          </a:xfrm>
          <a:prstGeom prst="rect">
            <a:avLst/>
          </a:prstGeom>
          <a:solidFill>
            <a:srgbClr val="C0C0C0"/>
          </a:solidFill>
          <a:ln w="9525">
            <a:solidFill>
              <a:schemeClr val="tx1"/>
            </a:solidFill>
            <a:round/>
            <a:headEnd/>
            <a:tailEnd/>
          </a:ln>
        </p:spPr>
        <p:txBody>
          <a:bodyPr lIns="0" tIns="0" rIns="0" bIns="0"/>
          <a:lstStyle/>
          <a:p>
            <a:endParaRPr lang="en-US"/>
          </a:p>
        </p:txBody>
      </p:sp>
      <p:sp>
        <p:nvSpPr>
          <p:cNvPr id="49163" name="Rectangle 10"/>
          <p:cNvSpPr>
            <a:spLocks/>
          </p:cNvSpPr>
          <p:nvPr/>
        </p:nvSpPr>
        <p:spPr bwMode="auto">
          <a:xfrm>
            <a:off x="5486400" y="2133600"/>
            <a:ext cx="533400" cy="533400"/>
          </a:xfrm>
          <a:prstGeom prst="rect">
            <a:avLst/>
          </a:prstGeom>
          <a:solidFill>
            <a:srgbClr val="C0C0C0"/>
          </a:solidFill>
          <a:ln w="9525">
            <a:solidFill>
              <a:schemeClr val="tx1"/>
            </a:solidFill>
            <a:round/>
            <a:headEnd/>
            <a:tailEnd/>
          </a:ln>
        </p:spPr>
        <p:txBody>
          <a:bodyPr lIns="0" tIns="0" rIns="0" bIns="0"/>
          <a:lstStyle/>
          <a:p>
            <a:endParaRPr lang="en-US"/>
          </a:p>
        </p:txBody>
      </p:sp>
      <p:sp>
        <p:nvSpPr>
          <p:cNvPr id="49164" name="Rectangle 11"/>
          <p:cNvSpPr>
            <a:spLocks/>
          </p:cNvSpPr>
          <p:nvPr/>
        </p:nvSpPr>
        <p:spPr bwMode="auto">
          <a:xfrm>
            <a:off x="6019800" y="2133600"/>
            <a:ext cx="533400" cy="533400"/>
          </a:xfrm>
          <a:prstGeom prst="rect">
            <a:avLst/>
          </a:prstGeom>
          <a:noFill/>
          <a:ln w="9525">
            <a:solidFill>
              <a:schemeClr val="tx1"/>
            </a:solidFill>
            <a:round/>
            <a:headEnd/>
            <a:tailEnd/>
          </a:ln>
        </p:spPr>
        <p:txBody>
          <a:bodyPr lIns="0" tIns="0" rIns="0" bIns="0"/>
          <a:lstStyle/>
          <a:p>
            <a:endParaRPr lang="en-US"/>
          </a:p>
        </p:txBody>
      </p:sp>
      <p:sp>
        <p:nvSpPr>
          <p:cNvPr id="49165" name="Rectangle 12"/>
          <p:cNvSpPr>
            <a:spLocks/>
          </p:cNvSpPr>
          <p:nvPr/>
        </p:nvSpPr>
        <p:spPr bwMode="auto">
          <a:xfrm>
            <a:off x="2286000" y="2667000"/>
            <a:ext cx="533400" cy="533400"/>
          </a:xfrm>
          <a:prstGeom prst="rect">
            <a:avLst/>
          </a:prstGeom>
          <a:noFill/>
          <a:ln w="9525">
            <a:solidFill>
              <a:schemeClr val="tx1"/>
            </a:solidFill>
            <a:round/>
            <a:headEnd/>
            <a:tailEnd/>
          </a:ln>
        </p:spPr>
        <p:txBody>
          <a:bodyPr lIns="0" tIns="0" rIns="0" bIns="0"/>
          <a:lstStyle/>
          <a:p>
            <a:endParaRPr lang="en-US"/>
          </a:p>
        </p:txBody>
      </p:sp>
      <p:sp>
        <p:nvSpPr>
          <p:cNvPr id="49166" name="Rectangle 13"/>
          <p:cNvSpPr>
            <a:spLocks/>
          </p:cNvSpPr>
          <p:nvPr/>
        </p:nvSpPr>
        <p:spPr bwMode="auto">
          <a:xfrm>
            <a:off x="4953000" y="2667000"/>
            <a:ext cx="533400" cy="533400"/>
          </a:xfrm>
          <a:prstGeom prst="rect">
            <a:avLst/>
          </a:prstGeom>
          <a:noFill/>
          <a:ln w="9525">
            <a:solidFill>
              <a:schemeClr val="tx1"/>
            </a:solidFill>
            <a:round/>
            <a:headEnd/>
            <a:tailEnd/>
          </a:ln>
        </p:spPr>
        <p:txBody>
          <a:bodyPr lIns="0" tIns="0" rIns="0" bIns="0"/>
          <a:lstStyle/>
          <a:p>
            <a:endParaRPr lang="en-US"/>
          </a:p>
        </p:txBody>
      </p:sp>
      <p:sp>
        <p:nvSpPr>
          <p:cNvPr id="49167" name="Rectangle 14"/>
          <p:cNvSpPr>
            <a:spLocks/>
          </p:cNvSpPr>
          <p:nvPr/>
        </p:nvSpPr>
        <p:spPr bwMode="auto">
          <a:xfrm>
            <a:off x="6019800" y="2667000"/>
            <a:ext cx="533400" cy="533400"/>
          </a:xfrm>
          <a:prstGeom prst="rect">
            <a:avLst/>
          </a:prstGeom>
          <a:noFill/>
          <a:ln w="9525">
            <a:solidFill>
              <a:schemeClr val="tx1"/>
            </a:solidFill>
            <a:round/>
            <a:headEnd/>
            <a:tailEnd/>
          </a:ln>
        </p:spPr>
        <p:txBody>
          <a:bodyPr lIns="0" tIns="0" rIns="0" bIns="0"/>
          <a:lstStyle/>
          <a:p>
            <a:endParaRPr lang="en-US"/>
          </a:p>
        </p:txBody>
      </p:sp>
      <p:sp>
        <p:nvSpPr>
          <p:cNvPr id="49168" name="Rectangle 15"/>
          <p:cNvSpPr>
            <a:spLocks/>
          </p:cNvSpPr>
          <p:nvPr/>
        </p:nvSpPr>
        <p:spPr bwMode="auto">
          <a:xfrm>
            <a:off x="2286000" y="3200400"/>
            <a:ext cx="533400" cy="533400"/>
          </a:xfrm>
          <a:prstGeom prst="rect">
            <a:avLst/>
          </a:prstGeom>
          <a:noFill/>
          <a:ln w="9525">
            <a:solidFill>
              <a:schemeClr val="tx1"/>
            </a:solidFill>
            <a:round/>
            <a:headEnd/>
            <a:tailEnd/>
          </a:ln>
        </p:spPr>
        <p:txBody>
          <a:bodyPr lIns="0" tIns="0" rIns="0" bIns="0"/>
          <a:lstStyle/>
          <a:p>
            <a:endParaRPr lang="en-US"/>
          </a:p>
        </p:txBody>
      </p:sp>
      <p:sp>
        <p:nvSpPr>
          <p:cNvPr id="49169" name="Rectangle 16"/>
          <p:cNvSpPr>
            <a:spLocks/>
          </p:cNvSpPr>
          <p:nvPr/>
        </p:nvSpPr>
        <p:spPr bwMode="auto">
          <a:xfrm>
            <a:off x="4953000" y="3200400"/>
            <a:ext cx="533400" cy="533400"/>
          </a:xfrm>
          <a:prstGeom prst="rect">
            <a:avLst/>
          </a:prstGeom>
          <a:noFill/>
          <a:ln w="9525">
            <a:solidFill>
              <a:schemeClr val="tx1"/>
            </a:solidFill>
            <a:round/>
            <a:headEnd/>
            <a:tailEnd/>
          </a:ln>
        </p:spPr>
        <p:txBody>
          <a:bodyPr lIns="0" tIns="0" rIns="0" bIns="0"/>
          <a:lstStyle/>
          <a:p>
            <a:endParaRPr lang="en-US"/>
          </a:p>
        </p:txBody>
      </p:sp>
      <p:sp>
        <p:nvSpPr>
          <p:cNvPr id="49170" name="Rectangle 17"/>
          <p:cNvSpPr>
            <a:spLocks/>
          </p:cNvSpPr>
          <p:nvPr/>
        </p:nvSpPr>
        <p:spPr bwMode="auto">
          <a:xfrm>
            <a:off x="6019800" y="3200400"/>
            <a:ext cx="533400" cy="533400"/>
          </a:xfrm>
          <a:prstGeom prst="rect">
            <a:avLst/>
          </a:prstGeom>
          <a:noFill/>
          <a:ln w="9525">
            <a:solidFill>
              <a:schemeClr val="tx1"/>
            </a:solidFill>
            <a:round/>
            <a:headEnd/>
            <a:tailEnd/>
          </a:ln>
        </p:spPr>
        <p:txBody>
          <a:bodyPr lIns="0" tIns="0" rIns="0" bIns="0"/>
          <a:lstStyle/>
          <a:p>
            <a:endParaRPr lang="en-US"/>
          </a:p>
        </p:txBody>
      </p:sp>
      <p:sp>
        <p:nvSpPr>
          <p:cNvPr id="49171" name="Rectangle 18"/>
          <p:cNvSpPr>
            <a:spLocks/>
          </p:cNvSpPr>
          <p:nvPr/>
        </p:nvSpPr>
        <p:spPr bwMode="auto">
          <a:xfrm>
            <a:off x="2286000" y="3733800"/>
            <a:ext cx="533400" cy="533400"/>
          </a:xfrm>
          <a:prstGeom prst="rect">
            <a:avLst/>
          </a:prstGeom>
          <a:noFill/>
          <a:ln w="9525">
            <a:solidFill>
              <a:schemeClr val="tx1"/>
            </a:solidFill>
            <a:round/>
            <a:headEnd/>
            <a:tailEnd/>
          </a:ln>
        </p:spPr>
        <p:txBody>
          <a:bodyPr lIns="0" tIns="0" rIns="0" bIns="0"/>
          <a:lstStyle/>
          <a:p>
            <a:endParaRPr lang="en-US"/>
          </a:p>
        </p:txBody>
      </p:sp>
      <p:sp>
        <p:nvSpPr>
          <p:cNvPr id="49172" name="Rectangle 19"/>
          <p:cNvSpPr>
            <a:spLocks/>
          </p:cNvSpPr>
          <p:nvPr/>
        </p:nvSpPr>
        <p:spPr bwMode="auto">
          <a:xfrm>
            <a:off x="2819400" y="3733800"/>
            <a:ext cx="533400" cy="533400"/>
          </a:xfrm>
          <a:prstGeom prst="rect">
            <a:avLst/>
          </a:prstGeom>
          <a:solidFill>
            <a:srgbClr val="C0C0C0"/>
          </a:solidFill>
          <a:ln w="9525">
            <a:solidFill>
              <a:schemeClr val="tx1"/>
            </a:solidFill>
            <a:round/>
            <a:headEnd/>
            <a:tailEnd/>
          </a:ln>
        </p:spPr>
        <p:txBody>
          <a:bodyPr lIns="0" tIns="0" rIns="0" bIns="0"/>
          <a:lstStyle/>
          <a:p>
            <a:endParaRPr lang="en-US"/>
          </a:p>
        </p:txBody>
      </p:sp>
      <p:sp>
        <p:nvSpPr>
          <p:cNvPr id="49173" name="Rectangle 20"/>
          <p:cNvSpPr>
            <a:spLocks/>
          </p:cNvSpPr>
          <p:nvPr/>
        </p:nvSpPr>
        <p:spPr bwMode="auto">
          <a:xfrm>
            <a:off x="3352800" y="3733800"/>
            <a:ext cx="533400" cy="533400"/>
          </a:xfrm>
          <a:prstGeom prst="rect">
            <a:avLst/>
          </a:prstGeom>
          <a:solidFill>
            <a:srgbClr val="5F5F5F"/>
          </a:solidFill>
          <a:ln w="9525">
            <a:solidFill>
              <a:schemeClr val="tx1"/>
            </a:solidFill>
            <a:round/>
            <a:headEnd/>
            <a:tailEnd/>
          </a:ln>
        </p:spPr>
        <p:txBody>
          <a:bodyPr lIns="0" tIns="0" rIns="0" bIns="0"/>
          <a:lstStyle/>
          <a:p>
            <a:endParaRPr lang="en-US"/>
          </a:p>
        </p:txBody>
      </p:sp>
      <p:sp>
        <p:nvSpPr>
          <p:cNvPr id="49174" name="Rectangle 21"/>
          <p:cNvSpPr>
            <a:spLocks/>
          </p:cNvSpPr>
          <p:nvPr/>
        </p:nvSpPr>
        <p:spPr bwMode="auto">
          <a:xfrm>
            <a:off x="3886200" y="3733800"/>
            <a:ext cx="533400" cy="533400"/>
          </a:xfrm>
          <a:prstGeom prst="rect">
            <a:avLst/>
          </a:prstGeom>
          <a:solidFill>
            <a:srgbClr val="5F5F5F"/>
          </a:solidFill>
          <a:ln w="9525">
            <a:solidFill>
              <a:schemeClr val="tx1"/>
            </a:solidFill>
            <a:round/>
            <a:headEnd/>
            <a:tailEnd/>
          </a:ln>
        </p:spPr>
        <p:txBody>
          <a:bodyPr lIns="0" tIns="0" rIns="0" bIns="0"/>
          <a:lstStyle/>
          <a:p>
            <a:endParaRPr lang="en-US"/>
          </a:p>
        </p:txBody>
      </p:sp>
      <p:sp>
        <p:nvSpPr>
          <p:cNvPr id="49175" name="Rectangle 22"/>
          <p:cNvSpPr>
            <a:spLocks/>
          </p:cNvSpPr>
          <p:nvPr/>
        </p:nvSpPr>
        <p:spPr bwMode="auto">
          <a:xfrm>
            <a:off x="4419600" y="3733800"/>
            <a:ext cx="533400" cy="533400"/>
          </a:xfrm>
          <a:prstGeom prst="rect">
            <a:avLst/>
          </a:prstGeom>
          <a:solidFill>
            <a:srgbClr val="5F5F5F"/>
          </a:solidFill>
          <a:ln w="9525">
            <a:solidFill>
              <a:schemeClr val="tx1"/>
            </a:solidFill>
            <a:round/>
            <a:headEnd/>
            <a:tailEnd/>
          </a:ln>
        </p:spPr>
        <p:txBody>
          <a:bodyPr lIns="0" tIns="0" rIns="0" bIns="0"/>
          <a:lstStyle/>
          <a:p>
            <a:endParaRPr lang="en-US"/>
          </a:p>
        </p:txBody>
      </p:sp>
      <p:sp>
        <p:nvSpPr>
          <p:cNvPr id="49176" name="Rectangle 23"/>
          <p:cNvSpPr>
            <a:spLocks/>
          </p:cNvSpPr>
          <p:nvPr/>
        </p:nvSpPr>
        <p:spPr bwMode="auto">
          <a:xfrm>
            <a:off x="4953000" y="3733800"/>
            <a:ext cx="533400" cy="533400"/>
          </a:xfrm>
          <a:prstGeom prst="rect">
            <a:avLst/>
          </a:prstGeom>
          <a:solidFill>
            <a:srgbClr val="C0C0C0"/>
          </a:solidFill>
          <a:ln w="9525">
            <a:solidFill>
              <a:schemeClr val="tx1"/>
            </a:solidFill>
            <a:round/>
            <a:headEnd/>
            <a:tailEnd/>
          </a:ln>
        </p:spPr>
        <p:txBody>
          <a:bodyPr lIns="0" tIns="0" rIns="0" bIns="0"/>
          <a:lstStyle/>
          <a:p>
            <a:endParaRPr lang="en-US"/>
          </a:p>
        </p:txBody>
      </p:sp>
      <p:sp>
        <p:nvSpPr>
          <p:cNvPr id="49177" name="Rectangle 24"/>
          <p:cNvSpPr>
            <a:spLocks/>
          </p:cNvSpPr>
          <p:nvPr/>
        </p:nvSpPr>
        <p:spPr bwMode="auto">
          <a:xfrm>
            <a:off x="5486400" y="3733800"/>
            <a:ext cx="533400" cy="533400"/>
          </a:xfrm>
          <a:prstGeom prst="rect">
            <a:avLst/>
          </a:prstGeom>
          <a:solidFill>
            <a:srgbClr val="C0C0C0"/>
          </a:solidFill>
          <a:ln w="9525">
            <a:solidFill>
              <a:schemeClr val="tx1"/>
            </a:solidFill>
            <a:round/>
            <a:headEnd/>
            <a:tailEnd/>
          </a:ln>
        </p:spPr>
        <p:txBody>
          <a:bodyPr lIns="0" tIns="0" rIns="0" bIns="0"/>
          <a:lstStyle/>
          <a:p>
            <a:endParaRPr lang="en-US"/>
          </a:p>
        </p:txBody>
      </p:sp>
      <p:sp>
        <p:nvSpPr>
          <p:cNvPr id="49178" name="Rectangle 25"/>
          <p:cNvSpPr>
            <a:spLocks/>
          </p:cNvSpPr>
          <p:nvPr/>
        </p:nvSpPr>
        <p:spPr bwMode="auto">
          <a:xfrm>
            <a:off x="6019800" y="3733800"/>
            <a:ext cx="533400" cy="533400"/>
          </a:xfrm>
          <a:prstGeom prst="rect">
            <a:avLst/>
          </a:prstGeom>
          <a:noFill/>
          <a:ln w="9525">
            <a:solidFill>
              <a:schemeClr val="tx1"/>
            </a:solidFill>
            <a:round/>
            <a:headEnd/>
            <a:tailEnd/>
          </a:ln>
        </p:spPr>
        <p:txBody>
          <a:bodyPr lIns="0" tIns="0" rIns="0" bIns="0"/>
          <a:lstStyle/>
          <a:p>
            <a:endParaRPr lang="en-US"/>
          </a:p>
        </p:txBody>
      </p:sp>
      <p:sp>
        <p:nvSpPr>
          <p:cNvPr id="49179" name="Rectangle 26"/>
          <p:cNvSpPr>
            <a:spLocks/>
          </p:cNvSpPr>
          <p:nvPr/>
        </p:nvSpPr>
        <p:spPr bwMode="auto">
          <a:xfrm>
            <a:off x="2819400" y="2667000"/>
            <a:ext cx="2133600" cy="1066800"/>
          </a:xfrm>
          <a:prstGeom prst="rect">
            <a:avLst/>
          </a:prstGeom>
          <a:solidFill>
            <a:srgbClr val="FFFFFF"/>
          </a:solidFill>
          <a:ln w="38100">
            <a:solidFill>
              <a:schemeClr val="tx1"/>
            </a:solidFill>
            <a:miter lim="800000"/>
            <a:headEnd/>
            <a:tailEnd/>
          </a:ln>
        </p:spPr>
        <p:txBody>
          <a:bodyPr lIns="0" tIns="0" rIns="0" bIns="0"/>
          <a:lstStyle/>
          <a:p>
            <a:endParaRPr lang="en-US"/>
          </a:p>
        </p:txBody>
      </p:sp>
      <p:sp>
        <p:nvSpPr>
          <p:cNvPr id="49180" name="Rectangle 27"/>
          <p:cNvSpPr>
            <a:spLocks/>
          </p:cNvSpPr>
          <p:nvPr/>
        </p:nvSpPr>
        <p:spPr bwMode="auto">
          <a:xfrm>
            <a:off x="2286000" y="2133600"/>
            <a:ext cx="4267200" cy="2133600"/>
          </a:xfrm>
          <a:prstGeom prst="rect">
            <a:avLst/>
          </a:prstGeom>
          <a:noFill/>
          <a:ln w="38100">
            <a:solidFill>
              <a:schemeClr val="tx1"/>
            </a:solidFill>
            <a:miter lim="800000"/>
            <a:headEnd/>
            <a:tailEnd/>
          </a:ln>
        </p:spPr>
        <p:txBody>
          <a:bodyPr lIns="0" tIns="0" rIns="0" bIns="0"/>
          <a:lstStyle/>
          <a:p>
            <a:endParaRPr lang="en-US"/>
          </a:p>
        </p:txBody>
      </p:sp>
      <p:sp>
        <p:nvSpPr>
          <p:cNvPr id="49181" name="Rectangle 28"/>
          <p:cNvSpPr>
            <a:spLocks/>
          </p:cNvSpPr>
          <p:nvPr/>
        </p:nvSpPr>
        <p:spPr bwMode="auto">
          <a:xfrm>
            <a:off x="5486400" y="2667000"/>
            <a:ext cx="533400" cy="1066800"/>
          </a:xfrm>
          <a:prstGeom prst="rect">
            <a:avLst/>
          </a:prstGeom>
          <a:noFill/>
          <a:ln w="38100">
            <a:solidFill>
              <a:schemeClr val="tx1"/>
            </a:solidFill>
            <a:miter lim="800000"/>
            <a:headEnd/>
            <a:tailEnd/>
          </a:ln>
        </p:spPr>
        <p:txBody>
          <a:bodyPr lIns="0" tIns="0" rIns="0" bIns="0"/>
          <a:lstStyle/>
          <a:p>
            <a:endParaRPr lang="en-US"/>
          </a:p>
        </p:txBody>
      </p:sp>
      <p:sp>
        <p:nvSpPr>
          <p:cNvPr id="49182" name="Line 29"/>
          <p:cNvSpPr>
            <a:spLocks noChangeShapeType="1"/>
          </p:cNvSpPr>
          <p:nvPr/>
        </p:nvSpPr>
        <p:spPr bwMode="auto">
          <a:xfrm>
            <a:off x="3829050" y="2424113"/>
            <a:ext cx="271463" cy="1587"/>
          </a:xfrm>
          <a:prstGeom prst="line">
            <a:avLst/>
          </a:prstGeom>
          <a:noFill/>
          <a:ln w="9525">
            <a:solidFill>
              <a:srgbClr val="FF0000"/>
            </a:solidFill>
            <a:round/>
            <a:headEnd/>
            <a:tailEnd type="triangle" w="med" len="med"/>
          </a:ln>
        </p:spPr>
        <p:txBody>
          <a:bodyPr lIns="0" tIns="0" rIns="0" bIns="0"/>
          <a:lstStyle/>
          <a:p>
            <a:endParaRPr lang="en-US"/>
          </a:p>
        </p:txBody>
      </p:sp>
      <p:sp>
        <p:nvSpPr>
          <p:cNvPr id="49183" name="Rectangle 30"/>
          <p:cNvSpPr>
            <a:spLocks/>
          </p:cNvSpPr>
          <p:nvPr/>
        </p:nvSpPr>
        <p:spPr bwMode="auto">
          <a:xfrm>
            <a:off x="2286000" y="4724400"/>
            <a:ext cx="4267200" cy="228600"/>
          </a:xfrm>
          <a:prstGeom prst="rect">
            <a:avLst/>
          </a:prstGeom>
          <a:gradFill rotWithShape="0">
            <a:gsLst>
              <a:gs pos="0">
                <a:srgbClr val="FFFFFF"/>
              </a:gs>
              <a:gs pos="100000">
                <a:srgbClr val="000000"/>
              </a:gs>
            </a:gsLst>
            <a:lin ang="0" scaled="1"/>
          </a:gradFill>
          <a:ln w="9525">
            <a:solidFill>
              <a:schemeClr val="tx1"/>
            </a:solidFill>
            <a:round/>
            <a:headEnd/>
            <a:tailEnd/>
          </a:ln>
        </p:spPr>
        <p:txBody>
          <a:bodyPr lIns="0" tIns="0" rIns="0" bIns="0"/>
          <a:lstStyle/>
          <a:p>
            <a:endParaRPr lang="en-US"/>
          </a:p>
        </p:txBody>
      </p:sp>
      <p:sp>
        <p:nvSpPr>
          <p:cNvPr id="49184" name="Rectangle 31"/>
          <p:cNvSpPr>
            <a:spLocks/>
          </p:cNvSpPr>
          <p:nvPr/>
        </p:nvSpPr>
        <p:spPr bwMode="auto">
          <a:xfrm>
            <a:off x="6283325" y="4914900"/>
            <a:ext cx="282575" cy="381000"/>
          </a:xfrm>
          <a:prstGeom prst="rect">
            <a:avLst/>
          </a:prstGeom>
          <a:noFill/>
          <a:ln w="12700">
            <a:noFill/>
            <a:miter lim="800000"/>
            <a:headEnd/>
            <a:tailEnd/>
          </a:ln>
        </p:spPr>
        <p:txBody>
          <a:bodyPr wrap="none" lIns="0" tIns="0" rIns="40639" bIns="0" anchor="ctr">
            <a:spAutoFit/>
          </a:bodyPr>
          <a:lstStyle/>
          <a:p>
            <a:pPr marL="39688" algn="r"/>
            <a:r>
              <a:rPr lang="en-US" sz="2000">
                <a:solidFill>
                  <a:schemeClr val="tx1"/>
                </a:solidFill>
                <a:latin typeface="Times New Roman" pitchFamily="18" charset="0"/>
                <a:cs typeface="Times New Roman" pitchFamily="18" charset="0"/>
                <a:sym typeface="Times New Roman" pitchFamily="18" charset="0"/>
              </a:rPr>
              <a:t>1</a:t>
            </a:r>
          </a:p>
        </p:txBody>
      </p:sp>
      <p:sp>
        <p:nvSpPr>
          <p:cNvPr id="49185" name="Rectangle 32"/>
          <p:cNvSpPr>
            <a:spLocks/>
          </p:cNvSpPr>
          <p:nvPr/>
        </p:nvSpPr>
        <p:spPr bwMode="auto">
          <a:xfrm>
            <a:off x="2286000" y="4914900"/>
            <a:ext cx="280988" cy="381000"/>
          </a:xfrm>
          <a:prstGeom prst="rect">
            <a:avLst/>
          </a:prstGeom>
          <a:noFill/>
          <a:ln w="12700">
            <a:noFill/>
            <a:miter lim="800000"/>
            <a:headEnd/>
            <a:tailEnd/>
          </a:ln>
        </p:spPr>
        <p:txBody>
          <a:bodyPr wrap="none" lIns="0" tIns="0" rIns="40639" bIns="0" anchor="ctr">
            <a:spAutoFit/>
          </a:bodyPr>
          <a:lstStyle/>
          <a:p>
            <a:pPr marL="39688"/>
            <a:r>
              <a:rPr lang="en-US" sz="2000">
                <a:solidFill>
                  <a:schemeClr val="tx1"/>
                </a:solidFill>
                <a:latin typeface="Times New Roman" pitchFamily="18" charset="0"/>
                <a:cs typeface="Times New Roman" pitchFamily="18" charset="0"/>
                <a:sym typeface="Times New Roman" pitchFamily="18" charset="0"/>
              </a:rPr>
              <a:t>0</a:t>
            </a:r>
          </a:p>
        </p:txBody>
      </p:sp>
      <p:sp>
        <p:nvSpPr>
          <p:cNvPr id="49186" name="Rectangle 33"/>
          <p:cNvSpPr>
            <a:spLocks/>
          </p:cNvSpPr>
          <p:nvPr/>
        </p:nvSpPr>
        <p:spPr bwMode="auto">
          <a:xfrm>
            <a:off x="1122363" y="4902200"/>
            <a:ext cx="661987" cy="406400"/>
          </a:xfrm>
          <a:prstGeom prst="rect">
            <a:avLst/>
          </a:prstGeom>
          <a:noFill/>
          <a:ln w="12700">
            <a:noFill/>
            <a:miter lim="800000"/>
            <a:headEnd/>
            <a:tailEnd/>
          </a:ln>
        </p:spPr>
        <p:txBody>
          <a:bodyPr wrap="none" lIns="0" tIns="0" rIns="40639" bIns="0" anchor="ctr">
            <a:spAutoFit/>
          </a:bodyPr>
          <a:lstStyle/>
          <a:p>
            <a:pPr marL="39688" algn="ctr"/>
            <a:r>
              <a:rPr lang="en-US" sz="2000">
                <a:solidFill>
                  <a:schemeClr val="tx1"/>
                </a:solidFill>
                <a:latin typeface="Tahoma" charset="0"/>
                <a:cs typeface="Tahoma" charset="0"/>
                <a:sym typeface="Tahoma" charset="0"/>
              </a:rPr>
              <a:t>Prob</a:t>
            </a:r>
          </a:p>
        </p:txBody>
      </p:sp>
      <p:sp>
        <p:nvSpPr>
          <p:cNvPr id="49187" name="Oval 34"/>
          <p:cNvSpPr>
            <a:spLocks/>
          </p:cNvSpPr>
          <p:nvPr/>
        </p:nvSpPr>
        <p:spPr bwMode="auto">
          <a:xfrm>
            <a:off x="3452813" y="2238375"/>
            <a:ext cx="381000" cy="3810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49188" name="Line 35"/>
          <p:cNvSpPr>
            <a:spLocks noChangeShapeType="1"/>
          </p:cNvSpPr>
          <p:nvPr/>
        </p:nvSpPr>
        <p:spPr bwMode="auto">
          <a:xfrm rot="10800000" flipH="1">
            <a:off x="3648075" y="1905000"/>
            <a:ext cx="1588" cy="304800"/>
          </a:xfrm>
          <a:prstGeom prst="line">
            <a:avLst/>
          </a:prstGeom>
          <a:noFill/>
          <a:ln w="9525">
            <a:solidFill>
              <a:srgbClr val="009900"/>
            </a:solidFill>
            <a:round/>
            <a:headEnd/>
            <a:tailEnd type="triangle" w="med" len="med"/>
          </a:ln>
        </p:spPr>
        <p:txBody>
          <a:bodyPr lIns="0" tIns="0" rIns="0" bIns="0"/>
          <a:lstStyle/>
          <a:p>
            <a:endParaRPr lang="en-US"/>
          </a:p>
        </p:txBody>
      </p:sp>
      <p:sp>
        <p:nvSpPr>
          <p:cNvPr id="49189" name="Line 36"/>
          <p:cNvSpPr>
            <a:spLocks noChangeShapeType="1"/>
          </p:cNvSpPr>
          <p:nvPr/>
        </p:nvSpPr>
        <p:spPr bwMode="auto">
          <a:xfrm>
            <a:off x="3643313" y="2614613"/>
            <a:ext cx="1587" cy="257175"/>
          </a:xfrm>
          <a:prstGeom prst="line">
            <a:avLst/>
          </a:prstGeom>
          <a:noFill/>
          <a:ln w="9525">
            <a:solidFill>
              <a:srgbClr val="009900"/>
            </a:solidFill>
            <a:round/>
            <a:headEnd/>
            <a:tailEnd type="triangle" w="med" len="med"/>
          </a:ln>
        </p:spPr>
        <p:txBody>
          <a:bodyPr lIns="0" tIns="0" rIns="0" bIns="0"/>
          <a:lstStyle/>
          <a:p>
            <a:endParaRPr lang="en-US"/>
          </a:p>
        </p:txBody>
      </p:sp>
      <p:sp>
        <p:nvSpPr>
          <p:cNvPr id="49190" name="Line 37"/>
          <p:cNvSpPr>
            <a:spLocks noChangeShapeType="1"/>
          </p:cNvSpPr>
          <p:nvPr/>
        </p:nvSpPr>
        <p:spPr bwMode="auto">
          <a:xfrm flipH="1">
            <a:off x="3200400" y="2428875"/>
            <a:ext cx="242888" cy="1588"/>
          </a:xfrm>
          <a:prstGeom prst="line">
            <a:avLst/>
          </a:prstGeom>
          <a:noFill/>
          <a:ln w="9525">
            <a:solidFill>
              <a:srgbClr val="FF0000"/>
            </a:solidFill>
            <a:round/>
            <a:headEnd/>
            <a:tailEnd type="triangle" w="med" len="med"/>
          </a:ln>
        </p:spPr>
        <p:txBody>
          <a:bodyPr lIns="0" tIns="0" rIns="0" bIns="0"/>
          <a:lstStyle/>
          <a:p>
            <a:endParaRPr lang="en-US"/>
          </a:p>
        </p:txBody>
      </p:sp>
      <p:sp>
        <p:nvSpPr>
          <p:cNvPr id="50214" name="AutoShape 38"/>
          <p:cNvSpPr>
            <a:spLocks/>
          </p:cNvSpPr>
          <p:nvPr/>
        </p:nvSpPr>
        <p:spPr bwMode="auto">
          <a:xfrm>
            <a:off x="3833813" y="2305050"/>
            <a:ext cx="457200" cy="228600"/>
          </a:xfrm>
          <a:prstGeom prst="rightArrow">
            <a:avLst>
              <a:gd name="adj1" fmla="val 50000"/>
              <a:gd name="adj2" fmla="val 50000"/>
            </a:avLst>
          </a:prstGeom>
          <a:solidFill>
            <a:schemeClr val="accent1"/>
          </a:solidFill>
          <a:ln w="9525">
            <a:solidFill>
              <a:schemeClr val="tx1"/>
            </a:solidFill>
            <a:round/>
            <a:headEnd/>
            <a:tailEnd/>
          </a:ln>
        </p:spPr>
        <p:txBody>
          <a:bodyPr lIns="0" tIns="0" rIns="0" bIns="0"/>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50179" name="Rectangle 2"/>
          <p:cNvSpPr>
            <a:spLocks noGrp="1" noChangeArrowheads="1"/>
          </p:cNvSpPr>
          <p:nvPr>
            <p:ph type="title"/>
          </p:nvPr>
        </p:nvSpPr>
        <p:spPr/>
        <p:txBody>
          <a:bodyPr rIns="132080"/>
          <a:lstStyle/>
          <a:p>
            <a:pPr indent="0" eaLnBrk="1" hangingPunct="1"/>
            <a:r>
              <a:rPr lang="en-US" sz="4000" smtClean="0"/>
              <a:t>Example: Robot Localization</a:t>
            </a:r>
          </a:p>
        </p:txBody>
      </p:sp>
      <p:sp>
        <p:nvSpPr>
          <p:cNvPr id="50180" name="Rectangle 3"/>
          <p:cNvSpPr>
            <a:spLocks noGrp="1" noChangeArrowheads="1"/>
          </p:cNvSpPr>
          <p:nvPr>
            <p:ph type="body" idx="1"/>
          </p:nvPr>
        </p:nvSpPr>
        <p:spPr>
          <a:xfrm>
            <a:off x="628650" y="5767388"/>
            <a:ext cx="7772400" cy="1090612"/>
          </a:xfrm>
        </p:spPr>
        <p:txBody>
          <a:bodyPr rIns="132080"/>
          <a:lstStyle/>
          <a:p>
            <a:pPr algn="ctr" eaLnBrk="1" hangingPunct="1">
              <a:buFont typeface="Wingdings" pitchFamily="2" charset="2"/>
              <a:buNone/>
            </a:pPr>
            <a:r>
              <a:rPr lang="en-US" smtClean="0"/>
              <a:t>t=3</a:t>
            </a:r>
          </a:p>
        </p:txBody>
      </p:sp>
      <p:sp>
        <p:nvSpPr>
          <p:cNvPr id="50181" name="Rectangle 4"/>
          <p:cNvSpPr>
            <a:spLocks/>
          </p:cNvSpPr>
          <p:nvPr/>
        </p:nvSpPr>
        <p:spPr bwMode="auto">
          <a:xfrm>
            <a:off x="2286000" y="2133600"/>
            <a:ext cx="533400" cy="533400"/>
          </a:xfrm>
          <a:prstGeom prst="rect">
            <a:avLst/>
          </a:prstGeom>
          <a:noFill/>
          <a:ln w="9525">
            <a:solidFill>
              <a:schemeClr val="tx1"/>
            </a:solidFill>
            <a:round/>
            <a:headEnd/>
            <a:tailEnd/>
          </a:ln>
        </p:spPr>
        <p:txBody>
          <a:bodyPr lIns="0" tIns="0" rIns="0" bIns="0"/>
          <a:lstStyle/>
          <a:p>
            <a:endParaRPr lang="en-US"/>
          </a:p>
        </p:txBody>
      </p:sp>
      <p:sp>
        <p:nvSpPr>
          <p:cNvPr id="50182" name="Rectangle 5"/>
          <p:cNvSpPr>
            <a:spLocks/>
          </p:cNvSpPr>
          <p:nvPr/>
        </p:nvSpPr>
        <p:spPr bwMode="auto">
          <a:xfrm>
            <a:off x="2819400" y="2133600"/>
            <a:ext cx="533400" cy="533400"/>
          </a:xfrm>
          <a:prstGeom prst="rect">
            <a:avLst/>
          </a:prstGeom>
          <a:solidFill>
            <a:srgbClr val="DDDDDD"/>
          </a:solidFill>
          <a:ln w="9525">
            <a:solidFill>
              <a:schemeClr val="tx1"/>
            </a:solidFill>
            <a:round/>
            <a:headEnd/>
            <a:tailEnd/>
          </a:ln>
        </p:spPr>
        <p:txBody>
          <a:bodyPr lIns="0" tIns="0" rIns="0" bIns="0"/>
          <a:lstStyle/>
          <a:p>
            <a:endParaRPr lang="en-US"/>
          </a:p>
        </p:txBody>
      </p:sp>
      <p:sp>
        <p:nvSpPr>
          <p:cNvPr id="50183" name="Rectangle 6"/>
          <p:cNvSpPr>
            <a:spLocks/>
          </p:cNvSpPr>
          <p:nvPr/>
        </p:nvSpPr>
        <p:spPr bwMode="auto">
          <a:xfrm>
            <a:off x="3352800" y="2133600"/>
            <a:ext cx="533400" cy="533400"/>
          </a:xfrm>
          <a:prstGeom prst="rect">
            <a:avLst/>
          </a:prstGeom>
          <a:solidFill>
            <a:srgbClr val="C0C0C0"/>
          </a:solidFill>
          <a:ln w="9525">
            <a:solidFill>
              <a:schemeClr val="tx1"/>
            </a:solidFill>
            <a:round/>
            <a:headEnd/>
            <a:tailEnd/>
          </a:ln>
        </p:spPr>
        <p:txBody>
          <a:bodyPr lIns="0" tIns="0" rIns="0" bIns="0"/>
          <a:lstStyle/>
          <a:p>
            <a:endParaRPr lang="en-US"/>
          </a:p>
        </p:txBody>
      </p:sp>
      <p:sp>
        <p:nvSpPr>
          <p:cNvPr id="50184" name="Rectangle 7"/>
          <p:cNvSpPr>
            <a:spLocks/>
          </p:cNvSpPr>
          <p:nvPr/>
        </p:nvSpPr>
        <p:spPr bwMode="auto">
          <a:xfrm>
            <a:off x="3886200" y="2133600"/>
            <a:ext cx="533400" cy="533400"/>
          </a:xfrm>
          <a:prstGeom prst="rect">
            <a:avLst/>
          </a:prstGeom>
          <a:solidFill>
            <a:srgbClr val="4D4D4D"/>
          </a:solidFill>
          <a:ln w="9525">
            <a:solidFill>
              <a:schemeClr val="tx1"/>
            </a:solidFill>
            <a:round/>
            <a:headEnd/>
            <a:tailEnd/>
          </a:ln>
        </p:spPr>
        <p:txBody>
          <a:bodyPr lIns="0" tIns="0" rIns="0" bIns="0"/>
          <a:lstStyle/>
          <a:p>
            <a:endParaRPr lang="en-US"/>
          </a:p>
        </p:txBody>
      </p:sp>
      <p:sp>
        <p:nvSpPr>
          <p:cNvPr id="50185" name="Rectangle 8"/>
          <p:cNvSpPr>
            <a:spLocks/>
          </p:cNvSpPr>
          <p:nvPr/>
        </p:nvSpPr>
        <p:spPr bwMode="auto">
          <a:xfrm>
            <a:off x="4419600" y="2133600"/>
            <a:ext cx="533400" cy="533400"/>
          </a:xfrm>
          <a:prstGeom prst="rect">
            <a:avLst/>
          </a:prstGeom>
          <a:solidFill>
            <a:srgbClr val="4D4D4D"/>
          </a:solidFill>
          <a:ln w="9525">
            <a:solidFill>
              <a:schemeClr val="tx1"/>
            </a:solidFill>
            <a:round/>
            <a:headEnd/>
            <a:tailEnd/>
          </a:ln>
        </p:spPr>
        <p:txBody>
          <a:bodyPr lIns="0" tIns="0" rIns="0" bIns="0"/>
          <a:lstStyle/>
          <a:p>
            <a:endParaRPr lang="en-US"/>
          </a:p>
        </p:txBody>
      </p:sp>
      <p:sp>
        <p:nvSpPr>
          <p:cNvPr id="50186" name="Rectangle 9"/>
          <p:cNvSpPr>
            <a:spLocks/>
          </p:cNvSpPr>
          <p:nvPr/>
        </p:nvSpPr>
        <p:spPr bwMode="auto">
          <a:xfrm>
            <a:off x="4953000" y="2133600"/>
            <a:ext cx="533400" cy="533400"/>
          </a:xfrm>
          <a:prstGeom prst="rect">
            <a:avLst/>
          </a:prstGeom>
          <a:solidFill>
            <a:srgbClr val="C0C0C0"/>
          </a:solidFill>
          <a:ln w="9525">
            <a:solidFill>
              <a:schemeClr val="tx1"/>
            </a:solidFill>
            <a:round/>
            <a:headEnd/>
            <a:tailEnd/>
          </a:ln>
        </p:spPr>
        <p:txBody>
          <a:bodyPr lIns="0" tIns="0" rIns="0" bIns="0"/>
          <a:lstStyle/>
          <a:p>
            <a:endParaRPr lang="en-US"/>
          </a:p>
        </p:txBody>
      </p:sp>
      <p:sp>
        <p:nvSpPr>
          <p:cNvPr id="50187" name="Rectangle 10"/>
          <p:cNvSpPr>
            <a:spLocks/>
          </p:cNvSpPr>
          <p:nvPr/>
        </p:nvSpPr>
        <p:spPr bwMode="auto">
          <a:xfrm>
            <a:off x="5486400" y="2133600"/>
            <a:ext cx="533400" cy="533400"/>
          </a:xfrm>
          <a:prstGeom prst="rect">
            <a:avLst/>
          </a:prstGeom>
          <a:solidFill>
            <a:srgbClr val="DDDDDD"/>
          </a:solidFill>
          <a:ln w="9525">
            <a:solidFill>
              <a:schemeClr val="tx1"/>
            </a:solidFill>
            <a:round/>
            <a:headEnd/>
            <a:tailEnd/>
          </a:ln>
        </p:spPr>
        <p:txBody>
          <a:bodyPr lIns="0" tIns="0" rIns="0" bIns="0"/>
          <a:lstStyle/>
          <a:p>
            <a:endParaRPr lang="en-US"/>
          </a:p>
        </p:txBody>
      </p:sp>
      <p:sp>
        <p:nvSpPr>
          <p:cNvPr id="50188" name="Rectangle 11"/>
          <p:cNvSpPr>
            <a:spLocks/>
          </p:cNvSpPr>
          <p:nvPr/>
        </p:nvSpPr>
        <p:spPr bwMode="auto">
          <a:xfrm>
            <a:off x="6019800" y="2133600"/>
            <a:ext cx="533400" cy="533400"/>
          </a:xfrm>
          <a:prstGeom prst="rect">
            <a:avLst/>
          </a:prstGeom>
          <a:noFill/>
          <a:ln w="9525">
            <a:solidFill>
              <a:schemeClr val="tx1"/>
            </a:solidFill>
            <a:round/>
            <a:headEnd/>
            <a:tailEnd/>
          </a:ln>
        </p:spPr>
        <p:txBody>
          <a:bodyPr lIns="0" tIns="0" rIns="0" bIns="0"/>
          <a:lstStyle/>
          <a:p>
            <a:endParaRPr lang="en-US"/>
          </a:p>
        </p:txBody>
      </p:sp>
      <p:sp>
        <p:nvSpPr>
          <p:cNvPr id="50189" name="Rectangle 12"/>
          <p:cNvSpPr>
            <a:spLocks/>
          </p:cNvSpPr>
          <p:nvPr/>
        </p:nvSpPr>
        <p:spPr bwMode="auto">
          <a:xfrm>
            <a:off x="2286000" y="2667000"/>
            <a:ext cx="533400" cy="533400"/>
          </a:xfrm>
          <a:prstGeom prst="rect">
            <a:avLst/>
          </a:prstGeom>
          <a:noFill/>
          <a:ln w="9525">
            <a:solidFill>
              <a:schemeClr val="tx1"/>
            </a:solidFill>
            <a:round/>
            <a:headEnd/>
            <a:tailEnd/>
          </a:ln>
        </p:spPr>
        <p:txBody>
          <a:bodyPr lIns="0" tIns="0" rIns="0" bIns="0"/>
          <a:lstStyle/>
          <a:p>
            <a:endParaRPr lang="en-US"/>
          </a:p>
        </p:txBody>
      </p:sp>
      <p:sp>
        <p:nvSpPr>
          <p:cNvPr id="50190" name="Rectangle 13"/>
          <p:cNvSpPr>
            <a:spLocks/>
          </p:cNvSpPr>
          <p:nvPr/>
        </p:nvSpPr>
        <p:spPr bwMode="auto">
          <a:xfrm>
            <a:off x="4953000" y="2667000"/>
            <a:ext cx="533400" cy="533400"/>
          </a:xfrm>
          <a:prstGeom prst="rect">
            <a:avLst/>
          </a:prstGeom>
          <a:noFill/>
          <a:ln w="9525">
            <a:solidFill>
              <a:schemeClr val="tx1"/>
            </a:solidFill>
            <a:round/>
            <a:headEnd/>
            <a:tailEnd/>
          </a:ln>
        </p:spPr>
        <p:txBody>
          <a:bodyPr lIns="0" tIns="0" rIns="0" bIns="0"/>
          <a:lstStyle/>
          <a:p>
            <a:endParaRPr lang="en-US"/>
          </a:p>
        </p:txBody>
      </p:sp>
      <p:sp>
        <p:nvSpPr>
          <p:cNvPr id="50191" name="Rectangle 14"/>
          <p:cNvSpPr>
            <a:spLocks/>
          </p:cNvSpPr>
          <p:nvPr/>
        </p:nvSpPr>
        <p:spPr bwMode="auto">
          <a:xfrm>
            <a:off x="6019800" y="2667000"/>
            <a:ext cx="533400" cy="533400"/>
          </a:xfrm>
          <a:prstGeom prst="rect">
            <a:avLst/>
          </a:prstGeom>
          <a:noFill/>
          <a:ln w="9525">
            <a:solidFill>
              <a:schemeClr val="tx1"/>
            </a:solidFill>
            <a:round/>
            <a:headEnd/>
            <a:tailEnd/>
          </a:ln>
        </p:spPr>
        <p:txBody>
          <a:bodyPr lIns="0" tIns="0" rIns="0" bIns="0"/>
          <a:lstStyle/>
          <a:p>
            <a:endParaRPr lang="en-US"/>
          </a:p>
        </p:txBody>
      </p:sp>
      <p:sp>
        <p:nvSpPr>
          <p:cNvPr id="50192" name="Rectangle 15"/>
          <p:cNvSpPr>
            <a:spLocks/>
          </p:cNvSpPr>
          <p:nvPr/>
        </p:nvSpPr>
        <p:spPr bwMode="auto">
          <a:xfrm>
            <a:off x="2286000" y="3200400"/>
            <a:ext cx="533400" cy="533400"/>
          </a:xfrm>
          <a:prstGeom prst="rect">
            <a:avLst/>
          </a:prstGeom>
          <a:noFill/>
          <a:ln w="9525">
            <a:solidFill>
              <a:schemeClr val="tx1"/>
            </a:solidFill>
            <a:round/>
            <a:headEnd/>
            <a:tailEnd/>
          </a:ln>
        </p:spPr>
        <p:txBody>
          <a:bodyPr lIns="0" tIns="0" rIns="0" bIns="0"/>
          <a:lstStyle/>
          <a:p>
            <a:endParaRPr lang="en-US"/>
          </a:p>
        </p:txBody>
      </p:sp>
      <p:sp>
        <p:nvSpPr>
          <p:cNvPr id="50193" name="Rectangle 16"/>
          <p:cNvSpPr>
            <a:spLocks/>
          </p:cNvSpPr>
          <p:nvPr/>
        </p:nvSpPr>
        <p:spPr bwMode="auto">
          <a:xfrm>
            <a:off x="4953000" y="3200400"/>
            <a:ext cx="533400" cy="533400"/>
          </a:xfrm>
          <a:prstGeom prst="rect">
            <a:avLst/>
          </a:prstGeom>
          <a:noFill/>
          <a:ln w="9525">
            <a:solidFill>
              <a:schemeClr val="tx1"/>
            </a:solidFill>
            <a:round/>
            <a:headEnd/>
            <a:tailEnd/>
          </a:ln>
        </p:spPr>
        <p:txBody>
          <a:bodyPr lIns="0" tIns="0" rIns="0" bIns="0"/>
          <a:lstStyle/>
          <a:p>
            <a:endParaRPr lang="en-US"/>
          </a:p>
        </p:txBody>
      </p:sp>
      <p:sp>
        <p:nvSpPr>
          <p:cNvPr id="50194" name="Rectangle 17"/>
          <p:cNvSpPr>
            <a:spLocks/>
          </p:cNvSpPr>
          <p:nvPr/>
        </p:nvSpPr>
        <p:spPr bwMode="auto">
          <a:xfrm>
            <a:off x="6019800" y="3200400"/>
            <a:ext cx="533400" cy="533400"/>
          </a:xfrm>
          <a:prstGeom prst="rect">
            <a:avLst/>
          </a:prstGeom>
          <a:noFill/>
          <a:ln w="9525">
            <a:solidFill>
              <a:schemeClr val="tx1"/>
            </a:solidFill>
            <a:round/>
            <a:headEnd/>
            <a:tailEnd/>
          </a:ln>
        </p:spPr>
        <p:txBody>
          <a:bodyPr lIns="0" tIns="0" rIns="0" bIns="0"/>
          <a:lstStyle/>
          <a:p>
            <a:endParaRPr lang="en-US"/>
          </a:p>
        </p:txBody>
      </p:sp>
      <p:sp>
        <p:nvSpPr>
          <p:cNvPr id="50195" name="Rectangle 18"/>
          <p:cNvSpPr>
            <a:spLocks/>
          </p:cNvSpPr>
          <p:nvPr/>
        </p:nvSpPr>
        <p:spPr bwMode="auto">
          <a:xfrm>
            <a:off x="2286000" y="3733800"/>
            <a:ext cx="533400" cy="533400"/>
          </a:xfrm>
          <a:prstGeom prst="rect">
            <a:avLst/>
          </a:prstGeom>
          <a:noFill/>
          <a:ln w="9525">
            <a:solidFill>
              <a:schemeClr val="tx1"/>
            </a:solidFill>
            <a:round/>
            <a:headEnd/>
            <a:tailEnd/>
          </a:ln>
        </p:spPr>
        <p:txBody>
          <a:bodyPr lIns="0" tIns="0" rIns="0" bIns="0"/>
          <a:lstStyle/>
          <a:p>
            <a:endParaRPr lang="en-US"/>
          </a:p>
        </p:txBody>
      </p:sp>
      <p:sp>
        <p:nvSpPr>
          <p:cNvPr id="50196" name="Rectangle 19"/>
          <p:cNvSpPr>
            <a:spLocks/>
          </p:cNvSpPr>
          <p:nvPr/>
        </p:nvSpPr>
        <p:spPr bwMode="auto">
          <a:xfrm>
            <a:off x="2819400" y="3733800"/>
            <a:ext cx="533400" cy="533400"/>
          </a:xfrm>
          <a:prstGeom prst="rect">
            <a:avLst/>
          </a:prstGeom>
          <a:solidFill>
            <a:srgbClr val="DDDDDD"/>
          </a:solidFill>
          <a:ln w="9525">
            <a:solidFill>
              <a:schemeClr val="tx1"/>
            </a:solidFill>
            <a:round/>
            <a:headEnd/>
            <a:tailEnd/>
          </a:ln>
        </p:spPr>
        <p:txBody>
          <a:bodyPr lIns="0" tIns="0" rIns="0" bIns="0"/>
          <a:lstStyle/>
          <a:p>
            <a:endParaRPr lang="en-US"/>
          </a:p>
        </p:txBody>
      </p:sp>
      <p:sp>
        <p:nvSpPr>
          <p:cNvPr id="50197" name="Rectangle 20"/>
          <p:cNvSpPr>
            <a:spLocks/>
          </p:cNvSpPr>
          <p:nvPr/>
        </p:nvSpPr>
        <p:spPr bwMode="auto">
          <a:xfrm>
            <a:off x="3352800" y="3733800"/>
            <a:ext cx="533400" cy="533400"/>
          </a:xfrm>
          <a:prstGeom prst="rect">
            <a:avLst/>
          </a:prstGeom>
          <a:solidFill>
            <a:srgbClr val="C0C0C0"/>
          </a:solidFill>
          <a:ln w="9525">
            <a:solidFill>
              <a:schemeClr val="tx1"/>
            </a:solidFill>
            <a:round/>
            <a:headEnd/>
            <a:tailEnd/>
          </a:ln>
        </p:spPr>
        <p:txBody>
          <a:bodyPr lIns="0" tIns="0" rIns="0" bIns="0"/>
          <a:lstStyle/>
          <a:p>
            <a:endParaRPr lang="en-US"/>
          </a:p>
        </p:txBody>
      </p:sp>
      <p:sp>
        <p:nvSpPr>
          <p:cNvPr id="50198" name="Rectangle 21"/>
          <p:cNvSpPr>
            <a:spLocks/>
          </p:cNvSpPr>
          <p:nvPr/>
        </p:nvSpPr>
        <p:spPr bwMode="auto">
          <a:xfrm>
            <a:off x="3886200" y="3733800"/>
            <a:ext cx="533400" cy="533400"/>
          </a:xfrm>
          <a:prstGeom prst="rect">
            <a:avLst/>
          </a:prstGeom>
          <a:solidFill>
            <a:srgbClr val="4D4D4D"/>
          </a:solidFill>
          <a:ln w="9525">
            <a:solidFill>
              <a:schemeClr val="tx1"/>
            </a:solidFill>
            <a:round/>
            <a:headEnd/>
            <a:tailEnd/>
          </a:ln>
        </p:spPr>
        <p:txBody>
          <a:bodyPr lIns="0" tIns="0" rIns="0" bIns="0"/>
          <a:lstStyle/>
          <a:p>
            <a:endParaRPr lang="en-US"/>
          </a:p>
        </p:txBody>
      </p:sp>
      <p:sp>
        <p:nvSpPr>
          <p:cNvPr id="50199" name="Rectangle 22"/>
          <p:cNvSpPr>
            <a:spLocks/>
          </p:cNvSpPr>
          <p:nvPr/>
        </p:nvSpPr>
        <p:spPr bwMode="auto">
          <a:xfrm>
            <a:off x="4419600" y="3733800"/>
            <a:ext cx="533400" cy="533400"/>
          </a:xfrm>
          <a:prstGeom prst="rect">
            <a:avLst/>
          </a:prstGeom>
          <a:solidFill>
            <a:srgbClr val="4D4D4D"/>
          </a:solidFill>
          <a:ln w="9525">
            <a:solidFill>
              <a:schemeClr val="tx1"/>
            </a:solidFill>
            <a:round/>
            <a:headEnd/>
            <a:tailEnd/>
          </a:ln>
        </p:spPr>
        <p:txBody>
          <a:bodyPr lIns="0" tIns="0" rIns="0" bIns="0"/>
          <a:lstStyle/>
          <a:p>
            <a:endParaRPr lang="en-US"/>
          </a:p>
        </p:txBody>
      </p:sp>
      <p:sp>
        <p:nvSpPr>
          <p:cNvPr id="50200" name="Rectangle 23"/>
          <p:cNvSpPr>
            <a:spLocks/>
          </p:cNvSpPr>
          <p:nvPr/>
        </p:nvSpPr>
        <p:spPr bwMode="auto">
          <a:xfrm>
            <a:off x="4953000" y="3733800"/>
            <a:ext cx="533400" cy="533400"/>
          </a:xfrm>
          <a:prstGeom prst="rect">
            <a:avLst/>
          </a:prstGeom>
          <a:solidFill>
            <a:srgbClr val="C0C0C0"/>
          </a:solidFill>
          <a:ln w="9525">
            <a:solidFill>
              <a:schemeClr val="tx1"/>
            </a:solidFill>
            <a:round/>
            <a:headEnd/>
            <a:tailEnd/>
          </a:ln>
        </p:spPr>
        <p:txBody>
          <a:bodyPr lIns="0" tIns="0" rIns="0" bIns="0"/>
          <a:lstStyle/>
          <a:p>
            <a:endParaRPr lang="en-US"/>
          </a:p>
        </p:txBody>
      </p:sp>
      <p:sp>
        <p:nvSpPr>
          <p:cNvPr id="50201" name="Rectangle 24"/>
          <p:cNvSpPr>
            <a:spLocks/>
          </p:cNvSpPr>
          <p:nvPr/>
        </p:nvSpPr>
        <p:spPr bwMode="auto">
          <a:xfrm>
            <a:off x="5486400" y="3733800"/>
            <a:ext cx="533400" cy="533400"/>
          </a:xfrm>
          <a:prstGeom prst="rect">
            <a:avLst/>
          </a:prstGeom>
          <a:solidFill>
            <a:srgbClr val="DDDDDD"/>
          </a:solidFill>
          <a:ln w="9525">
            <a:solidFill>
              <a:schemeClr val="tx1"/>
            </a:solidFill>
            <a:round/>
            <a:headEnd/>
            <a:tailEnd/>
          </a:ln>
        </p:spPr>
        <p:txBody>
          <a:bodyPr lIns="0" tIns="0" rIns="0" bIns="0"/>
          <a:lstStyle/>
          <a:p>
            <a:endParaRPr lang="en-US"/>
          </a:p>
        </p:txBody>
      </p:sp>
      <p:sp>
        <p:nvSpPr>
          <p:cNvPr id="50202" name="Rectangle 25"/>
          <p:cNvSpPr>
            <a:spLocks/>
          </p:cNvSpPr>
          <p:nvPr/>
        </p:nvSpPr>
        <p:spPr bwMode="auto">
          <a:xfrm>
            <a:off x="6019800" y="3733800"/>
            <a:ext cx="533400" cy="533400"/>
          </a:xfrm>
          <a:prstGeom prst="rect">
            <a:avLst/>
          </a:prstGeom>
          <a:noFill/>
          <a:ln w="9525">
            <a:solidFill>
              <a:schemeClr val="tx1"/>
            </a:solidFill>
            <a:round/>
            <a:headEnd/>
            <a:tailEnd/>
          </a:ln>
        </p:spPr>
        <p:txBody>
          <a:bodyPr lIns="0" tIns="0" rIns="0" bIns="0"/>
          <a:lstStyle/>
          <a:p>
            <a:endParaRPr lang="en-US"/>
          </a:p>
        </p:txBody>
      </p:sp>
      <p:sp>
        <p:nvSpPr>
          <p:cNvPr id="50203" name="Rectangle 26"/>
          <p:cNvSpPr>
            <a:spLocks/>
          </p:cNvSpPr>
          <p:nvPr/>
        </p:nvSpPr>
        <p:spPr bwMode="auto">
          <a:xfrm>
            <a:off x="2819400" y="2667000"/>
            <a:ext cx="2133600" cy="1066800"/>
          </a:xfrm>
          <a:prstGeom prst="rect">
            <a:avLst/>
          </a:prstGeom>
          <a:solidFill>
            <a:srgbClr val="FFFFFF"/>
          </a:solidFill>
          <a:ln w="38100">
            <a:solidFill>
              <a:schemeClr val="tx1"/>
            </a:solidFill>
            <a:miter lim="800000"/>
            <a:headEnd/>
            <a:tailEnd/>
          </a:ln>
        </p:spPr>
        <p:txBody>
          <a:bodyPr lIns="0" tIns="0" rIns="0" bIns="0"/>
          <a:lstStyle/>
          <a:p>
            <a:endParaRPr lang="en-US"/>
          </a:p>
        </p:txBody>
      </p:sp>
      <p:sp>
        <p:nvSpPr>
          <p:cNvPr id="50204" name="Rectangle 27"/>
          <p:cNvSpPr>
            <a:spLocks/>
          </p:cNvSpPr>
          <p:nvPr/>
        </p:nvSpPr>
        <p:spPr bwMode="auto">
          <a:xfrm>
            <a:off x="2286000" y="2133600"/>
            <a:ext cx="4267200" cy="2133600"/>
          </a:xfrm>
          <a:prstGeom prst="rect">
            <a:avLst/>
          </a:prstGeom>
          <a:noFill/>
          <a:ln w="38100">
            <a:solidFill>
              <a:schemeClr val="tx1"/>
            </a:solidFill>
            <a:miter lim="800000"/>
            <a:headEnd/>
            <a:tailEnd/>
          </a:ln>
        </p:spPr>
        <p:txBody>
          <a:bodyPr lIns="0" tIns="0" rIns="0" bIns="0"/>
          <a:lstStyle/>
          <a:p>
            <a:endParaRPr lang="en-US"/>
          </a:p>
        </p:txBody>
      </p:sp>
      <p:sp>
        <p:nvSpPr>
          <p:cNvPr id="50205" name="Rectangle 28"/>
          <p:cNvSpPr>
            <a:spLocks/>
          </p:cNvSpPr>
          <p:nvPr/>
        </p:nvSpPr>
        <p:spPr bwMode="auto">
          <a:xfrm>
            <a:off x="5486400" y="2667000"/>
            <a:ext cx="533400" cy="1066800"/>
          </a:xfrm>
          <a:prstGeom prst="rect">
            <a:avLst/>
          </a:prstGeom>
          <a:noFill/>
          <a:ln w="38100">
            <a:solidFill>
              <a:schemeClr val="tx1"/>
            </a:solidFill>
            <a:miter lim="800000"/>
            <a:headEnd/>
            <a:tailEnd/>
          </a:ln>
        </p:spPr>
        <p:txBody>
          <a:bodyPr lIns="0" tIns="0" rIns="0" bIns="0"/>
          <a:lstStyle/>
          <a:p>
            <a:endParaRPr lang="en-US"/>
          </a:p>
        </p:txBody>
      </p:sp>
      <p:sp>
        <p:nvSpPr>
          <p:cNvPr id="50206" name="Line 29"/>
          <p:cNvSpPr>
            <a:spLocks noChangeShapeType="1"/>
          </p:cNvSpPr>
          <p:nvPr/>
        </p:nvSpPr>
        <p:spPr bwMode="auto">
          <a:xfrm>
            <a:off x="4376738" y="2428875"/>
            <a:ext cx="271462" cy="1588"/>
          </a:xfrm>
          <a:prstGeom prst="line">
            <a:avLst/>
          </a:prstGeom>
          <a:noFill/>
          <a:ln w="9525">
            <a:solidFill>
              <a:srgbClr val="FF0000"/>
            </a:solidFill>
            <a:round/>
            <a:headEnd/>
            <a:tailEnd type="triangle" w="med" len="med"/>
          </a:ln>
        </p:spPr>
        <p:txBody>
          <a:bodyPr lIns="0" tIns="0" rIns="0" bIns="0"/>
          <a:lstStyle/>
          <a:p>
            <a:endParaRPr lang="en-US"/>
          </a:p>
        </p:txBody>
      </p:sp>
      <p:sp>
        <p:nvSpPr>
          <p:cNvPr id="50207" name="Rectangle 30"/>
          <p:cNvSpPr>
            <a:spLocks/>
          </p:cNvSpPr>
          <p:nvPr/>
        </p:nvSpPr>
        <p:spPr bwMode="auto">
          <a:xfrm>
            <a:off x="2286000" y="4724400"/>
            <a:ext cx="4267200" cy="228600"/>
          </a:xfrm>
          <a:prstGeom prst="rect">
            <a:avLst/>
          </a:prstGeom>
          <a:gradFill rotWithShape="0">
            <a:gsLst>
              <a:gs pos="0">
                <a:srgbClr val="FFFFFF"/>
              </a:gs>
              <a:gs pos="100000">
                <a:srgbClr val="000000"/>
              </a:gs>
            </a:gsLst>
            <a:lin ang="0" scaled="1"/>
          </a:gradFill>
          <a:ln w="9525">
            <a:solidFill>
              <a:schemeClr val="tx1"/>
            </a:solidFill>
            <a:round/>
            <a:headEnd/>
            <a:tailEnd/>
          </a:ln>
        </p:spPr>
        <p:txBody>
          <a:bodyPr lIns="0" tIns="0" rIns="0" bIns="0"/>
          <a:lstStyle/>
          <a:p>
            <a:endParaRPr lang="en-US"/>
          </a:p>
        </p:txBody>
      </p:sp>
      <p:sp>
        <p:nvSpPr>
          <p:cNvPr id="50208" name="Rectangle 31"/>
          <p:cNvSpPr>
            <a:spLocks/>
          </p:cNvSpPr>
          <p:nvPr/>
        </p:nvSpPr>
        <p:spPr bwMode="auto">
          <a:xfrm>
            <a:off x="6283325" y="4914900"/>
            <a:ext cx="282575" cy="381000"/>
          </a:xfrm>
          <a:prstGeom prst="rect">
            <a:avLst/>
          </a:prstGeom>
          <a:noFill/>
          <a:ln w="12700">
            <a:noFill/>
            <a:miter lim="800000"/>
            <a:headEnd/>
            <a:tailEnd/>
          </a:ln>
        </p:spPr>
        <p:txBody>
          <a:bodyPr wrap="none" lIns="0" tIns="0" rIns="40639" bIns="0" anchor="ctr">
            <a:spAutoFit/>
          </a:bodyPr>
          <a:lstStyle/>
          <a:p>
            <a:pPr marL="39688" algn="r"/>
            <a:r>
              <a:rPr lang="en-US" sz="2000">
                <a:solidFill>
                  <a:schemeClr val="tx1"/>
                </a:solidFill>
                <a:latin typeface="Times New Roman" pitchFamily="18" charset="0"/>
                <a:cs typeface="Times New Roman" pitchFamily="18" charset="0"/>
                <a:sym typeface="Times New Roman" pitchFamily="18" charset="0"/>
              </a:rPr>
              <a:t>1</a:t>
            </a:r>
          </a:p>
        </p:txBody>
      </p:sp>
      <p:sp>
        <p:nvSpPr>
          <p:cNvPr id="50209" name="Rectangle 32"/>
          <p:cNvSpPr>
            <a:spLocks/>
          </p:cNvSpPr>
          <p:nvPr/>
        </p:nvSpPr>
        <p:spPr bwMode="auto">
          <a:xfrm>
            <a:off x="2286000" y="4914900"/>
            <a:ext cx="280988" cy="381000"/>
          </a:xfrm>
          <a:prstGeom prst="rect">
            <a:avLst/>
          </a:prstGeom>
          <a:noFill/>
          <a:ln w="12700">
            <a:noFill/>
            <a:miter lim="800000"/>
            <a:headEnd/>
            <a:tailEnd/>
          </a:ln>
        </p:spPr>
        <p:txBody>
          <a:bodyPr wrap="none" lIns="0" tIns="0" rIns="40639" bIns="0" anchor="ctr">
            <a:spAutoFit/>
          </a:bodyPr>
          <a:lstStyle/>
          <a:p>
            <a:pPr marL="39688"/>
            <a:r>
              <a:rPr lang="en-US" sz="2000">
                <a:solidFill>
                  <a:schemeClr val="tx1"/>
                </a:solidFill>
                <a:latin typeface="Times New Roman" pitchFamily="18" charset="0"/>
                <a:cs typeface="Times New Roman" pitchFamily="18" charset="0"/>
                <a:sym typeface="Times New Roman" pitchFamily="18" charset="0"/>
              </a:rPr>
              <a:t>0</a:t>
            </a:r>
          </a:p>
        </p:txBody>
      </p:sp>
      <p:sp>
        <p:nvSpPr>
          <p:cNvPr id="50210" name="Rectangle 33"/>
          <p:cNvSpPr>
            <a:spLocks/>
          </p:cNvSpPr>
          <p:nvPr/>
        </p:nvSpPr>
        <p:spPr bwMode="auto">
          <a:xfrm>
            <a:off x="1122363" y="4902200"/>
            <a:ext cx="661987" cy="406400"/>
          </a:xfrm>
          <a:prstGeom prst="rect">
            <a:avLst/>
          </a:prstGeom>
          <a:noFill/>
          <a:ln w="12700">
            <a:noFill/>
            <a:miter lim="800000"/>
            <a:headEnd/>
            <a:tailEnd/>
          </a:ln>
        </p:spPr>
        <p:txBody>
          <a:bodyPr wrap="none" lIns="0" tIns="0" rIns="40639" bIns="0" anchor="ctr">
            <a:spAutoFit/>
          </a:bodyPr>
          <a:lstStyle/>
          <a:p>
            <a:pPr marL="39688" algn="ctr"/>
            <a:r>
              <a:rPr lang="en-US" sz="2000">
                <a:solidFill>
                  <a:schemeClr val="tx1"/>
                </a:solidFill>
                <a:latin typeface="Tahoma" charset="0"/>
                <a:cs typeface="Tahoma" charset="0"/>
                <a:sym typeface="Tahoma" charset="0"/>
              </a:rPr>
              <a:t>Prob</a:t>
            </a:r>
          </a:p>
        </p:txBody>
      </p:sp>
      <p:sp>
        <p:nvSpPr>
          <p:cNvPr id="50211" name="Oval 34"/>
          <p:cNvSpPr>
            <a:spLocks/>
          </p:cNvSpPr>
          <p:nvPr/>
        </p:nvSpPr>
        <p:spPr bwMode="auto">
          <a:xfrm>
            <a:off x="3986213" y="2238375"/>
            <a:ext cx="381000" cy="3810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50212" name="Line 35"/>
          <p:cNvSpPr>
            <a:spLocks noChangeShapeType="1"/>
          </p:cNvSpPr>
          <p:nvPr/>
        </p:nvSpPr>
        <p:spPr bwMode="auto">
          <a:xfrm rot="10800000" flipH="1">
            <a:off x="4181475" y="1905000"/>
            <a:ext cx="1588" cy="304800"/>
          </a:xfrm>
          <a:prstGeom prst="line">
            <a:avLst/>
          </a:prstGeom>
          <a:noFill/>
          <a:ln w="9525">
            <a:solidFill>
              <a:srgbClr val="009900"/>
            </a:solidFill>
            <a:round/>
            <a:headEnd/>
            <a:tailEnd type="triangle" w="med" len="med"/>
          </a:ln>
        </p:spPr>
        <p:txBody>
          <a:bodyPr lIns="0" tIns="0" rIns="0" bIns="0"/>
          <a:lstStyle/>
          <a:p>
            <a:endParaRPr lang="en-US"/>
          </a:p>
        </p:txBody>
      </p:sp>
      <p:sp>
        <p:nvSpPr>
          <p:cNvPr id="50213" name="Line 36"/>
          <p:cNvSpPr>
            <a:spLocks noChangeShapeType="1"/>
          </p:cNvSpPr>
          <p:nvPr/>
        </p:nvSpPr>
        <p:spPr bwMode="auto">
          <a:xfrm>
            <a:off x="4176713" y="2614613"/>
            <a:ext cx="1587" cy="257175"/>
          </a:xfrm>
          <a:prstGeom prst="line">
            <a:avLst/>
          </a:prstGeom>
          <a:noFill/>
          <a:ln w="9525">
            <a:solidFill>
              <a:srgbClr val="009900"/>
            </a:solidFill>
            <a:round/>
            <a:headEnd/>
            <a:tailEnd type="triangle" w="med" len="med"/>
          </a:ln>
        </p:spPr>
        <p:txBody>
          <a:bodyPr lIns="0" tIns="0" rIns="0" bIns="0"/>
          <a:lstStyle/>
          <a:p>
            <a:endParaRPr lang="en-US"/>
          </a:p>
        </p:txBody>
      </p:sp>
      <p:sp>
        <p:nvSpPr>
          <p:cNvPr id="50214" name="Line 37"/>
          <p:cNvSpPr>
            <a:spLocks noChangeShapeType="1"/>
          </p:cNvSpPr>
          <p:nvPr/>
        </p:nvSpPr>
        <p:spPr bwMode="auto">
          <a:xfrm flipH="1">
            <a:off x="3733800" y="2428875"/>
            <a:ext cx="242888" cy="1588"/>
          </a:xfrm>
          <a:prstGeom prst="line">
            <a:avLst/>
          </a:prstGeom>
          <a:noFill/>
          <a:ln w="9525">
            <a:solidFill>
              <a:srgbClr val="FF0000"/>
            </a:solidFill>
            <a:round/>
            <a:headEnd/>
            <a:tailEnd type="triangle" w="med" len="med"/>
          </a:ln>
        </p:spPr>
        <p:txBody>
          <a:bodyPr lIns="0" tIns="0" rIns="0" bIns="0"/>
          <a:lstStyle/>
          <a:p>
            <a:endParaRPr lang="en-US"/>
          </a:p>
        </p:txBody>
      </p:sp>
      <p:sp>
        <p:nvSpPr>
          <p:cNvPr id="51238" name="AutoShape 38"/>
          <p:cNvSpPr>
            <a:spLocks/>
          </p:cNvSpPr>
          <p:nvPr/>
        </p:nvSpPr>
        <p:spPr bwMode="auto">
          <a:xfrm>
            <a:off x="4362450" y="2309813"/>
            <a:ext cx="457200" cy="228600"/>
          </a:xfrm>
          <a:prstGeom prst="rightArrow">
            <a:avLst>
              <a:gd name="adj1" fmla="val 50000"/>
              <a:gd name="adj2" fmla="val 50000"/>
            </a:avLst>
          </a:prstGeom>
          <a:solidFill>
            <a:schemeClr val="accent1"/>
          </a:solidFill>
          <a:ln w="9525">
            <a:solidFill>
              <a:schemeClr val="tx1"/>
            </a:solidFill>
            <a:round/>
            <a:headEnd/>
            <a:tailEnd/>
          </a:ln>
        </p:spPr>
        <p:txBody>
          <a:bodyPr lIns="0" tIns="0" rIns="0" bIns="0"/>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51203" name="Rectangle 2"/>
          <p:cNvSpPr>
            <a:spLocks noGrp="1" noChangeArrowheads="1"/>
          </p:cNvSpPr>
          <p:nvPr>
            <p:ph type="title"/>
          </p:nvPr>
        </p:nvSpPr>
        <p:spPr/>
        <p:txBody>
          <a:bodyPr rIns="132080"/>
          <a:lstStyle/>
          <a:p>
            <a:pPr indent="0" eaLnBrk="1" hangingPunct="1"/>
            <a:r>
              <a:rPr lang="en-US" sz="4000" smtClean="0"/>
              <a:t>Example: Robot Localization</a:t>
            </a:r>
          </a:p>
        </p:txBody>
      </p:sp>
      <p:sp>
        <p:nvSpPr>
          <p:cNvPr id="51204" name="Rectangle 3"/>
          <p:cNvSpPr>
            <a:spLocks noGrp="1" noChangeArrowheads="1"/>
          </p:cNvSpPr>
          <p:nvPr>
            <p:ph type="body" idx="1"/>
          </p:nvPr>
        </p:nvSpPr>
        <p:spPr>
          <a:xfrm>
            <a:off x="628650" y="5767388"/>
            <a:ext cx="7772400" cy="1090612"/>
          </a:xfrm>
        </p:spPr>
        <p:txBody>
          <a:bodyPr rIns="132080"/>
          <a:lstStyle/>
          <a:p>
            <a:pPr algn="ctr" eaLnBrk="1" hangingPunct="1">
              <a:buFont typeface="Wingdings" pitchFamily="2" charset="2"/>
              <a:buNone/>
            </a:pPr>
            <a:r>
              <a:rPr lang="en-US" smtClean="0"/>
              <a:t>t=4</a:t>
            </a:r>
          </a:p>
        </p:txBody>
      </p:sp>
      <p:sp>
        <p:nvSpPr>
          <p:cNvPr id="51205" name="Rectangle 4"/>
          <p:cNvSpPr>
            <a:spLocks/>
          </p:cNvSpPr>
          <p:nvPr/>
        </p:nvSpPr>
        <p:spPr bwMode="auto">
          <a:xfrm>
            <a:off x="2286000" y="2133600"/>
            <a:ext cx="533400" cy="533400"/>
          </a:xfrm>
          <a:prstGeom prst="rect">
            <a:avLst/>
          </a:prstGeom>
          <a:noFill/>
          <a:ln w="9525">
            <a:solidFill>
              <a:schemeClr val="tx1"/>
            </a:solidFill>
            <a:round/>
            <a:headEnd/>
            <a:tailEnd/>
          </a:ln>
        </p:spPr>
        <p:txBody>
          <a:bodyPr lIns="0" tIns="0" rIns="0" bIns="0"/>
          <a:lstStyle/>
          <a:p>
            <a:endParaRPr lang="en-US"/>
          </a:p>
        </p:txBody>
      </p:sp>
      <p:sp>
        <p:nvSpPr>
          <p:cNvPr id="51206" name="Rectangle 5"/>
          <p:cNvSpPr>
            <a:spLocks/>
          </p:cNvSpPr>
          <p:nvPr/>
        </p:nvSpPr>
        <p:spPr bwMode="auto">
          <a:xfrm>
            <a:off x="2819400" y="2133600"/>
            <a:ext cx="533400" cy="533400"/>
          </a:xfrm>
          <a:prstGeom prst="rect">
            <a:avLst/>
          </a:prstGeom>
          <a:solidFill>
            <a:srgbClr val="EAEAEA"/>
          </a:solidFill>
          <a:ln w="9525">
            <a:solidFill>
              <a:schemeClr val="tx1"/>
            </a:solidFill>
            <a:round/>
            <a:headEnd/>
            <a:tailEnd/>
          </a:ln>
        </p:spPr>
        <p:txBody>
          <a:bodyPr lIns="0" tIns="0" rIns="0" bIns="0"/>
          <a:lstStyle/>
          <a:p>
            <a:endParaRPr lang="en-US"/>
          </a:p>
        </p:txBody>
      </p:sp>
      <p:sp>
        <p:nvSpPr>
          <p:cNvPr id="51207" name="Rectangle 6"/>
          <p:cNvSpPr>
            <a:spLocks/>
          </p:cNvSpPr>
          <p:nvPr/>
        </p:nvSpPr>
        <p:spPr bwMode="auto">
          <a:xfrm>
            <a:off x="3352800" y="2133600"/>
            <a:ext cx="533400" cy="533400"/>
          </a:xfrm>
          <a:prstGeom prst="rect">
            <a:avLst/>
          </a:prstGeom>
          <a:solidFill>
            <a:srgbClr val="DDDDDD"/>
          </a:solidFill>
          <a:ln w="9525">
            <a:solidFill>
              <a:schemeClr val="tx1"/>
            </a:solidFill>
            <a:round/>
            <a:headEnd/>
            <a:tailEnd/>
          </a:ln>
        </p:spPr>
        <p:txBody>
          <a:bodyPr lIns="0" tIns="0" rIns="0" bIns="0"/>
          <a:lstStyle/>
          <a:p>
            <a:endParaRPr lang="en-US"/>
          </a:p>
        </p:txBody>
      </p:sp>
      <p:sp>
        <p:nvSpPr>
          <p:cNvPr id="51208" name="Rectangle 7"/>
          <p:cNvSpPr>
            <a:spLocks/>
          </p:cNvSpPr>
          <p:nvPr/>
        </p:nvSpPr>
        <p:spPr bwMode="auto">
          <a:xfrm>
            <a:off x="3886200" y="2133600"/>
            <a:ext cx="533400" cy="533400"/>
          </a:xfrm>
          <a:prstGeom prst="rect">
            <a:avLst/>
          </a:prstGeom>
          <a:solidFill>
            <a:srgbClr val="C0C0C0"/>
          </a:solidFill>
          <a:ln w="9525">
            <a:solidFill>
              <a:schemeClr val="tx1"/>
            </a:solidFill>
            <a:round/>
            <a:headEnd/>
            <a:tailEnd/>
          </a:ln>
        </p:spPr>
        <p:txBody>
          <a:bodyPr lIns="0" tIns="0" rIns="0" bIns="0"/>
          <a:lstStyle/>
          <a:p>
            <a:endParaRPr lang="en-US"/>
          </a:p>
        </p:txBody>
      </p:sp>
      <p:sp>
        <p:nvSpPr>
          <p:cNvPr id="51209" name="Rectangle 8"/>
          <p:cNvSpPr>
            <a:spLocks/>
          </p:cNvSpPr>
          <p:nvPr/>
        </p:nvSpPr>
        <p:spPr bwMode="auto">
          <a:xfrm>
            <a:off x="4419600" y="2133600"/>
            <a:ext cx="533400" cy="533400"/>
          </a:xfrm>
          <a:prstGeom prst="rect">
            <a:avLst/>
          </a:prstGeom>
          <a:solidFill>
            <a:srgbClr val="1C1C1C"/>
          </a:solidFill>
          <a:ln w="9525">
            <a:solidFill>
              <a:schemeClr val="tx1"/>
            </a:solidFill>
            <a:round/>
            <a:headEnd/>
            <a:tailEnd/>
          </a:ln>
        </p:spPr>
        <p:txBody>
          <a:bodyPr lIns="0" tIns="0" rIns="0" bIns="0"/>
          <a:lstStyle/>
          <a:p>
            <a:endParaRPr lang="en-US"/>
          </a:p>
        </p:txBody>
      </p:sp>
      <p:sp>
        <p:nvSpPr>
          <p:cNvPr id="51210" name="Rectangle 9"/>
          <p:cNvSpPr>
            <a:spLocks/>
          </p:cNvSpPr>
          <p:nvPr/>
        </p:nvSpPr>
        <p:spPr bwMode="auto">
          <a:xfrm>
            <a:off x="4953000" y="2133600"/>
            <a:ext cx="533400" cy="533400"/>
          </a:xfrm>
          <a:prstGeom prst="rect">
            <a:avLst/>
          </a:prstGeom>
          <a:solidFill>
            <a:srgbClr val="C0C0C0"/>
          </a:solidFill>
          <a:ln w="9525">
            <a:solidFill>
              <a:schemeClr val="tx1"/>
            </a:solidFill>
            <a:round/>
            <a:headEnd/>
            <a:tailEnd/>
          </a:ln>
        </p:spPr>
        <p:txBody>
          <a:bodyPr lIns="0" tIns="0" rIns="0" bIns="0"/>
          <a:lstStyle/>
          <a:p>
            <a:endParaRPr lang="en-US"/>
          </a:p>
        </p:txBody>
      </p:sp>
      <p:sp>
        <p:nvSpPr>
          <p:cNvPr id="51211" name="Rectangle 10"/>
          <p:cNvSpPr>
            <a:spLocks/>
          </p:cNvSpPr>
          <p:nvPr/>
        </p:nvSpPr>
        <p:spPr bwMode="auto">
          <a:xfrm>
            <a:off x="5486400" y="2133600"/>
            <a:ext cx="533400" cy="533400"/>
          </a:xfrm>
          <a:prstGeom prst="rect">
            <a:avLst/>
          </a:prstGeom>
          <a:solidFill>
            <a:srgbClr val="DDDDDD"/>
          </a:solidFill>
          <a:ln w="9525">
            <a:solidFill>
              <a:schemeClr val="tx1"/>
            </a:solidFill>
            <a:round/>
            <a:headEnd/>
            <a:tailEnd/>
          </a:ln>
        </p:spPr>
        <p:txBody>
          <a:bodyPr lIns="0" tIns="0" rIns="0" bIns="0"/>
          <a:lstStyle/>
          <a:p>
            <a:endParaRPr lang="en-US"/>
          </a:p>
        </p:txBody>
      </p:sp>
      <p:sp>
        <p:nvSpPr>
          <p:cNvPr id="51212" name="Rectangle 11"/>
          <p:cNvSpPr>
            <a:spLocks/>
          </p:cNvSpPr>
          <p:nvPr/>
        </p:nvSpPr>
        <p:spPr bwMode="auto">
          <a:xfrm>
            <a:off x="6019800" y="2133600"/>
            <a:ext cx="533400" cy="533400"/>
          </a:xfrm>
          <a:prstGeom prst="rect">
            <a:avLst/>
          </a:prstGeom>
          <a:noFill/>
          <a:ln w="9525">
            <a:solidFill>
              <a:schemeClr val="tx1"/>
            </a:solidFill>
            <a:round/>
            <a:headEnd/>
            <a:tailEnd/>
          </a:ln>
        </p:spPr>
        <p:txBody>
          <a:bodyPr lIns="0" tIns="0" rIns="0" bIns="0"/>
          <a:lstStyle/>
          <a:p>
            <a:endParaRPr lang="en-US"/>
          </a:p>
        </p:txBody>
      </p:sp>
      <p:sp>
        <p:nvSpPr>
          <p:cNvPr id="51213" name="Rectangle 12"/>
          <p:cNvSpPr>
            <a:spLocks/>
          </p:cNvSpPr>
          <p:nvPr/>
        </p:nvSpPr>
        <p:spPr bwMode="auto">
          <a:xfrm>
            <a:off x="2286000" y="2667000"/>
            <a:ext cx="533400" cy="533400"/>
          </a:xfrm>
          <a:prstGeom prst="rect">
            <a:avLst/>
          </a:prstGeom>
          <a:noFill/>
          <a:ln w="9525">
            <a:solidFill>
              <a:schemeClr val="tx1"/>
            </a:solidFill>
            <a:round/>
            <a:headEnd/>
            <a:tailEnd/>
          </a:ln>
        </p:spPr>
        <p:txBody>
          <a:bodyPr lIns="0" tIns="0" rIns="0" bIns="0"/>
          <a:lstStyle/>
          <a:p>
            <a:endParaRPr lang="en-US"/>
          </a:p>
        </p:txBody>
      </p:sp>
      <p:sp>
        <p:nvSpPr>
          <p:cNvPr id="51214" name="Rectangle 13"/>
          <p:cNvSpPr>
            <a:spLocks/>
          </p:cNvSpPr>
          <p:nvPr/>
        </p:nvSpPr>
        <p:spPr bwMode="auto">
          <a:xfrm>
            <a:off x="4953000" y="2667000"/>
            <a:ext cx="533400" cy="533400"/>
          </a:xfrm>
          <a:prstGeom prst="rect">
            <a:avLst/>
          </a:prstGeom>
          <a:noFill/>
          <a:ln w="9525">
            <a:solidFill>
              <a:schemeClr val="tx1"/>
            </a:solidFill>
            <a:round/>
            <a:headEnd/>
            <a:tailEnd/>
          </a:ln>
        </p:spPr>
        <p:txBody>
          <a:bodyPr lIns="0" tIns="0" rIns="0" bIns="0"/>
          <a:lstStyle/>
          <a:p>
            <a:endParaRPr lang="en-US"/>
          </a:p>
        </p:txBody>
      </p:sp>
      <p:sp>
        <p:nvSpPr>
          <p:cNvPr id="51215" name="Rectangle 14"/>
          <p:cNvSpPr>
            <a:spLocks/>
          </p:cNvSpPr>
          <p:nvPr/>
        </p:nvSpPr>
        <p:spPr bwMode="auto">
          <a:xfrm>
            <a:off x="6019800" y="2667000"/>
            <a:ext cx="533400" cy="533400"/>
          </a:xfrm>
          <a:prstGeom prst="rect">
            <a:avLst/>
          </a:prstGeom>
          <a:noFill/>
          <a:ln w="9525">
            <a:solidFill>
              <a:schemeClr val="tx1"/>
            </a:solidFill>
            <a:round/>
            <a:headEnd/>
            <a:tailEnd/>
          </a:ln>
        </p:spPr>
        <p:txBody>
          <a:bodyPr lIns="0" tIns="0" rIns="0" bIns="0"/>
          <a:lstStyle/>
          <a:p>
            <a:endParaRPr lang="en-US"/>
          </a:p>
        </p:txBody>
      </p:sp>
      <p:sp>
        <p:nvSpPr>
          <p:cNvPr id="51216" name="Rectangle 15"/>
          <p:cNvSpPr>
            <a:spLocks/>
          </p:cNvSpPr>
          <p:nvPr/>
        </p:nvSpPr>
        <p:spPr bwMode="auto">
          <a:xfrm>
            <a:off x="2286000" y="3200400"/>
            <a:ext cx="533400" cy="533400"/>
          </a:xfrm>
          <a:prstGeom prst="rect">
            <a:avLst/>
          </a:prstGeom>
          <a:noFill/>
          <a:ln w="9525">
            <a:solidFill>
              <a:schemeClr val="tx1"/>
            </a:solidFill>
            <a:round/>
            <a:headEnd/>
            <a:tailEnd/>
          </a:ln>
        </p:spPr>
        <p:txBody>
          <a:bodyPr lIns="0" tIns="0" rIns="0" bIns="0"/>
          <a:lstStyle/>
          <a:p>
            <a:endParaRPr lang="en-US"/>
          </a:p>
        </p:txBody>
      </p:sp>
      <p:sp>
        <p:nvSpPr>
          <p:cNvPr id="51217" name="Rectangle 16"/>
          <p:cNvSpPr>
            <a:spLocks/>
          </p:cNvSpPr>
          <p:nvPr/>
        </p:nvSpPr>
        <p:spPr bwMode="auto">
          <a:xfrm>
            <a:off x="4953000" y="3200400"/>
            <a:ext cx="533400" cy="533400"/>
          </a:xfrm>
          <a:prstGeom prst="rect">
            <a:avLst/>
          </a:prstGeom>
          <a:noFill/>
          <a:ln w="9525">
            <a:solidFill>
              <a:schemeClr val="tx1"/>
            </a:solidFill>
            <a:round/>
            <a:headEnd/>
            <a:tailEnd/>
          </a:ln>
        </p:spPr>
        <p:txBody>
          <a:bodyPr lIns="0" tIns="0" rIns="0" bIns="0"/>
          <a:lstStyle/>
          <a:p>
            <a:endParaRPr lang="en-US"/>
          </a:p>
        </p:txBody>
      </p:sp>
      <p:sp>
        <p:nvSpPr>
          <p:cNvPr id="51218" name="Rectangle 17"/>
          <p:cNvSpPr>
            <a:spLocks/>
          </p:cNvSpPr>
          <p:nvPr/>
        </p:nvSpPr>
        <p:spPr bwMode="auto">
          <a:xfrm>
            <a:off x="6019800" y="3200400"/>
            <a:ext cx="533400" cy="533400"/>
          </a:xfrm>
          <a:prstGeom prst="rect">
            <a:avLst/>
          </a:prstGeom>
          <a:noFill/>
          <a:ln w="9525">
            <a:solidFill>
              <a:schemeClr val="tx1"/>
            </a:solidFill>
            <a:round/>
            <a:headEnd/>
            <a:tailEnd/>
          </a:ln>
        </p:spPr>
        <p:txBody>
          <a:bodyPr lIns="0" tIns="0" rIns="0" bIns="0"/>
          <a:lstStyle/>
          <a:p>
            <a:endParaRPr lang="en-US"/>
          </a:p>
        </p:txBody>
      </p:sp>
      <p:sp>
        <p:nvSpPr>
          <p:cNvPr id="51219" name="Rectangle 18"/>
          <p:cNvSpPr>
            <a:spLocks/>
          </p:cNvSpPr>
          <p:nvPr/>
        </p:nvSpPr>
        <p:spPr bwMode="auto">
          <a:xfrm>
            <a:off x="2286000" y="3733800"/>
            <a:ext cx="533400" cy="533400"/>
          </a:xfrm>
          <a:prstGeom prst="rect">
            <a:avLst/>
          </a:prstGeom>
          <a:noFill/>
          <a:ln w="9525">
            <a:solidFill>
              <a:schemeClr val="tx1"/>
            </a:solidFill>
            <a:round/>
            <a:headEnd/>
            <a:tailEnd/>
          </a:ln>
        </p:spPr>
        <p:txBody>
          <a:bodyPr lIns="0" tIns="0" rIns="0" bIns="0"/>
          <a:lstStyle/>
          <a:p>
            <a:endParaRPr lang="en-US"/>
          </a:p>
        </p:txBody>
      </p:sp>
      <p:sp>
        <p:nvSpPr>
          <p:cNvPr id="51220" name="Rectangle 19"/>
          <p:cNvSpPr>
            <a:spLocks/>
          </p:cNvSpPr>
          <p:nvPr/>
        </p:nvSpPr>
        <p:spPr bwMode="auto">
          <a:xfrm>
            <a:off x="2819400" y="3733800"/>
            <a:ext cx="533400" cy="533400"/>
          </a:xfrm>
          <a:prstGeom prst="rect">
            <a:avLst/>
          </a:prstGeom>
          <a:solidFill>
            <a:srgbClr val="EAEAEA"/>
          </a:solidFill>
          <a:ln w="9525">
            <a:solidFill>
              <a:schemeClr val="tx1"/>
            </a:solidFill>
            <a:round/>
            <a:headEnd/>
            <a:tailEnd/>
          </a:ln>
        </p:spPr>
        <p:txBody>
          <a:bodyPr lIns="0" tIns="0" rIns="0" bIns="0"/>
          <a:lstStyle/>
          <a:p>
            <a:endParaRPr lang="en-US"/>
          </a:p>
        </p:txBody>
      </p:sp>
      <p:sp>
        <p:nvSpPr>
          <p:cNvPr id="51221" name="Rectangle 20"/>
          <p:cNvSpPr>
            <a:spLocks/>
          </p:cNvSpPr>
          <p:nvPr/>
        </p:nvSpPr>
        <p:spPr bwMode="auto">
          <a:xfrm>
            <a:off x="3352800" y="3733800"/>
            <a:ext cx="533400" cy="533400"/>
          </a:xfrm>
          <a:prstGeom prst="rect">
            <a:avLst/>
          </a:prstGeom>
          <a:solidFill>
            <a:srgbClr val="DDDDDD"/>
          </a:solidFill>
          <a:ln w="9525">
            <a:solidFill>
              <a:schemeClr val="tx1"/>
            </a:solidFill>
            <a:round/>
            <a:headEnd/>
            <a:tailEnd/>
          </a:ln>
        </p:spPr>
        <p:txBody>
          <a:bodyPr lIns="0" tIns="0" rIns="0" bIns="0"/>
          <a:lstStyle/>
          <a:p>
            <a:endParaRPr lang="en-US"/>
          </a:p>
        </p:txBody>
      </p:sp>
      <p:sp>
        <p:nvSpPr>
          <p:cNvPr id="51222" name="Rectangle 21"/>
          <p:cNvSpPr>
            <a:spLocks/>
          </p:cNvSpPr>
          <p:nvPr/>
        </p:nvSpPr>
        <p:spPr bwMode="auto">
          <a:xfrm>
            <a:off x="3886200" y="3733800"/>
            <a:ext cx="533400" cy="533400"/>
          </a:xfrm>
          <a:prstGeom prst="rect">
            <a:avLst/>
          </a:prstGeom>
          <a:solidFill>
            <a:srgbClr val="C0C0C0"/>
          </a:solidFill>
          <a:ln w="9525">
            <a:solidFill>
              <a:schemeClr val="tx1"/>
            </a:solidFill>
            <a:round/>
            <a:headEnd/>
            <a:tailEnd/>
          </a:ln>
        </p:spPr>
        <p:txBody>
          <a:bodyPr lIns="0" tIns="0" rIns="0" bIns="0"/>
          <a:lstStyle/>
          <a:p>
            <a:endParaRPr lang="en-US"/>
          </a:p>
        </p:txBody>
      </p:sp>
      <p:sp>
        <p:nvSpPr>
          <p:cNvPr id="51223" name="Rectangle 22"/>
          <p:cNvSpPr>
            <a:spLocks/>
          </p:cNvSpPr>
          <p:nvPr/>
        </p:nvSpPr>
        <p:spPr bwMode="auto">
          <a:xfrm>
            <a:off x="4419600" y="3733800"/>
            <a:ext cx="533400" cy="533400"/>
          </a:xfrm>
          <a:prstGeom prst="rect">
            <a:avLst/>
          </a:prstGeom>
          <a:solidFill>
            <a:srgbClr val="1C1C1C"/>
          </a:solidFill>
          <a:ln w="9525">
            <a:solidFill>
              <a:schemeClr val="tx1"/>
            </a:solidFill>
            <a:round/>
            <a:headEnd/>
            <a:tailEnd/>
          </a:ln>
        </p:spPr>
        <p:txBody>
          <a:bodyPr lIns="0" tIns="0" rIns="0" bIns="0"/>
          <a:lstStyle/>
          <a:p>
            <a:endParaRPr lang="en-US"/>
          </a:p>
        </p:txBody>
      </p:sp>
      <p:sp>
        <p:nvSpPr>
          <p:cNvPr id="51224" name="Rectangle 23"/>
          <p:cNvSpPr>
            <a:spLocks/>
          </p:cNvSpPr>
          <p:nvPr/>
        </p:nvSpPr>
        <p:spPr bwMode="auto">
          <a:xfrm>
            <a:off x="4953000" y="3733800"/>
            <a:ext cx="533400" cy="533400"/>
          </a:xfrm>
          <a:prstGeom prst="rect">
            <a:avLst/>
          </a:prstGeom>
          <a:solidFill>
            <a:srgbClr val="C0C0C0"/>
          </a:solidFill>
          <a:ln w="9525">
            <a:solidFill>
              <a:schemeClr val="tx1"/>
            </a:solidFill>
            <a:round/>
            <a:headEnd/>
            <a:tailEnd/>
          </a:ln>
        </p:spPr>
        <p:txBody>
          <a:bodyPr lIns="0" tIns="0" rIns="0" bIns="0"/>
          <a:lstStyle/>
          <a:p>
            <a:endParaRPr lang="en-US"/>
          </a:p>
        </p:txBody>
      </p:sp>
      <p:sp>
        <p:nvSpPr>
          <p:cNvPr id="51225" name="Rectangle 24"/>
          <p:cNvSpPr>
            <a:spLocks/>
          </p:cNvSpPr>
          <p:nvPr/>
        </p:nvSpPr>
        <p:spPr bwMode="auto">
          <a:xfrm>
            <a:off x="5486400" y="3733800"/>
            <a:ext cx="533400" cy="533400"/>
          </a:xfrm>
          <a:prstGeom prst="rect">
            <a:avLst/>
          </a:prstGeom>
          <a:solidFill>
            <a:srgbClr val="DDDDDD"/>
          </a:solidFill>
          <a:ln w="9525">
            <a:solidFill>
              <a:schemeClr val="tx1"/>
            </a:solidFill>
            <a:round/>
            <a:headEnd/>
            <a:tailEnd/>
          </a:ln>
        </p:spPr>
        <p:txBody>
          <a:bodyPr lIns="0" tIns="0" rIns="0" bIns="0"/>
          <a:lstStyle/>
          <a:p>
            <a:endParaRPr lang="en-US"/>
          </a:p>
        </p:txBody>
      </p:sp>
      <p:sp>
        <p:nvSpPr>
          <p:cNvPr id="51226" name="Rectangle 25"/>
          <p:cNvSpPr>
            <a:spLocks/>
          </p:cNvSpPr>
          <p:nvPr/>
        </p:nvSpPr>
        <p:spPr bwMode="auto">
          <a:xfrm>
            <a:off x="6019800" y="3733800"/>
            <a:ext cx="533400" cy="533400"/>
          </a:xfrm>
          <a:prstGeom prst="rect">
            <a:avLst/>
          </a:prstGeom>
          <a:noFill/>
          <a:ln w="9525">
            <a:solidFill>
              <a:schemeClr val="tx1"/>
            </a:solidFill>
            <a:round/>
            <a:headEnd/>
            <a:tailEnd/>
          </a:ln>
        </p:spPr>
        <p:txBody>
          <a:bodyPr lIns="0" tIns="0" rIns="0" bIns="0"/>
          <a:lstStyle/>
          <a:p>
            <a:endParaRPr lang="en-US"/>
          </a:p>
        </p:txBody>
      </p:sp>
      <p:sp>
        <p:nvSpPr>
          <p:cNvPr id="51227" name="Rectangle 26"/>
          <p:cNvSpPr>
            <a:spLocks/>
          </p:cNvSpPr>
          <p:nvPr/>
        </p:nvSpPr>
        <p:spPr bwMode="auto">
          <a:xfrm>
            <a:off x="2819400" y="2667000"/>
            <a:ext cx="2133600" cy="1066800"/>
          </a:xfrm>
          <a:prstGeom prst="rect">
            <a:avLst/>
          </a:prstGeom>
          <a:solidFill>
            <a:srgbClr val="FFFFFF"/>
          </a:solidFill>
          <a:ln w="38100">
            <a:solidFill>
              <a:schemeClr val="tx1"/>
            </a:solidFill>
            <a:miter lim="800000"/>
            <a:headEnd/>
            <a:tailEnd/>
          </a:ln>
        </p:spPr>
        <p:txBody>
          <a:bodyPr lIns="0" tIns="0" rIns="0" bIns="0"/>
          <a:lstStyle/>
          <a:p>
            <a:endParaRPr lang="en-US"/>
          </a:p>
        </p:txBody>
      </p:sp>
      <p:sp>
        <p:nvSpPr>
          <p:cNvPr id="51228" name="Rectangle 27"/>
          <p:cNvSpPr>
            <a:spLocks/>
          </p:cNvSpPr>
          <p:nvPr/>
        </p:nvSpPr>
        <p:spPr bwMode="auto">
          <a:xfrm>
            <a:off x="2286000" y="2133600"/>
            <a:ext cx="4267200" cy="2133600"/>
          </a:xfrm>
          <a:prstGeom prst="rect">
            <a:avLst/>
          </a:prstGeom>
          <a:noFill/>
          <a:ln w="38100">
            <a:solidFill>
              <a:schemeClr val="tx1"/>
            </a:solidFill>
            <a:miter lim="800000"/>
            <a:headEnd/>
            <a:tailEnd/>
          </a:ln>
        </p:spPr>
        <p:txBody>
          <a:bodyPr lIns="0" tIns="0" rIns="0" bIns="0"/>
          <a:lstStyle/>
          <a:p>
            <a:endParaRPr lang="en-US"/>
          </a:p>
        </p:txBody>
      </p:sp>
      <p:sp>
        <p:nvSpPr>
          <p:cNvPr id="51229" name="Rectangle 28"/>
          <p:cNvSpPr>
            <a:spLocks/>
          </p:cNvSpPr>
          <p:nvPr/>
        </p:nvSpPr>
        <p:spPr bwMode="auto">
          <a:xfrm>
            <a:off x="5486400" y="2667000"/>
            <a:ext cx="533400" cy="1066800"/>
          </a:xfrm>
          <a:prstGeom prst="rect">
            <a:avLst/>
          </a:prstGeom>
          <a:noFill/>
          <a:ln w="38100">
            <a:solidFill>
              <a:schemeClr val="tx1"/>
            </a:solidFill>
            <a:miter lim="800000"/>
            <a:headEnd/>
            <a:tailEnd/>
          </a:ln>
        </p:spPr>
        <p:txBody>
          <a:bodyPr lIns="0" tIns="0" rIns="0" bIns="0"/>
          <a:lstStyle/>
          <a:p>
            <a:endParaRPr lang="en-US"/>
          </a:p>
        </p:txBody>
      </p:sp>
      <p:sp>
        <p:nvSpPr>
          <p:cNvPr id="51230" name="Line 29"/>
          <p:cNvSpPr>
            <a:spLocks noChangeShapeType="1"/>
          </p:cNvSpPr>
          <p:nvPr/>
        </p:nvSpPr>
        <p:spPr bwMode="auto">
          <a:xfrm>
            <a:off x="4886325" y="2400300"/>
            <a:ext cx="271463" cy="1588"/>
          </a:xfrm>
          <a:prstGeom prst="line">
            <a:avLst/>
          </a:prstGeom>
          <a:noFill/>
          <a:ln w="9525">
            <a:solidFill>
              <a:srgbClr val="FF0000"/>
            </a:solidFill>
            <a:round/>
            <a:headEnd/>
            <a:tailEnd type="triangle" w="med" len="med"/>
          </a:ln>
        </p:spPr>
        <p:txBody>
          <a:bodyPr lIns="0" tIns="0" rIns="0" bIns="0"/>
          <a:lstStyle/>
          <a:p>
            <a:endParaRPr lang="en-US"/>
          </a:p>
        </p:txBody>
      </p:sp>
      <p:sp>
        <p:nvSpPr>
          <p:cNvPr id="51231" name="Rectangle 30"/>
          <p:cNvSpPr>
            <a:spLocks/>
          </p:cNvSpPr>
          <p:nvPr/>
        </p:nvSpPr>
        <p:spPr bwMode="auto">
          <a:xfrm>
            <a:off x="2286000" y="4724400"/>
            <a:ext cx="4267200" cy="228600"/>
          </a:xfrm>
          <a:prstGeom prst="rect">
            <a:avLst/>
          </a:prstGeom>
          <a:gradFill rotWithShape="0">
            <a:gsLst>
              <a:gs pos="0">
                <a:srgbClr val="FFFFFF"/>
              </a:gs>
              <a:gs pos="100000">
                <a:srgbClr val="000000"/>
              </a:gs>
            </a:gsLst>
            <a:lin ang="0" scaled="1"/>
          </a:gradFill>
          <a:ln w="9525">
            <a:solidFill>
              <a:schemeClr val="tx1"/>
            </a:solidFill>
            <a:round/>
            <a:headEnd/>
            <a:tailEnd/>
          </a:ln>
        </p:spPr>
        <p:txBody>
          <a:bodyPr lIns="0" tIns="0" rIns="0" bIns="0"/>
          <a:lstStyle/>
          <a:p>
            <a:endParaRPr lang="en-US"/>
          </a:p>
        </p:txBody>
      </p:sp>
      <p:sp>
        <p:nvSpPr>
          <p:cNvPr id="51232" name="Rectangle 31"/>
          <p:cNvSpPr>
            <a:spLocks/>
          </p:cNvSpPr>
          <p:nvPr/>
        </p:nvSpPr>
        <p:spPr bwMode="auto">
          <a:xfrm>
            <a:off x="6283325" y="4914900"/>
            <a:ext cx="282575" cy="381000"/>
          </a:xfrm>
          <a:prstGeom prst="rect">
            <a:avLst/>
          </a:prstGeom>
          <a:noFill/>
          <a:ln w="12700">
            <a:noFill/>
            <a:miter lim="800000"/>
            <a:headEnd/>
            <a:tailEnd/>
          </a:ln>
        </p:spPr>
        <p:txBody>
          <a:bodyPr wrap="none" lIns="0" tIns="0" rIns="40639" bIns="0" anchor="ctr">
            <a:spAutoFit/>
          </a:bodyPr>
          <a:lstStyle/>
          <a:p>
            <a:pPr marL="39688" algn="r"/>
            <a:r>
              <a:rPr lang="en-US" sz="2000">
                <a:solidFill>
                  <a:schemeClr val="tx1"/>
                </a:solidFill>
                <a:latin typeface="Times New Roman" pitchFamily="18" charset="0"/>
                <a:cs typeface="Times New Roman" pitchFamily="18" charset="0"/>
                <a:sym typeface="Times New Roman" pitchFamily="18" charset="0"/>
              </a:rPr>
              <a:t>1</a:t>
            </a:r>
          </a:p>
        </p:txBody>
      </p:sp>
      <p:sp>
        <p:nvSpPr>
          <p:cNvPr id="51233" name="Rectangle 32"/>
          <p:cNvSpPr>
            <a:spLocks/>
          </p:cNvSpPr>
          <p:nvPr/>
        </p:nvSpPr>
        <p:spPr bwMode="auto">
          <a:xfrm>
            <a:off x="2286000" y="4914900"/>
            <a:ext cx="280988" cy="381000"/>
          </a:xfrm>
          <a:prstGeom prst="rect">
            <a:avLst/>
          </a:prstGeom>
          <a:noFill/>
          <a:ln w="12700">
            <a:noFill/>
            <a:miter lim="800000"/>
            <a:headEnd/>
            <a:tailEnd/>
          </a:ln>
        </p:spPr>
        <p:txBody>
          <a:bodyPr wrap="none" lIns="0" tIns="0" rIns="40639" bIns="0" anchor="ctr">
            <a:spAutoFit/>
          </a:bodyPr>
          <a:lstStyle/>
          <a:p>
            <a:pPr marL="39688"/>
            <a:r>
              <a:rPr lang="en-US" sz="2000">
                <a:solidFill>
                  <a:schemeClr val="tx1"/>
                </a:solidFill>
                <a:latin typeface="Times New Roman" pitchFamily="18" charset="0"/>
                <a:cs typeface="Times New Roman" pitchFamily="18" charset="0"/>
                <a:sym typeface="Times New Roman" pitchFamily="18" charset="0"/>
              </a:rPr>
              <a:t>0</a:t>
            </a:r>
          </a:p>
        </p:txBody>
      </p:sp>
      <p:sp>
        <p:nvSpPr>
          <p:cNvPr id="51234" name="Rectangle 33"/>
          <p:cNvSpPr>
            <a:spLocks/>
          </p:cNvSpPr>
          <p:nvPr/>
        </p:nvSpPr>
        <p:spPr bwMode="auto">
          <a:xfrm>
            <a:off x="1122363" y="4902200"/>
            <a:ext cx="661987" cy="406400"/>
          </a:xfrm>
          <a:prstGeom prst="rect">
            <a:avLst/>
          </a:prstGeom>
          <a:noFill/>
          <a:ln w="12700">
            <a:noFill/>
            <a:miter lim="800000"/>
            <a:headEnd/>
            <a:tailEnd/>
          </a:ln>
        </p:spPr>
        <p:txBody>
          <a:bodyPr wrap="none" lIns="0" tIns="0" rIns="40639" bIns="0" anchor="ctr">
            <a:spAutoFit/>
          </a:bodyPr>
          <a:lstStyle/>
          <a:p>
            <a:pPr marL="39688" algn="ctr"/>
            <a:r>
              <a:rPr lang="en-US" sz="2000">
                <a:solidFill>
                  <a:schemeClr val="tx1"/>
                </a:solidFill>
                <a:latin typeface="Tahoma" charset="0"/>
                <a:cs typeface="Tahoma" charset="0"/>
                <a:sym typeface="Tahoma" charset="0"/>
              </a:rPr>
              <a:t>Prob</a:t>
            </a:r>
          </a:p>
        </p:txBody>
      </p:sp>
      <p:sp>
        <p:nvSpPr>
          <p:cNvPr id="51235" name="Oval 34"/>
          <p:cNvSpPr>
            <a:spLocks/>
          </p:cNvSpPr>
          <p:nvPr/>
        </p:nvSpPr>
        <p:spPr bwMode="auto">
          <a:xfrm>
            <a:off x="4495800" y="2209800"/>
            <a:ext cx="381000" cy="3810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51236" name="Line 35"/>
          <p:cNvSpPr>
            <a:spLocks noChangeShapeType="1"/>
          </p:cNvSpPr>
          <p:nvPr/>
        </p:nvSpPr>
        <p:spPr bwMode="auto">
          <a:xfrm rot="10800000" flipH="1">
            <a:off x="4691063" y="1876425"/>
            <a:ext cx="1587" cy="304800"/>
          </a:xfrm>
          <a:prstGeom prst="line">
            <a:avLst/>
          </a:prstGeom>
          <a:noFill/>
          <a:ln w="9525">
            <a:solidFill>
              <a:srgbClr val="009900"/>
            </a:solidFill>
            <a:round/>
            <a:headEnd/>
            <a:tailEnd type="triangle" w="med" len="med"/>
          </a:ln>
        </p:spPr>
        <p:txBody>
          <a:bodyPr lIns="0" tIns="0" rIns="0" bIns="0"/>
          <a:lstStyle/>
          <a:p>
            <a:endParaRPr lang="en-US"/>
          </a:p>
        </p:txBody>
      </p:sp>
      <p:sp>
        <p:nvSpPr>
          <p:cNvPr id="51237" name="Line 36"/>
          <p:cNvSpPr>
            <a:spLocks noChangeShapeType="1"/>
          </p:cNvSpPr>
          <p:nvPr/>
        </p:nvSpPr>
        <p:spPr bwMode="auto">
          <a:xfrm>
            <a:off x="4686300" y="2586038"/>
            <a:ext cx="1588" cy="257175"/>
          </a:xfrm>
          <a:prstGeom prst="line">
            <a:avLst/>
          </a:prstGeom>
          <a:noFill/>
          <a:ln w="9525">
            <a:solidFill>
              <a:srgbClr val="009900"/>
            </a:solidFill>
            <a:round/>
            <a:headEnd/>
            <a:tailEnd type="triangle" w="med" len="med"/>
          </a:ln>
        </p:spPr>
        <p:txBody>
          <a:bodyPr lIns="0" tIns="0" rIns="0" bIns="0"/>
          <a:lstStyle/>
          <a:p>
            <a:endParaRPr lang="en-US"/>
          </a:p>
        </p:txBody>
      </p:sp>
      <p:sp>
        <p:nvSpPr>
          <p:cNvPr id="51238" name="Line 37"/>
          <p:cNvSpPr>
            <a:spLocks noChangeShapeType="1"/>
          </p:cNvSpPr>
          <p:nvPr/>
        </p:nvSpPr>
        <p:spPr bwMode="auto">
          <a:xfrm flipH="1">
            <a:off x="4243388" y="2400300"/>
            <a:ext cx="242887" cy="1588"/>
          </a:xfrm>
          <a:prstGeom prst="line">
            <a:avLst/>
          </a:prstGeom>
          <a:noFill/>
          <a:ln w="9525">
            <a:solidFill>
              <a:srgbClr val="FF0000"/>
            </a:solidFill>
            <a:round/>
            <a:headEnd/>
            <a:tailEnd type="triangle" w="med" len="med"/>
          </a:ln>
        </p:spPr>
        <p:txBody>
          <a:bodyPr lIns="0" tIns="0" rIns="0" bIns="0"/>
          <a:lstStyle/>
          <a:p>
            <a:endParaRPr lang="en-US"/>
          </a:p>
        </p:txBody>
      </p:sp>
      <p:sp>
        <p:nvSpPr>
          <p:cNvPr id="52262" name="AutoShape 38"/>
          <p:cNvSpPr>
            <a:spLocks/>
          </p:cNvSpPr>
          <p:nvPr/>
        </p:nvSpPr>
        <p:spPr bwMode="auto">
          <a:xfrm>
            <a:off x="4872038" y="2281238"/>
            <a:ext cx="457200" cy="228600"/>
          </a:xfrm>
          <a:prstGeom prst="rightArrow">
            <a:avLst>
              <a:gd name="adj1" fmla="val 50000"/>
              <a:gd name="adj2" fmla="val 50000"/>
            </a:avLst>
          </a:prstGeom>
          <a:solidFill>
            <a:schemeClr val="accent1"/>
          </a:solidFill>
          <a:ln w="9525">
            <a:solidFill>
              <a:schemeClr val="tx1"/>
            </a:solidFill>
            <a:round/>
            <a:headEnd/>
            <a:tailEnd/>
          </a:ln>
        </p:spPr>
        <p:txBody>
          <a:bodyPr lIns="0" tIns="0" rIns="0" bIns="0"/>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22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6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52227" name="Rectangle 2"/>
          <p:cNvSpPr>
            <a:spLocks noGrp="1" noChangeArrowheads="1"/>
          </p:cNvSpPr>
          <p:nvPr>
            <p:ph type="title"/>
          </p:nvPr>
        </p:nvSpPr>
        <p:spPr/>
        <p:txBody>
          <a:bodyPr rIns="132080"/>
          <a:lstStyle/>
          <a:p>
            <a:pPr indent="0" eaLnBrk="1" hangingPunct="1"/>
            <a:r>
              <a:rPr lang="en-US" sz="4000" smtClean="0"/>
              <a:t>Example: Robot Localization</a:t>
            </a:r>
          </a:p>
        </p:txBody>
      </p:sp>
      <p:sp>
        <p:nvSpPr>
          <p:cNvPr id="52228" name="Rectangle 3"/>
          <p:cNvSpPr>
            <a:spLocks noGrp="1" noChangeArrowheads="1"/>
          </p:cNvSpPr>
          <p:nvPr>
            <p:ph type="body" idx="1"/>
          </p:nvPr>
        </p:nvSpPr>
        <p:spPr>
          <a:xfrm>
            <a:off x="628650" y="5767388"/>
            <a:ext cx="7772400" cy="1090612"/>
          </a:xfrm>
        </p:spPr>
        <p:txBody>
          <a:bodyPr rIns="132080"/>
          <a:lstStyle/>
          <a:p>
            <a:pPr algn="ctr" eaLnBrk="1" hangingPunct="1">
              <a:buFont typeface="Wingdings" pitchFamily="2" charset="2"/>
              <a:buNone/>
            </a:pPr>
            <a:r>
              <a:rPr lang="en-US" smtClean="0"/>
              <a:t>t=5</a:t>
            </a:r>
          </a:p>
        </p:txBody>
      </p:sp>
      <p:sp>
        <p:nvSpPr>
          <p:cNvPr id="52229" name="Rectangle 4"/>
          <p:cNvSpPr>
            <a:spLocks/>
          </p:cNvSpPr>
          <p:nvPr/>
        </p:nvSpPr>
        <p:spPr bwMode="auto">
          <a:xfrm>
            <a:off x="2286000" y="2133600"/>
            <a:ext cx="533400" cy="533400"/>
          </a:xfrm>
          <a:prstGeom prst="rect">
            <a:avLst/>
          </a:prstGeom>
          <a:noFill/>
          <a:ln w="9525">
            <a:solidFill>
              <a:schemeClr val="tx1"/>
            </a:solidFill>
            <a:round/>
            <a:headEnd/>
            <a:tailEnd/>
          </a:ln>
        </p:spPr>
        <p:txBody>
          <a:bodyPr lIns="0" tIns="0" rIns="0" bIns="0"/>
          <a:lstStyle/>
          <a:p>
            <a:endParaRPr lang="en-US"/>
          </a:p>
        </p:txBody>
      </p:sp>
      <p:sp>
        <p:nvSpPr>
          <p:cNvPr id="52230" name="Rectangle 5"/>
          <p:cNvSpPr>
            <a:spLocks/>
          </p:cNvSpPr>
          <p:nvPr/>
        </p:nvSpPr>
        <p:spPr bwMode="auto">
          <a:xfrm>
            <a:off x="2819400" y="2133600"/>
            <a:ext cx="533400" cy="533400"/>
          </a:xfrm>
          <a:prstGeom prst="rect">
            <a:avLst/>
          </a:prstGeom>
          <a:noFill/>
          <a:ln w="9525">
            <a:solidFill>
              <a:schemeClr val="tx1"/>
            </a:solidFill>
            <a:round/>
            <a:headEnd/>
            <a:tailEnd/>
          </a:ln>
        </p:spPr>
        <p:txBody>
          <a:bodyPr lIns="0" tIns="0" rIns="0" bIns="0"/>
          <a:lstStyle/>
          <a:p>
            <a:endParaRPr lang="en-US"/>
          </a:p>
        </p:txBody>
      </p:sp>
      <p:sp>
        <p:nvSpPr>
          <p:cNvPr id="52231" name="Rectangle 6"/>
          <p:cNvSpPr>
            <a:spLocks/>
          </p:cNvSpPr>
          <p:nvPr/>
        </p:nvSpPr>
        <p:spPr bwMode="auto">
          <a:xfrm>
            <a:off x="3352800" y="2133600"/>
            <a:ext cx="533400" cy="533400"/>
          </a:xfrm>
          <a:prstGeom prst="rect">
            <a:avLst/>
          </a:prstGeom>
          <a:noFill/>
          <a:ln w="9525">
            <a:solidFill>
              <a:schemeClr val="tx1"/>
            </a:solidFill>
            <a:round/>
            <a:headEnd/>
            <a:tailEnd/>
          </a:ln>
        </p:spPr>
        <p:txBody>
          <a:bodyPr lIns="0" tIns="0" rIns="0" bIns="0"/>
          <a:lstStyle/>
          <a:p>
            <a:endParaRPr lang="en-US"/>
          </a:p>
        </p:txBody>
      </p:sp>
      <p:sp>
        <p:nvSpPr>
          <p:cNvPr id="52232" name="Rectangle 7"/>
          <p:cNvSpPr>
            <a:spLocks/>
          </p:cNvSpPr>
          <p:nvPr/>
        </p:nvSpPr>
        <p:spPr bwMode="auto">
          <a:xfrm>
            <a:off x="3886200" y="2133600"/>
            <a:ext cx="533400" cy="533400"/>
          </a:xfrm>
          <a:prstGeom prst="rect">
            <a:avLst/>
          </a:prstGeom>
          <a:noFill/>
          <a:ln w="9525">
            <a:solidFill>
              <a:schemeClr val="tx1"/>
            </a:solidFill>
            <a:round/>
            <a:headEnd/>
            <a:tailEnd/>
          </a:ln>
        </p:spPr>
        <p:txBody>
          <a:bodyPr lIns="0" tIns="0" rIns="0" bIns="0"/>
          <a:lstStyle/>
          <a:p>
            <a:endParaRPr lang="en-US"/>
          </a:p>
        </p:txBody>
      </p:sp>
      <p:sp>
        <p:nvSpPr>
          <p:cNvPr id="52233" name="Rectangle 8"/>
          <p:cNvSpPr>
            <a:spLocks/>
          </p:cNvSpPr>
          <p:nvPr/>
        </p:nvSpPr>
        <p:spPr bwMode="auto">
          <a:xfrm>
            <a:off x="4419600" y="2133600"/>
            <a:ext cx="533400" cy="533400"/>
          </a:xfrm>
          <a:prstGeom prst="rect">
            <a:avLst/>
          </a:prstGeom>
          <a:solidFill>
            <a:srgbClr val="DDDDDD"/>
          </a:solidFill>
          <a:ln w="9525">
            <a:solidFill>
              <a:schemeClr val="tx1"/>
            </a:solidFill>
            <a:round/>
            <a:headEnd/>
            <a:tailEnd/>
          </a:ln>
        </p:spPr>
        <p:txBody>
          <a:bodyPr lIns="0" tIns="0" rIns="0" bIns="0"/>
          <a:lstStyle/>
          <a:p>
            <a:endParaRPr lang="en-US"/>
          </a:p>
        </p:txBody>
      </p:sp>
      <p:sp>
        <p:nvSpPr>
          <p:cNvPr id="52234" name="Rectangle 9"/>
          <p:cNvSpPr>
            <a:spLocks/>
          </p:cNvSpPr>
          <p:nvPr/>
        </p:nvSpPr>
        <p:spPr bwMode="auto">
          <a:xfrm>
            <a:off x="4953000" y="2133600"/>
            <a:ext cx="533400" cy="533400"/>
          </a:xfrm>
          <a:prstGeom prst="rect">
            <a:avLst/>
          </a:prstGeom>
          <a:solidFill>
            <a:srgbClr val="000000"/>
          </a:solidFill>
          <a:ln w="9525">
            <a:solidFill>
              <a:schemeClr val="tx1"/>
            </a:solidFill>
            <a:round/>
            <a:headEnd/>
            <a:tailEnd/>
          </a:ln>
        </p:spPr>
        <p:txBody>
          <a:bodyPr lIns="0" tIns="0" rIns="0" bIns="0"/>
          <a:lstStyle/>
          <a:p>
            <a:endParaRPr lang="en-US"/>
          </a:p>
        </p:txBody>
      </p:sp>
      <p:sp>
        <p:nvSpPr>
          <p:cNvPr id="52235" name="Rectangle 10"/>
          <p:cNvSpPr>
            <a:spLocks/>
          </p:cNvSpPr>
          <p:nvPr/>
        </p:nvSpPr>
        <p:spPr bwMode="auto">
          <a:xfrm>
            <a:off x="5486400" y="2133600"/>
            <a:ext cx="533400" cy="533400"/>
          </a:xfrm>
          <a:prstGeom prst="rect">
            <a:avLst/>
          </a:prstGeom>
          <a:solidFill>
            <a:srgbClr val="DDDDDD"/>
          </a:solidFill>
          <a:ln w="9525">
            <a:solidFill>
              <a:schemeClr val="tx1"/>
            </a:solidFill>
            <a:round/>
            <a:headEnd/>
            <a:tailEnd/>
          </a:ln>
        </p:spPr>
        <p:txBody>
          <a:bodyPr lIns="0" tIns="0" rIns="0" bIns="0"/>
          <a:lstStyle/>
          <a:p>
            <a:endParaRPr lang="en-US"/>
          </a:p>
        </p:txBody>
      </p:sp>
      <p:sp>
        <p:nvSpPr>
          <p:cNvPr id="52236" name="Rectangle 11"/>
          <p:cNvSpPr>
            <a:spLocks/>
          </p:cNvSpPr>
          <p:nvPr/>
        </p:nvSpPr>
        <p:spPr bwMode="auto">
          <a:xfrm>
            <a:off x="6019800" y="2133600"/>
            <a:ext cx="533400" cy="533400"/>
          </a:xfrm>
          <a:prstGeom prst="rect">
            <a:avLst/>
          </a:prstGeom>
          <a:solidFill>
            <a:srgbClr val="EAEAEA"/>
          </a:solidFill>
          <a:ln w="9525">
            <a:solidFill>
              <a:schemeClr val="tx1"/>
            </a:solidFill>
            <a:round/>
            <a:headEnd/>
            <a:tailEnd/>
          </a:ln>
        </p:spPr>
        <p:txBody>
          <a:bodyPr lIns="0" tIns="0" rIns="0" bIns="0"/>
          <a:lstStyle/>
          <a:p>
            <a:endParaRPr lang="en-US"/>
          </a:p>
        </p:txBody>
      </p:sp>
      <p:sp>
        <p:nvSpPr>
          <p:cNvPr id="52237" name="Rectangle 12"/>
          <p:cNvSpPr>
            <a:spLocks/>
          </p:cNvSpPr>
          <p:nvPr/>
        </p:nvSpPr>
        <p:spPr bwMode="auto">
          <a:xfrm>
            <a:off x="2286000" y="2667000"/>
            <a:ext cx="533400" cy="533400"/>
          </a:xfrm>
          <a:prstGeom prst="rect">
            <a:avLst/>
          </a:prstGeom>
          <a:noFill/>
          <a:ln w="9525">
            <a:solidFill>
              <a:schemeClr val="tx1"/>
            </a:solidFill>
            <a:round/>
            <a:headEnd/>
            <a:tailEnd/>
          </a:ln>
        </p:spPr>
        <p:txBody>
          <a:bodyPr lIns="0" tIns="0" rIns="0" bIns="0"/>
          <a:lstStyle/>
          <a:p>
            <a:endParaRPr lang="en-US"/>
          </a:p>
        </p:txBody>
      </p:sp>
      <p:sp>
        <p:nvSpPr>
          <p:cNvPr id="52238" name="Rectangle 13"/>
          <p:cNvSpPr>
            <a:spLocks/>
          </p:cNvSpPr>
          <p:nvPr/>
        </p:nvSpPr>
        <p:spPr bwMode="auto">
          <a:xfrm>
            <a:off x="4953000" y="2667000"/>
            <a:ext cx="533400" cy="533400"/>
          </a:xfrm>
          <a:prstGeom prst="rect">
            <a:avLst/>
          </a:prstGeom>
          <a:noFill/>
          <a:ln w="9525">
            <a:solidFill>
              <a:schemeClr val="tx1"/>
            </a:solidFill>
            <a:round/>
            <a:headEnd/>
            <a:tailEnd/>
          </a:ln>
        </p:spPr>
        <p:txBody>
          <a:bodyPr lIns="0" tIns="0" rIns="0" bIns="0"/>
          <a:lstStyle/>
          <a:p>
            <a:endParaRPr lang="en-US"/>
          </a:p>
        </p:txBody>
      </p:sp>
      <p:sp>
        <p:nvSpPr>
          <p:cNvPr id="52239" name="Rectangle 14"/>
          <p:cNvSpPr>
            <a:spLocks/>
          </p:cNvSpPr>
          <p:nvPr/>
        </p:nvSpPr>
        <p:spPr bwMode="auto">
          <a:xfrm>
            <a:off x="6019800" y="2667000"/>
            <a:ext cx="533400" cy="533400"/>
          </a:xfrm>
          <a:prstGeom prst="rect">
            <a:avLst/>
          </a:prstGeom>
          <a:noFill/>
          <a:ln w="9525">
            <a:solidFill>
              <a:schemeClr val="tx1"/>
            </a:solidFill>
            <a:round/>
            <a:headEnd/>
            <a:tailEnd/>
          </a:ln>
        </p:spPr>
        <p:txBody>
          <a:bodyPr lIns="0" tIns="0" rIns="0" bIns="0"/>
          <a:lstStyle/>
          <a:p>
            <a:endParaRPr lang="en-US"/>
          </a:p>
        </p:txBody>
      </p:sp>
      <p:sp>
        <p:nvSpPr>
          <p:cNvPr id="52240" name="Rectangle 15"/>
          <p:cNvSpPr>
            <a:spLocks/>
          </p:cNvSpPr>
          <p:nvPr/>
        </p:nvSpPr>
        <p:spPr bwMode="auto">
          <a:xfrm>
            <a:off x="2286000" y="3200400"/>
            <a:ext cx="533400" cy="533400"/>
          </a:xfrm>
          <a:prstGeom prst="rect">
            <a:avLst/>
          </a:prstGeom>
          <a:noFill/>
          <a:ln w="9525">
            <a:solidFill>
              <a:schemeClr val="tx1"/>
            </a:solidFill>
            <a:round/>
            <a:headEnd/>
            <a:tailEnd/>
          </a:ln>
        </p:spPr>
        <p:txBody>
          <a:bodyPr lIns="0" tIns="0" rIns="0" bIns="0"/>
          <a:lstStyle/>
          <a:p>
            <a:endParaRPr lang="en-US"/>
          </a:p>
        </p:txBody>
      </p:sp>
      <p:sp>
        <p:nvSpPr>
          <p:cNvPr id="52241" name="Rectangle 16"/>
          <p:cNvSpPr>
            <a:spLocks/>
          </p:cNvSpPr>
          <p:nvPr/>
        </p:nvSpPr>
        <p:spPr bwMode="auto">
          <a:xfrm>
            <a:off x="4953000" y="3200400"/>
            <a:ext cx="533400" cy="533400"/>
          </a:xfrm>
          <a:prstGeom prst="rect">
            <a:avLst/>
          </a:prstGeom>
          <a:noFill/>
          <a:ln w="9525">
            <a:solidFill>
              <a:schemeClr val="tx1"/>
            </a:solidFill>
            <a:round/>
            <a:headEnd/>
            <a:tailEnd/>
          </a:ln>
        </p:spPr>
        <p:txBody>
          <a:bodyPr lIns="0" tIns="0" rIns="0" bIns="0"/>
          <a:lstStyle/>
          <a:p>
            <a:endParaRPr lang="en-US"/>
          </a:p>
        </p:txBody>
      </p:sp>
      <p:sp>
        <p:nvSpPr>
          <p:cNvPr id="52242" name="Rectangle 17"/>
          <p:cNvSpPr>
            <a:spLocks/>
          </p:cNvSpPr>
          <p:nvPr/>
        </p:nvSpPr>
        <p:spPr bwMode="auto">
          <a:xfrm>
            <a:off x="6019800" y="3200400"/>
            <a:ext cx="533400" cy="533400"/>
          </a:xfrm>
          <a:prstGeom prst="rect">
            <a:avLst/>
          </a:prstGeom>
          <a:noFill/>
          <a:ln w="9525">
            <a:solidFill>
              <a:schemeClr val="tx1"/>
            </a:solidFill>
            <a:round/>
            <a:headEnd/>
            <a:tailEnd/>
          </a:ln>
        </p:spPr>
        <p:txBody>
          <a:bodyPr lIns="0" tIns="0" rIns="0" bIns="0"/>
          <a:lstStyle/>
          <a:p>
            <a:endParaRPr lang="en-US"/>
          </a:p>
        </p:txBody>
      </p:sp>
      <p:sp>
        <p:nvSpPr>
          <p:cNvPr id="52243" name="Rectangle 18"/>
          <p:cNvSpPr>
            <a:spLocks/>
          </p:cNvSpPr>
          <p:nvPr/>
        </p:nvSpPr>
        <p:spPr bwMode="auto">
          <a:xfrm>
            <a:off x="2286000" y="3733800"/>
            <a:ext cx="533400" cy="533400"/>
          </a:xfrm>
          <a:prstGeom prst="rect">
            <a:avLst/>
          </a:prstGeom>
          <a:noFill/>
          <a:ln w="9525">
            <a:solidFill>
              <a:schemeClr val="tx1"/>
            </a:solidFill>
            <a:round/>
            <a:headEnd/>
            <a:tailEnd/>
          </a:ln>
        </p:spPr>
        <p:txBody>
          <a:bodyPr lIns="0" tIns="0" rIns="0" bIns="0"/>
          <a:lstStyle/>
          <a:p>
            <a:endParaRPr lang="en-US"/>
          </a:p>
        </p:txBody>
      </p:sp>
      <p:sp>
        <p:nvSpPr>
          <p:cNvPr id="52244" name="Rectangle 19"/>
          <p:cNvSpPr>
            <a:spLocks/>
          </p:cNvSpPr>
          <p:nvPr/>
        </p:nvSpPr>
        <p:spPr bwMode="auto">
          <a:xfrm>
            <a:off x="2819400" y="3733800"/>
            <a:ext cx="533400" cy="533400"/>
          </a:xfrm>
          <a:prstGeom prst="rect">
            <a:avLst/>
          </a:prstGeom>
          <a:noFill/>
          <a:ln w="9525">
            <a:solidFill>
              <a:schemeClr val="tx1"/>
            </a:solidFill>
            <a:round/>
            <a:headEnd/>
            <a:tailEnd/>
          </a:ln>
        </p:spPr>
        <p:txBody>
          <a:bodyPr lIns="0" tIns="0" rIns="0" bIns="0"/>
          <a:lstStyle/>
          <a:p>
            <a:endParaRPr lang="en-US"/>
          </a:p>
        </p:txBody>
      </p:sp>
      <p:sp>
        <p:nvSpPr>
          <p:cNvPr id="52245" name="Rectangle 20"/>
          <p:cNvSpPr>
            <a:spLocks/>
          </p:cNvSpPr>
          <p:nvPr/>
        </p:nvSpPr>
        <p:spPr bwMode="auto">
          <a:xfrm>
            <a:off x="3352800" y="3733800"/>
            <a:ext cx="533400" cy="533400"/>
          </a:xfrm>
          <a:prstGeom prst="rect">
            <a:avLst/>
          </a:prstGeom>
          <a:noFill/>
          <a:ln w="9525">
            <a:solidFill>
              <a:schemeClr val="tx1"/>
            </a:solidFill>
            <a:round/>
            <a:headEnd/>
            <a:tailEnd/>
          </a:ln>
        </p:spPr>
        <p:txBody>
          <a:bodyPr lIns="0" tIns="0" rIns="0" bIns="0"/>
          <a:lstStyle/>
          <a:p>
            <a:endParaRPr lang="en-US"/>
          </a:p>
        </p:txBody>
      </p:sp>
      <p:sp>
        <p:nvSpPr>
          <p:cNvPr id="52246" name="Rectangle 21"/>
          <p:cNvSpPr>
            <a:spLocks/>
          </p:cNvSpPr>
          <p:nvPr/>
        </p:nvSpPr>
        <p:spPr bwMode="auto">
          <a:xfrm>
            <a:off x="3886200" y="3733800"/>
            <a:ext cx="533400" cy="533400"/>
          </a:xfrm>
          <a:prstGeom prst="rect">
            <a:avLst/>
          </a:prstGeom>
          <a:noFill/>
          <a:ln w="9525">
            <a:solidFill>
              <a:schemeClr val="tx1"/>
            </a:solidFill>
            <a:round/>
            <a:headEnd/>
            <a:tailEnd/>
          </a:ln>
        </p:spPr>
        <p:txBody>
          <a:bodyPr lIns="0" tIns="0" rIns="0" bIns="0"/>
          <a:lstStyle/>
          <a:p>
            <a:endParaRPr lang="en-US"/>
          </a:p>
        </p:txBody>
      </p:sp>
      <p:sp>
        <p:nvSpPr>
          <p:cNvPr id="52247" name="Rectangle 22"/>
          <p:cNvSpPr>
            <a:spLocks/>
          </p:cNvSpPr>
          <p:nvPr/>
        </p:nvSpPr>
        <p:spPr bwMode="auto">
          <a:xfrm>
            <a:off x="4419600" y="3733800"/>
            <a:ext cx="533400" cy="533400"/>
          </a:xfrm>
          <a:prstGeom prst="rect">
            <a:avLst/>
          </a:prstGeom>
          <a:solidFill>
            <a:srgbClr val="EAEAEA"/>
          </a:solidFill>
          <a:ln w="9525">
            <a:solidFill>
              <a:schemeClr val="tx1"/>
            </a:solidFill>
            <a:round/>
            <a:headEnd/>
            <a:tailEnd/>
          </a:ln>
        </p:spPr>
        <p:txBody>
          <a:bodyPr lIns="0" tIns="0" rIns="0" bIns="0"/>
          <a:lstStyle/>
          <a:p>
            <a:endParaRPr lang="en-US"/>
          </a:p>
        </p:txBody>
      </p:sp>
      <p:sp>
        <p:nvSpPr>
          <p:cNvPr id="52248" name="Rectangle 23"/>
          <p:cNvSpPr>
            <a:spLocks/>
          </p:cNvSpPr>
          <p:nvPr/>
        </p:nvSpPr>
        <p:spPr bwMode="auto">
          <a:xfrm>
            <a:off x="5486400" y="3733800"/>
            <a:ext cx="533400" cy="533400"/>
          </a:xfrm>
          <a:prstGeom prst="rect">
            <a:avLst/>
          </a:prstGeom>
          <a:solidFill>
            <a:srgbClr val="EAEAEA"/>
          </a:solidFill>
          <a:ln w="9525">
            <a:solidFill>
              <a:schemeClr val="tx1"/>
            </a:solidFill>
            <a:round/>
            <a:headEnd/>
            <a:tailEnd/>
          </a:ln>
        </p:spPr>
        <p:txBody>
          <a:bodyPr lIns="0" tIns="0" rIns="0" bIns="0"/>
          <a:lstStyle/>
          <a:p>
            <a:endParaRPr lang="en-US"/>
          </a:p>
        </p:txBody>
      </p:sp>
      <p:sp>
        <p:nvSpPr>
          <p:cNvPr id="52249" name="Rectangle 24"/>
          <p:cNvSpPr>
            <a:spLocks/>
          </p:cNvSpPr>
          <p:nvPr/>
        </p:nvSpPr>
        <p:spPr bwMode="auto">
          <a:xfrm>
            <a:off x="6019800" y="3733800"/>
            <a:ext cx="533400" cy="533400"/>
          </a:xfrm>
          <a:prstGeom prst="rect">
            <a:avLst/>
          </a:prstGeom>
          <a:noFill/>
          <a:ln w="9525">
            <a:solidFill>
              <a:schemeClr val="tx1"/>
            </a:solidFill>
            <a:round/>
            <a:headEnd/>
            <a:tailEnd/>
          </a:ln>
        </p:spPr>
        <p:txBody>
          <a:bodyPr lIns="0" tIns="0" rIns="0" bIns="0"/>
          <a:lstStyle/>
          <a:p>
            <a:endParaRPr lang="en-US"/>
          </a:p>
        </p:txBody>
      </p:sp>
      <p:sp>
        <p:nvSpPr>
          <p:cNvPr id="52250" name="Rectangle 25"/>
          <p:cNvSpPr>
            <a:spLocks/>
          </p:cNvSpPr>
          <p:nvPr/>
        </p:nvSpPr>
        <p:spPr bwMode="auto">
          <a:xfrm>
            <a:off x="2819400" y="2667000"/>
            <a:ext cx="2133600" cy="1066800"/>
          </a:xfrm>
          <a:prstGeom prst="rect">
            <a:avLst/>
          </a:prstGeom>
          <a:solidFill>
            <a:srgbClr val="FFFFFF"/>
          </a:solidFill>
          <a:ln w="38100">
            <a:solidFill>
              <a:schemeClr val="tx1"/>
            </a:solidFill>
            <a:miter lim="800000"/>
            <a:headEnd/>
            <a:tailEnd/>
          </a:ln>
        </p:spPr>
        <p:txBody>
          <a:bodyPr lIns="0" tIns="0" rIns="0" bIns="0"/>
          <a:lstStyle/>
          <a:p>
            <a:endParaRPr lang="en-US"/>
          </a:p>
        </p:txBody>
      </p:sp>
      <p:sp>
        <p:nvSpPr>
          <p:cNvPr id="52251" name="Rectangle 26"/>
          <p:cNvSpPr>
            <a:spLocks/>
          </p:cNvSpPr>
          <p:nvPr/>
        </p:nvSpPr>
        <p:spPr bwMode="auto">
          <a:xfrm>
            <a:off x="2286000" y="2133600"/>
            <a:ext cx="4267200" cy="2133600"/>
          </a:xfrm>
          <a:prstGeom prst="rect">
            <a:avLst/>
          </a:prstGeom>
          <a:noFill/>
          <a:ln w="38100">
            <a:solidFill>
              <a:schemeClr val="tx1"/>
            </a:solidFill>
            <a:miter lim="800000"/>
            <a:headEnd/>
            <a:tailEnd/>
          </a:ln>
        </p:spPr>
        <p:txBody>
          <a:bodyPr lIns="0" tIns="0" rIns="0" bIns="0"/>
          <a:lstStyle/>
          <a:p>
            <a:endParaRPr lang="en-US"/>
          </a:p>
        </p:txBody>
      </p:sp>
      <p:sp>
        <p:nvSpPr>
          <p:cNvPr id="52252" name="Rectangle 27"/>
          <p:cNvSpPr>
            <a:spLocks/>
          </p:cNvSpPr>
          <p:nvPr/>
        </p:nvSpPr>
        <p:spPr bwMode="auto">
          <a:xfrm>
            <a:off x="5486400" y="2667000"/>
            <a:ext cx="533400" cy="1066800"/>
          </a:xfrm>
          <a:prstGeom prst="rect">
            <a:avLst/>
          </a:prstGeom>
          <a:noFill/>
          <a:ln w="38100">
            <a:solidFill>
              <a:schemeClr val="tx1"/>
            </a:solidFill>
            <a:miter lim="800000"/>
            <a:headEnd/>
            <a:tailEnd/>
          </a:ln>
        </p:spPr>
        <p:txBody>
          <a:bodyPr lIns="0" tIns="0" rIns="0" bIns="0"/>
          <a:lstStyle/>
          <a:p>
            <a:endParaRPr lang="en-US"/>
          </a:p>
        </p:txBody>
      </p:sp>
      <p:sp>
        <p:nvSpPr>
          <p:cNvPr id="52253" name="Line 28"/>
          <p:cNvSpPr>
            <a:spLocks noChangeShapeType="1"/>
          </p:cNvSpPr>
          <p:nvPr/>
        </p:nvSpPr>
        <p:spPr bwMode="auto">
          <a:xfrm>
            <a:off x="4886325" y="2400300"/>
            <a:ext cx="271463" cy="1588"/>
          </a:xfrm>
          <a:prstGeom prst="line">
            <a:avLst/>
          </a:prstGeom>
          <a:noFill/>
          <a:ln w="9525">
            <a:solidFill>
              <a:srgbClr val="FF0000"/>
            </a:solidFill>
            <a:round/>
            <a:headEnd/>
            <a:tailEnd type="triangle" w="med" len="med"/>
          </a:ln>
        </p:spPr>
        <p:txBody>
          <a:bodyPr lIns="0" tIns="0" rIns="0" bIns="0"/>
          <a:lstStyle/>
          <a:p>
            <a:endParaRPr lang="en-US"/>
          </a:p>
        </p:txBody>
      </p:sp>
      <p:sp>
        <p:nvSpPr>
          <p:cNvPr id="52254" name="Rectangle 29"/>
          <p:cNvSpPr>
            <a:spLocks/>
          </p:cNvSpPr>
          <p:nvPr/>
        </p:nvSpPr>
        <p:spPr bwMode="auto">
          <a:xfrm>
            <a:off x="2286000" y="4724400"/>
            <a:ext cx="4267200" cy="228600"/>
          </a:xfrm>
          <a:prstGeom prst="rect">
            <a:avLst/>
          </a:prstGeom>
          <a:gradFill rotWithShape="0">
            <a:gsLst>
              <a:gs pos="0">
                <a:srgbClr val="FFFFFF"/>
              </a:gs>
              <a:gs pos="100000">
                <a:srgbClr val="000000"/>
              </a:gs>
            </a:gsLst>
            <a:lin ang="0" scaled="1"/>
          </a:gradFill>
          <a:ln w="9525">
            <a:solidFill>
              <a:schemeClr val="tx1"/>
            </a:solidFill>
            <a:round/>
            <a:headEnd/>
            <a:tailEnd/>
          </a:ln>
        </p:spPr>
        <p:txBody>
          <a:bodyPr lIns="0" tIns="0" rIns="0" bIns="0"/>
          <a:lstStyle/>
          <a:p>
            <a:endParaRPr lang="en-US"/>
          </a:p>
        </p:txBody>
      </p:sp>
      <p:sp>
        <p:nvSpPr>
          <p:cNvPr id="52255" name="Rectangle 30"/>
          <p:cNvSpPr>
            <a:spLocks/>
          </p:cNvSpPr>
          <p:nvPr/>
        </p:nvSpPr>
        <p:spPr bwMode="auto">
          <a:xfrm>
            <a:off x="6283325" y="4914900"/>
            <a:ext cx="282575" cy="381000"/>
          </a:xfrm>
          <a:prstGeom prst="rect">
            <a:avLst/>
          </a:prstGeom>
          <a:noFill/>
          <a:ln w="12700">
            <a:noFill/>
            <a:miter lim="800000"/>
            <a:headEnd/>
            <a:tailEnd/>
          </a:ln>
        </p:spPr>
        <p:txBody>
          <a:bodyPr wrap="none" lIns="0" tIns="0" rIns="40639" bIns="0" anchor="ctr">
            <a:spAutoFit/>
          </a:bodyPr>
          <a:lstStyle/>
          <a:p>
            <a:pPr marL="39688" algn="r"/>
            <a:r>
              <a:rPr lang="en-US" sz="2000">
                <a:solidFill>
                  <a:schemeClr val="tx1"/>
                </a:solidFill>
                <a:latin typeface="Times New Roman" pitchFamily="18" charset="0"/>
                <a:cs typeface="Times New Roman" pitchFamily="18" charset="0"/>
                <a:sym typeface="Times New Roman" pitchFamily="18" charset="0"/>
              </a:rPr>
              <a:t>1</a:t>
            </a:r>
          </a:p>
        </p:txBody>
      </p:sp>
      <p:sp>
        <p:nvSpPr>
          <p:cNvPr id="52256" name="Rectangle 31"/>
          <p:cNvSpPr>
            <a:spLocks/>
          </p:cNvSpPr>
          <p:nvPr/>
        </p:nvSpPr>
        <p:spPr bwMode="auto">
          <a:xfrm>
            <a:off x="2286000" y="4914900"/>
            <a:ext cx="280988" cy="381000"/>
          </a:xfrm>
          <a:prstGeom prst="rect">
            <a:avLst/>
          </a:prstGeom>
          <a:noFill/>
          <a:ln w="12700">
            <a:noFill/>
            <a:miter lim="800000"/>
            <a:headEnd/>
            <a:tailEnd/>
          </a:ln>
        </p:spPr>
        <p:txBody>
          <a:bodyPr wrap="none" lIns="0" tIns="0" rIns="40639" bIns="0" anchor="ctr">
            <a:spAutoFit/>
          </a:bodyPr>
          <a:lstStyle/>
          <a:p>
            <a:pPr marL="39688"/>
            <a:r>
              <a:rPr lang="en-US" sz="2000">
                <a:solidFill>
                  <a:schemeClr val="tx1"/>
                </a:solidFill>
                <a:latin typeface="Times New Roman" pitchFamily="18" charset="0"/>
                <a:cs typeface="Times New Roman" pitchFamily="18" charset="0"/>
                <a:sym typeface="Times New Roman" pitchFamily="18" charset="0"/>
              </a:rPr>
              <a:t>0</a:t>
            </a:r>
          </a:p>
        </p:txBody>
      </p:sp>
      <p:sp>
        <p:nvSpPr>
          <p:cNvPr id="52257" name="Rectangle 32"/>
          <p:cNvSpPr>
            <a:spLocks/>
          </p:cNvSpPr>
          <p:nvPr/>
        </p:nvSpPr>
        <p:spPr bwMode="auto">
          <a:xfrm>
            <a:off x="1122363" y="4902200"/>
            <a:ext cx="661987" cy="406400"/>
          </a:xfrm>
          <a:prstGeom prst="rect">
            <a:avLst/>
          </a:prstGeom>
          <a:noFill/>
          <a:ln w="12700">
            <a:noFill/>
            <a:miter lim="800000"/>
            <a:headEnd/>
            <a:tailEnd/>
          </a:ln>
        </p:spPr>
        <p:txBody>
          <a:bodyPr wrap="none" lIns="0" tIns="0" rIns="40639" bIns="0" anchor="ctr">
            <a:spAutoFit/>
          </a:bodyPr>
          <a:lstStyle/>
          <a:p>
            <a:pPr marL="39688" algn="ctr"/>
            <a:r>
              <a:rPr lang="en-US" sz="2000">
                <a:solidFill>
                  <a:schemeClr val="tx1"/>
                </a:solidFill>
                <a:latin typeface="Tahoma" charset="0"/>
                <a:cs typeface="Tahoma" charset="0"/>
                <a:sym typeface="Tahoma" charset="0"/>
              </a:rPr>
              <a:t>Prob</a:t>
            </a:r>
          </a:p>
        </p:txBody>
      </p:sp>
      <p:sp>
        <p:nvSpPr>
          <p:cNvPr id="52258" name="Oval 33"/>
          <p:cNvSpPr>
            <a:spLocks/>
          </p:cNvSpPr>
          <p:nvPr/>
        </p:nvSpPr>
        <p:spPr bwMode="auto">
          <a:xfrm>
            <a:off x="5029200" y="2209800"/>
            <a:ext cx="381000" cy="3810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52259" name="Line 34"/>
          <p:cNvSpPr>
            <a:spLocks noChangeShapeType="1"/>
          </p:cNvSpPr>
          <p:nvPr/>
        </p:nvSpPr>
        <p:spPr bwMode="auto">
          <a:xfrm rot="10800000" flipH="1">
            <a:off x="5224463" y="1876425"/>
            <a:ext cx="1587" cy="304800"/>
          </a:xfrm>
          <a:prstGeom prst="line">
            <a:avLst/>
          </a:prstGeom>
          <a:noFill/>
          <a:ln w="9525">
            <a:solidFill>
              <a:srgbClr val="009900"/>
            </a:solidFill>
            <a:round/>
            <a:headEnd/>
            <a:tailEnd type="triangle" w="med" len="med"/>
          </a:ln>
        </p:spPr>
        <p:txBody>
          <a:bodyPr lIns="0" tIns="0" rIns="0" bIns="0"/>
          <a:lstStyle/>
          <a:p>
            <a:endParaRPr lang="en-US"/>
          </a:p>
        </p:txBody>
      </p:sp>
      <p:sp>
        <p:nvSpPr>
          <p:cNvPr id="52260" name="Line 35"/>
          <p:cNvSpPr>
            <a:spLocks noChangeShapeType="1"/>
          </p:cNvSpPr>
          <p:nvPr/>
        </p:nvSpPr>
        <p:spPr bwMode="auto">
          <a:xfrm>
            <a:off x="5219700" y="2586038"/>
            <a:ext cx="1588" cy="257175"/>
          </a:xfrm>
          <a:prstGeom prst="line">
            <a:avLst/>
          </a:prstGeom>
          <a:noFill/>
          <a:ln w="9525">
            <a:solidFill>
              <a:srgbClr val="FF0000"/>
            </a:solidFill>
            <a:round/>
            <a:headEnd/>
            <a:tailEnd type="triangle" w="med" len="med"/>
          </a:ln>
        </p:spPr>
        <p:txBody>
          <a:bodyPr lIns="0" tIns="0" rIns="0" bIns="0"/>
          <a:lstStyle/>
          <a:p>
            <a:endParaRPr lang="en-US"/>
          </a:p>
        </p:txBody>
      </p:sp>
      <p:sp>
        <p:nvSpPr>
          <p:cNvPr id="52261" name="Line 36"/>
          <p:cNvSpPr>
            <a:spLocks noChangeShapeType="1"/>
          </p:cNvSpPr>
          <p:nvPr/>
        </p:nvSpPr>
        <p:spPr bwMode="auto">
          <a:xfrm>
            <a:off x="5414963" y="2400300"/>
            <a:ext cx="242887" cy="1588"/>
          </a:xfrm>
          <a:prstGeom prst="line">
            <a:avLst/>
          </a:prstGeom>
          <a:noFill/>
          <a:ln w="9525">
            <a:solidFill>
              <a:srgbClr val="FF0000"/>
            </a:solidFill>
            <a:round/>
            <a:headEnd/>
            <a:tailEnd type="triangle" w="med" len="med"/>
          </a:ln>
        </p:spPr>
        <p:txBody>
          <a:bodyPr lIns="0" tIns="0" rIns="0" bIns="0"/>
          <a:lstStyle/>
          <a:p>
            <a:endParaRPr lang="en-US"/>
          </a:p>
        </p:txBody>
      </p:sp>
      <p:sp>
        <p:nvSpPr>
          <p:cNvPr id="52262" name="Line 37"/>
          <p:cNvSpPr>
            <a:spLocks noChangeShapeType="1"/>
          </p:cNvSpPr>
          <p:nvPr/>
        </p:nvSpPr>
        <p:spPr bwMode="auto">
          <a:xfrm flipH="1">
            <a:off x="4776788" y="2400300"/>
            <a:ext cx="242887" cy="1588"/>
          </a:xfrm>
          <a:prstGeom prst="line">
            <a:avLst/>
          </a:prstGeom>
          <a:noFill/>
          <a:ln w="9525">
            <a:solidFill>
              <a:srgbClr val="FF0000"/>
            </a:solidFill>
            <a:round/>
            <a:headEnd/>
            <a:tailEnd type="triangle" w="med" len="med"/>
          </a:ln>
        </p:spPr>
        <p:txBody>
          <a:bodyPr lIns="0" tIns="0" rIns="0" bIns="0"/>
          <a:lstStyle/>
          <a:p>
            <a:endParaRPr lang="en-US"/>
          </a:p>
        </p:txBody>
      </p:sp>
      <p:sp>
        <p:nvSpPr>
          <p:cNvPr id="52263" name="Rectangle 38"/>
          <p:cNvSpPr>
            <a:spLocks/>
          </p:cNvSpPr>
          <p:nvPr/>
        </p:nvSpPr>
        <p:spPr bwMode="auto">
          <a:xfrm>
            <a:off x="4953000" y="3733800"/>
            <a:ext cx="533400" cy="533400"/>
          </a:xfrm>
          <a:prstGeom prst="rect">
            <a:avLst/>
          </a:prstGeom>
          <a:noFill/>
          <a:ln w="9525">
            <a:solidFill>
              <a:schemeClr val="tx1"/>
            </a:solidFill>
            <a:round/>
            <a:headEnd/>
            <a:tailEnd/>
          </a:ln>
        </p:spPr>
        <p:txBody>
          <a:bodyPr lIns="0" tIns="0" rIns="0" bIns="0"/>
          <a:lstStyle/>
          <a:p>
            <a:endParaRPr lang="en-US"/>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53251" name="Rectangle 2"/>
          <p:cNvSpPr>
            <a:spLocks noGrp="1" noChangeArrowheads="1"/>
          </p:cNvSpPr>
          <p:nvPr>
            <p:ph type="title"/>
          </p:nvPr>
        </p:nvSpPr>
        <p:spPr/>
        <p:txBody>
          <a:bodyPr rIns="132080"/>
          <a:lstStyle/>
          <a:p>
            <a:pPr indent="0" eaLnBrk="1" hangingPunct="1"/>
            <a:r>
              <a:rPr lang="en-US" smtClean="0"/>
              <a:t>Inference Recap: Simple Cases</a:t>
            </a:r>
          </a:p>
        </p:txBody>
      </p:sp>
      <p:grpSp>
        <p:nvGrpSpPr>
          <p:cNvPr id="53252" name="Group 5"/>
          <p:cNvGrpSpPr>
            <a:grpSpLocks/>
          </p:cNvGrpSpPr>
          <p:nvPr/>
        </p:nvGrpSpPr>
        <p:grpSpPr bwMode="auto">
          <a:xfrm>
            <a:off x="2125663" y="2971800"/>
            <a:ext cx="533400" cy="533400"/>
            <a:chOff x="0" y="0"/>
            <a:chExt cx="336" cy="336"/>
          </a:xfrm>
        </p:grpSpPr>
        <p:sp>
          <p:nvSpPr>
            <p:cNvPr id="53273" name="Oval 3"/>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p>
          </p:txBody>
        </p:sp>
        <p:sp>
          <p:nvSpPr>
            <p:cNvPr id="53274" name="Rectangle 4"/>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1</a:t>
              </a:r>
            </a:p>
          </p:txBody>
        </p:sp>
      </p:grpSp>
      <p:grpSp>
        <p:nvGrpSpPr>
          <p:cNvPr id="53253" name="Group 8"/>
          <p:cNvGrpSpPr>
            <a:grpSpLocks/>
          </p:cNvGrpSpPr>
          <p:nvPr/>
        </p:nvGrpSpPr>
        <p:grpSpPr bwMode="auto">
          <a:xfrm>
            <a:off x="2125663" y="1905000"/>
            <a:ext cx="533400" cy="533400"/>
            <a:chOff x="0" y="0"/>
            <a:chExt cx="336" cy="336"/>
          </a:xfrm>
        </p:grpSpPr>
        <p:sp>
          <p:nvSpPr>
            <p:cNvPr id="53271" name="Oval 6"/>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53272" name="Rectangle 7"/>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p>
          </p:txBody>
        </p:sp>
      </p:grpSp>
      <p:cxnSp>
        <p:nvCxnSpPr>
          <p:cNvPr id="53254" name="AutoShape 9"/>
          <p:cNvCxnSpPr>
            <a:cxnSpLocks noChangeShapeType="1"/>
          </p:cNvCxnSpPr>
          <p:nvPr/>
        </p:nvCxnSpPr>
        <p:spPr bwMode="auto">
          <a:xfrm>
            <a:off x="2392363" y="2171700"/>
            <a:ext cx="0" cy="1066800"/>
          </a:xfrm>
          <a:prstGeom prst="straightConnector1">
            <a:avLst/>
          </a:prstGeom>
          <a:noFill/>
          <a:ln w="28575">
            <a:solidFill>
              <a:schemeClr val="tx1"/>
            </a:solidFill>
            <a:round/>
            <a:headEnd/>
            <a:tailEnd type="triangle" w="lg" len="lg"/>
          </a:ln>
        </p:spPr>
      </p:cxnSp>
      <p:pic>
        <p:nvPicPr>
          <p:cNvPr id="53255" name="Picture 10"/>
          <p:cNvPicPr>
            <a:picLocks noChangeArrowheads="1"/>
          </p:cNvPicPr>
          <p:nvPr/>
        </p:nvPicPr>
        <p:blipFill>
          <a:blip r:embed="rId3" cstate="print"/>
          <a:srcRect/>
          <a:stretch>
            <a:fillRect/>
          </a:stretch>
        </p:blipFill>
        <p:spPr bwMode="auto">
          <a:xfrm>
            <a:off x="1665288" y="3810000"/>
            <a:ext cx="1509712" cy="360363"/>
          </a:xfrm>
          <a:prstGeom prst="rect">
            <a:avLst/>
          </a:prstGeom>
          <a:noFill/>
          <a:ln w="9525">
            <a:noFill/>
            <a:miter lim="800000"/>
            <a:headEnd/>
            <a:tailEnd/>
          </a:ln>
        </p:spPr>
      </p:pic>
      <p:grpSp>
        <p:nvGrpSpPr>
          <p:cNvPr id="54285" name="Group 13"/>
          <p:cNvGrpSpPr>
            <a:grpSpLocks/>
          </p:cNvGrpSpPr>
          <p:nvPr/>
        </p:nvGrpSpPr>
        <p:grpSpPr bwMode="auto">
          <a:xfrm>
            <a:off x="6724650" y="2501900"/>
            <a:ext cx="533400" cy="533400"/>
            <a:chOff x="0" y="0"/>
            <a:chExt cx="336" cy="336"/>
          </a:xfrm>
        </p:grpSpPr>
        <p:sp>
          <p:nvSpPr>
            <p:cNvPr id="53269" name="Oval 11"/>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53270" name="Rectangle 12"/>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2</a:t>
              </a:r>
            </a:p>
          </p:txBody>
        </p:sp>
      </p:grpSp>
      <p:cxnSp>
        <p:nvCxnSpPr>
          <p:cNvPr id="54286" name="AutoShape 14"/>
          <p:cNvCxnSpPr>
            <a:cxnSpLocks noChangeShapeType="1"/>
          </p:cNvCxnSpPr>
          <p:nvPr/>
        </p:nvCxnSpPr>
        <p:spPr bwMode="auto">
          <a:xfrm rot="10800000" flipH="1">
            <a:off x="6076950" y="2768600"/>
            <a:ext cx="914400" cy="0"/>
          </a:xfrm>
          <a:prstGeom prst="straightConnector1">
            <a:avLst/>
          </a:prstGeom>
          <a:noFill/>
          <a:ln w="28575">
            <a:solidFill>
              <a:schemeClr val="tx1"/>
            </a:solidFill>
            <a:round/>
            <a:headEnd/>
            <a:tailEnd type="triangle" w="lg" len="lg"/>
          </a:ln>
        </p:spPr>
      </p:cxnSp>
      <p:grpSp>
        <p:nvGrpSpPr>
          <p:cNvPr id="54289" name="Group 17"/>
          <p:cNvGrpSpPr>
            <a:grpSpLocks/>
          </p:cNvGrpSpPr>
          <p:nvPr/>
        </p:nvGrpSpPr>
        <p:grpSpPr bwMode="auto">
          <a:xfrm>
            <a:off x="5810250" y="2501900"/>
            <a:ext cx="533400" cy="533400"/>
            <a:chOff x="0" y="0"/>
            <a:chExt cx="336" cy="336"/>
          </a:xfrm>
        </p:grpSpPr>
        <p:sp>
          <p:nvSpPr>
            <p:cNvPr id="53267" name="Oval 15"/>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53268" name="Rectangle 16"/>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p>
          </p:txBody>
        </p:sp>
      </p:grpSp>
      <p:pic>
        <p:nvPicPr>
          <p:cNvPr id="54290" name="Picture 18"/>
          <p:cNvPicPr>
            <a:picLocks noChangeArrowheads="1"/>
          </p:cNvPicPr>
          <p:nvPr/>
        </p:nvPicPr>
        <p:blipFill>
          <a:blip r:embed="rId4" cstate="print"/>
          <a:srcRect/>
          <a:stretch>
            <a:fillRect/>
          </a:stretch>
        </p:blipFill>
        <p:spPr bwMode="auto">
          <a:xfrm>
            <a:off x="6059488" y="3632200"/>
            <a:ext cx="1046162" cy="342900"/>
          </a:xfrm>
          <a:prstGeom prst="rect">
            <a:avLst/>
          </a:prstGeom>
          <a:noFill/>
          <a:ln w="9525">
            <a:noFill/>
            <a:miter lim="800000"/>
            <a:headEnd/>
            <a:tailEnd/>
          </a:ln>
        </p:spPr>
      </p:pic>
      <p:grpSp>
        <p:nvGrpSpPr>
          <p:cNvPr id="54294" name="Group 22"/>
          <p:cNvGrpSpPr>
            <a:grpSpLocks/>
          </p:cNvGrpSpPr>
          <p:nvPr/>
        </p:nvGrpSpPr>
        <p:grpSpPr bwMode="auto">
          <a:xfrm>
            <a:off x="477838" y="4673600"/>
            <a:ext cx="3822700" cy="1446213"/>
            <a:chOff x="0" y="0"/>
            <a:chExt cx="2408" cy="911"/>
          </a:xfrm>
        </p:grpSpPr>
        <p:pic>
          <p:nvPicPr>
            <p:cNvPr id="53264" name="Picture 19"/>
            <p:cNvPicPr>
              <a:picLocks noChangeArrowheads="1"/>
            </p:cNvPicPr>
            <p:nvPr/>
          </p:nvPicPr>
          <p:blipFill>
            <a:blip r:embed="rId5" cstate="print"/>
            <a:srcRect/>
            <a:stretch>
              <a:fillRect/>
            </a:stretch>
          </p:blipFill>
          <p:spPr bwMode="auto">
            <a:xfrm>
              <a:off x="0" y="0"/>
              <a:ext cx="2408" cy="188"/>
            </a:xfrm>
            <a:prstGeom prst="rect">
              <a:avLst/>
            </a:prstGeom>
            <a:noFill/>
            <a:ln w="9525">
              <a:noFill/>
              <a:miter lim="800000"/>
              <a:headEnd/>
              <a:tailEnd/>
            </a:ln>
          </p:spPr>
        </p:pic>
        <p:pic>
          <p:nvPicPr>
            <p:cNvPr id="53265" name="Picture 20"/>
            <p:cNvPicPr>
              <a:picLocks noChangeArrowheads="1"/>
            </p:cNvPicPr>
            <p:nvPr/>
          </p:nvPicPr>
          <p:blipFill>
            <a:blip r:embed="rId6" cstate="print"/>
            <a:srcRect/>
            <a:stretch>
              <a:fillRect/>
            </a:stretch>
          </p:blipFill>
          <p:spPr bwMode="auto">
            <a:xfrm>
              <a:off x="808" y="723"/>
              <a:ext cx="1477" cy="188"/>
            </a:xfrm>
            <a:prstGeom prst="rect">
              <a:avLst/>
            </a:prstGeom>
            <a:noFill/>
            <a:ln w="9525">
              <a:noFill/>
              <a:miter lim="800000"/>
              <a:headEnd/>
              <a:tailEnd/>
            </a:ln>
          </p:spPr>
        </p:pic>
        <p:pic>
          <p:nvPicPr>
            <p:cNvPr id="53266" name="Picture 21"/>
            <p:cNvPicPr>
              <a:picLocks noChangeArrowheads="1"/>
            </p:cNvPicPr>
            <p:nvPr/>
          </p:nvPicPr>
          <p:blipFill>
            <a:blip r:embed="rId7" cstate="print"/>
            <a:srcRect/>
            <a:stretch>
              <a:fillRect/>
            </a:stretch>
          </p:blipFill>
          <p:spPr bwMode="auto">
            <a:xfrm>
              <a:off x="808" y="364"/>
              <a:ext cx="1190" cy="216"/>
            </a:xfrm>
            <a:prstGeom prst="rect">
              <a:avLst/>
            </a:prstGeom>
            <a:noFill/>
            <a:ln w="9525">
              <a:noFill/>
              <a:miter lim="800000"/>
              <a:headEnd/>
              <a:tailEnd/>
            </a:ln>
          </p:spPr>
        </p:pic>
      </p:grpSp>
      <p:grpSp>
        <p:nvGrpSpPr>
          <p:cNvPr id="54297" name="Group 25"/>
          <p:cNvGrpSpPr>
            <a:grpSpLocks/>
          </p:cNvGrpSpPr>
          <p:nvPr/>
        </p:nvGrpSpPr>
        <p:grpSpPr bwMode="auto">
          <a:xfrm>
            <a:off x="5054600" y="4800600"/>
            <a:ext cx="3606800" cy="1181100"/>
            <a:chOff x="0" y="0"/>
            <a:chExt cx="2271" cy="744"/>
          </a:xfrm>
        </p:grpSpPr>
        <p:pic>
          <p:nvPicPr>
            <p:cNvPr id="53262" name="Picture 23"/>
            <p:cNvPicPr>
              <a:picLocks noChangeArrowheads="1"/>
            </p:cNvPicPr>
            <p:nvPr/>
          </p:nvPicPr>
          <p:blipFill>
            <a:blip r:embed="rId8" cstate="print"/>
            <a:srcRect/>
            <a:stretch>
              <a:fillRect/>
            </a:stretch>
          </p:blipFill>
          <p:spPr bwMode="auto">
            <a:xfrm>
              <a:off x="0" y="0"/>
              <a:ext cx="1759" cy="351"/>
            </a:xfrm>
            <a:prstGeom prst="rect">
              <a:avLst/>
            </a:prstGeom>
            <a:noFill/>
            <a:ln w="9525">
              <a:noFill/>
              <a:miter lim="800000"/>
              <a:headEnd/>
              <a:tailEnd/>
            </a:ln>
          </p:spPr>
        </p:pic>
        <p:pic>
          <p:nvPicPr>
            <p:cNvPr id="53263" name="Picture 24"/>
            <p:cNvPicPr>
              <a:picLocks noChangeArrowheads="1"/>
            </p:cNvPicPr>
            <p:nvPr/>
          </p:nvPicPr>
          <p:blipFill>
            <a:blip r:embed="rId9" cstate="print"/>
            <a:srcRect/>
            <a:stretch>
              <a:fillRect/>
            </a:stretch>
          </p:blipFill>
          <p:spPr bwMode="auto">
            <a:xfrm>
              <a:off x="589" y="392"/>
              <a:ext cx="1682" cy="352"/>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42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4285"/>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1"/>
                                  </p:stCondLst>
                                  <p:childTnLst>
                                    <p:set>
                                      <p:cBhvr>
                                        <p:cTn id="13" dur="1" fill="hold">
                                          <p:stCondLst>
                                            <p:cond delay="499"/>
                                          </p:stCondLst>
                                        </p:cTn>
                                        <p:tgtEl>
                                          <p:spTgt spid="54286"/>
                                        </p:tgtEl>
                                        <p:attrNameLst>
                                          <p:attrName>style.visibility</p:attrName>
                                        </p:attrNameLst>
                                      </p:cBhvr>
                                      <p:to>
                                        <p:strVal val="visible"/>
                                      </p:to>
                                    </p:set>
                                  </p:childTnLst>
                                </p:cTn>
                              </p:par>
                            </p:childTnLst>
                          </p:cTn>
                        </p:par>
                        <p:par>
                          <p:cTn id="14" fill="hold" nodeType="afterGroup">
                            <p:stCondLst>
                              <p:cond delay="1001"/>
                            </p:stCondLst>
                            <p:childTnLst>
                              <p:par>
                                <p:cTn id="15" presetID="1" presetClass="entr" presetSubtype="0" fill="hold" nodeType="afterEffect">
                                  <p:stCondLst>
                                    <p:cond delay="1"/>
                                  </p:stCondLst>
                                  <p:childTnLst>
                                    <p:set>
                                      <p:cBhvr>
                                        <p:cTn id="16" dur="1" fill="hold">
                                          <p:stCondLst>
                                            <p:cond delay="499"/>
                                          </p:stCondLst>
                                        </p:cTn>
                                        <p:tgtEl>
                                          <p:spTgt spid="54289"/>
                                        </p:tgtEl>
                                        <p:attrNameLst>
                                          <p:attrName>style.visibility</p:attrName>
                                        </p:attrNameLst>
                                      </p:cBhvr>
                                      <p:to>
                                        <p:strVal val="visible"/>
                                      </p:to>
                                    </p:set>
                                  </p:childTnLst>
                                </p:cTn>
                              </p:par>
                            </p:childTnLst>
                          </p:cTn>
                        </p:par>
                        <p:par>
                          <p:cTn id="17" fill="hold" nodeType="afterGroup">
                            <p:stCondLst>
                              <p:cond delay="1502"/>
                            </p:stCondLst>
                            <p:childTnLst>
                              <p:par>
                                <p:cTn id="18" presetID="1" presetClass="entr" presetSubtype="0" fill="hold" nodeType="afterEffect">
                                  <p:stCondLst>
                                    <p:cond delay="1"/>
                                  </p:stCondLst>
                                  <p:childTnLst>
                                    <p:set>
                                      <p:cBhvr>
                                        <p:cTn id="19" dur="1" fill="hold">
                                          <p:stCondLst>
                                            <p:cond delay="499"/>
                                          </p:stCondLst>
                                        </p:cTn>
                                        <p:tgtEl>
                                          <p:spTgt spid="54290"/>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499"/>
                                          </p:stCondLst>
                                        </p:cTn>
                                        <p:tgtEl>
                                          <p:spTgt spid="542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Planning in Belief Space</a:t>
            </a:r>
            <a:endParaRPr lang="en-US" dirty="0"/>
          </a:p>
        </p:txBody>
      </p:sp>
      <p:grpSp>
        <p:nvGrpSpPr>
          <p:cNvPr id="46" name="Group 45"/>
          <p:cNvGrpSpPr/>
          <p:nvPr/>
        </p:nvGrpSpPr>
        <p:grpSpPr>
          <a:xfrm>
            <a:off x="803765" y="3274907"/>
            <a:ext cx="2139244" cy="1885245"/>
            <a:chOff x="803765" y="3274907"/>
            <a:chExt cx="2139244" cy="1885245"/>
          </a:xfrm>
        </p:grpSpPr>
        <p:sp>
          <p:nvSpPr>
            <p:cNvPr id="4" name="Freeform 3"/>
            <p:cNvSpPr>
              <a:spLocks/>
            </p:cNvSpPr>
            <p:nvPr/>
          </p:nvSpPr>
          <p:spPr bwMode="auto">
            <a:xfrm>
              <a:off x="1001315" y="3821704"/>
              <a:ext cx="640873" cy="860419"/>
            </a:xfrm>
            <a:custGeom>
              <a:avLst/>
              <a:gdLst>
                <a:gd name="T0" fmla="*/ 0 w 1872"/>
                <a:gd name="T1" fmla="*/ 0 h 2544"/>
                <a:gd name="T2" fmla="*/ 0 w 1872"/>
                <a:gd name="T3" fmla="*/ 624 h 2544"/>
                <a:gd name="T4" fmla="*/ 768 w 1872"/>
                <a:gd name="T5" fmla="*/ 624 h 2544"/>
                <a:gd name="T6" fmla="*/ 768 w 1872"/>
                <a:gd name="T7" fmla="*/ 2544 h 2544"/>
                <a:gd name="T8" fmla="*/ 1776 w 1872"/>
                <a:gd name="T9" fmla="*/ 2544 h 2544"/>
                <a:gd name="T10" fmla="*/ 1776 w 1872"/>
                <a:gd name="T11" fmla="*/ 2304 h 2544"/>
                <a:gd name="T12" fmla="*/ 1008 w 1872"/>
                <a:gd name="T13" fmla="*/ 2304 h 2544"/>
                <a:gd name="T14" fmla="*/ 1008 w 1872"/>
                <a:gd name="T15" fmla="*/ 624 h 2544"/>
                <a:gd name="T16" fmla="*/ 1872 w 1872"/>
                <a:gd name="T17" fmla="*/ 624 h 2544"/>
                <a:gd name="T18" fmla="*/ 1872 w 1872"/>
                <a:gd name="T19" fmla="*/ 0 h 2544"/>
                <a:gd name="T20" fmla="*/ 1680 w 1872"/>
                <a:gd name="T21" fmla="*/ 0 h 2544"/>
                <a:gd name="T22" fmla="*/ 1680 w 1872"/>
                <a:gd name="T23" fmla="*/ 432 h 2544"/>
                <a:gd name="T24" fmla="*/ 240 w 1872"/>
                <a:gd name="T25" fmla="*/ 432 h 2544"/>
                <a:gd name="T26" fmla="*/ 240 w 1872"/>
                <a:gd name="T27" fmla="*/ 0 h 2544"/>
                <a:gd name="T28" fmla="*/ 0 w 1872"/>
                <a:gd name="T29" fmla="*/ 0 h 2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2" h="2544">
                  <a:moveTo>
                    <a:pt x="0" y="0"/>
                  </a:moveTo>
                  <a:lnTo>
                    <a:pt x="0" y="624"/>
                  </a:lnTo>
                  <a:lnTo>
                    <a:pt x="768" y="624"/>
                  </a:lnTo>
                  <a:lnTo>
                    <a:pt x="768" y="2544"/>
                  </a:lnTo>
                  <a:lnTo>
                    <a:pt x="1776" y="2544"/>
                  </a:lnTo>
                  <a:lnTo>
                    <a:pt x="1776" y="2304"/>
                  </a:lnTo>
                  <a:lnTo>
                    <a:pt x="1008" y="2304"/>
                  </a:lnTo>
                  <a:lnTo>
                    <a:pt x="1008" y="624"/>
                  </a:lnTo>
                  <a:lnTo>
                    <a:pt x="1872" y="624"/>
                  </a:lnTo>
                  <a:lnTo>
                    <a:pt x="1872" y="0"/>
                  </a:lnTo>
                  <a:lnTo>
                    <a:pt x="1680" y="0"/>
                  </a:lnTo>
                  <a:lnTo>
                    <a:pt x="1680" y="432"/>
                  </a:lnTo>
                  <a:lnTo>
                    <a:pt x="240" y="432"/>
                  </a:lnTo>
                  <a:lnTo>
                    <a:pt x="240" y="0"/>
                  </a:lnTo>
                  <a:lnTo>
                    <a:pt x="0" y="0"/>
                  </a:lnTo>
                  <a:close/>
                </a:path>
              </a:pathLst>
            </a:custGeom>
            <a:solidFill>
              <a:srgbClr val="FFFF00"/>
            </a:solidFill>
            <a:ln w="9525">
              <a:solidFill>
                <a:schemeClr val="tx1"/>
              </a:solidFill>
              <a:round/>
              <a:headEnd/>
              <a:tailEnd/>
            </a:ln>
            <a:effectLst/>
            <a:extLst/>
          </p:spPr>
          <p:txBody>
            <a:bodyPr wrap="none" anchor="ctr"/>
            <a:lstStyle/>
            <a:p>
              <a:endParaRPr lang="en-US"/>
            </a:p>
          </p:txBody>
        </p:sp>
        <p:sp>
          <p:nvSpPr>
            <p:cNvPr id="5" name="Text Box 4"/>
            <p:cNvSpPr txBox="1">
              <a:spLocks noChangeArrowheads="1"/>
            </p:cNvSpPr>
            <p:nvPr/>
          </p:nvSpPr>
          <p:spPr bwMode="auto">
            <a:xfrm>
              <a:off x="1314427" y="4539865"/>
              <a:ext cx="348172"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buClrTx/>
                <a:buSzTx/>
                <a:buFontTx/>
                <a:buNone/>
              </a:pPr>
              <a:r>
                <a:rPr lang="en-US" sz="700" dirty="0">
                  <a:latin typeface="Arial" charset="0"/>
                </a:rPr>
                <a:t>sign</a:t>
              </a:r>
            </a:p>
          </p:txBody>
        </p:sp>
        <p:sp>
          <p:nvSpPr>
            <p:cNvPr id="6" name="AutoShape 7"/>
            <p:cNvSpPr>
              <a:spLocks noChangeArrowheads="1"/>
            </p:cNvSpPr>
            <p:nvPr/>
          </p:nvSpPr>
          <p:spPr bwMode="auto">
            <a:xfrm>
              <a:off x="1267457" y="4307865"/>
              <a:ext cx="67143" cy="67143"/>
            </a:xfrm>
            <a:prstGeom prst="smileyFace">
              <a:avLst>
                <a:gd name="adj" fmla="val 4653"/>
              </a:avLst>
            </a:prstGeom>
            <a:solidFill>
              <a:schemeClr val="hlink"/>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7" name="Picture 2" descr="http://www.how-to-draw-cartoons-online.com/image-files/cartoon_devil.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73514" y="3508825"/>
              <a:ext cx="303916" cy="274644"/>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Freeform 8"/>
            <p:cNvSpPr>
              <a:spLocks/>
            </p:cNvSpPr>
            <p:nvPr/>
          </p:nvSpPr>
          <p:spPr bwMode="auto">
            <a:xfrm>
              <a:off x="2021584" y="3825019"/>
              <a:ext cx="640874" cy="860419"/>
            </a:xfrm>
            <a:custGeom>
              <a:avLst/>
              <a:gdLst>
                <a:gd name="T0" fmla="*/ 0 w 1872"/>
                <a:gd name="T1" fmla="*/ 0 h 2544"/>
                <a:gd name="T2" fmla="*/ 0 w 1872"/>
                <a:gd name="T3" fmla="*/ 624 h 2544"/>
                <a:gd name="T4" fmla="*/ 768 w 1872"/>
                <a:gd name="T5" fmla="*/ 624 h 2544"/>
                <a:gd name="T6" fmla="*/ 768 w 1872"/>
                <a:gd name="T7" fmla="*/ 2544 h 2544"/>
                <a:gd name="T8" fmla="*/ 1776 w 1872"/>
                <a:gd name="T9" fmla="*/ 2544 h 2544"/>
                <a:gd name="T10" fmla="*/ 1776 w 1872"/>
                <a:gd name="T11" fmla="*/ 2304 h 2544"/>
                <a:gd name="T12" fmla="*/ 1008 w 1872"/>
                <a:gd name="T13" fmla="*/ 2304 h 2544"/>
                <a:gd name="T14" fmla="*/ 1008 w 1872"/>
                <a:gd name="T15" fmla="*/ 624 h 2544"/>
                <a:gd name="T16" fmla="*/ 1872 w 1872"/>
                <a:gd name="T17" fmla="*/ 624 h 2544"/>
                <a:gd name="T18" fmla="*/ 1872 w 1872"/>
                <a:gd name="T19" fmla="*/ 0 h 2544"/>
                <a:gd name="T20" fmla="*/ 1680 w 1872"/>
                <a:gd name="T21" fmla="*/ 0 h 2544"/>
                <a:gd name="T22" fmla="*/ 1680 w 1872"/>
                <a:gd name="T23" fmla="*/ 432 h 2544"/>
                <a:gd name="T24" fmla="*/ 240 w 1872"/>
                <a:gd name="T25" fmla="*/ 432 h 2544"/>
                <a:gd name="T26" fmla="*/ 240 w 1872"/>
                <a:gd name="T27" fmla="*/ 0 h 2544"/>
                <a:gd name="T28" fmla="*/ 0 w 1872"/>
                <a:gd name="T29" fmla="*/ 0 h 2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2" h="2544">
                  <a:moveTo>
                    <a:pt x="0" y="0"/>
                  </a:moveTo>
                  <a:lnTo>
                    <a:pt x="0" y="624"/>
                  </a:lnTo>
                  <a:lnTo>
                    <a:pt x="768" y="624"/>
                  </a:lnTo>
                  <a:lnTo>
                    <a:pt x="768" y="2544"/>
                  </a:lnTo>
                  <a:lnTo>
                    <a:pt x="1776" y="2544"/>
                  </a:lnTo>
                  <a:lnTo>
                    <a:pt x="1776" y="2304"/>
                  </a:lnTo>
                  <a:lnTo>
                    <a:pt x="1008" y="2304"/>
                  </a:lnTo>
                  <a:lnTo>
                    <a:pt x="1008" y="624"/>
                  </a:lnTo>
                  <a:lnTo>
                    <a:pt x="1872" y="624"/>
                  </a:lnTo>
                  <a:lnTo>
                    <a:pt x="1872" y="0"/>
                  </a:lnTo>
                  <a:lnTo>
                    <a:pt x="1680" y="0"/>
                  </a:lnTo>
                  <a:lnTo>
                    <a:pt x="1680" y="432"/>
                  </a:lnTo>
                  <a:lnTo>
                    <a:pt x="240" y="432"/>
                  </a:lnTo>
                  <a:lnTo>
                    <a:pt x="240" y="0"/>
                  </a:lnTo>
                  <a:lnTo>
                    <a:pt x="0" y="0"/>
                  </a:lnTo>
                  <a:close/>
                </a:path>
              </a:pathLst>
            </a:custGeom>
            <a:solidFill>
              <a:srgbClr val="FFFF00"/>
            </a:solidFill>
            <a:ln w="9525">
              <a:solidFill>
                <a:schemeClr val="tx1"/>
              </a:solidFill>
              <a:round/>
              <a:headEnd/>
              <a:tailEnd/>
            </a:ln>
            <a:effectLst/>
            <a:extLst/>
          </p:spPr>
          <p:txBody>
            <a:bodyPr wrap="none" anchor="ctr"/>
            <a:lstStyle/>
            <a:p>
              <a:endParaRPr lang="en-US"/>
            </a:p>
          </p:txBody>
        </p:sp>
        <p:sp>
          <p:nvSpPr>
            <p:cNvPr id="11" name="Text Box 4"/>
            <p:cNvSpPr txBox="1">
              <a:spLocks noChangeArrowheads="1"/>
            </p:cNvSpPr>
            <p:nvPr/>
          </p:nvSpPr>
          <p:spPr bwMode="auto">
            <a:xfrm>
              <a:off x="2351147" y="4546668"/>
              <a:ext cx="348172"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buClrTx/>
                <a:buSzTx/>
                <a:buFontTx/>
                <a:buNone/>
              </a:pPr>
              <a:r>
                <a:rPr lang="en-US" sz="700" dirty="0">
                  <a:latin typeface="Arial" charset="0"/>
                </a:rPr>
                <a:t>sign</a:t>
              </a:r>
            </a:p>
          </p:txBody>
        </p:sp>
        <p:sp>
          <p:nvSpPr>
            <p:cNvPr id="12" name="AutoShape 7"/>
            <p:cNvSpPr>
              <a:spLocks noChangeArrowheads="1"/>
            </p:cNvSpPr>
            <p:nvPr/>
          </p:nvSpPr>
          <p:spPr bwMode="auto">
            <a:xfrm>
              <a:off x="2291929" y="4321133"/>
              <a:ext cx="67143" cy="67143"/>
            </a:xfrm>
            <a:prstGeom prst="smileyFace">
              <a:avLst>
                <a:gd name="adj" fmla="val 4653"/>
              </a:avLst>
            </a:prstGeom>
            <a:solidFill>
              <a:schemeClr val="hlink"/>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13" name="Picture 2" descr="http://www.how-to-draw-cartoons-online.com/image-files/cartoon_devil.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61712" y="3512140"/>
              <a:ext cx="303916" cy="274644"/>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TextBox 14"/>
            <p:cNvSpPr txBox="1"/>
            <p:nvPr/>
          </p:nvSpPr>
          <p:spPr>
            <a:xfrm>
              <a:off x="1201688" y="4688623"/>
              <a:ext cx="409803" cy="235034"/>
            </a:xfrm>
            <a:prstGeom prst="rect">
              <a:avLst/>
            </a:prstGeom>
            <a:noFill/>
          </p:spPr>
          <p:txBody>
            <a:bodyPr wrap="none" rtlCol="0">
              <a:spAutoFit/>
            </a:bodyPr>
            <a:lstStyle/>
            <a:p>
              <a:pPr>
                <a:buNone/>
              </a:pPr>
              <a:r>
                <a:rPr lang="en-US" sz="2000" dirty="0" smtClean="0"/>
                <a:t>50%</a:t>
              </a:r>
              <a:endParaRPr lang="en-US" sz="2000" dirty="0"/>
            </a:p>
          </p:txBody>
        </p:sp>
        <p:sp>
          <p:nvSpPr>
            <p:cNvPr id="16" name="TextBox 15"/>
            <p:cNvSpPr txBox="1"/>
            <p:nvPr/>
          </p:nvSpPr>
          <p:spPr>
            <a:xfrm>
              <a:off x="2252655" y="4681618"/>
              <a:ext cx="409803" cy="235034"/>
            </a:xfrm>
            <a:prstGeom prst="rect">
              <a:avLst/>
            </a:prstGeom>
            <a:noFill/>
          </p:spPr>
          <p:txBody>
            <a:bodyPr wrap="none" rtlCol="0">
              <a:spAutoFit/>
            </a:bodyPr>
            <a:lstStyle/>
            <a:p>
              <a:pPr>
                <a:buNone/>
              </a:pPr>
              <a:r>
                <a:rPr lang="en-US" sz="2000" dirty="0" smtClean="0"/>
                <a:t>50%</a:t>
              </a:r>
              <a:endParaRPr lang="en-US" sz="2000" dirty="0"/>
            </a:p>
          </p:txBody>
        </p:sp>
        <p:sp>
          <p:nvSpPr>
            <p:cNvPr id="17" name="Rounded Rectangle 16"/>
            <p:cNvSpPr/>
            <p:nvPr/>
          </p:nvSpPr>
          <p:spPr bwMode="auto">
            <a:xfrm>
              <a:off x="803765" y="3274907"/>
              <a:ext cx="2139244" cy="1885245"/>
            </a:xfrm>
            <a:prstGeom prst="roundRect">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2" charset="2"/>
                <a:buChar char="§"/>
                <a:tabLst/>
              </a:pPr>
              <a:endParaRPr kumimoji="0" lang="en-US" sz="2800" b="0" i="0" u="none" strike="noStrike" cap="none" normalizeH="0" baseline="0" smtClean="0">
                <a:ln>
                  <a:noFill/>
                </a:ln>
                <a:solidFill>
                  <a:schemeClr val="tx1"/>
                </a:solidFill>
                <a:effectLst/>
                <a:latin typeface="Microsoft Sans Serif" pitchFamily="34" charset="0"/>
                <a:sym typeface="Wingdings" pitchFamily="2" charset="2"/>
              </a:endParaRPr>
            </a:p>
          </p:txBody>
        </p:sp>
      </p:grpSp>
      <p:grpSp>
        <p:nvGrpSpPr>
          <p:cNvPr id="43" name="Group 42"/>
          <p:cNvGrpSpPr/>
          <p:nvPr/>
        </p:nvGrpSpPr>
        <p:grpSpPr>
          <a:xfrm>
            <a:off x="5097422" y="1716492"/>
            <a:ext cx="2139244" cy="1885245"/>
            <a:chOff x="5097422" y="1716492"/>
            <a:chExt cx="2139244" cy="1885245"/>
          </a:xfrm>
        </p:grpSpPr>
        <p:sp>
          <p:nvSpPr>
            <p:cNvPr id="19" name="Freeform 18"/>
            <p:cNvSpPr>
              <a:spLocks/>
            </p:cNvSpPr>
            <p:nvPr/>
          </p:nvSpPr>
          <p:spPr bwMode="auto">
            <a:xfrm>
              <a:off x="5294972" y="2263289"/>
              <a:ext cx="640873" cy="860419"/>
            </a:xfrm>
            <a:custGeom>
              <a:avLst/>
              <a:gdLst>
                <a:gd name="T0" fmla="*/ 0 w 1872"/>
                <a:gd name="T1" fmla="*/ 0 h 2544"/>
                <a:gd name="T2" fmla="*/ 0 w 1872"/>
                <a:gd name="T3" fmla="*/ 624 h 2544"/>
                <a:gd name="T4" fmla="*/ 768 w 1872"/>
                <a:gd name="T5" fmla="*/ 624 h 2544"/>
                <a:gd name="T6" fmla="*/ 768 w 1872"/>
                <a:gd name="T7" fmla="*/ 2544 h 2544"/>
                <a:gd name="T8" fmla="*/ 1776 w 1872"/>
                <a:gd name="T9" fmla="*/ 2544 h 2544"/>
                <a:gd name="T10" fmla="*/ 1776 w 1872"/>
                <a:gd name="T11" fmla="*/ 2304 h 2544"/>
                <a:gd name="T12" fmla="*/ 1008 w 1872"/>
                <a:gd name="T13" fmla="*/ 2304 h 2544"/>
                <a:gd name="T14" fmla="*/ 1008 w 1872"/>
                <a:gd name="T15" fmla="*/ 624 h 2544"/>
                <a:gd name="T16" fmla="*/ 1872 w 1872"/>
                <a:gd name="T17" fmla="*/ 624 h 2544"/>
                <a:gd name="T18" fmla="*/ 1872 w 1872"/>
                <a:gd name="T19" fmla="*/ 0 h 2544"/>
                <a:gd name="T20" fmla="*/ 1680 w 1872"/>
                <a:gd name="T21" fmla="*/ 0 h 2544"/>
                <a:gd name="T22" fmla="*/ 1680 w 1872"/>
                <a:gd name="T23" fmla="*/ 432 h 2544"/>
                <a:gd name="T24" fmla="*/ 240 w 1872"/>
                <a:gd name="T25" fmla="*/ 432 h 2544"/>
                <a:gd name="T26" fmla="*/ 240 w 1872"/>
                <a:gd name="T27" fmla="*/ 0 h 2544"/>
                <a:gd name="T28" fmla="*/ 0 w 1872"/>
                <a:gd name="T29" fmla="*/ 0 h 2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2" h="2544">
                  <a:moveTo>
                    <a:pt x="0" y="0"/>
                  </a:moveTo>
                  <a:lnTo>
                    <a:pt x="0" y="624"/>
                  </a:lnTo>
                  <a:lnTo>
                    <a:pt x="768" y="624"/>
                  </a:lnTo>
                  <a:lnTo>
                    <a:pt x="768" y="2544"/>
                  </a:lnTo>
                  <a:lnTo>
                    <a:pt x="1776" y="2544"/>
                  </a:lnTo>
                  <a:lnTo>
                    <a:pt x="1776" y="2304"/>
                  </a:lnTo>
                  <a:lnTo>
                    <a:pt x="1008" y="2304"/>
                  </a:lnTo>
                  <a:lnTo>
                    <a:pt x="1008" y="624"/>
                  </a:lnTo>
                  <a:lnTo>
                    <a:pt x="1872" y="624"/>
                  </a:lnTo>
                  <a:lnTo>
                    <a:pt x="1872" y="0"/>
                  </a:lnTo>
                  <a:lnTo>
                    <a:pt x="1680" y="0"/>
                  </a:lnTo>
                  <a:lnTo>
                    <a:pt x="1680" y="432"/>
                  </a:lnTo>
                  <a:lnTo>
                    <a:pt x="240" y="432"/>
                  </a:lnTo>
                  <a:lnTo>
                    <a:pt x="240" y="0"/>
                  </a:lnTo>
                  <a:lnTo>
                    <a:pt x="0" y="0"/>
                  </a:lnTo>
                  <a:close/>
                </a:path>
              </a:pathLst>
            </a:custGeom>
            <a:solidFill>
              <a:srgbClr val="FFFF00"/>
            </a:solidFill>
            <a:ln w="9525">
              <a:solidFill>
                <a:schemeClr val="tx1"/>
              </a:solidFill>
              <a:round/>
              <a:headEnd/>
              <a:tailEnd/>
            </a:ln>
            <a:effectLst/>
            <a:extLst/>
          </p:spPr>
          <p:txBody>
            <a:bodyPr wrap="none" anchor="ctr"/>
            <a:lstStyle/>
            <a:p>
              <a:endParaRPr lang="en-US"/>
            </a:p>
          </p:txBody>
        </p:sp>
        <p:sp>
          <p:nvSpPr>
            <p:cNvPr id="20" name="Text Box 4"/>
            <p:cNvSpPr txBox="1">
              <a:spLocks noChangeArrowheads="1"/>
            </p:cNvSpPr>
            <p:nvPr/>
          </p:nvSpPr>
          <p:spPr bwMode="auto">
            <a:xfrm>
              <a:off x="5608084" y="2981450"/>
              <a:ext cx="348172"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buClrTx/>
                <a:buSzTx/>
                <a:buFontTx/>
                <a:buNone/>
              </a:pPr>
              <a:r>
                <a:rPr lang="en-US" sz="700" dirty="0">
                  <a:latin typeface="Arial" charset="0"/>
                </a:rPr>
                <a:t>sign</a:t>
              </a:r>
            </a:p>
          </p:txBody>
        </p:sp>
        <p:sp>
          <p:nvSpPr>
            <p:cNvPr id="21" name="AutoShape 7"/>
            <p:cNvSpPr>
              <a:spLocks noChangeArrowheads="1"/>
            </p:cNvSpPr>
            <p:nvPr/>
          </p:nvSpPr>
          <p:spPr bwMode="auto">
            <a:xfrm>
              <a:off x="5561114" y="3026006"/>
              <a:ext cx="67143" cy="67143"/>
            </a:xfrm>
            <a:prstGeom prst="smileyFace">
              <a:avLst>
                <a:gd name="adj" fmla="val 4653"/>
              </a:avLst>
            </a:prstGeom>
            <a:solidFill>
              <a:schemeClr val="hlink"/>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22" name="Picture 2" descr="http://www.how-to-draw-cartoons-online.com/image-files/cartoon_devil.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67171" y="1950410"/>
              <a:ext cx="303916" cy="274644"/>
            </a:xfrm>
            <a:prstGeom prst="rect">
              <a:avLst/>
            </a:prstGeom>
            <a:noFill/>
            <a:extLst>
              <a:ext uri="{909E8E84-426E-40DD-AFC4-6F175D3DCCD1}">
                <a14:hiddenFill xmlns:a14="http://schemas.microsoft.com/office/drawing/2010/main" xmlns="">
                  <a:solidFill>
                    <a:srgbClr val="FFFFFF"/>
                  </a:solidFill>
                </a14:hiddenFill>
              </a:ext>
            </a:extLst>
          </p:spPr>
        </p:pic>
        <p:sp>
          <p:nvSpPr>
            <p:cNvPr id="24" name="Freeform 8"/>
            <p:cNvSpPr>
              <a:spLocks/>
            </p:cNvSpPr>
            <p:nvPr/>
          </p:nvSpPr>
          <p:spPr bwMode="auto">
            <a:xfrm>
              <a:off x="6315241" y="2266604"/>
              <a:ext cx="640874" cy="860419"/>
            </a:xfrm>
            <a:custGeom>
              <a:avLst/>
              <a:gdLst>
                <a:gd name="T0" fmla="*/ 0 w 1872"/>
                <a:gd name="T1" fmla="*/ 0 h 2544"/>
                <a:gd name="T2" fmla="*/ 0 w 1872"/>
                <a:gd name="T3" fmla="*/ 624 h 2544"/>
                <a:gd name="T4" fmla="*/ 768 w 1872"/>
                <a:gd name="T5" fmla="*/ 624 h 2544"/>
                <a:gd name="T6" fmla="*/ 768 w 1872"/>
                <a:gd name="T7" fmla="*/ 2544 h 2544"/>
                <a:gd name="T8" fmla="*/ 1776 w 1872"/>
                <a:gd name="T9" fmla="*/ 2544 h 2544"/>
                <a:gd name="T10" fmla="*/ 1776 w 1872"/>
                <a:gd name="T11" fmla="*/ 2304 h 2544"/>
                <a:gd name="T12" fmla="*/ 1008 w 1872"/>
                <a:gd name="T13" fmla="*/ 2304 h 2544"/>
                <a:gd name="T14" fmla="*/ 1008 w 1872"/>
                <a:gd name="T15" fmla="*/ 624 h 2544"/>
                <a:gd name="T16" fmla="*/ 1872 w 1872"/>
                <a:gd name="T17" fmla="*/ 624 h 2544"/>
                <a:gd name="T18" fmla="*/ 1872 w 1872"/>
                <a:gd name="T19" fmla="*/ 0 h 2544"/>
                <a:gd name="T20" fmla="*/ 1680 w 1872"/>
                <a:gd name="T21" fmla="*/ 0 h 2544"/>
                <a:gd name="T22" fmla="*/ 1680 w 1872"/>
                <a:gd name="T23" fmla="*/ 432 h 2544"/>
                <a:gd name="T24" fmla="*/ 240 w 1872"/>
                <a:gd name="T25" fmla="*/ 432 h 2544"/>
                <a:gd name="T26" fmla="*/ 240 w 1872"/>
                <a:gd name="T27" fmla="*/ 0 h 2544"/>
                <a:gd name="T28" fmla="*/ 0 w 1872"/>
                <a:gd name="T29" fmla="*/ 0 h 2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2" h="2544">
                  <a:moveTo>
                    <a:pt x="0" y="0"/>
                  </a:moveTo>
                  <a:lnTo>
                    <a:pt x="0" y="624"/>
                  </a:lnTo>
                  <a:lnTo>
                    <a:pt x="768" y="624"/>
                  </a:lnTo>
                  <a:lnTo>
                    <a:pt x="768" y="2544"/>
                  </a:lnTo>
                  <a:lnTo>
                    <a:pt x="1776" y="2544"/>
                  </a:lnTo>
                  <a:lnTo>
                    <a:pt x="1776" y="2304"/>
                  </a:lnTo>
                  <a:lnTo>
                    <a:pt x="1008" y="2304"/>
                  </a:lnTo>
                  <a:lnTo>
                    <a:pt x="1008" y="624"/>
                  </a:lnTo>
                  <a:lnTo>
                    <a:pt x="1872" y="624"/>
                  </a:lnTo>
                  <a:lnTo>
                    <a:pt x="1872" y="0"/>
                  </a:lnTo>
                  <a:lnTo>
                    <a:pt x="1680" y="0"/>
                  </a:lnTo>
                  <a:lnTo>
                    <a:pt x="1680" y="432"/>
                  </a:lnTo>
                  <a:lnTo>
                    <a:pt x="240" y="432"/>
                  </a:lnTo>
                  <a:lnTo>
                    <a:pt x="240" y="0"/>
                  </a:lnTo>
                  <a:lnTo>
                    <a:pt x="0" y="0"/>
                  </a:lnTo>
                  <a:close/>
                </a:path>
              </a:pathLst>
            </a:custGeom>
            <a:solidFill>
              <a:srgbClr val="FFFF00"/>
            </a:solidFill>
            <a:ln w="9525">
              <a:solidFill>
                <a:schemeClr val="tx1"/>
              </a:solidFill>
              <a:round/>
              <a:headEnd/>
              <a:tailEnd/>
            </a:ln>
            <a:effectLst/>
            <a:extLst/>
          </p:spPr>
          <p:txBody>
            <a:bodyPr wrap="none" anchor="ctr"/>
            <a:lstStyle/>
            <a:p>
              <a:endParaRPr lang="en-US"/>
            </a:p>
          </p:txBody>
        </p:sp>
        <p:sp>
          <p:nvSpPr>
            <p:cNvPr id="25" name="Text Box 4"/>
            <p:cNvSpPr txBox="1">
              <a:spLocks noChangeArrowheads="1"/>
            </p:cNvSpPr>
            <p:nvPr/>
          </p:nvSpPr>
          <p:spPr bwMode="auto">
            <a:xfrm>
              <a:off x="6644804" y="2988253"/>
              <a:ext cx="348172"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buClrTx/>
                <a:buSzTx/>
                <a:buFontTx/>
                <a:buNone/>
              </a:pPr>
              <a:r>
                <a:rPr lang="en-US" sz="700" dirty="0">
                  <a:latin typeface="Arial" charset="0"/>
                </a:rPr>
                <a:t>sign</a:t>
              </a:r>
            </a:p>
          </p:txBody>
        </p:sp>
        <p:sp>
          <p:nvSpPr>
            <p:cNvPr id="26" name="AutoShape 7"/>
            <p:cNvSpPr>
              <a:spLocks noChangeArrowheads="1"/>
            </p:cNvSpPr>
            <p:nvPr/>
          </p:nvSpPr>
          <p:spPr bwMode="auto">
            <a:xfrm>
              <a:off x="6585586" y="3039274"/>
              <a:ext cx="67143" cy="67143"/>
            </a:xfrm>
            <a:prstGeom prst="smileyFace">
              <a:avLst>
                <a:gd name="adj" fmla="val 4653"/>
              </a:avLst>
            </a:prstGeom>
            <a:solidFill>
              <a:schemeClr val="hlink"/>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27" name="Picture 2" descr="http://www.how-to-draw-cartoons-online.com/image-files/cartoon_devil.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55369" y="1953725"/>
              <a:ext cx="303916" cy="274644"/>
            </a:xfrm>
            <a:prstGeom prst="rect">
              <a:avLst/>
            </a:prstGeom>
            <a:noFill/>
            <a:extLst>
              <a:ext uri="{909E8E84-426E-40DD-AFC4-6F175D3DCCD1}">
                <a14:hiddenFill xmlns:a14="http://schemas.microsoft.com/office/drawing/2010/main" xmlns="">
                  <a:solidFill>
                    <a:srgbClr val="FFFFFF"/>
                  </a:solidFill>
                </a14:hiddenFill>
              </a:ext>
            </a:extLst>
          </p:spPr>
        </p:pic>
        <p:sp>
          <p:nvSpPr>
            <p:cNvPr id="29" name="TextBox 28"/>
            <p:cNvSpPr txBox="1"/>
            <p:nvPr/>
          </p:nvSpPr>
          <p:spPr>
            <a:xfrm>
              <a:off x="5359889" y="3130208"/>
              <a:ext cx="840295" cy="400110"/>
            </a:xfrm>
            <a:prstGeom prst="rect">
              <a:avLst/>
            </a:prstGeom>
            <a:noFill/>
          </p:spPr>
          <p:txBody>
            <a:bodyPr wrap="none" rtlCol="0">
              <a:spAutoFit/>
            </a:bodyPr>
            <a:lstStyle/>
            <a:p>
              <a:pPr>
                <a:buNone/>
              </a:pPr>
              <a:r>
                <a:rPr lang="en-US" sz="2000" dirty="0" smtClean="0"/>
                <a:t>100%</a:t>
              </a:r>
              <a:endParaRPr lang="en-US" sz="2000" dirty="0"/>
            </a:p>
          </p:txBody>
        </p:sp>
        <p:sp>
          <p:nvSpPr>
            <p:cNvPr id="30" name="TextBox 29"/>
            <p:cNvSpPr txBox="1"/>
            <p:nvPr/>
          </p:nvSpPr>
          <p:spPr>
            <a:xfrm>
              <a:off x="6546312" y="3123203"/>
              <a:ext cx="554960" cy="400110"/>
            </a:xfrm>
            <a:prstGeom prst="rect">
              <a:avLst/>
            </a:prstGeom>
            <a:noFill/>
          </p:spPr>
          <p:txBody>
            <a:bodyPr wrap="none" rtlCol="0">
              <a:spAutoFit/>
            </a:bodyPr>
            <a:lstStyle/>
            <a:p>
              <a:pPr>
                <a:buNone/>
              </a:pPr>
              <a:r>
                <a:rPr lang="en-US" sz="2000" dirty="0" smtClean="0"/>
                <a:t>0%</a:t>
              </a:r>
              <a:endParaRPr lang="en-US" sz="2000" dirty="0"/>
            </a:p>
          </p:txBody>
        </p:sp>
        <p:sp>
          <p:nvSpPr>
            <p:cNvPr id="31" name="Rounded Rectangle 30"/>
            <p:cNvSpPr/>
            <p:nvPr/>
          </p:nvSpPr>
          <p:spPr bwMode="auto">
            <a:xfrm>
              <a:off x="5097422" y="1716492"/>
              <a:ext cx="2139244" cy="1885245"/>
            </a:xfrm>
            <a:prstGeom prst="roundRect">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2" charset="2"/>
                <a:buChar char="§"/>
                <a:tabLst/>
              </a:pPr>
              <a:endParaRPr kumimoji="0" lang="en-US" sz="2800" b="0" i="0" u="none" strike="noStrike" cap="none" normalizeH="0" baseline="0" smtClean="0">
                <a:ln>
                  <a:noFill/>
                </a:ln>
                <a:solidFill>
                  <a:schemeClr val="tx1"/>
                </a:solidFill>
                <a:effectLst/>
                <a:latin typeface="Microsoft Sans Serif" pitchFamily="34" charset="0"/>
                <a:sym typeface="Wingdings" pitchFamily="2" charset="2"/>
              </a:endParaRPr>
            </a:p>
          </p:txBody>
        </p:sp>
      </p:grpSp>
      <p:sp>
        <p:nvSpPr>
          <p:cNvPr id="59" name="Right Arrow 58"/>
          <p:cNvSpPr/>
          <p:nvPr/>
        </p:nvSpPr>
        <p:spPr bwMode="auto">
          <a:xfrm>
            <a:off x="3095408" y="4036380"/>
            <a:ext cx="412045" cy="435149"/>
          </a:xfrm>
          <a:prstGeom prst="rightArrow">
            <a:avLst/>
          </a:prstGeom>
          <a:solidFill>
            <a:srgbClr val="7030A0"/>
          </a:solidFill>
          <a:ln>
            <a:noFill/>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2" charset="2"/>
              <a:buChar char="§"/>
              <a:tabLst/>
            </a:pPr>
            <a:endParaRPr kumimoji="0" lang="en-US" sz="2800" b="0" i="0" u="none" strike="noStrike" cap="none" normalizeH="0" baseline="0" dirty="0" smtClean="0">
              <a:ln>
                <a:noFill/>
              </a:ln>
              <a:solidFill>
                <a:schemeClr val="tx1"/>
              </a:solidFill>
              <a:effectLst/>
              <a:latin typeface="Microsoft Sans Serif" pitchFamily="34" charset="0"/>
              <a:sym typeface="Wingdings" pitchFamily="2" charset="2"/>
            </a:endParaRPr>
          </a:p>
        </p:txBody>
      </p:sp>
      <p:sp>
        <p:nvSpPr>
          <p:cNvPr id="60" name="TextBox 59"/>
          <p:cNvSpPr txBox="1"/>
          <p:nvPr/>
        </p:nvSpPr>
        <p:spPr>
          <a:xfrm>
            <a:off x="3095408" y="4106995"/>
            <a:ext cx="304892" cy="307777"/>
          </a:xfrm>
          <a:prstGeom prst="rect">
            <a:avLst/>
          </a:prstGeom>
          <a:noFill/>
        </p:spPr>
        <p:txBody>
          <a:bodyPr wrap="none" rtlCol="0">
            <a:spAutoFit/>
          </a:bodyPr>
          <a:lstStyle/>
          <a:p>
            <a:pPr>
              <a:buNone/>
            </a:pPr>
            <a:r>
              <a:rPr lang="en-US" sz="1400" dirty="0">
                <a:solidFill>
                  <a:schemeClr val="bg1"/>
                </a:solidFill>
              </a:rPr>
              <a:t>S</a:t>
            </a:r>
          </a:p>
        </p:txBody>
      </p:sp>
      <p:grpSp>
        <p:nvGrpSpPr>
          <p:cNvPr id="44" name="Group 43"/>
          <p:cNvGrpSpPr/>
          <p:nvPr/>
        </p:nvGrpSpPr>
        <p:grpSpPr>
          <a:xfrm>
            <a:off x="5162930" y="4702985"/>
            <a:ext cx="2146517" cy="1885245"/>
            <a:chOff x="5162930" y="4702985"/>
            <a:chExt cx="2146517" cy="1885245"/>
          </a:xfrm>
        </p:grpSpPr>
        <p:sp>
          <p:nvSpPr>
            <p:cNvPr id="81" name="Freeform 80"/>
            <p:cNvSpPr>
              <a:spLocks/>
            </p:cNvSpPr>
            <p:nvPr/>
          </p:nvSpPr>
          <p:spPr bwMode="auto">
            <a:xfrm>
              <a:off x="5360480" y="5249782"/>
              <a:ext cx="640873" cy="860419"/>
            </a:xfrm>
            <a:custGeom>
              <a:avLst/>
              <a:gdLst>
                <a:gd name="T0" fmla="*/ 0 w 1872"/>
                <a:gd name="T1" fmla="*/ 0 h 2544"/>
                <a:gd name="T2" fmla="*/ 0 w 1872"/>
                <a:gd name="T3" fmla="*/ 624 h 2544"/>
                <a:gd name="T4" fmla="*/ 768 w 1872"/>
                <a:gd name="T5" fmla="*/ 624 h 2544"/>
                <a:gd name="T6" fmla="*/ 768 w 1872"/>
                <a:gd name="T7" fmla="*/ 2544 h 2544"/>
                <a:gd name="T8" fmla="*/ 1776 w 1872"/>
                <a:gd name="T9" fmla="*/ 2544 h 2544"/>
                <a:gd name="T10" fmla="*/ 1776 w 1872"/>
                <a:gd name="T11" fmla="*/ 2304 h 2544"/>
                <a:gd name="T12" fmla="*/ 1008 w 1872"/>
                <a:gd name="T13" fmla="*/ 2304 h 2544"/>
                <a:gd name="T14" fmla="*/ 1008 w 1872"/>
                <a:gd name="T15" fmla="*/ 624 h 2544"/>
                <a:gd name="T16" fmla="*/ 1872 w 1872"/>
                <a:gd name="T17" fmla="*/ 624 h 2544"/>
                <a:gd name="T18" fmla="*/ 1872 w 1872"/>
                <a:gd name="T19" fmla="*/ 0 h 2544"/>
                <a:gd name="T20" fmla="*/ 1680 w 1872"/>
                <a:gd name="T21" fmla="*/ 0 h 2544"/>
                <a:gd name="T22" fmla="*/ 1680 w 1872"/>
                <a:gd name="T23" fmla="*/ 432 h 2544"/>
                <a:gd name="T24" fmla="*/ 240 w 1872"/>
                <a:gd name="T25" fmla="*/ 432 h 2544"/>
                <a:gd name="T26" fmla="*/ 240 w 1872"/>
                <a:gd name="T27" fmla="*/ 0 h 2544"/>
                <a:gd name="T28" fmla="*/ 0 w 1872"/>
                <a:gd name="T29" fmla="*/ 0 h 2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2" h="2544">
                  <a:moveTo>
                    <a:pt x="0" y="0"/>
                  </a:moveTo>
                  <a:lnTo>
                    <a:pt x="0" y="624"/>
                  </a:lnTo>
                  <a:lnTo>
                    <a:pt x="768" y="624"/>
                  </a:lnTo>
                  <a:lnTo>
                    <a:pt x="768" y="2544"/>
                  </a:lnTo>
                  <a:lnTo>
                    <a:pt x="1776" y="2544"/>
                  </a:lnTo>
                  <a:lnTo>
                    <a:pt x="1776" y="2304"/>
                  </a:lnTo>
                  <a:lnTo>
                    <a:pt x="1008" y="2304"/>
                  </a:lnTo>
                  <a:lnTo>
                    <a:pt x="1008" y="624"/>
                  </a:lnTo>
                  <a:lnTo>
                    <a:pt x="1872" y="624"/>
                  </a:lnTo>
                  <a:lnTo>
                    <a:pt x="1872" y="0"/>
                  </a:lnTo>
                  <a:lnTo>
                    <a:pt x="1680" y="0"/>
                  </a:lnTo>
                  <a:lnTo>
                    <a:pt x="1680" y="432"/>
                  </a:lnTo>
                  <a:lnTo>
                    <a:pt x="240" y="432"/>
                  </a:lnTo>
                  <a:lnTo>
                    <a:pt x="240" y="0"/>
                  </a:lnTo>
                  <a:lnTo>
                    <a:pt x="0" y="0"/>
                  </a:lnTo>
                  <a:close/>
                </a:path>
              </a:pathLst>
            </a:custGeom>
            <a:solidFill>
              <a:srgbClr val="FFFF00"/>
            </a:solidFill>
            <a:ln w="9525">
              <a:solidFill>
                <a:schemeClr val="tx1"/>
              </a:solidFill>
              <a:round/>
              <a:headEnd/>
              <a:tailEnd/>
            </a:ln>
            <a:effectLst/>
            <a:extLst/>
          </p:spPr>
          <p:txBody>
            <a:bodyPr wrap="none" anchor="ctr"/>
            <a:lstStyle/>
            <a:p>
              <a:endParaRPr lang="en-US"/>
            </a:p>
          </p:txBody>
        </p:sp>
        <p:sp>
          <p:nvSpPr>
            <p:cNvPr id="82" name="Text Box 4"/>
            <p:cNvSpPr txBox="1">
              <a:spLocks noChangeArrowheads="1"/>
            </p:cNvSpPr>
            <p:nvPr/>
          </p:nvSpPr>
          <p:spPr bwMode="auto">
            <a:xfrm>
              <a:off x="5673592" y="5967943"/>
              <a:ext cx="348172"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buClrTx/>
                <a:buSzTx/>
                <a:buFontTx/>
                <a:buNone/>
              </a:pPr>
              <a:r>
                <a:rPr lang="en-US" sz="700" dirty="0">
                  <a:latin typeface="Arial" charset="0"/>
                </a:rPr>
                <a:t>sign</a:t>
              </a:r>
            </a:p>
          </p:txBody>
        </p:sp>
        <p:sp>
          <p:nvSpPr>
            <p:cNvPr id="83" name="AutoShape 7"/>
            <p:cNvSpPr>
              <a:spLocks noChangeArrowheads="1"/>
            </p:cNvSpPr>
            <p:nvPr/>
          </p:nvSpPr>
          <p:spPr bwMode="auto">
            <a:xfrm>
              <a:off x="5626622" y="6012499"/>
              <a:ext cx="67143" cy="67143"/>
            </a:xfrm>
            <a:prstGeom prst="smileyFace">
              <a:avLst>
                <a:gd name="adj" fmla="val 4653"/>
              </a:avLst>
            </a:prstGeom>
            <a:solidFill>
              <a:schemeClr val="hlink"/>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84" name="Picture 2" descr="http://www.how-to-draw-cartoons-online.com/image-files/cartoon_devil.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32679" y="4936903"/>
              <a:ext cx="303916" cy="274644"/>
            </a:xfrm>
            <a:prstGeom prst="rect">
              <a:avLst/>
            </a:prstGeom>
            <a:noFill/>
            <a:extLst>
              <a:ext uri="{909E8E84-426E-40DD-AFC4-6F175D3DCCD1}">
                <a14:hiddenFill xmlns:a14="http://schemas.microsoft.com/office/drawing/2010/main" xmlns="">
                  <a:solidFill>
                    <a:srgbClr val="FFFFFF"/>
                  </a:solidFill>
                </a14:hiddenFill>
              </a:ext>
            </a:extLst>
          </p:spPr>
        </p:pic>
        <p:sp>
          <p:nvSpPr>
            <p:cNvPr id="85" name="Freeform 8"/>
            <p:cNvSpPr>
              <a:spLocks/>
            </p:cNvSpPr>
            <p:nvPr/>
          </p:nvSpPr>
          <p:spPr bwMode="auto">
            <a:xfrm>
              <a:off x="6380749" y="5253097"/>
              <a:ext cx="640874" cy="860419"/>
            </a:xfrm>
            <a:custGeom>
              <a:avLst/>
              <a:gdLst>
                <a:gd name="T0" fmla="*/ 0 w 1872"/>
                <a:gd name="T1" fmla="*/ 0 h 2544"/>
                <a:gd name="T2" fmla="*/ 0 w 1872"/>
                <a:gd name="T3" fmla="*/ 624 h 2544"/>
                <a:gd name="T4" fmla="*/ 768 w 1872"/>
                <a:gd name="T5" fmla="*/ 624 h 2544"/>
                <a:gd name="T6" fmla="*/ 768 w 1872"/>
                <a:gd name="T7" fmla="*/ 2544 h 2544"/>
                <a:gd name="T8" fmla="*/ 1776 w 1872"/>
                <a:gd name="T9" fmla="*/ 2544 h 2544"/>
                <a:gd name="T10" fmla="*/ 1776 w 1872"/>
                <a:gd name="T11" fmla="*/ 2304 h 2544"/>
                <a:gd name="T12" fmla="*/ 1008 w 1872"/>
                <a:gd name="T13" fmla="*/ 2304 h 2544"/>
                <a:gd name="T14" fmla="*/ 1008 w 1872"/>
                <a:gd name="T15" fmla="*/ 624 h 2544"/>
                <a:gd name="T16" fmla="*/ 1872 w 1872"/>
                <a:gd name="T17" fmla="*/ 624 h 2544"/>
                <a:gd name="T18" fmla="*/ 1872 w 1872"/>
                <a:gd name="T19" fmla="*/ 0 h 2544"/>
                <a:gd name="T20" fmla="*/ 1680 w 1872"/>
                <a:gd name="T21" fmla="*/ 0 h 2544"/>
                <a:gd name="T22" fmla="*/ 1680 w 1872"/>
                <a:gd name="T23" fmla="*/ 432 h 2544"/>
                <a:gd name="T24" fmla="*/ 240 w 1872"/>
                <a:gd name="T25" fmla="*/ 432 h 2544"/>
                <a:gd name="T26" fmla="*/ 240 w 1872"/>
                <a:gd name="T27" fmla="*/ 0 h 2544"/>
                <a:gd name="T28" fmla="*/ 0 w 1872"/>
                <a:gd name="T29" fmla="*/ 0 h 2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2" h="2544">
                  <a:moveTo>
                    <a:pt x="0" y="0"/>
                  </a:moveTo>
                  <a:lnTo>
                    <a:pt x="0" y="624"/>
                  </a:lnTo>
                  <a:lnTo>
                    <a:pt x="768" y="624"/>
                  </a:lnTo>
                  <a:lnTo>
                    <a:pt x="768" y="2544"/>
                  </a:lnTo>
                  <a:lnTo>
                    <a:pt x="1776" y="2544"/>
                  </a:lnTo>
                  <a:lnTo>
                    <a:pt x="1776" y="2304"/>
                  </a:lnTo>
                  <a:lnTo>
                    <a:pt x="1008" y="2304"/>
                  </a:lnTo>
                  <a:lnTo>
                    <a:pt x="1008" y="624"/>
                  </a:lnTo>
                  <a:lnTo>
                    <a:pt x="1872" y="624"/>
                  </a:lnTo>
                  <a:lnTo>
                    <a:pt x="1872" y="0"/>
                  </a:lnTo>
                  <a:lnTo>
                    <a:pt x="1680" y="0"/>
                  </a:lnTo>
                  <a:lnTo>
                    <a:pt x="1680" y="432"/>
                  </a:lnTo>
                  <a:lnTo>
                    <a:pt x="240" y="432"/>
                  </a:lnTo>
                  <a:lnTo>
                    <a:pt x="240" y="0"/>
                  </a:lnTo>
                  <a:lnTo>
                    <a:pt x="0" y="0"/>
                  </a:lnTo>
                  <a:close/>
                </a:path>
              </a:pathLst>
            </a:custGeom>
            <a:solidFill>
              <a:srgbClr val="FFFF00"/>
            </a:solidFill>
            <a:ln w="9525">
              <a:solidFill>
                <a:schemeClr val="tx1"/>
              </a:solidFill>
              <a:round/>
              <a:headEnd/>
              <a:tailEnd/>
            </a:ln>
            <a:effectLst/>
            <a:extLst/>
          </p:spPr>
          <p:txBody>
            <a:bodyPr wrap="none" anchor="ctr"/>
            <a:lstStyle/>
            <a:p>
              <a:endParaRPr lang="en-US"/>
            </a:p>
          </p:txBody>
        </p:sp>
        <p:sp>
          <p:nvSpPr>
            <p:cNvPr id="86" name="Text Box 4"/>
            <p:cNvSpPr txBox="1">
              <a:spLocks noChangeArrowheads="1"/>
            </p:cNvSpPr>
            <p:nvPr/>
          </p:nvSpPr>
          <p:spPr bwMode="auto">
            <a:xfrm>
              <a:off x="6710312" y="5974746"/>
              <a:ext cx="348172"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buClrTx/>
                <a:buSzTx/>
                <a:buFontTx/>
                <a:buNone/>
              </a:pPr>
              <a:r>
                <a:rPr lang="en-US" sz="700" dirty="0">
                  <a:latin typeface="Arial" charset="0"/>
                </a:rPr>
                <a:t>sign</a:t>
              </a:r>
            </a:p>
          </p:txBody>
        </p:sp>
        <p:sp>
          <p:nvSpPr>
            <p:cNvPr id="87" name="AutoShape 7"/>
            <p:cNvSpPr>
              <a:spLocks noChangeArrowheads="1"/>
            </p:cNvSpPr>
            <p:nvPr/>
          </p:nvSpPr>
          <p:spPr bwMode="auto">
            <a:xfrm>
              <a:off x="6651094" y="6025767"/>
              <a:ext cx="67143" cy="67143"/>
            </a:xfrm>
            <a:prstGeom prst="smileyFace">
              <a:avLst>
                <a:gd name="adj" fmla="val 4653"/>
              </a:avLst>
            </a:prstGeom>
            <a:solidFill>
              <a:schemeClr val="hlink"/>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88" name="Picture 2" descr="http://www.how-to-draw-cartoons-online.com/image-files/cartoon_devil.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20877" y="4940218"/>
              <a:ext cx="303916" cy="274644"/>
            </a:xfrm>
            <a:prstGeom prst="rect">
              <a:avLst/>
            </a:prstGeom>
            <a:noFill/>
            <a:extLst>
              <a:ext uri="{909E8E84-426E-40DD-AFC4-6F175D3DCCD1}">
                <a14:hiddenFill xmlns:a14="http://schemas.microsoft.com/office/drawing/2010/main" xmlns="">
                  <a:solidFill>
                    <a:srgbClr val="FFFFFF"/>
                  </a:solidFill>
                </a14:hiddenFill>
              </a:ext>
            </a:extLst>
          </p:spPr>
        </p:pic>
        <p:sp>
          <p:nvSpPr>
            <p:cNvPr id="89" name="TextBox 88"/>
            <p:cNvSpPr txBox="1"/>
            <p:nvPr/>
          </p:nvSpPr>
          <p:spPr>
            <a:xfrm>
              <a:off x="5560853" y="6116701"/>
              <a:ext cx="697627" cy="400110"/>
            </a:xfrm>
            <a:prstGeom prst="rect">
              <a:avLst/>
            </a:prstGeom>
            <a:noFill/>
          </p:spPr>
          <p:txBody>
            <a:bodyPr wrap="none" rtlCol="0">
              <a:spAutoFit/>
            </a:bodyPr>
            <a:lstStyle/>
            <a:p>
              <a:pPr>
                <a:buNone/>
              </a:pPr>
              <a:r>
                <a:rPr lang="en-US" sz="2000" dirty="0" smtClean="0"/>
                <a:t>17%</a:t>
              </a:r>
              <a:endParaRPr lang="en-US" sz="2000" dirty="0"/>
            </a:p>
          </p:txBody>
        </p:sp>
        <p:sp>
          <p:nvSpPr>
            <p:cNvPr id="90" name="TextBox 89"/>
            <p:cNvSpPr txBox="1"/>
            <p:nvPr/>
          </p:nvSpPr>
          <p:spPr>
            <a:xfrm>
              <a:off x="6611820" y="6109696"/>
              <a:ext cx="697627" cy="400110"/>
            </a:xfrm>
            <a:prstGeom prst="rect">
              <a:avLst/>
            </a:prstGeom>
            <a:noFill/>
          </p:spPr>
          <p:txBody>
            <a:bodyPr wrap="none" rtlCol="0">
              <a:spAutoFit/>
            </a:bodyPr>
            <a:lstStyle/>
            <a:p>
              <a:pPr>
                <a:buNone/>
              </a:pPr>
              <a:r>
                <a:rPr lang="en-US" sz="2000" dirty="0" smtClean="0"/>
                <a:t>83%</a:t>
              </a:r>
              <a:endParaRPr lang="en-US" sz="2000" dirty="0"/>
            </a:p>
          </p:txBody>
        </p:sp>
        <p:sp>
          <p:nvSpPr>
            <p:cNvPr id="91" name="Rounded Rectangle 90"/>
            <p:cNvSpPr/>
            <p:nvPr/>
          </p:nvSpPr>
          <p:spPr bwMode="auto">
            <a:xfrm>
              <a:off x="5162930" y="4702985"/>
              <a:ext cx="2139244" cy="1885245"/>
            </a:xfrm>
            <a:prstGeom prst="roundRect">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2" charset="2"/>
                <a:buChar char="§"/>
                <a:tabLst/>
              </a:pPr>
              <a:endParaRPr kumimoji="0" lang="en-US" sz="2800" b="0" i="0" u="none" strike="noStrike" cap="none" normalizeH="0" baseline="0" smtClean="0">
                <a:ln>
                  <a:noFill/>
                </a:ln>
                <a:solidFill>
                  <a:schemeClr val="tx1"/>
                </a:solidFill>
                <a:effectLst/>
                <a:latin typeface="Microsoft Sans Serif" pitchFamily="34" charset="0"/>
                <a:sym typeface="Wingdings" pitchFamily="2" charset="2"/>
              </a:endParaRPr>
            </a:p>
          </p:txBody>
        </p:sp>
      </p:grpSp>
      <p:sp>
        <p:nvSpPr>
          <p:cNvPr id="58" name="TextBox 57"/>
          <p:cNvSpPr txBox="1"/>
          <p:nvPr/>
        </p:nvSpPr>
        <p:spPr>
          <a:xfrm>
            <a:off x="3821287" y="2930026"/>
            <a:ext cx="886781" cy="400110"/>
          </a:xfrm>
          <a:prstGeom prst="rect">
            <a:avLst/>
          </a:prstGeom>
          <a:noFill/>
        </p:spPr>
        <p:txBody>
          <a:bodyPr wrap="none" rtlCol="0">
            <a:spAutoFit/>
          </a:bodyPr>
          <a:lstStyle/>
          <a:p>
            <a:pPr>
              <a:buNone/>
            </a:pPr>
            <a:r>
              <a:rPr lang="en-US" sz="2000" dirty="0" smtClean="0">
                <a:sym typeface="Symbol"/>
              </a:rPr>
              <a:t></a:t>
            </a:r>
            <a:r>
              <a:rPr lang="en-US" sz="2000" dirty="0" smtClean="0"/>
              <a:t>heat</a:t>
            </a:r>
            <a:endParaRPr lang="en-US" sz="2000" dirty="0"/>
          </a:p>
        </p:txBody>
      </p:sp>
      <p:sp>
        <p:nvSpPr>
          <p:cNvPr id="92" name="TextBox 91"/>
          <p:cNvSpPr txBox="1"/>
          <p:nvPr/>
        </p:nvSpPr>
        <p:spPr>
          <a:xfrm>
            <a:off x="3923077" y="4932958"/>
            <a:ext cx="683200" cy="400110"/>
          </a:xfrm>
          <a:prstGeom prst="rect">
            <a:avLst/>
          </a:prstGeom>
          <a:noFill/>
        </p:spPr>
        <p:txBody>
          <a:bodyPr wrap="none" rtlCol="0">
            <a:spAutoFit/>
          </a:bodyPr>
          <a:lstStyle/>
          <a:p>
            <a:pPr>
              <a:buNone/>
            </a:pPr>
            <a:r>
              <a:rPr lang="en-US" sz="2000" dirty="0" smtClean="0"/>
              <a:t>heat</a:t>
            </a:r>
            <a:endParaRPr lang="en-US" sz="2000" dirty="0"/>
          </a:p>
        </p:txBody>
      </p:sp>
      <p:sp>
        <p:nvSpPr>
          <p:cNvPr id="64" name="TextBox 63"/>
          <p:cNvSpPr txBox="1"/>
          <p:nvPr/>
        </p:nvSpPr>
        <p:spPr>
          <a:xfrm>
            <a:off x="1219200" y="1143000"/>
            <a:ext cx="3201517" cy="1200329"/>
          </a:xfrm>
          <a:prstGeom prst="rect">
            <a:avLst/>
          </a:prstGeom>
          <a:noFill/>
        </p:spPr>
        <p:txBody>
          <a:bodyPr wrap="none" rtlCol="0">
            <a:spAutoFit/>
          </a:bodyPr>
          <a:lstStyle/>
          <a:p>
            <a:pPr lvl="1">
              <a:buNone/>
            </a:pPr>
            <a:r>
              <a:rPr lang="en-US" sz="2400" dirty="0" err="1" smtClean="0">
                <a:solidFill>
                  <a:srgbClr val="FF0000"/>
                </a:solidFill>
              </a:rPr>
              <a:t>Pr</a:t>
            </a:r>
            <a:r>
              <a:rPr lang="en-US" sz="2400" dirty="0" smtClean="0">
                <a:solidFill>
                  <a:srgbClr val="FF0000"/>
                </a:solidFill>
              </a:rPr>
              <a:t>(heat | </a:t>
            </a:r>
            <a:r>
              <a:rPr lang="en-US" sz="2400" dirty="0" err="1" smtClean="0">
                <a:solidFill>
                  <a:srgbClr val="FF0000"/>
                </a:solidFill>
              </a:rPr>
              <a:t>s</a:t>
            </a:r>
            <a:r>
              <a:rPr lang="en-US" sz="2400" baseline="-25000" dirty="0" err="1" smtClean="0">
                <a:solidFill>
                  <a:srgbClr val="FF0000"/>
                </a:solidFill>
              </a:rPr>
              <a:t>eb</a:t>
            </a:r>
            <a:r>
              <a:rPr lang="en-US" sz="2400" dirty="0" smtClean="0">
                <a:solidFill>
                  <a:srgbClr val="FF0000"/>
                </a:solidFill>
              </a:rPr>
              <a:t>) = 1.0</a:t>
            </a:r>
          </a:p>
          <a:p>
            <a:pPr lvl="1">
              <a:buNone/>
            </a:pPr>
            <a:r>
              <a:rPr lang="en-US" sz="2400" dirty="0" err="1" smtClean="0">
                <a:solidFill>
                  <a:srgbClr val="FF0000"/>
                </a:solidFill>
              </a:rPr>
              <a:t>Pr</a:t>
            </a:r>
            <a:r>
              <a:rPr lang="en-US" sz="2400" dirty="0" smtClean="0">
                <a:solidFill>
                  <a:srgbClr val="FF0000"/>
                </a:solidFill>
              </a:rPr>
              <a:t>(heat | </a:t>
            </a:r>
            <a:r>
              <a:rPr lang="en-US" sz="2400" dirty="0" err="1" smtClean="0">
                <a:solidFill>
                  <a:srgbClr val="FF0000"/>
                </a:solidFill>
              </a:rPr>
              <a:t>s</a:t>
            </a:r>
            <a:r>
              <a:rPr lang="en-US" sz="2400" baseline="-25000" dirty="0" err="1" smtClean="0">
                <a:solidFill>
                  <a:srgbClr val="FF0000"/>
                </a:solidFill>
              </a:rPr>
              <a:t>wb</a:t>
            </a:r>
            <a:r>
              <a:rPr lang="en-US" sz="2400" dirty="0" smtClean="0">
                <a:solidFill>
                  <a:srgbClr val="FF0000"/>
                </a:solidFill>
              </a:rPr>
              <a:t>) = 0.2</a:t>
            </a:r>
          </a:p>
          <a:p>
            <a:pPr>
              <a:buNone/>
            </a:pPr>
            <a:endParaRPr lang="en-US" sz="2400" dirty="0">
              <a:solidFill>
                <a:srgbClr val="FF0000"/>
              </a:solidFill>
            </a:endParaRPr>
          </a:p>
        </p:txBody>
      </p:sp>
      <p:cxnSp>
        <p:nvCxnSpPr>
          <p:cNvPr id="94" name="Straight Arrow Connector 93"/>
          <p:cNvCxnSpPr/>
          <p:nvPr/>
        </p:nvCxnSpPr>
        <p:spPr bwMode="auto">
          <a:xfrm flipV="1">
            <a:off x="3883378" y="3443111"/>
            <a:ext cx="722899" cy="451556"/>
          </a:xfrm>
          <a:prstGeom prst="straightConnector1">
            <a:avLst/>
          </a:prstGeom>
          <a:noFill/>
          <a:ln w="57150" cap="flat" cmpd="sng" algn="ctr">
            <a:solidFill>
              <a:srgbClr val="000000"/>
            </a:solidFill>
            <a:prstDash val="solid"/>
            <a:round/>
            <a:headEnd type="non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cxnSp>
        <p:nvCxnSpPr>
          <p:cNvPr id="95" name="Straight Arrow Connector 94"/>
          <p:cNvCxnSpPr/>
          <p:nvPr/>
        </p:nvCxnSpPr>
        <p:spPr bwMode="auto">
          <a:xfrm>
            <a:off x="3883377" y="4268174"/>
            <a:ext cx="722899" cy="367705"/>
          </a:xfrm>
          <a:prstGeom prst="straightConnector1">
            <a:avLst/>
          </a:prstGeom>
          <a:noFill/>
          <a:ln w="57150" cap="flat" cmpd="sng" algn="ctr">
            <a:solidFill>
              <a:srgbClr val="000000"/>
            </a:solidFill>
            <a:prstDash val="solid"/>
            <a:round/>
            <a:headEnd type="non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sp>
        <p:nvSpPr>
          <p:cNvPr id="45" name="TextBox 44"/>
          <p:cNvSpPr txBox="1"/>
          <p:nvPr/>
        </p:nvSpPr>
        <p:spPr>
          <a:xfrm>
            <a:off x="3352800" y="2362200"/>
            <a:ext cx="1223412" cy="400110"/>
          </a:xfrm>
          <a:prstGeom prst="rect">
            <a:avLst/>
          </a:prstGeom>
          <a:noFill/>
        </p:spPr>
        <p:txBody>
          <a:bodyPr wrap="none" rtlCol="0">
            <a:spAutoFit/>
          </a:bodyPr>
          <a:lstStyle/>
          <a:p>
            <a:pPr>
              <a:buNone/>
            </a:pPr>
            <a:r>
              <a:rPr lang="en-US" sz="2000" dirty="0" smtClean="0">
                <a:sym typeface="Symbol"/>
              </a:rPr>
              <a:t>Observe:</a:t>
            </a:r>
            <a:endParaRPr lang="en-US" sz="2000" dirty="0"/>
          </a:p>
        </p:txBody>
      </p:sp>
    </p:spTree>
    <p:extLst>
      <p:ext uri="{BB962C8B-B14F-4D97-AF65-F5344CB8AC3E}">
        <p14:creationId xmlns:p14="http://schemas.microsoft.com/office/powerpoint/2010/main" xmlns="" val="74666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p:bldP spid="58" grpId="0"/>
      <p:bldP spid="92" grpId="0"/>
      <p:bldP spid="6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54275" name="Rectangle 2"/>
          <p:cNvSpPr>
            <a:spLocks noGrp="1" noChangeArrowheads="1"/>
          </p:cNvSpPr>
          <p:nvPr>
            <p:ph type="title"/>
          </p:nvPr>
        </p:nvSpPr>
        <p:spPr/>
        <p:txBody>
          <a:bodyPr rIns="132080"/>
          <a:lstStyle/>
          <a:p>
            <a:pPr indent="0" eaLnBrk="1" hangingPunct="1"/>
            <a:r>
              <a:rPr lang="en-US" smtClean="0"/>
              <a:t>Online Belief Updates</a:t>
            </a:r>
          </a:p>
        </p:txBody>
      </p:sp>
      <p:sp>
        <p:nvSpPr>
          <p:cNvPr id="54276" name="Rectangle 3"/>
          <p:cNvSpPr>
            <a:spLocks noGrp="1" noChangeArrowheads="1"/>
          </p:cNvSpPr>
          <p:nvPr>
            <p:ph type="body" idx="1"/>
          </p:nvPr>
        </p:nvSpPr>
        <p:spPr>
          <a:xfrm>
            <a:off x="457200" y="1600200"/>
            <a:ext cx="8229600" cy="4546600"/>
          </a:xfrm>
        </p:spPr>
        <p:txBody>
          <a:bodyPr rIns="132080"/>
          <a:lstStyle/>
          <a:p>
            <a:pPr eaLnBrk="1" hangingPunct="1"/>
            <a:r>
              <a:rPr lang="en-US" sz="2400" smtClean="0"/>
              <a:t>Every time step, we start with current P(X | evidence)</a:t>
            </a:r>
          </a:p>
          <a:p>
            <a:pPr eaLnBrk="1" hangingPunct="1"/>
            <a:r>
              <a:rPr lang="en-US" sz="2400" smtClean="0"/>
              <a:t>We update for time:</a:t>
            </a:r>
          </a:p>
          <a:p>
            <a:pPr eaLnBrk="1" hangingPunct="1"/>
            <a:endParaRPr lang="en-US" sz="3600" smtClean="0"/>
          </a:p>
          <a:p>
            <a:pPr eaLnBrk="1" hangingPunct="1"/>
            <a:endParaRPr lang="en-US" sz="3600" smtClean="0"/>
          </a:p>
          <a:p>
            <a:pPr eaLnBrk="1" hangingPunct="1"/>
            <a:endParaRPr lang="en-US" sz="3600" smtClean="0"/>
          </a:p>
          <a:p>
            <a:pPr eaLnBrk="1" hangingPunct="1"/>
            <a:r>
              <a:rPr lang="en-US" sz="2400" smtClean="0"/>
              <a:t>We update for evidence:</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r>
              <a:rPr lang="en-US" sz="2000" smtClean="0"/>
              <a:t>The forward algorithm does both at once (and doesn’t normalize)</a:t>
            </a:r>
          </a:p>
          <a:p>
            <a:pPr eaLnBrk="1" hangingPunct="1"/>
            <a:r>
              <a:rPr lang="en-US" sz="2000" smtClean="0"/>
              <a:t>Problem: space is |X| and time is |X|</a:t>
            </a:r>
            <a:r>
              <a:rPr lang="en-US" sz="2000" baseline="30000" smtClean="0"/>
              <a:t>2</a:t>
            </a:r>
            <a:r>
              <a:rPr lang="en-US" sz="2000" smtClean="0"/>
              <a:t> per time step</a:t>
            </a:r>
          </a:p>
        </p:txBody>
      </p:sp>
      <p:pic>
        <p:nvPicPr>
          <p:cNvPr id="54277" name="Picture 4"/>
          <p:cNvPicPr>
            <a:picLocks noChangeArrowheads="1"/>
          </p:cNvPicPr>
          <p:nvPr/>
        </p:nvPicPr>
        <p:blipFill>
          <a:blip r:embed="rId3" cstate="print"/>
          <a:srcRect/>
          <a:stretch>
            <a:fillRect/>
          </a:stretch>
        </p:blipFill>
        <p:spPr bwMode="auto">
          <a:xfrm>
            <a:off x="977900" y="2984500"/>
            <a:ext cx="6629400" cy="612775"/>
          </a:xfrm>
          <a:prstGeom prst="rect">
            <a:avLst/>
          </a:prstGeom>
          <a:noFill/>
          <a:ln w="9525">
            <a:noFill/>
            <a:miter lim="800000"/>
            <a:headEnd/>
            <a:tailEnd/>
          </a:ln>
        </p:spPr>
      </p:pic>
      <p:pic>
        <p:nvPicPr>
          <p:cNvPr id="54278" name="Picture 5"/>
          <p:cNvPicPr>
            <a:picLocks noChangeArrowheads="1"/>
          </p:cNvPicPr>
          <p:nvPr/>
        </p:nvPicPr>
        <p:blipFill>
          <a:blip r:embed="rId4" cstate="print"/>
          <a:srcRect/>
          <a:stretch>
            <a:fillRect/>
          </a:stretch>
        </p:blipFill>
        <p:spPr bwMode="auto">
          <a:xfrm>
            <a:off x="1371600" y="4978400"/>
            <a:ext cx="4991100" cy="304800"/>
          </a:xfrm>
          <a:prstGeom prst="rect">
            <a:avLst/>
          </a:prstGeom>
          <a:noFill/>
          <a:ln w="9525">
            <a:noFill/>
            <a:miter lim="800000"/>
            <a:headEnd/>
            <a:tailEnd/>
          </a:ln>
        </p:spPr>
      </p:pic>
      <p:grpSp>
        <p:nvGrpSpPr>
          <p:cNvPr id="54279" name="Group 13"/>
          <p:cNvGrpSpPr>
            <a:grpSpLocks/>
          </p:cNvGrpSpPr>
          <p:nvPr/>
        </p:nvGrpSpPr>
        <p:grpSpPr bwMode="auto">
          <a:xfrm>
            <a:off x="7000875" y="2235200"/>
            <a:ext cx="1422400" cy="558800"/>
            <a:chOff x="0" y="0"/>
            <a:chExt cx="895" cy="352"/>
          </a:xfrm>
        </p:grpSpPr>
        <p:grpSp>
          <p:nvGrpSpPr>
            <p:cNvPr id="54288" name="Group 8"/>
            <p:cNvGrpSpPr>
              <a:grpSpLocks/>
            </p:cNvGrpSpPr>
            <p:nvPr/>
          </p:nvGrpSpPr>
          <p:grpSpPr bwMode="auto">
            <a:xfrm>
              <a:off x="553" y="0"/>
              <a:ext cx="342" cy="352"/>
              <a:chOff x="0" y="0"/>
              <a:chExt cx="342" cy="352"/>
            </a:xfrm>
          </p:grpSpPr>
          <p:sp>
            <p:nvSpPr>
              <p:cNvPr id="54293" name="Oval 6"/>
              <p:cNvSpPr>
                <a:spLocks/>
              </p:cNvSpPr>
              <p:nvPr/>
            </p:nvSpPr>
            <p:spPr bwMode="auto">
              <a:xfrm>
                <a:off x="9" y="14"/>
                <a:ext cx="323" cy="323"/>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54294" name="Rectangle 7"/>
              <p:cNvSpPr>
                <a:spLocks/>
              </p:cNvSpPr>
              <p:nvPr/>
            </p:nvSpPr>
            <p:spPr bwMode="auto">
              <a:xfrm>
                <a:off x="0" y="0"/>
                <a:ext cx="342" cy="352"/>
              </a:xfrm>
              <a:prstGeom prst="rect">
                <a:avLst/>
              </a:prstGeom>
              <a:noFill/>
              <a:ln w="12700">
                <a:noFill/>
                <a:miter lim="800000"/>
                <a:headEnd/>
                <a:tailEnd/>
              </a:ln>
            </p:spPr>
            <p:txBody>
              <a:bodyPr lIns="38100" tIns="38100" rIns="78049" bIns="38100" anchor="ctr"/>
              <a:lstStyle/>
              <a:p>
                <a:pPr marL="1588" algn="ctr"/>
                <a:r>
                  <a:rPr lang="en-US">
                    <a:solidFill>
                      <a:schemeClr val="tx1"/>
                    </a:solidFill>
                    <a:latin typeface="Times New Roman Italic" charset="0"/>
                    <a:cs typeface="Times New Roman Italic" charset="0"/>
                    <a:sym typeface="Times New Roman Italic" charset="0"/>
                  </a:rPr>
                  <a:t>X</a:t>
                </a:r>
                <a:r>
                  <a:rPr lang="en-US" baseline="-21000">
                    <a:solidFill>
                      <a:schemeClr val="tx1"/>
                    </a:solidFill>
                    <a:latin typeface="Times New Roman" pitchFamily="18" charset="0"/>
                    <a:cs typeface="Times New Roman" pitchFamily="18" charset="0"/>
                    <a:sym typeface="Times New Roman" pitchFamily="18" charset="0"/>
                  </a:rPr>
                  <a:t>2</a:t>
                </a:r>
              </a:p>
            </p:txBody>
          </p:sp>
        </p:grpSp>
        <p:sp>
          <p:nvSpPr>
            <p:cNvPr id="54289" name="Line 9"/>
            <p:cNvSpPr>
              <a:spLocks noChangeShapeType="1"/>
            </p:cNvSpPr>
            <p:nvPr/>
          </p:nvSpPr>
          <p:spPr bwMode="auto">
            <a:xfrm>
              <a:off x="341" y="176"/>
              <a:ext cx="213" cy="1"/>
            </a:xfrm>
            <a:prstGeom prst="line">
              <a:avLst/>
            </a:prstGeom>
            <a:noFill/>
            <a:ln w="28575">
              <a:solidFill>
                <a:schemeClr val="tx1"/>
              </a:solidFill>
              <a:round/>
              <a:headEnd/>
              <a:tailEnd type="triangle" w="lg" len="lg"/>
            </a:ln>
          </p:spPr>
          <p:txBody>
            <a:bodyPr lIns="0" tIns="0" rIns="0" bIns="0"/>
            <a:lstStyle/>
            <a:p>
              <a:endParaRPr lang="en-US"/>
            </a:p>
          </p:txBody>
        </p:sp>
        <p:grpSp>
          <p:nvGrpSpPr>
            <p:cNvPr id="54290" name="Group 12"/>
            <p:cNvGrpSpPr>
              <a:grpSpLocks/>
            </p:cNvGrpSpPr>
            <p:nvPr/>
          </p:nvGrpSpPr>
          <p:grpSpPr bwMode="auto">
            <a:xfrm>
              <a:off x="0" y="0"/>
              <a:ext cx="342" cy="352"/>
              <a:chOff x="0" y="0"/>
              <a:chExt cx="342" cy="352"/>
            </a:xfrm>
          </p:grpSpPr>
          <p:sp>
            <p:nvSpPr>
              <p:cNvPr id="54291" name="Oval 10"/>
              <p:cNvSpPr>
                <a:spLocks/>
              </p:cNvSpPr>
              <p:nvPr/>
            </p:nvSpPr>
            <p:spPr bwMode="auto">
              <a:xfrm>
                <a:off x="9" y="14"/>
                <a:ext cx="323" cy="323"/>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54292" name="Rectangle 11"/>
              <p:cNvSpPr>
                <a:spLocks/>
              </p:cNvSpPr>
              <p:nvPr/>
            </p:nvSpPr>
            <p:spPr bwMode="auto">
              <a:xfrm>
                <a:off x="0" y="0"/>
                <a:ext cx="342" cy="352"/>
              </a:xfrm>
              <a:prstGeom prst="rect">
                <a:avLst/>
              </a:prstGeom>
              <a:noFill/>
              <a:ln w="12700">
                <a:noFill/>
                <a:miter lim="800000"/>
                <a:headEnd/>
                <a:tailEnd/>
              </a:ln>
            </p:spPr>
            <p:txBody>
              <a:bodyPr lIns="38100" tIns="38100" rIns="78049" bIns="38100" anchor="ctr"/>
              <a:lstStyle/>
              <a:p>
                <a:pPr marL="1588" algn="ctr"/>
                <a:r>
                  <a:rPr lang="en-US" sz="2100">
                    <a:solidFill>
                      <a:schemeClr val="tx1"/>
                    </a:solidFill>
                    <a:latin typeface="Times New Roman Italic" charset="0"/>
                    <a:cs typeface="Times New Roman Italic" charset="0"/>
                    <a:sym typeface="Times New Roman Italic" charset="0"/>
                  </a:rPr>
                  <a:t>X</a:t>
                </a:r>
                <a:r>
                  <a:rPr lang="en-US" sz="2100" baseline="-19000">
                    <a:solidFill>
                      <a:schemeClr val="tx1"/>
                    </a:solidFill>
                    <a:latin typeface="Times New Roman" pitchFamily="18" charset="0"/>
                    <a:cs typeface="Times New Roman" pitchFamily="18" charset="0"/>
                    <a:sym typeface="Times New Roman" pitchFamily="18" charset="0"/>
                  </a:rPr>
                  <a:t>1</a:t>
                </a:r>
              </a:p>
            </p:txBody>
          </p:sp>
        </p:grpSp>
      </p:grpSp>
      <p:grpSp>
        <p:nvGrpSpPr>
          <p:cNvPr id="54280" name="Group 21"/>
          <p:cNvGrpSpPr>
            <a:grpSpLocks/>
          </p:cNvGrpSpPr>
          <p:nvPr/>
        </p:nvGrpSpPr>
        <p:grpSpPr bwMode="auto">
          <a:xfrm>
            <a:off x="7410450" y="4027488"/>
            <a:ext cx="495300" cy="1473200"/>
            <a:chOff x="0" y="0"/>
            <a:chExt cx="312" cy="928"/>
          </a:xfrm>
        </p:grpSpPr>
        <p:grpSp>
          <p:nvGrpSpPr>
            <p:cNvPr id="54281" name="Group 16"/>
            <p:cNvGrpSpPr>
              <a:grpSpLocks/>
            </p:cNvGrpSpPr>
            <p:nvPr/>
          </p:nvGrpSpPr>
          <p:grpSpPr bwMode="auto">
            <a:xfrm>
              <a:off x="0" y="0"/>
              <a:ext cx="312" cy="323"/>
              <a:chOff x="0" y="0"/>
              <a:chExt cx="312" cy="323"/>
            </a:xfrm>
          </p:grpSpPr>
          <p:sp>
            <p:nvSpPr>
              <p:cNvPr id="54286" name="Oval 14"/>
              <p:cNvSpPr>
                <a:spLocks/>
              </p:cNvSpPr>
              <p:nvPr/>
            </p:nvSpPr>
            <p:spPr bwMode="auto">
              <a:xfrm>
                <a:off x="6" y="10"/>
                <a:ext cx="299" cy="302"/>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54287" name="Rectangle 15"/>
              <p:cNvSpPr>
                <a:spLocks/>
              </p:cNvSpPr>
              <p:nvPr/>
            </p:nvSpPr>
            <p:spPr bwMode="auto">
              <a:xfrm>
                <a:off x="0" y="0"/>
                <a:ext cx="312" cy="323"/>
              </a:xfrm>
              <a:prstGeom prst="rect">
                <a:avLst/>
              </a:prstGeom>
              <a:noFill/>
              <a:ln w="12700">
                <a:noFill/>
                <a:miter lim="800000"/>
                <a:headEnd/>
                <a:tailEnd/>
              </a:ln>
            </p:spPr>
            <p:txBody>
              <a:bodyPr lIns="38100" tIns="38100" rIns="78049" bIns="38100" anchor="ctr"/>
              <a:lstStyle/>
              <a:p>
                <a:pPr marL="1588" algn="ctr"/>
                <a:r>
                  <a:rPr lang="en-US">
                    <a:solidFill>
                      <a:schemeClr val="tx1"/>
                    </a:solidFill>
                    <a:latin typeface="Times New Roman Italic" charset="0"/>
                    <a:cs typeface="Times New Roman Italic" charset="0"/>
                    <a:sym typeface="Times New Roman Italic" charset="0"/>
                  </a:rPr>
                  <a:t>X</a:t>
                </a:r>
                <a:r>
                  <a:rPr lang="en-US" baseline="-21000">
                    <a:solidFill>
                      <a:schemeClr val="tx1"/>
                    </a:solidFill>
                    <a:latin typeface="Times New Roman" pitchFamily="18" charset="0"/>
                    <a:cs typeface="Times New Roman" pitchFamily="18" charset="0"/>
                    <a:sym typeface="Times New Roman" pitchFamily="18" charset="0"/>
                  </a:rPr>
                  <a:t>2</a:t>
                </a:r>
              </a:p>
            </p:txBody>
          </p:sp>
        </p:grpSp>
        <p:sp>
          <p:nvSpPr>
            <p:cNvPr id="54282" name="Line 17"/>
            <p:cNvSpPr>
              <a:spLocks noChangeShapeType="1"/>
            </p:cNvSpPr>
            <p:nvPr/>
          </p:nvSpPr>
          <p:spPr bwMode="auto">
            <a:xfrm>
              <a:off x="156" y="321"/>
              <a:ext cx="1" cy="285"/>
            </a:xfrm>
            <a:prstGeom prst="line">
              <a:avLst/>
            </a:prstGeom>
            <a:noFill/>
            <a:ln w="28575">
              <a:solidFill>
                <a:schemeClr val="tx1"/>
              </a:solidFill>
              <a:round/>
              <a:headEnd/>
              <a:tailEnd type="triangle" w="lg" len="lg"/>
            </a:ln>
          </p:spPr>
          <p:txBody>
            <a:bodyPr lIns="0" tIns="0" rIns="0" bIns="0"/>
            <a:lstStyle/>
            <a:p>
              <a:endParaRPr lang="en-US"/>
            </a:p>
          </p:txBody>
        </p:sp>
        <p:grpSp>
          <p:nvGrpSpPr>
            <p:cNvPr id="54283" name="Group 20"/>
            <p:cNvGrpSpPr>
              <a:grpSpLocks/>
            </p:cNvGrpSpPr>
            <p:nvPr/>
          </p:nvGrpSpPr>
          <p:grpSpPr bwMode="auto">
            <a:xfrm>
              <a:off x="0" y="604"/>
              <a:ext cx="312" cy="324"/>
              <a:chOff x="0" y="0"/>
              <a:chExt cx="312" cy="323"/>
            </a:xfrm>
          </p:grpSpPr>
          <p:sp>
            <p:nvSpPr>
              <p:cNvPr id="54284" name="Oval 18"/>
              <p:cNvSpPr>
                <a:spLocks/>
              </p:cNvSpPr>
              <p:nvPr/>
            </p:nvSpPr>
            <p:spPr bwMode="auto">
              <a:xfrm>
                <a:off x="6" y="10"/>
                <a:ext cx="299" cy="302"/>
              </a:xfrm>
              <a:prstGeom prst="ellipse">
                <a:avLst/>
              </a:prstGeom>
              <a:solidFill>
                <a:srgbClr val="808080"/>
              </a:solidFill>
              <a:ln w="28575">
                <a:solidFill>
                  <a:schemeClr val="tx1"/>
                </a:solidFill>
                <a:round/>
                <a:headEnd/>
                <a:tailEnd/>
              </a:ln>
            </p:spPr>
            <p:txBody>
              <a:bodyPr lIns="0" tIns="0" rIns="0" bIns="0"/>
              <a:lstStyle/>
              <a:p>
                <a:endParaRPr lang="en-US"/>
              </a:p>
            </p:txBody>
          </p:sp>
          <p:sp>
            <p:nvSpPr>
              <p:cNvPr id="54285" name="Rectangle 19"/>
              <p:cNvSpPr>
                <a:spLocks/>
              </p:cNvSpPr>
              <p:nvPr/>
            </p:nvSpPr>
            <p:spPr bwMode="auto">
              <a:xfrm>
                <a:off x="0" y="0"/>
                <a:ext cx="312" cy="323"/>
              </a:xfrm>
              <a:prstGeom prst="rect">
                <a:avLst/>
              </a:prstGeom>
              <a:noFill/>
              <a:ln w="12700">
                <a:noFill/>
                <a:miter lim="800000"/>
                <a:headEnd/>
                <a:tailEnd/>
              </a:ln>
            </p:spPr>
            <p:txBody>
              <a:bodyPr lIns="38100" tIns="38100" rIns="78049" bIns="38100" anchor="ctr"/>
              <a:lstStyle/>
              <a:p>
                <a:pPr marL="1588" algn="ctr"/>
                <a:r>
                  <a:rPr lang="en-US">
                    <a:solidFill>
                      <a:schemeClr val="tx1"/>
                    </a:solidFill>
                    <a:latin typeface="Times New Roman Italic" charset="0"/>
                    <a:cs typeface="Times New Roman Italic" charset="0"/>
                    <a:sym typeface="Times New Roman Italic" charset="0"/>
                  </a:rPr>
                  <a:t>E</a:t>
                </a:r>
                <a:r>
                  <a:rPr lang="en-US" baseline="-21000">
                    <a:solidFill>
                      <a:schemeClr val="tx1"/>
                    </a:solidFill>
                    <a:latin typeface="Times New Roman" pitchFamily="18" charset="0"/>
                    <a:cs typeface="Times New Roman" pitchFamily="18" charset="0"/>
                    <a:sym typeface="Times New Roman" pitchFamily="18" charset="0"/>
                  </a:rPr>
                  <a:t>2</a:t>
                </a:r>
              </a:p>
            </p:txBody>
          </p:sp>
        </p:grpSp>
      </p:gr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55299" name="Rectangle 2"/>
          <p:cNvSpPr>
            <a:spLocks noGrp="1" noChangeArrowheads="1"/>
          </p:cNvSpPr>
          <p:nvPr>
            <p:ph type="title"/>
          </p:nvPr>
        </p:nvSpPr>
        <p:spPr>
          <a:xfrm>
            <a:off x="457200" y="76200"/>
            <a:ext cx="8229600" cy="1447800"/>
          </a:xfrm>
        </p:spPr>
        <p:txBody>
          <a:bodyPr rIns="132080"/>
          <a:lstStyle/>
          <a:p>
            <a:pPr indent="0" eaLnBrk="1" hangingPunct="1"/>
            <a:r>
              <a:rPr lang="en-US" smtClean="0"/>
              <a:t>Passage of Time</a:t>
            </a:r>
          </a:p>
        </p:txBody>
      </p:sp>
      <p:sp>
        <p:nvSpPr>
          <p:cNvPr id="55300" name="Rectangle 3"/>
          <p:cNvSpPr>
            <a:spLocks noGrp="1" noChangeArrowheads="1"/>
          </p:cNvSpPr>
          <p:nvPr>
            <p:ph type="body" idx="1"/>
          </p:nvPr>
        </p:nvSpPr>
        <p:spPr>
          <a:xfrm>
            <a:off x="457200" y="1524000"/>
            <a:ext cx="8229600" cy="5334000"/>
          </a:xfrm>
        </p:spPr>
        <p:txBody>
          <a:bodyPr rIns="132080"/>
          <a:lstStyle/>
          <a:p>
            <a:pPr eaLnBrk="1" hangingPunct="1"/>
            <a:r>
              <a:rPr lang="en-US" sz="2400" smtClean="0"/>
              <a:t>Assume we have current belief P(X | evidence to date)</a:t>
            </a:r>
          </a:p>
          <a:p>
            <a:pPr eaLnBrk="1" hangingPunct="1"/>
            <a:endParaRPr lang="en-US" sz="2400" smtClean="0"/>
          </a:p>
          <a:p>
            <a:pPr eaLnBrk="1" hangingPunct="1"/>
            <a:r>
              <a:rPr lang="en-US" sz="2400" smtClean="0"/>
              <a:t>Then, after one time step passes:</a:t>
            </a:r>
          </a:p>
          <a:p>
            <a:pPr eaLnBrk="1" hangingPunct="1"/>
            <a:endParaRPr lang="en-US" sz="2400" smtClean="0"/>
          </a:p>
          <a:p>
            <a:pPr eaLnBrk="1" hangingPunct="1"/>
            <a:endParaRPr lang="en-US" sz="2400" smtClean="0"/>
          </a:p>
          <a:p>
            <a:pPr eaLnBrk="1" hangingPunct="1"/>
            <a:r>
              <a:rPr lang="en-US" sz="2400" smtClean="0"/>
              <a:t>Or, compactly:</a:t>
            </a:r>
          </a:p>
          <a:p>
            <a:pPr eaLnBrk="1" hangingPunct="1"/>
            <a:endParaRPr lang="en-US" sz="2400" smtClean="0"/>
          </a:p>
          <a:p>
            <a:pPr eaLnBrk="1" hangingPunct="1"/>
            <a:endParaRPr lang="en-US" sz="2400" smtClean="0"/>
          </a:p>
          <a:p>
            <a:pPr eaLnBrk="1" hangingPunct="1"/>
            <a:r>
              <a:rPr lang="en-US" sz="2400" smtClean="0"/>
              <a:t>Basic idea: beliefs get “pushed” through the transitions</a:t>
            </a:r>
          </a:p>
          <a:p>
            <a:pPr marL="782638" lvl="1" eaLnBrk="1" hangingPunct="1"/>
            <a:r>
              <a:rPr lang="en-US" sz="2000" smtClean="0"/>
              <a:t>With the “B” notation, we have to be careful about what time step t the belief is about, and what evidence it includes</a:t>
            </a:r>
          </a:p>
        </p:txBody>
      </p:sp>
      <p:pic>
        <p:nvPicPr>
          <p:cNvPr id="56324" name="Picture 4"/>
          <p:cNvPicPr>
            <a:picLocks noChangeArrowheads="1"/>
          </p:cNvPicPr>
          <p:nvPr/>
        </p:nvPicPr>
        <p:blipFill>
          <a:blip r:embed="rId3" cstate="print"/>
          <a:srcRect/>
          <a:stretch>
            <a:fillRect/>
          </a:stretch>
        </p:blipFill>
        <p:spPr bwMode="auto">
          <a:xfrm>
            <a:off x="1955800" y="3159125"/>
            <a:ext cx="5046663" cy="523875"/>
          </a:xfrm>
          <a:prstGeom prst="rect">
            <a:avLst/>
          </a:prstGeom>
          <a:noFill/>
          <a:ln w="9525">
            <a:noFill/>
            <a:miter lim="800000"/>
            <a:headEnd/>
            <a:tailEnd/>
          </a:ln>
        </p:spPr>
      </p:pic>
      <p:pic>
        <p:nvPicPr>
          <p:cNvPr id="55302" name="Picture 5"/>
          <p:cNvPicPr>
            <a:picLocks noChangeArrowheads="1"/>
          </p:cNvPicPr>
          <p:nvPr/>
        </p:nvPicPr>
        <p:blipFill>
          <a:blip r:embed="rId4" cstate="print"/>
          <a:srcRect/>
          <a:stretch>
            <a:fillRect/>
          </a:stretch>
        </p:blipFill>
        <p:spPr bwMode="auto">
          <a:xfrm>
            <a:off x="3125788" y="2032000"/>
            <a:ext cx="2452687" cy="274638"/>
          </a:xfrm>
          <a:prstGeom prst="rect">
            <a:avLst/>
          </a:prstGeom>
          <a:noFill/>
          <a:ln w="9525">
            <a:noFill/>
            <a:miter lim="800000"/>
            <a:headEnd/>
            <a:tailEnd/>
          </a:ln>
        </p:spPr>
      </p:pic>
      <p:grpSp>
        <p:nvGrpSpPr>
          <p:cNvPr id="55303" name="Group 13"/>
          <p:cNvGrpSpPr>
            <a:grpSpLocks/>
          </p:cNvGrpSpPr>
          <p:nvPr/>
        </p:nvGrpSpPr>
        <p:grpSpPr bwMode="auto">
          <a:xfrm>
            <a:off x="6704013" y="2235200"/>
            <a:ext cx="1903412" cy="700088"/>
            <a:chOff x="0" y="0"/>
            <a:chExt cx="1198" cy="441"/>
          </a:xfrm>
        </p:grpSpPr>
        <p:grpSp>
          <p:nvGrpSpPr>
            <p:cNvPr id="55305" name="Group 8"/>
            <p:cNvGrpSpPr>
              <a:grpSpLocks/>
            </p:cNvGrpSpPr>
            <p:nvPr/>
          </p:nvGrpSpPr>
          <p:grpSpPr bwMode="auto">
            <a:xfrm>
              <a:off x="756" y="0"/>
              <a:ext cx="442" cy="441"/>
              <a:chOff x="0" y="0"/>
              <a:chExt cx="441" cy="441"/>
            </a:xfrm>
          </p:grpSpPr>
          <p:sp>
            <p:nvSpPr>
              <p:cNvPr id="55310" name="Oval 6"/>
              <p:cNvSpPr>
                <a:spLocks/>
              </p:cNvSpPr>
              <p:nvPr/>
            </p:nvSpPr>
            <p:spPr bwMode="auto">
              <a:xfrm>
                <a:off x="0" y="0"/>
                <a:ext cx="441" cy="441"/>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55311" name="Rectangle 7"/>
              <p:cNvSpPr>
                <a:spLocks/>
              </p:cNvSpPr>
              <p:nvPr/>
            </p:nvSpPr>
            <p:spPr bwMode="auto">
              <a:xfrm>
                <a:off x="89" y="72"/>
                <a:ext cx="262"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2</a:t>
                </a:r>
              </a:p>
            </p:txBody>
          </p:sp>
        </p:grpSp>
        <p:sp>
          <p:nvSpPr>
            <p:cNvPr id="55306" name="Line 9"/>
            <p:cNvSpPr>
              <a:spLocks noChangeShapeType="1"/>
            </p:cNvSpPr>
            <p:nvPr/>
          </p:nvSpPr>
          <p:spPr bwMode="auto">
            <a:xfrm>
              <a:off x="453" y="220"/>
              <a:ext cx="291" cy="1"/>
            </a:xfrm>
            <a:prstGeom prst="line">
              <a:avLst/>
            </a:prstGeom>
            <a:noFill/>
            <a:ln w="28575">
              <a:solidFill>
                <a:schemeClr val="tx1"/>
              </a:solidFill>
              <a:round/>
              <a:headEnd/>
              <a:tailEnd type="triangle" w="lg" len="lg"/>
            </a:ln>
          </p:spPr>
          <p:txBody>
            <a:bodyPr lIns="0" tIns="0" rIns="0" bIns="0"/>
            <a:lstStyle/>
            <a:p>
              <a:endParaRPr lang="en-US"/>
            </a:p>
          </p:txBody>
        </p:sp>
        <p:grpSp>
          <p:nvGrpSpPr>
            <p:cNvPr id="55307" name="Group 12"/>
            <p:cNvGrpSpPr>
              <a:grpSpLocks/>
            </p:cNvGrpSpPr>
            <p:nvPr/>
          </p:nvGrpSpPr>
          <p:grpSpPr bwMode="auto">
            <a:xfrm>
              <a:off x="0" y="0"/>
              <a:ext cx="441" cy="441"/>
              <a:chOff x="0" y="0"/>
              <a:chExt cx="441" cy="441"/>
            </a:xfrm>
          </p:grpSpPr>
          <p:sp>
            <p:nvSpPr>
              <p:cNvPr id="55308" name="Oval 10"/>
              <p:cNvSpPr>
                <a:spLocks/>
              </p:cNvSpPr>
              <p:nvPr/>
            </p:nvSpPr>
            <p:spPr bwMode="auto">
              <a:xfrm>
                <a:off x="0" y="0"/>
                <a:ext cx="441" cy="441"/>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55309" name="Rectangle 11"/>
              <p:cNvSpPr>
                <a:spLocks/>
              </p:cNvSpPr>
              <p:nvPr/>
            </p:nvSpPr>
            <p:spPr bwMode="auto">
              <a:xfrm>
                <a:off x="89" y="72"/>
                <a:ext cx="262"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p>
            </p:txBody>
          </p:sp>
        </p:grpSp>
      </p:grpSp>
      <p:pic>
        <p:nvPicPr>
          <p:cNvPr id="56334" name="Picture 14"/>
          <p:cNvPicPr>
            <a:picLocks noChangeArrowheads="1"/>
          </p:cNvPicPr>
          <p:nvPr/>
        </p:nvPicPr>
        <p:blipFill>
          <a:blip r:embed="rId5" cstate="print"/>
          <a:srcRect/>
          <a:stretch>
            <a:fillRect/>
          </a:stretch>
        </p:blipFill>
        <p:spPr bwMode="auto">
          <a:xfrm>
            <a:off x="2744788" y="4391025"/>
            <a:ext cx="3263900" cy="4984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63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6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56323" name="Rectangle 2"/>
          <p:cNvSpPr>
            <a:spLocks noGrp="1" noChangeArrowheads="1"/>
          </p:cNvSpPr>
          <p:nvPr>
            <p:ph type="title"/>
          </p:nvPr>
        </p:nvSpPr>
        <p:spPr/>
        <p:txBody>
          <a:bodyPr rIns="132080"/>
          <a:lstStyle/>
          <a:p>
            <a:pPr indent="0" eaLnBrk="1" hangingPunct="1"/>
            <a:r>
              <a:rPr lang="en-US" smtClean="0"/>
              <a:t>Example: Passage of Time</a:t>
            </a:r>
          </a:p>
        </p:txBody>
      </p:sp>
      <p:sp>
        <p:nvSpPr>
          <p:cNvPr id="56324" name="Rectangle 3"/>
          <p:cNvSpPr>
            <a:spLocks noGrp="1" noChangeArrowheads="1"/>
          </p:cNvSpPr>
          <p:nvPr>
            <p:ph type="body" idx="1"/>
          </p:nvPr>
        </p:nvSpPr>
        <p:spPr/>
        <p:txBody>
          <a:bodyPr rIns="132080"/>
          <a:lstStyle/>
          <a:p>
            <a:pPr eaLnBrk="1" hangingPunct="1"/>
            <a:r>
              <a:rPr lang="en-US" smtClean="0"/>
              <a:t>As time passes, uncertainty “accumulates”</a:t>
            </a:r>
          </a:p>
        </p:txBody>
      </p:sp>
      <p:pic>
        <p:nvPicPr>
          <p:cNvPr id="56325" name="Picture 4"/>
          <p:cNvPicPr>
            <a:picLocks noChangeArrowheads="1"/>
          </p:cNvPicPr>
          <p:nvPr/>
        </p:nvPicPr>
        <p:blipFill>
          <a:blip r:embed="rId3" cstate="print"/>
          <a:srcRect l="1065" t="1221" r="1472" b="1221"/>
          <a:stretch>
            <a:fillRect/>
          </a:stretch>
        </p:blipFill>
        <p:spPr bwMode="auto">
          <a:xfrm>
            <a:off x="442913" y="2438400"/>
            <a:ext cx="2559050" cy="1714500"/>
          </a:xfrm>
          <a:prstGeom prst="rect">
            <a:avLst/>
          </a:prstGeom>
          <a:noFill/>
          <a:ln w="9525">
            <a:noFill/>
            <a:miter lim="800000"/>
            <a:headEnd/>
            <a:tailEnd/>
          </a:ln>
        </p:spPr>
      </p:pic>
      <p:pic>
        <p:nvPicPr>
          <p:cNvPr id="57349" name="Picture 5"/>
          <p:cNvPicPr>
            <a:picLocks noChangeArrowheads="1"/>
          </p:cNvPicPr>
          <p:nvPr/>
        </p:nvPicPr>
        <p:blipFill>
          <a:blip r:embed="rId4" cstate="print"/>
          <a:srcRect l="1019" t="1500" r="2078" b="2399"/>
          <a:stretch>
            <a:fillRect/>
          </a:stretch>
        </p:blipFill>
        <p:spPr bwMode="auto">
          <a:xfrm>
            <a:off x="3387725" y="2438400"/>
            <a:ext cx="2568575" cy="1744663"/>
          </a:xfrm>
          <a:prstGeom prst="rect">
            <a:avLst/>
          </a:prstGeom>
          <a:noFill/>
          <a:ln w="9525">
            <a:noFill/>
            <a:miter lim="800000"/>
            <a:headEnd/>
            <a:tailEnd/>
          </a:ln>
        </p:spPr>
      </p:pic>
      <p:pic>
        <p:nvPicPr>
          <p:cNvPr id="57350" name="Picture 6"/>
          <p:cNvPicPr>
            <a:picLocks noChangeArrowheads="1"/>
          </p:cNvPicPr>
          <p:nvPr/>
        </p:nvPicPr>
        <p:blipFill>
          <a:blip r:embed="rId5" cstate="print"/>
          <a:srcRect l="1659" t="1492" r="2425" b="2864"/>
          <a:stretch>
            <a:fillRect/>
          </a:stretch>
        </p:blipFill>
        <p:spPr bwMode="auto">
          <a:xfrm>
            <a:off x="6251575" y="2438400"/>
            <a:ext cx="2589213" cy="1754188"/>
          </a:xfrm>
          <a:prstGeom prst="rect">
            <a:avLst/>
          </a:prstGeom>
          <a:noFill/>
          <a:ln w="9525">
            <a:noFill/>
            <a:miter lim="800000"/>
            <a:headEnd/>
            <a:tailEnd/>
          </a:ln>
        </p:spPr>
      </p:pic>
      <p:sp>
        <p:nvSpPr>
          <p:cNvPr id="56328" name="Rectangle 7"/>
          <p:cNvSpPr>
            <a:spLocks/>
          </p:cNvSpPr>
          <p:nvPr/>
        </p:nvSpPr>
        <p:spPr bwMode="auto">
          <a:xfrm>
            <a:off x="1219200" y="4419600"/>
            <a:ext cx="800100" cy="381000"/>
          </a:xfrm>
          <a:prstGeom prst="rect">
            <a:avLst/>
          </a:prstGeom>
          <a:noFill/>
          <a:ln w="12700">
            <a:noFill/>
            <a:miter lim="800000"/>
            <a:headEnd/>
            <a:tailEnd/>
          </a:ln>
        </p:spPr>
        <p:txBody>
          <a:bodyPr lIns="0" tIns="0" rIns="40639" bIns="0"/>
          <a:lstStyle/>
          <a:p>
            <a:pPr marL="39688">
              <a:spcBef>
                <a:spcPts val="1150"/>
              </a:spcBef>
            </a:pPr>
            <a:r>
              <a:rPr lang="en-US" sz="2000">
                <a:solidFill>
                  <a:schemeClr val="tx1"/>
                </a:solidFill>
                <a:cs typeface="Arial" charset="0"/>
              </a:rPr>
              <a:t>T = 1</a:t>
            </a:r>
          </a:p>
        </p:txBody>
      </p:sp>
      <p:sp>
        <p:nvSpPr>
          <p:cNvPr id="57352" name="Rectangle 8"/>
          <p:cNvSpPr>
            <a:spLocks/>
          </p:cNvSpPr>
          <p:nvPr/>
        </p:nvSpPr>
        <p:spPr bwMode="auto">
          <a:xfrm>
            <a:off x="4191000" y="4419600"/>
            <a:ext cx="800100" cy="381000"/>
          </a:xfrm>
          <a:prstGeom prst="rect">
            <a:avLst/>
          </a:prstGeom>
          <a:noFill/>
          <a:ln w="12700">
            <a:noFill/>
            <a:miter lim="800000"/>
            <a:headEnd/>
            <a:tailEnd/>
          </a:ln>
        </p:spPr>
        <p:txBody>
          <a:bodyPr lIns="0" tIns="0" rIns="40639" bIns="0"/>
          <a:lstStyle/>
          <a:p>
            <a:pPr marL="39688">
              <a:spcBef>
                <a:spcPts val="1150"/>
              </a:spcBef>
            </a:pPr>
            <a:r>
              <a:rPr lang="en-US" sz="2000">
                <a:solidFill>
                  <a:schemeClr val="tx1"/>
                </a:solidFill>
                <a:cs typeface="Arial" charset="0"/>
              </a:rPr>
              <a:t>T = 2</a:t>
            </a:r>
          </a:p>
        </p:txBody>
      </p:sp>
      <p:sp>
        <p:nvSpPr>
          <p:cNvPr id="57353" name="Rectangle 9"/>
          <p:cNvSpPr>
            <a:spLocks/>
          </p:cNvSpPr>
          <p:nvPr/>
        </p:nvSpPr>
        <p:spPr bwMode="auto">
          <a:xfrm>
            <a:off x="7162800" y="4419600"/>
            <a:ext cx="800100" cy="381000"/>
          </a:xfrm>
          <a:prstGeom prst="rect">
            <a:avLst/>
          </a:prstGeom>
          <a:noFill/>
          <a:ln w="12700">
            <a:noFill/>
            <a:miter lim="800000"/>
            <a:headEnd/>
            <a:tailEnd/>
          </a:ln>
        </p:spPr>
        <p:txBody>
          <a:bodyPr lIns="0" tIns="0" rIns="40639" bIns="0"/>
          <a:lstStyle/>
          <a:p>
            <a:pPr marL="39688">
              <a:spcBef>
                <a:spcPts val="1150"/>
              </a:spcBef>
            </a:pPr>
            <a:r>
              <a:rPr lang="en-US" sz="2000">
                <a:solidFill>
                  <a:schemeClr val="tx1"/>
                </a:solidFill>
                <a:cs typeface="Arial" charset="0"/>
              </a:rPr>
              <a:t>T = 5</a:t>
            </a:r>
          </a:p>
        </p:txBody>
      </p:sp>
      <p:sp>
        <p:nvSpPr>
          <p:cNvPr id="56331" name="Rectangle 10"/>
          <p:cNvSpPr>
            <a:spLocks/>
          </p:cNvSpPr>
          <p:nvPr/>
        </p:nvSpPr>
        <p:spPr bwMode="auto">
          <a:xfrm>
            <a:off x="2286000" y="6096000"/>
            <a:ext cx="5270500" cy="355600"/>
          </a:xfrm>
          <a:prstGeom prst="rect">
            <a:avLst/>
          </a:prstGeom>
          <a:noFill/>
          <a:ln w="12700">
            <a:noFill/>
            <a:miter lim="800000"/>
            <a:headEnd/>
            <a:tailEnd/>
          </a:ln>
        </p:spPr>
        <p:txBody>
          <a:bodyPr lIns="0" tIns="0" rIns="40639" bIns="0"/>
          <a:lstStyle/>
          <a:p>
            <a:pPr marL="39688">
              <a:spcBef>
                <a:spcPts val="1050"/>
              </a:spcBef>
            </a:pPr>
            <a:r>
              <a:rPr lang="en-US">
                <a:solidFill>
                  <a:schemeClr val="tx1"/>
                </a:solidFill>
                <a:cs typeface="Arial" charset="0"/>
              </a:rPr>
              <a:t>Transition model: ghosts usually go clockwise</a:t>
            </a:r>
          </a:p>
        </p:txBody>
      </p:sp>
      <p:pic>
        <p:nvPicPr>
          <p:cNvPr id="56332" name="Picture 11"/>
          <p:cNvPicPr>
            <a:picLocks noChangeArrowheads="1"/>
          </p:cNvPicPr>
          <p:nvPr/>
        </p:nvPicPr>
        <p:blipFill>
          <a:blip r:embed="rId6" cstate="print"/>
          <a:srcRect/>
          <a:stretch>
            <a:fillRect/>
          </a:stretch>
        </p:blipFill>
        <p:spPr bwMode="auto">
          <a:xfrm>
            <a:off x="3100388" y="5216525"/>
            <a:ext cx="3263900" cy="4984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734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1"/>
                                  </p:stCondLst>
                                  <p:childTnLst>
                                    <p:set>
                                      <p:cBhvr>
                                        <p:cTn id="9" dur="1" fill="hold">
                                          <p:stCondLst>
                                            <p:cond delay="499"/>
                                          </p:stCondLst>
                                        </p:cTn>
                                        <p:tgtEl>
                                          <p:spTgt spid="5735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57350"/>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1"/>
                                  </p:stCondLst>
                                  <p:childTnLst>
                                    <p:set>
                                      <p:cBhvr>
                                        <p:cTn id="16" dur="1" fill="hold">
                                          <p:stCondLst>
                                            <p:cond delay="499"/>
                                          </p:stCondLst>
                                        </p:cTn>
                                        <p:tgtEl>
                                          <p:spTgt spid="573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2" grpId="0" autoUpdateAnimBg="0"/>
      <p:bldP spid="57353"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57347" name="Rectangle 2"/>
          <p:cNvSpPr>
            <a:spLocks noGrp="1" noChangeArrowheads="1"/>
          </p:cNvSpPr>
          <p:nvPr>
            <p:ph type="title"/>
          </p:nvPr>
        </p:nvSpPr>
        <p:spPr>
          <a:xfrm>
            <a:off x="457200" y="106363"/>
            <a:ext cx="8229600" cy="1387475"/>
          </a:xfrm>
        </p:spPr>
        <p:txBody>
          <a:bodyPr rIns="132080"/>
          <a:lstStyle/>
          <a:p>
            <a:pPr indent="0" eaLnBrk="1" hangingPunct="1"/>
            <a:r>
              <a:rPr lang="en-US" smtClean="0"/>
              <a:t>Observation</a:t>
            </a:r>
          </a:p>
        </p:txBody>
      </p:sp>
      <p:sp>
        <p:nvSpPr>
          <p:cNvPr id="57348" name="Rectangle 3"/>
          <p:cNvSpPr>
            <a:spLocks noGrp="1" noChangeArrowheads="1"/>
          </p:cNvSpPr>
          <p:nvPr>
            <p:ph type="body" idx="1"/>
          </p:nvPr>
        </p:nvSpPr>
        <p:spPr>
          <a:xfrm>
            <a:off x="457200" y="1493838"/>
            <a:ext cx="8229600" cy="5364162"/>
          </a:xfrm>
        </p:spPr>
        <p:txBody>
          <a:bodyPr rIns="132080"/>
          <a:lstStyle/>
          <a:p>
            <a:pPr eaLnBrk="1" hangingPunct="1">
              <a:lnSpc>
                <a:spcPct val="90000"/>
              </a:lnSpc>
            </a:pPr>
            <a:r>
              <a:rPr lang="en-US" sz="2400" smtClean="0"/>
              <a:t>Assume we have current belief P(X | previous evidence):</a:t>
            </a:r>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r>
              <a:rPr lang="en-US" sz="2400" smtClean="0"/>
              <a:t>Then:</a:t>
            </a:r>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r>
              <a:rPr lang="en-US" sz="2400" smtClean="0"/>
              <a:t>Or:</a:t>
            </a:r>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r>
              <a:rPr lang="en-US" sz="2400" smtClean="0"/>
              <a:t>Basic idea: beliefs reweighted by likelihood of evidence</a:t>
            </a:r>
          </a:p>
          <a:p>
            <a:pPr eaLnBrk="1" hangingPunct="1">
              <a:lnSpc>
                <a:spcPct val="90000"/>
              </a:lnSpc>
            </a:pPr>
            <a:endParaRPr lang="en-US" sz="2400" smtClean="0"/>
          </a:p>
          <a:p>
            <a:pPr eaLnBrk="1" hangingPunct="1">
              <a:lnSpc>
                <a:spcPct val="90000"/>
              </a:lnSpc>
            </a:pPr>
            <a:r>
              <a:rPr lang="en-US" sz="2400" smtClean="0"/>
              <a:t>Unlike passage of time, we have to renormalize</a:t>
            </a:r>
          </a:p>
        </p:txBody>
      </p:sp>
      <p:pic>
        <p:nvPicPr>
          <p:cNvPr id="58372" name="Picture 4"/>
          <p:cNvPicPr>
            <a:picLocks noChangeArrowheads="1"/>
          </p:cNvPicPr>
          <p:nvPr/>
        </p:nvPicPr>
        <p:blipFill>
          <a:blip r:embed="rId3" cstate="print"/>
          <a:srcRect/>
          <a:stretch>
            <a:fillRect/>
          </a:stretch>
        </p:blipFill>
        <p:spPr bwMode="auto">
          <a:xfrm>
            <a:off x="1501775" y="3306763"/>
            <a:ext cx="5727700" cy="301625"/>
          </a:xfrm>
          <a:prstGeom prst="rect">
            <a:avLst/>
          </a:prstGeom>
          <a:noFill/>
          <a:ln w="9525">
            <a:noFill/>
            <a:miter lim="800000"/>
            <a:headEnd/>
            <a:tailEnd/>
          </a:ln>
        </p:spPr>
      </p:pic>
      <p:pic>
        <p:nvPicPr>
          <p:cNvPr id="58373" name="Picture 5"/>
          <p:cNvPicPr>
            <a:picLocks noChangeArrowheads="1"/>
          </p:cNvPicPr>
          <p:nvPr/>
        </p:nvPicPr>
        <p:blipFill>
          <a:blip r:embed="rId4" cstate="print"/>
          <a:srcRect/>
          <a:stretch>
            <a:fillRect/>
          </a:stretch>
        </p:blipFill>
        <p:spPr bwMode="auto">
          <a:xfrm>
            <a:off x="2530475" y="4343400"/>
            <a:ext cx="3603625" cy="328613"/>
          </a:xfrm>
          <a:prstGeom prst="rect">
            <a:avLst/>
          </a:prstGeom>
          <a:noFill/>
          <a:ln w="9525">
            <a:noFill/>
            <a:miter lim="800000"/>
            <a:headEnd/>
            <a:tailEnd/>
          </a:ln>
        </p:spPr>
      </p:pic>
      <p:pic>
        <p:nvPicPr>
          <p:cNvPr id="57351" name="Picture 6"/>
          <p:cNvPicPr>
            <a:picLocks noChangeArrowheads="1"/>
          </p:cNvPicPr>
          <p:nvPr/>
        </p:nvPicPr>
        <p:blipFill>
          <a:blip r:embed="rId5" cstate="print"/>
          <a:srcRect/>
          <a:stretch>
            <a:fillRect/>
          </a:stretch>
        </p:blipFill>
        <p:spPr bwMode="auto">
          <a:xfrm>
            <a:off x="2732088" y="2289175"/>
            <a:ext cx="3208337" cy="327025"/>
          </a:xfrm>
          <a:prstGeom prst="rect">
            <a:avLst/>
          </a:prstGeom>
          <a:noFill/>
          <a:ln w="9525">
            <a:noFill/>
            <a:miter lim="800000"/>
            <a:headEnd/>
            <a:tailEnd/>
          </a:ln>
        </p:spPr>
      </p:pic>
      <p:grpSp>
        <p:nvGrpSpPr>
          <p:cNvPr id="57352" name="Group 14"/>
          <p:cNvGrpSpPr>
            <a:grpSpLocks/>
          </p:cNvGrpSpPr>
          <p:nvPr/>
        </p:nvGrpSpPr>
        <p:grpSpPr bwMode="auto">
          <a:xfrm>
            <a:off x="7815263" y="2198688"/>
            <a:ext cx="647700" cy="1917700"/>
            <a:chOff x="0" y="0"/>
            <a:chExt cx="408" cy="1208"/>
          </a:xfrm>
        </p:grpSpPr>
        <p:grpSp>
          <p:nvGrpSpPr>
            <p:cNvPr id="57353" name="Group 9"/>
            <p:cNvGrpSpPr>
              <a:grpSpLocks/>
            </p:cNvGrpSpPr>
            <p:nvPr/>
          </p:nvGrpSpPr>
          <p:grpSpPr bwMode="auto">
            <a:xfrm>
              <a:off x="0" y="786"/>
              <a:ext cx="408" cy="422"/>
              <a:chOff x="0" y="0"/>
              <a:chExt cx="408" cy="421"/>
            </a:xfrm>
          </p:grpSpPr>
          <p:sp>
            <p:nvSpPr>
              <p:cNvPr id="57358" name="Oval 7"/>
              <p:cNvSpPr>
                <a:spLocks/>
              </p:cNvSpPr>
              <p:nvPr/>
            </p:nvSpPr>
            <p:spPr bwMode="auto">
              <a:xfrm>
                <a:off x="8" y="14"/>
                <a:ext cx="391" cy="393"/>
              </a:xfrm>
              <a:prstGeom prst="ellipse">
                <a:avLst/>
              </a:prstGeom>
              <a:solidFill>
                <a:srgbClr val="808080"/>
              </a:solidFill>
              <a:ln w="28575">
                <a:solidFill>
                  <a:schemeClr val="tx1"/>
                </a:solidFill>
                <a:round/>
                <a:headEnd/>
                <a:tailEnd/>
              </a:ln>
            </p:spPr>
            <p:txBody>
              <a:bodyPr lIns="0" tIns="0" rIns="0" bIns="0"/>
              <a:lstStyle/>
              <a:p>
                <a:endParaRPr lang="en-US"/>
              </a:p>
            </p:txBody>
          </p:sp>
          <p:sp>
            <p:nvSpPr>
              <p:cNvPr id="57359" name="Rectangle 8"/>
              <p:cNvSpPr>
                <a:spLocks/>
              </p:cNvSpPr>
              <p:nvPr/>
            </p:nvSpPr>
            <p:spPr bwMode="auto">
              <a:xfrm>
                <a:off x="0" y="0"/>
                <a:ext cx="408" cy="421"/>
              </a:xfrm>
              <a:prstGeom prst="rect">
                <a:avLst/>
              </a:prstGeom>
              <a:noFill/>
              <a:ln w="12700">
                <a:noFill/>
                <a:miter lim="800000"/>
                <a:headEnd/>
                <a:tailEnd/>
              </a:ln>
            </p:spPr>
            <p:txBody>
              <a:bodyPr lIns="38100" tIns="38100" rIns="78049" bIns="38100" anchor="ctr"/>
              <a:lstStyle/>
              <a:p>
                <a:pPr marL="1588" algn="ctr"/>
                <a:r>
                  <a:rPr lang="en-US" sz="2000">
                    <a:solidFill>
                      <a:schemeClr val="tx1"/>
                    </a:solidFill>
                    <a:latin typeface="Times New Roman Italic" charset="0"/>
                    <a:cs typeface="Times New Roman Italic" charset="0"/>
                    <a:sym typeface="Times New Roman Italic" charset="0"/>
                  </a:rPr>
                  <a:t>E</a:t>
                </a:r>
                <a:r>
                  <a:rPr lang="en-US" sz="2000" baseline="-19000">
                    <a:solidFill>
                      <a:schemeClr val="tx1"/>
                    </a:solidFill>
                    <a:latin typeface="Times New Roman" pitchFamily="18" charset="0"/>
                    <a:cs typeface="Times New Roman" pitchFamily="18" charset="0"/>
                    <a:sym typeface="Times New Roman" pitchFamily="18" charset="0"/>
                  </a:rPr>
                  <a:t>1</a:t>
                </a:r>
              </a:p>
            </p:txBody>
          </p:sp>
        </p:grpSp>
        <p:grpSp>
          <p:nvGrpSpPr>
            <p:cNvPr id="57354" name="Group 12"/>
            <p:cNvGrpSpPr>
              <a:grpSpLocks/>
            </p:cNvGrpSpPr>
            <p:nvPr/>
          </p:nvGrpSpPr>
          <p:grpSpPr bwMode="auto">
            <a:xfrm>
              <a:off x="0" y="0"/>
              <a:ext cx="408" cy="421"/>
              <a:chOff x="0" y="0"/>
              <a:chExt cx="408" cy="421"/>
            </a:xfrm>
          </p:grpSpPr>
          <p:sp>
            <p:nvSpPr>
              <p:cNvPr id="57356" name="Oval 10"/>
              <p:cNvSpPr>
                <a:spLocks/>
              </p:cNvSpPr>
              <p:nvPr/>
            </p:nvSpPr>
            <p:spPr bwMode="auto">
              <a:xfrm>
                <a:off x="8" y="14"/>
                <a:ext cx="391" cy="393"/>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57357" name="Rectangle 11"/>
              <p:cNvSpPr>
                <a:spLocks/>
              </p:cNvSpPr>
              <p:nvPr/>
            </p:nvSpPr>
            <p:spPr bwMode="auto">
              <a:xfrm>
                <a:off x="0" y="0"/>
                <a:ext cx="408" cy="421"/>
              </a:xfrm>
              <a:prstGeom prst="rect">
                <a:avLst/>
              </a:prstGeom>
              <a:noFill/>
              <a:ln w="12700">
                <a:noFill/>
                <a:miter lim="800000"/>
                <a:headEnd/>
                <a:tailEnd/>
              </a:ln>
            </p:spPr>
            <p:txBody>
              <a:bodyPr lIns="38100" tIns="38100" rIns="78049" bIns="38100" anchor="ctr"/>
              <a:lstStyle/>
              <a:p>
                <a:pPr marL="1588" algn="ctr"/>
                <a:r>
                  <a:rPr lang="en-US" sz="2000">
                    <a:solidFill>
                      <a:schemeClr val="tx1"/>
                    </a:solidFill>
                    <a:latin typeface="Times New Roman Italic" charset="0"/>
                    <a:cs typeface="Times New Roman Italic" charset="0"/>
                    <a:sym typeface="Times New Roman Italic" charset="0"/>
                  </a:rPr>
                  <a:t>X</a:t>
                </a:r>
                <a:r>
                  <a:rPr lang="en-US" sz="2000" baseline="-19000">
                    <a:solidFill>
                      <a:schemeClr val="tx1"/>
                    </a:solidFill>
                    <a:latin typeface="Times New Roman" pitchFamily="18" charset="0"/>
                    <a:cs typeface="Times New Roman" pitchFamily="18" charset="0"/>
                    <a:sym typeface="Times New Roman" pitchFamily="18" charset="0"/>
                  </a:rPr>
                  <a:t>1</a:t>
                </a:r>
              </a:p>
            </p:txBody>
          </p:sp>
        </p:grpSp>
        <p:sp>
          <p:nvSpPr>
            <p:cNvPr id="57355" name="Line 13"/>
            <p:cNvSpPr>
              <a:spLocks noChangeShapeType="1"/>
            </p:cNvSpPr>
            <p:nvPr/>
          </p:nvSpPr>
          <p:spPr bwMode="auto">
            <a:xfrm>
              <a:off x="204" y="417"/>
              <a:ext cx="2" cy="373"/>
            </a:xfrm>
            <a:prstGeom prst="line">
              <a:avLst/>
            </a:prstGeom>
            <a:noFill/>
            <a:ln w="28575">
              <a:solidFill>
                <a:schemeClr val="tx1"/>
              </a:solidFill>
              <a:round/>
              <a:headEnd/>
              <a:tailEnd type="triangle" w="lg" len="lg"/>
            </a:ln>
          </p:spPr>
          <p:txBody>
            <a:bodyPr lIns="0" tIns="0" rIns="0" bIns="0"/>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83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8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58371" name="Rectangle 2"/>
          <p:cNvSpPr>
            <a:spLocks noGrp="1" noChangeArrowheads="1"/>
          </p:cNvSpPr>
          <p:nvPr>
            <p:ph type="title"/>
          </p:nvPr>
        </p:nvSpPr>
        <p:spPr/>
        <p:txBody>
          <a:bodyPr rIns="132080"/>
          <a:lstStyle/>
          <a:p>
            <a:pPr indent="0" eaLnBrk="1" hangingPunct="1"/>
            <a:r>
              <a:rPr lang="en-US" smtClean="0"/>
              <a:t>Example: Observation</a:t>
            </a:r>
          </a:p>
        </p:txBody>
      </p:sp>
      <p:sp>
        <p:nvSpPr>
          <p:cNvPr id="58372" name="Rectangle 3"/>
          <p:cNvSpPr>
            <a:spLocks noGrp="1" noChangeArrowheads="1"/>
          </p:cNvSpPr>
          <p:nvPr>
            <p:ph type="body" idx="1"/>
          </p:nvPr>
        </p:nvSpPr>
        <p:spPr/>
        <p:txBody>
          <a:bodyPr rIns="132080"/>
          <a:lstStyle/>
          <a:p>
            <a:pPr eaLnBrk="1" hangingPunct="1"/>
            <a:r>
              <a:rPr lang="en-US" smtClean="0"/>
              <a:t>As we get observations, beliefs get reweighted, uncertainty “decreases”</a:t>
            </a:r>
          </a:p>
        </p:txBody>
      </p:sp>
      <p:pic>
        <p:nvPicPr>
          <p:cNvPr id="58373" name="Picture 4"/>
          <p:cNvPicPr>
            <a:picLocks noChangeArrowheads="1"/>
          </p:cNvPicPr>
          <p:nvPr/>
        </p:nvPicPr>
        <p:blipFill>
          <a:blip r:embed="rId3" cstate="print"/>
          <a:srcRect/>
          <a:stretch>
            <a:fillRect/>
          </a:stretch>
        </p:blipFill>
        <p:spPr bwMode="auto">
          <a:xfrm>
            <a:off x="4953000" y="2979738"/>
            <a:ext cx="2505075" cy="1692275"/>
          </a:xfrm>
          <a:prstGeom prst="rect">
            <a:avLst/>
          </a:prstGeom>
          <a:noFill/>
          <a:ln w="9525">
            <a:noFill/>
            <a:miter lim="800000"/>
            <a:headEnd/>
            <a:tailEnd/>
          </a:ln>
        </p:spPr>
      </p:pic>
      <p:pic>
        <p:nvPicPr>
          <p:cNvPr id="58374" name="Picture 5"/>
          <p:cNvPicPr>
            <a:picLocks noChangeArrowheads="1"/>
          </p:cNvPicPr>
          <p:nvPr/>
        </p:nvPicPr>
        <p:blipFill>
          <a:blip r:embed="rId4" cstate="print"/>
          <a:srcRect l="1595" t="905" r="2145" b="2351"/>
          <a:stretch>
            <a:fillRect/>
          </a:stretch>
        </p:blipFill>
        <p:spPr bwMode="auto">
          <a:xfrm>
            <a:off x="1393825" y="2982913"/>
            <a:ext cx="2492375" cy="1697037"/>
          </a:xfrm>
          <a:prstGeom prst="rect">
            <a:avLst/>
          </a:prstGeom>
          <a:noFill/>
          <a:ln w="9525">
            <a:noFill/>
            <a:miter lim="800000"/>
            <a:headEnd/>
            <a:tailEnd/>
          </a:ln>
        </p:spPr>
      </p:pic>
      <p:sp>
        <p:nvSpPr>
          <p:cNvPr id="58375" name="Rectangle 6"/>
          <p:cNvSpPr>
            <a:spLocks/>
          </p:cNvSpPr>
          <p:nvPr/>
        </p:nvSpPr>
        <p:spPr bwMode="auto">
          <a:xfrm>
            <a:off x="1447800" y="4800600"/>
            <a:ext cx="2527300" cy="381000"/>
          </a:xfrm>
          <a:prstGeom prst="rect">
            <a:avLst/>
          </a:prstGeom>
          <a:noFill/>
          <a:ln w="12700">
            <a:noFill/>
            <a:miter lim="800000"/>
            <a:headEnd/>
            <a:tailEnd/>
          </a:ln>
        </p:spPr>
        <p:txBody>
          <a:bodyPr lIns="0" tIns="0" rIns="40639" bIns="0"/>
          <a:lstStyle/>
          <a:p>
            <a:pPr marL="39688">
              <a:spcBef>
                <a:spcPts val="1150"/>
              </a:spcBef>
            </a:pPr>
            <a:r>
              <a:rPr lang="en-US" sz="2000">
                <a:solidFill>
                  <a:schemeClr val="tx1"/>
                </a:solidFill>
                <a:cs typeface="Arial" charset="0"/>
              </a:rPr>
              <a:t>Before observation</a:t>
            </a:r>
          </a:p>
        </p:txBody>
      </p:sp>
      <p:sp>
        <p:nvSpPr>
          <p:cNvPr id="58376" name="Rectangle 7"/>
          <p:cNvSpPr>
            <a:spLocks/>
          </p:cNvSpPr>
          <p:nvPr/>
        </p:nvSpPr>
        <p:spPr bwMode="auto">
          <a:xfrm>
            <a:off x="5178425" y="4800600"/>
            <a:ext cx="2527300" cy="381000"/>
          </a:xfrm>
          <a:prstGeom prst="rect">
            <a:avLst/>
          </a:prstGeom>
          <a:noFill/>
          <a:ln w="12700">
            <a:noFill/>
            <a:miter lim="800000"/>
            <a:headEnd/>
            <a:tailEnd/>
          </a:ln>
        </p:spPr>
        <p:txBody>
          <a:bodyPr lIns="0" tIns="0" rIns="40639" bIns="0"/>
          <a:lstStyle/>
          <a:p>
            <a:pPr marL="39688">
              <a:spcBef>
                <a:spcPts val="1150"/>
              </a:spcBef>
            </a:pPr>
            <a:r>
              <a:rPr lang="en-US" sz="2000">
                <a:solidFill>
                  <a:schemeClr val="tx1"/>
                </a:solidFill>
                <a:cs typeface="Arial" charset="0"/>
              </a:rPr>
              <a:t>After observation</a:t>
            </a:r>
          </a:p>
        </p:txBody>
      </p:sp>
      <p:pic>
        <p:nvPicPr>
          <p:cNvPr id="58377" name="Picture 8"/>
          <p:cNvPicPr>
            <a:picLocks noChangeArrowheads="1"/>
          </p:cNvPicPr>
          <p:nvPr/>
        </p:nvPicPr>
        <p:blipFill>
          <a:blip r:embed="rId5" cstate="print"/>
          <a:srcRect/>
          <a:stretch>
            <a:fillRect/>
          </a:stretch>
        </p:blipFill>
        <p:spPr bwMode="auto">
          <a:xfrm>
            <a:off x="2897188" y="5700713"/>
            <a:ext cx="2765425" cy="314325"/>
          </a:xfrm>
          <a:prstGeom prst="rect">
            <a:avLst/>
          </a:prstGeom>
          <a:noFill/>
          <a:ln w="9525">
            <a:noFill/>
            <a:miter lim="800000"/>
            <a:headEnd/>
            <a:tailEnd/>
          </a:ln>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59395" name="Rectangle 2"/>
          <p:cNvSpPr>
            <a:spLocks noGrp="1" noChangeArrowheads="1"/>
          </p:cNvSpPr>
          <p:nvPr>
            <p:ph type="title"/>
          </p:nvPr>
        </p:nvSpPr>
        <p:spPr/>
        <p:txBody>
          <a:bodyPr rIns="132080"/>
          <a:lstStyle/>
          <a:p>
            <a:pPr indent="0" eaLnBrk="1" hangingPunct="1"/>
            <a:r>
              <a:rPr lang="en-US" smtClean="0"/>
              <a:t>The Forward Algorithm</a:t>
            </a:r>
          </a:p>
        </p:txBody>
      </p:sp>
      <p:sp>
        <p:nvSpPr>
          <p:cNvPr id="59396" name="Rectangle 3"/>
          <p:cNvSpPr>
            <a:spLocks noGrp="1" noChangeArrowheads="1"/>
          </p:cNvSpPr>
          <p:nvPr>
            <p:ph type="body" idx="1"/>
          </p:nvPr>
        </p:nvSpPr>
        <p:spPr>
          <a:xfrm>
            <a:off x="457200" y="1600200"/>
            <a:ext cx="8458200" cy="1244600"/>
          </a:xfrm>
        </p:spPr>
        <p:txBody>
          <a:bodyPr rIns="132080"/>
          <a:lstStyle/>
          <a:p>
            <a:pPr eaLnBrk="1" hangingPunct="1"/>
            <a:r>
              <a:rPr lang="en-US" sz="2400" smtClean="0"/>
              <a:t>We to know:</a:t>
            </a:r>
          </a:p>
          <a:p>
            <a:pPr eaLnBrk="1" hangingPunct="1"/>
            <a:r>
              <a:rPr lang="en-US" sz="2400" smtClean="0"/>
              <a:t>We can derive the following updates</a:t>
            </a:r>
          </a:p>
        </p:txBody>
      </p:sp>
      <p:grpSp>
        <p:nvGrpSpPr>
          <p:cNvPr id="60424" name="Group 8"/>
          <p:cNvGrpSpPr>
            <a:grpSpLocks/>
          </p:cNvGrpSpPr>
          <p:nvPr/>
        </p:nvGrpSpPr>
        <p:grpSpPr bwMode="auto">
          <a:xfrm>
            <a:off x="887413" y="2651125"/>
            <a:ext cx="7358062" cy="2825750"/>
            <a:chOff x="0" y="0"/>
            <a:chExt cx="4635" cy="1780"/>
          </a:xfrm>
        </p:grpSpPr>
        <p:pic>
          <p:nvPicPr>
            <p:cNvPr id="59402" name="Picture 4"/>
            <p:cNvPicPr>
              <a:picLocks noChangeArrowheads="1"/>
            </p:cNvPicPr>
            <p:nvPr/>
          </p:nvPicPr>
          <p:blipFill>
            <a:blip r:embed="rId3" cstate="print"/>
            <a:srcRect/>
            <a:stretch>
              <a:fillRect/>
            </a:stretch>
          </p:blipFill>
          <p:spPr bwMode="auto">
            <a:xfrm>
              <a:off x="937" y="340"/>
              <a:ext cx="1987" cy="388"/>
            </a:xfrm>
            <a:prstGeom prst="rect">
              <a:avLst/>
            </a:prstGeom>
            <a:noFill/>
            <a:ln w="9525">
              <a:noFill/>
              <a:miter lim="800000"/>
              <a:headEnd/>
              <a:tailEnd/>
            </a:ln>
          </p:spPr>
        </p:pic>
        <p:pic>
          <p:nvPicPr>
            <p:cNvPr id="59403" name="Picture 5"/>
            <p:cNvPicPr>
              <a:picLocks noChangeArrowheads="1"/>
            </p:cNvPicPr>
            <p:nvPr/>
          </p:nvPicPr>
          <p:blipFill>
            <a:blip r:embed="rId4" cstate="print"/>
            <a:srcRect/>
            <a:stretch>
              <a:fillRect/>
            </a:stretch>
          </p:blipFill>
          <p:spPr bwMode="auto">
            <a:xfrm>
              <a:off x="0" y="0"/>
              <a:ext cx="2185" cy="199"/>
            </a:xfrm>
            <a:prstGeom prst="rect">
              <a:avLst/>
            </a:prstGeom>
            <a:noFill/>
            <a:ln w="9525">
              <a:noFill/>
              <a:miter lim="800000"/>
              <a:headEnd/>
              <a:tailEnd/>
            </a:ln>
          </p:spPr>
        </p:pic>
        <p:pic>
          <p:nvPicPr>
            <p:cNvPr id="59404" name="Picture 6"/>
            <p:cNvPicPr>
              <a:picLocks noChangeArrowheads="1"/>
            </p:cNvPicPr>
            <p:nvPr/>
          </p:nvPicPr>
          <p:blipFill>
            <a:blip r:embed="rId5" cstate="print"/>
            <a:srcRect/>
            <a:stretch>
              <a:fillRect/>
            </a:stretch>
          </p:blipFill>
          <p:spPr bwMode="auto">
            <a:xfrm>
              <a:off x="927" y="864"/>
              <a:ext cx="3642" cy="388"/>
            </a:xfrm>
            <a:prstGeom prst="rect">
              <a:avLst/>
            </a:prstGeom>
            <a:noFill/>
            <a:ln w="9525">
              <a:noFill/>
              <a:miter lim="800000"/>
              <a:headEnd/>
              <a:tailEnd/>
            </a:ln>
          </p:spPr>
        </p:pic>
        <p:pic>
          <p:nvPicPr>
            <p:cNvPr id="59405" name="Picture 7"/>
            <p:cNvPicPr>
              <a:picLocks noChangeArrowheads="1"/>
            </p:cNvPicPr>
            <p:nvPr/>
          </p:nvPicPr>
          <p:blipFill>
            <a:blip r:embed="rId6" cstate="print"/>
            <a:srcRect/>
            <a:stretch>
              <a:fillRect/>
            </a:stretch>
          </p:blipFill>
          <p:spPr bwMode="auto">
            <a:xfrm>
              <a:off x="956" y="1392"/>
              <a:ext cx="3679" cy="388"/>
            </a:xfrm>
            <a:prstGeom prst="rect">
              <a:avLst/>
            </a:prstGeom>
            <a:noFill/>
            <a:ln w="9525">
              <a:noFill/>
              <a:miter lim="800000"/>
              <a:headEnd/>
              <a:tailEnd/>
            </a:ln>
          </p:spPr>
        </p:pic>
      </p:grpSp>
      <p:pic>
        <p:nvPicPr>
          <p:cNvPr id="59398" name="Picture 9"/>
          <p:cNvPicPr>
            <a:picLocks noChangeArrowheads="1"/>
          </p:cNvPicPr>
          <p:nvPr/>
        </p:nvPicPr>
        <p:blipFill>
          <a:blip r:embed="rId7" cstate="print"/>
          <a:srcRect/>
          <a:stretch>
            <a:fillRect/>
          </a:stretch>
        </p:blipFill>
        <p:spPr bwMode="auto">
          <a:xfrm>
            <a:off x="2674938" y="1714500"/>
            <a:ext cx="2822575" cy="315913"/>
          </a:xfrm>
          <a:prstGeom prst="rect">
            <a:avLst/>
          </a:prstGeom>
          <a:noFill/>
          <a:ln w="9525">
            <a:noFill/>
            <a:miter lim="800000"/>
            <a:headEnd/>
            <a:tailEnd/>
          </a:ln>
        </p:spPr>
      </p:pic>
      <p:grpSp>
        <p:nvGrpSpPr>
          <p:cNvPr id="60428" name="Group 12"/>
          <p:cNvGrpSpPr>
            <a:grpSpLocks/>
          </p:cNvGrpSpPr>
          <p:nvPr/>
        </p:nvGrpSpPr>
        <p:grpSpPr bwMode="auto">
          <a:xfrm>
            <a:off x="457200" y="5702300"/>
            <a:ext cx="7189788" cy="444500"/>
            <a:chOff x="0" y="0"/>
            <a:chExt cx="4529" cy="280"/>
          </a:xfrm>
        </p:grpSpPr>
        <p:sp>
          <p:nvSpPr>
            <p:cNvPr id="59400" name="Rectangle 10"/>
            <p:cNvSpPr>
              <a:spLocks/>
            </p:cNvSpPr>
            <p:nvPr/>
          </p:nvSpPr>
          <p:spPr bwMode="auto">
            <a:xfrm>
              <a:off x="0" y="0"/>
              <a:ext cx="4529" cy="280"/>
            </a:xfrm>
            <a:prstGeom prst="rect">
              <a:avLst/>
            </a:prstGeom>
            <a:noFill/>
            <a:ln w="12700">
              <a:noFill/>
              <a:miter lim="800000"/>
              <a:headEnd/>
              <a:tailEnd/>
            </a:ln>
          </p:spPr>
          <p:txBody>
            <a:bodyPr wrap="none" lIns="0" tIns="0" rIns="40639" bIns="0">
              <a:spAutoFit/>
            </a:bodyPr>
            <a:lstStyle/>
            <a:p>
              <a:pPr marL="382588" indent="-342900">
                <a:spcBef>
                  <a:spcPts val="738"/>
                </a:spcBef>
                <a:buClr>
                  <a:srgbClr val="333399"/>
                </a:buClr>
                <a:buSzPct val="100000"/>
                <a:buFont typeface="Wingdings" pitchFamily="2" charset="2"/>
                <a:buChar char="§"/>
              </a:pPr>
              <a:r>
                <a:rPr lang="en-US" sz="2400">
                  <a:solidFill>
                    <a:srgbClr val="333399"/>
                  </a:solidFill>
                  <a:cs typeface="Arial" charset="0"/>
                </a:rPr>
                <a:t>To get            , compute each entry and normalize</a:t>
              </a:r>
            </a:p>
          </p:txBody>
        </p:sp>
        <p:pic>
          <p:nvPicPr>
            <p:cNvPr id="59401" name="Picture 11"/>
            <p:cNvPicPr>
              <a:picLocks noChangeArrowheads="1"/>
            </p:cNvPicPr>
            <p:nvPr/>
          </p:nvPicPr>
          <p:blipFill>
            <a:blip r:embed="rId7" cstate="print"/>
            <a:srcRect r="68239"/>
            <a:stretch>
              <a:fillRect/>
            </a:stretch>
          </p:blipFill>
          <p:spPr bwMode="auto">
            <a:xfrm>
              <a:off x="863" y="65"/>
              <a:ext cx="577" cy="205"/>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04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604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60419" name="Rectangle 2"/>
          <p:cNvSpPr>
            <a:spLocks noGrp="1" noChangeArrowheads="1"/>
          </p:cNvSpPr>
          <p:nvPr>
            <p:ph type="title"/>
          </p:nvPr>
        </p:nvSpPr>
        <p:spPr/>
        <p:txBody>
          <a:bodyPr rIns="132080"/>
          <a:lstStyle/>
          <a:p>
            <a:pPr indent="0" eaLnBrk="1" hangingPunct="1"/>
            <a:r>
              <a:rPr lang="en-US" smtClean="0"/>
              <a:t>Example: Run the Filter</a:t>
            </a:r>
          </a:p>
        </p:txBody>
      </p:sp>
      <p:sp>
        <p:nvSpPr>
          <p:cNvPr id="60420" name="Rectangle 3"/>
          <p:cNvSpPr>
            <a:spLocks noGrp="1" noChangeArrowheads="1"/>
          </p:cNvSpPr>
          <p:nvPr>
            <p:ph type="body" idx="1"/>
          </p:nvPr>
        </p:nvSpPr>
        <p:spPr>
          <a:xfrm>
            <a:off x="457200" y="4770438"/>
            <a:ext cx="8229600" cy="2087562"/>
          </a:xfrm>
        </p:spPr>
        <p:txBody>
          <a:bodyPr rIns="132080"/>
          <a:lstStyle/>
          <a:p>
            <a:pPr eaLnBrk="1" hangingPunct="1">
              <a:lnSpc>
                <a:spcPct val="80000"/>
              </a:lnSpc>
            </a:pPr>
            <a:r>
              <a:rPr lang="en-US" smtClean="0"/>
              <a:t>An HMM is defined by:</a:t>
            </a:r>
          </a:p>
          <a:p>
            <a:pPr marL="782638" lvl="1" eaLnBrk="1" hangingPunct="1">
              <a:lnSpc>
                <a:spcPct val="80000"/>
              </a:lnSpc>
            </a:pPr>
            <a:r>
              <a:rPr lang="en-US" smtClean="0"/>
              <a:t>Initial distribution:</a:t>
            </a:r>
          </a:p>
          <a:p>
            <a:pPr marL="782638" lvl="1" eaLnBrk="1" hangingPunct="1">
              <a:lnSpc>
                <a:spcPct val="80000"/>
              </a:lnSpc>
            </a:pPr>
            <a:r>
              <a:rPr lang="en-US" smtClean="0"/>
              <a:t>Transitions:</a:t>
            </a:r>
          </a:p>
          <a:p>
            <a:pPr marL="782638" lvl="1" eaLnBrk="1" hangingPunct="1">
              <a:lnSpc>
                <a:spcPct val="80000"/>
              </a:lnSpc>
            </a:pPr>
            <a:r>
              <a:rPr lang="en-US" smtClean="0"/>
              <a:t>Emissions:</a:t>
            </a:r>
          </a:p>
        </p:txBody>
      </p:sp>
      <p:pic>
        <p:nvPicPr>
          <p:cNvPr id="60421" name="Picture 4"/>
          <p:cNvPicPr>
            <a:picLocks noChangeArrowheads="1"/>
          </p:cNvPicPr>
          <p:nvPr/>
        </p:nvPicPr>
        <p:blipFill>
          <a:blip r:embed="rId3" cstate="print"/>
          <a:srcRect/>
          <a:stretch>
            <a:fillRect/>
          </a:stretch>
        </p:blipFill>
        <p:spPr bwMode="auto">
          <a:xfrm>
            <a:off x="457200" y="1370013"/>
            <a:ext cx="7989888" cy="3084512"/>
          </a:xfrm>
          <a:prstGeom prst="rect">
            <a:avLst/>
          </a:prstGeom>
          <a:noFill/>
          <a:ln w="9525">
            <a:noFill/>
            <a:miter lim="800000"/>
            <a:headEnd/>
            <a:tailEnd/>
          </a:ln>
        </p:spPr>
      </p:pic>
      <p:pic>
        <p:nvPicPr>
          <p:cNvPr id="60422" name="Picture 5"/>
          <p:cNvPicPr>
            <a:picLocks noChangeArrowheads="1"/>
          </p:cNvPicPr>
          <p:nvPr/>
        </p:nvPicPr>
        <p:blipFill>
          <a:blip r:embed="rId4" cstate="print"/>
          <a:srcRect/>
          <a:stretch>
            <a:fillRect/>
          </a:stretch>
        </p:blipFill>
        <p:spPr bwMode="auto">
          <a:xfrm>
            <a:off x="4229100" y="5284788"/>
            <a:ext cx="1046163" cy="342900"/>
          </a:xfrm>
          <a:prstGeom prst="rect">
            <a:avLst/>
          </a:prstGeom>
          <a:noFill/>
          <a:ln w="9525">
            <a:noFill/>
            <a:miter lim="800000"/>
            <a:headEnd/>
            <a:tailEnd/>
          </a:ln>
        </p:spPr>
      </p:pic>
      <p:pic>
        <p:nvPicPr>
          <p:cNvPr id="60423" name="Picture 6"/>
          <p:cNvPicPr>
            <a:picLocks noChangeArrowheads="1"/>
          </p:cNvPicPr>
          <p:nvPr/>
        </p:nvPicPr>
        <p:blipFill>
          <a:blip r:embed="rId5" cstate="print"/>
          <a:srcRect/>
          <a:stretch>
            <a:fillRect/>
          </a:stretch>
        </p:blipFill>
        <p:spPr bwMode="auto">
          <a:xfrm>
            <a:off x="4238625" y="6170613"/>
            <a:ext cx="1285875" cy="360362"/>
          </a:xfrm>
          <a:prstGeom prst="rect">
            <a:avLst/>
          </a:prstGeom>
          <a:noFill/>
          <a:ln w="9525">
            <a:noFill/>
            <a:miter lim="800000"/>
            <a:headEnd/>
            <a:tailEnd/>
          </a:ln>
        </p:spPr>
      </p:pic>
      <p:pic>
        <p:nvPicPr>
          <p:cNvPr id="60424" name="Picture 7"/>
          <p:cNvPicPr>
            <a:picLocks noChangeAspect="1" noChangeArrowheads="1"/>
          </p:cNvPicPr>
          <p:nvPr/>
        </p:nvPicPr>
        <p:blipFill>
          <a:blip r:embed="rId6" cstate="print"/>
          <a:srcRect/>
          <a:stretch>
            <a:fillRect/>
          </a:stretch>
        </p:blipFill>
        <p:spPr bwMode="auto">
          <a:xfrm>
            <a:off x="4140200" y="5689600"/>
            <a:ext cx="1955800" cy="419100"/>
          </a:xfrm>
          <a:prstGeom prst="rect">
            <a:avLst/>
          </a:prstGeom>
          <a:noFill/>
          <a:ln w="9525">
            <a:noFill/>
            <a:round/>
            <a:headEnd/>
            <a:tailEnd/>
          </a:ln>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61443" name="Rectangle 2"/>
          <p:cNvSpPr>
            <a:spLocks noGrp="1" noChangeArrowheads="1"/>
          </p:cNvSpPr>
          <p:nvPr>
            <p:ph type="title"/>
          </p:nvPr>
        </p:nvSpPr>
        <p:spPr/>
        <p:txBody>
          <a:bodyPr rIns="132080"/>
          <a:lstStyle/>
          <a:p>
            <a:pPr indent="0" eaLnBrk="1" hangingPunct="1"/>
            <a:r>
              <a:rPr lang="en-US" smtClean="0"/>
              <a:t>Example HMM</a:t>
            </a:r>
          </a:p>
        </p:txBody>
      </p:sp>
      <p:pic>
        <p:nvPicPr>
          <p:cNvPr id="61444" name="Picture 3"/>
          <p:cNvPicPr>
            <a:picLocks noChangeArrowheads="1"/>
          </p:cNvPicPr>
          <p:nvPr/>
        </p:nvPicPr>
        <p:blipFill>
          <a:blip r:embed="rId3" cstate="print"/>
          <a:srcRect/>
          <a:stretch>
            <a:fillRect/>
          </a:stretch>
        </p:blipFill>
        <p:spPr bwMode="auto">
          <a:xfrm>
            <a:off x="825500" y="1876425"/>
            <a:ext cx="7086600" cy="3784600"/>
          </a:xfrm>
          <a:prstGeom prst="rect">
            <a:avLst/>
          </a:prstGeom>
          <a:noFill/>
          <a:ln w="9525">
            <a:noFill/>
            <a:miter lim="800000"/>
            <a:headEnd/>
            <a:tailEnd/>
          </a:ln>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62467" name="Rectangle 2"/>
          <p:cNvSpPr>
            <a:spLocks noGrp="1" noChangeArrowheads="1"/>
          </p:cNvSpPr>
          <p:nvPr>
            <p:ph type="title"/>
          </p:nvPr>
        </p:nvSpPr>
        <p:spPr/>
        <p:txBody>
          <a:bodyPr rIns="132080"/>
          <a:lstStyle/>
          <a:p>
            <a:pPr indent="0" eaLnBrk="1" hangingPunct="1"/>
            <a:r>
              <a:rPr lang="en-US" smtClean="0"/>
              <a:t>Example Pac-man</a:t>
            </a:r>
          </a:p>
        </p:txBody>
      </p:sp>
      <p:pic>
        <p:nvPicPr>
          <p:cNvPr id="63491" name="oneghost-withobs-1.mov" descr="cse473au11-hmms.ppt_media/oneghost-withobs-1.mov">
            <a:hlinkClick r:id="" action="ppaction://media"/>
          </p:cNvPr>
          <p:cNvPicPr>
            <a:picLocks noRot="1" noChangeAspect="1" noChangeArrowheads="1"/>
          </p:cNvPicPr>
          <p:nvPr>
            <a:quickTimeFile r:link="rId1"/>
          </p:nvPr>
        </p:nvPicPr>
        <p:blipFill>
          <a:blip r:embed="rId4" cstate="print"/>
          <a:srcRect/>
          <a:stretch>
            <a:fillRect/>
          </a:stretch>
        </p:blipFill>
        <p:spPr bwMode="auto">
          <a:xfrm>
            <a:off x="1028700" y="1943100"/>
            <a:ext cx="7073900" cy="40767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3491"/>
                                        </p:tgtEl>
                                        <p:attrNameLst>
                                          <p:attrName>style.visibility</p:attrName>
                                        </p:attrNameLst>
                                      </p:cBhvr>
                                      <p:to>
                                        <p:strVal val="visible"/>
                                      </p:to>
                                    </p:set>
                                  </p:childTnLst>
                                </p:cTn>
                              </p:par>
                            </p:childTnLst>
                          </p:cTn>
                        </p:par>
                        <p:par>
                          <p:cTn id="7" fill="hold" nodeType="afterGroup">
                            <p:stCondLst>
                              <p:cond delay="500"/>
                            </p:stCondLst>
                            <p:childTnLst>
                              <p:par>
                                <p:cTn id="8" presetID="1" presetClass="mediacall" presetSubtype="0" fill="hold" nodeType="afterEffect">
                                  <p:stCondLst>
                                    <p:cond delay="0"/>
                                  </p:stCondLst>
                                  <p:childTnLst>
                                    <p:cmd type="call" cmd="playFrom(0.0)">
                                      <p:cBhvr>
                                        <p:cTn id="9" dur="1" fill="hold"/>
                                        <p:tgtEl>
                                          <p:spTgt spid="6349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63491"/>
                </p:tgtEl>
              </p:cMediaNode>
            </p:video>
            <p:seq concurrent="1" nextAc="seek">
              <p:cTn id="11" restart="whenNotActive" fill="hold" evtFilter="cancelBubble" nodeType="interactiveSeq">
                <p:stCondLst>
                  <p:cond evt="onClick" delay="0">
                    <p:tgtEl>
                      <p:spTgt spid="63491"/>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2" presetClass="mediacall" presetSubtype="0" fill="hold" nodeType="clickEffect">
                                  <p:stCondLst>
                                    <p:cond delay="0"/>
                                  </p:stCondLst>
                                  <p:childTnLst>
                                    <p:cmd type="call" cmd="togglePause">
                                      <p:cBhvr>
                                        <p:cTn id="15" dur="1" fill="hold"/>
                                        <p:tgtEl>
                                          <p:spTgt spid="63491"/>
                                        </p:tgtEl>
                                      </p:cBhvr>
                                    </p:cmd>
                                  </p:childTnLst>
                                </p:cTn>
                              </p:par>
                            </p:childTnLst>
                          </p:cTn>
                        </p:par>
                      </p:childTnLst>
                    </p:cTn>
                  </p:par>
                </p:childTnLst>
              </p:cTn>
              <p:nextCondLst>
                <p:cond evt="onClick" delay="0">
                  <p:tgtEl>
                    <p:spTgt spid="63491"/>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63491" name="Rectangle 2"/>
          <p:cNvSpPr>
            <a:spLocks noGrp="1" noChangeArrowheads="1"/>
          </p:cNvSpPr>
          <p:nvPr>
            <p:ph type="title"/>
          </p:nvPr>
        </p:nvSpPr>
        <p:spPr/>
        <p:txBody>
          <a:bodyPr rIns="132080"/>
          <a:lstStyle/>
          <a:p>
            <a:pPr indent="0" eaLnBrk="1" hangingPunct="1"/>
            <a:r>
              <a:rPr lang="en-US" smtClean="0"/>
              <a:t>Summary: Filtering</a:t>
            </a:r>
          </a:p>
        </p:txBody>
      </p:sp>
      <p:sp>
        <p:nvSpPr>
          <p:cNvPr id="63492" name="Rectangle 3"/>
          <p:cNvSpPr>
            <a:spLocks noGrp="1" noChangeArrowheads="1"/>
          </p:cNvSpPr>
          <p:nvPr>
            <p:ph type="body" idx="1"/>
          </p:nvPr>
        </p:nvSpPr>
        <p:spPr/>
        <p:txBody>
          <a:bodyPr rIns="132080"/>
          <a:lstStyle/>
          <a:p>
            <a:pPr eaLnBrk="1" hangingPunct="1"/>
            <a:r>
              <a:rPr lang="en-US" sz="2400" smtClean="0"/>
              <a:t>Filtering is the inference process of finding a distribution over X</a:t>
            </a:r>
            <a:r>
              <a:rPr lang="en-US" sz="2400" baseline="-25000" smtClean="0"/>
              <a:t>T</a:t>
            </a:r>
            <a:r>
              <a:rPr lang="en-US" sz="2400" smtClean="0"/>
              <a:t> given e</a:t>
            </a:r>
            <a:r>
              <a:rPr lang="en-US" sz="2400" baseline="-25000" smtClean="0"/>
              <a:t>1</a:t>
            </a:r>
            <a:r>
              <a:rPr lang="en-US" sz="2400" smtClean="0"/>
              <a:t> through e</a:t>
            </a:r>
            <a:r>
              <a:rPr lang="en-US" sz="2400" baseline="-25000" smtClean="0"/>
              <a:t>T</a:t>
            </a:r>
            <a:r>
              <a:rPr lang="en-US" sz="2400" smtClean="0"/>
              <a:t> : P( X</a:t>
            </a:r>
            <a:r>
              <a:rPr lang="en-US" sz="2400" baseline="-25000" smtClean="0"/>
              <a:t>T</a:t>
            </a:r>
            <a:r>
              <a:rPr lang="en-US" sz="2400" smtClean="0"/>
              <a:t> | e</a:t>
            </a:r>
            <a:r>
              <a:rPr lang="en-US" sz="2400" baseline="-25000" smtClean="0"/>
              <a:t>1:t</a:t>
            </a:r>
            <a:r>
              <a:rPr lang="en-US" sz="2400" smtClean="0"/>
              <a:t> )</a:t>
            </a:r>
          </a:p>
          <a:p>
            <a:pPr eaLnBrk="1" hangingPunct="1"/>
            <a:r>
              <a:rPr lang="en-US" sz="2400" smtClean="0"/>
              <a:t>We first compute P( X</a:t>
            </a:r>
            <a:r>
              <a:rPr lang="en-US" sz="2400" baseline="-25000" smtClean="0"/>
              <a:t>1 </a:t>
            </a:r>
            <a:r>
              <a:rPr lang="en-US" sz="2400" smtClean="0"/>
              <a:t>| e</a:t>
            </a:r>
            <a:r>
              <a:rPr lang="en-US" sz="2400" baseline="-25000" smtClean="0"/>
              <a:t>1 </a:t>
            </a:r>
            <a:r>
              <a:rPr lang="en-US" sz="2400" smtClean="0"/>
              <a:t>):</a:t>
            </a:r>
          </a:p>
          <a:p>
            <a:pPr eaLnBrk="1" hangingPunct="1"/>
            <a:r>
              <a:rPr lang="en-US" sz="2400" smtClean="0"/>
              <a:t>For each t from 2 to T, we have P( X</a:t>
            </a:r>
            <a:r>
              <a:rPr lang="en-US" sz="2400" baseline="-25000" smtClean="0"/>
              <a:t>t-1</a:t>
            </a:r>
            <a:r>
              <a:rPr lang="en-US" sz="2400" smtClean="0"/>
              <a:t> | e</a:t>
            </a:r>
            <a:r>
              <a:rPr lang="en-US" sz="2400" baseline="-25000" smtClean="0"/>
              <a:t>1:t-1</a:t>
            </a:r>
            <a:r>
              <a:rPr lang="en-US" sz="2400" smtClean="0"/>
              <a:t> ) </a:t>
            </a:r>
          </a:p>
          <a:p>
            <a:pPr eaLnBrk="1" hangingPunct="1"/>
            <a:r>
              <a:rPr lang="en-US" sz="2400" smtClean="0">
                <a:latin typeface="Arial Bold" charset="0"/>
                <a:cs typeface="Arial Bold" charset="0"/>
                <a:sym typeface="Arial Bold" charset="0"/>
              </a:rPr>
              <a:t>Elapse time:</a:t>
            </a:r>
            <a:r>
              <a:rPr lang="en-US" sz="2400" smtClean="0"/>
              <a:t> compute P( X</a:t>
            </a:r>
            <a:r>
              <a:rPr lang="en-US" sz="2400" baseline="-25000" smtClean="0"/>
              <a:t>t </a:t>
            </a:r>
            <a:r>
              <a:rPr lang="en-US" sz="2400" smtClean="0"/>
              <a:t>| e</a:t>
            </a:r>
            <a:r>
              <a:rPr lang="en-US" sz="2400" baseline="-25000" smtClean="0"/>
              <a:t>1:t-1 </a:t>
            </a:r>
            <a:r>
              <a:rPr lang="en-US" sz="2400" smtClean="0"/>
              <a:t>)</a:t>
            </a:r>
          </a:p>
          <a:p>
            <a:pPr eaLnBrk="1" hangingPunct="1"/>
            <a:endParaRPr lang="en-US" smtClean="0"/>
          </a:p>
          <a:p>
            <a:pPr eaLnBrk="1" hangingPunct="1"/>
            <a:endParaRPr lang="en-US" smtClean="0"/>
          </a:p>
          <a:p>
            <a:pPr eaLnBrk="1" hangingPunct="1"/>
            <a:r>
              <a:rPr lang="en-US" sz="2400" smtClean="0">
                <a:latin typeface="Arial Bold" charset="0"/>
                <a:cs typeface="Arial Bold" charset="0"/>
                <a:sym typeface="Arial Bold" charset="0"/>
              </a:rPr>
              <a:t>Observe: </a:t>
            </a:r>
            <a:r>
              <a:rPr lang="en-US" sz="2400" smtClean="0"/>
              <a:t>compute P(X</a:t>
            </a:r>
            <a:r>
              <a:rPr lang="en-US" sz="2400" baseline="-25000" smtClean="0"/>
              <a:t>t </a:t>
            </a:r>
            <a:r>
              <a:rPr lang="en-US" sz="2400" smtClean="0"/>
              <a:t>| e</a:t>
            </a:r>
            <a:r>
              <a:rPr lang="en-US" sz="2400" baseline="-25000" smtClean="0"/>
              <a:t>1:t-1 </a:t>
            </a:r>
            <a:r>
              <a:rPr lang="en-US" sz="2400" smtClean="0"/>
              <a:t>, e</a:t>
            </a:r>
            <a:r>
              <a:rPr lang="en-US" sz="2400" baseline="-25000" smtClean="0"/>
              <a:t>t</a:t>
            </a:r>
            <a:r>
              <a:rPr lang="en-US" sz="2400" smtClean="0"/>
              <a:t>) = P( X</a:t>
            </a:r>
            <a:r>
              <a:rPr lang="en-US" sz="2400" baseline="-25000" smtClean="0"/>
              <a:t>t </a:t>
            </a:r>
            <a:r>
              <a:rPr lang="en-US" sz="2400" smtClean="0"/>
              <a:t>| e</a:t>
            </a:r>
            <a:r>
              <a:rPr lang="en-US" sz="2400" baseline="-25000" smtClean="0"/>
              <a:t>1:t </a:t>
            </a:r>
            <a:r>
              <a:rPr lang="en-US" sz="2400" smtClean="0"/>
              <a:t>)</a:t>
            </a:r>
          </a:p>
        </p:txBody>
      </p:sp>
      <p:pic>
        <p:nvPicPr>
          <p:cNvPr id="63493" name="Picture 4"/>
          <p:cNvPicPr>
            <a:picLocks noChangeArrowheads="1"/>
          </p:cNvPicPr>
          <p:nvPr/>
        </p:nvPicPr>
        <p:blipFill>
          <a:blip r:embed="rId3" cstate="print"/>
          <a:srcRect/>
          <a:stretch>
            <a:fillRect/>
          </a:stretch>
        </p:blipFill>
        <p:spPr bwMode="auto">
          <a:xfrm>
            <a:off x="5046663" y="2489200"/>
            <a:ext cx="3640137" cy="330200"/>
          </a:xfrm>
          <a:prstGeom prst="rect">
            <a:avLst/>
          </a:prstGeom>
          <a:noFill/>
          <a:ln w="9525">
            <a:noFill/>
            <a:miter lim="800000"/>
            <a:headEnd/>
            <a:tailEnd/>
          </a:ln>
        </p:spPr>
      </p:pic>
      <p:pic>
        <p:nvPicPr>
          <p:cNvPr id="63494" name="Picture 5"/>
          <p:cNvPicPr>
            <a:picLocks noChangeArrowheads="1"/>
          </p:cNvPicPr>
          <p:nvPr/>
        </p:nvPicPr>
        <p:blipFill>
          <a:blip r:embed="rId4" cstate="print"/>
          <a:srcRect/>
          <a:stretch>
            <a:fillRect/>
          </a:stretch>
        </p:blipFill>
        <p:spPr bwMode="auto">
          <a:xfrm>
            <a:off x="992188" y="4054475"/>
            <a:ext cx="7159625" cy="822325"/>
          </a:xfrm>
          <a:prstGeom prst="rect">
            <a:avLst/>
          </a:prstGeom>
          <a:noFill/>
          <a:ln w="9525">
            <a:noFill/>
            <a:miter lim="800000"/>
            <a:headEnd/>
            <a:tailEnd/>
          </a:ln>
        </p:spPr>
      </p:pic>
      <p:pic>
        <p:nvPicPr>
          <p:cNvPr id="63495" name="Picture 6"/>
          <p:cNvPicPr>
            <a:picLocks noChangeArrowheads="1"/>
          </p:cNvPicPr>
          <p:nvPr/>
        </p:nvPicPr>
        <p:blipFill>
          <a:blip r:embed="rId5" cstate="print"/>
          <a:srcRect/>
          <a:stretch>
            <a:fillRect/>
          </a:stretch>
        </p:blipFill>
        <p:spPr bwMode="auto">
          <a:xfrm>
            <a:off x="1368425" y="5813425"/>
            <a:ext cx="5949950" cy="434975"/>
          </a:xfrm>
          <a:prstGeom prst="rect">
            <a:avLst/>
          </a:prstGeom>
          <a:noFill/>
          <a:ln w="9525">
            <a:noFill/>
            <a:miter lim="800000"/>
            <a:headEnd/>
            <a:tailEnd/>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11267" name="Rectangle 2"/>
          <p:cNvSpPr>
            <a:spLocks noGrp="1" noChangeArrowheads="1"/>
          </p:cNvSpPr>
          <p:nvPr>
            <p:ph type="title"/>
          </p:nvPr>
        </p:nvSpPr>
        <p:spPr/>
        <p:txBody>
          <a:bodyPr rIns="132080"/>
          <a:lstStyle/>
          <a:p>
            <a:pPr indent="0" eaLnBrk="1" hangingPunct="1"/>
            <a:r>
              <a:rPr lang="en-US" smtClean="0"/>
              <a:t>Inference in Ghostbusters</a:t>
            </a:r>
          </a:p>
        </p:txBody>
      </p:sp>
      <p:sp>
        <p:nvSpPr>
          <p:cNvPr id="11268" name="Rectangle 3"/>
          <p:cNvSpPr>
            <a:spLocks noGrp="1" noChangeArrowheads="1"/>
          </p:cNvSpPr>
          <p:nvPr>
            <p:ph type="body" idx="1"/>
          </p:nvPr>
        </p:nvSpPr>
        <p:spPr>
          <a:xfrm>
            <a:off x="457200" y="1600200"/>
            <a:ext cx="3394075" cy="5257800"/>
          </a:xfrm>
        </p:spPr>
        <p:txBody>
          <a:bodyPr rIns="132080"/>
          <a:lstStyle/>
          <a:p>
            <a:pPr eaLnBrk="1" hangingPunct="1"/>
            <a:r>
              <a:rPr lang="en-US" sz="2400" smtClean="0"/>
              <a:t>A ghost is in the grid somewhere</a:t>
            </a:r>
          </a:p>
          <a:p>
            <a:pPr eaLnBrk="1" hangingPunct="1"/>
            <a:r>
              <a:rPr lang="en-US" sz="2400" smtClean="0"/>
              <a:t>Sensor readings tell how close a square is to the ghost</a:t>
            </a:r>
          </a:p>
          <a:p>
            <a:pPr marL="782638" lvl="1" eaLnBrk="1" hangingPunct="1"/>
            <a:r>
              <a:rPr lang="en-US" sz="2000" smtClean="0"/>
              <a:t>On the ghost: red</a:t>
            </a:r>
          </a:p>
          <a:p>
            <a:pPr marL="782638" lvl="1" eaLnBrk="1" hangingPunct="1"/>
            <a:r>
              <a:rPr lang="en-US" sz="2000" smtClean="0"/>
              <a:t>1 or 2 away: orange</a:t>
            </a:r>
          </a:p>
          <a:p>
            <a:pPr marL="782638" lvl="1" eaLnBrk="1" hangingPunct="1"/>
            <a:r>
              <a:rPr lang="en-US" sz="2000" smtClean="0"/>
              <a:t>3 or 4 away: yellow</a:t>
            </a:r>
          </a:p>
          <a:p>
            <a:pPr marL="782638" lvl="1" eaLnBrk="1" hangingPunct="1"/>
            <a:r>
              <a:rPr lang="en-US" sz="2000" smtClean="0"/>
              <a:t>5+ away: green</a:t>
            </a:r>
          </a:p>
        </p:txBody>
      </p:sp>
      <p:pic>
        <p:nvPicPr>
          <p:cNvPr id="11269" name="Picture 4"/>
          <p:cNvPicPr>
            <a:picLocks noChangeArrowheads="1"/>
          </p:cNvPicPr>
          <p:nvPr/>
        </p:nvPicPr>
        <p:blipFill>
          <a:blip r:embed="rId3" cstate="print"/>
          <a:srcRect/>
          <a:stretch>
            <a:fillRect/>
          </a:stretch>
        </p:blipFill>
        <p:spPr bwMode="auto">
          <a:xfrm>
            <a:off x="4221163" y="1781175"/>
            <a:ext cx="4448175" cy="3022600"/>
          </a:xfrm>
          <a:prstGeom prst="rect">
            <a:avLst/>
          </a:prstGeom>
          <a:noFill/>
          <a:ln w="9525">
            <a:noFill/>
            <a:miter lim="800000"/>
            <a:headEnd/>
            <a:tailEnd/>
          </a:ln>
        </p:spPr>
      </p:pic>
      <p:graphicFrame>
        <p:nvGraphicFramePr>
          <p:cNvPr id="12293" name="Group 5"/>
          <p:cNvGraphicFramePr>
            <a:graphicFrameLocks noGrp="1"/>
          </p:cNvGraphicFramePr>
          <p:nvPr/>
        </p:nvGraphicFramePr>
        <p:xfrm>
          <a:off x="598488" y="5743575"/>
          <a:ext cx="7367587" cy="812800"/>
        </p:xfrm>
        <a:graphic>
          <a:graphicData uri="http://schemas.openxmlformats.org/drawingml/2006/table">
            <a:tbl>
              <a:tblPr/>
              <a:tblGrid>
                <a:gridCol w="1841500"/>
                <a:gridCol w="1843087"/>
                <a:gridCol w="1841500"/>
                <a:gridCol w="1841500"/>
              </a:tblGrid>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P(red | 3)</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P(orange | 3)</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P(yellow | 3)</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P(green | 3)</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0.05</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0.15</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0.5</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0.3</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287" name="Rectangle 36"/>
          <p:cNvSpPr>
            <a:spLocks/>
          </p:cNvSpPr>
          <p:nvPr/>
        </p:nvSpPr>
        <p:spPr bwMode="auto">
          <a:xfrm>
            <a:off x="457200" y="5116513"/>
            <a:ext cx="8204200" cy="444500"/>
          </a:xfrm>
          <a:prstGeom prst="rect">
            <a:avLst/>
          </a:prstGeom>
          <a:noFill/>
          <a:ln w="12700">
            <a:noFill/>
            <a:miter lim="800000"/>
            <a:headEnd/>
            <a:tailEnd/>
          </a:ln>
        </p:spPr>
        <p:txBody>
          <a:bodyPr lIns="0" tIns="0" rIns="40639" bIns="0"/>
          <a:lstStyle/>
          <a:p>
            <a:pPr marL="39688">
              <a:spcBef>
                <a:spcPts val="550"/>
              </a:spcBef>
              <a:buClr>
                <a:srgbClr val="333399"/>
              </a:buClr>
              <a:buSzPct val="100000"/>
              <a:buFont typeface="Wingdings" pitchFamily="2" charset="2"/>
              <a:buChar char="§"/>
            </a:pPr>
            <a:r>
              <a:rPr lang="en-US" sz="2400" dirty="0">
                <a:solidFill>
                  <a:srgbClr val="333399"/>
                </a:solidFill>
                <a:cs typeface="Arial" charset="0"/>
              </a:rPr>
              <a:t>  Sensors are noisy, but we know P(Color | Distance)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8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64515" name="Rectangle 2"/>
          <p:cNvSpPr>
            <a:spLocks noGrp="1" noChangeArrowheads="1"/>
          </p:cNvSpPr>
          <p:nvPr>
            <p:ph type="title"/>
          </p:nvPr>
        </p:nvSpPr>
        <p:spPr/>
        <p:txBody>
          <a:bodyPr rIns="132080"/>
          <a:lstStyle/>
          <a:p>
            <a:pPr indent="0" eaLnBrk="1" hangingPunct="1"/>
            <a:r>
              <a:rPr lang="en-US" smtClean="0"/>
              <a:t>Recap: Reasoning Over Time</a:t>
            </a:r>
          </a:p>
        </p:txBody>
      </p:sp>
      <p:sp>
        <p:nvSpPr>
          <p:cNvPr id="64516" name="Rectangle 3"/>
          <p:cNvSpPr>
            <a:spLocks noGrp="1" noChangeArrowheads="1"/>
          </p:cNvSpPr>
          <p:nvPr>
            <p:ph type="body" idx="1"/>
          </p:nvPr>
        </p:nvSpPr>
        <p:spPr>
          <a:xfrm>
            <a:off x="457200" y="1600200"/>
            <a:ext cx="5715000" cy="1955800"/>
          </a:xfrm>
        </p:spPr>
        <p:txBody>
          <a:bodyPr rIns="132080"/>
          <a:lstStyle/>
          <a:p>
            <a:pPr eaLnBrk="1" hangingPunct="1"/>
            <a:r>
              <a:rPr lang="en-US" sz="2800" smtClean="0"/>
              <a:t>Stationary Markov models</a:t>
            </a:r>
          </a:p>
        </p:txBody>
      </p:sp>
      <p:sp>
        <p:nvSpPr>
          <p:cNvPr id="64517" name="Oval 4"/>
          <p:cNvSpPr>
            <a:spLocks/>
          </p:cNvSpPr>
          <p:nvPr/>
        </p:nvSpPr>
        <p:spPr bwMode="auto">
          <a:xfrm>
            <a:off x="5257800" y="2286000"/>
            <a:ext cx="533400" cy="533400"/>
          </a:xfrm>
          <a:prstGeom prst="ellipse">
            <a:avLst/>
          </a:prstGeom>
          <a:solidFill>
            <a:srgbClr val="FFFFFF"/>
          </a:solidFill>
          <a:ln w="28575">
            <a:solidFill>
              <a:srgbClr val="FFFFFF"/>
            </a:solidFill>
            <a:round/>
            <a:headEnd/>
            <a:tailEnd/>
          </a:ln>
        </p:spPr>
        <p:txBody>
          <a:bodyPr lIns="0" tIns="0" rIns="0" bIns="0"/>
          <a:lstStyle/>
          <a:p>
            <a:endParaRPr lang="en-US"/>
          </a:p>
        </p:txBody>
      </p:sp>
      <p:grpSp>
        <p:nvGrpSpPr>
          <p:cNvPr id="64518" name="Group 7"/>
          <p:cNvGrpSpPr>
            <a:grpSpLocks/>
          </p:cNvGrpSpPr>
          <p:nvPr/>
        </p:nvGrpSpPr>
        <p:grpSpPr bwMode="auto">
          <a:xfrm>
            <a:off x="2057400" y="2286000"/>
            <a:ext cx="533400" cy="533400"/>
            <a:chOff x="0" y="0"/>
            <a:chExt cx="336" cy="336"/>
          </a:xfrm>
        </p:grpSpPr>
        <p:sp>
          <p:nvSpPr>
            <p:cNvPr id="64615" name="Oval 5"/>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64616" name="Rectangle 6"/>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2</a:t>
              </a:r>
            </a:p>
          </p:txBody>
        </p:sp>
      </p:grpSp>
      <p:cxnSp>
        <p:nvCxnSpPr>
          <p:cNvPr id="64519" name="AutoShape 8"/>
          <p:cNvCxnSpPr>
            <a:cxnSpLocks noChangeShapeType="1"/>
          </p:cNvCxnSpPr>
          <p:nvPr/>
        </p:nvCxnSpPr>
        <p:spPr bwMode="auto">
          <a:xfrm rot="10800000" flipH="1">
            <a:off x="1409700" y="2552700"/>
            <a:ext cx="914400" cy="0"/>
          </a:xfrm>
          <a:prstGeom prst="straightConnector1">
            <a:avLst/>
          </a:prstGeom>
          <a:noFill/>
          <a:ln w="28575">
            <a:solidFill>
              <a:schemeClr val="tx1"/>
            </a:solidFill>
            <a:round/>
            <a:headEnd/>
            <a:tailEnd type="triangle" w="lg" len="lg"/>
          </a:ln>
        </p:spPr>
      </p:cxnSp>
      <p:grpSp>
        <p:nvGrpSpPr>
          <p:cNvPr id="64520" name="Group 11"/>
          <p:cNvGrpSpPr>
            <a:grpSpLocks/>
          </p:cNvGrpSpPr>
          <p:nvPr/>
        </p:nvGrpSpPr>
        <p:grpSpPr bwMode="auto">
          <a:xfrm>
            <a:off x="1143000" y="2286000"/>
            <a:ext cx="533400" cy="533400"/>
            <a:chOff x="0" y="0"/>
            <a:chExt cx="336" cy="336"/>
          </a:xfrm>
        </p:grpSpPr>
        <p:sp>
          <p:nvSpPr>
            <p:cNvPr id="64613" name="Oval 9"/>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64614" name="Rectangle 10"/>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p>
          </p:txBody>
        </p:sp>
      </p:grpSp>
      <p:grpSp>
        <p:nvGrpSpPr>
          <p:cNvPr id="64521" name="Group 14"/>
          <p:cNvGrpSpPr>
            <a:grpSpLocks/>
          </p:cNvGrpSpPr>
          <p:nvPr/>
        </p:nvGrpSpPr>
        <p:grpSpPr bwMode="auto">
          <a:xfrm>
            <a:off x="2971800" y="2286000"/>
            <a:ext cx="533400" cy="533400"/>
            <a:chOff x="0" y="0"/>
            <a:chExt cx="336" cy="336"/>
          </a:xfrm>
        </p:grpSpPr>
        <p:sp>
          <p:nvSpPr>
            <p:cNvPr id="64611" name="Oval 12"/>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64612" name="Rectangle 13"/>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3</a:t>
              </a:r>
            </a:p>
          </p:txBody>
        </p:sp>
      </p:grpSp>
      <p:cxnSp>
        <p:nvCxnSpPr>
          <p:cNvPr id="64522" name="AutoShape 15"/>
          <p:cNvCxnSpPr>
            <a:cxnSpLocks noChangeShapeType="1"/>
          </p:cNvCxnSpPr>
          <p:nvPr/>
        </p:nvCxnSpPr>
        <p:spPr bwMode="auto">
          <a:xfrm rot="10800000" flipH="1">
            <a:off x="3238500" y="2552700"/>
            <a:ext cx="914400" cy="0"/>
          </a:xfrm>
          <a:prstGeom prst="straightConnector1">
            <a:avLst/>
          </a:prstGeom>
          <a:noFill/>
          <a:ln w="28575">
            <a:solidFill>
              <a:schemeClr val="tx1"/>
            </a:solidFill>
            <a:round/>
            <a:headEnd/>
            <a:tailEnd type="triangle" w="lg" len="lg"/>
          </a:ln>
        </p:spPr>
      </p:cxnSp>
      <p:cxnSp>
        <p:nvCxnSpPr>
          <p:cNvPr id="64523" name="AutoShape 16"/>
          <p:cNvCxnSpPr>
            <a:cxnSpLocks noChangeShapeType="1"/>
          </p:cNvCxnSpPr>
          <p:nvPr/>
        </p:nvCxnSpPr>
        <p:spPr bwMode="auto">
          <a:xfrm rot="10800000" flipH="1">
            <a:off x="2324100" y="2552700"/>
            <a:ext cx="914400" cy="0"/>
          </a:xfrm>
          <a:prstGeom prst="straightConnector1">
            <a:avLst/>
          </a:prstGeom>
          <a:noFill/>
          <a:ln w="28575">
            <a:solidFill>
              <a:schemeClr val="tx1"/>
            </a:solidFill>
            <a:round/>
            <a:headEnd/>
            <a:tailEnd type="triangle" w="lg" len="lg"/>
          </a:ln>
        </p:spPr>
      </p:cxnSp>
      <p:grpSp>
        <p:nvGrpSpPr>
          <p:cNvPr id="64524" name="Group 19"/>
          <p:cNvGrpSpPr>
            <a:grpSpLocks/>
          </p:cNvGrpSpPr>
          <p:nvPr/>
        </p:nvGrpSpPr>
        <p:grpSpPr bwMode="auto">
          <a:xfrm>
            <a:off x="3886200" y="2286000"/>
            <a:ext cx="533400" cy="533400"/>
            <a:chOff x="0" y="0"/>
            <a:chExt cx="336" cy="336"/>
          </a:xfrm>
        </p:grpSpPr>
        <p:sp>
          <p:nvSpPr>
            <p:cNvPr id="64609" name="Oval 17"/>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64610" name="Rectangle 18"/>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4</a:t>
              </a:r>
            </a:p>
          </p:txBody>
        </p:sp>
      </p:grpSp>
      <p:cxnSp>
        <p:nvCxnSpPr>
          <p:cNvPr id="64525" name="AutoShape 20"/>
          <p:cNvCxnSpPr>
            <a:cxnSpLocks noChangeShapeType="1"/>
          </p:cNvCxnSpPr>
          <p:nvPr/>
        </p:nvCxnSpPr>
        <p:spPr bwMode="auto">
          <a:xfrm rot="10800000" flipH="1">
            <a:off x="4152900" y="2552700"/>
            <a:ext cx="1371600" cy="0"/>
          </a:xfrm>
          <a:prstGeom prst="straightConnector1">
            <a:avLst/>
          </a:prstGeom>
          <a:noFill/>
          <a:ln w="28575">
            <a:solidFill>
              <a:schemeClr val="tx1"/>
            </a:solidFill>
            <a:prstDash val="dash"/>
            <a:round/>
            <a:headEnd/>
            <a:tailEnd type="triangle" w="lg" len="lg"/>
          </a:ln>
        </p:spPr>
      </p:cxnSp>
      <p:pic>
        <p:nvPicPr>
          <p:cNvPr id="64526" name="Picture 21"/>
          <p:cNvPicPr>
            <a:picLocks noChangeArrowheads="1"/>
          </p:cNvPicPr>
          <p:nvPr/>
        </p:nvPicPr>
        <p:blipFill>
          <a:blip r:embed="rId3" cstate="print"/>
          <a:srcRect/>
          <a:stretch>
            <a:fillRect/>
          </a:stretch>
        </p:blipFill>
        <p:spPr bwMode="auto">
          <a:xfrm>
            <a:off x="2438400" y="3200400"/>
            <a:ext cx="1714500" cy="360363"/>
          </a:xfrm>
          <a:prstGeom prst="rect">
            <a:avLst/>
          </a:prstGeom>
          <a:noFill/>
          <a:ln w="9525">
            <a:noFill/>
            <a:miter lim="800000"/>
            <a:headEnd/>
            <a:tailEnd/>
          </a:ln>
        </p:spPr>
      </p:pic>
      <p:pic>
        <p:nvPicPr>
          <p:cNvPr id="64527" name="Picture 22"/>
          <p:cNvPicPr>
            <a:picLocks noChangeArrowheads="1"/>
          </p:cNvPicPr>
          <p:nvPr/>
        </p:nvPicPr>
        <p:blipFill>
          <a:blip r:embed="rId4" cstate="print"/>
          <a:srcRect/>
          <a:stretch>
            <a:fillRect/>
          </a:stretch>
        </p:blipFill>
        <p:spPr bwMode="auto">
          <a:xfrm>
            <a:off x="533400" y="3200400"/>
            <a:ext cx="1046163" cy="342900"/>
          </a:xfrm>
          <a:prstGeom prst="rect">
            <a:avLst/>
          </a:prstGeom>
          <a:noFill/>
          <a:ln w="9525">
            <a:noFill/>
            <a:miter lim="800000"/>
            <a:headEnd/>
            <a:tailEnd/>
          </a:ln>
        </p:spPr>
      </p:pic>
      <p:grpSp>
        <p:nvGrpSpPr>
          <p:cNvPr id="64528" name="Group 25"/>
          <p:cNvGrpSpPr>
            <a:grpSpLocks/>
          </p:cNvGrpSpPr>
          <p:nvPr/>
        </p:nvGrpSpPr>
        <p:grpSpPr bwMode="auto">
          <a:xfrm>
            <a:off x="6246813" y="1881188"/>
            <a:ext cx="609600" cy="609600"/>
            <a:chOff x="0" y="0"/>
            <a:chExt cx="384" cy="384"/>
          </a:xfrm>
        </p:grpSpPr>
        <p:sp>
          <p:nvSpPr>
            <p:cNvPr id="64607" name="Oval 23"/>
            <p:cNvSpPr>
              <a:spLocks/>
            </p:cNvSpPr>
            <p:nvPr/>
          </p:nvSpPr>
          <p:spPr bwMode="auto">
            <a:xfrm>
              <a:off x="0" y="0"/>
              <a:ext cx="384" cy="384"/>
            </a:xfrm>
            <a:prstGeom prst="ellipse">
              <a:avLst/>
            </a:prstGeom>
            <a:solidFill>
              <a:schemeClr val="accent1"/>
            </a:solidFill>
            <a:ln w="28575">
              <a:solidFill>
                <a:schemeClr val="tx1"/>
              </a:solidFill>
              <a:round/>
              <a:headEnd/>
              <a:tailEnd/>
            </a:ln>
          </p:spPr>
          <p:txBody>
            <a:bodyPr lIns="0" tIns="0" rIns="0" bIns="0"/>
            <a:lstStyle/>
            <a:p>
              <a:endParaRPr lang="en-US"/>
            </a:p>
          </p:txBody>
        </p:sp>
        <p:sp>
          <p:nvSpPr>
            <p:cNvPr id="64608" name="Rectangle 24"/>
            <p:cNvSpPr>
              <a:spLocks/>
            </p:cNvSpPr>
            <p:nvPr/>
          </p:nvSpPr>
          <p:spPr bwMode="auto">
            <a:xfrm>
              <a:off x="31" y="88"/>
              <a:ext cx="321" cy="208"/>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cs typeface="Arial" charset="0"/>
                </a:rPr>
                <a:t>rain</a:t>
              </a:r>
            </a:p>
          </p:txBody>
        </p:sp>
      </p:grpSp>
      <p:grpSp>
        <p:nvGrpSpPr>
          <p:cNvPr id="64529" name="Group 28"/>
          <p:cNvGrpSpPr>
            <a:grpSpLocks/>
          </p:cNvGrpSpPr>
          <p:nvPr/>
        </p:nvGrpSpPr>
        <p:grpSpPr bwMode="auto">
          <a:xfrm>
            <a:off x="7694613" y="1881188"/>
            <a:ext cx="609600" cy="609600"/>
            <a:chOff x="0" y="0"/>
            <a:chExt cx="384" cy="384"/>
          </a:xfrm>
        </p:grpSpPr>
        <p:sp>
          <p:nvSpPr>
            <p:cNvPr id="64605" name="Oval 26"/>
            <p:cNvSpPr>
              <a:spLocks/>
            </p:cNvSpPr>
            <p:nvPr/>
          </p:nvSpPr>
          <p:spPr bwMode="auto">
            <a:xfrm>
              <a:off x="0" y="0"/>
              <a:ext cx="384" cy="384"/>
            </a:xfrm>
            <a:prstGeom prst="ellipse">
              <a:avLst/>
            </a:prstGeom>
            <a:solidFill>
              <a:srgbClr val="FFCC00"/>
            </a:solidFill>
            <a:ln w="28575">
              <a:solidFill>
                <a:schemeClr val="tx1"/>
              </a:solidFill>
              <a:round/>
              <a:headEnd/>
              <a:tailEnd/>
            </a:ln>
          </p:spPr>
          <p:txBody>
            <a:bodyPr lIns="0" tIns="0" rIns="0" bIns="0"/>
            <a:lstStyle/>
            <a:p>
              <a:endParaRPr lang="en-US"/>
            </a:p>
          </p:txBody>
        </p:sp>
        <p:sp>
          <p:nvSpPr>
            <p:cNvPr id="64606" name="Rectangle 27"/>
            <p:cNvSpPr>
              <a:spLocks/>
            </p:cNvSpPr>
            <p:nvPr/>
          </p:nvSpPr>
          <p:spPr bwMode="auto">
            <a:xfrm>
              <a:off x="35" y="88"/>
              <a:ext cx="313" cy="208"/>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cs typeface="Arial" charset="0"/>
                </a:rPr>
                <a:t>sun</a:t>
              </a:r>
            </a:p>
          </p:txBody>
        </p:sp>
      </p:grpSp>
      <p:cxnSp>
        <p:nvCxnSpPr>
          <p:cNvPr id="64530" name="AutoShape 29"/>
          <p:cNvCxnSpPr>
            <a:cxnSpLocks noChangeShapeType="1"/>
          </p:cNvCxnSpPr>
          <p:nvPr/>
        </p:nvCxnSpPr>
        <p:spPr bwMode="auto">
          <a:xfrm rot="10800000" flipH="1">
            <a:off x="6551613" y="2185988"/>
            <a:ext cx="1447800" cy="0"/>
          </a:xfrm>
          <a:prstGeom prst="straightConnector1">
            <a:avLst/>
          </a:prstGeom>
          <a:noFill/>
          <a:ln w="28575">
            <a:solidFill>
              <a:schemeClr val="tx1"/>
            </a:solidFill>
            <a:round/>
            <a:headEnd/>
            <a:tailEnd type="triangle" w="med" len="med"/>
          </a:ln>
        </p:spPr>
      </p:cxnSp>
      <p:cxnSp>
        <p:nvCxnSpPr>
          <p:cNvPr id="64531" name="AutoShape 30"/>
          <p:cNvCxnSpPr>
            <a:cxnSpLocks noChangeShapeType="1"/>
          </p:cNvCxnSpPr>
          <p:nvPr/>
        </p:nvCxnSpPr>
        <p:spPr bwMode="auto">
          <a:xfrm flipH="1">
            <a:off x="6551613" y="2185988"/>
            <a:ext cx="1447800" cy="0"/>
          </a:xfrm>
          <a:prstGeom prst="straightConnector1">
            <a:avLst/>
          </a:prstGeom>
          <a:noFill/>
          <a:ln w="28575">
            <a:solidFill>
              <a:schemeClr val="tx1"/>
            </a:solidFill>
            <a:round/>
            <a:headEnd/>
            <a:tailEnd type="triangle" w="med" len="med"/>
          </a:ln>
        </p:spPr>
      </p:cxnSp>
      <p:sp>
        <p:nvSpPr>
          <p:cNvPr id="64532" name="Freeform 31"/>
          <p:cNvSpPr>
            <a:spLocks/>
          </p:cNvSpPr>
          <p:nvPr/>
        </p:nvSpPr>
        <p:spPr bwMode="auto">
          <a:xfrm rot="16200000" flipH="1">
            <a:off x="8097044" y="1580356"/>
            <a:ext cx="720725" cy="487363"/>
          </a:xfrm>
          <a:custGeom>
            <a:avLst/>
            <a:gdLst>
              <a:gd name="T0" fmla="*/ 490026 w 21600"/>
              <a:gd name="T1" fmla="*/ 0 h 21600"/>
              <a:gd name="T2" fmla="*/ 0 w 21600"/>
              <a:gd name="T3" fmla="*/ 243682 h 21600"/>
              <a:gd name="T4" fmla="*/ 360362 w 21600"/>
              <a:gd name="T5" fmla="*/ 487363 h 21600"/>
              <a:gd name="T6" fmla="*/ 720725 w 21600"/>
              <a:gd name="T7" fmla="*/ 1031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686" y="0"/>
                </a:moveTo>
                <a:cubicBezTo>
                  <a:pt x="7343" y="0"/>
                  <a:pt x="0" y="5400"/>
                  <a:pt x="0" y="10800"/>
                </a:cubicBezTo>
                <a:cubicBezTo>
                  <a:pt x="0" y="16200"/>
                  <a:pt x="5400" y="21600"/>
                  <a:pt x="10800" y="21600"/>
                </a:cubicBezTo>
                <a:cubicBezTo>
                  <a:pt x="16200" y="21600"/>
                  <a:pt x="21600" y="13087"/>
                  <a:pt x="21600" y="4573"/>
                </a:cubicBezTo>
              </a:path>
            </a:pathLst>
          </a:custGeom>
          <a:noFill/>
          <a:ln w="28575" cap="flat">
            <a:solidFill>
              <a:schemeClr val="tx1"/>
            </a:solidFill>
            <a:prstDash val="solid"/>
            <a:round/>
            <a:headEnd type="none" w="med" len="med"/>
            <a:tailEnd type="triangle" w="med" len="med"/>
          </a:ln>
        </p:spPr>
        <p:txBody>
          <a:bodyPr lIns="0" tIns="0" rIns="0" bIns="0"/>
          <a:lstStyle/>
          <a:p>
            <a:endParaRPr lang="en-US"/>
          </a:p>
        </p:txBody>
      </p:sp>
      <p:sp>
        <p:nvSpPr>
          <p:cNvPr id="64533" name="Freeform 32"/>
          <p:cNvSpPr>
            <a:spLocks/>
          </p:cNvSpPr>
          <p:nvPr/>
        </p:nvSpPr>
        <p:spPr bwMode="auto">
          <a:xfrm rot="5400000" flipH="1">
            <a:off x="5684044" y="2340769"/>
            <a:ext cx="806450" cy="493712"/>
          </a:xfrm>
          <a:custGeom>
            <a:avLst/>
            <a:gdLst>
              <a:gd name="T0" fmla="*/ 575828 w 21600"/>
              <a:gd name="T1" fmla="*/ 0 h 21600"/>
              <a:gd name="T2" fmla="*/ 0 w 21600"/>
              <a:gd name="T3" fmla="*/ 246856 h 21600"/>
              <a:gd name="T4" fmla="*/ 403225 w 21600"/>
              <a:gd name="T5" fmla="*/ 493712 h 21600"/>
              <a:gd name="T6" fmla="*/ 806450 w 21600"/>
              <a:gd name="T7" fmla="*/ 10317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423" y="0"/>
                </a:moveTo>
                <a:cubicBezTo>
                  <a:pt x="7711" y="0"/>
                  <a:pt x="0" y="5400"/>
                  <a:pt x="0" y="10800"/>
                </a:cubicBezTo>
                <a:cubicBezTo>
                  <a:pt x="0" y="16200"/>
                  <a:pt x="5400" y="21600"/>
                  <a:pt x="10800" y="21600"/>
                </a:cubicBezTo>
                <a:cubicBezTo>
                  <a:pt x="16200" y="21600"/>
                  <a:pt x="21600" y="13057"/>
                  <a:pt x="21600" y="4514"/>
                </a:cubicBezTo>
              </a:path>
            </a:pathLst>
          </a:custGeom>
          <a:noFill/>
          <a:ln w="28575" cap="flat">
            <a:solidFill>
              <a:schemeClr val="tx1"/>
            </a:solidFill>
            <a:prstDash val="solid"/>
            <a:round/>
            <a:headEnd type="none" w="med" len="med"/>
            <a:tailEnd type="triangle" w="med" len="med"/>
          </a:ln>
        </p:spPr>
        <p:txBody>
          <a:bodyPr lIns="0" tIns="0" rIns="0" bIns="0"/>
          <a:lstStyle/>
          <a:p>
            <a:endParaRPr lang="en-US"/>
          </a:p>
        </p:txBody>
      </p:sp>
      <p:sp>
        <p:nvSpPr>
          <p:cNvPr id="64534" name="Rectangle 33"/>
          <p:cNvSpPr>
            <a:spLocks/>
          </p:cNvSpPr>
          <p:nvPr/>
        </p:nvSpPr>
        <p:spPr bwMode="auto">
          <a:xfrm>
            <a:off x="8242300" y="1652588"/>
            <a:ext cx="546100" cy="355600"/>
          </a:xfrm>
          <a:prstGeom prst="rect">
            <a:avLst/>
          </a:prstGeom>
          <a:noFill/>
          <a:ln w="12700">
            <a:noFill/>
            <a:miter lim="800000"/>
            <a:headEnd/>
            <a:tailEnd/>
          </a:ln>
        </p:spPr>
        <p:txBody>
          <a:bodyPr lIns="0" tIns="0" rIns="40639" bIns="0"/>
          <a:lstStyle/>
          <a:p>
            <a:pPr marL="39688">
              <a:spcBef>
                <a:spcPts val="1050"/>
              </a:spcBef>
            </a:pPr>
            <a:r>
              <a:rPr lang="en-US">
                <a:solidFill>
                  <a:schemeClr val="tx1"/>
                </a:solidFill>
                <a:cs typeface="Arial" charset="0"/>
              </a:rPr>
              <a:t>0.7</a:t>
            </a:r>
          </a:p>
        </p:txBody>
      </p:sp>
      <p:sp>
        <p:nvSpPr>
          <p:cNvPr id="64535" name="Rectangle 34"/>
          <p:cNvSpPr>
            <a:spLocks/>
          </p:cNvSpPr>
          <p:nvPr/>
        </p:nvSpPr>
        <p:spPr bwMode="auto">
          <a:xfrm>
            <a:off x="5803900" y="2400300"/>
            <a:ext cx="546100" cy="355600"/>
          </a:xfrm>
          <a:prstGeom prst="rect">
            <a:avLst/>
          </a:prstGeom>
          <a:noFill/>
          <a:ln w="12700">
            <a:noFill/>
            <a:miter lim="800000"/>
            <a:headEnd/>
            <a:tailEnd/>
          </a:ln>
        </p:spPr>
        <p:txBody>
          <a:bodyPr lIns="0" tIns="0" rIns="40639" bIns="0"/>
          <a:lstStyle/>
          <a:p>
            <a:pPr marL="39688">
              <a:spcBef>
                <a:spcPts val="1050"/>
              </a:spcBef>
            </a:pPr>
            <a:r>
              <a:rPr lang="en-US">
                <a:solidFill>
                  <a:schemeClr val="tx1"/>
                </a:solidFill>
                <a:cs typeface="Arial" charset="0"/>
              </a:rPr>
              <a:t>0.7</a:t>
            </a:r>
          </a:p>
        </p:txBody>
      </p:sp>
      <p:sp>
        <p:nvSpPr>
          <p:cNvPr id="64536" name="Rectangle 35"/>
          <p:cNvSpPr>
            <a:spLocks/>
          </p:cNvSpPr>
          <p:nvPr/>
        </p:nvSpPr>
        <p:spPr bwMode="auto">
          <a:xfrm>
            <a:off x="7023100" y="1538288"/>
            <a:ext cx="546100" cy="355600"/>
          </a:xfrm>
          <a:prstGeom prst="rect">
            <a:avLst/>
          </a:prstGeom>
          <a:noFill/>
          <a:ln w="12700">
            <a:noFill/>
            <a:miter lim="800000"/>
            <a:headEnd/>
            <a:tailEnd/>
          </a:ln>
        </p:spPr>
        <p:txBody>
          <a:bodyPr lIns="0" tIns="0" rIns="40639" bIns="0"/>
          <a:lstStyle/>
          <a:p>
            <a:pPr marL="39688">
              <a:spcBef>
                <a:spcPts val="1050"/>
              </a:spcBef>
            </a:pPr>
            <a:r>
              <a:rPr lang="en-US">
                <a:solidFill>
                  <a:schemeClr val="tx1"/>
                </a:solidFill>
                <a:cs typeface="Arial" charset="0"/>
              </a:rPr>
              <a:t>0.3</a:t>
            </a:r>
          </a:p>
        </p:txBody>
      </p:sp>
      <p:sp>
        <p:nvSpPr>
          <p:cNvPr id="64537" name="Rectangle 36"/>
          <p:cNvSpPr>
            <a:spLocks/>
          </p:cNvSpPr>
          <p:nvPr/>
        </p:nvSpPr>
        <p:spPr bwMode="auto">
          <a:xfrm>
            <a:off x="7023100" y="2401888"/>
            <a:ext cx="546100" cy="355600"/>
          </a:xfrm>
          <a:prstGeom prst="rect">
            <a:avLst/>
          </a:prstGeom>
          <a:noFill/>
          <a:ln w="12700">
            <a:noFill/>
            <a:miter lim="800000"/>
            <a:headEnd/>
            <a:tailEnd/>
          </a:ln>
        </p:spPr>
        <p:txBody>
          <a:bodyPr lIns="0" tIns="0" rIns="40639" bIns="0"/>
          <a:lstStyle/>
          <a:p>
            <a:pPr marL="39688">
              <a:spcBef>
                <a:spcPts val="1050"/>
              </a:spcBef>
            </a:pPr>
            <a:r>
              <a:rPr lang="en-US">
                <a:solidFill>
                  <a:schemeClr val="tx1"/>
                </a:solidFill>
                <a:cs typeface="Arial" charset="0"/>
              </a:rPr>
              <a:t>0.3</a:t>
            </a:r>
          </a:p>
        </p:txBody>
      </p:sp>
      <p:grpSp>
        <p:nvGrpSpPr>
          <p:cNvPr id="65575" name="Group 39"/>
          <p:cNvGrpSpPr>
            <a:grpSpLocks/>
          </p:cNvGrpSpPr>
          <p:nvPr/>
        </p:nvGrpSpPr>
        <p:grpSpPr bwMode="auto">
          <a:xfrm>
            <a:off x="4876800" y="4800600"/>
            <a:ext cx="533400" cy="533400"/>
            <a:chOff x="0" y="0"/>
            <a:chExt cx="336" cy="336"/>
          </a:xfrm>
        </p:grpSpPr>
        <p:sp>
          <p:nvSpPr>
            <p:cNvPr id="64603" name="Oval 37"/>
            <p:cNvSpPr>
              <a:spLocks/>
            </p:cNvSpPr>
            <p:nvPr/>
          </p:nvSpPr>
          <p:spPr bwMode="auto">
            <a:xfrm>
              <a:off x="0" y="0"/>
              <a:ext cx="336" cy="336"/>
            </a:xfrm>
            <a:prstGeom prst="ellipse">
              <a:avLst/>
            </a:prstGeom>
            <a:solidFill>
              <a:srgbClr val="FFFFFF"/>
            </a:solidFill>
            <a:ln w="28575">
              <a:solidFill>
                <a:srgbClr val="FFFFFF"/>
              </a:solidFill>
              <a:round/>
              <a:headEnd/>
              <a:tailEnd/>
            </a:ln>
          </p:spPr>
          <p:txBody>
            <a:bodyPr lIns="0" tIns="0" rIns="0" bIns="0"/>
            <a:lstStyle/>
            <a:p>
              <a:endParaRPr lang="en-US"/>
            </a:p>
          </p:txBody>
        </p:sp>
        <p:sp>
          <p:nvSpPr>
            <p:cNvPr id="64604" name="Rectangle 38"/>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rgbClr val="FFFFFF"/>
                  </a:solidFill>
                  <a:latin typeface="Times New Roman Italic" charset="0"/>
                  <a:cs typeface="Times New Roman Italic" charset="0"/>
                  <a:sym typeface="Times New Roman Italic" charset="0"/>
                </a:rPr>
                <a:t>X</a:t>
              </a:r>
              <a:r>
                <a:rPr lang="en-US" sz="2400" baseline="-25000">
                  <a:solidFill>
                    <a:srgbClr val="FFFFFF"/>
                  </a:solidFill>
                  <a:latin typeface="Times New Roman" pitchFamily="18" charset="0"/>
                  <a:cs typeface="Times New Roman" pitchFamily="18" charset="0"/>
                  <a:sym typeface="Times New Roman" pitchFamily="18" charset="0"/>
                </a:rPr>
                <a:t>5</a:t>
              </a:r>
            </a:p>
          </p:txBody>
        </p:sp>
      </p:grpSp>
      <p:cxnSp>
        <p:nvCxnSpPr>
          <p:cNvPr id="64539" name="AutoShape 40"/>
          <p:cNvCxnSpPr>
            <a:cxnSpLocks noChangeShapeType="1"/>
          </p:cNvCxnSpPr>
          <p:nvPr/>
        </p:nvCxnSpPr>
        <p:spPr bwMode="auto">
          <a:xfrm>
            <a:off x="5143500" y="5067300"/>
            <a:ext cx="0" cy="1066800"/>
          </a:xfrm>
          <a:prstGeom prst="straightConnector1">
            <a:avLst/>
          </a:prstGeom>
          <a:noFill/>
          <a:ln w="28575">
            <a:solidFill>
              <a:srgbClr val="FFFFFF"/>
            </a:solidFill>
            <a:round/>
            <a:headEnd/>
            <a:tailEnd type="triangle" w="lg" len="lg"/>
          </a:ln>
        </p:spPr>
      </p:cxnSp>
      <p:grpSp>
        <p:nvGrpSpPr>
          <p:cNvPr id="65579" name="Group 43"/>
          <p:cNvGrpSpPr>
            <a:grpSpLocks/>
          </p:cNvGrpSpPr>
          <p:nvPr/>
        </p:nvGrpSpPr>
        <p:grpSpPr bwMode="auto">
          <a:xfrm>
            <a:off x="1524000" y="4800600"/>
            <a:ext cx="533400" cy="533400"/>
            <a:chOff x="0" y="0"/>
            <a:chExt cx="336" cy="336"/>
          </a:xfrm>
        </p:grpSpPr>
        <p:sp>
          <p:nvSpPr>
            <p:cNvPr id="64601" name="Oval 41"/>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64602" name="Rectangle 42"/>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2</a:t>
              </a:r>
            </a:p>
          </p:txBody>
        </p:sp>
      </p:grpSp>
      <p:cxnSp>
        <p:nvCxnSpPr>
          <p:cNvPr id="65580" name="AutoShape 44"/>
          <p:cNvCxnSpPr>
            <a:cxnSpLocks noChangeShapeType="1"/>
          </p:cNvCxnSpPr>
          <p:nvPr/>
        </p:nvCxnSpPr>
        <p:spPr bwMode="auto">
          <a:xfrm>
            <a:off x="1790700" y="5067300"/>
            <a:ext cx="0" cy="1066800"/>
          </a:xfrm>
          <a:prstGeom prst="straightConnector1">
            <a:avLst/>
          </a:prstGeom>
          <a:noFill/>
          <a:ln w="28575">
            <a:solidFill>
              <a:schemeClr val="tx1"/>
            </a:solidFill>
            <a:round/>
            <a:headEnd/>
            <a:tailEnd type="triangle" w="lg" len="lg"/>
          </a:ln>
        </p:spPr>
      </p:cxnSp>
      <p:grpSp>
        <p:nvGrpSpPr>
          <p:cNvPr id="65583" name="Group 47"/>
          <p:cNvGrpSpPr>
            <a:grpSpLocks/>
          </p:cNvGrpSpPr>
          <p:nvPr/>
        </p:nvGrpSpPr>
        <p:grpSpPr bwMode="auto">
          <a:xfrm>
            <a:off x="609600" y="5867400"/>
            <a:ext cx="533400" cy="533400"/>
            <a:chOff x="0" y="0"/>
            <a:chExt cx="336" cy="336"/>
          </a:xfrm>
        </p:grpSpPr>
        <p:sp>
          <p:nvSpPr>
            <p:cNvPr id="64599" name="Oval 45"/>
            <p:cNvSpPr>
              <a:spLocks/>
            </p:cNvSpPr>
            <p:nvPr/>
          </p:nvSpPr>
          <p:spPr bwMode="auto">
            <a:xfrm>
              <a:off x="0" y="0"/>
              <a:ext cx="336" cy="336"/>
            </a:xfrm>
            <a:prstGeom prst="ellipse">
              <a:avLst/>
            </a:prstGeom>
            <a:solidFill>
              <a:srgbClr val="D1D1F0"/>
            </a:solidFill>
            <a:ln w="28575">
              <a:solidFill>
                <a:schemeClr val="tx1"/>
              </a:solidFill>
              <a:round/>
              <a:headEnd/>
              <a:tailEnd/>
            </a:ln>
          </p:spPr>
          <p:txBody>
            <a:bodyPr lIns="0" tIns="0" rIns="0" bIns="0"/>
            <a:lstStyle/>
            <a:p>
              <a:endParaRPr lang="en-US"/>
            </a:p>
          </p:txBody>
        </p:sp>
        <p:sp>
          <p:nvSpPr>
            <p:cNvPr id="64600" name="Rectangle 46"/>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1</a:t>
              </a:r>
            </a:p>
          </p:txBody>
        </p:sp>
      </p:grpSp>
      <p:cxnSp>
        <p:nvCxnSpPr>
          <p:cNvPr id="65584" name="AutoShape 48"/>
          <p:cNvCxnSpPr>
            <a:cxnSpLocks noChangeShapeType="1"/>
          </p:cNvCxnSpPr>
          <p:nvPr/>
        </p:nvCxnSpPr>
        <p:spPr bwMode="auto">
          <a:xfrm rot="10800000" flipH="1">
            <a:off x="876300" y="5067300"/>
            <a:ext cx="914400" cy="0"/>
          </a:xfrm>
          <a:prstGeom prst="straightConnector1">
            <a:avLst/>
          </a:prstGeom>
          <a:noFill/>
          <a:ln w="28575">
            <a:solidFill>
              <a:schemeClr val="tx1"/>
            </a:solidFill>
            <a:round/>
            <a:headEnd/>
            <a:tailEnd type="triangle" w="lg" len="lg"/>
          </a:ln>
        </p:spPr>
      </p:cxnSp>
      <p:grpSp>
        <p:nvGrpSpPr>
          <p:cNvPr id="65587" name="Group 51"/>
          <p:cNvGrpSpPr>
            <a:grpSpLocks/>
          </p:cNvGrpSpPr>
          <p:nvPr/>
        </p:nvGrpSpPr>
        <p:grpSpPr bwMode="auto">
          <a:xfrm>
            <a:off x="609600" y="4800600"/>
            <a:ext cx="533400" cy="533400"/>
            <a:chOff x="0" y="0"/>
            <a:chExt cx="336" cy="336"/>
          </a:xfrm>
        </p:grpSpPr>
        <p:sp>
          <p:nvSpPr>
            <p:cNvPr id="64597" name="Oval 49"/>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64598" name="Rectangle 50"/>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p>
          </p:txBody>
        </p:sp>
      </p:grpSp>
      <p:cxnSp>
        <p:nvCxnSpPr>
          <p:cNvPr id="65588" name="AutoShape 52"/>
          <p:cNvCxnSpPr>
            <a:cxnSpLocks noChangeShapeType="1"/>
          </p:cNvCxnSpPr>
          <p:nvPr/>
        </p:nvCxnSpPr>
        <p:spPr bwMode="auto">
          <a:xfrm>
            <a:off x="876300" y="5067300"/>
            <a:ext cx="0" cy="1066800"/>
          </a:xfrm>
          <a:prstGeom prst="straightConnector1">
            <a:avLst/>
          </a:prstGeom>
          <a:noFill/>
          <a:ln w="28575">
            <a:solidFill>
              <a:schemeClr val="tx1"/>
            </a:solidFill>
            <a:round/>
            <a:headEnd/>
            <a:tailEnd type="triangle" w="lg" len="lg"/>
          </a:ln>
        </p:spPr>
      </p:cxnSp>
      <p:grpSp>
        <p:nvGrpSpPr>
          <p:cNvPr id="65591" name="Group 55"/>
          <p:cNvGrpSpPr>
            <a:grpSpLocks/>
          </p:cNvGrpSpPr>
          <p:nvPr/>
        </p:nvGrpSpPr>
        <p:grpSpPr bwMode="auto">
          <a:xfrm>
            <a:off x="2438400" y="4800600"/>
            <a:ext cx="533400" cy="533400"/>
            <a:chOff x="0" y="0"/>
            <a:chExt cx="336" cy="336"/>
          </a:xfrm>
        </p:grpSpPr>
        <p:sp>
          <p:nvSpPr>
            <p:cNvPr id="64595" name="Oval 53"/>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64596" name="Rectangle 54"/>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3</a:t>
              </a:r>
            </a:p>
          </p:txBody>
        </p:sp>
      </p:grpSp>
      <p:cxnSp>
        <p:nvCxnSpPr>
          <p:cNvPr id="65592" name="AutoShape 56"/>
          <p:cNvCxnSpPr>
            <a:cxnSpLocks noChangeShapeType="1"/>
          </p:cNvCxnSpPr>
          <p:nvPr/>
        </p:nvCxnSpPr>
        <p:spPr bwMode="auto">
          <a:xfrm rot="10800000" flipH="1">
            <a:off x="2705100" y="5067300"/>
            <a:ext cx="914400" cy="0"/>
          </a:xfrm>
          <a:prstGeom prst="straightConnector1">
            <a:avLst/>
          </a:prstGeom>
          <a:noFill/>
          <a:ln w="28575">
            <a:solidFill>
              <a:schemeClr val="tx1"/>
            </a:solidFill>
            <a:round/>
            <a:headEnd/>
            <a:tailEnd type="triangle" w="lg" len="lg"/>
          </a:ln>
        </p:spPr>
      </p:cxnSp>
      <p:cxnSp>
        <p:nvCxnSpPr>
          <p:cNvPr id="65593" name="AutoShape 57"/>
          <p:cNvCxnSpPr>
            <a:cxnSpLocks noChangeShapeType="1"/>
          </p:cNvCxnSpPr>
          <p:nvPr/>
        </p:nvCxnSpPr>
        <p:spPr bwMode="auto">
          <a:xfrm rot="10800000" flipH="1">
            <a:off x="1790700" y="5067300"/>
            <a:ext cx="914400" cy="0"/>
          </a:xfrm>
          <a:prstGeom prst="straightConnector1">
            <a:avLst/>
          </a:prstGeom>
          <a:noFill/>
          <a:ln w="28575">
            <a:solidFill>
              <a:schemeClr val="tx1"/>
            </a:solidFill>
            <a:round/>
            <a:headEnd/>
            <a:tailEnd type="triangle" w="lg" len="lg"/>
          </a:ln>
        </p:spPr>
      </p:cxnSp>
      <p:grpSp>
        <p:nvGrpSpPr>
          <p:cNvPr id="65596" name="Group 60"/>
          <p:cNvGrpSpPr>
            <a:grpSpLocks/>
          </p:cNvGrpSpPr>
          <p:nvPr/>
        </p:nvGrpSpPr>
        <p:grpSpPr bwMode="auto">
          <a:xfrm>
            <a:off x="3352800" y="4800600"/>
            <a:ext cx="533400" cy="533400"/>
            <a:chOff x="0" y="0"/>
            <a:chExt cx="336" cy="336"/>
          </a:xfrm>
        </p:grpSpPr>
        <p:sp>
          <p:nvSpPr>
            <p:cNvPr id="64593" name="Oval 58"/>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64594" name="Rectangle 59"/>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4</a:t>
              </a:r>
            </a:p>
          </p:txBody>
        </p:sp>
      </p:grpSp>
      <p:cxnSp>
        <p:nvCxnSpPr>
          <p:cNvPr id="65597" name="AutoShape 61"/>
          <p:cNvCxnSpPr>
            <a:cxnSpLocks noChangeShapeType="1"/>
          </p:cNvCxnSpPr>
          <p:nvPr/>
        </p:nvCxnSpPr>
        <p:spPr bwMode="auto">
          <a:xfrm rot="10800000" flipH="1">
            <a:off x="3619500" y="5067300"/>
            <a:ext cx="1524000" cy="0"/>
          </a:xfrm>
          <a:prstGeom prst="straightConnector1">
            <a:avLst/>
          </a:prstGeom>
          <a:noFill/>
          <a:ln w="28575">
            <a:solidFill>
              <a:schemeClr val="tx1"/>
            </a:solidFill>
            <a:prstDash val="dash"/>
            <a:round/>
            <a:headEnd/>
            <a:tailEnd type="triangle" w="lg" len="lg"/>
          </a:ln>
        </p:spPr>
      </p:cxnSp>
      <p:grpSp>
        <p:nvGrpSpPr>
          <p:cNvPr id="65600" name="Group 64"/>
          <p:cNvGrpSpPr>
            <a:grpSpLocks/>
          </p:cNvGrpSpPr>
          <p:nvPr/>
        </p:nvGrpSpPr>
        <p:grpSpPr bwMode="auto">
          <a:xfrm>
            <a:off x="1524000" y="5867400"/>
            <a:ext cx="533400" cy="533400"/>
            <a:chOff x="0" y="0"/>
            <a:chExt cx="336" cy="336"/>
          </a:xfrm>
        </p:grpSpPr>
        <p:sp>
          <p:nvSpPr>
            <p:cNvPr id="64591" name="Oval 62"/>
            <p:cNvSpPr>
              <a:spLocks/>
            </p:cNvSpPr>
            <p:nvPr/>
          </p:nvSpPr>
          <p:spPr bwMode="auto">
            <a:xfrm>
              <a:off x="0" y="0"/>
              <a:ext cx="336" cy="336"/>
            </a:xfrm>
            <a:prstGeom prst="ellipse">
              <a:avLst/>
            </a:prstGeom>
            <a:solidFill>
              <a:srgbClr val="D1D1F0"/>
            </a:solidFill>
            <a:ln w="28575">
              <a:solidFill>
                <a:schemeClr val="tx1"/>
              </a:solidFill>
              <a:round/>
              <a:headEnd/>
              <a:tailEnd/>
            </a:ln>
          </p:spPr>
          <p:txBody>
            <a:bodyPr lIns="0" tIns="0" rIns="0" bIns="0"/>
            <a:lstStyle/>
            <a:p>
              <a:endParaRPr lang="en-US"/>
            </a:p>
          </p:txBody>
        </p:sp>
        <p:sp>
          <p:nvSpPr>
            <p:cNvPr id="64592" name="Rectangle 63"/>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2</a:t>
              </a:r>
            </a:p>
          </p:txBody>
        </p:sp>
      </p:grpSp>
      <p:grpSp>
        <p:nvGrpSpPr>
          <p:cNvPr id="65603" name="Group 67"/>
          <p:cNvGrpSpPr>
            <a:grpSpLocks/>
          </p:cNvGrpSpPr>
          <p:nvPr/>
        </p:nvGrpSpPr>
        <p:grpSpPr bwMode="auto">
          <a:xfrm>
            <a:off x="2438400" y="5867400"/>
            <a:ext cx="533400" cy="533400"/>
            <a:chOff x="0" y="0"/>
            <a:chExt cx="336" cy="336"/>
          </a:xfrm>
        </p:grpSpPr>
        <p:sp>
          <p:nvSpPr>
            <p:cNvPr id="64589" name="Oval 65"/>
            <p:cNvSpPr>
              <a:spLocks/>
            </p:cNvSpPr>
            <p:nvPr/>
          </p:nvSpPr>
          <p:spPr bwMode="auto">
            <a:xfrm>
              <a:off x="0" y="0"/>
              <a:ext cx="336" cy="336"/>
            </a:xfrm>
            <a:prstGeom prst="ellipse">
              <a:avLst/>
            </a:prstGeom>
            <a:solidFill>
              <a:srgbClr val="D1D1F0"/>
            </a:solidFill>
            <a:ln w="28575">
              <a:solidFill>
                <a:schemeClr val="tx1"/>
              </a:solidFill>
              <a:round/>
              <a:headEnd/>
              <a:tailEnd/>
            </a:ln>
          </p:spPr>
          <p:txBody>
            <a:bodyPr lIns="0" tIns="0" rIns="0" bIns="0"/>
            <a:lstStyle/>
            <a:p>
              <a:endParaRPr lang="en-US"/>
            </a:p>
          </p:txBody>
        </p:sp>
        <p:sp>
          <p:nvSpPr>
            <p:cNvPr id="64590" name="Rectangle 66"/>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3</a:t>
              </a:r>
            </a:p>
          </p:txBody>
        </p:sp>
      </p:grpSp>
      <p:grpSp>
        <p:nvGrpSpPr>
          <p:cNvPr id="65606" name="Group 70"/>
          <p:cNvGrpSpPr>
            <a:grpSpLocks/>
          </p:cNvGrpSpPr>
          <p:nvPr/>
        </p:nvGrpSpPr>
        <p:grpSpPr bwMode="auto">
          <a:xfrm>
            <a:off x="3352800" y="5867400"/>
            <a:ext cx="533400" cy="533400"/>
            <a:chOff x="0" y="0"/>
            <a:chExt cx="336" cy="336"/>
          </a:xfrm>
        </p:grpSpPr>
        <p:sp>
          <p:nvSpPr>
            <p:cNvPr id="64587" name="Oval 68"/>
            <p:cNvSpPr>
              <a:spLocks/>
            </p:cNvSpPr>
            <p:nvPr/>
          </p:nvSpPr>
          <p:spPr bwMode="auto">
            <a:xfrm>
              <a:off x="0" y="0"/>
              <a:ext cx="336" cy="336"/>
            </a:xfrm>
            <a:prstGeom prst="ellipse">
              <a:avLst/>
            </a:prstGeom>
            <a:solidFill>
              <a:srgbClr val="D1D1F0"/>
            </a:solidFill>
            <a:ln w="28575">
              <a:solidFill>
                <a:schemeClr val="tx1"/>
              </a:solidFill>
              <a:round/>
              <a:headEnd/>
              <a:tailEnd/>
            </a:ln>
          </p:spPr>
          <p:txBody>
            <a:bodyPr lIns="0" tIns="0" rIns="0" bIns="0"/>
            <a:lstStyle/>
            <a:p>
              <a:endParaRPr lang="en-US"/>
            </a:p>
          </p:txBody>
        </p:sp>
        <p:sp>
          <p:nvSpPr>
            <p:cNvPr id="64588" name="Rectangle 69"/>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4</a:t>
              </a:r>
            </a:p>
          </p:txBody>
        </p:sp>
      </p:grpSp>
      <p:grpSp>
        <p:nvGrpSpPr>
          <p:cNvPr id="65609" name="Group 73"/>
          <p:cNvGrpSpPr>
            <a:grpSpLocks/>
          </p:cNvGrpSpPr>
          <p:nvPr/>
        </p:nvGrpSpPr>
        <p:grpSpPr bwMode="auto">
          <a:xfrm>
            <a:off x="4876800" y="5867400"/>
            <a:ext cx="533400" cy="533400"/>
            <a:chOff x="0" y="0"/>
            <a:chExt cx="336" cy="336"/>
          </a:xfrm>
        </p:grpSpPr>
        <p:sp>
          <p:nvSpPr>
            <p:cNvPr id="64585" name="Oval 71"/>
            <p:cNvSpPr>
              <a:spLocks/>
            </p:cNvSpPr>
            <p:nvPr/>
          </p:nvSpPr>
          <p:spPr bwMode="auto">
            <a:xfrm>
              <a:off x="0" y="0"/>
              <a:ext cx="336" cy="336"/>
            </a:xfrm>
            <a:prstGeom prst="ellipse">
              <a:avLst/>
            </a:prstGeom>
            <a:solidFill>
              <a:srgbClr val="FFFFFF"/>
            </a:solidFill>
            <a:ln w="28575">
              <a:solidFill>
                <a:srgbClr val="FFFFFF"/>
              </a:solidFill>
              <a:round/>
              <a:headEnd/>
              <a:tailEnd/>
            </a:ln>
          </p:spPr>
          <p:txBody>
            <a:bodyPr lIns="0" tIns="0" rIns="0" bIns="0"/>
            <a:lstStyle/>
            <a:p>
              <a:endParaRPr lang="en-US"/>
            </a:p>
          </p:txBody>
        </p:sp>
        <p:sp>
          <p:nvSpPr>
            <p:cNvPr id="64586" name="Rectangle 72"/>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rgbClr val="FFFFFF"/>
                  </a:solidFill>
                  <a:latin typeface="Times New Roman Italic" charset="0"/>
                  <a:cs typeface="Times New Roman Italic" charset="0"/>
                  <a:sym typeface="Times New Roman Italic" charset="0"/>
                </a:rPr>
                <a:t>E</a:t>
              </a:r>
              <a:r>
                <a:rPr lang="en-US" sz="2400" baseline="-25000">
                  <a:solidFill>
                    <a:srgbClr val="FFFFFF"/>
                  </a:solidFill>
                  <a:latin typeface="Times New Roman" pitchFamily="18" charset="0"/>
                  <a:cs typeface="Times New Roman" pitchFamily="18" charset="0"/>
                  <a:sym typeface="Times New Roman" pitchFamily="18" charset="0"/>
                </a:rPr>
                <a:t>5</a:t>
              </a:r>
            </a:p>
          </p:txBody>
        </p:sp>
      </p:grpSp>
      <p:cxnSp>
        <p:nvCxnSpPr>
          <p:cNvPr id="65610" name="AutoShape 74"/>
          <p:cNvCxnSpPr>
            <a:cxnSpLocks noChangeShapeType="1"/>
          </p:cNvCxnSpPr>
          <p:nvPr/>
        </p:nvCxnSpPr>
        <p:spPr bwMode="auto">
          <a:xfrm>
            <a:off x="2705100" y="5067300"/>
            <a:ext cx="0" cy="1066800"/>
          </a:xfrm>
          <a:prstGeom prst="straightConnector1">
            <a:avLst/>
          </a:prstGeom>
          <a:noFill/>
          <a:ln w="28575">
            <a:solidFill>
              <a:schemeClr val="tx1"/>
            </a:solidFill>
            <a:round/>
            <a:headEnd/>
            <a:tailEnd type="triangle" w="lg" len="lg"/>
          </a:ln>
        </p:spPr>
      </p:cxnSp>
      <p:cxnSp>
        <p:nvCxnSpPr>
          <p:cNvPr id="65611" name="AutoShape 75"/>
          <p:cNvCxnSpPr>
            <a:cxnSpLocks noChangeShapeType="1"/>
          </p:cNvCxnSpPr>
          <p:nvPr/>
        </p:nvCxnSpPr>
        <p:spPr bwMode="auto">
          <a:xfrm>
            <a:off x="3619500" y="5067300"/>
            <a:ext cx="0" cy="1066800"/>
          </a:xfrm>
          <a:prstGeom prst="straightConnector1">
            <a:avLst/>
          </a:prstGeom>
          <a:noFill/>
          <a:ln w="28575">
            <a:solidFill>
              <a:schemeClr val="tx1"/>
            </a:solidFill>
            <a:round/>
            <a:headEnd/>
            <a:tailEnd type="triangle" w="lg" len="lg"/>
          </a:ln>
        </p:spPr>
      </p:cxnSp>
      <p:pic>
        <p:nvPicPr>
          <p:cNvPr id="65612" name="Picture 76"/>
          <p:cNvPicPr>
            <a:picLocks noChangeArrowheads="1"/>
          </p:cNvPicPr>
          <p:nvPr/>
        </p:nvPicPr>
        <p:blipFill>
          <a:blip r:embed="rId5" cstate="print"/>
          <a:srcRect/>
          <a:stretch>
            <a:fillRect/>
          </a:stretch>
        </p:blipFill>
        <p:spPr bwMode="auto">
          <a:xfrm>
            <a:off x="6515100" y="3556000"/>
            <a:ext cx="1285875" cy="360363"/>
          </a:xfrm>
          <a:prstGeom prst="rect">
            <a:avLst/>
          </a:prstGeom>
          <a:noFill/>
          <a:ln w="9525">
            <a:noFill/>
            <a:miter lim="800000"/>
            <a:headEnd/>
            <a:tailEnd/>
          </a:ln>
        </p:spPr>
      </p:pic>
      <p:graphicFrame>
        <p:nvGraphicFramePr>
          <p:cNvPr id="65613" name="Group 77"/>
          <p:cNvGraphicFramePr>
            <a:graphicFrameLocks noGrp="1"/>
          </p:cNvGraphicFramePr>
          <p:nvPr/>
        </p:nvGraphicFramePr>
        <p:xfrm>
          <a:off x="5181600" y="4076700"/>
          <a:ext cx="3873500" cy="2641600"/>
        </p:xfrm>
        <a:graphic>
          <a:graphicData uri="http://schemas.openxmlformats.org/drawingml/2006/table">
            <a:tbl>
              <a:tblPr/>
              <a:tblGrid>
                <a:gridCol w="939800"/>
                <a:gridCol w="2087563"/>
                <a:gridCol w="846137"/>
              </a:tblGrid>
              <a:tr h="4826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X</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E</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1013">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umbrella</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0.9</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26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no umbrella</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0.1</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1013">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umbrella</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0.2</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260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no umbrella</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8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0.8</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5667" name="Rectangle 131"/>
          <p:cNvSpPr>
            <a:spLocks/>
          </p:cNvSpPr>
          <p:nvPr/>
        </p:nvSpPr>
        <p:spPr bwMode="auto">
          <a:xfrm>
            <a:off x="431800" y="4127500"/>
            <a:ext cx="4133850" cy="495300"/>
          </a:xfrm>
          <a:prstGeom prst="rect">
            <a:avLst/>
          </a:prstGeom>
          <a:noFill/>
          <a:ln w="12700">
            <a:noFill/>
            <a:miter lim="800000"/>
            <a:headEnd/>
            <a:tailEnd/>
          </a:ln>
        </p:spPr>
        <p:txBody>
          <a:bodyPr wrap="none" lIns="0" tIns="0" rIns="40639" bIns="0">
            <a:spAutoFit/>
          </a:bodyPr>
          <a:lstStyle/>
          <a:p>
            <a:pPr marL="382588" indent="-342900">
              <a:spcBef>
                <a:spcPts val="738"/>
              </a:spcBef>
              <a:buClr>
                <a:srgbClr val="333399"/>
              </a:buClr>
              <a:buSzPct val="100000"/>
              <a:buFont typeface="Wingdings" pitchFamily="2" charset="2"/>
              <a:buChar char="§"/>
            </a:pPr>
            <a:r>
              <a:rPr lang="en-US" sz="2800">
                <a:solidFill>
                  <a:srgbClr val="333399"/>
                </a:solidFill>
                <a:cs typeface="Arial" charset="0"/>
              </a:rPr>
              <a:t>Hidden Markov models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56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656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5667"/>
                                        </p:tgtEl>
                                        <p:attrNameLst>
                                          <p:attrName>style.visibility</p:attrName>
                                        </p:attrNameLst>
                                      </p:cBhvr>
                                      <p:to>
                                        <p:strVal val="visible"/>
                                      </p:to>
                                    </p:set>
                                  </p:childTnLst>
                                </p:cTn>
                              </p:par>
                            </p:childTnLst>
                          </p:cTn>
                        </p:par>
                        <p:par>
                          <p:cTn id="15" fill="hold" nodeType="afterGroup">
                            <p:stCondLst>
                              <p:cond delay="500"/>
                            </p:stCondLst>
                            <p:childTnLst>
                              <p:par>
                                <p:cTn id="16" presetID="1" presetClass="entr" presetSubtype="0" fill="hold" nodeType="afterEffect">
                                  <p:stCondLst>
                                    <p:cond delay="0"/>
                                  </p:stCondLst>
                                  <p:childTnLst>
                                    <p:set>
                                      <p:cBhvr>
                                        <p:cTn id="17" dur="1" fill="hold">
                                          <p:stCondLst>
                                            <p:cond delay="499"/>
                                          </p:stCondLst>
                                        </p:cTn>
                                        <p:tgtEl>
                                          <p:spTgt spid="65575"/>
                                        </p:tgtEl>
                                        <p:attrNameLst>
                                          <p:attrName>style.visibility</p:attrName>
                                        </p:attrNameLst>
                                      </p:cBhvr>
                                      <p:to>
                                        <p:strVal val="visible"/>
                                      </p:to>
                                    </p:set>
                                  </p:childTnLst>
                                </p:cTn>
                              </p:par>
                            </p:childTnLst>
                          </p:cTn>
                        </p:par>
                        <p:par>
                          <p:cTn id="18" fill="hold" nodeType="afterGroup">
                            <p:stCondLst>
                              <p:cond delay="1000"/>
                            </p:stCondLst>
                            <p:childTnLst>
                              <p:par>
                                <p:cTn id="19" presetID="1" presetClass="entr" presetSubtype="0" fill="hold" nodeType="afterEffect">
                                  <p:stCondLst>
                                    <p:cond delay="0"/>
                                  </p:stCondLst>
                                  <p:childTnLst>
                                    <p:set>
                                      <p:cBhvr>
                                        <p:cTn id="20" dur="1" fill="hold">
                                          <p:stCondLst>
                                            <p:cond delay="499"/>
                                          </p:stCondLst>
                                        </p:cTn>
                                        <p:tgtEl>
                                          <p:spTgt spid="65579"/>
                                        </p:tgtEl>
                                        <p:attrNameLst>
                                          <p:attrName>style.visibility</p:attrName>
                                        </p:attrNameLst>
                                      </p:cBhvr>
                                      <p:to>
                                        <p:strVal val="visible"/>
                                      </p:to>
                                    </p:set>
                                  </p:childTnLst>
                                </p:cTn>
                              </p:par>
                            </p:childTnLst>
                          </p:cTn>
                        </p:par>
                        <p:par>
                          <p:cTn id="21" fill="hold" nodeType="afterGroup">
                            <p:stCondLst>
                              <p:cond delay="1500"/>
                            </p:stCondLst>
                            <p:childTnLst>
                              <p:par>
                                <p:cTn id="22" presetID="1" presetClass="entr" presetSubtype="0" fill="hold" grpId="0" nodeType="afterEffect">
                                  <p:stCondLst>
                                    <p:cond delay="0"/>
                                  </p:stCondLst>
                                  <p:childTnLst>
                                    <p:set>
                                      <p:cBhvr>
                                        <p:cTn id="23" dur="1" fill="hold">
                                          <p:stCondLst>
                                            <p:cond delay="499"/>
                                          </p:stCondLst>
                                        </p:cTn>
                                        <p:tgtEl>
                                          <p:spTgt spid="65580"/>
                                        </p:tgtEl>
                                        <p:attrNameLst>
                                          <p:attrName>style.visibility</p:attrName>
                                        </p:attrNameLst>
                                      </p:cBhvr>
                                      <p:to>
                                        <p:strVal val="visible"/>
                                      </p:to>
                                    </p:set>
                                  </p:childTnLst>
                                </p:cTn>
                              </p:par>
                            </p:childTnLst>
                          </p:cTn>
                        </p:par>
                        <p:par>
                          <p:cTn id="24" fill="hold" nodeType="afterGroup">
                            <p:stCondLst>
                              <p:cond delay="2000"/>
                            </p:stCondLst>
                            <p:childTnLst>
                              <p:par>
                                <p:cTn id="25" presetID="1" presetClass="entr" presetSubtype="0" fill="hold" nodeType="afterEffect">
                                  <p:stCondLst>
                                    <p:cond delay="0"/>
                                  </p:stCondLst>
                                  <p:childTnLst>
                                    <p:set>
                                      <p:cBhvr>
                                        <p:cTn id="26" dur="1" fill="hold">
                                          <p:stCondLst>
                                            <p:cond delay="499"/>
                                          </p:stCondLst>
                                        </p:cTn>
                                        <p:tgtEl>
                                          <p:spTgt spid="65583"/>
                                        </p:tgtEl>
                                        <p:attrNameLst>
                                          <p:attrName>style.visibility</p:attrName>
                                        </p:attrNameLst>
                                      </p:cBhvr>
                                      <p:to>
                                        <p:strVal val="visible"/>
                                      </p:to>
                                    </p:set>
                                  </p:childTnLst>
                                </p:cTn>
                              </p:par>
                            </p:childTnLst>
                          </p:cTn>
                        </p:par>
                        <p:par>
                          <p:cTn id="27" fill="hold" nodeType="afterGroup">
                            <p:stCondLst>
                              <p:cond delay="2500"/>
                            </p:stCondLst>
                            <p:childTnLst>
                              <p:par>
                                <p:cTn id="28" presetID="1" presetClass="entr" presetSubtype="0" fill="hold" grpId="0" nodeType="afterEffect">
                                  <p:stCondLst>
                                    <p:cond delay="0"/>
                                  </p:stCondLst>
                                  <p:childTnLst>
                                    <p:set>
                                      <p:cBhvr>
                                        <p:cTn id="29" dur="1" fill="hold">
                                          <p:stCondLst>
                                            <p:cond delay="499"/>
                                          </p:stCondLst>
                                        </p:cTn>
                                        <p:tgtEl>
                                          <p:spTgt spid="65584"/>
                                        </p:tgtEl>
                                        <p:attrNameLst>
                                          <p:attrName>style.visibility</p:attrName>
                                        </p:attrNameLst>
                                      </p:cBhvr>
                                      <p:to>
                                        <p:strVal val="visible"/>
                                      </p:to>
                                    </p:set>
                                  </p:childTnLst>
                                </p:cTn>
                              </p:par>
                            </p:childTnLst>
                          </p:cTn>
                        </p:par>
                        <p:par>
                          <p:cTn id="30" fill="hold" nodeType="afterGroup">
                            <p:stCondLst>
                              <p:cond delay="3000"/>
                            </p:stCondLst>
                            <p:childTnLst>
                              <p:par>
                                <p:cTn id="31" presetID="1" presetClass="entr" presetSubtype="0" fill="hold" nodeType="afterEffect">
                                  <p:stCondLst>
                                    <p:cond delay="0"/>
                                  </p:stCondLst>
                                  <p:childTnLst>
                                    <p:set>
                                      <p:cBhvr>
                                        <p:cTn id="32" dur="1" fill="hold">
                                          <p:stCondLst>
                                            <p:cond delay="499"/>
                                          </p:stCondLst>
                                        </p:cTn>
                                        <p:tgtEl>
                                          <p:spTgt spid="65587"/>
                                        </p:tgtEl>
                                        <p:attrNameLst>
                                          <p:attrName>style.visibility</p:attrName>
                                        </p:attrNameLst>
                                      </p:cBhvr>
                                      <p:to>
                                        <p:strVal val="visible"/>
                                      </p:to>
                                    </p:set>
                                  </p:childTnLst>
                                </p:cTn>
                              </p:par>
                            </p:childTnLst>
                          </p:cTn>
                        </p:par>
                        <p:par>
                          <p:cTn id="33" fill="hold" nodeType="afterGroup">
                            <p:stCondLst>
                              <p:cond delay="3500"/>
                            </p:stCondLst>
                            <p:childTnLst>
                              <p:par>
                                <p:cTn id="34" presetID="1" presetClass="entr" presetSubtype="0" fill="hold" grpId="0" nodeType="afterEffect">
                                  <p:stCondLst>
                                    <p:cond delay="0"/>
                                  </p:stCondLst>
                                  <p:childTnLst>
                                    <p:set>
                                      <p:cBhvr>
                                        <p:cTn id="35" dur="1" fill="hold">
                                          <p:stCondLst>
                                            <p:cond delay="499"/>
                                          </p:stCondLst>
                                        </p:cTn>
                                        <p:tgtEl>
                                          <p:spTgt spid="65588"/>
                                        </p:tgtEl>
                                        <p:attrNameLst>
                                          <p:attrName>style.visibility</p:attrName>
                                        </p:attrNameLst>
                                      </p:cBhvr>
                                      <p:to>
                                        <p:strVal val="visible"/>
                                      </p:to>
                                    </p:set>
                                  </p:childTnLst>
                                </p:cTn>
                              </p:par>
                            </p:childTnLst>
                          </p:cTn>
                        </p:par>
                        <p:par>
                          <p:cTn id="36" fill="hold" nodeType="afterGroup">
                            <p:stCondLst>
                              <p:cond delay="4000"/>
                            </p:stCondLst>
                            <p:childTnLst>
                              <p:par>
                                <p:cTn id="37" presetID="1" presetClass="entr" presetSubtype="0" fill="hold" nodeType="afterEffect">
                                  <p:stCondLst>
                                    <p:cond delay="0"/>
                                  </p:stCondLst>
                                  <p:childTnLst>
                                    <p:set>
                                      <p:cBhvr>
                                        <p:cTn id="38" dur="1" fill="hold">
                                          <p:stCondLst>
                                            <p:cond delay="499"/>
                                          </p:stCondLst>
                                        </p:cTn>
                                        <p:tgtEl>
                                          <p:spTgt spid="65591"/>
                                        </p:tgtEl>
                                        <p:attrNameLst>
                                          <p:attrName>style.visibility</p:attrName>
                                        </p:attrNameLst>
                                      </p:cBhvr>
                                      <p:to>
                                        <p:strVal val="visible"/>
                                      </p:to>
                                    </p:set>
                                  </p:childTnLst>
                                </p:cTn>
                              </p:par>
                            </p:childTnLst>
                          </p:cTn>
                        </p:par>
                        <p:par>
                          <p:cTn id="39" fill="hold" nodeType="afterGroup">
                            <p:stCondLst>
                              <p:cond delay="4500"/>
                            </p:stCondLst>
                            <p:childTnLst>
                              <p:par>
                                <p:cTn id="40" presetID="1" presetClass="entr" presetSubtype="0" fill="hold" grpId="0" nodeType="afterEffect">
                                  <p:stCondLst>
                                    <p:cond delay="0"/>
                                  </p:stCondLst>
                                  <p:childTnLst>
                                    <p:set>
                                      <p:cBhvr>
                                        <p:cTn id="41" dur="1" fill="hold">
                                          <p:stCondLst>
                                            <p:cond delay="499"/>
                                          </p:stCondLst>
                                        </p:cTn>
                                        <p:tgtEl>
                                          <p:spTgt spid="65592"/>
                                        </p:tgtEl>
                                        <p:attrNameLst>
                                          <p:attrName>style.visibility</p:attrName>
                                        </p:attrNameLst>
                                      </p:cBhvr>
                                      <p:to>
                                        <p:strVal val="visible"/>
                                      </p:to>
                                    </p:set>
                                  </p:childTnLst>
                                </p:cTn>
                              </p:par>
                            </p:childTnLst>
                          </p:cTn>
                        </p:par>
                        <p:par>
                          <p:cTn id="42" fill="hold" nodeType="afterGroup">
                            <p:stCondLst>
                              <p:cond delay="5000"/>
                            </p:stCondLst>
                            <p:childTnLst>
                              <p:par>
                                <p:cTn id="43" presetID="1" presetClass="entr" presetSubtype="0" fill="hold" grpId="0" nodeType="afterEffect">
                                  <p:stCondLst>
                                    <p:cond delay="0"/>
                                  </p:stCondLst>
                                  <p:childTnLst>
                                    <p:set>
                                      <p:cBhvr>
                                        <p:cTn id="44" dur="1" fill="hold">
                                          <p:stCondLst>
                                            <p:cond delay="499"/>
                                          </p:stCondLst>
                                        </p:cTn>
                                        <p:tgtEl>
                                          <p:spTgt spid="65593"/>
                                        </p:tgtEl>
                                        <p:attrNameLst>
                                          <p:attrName>style.visibility</p:attrName>
                                        </p:attrNameLst>
                                      </p:cBhvr>
                                      <p:to>
                                        <p:strVal val="visible"/>
                                      </p:to>
                                    </p:set>
                                  </p:childTnLst>
                                </p:cTn>
                              </p:par>
                            </p:childTnLst>
                          </p:cTn>
                        </p:par>
                        <p:par>
                          <p:cTn id="45" fill="hold" nodeType="afterGroup">
                            <p:stCondLst>
                              <p:cond delay="5500"/>
                            </p:stCondLst>
                            <p:childTnLst>
                              <p:par>
                                <p:cTn id="46" presetID="1" presetClass="entr" presetSubtype="0" fill="hold" nodeType="afterEffect">
                                  <p:stCondLst>
                                    <p:cond delay="0"/>
                                  </p:stCondLst>
                                  <p:childTnLst>
                                    <p:set>
                                      <p:cBhvr>
                                        <p:cTn id="47" dur="1" fill="hold">
                                          <p:stCondLst>
                                            <p:cond delay="499"/>
                                          </p:stCondLst>
                                        </p:cTn>
                                        <p:tgtEl>
                                          <p:spTgt spid="65596"/>
                                        </p:tgtEl>
                                        <p:attrNameLst>
                                          <p:attrName>style.visibility</p:attrName>
                                        </p:attrNameLst>
                                      </p:cBhvr>
                                      <p:to>
                                        <p:strVal val="visible"/>
                                      </p:to>
                                    </p:set>
                                  </p:childTnLst>
                                </p:cTn>
                              </p:par>
                            </p:childTnLst>
                          </p:cTn>
                        </p:par>
                        <p:par>
                          <p:cTn id="48" fill="hold" nodeType="afterGroup">
                            <p:stCondLst>
                              <p:cond delay="6000"/>
                            </p:stCondLst>
                            <p:childTnLst>
                              <p:par>
                                <p:cTn id="49" presetID="1" presetClass="entr" presetSubtype="0" fill="hold" grpId="0" nodeType="afterEffect">
                                  <p:stCondLst>
                                    <p:cond delay="0"/>
                                  </p:stCondLst>
                                  <p:childTnLst>
                                    <p:set>
                                      <p:cBhvr>
                                        <p:cTn id="50" dur="1" fill="hold">
                                          <p:stCondLst>
                                            <p:cond delay="499"/>
                                          </p:stCondLst>
                                        </p:cTn>
                                        <p:tgtEl>
                                          <p:spTgt spid="65597"/>
                                        </p:tgtEl>
                                        <p:attrNameLst>
                                          <p:attrName>style.visibility</p:attrName>
                                        </p:attrNameLst>
                                      </p:cBhvr>
                                      <p:to>
                                        <p:strVal val="visible"/>
                                      </p:to>
                                    </p:set>
                                  </p:childTnLst>
                                </p:cTn>
                              </p:par>
                            </p:childTnLst>
                          </p:cTn>
                        </p:par>
                        <p:par>
                          <p:cTn id="51" fill="hold" nodeType="afterGroup">
                            <p:stCondLst>
                              <p:cond delay="6500"/>
                            </p:stCondLst>
                            <p:childTnLst>
                              <p:par>
                                <p:cTn id="52" presetID="1" presetClass="entr" presetSubtype="0" fill="hold" nodeType="afterEffect">
                                  <p:stCondLst>
                                    <p:cond delay="0"/>
                                  </p:stCondLst>
                                  <p:childTnLst>
                                    <p:set>
                                      <p:cBhvr>
                                        <p:cTn id="53" dur="1" fill="hold">
                                          <p:stCondLst>
                                            <p:cond delay="499"/>
                                          </p:stCondLst>
                                        </p:cTn>
                                        <p:tgtEl>
                                          <p:spTgt spid="65600"/>
                                        </p:tgtEl>
                                        <p:attrNameLst>
                                          <p:attrName>style.visibility</p:attrName>
                                        </p:attrNameLst>
                                      </p:cBhvr>
                                      <p:to>
                                        <p:strVal val="visible"/>
                                      </p:to>
                                    </p:set>
                                  </p:childTnLst>
                                </p:cTn>
                              </p:par>
                            </p:childTnLst>
                          </p:cTn>
                        </p:par>
                        <p:par>
                          <p:cTn id="54" fill="hold" nodeType="afterGroup">
                            <p:stCondLst>
                              <p:cond delay="7000"/>
                            </p:stCondLst>
                            <p:childTnLst>
                              <p:par>
                                <p:cTn id="55" presetID="1" presetClass="entr" presetSubtype="0" fill="hold" nodeType="afterEffect">
                                  <p:stCondLst>
                                    <p:cond delay="0"/>
                                  </p:stCondLst>
                                  <p:childTnLst>
                                    <p:set>
                                      <p:cBhvr>
                                        <p:cTn id="56" dur="1" fill="hold">
                                          <p:stCondLst>
                                            <p:cond delay="499"/>
                                          </p:stCondLst>
                                        </p:cTn>
                                        <p:tgtEl>
                                          <p:spTgt spid="65603"/>
                                        </p:tgtEl>
                                        <p:attrNameLst>
                                          <p:attrName>style.visibility</p:attrName>
                                        </p:attrNameLst>
                                      </p:cBhvr>
                                      <p:to>
                                        <p:strVal val="visible"/>
                                      </p:to>
                                    </p:set>
                                  </p:childTnLst>
                                </p:cTn>
                              </p:par>
                            </p:childTnLst>
                          </p:cTn>
                        </p:par>
                        <p:par>
                          <p:cTn id="57" fill="hold" nodeType="afterGroup">
                            <p:stCondLst>
                              <p:cond delay="7500"/>
                            </p:stCondLst>
                            <p:childTnLst>
                              <p:par>
                                <p:cTn id="58" presetID="1" presetClass="entr" presetSubtype="0" fill="hold" nodeType="afterEffect">
                                  <p:stCondLst>
                                    <p:cond delay="0"/>
                                  </p:stCondLst>
                                  <p:childTnLst>
                                    <p:set>
                                      <p:cBhvr>
                                        <p:cTn id="59" dur="1" fill="hold">
                                          <p:stCondLst>
                                            <p:cond delay="499"/>
                                          </p:stCondLst>
                                        </p:cTn>
                                        <p:tgtEl>
                                          <p:spTgt spid="65606"/>
                                        </p:tgtEl>
                                        <p:attrNameLst>
                                          <p:attrName>style.visibility</p:attrName>
                                        </p:attrNameLst>
                                      </p:cBhvr>
                                      <p:to>
                                        <p:strVal val="visible"/>
                                      </p:to>
                                    </p:set>
                                  </p:childTnLst>
                                </p:cTn>
                              </p:par>
                            </p:childTnLst>
                          </p:cTn>
                        </p:par>
                        <p:par>
                          <p:cTn id="60" fill="hold" nodeType="afterGroup">
                            <p:stCondLst>
                              <p:cond delay="8000"/>
                            </p:stCondLst>
                            <p:childTnLst>
                              <p:par>
                                <p:cTn id="61" presetID="1" presetClass="entr" presetSubtype="0" fill="hold" nodeType="afterEffect">
                                  <p:stCondLst>
                                    <p:cond delay="0"/>
                                  </p:stCondLst>
                                  <p:childTnLst>
                                    <p:set>
                                      <p:cBhvr>
                                        <p:cTn id="62" dur="1" fill="hold">
                                          <p:stCondLst>
                                            <p:cond delay="499"/>
                                          </p:stCondLst>
                                        </p:cTn>
                                        <p:tgtEl>
                                          <p:spTgt spid="65609"/>
                                        </p:tgtEl>
                                        <p:attrNameLst>
                                          <p:attrName>style.visibility</p:attrName>
                                        </p:attrNameLst>
                                      </p:cBhvr>
                                      <p:to>
                                        <p:strVal val="visible"/>
                                      </p:to>
                                    </p:set>
                                  </p:childTnLst>
                                </p:cTn>
                              </p:par>
                            </p:childTnLst>
                          </p:cTn>
                        </p:par>
                        <p:par>
                          <p:cTn id="63" fill="hold" nodeType="afterGroup">
                            <p:stCondLst>
                              <p:cond delay="8500"/>
                            </p:stCondLst>
                            <p:childTnLst>
                              <p:par>
                                <p:cTn id="64" presetID="1" presetClass="entr" presetSubtype="0" fill="hold" grpId="0" nodeType="afterEffect">
                                  <p:stCondLst>
                                    <p:cond delay="0"/>
                                  </p:stCondLst>
                                  <p:childTnLst>
                                    <p:set>
                                      <p:cBhvr>
                                        <p:cTn id="65" dur="1" fill="hold">
                                          <p:stCondLst>
                                            <p:cond delay="499"/>
                                          </p:stCondLst>
                                        </p:cTn>
                                        <p:tgtEl>
                                          <p:spTgt spid="65610"/>
                                        </p:tgtEl>
                                        <p:attrNameLst>
                                          <p:attrName>style.visibility</p:attrName>
                                        </p:attrNameLst>
                                      </p:cBhvr>
                                      <p:to>
                                        <p:strVal val="visible"/>
                                      </p:to>
                                    </p:set>
                                  </p:childTnLst>
                                </p:cTn>
                              </p:par>
                            </p:childTnLst>
                          </p:cTn>
                        </p:par>
                        <p:par>
                          <p:cTn id="66" fill="hold" nodeType="afterGroup">
                            <p:stCondLst>
                              <p:cond delay="9000"/>
                            </p:stCondLst>
                            <p:childTnLst>
                              <p:par>
                                <p:cTn id="67" presetID="1" presetClass="entr" presetSubtype="0" fill="hold" grpId="0" nodeType="afterEffect">
                                  <p:stCondLst>
                                    <p:cond delay="0"/>
                                  </p:stCondLst>
                                  <p:childTnLst>
                                    <p:set>
                                      <p:cBhvr>
                                        <p:cTn id="68" dur="1" fill="hold">
                                          <p:stCondLst>
                                            <p:cond delay="499"/>
                                          </p:stCondLst>
                                        </p:cTn>
                                        <p:tgtEl>
                                          <p:spTgt spid="656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80" grpId="0" animBg="1"/>
      <p:bldP spid="65584" grpId="0" animBg="1"/>
      <p:bldP spid="65588" grpId="0" animBg="1"/>
      <p:bldP spid="65592" grpId="0" animBg="1"/>
      <p:bldP spid="65593" grpId="0" animBg="1"/>
      <p:bldP spid="65597" grpId="0" animBg="1"/>
      <p:bldP spid="65610" grpId="0" animBg="1"/>
      <p:bldP spid="65611" grpId="0" animBg="1"/>
      <p:bldP spid="65667"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65539" name="Rectangle 2"/>
          <p:cNvSpPr>
            <a:spLocks noGrp="1" noChangeArrowheads="1"/>
          </p:cNvSpPr>
          <p:nvPr>
            <p:ph type="title"/>
          </p:nvPr>
        </p:nvSpPr>
        <p:spPr>
          <a:xfrm>
            <a:off x="457200" y="152400"/>
            <a:ext cx="8229600" cy="1295400"/>
          </a:xfrm>
        </p:spPr>
        <p:txBody>
          <a:bodyPr rIns="132080"/>
          <a:lstStyle/>
          <a:p>
            <a:pPr indent="0" eaLnBrk="1" hangingPunct="1"/>
            <a:r>
              <a:rPr lang="en-US" smtClean="0"/>
              <a:t>Recap: Filtering</a:t>
            </a:r>
          </a:p>
        </p:txBody>
      </p:sp>
      <p:sp>
        <p:nvSpPr>
          <p:cNvPr id="65540" name="Rectangle 3"/>
          <p:cNvSpPr>
            <a:spLocks noGrp="1" noChangeArrowheads="1"/>
          </p:cNvSpPr>
          <p:nvPr>
            <p:ph type="body" idx="1"/>
          </p:nvPr>
        </p:nvSpPr>
        <p:spPr>
          <a:xfrm>
            <a:off x="457200" y="1447800"/>
            <a:ext cx="8229600" cy="5410200"/>
          </a:xfrm>
        </p:spPr>
        <p:txBody>
          <a:bodyPr rIns="132080"/>
          <a:lstStyle/>
          <a:p>
            <a:pPr eaLnBrk="1" hangingPunct="1"/>
            <a:r>
              <a:rPr lang="en-US" sz="800" smtClean="0"/>
              <a:t/>
            </a:r>
            <a:br>
              <a:rPr lang="en-US" sz="800" smtClean="0"/>
            </a:br>
            <a:r>
              <a:rPr lang="en-US" sz="2400" smtClean="0">
                <a:latin typeface="Arial Bold" charset="0"/>
                <a:cs typeface="Arial Bold" charset="0"/>
                <a:sym typeface="Arial Bold" charset="0"/>
              </a:rPr>
              <a:t>Elapse time:</a:t>
            </a:r>
            <a:r>
              <a:rPr lang="en-US" sz="2400" smtClean="0"/>
              <a:t> compute P( X</a:t>
            </a:r>
            <a:r>
              <a:rPr lang="en-US" sz="2400" baseline="-25000" smtClean="0"/>
              <a:t>t </a:t>
            </a:r>
            <a:r>
              <a:rPr lang="en-US" sz="2400" smtClean="0"/>
              <a:t>| e</a:t>
            </a:r>
            <a:r>
              <a:rPr lang="en-US" sz="2400" baseline="-25000" smtClean="0"/>
              <a:t>1:t-1 </a:t>
            </a:r>
            <a:r>
              <a:rPr lang="en-US" sz="2400" smtClean="0"/>
              <a:t>)</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latin typeface="Arial Bold" charset="0"/>
                <a:cs typeface="Arial Bold" charset="0"/>
                <a:sym typeface="Arial Bold" charset="0"/>
              </a:rPr>
              <a:t>Observe: </a:t>
            </a:r>
            <a:r>
              <a:rPr lang="en-US" sz="2400" smtClean="0"/>
              <a:t>compute P( X</a:t>
            </a:r>
            <a:r>
              <a:rPr lang="en-US" sz="2400" baseline="-25000" smtClean="0"/>
              <a:t>t </a:t>
            </a:r>
            <a:r>
              <a:rPr lang="en-US" sz="2400" smtClean="0"/>
              <a:t>| e</a:t>
            </a:r>
            <a:r>
              <a:rPr lang="en-US" sz="2400" baseline="-25000" smtClean="0"/>
              <a:t>1:t </a:t>
            </a:r>
            <a:r>
              <a:rPr lang="en-US" sz="2400" smtClean="0"/>
              <a:t>)</a:t>
            </a:r>
          </a:p>
        </p:txBody>
      </p:sp>
      <p:grpSp>
        <p:nvGrpSpPr>
          <p:cNvPr id="65541" name="Group 6"/>
          <p:cNvGrpSpPr>
            <a:grpSpLocks/>
          </p:cNvGrpSpPr>
          <p:nvPr/>
        </p:nvGrpSpPr>
        <p:grpSpPr bwMode="auto">
          <a:xfrm>
            <a:off x="2171700" y="4572000"/>
            <a:ext cx="533400" cy="533400"/>
            <a:chOff x="0" y="0"/>
            <a:chExt cx="336" cy="336"/>
          </a:xfrm>
        </p:grpSpPr>
        <p:sp>
          <p:nvSpPr>
            <p:cNvPr id="65570" name="Oval 4"/>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65571" name="Rectangle 5"/>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2</a:t>
              </a:r>
            </a:p>
          </p:txBody>
        </p:sp>
      </p:grpSp>
      <p:cxnSp>
        <p:nvCxnSpPr>
          <p:cNvPr id="65542" name="AutoShape 7"/>
          <p:cNvCxnSpPr>
            <a:cxnSpLocks noChangeShapeType="1"/>
          </p:cNvCxnSpPr>
          <p:nvPr/>
        </p:nvCxnSpPr>
        <p:spPr bwMode="auto">
          <a:xfrm>
            <a:off x="2438400" y="4838700"/>
            <a:ext cx="0" cy="838200"/>
          </a:xfrm>
          <a:prstGeom prst="straightConnector1">
            <a:avLst/>
          </a:prstGeom>
          <a:noFill/>
          <a:ln w="28575">
            <a:solidFill>
              <a:schemeClr val="tx1"/>
            </a:solidFill>
            <a:round/>
            <a:headEnd/>
            <a:tailEnd type="triangle" w="lg" len="lg"/>
          </a:ln>
        </p:spPr>
      </p:cxnSp>
      <p:grpSp>
        <p:nvGrpSpPr>
          <p:cNvPr id="65543" name="Group 10"/>
          <p:cNvGrpSpPr>
            <a:grpSpLocks/>
          </p:cNvGrpSpPr>
          <p:nvPr/>
        </p:nvGrpSpPr>
        <p:grpSpPr bwMode="auto">
          <a:xfrm>
            <a:off x="685800" y="5410200"/>
            <a:ext cx="533400" cy="533400"/>
            <a:chOff x="0" y="0"/>
            <a:chExt cx="336" cy="336"/>
          </a:xfrm>
        </p:grpSpPr>
        <p:sp>
          <p:nvSpPr>
            <p:cNvPr id="65568" name="Oval 8"/>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65569" name="Rectangle 9"/>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1</a:t>
              </a:r>
            </a:p>
          </p:txBody>
        </p:sp>
      </p:grpSp>
      <p:cxnSp>
        <p:nvCxnSpPr>
          <p:cNvPr id="65544" name="AutoShape 11"/>
          <p:cNvCxnSpPr>
            <a:cxnSpLocks noChangeShapeType="1"/>
          </p:cNvCxnSpPr>
          <p:nvPr/>
        </p:nvCxnSpPr>
        <p:spPr bwMode="auto">
          <a:xfrm rot="10800000" flipH="1">
            <a:off x="952500" y="4838700"/>
            <a:ext cx="1485900" cy="0"/>
          </a:xfrm>
          <a:prstGeom prst="straightConnector1">
            <a:avLst/>
          </a:prstGeom>
          <a:noFill/>
          <a:ln w="28575">
            <a:solidFill>
              <a:schemeClr val="tx1"/>
            </a:solidFill>
            <a:round/>
            <a:headEnd/>
            <a:tailEnd type="triangle" w="lg" len="lg"/>
          </a:ln>
        </p:spPr>
      </p:cxnSp>
      <p:grpSp>
        <p:nvGrpSpPr>
          <p:cNvPr id="65545" name="Group 14"/>
          <p:cNvGrpSpPr>
            <a:grpSpLocks/>
          </p:cNvGrpSpPr>
          <p:nvPr/>
        </p:nvGrpSpPr>
        <p:grpSpPr bwMode="auto">
          <a:xfrm>
            <a:off x="685800" y="4572000"/>
            <a:ext cx="533400" cy="533400"/>
            <a:chOff x="0" y="0"/>
            <a:chExt cx="336" cy="336"/>
          </a:xfrm>
        </p:grpSpPr>
        <p:sp>
          <p:nvSpPr>
            <p:cNvPr id="65566" name="Oval 12"/>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65567" name="Rectangle 13"/>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p>
          </p:txBody>
        </p:sp>
      </p:grpSp>
      <p:cxnSp>
        <p:nvCxnSpPr>
          <p:cNvPr id="65546" name="AutoShape 15"/>
          <p:cNvCxnSpPr>
            <a:cxnSpLocks noChangeShapeType="1"/>
          </p:cNvCxnSpPr>
          <p:nvPr/>
        </p:nvCxnSpPr>
        <p:spPr bwMode="auto">
          <a:xfrm>
            <a:off x="952500" y="4838700"/>
            <a:ext cx="0" cy="838200"/>
          </a:xfrm>
          <a:prstGeom prst="straightConnector1">
            <a:avLst/>
          </a:prstGeom>
          <a:noFill/>
          <a:ln w="28575">
            <a:solidFill>
              <a:schemeClr val="tx1"/>
            </a:solidFill>
            <a:round/>
            <a:headEnd/>
            <a:tailEnd type="triangle" w="lg" len="lg"/>
          </a:ln>
        </p:spPr>
      </p:cxnSp>
      <p:grpSp>
        <p:nvGrpSpPr>
          <p:cNvPr id="65547" name="Group 18"/>
          <p:cNvGrpSpPr>
            <a:grpSpLocks/>
          </p:cNvGrpSpPr>
          <p:nvPr/>
        </p:nvGrpSpPr>
        <p:grpSpPr bwMode="auto">
          <a:xfrm>
            <a:off x="2171700" y="5410200"/>
            <a:ext cx="533400" cy="533400"/>
            <a:chOff x="0" y="0"/>
            <a:chExt cx="336" cy="336"/>
          </a:xfrm>
        </p:grpSpPr>
        <p:sp>
          <p:nvSpPr>
            <p:cNvPr id="65564" name="Oval 16"/>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65565" name="Rectangle 17"/>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2</a:t>
              </a:r>
            </a:p>
          </p:txBody>
        </p:sp>
      </p:grpSp>
      <p:sp>
        <p:nvSpPr>
          <p:cNvPr id="65548" name="Line 19"/>
          <p:cNvSpPr>
            <a:spLocks noChangeShapeType="1"/>
          </p:cNvSpPr>
          <p:nvPr/>
        </p:nvSpPr>
        <p:spPr bwMode="auto">
          <a:xfrm>
            <a:off x="533400" y="4267200"/>
            <a:ext cx="7848600" cy="1588"/>
          </a:xfrm>
          <a:prstGeom prst="line">
            <a:avLst/>
          </a:prstGeom>
          <a:noFill/>
          <a:ln w="9525">
            <a:solidFill>
              <a:schemeClr val="tx1"/>
            </a:solidFill>
            <a:round/>
            <a:headEnd/>
            <a:tailEnd/>
          </a:ln>
        </p:spPr>
        <p:txBody>
          <a:bodyPr lIns="0" tIns="0" rIns="0" bIns="0"/>
          <a:lstStyle/>
          <a:p>
            <a:endParaRPr lang="en-US"/>
          </a:p>
        </p:txBody>
      </p:sp>
      <p:sp>
        <p:nvSpPr>
          <p:cNvPr id="65549" name="Rectangle 20"/>
          <p:cNvSpPr>
            <a:spLocks/>
          </p:cNvSpPr>
          <p:nvPr/>
        </p:nvSpPr>
        <p:spPr bwMode="auto">
          <a:xfrm>
            <a:off x="5991225" y="4724400"/>
            <a:ext cx="1184275" cy="355600"/>
          </a:xfrm>
          <a:prstGeom prst="rect">
            <a:avLst/>
          </a:prstGeom>
          <a:noFill/>
          <a:ln w="12700">
            <a:noFill/>
            <a:miter lim="800000"/>
            <a:headEnd/>
            <a:tailEnd/>
          </a:ln>
        </p:spPr>
        <p:txBody>
          <a:bodyPr wrap="none" lIns="0" tIns="0" rIns="40639" bIns="0">
            <a:spAutoFit/>
          </a:bodyPr>
          <a:lstStyle/>
          <a:p>
            <a:pPr marL="39688" algn="ctr"/>
            <a:r>
              <a:rPr lang="en-US">
                <a:solidFill>
                  <a:schemeClr val="tx1"/>
                </a:solidFill>
                <a:cs typeface="Arial" charset="0"/>
              </a:rPr>
              <a:t>&lt;0.5, 0.5&gt;</a:t>
            </a:r>
          </a:p>
        </p:txBody>
      </p:sp>
      <p:sp>
        <p:nvSpPr>
          <p:cNvPr id="65550" name="Rectangle 21"/>
          <p:cNvSpPr>
            <a:spLocks/>
          </p:cNvSpPr>
          <p:nvPr/>
        </p:nvSpPr>
        <p:spPr bwMode="auto">
          <a:xfrm>
            <a:off x="4986338" y="4343400"/>
            <a:ext cx="2744787" cy="355600"/>
          </a:xfrm>
          <a:prstGeom prst="rect">
            <a:avLst/>
          </a:prstGeom>
          <a:noFill/>
          <a:ln w="12700">
            <a:noFill/>
            <a:miter lim="800000"/>
            <a:headEnd/>
            <a:tailEnd/>
          </a:ln>
        </p:spPr>
        <p:txBody>
          <a:bodyPr wrap="none" lIns="0" tIns="0" rIns="40639" bIns="0">
            <a:spAutoFit/>
          </a:bodyPr>
          <a:lstStyle/>
          <a:p>
            <a:pPr marL="39688" algn="ctr"/>
            <a:r>
              <a:rPr lang="en-US">
                <a:solidFill>
                  <a:schemeClr val="tx1"/>
                </a:solidFill>
                <a:latin typeface="Arial Bold" charset="0"/>
                <a:cs typeface="Arial Bold" charset="0"/>
                <a:sym typeface="Arial Bold" charset="0"/>
              </a:rPr>
              <a:t>Belief: &lt;P(rain), P(sun)&gt;</a:t>
            </a:r>
          </a:p>
        </p:txBody>
      </p:sp>
      <p:pic>
        <p:nvPicPr>
          <p:cNvPr id="65551" name="Picture 22"/>
          <p:cNvPicPr>
            <a:picLocks noChangeArrowheads="1"/>
          </p:cNvPicPr>
          <p:nvPr/>
        </p:nvPicPr>
        <p:blipFill>
          <a:blip r:embed="rId3" cstate="print"/>
          <a:srcRect/>
          <a:stretch>
            <a:fillRect/>
          </a:stretch>
        </p:blipFill>
        <p:spPr bwMode="auto">
          <a:xfrm>
            <a:off x="4927600" y="4800600"/>
            <a:ext cx="685800" cy="279400"/>
          </a:xfrm>
          <a:prstGeom prst="rect">
            <a:avLst/>
          </a:prstGeom>
          <a:noFill/>
          <a:ln w="9525">
            <a:noFill/>
            <a:miter lim="800000"/>
            <a:headEnd/>
            <a:tailEnd/>
          </a:ln>
        </p:spPr>
      </p:pic>
      <p:pic>
        <p:nvPicPr>
          <p:cNvPr id="65552" name="Picture 23"/>
          <p:cNvPicPr>
            <a:picLocks noChangeArrowheads="1"/>
          </p:cNvPicPr>
          <p:nvPr/>
        </p:nvPicPr>
        <p:blipFill>
          <a:blip r:embed="rId4" cstate="print"/>
          <a:srcRect/>
          <a:stretch>
            <a:fillRect/>
          </a:stretch>
        </p:blipFill>
        <p:spPr bwMode="auto">
          <a:xfrm>
            <a:off x="3098800" y="5283200"/>
            <a:ext cx="2514600" cy="279400"/>
          </a:xfrm>
          <a:prstGeom prst="rect">
            <a:avLst/>
          </a:prstGeom>
          <a:noFill/>
          <a:ln w="9525">
            <a:noFill/>
            <a:miter lim="800000"/>
            <a:headEnd/>
            <a:tailEnd/>
          </a:ln>
        </p:spPr>
      </p:pic>
      <p:pic>
        <p:nvPicPr>
          <p:cNvPr id="65553" name="Picture 24"/>
          <p:cNvPicPr>
            <a:picLocks noChangeArrowheads="1"/>
          </p:cNvPicPr>
          <p:nvPr/>
        </p:nvPicPr>
        <p:blipFill>
          <a:blip r:embed="rId5" cstate="print"/>
          <a:srcRect/>
          <a:stretch>
            <a:fillRect/>
          </a:stretch>
        </p:blipFill>
        <p:spPr bwMode="auto">
          <a:xfrm>
            <a:off x="3098800" y="5791200"/>
            <a:ext cx="2514600" cy="279400"/>
          </a:xfrm>
          <a:prstGeom prst="rect">
            <a:avLst/>
          </a:prstGeom>
          <a:noFill/>
          <a:ln w="9525">
            <a:noFill/>
            <a:miter lim="800000"/>
            <a:headEnd/>
            <a:tailEnd/>
          </a:ln>
        </p:spPr>
      </p:pic>
      <p:sp>
        <p:nvSpPr>
          <p:cNvPr id="65554" name="Rectangle 25"/>
          <p:cNvSpPr>
            <a:spLocks/>
          </p:cNvSpPr>
          <p:nvPr/>
        </p:nvSpPr>
        <p:spPr bwMode="auto">
          <a:xfrm>
            <a:off x="5864225" y="5181600"/>
            <a:ext cx="1439863" cy="355600"/>
          </a:xfrm>
          <a:prstGeom prst="rect">
            <a:avLst/>
          </a:prstGeom>
          <a:noFill/>
          <a:ln w="12700">
            <a:noFill/>
            <a:miter lim="800000"/>
            <a:headEnd/>
            <a:tailEnd/>
          </a:ln>
        </p:spPr>
        <p:txBody>
          <a:bodyPr wrap="none" lIns="0" tIns="0" rIns="40639" bIns="0">
            <a:spAutoFit/>
          </a:bodyPr>
          <a:lstStyle/>
          <a:p>
            <a:pPr marL="39688" algn="ctr"/>
            <a:r>
              <a:rPr lang="en-US">
                <a:solidFill>
                  <a:schemeClr val="tx1"/>
                </a:solidFill>
                <a:cs typeface="Arial" charset="0"/>
              </a:rPr>
              <a:t>&lt;0.82, 0.18&gt;</a:t>
            </a:r>
          </a:p>
        </p:txBody>
      </p:sp>
      <p:sp>
        <p:nvSpPr>
          <p:cNvPr id="65555" name="Rectangle 26"/>
          <p:cNvSpPr>
            <a:spLocks/>
          </p:cNvSpPr>
          <p:nvPr/>
        </p:nvSpPr>
        <p:spPr bwMode="auto">
          <a:xfrm>
            <a:off x="5864225" y="5715000"/>
            <a:ext cx="1439863" cy="355600"/>
          </a:xfrm>
          <a:prstGeom prst="rect">
            <a:avLst/>
          </a:prstGeom>
          <a:noFill/>
          <a:ln w="12700">
            <a:noFill/>
            <a:miter lim="800000"/>
            <a:headEnd/>
            <a:tailEnd/>
          </a:ln>
        </p:spPr>
        <p:txBody>
          <a:bodyPr wrap="none" lIns="0" tIns="0" rIns="40639" bIns="0">
            <a:spAutoFit/>
          </a:bodyPr>
          <a:lstStyle/>
          <a:p>
            <a:pPr marL="39688" algn="ctr"/>
            <a:r>
              <a:rPr lang="en-US">
                <a:solidFill>
                  <a:schemeClr val="tx1"/>
                </a:solidFill>
                <a:cs typeface="Arial" charset="0"/>
              </a:rPr>
              <a:t>&lt;0.63, 0.37&gt;</a:t>
            </a:r>
          </a:p>
        </p:txBody>
      </p:sp>
      <p:sp>
        <p:nvSpPr>
          <p:cNvPr id="65556" name="Rectangle 27"/>
          <p:cNvSpPr>
            <a:spLocks/>
          </p:cNvSpPr>
          <p:nvPr/>
        </p:nvSpPr>
        <p:spPr bwMode="auto">
          <a:xfrm>
            <a:off x="5864225" y="6183313"/>
            <a:ext cx="1439863" cy="355600"/>
          </a:xfrm>
          <a:prstGeom prst="rect">
            <a:avLst/>
          </a:prstGeom>
          <a:noFill/>
          <a:ln w="12700">
            <a:noFill/>
            <a:miter lim="800000"/>
            <a:headEnd/>
            <a:tailEnd/>
          </a:ln>
        </p:spPr>
        <p:txBody>
          <a:bodyPr wrap="none" lIns="0" tIns="0" rIns="40639" bIns="0">
            <a:spAutoFit/>
          </a:bodyPr>
          <a:lstStyle/>
          <a:p>
            <a:pPr marL="39688" algn="ctr"/>
            <a:r>
              <a:rPr lang="en-US">
                <a:solidFill>
                  <a:schemeClr val="tx1"/>
                </a:solidFill>
                <a:cs typeface="Arial" charset="0"/>
              </a:rPr>
              <a:t>&lt;0.88, 0.12&gt;</a:t>
            </a:r>
          </a:p>
        </p:txBody>
      </p:sp>
      <p:sp>
        <p:nvSpPr>
          <p:cNvPr id="65557" name="Rectangle 28"/>
          <p:cNvSpPr>
            <a:spLocks/>
          </p:cNvSpPr>
          <p:nvPr/>
        </p:nvSpPr>
        <p:spPr bwMode="auto">
          <a:xfrm>
            <a:off x="7524750" y="4724400"/>
            <a:ext cx="1255713" cy="406400"/>
          </a:xfrm>
          <a:prstGeom prst="rect">
            <a:avLst/>
          </a:prstGeom>
          <a:noFill/>
          <a:ln w="12700">
            <a:noFill/>
            <a:miter lim="800000"/>
            <a:headEnd/>
            <a:tailEnd/>
          </a:ln>
        </p:spPr>
        <p:txBody>
          <a:bodyPr wrap="none" lIns="0" tIns="0" rIns="40639" bIns="0">
            <a:spAutoFit/>
          </a:bodyPr>
          <a:lstStyle/>
          <a:p>
            <a:pPr marL="39688"/>
            <a:r>
              <a:rPr lang="en-US">
                <a:solidFill>
                  <a:schemeClr val="tx1"/>
                </a:solidFill>
                <a:latin typeface="Arial Italic" charset="0"/>
                <a:cs typeface="Arial Italic" charset="0"/>
                <a:sym typeface="Arial Italic" charset="0"/>
              </a:rPr>
              <a:t>Prior on X</a:t>
            </a:r>
            <a:r>
              <a:rPr lang="en-US" baseline="-25000">
                <a:solidFill>
                  <a:schemeClr val="tx1"/>
                </a:solidFill>
                <a:latin typeface="Arial Italic" charset="0"/>
                <a:cs typeface="Arial Italic" charset="0"/>
                <a:sym typeface="Arial Italic" charset="0"/>
              </a:rPr>
              <a:t>1</a:t>
            </a:r>
          </a:p>
        </p:txBody>
      </p:sp>
      <p:sp>
        <p:nvSpPr>
          <p:cNvPr id="65558" name="Rectangle 29"/>
          <p:cNvSpPr>
            <a:spLocks/>
          </p:cNvSpPr>
          <p:nvPr/>
        </p:nvSpPr>
        <p:spPr bwMode="auto">
          <a:xfrm>
            <a:off x="7524750" y="5181600"/>
            <a:ext cx="1017588" cy="355600"/>
          </a:xfrm>
          <a:prstGeom prst="rect">
            <a:avLst/>
          </a:prstGeom>
          <a:noFill/>
          <a:ln w="12700">
            <a:noFill/>
            <a:miter lim="800000"/>
            <a:headEnd/>
            <a:tailEnd/>
          </a:ln>
        </p:spPr>
        <p:txBody>
          <a:bodyPr wrap="none" lIns="0" tIns="0" rIns="40639" bIns="0">
            <a:spAutoFit/>
          </a:bodyPr>
          <a:lstStyle/>
          <a:p>
            <a:pPr marL="39688"/>
            <a:r>
              <a:rPr lang="en-US">
                <a:solidFill>
                  <a:schemeClr val="tx1"/>
                </a:solidFill>
                <a:latin typeface="Arial Italic" charset="0"/>
                <a:cs typeface="Arial Italic" charset="0"/>
                <a:sym typeface="Arial Italic" charset="0"/>
              </a:rPr>
              <a:t>Observe</a:t>
            </a:r>
          </a:p>
        </p:txBody>
      </p:sp>
      <p:sp>
        <p:nvSpPr>
          <p:cNvPr id="65559" name="Rectangle 30"/>
          <p:cNvSpPr>
            <a:spLocks/>
          </p:cNvSpPr>
          <p:nvPr/>
        </p:nvSpPr>
        <p:spPr bwMode="auto">
          <a:xfrm>
            <a:off x="7524750" y="5715000"/>
            <a:ext cx="1347788" cy="355600"/>
          </a:xfrm>
          <a:prstGeom prst="rect">
            <a:avLst/>
          </a:prstGeom>
          <a:noFill/>
          <a:ln w="12700">
            <a:noFill/>
            <a:miter lim="800000"/>
            <a:headEnd/>
            <a:tailEnd/>
          </a:ln>
        </p:spPr>
        <p:txBody>
          <a:bodyPr wrap="none" lIns="0" tIns="0" rIns="40639" bIns="0">
            <a:spAutoFit/>
          </a:bodyPr>
          <a:lstStyle/>
          <a:p>
            <a:pPr marL="39688"/>
            <a:r>
              <a:rPr lang="en-US">
                <a:solidFill>
                  <a:schemeClr val="tx1"/>
                </a:solidFill>
                <a:latin typeface="Arial Italic" charset="0"/>
                <a:cs typeface="Arial Italic" charset="0"/>
                <a:sym typeface="Arial Italic" charset="0"/>
              </a:rPr>
              <a:t>Elapse time</a:t>
            </a:r>
          </a:p>
        </p:txBody>
      </p:sp>
      <p:sp>
        <p:nvSpPr>
          <p:cNvPr id="65560" name="Rectangle 31"/>
          <p:cNvSpPr>
            <a:spLocks/>
          </p:cNvSpPr>
          <p:nvPr/>
        </p:nvSpPr>
        <p:spPr bwMode="auto">
          <a:xfrm>
            <a:off x="7524750" y="6183313"/>
            <a:ext cx="1017588" cy="355600"/>
          </a:xfrm>
          <a:prstGeom prst="rect">
            <a:avLst/>
          </a:prstGeom>
          <a:noFill/>
          <a:ln w="12700">
            <a:noFill/>
            <a:miter lim="800000"/>
            <a:headEnd/>
            <a:tailEnd/>
          </a:ln>
        </p:spPr>
        <p:txBody>
          <a:bodyPr wrap="none" lIns="0" tIns="0" rIns="40639" bIns="0">
            <a:spAutoFit/>
          </a:bodyPr>
          <a:lstStyle/>
          <a:p>
            <a:pPr marL="39688"/>
            <a:r>
              <a:rPr lang="en-US">
                <a:solidFill>
                  <a:schemeClr val="tx1"/>
                </a:solidFill>
                <a:latin typeface="Arial Italic" charset="0"/>
                <a:cs typeface="Arial Italic" charset="0"/>
                <a:sym typeface="Arial Italic" charset="0"/>
              </a:rPr>
              <a:t>Observe</a:t>
            </a:r>
          </a:p>
        </p:txBody>
      </p:sp>
      <p:pic>
        <p:nvPicPr>
          <p:cNvPr id="65561" name="Picture 32"/>
          <p:cNvPicPr>
            <a:picLocks noChangeArrowheads="1"/>
          </p:cNvPicPr>
          <p:nvPr/>
        </p:nvPicPr>
        <p:blipFill>
          <a:blip r:embed="rId6" cstate="print"/>
          <a:srcRect/>
          <a:stretch>
            <a:fillRect/>
          </a:stretch>
        </p:blipFill>
        <p:spPr bwMode="auto">
          <a:xfrm>
            <a:off x="2362200" y="6248400"/>
            <a:ext cx="3251200" cy="279400"/>
          </a:xfrm>
          <a:prstGeom prst="rect">
            <a:avLst/>
          </a:prstGeom>
          <a:noFill/>
          <a:ln w="9525">
            <a:noFill/>
            <a:miter lim="800000"/>
            <a:headEnd/>
            <a:tailEnd/>
          </a:ln>
        </p:spPr>
      </p:pic>
      <p:pic>
        <p:nvPicPr>
          <p:cNvPr id="65562" name="Picture 33"/>
          <p:cNvPicPr>
            <a:picLocks noChangeArrowheads="1"/>
          </p:cNvPicPr>
          <p:nvPr/>
        </p:nvPicPr>
        <p:blipFill>
          <a:blip r:embed="rId7" cstate="print"/>
          <a:srcRect/>
          <a:stretch>
            <a:fillRect/>
          </a:stretch>
        </p:blipFill>
        <p:spPr bwMode="auto">
          <a:xfrm>
            <a:off x="1069975" y="2149475"/>
            <a:ext cx="7159625" cy="822325"/>
          </a:xfrm>
          <a:prstGeom prst="rect">
            <a:avLst/>
          </a:prstGeom>
          <a:noFill/>
          <a:ln w="9525">
            <a:noFill/>
            <a:miter lim="800000"/>
            <a:headEnd/>
            <a:tailEnd/>
          </a:ln>
        </p:spPr>
      </p:pic>
      <p:pic>
        <p:nvPicPr>
          <p:cNvPr id="65563" name="Picture 34"/>
          <p:cNvPicPr>
            <a:picLocks noChangeArrowheads="1"/>
          </p:cNvPicPr>
          <p:nvPr/>
        </p:nvPicPr>
        <p:blipFill>
          <a:blip r:embed="rId8" cstate="print"/>
          <a:srcRect/>
          <a:stretch>
            <a:fillRect/>
          </a:stretch>
        </p:blipFill>
        <p:spPr bwMode="auto">
          <a:xfrm>
            <a:off x="1446213" y="3657600"/>
            <a:ext cx="5949950" cy="434975"/>
          </a:xfrm>
          <a:prstGeom prst="rect">
            <a:avLst/>
          </a:prstGeom>
          <a:noFill/>
          <a:ln w="9525">
            <a:noFill/>
            <a:miter lim="800000"/>
            <a:headEnd/>
            <a:tailEnd/>
          </a:ln>
        </p:spPr>
      </p:pic>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66563" name="Rectangle 2"/>
          <p:cNvSpPr>
            <a:spLocks noGrp="1" noChangeArrowheads="1"/>
          </p:cNvSpPr>
          <p:nvPr>
            <p:ph type="title"/>
          </p:nvPr>
        </p:nvSpPr>
        <p:spPr>
          <a:xfrm>
            <a:off x="457200" y="106363"/>
            <a:ext cx="8229600" cy="1387475"/>
          </a:xfrm>
        </p:spPr>
        <p:txBody>
          <a:bodyPr rIns="132080"/>
          <a:lstStyle/>
          <a:p>
            <a:pPr indent="0" eaLnBrk="1" hangingPunct="1"/>
            <a:r>
              <a:rPr lang="en-US" smtClean="0"/>
              <a:t>Particle Filtering</a:t>
            </a:r>
          </a:p>
        </p:txBody>
      </p:sp>
      <p:sp>
        <p:nvSpPr>
          <p:cNvPr id="66564" name="Rectangle 3"/>
          <p:cNvSpPr>
            <a:spLocks noGrp="1" noChangeArrowheads="1"/>
          </p:cNvSpPr>
          <p:nvPr>
            <p:ph type="body" idx="1"/>
          </p:nvPr>
        </p:nvSpPr>
        <p:spPr>
          <a:xfrm>
            <a:off x="457200" y="1493838"/>
            <a:ext cx="5105400" cy="5364162"/>
          </a:xfrm>
        </p:spPr>
        <p:txBody>
          <a:bodyPr rIns="132080"/>
          <a:lstStyle/>
          <a:p>
            <a:pPr eaLnBrk="1" hangingPunct="1">
              <a:lnSpc>
                <a:spcPct val="80000"/>
              </a:lnSpc>
            </a:pPr>
            <a:r>
              <a:rPr lang="en-US" sz="2400" smtClean="0"/>
              <a:t>Sometimes |X| is too big to use exact inference</a:t>
            </a:r>
          </a:p>
          <a:p>
            <a:pPr marL="782638" lvl="1" eaLnBrk="1" hangingPunct="1">
              <a:lnSpc>
                <a:spcPct val="80000"/>
              </a:lnSpc>
            </a:pPr>
            <a:r>
              <a:rPr lang="en-US" sz="2000" smtClean="0"/>
              <a:t>|X| may be too big to even store B(X)</a:t>
            </a:r>
          </a:p>
          <a:p>
            <a:pPr marL="782638" lvl="1" eaLnBrk="1" hangingPunct="1">
              <a:lnSpc>
                <a:spcPct val="80000"/>
              </a:lnSpc>
            </a:pPr>
            <a:r>
              <a:rPr lang="en-US" sz="2000" smtClean="0"/>
              <a:t>E.g. X is continuous</a:t>
            </a:r>
          </a:p>
          <a:p>
            <a:pPr marL="782638" lvl="1" eaLnBrk="1" hangingPunct="1">
              <a:lnSpc>
                <a:spcPct val="80000"/>
              </a:lnSpc>
            </a:pPr>
            <a:r>
              <a:rPr lang="en-US" sz="2000" smtClean="0"/>
              <a:t>|X|</a:t>
            </a:r>
            <a:r>
              <a:rPr lang="en-US" sz="2000" baseline="30000" smtClean="0"/>
              <a:t>2</a:t>
            </a:r>
            <a:r>
              <a:rPr lang="en-US" sz="2000" smtClean="0"/>
              <a:t> may be too big to do updates</a:t>
            </a:r>
          </a:p>
          <a:p>
            <a:pPr marL="782638" lvl="1" eaLnBrk="1" hangingPunct="1">
              <a:lnSpc>
                <a:spcPct val="80000"/>
              </a:lnSpc>
            </a:pPr>
            <a:endParaRPr lang="en-US" sz="2000" smtClean="0"/>
          </a:p>
          <a:p>
            <a:pPr eaLnBrk="1" hangingPunct="1">
              <a:lnSpc>
                <a:spcPct val="80000"/>
              </a:lnSpc>
            </a:pPr>
            <a:r>
              <a:rPr lang="en-US" sz="2400" smtClean="0"/>
              <a:t>Solution: approximate inference</a:t>
            </a:r>
          </a:p>
          <a:p>
            <a:pPr marL="782638" lvl="1" eaLnBrk="1" hangingPunct="1">
              <a:lnSpc>
                <a:spcPct val="80000"/>
              </a:lnSpc>
            </a:pPr>
            <a:r>
              <a:rPr lang="en-US" sz="2000" smtClean="0"/>
              <a:t>Track samples of X, not all values</a:t>
            </a:r>
          </a:p>
          <a:p>
            <a:pPr marL="782638" lvl="1" eaLnBrk="1" hangingPunct="1">
              <a:lnSpc>
                <a:spcPct val="80000"/>
              </a:lnSpc>
            </a:pPr>
            <a:r>
              <a:rPr lang="en-US" sz="2000" smtClean="0"/>
              <a:t>Samples are called particles</a:t>
            </a:r>
          </a:p>
          <a:p>
            <a:pPr marL="782638" lvl="1" eaLnBrk="1" hangingPunct="1">
              <a:lnSpc>
                <a:spcPct val="80000"/>
              </a:lnSpc>
            </a:pPr>
            <a:r>
              <a:rPr lang="en-US" sz="2000" smtClean="0"/>
              <a:t>Time per step is linear in the number of samples</a:t>
            </a:r>
          </a:p>
          <a:p>
            <a:pPr marL="782638" lvl="1" eaLnBrk="1" hangingPunct="1">
              <a:lnSpc>
                <a:spcPct val="80000"/>
              </a:lnSpc>
            </a:pPr>
            <a:r>
              <a:rPr lang="en-US" sz="2000" smtClean="0"/>
              <a:t>But: number needed may be large</a:t>
            </a:r>
          </a:p>
          <a:p>
            <a:pPr marL="782638" lvl="1" eaLnBrk="1" hangingPunct="1">
              <a:lnSpc>
                <a:spcPct val="80000"/>
              </a:lnSpc>
            </a:pPr>
            <a:r>
              <a:rPr lang="en-US" sz="2000" smtClean="0"/>
              <a:t>In memory: list of particles, not states</a:t>
            </a:r>
          </a:p>
          <a:p>
            <a:pPr marL="1182688" lvl="2" eaLnBrk="1" hangingPunct="1">
              <a:lnSpc>
                <a:spcPct val="80000"/>
              </a:lnSpc>
            </a:pPr>
            <a:endParaRPr lang="en-US" sz="1600" smtClean="0"/>
          </a:p>
          <a:p>
            <a:pPr eaLnBrk="1" hangingPunct="1">
              <a:lnSpc>
                <a:spcPct val="80000"/>
              </a:lnSpc>
            </a:pPr>
            <a:r>
              <a:rPr lang="en-US" sz="2400" smtClean="0"/>
              <a:t>This is how robot localization works in practice</a:t>
            </a:r>
          </a:p>
        </p:txBody>
      </p:sp>
      <p:grpSp>
        <p:nvGrpSpPr>
          <p:cNvPr id="66565" name="Group 31"/>
          <p:cNvGrpSpPr>
            <a:grpSpLocks/>
          </p:cNvGrpSpPr>
          <p:nvPr/>
        </p:nvGrpSpPr>
        <p:grpSpPr bwMode="auto">
          <a:xfrm>
            <a:off x="6400800" y="1524000"/>
            <a:ext cx="2057400" cy="2057400"/>
            <a:chOff x="0" y="0"/>
            <a:chExt cx="1296" cy="1296"/>
          </a:xfrm>
        </p:grpSpPr>
        <p:grpSp>
          <p:nvGrpSpPr>
            <p:cNvPr id="66587" name="Group 6"/>
            <p:cNvGrpSpPr>
              <a:grpSpLocks/>
            </p:cNvGrpSpPr>
            <p:nvPr/>
          </p:nvGrpSpPr>
          <p:grpSpPr bwMode="auto">
            <a:xfrm>
              <a:off x="0" y="0"/>
              <a:ext cx="432" cy="432"/>
              <a:chOff x="0" y="0"/>
              <a:chExt cx="432" cy="432"/>
            </a:xfrm>
          </p:grpSpPr>
          <p:sp>
            <p:nvSpPr>
              <p:cNvPr id="66612" name="Rectangle 4"/>
              <p:cNvSpPr>
                <a:spLocks/>
              </p:cNvSpPr>
              <p:nvPr/>
            </p:nvSpPr>
            <p:spPr bwMode="auto">
              <a:xfrm>
                <a:off x="0"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6613" name="Rectangle 5"/>
              <p:cNvSpPr>
                <a:spLocks/>
              </p:cNvSpPr>
              <p:nvPr/>
            </p:nvSpPr>
            <p:spPr bwMode="auto">
              <a:xfrm>
                <a:off x="67" y="104"/>
                <a:ext cx="29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0.0</a:t>
                </a:r>
              </a:p>
            </p:txBody>
          </p:sp>
        </p:grpSp>
        <p:grpSp>
          <p:nvGrpSpPr>
            <p:cNvPr id="66588" name="Group 9"/>
            <p:cNvGrpSpPr>
              <a:grpSpLocks/>
            </p:cNvGrpSpPr>
            <p:nvPr/>
          </p:nvGrpSpPr>
          <p:grpSpPr bwMode="auto">
            <a:xfrm>
              <a:off x="432" y="0"/>
              <a:ext cx="432" cy="432"/>
              <a:chOff x="0" y="0"/>
              <a:chExt cx="432" cy="432"/>
            </a:xfrm>
          </p:grpSpPr>
          <p:sp>
            <p:nvSpPr>
              <p:cNvPr id="66610" name="Rectangle 7"/>
              <p:cNvSpPr>
                <a:spLocks/>
              </p:cNvSpPr>
              <p:nvPr/>
            </p:nvSpPr>
            <p:spPr bwMode="auto">
              <a:xfrm>
                <a:off x="0" y="0"/>
                <a:ext cx="432" cy="432"/>
              </a:xfrm>
              <a:prstGeom prst="rect">
                <a:avLst/>
              </a:prstGeom>
              <a:solidFill>
                <a:srgbClr val="6699FF"/>
              </a:solidFill>
              <a:ln w="9525">
                <a:solidFill>
                  <a:schemeClr val="tx1"/>
                </a:solidFill>
                <a:round/>
                <a:headEnd/>
                <a:tailEnd/>
              </a:ln>
            </p:spPr>
            <p:txBody>
              <a:bodyPr lIns="0" tIns="0" rIns="0" bIns="0"/>
              <a:lstStyle/>
              <a:p>
                <a:endParaRPr lang="en-US"/>
              </a:p>
            </p:txBody>
          </p:sp>
          <p:sp>
            <p:nvSpPr>
              <p:cNvPr id="66611" name="Rectangle 8"/>
              <p:cNvSpPr>
                <a:spLocks/>
              </p:cNvSpPr>
              <p:nvPr/>
            </p:nvSpPr>
            <p:spPr bwMode="auto">
              <a:xfrm>
                <a:off x="67" y="104"/>
                <a:ext cx="29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0.1</a:t>
                </a:r>
              </a:p>
            </p:txBody>
          </p:sp>
        </p:grpSp>
        <p:grpSp>
          <p:nvGrpSpPr>
            <p:cNvPr id="66589" name="Group 12"/>
            <p:cNvGrpSpPr>
              <a:grpSpLocks/>
            </p:cNvGrpSpPr>
            <p:nvPr/>
          </p:nvGrpSpPr>
          <p:grpSpPr bwMode="auto">
            <a:xfrm>
              <a:off x="0" y="432"/>
              <a:ext cx="432" cy="432"/>
              <a:chOff x="0" y="0"/>
              <a:chExt cx="432" cy="432"/>
            </a:xfrm>
          </p:grpSpPr>
          <p:sp>
            <p:nvSpPr>
              <p:cNvPr id="66608" name="Rectangle 10"/>
              <p:cNvSpPr>
                <a:spLocks/>
              </p:cNvSpPr>
              <p:nvPr/>
            </p:nvSpPr>
            <p:spPr bwMode="auto">
              <a:xfrm>
                <a:off x="0"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6609" name="Rectangle 11"/>
              <p:cNvSpPr>
                <a:spLocks/>
              </p:cNvSpPr>
              <p:nvPr/>
            </p:nvSpPr>
            <p:spPr bwMode="auto">
              <a:xfrm>
                <a:off x="67" y="104"/>
                <a:ext cx="29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0.0</a:t>
                </a:r>
              </a:p>
            </p:txBody>
          </p:sp>
        </p:grpSp>
        <p:grpSp>
          <p:nvGrpSpPr>
            <p:cNvPr id="66590" name="Group 15"/>
            <p:cNvGrpSpPr>
              <a:grpSpLocks/>
            </p:cNvGrpSpPr>
            <p:nvPr/>
          </p:nvGrpSpPr>
          <p:grpSpPr bwMode="auto">
            <a:xfrm>
              <a:off x="432" y="432"/>
              <a:ext cx="432" cy="432"/>
              <a:chOff x="0" y="0"/>
              <a:chExt cx="432" cy="432"/>
            </a:xfrm>
          </p:grpSpPr>
          <p:sp>
            <p:nvSpPr>
              <p:cNvPr id="66606" name="Rectangle 13"/>
              <p:cNvSpPr>
                <a:spLocks/>
              </p:cNvSpPr>
              <p:nvPr/>
            </p:nvSpPr>
            <p:spPr bwMode="auto">
              <a:xfrm>
                <a:off x="0"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6607" name="Rectangle 14"/>
              <p:cNvSpPr>
                <a:spLocks/>
              </p:cNvSpPr>
              <p:nvPr/>
            </p:nvSpPr>
            <p:spPr bwMode="auto">
              <a:xfrm>
                <a:off x="67" y="104"/>
                <a:ext cx="29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0.0</a:t>
                </a:r>
              </a:p>
            </p:txBody>
          </p:sp>
        </p:grpSp>
        <p:grpSp>
          <p:nvGrpSpPr>
            <p:cNvPr id="66591" name="Group 18"/>
            <p:cNvGrpSpPr>
              <a:grpSpLocks/>
            </p:cNvGrpSpPr>
            <p:nvPr/>
          </p:nvGrpSpPr>
          <p:grpSpPr bwMode="auto">
            <a:xfrm>
              <a:off x="864" y="0"/>
              <a:ext cx="432" cy="432"/>
              <a:chOff x="0" y="0"/>
              <a:chExt cx="432" cy="432"/>
            </a:xfrm>
          </p:grpSpPr>
          <p:sp>
            <p:nvSpPr>
              <p:cNvPr id="66604" name="Rectangle 16"/>
              <p:cNvSpPr>
                <a:spLocks/>
              </p:cNvSpPr>
              <p:nvPr/>
            </p:nvSpPr>
            <p:spPr bwMode="auto">
              <a:xfrm>
                <a:off x="0"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6605" name="Rectangle 17"/>
              <p:cNvSpPr>
                <a:spLocks/>
              </p:cNvSpPr>
              <p:nvPr/>
            </p:nvSpPr>
            <p:spPr bwMode="auto">
              <a:xfrm>
                <a:off x="67" y="104"/>
                <a:ext cx="29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0.0</a:t>
                </a:r>
              </a:p>
            </p:txBody>
          </p:sp>
        </p:grpSp>
        <p:grpSp>
          <p:nvGrpSpPr>
            <p:cNvPr id="66592" name="Group 21"/>
            <p:cNvGrpSpPr>
              <a:grpSpLocks/>
            </p:cNvGrpSpPr>
            <p:nvPr/>
          </p:nvGrpSpPr>
          <p:grpSpPr bwMode="auto">
            <a:xfrm>
              <a:off x="864" y="432"/>
              <a:ext cx="432" cy="432"/>
              <a:chOff x="0" y="0"/>
              <a:chExt cx="432" cy="432"/>
            </a:xfrm>
          </p:grpSpPr>
          <p:sp>
            <p:nvSpPr>
              <p:cNvPr id="66602" name="Rectangle 19"/>
              <p:cNvSpPr>
                <a:spLocks/>
              </p:cNvSpPr>
              <p:nvPr/>
            </p:nvSpPr>
            <p:spPr bwMode="auto">
              <a:xfrm>
                <a:off x="0" y="0"/>
                <a:ext cx="432" cy="432"/>
              </a:xfrm>
              <a:prstGeom prst="rect">
                <a:avLst/>
              </a:prstGeom>
              <a:solidFill>
                <a:srgbClr val="CC99FF"/>
              </a:solidFill>
              <a:ln w="9525">
                <a:solidFill>
                  <a:schemeClr val="tx1"/>
                </a:solidFill>
                <a:round/>
                <a:headEnd/>
                <a:tailEnd/>
              </a:ln>
            </p:spPr>
            <p:txBody>
              <a:bodyPr lIns="0" tIns="0" rIns="0" bIns="0"/>
              <a:lstStyle/>
              <a:p>
                <a:endParaRPr lang="en-US"/>
              </a:p>
            </p:txBody>
          </p:sp>
          <p:sp>
            <p:nvSpPr>
              <p:cNvPr id="66603" name="Rectangle 20"/>
              <p:cNvSpPr>
                <a:spLocks/>
              </p:cNvSpPr>
              <p:nvPr/>
            </p:nvSpPr>
            <p:spPr bwMode="auto">
              <a:xfrm>
                <a:off x="67" y="104"/>
                <a:ext cx="29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0.2</a:t>
                </a:r>
              </a:p>
            </p:txBody>
          </p:sp>
        </p:grpSp>
        <p:grpSp>
          <p:nvGrpSpPr>
            <p:cNvPr id="66593" name="Group 24"/>
            <p:cNvGrpSpPr>
              <a:grpSpLocks/>
            </p:cNvGrpSpPr>
            <p:nvPr/>
          </p:nvGrpSpPr>
          <p:grpSpPr bwMode="auto">
            <a:xfrm>
              <a:off x="0" y="864"/>
              <a:ext cx="432" cy="432"/>
              <a:chOff x="0" y="0"/>
              <a:chExt cx="432" cy="432"/>
            </a:xfrm>
          </p:grpSpPr>
          <p:sp>
            <p:nvSpPr>
              <p:cNvPr id="66600" name="Rectangle 22"/>
              <p:cNvSpPr>
                <a:spLocks/>
              </p:cNvSpPr>
              <p:nvPr/>
            </p:nvSpPr>
            <p:spPr bwMode="auto">
              <a:xfrm>
                <a:off x="0"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6601" name="Rectangle 23"/>
              <p:cNvSpPr>
                <a:spLocks/>
              </p:cNvSpPr>
              <p:nvPr/>
            </p:nvSpPr>
            <p:spPr bwMode="auto">
              <a:xfrm>
                <a:off x="67" y="104"/>
                <a:ext cx="29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0.0</a:t>
                </a:r>
              </a:p>
            </p:txBody>
          </p:sp>
        </p:grpSp>
        <p:grpSp>
          <p:nvGrpSpPr>
            <p:cNvPr id="66594" name="Group 27"/>
            <p:cNvGrpSpPr>
              <a:grpSpLocks/>
            </p:cNvGrpSpPr>
            <p:nvPr/>
          </p:nvGrpSpPr>
          <p:grpSpPr bwMode="auto">
            <a:xfrm>
              <a:off x="432" y="864"/>
              <a:ext cx="432" cy="432"/>
              <a:chOff x="0" y="0"/>
              <a:chExt cx="432" cy="432"/>
            </a:xfrm>
          </p:grpSpPr>
          <p:sp>
            <p:nvSpPr>
              <p:cNvPr id="66598" name="Rectangle 25"/>
              <p:cNvSpPr>
                <a:spLocks/>
              </p:cNvSpPr>
              <p:nvPr/>
            </p:nvSpPr>
            <p:spPr bwMode="auto">
              <a:xfrm>
                <a:off x="0" y="0"/>
                <a:ext cx="432" cy="432"/>
              </a:xfrm>
              <a:prstGeom prst="rect">
                <a:avLst/>
              </a:prstGeom>
              <a:solidFill>
                <a:srgbClr val="CC99FF"/>
              </a:solidFill>
              <a:ln w="9525">
                <a:solidFill>
                  <a:schemeClr val="tx1"/>
                </a:solidFill>
                <a:round/>
                <a:headEnd/>
                <a:tailEnd/>
              </a:ln>
            </p:spPr>
            <p:txBody>
              <a:bodyPr lIns="0" tIns="0" rIns="0" bIns="0"/>
              <a:lstStyle/>
              <a:p>
                <a:endParaRPr lang="en-US"/>
              </a:p>
            </p:txBody>
          </p:sp>
          <p:sp>
            <p:nvSpPr>
              <p:cNvPr id="66599" name="Rectangle 26"/>
              <p:cNvSpPr>
                <a:spLocks/>
              </p:cNvSpPr>
              <p:nvPr/>
            </p:nvSpPr>
            <p:spPr bwMode="auto">
              <a:xfrm>
                <a:off x="67" y="104"/>
                <a:ext cx="29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0.2</a:t>
                </a:r>
              </a:p>
            </p:txBody>
          </p:sp>
        </p:grpSp>
        <p:grpSp>
          <p:nvGrpSpPr>
            <p:cNvPr id="66595" name="Group 30"/>
            <p:cNvGrpSpPr>
              <a:grpSpLocks/>
            </p:cNvGrpSpPr>
            <p:nvPr/>
          </p:nvGrpSpPr>
          <p:grpSpPr bwMode="auto">
            <a:xfrm>
              <a:off x="864" y="864"/>
              <a:ext cx="432" cy="432"/>
              <a:chOff x="0" y="0"/>
              <a:chExt cx="432" cy="432"/>
            </a:xfrm>
          </p:grpSpPr>
          <p:sp>
            <p:nvSpPr>
              <p:cNvPr id="66596" name="Rectangle 28"/>
              <p:cNvSpPr>
                <a:spLocks/>
              </p:cNvSpPr>
              <p:nvPr/>
            </p:nvSpPr>
            <p:spPr bwMode="auto">
              <a:xfrm>
                <a:off x="0" y="0"/>
                <a:ext cx="432" cy="432"/>
              </a:xfrm>
              <a:prstGeom prst="rect">
                <a:avLst/>
              </a:prstGeom>
              <a:solidFill>
                <a:srgbClr val="FF7C80"/>
              </a:solidFill>
              <a:ln w="9525">
                <a:solidFill>
                  <a:schemeClr val="tx1"/>
                </a:solidFill>
                <a:round/>
                <a:headEnd/>
                <a:tailEnd/>
              </a:ln>
            </p:spPr>
            <p:txBody>
              <a:bodyPr lIns="0" tIns="0" rIns="0" bIns="0"/>
              <a:lstStyle/>
              <a:p>
                <a:endParaRPr lang="en-US"/>
              </a:p>
            </p:txBody>
          </p:sp>
          <p:sp>
            <p:nvSpPr>
              <p:cNvPr id="66597" name="Rectangle 29"/>
              <p:cNvSpPr>
                <a:spLocks/>
              </p:cNvSpPr>
              <p:nvPr/>
            </p:nvSpPr>
            <p:spPr bwMode="auto">
              <a:xfrm>
                <a:off x="67" y="104"/>
                <a:ext cx="29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0.5</a:t>
                </a:r>
              </a:p>
            </p:txBody>
          </p:sp>
        </p:grpSp>
      </p:grpSp>
      <p:grpSp>
        <p:nvGrpSpPr>
          <p:cNvPr id="66566" name="Group 41"/>
          <p:cNvGrpSpPr>
            <a:grpSpLocks/>
          </p:cNvGrpSpPr>
          <p:nvPr/>
        </p:nvGrpSpPr>
        <p:grpSpPr bwMode="auto">
          <a:xfrm>
            <a:off x="6400800" y="4267200"/>
            <a:ext cx="2057400" cy="2057400"/>
            <a:chOff x="0" y="0"/>
            <a:chExt cx="1296" cy="1296"/>
          </a:xfrm>
        </p:grpSpPr>
        <p:sp>
          <p:nvSpPr>
            <p:cNvPr id="66578" name="Rectangle 32"/>
            <p:cNvSpPr>
              <a:spLocks/>
            </p:cNvSpPr>
            <p:nvPr/>
          </p:nvSpPr>
          <p:spPr bwMode="auto">
            <a:xfrm>
              <a:off x="0"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6579" name="Rectangle 33"/>
            <p:cNvSpPr>
              <a:spLocks/>
            </p:cNvSpPr>
            <p:nvPr/>
          </p:nvSpPr>
          <p:spPr bwMode="auto">
            <a:xfrm>
              <a:off x="432"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6580" name="Rectangle 34"/>
            <p:cNvSpPr>
              <a:spLocks/>
            </p:cNvSpPr>
            <p:nvPr/>
          </p:nvSpPr>
          <p:spPr bwMode="auto">
            <a:xfrm>
              <a:off x="0"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6581" name="Rectangle 35"/>
            <p:cNvSpPr>
              <a:spLocks/>
            </p:cNvSpPr>
            <p:nvPr/>
          </p:nvSpPr>
          <p:spPr bwMode="auto">
            <a:xfrm>
              <a:off x="432"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6582" name="Rectangle 36"/>
            <p:cNvSpPr>
              <a:spLocks/>
            </p:cNvSpPr>
            <p:nvPr/>
          </p:nvSpPr>
          <p:spPr bwMode="auto">
            <a:xfrm>
              <a:off x="864"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6583" name="Rectangle 37"/>
            <p:cNvSpPr>
              <a:spLocks/>
            </p:cNvSpPr>
            <p:nvPr/>
          </p:nvSpPr>
          <p:spPr bwMode="auto">
            <a:xfrm>
              <a:off x="864"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6584" name="Rectangle 38"/>
            <p:cNvSpPr>
              <a:spLocks/>
            </p:cNvSpPr>
            <p:nvPr/>
          </p:nvSpPr>
          <p:spPr bwMode="auto">
            <a:xfrm>
              <a:off x="0"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6585" name="Rectangle 39"/>
            <p:cNvSpPr>
              <a:spLocks/>
            </p:cNvSpPr>
            <p:nvPr/>
          </p:nvSpPr>
          <p:spPr bwMode="auto">
            <a:xfrm>
              <a:off x="432"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6586" name="Rectangle 40"/>
            <p:cNvSpPr>
              <a:spLocks/>
            </p:cNvSpPr>
            <p:nvPr/>
          </p:nvSpPr>
          <p:spPr bwMode="auto">
            <a:xfrm>
              <a:off x="864"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grpSp>
      <p:sp>
        <p:nvSpPr>
          <p:cNvPr id="66567" name="Oval 42"/>
          <p:cNvSpPr>
            <a:spLocks/>
          </p:cNvSpPr>
          <p:nvPr/>
        </p:nvSpPr>
        <p:spPr bwMode="auto">
          <a:xfrm>
            <a:off x="8153400" y="5181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6568" name="Oval 43"/>
          <p:cNvSpPr>
            <a:spLocks/>
          </p:cNvSpPr>
          <p:nvPr/>
        </p:nvSpPr>
        <p:spPr bwMode="auto">
          <a:xfrm>
            <a:off x="7924800" y="57150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6569" name="Oval 44"/>
          <p:cNvSpPr>
            <a:spLocks/>
          </p:cNvSpPr>
          <p:nvPr/>
        </p:nvSpPr>
        <p:spPr bwMode="auto">
          <a:xfrm>
            <a:off x="8077200" y="58674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6570" name="Oval 45"/>
          <p:cNvSpPr>
            <a:spLocks/>
          </p:cNvSpPr>
          <p:nvPr/>
        </p:nvSpPr>
        <p:spPr bwMode="auto">
          <a:xfrm>
            <a:off x="7924800" y="60198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6571" name="Oval 46"/>
          <p:cNvSpPr>
            <a:spLocks/>
          </p:cNvSpPr>
          <p:nvPr/>
        </p:nvSpPr>
        <p:spPr bwMode="auto">
          <a:xfrm>
            <a:off x="8229600" y="60198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6572" name="Oval 47"/>
          <p:cNvSpPr>
            <a:spLocks/>
          </p:cNvSpPr>
          <p:nvPr/>
        </p:nvSpPr>
        <p:spPr bwMode="auto">
          <a:xfrm>
            <a:off x="8229600" y="57150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6573" name="Oval 48"/>
          <p:cNvSpPr>
            <a:spLocks/>
          </p:cNvSpPr>
          <p:nvPr/>
        </p:nvSpPr>
        <p:spPr bwMode="auto">
          <a:xfrm>
            <a:off x="7467600" y="5943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6574" name="Oval 49"/>
          <p:cNvSpPr>
            <a:spLocks/>
          </p:cNvSpPr>
          <p:nvPr/>
        </p:nvSpPr>
        <p:spPr bwMode="auto">
          <a:xfrm>
            <a:off x="7924800" y="5181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6575" name="Oval 50"/>
          <p:cNvSpPr>
            <a:spLocks/>
          </p:cNvSpPr>
          <p:nvPr/>
        </p:nvSpPr>
        <p:spPr bwMode="auto">
          <a:xfrm>
            <a:off x="7239000" y="5943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6576" name="Oval 51"/>
          <p:cNvSpPr>
            <a:spLocks/>
          </p:cNvSpPr>
          <p:nvPr/>
        </p:nvSpPr>
        <p:spPr bwMode="auto">
          <a:xfrm>
            <a:off x="7315200" y="44958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6577" name="AutoShape 52"/>
          <p:cNvSpPr>
            <a:spLocks/>
          </p:cNvSpPr>
          <p:nvPr/>
        </p:nvSpPr>
        <p:spPr bwMode="auto">
          <a:xfrm rot="10800000" flipH="1">
            <a:off x="6945313" y="3606800"/>
            <a:ext cx="966787" cy="508000"/>
          </a:xfrm>
          <a:prstGeom prst="triangle">
            <a:avLst>
              <a:gd name="adj" fmla="val 50000"/>
            </a:avLst>
          </a:prstGeom>
          <a:solidFill>
            <a:schemeClr val="accent1"/>
          </a:solidFill>
          <a:ln w="25400">
            <a:solidFill>
              <a:srgbClr val="89A4A7"/>
            </a:solidFill>
            <a:miter lim="800000"/>
            <a:headEnd/>
            <a:tailEnd/>
          </a:ln>
        </p:spPr>
        <p:txBody>
          <a:bodyPr lIns="0" tIns="0" rIns="0" bIns="0"/>
          <a:lstStyle/>
          <a:p>
            <a:endParaRPr lang="en-US"/>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67587" name="Rectangle 2"/>
          <p:cNvSpPr>
            <a:spLocks noGrp="1" noChangeArrowheads="1"/>
          </p:cNvSpPr>
          <p:nvPr>
            <p:ph type="title"/>
          </p:nvPr>
        </p:nvSpPr>
        <p:spPr/>
        <p:txBody>
          <a:bodyPr rIns="132080"/>
          <a:lstStyle/>
          <a:p>
            <a:pPr indent="0" eaLnBrk="1" hangingPunct="1"/>
            <a:r>
              <a:rPr lang="en-US" smtClean="0"/>
              <a:t>Representation: Particles</a:t>
            </a:r>
          </a:p>
        </p:txBody>
      </p:sp>
      <p:sp>
        <p:nvSpPr>
          <p:cNvPr id="67588" name="Rectangle 3"/>
          <p:cNvSpPr>
            <a:spLocks noGrp="1" noChangeArrowheads="1"/>
          </p:cNvSpPr>
          <p:nvPr>
            <p:ph type="body" idx="1"/>
          </p:nvPr>
        </p:nvSpPr>
        <p:spPr>
          <a:xfrm>
            <a:off x="457200" y="1600200"/>
            <a:ext cx="4495800" cy="5257800"/>
          </a:xfrm>
        </p:spPr>
        <p:txBody>
          <a:bodyPr rIns="132080"/>
          <a:lstStyle/>
          <a:p>
            <a:pPr eaLnBrk="1" hangingPunct="1"/>
            <a:r>
              <a:rPr lang="en-US" sz="2000" smtClean="0"/>
              <a:t>Our representation of P(X) is now a list of N particles (samples)</a:t>
            </a:r>
          </a:p>
          <a:p>
            <a:pPr marL="782638" lvl="1" eaLnBrk="1" hangingPunct="1"/>
            <a:r>
              <a:rPr lang="en-US" sz="1800" smtClean="0"/>
              <a:t>Generally, N &lt;&lt; |X|</a:t>
            </a:r>
          </a:p>
          <a:p>
            <a:pPr marL="782638" lvl="1" eaLnBrk="1" hangingPunct="1"/>
            <a:r>
              <a:rPr lang="en-US" sz="1800" smtClean="0"/>
              <a:t>Storing map from X to counts would defeat the point</a:t>
            </a:r>
          </a:p>
          <a:p>
            <a:pPr eaLnBrk="1" hangingPunct="1"/>
            <a:endParaRPr lang="en-US" sz="2000" smtClean="0"/>
          </a:p>
          <a:p>
            <a:pPr eaLnBrk="1" hangingPunct="1"/>
            <a:r>
              <a:rPr lang="en-US" sz="2000" smtClean="0"/>
              <a:t>P(x) approximated by number of particles with value x</a:t>
            </a:r>
          </a:p>
          <a:p>
            <a:pPr marL="782638" lvl="1" eaLnBrk="1" hangingPunct="1"/>
            <a:r>
              <a:rPr lang="en-US" sz="1800" smtClean="0"/>
              <a:t>So, many x will have P(x) = 0! </a:t>
            </a:r>
          </a:p>
          <a:p>
            <a:pPr marL="782638" lvl="1" eaLnBrk="1" hangingPunct="1"/>
            <a:r>
              <a:rPr lang="en-US" sz="1800" smtClean="0"/>
              <a:t>More particles, more accuracy</a:t>
            </a:r>
          </a:p>
          <a:p>
            <a:pPr marL="782638" lvl="1" eaLnBrk="1" hangingPunct="1"/>
            <a:endParaRPr lang="en-US" sz="1800" smtClean="0"/>
          </a:p>
          <a:p>
            <a:pPr eaLnBrk="1" hangingPunct="1"/>
            <a:r>
              <a:rPr lang="en-US" sz="2200" smtClean="0"/>
              <a:t>For now, all particles have a weight of 1</a:t>
            </a:r>
          </a:p>
        </p:txBody>
      </p:sp>
      <p:grpSp>
        <p:nvGrpSpPr>
          <p:cNvPr id="67589" name="Group 13"/>
          <p:cNvGrpSpPr>
            <a:grpSpLocks/>
          </p:cNvGrpSpPr>
          <p:nvPr/>
        </p:nvGrpSpPr>
        <p:grpSpPr bwMode="auto">
          <a:xfrm>
            <a:off x="6400800" y="1524000"/>
            <a:ext cx="2057400" cy="2057400"/>
            <a:chOff x="0" y="0"/>
            <a:chExt cx="1296" cy="1296"/>
          </a:xfrm>
        </p:grpSpPr>
        <p:sp>
          <p:nvSpPr>
            <p:cNvPr id="67601" name="Rectangle 4"/>
            <p:cNvSpPr>
              <a:spLocks/>
            </p:cNvSpPr>
            <p:nvPr/>
          </p:nvSpPr>
          <p:spPr bwMode="auto">
            <a:xfrm>
              <a:off x="0"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7602" name="Rectangle 5"/>
            <p:cNvSpPr>
              <a:spLocks/>
            </p:cNvSpPr>
            <p:nvPr/>
          </p:nvSpPr>
          <p:spPr bwMode="auto">
            <a:xfrm>
              <a:off x="432"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7603" name="Rectangle 6"/>
            <p:cNvSpPr>
              <a:spLocks/>
            </p:cNvSpPr>
            <p:nvPr/>
          </p:nvSpPr>
          <p:spPr bwMode="auto">
            <a:xfrm>
              <a:off x="0"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7604" name="Rectangle 7"/>
            <p:cNvSpPr>
              <a:spLocks/>
            </p:cNvSpPr>
            <p:nvPr/>
          </p:nvSpPr>
          <p:spPr bwMode="auto">
            <a:xfrm>
              <a:off x="432"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7605" name="Rectangle 8"/>
            <p:cNvSpPr>
              <a:spLocks/>
            </p:cNvSpPr>
            <p:nvPr/>
          </p:nvSpPr>
          <p:spPr bwMode="auto">
            <a:xfrm>
              <a:off x="864"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7606" name="Rectangle 9"/>
            <p:cNvSpPr>
              <a:spLocks/>
            </p:cNvSpPr>
            <p:nvPr/>
          </p:nvSpPr>
          <p:spPr bwMode="auto">
            <a:xfrm>
              <a:off x="864"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7607" name="Rectangle 10"/>
            <p:cNvSpPr>
              <a:spLocks/>
            </p:cNvSpPr>
            <p:nvPr/>
          </p:nvSpPr>
          <p:spPr bwMode="auto">
            <a:xfrm>
              <a:off x="0"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7608" name="Rectangle 11"/>
            <p:cNvSpPr>
              <a:spLocks/>
            </p:cNvSpPr>
            <p:nvPr/>
          </p:nvSpPr>
          <p:spPr bwMode="auto">
            <a:xfrm>
              <a:off x="432"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7609" name="Rectangle 12"/>
            <p:cNvSpPr>
              <a:spLocks/>
            </p:cNvSpPr>
            <p:nvPr/>
          </p:nvSpPr>
          <p:spPr bwMode="auto">
            <a:xfrm>
              <a:off x="864"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grpSp>
      <p:sp>
        <p:nvSpPr>
          <p:cNvPr id="67590" name="Oval 14"/>
          <p:cNvSpPr>
            <a:spLocks/>
          </p:cNvSpPr>
          <p:nvPr/>
        </p:nvSpPr>
        <p:spPr bwMode="auto">
          <a:xfrm>
            <a:off x="8153400" y="24384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7591" name="Oval 15"/>
          <p:cNvSpPr>
            <a:spLocks/>
          </p:cNvSpPr>
          <p:nvPr/>
        </p:nvSpPr>
        <p:spPr bwMode="auto">
          <a:xfrm>
            <a:off x="7924800" y="29718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7592" name="Oval 16"/>
          <p:cNvSpPr>
            <a:spLocks/>
          </p:cNvSpPr>
          <p:nvPr/>
        </p:nvSpPr>
        <p:spPr bwMode="auto">
          <a:xfrm>
            <a:off x="8077200" y="31242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7593" name="Oval 17"/>
          <p:cNvSpPr>
            <a:spLocks/>
          </p:cNvSpPr>
          <p:nvPr/>
        </p:nvSpPr>
        <p:spPr bwMode="auto">
          <a:xfrm>
            <a:off x="7924800" y="3276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7594" name="Oval 18"/>
          <p:cNvSpPr>
            <a:spLocks/>
          </p:cNvSpPr>
          <p:nvPr/>
        </p:nvSpPr>
        <p:spPr bwMode="auto">
          <a:xfrm>
            <a:off x="8229600" y="3276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7595" name="Oval 19"/>
          <p:cNvSpPr>
            <a:spLocks/>
          </p:cNvSpPr>
          <p:nvPr/>
        </p:nvSpPr>
        <p:spPr bwMode="auto">
          <a:xfrm>
            <a:off x="8229600" y="29718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7596" name="Oval 20"/>
          <p:cNvSpPr>
            <a:spLocks/>
          </p:cNvSpPr>
          <p:nvPr/>
        </p:nvSpPr>
        <p:spPr bwMode="auto">
          <a:xfrm>
            <a:off x="7467600" y="32004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7597" name="Oval 21"/>
          <p:cNvSpPr>
            <a:spLocks/>
          </p:cNvSpPr>
          <p:nvPr/>
        </p:nvSpPr>
        <p:spPr bwMode="auto">
          <a:xfrm>
            <a:off x="7924800" y="24384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7598" name="Oval 22"/>
          <p:cNvSpPr>
            <a:spLocks/>
          </p:cNvSpPr>
          <p:nvPr/>
        </p:nvSpPr>
        <p:spPr bwMode="auto">
          <a:xfrm>
            <a:off x="7239000" y="32004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7599" name="Oval 23"/>
          <p:cNvSpPr>
            <a:spLocks/>
          </p:cNvSpPr>
          <p:nvPr/>
        </p:nvSpPr>
        <p:spPr bwMode="auto">
          <a:xfrm>
            <a:off x="7315200" y="1752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7600" name="Rectangle 24"/>
          <p:cNvSpPr>
            <a:spLocks/>
          </p:cNvSpPr>
          <p:nvPr/>
        </p:nvSpPr>
        <p:spPr bwMode="auto">
          <a:xfrm>
            <a:off x="6629400" y="3962400"/>
            <a:ext cx="1384300" cy="2336800"/>
          </a:xfrm>
          <a:prstGeom prst="rect">
            <a:avLst/>
          </a:prstGeom>
          <a:noFill/>
          <a:ln w="12700">
            <a:noFill/>
            <a:miter lim="800000"/>
            <a:headEnd/>
            <a:tailEnd/>
          </a:ln>
        </p:spPr>
        <p:txBody>
          <a:bodyPr lIns="0" tIns="0" rIns="40639" bIns="0"/>
          <a:lstStyle/>
          <a:p>
            <a:pPr marL="39688"/>
            <a:r>
              <a:rPr lang="en-US" sz="1400">
                <a:solidFill>
                  <a:schemeClr val="tx1"/>
                </a:solidFill>
                <a:cs typeface="Arial" charset="0"/>
              </a:rPr>
              <a:t>Particles:</a:t>
            </a:r>
          </a:p>
          <a:p>
            <a:pPr marL="39688"/>
            <a:r>
              <a:rPr lang="en-US" sz="1400">
                <a:solidFill>
                  <a:schemeClr val="tx1"/>
                </a:solidFill>
                <a:cs typeface="Arial" charset="0"/>
              </a:rPr>
              <a:t>    (3,3)</a:t>
            </a:r>
          </a:p>
          <a:p>
            <a:pPr marL="39688"/>
            <a:r>
              <a:rPr lang="en-US" sz="1400">
                <a:solidFill>
                  <a:schemeClr val="tx1"/>
                </a:solidFill>
                <a:cs typeface="Arial" charset="0"/>
              </a:rPr>
              <a:t>    (2,3)</a:t>
            </a:r>
          </a:p>
          <a:p>
            <a:pPr marL="39688"/>
            <a:r>
              <a:rPr lang="en-US" sz="1400">
                <a:solidFill>
                  <a:schemeClr val="tx1"/>
                </a:solidFill>
                <a:cs typeface="Arial" charset="0"/>
              </a:rPr>
              <a:t>    (3,3)   </a:t>
            </a:r>
          </a:p>
          <a:p>
            <a:pPr marL="39688"/>
            <a:r>
              <a:rPr lang="en-US" sz="1400">
                <a:solidFill>
                  <a:schemeClr val="tx1"/>
                </a:solidFill>
                <a:cs typeface="Arial" charset="0"/>
              </a:rPr>
              <a:t>    (3,2)</a:t>
            </a:r>
          </a:p>
          <a:p>
            <a:pPr marL="39688"/>
            <a:r>
              <a:rPr lang="en-US" sz="1400">
                <a:solidFill>
                  <a:schemeClr val="tx1"/>
                </a:solidFill>
                <a:cs typeface="Arial" charset="0"/>
              </a:rPr>
              <a:t>    (3,3)</a:t>
            </a:r>
          </a:p>
          <a:p>
            <a:pPr marL="39688"/>
            <a:r>
              <a:rPr lang="en-US" sz="1400">
                <a:solidFill>
                  <a:schemeClr val="tx1"/>
                </a:solidFill>
                <a:cs typeface="Arial" charset="0"/>
              </a:rPr>
              <a:t>    (3,2)</a:t>
            </a:r>
          </a:p>
          <a:p>
            <a:pPr marL="39688"/>
            <a:r>
              <a:rPr lang="en-US" sz="1400">
                <a:solidFill>
                  <a:schemeClr val="tx1"/>
                </a:solidFill>
                <a:cs typeface="Arial" charset="0"/>
              </a:rPr>
              <a:t>    (2,1)</a:t>
            </a:r>
          </a:p>
          <a:p>
            <a:pPr marL="39688"/>
            <a:r>
              <a:rPr lang="en-US" sz="1400">
                <a:solidFill>
                  <a:schemeClr val="tx1"/>
                </a:solidFill>
                <a:cs typeface="Arial" charset="0"/>
              </a:rPr>
              <a:t>    (3,3)</a:t>
            </a:r>
          </a:p>
          <a:p>
            <a:pPr marL="39688"/>
            <a:r>
              <a:rPr lang="en-US" sz="1400">
                <a:solidFill>
                  <a:schemeClr val="tx1"/>
                </a:solidFill>
                <a:cs typeface="Arial" charset="0"/>
              </a:rPr>
              <a:t>    (3,3)</a:t>
            </a:r>
          </a:p>
          <a:p>
            <a:pPr marL="39688"/>
            <a:r>
              <a:rPr lang="en-US" sz="1400">
                <a:solidFill>
                  <a:schemeClr val="tx1"/>
                </a:solidFill>
                <a:cs typeface="Arial" charset="0"/>
              </a:rPr>
              <a:t>    (2,1)</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68611" name="Rectangle 2"/>
          <p:cNvSpPr>
            <a:spLocks noGrp="1" noChangeArrowheads="1"/>
          </p:cNvSpPr>
          <p:nvPr>
            <p:ph type="title"/>
          </p:nvPr>
        </p:nvSpPr>
        <p:spPr/>
        <p:txBody>
          <a:bodyPr rIns="132080"/>
          <a:lstStyle/>
          <a:p>
            <a:pPr indent="0" eaLnBrk="1" hangingPunct="1"/>
            <a:r>
              <a:rPr lang="en-US" smtClean="0"/>
              <a:t>Particle Filtering: Elapse Time</a:t>
            </a:r>
          </a:p>
        </p:txBody>
      </p:sp>
      <p:sp>
        <p:nvSpPr>
          <p:cNvPr id="68612" name="Rectangle 3"/>
          <p:cNvSpPr>
            <a:spLocks noGrp="1" noChangeArrowheads="1"/>
          </p:cNvSpPr>
          <p:nvPr>
            <p:ph type="body" idx="1"/>
          </p:nvPr>
        </p:nvSpPr>
        <p:spPr>
          <a:xfrm>
            <a:off x="457200" y="1600200"/>
            <a:ext cx="5715000" cy="5257800"/>
          </a:xfrm>
        </p:spPr>
        <p:txBody>
          <a:bodyPr rIns="132080"/>
          <a:lstStyle/>
          <a:p>
            <a:pPr eaLnBrk="1" hangingPunct="1">
              <a:lnSpc>
                <a:spcPct val="90000"/>
              </a:lnSpc>
            </a:pPr>
            <a:r>
              <a:rPr lang="en-US" sz="2400" smtClean="0"/>
              <a:t>Each particle is moved by sampling its next position from the transition model</a:t>
            </a:r>
          </a:p>
          <a:p>
            <a:pPr marL="782638" lvl="1" eaLnBrk="1" hangingPunct="1">
              <a:lnSpc>
                <a:spcPct val="90000"/>
              </a:lnSpc>
            </a:pPr>
            <a:endParaRPr lang="en-US" sz="2000" smtClean="0"/>
          </a:p>
          <a:p>
            <a:pPr marL="782638" lvl="1" eaLnBrk="1" hangingPunct="1">
              <a:lnSpc>
                <a:spcPct val="90000"/>
              </a:lnSpc>
            </a:pPr>
            <a:endParaRPr lang="en-US" sz="2000" smtClean="0"/>
          </a:p>
          <a:p>
            <a:pPr marL="782638" lvl="1" eaLnBrk="1" hangingPunct="1">
              <a:lnSpc>
                <a:spcPct val="90000"/>
              </a:lnSpc>
            </a:pPr>
            <a:endParaRPr lang="en-US" sz="2000" smtClean="0"/>
          </a:p>
          <a:p>
            <a:pPr marL="782638" lvl="1" eaLnBrk="1" hangingPunct="1">
              <a:lnSpc>
                <a:spcPct val="90000"/>
              </a:lnSpc>
            </a:pPr>
            <a:r>
              <a:rPr lang="en-US" sz="2000" smtClean="0"/>
              <a:t>This is like prior sampling – samples’ frequencies reflect the transition probs</a:t>
            </a:r>
          </a:p>
          <a:p>
            <a:pPr marL="782638" lvl="1" eaLnBrk="1" hangingPunct="1">
              <a:lnSpc>
                <a:spcPct val="90000"/>
              </a:lnSpc>
            </a:pPr>
            <a:r>
              <a:rPr lang="en-US" sz="2000" smtClean="0"/>
              <a:t>Here, most samples move clockwise, but some move in another direction or stay in place</a:t>
            </a:r>
          </a:p>
          <a:p>
            <a:pPr marL="782638" lvl="1" eaLnBrk="1" hangingPunct="1">
              <a:lnSpc>
                <a:spcPct val="90000"/>
              </a:lnSpc>
            </a:pPr>
            <a:endParaRPr lang="en-US" sz="2000" smtClean="0"/>
          </a:p>
          <a:p>
            <a:pPr eaLnBrk="1" hangingPunct="1">
              <a:lnSpc>
                <a:spcPct val="90000"/>
              </a:lnSpc>
            </a:pPr>
            <a:r>
              <a:rPr lang="en-US" sz="2400" smtClean="0"/>
              <a:t>This captures the passage of time</a:t>
            </a:r>
          </a:p>
          <a:p>
            <a:pPr marL="782638" lvl="1" eaLnBrk="1" hangingPunct="1">
              <a:lnSpc>
                <a:spcPct val="90000"/>
              </a:lnSpc>
            </a:pPr>
            <a:r>
              <a:rPr lang="en-US" sz="2000" smtClean="0"/>
              <a:t>If we have enough samples, close to the exact values before and after (consistent)</a:t>
            </a:r>
          </a:p>
        </p:txBody>
      </p:sp>
      <p:pic>
        <p:nvPicPr>
          <p:cNvPr id="68613" name="Picture 4"/>
          <p:cNvPicPr>
            <a:picLocks noChangeArrowheads="1"/>
          </p:cNvPicPr>
          <p:nvPr/>
        </p:nvPicPr>
        <p:blipFill>
          <a:blip r:embed="rId3" cstate="print"/>
          <a:srcRect/>
          <a:stretch>
            <a:fillRect/>
          </a:stretch>
        </p:blipFill>
        <p:spPr bwMode="auto">
          <a:xfrm>
            <a:off x="2154238" y="2662238"/>
            <a:ext cx="2778125" cy="314325"/>
          </a:xfrm>
          <a:prstGeom prst="rect">
            <a:avLst/>
          </a:prstGeom>
          <a:noFill/>
          <a:ln w="9525">
            <a:noFill/>
            <a:miter lim="800000"/>
            <a:headEnd/>
            <a:tailEnd/>
          </a:ln>
        </p:spPr>
      </p:pic>
      <p:grpSp>
        <p:nvGrpSpPr>
          <p:cNvPr id="68614" name="Group 25"/>
          <p:cNvGrpSpPr>
            <a:grpSpLocks/>
          </p:cNvGrpSpPr>
          <p:nvPr/>
        </p:nvGrpSpPr>
        <p:grpSpPr bwMode="auto">
          <a:xfrm>
            <a:off x="6400800" y="1524000"/>
            <a:ext cx="2057400" cy="2057400"/>
            <a:chOff x="0" y="0"/>
            <a:chExt cx="1296" cy="1296"/>
          </a:xfrm>
        </p:grpSpPr>
        <p:grpSp>
          <p:nvGrpSpPr>
            <p:cNvPr id="68639" name="Group 14"/>
            <p:cNvGrpSpPr>
              <a:grpSpLocks/>
            </p:cNvGrpSpPr>
            <p:nvPr/>
          </p:nvGrpSpPr>
          <p:grpSpPr bwMode="auto">
            <a:xfrm>
              <a:off x="0" y="0"/>
              <a:ext cx="1296" cy="1296"/>
              <a:chOff x="0" y="0"/>
              <a:chExt cx="1296" cy="1296"/>
            </a:xfrm>
          </p:grpSpPr>
          <p:sp>
            <p:nvSpPr>
              <p:cNvPr id="68650" name="Rectangle 5"/>
              <p:cNvSpPr>
                <a:spLocks/>
              </p:cNvSpPr>
              <p:nvPr/>
            </p:nvSpPr>
            <p:spPr bwMode="auto">
              <a:xfrm>
                <a:off x="0"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8651" name="Rectangle 6"/>
              <p:cNvSpPr>
                <a:spLocks/>
              </p:cNvSpPr>
              <p:nvPr/>
            </p:nvSpPr>
            <p:spPr bwMode="auto">
              <a:xfrm>
                <a:off x="432"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8652" name="Rectangle 7"/>
              <p:cNvSpPr>
                <a:spLocks/>
              </p:cNvSpPr>
              <p:nvPr/>
            </p:nvSpPr>
            <p:spPr bwMode="auto">
              <a:xfrm>
                <a:off x="0"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8653" name="Rectangle 8"/>
              <p:cNvSpPr>
                <a:spLocks/>
              </p:cNvSpPr>
              <p:nvPr/>
            </p:nvSpPr>
            <p:spPr bwMode="auto">
              <a:xfrm>
                <a:off x="432"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8654" name="Rectangle 9"/>
              <p:cNvSpPr>
                <a:spLocks/>
              </p:cNvSpPr>
              <p:nvPr/>
            </p:nvSpPr>
            <p:spPr bwMode="auto">
              <a:xfrm>
                <a:off x="864"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8655" name="Rectangle 10"/>
              <p:cNvSpPr>
                <a:spLocks/>
              </p:cNvSpPr>
              <p:nvPr/>
            </p:nvSpPr>
            <p:spPr bwMode="auto">
              <a:xfrm>
                <a:off x="864"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8656" name="Rectangle 11"/>
              <p:cNvSpPr>
                <a:spLocks/>
              </p:cNvSpPr>
              <p:nvPr/>
            </p:nvSpPr>
            <p:spPr bwMode="auto">
              <a:xfrm>
                <a:off x="0"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8657" name="Rectangle 12"/>
              <p:cNvSpPr>
                <a:spLocks/>
              </p:cNvSpPr>
              <p:nvPr/>
            </p:nvSpPr>
            <p:spPr bwMode="auto">
              <a:xfrm>
                <a:off x="432"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8658" name="Rectangle 13"/>
              <p:cNvSpPr>
                <a:spLocks/>
              </p:cNvSpPr>
              <p:nvPr/>
            </p:nvSpPr>
            <p:spPr bwMode="auto">
              <a:xfrm>
                <a:off x="864"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grpSp>
        <p:sp>
          <p:nvSpPr>
            <p:cNvPr id="68640" name="Oval 15"/>
            <p:cNvSpPr>
              <a:spLocks/>
            </p:cNvSpPr>
            <p:nvPr/>
          </p:nvSpPr>
          <p:spPr bwMode="auto">
            <a:xfrm>
              <a:off x="1104" y="576"/>
              <a:ext cx="96" cy="96"/>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8641" name="Oval 16"/>
            <p:cNvSpPr>
              <a:spLocks/>
            </p:cNvSpPr>
            <p:nvPr/>
          </p:nvSpPr>
          <p:spPr bwMode="auto">
            <a:xfrm>
              <a:off x="960" y="912"/>
              <a:ext cx="96" cy="96"/>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8642" name="Oval 17"/>
            <p:cNvSpPr>
              <a:spLocks/>
            </p:cNvSpPr>
            <p:nvPr/>
          </p:nvSpPr>
          <p:spPr bwMode="auto">
            <a:xfrm>
              <a:off x="1056" y="1008"/>
              <a:ext cx="96" cy="96"/>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8643" name="Oval 18"/>
            <p:cNvSpPr>
              <a:spLocks/>
            </p:cNvSpPr>
            <p:nvPr/>
          </p:nvSpPr>
          <p:spPr bwMode="auto">
            <a:xfrm>
              <a:off x="960" y="1104"/>
              <a:ext cx="96" cy="96"/>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8644" name="Oval 19"/>
            <p:cNvSpPr>
              <a:spLocks/>
            </p:cNvSpPr>
            <p:nvPr/>
          </p:nvSpPr>
          <p:spPr bwMode="auto">
            <a:xfrm>
              <a:off x="1152" y="1104"/>
              <a:ext cx="96" cy="96"/>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8645" name="Oval 20"/>
            <p:cNvSpPr>
              <a:spLocks/>
            </p:cNvSpPr>
            <p:nvPr/>
          </p:nvSpPr>
          <p:spPr bwMode="auto">
            <a:xfrm>
              <a:off x="1152" y="912"/>
              <a:ext cx="96" cy="96"/>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8646" name="Oval 21"/>
            <p:cNvSpPr>
              <a:spLocks/>
            </p:cNvSpPr>
            <p:nvPr/>
          </p:nvSpPr>
          <p:spPr bwMode="auto">
            <a:xfrm>
              <a:off x="672" y="1056"/>
              <a:ext cx="96" cy="96"/>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8647" name="Oval 22"/>
            <p:cNvSpPr>
              <a:spLocks/>
            </p:cNvSpPr>
            <p:nvPr/>
          </p:nvSpPr>
          <p:spPr bwMode="auto">
            <a:xfrm>
              <a:off x="960" y="576"/>
              <a:ext cx="96" cy="96"/>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8648" name="Oval 23"/>
            <p:cNvSpPr>
              <a:spLocks/>
            </p:cNvSpPr>
            <p:nvPr/>
          </p:nvSpPr>
          <p:spPr bwMode="auto">
            <a:xfrm>
              <a:off x="528" y="1056"/>
              <a:ext cx="96" cy="96"/>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8649" name="Oval 24"/>
            <p:cNvSpPr>
              <a:spLocks/>
            </p:cNvSpPr>
            <p:nvPr/>
          </p:nvSpPr>
          <p:spPr bwMode="auto">
            <a:xfrm>
              <a:off x="576" y="144"/>
              <a:ext cx="96" cy="96"/>
            </a:xfrm>
            <a:prstGeom prst="ellipse">
              <a:avLst/>
            </a:prstGeom>
            <a:solidFill>
              <a:srgbClr val="FF0000"/>
            </a:solidFill>
            <a:ln w="9525">
              <a:solidFill>
                <a:schemeClr val="tx1"/>
              </a:solidFill>
              <a:round/>
              <a:headEnd/>
              <a:tailEnd/>
            </a:ln>
          </p:spPr>
          <p:txBody>
            <a:bodyPr lIns="0" tIns="0" rIns="0" bIns="0"/>
            <a:lstStyle/>
            <a:p>
              <a:endParaRPr lang="en-US"/>
            </a:p>
          </p:txBody>
        </p:sp>
      </p:grpSp>
      <p:sp>
        <p:nvSpPr>
          <p:cNvPr id="68615" name="AutoShape 26"/>
          <p:cNvSpPr>
            <a:spLocks/>
          </p:cNvSpPr>
          <p:nvPr/>
        </p:nvSpPr>
        <p:spPr bwMode="auto">
          <a:xfrm rot="10800000" flipH="1">
            <a:off x="6945313" y="3606800"/>
            <a:ext cx="966787" cy="508000"/>
          </a:xfrm>
          <a:prstGeom prst="triangle">
            <a:avLst>
              <a:gd name="adj" fmla="val 50000"/>
            </a:avLst>
          </a:prstGeom>
          <a:solidFill>
            <a:schemeClr val="accent1"/>
          </a:solidFill>
          <a:ln w="25400">
            <a:solidFill>
              <a:srgbClr val="89A4A7"/>
            </a:solidFill>
            <a:miter lim="800000"/>
            <a:headEnd/>
            <a:tailEnd/>
          </a:ln>
        </p:spPr>
        <p:txBody>
          <a:bodyPr lIns="0" tIns="0" rIns="0" bIns="0"/>
          <a:lstStyle/>
          <a:p>
            <a:endParaRPr lang="en-US"/>
          </a:p>
        </p:txBody>
      </p:sp>
      <p:grpSp>
        <p:nvGrpSpPr>
          <p:cNvPr id="68616" name="Group 36"/>
          <p:cNvGrpSpPr>
            <a:grpSpLocks/>
          </p:cNvGrpSpPr>
          <p:nvPr/>
        </p:nvGrpSpPr>
        <p:grpSpPr bwMode="auto">
          <a:xfrm>
            <a:off x="6400800" y="4267200"/>
            <a:ext cx="2057400" cy="2057400"/>
            <a:chOff x="0" y="0"/>
            <a:chExt cx="1296" cy="1296"/>
          </a:xfrm>
        </p:grpSpPr>
        <p:sp>
          <p:nvSpPr>
            <p:cNvPr id="68630" name="Rectangle 27"/>
            <p:cNvSpPr>
              <a:spLocks/>
            </p:cNvSpPr>
            <p:nvPr/>
          </p:nvSpPr>
          <p:spPr bwMode="auto">
            <a:xfrm>
              <a:off x="0"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8631" name="Rectangle 28"/>
            <p:cNvSpPr>
              <a:spLocks/>
            </p:cNvSpPr>
            <p:nvPr/>
          </p:nvSpPr>
          <p:spPr bwMode="auto">
            <a:xfrm>
              <a:off x="432"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8632" name="Rectangle 29"/>
            <p:cNvSpPr>
              <a:spLocks/>
            </p:cNvSpPr>
            <p:nvPr/>
          </p:nvSpPr>
          <p:spPr bwMode="auto">
            <a:xfrm>
              <a:off x="0"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8633" name="Rectangle 30"/>
            <p:cNvSpPr>
              <a:spLocks/>
            </p:cNvSpPr>
            <p:nvPr/>
          </p:nvSpPr>
          <p:spPr bwMode="auto">
            <a:xfrm>
              <a:off x="432"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8634" name="Rectangle 31"/>
            <p:cNvSpPr>
              <a:spLocks/>
            </p:cNvSpPr>
            <p:nvPr/>
          </p:nvSpPr>
          <p:spPr bwMode="auto">
            <a:xfrm>
              <a:off x="864"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8635" name="Rectangle 32"/>
            <p:cNvSpPr>
              <a:spLocks/>
            </p:cNvSpPr>
            <p:nvPr/>
          </p:nvSpPr>
          <p:spPr bwMode="auto">
            <a:xfrm>
              <a:off x="864"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8636" name="Rectangle 33"/>
            <p:cNvSpPr>
              <a:spLocks/>
            </p:cNvSpPr>
            <p:nvPr/>
          </p:nvSpPr>
          <p:spPr bwMode="auto">
            <a:xfrm>
              <a:off x="0"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8637" name="Rectangle 34"/>
            <p:cNvSpPr>
              <a:spLocks/>
            </p:cNvSpPr>
            <p:nvPr/>
          </p:nvSpPr>
          <p:spPr bwMode="auto">
            <a:xfrm>
              <a:off x="432"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8638" name="Rectangle 35"/>
            <p:cNvSpPr>
              <a:spLocks/>
            </p:cNvSpPr>
            <p:nvPr/>
          </p:nvSpPr>
          <p:spPr bwMode="auto">
            <a:xfrm>
              <a:off x="864"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grpSp>
      <p:sp>
        <p:nvSpPr>
          <p:cNvPr id="69669" name="Oval 37"/>
          <p:cNvSpPr>
            <a:spLocks/>
          </p:cNvSpPr>
          <p:nvPr/>
        </p:nvSpPr>
        <p:spPr bwMode="auto">
          <a:xfrm>
            <a:off x="7315200" y="57912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70" name="Oval 38"/>
          <p:cNvSpPr>
            <a:spLocks/>
          </p:cNvSpPr>
          <p:nvPr/>
        </p:nvSpPr>
        <p:spPr bwMode="auto">
          <a:xfrm>
            <a:off x="7467600" y="60198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71" name="Oval 39"/>
          <p:cNvSpPr>
            <a:spLocks/>
          </p:cNvSpPr>
          <p:nvPr/>
        </p:nvSpPr>
        <p:spPr bwMode="auto">
          <a:xfrm>
            <a:off x="7162800" y="60198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72" name="Oval 40"/>
          <p:cNvSpPr>
            <a:spLocks/>
          </p:cNvSpPr>
          <p:nvPr/>
        </p:nvSpPr>
        <p:spPr bwMode="auto">
          <a:xfrm>
            <a:off x="8153400" y="5943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73" name="Oval 41"/>
          <p:cNvSpPr>
            <a:spLocks/>
          </p:cNvSpPr>
          <p:nvPr/>
        </p:nvSpPr>
        <p:spPr bwMode="auto">
          <a:xfrm>
            <a:off x="7315200" y="52578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74" name="Oval 42"/>
          <p:cNvSpPr>
            <a:spLocks/>
          </p:cNvSpPr>
          <p:nvPr/>
        </p:nvSpPr>
        <p:spPr bwMode="auto">
          <a:xfrm>
            <a:off x="6629400" y="5943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75" name="Oval 43"/>
          <p:cNvSpPr>
            <a:spLocks/>
          </p:cNvSpPr>
          <p:nvPr/>
        </p:nvSpPr>
        <p:spPr bwMode="auto">
          <a:xfrm>
            <a:off x="8001000" y="45720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76" name="Oval 44"/>
          <p:cNvSpPr>
            <a:spLocks/>
          </p:cNvSpPr>
          <p:nvPr/>
        </p:nvSpPr>
        <p:spPr bwMode="auto">
          <a:xfrm>
            <a:off x="7924800" y="5943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77" name="Oval 45"/>
          <p:cNvSpPr>
            <a:spLocks/>
          </p:cNvSpPr>
          <p:nvPr/>
        </p:nvSpPr>
        <p:spPr bwMode="auto">
          <a:xfrm>
            <a:off x="7924800" y="52578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78" name="Oval 46"/>
          <p:cNvSpPr>
            <a:spLocks/>
          </p:cNvSpPr>
          <p:nvPr/>
        </p:nvSpPr>
        <p:spPr bwMode="auto">
          <a:xfrm>
            <a:off x="8153400" y="52578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79" name="Freeform 47"/>
          <p:cNvSpPr>
            <a:spLocks/>
          </p:cNvSpPr>
          <p:nvPr/>
        </p:nvSpPr>
        <p:spPr bwMode="auto">
          <a:xfrm>
            <a:off x="7467600" y="1828800"/>
            <a:ext cx="609600" cy="2819400"/>
          </a:xfrm>
          <a:custGeom>
            <a:avLst/>
            <a:gdLst>
              <a:gd name="T0" fmla="*/ 0 w 21600"/>
              <a:gd name="T1" fmla="*/ 0 h 21600"/>
              <a:gd name="T2" fmla="*/ 609600 w 21600"/>
              <a:gd name="T3" fmla="*/ 2819400 h 21600"/>
              <a:gd name="T4" fmla="*/ 0 60000 65536"/>
              <a:gd name="T5" fmla="*/ 0 60000 65536"/>
            </a:gdLst>
            <a:ahLst/>
            <a:cxnLst>
              <a:cxn ang="T4">
                <a:pos x="T0" y="T1"/>
              </a:cxn>
              <a:cxn ang="T5">
                <a:pos x="T2" y="T3"/>
              </a:cxn>
            </a:cxnLst>
            <a:rect l="0" t="0" r="r" b="b"/>
            <a:pathLst>
              <a:path w="21600" h="21600">
                <a:moveTo>
                  <a:pt x="0" y="0"/>
                </a:moveTo>
                <a:cubicBezTo>
                  <a:pt x="10800" y="0"/>
                  <a:pt x="21600" y="10800"/>
                  <a:pt x="21600" y="21600"/>
                </a:cubicBezTo>
              </a:path>
            </a:pathLst>
          </a:custGeom>
          <a:noFill/>
          <a:ln w="28575" cap="flat">
            <a:solidFill>
              <a:schemeClr val="tx1"/>
            </a:solidFill>
            <a:prstDash val="solid"/>
            <a:round/>
            <a:headEnd type="none" w="med" len="med"/>
            <a:tailEnd type="arrow" w="med" len="med"/>
          </a:ln>
        </p:spPr>
        <p:txBody>
          <a:bodyPr lIns="0" tIns="0" rIns="0" bIns="0"/>
          <a:lstStyle/>
          <a:p>
            <a:endParaRPr lang="en-US"/>
          </a:p>
        </p:txBody>
      </p:sp>
      <p:sp>
        <p:nvSpPr>
          <p:cNvPr id="69680" name="Freeform 48"/>
          <p:cNvSpPr>
            <a:spLocks/>
          </p:cNvSpPr>
          <p:nvPr/>
        </p:nvSpPr>
        <p:spPr bwMode="auto">
          <a:xfrm>
            <a:off x="8305800" y="2514600"/>
            <a:ext cx="430213" cy="3505200"/>
          </a:xfrm>
          <a:custGeom>
            <a:avLst/>
            <a:gdLst>
              <a:gd name="T0" fmla="*/ 0 w 21600"/>
              <a:gd name="T1" fmla="*/ 0 h 21600"/>
              <a:gd name="T2" fmla="*/ 430213 w 21600"/>
              <a:gd name="T3" fmla="*/ 1752600 h 21600"/>
              <a:gd name="T4" fmla="*/ 1593 w 21600"/>
              <a:gd name="T5" fmla="*/ 350520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cubicBezTo>
                  <a:pt x="10800" y="0"/>
                  <a:pt x="21600" y="5400"/>
                  <a:pt x="21600" y="10800"/>
                </a:cubicBezTo>
                <a:cubicBezTo>
                  <a:pt x="21600" y="16200"/>
                  <a:pt x="10840" y="21600"/>
                  <a:pt x="80" y="21600"/>
                </a:cubicBezTo>
              </a:path>
            </a:pathLst>
          </a:custGeom>
          <a:noFill/>
          <a:ln w="28575" cap="flat">
            <a:solidFill>
              <a:schemeClr val="tx1"/>
            </a:solidFill>
            <a:prstDash val="solid"/>
            <a:round/>
            <a:headEnd type="none" w="med" len="med"/>
            <a:tailEnd type="arrow" w="med" len="med"/>
          </a:ln>
        </p:spPr>
        <p:txBody>
          <a:bodyPr lIns="0" tIns="0" rIns="0" bIns="0"/>
          <a:lstStyle/>
          <a:p>
            <a:endParaRPr lang="en-US"/>
          </a:p>
        </p:txBody>
      </p:sp>
      <p:sp>
        <p:nvSpPr>
          <p:cNvPr id="69681" name="Freeform 49"/>
          <p:cNvSpPr>
            <a:spLocks/>
          </p:cNvSpPr>
          <p:nvPr/>
        </p:nvSpPr>
        <p:spPr bwMode="auto">
          <a:xfrm>
            <a:off x="8077200" y="2514600"/>
            <a:ext cx="227013" cy="2819400"/>
          </a:xfrm>
          <a:custGeom>
            <a:avLst/>
            <a:gdLst>
              <a:gd name="T0" fmla="*/ 0 w 21600"/>
              <a:gd name="T1" fmla="*/ 0 h 21600"/>
              <a:gd name="T2" fmla="*/ 227013 w 21600"/>
              <a:gd name="T3" fmla="*/ 1409700 h 21600"/>
              <a:gd name="T4" fmla="*/ 1576 w 21600"/>
              <a:gd name="T5" fmla="*/ 281940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cubicBezTo>
                  <a:pt x="10800" y="0"/>
                  <a:pt x="21600" y="5400"/>
                  <a:pt x="21600" y="10800"/>
                </a:cubicBezTo>
                <a:cubicBezTo>
                  <a:pt x="21600" y="16200"/>
                  <a:pt x="10875" y="21600"/>
                  <a:pt x="150" y="21600"/>
                </a:cubicBezTo>
              </a:path>
            </a:pathLst>
          </a:custGeom>
          <a:noFill/>
          <a:ln w="28575" cap="flat">
            <a:solidFill>
              <a:schemeClr val="tx1"/>
            </a:solidFill>
            <a:prstDash val="solid"/>
            <a:round/>
            <a:headEnd type="none" w="med" len="med"/>
            <a:tailEnd type="arrow" w="med" len="med"/>
          </a:ln>
        </p:spPr>
        <p:txBody>
          <a:bodyPr lIns="0" tIns="0" rIns="0" bIns="0"/>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7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1"/>
                                  </p:stCondLst>
                                  <p:childTnLst>
                                    <p:set>
                                      <p:cBhvr>
                                        <p:cTn id="9" dur="1" fill="hold">
                                          <p:stCondLst>
                                            <p:cond delay="499"/>
                                          </p:stCondLst>
                                        </p:cTn>
                                        <p:tgtEl>
                                          <p:spTgt spid="69675"/>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69680"/>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1"/>
                                  </p:stCondLst>
                                  <p:childTnLst>
                                    <p:set>
                                      <p:cBhvr>
                                        <p:cTn id="16" dur="1" fill="hold">
                                          <p:stCondLst>
                                            <p:cond delay="499"/>
                                          </p:stCondLst>
                                        </p:cTn>
                                        <p:tgtEl>
                                          <p:spTgt spid="6967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69681"/>
                                        </p:tgtEl>
                                        <p:attrNameLst>
                                          <p:attrName>style.visibility</p:attrName>
                                        </p:attrNameLst>
                                      </p:cBhvr>
                                      <p:to>
                                        <p:strVal val="visible"/>
                                      </p:to>
                                    </p:set>
                                  </p:childTnLst>
                                </p:cTn>
                              </p:par>
                            </p:childTnLst>
                          </p:cTn>
                        </p:par>
                        <p:par>
                          <p:cTn id="21" fill="hold" nodeType="afterGroup">
                            <p:stCondLst>
                              <p:cond delay="500"/>
                            </p:stCondLst>
                            <p:childTnLst>
                              <p:par>
                                <p:cTn id="22" presetID="1" presetClass="entr" presetSubtype="0" fill="hold" grpId="0" nodeType="afterEffect">
                                  <p:stCondLst>
                                    <p:cond delay="1"/>
                                  </p:stCondLst>
                                  <p:childTnLst>
                                    <p:set>
                                      <p:cBhvr>
                                        <p:cTn id="23" dur="1" fill="hold">
                                          <p:stCondLst>
                                            <p:cond delay="499"/>
                                          </p:stCondLst>
                                        </p:cTn>
                                        <p:tgtEl>
                                          <p:spTgt spid="69677"/>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69678"/>
                                        </p:tgtEl>
                                        <p:attrNameLst>
                                          <p:attrName>style.visibility</p:attrName>
                                        </p:attrNameLst>
                                      </p:cBhvr>
                                      <p:to>
                                        <p:strVal val="visible"/>
                                      </p:to>
                                    </p:set>
                                  </p:childTnLst>
                                </p:cTn>
                              </p:par>
                            </p:childTnLst>
                          </p:cTn>
                        </p:par>
                        <p:par>
                          <p:cTn id="28" fill="hold" nodeType="afterGroup">
                            <p:stCondLst>
                              <p:cond delay="500"/>
                            </p:stCondLst>
                            <p:childTnLst>
                              <p:par>
                                <p:cTn id="29" presetID="1" presetClass="entr" presetSubtype="0" fill="hold" grpId="0" nodeType="afterEffect">
                                  <p:stCondLst>
                                    <p:cond delay="1"/>
                                  </p:stCondLst>
                                  <p:childTnLst>
                                    <p:set>
                                      <p:cBhvr>
                                        <p:cTn id="30" dur="1" fill="hold">
                                          <p:stCondLst>
                                            <p:cond delay="499"/>
                                          </p:stCondLst>
                                        </p:cTn>
                                        <p:tgtEl>
                                          <p:spTgt spid="69676"/>
                                        </p:tgtEl>
                                        <p:attrNameLst>
                                          <p:attrName>style.visibility</p:attrName>
                                        </p:attrNameLst>
                                      </p:cBhvr>
                                      <p:to>
                                        <p:strVal val="visible"/>
                                      </p:to>
                                    </p:set>
                                  </p:childTnLst>
                                </p:cTn>
                              </p:par>
                            </p:childTnLst>
                          </p:cTn>
                        </p:par>
                        <p:par>
                          <p:cTn id="31" fill="hold" nodeType="afterGroup">
                            <p:stCondLst>
                              <p:cond delay="1001"/>
                            </p:stCondLst>
                            <p:childTnLst>
                              <p:par>
                                <p:cTn id="32" presetID="1" presetClass="entr" presetSubtype="0" fill="hold" grpId="0" nodeType="afterEffect">
                                  <p:stCondLst>
                                    <p:cond delay="1"/>
                                  </p:stCondLst>
                                  <p:childTnLst>
                                    <p:set>
                                      <p:cBhvr>
                                        <p:cTn id="33" dur="1" fill="hold">
                                          <p:stCondLst>
                                            <p:cond delay="499"/>
                                          </p:stCondLst>
                                        </p:cTn>
                                        <p:tgtEl>
                                          <p:spTgt spid="69670"/>
                                        </p:tgtEl>
                                        <p:attrNameLst>
                                          <p:attrName>style.visibility</p:attrName>
                                        </p:attrNameLst>
                                      </p:cBhvr>
                                      <p:to>
                                        <p:strVal val="visible"/>
                                      </p:to>
                                    </p:set>
                                  </p:childTnLst>
                                </p:cTn>
                              </p:par>
                            </p:childTnLst>
                          </p:cTn>
                        </p:par>
                        <p:par>
                          <p:cTn id="34" fill="hold" nodeType="afterGroup">
                            <p:stCondLst>
                              <p:cond delay="1502"/>
                            </p:stCondLst>
                            <p:childTnLst>
                              <p:par>
                                <p:cTn id="35" presetID="1" presetClass="entr" presetSubtype="0" fill="hold" grpId="0" nodeType="afterEffect">
                                  <p:stCondLst>
                                    <p:cond delay="1"/>
                                  </p:stCondLst>
                                  <p:childTnLst>
                                    <p:set>
                                      <p:cBhvr>
                                        <p:cTn id="36" dur="1" fill="hold">
                                          <p:stCondLst>
                                            <p:cond delay="499"/>
                                          </p:stCondLst>
                                        </p:cTn>
                                        <p:tgtEl>
                                          <p:spTgt spid="69671"/>
                                        </p:tgtEl>
                                        <p:attrNameLst>
                                          <p:attrName>style.visibility</p:attrName>
                                        </p:attrNameLst>
                                      </p:cBhvr>
                                      <p:to>
                                        <p:strVal val="visible"/>
                                      </p:to>
                                    </p:set>
                                  </p:childTnLst>
                                </p:cTn>
                              </p:par>
                            </p:childTnLst>
                          </p:cTn>
                        </p:par>
                        <p:par>
                          <p:cTn id="37" fill="hold" nodeType="afterGroup">
                            <p:stCondLst>
                              <p:cond delay="2003"/>
                            </p:stCondLst>
                            <p:childTnLst>
                              <p:par>
                                <p:cTn id="38" presetID="1" presetClass="entr" presetSubtype="0" fill="hold" grpId="0" nodeType="afterEffect">
                                  <p:stCondLst>
                                    <p:cond delay="1"/>
                                  </p:stCondLst>
                                  <p:childTnLst>
                                    <p:set>
                                      <p:cBhvr>
                                        <p:cTn id="39" dur="1" fill="hold">
                                          <p:stCondLst>
                                            <p:cond delay="499"/>
                                          </p:stCondLst>
                                        </p:cTn>
                                        <p:tgtEl>
                                          <p:spTgt spid="69669"/>
                                        </p:tgtEl>
                                        <p:attrNameLst>
                                          <p:attrName>style.visibility</p:attrName>
                                        </p:attrNameLst>
                                      </p:cBhvr>
                                      <p:to>
                                        <p:strVal val="visible"/>
                                      </p:to>
                                    </p:set>
                                  </p:childTnLst>
                                </p:cTn>
                              </p:par>
                            </p:childTnLst>
                          </p:cTn>
                        </p:par>
                        <p:par>
                          <p:cTn id="40" fill="hold" nodeType="afterGroup">
                            <p:stCondLst>
                              <p:cond delay="2504"/>
                            </p:stCondLst>
                            <p:childTnLst>
                              <p:par>
                                <p:cTn id="41" presetID="1" presetClass="entr" presetSubtype="0" fill="hold" grpId="0" nodeType="afterEffect">
                                  <p:stCondLst>
                                    <p:cond delay="1"/>
                                  </p:stCondLst>
                                  <p:childTnLst>
                                    <p:set>
                                      <p:cBhvr>
                                        <p:cTn id="42" dur="1" fill="hold">
                                          <p:stCondLst>
                                            <p:cond delay="499"/>
                                          </p:stCondLst>
                                        </p:cTn>
                                        <p:tgtEl>
                                          <p:spTgt spid="69673"/>
                                        </p:tgtEl>
                                        <p:attrNameLst>
                                          <p:attrName>style.visibility</p:attrName>
                                        </p:attrNameLst>
                                      </p:cBhvr>
                                      <p:to>
                                        <p:strVal val="visible"/>
                                      </p:to>
                                    </p:set>
                                  </p:childTnLst>
                                </p:cTn>
                              </p:par>
                            </p:childTnLst>
                          </p:cTn>
                        </p:par>
                        <p:par>
                          <p:cTn id="43" fill="hold" nodeType="afterGroup">
                            <p:stCondLst>
                              <p:cond delay="3005"/>
                            </p:stCondLst>
                            <p:childTnLst>
                              <p:par>
                                <p:cTn id="44" presetID="1" presetClass="entr" presetSubtype="0" fill="hold" grpId="0" nodeType="afterEffect">
                                  <p:stCondLst>
                                    <p:cond delay="1"/>
                                  </p:stCondLst>
                                  <p:childTnLst>
                                    <p:set>
                                      <p:cBhvr>
                                        <p:cTn id="45" dur="1" fill="hold">
                                          <p:stCondLst>
                                            <p:cond delay="499"/>
                                          </p:stCondLst>
                                        </p:cTn>
                                        <p:tgtEl>
                                          <p:spTgt spid="696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69" grpId="0" animBg="1"/>
      <p:bldP spid="69670" grpId="0" animBg="1"/>
      <p:bldP spid="69671" grpId="0" animBg="1"/>
      <p:bldP spid="69672" grpId="0" animBg="1"/>
      <p:bldP spid="69673" grpId="0" animBg="1"/>
      <p:bldP spid="69674" grpId="0" animBg="1"/>
      <p:bldP spid="69675" grpId="0" animBg="1"/>
      <p:bldP spid="69676" grpId="0" animBg="1"/>
      <p:bldP spid="69677" grpId="0" animBg="1"/>
      <p:bldP spid="69678" grpId="0" animBg="1"/>
      <p:bldP spid="69679" grpId="0" animBg="1"/>
      <p:bldP spid="69680" grpId="0" animBg="1"/>
      <p:bldP spid="6968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69635" name="AutoShape 2"/>
          <p:cNvSpPr>
            <a:spLocks/>
          </p:cNvSpPr>
          <p:nvPr/>
        </p:nvSpPr>
        <p:spPr bwMode="auto">
          <a:xfrm rot="10800000" flipH="1">
            <a:off x="6945313" y="3606800"/>
            <a:ext cx="966787" cy="508000"/>
          </a:xfrm>
          <a:prstGeom prst="triangle">
            <a:avLst>
              <a:gd name="adj" fmla="val 50000"/>
            </a:avLst>
          </a:prstGeom>
          <a:solidFill>
            <a:schemeClr val="accent1"/>
          </a:solidFill>
          <a:ln w="25400">
            <a:solidFill>
              <a:srgbClr val="89A4A7"/>
            </a:solidFill>
            <a:miter lim="800000"/>
            <a:headEnd/>
            <a:tailEnd/>
          </a:ln>
        </p:spPr>
        <p:txBody>
          <a:bodyPr lIns="0" tIns="0" rIns="0" bIns="0"/>
          <a:lstStyle/>
          <a:p>
            <a:endParaRPr lang="en-US"/>
          </a:p>
        </p:txBody>
      </p:sp>
      <p:sp>
        <p:nvSpPr>
          <p:cNvPr id="69636" name="Rectangle 3"/>
          <p:cNvSpPr>
            <a:spLocks noGrp="1" noChangeArrowheads="1"/>
          </p:cNvSpPr>
          <p:nvPr>
            <p:ph type="title"/>
          </p:nvPr>
        </p:nvSpPr>
        <p:spPr/>
        <p:txBody>
          <a:bodyPr rIns="132080"/>
          <a:lstStyle/>
          <a:p>
            <a:pPr indent="0" eaLnBrk="1" hangingPunct="1"/>
            <a:r>
              <a:rPr lang="en-US" smtClean="0"/>
              <a:t>Particle Filtering: Observe</a:t>
            </a:r>
          </a:p>
        </p:txBody>
      </p:sp>
      <p:sp>
        <p:nvSpPr>
          <p:cNvPr id="69637" name="Rectangle 4"/>
          <p:cNvSpPr>
            <a:spLocks noGrp="1" noChangeArrowheads="1"/>
          </p:cNvSpPr>
          <p:nvPr>
            <p:ph type="body" idx="1"/>
          </p:nvPr>
        </p:nvSpPr>
        <p:spPr>
          <a:xfrm>
            <a:off x="457200" y="1600200"/>
            <a:ext cx="5638800" cy="5257800"/>
          </a:xfrm>
        </p:spPr>
        <p:txBody>
          <a:bodyPr rIns="132080"/>
          <a:lstStyle/>
          <a:p>
            <a:pPr eaLnBrk="1" hangingPunct="1">
              <a:lnSpc>
                <a:spcPct val="90000"/>
              </a:lnSpc>
            </a:pPr>
            <a:r>
              <a:rPr lang="en-US" sz="2400" smtClean="0"/>
              <a:t>Slightly trickier:</a:t>
            </a:r>
          </a:p>
          <a:p>
            <a:pPr marL="782638" lvl="1" eaLnBrk="1" hangingPunct="1">
              <a:lnSpc>
                <a:spcPct val="90000"/>
              </a:lnSpc>
            </a:pPr>
            <a:r>
              <a:rPr lang="en-US" sz="2000" smtClean="0"/>
              <a:t>Don’t do rejection sampling (why not?)</a:t>
            </a:r>
          </a:p>
          <a:p>
            <a:pPr marL="782638" lvl="1" eaLnBrk="1" hangingPunct="1">
              <a:lnSpc>
                <a:spcPct val="90000"/>
              </a:lnSpc>
            </a:pPr>
            <a:r>
              <a:rPr lang="en-US" sz="2000" smtClean="0"/>
              <a:t>We don’t sample the observation, we fix it</a:t>
            </a:r>
          </a:p>
          <a:p>
            <a:pPr marL="782638" lvl="1" eaLnBrk="1" hangingPunct="1">
              <a:lnSpc>
                <a:spcPct val="90000"/>
              </a:lnSpc>
            </a:pPr>
            <a:r>
              <a:rPr lang="en-US" sz="2000" smtClean="0"/>
              <a:t>This is similar to likelihood weighting, so we downweight our samples based on the evidence</a:t>
            </a:r>
          </a:p>
          <a:p>
            <a:pPr marL="782638" lvl="1" eaLnBrk="1" hangingPunct="1">
              <a:lnSpc>
                <a:spcPct val="90000"/>
              </a:lnSpc>
            </a:pPr>
            <a:endParaRPr lang="en-US" sz="2000" smtClean="0"/>
          </a:p>
          <a:p>
            <a:pPr eaLnBrk="1" hangingPunct="1">
              <a:lnSpc>
                <a:spcPct val="90000"/>
              </a:lnSpc>
            </a:pPr>
            <a:endParaRPr lang="en-US" sz="2400" smtClean="0"/>
          </a:p>
          <a:p>
            <a:pPr eaLnBrk="1" hangingPunct="1">
              <a:lnSpc>
                <a:spcPct val="90000"/>
              </a:lnSpc>
            </a:pPr>
            <a:endParaRPr lang="en-US" sz="2400" smtClean="0"/>
          </a:p>
          <a:p>
            <a:pPr marL="782638" lvl="1" eaLnBrk="1" hangingPunct="1">
              <a:lnSpc>
                <a:spcPct val="90000"/>
              </a:lnSpc>
            </a:pPr>
            <a:endParaRPr lang="en-US" sz="2000" smtClean="0"/>
          </a:p>
          <a:p>
            <a:pPr marL="782638" lvl="1" eaLnBrk="1" hangingPunct="1">
              <a:lnSpc>
                <a:spcPct val="90000"/>
              </a:lnSpc>
            </a:pPr>
            <a:r>
              <a:rPr lang="en-US" sz="2000" smtClean="0"/>
              <a:t>Note that, as before, the probabilities don’t sum to one, since most have been downweighted (in fact they sum to an approximation of P(e))</a:t>
            </a:r>
          </a:p>
        </p:txBody>
      </p:sp>
      <p:grpSp>
        <p:nvGrpSpPr>
          <p:cNvPr id="69638" name="Group 14"/>
          <p:cNvGrpSpPr>
            <a:grpSpLocks/>
          </p:cNvGrpSpPr>
          <p:nvPr/>
        </p:nvGrpSpPr>
        <p:grpSpPr bwMode="auto">
          <a:xfrm>
            <a:off x="6400800" y="1524000"/>
            <a:ext cx="2057400" cy="2057400"/>
            <a:chOff x="0" y="0"/>
            <a:chExt cx="1296" cy="1296"/>
          </a:xfrm>
        </p:grpSpPr>
        <p:sp>
          <p:nvSpPr>
            <p:cNvPr id="69677" name="Rectangle 5"/>
            <p:cNvSpPr>
              <a:spLocks/>
            </p:cNvSpPr>
            <p:nvPr/>
          </p:nvSpPr>
          <p:spPr bwMode="auto">
            <a:xfrm>
              <a:off x="0"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78" name="Rectangle 6"/>
            <p:cNvSpPr>
              <a:spLocks/>
            </p:cNvSpPr>
            <p:nvPr/>
          </p:nvSpPr>
          <p:spPr bwMode="auto">
            <a:xfrm>
              <a:off x="432"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79" name="Rectangle 7"/>
            <p:cNvSpPr>
              <a:spLocks/>
            </p:cNvSpPr>
            <p:nvPr/>
          </p:nvSpPr>
          <p:spPr bwMode="auto">
            <a:xfrm>
              <a:off x="0"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80" name="Rectangle 8"/>
            <p:cNvSpPr>
              <a:spLocks/>
            </p:cNvSpPr>
            <p:nvPr/>
          </p:nvSpPr>
          <p:spPr bwMode="auto">
            <a:xfrm>
              <a:off x="432"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81" name="Rectangle 9"/>
            <p:cNvSpPr>
              <a:spLocks/>
            </p:cNvSpPr>
            <p:nvPr/>
          </p:nvSpPr>
          <p:spPr bwMode="auto">
            <a:xfrm>
              <a:off x="864"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82" name="Rectangle 10"/>
            <p:cNvSpPr>
              <a:spLocks/>
            </p:cNvSpPr>
            <p:nvPr/>
          </p:nvSpPr>
          <p:spPr bwMode="auto">
            <a:xfrm>
              <a:off x="864"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83" name="Rectangle 11"/>
            <p:cNvSpPr>
              <a:spLocks/>
            </p:cNvSpPr>
            <p:nvPr/>
          </p:nvSpPr>
          <p:spPr bwMode="auto">
            <a:xfrm>
              <a:off x="0"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84" name="Rectangle 12"/>
            <p:cNvSpPr>
              <a:spLocks/>
            </p:cNvSpPr>
            <p:nvPr/>
          </p:nvSpPr>
          <p:spPr bwMode="auto">
            <a:xfrm>
              <a:off x="432"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85" name="Rectangle 13"/>
            <p:cNvSpPr>
              <a:spLocks/>
            </p:cNvSpPr>
            <p:nvPr/>
          </p:nvSpPr>
          <p:spPr bwMode="auto">
            <a:xfrm>
              <a:off x="864"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grpSp>
      <p:sp>
        <p:nvSpPr>
          <p:cNvPr id="69639" name="Oval 15"/>
          <p:cNvSpPr>
            <a:spLocks/>
          </p:cNvSpPr>
          <p:nvPr/>
        </p:nvSpPr>
        <p:spPr bwMode="auto">
          <a:xfrm>
            <a:off x="7315200" y="30480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40" name="Oval 16"/>
          <p:cNvSpPr>
            <a:spLocks/>
          </p:cNvSpPr>
          <p:nvPr/>
        </p:nvSpPr>
        <p:spPr bwMode="auto">
          <a:xfrm>
            <a:off x="7467600" y="3276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41" name="Oval 17"/>
          <p:cNvSpPr>
            <a:spLocks/>
          </p:cNvSpPr>
          <p:nvPr/>
        </p:nvSpPr>
        <p:spPr bwMode="auto">
          <a:xfrm>
            <a:off x="7162800" y="3276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42" name="Oval 18"/>
          <p:cNvSpPr>
            <a:spLocks/>
          </p:cNvSpPr>
          <p:nvPr/>
        </p:nvSpPr>
        <p:spPr bwMode="auto">
          <a:xfrm>
            <a:off x="8153400" y="32004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43" name="Oval 19"/>
          <p:cNvSpPr>
            <a:spLocks/>
          </p:cNvSpPr>
          <p:nvPr/>
        </p:nvSpPr>
        <p:spPr bwMode="auto">
          <a:xfrm>
            <a:off x="7315200" y="2514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44" name="Oval 20"/>
          <p:cNvSpPr>
            <a:spLocks/>
          </p:cNvSpPr>
          <p:nvPr/>
        </p:nvSpPr>
        <p:spPr bwMode="auto">
          <a:xfrm>
            <a:off x="6629400" y="32004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45" name="Oval 21"/>
          <p:cNvSpPr>
            <a:spLocks/>
          </p:cNvSpPr>
          <p:nvPr/>
        </p:nvSpPr>
        <p:spPr bwMode="auto">
          <a:xfrm>
            <a:off x="8001000" y="18288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46" name="Oval 22"/>
          <p:cNvSpPr>
            <a:spLocks/>
          </p:cNvSpPr>
          <p:nvPr/>
        </p:nvSpPr>
        <p:spPr bwMode="auto">
          <a:xfrm>
            <a:off x="7924800" y="32004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47" name="Oval 23"/>
          <p:cNvSpPr>
            <a:spLocks/>
          </p:cNvSpPr>
          <p:nvPr/>
        </p:nvSpPr>
        <p:spPr bwMode="auto">
          <a:xfrm>
            <a:off x="7924800" y="2514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48" name="Oval 24"/>
          <p:cNvSpPr>
            <a:spLocks/>
          </p:cNvSpPr>
          <p:nvPr/>
        </p:nvSpPr>
        <p:spPr bwMode="auto">
          <a:xfrm>
            <a:off x="8153400" y="2514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pic>
        <p:nvPicPr>
          <p:cNvPr id="69649" name="Picture 25"/>
          <p:cNvPicPr>
            <a:picLocks noChangeArrowheads="1"/>
          </p:cNvPicPr>
          <p:nvPr/>
        </p:nvPicPr>
        <p:blipFill>
          <a:blip r:embed="rId3" cstate="print"/>
          <a:srcRect/>
          <a:stretch>
            <a:fillRect/>
          </a:stretch>
        </p:blipFill>
        <p:spPr bwMode="auto">
          <a:xfrm>
            <a:off x="2438400" y="3743325"/>
            <a:ext cx="1822450" cy="274638"/>
          </a:xfrm>
          <a:prstGeom prst="rect">
            <a:avLst/>
          </a:prstGeom>
          <a:noFill/>
          <a:ln w="9525">
            <a:noFill/>
            <a:miter lim="800000"/>
            <a:headEnd/>
            <a:tailEnd/>
          </a:ln>
        </p:spPr>
      </p:pic>
      <p:grpSp>
        <p:nvGrpSpPr>
          <p:cNvPr id="69650" name="Group 35"/>
          <p:cNvGrpSpPr>
            <a:grpSpLocks/>
          </p:cNvGrpSpPr>
          <p:nvPr/>
        </p:nvGrpSpPr>
        <p:grpSpPr bwMode="auto">
          <a:xfrm>
            <a:off x="6400800" y="4267200"/>
            <a:ext cx="2057400" cy="2057400"/>
            <a:chOff x="0" y="0"/>
            <a:chExt cx="1296" cy="1296"/>
          </a:xfrm>
        </p:grpSpPr>
        <p:sp>
          <p:nvSpPr>
            <p:cNvPr id="69668" name="Rectangle 26"/>
            <p:cNvSpPr>
              <a:spLocks/>
            </p:cNvSpPr>
            <p:nvPr/>
          </p:nvSpPr>
          <p:spPr bwMode="auto">
            <a:xfrm>
              <a:off x="0"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69" name="Rectangle 27"/>
            <p:cNvSpPr>
              <a:spLocks/>
            </p:cNvSpPr>
            <p:nvPr/>
          </p:nvSpPr>
          <p:spPr bwMode="auto">
            <a:xfrm>
              <a:off x="432"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70" name="Rectangle 28"/>
            <p:cNvSpPr>
              <a:spLocks/>
            </p:cNvSpPr>
            <p:nvPr/>
          </p:nvSpPr>
          <p:spPr bwMode="auto">
            <a:xfrm>
              <a:off x="0"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71" name="Rectangle 29"/>
            <p:cNvSpPr>
              <a:spLocks/>
            </p:cNvSpPr>
            <p:nvPr/>
          </p:nvSpPr>
          <p:spPr bwMode="auto">
            <a:xfrm>
              <a:off x="432"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72" name="Rectangle 30"/>
            <p:cNvSpPr>
              <a:spLocks/>
            </p:cNvSpPr>
            <p:nvPr/>
          </p:nvSpPr>
          <p:spPr bwMode="auto">
            <a:xfrm>
              <a:off x="864"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73" name="Rectangle 31"/>
            <p:cNvSpPr>
              <a:spLocks/>
            </p:cNvSpPr>
            <p:nvPr/>
          </p:nvSpPr>
          <p:spPr bwMode="auto">
            <a:xfrm>
              <a:off x="864"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74" name="Rectangle 32"/>
            <p:cNvSpPr>
              <a:spLocks/>
            </p:cNvSpPr>
            <p:nvPr/>
          </p:nvSpPr>
          <p:spPr bwMode="auto">
            <a:xfrm>
              <a:off x="0"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75" name="Rectangle 33"/>
            <p:cNvSpPr>
              <a:spLocks/>
            </p:cNvSpPr>
            <p:nvPr/>
          </p:nvSpPr>
          <p:spPr bwMode="auto">
            <a:xfrm>
              <a:off x="432"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69676" name="Rectangle 34"/>
            <p:cNvSpPr>
              <a:spLocks/>
            </p:cNvSpPr>
            <p:nvPr/>
          </p:nvSpPr>
          <p:spPr bwMode="auto">
            <a:xfrm>
              <a:off x="864"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grpSp>
      <p:grpSp>
        <p:nvGrpSpPr>
          <p:cNvPr id="70700" name="Group 44"/>
          <p:cNvGrpSpPr>
            <a:grpSpLocks/>
          </p:cNvGrpSpPr>
          <p:nvPr/>
        </p:nvGrpSpPr>
        <p:grpSpPr bwMode="auto">
          <a:xfrm>
            <a:off x="6634163" y="5300663"/>
            <a:ext cx="1671637" cy="871537"/>
            <a:chOff x="0" y="0"/>
            <a:chExt cx="1053" cy="549"/>
          </a:xfrm>
        </p:grpSpPr>
        <p:sp>
          <p:nvSpPr>
            <p:cNvPr id="69660" name="Oval 36"/>
            <p:cNvSpPr>
              <a:spLocks/>
            </p:cNvSpPr>
            <p:nvPr/>
          </p:nvSpPr>
          <p:spPr bwMode="auto">
            <a:xfrm>
              <a:off x="429" y="309"/>
              <a:ext cx="96" cy="96"/>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61" name="Oval 37"/>
            <p:cNvSpPr>
              <a:spLocks/>
            </p:cNvSpPr>
            <p:nvPr/>
          </p:nvSpPr>
          <p:spPr bwMode="auto">
            <a:xfrm>
              <a:off x="333" y="453"/>
              <a:ext cx="96" cy="96"/>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62" name="Oval 38"/>
            <p:cNvSpPr>
              <a:spLocks/>
            </p:cNvSpPr>
            <p:nvPr/>
          </p:nvSpPr>
          <p:spPr bwMode="auto">
            <a:xfrm>
              <a:off x="984" y="432"/>
              <a:ext cx="69" cy="69"/>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63" name="Oval 39"/>
            <p:cNvSpPr>
              <a:spLocks/>
            </p:cNvSpPr>
            <p:nvPr/>
          </p:nvSpPr>
          <p:spPr bwMode="auto">
            <a:xfrm>
              <a:off x="456" y="0"/>
              <a:ext cx="69" cy="69"/>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64" name="Oval 40"/>
            <p:cNvSpPr>
              <a:spLocks/>
            </p:cNvSpPr>
            <p:nvPr/>
          </p:nvSpPr>
          <p:spPr bwMode="auto">
            <a:xfrm rot="10800000">
              <a:off x="0" y="408"/>
              <a:ext cx="69" cy="69"/>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65" name="Oval 41"/>
            <p:cNvSpPr>
              <a:spLocks/>
            </p:cNvSpPr>
            <p:nvPr/>
          </p:nvSpPr>
          <p:spPr bwMode="auto">
            <a:xfrm>
              <a:off x="840" y="432"/>
              <a:ext cx="69" cy="69"/>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66" name="Oval 42"/>
            <p:cNvSpPr>
              <a:spLocks/>
            </p:cNvSpPr>
            <p:nvPr/>
          </p:nvSpPr>
          <p:spPr bwMode="auto">
            <a:xfrm>
              <a:off x="861" y="21"/>
              <a:ext cx="48" cy="48"/>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67" name="Oval 43"/>
            <p:cNvSpPr>
              <a:spLocks/>
            </p:cNvSpPr>
            <p:nvPr/>
          </p:nvSpPr>
          <p:spPr bwMode="auto">
            <a:xfrm>
              <a:off x="1005" y="21"/>
              <a:ext cx="48" cy="48"/>
            </a:xfrm>
            <a:prstGeom prst="ellipse">
              <a:avLst/>
            </a:prstGeom>
            <a:solidFill>
              <a:srgbClr val="FF0000"/>
            </a:solidFill>
            <a:ln w="9525">
              <a:solidFill>
                <a:schemeClr val="tx1"/>
              </a:solidFill>
              <a:round/>
              <a:headEnd/>
              <a:tailEnd/>
            </a:ln>
          </p:spPr>
          <p:txBody>
            <a:bodyPr lIns="0" tIns="0" rIns="0" bIns="0"/>
            <a:lstStyle/>
            <a:p>
              <a:endParaRPr lang="en-US"/>
            </a:p>
          </p:txBody>
        </p:sp>
      </p:grpSp>
      <p:sp>
        <p:nvSpPr>
          <p:cNvPr id="69652" name="Rectangle 45"/>
          <p:cNvSpPr>
            <a:spLocks/>
          </p:cNvSpPr>
          <p:nvPr/>
        </p:nvSpPr>
        <p:spPr bwMode="auto">
          <a:xfrm>
            <a:off x="7086600" y="5638800"/>
            <a:ext cx="685800" cy="685800"/>
          </a:xfrm>
          <a:prstGeom prst="rect">
            <a:avLst/>
          </a:prstGeom>
          <a:noFill/>
          <a:ln w="63500">
            <a:solidFill>
              <a:srgbClr val="FF0000"/>
            </a:solidFill>
            <a:miter lim="800000"/>
            <a:headEnd/>
            <a:tailEnd/>
          </a:ln>
        </p:spPr>
        <p:txBody>
          <a:bodyPr lIns="0" tIns="0" rIns="0" bIns="0"/>
          <a:lstStyle/>
          <a:p>
            <a:endParaRPr lang="en-US"/>
          </a:p>
        </p:txBody>
      </p:sp>
      <p:grpSp>
        <p:nvGrpSpPr>
          <p:cNvPr id="70704" name="Group 48"/>
          <p:cNvGrpSpPr>
            <a:grpSpLocks/>
          </p:cNvGrpSpPr>
          <p:nvPr/>
        </p:nvGrpSpPr>
        <p:grpSpPr bwMode="auto">
          <a:xfrm>
            <a:off x="8077200" y="1905000"/>
            <a:ext cx="727075" cy="2743200"/>
            <a:chOff x="0" y="0"/>
            <a:chExt cx="458" cy="1728"/>
          </a:xfrm>
        </p:grpSpPr>
        <p:sp>
          <p:nvSpPr>
            <p:cNvPr id="69658" name="Oval 46"/>
            <p:cNvSpPr>
              <a:spLocks/>
            </p:cNvSpPr>
            <p:nvPr/>
          </p:nvSpPr>
          <p:spPr bwMode="auto">
            <a:xfrm>
              <a:off x="21" y="1701"/>
              <a:ext cx="27" cy="27"/>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69659" name="Freeform 47"/>
            <p:cNvSpPr>
              <a:spLocks/>
            </p:cNvSpPr>
            <p:nvPr/>
          </p:nvSpPr>
          <p:spPr bwMode="auto">
            <a:xfrm>
              <a:off x="0" y="0"/>
              <a:ext cx="458" cy="1715"/>
            </a:xfrm>
            <a:custGeom>
              <a:avLst/>
              <a:gdLst>
                <a:gd name="T0" fmla="*/ 0 w 21600"/>
                <a:gd name="T1" fmla="*/ 0 h 21600"/>
                <a:gd name="T2" fmla="*/ 458 w 21600"/>
                <a:gd name="T3" fmla="*/ 858 h 21600"/>
                <a:gd name="T4" fmla="*/ 48 w 21600"/>
                <a:gd name="T5" fmla="*/ 1715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cubicBezTo>
                    <a:pt x="10800" y="0"/>
                    <a:pt x="21600" y="5400"/>
                    <a:pt x="21600" y="10800"/>
                  </a:cubicBezTo>
                  <a:cubicBezTo>
                    <a:pt x="21600" y="16200"/>
                    <a:pt x="11931" y="21600"/>
                    <a:pt x="2261" y="21600"/>
                  </a:cubicBezTo>
                </a:path>
              </a:pathLst>
            </a:custGeom>
            <a:noFill/>
            <a:ln w="9525" cap="flat">
              <a:solidFill>
                <a:schemeClr val="tx1"/>
              </a:solidFill>
              <a:prstDash val="solid"/>
              <a:round/>
              <a:headEnd type="none" w="med" len="med"/>
              <a:tailEnd type="triangle" w="med" len="med"/>
            </a:ln>
          </p:spPr>
          <p:txBody>
            <a:bodyPr lIns="0" tIns="0" rIns="0" bIns="0"/>
            <a:lstStyle/>
            <a:p>
              <a:endParaRPr lang="en-US"/>
            </a:p>
          </p:txBody>
        </p:sp>
      </p:grpSp>
      <p:grpSp>
        <p:nvGrpSpPr>
          <p:cNvPr id="70707" name="Group 51"/>
          <p:cNvGrpSpPr>
            <a:grpSpLocks/>
          </p:cNvGrpSpPr>
          <p:nvPr/>
        </p:nvGrpSpPr>
        <p:grpSpPr bwMode="auto">
          <a:xfrm>
            <a:off x="7467600" y="3430588"/>
            <a:ext cx="152400" cy="2665412"/>
            <a:chOff x="0" y="0"/>
            <a:chExt cx="96" cy="1679"/>
          </a:xfrm>
        </p:grpSpPr>
        <p:sp>
          <p:nvSpPr>
            <p:cNvPr id="69656" name="Line 49"/>
            <p:cNvSpPr>
              <a:spLocks noChangeShapeType="1"/>
            </p:cNvSpPr>
            <p:nvPr/>
          </p:nvSpPr>
          <p:spPr bwMode="auto">
            <a:xfrm flipH="1">
              <a:off x="47" y="0"/>
              <a:ext cx="1" cy="1584"/>
            </a:xfrm>
            <a:prstGeom prst="line">
              <a:avLst/>
            </a:prstGeom>
            <a:noFill/>
            <a:ln w="9525">
              <a:solidFill>
                <a:schemeClr val="tx1"/>
              </a:solidFill>
              <a:round/>
              <a:headEnd/>
              <a:tailEnd type="triangle" w="med" len="med"/>
            </a:ln>
          </p:spPr>
          <p:txBody>
            <a:bodyPr lIns="0" tIns="0" rIns="0" bIns="0"/>
            <a:lstStyle/>
            <a:p>
              <a:endParaRPr lang="en-US"/>
            </a:p>
          </p:txBody>
        </p:sp>
        <p:sp>
          <p:nvSpPr>
            <p:cNvPr id="69657" name="Oval 50"/>
            <p:cNvSpPr>
              <a:spLocks/>
            </p:cNvSpPr>
            <p:nvPr/>
          </p:nvSpPr>
          <p:spPr bwMode="auto">
            <a:xfrm>
              <a:off x="0" y="1583"/>
              <a:ext cx="96" cy="96"/>
            </a:xfrm>
            <a:prstGeom prst="ellipse">
              <a:avLst/>
            </a:prstGeom>
            <a:solidFill>
              <a:srgbClr val="FF0000"/>
            </a:solidFill>
            <a:ln w="9525">
              <a:solidFill>
                <a:schemeClr val="tx1"/>
              </a:solidFill>
              <a:round/>
              <a:headEnd/>
              <a:tailEnd/>
            </a:ln>
          </p:spPr>
          <p:txBody>
            <a:bodyPr lIns="0" tIns="0" rIns="0" bIns="0"/>
            <a:lstStyle/>
            <a:p>
              <a:endParaRPr lang="en-US"/>
            </a:p>
          </p:txBody>
        </p:sp>
      </p:grpSp>
      <p:pic>
        <p:nvPicPr>
          <p:cNvPr id="69655" name="Picture 52"/>
          <p:cNvPicPr>
            <a:picLocks noChangeArrowheads="1"/>
          </p:cNvPicPr>
          <p:nvPr/>
        </p:nvPicPr>
        <p:blipFill>
          <a:blip r:embed="rId4" cstate="print"/>
          <a:srcRect/>
          <a:stretch>
            <a:fillRect/>
          </a:stretch>
        </p:blipFill>
        <p:spPr bwMode="auto">
          <a:xfrm>
            <a:off x="2344738" y="4333875"/>
            <a:ext cx="2765425" cy="3143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07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707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70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70659" name="Rectangle 2"/>
          <p:cNvSpPr>
            <a:spLocks noGrp="1" noChangeArrowheads="1"/>
          </p:cNvSpPr>
          <p:nvPr>
            <p:ph type="title"/>
          </p:nvPr>
        </p:nvSpPr>
        <p:spPr/>
        <p:txBody>
          <a:bodyPr rIns="132080"/>
          <a:lstStyle/>
          <a:p>
            <a:pPr indent="0" eaLnBrk="1" hangingPunct="1"/>
            <a:r>
              <a:rPr lang="en-US" smtClean="0"/>
              <a:t>Particle Filtering: Resample</a:t>
            </a:r>
          </a:p>
        </p:txBody>
      </p:sp>
      <p:sp>
        <p:nvSpPr>
          <p:cNvPr id="70660" name="Rectangle 3"/>
          <p:cNvSpPr>
            <a:spLocks noGrp="1" noChangeArrowheads="1"/>
          </p:cNvSpPr>
          <p:nvPr>
            <p:ph type="body" idx="1"/>
          </p:nvPr>
        </p:nvSpPr>
        <p:spPr>
          <a:xfrm>
            <a:off x="457200" y="1600200"/>
            <a:ext cx="2743200" cy="5257800"/>
          </a:xfrm>
        </p:spPr>
        <p:txBody>
          <a:bodyPr rIns="132080"/>
          <a:lstStyle/>
          <a:p>
            <a:pPr eaLnBrk="1" hangingPunct="1">
              <a:lnSpc>
                <a:spcPct val="90000"/>
              </a:lnSpc>
            </a:pPr>
            <a:r>
              <a:rPr lang="en-US" sz="1800" smtClean="0"/>
              <a:t>Rather than tracking weighted samples, we resample</a:t>
            </a:r>
          </a:p>
          <a:p>
            <a:pPr eaLnBrk="1" hangingPunct="1">
              <a:lnSpc>
                <a:spcPct val="90000"/>
              </a:lnSpc>
            </a:pPr>
            <a:endParaRPr lang="en-US" sz="1800" smtClean="0"/>
          </a:p>
          <a:p>
            <a:pPr eaLnBrk="1" hangingPunct="1">
              <a:lnSpc>
                <a:spcPct val="90000"/>
              </a:lnSpc>
            </a:pPr>
            <a:r>
              <a:rPr lang="en-US" sz="1800" smtClean="0"/>
              <a:t>N times, we choose from our weighted sample distribution (i.e. draw with replacement)</a:t>
            </a:r>
          </a:p>
          <a:p>
            <a:pPr eaLnBrk="1" hangingPunct="1">
              <a:lnSpc>
                <a:spcPct val="90000"/>
              </a:lnSpc>
            </a:pPr>
            <a:endParaRPr lang="en-US" sz="1800" smtClean="0"/>
          </a:p>
          <a:p>
            <a:pPr eaLnBrk="1" hangingPunct="1">
              <a:lnSpc>
                <a:spcPct val="90000"/>
              </a:lnSpc>
            </a:pPr>
            <a:r>
              <a:rPr lang="en-US" sz="1800" smtClean="0"/>
              <a:t>This is equivalent to renormalizing the distribution</a:t>
            </a:r>
          </a:p>
          <a:p>
            <a:pPr eaLnBrk="1" hangingPunct="1">
              <a:lnSpc>
                <a:spcPct val="90000"/>
              </a:lnSpc>
            </a:pPr>
            <a:endParaRPr lang="en-US" sz="1800" smtClean="0"/>
          </a:p>
          <a:p>
            <a:pPr eaLnBrk="1" hangingPunct="1">
              <a:lnSpc>
                <a:spcPct val="90000"/>
              </a:lnSpc>
            </a:pPr>
            <a:r>
              <a:rPr lang="en-US" sz="1800" smtClean="0"/>
              <a:t>Now the update is complete for this time step, continue with the next one</a:t>
            </a:r>
          </a:p>
        </p:txBody>
      </p:sp>
      <p:grpSp>
        <p:nvGrpSpPr>
          <p:cNvPr id="70661" name="Group 13"/>
          <p:cNvGrpSpPr>
            <a:grpSpLocks/>
          </p:cNvGrpSpPr>
          <p:nvPr/>
        </p:nvGrpSpPr>
        <p:grpSpPr bwMode="auto">
          <a:xfrm>
            <a:off x="6400800" y="1524000"/>
            <a:ext cx="2057400" cy="2057400"/>
            <a:chOff x="0" y="0"/>
            <a:chExt cx="1296" cy="1296"/>
          </a:xfrm>
        </p:grpSpPr>
        <p:sp>
          <p:nvSpPr>
            <p:cNvPr id="70695" name="Rectangle 4"/>
            <p:cNvSpPr>
              <a:spLocks/>
            </p:cNvSpPr>
            <p:nvPr/>
          </p:nvSpPr>
          <p:spPr bwMode="auto">
            <a:xfrm>
              <a:off x="0"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70696" name="Rectangle 5"/>
            <p:cNvSpPr>
              <a:spLocks/>
            </p:cNvSpPr>
            <p:nvPr/>
          </p:nvSpPr>
          <p:spPr bwMode="auto">
            <a:xfrm>
              <a:off x="432"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70697" name="Rectangle 6"/>
            <p:cNvSpPr>
              <a:spLocks/>
            </p:cNvSpPr>
            <p:nvPr/>
          </p:nvSpPr>
          <p:spPr bwMode="auto">
            <a:xfrm>
              <a:off x="0"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70698" name="Rectangle 7"/>
            <p:cNvSpPr>
              <a:spLocks/>
            </p:cNvSpPr>
            <p:nvPr/>
          </p:nvSpPr>
          <p:spPr bwMode="auto">
            <a:xfrm>
              <a:off x="432"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70699" name="Rectangle 8"/>
            <p:cNvSpPr>
              <a:spLocks/>
            </p:cNvSpPr>
            <p:nvPr/>
          </p:nvSpPr>
          <p:spPr bwMode="auto">
            <a:xfrm>
              <a:off x="864"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70700" name="Rectangle 9"/>
            <p:cNvSpPr>
              <a:spLocks/>
            </p:cNvSpPr>
            <p:nvPr/>
          </p:nvSpPr>
          <p:spPr bwMode="auto">
            <a:xfrm>
              <a:off x="864"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70701" name="Rectangle 10"/>
            <p:cNvSpPr>
              <a:spLocks/>
            </p:cNvSpPr>
            <p:nvPr/>
          </p:nvSpPr>
          <p:spPr bwMode="auto">
            <a:xfrm>
              <a:off x="0"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70702" name="Rectangle 11"/>
            <p:cNvSpPr>
              <a:spLocks/>
            </p:cNvSpPr>
            <p:nvPr/>
          </p:nvSpPr>
          <p:spPr bwMode="auto">
            <a:xfrm>
              <a:off x="432"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70703" name="Rectangle 12"/>
            <p:cNvSpPr>
              <a:spLocks/>
            </p:cNvSpPr>
            <p:nvPr/>
          </p:nvSpPr>
          <p:spPr bwMode="auto">
            <a:xfrm>
              <a:off x="864"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grpSp>
      <p:sp>
        <p:nvSpPr>
          <p:cNvPr id="70662" name="Oval 14"/>
          <p:cNvSpPr>
            <a:spLocks/>
          </p:cNvSpPr>
          <p:nvPr/>
        </p:nvSpPr>
        <p:spPr bwMode="auto">
          <a:xfrm>
            <a:off x="7315200" y="30480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0663" name="Oval 15"/>
          <p:cNvSpPr>
            <a:spLocks/>
          </p:cNvSpPr>
          <p:nvPr/>
        </p:nvSpPr>
        <p:spPr bwMode="auto">
          <a:xfrm>
            <a:off x="7467600" y="3276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0664" name="Oval 16"/>
          <p:cNvSpPr>
            <a:spLocks/>
          </p:cNvSpPr>
          <p:nvPr/>
        </p:nvSpPr>
        <p:spPr bwMode="auto">
          <a:xfrm>
            <a:off x="7162800" y="3276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0665" name="Oval 17"/>
          <p:cNvSpPr>
            <a:spLocks/>
          </p:cNvSpPr>
          <p:nvPr/>
        </p:nvSpPr>
        <p:spPr bwMode="auto">
          <a:xfrm>
            <a:off x="8196263" y="3243263"/>
            <a:ext cx="109537" cy="109537"/>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0666" name="Oval 18"/>
          <p:cNvSpPr>
            <a:spLocks/>
          </p:cNvSpPr>
          <p:nvPr/>
        </p:nvSpPr>
        <p:spPr bwMode="auto">
          <a:xfrm>
            <a:off x="7358063" y="2557463"/>
            <a:ext cx="109537" cy="109537"/>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0667" name="Oval 19"/>
          <p:cNvSpPr>
            <a:spLocks/>
          </p:cNvSpPr>
          <p:nvPr/>
        </p:nvSpPr>
        <p:spPr bwMode="auto">
          <a:xfrm rot="10800000">
            <a:off x="6634163" y="3205163"/>
            <a:ext cx="109537" cy="109537"/>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0668" name="Oval 20"/>
          <p:cNvSpPr>
            <a:spLocks/>
          </p:cNvSpPr>
          <p:nvPr/>
        </p:nvSpPr>
        <p:spPr bwMode="auto">
          <a:xfrm>
            <a:off x="8110538" y="1938338"/>
            <a:ext cx="42862" cy="42862"/>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0669" name="Oval 21"/>
          <p:cNvSpPr>
            <a:spLocks/>
          </p:cNvSpPr>
          <p:nvPr/>
        </p:nvSpPr>
        <p:spPr bwMode="auto">
          <a:xfrm>
            <a:off x="7967663" y="3243263"/>
            <a:ext cx="109537" cy="109537"/>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0670" name="Oval 22"/>
          <p:cNvSpPr>
            <a:spLocks/>
          </p:cNvSpPr>
          <p:nvPr/>
        </p:nvSpPr>
        <p:spPr bwMode="auto">
          <a:xfrm>
            <a:off x="8001000" y="2590800"/>
            <a:ext cx="76200" cy="762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0671" name="Oval 23"/>
          <p:cNvSpPr>
            <a:spLocks/>
          </p:cNvSpPr>
          <p:nvPr/>
        </p:nvSpPr>
        <p:spPr bwMode="auto">
          <a:xfrm>
            <a:off x="8229600" y="2590800"/>
            <a:ext cx="76200" cy="76200"/>
          </a:xfrm>
          <a:prstGeom prst="ellipse">
            <a:avLst/>
          </a:prstGeom>
          <a:solidFill>
            <a:srgbClr val="FF0000"/>
          </a:solidFill>
          <a:ln w="9525">
            <a:solidFill>
              <a:schemeClr val="tx1"/>
            </a:solidFill>
            <a:round/>
            <a:headEnd/>
            <a:tailEnd/>
          </a:ln>
        </p:spPr>
        <p:txBody>
          <a:bodyPr lIns="0" tIns="0" rIns="0" bIns="0"/>
          <a:lstStyle/>
          <a:p>
            <a:endParaRPr lang="en-US"/>
          </a:p>
        </p:txBody>
      </p:sp>
      <p:grpSp>
        <p:nvGrpSpPr>
          <p:cNvPr id="70672" name="Group 33"/>
          <p:cNvGrpSpPr>
            <a:grpSpLocks/>
          </p:cNvGrpSpPr>
          <p:nvPr/>
        </p:nvGrpSpPr>
        <p:grpSpPr bwMode="auto">
          <a:xfrm>
            <a:off x="6400800" y="4267200"/>
            <a:ext cx="2057400" cy="2057400"/>
            <a:chOff x="0" y="0"/>
            <a:chExt cx="1296" cy="1296"/>
          </a:xfrm>
        </p:grpSpPr>
        <p:sp>
          <p:nvSpPr>
            <p:cNvPr id="70686" name="Rectangle 24"/>
            <p:cNvSpPr>
              <a:spLocks/>
            </p:cNvSpPr>
            <p:nvPr/>
          </p:nvSpPr>
          <p:spPr bwMode="auto">
            <a:xfrm>
              <a:off x="0"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70687" name="Rectangle 25"/>
            <p:cNvSpPr>
              <a:spLocks/>
            </p:cNvSpPr>
            <p:nvPr/>
          </p:nvSpPr>
          <p:spPr bwMode="auto">
            <a:xfrm>
              <a:off x="432"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70688" name="Rectangle 26"/>
            <p:cNvSpPr>
              <a:spLocks/>
            </p:cNvSpPr>
            <p:nvPr/>
          </p:nvSpPr>
          <p:spPr bwMode="auto">
            <a:xfrm>
              <a:off x="0"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70689" name="Rectangle 27"/>
            <p:cNvSpPr>
              <a:spLocks/>
            </p:cNvSpPr>
            <p:nvPr/>
          </p:nvSpPr>
          <p:spPr bwMode="auto">
            <a:xfrm>
              <a:off x="432"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70690" name="Rectangle 28"/>
            <p:cNvSpPr>
              <a:spLocks/>
            </p:cNvSpPr>
            <p:nvPr/>
          </p:nvSpPr>
          <p:spPr bwMode="auto">
            <a:xfrm>
              <a:off x="864" y="0"/>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70691" name="Rectangle 29"/>
            <p:cNvSpPr>
              <a:spLocks/>
            </p:cNvSpPr>
            <p:nvPr/>
          </p:nvSpPr>
          <p:spPr bwMode="auto">
            <a:xfrm>
              <a:off x="864" y="432"/>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70692" name="Rectangle 30"/>
            <p:cNvSpPr>
              <a:spLocks/>
            </p:cNvSpPr>
            <p:nvPr/>
          </p:nvSpPr>
          <p:spPr bwMode="auto">
            <a:xfrm>
              <a:off x="0"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70693" name="Rectangle 31"/>
            <p:cNvSpPr>
              <a:spLocks/>
            </p:cNvSpPr>
            <p:nvPr/>
          </p:nvSpPr>
          <p:spPr bwMode="auto">
            <a:xfrm>
              <a:off x="432"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70694" name="Rectangle 32"/>
            <p:cNvSpPr>
              <a:spLocks/>
            </p:cNvSpPr>
            <p:nvPr/>
          </p:nvSpPr>
          <p:spPr bwMode="auto">
            <a:xfrm>
              <a:off x="864" y="864"/>
              <a:ext cx="432" cy="432"/>
            </a:xfrm>
            <a:prstGeom prst="rect">
              <a:avLst/>
            </a:prstGeom>
            <a:solidFill>
              <a:schemeClr val="accent1"/>
            </a:solidFill>
            <a:ln w="9525">
              <a:solidFill>
                <a:schemeClr val="tx1"/>
              </a:solidFill>
              <a:round/>
              <a:headEnd/>
              <a:tailEnd/>
            </a:ln>
          </p:spPr>
          <p:txBody>
            <a:bodyPr lIns="0" tIns="0" rIns="0" bIns="0"/>
            <a:lstStyle/>
            <a:p>
              <a:endParaRPr lang="en-US"/>
            </a:p>
          </p:txBody>
        </p:sp>
      </p:grpSp>
      <p:sp>
        <p:nvSpPr>
          <p:cNvPr id="71714" name="Oval 34"/>
          <p:cNvSpPr>
            <a:spLocks/>
          </p:cNvSpPr>
          <p:nvPr/>
        </p:nvSpPr>
        <p:spPr bwMode="auto">
          <a:xfrm>
            <a:off x="7162800" y="57912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1715" name="Oval 35"/>
          <p:cNvSpPr>
            <a:spLocks/>
          </p:cNvSpPr>
          <p:nvPr/>
        </p:nvSpPr>
        <p:spPr bwMode="auto">
          <a:xfrm>
            <a:off x="7467600" y="60960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1716" name="Oval 36"/>
          <p:cNvSpPr>
            <a:spLocks/>
          </p:cNvSpPr>
          <p:nvPr/>
        </p:nvSpPr>
        <p:spPr bwMode="auto">
          <a:xfrm>
            <a:off x="7315200" y="5943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1717" name="Oval 37"/>
          <p:cNvSpPr>
            <a:spLocks/>
          </p:cNvSpPr>
          <p:nvPr/>
        </p:nvSpPr>
        <p:spPr bwMode="auto">
          <a:xfrm>
            <a:off x="7239000" y="52578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1718" name="Oval 38"/>
          <p:cNvSpPr>
            <a:spLocks/>
          </p:cNvSpPr>
          <p:nvPr/>
        </p:nvSpPr>
        <p:spPr bwMode="auto">
          <a:xfrm>
            <a:off x="8001000" y="5943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1719" name="Oval 39"/>
          <p:cNvSpPr>
            <a:spLocks/>
          </p:cNvSpPr>
          <p:nvPr/>
        </p:nvSpPr>
        <p:spPr bwMode="auto">
          <a:xfrm>
            <a:off x="7467600" y="57912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1720" name="Oval 40"/>
          <p:cNvSpPr>
            <a:spLocks/>
          </p:cNvSpPr>
          <p:nvPr/>
        </p:nvSpPr>
        <p:spPr bwMode="auto">
          <a:xfrm>
            <a:off x="6781800" y="5943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1721" name="Oval 41"/>
          <p:cNvSpPr>
            <a:spLocks/>
          </p:cNvSpPr>
          <p:nvPr/>
        </p:nvSpPr>
        <p:spPr bwMode="auto">
          <a:xfrm>
            <a:off x="7162800" y="60960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1722" name="Oval 42"/>
          <p:cNvSpPr>
            <a:spLocks/>
          </p:cNvSpPr>
          <p:nvPr/>
        </p:nvSpPr>
        <p:spPr bwMode="auto">
          <a:xfrm>
            <a:off x="6553200" y="59436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1723" name="Oval 43"/>
          <p:cNvSpPr>
            <a:spLocks/>
          </p:cNvSpPr>
          <p:nvPr/>
        </p:nvSpPr>
        <p:spPr bwMode="auto">
          <a:xfrm>
            <a:off x="8001000" y="5257800"/>
            <a:ext cx="152400" cy="152400"/>
          </a:xfrm>
          <a:prstGeom prst="ellipse">
            <a:avLst/>
          </a:prstGeom>
          <a:solidFill>
            <a:srgbClr val="FF0000"/>
          </a:solidFill>
          <a:ln w="9525">
            <a:solidFill>
              <a:schemeClr val="tx1"/>
            </a:solidFill>
            <a:round/>
            <a:headEnd/>
            <a:tailEnd/>
          </a:ln>
        </p:spPr>
        <p:txBody>
          <a:bodyPr lIns="0" tIns="0" rIns="0" bIns="0"/>
          <a:lstStyle/>
          <a:p>
            <a:endParaRPr lang="en-US"/>
          </a:p>
        </p:txBody>
      </p:sp>
      <p:sp>
        <p:nvSpPr>
          <p:cNvPr id="70683" name="AutoShape 44"/>
          <p:cNvSpPr>
            <a:spLocks/>
          </p:cNvSpPr>
          <p:nvPr/>
        </p:nvSpPr>
        <p:spPr bwMode="auto">
          <a:xfrm rot="10800000" flipH="1">
            <a:off x="6945313" y="3606800"/>
            <a:ext cx="966787" cy="508000"/>
          </a:xfrm>
          <a:prstGeom prst="triangle">
            <a:avLst>
              <a:gd name="adj" fmla="val 50000"/>
            </a:avLst>
          </a:prstGeom>
          <a:solidFill>
            <a:schemeClr val="accent1"/>
          </a:solidFill>
          <a:ln w="25400">
            <a:solidFill>
              <a:srgbClr val="89A4A7"/>
            </a:solidFill>
            <a:miter lim="800000"/>
            <a:headEnd/>
            <a:tailEnd/>
          </a:ln>
        </p:spPr>
        <p:txBody>
          <a:bodyPr lIns="0" tIns="0" rIns="0" bIns="0"/>
          <a:lstStyle/>
          <a:p>
            <a:endParaRPr lang="en-US"/>
          </a:p>
        </p:txBody>
      </p:sp>
      <p:sp>
        <p:nvSpPr>
          <p:cNvPr id="70684" name="Rectangle 45"/>
          <p:cNvSpPr>
            <a:spLocks/>
          </p:cNvSpPr>
          <p:nvPr/>
        </p:nvSpPr>
        <p:spPr bwMode="auto">
          <a:xfrm>
            <a:off x="3962400" y="1447800"/>
            <a:ext cx="1384300" cy="2336800"/>
          </a:xfrm>
          <a:prstGeom prst="rect">
            <a:avLst/>
          </a:prstGeom>
          <a:noFill/>
          <a:ln w="12700">
            <a:noFill/>
            <a:miter lim="800000"/>
            <a:headEnd/>
            <a:tailEnd/>
          </a:ln>
        </p:spPr>
        <p:txBody>
          <a:bodyPr lIns="0" tIns="0" rIns="40639" bIns="0"/>
          <a:lstStyle/>
          <a:p>
            <a:pPr marL="39688"/>
            <a:r>
              <a:rPr lang="en-US" sz="1400">
                <a:solidFill>
                  <a:schemeClr val="tx1"/>
                </a:solidFill>
                <a:cs typeface="Arial" charset="0"/>
              </a:rPr>
              <a:t>Old Particles:</a:t>
            </a:r>
          </a:p>
          <a:p>
            <a:pPr marL="39688"/>
            <a:r>
              <a:rPr lang="en-US" sz="1400">
                <a:solidFill>
                  <a:schemeClr val="tx1"/>
                </a:solidFill>
                <a:cs typeface="Arial" charset="0"/>
              </a:rPr>
              <a:t>    (3,3) w=0.1</a:t>
            </a:r>
          </a:p>
          <a:p>
            <a:pPr marL="39688"/>
            <a:r>
              <a:rPr lang="en-US" sz="1400">
                <a:solidFill>
                  <a:schemeClr val="tx1"/>
                </a:solidFill>
                <a:cs typeface="Arial" charset="0"/>
              </a:rPr>
              <a:t>    (2,1) w=0.9</a:t>
            </a:r>
          </a:p>
          <a:p>
            <a:pPr marL="39688"/>
            <a:r>
              <a:rPr lang="en-US" sz="1400">
                <a:solidFill>
                  <a:schemeClr val="tx1"/>
                </a:solidFill>
                <a:cs typeface="Arial" charset="0"/>
              </a:rPr>
              <a:t>    (2,1) w=0.9  </a:t>
            </a:r>
          </a:p>
          <a:p>
            <a:pPr marL="39688"/>
            <a:r>
              <a:rPr lang="en-US" sz="1400">
                <a:solidFill>
                  <a:schemeClr val="tx1"/>
                </a:solidFill>
                <a:cs typeface="Arial" charset="0"/>
              </a:rPr>
              <a:t>    (3,1) w=0.4</a:t>
            </a:r>
          </a:p>
          <a:p>
            <a:pPr marL="39688"/>
            <a:r>
              <a:rPr lang="en-US" sz="1400">
                <a:solidFill>
                  <a:schemeClr val="tx1"/>
                </a:solidFill>
                <a:cs typeface="Arial" charset="0"/>
              </a:rPr>
              <a:t>    (3,2) w=0.3</a:t>
            </a:r>
          </a:p>
          <a:p>
            <a:pPr marL="39688"/>
            <a:r>
              <a:rPr lang="en-US" sz="1400">
                <a:solidFill>
                  <a:schemeClr val="tx1"/>
                </a:solidFill>
                <a:cs typeface="Arial" charset="0"/>
              </a:rPr>
              <a:t>    (2,2) w=0.4</a:t>
            </a:r>
          </a:p>
          <a:p>
            <a:pPr marL="39688"/>
            <a:r>
              <a:rPr lang="en-US" sz="1400">
                <a:solidFill>
                  <a:schemeClr val="tx1"/>
                </a:solidFill>
                <a:cs typeface="Arial" charset="0"/>
              </a:rPr>
              <a:t>    (1,1) w=0.4</a:t>
            </a:r>
          </a:p>
          <a:p>
            <a:pPr marL="39688"/>
            <a:r>
              <a:rPr lang="en-US" sz="1400">
                <a:solidFill>
                  <a:schemeClr val="tx1"/>
                </a:solidFill>
                <a:cs typeface="Arial" charset="0"/>
              </a:rPr>
              <a:t>    (3,1) w=0.4</a:t>
            </a:r>
          </a:p>
          <a:p>
            <a:pPr marL="39688"/>
            <a:r>
              <a:rPr lang="en-US" sz="1400">
                <a:solidFill>
                  <a:schemeClr val="tx1"/>
                </a:solidFill>
                <a:cs typeface="Arial" charset="0"/>
              </a:rPr>
              <a:t>    (2,1) w=0.9</a:t>
            </a:r>
          </a:p>
          <a:p>
            <a:pPr marL="39688"/>
            <a:r>
              <a:rPr lang="en-US" sz="1400">
                <a:solidFill>
                  <a:schemeClr val="tx1"/>
                </a:solidFill>
                <a:cs typeface="Arial" charset="0"/>
              </a:rPr>
              <a:t>    (3,2) w=0.3</a:t>
            </a:r>
          </a:p>
        </p:txBody>
      </p:sp>
      <p:sp>
        <p:nvSpPr>
          <p:cNvPr id="71726" name="Rectangle 46"/>
          <p:cNvSpPr>
            <a:spLocks/>
          </p:cNvSpPr>
          <p:nvPr/>
        </p:nvSpPr>
        <p:spPr bwMode="auto">
          <a:xfrm>
            <a:off x="3962400" y="4090988"/>
            <a:ext cx="1384300" cy="2336800"/>
          </a:xfrm>
          <a:prstGeom prst="rect">
            <a:avLst/>
          </a:prstGeom>
          <a:noFill/>
          <a:ln w="12700">
            <a:noFill/>
            <a:miter lim="800000"/>
            <a:headEnd/>
            <a:tailEnd/>
          </a:ln>
        </p:spPr>
        <p:txBody>
          <a:bodyPr lIns="0" tIns="0" rIns="40639" bIns="0"/>
          <a:lstStyle/>
          <a:p>
            <a:pPr marL="39688"/>
            <a:r>
              <a:rPr lang="en-US" sz="1400">
                <a:solidFill>
                  <a:schemeClr val="tx1"/>
                </a:solidFill>
                <a:cs typeface="Arial" charset="0"/>
              </a:rPr>
              <a:t>New Particles:</a:t>
            </a:r>
          </a:p>
          <a:p>
            <a:pPr marL="39688"/>
            <a:r>
              <a:rPr lang="en-US" sz="1400">
                <a:solidFill>
                  <a:schemeClr val="tx1"/>
                </a:solidFill>
                <a:cs typeface="Arial" charset="0"/>
              </a:rPr>
              <a:t>    (2,1) w=1</a:t>
            </a:r>
          </a:p>
          <a:p>
            <a:pPr marL="39688"/>
            <a:r>
              <a:rPr lang="en-US" sz="1400">
                <a:solidFill>
                  <a:schemeClr val="tx1"/>
                </a:solidFill>
                <a:cs typeface="Arial" charset="0"/>
              </a:rPr>
              <a:t>    (2,1) w=1</a:t>
            </a:r>
          </a:p>
          <a:p>
            <a:pPr marL="39688"/>
            <a:r>
              <a:rPr lang="en-US" sz="1400">
                <a:solidFill>
                  <a:schemeClr val="tx1"/>
                </a:solidFill>
                <a:cs typeface="Arial" charset="0"/>
              </a:rPr>
              <a:t>    (2,1) w=1  </a:t>
            </a:r>
          </a:p>
          <a:p>
            <a:pPr marL="39688"/>
            <a:r>
              <a:rPr lang="en-US" sz="1400">
                <a:solidFill>
                  <a:schemeClr val="tx1"/>
                </a:solidFill>
                <a:cs typeface="Arial" charset="0"/>
              </a:rPr>
              <a:t>    (3,2) w=1</a:t>
            </a:r>
          </a:p>
          <a:p>
            <a:pPr marL="39688"/>
            <a:r>
              <a:rPr lang="en-US" sz="1400">
                <a:solidFill>
                  <a:schemeClr val="tx1"/>
                </a:solidFill>
                <a:cs typeface="Arial" charset="0"/>
              </a:rPr>
              <a:t>    (2,2) w=1</a:t>
            </a:r>
          </a:p>
          <a:p>
            <a:pPr marL="39688"/>
            <a:r>
              <a:rPr lang="en-US" sz="1400">
                <a:solidFill>
                  <a:schemeClr val="tx1"/>
                </a:solidFill>
                <a:cs typeface="Arial" charset="0"/>
              </a:rPr>
              <a:t>    (2,1) w=1</a:t>
            </a:r>
          </a:p>
          <a:p>
            <a:pPr marL="39688"/>
            <a:r>
              <a:rPr lang="en-US" sz="1400">
                <a:solidFill>
                  <a:schemeClr val="tx1"/>
                </a:solidFill>
                <a:cs typeface="Arial" charset="0"/>
              </a:rPr>
              <a:t>    (1,1) w=1</a:t>
            </a:r>
          </a:p>
          <a:p>
            <a:pPr marL="39688"/>
            <a:r>
              <a:rPr lang="en-US" sz="1400">
                <a:solidFill>
                  <a:schemeClr val="tx1"/>
                </a:solidFill>
                <a:cs typeface="Arial" charset="0"/>
              </a:rPr>
              <a:t>    (3,1) w=1</a:t>
            </a:r>
          </a:p>
          <a:p>
            <a:pPr marL="39688"/>
            <a:r>
              <a:rPr lang="en-US" sz="1400">
                <a:solidFill>
                  <a:schemeClr val="tx1"/>
                </a:solidFill>
                <a:cs typeface="Arial" charset="0"/>
              </a:rPr>
              <a:t>    (2,1) w=1</a:t>
            </a:r>
          </a:p>
          <a:p>
            <a:pPr marL="39688"/>
            <a:r>
              <a:rPr lang="en-US" sz="1400">
                <a:solidFill>
                  <a:schemeClr val="tx1"/>
                </a:solidFill>
                <a:cs typeface="Arial" charset="0"/>
              </a:rPr>
              <a:t>    (1,1) w=1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723"/>
                                        </p:tgtEl>
                                        <p:attrNameLst>
                                          <p:attrName>style.visibility</p:attrName>
                                        </p:attrNameLst>
                                      </p:cBhvr>
                                      <p:to>
                                        <p:strVal val="visible"/>
                                      </p:to>
                                    </p:set>
                                  </p:childTnLst>
                                </p:cTn>
                              </p:par>
                            </p:childTnLst>
                          </p:cTn>
                        </p:par>
                        <p:par>
                          <p:cTn id="15" fill="hold" nodeType="afterGroup">
                            <p:stCondLst>
                              <p:cond delay="500"/>
                            </p:stCondLst>
                            <p:childTnLst>
                              <p:par>
                                <p:cTn id="16" presetID="1" presetClass="entr" presetSubtype="0" fill="hold" grpId="0" nodeType="afterEffect">
                                  <p:stCondLst>
                                    <p:cond delay="1"/>
                                  </p:stCondLst>
                                  <p:childTnLst>
                                    <p:set>
                                      <p:cBhvr>
                                        <p:cTn id="17" dur="1" fill="hold">
                                          <p:stCondLst>
                                            <p:cond delay="499"/>
                                          </p:stCondLst>
                                        </p:cTn>
                                        <p:tgtEl>
                                          <p:spTgt spid="71717"/>
                                        </p:tgtEl>
                                        <p:attrNameLst>
                                          <p:attrName>style.visibility</p:attrName>
                                        </p:attrNameLst>
                                      </p:cBhvr>
                                      <p:to>
                                        <p:strVal val="visible"/>
                                      </p:to>
                                    </p:set>
                                  </p:childTnLst>
                                </p:cTn>
                              </p:par>
                            </p:childTnLst>
                          </p:cTn>
                        </p:par>
                        <p:par>
                          <p:cTn id="18" fill="hold" nodeType="afterGroup">
                            <p:stCondLst>
                              <p:cond delay="1001"/>
                            </p:stCondLst>
                            <p:childTnLst>
                              <p:par>
                                <p:cTn id="19" presetID="1" presetClass="entr" presetSubtype="0" fill="hold" grpId="0" nodeType="afterEffect">
                                  <p:stCondLst>
                                    <p:cond delay="1"/>
                                  </p:stCondLst>
                                  <p:childTnLst>
                                    <p:set>
                                      <p:cBhvr>
                                        <p:cTn id="20" dur="1" fill="hold">
                                          <p:stCondLst>
                                            <p:cond delay="499"/>
                                          </p:stCondLst>
                                        </p:cTn>
                                        <p:tgtEl>
                                          <p:spTgt spid="71718"/>
                                        </p:tgtEl>
                                        <p:attrNameLst>
                                          <p:attrName>style.visibility</p:attrName>
                                        </p:attrNameLst>
                                      </p:cBhvr>
                                      <p:to>
                                        <p:strVal val="visible"/>
                                      </p:to>
                                    </p:set>
                                  </p:childTnLst>
                                </p:cTn>
                              </p:par>
                            </p:childTnLst>
                          </p:cTn>
                        </p:par>
                        <p:par>
                          <p:cTn id="21" fill="hold" nodeType="afterGroup">
                            <p:stCondLst>
                              <p:cond delay="1502"/>
                            </p:stCondLst>
                            <p:childTnLst>
                              <p:par>
                                <p:cTn id="22" presetID="1" presetClass="entr" presetSubtype="0" fill="hold" grpId="0" nodeType="afterEffect">
                                  <p:stCondLst>
                                    <p:cond delay="1"/>
                                  </p:stCondLst>
                                  <p:childTnLst>
                                    <p:set>
                                      <p:cBhvr>
                                        <p:cTn id="23" dur="1" fill="hold">
                                          <p:stCondLst>
                                            <p:cond delay="499"/>
                                          </p:stCondLst>
                                        </p:cTn>
                                        <p:tgtEl>
                                          <p:spTgt spid="71716"/>
                                        </p:tgtEl>
                                        <p:attrNameLst>
                                          <p:attrName>style.visibility</p:attrName>
                                        </p:attrNameLst>
                                      </p:cBhvr>
                                      <p:to>
                                        <p:strVal val="visible"/>
                                      </p:to>
                                    </p:set>
                                  </p:childTnLst>
                                </p:cTn>
                              </p:par>
                            </p:childTnLst>
                          </p:cTn>
                        </p:par>
                        <p:par>
                          <p:cTn id="24" fill="hold" nodeType="afterGroup">
                            <p:stCondLst>
                              <p:cond delay="2003"/>
                            </p:stCondLst>
                            <p:childTnLst>
                              <p:par>
                                <p:cTn id="25" presetID="1" presetClass="entr" presetSubtype="0" fill="hold" grpId="0" nodeType="afterEffect">
                                  <p:stCondLst>
                                    <p:cond delay="1"/>
                                  </p:stCondLst>
                                  <p:childTnLst>
                                    <p:set>
                                      <p:cBhvr>
                                        <p:cTn id="26" dur="1" fill="hold">
                                          <p:stCondLst>
                                            <p:cond delay="499"/>
                                          </p:stCondLst>
                                        </p:cTn>
                                        <p:tgtEl>
                                          <p:spTgt spid="71715"/>
                                        </p:tgtEl>
                                        <p:attrNameLst>
                                          <p:attrName>style.visibility</p:attrName>
                                        </p:attrNameLst>
                                      </p:cBhvr>
                                      <p:to>
                                        <p:strVal val="visible"/>
                                      </p:to>
                                    </p:set>
                                  </p:childTnLst>
                                </p:cTn>
                              </p:par>
                            </p:childTnLst>
                          </p:cTn>
                        </p:par>
                        <p:par>
                          <p:cTn id="27" fill="hold" nodeType="afterGroup">
                            <p:stCondLst>
                              <p:cond delay="2504"/>
                            </p:stCondLst>
                            <p:childTnLst>
                              <p:par>
                                <p:cTn id="28" presetID="1" presetClass="entr" presetSubtype="0" fill="hold" grpId="0" nodeType="afterEffect">
                                  <p:stCondLst>
                                    <p:cond delay="1"/>
                                  </p:stCondLst>
                                  <p:childTnLst>
                                    <p:set>
                                      <p:cBhvr>
                                        <p:cTn id="29" dur="1" fill="hold">
                                          <p:stCondLst>
                                            <p:cond delay="499"/>
                                          </p:stCondLst>
                                        </p:cTn>
                                        <p:tgtEl>
                                          <p:spTgt spid="71721"/>
                                        </p:tgtEl>
                                        <p:attrNameLst>
                                          <p:attrName>style.visibility</p:attrName>
                                        </p:attrNameLst>
                                      </p:cBhvr>
                                      <p:to>
                                        <p:strVal val="visible"/>
                                      </p:to>
                                    </p:set>
                                  </p:childTnLst>
                                </p:cTn>
                              </p:par>
                            </p:childTnLst>
                          </p:cTn>
                        </p:par>
                        <p:par>
                          <p:cTn id="30" fill="hold" nodeType="afterGroup">
                            <p:stCondLst>
                              <p:cond delay="3005"/>
                            </p:stCondLst>
                            <p:childTnLst>
                              <p:par>
                                <p:cTn id="31" presetID="1" presetClass="entr" presetSubtype="0" fill="hold" grpId="0" nodeType="afterEffect">
                                  <p:stCondLst>
                                    <p:cond delay="1"/>
                                  </p:stCondLst>
                                  <p:childTnLst>
                                    <p:set>
                                      <p:cBhvr>
                                        <p:cTn id="32" dur="1" fill="hold">
                                          <p:stCondLst>
                                            <p:cond delay="499"/>
                                          </p:stCondLst>
                                        </p:cTn>
                                        <p:tgtEl>
                                          <p:spTgt spid="71720"/>
                                        </p:tgtEl>
                                        <p:attrNameLst>
                                          <p:attrName>style.visibility</p:attrName>
                                        </p:attrNameLst>
                                      </p:cBhvr>
                                      <p:to>
                                        <p:strVal val="visible"/>
                                      </p:to>
                                    </p:set>
                                  </p:childTnLst>
                                </p:cTn>
                              </p:par>
                            </p:childTnLst>
                          </p:cTn>
                        </p:par>
                        <p:par>
                          <p:cTn id="33" fill="hold" nodeType="afterGroup">
                            <p:stCondLst>
                              <p:cond delay="3506"/>
                            </p:stCondLst>
                            <p:childTnLst>
                              <p:par>
                                <p:cTn id="34" presetID="1" presetClass="entr" presetSubtype="0" fill="hold" grpId="0" nodeType="afterEffect">
                                  <p:stCondLst>
                                    <p:cond delay="1"/>
                                  </p:stCondLst>
                                  <p:childTnLst>
                                    <p:set>
                                      <p:cBhvr>
                                        <p:cTn id="35" dur="1" fill="hold">
                                          <p:stCondLst>
                                            <p:cond delay="499"/>
                                          </p:stCondLst>
                                        </p:cTn>
                                        <p:tgtEl>
                                          <p:spTgt spid="71722"/>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71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4" grpId="0" animBg="1"/>
      <p:bldP spid="71715" grpId="0" animBg="1"/>
      <p:bldP spid="71716" grpId="0" animBg="1"/>
      <p:bldP spid="71717" grpId="0" animBg="1"/>
      <p:bldP spid="71718" grpId="0" animBg="1"/>
      <p:bldP spid="71719" grpId="0" animBg="1"/>
      <p:bldP spid="71720" grpId="0" animBg="1"/>
      <p:bldP spid="71721" grpId="0" animBg="1"/>
      <p:bldP spid="71722" grpId="0" animBg="1"/>
      <p:bldP spid="71723" grpId="0" animBg="1"/>
      <p:bldP spid="71726"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2"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71683" name="Rectangle 2"/>
          <p:cNvSpPr>
            <a:spLocks noGrp="1" noChangeArrowheads="1"/>
          </p:cNvSpPr>
          <p:nvPr>
            <p:ph type="title"/>
          </p:nvPr>
        </p:nvSpPr>
        <p:spPr/>
        <p:txBody>
          <a:bodyPr rIns="132080"/>
          <a:lstStyle/>
          <a:p>
            <a:pPr indent="0" eaLnBrk="1" hangingPunct="1"/>
            <a:r>
              <a:rPr lang="en-US" smtClean="0"/>
              <a:t>Recap: Particle Filtering</a:t>
            </a:r>
          </a:p>
        </p:txBody>
      </p:sp>
      <p:sp>
        <p:nvSpPr>
          <p:cNvPr id="71684" name="Rectangle 3"/>
          <p:cNvSpPr>
            <a:spLocks/>
          </p:cNvSpPr>
          <p:nvPr/>
        </p:nvSpPr>
        <p:spPr bwMode="auto">
          <a:xfrm>
            <a:off x="419100" y="1447800"/>
            <a:ext cx="7874000" cy="5257800"/>
          </a:xfrm>
          <a:prstGeom prst="rect">
            <a:avLst/>
          </a:prstGeom>
          <a:noFill/>
          <a:ln w="12700">
            <a:noFill/>
            <a:miter lim="800000"/>
            <a:headEnd/>
            <a:tailEnd/>
          </a:ln>
        </p:spPr>
        <p:txBody>
          <a:bodyPr lIns="0" tIns="0" rIns="40639" bIns="0"/>
          <a:lstStyle/>
          <a:p>
            <a:pPr>
              <a:lnSpc>
                <a:spcPct val="90000"/>
              </a:lnSpc>
            </a:pPr>
            <a:r>
              <a:rPr lang="en-US" sz="2100">
                <a:solidFill>
                  <a:srgbClr val="333399"/>
                </a:solidFill>
                <a:cs typeface="Arial" charset="0"/>
              </a:rPr>
              <a:t>At each time step t, we have a set of N particles / samples</a:t>
            </a:r>
          </a:p>
          <a:p>
            <a:pPr>
              <a:lnSpc>
                <a:spcPct val="90000"/>
              </a:lnSpc>
              <a:spcBef>
                <a:spcPts val="738"/>
              </a:spcBef>
              <a:buClr>
                <a:srgbClr val="333399"/>
              </a:buClr>
              <a:buSzPct val="100000"/>
              <a:buFont typeface="Wingdings" pitchFamily="2" charset="2"/>
              <a:buChar char="§"/>
            </a:pPr>
            <a:r>
              <a:rPr lang="en-US" sz="2100">
                <a:solidFill>
                  <a:srgbClr val="333399"/>
                </a:solidFill>
                <a:cs typeface="Arial" charset="0"/>
              </a:rPr>
              <a:t>Initialization: Sample from prior, reweight and resample</a:t>
            </a:r>
          </a:p>
          <a:p>
            <a:pPr>
              <a:lnSpc>
                <a:spcPct val="90000"/>
              </a:lnSpc>
              <a:spcBef>
                <a:spcPts val="738"/>
              </a:spcBef>
              <a:buClr>
                <a:srgbClr val="333399"/>
              </a:buClr>
              <a:buSzPct val="100000"/>
              <a:buFont typeface="Wingdings" pitchFamily="2" charset="2"/>
              <a:buChar char="§"/>
            </a:pPr>
            <a:r>
              <a:rPr lang="en-US" sz="2100">
                <a:solidFill>
                  <a:srgbClr val="333399"/>
                </a:solidFill>
                <a:cs typeface="Arial" charset="0"/>
              </a:rPr>
              <a:t>Three step procedure, to move to time t+1:</a:t>
            </a:r>
          </a:p>
          <a:p>
            <a:pPr marL="839788" lvl="1" indent="-342900">
              <a:lnSpc>
                <a:spcPct val="90000"/>
              </a:lnSpc>
              <a:spcBef>
                <a:spcPts val="738"/>
              </a:spcBef>
              <a:buFontTx/>
              <a:buAutoNum type="arabicPeriod"/>
            </a:pPr>
            <a:r>
              <a:rPr lang="en-US" sz="2100">
                <a:solidFill>
                  <a:srgbClr val="333399"/>
                </a:solidFill>
                <a:cs typeface="Arial" charset="0"/>
              </a:rPr>
              <a:t>Sample transitions: </a:t>
            </a:r>
            <a:r>
              <a:rPr lang="en-US" sz="2100">
                <a:solidFill>
                  <a:schemeClr val="tx1"/>
                </a:solidFill>
                <a:cs typeface="Arial" charset="0"/>
              </a:rPr>
              <a:t>for each each particle </a:t>
            </a:r>
            <a:r>
              <a:rPr lang="en-US" sz="2300">
                <a:solidFill>
                  <a:schemeClr val="tx1"/>
                </a:solidFill>
                <a:latin typeface="Times New Roman Italic" charset="0"/>
                <a:cs typeface="Times New Roman Italic" charset="0"/>
                <a:sym typeface="Times New Roman Italic" charset="0"/>
              </a:rPr>
              <a:t>x</a:t>
            </a:r>
            <a:r>
              <a:rPr lang="en-US" sz="2100">
                <a:solidFill>
                  <a:schemeClr val="tx1"/>
                </a:solidFill>
                <a:cs typeface="Arial" charset="0"/>
              </a:rPr>
              <a:t>, sample next state</a:t>
            </a:r>
          </a:p>
          <a:p>
            <a:pPr marL="839788" lvl="1" indent="-342900">
              <a:lnSpc>
                <a:spcPct val="90000"/>
              </a:lnSpc>
              <a:spcBef>
                <a:spcPts val="5200"/>
              </a:spcBef>
              <a:buFontTx/>
              <a:buAutoNum type="arabicPeriod"/>
            </a:pPr>
            <a:r>
              <a:rPr lang="en-US" sz="2100">
                <a:solidFill>
                  <a:srgbClr val="333399"/>
                </a:solidFill>
                <a:cs typeface="Arial" charset="0"/>
              </a:rPr>
              <a:t>Reweight:</a:t>
            </a:r>
            <a:r>
              <a:rPr lang="en-US" sz="2100">
                <a:solidFill>
                  <a:schemeClr val="tx1"/>
                </a:solidFill>
                <a:cs typeface="Arial" charset="0"/>
              </a:rPr>
              <a:t> for each particle, compute its weight given the actual observation </a:t>
            </a:r>
            <a:r>
              <a:rPr lang="en-US" sz="2300">
                <a:solidFill>
                  <a:schemeClr val="tx1"/>
                </a:solidFill>
                <a:latin typeface="Times New Roman Italic" charset="0"/>
                <a:cs typeface="Times New Roman Italic" charset="0"/>
                <a:sym typeface="Times New Roman Italic" charset="0"/>
              </a:rPr>
              <a:t>e</a:t>
            </a:r>
            <a:endParaRPr lang="en-US" sz="2100">
              <a:solidFill>
                <a:schemeClr val="tx1"/>
              </a:solidFill>
              <a:ea typeface="Lucida Grande" charset="0"/>
              <a:cs typeface="Lucida Grande" charset="0"/>
            </a:endParaRPr>
          </a:p>
          <a:p>
            <a:pPr marL="839788" lvl="1" indent="-342900">
              <a:lnSpc>
                <a:spcPct val="90000"/>
              </a:lnSpc>
              <a:spcBef>
                <a:spcPts val="5200"/>
              </a:spcBef>
              <a:buFontTx/>
              <a:buChar char="•"/>
            </a:pPr>
            <a:r>
              <a:rPr lang="en-US" sz="2100">
                <a:solidFill>
                  <a:srgbClr val="333399"/>
                </a:solidFill>
                <a:cs typeface="Arial" charset="0"/>
              </a:rPr>
              <a:t>Resample:</a:t>
            </a:r>
            <a:r>
              <a:rPr lang="en-US" sz="2100">
                <a:solidFill>
                  <a:schemeClr val="tx1"/>
                </a:solidFill>
                <a:cs typeface="Arial" charset="0"/>
              </a:rPr>
              <a:t> normalize the weights, and sample N new particles from the resulting distribution over states</a:t>
            </a:r>
          </a:p>
        </p:txBody>
      </p:sp>
      <p:pic>
        <p:nvPicPr>
          <p:cNvPr id="71685" name="Picture 4"/>
          <p:cNvPicPr>
            <a:picLocks noChangeArrowheads="1"/>
          </p:cNvPicPr>
          <p:nvPr/>
        </p:nvPicPr>
        <p:blipFill>
          <a:blip r:embed="rId3" cstate="print"/>
          <a:srcRect/>
          <a:stretch>
            <a:fillRect/>
          </a:stretch>
        </p:blipFill>
        <p:spPr bwMode="auto">
          <a:xfrm>
            <a:off x="1925638" y="3271838"/>
            <a:ext cx="2778125" cy="314325"/>
          </a:xfrm>
          <a:prstGeom prst="rect">
            <a:avLst/>
          </a:prstGeom>
          <a:noFill/>
          <a:ln w="9525">
            <a:noFill/>
            <a:miter lim="800000"/>
            <a:headEnd/>
            <a:tailEnd/>
          </a:ln>
        </p:spPr>
      </p:pic>
      <p:pic>
        <p:nvPicPr>
          <p:cNvPr id="71686" name="Picture 5"/>
          <p:cNvPicPr>
            <a:picLocks noChangeArrowheads="1"/>
          </p:cNvPicPr>
          <p:nvPr/>
        </p:nvPicPr>
        <p:blipFill>
          <a:blip r:embed="rId4" cstate="print"/>
          <a:srcRect/>
          <a:stretch>
            <a:fillRect/>
          </a:stretch>
        </p:blipFill>
        <p:spPr bwMode="auto">
          <a:xfrm>
            <a:off x="1917700" y="4518025"/>
            <a:ext cx="1822450" cy="274638"/>
          </a:xfrm>
          <a:prstGeom prst="rect">
            <a:avLst/>
          </a:prstGeom>
          <a:noFill/>
          <a:ln w="9525">
            <a:noFill/>
            <a:miter lim="800000"/>
            <a:headEnd/>
            <a:tailEnd/>
          </a:ln>
        </p:spPr>
      </p:pic>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72707" name="Rectangle 2"/>
          <p:cNvSpPr>
            <a:spLocks noGrp="1" noChangeArrowheads="1"/>
          </p:cNvSpPr>
          <p:nvPr>
            <p:ph type="title"/>
          </p:nvPr>
        </p:nvSpPr>
        <p:spPr/>
        <p:txBody>
          <a:bodyPr rIns="132080"/>
          <a:lstStyle/>
          <a:p>
            <a:pPr indent="0" eaLnBrk="1" hangingPunct="1"/>
            <a:r>
              <a:rPr lang="en-US" smtClean="0"/>
              <a:t>Particle Filtering Summary</a:t>
            </a:r>
          </a:p>
        </p:txBody>
      </p:sp>
      <p:sp>
        <p:nvSpPr>
          <p:cNvPr id="72708" name="Rectangle 3"/>
          <p:cNvSpPr>
            <a:spLocks/>
          </p:cNvSpPr>
          <p:nvPr/>
        </p:nvSpPr>
        <p:spPr bwMode="auto">
          <a:xfrm>
            <a:off x="457200" y="1524000"/>
            <a:ext cx="8229600" cy="5105400"/>
          </a:xfrm>
          <a:prstGeom prst="rect">
            <a:avLst/>
          </a:prstGeom>
          <a:noFill/>
          <a:ln w="12700">
            <a:noFill/>
            <a:miter lim="800000"/>
            <a:headEnd/>
            <a:tailEnd/>
          </a:ln>
        </p:spPr>
        <p:txBody>
          <a:bodyPr lIns="0" tIns="0" rIns="40639" bIns="0"/>
          <a:lstStyle/>
          <a:p>
            <a:pPr marL="342900" indent="-342900">
              <a:spcBef>
                <a:spcPts val="738"/>
              </a:spcBef>
              <a:buClr>
                <a:srgbClr val="333399"/>
              </a:buClr>
              <a:buSzPct val="100000"/>
              <a:buFont typeface="Wingdings" pitchFamily="2" charset="2"/>
              <a:buChar char="§"/>
            </a:pPr>
            <a:r>
              <a:rPr lang="en-US" sz="2400">
                <a:solidFill>
                  <a:srgbClr val="333399"/>
                </a:solidFill>
                <a:cs typeface="Arial" charset="0"/>
              </a:rPr>
              <a:t>Represent current belief P(X | evidence to date) as set of </a:t>
            </a:r>
            <a:r>
              <a:rPr lang="en-US" sz="2400">
                <a:solidFill>
                  <a:srgbClr val="333399"/>
                </a:solidFill>
                <a:latin typeface="Arial Italic" charset="0"/>
                <a:cs typeface="Arial Italic" charset="0"/>
                <a:sym typeface="Arial Italic" charset="0"/>
              </a:rPr>
              <a:t>n</a:t>
            </a:r>
            <a:r>
              <a:rPr lang="en-US" sz="2400">
                <a:solidFill>
                  <a:srgbClr val="333399"/>
                </a:solidFill>
                <a:cs typeface="Arial" charset="0"/>
              </a:rPr>
              <a:t> samples (actual assignments X=x)</a:t>
            </a:r>
          </a:p>
          <a:p>
            <a:pPr marL="342900" indent="-342900">
              <a:spcBef>
                <a:spcPts val="738"/>
              </a:spcBef>
              <a:buClr>
                <a:srgbClr val="333399"/>
              </a:buClr>
              <a:buSzPct val="100000"/>
              <a:buFont typeface="Wingdings" pitchFamily="2" charset="2"/>
              <a:buChar char="§"/>
            </a:pPr>
            <a:r>
              <a:rPr lang="en-US" sz="2400">
                <a:solidFill>
                  <a:srgbClr val="333399"/>
                </a:solidFill>
                <a:cs typeface="Arial" charset="0"/>
              </a:rPr>
              <a:t>For each new observation e:</a:t>
            </a:r>
          </a:p>
          <a:p>
            <a:pPr marL="839788" lvl="1" indent="-342900">
              <a:spcBef>
                <a:spcPts val="738"/>
              </a:spcBef>
              <a:buFontTx/>
              <a:buAutoNum type="arabicPeriod"/>
            </a:pPr>
            <a:r>
              <a:rPr lang="en-US" sz="2400">
                <a:solidFill>
                  <a:srgbClr val="333399"/>
                </a:solidFill>
                <a:cs typeface="Arial" charset="0"/>
              </a:rPr>
              <a:t>Sample transition, once for each current particle x</a:t>
            </a:r>
          </a:p>
          <a:p>
            <a:pPr marL="839788" lvl="1" indent="-342900">
              <a:spcBef>
                <a:spcPts val="4900"/>
              </a:spcBef>
              <a:buFontTx/>
              <a:buAutoNum type="arabicPeriod"/>
            </a:pPr>
            <a:r>
              <a:rPr lang="en-US" sz="2400">
                <a:solidFill>
                  <a:srgbClr val="333399"/>
                </a:solidFill>
                <a:cs typeface="Arial" charset="0"/>
              </a:rPr>
              <a:t>For each new sample x’, compute importance weights for the new evidence e:</a:t>
            </a:r>
          </a:p>
          <a:p>
            <a:pPr marL="839788" lvl="1" indent="-342900">
              <a:spcBef>
                <a:spcPts val="6200"/>
              </a:spcBef>
              <a:buFontTx/>
              <a:buAutoNum type="arabicPeriod"/>
            </a:pPr>
            <a:r>
              <a:rPr lang="en-US" sz="2400">
                <a:solidFill>
                  <a:srgbClr val="333399"/>
                </a:solidFill>
                <a:cs typeface="Arial" charset="0"/>
              </a:rPr>
              <a:t>Finally, normalize the importance weights and resample N new particles </a:t>
            </a:r>
          </a:p>
        </p:txBody>
      </p:sp>
      <p:pic>
        <p:nvPicPr>
          <p:cNvPr id="72709" name="Picture 4"/>
          <p:cNvPicPr>
            <a:picLocks noChangeArrowheads="1"/>
          </p:cNvPicPr>
          <p:nvPr/>
        </p:nvPicPr>
        <p:blipFill>
          <a:blip r:embed="rId3" cstate="print"/>
          <a:srcRect/>
          <a:stretch>
            <a:fillRect/>
          </a:stretch>
        </p:blipFill>
        <p:spPr bwMode="auto">
          <a:xfrm>
            <a:off x="2586038" y="3309938"/>
            <a:ext cx="3619500" cy="406400"/>
          </a:xfrm>
          <a:prstGeom prst="rect">
            <a:avLst/>
          </a:prstGeom>
          <a:noFill/>
          <a:ln w="9525">
            <a:noFill/>
            <a:miter lim="800000"/>
            <a:headEnd/>
            <a:tailEnd/>
          </a:ln>
        </p:spPr>
      </p:pic>
      <p:pic>
        <p:nvPicPr>
          <p:cNvPr id="72710" name="Picture 5"/>
          <p:cNvPicPr>
            <a:picLocks noChangeAspect="1" noChangeArrowheads="1"/>
          </p:cNvPicPr>
          <p:nvPr/>
        </p:nvPicPr>
        <p:blipFill>
          <a:blip r:embed="rId4" cstate="print"/>
          <a:srcRect/>
          <a:stretch>
            <a:fillRect/>
          </a:stretch>
        </p:blipFill>
        <p:spPr bwMode="auto">
          <a:xfrm>
            <a:off x="3022600" y="4559300"/>
            <a:ext cx="2755900" cy="636588"/>
          </a:xfrm>
          <a:prstGeom prst="rect">
            <a:avLst/>
          </a:prstGeom>
          <a:noFill/>
          <a:ln w="9525">
            <a:noFill/>
            <a:round/>
            <a:headEnd/>
            <a:tailEnd/>
          </a:ln>
        </p:spPr>
      </p:pic>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73731" name="Rectangle 2"/>
          <p:cNvSpPr>
            <a:spLocks noGrp="1" noChangeArrowheads="1"/>
          </p:cNvSpPr>
          <p:nvPr>
            <p:ph type="title"/>
          </p:nvPr>
        </p:nvSpPr>
        <p:spPr>
          <a:xfrm>
            <a:off x="457200" y="152400"/>
            <a:ext cx="8229600" cy="1295400"/>
          </a:xfrm>
        </p:spPr>
        <p:txBody>
          <a:bodyPr rIns="132080"/>
          <a:lstStyle/>
          <a:p>
            <a:pPr indent="0" eaLnBrk="1" hangingPunct="1"/>
            <a:r>
              <a:rPr lang="en-US" smtClean="0"/>
              <a:t>Robot Localization</a:t>
            </a:r>
          </a:p>
        </p:txBody>
      </p:sp>
      <p:sp>
        <p:nvSpPr>
          <p:cNvPr id="73732" name="Rectangle 3"/>
          <p:cNvSpPr>
            <a:spLocks noGrp="1" noChangeArrowheads="1"/>
          </p:cNvSpPr>
          <p:nvPr>
            <p:ph type="body" idx="1"/>
          </p:nvPr>
        </p:nvSpPr>
        <p:spPr>
          <a:xfrm>
            <a:off x="457200" y="1447800"/>
            <a:ext cx="8229600" cy="5410200"/>
          </a:xfrm>
        </p:spPr>
        <p:txBody>
          <a:bodyPr rIns="132080"/>
          <a:lstStyle/>
          <a:p>
            <a:pPr eaLnBrk="1" hangingPunct="1"/>
            <a:r>
              <a:rPr lang="en-US" sz="2400" smtClean="0"/>
              <a:t>In robot localization:</a:t>
            </a:r>
          </a:p>
          <a:p>
            <a:pPr marL="782638" lvl="1" eaLnBrk="1" hangingPunct="1"/>
            <a:r>
              <a:rPr lang="en-US" sz="2000" smtClean="0"/>
              <a:t>We know the map, but not the robot’s position</a:t>
            </a:r>
          </a:p>
          <a:p>
            <a:pPr marL="782638" lvl="1" eaLnBrk="1" hangingPunct="1"/>
            <a:r>
              <a:rPr lang="en-US" sz="2000" smtClean="0"/>
              <a:t>Observations may be vectors of range finder readings</a:t>
            </a:r>
          </a:p>
          <a:p>
            <a:pPr marL="782638" lvl="1" eaLnBrk="1" hangingPunct="1"/>
            <a:r>
              <a:rPr lang="en-US" sz="2000" smtClean="0"/>
              <a:t>State space and readings are typically continuous (works basically like a very fine grid) and so we cannot store B(X)</a:t>
            </a:r>
          </a:p>
          <a:p>
            <a:pPr marL="782638" lvl="1" eaLnBrk="1" hangingPunct="1"/>
            <a:r>
              <a:rPr lang="en-US" sz="2000" smtClean="0"/>
              <a:t>Particle filtering is a main technique</a:t>
            </a:r>
          </a:p>
        </p:txBody>
      </p:sp>
      <p:pic>
        <p:nvPicPr>
          <p:cNvPr id="73733" name="Picture 4"/>
          <p:cNvPicPr>
            <a:picLocks noChangeArrowheads="1"/>
          </p:cNvPicPr>
          <p:nvPr/>
        </p:nvPicPr>
        <p:blipFill>
          <a:blip r:embed="rId3" cstate="print"/>
          <a:srcRect b="6444"/>
          <a:stretch>
            <a:fillRect/>
          </a:stretch>
        </p:blipFill>
        <p:spPr bwMode="auto">
          <a:xfrm>
            <a:off x="2667000" y="4022725"/>
            <a:ext cx="3524250" cy="2606675"/>
          </a:xfrm>
          <a:prstGeom prst="rect">
            <a:avLst/>
          </a:prstGeom>
          <a:noFill/>
          <a:ln w="9525">
            <a:noFill/>
            <a:miter lim="800000"/>
            <a:headEnd/>
            <a:tailEnd/>
          </a:ln>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12291" name="Rectangle 2"/>
          <p:cNvSpPr>
            <a:spLocks noGrp="1" noChangeArrowheads="1"/>
          </p:cNvSpPr>
          <p:nvPr>
            <p:ph type="title"/>
          </p:nvPr>
        </p:nvSpPr>
        <p:spPr/>
        <p:txBody>
          <a:bodyPr rIns="132080"/>
          <a:lstStyle/>
          <a:p>
            <a:pPr indent="0" eaLnBrk="1" hangingPunct="1"/>
            <a:r>
              <a:rPr lang="en-US" smtClean="0"/>
              <a:t>Random Variables</a:t>
            </a:r>
          </a:p>
        </p:txBody>
      </p:sp>
      <p:sp>
        <p:nvSpPr>
          <p:cNvPr id="12292" name="Rectangle 3"/>
          <p:cNvSpPr>
            <a:spLocks noGrp="1" noChangeArrowheads="1"/>
          </p:cNvSpPr>
          <p:nvPr>
            <p:ph type="body" idx="1"/>
          </p:nvPr>
        </p:nvSpPr>
        <p:spPr/>
        <p:txBody>
          <a:bodyPr rIns="132080"/>
          <a:lstStyle/>
          <a:p>
            <a:pPr eaLnBrk="1" hangingPunct="1">
              <a:lnSpc>
                <a:spcPct val="90000"/>
              </a:lnSpc>
            </a:pPr>
            <a:r>
              <a:rPr lang="en-US" sz="2400" dirty="0" smtClean="0"/>
              <a:t>A </a:t>
            </a:r>
            <a:r>
              <a:rPr lang="en-US" sz="2400" dirty="0" smtClean="0">
                <a:solidFill>
                  <a:srgbClr val="FF0000"/>
                </a:solidFill>
                <a:latin typeface="Arial Italic" charset="0"/>
                <a:cs typeface="Arial Italic" charset="0"/>
                <a:sym typeface="Arial Italic" charset="0"/>
              </a:rPr>
              <a:t>random variable</a:t>
            </a:r>
            <a:r>
              <a:rPr lang="en-US" sz="2400" dirty="0" smtClean="0">
                <a:solidFill>
                  <a:srgbClr val="FF0000"/>
                </a:solidFill>
              </a:rPr>
              <a:t> </a:t>
            </a:r>
            <a:r>
              <a:rPr lang="en-US" sz="2400" dirty="0" smtClean="0"/>
              <a:t>is some aspect of the world about which we (may) have uncertainty</a:t>
            </a:r>
          </a:p>
          <a:p>
            <a:pPr marL="782638" lvl="1" eaLnBrk="1" hangingPunct="1">
              <a:lnSpc>
                <a:spcPct val="90000"/>
              </a:lnSpc>
            </a:pPr>
            <a:r>
              <a:rPr lang="en-US" sz="2000" dirty="0" smtClean="0"/>
              <a:t>R = Is it raining?</a:t>
            </a:r>
          </a:p>
          <a:p>
            <a:pPr marL="782638" lvl="1" eaLnBrk="1" hangingPunct="1">
              <a:lnSpc>
                <a:spcPct val="90000"/>
              </a:lnSpc>
            </a:pPr>
            <a:r>
              <a:rPr lang="en-US" sz="2000" dirty="0" smtClean="0"/>
              <a:t>D = How long will it take to drive to work?</a:t>
            </a:r>
          </a:p>
          <a:p>
            <a:pPr marL="782638" lvl="1" eaLnBrk="1" hangingPunct="1">
              <a:lnSpc>
                <a:spcPct val="90000"/>
              </a:lnSpc>
            </a:pPr>
            <a:r>
              <a:rPr lang="en-US" sz="2000" dirty="0" smtClean="0"/>
              <a:t>L = Where am I?</a:t>
            </a:r>
          </a:p>
          <a:p>
            <a:pPr eaLnBrk="1" hangingPunct="1">
              <a:lnSpc>
                <a:spcPct val="90000"/>
              </a:lnSpc>
            </a:pPr>
            <a:endParaRPr lang="en-US" sz="2400" dirty="0" smtClean="0"/>
          </a:p>
          <a:p>
            <a:pPr eaLnBrk="1" hangingPunct="1">
              <a:lnSpc>
                <a:spcPct val="90000"/>
              </a:lnSpc>
            </a:pPr>
            <a:r>
              <a:rPr lang="en-US" sz="2400" dirty="0" smtClean="0"/>
              <a:t>We denote random variables with capital letters</a:t>
            </a:r>
          </a:p>
          <a:p>
            <a:pPr eaLnBrk="1" hangingPunct="1">
              <a:lnSpc>
                <a:spcPct val="90000"/>
              </a:lnSpc>
            </a:pPr>
            <a:endParaRPr lang="en-US" sz="2400" dirty="0" smtClean="0"/>
          </a:p>
          <a:p>
            <a:pPr eaLnBrk="1" hangingPunct="1">
              <a:lnSpc>
                <a:spcPct val="90000"/>
              </a:lnSpc>
            </a:pPr>
            <a:r>
              <a:rPr lang="en-US" sz="2400" dirty="0" smtClean="0"/>
              <a:t>Random variables have domains</a:t>
            </a:r>
          </a:p>
          <a:p>
            <a:pPr marL="782638" lvl="1" eaLnBrk="1" hangingPunct="1">
              <a:lnSpc>
                <a:spcPct val="90000"/>
              </a:lnSpc>
            </a:pPr>
            <a:r>
              <a:rPr lang="en-US" sz="2000" dirty="0" smtClean="0"/>
              <a:t>R in {true, false}</a:t>
            </a:r>
          </a:p>
          <a:p>
            <a:pPr marL="782638" lvl="1" eaLnBrk="1" hangingPunct="1">
              <a:lnSpc>
                <a:spcPct val="90000"/>
              </a:lnSpc>
            </a:pPr>
            <a:r>
              <a:rPr lang="en-US" sz="2000" dirty="0" smtClean="0"/>
              <a:t>D in [0, </a:t>
            </a:r>
            <a:r>
              <a:rPr lang="en-US" sz="2000" dirty="0" smtClean="0">
                <a:sym typeface="Symbol" pitchFamily="18" charset="2"/>
              </a:rPr>
              <a:t>1</a:t>
            </a:r>
            <a:r>
              <a:rPr lang="en-US" sz="2000" dirty="0" smtClean="0"/>
              <a:t>)</a:t>
            </a:r>
          </a:p>
          <a:p>
            <a:pPr marL="782638" lvl="1" eaLnBrk="1" hangingPunct="1">
              <a:lnSpc>
                <a:spcPct val="90000"/>
              </a:lnSpc>
            </a:pPr>
            <a:r>
              <a:rPr lang="en-US" sz="2000" dirty="0" smtClean="0"/>
              <a:t>L in possible locations, maybe {(0,0), (0,1), …}</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74755" name="Rectangle 2"/>
          <p:cNvSpPr>
            <a:spLocks noGrp="1" noChangeArrowheads="1"/>
          </p:cNvSpPr>
          <p:nvPr>
            <p:ph type="title"/>
          </p:nvPr>
        </p:nvSpPr>
        <p:spPr>
          <a:xfrm>
            <a:off x="457200" y="152400"/>
            <a:ext cx="8229600" cy="1295400"/>
          </a:xfrm>
        </p:spPr>
        <p:txBody>
          <a:bodyPr rIns="132080"/>
          <a:lstStyle/>
          <a:p>
            <a:pPr indent="0" eaLnBrk="1" hangingPunct="1"/>
            <a:r>
              <a:rPr lang="en-US" smtClean="0"/>
              <a:t>Robot Localization</a:t>
            </a:r>
          </a:p>
        </p:txBody>
      </p:sp>
      <p:pic>
        <p:nvPicPr>
          <p:cNvPr id="75779" name="global-floor-1.mov" descr="cse473au11-hmms.ppt_media/global-floor-1.mov">
            <a:hlinkClick r:id="" action="ppaction://media"/>
          </p:cNvPr>
          <p:cNvPicPr>
            <a:picLocks noRot="1" noChangeAspect="1" noChangeArrowheads="1"/>
          </p:cNvPicPr>
          <p:nvPr>
            <a:quickTimeFile r:link="rId1"/>
          </p:nvPr>
        </p:nvPicPr>
        <p:blipFill>
          <a:blip r:embed="rId4" cstate="print"/>
          <a:srcRect/>
          <a:stretch>
            <a:fillRect/>
          </a:stretch>
        </p:blipFill>
        <p:spPr bwMode="auto">
          <a:xfrm>
            <a:off x="1905000" y="1776413"/>
            <a:ext cx="5511800" cy="40767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7577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5779"/>
                </p:tgtEl>
              </p:cMediaNode>
            </p:video>
            <p:seq concurrent="1" nextAc="seek">
              <p:cTn id="8" restart="whenNotActive" fill="hold" evtFilter="cancelBubble" nodeType="interactiveSeq">
                <p:stCondLst>
                  <p:cond evt="onClick" delay="0">
                    <p:tgtEl>
                      <p:spTgt spid="7577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75779"/>
                                        </p:tgtEl>
                                      </p:cBhvr>
                                    </p:cmd>
                                  </p:childTnLst>
                                </p:cTn>
                              </p:par>
                            </p:childTnLst>
                          </p:cTn>
                        </p:par>
                      </p:childTnLst>
                    </p:cTn>
                  </p:par>
                </p:childTnLst>
              </p:cTn>
              <p:nextCondLst>
                <p:cond evt="onClick" delay="0">
                  <p:tgtEl>
                    <p:spTgt spid="75779"/>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75779" name="Rectangle 2"/>
          <p:cNvSpPr>
            <a:spLocks noGrp="1" noChangeArrowheads="1"/>
          </p:cNvSpPr>
          <p:nvPr>
            <p:ph type="title"/>
          </p:nvPr>
        </p:nvSpPr>
        <p:spPr>
          <a:xfrm>
            <a:off x="457200" y="152400"/>
            <a:ext cx="8229600" cy="1295400"/>
          </a:xfrm>
        </p:spPr>
        <p:txBody>
          <a:bodyPr rIns="132080"/>
          <a:lstStyle/>
          <a:p>
            <a:pPr indent="0" eaLnBrk="1" hangingPunct="1"/>
            <a:r>
              <a:rPr lang="en-US" smtClean="0"/>
              <a:t>Which Algorithm?</a:t>
            </a:r>
          </a:p>
        </p:txBody>
      </p:sp>
      <p:pic>
        <p:nvPicPr>
          <p:cNvPr id="76803" name="exactfilter-big-2.mov" descr="cse473au11-hmms.ppt_media/exactfilter-big-2.mov">
            <a:hlinkClick r:id="" action="ppaction://media"/>
          </p:cNvPr>
          <p:cNvPicPr>
            <a:picLocks noRot="1" noChangeAspect="1" noChangeArrowheads="1"/>
          </p:cNvPicPr>
          <p:nvPr>
            <a:quickTimeFile r:link="rId1"/>
          </p:nvPr>
        </p:nvPicPr>
        <p:blipFill>
          <a:blip r:embed="rId4" cstate="print"/>
          <a:srcRect/>
          <a:stretch>
            <a:fillRect/>
          </a:stretch>
        </p:blipFill>
        <p:spPr bwMode="auto">
          <a:xfrm>
            <a:off x="2017713" y="2108200"/>
            <a:ext cx="5341937" cy="4648200"/>
          </a:xfrm>
          <a:prstGeom prst="rect">
            <a:avLst/>
          </a:prstGeom>
          <a:noFill/>
          <a:ln w="9525">
            <a:noFill/>
            <a:miter lim="800000"/>
            <a:headEnd/>
            <a:tailEnd/>
          </a:ln>
        </p:spPr>
      </p:pic>
      <p:sp>
        <p:nvSpPr>
          <p:cNvPr id="76804" name="Rectangle 4"/>
          <p:cNvSpPr>
            <a:spLocks/>
          </p:cNvSpPr>
          <p:nvPr/>
        </p:nvSpPr>
        <p:spPr bwMode="auto">
          <a:xfrm>
            <a:off x="914400" y="1485900"/>
            <a:ext cx="4852988" cy="482600"/>
          </a:xfrm>
          <a:prstGeom prst="rect">
            <a:avLst/>
          </a:prstGeom>
          <a:noFill/>
          <a:ln w="12700">
            <a:noFill/>
            <a:miter lim="800000"/>
            <a:headEnd/>
            <a:tailEnd/>
          </a:ln>
        </p:spPr>
        <p:txBody>
          <a:bodyPr wrap="none" lIns="0" tIns="0" rIns="40639" bIns="0">
            <a:spAutoFit/>
          </a:bodyPr>
          <a:lstStyle/>
          <a:p>
            <a:pPr marL="39688"/>
            <a:r>
              <a:rPr lang="en-US" sz="2600">
                <a:solidFill>
                  <a:schemeClr val="tx1"/>
                </a:solidFill>
                <a:cs typeface="Arial" charset="0"/>
              </a:rPr>
              <a:t>Exact filter, uniform initial beliefs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76803"/>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68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76803"/>
                </p:tgtEl>
              </p:cMediaNode>
            </p:video>
            <p:seq concurrent="1" nextAc="seek">
              <p:cTn id="12" restart="whenNotActive" fill="hold" evtFilter="cancelBubble" nodeType="interactiveSeq">
                <p:stCondLst>
                  <p:cond evt="onClick" delay="0">
                    <p:tgtEl>
                      <p:spTgt spid="76803"/>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2" presetClass="mediacall" presetSubtype="0" fill="hold" nodeType="clickEffect">
                                  <p:stCondLst>
                                    <p:cond delay="0"/>
                                  </p:stCondLst>
                                  <p:childTnLst>
                                    <p:cmd type="call" cmd="togglePause">
                                      <p:cBhvr>
                                        <p:cTn id="16" dur="1" fill="hold"/>
                                        <p:tgtEl>
                                          <p:spTgt spid="76803"/>
                                        </p:tgtEl>
                                      </p:cBhvr>
                                    </p:cmd>
                                  </p:childTnLst>
                                </p:cTn>
                              </p:par>
                            </p:childTnLst>
                          </p:cTn>
                        </p:par>
                      </p:childTnLst>
                    </p:cTn>
                  </p:par>
                </p:childTnLst>
              </p:cTn>
              <p:nextCondLst>
                <p:cond evt="onClick" delay="0">
                  <p:tgtEl>
                    <p:spTgt spid="76803"/>
                  </p:tgtEl>
                </p:cond>
              </p:nextCondLst>
            </p:seq>
          </p:childTnLst>
        </p:cTn>
      </p:par>
    </p:tnLst>
    <p:bldLst>
      <p:bldP spid="76804"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76803" name="Rectangle 2"/>
          <p:cNvSpPr>
            <a:spLocks noGrp="1" noChangeArrowheads="1"/>
          </p:cNvSpPr>
          <p:nvPr>
            <p:ph type="title"/>
          </p:nvPr>
        </p:nvSpPr>
        <p:spPr>
          <a:xfrm>
            <a:off x="457200" y="152400"/>
            <a:ext cx="8229600" cy="1295400"/>
          </a:xfrm>
        </p:spPr>
        <p:txBody>
          <a:bodyPr rIns="132080"/>
          <a:lstStyle/>
          <a:p>
            <a:pPr indent="0" eaLnBrk="1" hangingPunct="1"/>
            <a:r>
              <a:rPr lang="en-US" smtClean="0"/>
              <a:t>Which Algorithm?</a:t>
            </a:r>
          </a:p>
        </p:txBody>
      </p:sp>
      <p:sp>
        <p:nvSpPr>
          <p:cNvPr id="77827" name="Rectangle 3"/>
          <p:cNvSpPr>
            <a:spLocks/>
          </p:cNvSpPr>
          <p:nvPr/>
        </p:nvSpPr>
        <p:spPr bwMode="auto">
          <a:xfrm>
            <a:off x="660400" y="1485900"/>
            <a:ext cx="7183438" cy="482600"/>
          </a:xfrm>
          <a:prstGeom prst="rect">
            <a:avLst/>
          </a:prstGeom>
          <a:noFill/>
          <a:ln w="12700">
            <a:noFill/>
            <a:miter lim="800000"/>
            <a:headEnd/>
            <a:tailEnd/>
          </a:ln>
        </p:spPr>
        <p:txBody>
          <a:bodyPr wrap="none" lIns="0" tIns="0" rIns="40639" bIns="0">
            <a:spAutoFit/>
          </a:bodyPr>
          <a:lstStyle/>
          <a:p>
            <a:pPr marL="39688"/>
            <a:r>
              <a:rPr lang="en-US" sz="2600">
                <a:solidFill>
                  <a:schemeClr val="tx1"/>
                </a:solidFill>
                <a:cs typeface="Arial" charset="0"/>
              </a:rPr>
              <a:t>Particle filter, uniform initial beliefs, 300 particles</a:t>
            </a:r>
          </a:p>
        </p:txBody>
      </p:sp>
      <p:pic>
        <p:nvPicPr>
          <p:cNvPr id="77828" name="partfilter-big-2.mov" descr="cse473au11-hmms.ppt_media/partfilter-big-2.mov">
            <a:hlinkClick r:id="" action="ppaction://media"/>
          </p:cNvPr>
          <p:cNvPicPr>
            <a:picLocks noRot="1" noChangeAspect="1" noChangeArrowheads="1"/>
          </p:cNvPicPr>
          <p:nvPr>
            <a:quickTimeFile r:link="rId1"/>
          </p:nvPr>
        </p:nvPicPr>
        <p:blipFill>
          <a:blip r:embed="rId4" cstate="print"/>
          <a:srcRect/>
          <a:stretch>
            <a:fillRect/>
          </a:stretch>
        </p:blipFill>
        <p:spPr bwMode="auto">
          <a:xfrm>
            <a:off x="1879600" y="2006600"/>
            <a:ext cx="5033963" cy="43815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827"/>
                                        </p:tgtEl>
                                        <p:attrNameLst>
                                          <p:attrName>style.visibility</p:attrName>
                                        </p:attrNameLst>
                                      </p:cBhvr>
                                      <p:to>
                                        <p:strVal val="visible"/>
                                      </p:to>
                                    </p:set>
                                  </p:childTnLst>
                                </p:cTn>
                              </p:par>
                            </p:childTnLst>
                          </p:cTn>
                        </p:par>
                        <p:par>
                          <p:cTn id="7" fill="hold" nodeType="afterGroup">
                            <p:stCondLst>
                              <p:cond delay="500"/>
                            </p:stCondLst>
                            <p:childTnLst>
                              <p:par>
                                <p:cTn id="8" presetID="1" presetClass="mediacall" presetSubtype="0" fill="hold" nodeType="afterEffect">
                                  <p:stCondLst>
                                    <p:cond delay="0"/>
                                  </p:stCondLst>
                                  <p:childTnLst>
                                    <p:cmd type="call" cmd="playFrom(0.0)">
                                      <p:cBhvr>
                                        <p:cTn id="9" dur="1" fill="hold"/>
                                        <p:tgtEl>
                                          <p:spTgt spid="7782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77828"/>
                </p:tgtEl>
              </p:cMediaNode>
            </p:video>
            <p:seq concurrent="1" nextAc="seek">
              <p:cTn id="11" restart="whenNotActive" fill="hold" evtFilter="cancelBubble" nodeType="interactiveSeq">
                <p:stCondLst>
                  <p:cond evt="onClick" delay="0">
                    <p:tgtEl>
                      <p:spTgt spid="77828"/>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2" presetClass="mediacall" presetSubtype="0" fill="hold" nodeType="clickEffect">
                                  <p:stCondLst>
                                    <p:cond delay="0"/>
                                  </p:stCondLst>
                                  <p:childTnLst>
                                    <p:cmd type="call" cmd="togglePause">
                                      <p:cBhvr>
                                        <p:cTn id="15" dur="1" fill="hold"/>
                                        <p:tgtEl>
                                          <p:spTgt spid="77828"/>
                                        </p:tgtEl>
                                      </p:cBhvr>
                                    </p:cmd>
                                  </p:childTnLst>
                                </p:cTn>
                              </p:par>
                            </p:childTnLst>
                          </p:cTn>
                        </p:par>
                      </p:childTnLst>
                    </p:cTn>
                  </p:par>
                </p:childTnLst>
              </p:cTn>
              <p:nextCondLst>
                <p:cond evt="onClick" delay="0">
                  <p:tgtEl>
                    <p:spTgt spid="77828"/>
                  </p:tgtEl>
                </p:cond>
              </p:nextCondLst>
            </p:seq>
          </p:childTnLst>
        </p:cTn>
      </p:par>
    </p:tnLst>
    <p:bldLst>
      <p:bldP spid="77827"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77827" name="Rectangle 2"/>
          <p:cNvSpPr>
            <a:spLocks noGrp="1" noChangeArrowheads="1"/>
          </p:cNvSpPr>
          <p:nvPr>
            <p:ph type="title"/>
          </p:nvPr>
        </p:nvSpPr>
        <p:spPr>
          <a:xfrm>
            <a:off x="457200" y="152400"/>
            <a:ext cx="8229600" cy="1295400"/>
          </a:xfrm>
        </p:spPr>
        <p:txBody>
          <a:bodyPr rIns="132080"/>
          <a:lstStyle/>
          <a:p>
            <a:pPr indent="0" eaLnBrk="1" hangingPunct="1"/>
            <a:r>
              <a:rPr lang="en-US" smtClean="0"/>
              <a:t>Which Algorithm?</a:t>
            </a:r>
          </a:p>
        </p:txBody>
      </p:sp>
      <p:sp>
        <p:nvSpPr>
          <p:cNvPr id="77828" name="Rectangle 3"/>
          <p:cNvSpPr>
            <a:spLocks/>
          </p:cNvSpPr>
          <p:nvPr/>
        </p:nvSpPr>
        <p:spPr bwMode="auto">
          <a:xfrm>
            <a:off x="660400" y="1422400"/>
            <a:ext cx="6999288" cy="482600"/>
          </a:xfrm>
          <a:prstGeom prst="rect">
            <a:avLst/>
          </a:prstGeom>
          <a:noFill/>
          <a:ln w="12700">
            <a:noFill/>
            <a:miter lim="800000"/>
            <a:headEnd/>
            <a:tailEnd/>
          </a:ln>
        </p:spPr>
        <p:txBody>
          <a:bodyPr wrap="none" lIns="0" tIns="0" rIns="40639" bIns="0">
            <a:spAutoFit/>
          </a:bodyPr>
          <a:lstStyle/>
          <a:p>
            <a:pPr marL="39688"/>
            <a:r>
              <a:rPr lang="en-US" sz="2600">
                <a:solidFill>
                  <a:schemeClr val="tx1"/>
                </a:solidFill>
                <a:cs typeface="Arial" charset="0"/>
              </a:rPr>
              <a:t>Particle filter, uniform initial beliefs, 25 particles</a:t>
            </a:r>
          </a:p>
        </p:txBody>
      </p:sp>
      <p:pic>
        <p:nvPicPr>
          <p:cNvPr id="78852" name="partfilter-25-big-1.mov" descr="cse473au11-hmms.ppt_media/partfilter-25-big-1.mov">
            <a:hlinkClick r:id="" action="ppaction://media"/>
          </p:cNvPr>
          <p:cNvPicPr>
            <a:picLocks noRot="1" noChangeAspect="1" noChangeArrowheads="1"/>
          </p:cNvPicPr>
          <p:nvPr>
            <a:quickTimeFile r:link="rId1"/>
          </p:nvPr>
        </p:nvPicPr>
        <p:blipFill>
          <a:blip r:embed="rId4" cstate="print"/>
          <a:srcRect/>
          <a:stretch>
            <a:fillRect/>
          </a:stretch>
        </p:blipFill>
        <p:spPr bwMode="auto">
          <a:xfrm>
            <a:off x="1647825" y="1993900"/>
            <a:ext cx="5502275" cy="47879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8852"/>
                                        </p:tgtEl>
                                        <p:attrNameLst>
                                          <p:attrName>style.visibility</p:attrName>
                                        </p:attrNameLst>
                                      </p:cBhvr>
                                      <p:to>
                                        <p:strVal val="visible"/>
                                      </p:to>
                                    </p:set>
                                  </p:childTnLst>
                                </p:cTn>
                              </p:par>
                            </p:childTnLst>
                          </p:cTn>
                        </p:par>
                        <p:par>
                          <p:cTn id="7" fill="hold" nodeType="afterGroup">
                            <p:stCondLst>
                              <p:cond delay="500"/>
                            </p:stCondLst>
                            <p:childTnLst>
                              <p:par>
                                <p:cTn id="8" presetID="1" presetClass="mediacall" presetSubtype="0" fill="hold" nodeType="afterEffect">
                                  <p:stCondLst>
                                    <p:cond delay="0"/>
                                  </p:stCondLst>
                                  <p:childTnLst>
                                    <p:cmd type="call" cmd="playFrom(0.0)">
                                      <p:cBhvr>
                                        <p:cTn id="9" dur="1" fill="hold"/>
                                        <p:tgtEl>
                                          <p:spTgt spid="7885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78852"/>
                </p:tgtEl>
              </p:cMediaNode>
            </p:video>
            <p:seq concurrent="1" nextAc="seek">
              <p:cTn id="11" restart="whenNotActive" fill="hold" evtFilter="cancelBubble" nodeType="interactiveSeq">
                <p:stCondLst>
                  <p:cond evt="onClick" delay="0">
                    <p:tgtEl>
                      <p:spTgt spid="78852"/>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2" presetClass="mediacall" presetSubtype="0" fill="hold" nodeType="clickEffect">
                                  <p:stCondLst>
                                    <p:cond delay="0"/>
                                  </p:stCondLst>
                                  <p:childTnLst>
                                    <p:cmd type="call" cmd="togglePause">
                                      <p:cBhvr>
                                        <p:cTn id="15" dur="1" fill="hold"/>
                                        <p:tgtEl>
                                          <p:spTgt spid="78852"/>
                                        </p:tgtEl>
                                      </p:cBhvr>
                                    </p:cmd>
                                  </p:childTnLst>
                                </p:cTn>
                              </p:par>
                            </p:childTnLst>
                          </p:cTn>
                        </p:par>
                      </p:childTnLst>
                    </p:cTn>
                  </p:par>
                </p:childTnLst>
              </p:cTn>
              <p:nextCondLst>
                <p:cond evt="onClick" delay="0">
                  <p:tgtEl>
                    <p:spTgt spid="78852"/>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50"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78851" name="Rectangle 2"/>
          <p:cNvSpPr>
            <a:spLocks noGrp="1" noChangeArrowheads="1"/>
          </p:cNvSpPr>
          <p:nvPr>
            <p:ph type="title"/>
          </p:nvPr>
        </p:nvSpPr>
        <p:spPr/>
        <p:txBody>
          <a:bodyPr rIns="132080"/>
          <a:lstStyle/>
          <a:p>
            <a:pPr indent="0" eaLnBrk="1" hangingPunct="1"/>
            <a:r>
              <a:rPr lang="en-US" smtClean="0"/>
              <a:t>P4: Ghostbusters</a:t>
            </a:r>
          </a:p>
        </p:txBody>
      </p:sp>
      <p:sp>
        <p:nvSpPr>
          <p:cNvPr id="78852" name="Rectangle 3"/>
          <p:cNvSpPr>
            <a:spLocks noGrp="1" noChangeArrowheads="1"/>
          </p:cNvSpPr>
          <p:nvPr>
            <p:ph type="body" idx="1"/>
          </p:nvPr>
        </p:nvSpPr>
        <p:spPr>
          <a:xfrm>
            <a:off x="457200" y="1600200"/>
            <a:ext cx="5943600" cy="5257800"/>
          </a:xfrm>
        </p:spPr>
        <p:txBody>
          <a:bodyPr rIns="132080"/>
          <a:lstStyle/>
          <a:p>
            <a:pPr eaLnBrk="1" hangingPunct="1"/>
            <a:r>
              <a:rPr lang="en-US" sz="2400" smtClean="0">
                <a:latin typeface="Arial Bold" charset="0"/>
                <a:cs typeface="Arial Bold" charset="0"/>
                <a:sym typeface="Arial Bold" charset="0"/>
              </a:rPr>
              <a:t>Plot: </a:t>
            </a:r>
            <a:r>
              <a:rPr lang="en-US" sz="2400" smtClean="0"/>
              <a:t>Pacman's grandfather, Grandpac, learned to hunt ghosts for sport.  </a:t>
            </a:r>
          </a:p>
          <a:p>
            <a:pPr eaLnBrk="1" hangingPunct="1"/>
            <a:endParaRPr lang="en-US" sz="2400" smtClean="0"/>
          </a:p>
          <a:p>
            <a:pPr eaLnBrk="1" hangingPunct="1"/>
            <a:r>
              <a:rPr lang="en-US" sz="2400" smtClean="0"/>
              <a:t>He was blinded by his power, but could hear the ghosts’ banging and clanging.</a:t>
            </a:r>
          </a:p>
          <a:p>
            <a:pPr eaLnBrk="1" hangingPunct="1"/>
            <a:endParaRPr lang="en-US" sz="2400" smtClean="0"/>
          </a:p>
          <a:p>
            <a:pPr eaLnBrk="1" hangingPunct="1"/>
            <a:r>
              <a:rPr lang="en-US" sz="2400" smtClean="0">
                <a:latin typeface="Arial Bold" charset="0"/>
                <a:cs typeface="Arial Bold" charset="0"/>
                <a:sym typeface="Arial Bold" charset="0"/>
              </a:rPr>
              <a:t>Transition Model: </a:t>
            </a:r>
            <a:r>
              <a:rPr lang="en-US" sz="2400" smtClean="0"/>
              <a:t>All ghosts move randomly, but are sometimes biased</a:t>
            </a:r>
          </a:p>
          <a:p>
            <a:pPr eaLnBrk="1" hangingPunct="1"/>
            <a:endParaRPr lang="en-US" smtClean="0"/>
          </a:p>
          <a:p>
            <a:pPr eaLnBrk="1" hangingPunct="1"/>
            <a:r>
              <a:rPr lang="en-US" sz="2400" smtClean="0">
                <a:latin typeface="Arial Bold" charset="0"/>
                <a:cs typeface="Arial Bold" charset="0"/>
                <a:sym typeface="Arial Bold" charset="0"/>
              </a:rPr>
              <a:t>Emission Model: </a:t>
            </a:r>
            <a:r>
              <a:rPr lang="en-US" sz="2400" smtClean="0"/>
              <a:t>Pacman knows a “noisy” distance to each ghost</a:t>
            </a:r>
          </a:p>
        </p:txBody>
      </p:sp>
      <p:graphicFrame>
        <p:nvGraphicFramePr>
          <p:cNvPr id="79876" name="Object 4"/>
          <p:cNvGraphicFramePr>
            <a:graphicFrameLocks/>
          </p:cNvGraphicFramePr>
          <p:nvPr/>
        </p:nvGraphicFramePr>
        <p:xfrm>
          <a:off x="7254875" y="2690813"/>
          <a:ext cx="1435100" cy="3124200"/>
        </p:xfrm>
        <a:graphic>
          <a:graphicData uri="http://schemas.openxmlformats.org/presentationml/2006/ole">
            <p:oleObj spid="_x0000_s78853" name="Chart" r:id="rId4" imgW="2019308" imgH="4390957" progId="MSGraph.Chart.8">
              <p:embed/>
            </p:oleObj>
          </a:graphicData>
        </a:graphic>
      </p:graphicFrame>
      <p:sp>
        <p:nvSpPr>
          <p:cNvPr id="79877" name="Rectangle 5"/>
          <p:cNvSpPr>
            <a:spLocks/>
          </p:cNvSpPr>
          <p:nvPr/>
        </p:nvSpPr>
        <p:spPr bwMode="auto">
          <a:xfrm>
            <a:off x="6584950" y="1447800"/>
            <a:ext cx="2338388" cy="622300"/>
          </a:xfrm>
          <a:prstGeom prst="rect">
            <a:avLst/>
          </a:prstGeom>
          <a:noFill/>
          <a:ln w="12700">
            <a:noFill/>
            <a:miter lim="800000"/>
            <a:headEnd/>
            <a:tailEnd/>
          </a:ln>
        </p:spPr>
        <p:txBody>
          <a:bodyPr wrap="none" lIns="0" tIns="0" rIns="40639" bIns="0">
            <a:spAutoFit/>
          </a:bodyPr>
          <a:lstStyle/>
          <a:p>
            <a:pPr marL="39688" algn="ctr"/>
            <a:r>
              <a:rPr lang="en-US">
                <a:solidFill>
                  <a:schemeClr val="tx1"/>
                </a:solidFill>
                <a:latin typeface="Arial Bold" charset="0"/>
                <a:cs typeface="Arial Bold" charset="0"/>
                <a:sym typeface="Arial Bold" charset="0"/>
              </a:rPr>
              <a:t>Noisy distance prob</a:t>
            </a:r>
          </a:p>
          <a:p>
            <a:pPr marL="39688" algn="ctr"/>
            <a:r>
              <a:rPr lang="en-US">
                <a:solidFill>
                  <a:schemeClr val="tx1"/>
                </a:solidFill>
                <a:cs typeface="Arial" charset="0"/>
              </a:rPr>
              <a:t>True distance = 8</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9876"/>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1"/>
                                  </p:stCondLst>
                                  <p:childTnLst>
                                    <p:set>
                                      <p:cBhvr>
                                        <p:cTn id="9" dur="1" fill="hold">
                                          <p:stCondLst>
                                            <p:cond delay="499"/>
                                          </p:stCondLst>
                                        </p:cTn>
                                        <p:tgtEl>
                                          <p:spTgt spid="798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9876" grpId="0"/>
      <p:bldP spid="79877"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9874"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79875" name="Rectangle 2"/>
          <p:cNvSpPr>
            <a:spLocks noGrp="1" noChangeArrowheads="1"/>
          </p:cNvSpPr>
          <p:nvPr>
            <p:ph type="title"/>
          </p:nvPr>
        </p:nvSpPr>
        <p:spPr/>
        <p:txBody>
          <a:bodyPr rIns="132080"/>
          <a:lstStyle/>
          <a:p>
            <a:pPr indent="0" eaLnBrk="1" hangingPunct="1"/>
            <a:r>
              <a:rPr lang="en-US" smtClean="0"/>
              <a:t>Dynamic Bayes Nets (DBNs)</a:t>
            </a:r>
          </a:p>
        </p:txBody>
      </p:sp>
      <p:sp>
        <p:nvSpPr>
          <p:cNvPr id="80899" name="Rectangle 3"/>
          <p:cNvSpPr>
            <a:spLocks noGrp="1" noChangeArrowheads="1"/>
          </p:cNvSpPr>
          <p:nvPr>
            <p:ph type="body" idx="1"/>
          </p:nvPr>
        </p:nvSpPr>
        <p:spPr/>
        <p:txBody>
          <a:bodyPr rIns="132080"/>
          <a:lstStyle/>
          <a:p>
            <a:pPr eaLnBrk="1" hangingPunct="1"/>
            <a:r>
              <a:rPr lang="en-US" sz="2400" smtClean="0"/>
              <a:t>We want to track multiple variables over time, using multiple sources of evidence</a:t>
            </a:r>
          </a:p>
          <a:p>
            <a:pPr eaLnBrk="1" hangingPunct="1"/>
            <a:r>
              <a:rPr lang="en-US" sz="2400" smtClean="0"/>
              <a:t>Idea: Repeat a fixed Bayes net structure at each time</a:t>
            </a:r>
          </a:p>
          <a:p>
            <a:pPr eaLnBrk="1" hangingPunct="1"/>
            <a:r>
              <a:rPr lang="en-US" sz="2400" smtClean="0"/>
              <a:t>Variables from time </a:t>
            </a:r>
            <a:r>
              <a:rPr lang="en-US" sz="2400" smtClean="0">
                <a:latin typeface="Arial Italic" charset="0"/>
                <a:cs typeface="Arial Italic" charset="0"/>
                <a:sym typeface="Arial Italic" charset="0"/>
              </a:rPr>
              <a:t>t</a:t>
            </a:r>
            <a:r>
              <a:rPr lang="en-US" sz="2400" smtClean="0"/>
              <a:t> can condition on those from </a:t>
            </a:r>
            <a:r>
              <a:rPr lang="en-US" sz="2400" smtClean="0">
                <a:latin typeface="Arial Italic" charset="0"/>
                <a:cs typeface="Arial Italic" charset="0"/>
                <a:sym typeface="Arial Italic" charset="0"/>
              </a:rPr>
              <a:t>t-1</a:t>
            </a:r>
            <a:endParaRPr lang="en-US" sz="2400" smtClean="0">
              <a:latin typeface="Arial Italic" charset="0"/>
              <a:sym typeface="Arial Italic" charset="0"/>
            </a:endParaRPr>
          </a:p>
          <a:p>
            <a:pPr eaLnBrk="1" hangingPunct="1"/>
            <a:endParaRPr lang="en-US" sz="2400" smtClean="0">
              <a:latin typeface="Arial Italic" charset="0"/>
              <a:sym typeface="Arial Italic" charset="0"/>
            </a:endParaRPr>
          </a:p>
          <a:p>
            <a:pPr eaLnBrk="1" hangingPunct="1"/>
            <a:endParaRPr lang="en-US" sz="2400" smtClean="0">
              <a:latin typeface="Arial Italic" charset="0"/>
              <a:sym typeface="Arial Italic" charset="0"/>
            </a:endParaRPr>
          </a:p>
          <a:p>
            <a:pPr eaLnBrk="1" hangingPunct="1"/>
            <a:endParaRPr lang="en-US" sz="2400" smtClean="0">
              <a:latin typeface="Arial Italic" charset="0"/>
              <a:sym typeface="Arial Italic" charset="0"/>
            </a:endParaRPr>
          </a:p>
          <a:p>
            <a:pPr eaLnBrk="1" hangingPunct="1"/>
            <a:endParaRPr lang="en-US" sz="2400" smtClean="0">
              <a:latin typeface="Arial Italic" charset="0"/>
              <a:sym typeface="Arial Italic" charset="0"/>
            </a:endParaRPr>
          </a:p>
          <a:p>
            <a:pPr eaLnBrk="1" hangingPunct="1"/>
            <a:endParaRPr lang="en-US" sz="2400" smtClean="0">
              <a:latin typeface="Arial Italic" charset="0"/>
              <a:sym typeface="Arial Italic" charset="0"/>
            </a:endParaRPr>
          </a:p>
          <a:p>
            <a:pPr eaLnBrk="1" hangingPunct="1"/>
            <a:endParaRPr lang="en-US" sz="2400" smtClean="0">
              <a:latin typeface="Arial Italic" charset="0"/>
              <a:sym typeface="Arial Italic" charset="0"/>
            </a:endParaRPr>
          </a:p>
          <a:p>
            <a:pPr eaLnBrk="1" hangingPunct="1"/>
            <a:r>
              <a:rPr lang="en-US" sz="2400" smtClean="0"/>
              <a:t>Discrete valued dynamic Bayes nets are also HMMs</a:t>
            </a:r>
          </a:p>
        </p:txBody>
      </p:sp>
      <p:grpSp>
        <p:nvGrpSpPr>
          <p:cNvPr id="80914" name="Group 18"/>
          <p:cNvGrpSpPr>
            <a:grpSpLocks/>
          </p:cNvGrpSpPr>
          <p:nvPr/>
        </p:nvGrpSpPr>
        <p:grpSpPr bwMode="auto">
          <a:xfrm>
            <a:off x="1231900" y="3762375"/>
            <a:ext cx="1357313" cy="1968500"/>
            <a:chOff x="0" y="0"/>
            <a:chExt cx="855" cy="1240"/>
          </a:xfrm>
        </p:grpSpPr>
        <p:grpSp>
          <p:nvGrpSpPr>
            <p:cNvPr id="79927" name="Group 6"/>
            <p:cNvGrpSpPr>
              <a:grpSpLocks/>
            </p:cNvGrpSpPr>
            <p:nvPr/>
          </p:nvGrpSpPr>
          <p:grpSpPr bwMode="auto">
            <a:xfrm>
              <a:off x="0" y="0"/>
              <a:ext cx="394" cy="394"/>
              <a:chOff x="0" y="0"/>
              <a:chExt cx="394" cy="394"/>
            </a:xfrm>
          </p:grpSpPr>
          <p:sp>
            <p:nvSpPr>
              <p:cNvPr id="79939" name="Oval 4"/>
              <p:cNvSpPr>
                <a:spLocks/>
              </p:cNvSpPr>
              <p:nvPr/>
            </p:nvSpPr>
            <p:spPr bwMode="auto">
              <a:xfrm>
                <a:off x="0" y="0"/>
                <a:ext cx="394" cy="394"/>
              </a:xfrm>
              <a:prstGeom prst="ellipse">
                <a:avLst/>
              </a:prstGeom>
              <a:noFill/>
              <a:ln w="9525">
                <a:solidFill>
                  <a:schemeClr val="tx1"/>
                </a:solidFill>
                <a:round/>
                <a:headEnd/>
                <a:tailEnd/>
              </a:ln>
            </p:spPr>
            <p:txBody>
              <a:bodyPr lIns="0" tIns="0" rIns="0" bIns="0"/>
              <a:lstStyle/>
              <a:p>
                <a:endParaRPr lang="en-US"/>
              </a:p>
            </p:txBody>
          </p:sp>
          <p:sp>
            <p:nvSpPr>
              <p:cNvPr id="79940" name="Rectangle 5"/>
              <p:cNvSpPr>
                <a:spLocks/>
              </p:cNvSpPr>
              <p:nvPr/>
            </p:nvSpPr>
            <p:spPr bwMode="auto">
              <a:xfrm>
                <a:off x="47" y="77"/>
                <a:ext cx="300" cy="240"/>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G</a:t>
                </a:r>
                <a:r>
                  <a:rPr lang="en-US" baseline="-25000">
                    <a:solidFill>
                      <a:schemeClr val="tx1"/>
                    </a:solidFill>
                    <a:latin typeface="Arial Bold" charset="0"/>
                    <a:cs typeface="Arial Bold" charset="0"/>
                    <a:sym typeface="Arial Bold" charset="0"/>
                  </a:rPr>
                  <a:t>1</a:t>
                </a:r>
                <a:r>
                  <a:rPr lang="en-US" baseline="30000">
                    <a:solidFill>
                      <a:schemeClr val="tx1"/>
                    </a:solidFill>
                    <a:latin typeface="Arial Bold" charset="0"/>
                    <a:cs typeface="Arial Bold" charset="0"/>
                    <a:sym typeface="Arial Bold" charset="0"/>
                  </a:rPr>
                  <a:t>a</a:t>
                </a:r>
              </a:p>
            </p:txBody>
          </p:sp>
        </p:grpSp>
        <p:grpSp>
          <p:nvGrpSpPr>
            <p:cNvPr id="79928" name="Group 9"/>
            <p:cNvGrpSpPr>
              <a:grpSpLocks/>
            </p:cNvGrpSpPr>
            <p:nvPr/>
          </p:nvGrpSpPr>
          <p:grpSpPr bwMode="auto">
            <a:xfrm>
              <a:off x="0" y="845"/>
              <a:ext cx="394" cy="395"/>
              <a:chOff x="0" y="0"/>
              <a:chExt cx="394" cy="395"/>
            </a:xfrm>
          </p:grpSpPr>
          <p:sp>
            <p:nvSpPr>
              <p:cNvPr id="79937" name="Oval 7"/>
              <p:cNvSpPr>
                <a:spLocks/>
              </p:cNvSpPr>
              <p:nvPr/>
            </p:nvSpPr>
            <p:spPr bwMode="auto">
              <a:xfrm>
                <a:off x="0" y="0"/>
                <a:ext cx="394" cy="395"/>
              </a:xfrm>
              <a:prstGeom prst="ellipse">
                <a:avLst/>
              </a:prstGeom>
              <a:solidFill>
                <a:srgbClr val="D1D1F0"/>
              </a:solidFill>
              <a:ln w="9525">
                <a:solidFill>
                  <a:schemeClr val="tx1"/>
                </a:solidFill>
                <a:round/>
                <a:headEnd/>
                <a:tailEnd/>
              </a:ln>
            </p:spPr>
            <p:txBody>
              <a:bodyPr lIns="0" tIns="0" rIns="0" bIns="0"/>
              <a:lstStyle/>
              <a:p>
                <a:endParaRPr lang="en-US"/>
              </a:p>
            </p:txBody>
          </p:sp>
          <p:sp>
            <p:nvSpPr>
              <p:cNvPr id="79938" name="Rectangle 8"/>
              <p:cNvSpPr>
                <a:spLocks/>
              </p:cNvSpPr>
              <p:nvPr/>
            </p:nvSpPr>
            <p:spPr bwMode="auto">
              <a:xfrm>
                <a:off x="58" y="81"/>
                <a:ext cx="278" cy="232"/>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E</a:t>
                </a:r>
                <a:r>
                  <a:rPr lang="en-US" sz="1600" baseline="-25000">
                    <a:solidFill>
                      <a:schemeClr val="tx1"/>
                    </a:solidFill>
                    <a:latin typeface="Arial Bold" charset="0"/>
                    <a:cs typeface="Arial Bold" charset="0"/>
                    <a:sym typeface="Arial Bold" charset="0"/>
                  </a:rPr>
                  <a:t>1</a:t>
                </a:r>
                <a:r>
                  <a:rPr lang="en-US" baseline="30000">
                    <a:solidFill>
                      <a:schemeClr val="tx1"/>
                    </a:solidFill>
                    <a:latin typeface="Arial Bold" charset="0"/>
                    <a:cs typeface="Arial Bold" charset="0"/>
                    <a:sym typeface="Arial Bold" charset="0"/>
                  </a:rPr>
                  <a:t>a</a:t>
                </a:r>
              </a:p>
            </p:txBody>
          </p:sp>
        </p:grpSp>
        <p:sp>
          <p:nvSpPr>
            <p:cNvPr id="79929" name="Line 10"/>
            <p:cNvSpPr>
              <a:spLocks noChangeShapeType="1"/>
            </p:cNvSpPr>
            <p:nvPr/>
          </p:nvSpPr>
          <p:spPr bwMode="auto">
            <a:xfrm flipH="1">
              <a:off x="196" y="395"/>
              <a:ext cx="1" cy="451"/>
            </a:xfrm>
            <a:prstGeom prst="line">
              <a:avLst/>
            </a:prstGeom>
            <a:noFill/>
            <a:ln w="19050">
              <a:solidFill>
                <a:schemeClr val="tx1"/>
              </a:solidFill>
              <a:round/>
              <a:headEnd/>
              <a:tailEnd type="triangle" w="lg" len="med"/>
            </a:ln>
          </p:spPr>
          <p:txBody>
            <a:bodyPr lIns="0" tIns="0" rIns="0" bIns="0"/>
            <a:lstStyle/>
            <a:p>
              <a:endParaRPr lang="en-US"/>
            </a:p>
          </p:txBody>
        </p:sp>
        <p:grpSp>
          <p:nvGrpSpPr>
            <p:cNvPr id="79930" name="Group 13"/>
            <p:cNvGrpSpPr>
              <a:grpSpLocks/>
            </p:cNvGrpSpPr>
            <p:nvPr/>
          </p:nvGrpSpPr>
          <p:grpSpPr bwMode="auto">
            <a:xfrm>
              <a:off x="460" y="845"/>
              <a:ext cx="395" cy="395"/>
              <a:chOff x="0" y="0"/>
              <a:chExt cx="394" cy="395"/>
            </a:xfrm>
          </p:grpSpPr>
          <p:sp>
            <p:nvSpPr>
              <p:cNvPr id="79935" name="Oval 11"/>
              <p:cNvSpPr>
                <a:spLocks/>
              </p:cNvSpPr>
              <p:nvPr/>
            </p:nvSpPr>
            <p:spPr bwMode="auto">
              <a:xfrm>
                <a:off x="0" y="0"/>
                <a:ext cx="394" cy="395"/>
              </a:xfrm>
              <a:prstGeom prst="ellipse">
                <a:avLst/>
              </a:prstGeom>
              <a:solidFill>
                <a:srgbClr val="D1D1F0"/>
              </a:solidFill>
              <a:ln w="9525">
                <a:solidFill>
                  <a:schemeClr val="tx1"/>
                </a:solidFill>
                <a:round/>
                <a:headEnd/>
                <a:tailEnd/>
              </a:ln>
            </p:spPr>
            <p:txBody>
              <a:bodyPr lIns="0" tIns="0" rIns="0" bIns="0"/>
              <a:lstStyle/>
              <a:p>
                <a:endParaRPr lang="en-US"/>
              </a:p>
            </p:txBody>
          </p:sp>
          <p:sp>
            <p:nvSpPr>
              <p:cNvPr id="79936" name="Rectangle 12"/>
              <p:cNvSpPr>
                <a:spLocks/>
              </p:cNvSpPr>
              <p:nvPr/>
            </p:nvSpPr>
            <p:spPr bwMode="auto">
              <a:xfrm>
                <a:off x="55" y="81"/>
                <a:ext cx="284" cy="232"/>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E</a:t>
                </a:r>
                <a:r>
                  <a:rPr lang="en-US" sz="1600" baseline="-25000">
                    <a:solidFill>
                      <a:schemeClr val="tx1"/>
                    </a:solidFill>
                    <a:latin typeface="Arial Bold" charset="0"/>
                    <a:cs typeface="Arial Bold" charset="0"/>
                    <a:sym typeface="Arial Bold" charset="0"/>
                  </a:rPr>
                  <a:t>1</a:t>
                </a:r>
                <a:r>
                  <a:rPr lang="en-US" baseline="30000">
                    <a:solidFill>
                      <a:schemeClr val="tx1"/>
                    </a:solidFill>
                    <a:latin typeface="Arial Bold" charset="0"/>
                    <a:cs typeface="Arial Bold" charset="0"/>
                    <a:sym typeface="Arial Bold" charset="0"/>
                  </a:rPr>
                  <a:t>b</a:t>
                </a:r>
              </a:p>
            </p:txBody>
          </p:sp>
        </p:grpSp>
        <p:sp>
          <p:nvSpPr>
            <p:cNvPr id="79931" name="Line 14"/>
            <p:cNvSpPr>
              <a:spLocks noChangeShapeType="1"/>
            </p:cNvSpPr>
            <p:nvPr/>
          </p:nvSpPr>
          <p:spPr bwMode="auto">
            <a:xfrm flipH="1">
              <a:off x="657" y="702"/>
              <a:ext cx="1" cy="144"/>
            </a:xfrm>
            <a:prstGeom prst="line">
              <a:avLst/>
            </a:prstGeom>
            <a:noFill/>
            <a:ln w="19050">
              <a:solidFill>
                <a:schemeClr val="tx1"/>
              </a:solidFill>
              <a:round/>
              <a:headEnd/>
              <a:tailEnd type="triangle" w="lg" len="med"/>
            </a:ln>
          </p:spPr>
          <p:txBody>
            <a:bodyPr lIns="0" tIns="0" rIns="0" bIns="0"/>
            <a:lstStyle/>
            <a:p>
              <a:endParaRPr lang="en-US"/>
            </a:p>
          </p:txBody>
        </p:sp>
        <p:grpSp>
          <p:nvGrpSpPr>
            <p:cNvPr id="79932" name="Group 17"/>
            <p:cNvGrpSpPr>
              <a:grpSpLocks/>
            </p:cNvGrpSpPr>
            <p:nvPr/>
          </p:nvGrpSpPr>
          <p:grpSpPr bwMode="auto">
            <a:xfrm>
              <a:off x="460" y="307"/>
              <a:ext cx="395" cy="395"/>
              <a:chOff x="0" y="0"/>
              <a:chExt cx="394" cy="394"/>
            </a:xfrm>
          </p:grpSpPr>
          <p:sp>
            <p:nvSpPr>
              <p:cNvPr id="79933" name="Oval 15"/>
              <p:cNvSpPr>
                <a:spLocks/>
              </p:cNvSpPr>
              <p:nvPr/>
            </p:nvSpPr>
            <p:spPr bwMode="auto">
              <a:xfrm>
                <a:off x="0" y="0"/>
                <a:ext cx="394" cy="394"/>
              </a:xfrm>
              <a:prstGeom prst="ellipse">
                <a:avLst/>
              </a:prstGeom>
              <a:noFill/>
              <a:ln w="9525">
                <a:solidFill>
                  <a:schemeClr val="tx1"/>
                </a:solidFill>
                <a:round/>
                <a:headEnd/>
                <a:tailEnd/>
              </a:ln>
            </p:spPr>
            <p:txBody>
              <a:bodyPr lIns="0" tIns="0" rIns="0" bIns="0"/>
              <a:lstStyle/>
              <a:p>
                <a:endParaRPr lang="en-US"/>
              </a:p>
            </p:txBody>
          </p:sp>
          <p:sp>
            <p:nvSpPr>
              <p:cNvPr id="79934" name="Rectangle 16"/>
              <p:cNvSpPr>
                <a:spLocks/>
              </p:cNvSpPr>
              <p:nvPr/>
            </p:nvSpPr>
            <p:spPr bwMode="auto">
              <a:xfrm>
                <a:off x="44" y="77"/>
                <a:ext cx="305" cy="240"/>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G</a:t>
                </a:r>
                <a:r>
                  <a:rPr lang="en-US" baseline="-25000">
                    <a:solidFill>
                      <a:schemeClr val="tx1"/>
                    </a:solidFill>
                    <a:latin typeface="Arial Bold" charset="0"/>
                    <a:cs typeface="Arial Bold" charset="0"/>
                    <a:sym typeface="Arial Bold" charset="0"/>
                  </a:rPr>
                  <a:t>1</a:t>
                </a:r>
                <a:r>
                  <a:rPr lang="en-US" baseline="30000">
                    <a:solidFill>
                      <a:schemeClr val="tx1"/>
                    </a:solidFill>
                    <a:latin typeface="Arial Bold" charset="0"/>
                    <a:cs typeface="Arial Bold" charset="0"/>
                    <a:sym typeface="Arial Bold" charset="0"/>
                  </a:rPr>
                  <a:t>b</a:t>
                </a:r>
              </a:p>
            </p:txBody>
          </p:sp>
        </p:grpSp>
      </p:grpSp>
      <p:grpSp>
        <p:nvGrpSpPr>
          <p:cNvPr id="80933" name="Group 37"/>
          <p:cNvGrpSpPr>
            <a:grpSpLocks/>
          </p:cNvGrpSpPr>
          <p:nvPr/>
        </p:nvGrpSpPr>
        <p:grpSpPr bwMode="auto">
          <a:xfrm>
            <a:off x="1857375" y="3762375"/>
            <a:ext cx="2892425" cy="1968500"/>
            <a:chOff x="0" y="0"/>
            <a:chExt cx="1821" cy="1240"/>
          </a:xfrm>
        </p:grpSpPr>
        <p:grpSp>
          <p:nvGrpSpPr>
            <p:cNvPr id="79909" name="Group 21"/>
            <p:cNvGrpSpPr>
              <a:grpSpLocks/>
            </p:cNvGrpSpPr>
            <p:nvPr/>
          </p:nvGrpSpPr>
          <p:grpSpPr bwMode="auto">
            <a:xfrm>
              <a:off x="965" y="0"/>
              <a:ext cx="395" cy="394"/>
              <a:chOff x="0" y="0"/>
              <a:chExt cx="394" cy="394"/>
            </a:xfrm>
          </p:grpSpPr>
          <p:sp>
            <p:nvSpPr>
              <p:cNvPr id="79925" name="Oval 19"/>
              <p:cNvSpPr>
                <a:spLocks/>
              </p:cNvSpPr>
              <p:nvPr/>
            </p:nvSpPr>
            <p:spPr bwMode="auto">
              <a:xfrm>
                <a:off x="0" y="0"/>
                <a:ext cx="394" cy="394"/>
              </a:xfrm>
              <a:prstGeom prst="ellipse">
                <a:avLst/>
              </a:prstGeom>
              <a:noFill/>
              <a:ln w="9525">
                <a:solidFill>
                  <a:schemeClr val="tx1"/>
                </a:solidFill>
                <a:round/>
                <a:headEnd/>
                <a:tailEnd/>
              </a:ln>
            </p:spPr>
            <p:txBody>
              <a:bodyPr lIns="0" tIns="0" rIns="0" bIns="0"/>
              <a:lstStyle/>
              <a:p>
                <a:endParaRPr lang="en-US"/>
              </a:p>
            </p:txBody>
          </p:sp>
          <p:sp>
            <p:nvSpPr>
              <p:cNvPr id="79926" name="Rectangle 20"/>
              <p:cNvSpPr>
                <a:spLocks/>
              </p:cNvSpPr>
              <p:nvPr/>
            </p:nvSpPr>
            <p:spPr bwMode="auto">
              <a:xfrm>
                <a:off x="47" y="77"/>
                <a:ext cx="300" cy="240"/>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G</a:t>
                </a:r>
                <a:r>
                  <a:rPr lang="en-US" baseline="-25000">
                    <a:solidFill>
                      <a:schemeClr val="tx1"/>
                    </a:solidFill>
                    <a:latin typeface="Arial Bold" charset="0"/>
                    <a:cs typeface="Arial Bold" charset="0"/>
                    <a:sym typeface="Arial Bold" charset="0"/>
                  </a:rPr>
                  <a:t>2</a:t>
                </a:r>
                <a:r>
                  <a:rPr lang="en-US" baseline="30000">
                    <a:solidFill>
                      <a:schemeClr val="tx1"/>
                    </a:solidFill>
                    <a:latin typeface="Arial Bold" charset="0"/>
                    <a:cs typeface="Arial Bold" charset="0"/>
                    <a:sym typeface="Arial Bold" charset="0"/>
                  </a:rPr>
                  <a:t>a</a:t>
                </a:r>
              </a:p>
            </p:txBody>
          </p:sp>
        </p:grpSp>
        <p:grpSp>
          <p:nvGrpSpPr>
            <p:cNvPr id="79910" name="Group 24"/>
            <p:cNvGrpSpPr>
              <a:grpSpLocks/>
            </p:cNvGrpSpPr>
            <p:nvPr/>
          </p:nvGrpSpPr>
          <p:grpSpPr bwMode="auto">
            <a:xfrm>
              <a:off x="965" y="845"/>
              <a:ext cx="395" cy="395"/>
              <a:chOff x="0" y="0"/>
              <a:chExt cx="395" cy="395"/>
            </a:xfrm>
          </p:grpSpPr>
          <p:sp>
            <p:nvSpPr>
              <p:cNvPr id="79923" name="Oval 22"/>
              <p:cNvSpPr>
                <a:spLocks/>
              </p:cNvSpPr>
              <p:nvPr/>
            </p:nvSpPr>
            <p:spPr bwMode="auto">
              <a:xfrm>
                <a:off x="0" y="0"/>
                <a:ext cx="395" cy="395"/>
              </a:xfrm>
              <a:prstGeom prst="ellipse">
                <a:avLst/>
              </a:prstGeom>
              <a:solidFill>
                <a:srgbClr val="D1D1F0"/>
              </a:solidFill>
              <a:ln w="9525">
                <a:solidFill>
                  <a:schemeClr val="tx1"/>
                </a:solidFill>
                <a:round/>
                <a:headEnd/>
                <a:tailEnd/>
              </a:ln>
            </p:spPr>
            <p:txBody>
              <a:bodyPr lIns="0" tIns="0" rIns="0" bIns="0"/>
              <a:lstStyle/>
              <a:p>
                <a:endParaRPr lang="en-US"/>
              </a:p>
            </p:txBody>
          </p:sp>
          <p:sp>
            <p:nvSpPr>
              <p:cNvPr id="79924" name="Rectangle 23"/>
              <p:cNvSpPr>
                <a:spLocks/>
              </p:cNvSpPr>
              <p:nvPr/>
            </p:nvSpPr>
            <p:spPr bwMode="auto">
              <a:xfrm>
                <a:off x="58" y="81"/>
                <a:ext cx="278" cy="232"/>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E</a:t>
                </a:r>
                <a:r>
                  <a:rPr lang="en-US" sz="1600" baseline="-25000">
                    <a:solidFill>
                      <a:schemeClr val="tx1"/>
                    </a:solidFill>
                    <a:latin typeface="Arial Bold" charset="0"/>
                    <a:cs typeface="Arial Bold" charset="0"/>
                    <a:sym typeface="Arial Bold" charset="0"/>
                  </a:rPr>
                  <a:t>2</a:t>
                </a:r>
                <a:r>
                  <a:rPr lang="en-US" baseline="30000">
                    <a:solidFill>
                      <a:schemeClr val="tx1"/>
                    </a:solidFill>
                    <a:latin typeface="Arial Bold" charset="0"/>
                    <a:cs typeface="Arial Bold" charset="0"/>
                    <a:sym typeface="Arial Bold" charset="0"/>
                  </a:rPr>
                  <a:t>a</a:t>
                </a:r>
              </a:p>
            </p:txBody>
          </p:sp>
        </p:grpSp>
        <p:sp>
          <p:nvSpPr>
            <p:cNvPr id="79911" name="Line 25"/>
            <p:cNvSpPr>
              <a:spLocks noChangeShapeType="1"/>
            </p:cNvSpPr>
            <p:nvPr/>
          </p:nvSpPr>
          <p:spPr bwMode="auto">
            <a:xfrm flipH="1">
              <a:off x="1162" y="395"/>
              <a:ext cx="1" cy="451"/>
            </a:xfrm>
            <a:prstGeom prst="line">
              <a:avLst/>
            </a:prstGeom>
            <a:noFill/>
            <a:ln w="19050">
              <a:solidFill>
                <a:schemeClr val="tx1"/>
              </a:solidFill>
              <a:round/>
              <a:headEnd/>
              <a:tailEnd type="triangle" w="lg" len="med"/>
            </a:ln>
          </p:spPr>
          <p:txBody>
            <a:bodyPr lIns="0" tIns="0" rIns="0" bIns="0"/>
            <a:lstStyle/>
            <a:p>
              <a:endParaRPr lang="en-US"/>
            </a:p>
          </p:txBody>
        </p:sp>
        <p:grpSp>
          <p:nvGrpSpPr>
            <p:cNvPr id="79912" name="Group 28"/>
            <p:cNvGrpSpPr>
              <a:grpSpLocks/>
            </p:cNvGrpSpPr>
            <p:nvPr/>
          </p:nvGrpSpPr>
          <p:grpSpPr bwMode="auto">
            <a:xfrm>
              <a:off x="1426" y="845"/>
              <a:ext cx="395" cy="395"/>
              <a:chOff x="0" y="0"/>
              <a:chExt cx="395" cy="395"/>
            </a:xfrm>
          </p:grpSpPr>
          <p:sp>
            <p:nvSpPr>
              <p:cNvPr id="79921" name="Oval 26"/>
              <p:cNvSpPr>
                <a:spLocks/>
              </p:cNvSpPr>
              <p:nvPr/>
            </p:nvSpPr>
            <p:spPr bwMode="auto">
              <a:xfrm>
                <a:off x="0" y="0"/>
                <a:ext cx="395" cy="395"/>
              </a:xfrm>
              <a:prstGeom prst="ellipse">
                <a:avLst/>
              </a:prstGeom>
              <a:solidFill>
                <a:srgbClr val="D1D1F0"/>
              </a:solidFill>
              <a:ln w="9525">
                <a:solidFill>
                  <a:schemeClr val="tx1"/>
                </a:solidFill>
                <a:round/>
                <a:headEnd/>
                <a:tailEnd/>
              </a:ln>
            </p:spPr>
            <p:txBody>
              <a:bodyPr lIns="0" tIns="0" rIns="0" bIns="0"/>
              <a:lstStyle/>
              <a:p>
                <a:endParaRPr lang="en-US"/>
              </a:p>
            </p:txBody>
          </p:sp>
          <p:sp>
            <p:nvSpPr>
              <p:cNvPr id="79922" name="Rectangle 27"/>
              <p:cNvSpPr>
                <a:spLocks/>
              </p:cNvSpPr>
              <p:nvPr/>
            </p:nvSpPr>
            <p:spPr bwMode="auto">
              <a:xfrm>
                <a:off x="55" y="81"/>
                <a:ext cx="284" cy="232"/>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E</a:t>
                </a:r>
                <a:r>
                  <a:rPr lang="en-US" sz="1600" baseline="-25000">
                    <a:solidFill>
                      <a:schemeClr val="tx1"/>
                    </a:solidFill>
                    <a:latin typeface="Arial Bold" charset="0"/>
                    <a:cs typeface="Arial Bold" charset="0"/>
                    <a:sym typeface="Arial Bold" charset="0"/>
                  </a:rPr>
                  <a:t>2</a:t>
                </a:r>
                <a:r>
                  <a:rPr lang="en-US" baseline="30000">
                    <a:solidFill>
                      <a:schemeClr val="tx1"/>
                    </a:solidFill>
                    <a:latin typeface="Arial Bold" charset="0"/>
                    <a:cs typeface="Arial Bold" charset="0"/>
                    <a:sym typeface="Arial Bold" charset="0"/>
                  </a:rPr>
                  <a:t>b</a:t>
                </a:r>
              </a:p>
            </p:txBody>
          </p:sp>
        </p:grpSp>
        <p:sp>
          <p:nvSpPr>
            <p:cNvPr id="79913" name="Line 29"/>
            <p:cNvSpPr>
              <a:spLocks noChangeShapeType="1"/>
            </p:cNvSpPr>
            <p:nvPr/>
          </p:nvSpPr>
          <p:spPr bwMode="auto">
            <a:xfrm flipH="1">
              <a:off x="1623" y="702"/>
              <a:ext cx="1" cy="144"/>
            </a:xfrm>
            <a:prstGeom prst="line">
              <a:avLst/>
            </a:prstGeom>
            <a:noFill/>
            <a:ln w="19050">
              <a:solidFill>
                <a:schemeClr val="tx1"/>
              </a:solidFill>
              <a:round/>
              <a:headEnd/>
              <a:tailEnd type="triangle" w="lg" len="med"/>
            </a:ln>
          </p:spPr>
          <p:txBody>
            <a:bodyPr lIns="0" tIns="0" rIns="0" bIns="0"/>
            <a:lstStyle/>
            <a:p>
              <a:endParaRPr lang="en-US"/>
            </a:p>
          </p:txBody>
        </p:sp>
        <p:grpSp>
          <p:nvGrpSpPr>
            <p:cNvPr id="79914" name="Group 32"/>
            <p:cNvGrpSpPr>
              <a:grpSpLocks/>
            </p:cNvGrpSpPr>
            <p:nvPr/>
          </p:nvGrpSpPr>
          <p:grpSpPr bwMode="auto">
            <a:xfrm>
              <a:off x="1426" y="307"/>
              <a:ext cx="395" cy="395"/>
              <a:chOff x="0" y="0"/>
              <a:chExt cx="394" cy="394"/>
            </a:xfrm>
          </p:grpSpPr>
          <p:sp>
            <p:nvSpPr>
              <p:cNvPr id="79919" name="Oval 30"/>
              <p:cNvSpPr>
                <a:spLocks/>
              </p:cNvSpPr>
              <p:nvPr/>
            </p:nvSpPr>
            <p:spPr bwMode="auto">
              <a:xfrm>
                <a:off x="0" y="0"/>
                <a:ext cx="394" cy="394"/>
              </a:xfrm>
              <a:prstGeom prst="ellipse">
                <a:avLst/>
              </a:prstGeom>
              <a:noFill/>
              <a:ln w="9525">
                <a:solidFill>
                  <a:schemeClr val="tx1"/>
                </a:solidFill>
                <a:round/>
                <a:headEnd/>
                <a:tailEnd/>
              </a:ln>
            </p:spPr>
            <p:txBody>
              <a:bodyPr lIns="0" tIns="0" rIns="0" bIns="0"/>
              <a:lstStyle/>
              <a:p>
                <a:endParaRPr lang="en-US"/>
              </a:p>
            </p:txBody>
          </p:sp>
          <p:sp>
            <p:nvSpPr>
              <p:cNvPr id="79920" name="Rectangle 31"/>
              <p:cNvSpPr>
                <a:spLocks/>
              </p:cNvSpPr>
              <p:nvPr/>
            </p:nvSpPr>
            <p:spPr bwMode="auto">
              <a:xfrm>
                <a:off x="44" y="77"/>
                <a:ext cx="306" cy="240"/>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G</a:t>
                </a:r>
                <a:r>
                  <a:rPr lang="en-US" baseline="-25000">
                    <a:solidFill>
                      <a:schemeClr val="tx1"/>
                    </a:solidFill>
                    <a:latin typeface="Arial Bold" charset="0"/>
                    <a:cs typeface="Arial Bold" charset="0"/>
                    <a:sym typeface="Arial Bold" charset="0"/>
                  </a:rPr>
                  <a:t>2</a:t>
                </a:r>
                <a:r>
                  <a:rPr lang="en-US" baseline="30000">
                    <a:solidFill>
                      <a:schemeClr val="tx1"/>
                    </a:solidFill>
                    <a:latin typeface="Arial Bold" charset="0"/>
                    <a:cs typeface="Arial Bold" charset="0"/>
                    <a:sym typeface="Arial Bold" charset="0"/>
                  </a:rPr>
                  <a:t>b</a:t>
                </a:r>
              </a:p>
            </p:txBody>
          </p:sp>
        </p:grpSp>
        <p:sp>
          <p:nvSpPr>
            <p:cNvPr id="79915" name="Line 33"/>
            <p:cNvSpPr>
              <a:spLocks noChangeShapeType="1"/>
            </p:cNvSpPr>
            <p:nvPr/>
          </p:nvSpPr>
          <p:spPr bwMode="auto">
            <a:xfrm>
              <a:off x="0" y="197"/>
              <a:ext cx="965" cy="1"/>
            </a:xfrm>
            <a:prstGeom prst="line">
              <a:avLst/>
            </a:prstGeom>
            <a:noFill/>
            <a:ln w="19050">
              <a:solidFill>
                <a:schemeClr val="tx1"/>
              </a:solidFill>
              <a:round/>
              <a:headEnd/>
              <a:tailEnd type="triangle" w="lg" len="med"/>
            </a:ln>
          </p:spPr>
          <p:txBody>
            <a:bodyPr lIns="0" tIns="0" rIns="0" bIns="0"/>
            <a:lstStyle/>
            <a:p>
              <a:endParaRPr lang="en-US"/>
            </a:p>
          </p:txBody>
        </p:sp>
        <p:sp>
          <p:nvSpPr>
            <p:cNvPr id="79916" name="Line 34"/>
            <p:cNvSpPr>
              <a:spLocks noChangeShapeType="1"/>
            </p:cNvSpPr>
            <p:nvPr/>
          </p:nvSpPr>
          <p:spPr bwMode="auto">
            <a:xfrm>
              <a:off x="460" y="504"/>
              <a:ext cx="966" cy="1"/>
            </a:xfrm>
            <a:prstGeom prst="line">
              <a:avLst/>
            </a:prstGeom>
            <a:noFill/>
            <a:ln w="19050">
              <a:solidFill>
                <a:schemeClr val="tx1"/>
              </a:solidFill>
              <a:round/>
              <a:headEnd/>
              <a:tailEnd type="triangle" w="lg" len="med"/>
            </a:ln>
          </p:spPr>
          <p:txBody>
            <a:bodyPr lIns="0" tIns="0" rIns="0" bIns="0"/>
            <a:lstStyle/>
            <a:p>
              <a:endParaRPr lang="en-US"/>
            </a:p>
          </p:txBody>
        </p:sp>
        <p:sp>
          <p:nvSpPr>
            <p:cNvPr id="79917" name="Line 35"/>
            <p:cNvSpPr>
              <a:spLocks noChangeShapeType="1"/>
            </p:cNvSpPr>
            <p:nvPr/>
          </p:nvSpPr>
          <p:spPr bwMode="auto">
            <a:xfrm rot="10800000" flipH="1">
              <a:off x="460" y="337"/>
              <a:ext cx="563" cy="167"/>
            </a:xfrm>
            <a:prstGeom prst="line">
              <a:avLst/>
            </a:prstGeom>
            <a:noFill/>
            <a:ln w="19050">
              <a:solidFill>
                <a:schemeClr val="tx1"/>
              </a:solidFill>
              <a:round/>
              <a:headEnd/>
              <a:tailEnd type="triangle" w="lg" len="med"/>
            </a:ln>
          </p:spPr>
          <p:txBody>
            <a:bodyPr lIns="0" tIns="0" rIns="0" bIns="0"/>
            <a:lstStyle/>
            <a:p>
              <a:endParaRPr lang="en-US"/>
            </a:p>
          </p:txBody>
        </p:sp>
        <p:sp>
          <p:nvSpPr>
            <p:cNvPr id="79918" name="Line 36"/>
            <p:cNvSpPr>
              <a:spLocks noChangeShapeType="1"/>
            </p:cNvSpPr>
            <p:nvPr/>
          </p:nvSpPr>
          <p:spPr bwMode="auto">
            <a:xfrm>
              <a:off x="1360" y="197"/>
              <a:ext cx="123" cy="167"/>
            </a:xfrm>
            <a:prstGeom prst="line">
              <a:avLst/>
            </a:prstGeom>
            <a:noFill/>
            <a:ln w="19050">
              <a:solidFill>
                <a:schemeClr val="tx1"/>
              </a:solidFill>
              <a:round/>
              <a:headEnd/>
              <a:tailEnd type="triangle" w="lg" len="med"/>
            </a:ln>
          </p:spPr>
          <p:txBody>
            <a:bodyPr lIns="0" tIns="0" rIns="0" bIns="0"/>
            <a:lstStyle/>
            <a:p>
              <a:endParaRPr lang="en-US"/>
            </a:p>
          </p:txBody>
        </p:sp>
      </p:grpSp>
      <p:grpSp>
        <p:nvGrpSpPr>
          <p:cNvPr id="80936" name="Group 40"/>
          <p:cNvGrpSpPr>
            <a:grpSpLocks/>
          </p:cNvGrpSpPr>
          <p:nvPr/>
        </p:nvGrpSpPr>
        <p:grpSpPr bwMode="auto">
          <a:xfrm>
            <a:off x="1035050" y="3276600"/>
            <a:ext cx="1727200" cy="2590800"/>
            <a:chOff x="0" y="0"/>
            <a:chExt cx="1088" cy="1632"/>
          </a:xfrm>
        </p:grpSpPr>
        <p:sp>
          <p:nvSpPr>
            <p:cNvPr id="79907" name="Rectangle 38"/>
            <p:cNvSpPr>
              <a:spLocks/>
            </p:cNvSpPr>
            <p:nvPr/>
          </p:nvSpPr>
          <p:spPr bwMode="auto">
            <a:xfrm>
              <a:off x="0" y="240"/>
              <a:ext cx="1088" cy="1392"/>
            </a:xfrm>
            <a:prstGeom prst="rect">
              <a:avLst/>
            </a:prstGeom>
            <a:noFill/>
            <a:ln w="9525">
              <a:solidFill>
                <a:schemeClr val="tx1"/>
              </a:solidFill>
              <a:round/>
              <a:headEnd/>
              <a:tailEnd/>
            </a:ln>
          </p:spPr>
          <p:txBody>
            <a:bodyPr lIns="0" tIns="0" rIns="0" bIns="0"/>
            <a:lstStyle/>
            <a:p>
              <a:endParaRPr lang="en-US"/>
            </a:p>
          </p:txBody>
        </p:sp>
        <p:sp>
          <p:nvSpPr>
            <p:cNvPr id="79908" name="Rectangle 39"/>
            <p:cNvSpPr>
              <a:spLocks/>
            </p:cNvSpPr>
            <p:nvPr/>
          </p:nvSpPr>
          <p:spPr bwMode="auto">
            <a:xfrm>
              <a:off x="367" y="0"/>
              <a:ext cx="342" cy="224"/>
            </a:xfrm>
            <a:prstGeom prst="rect">
              <a:avLst/>
            </a:prstGeom>
            <a:noFill/>
            <a:ln w="12700">
              <a:noFill/>
              <a:miter lim="800000"/>
              <a:headEnd/>
              <a:tailEnd/>
            </a:ln>
          </p:spPr>
          <p:txBody>
            <a:bodyPr wrap="none" lIns="0" tIns="0" rIns="40639" bIns="0">
              <a:spAutoFit/>
            </a:bodyPr>
            <a:lstStyle/>
            <a:p>
              <a:pPr marL="39688"/>
              <a:r>
                <a:rPr lang="en-US">
                  <a:solidFill>
                    <a:schemeClr val="tx1"/>
                  </a:solidFill>
                  <a:cs typeface="Arial" charset="0"/>
                </a:rPr>
                <a:t>t =1</a:t>
              </a:r>
            </a:p>
          </p:txBody>
        </p:sp>
      </p:grpSp>
      <p:grpSp>
        <p:nvGrpSpPr>
          <p:cNvPr id="80939" name="Group 43"/>
          <p:cNvGrpSpPr>
            <a:grpSpLocks/>
          </p:cNvGrpSpPr>
          <p:nvPr/>
        </p:nvGrpSpPr>
        <p:grpSpPr bwMode="auto">
          <a:xfrm>
            <a:off x="3219450" y="3276600"/>
            <a:ext cx="1676400" cy="2590800"/>
            <a:chOff x="0" y="0"/>
            <a:chExt cx="1056" cy="1632"/>
          </a:xfrm>
        </p:grpSpPr>
        <p:sp>
          <p:nvSpPr>
            <p:cNvPr id="79905" name="Rectangle 41"/>
            <p:cNvSpPr>
              <a:spLocks/>
            </p:cNvSpPr>
            <p:nvPr/>
          </p:nvSpPr>
          <p:spPr bwMode="auto">
            <a:xfrm>
              <a:off x="0" y="240"/>
              <a:ext cx="1056" cy="1392"/>
            </a:xfrm>
            <a:prstGeom prst="rect">
              <a:avLst/>
            </a:prstGeom>
            <a:noFill/>
            <a:ln w="9525">
              <a:solidFill>
                <a:schemeClr val="tx1"/>
              </a:solidFill>
              <a:round/>
              <a:headEnd/>
              <a:tailEnd/>
            </a:ln>
          </p:spPr>
          <p:txBody>
            <a:bodyPr lIns="0" tIns="0" rIns="0" bIns="0"/>
            <a:lstStyle/>
            <a:p>
              <a:endParaRPr lang="en-US"/>
            </a:p>
          </p:txBody>
        </p:sp>
        <p:sp>
          <p:nvSpPr>
            <p:cNvPr id="79906" name="Rectangle 42"/>
            <p:cNvSpPr>
              <a:spLocks/>
            </p:cNvSpPr>
            <p:nvPr/>
          </p:nvSpPr>
          <p:spPr bwMode="auto">
            <a:xfrm>
              <a:off x="405" y="0"/>
              <a:ext cx="342" cy="224"/>
            </a:xfrm>
            <a:prstGeom prst="rect">
              <a:avLst/>
            </a:prstGeom>
            <a:noFill/>
            <a:ln w="12700">
              <a:noFill/>
              <a:miter lim="800000"/>
              <a:headEnd/>
              <a:tailEnd/>
            </a:ln>
          </p:spPr>
          <p:txBody>
            <a:bodyPr wrap="none" lIns="0" tIns="0" rIns="40639" bIns="0">
              <a:spAutoFit/>
            </a:bodyPr>
            <a:lstStyle/>
            <a:p>
              <a:pPr marL="39688"/>
              <a:r>
                <a:rPr lang="en-US">
                  <a:solidFill>
                    <a:schemeClr val="tx1"/>
                  </a:solidFill>
                  <a:cs typeface="Arial" charset="0"/>
                </a:rPr>
                <a:t>t =2</a:t>
              </a:r>
            </a:p>
          </p:txBody>
        </p:sp>
      </p:grpSp>
      <p:grpSp>
        <p:nvGrpSpPr>
          <p:cNvPr id="80963" name="Group 67"/>
          <p:cNvGrpSpPr>
            <a:grpSpLocks/>
          </p:cNvGrpSpPr>
          <p:nvPr/>
        </p:nvGrpSpPr>
        <p:grpSpPr bwMode="auto">
          <a:xfrm>
            <a:off x="4016375" y="3276600"/>
            <a:ext cx="4365625" cy="2590800"/>
            <a:chOff x="0" y="0"/>
            <a:chExt cx="2749" cy="1632"/>
          </a:xfrm>
        </p:grpSpPr>
        <p:grpSp>
          <p:nvGrpSpPr>
            <p:cNvPr id="79882" name="Group 46"/>
            <p:cNvGrpSpPr>
              <a:grpSpLocks/>
            </p:cNvGrpSpPr>
            <p:nvPr/>
          </p:nvGrpSpPr>
          <p:grpSpPr bwMode="auto">
            <a:xfrm>
              <a:off x="944" y="305"/>
              <a:ext cx="395" cy="395"/>
              <a:chOff x="0" y="0"/>
              <a:chExt cx="394" cy="394"/>
            </a:xfrm>
          </p:grpSpPr>
          <p:sp>
            <p:nvSpPr>
              <p:cNvPr id="79903" name="Oval 44"/>
              <p:cNvSpPr>
                <a:spLocks/>
              </p:cNvSpPr>
              <p:nvPr/>
            </p:nvSpPr>
            <p:spPr bwMode="auto">
              <a:xfrm>
                <a:off x="0" y="0"/>
                <a:ext cx="394" cy="394"/>
              </a:xfrm>
              <a:prstGeom prst="ellipse">
                <a:avLst/>
              </a:prstGeom>
              <a:noFill/>
              <a:ln w="9525">
                <a:solidFill>
                  <a:schemeClr val="tx1"/>
                </a:solidFill>
                <a:round/>
                <a:headEnd/>
                <a:tailEnd/>
              </a:ln>
            </p:spPr>
            <p:txBody>
              <a:bodyPr lIns="0" tIns="0" rIns="0" bIns="0"/>
              <a:lstStyle/>
              <a:p>
                <a:endParaRPr lang="en-US"/>
              </a:p>
            </p:txBody>
          </p:sp>
          <p:sp>
            <p:nvSpPr>
              <p:cNvPr id="79904" name="Rectangle 45"/>
              <p:cNvSpPr>
                <a:spLocks/>
              </p:cNvSpPr>
              <p:nvPr/>
            </p:nvSpPr>
            <p:spPr bwMode="auto">
              <a:xfrm>
                <a:off x="47" y="77"/>
                <a:ext cx="300" cy="240"/>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G</a:t>
                </a:r>
                <a:r>
                  <a:rPr lang="en-US" baseline="-25000">
                    <a:solidFill>
                      <a:schemeClr val="tx1"/>
                    </a:solidFill>
                    <a:latin typeface="Arial Bold" charset="0"/>
                    <a:cs typeface="Arial Bold" charset="0"/>
                    <a:sym typeface="Arial Bold" charset="0"/>
                  </a:rPr>
                  <a:t>3</a:t>
                </a:r>
                <a:r>
                  <a:rPr lang="en-US" baseline="30000">
                    <a:solidFill>
                      <a:schemeClr val="tx1"/>
                    </a:solidFill>
                    <a:latin typeface="Arial Bold" charset="0"/>
                    <a:cs typeface="Arial Bold" charset="0"/>
                    <a:sym typeface="Arial Bold" charset="0"/>
                  </a:rPr>
                  <a:t>a</a:t>
                </a:r>
              </a:p>
            </p:txBody>
          </p:sp>
        </p:grpSp>
        <p:grpSp>
          <p:nvGrpSpPr>
            <p:cNvPr id="79883" name="Group 49"/>
            <p:cNvGrpSpPr>
              <a:grpSpLocks/>
            </p:cNvGrpSpPr>
            <p:nvPr/>
          </p:nvGrpSpPr>
          <p:grpSpPr bwMode="auto">
            <a:xfrm>
              <a:off x="945" y="1152"/>
              <a:ext cx="395" cy="395"/>
              <a:chOff x="0" y="0"/>
              <a:chExt cx="395" cy="395"/>
            </a:xfrm>
          </p:grpSpPr>
          <p:sp>
            <p:nvSpPr>
              <p:cNvPr id="79901" name="Oval 47"/>
              <p:cNvSpPr>
                <a:spLocks/>
              </p:cNvSpPr>
              <p:nvPr/>
            </p:nvSpPr>
            <p:spPr bwMode="auto">
              <a:xfrm>
                <a:off x="0" y="0"/>
                <a:ext cx="395" cy="395"/>
              </a:xfrm>
              <a:prstGeom prst="ellipse">
                <a:avLst/>
              </a:prstGeom>
              <a:solidFill>
                <a:srgbClr val="D1D1F0"/>
              </a:solidFill>
              <a:ln w="9525">
                <a:solidFill>
                  <a:schemeClr val="tx1"/>
                </a:solidFill>
                <a:round/>
                <a:headEnd/>
                <a:tailEnd/>
              </a:ln>
            </p:spPr>
            <p:txBody>
              <a:bodyPr lIns="0" tIns="0" rIns="0" bIns="0"/>
              <a:lstStyle/>
              <a:p>
                <a:endParaRPr lang="en-US"/>
              </a:p>
            </p:txBody>
          </p:sp>
          <p:sp>
            <p:nvSpPr>
              <p:cNvPr id="79902" name="Rectangle 48"/>
              <p:cNvSpPr>
                <a:spLocks/>
              </p:cNvSpPr>
              <p:nvPr/>
            </p:nvSpPr>
            <p:spPr bwMode="auto">
              <a:xfrm>
                <a:off x="58" y="81"/>
                <a:ext cx="278" cy="232"/>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E</a:t>
                </a:r>
                <a:r>
                  <a:rPr lang="en-US" sz="1600" baseline="-25000">
                    <a:solidFill>
                      <a:schemeClr val="tx1"/>
                    </a:solidFill>
                    <a:latin typeface="Arial Bold" charset="0"/>
                    <a:cs typeface="Arial Bold" charset="0"/>
                    <a:sym typeface="Arial Bold" charset="0"/>
                  </a:rPr>
                  <a:t>3</a:t>
                </a:r>
                <a:r>
                  <a:rPr lang="en-US" baseline="30000">
                    <a:solidFill>
                      <a:schemeClr val="tx1"/>
                    </a:solidFill>
                    <a:latin typeface="Arial Bold" charset="0"/>
                    <a:cs typeface="Arial Bold" charset="0"/>
                    <a:sym typeface="Arial Bold" charset="0"/>
                  </a:rPr>
                  <a:t>a</a:t>
                </a:r>
              </a:p>
            </p:txBody>
          </p:sp>
        </p:grpSp>
        <p:sp>
          <p:nvSpPr>
            <p:cNvPr id="79884" name="Line 50"/>
            <p:cNvSpPr>
              <a:spLocks noChangeShapeType="1"/>
            </p:cNvSpPr>
            <p:nvPr/>
          </p:nvSpPr>
          <p:spPr bwMode="auto">
            <a:xfrm flipH="1">
              <a:off x="1141" y="701"/>
              <a:ext cx="1" cy="451"/>
            </a:xfrm>
            <a:prstGeom prst="line">
              <a:avLst/>
            </a:prstGeom>
            <a:noFill/>
            <a:ln w="19050">
              <a:solidFill>
                <a:schemeClr val="tx1"/>
              </a:solidFill>
              <a:round/>
              <a:headEnd/>
              <a:tailEnd type="triangle" w="lg" len="med"/>
            </a:ln>
          </p:spPr>
          <p:txBody>
            <a:bodyPr lIns="0" tIns="0" rIns="0" bIns="0"/>
            <a:lstStyle/>
            <a:p>
              <a:endParaRPr lang="en-US"/>
            </a:p>
          </p:txBody>
        </p:sp>
        <p:grpSp>
          <p:nvGrpSpPr>
            <p:cNvPr id="79885" name="Group 53"/>
            <p:cNvGrpSpPr>
              <a:grpSpLocks/>
            </p:cNvGrpSpPr>
            <p:nvPr/>
          </p:nvGrpSpPr>
          <p:grpSpPr bwMode="auto">
            <a:xfrm>
              <a:off x="1406" y="1152"/>
              <a:ext cx="395" cy="395"/>
              <a:chOff x="0" y="0"/>
              <a:chExt cx="394" cy="395"/>
            </a:xfrm>
          </p:grpSpPr>
          <p:sp>
            <p:nvSpPr>
              <p:cNvPr id="79899" name="Oval 51"/>
              <p:cNvSpPr>
                <a:spLocks/>
              </p:cNvSpPr>
              <p:nvPr/>
            </p:nvSpPr>
            <p:spPr bwMode="auto">
              <a:xfrm>
                <a:off x="0" y="0"/>
                <a:ext cx="394" cy="395"/>
              </a:xfrm>
              <a:prstGeom prst="ellipse">
                <a:avLst/>
              </a:prstGeom>
              <a:solidFill>
                <a:srgbClr val="D1D1F0"/>
              </a:solidFill>
              <a:ln w="9525">
                <a:solidFill>
                  <a:schemeClr val="tx1"/>
                </a:solidFill>
                <a:round/>
                <a:headEnd/>
                <a:tailEnd/>
              </a:ln>
            </p:spPr>
            <p:txBody>
              <a:bodyPr lIns="0" tIns="0" rIns="0" bIns="0"/>
              <a:lstStyle/>
              <a:p>
                <a:endParaRPr lang="en-US"/>
              </a:p>
            </p:txBody>
          </p:sp>
          <p:sp>
            <p:nvSpPr>
              <p:cNvPr id="79900" name="Rectangle 52"/>
              <p:cNvSpPr>
                <a:spLocks/>
              </p:cNvSpPr>
              <p:nvPr/>
            </p:nvSpPr>
            <p:spPr bwMode="auto">
              <a:xfrm>
                <a:off x="55" y="81"/>
                <a:ext cx="284" cy="232"/>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E</a:t>
                </a:r>
                <a:r>
                  <a:rPr lang="en-US" sz="1600" baseline="-25000">
                    <a:solidFill>
                      <a:schemeClr val="tx1"/>
                    </a:solidFill>
                    <a:latin typeface="Arial Bold" charset="0"/>
                    <a:cs typeface="Arial Bold" charset="0"/>
                    <a:sym typeface="Arial Bold" charset="0"/>
                  </a:rPr>
                  <a:t>3</a:t>
                </a:r>
                <a:r>
                  <a:rPr lang="en-US" baseline="30000">
                    <a:solidFill>
                      <a:schemeClr val="tx1"/>
                    </a:solidFill>
                    <a:latin typeface="Arial Bold" charset="0"/>
                    <a:cs typeface="Arial Bold" charset="0"/>
                    <a:sym typeface="Arial Bold" charset="0"/>
                  </a:rPr>
                  <a:t>b</a:t>
                </a:r>
              </a:p>
            </p:txBody>
          </p:sp>
        </p:grpSp>
        <p:sp>
          <p:nvSpPr>
            <p:cNvPr id="79886" name="Line 54"/>
            <p:cNvSpPr>
              <a:spLocks noChangeShapeType="1"/>
            </p:cNvSpPr>
            <p:nvPr/>
          </p:nvSpPr>
          <p:spPr bwMode="auto">
            <a:xfrm flipH="1">
              <a:off x="1602" y="1008"/>
              <a:ext cx="1" cy="144"/>
            </a:xfrm>
            <a:prstGeom prst="line">
              <a:avLst/>
            </a:prstGeom>
            <a:noFill/>
            <a:ln w="19050">
              <a:solidFill>
                <a:schemeClr val="tx1"/>
              </a:solidFill>
              <a:round/>
              <a:headEnd/>
              <a:tailEnd type="triangle" w="lg" len="med"/>
            </a:ln>
          </p:spPr>
          <p:txBody>
            <a:bodyPr lIns="0" tIns="0" rIns="0" bIns="0"/>
            <a:lstStyle/>
            <a:p>
              <a:endParaRPr lang="en-US"/>
            </a:p>
          </p:txBody>
        </p:sp>
        <p:grpSp>
          <p:nvGrpSpPr>
            <p:cNvPr id="79887" name="Group 57"/>
            <p:cNvGrpSpPr>
              <a:grpSpLocks/>
            </p:cNvGrpSpPr>
            <p:nvPr/>
          </p:nvGrpSpPr>
          <p:grpSpPr bwMode="auto">
            <a:xfrm>
              <a:off x="1405" y="613"/>
              <a:ext cx="395" cy="395"/>
              <a:chOff x="0" y="0"/>
              <a:chExt cx="394" cy="394"/>
            </a:xfrm>
          </p:grpSpPr>
          <p:sp>
            <p:nvSpPr>
              <p:cNvPr id="79897" name="Oval 55"/>
              <p:cNvSpPr>
                <a:spLocks/>
              </p:cNvSpPr>
              <p:nvPr/>
            </p:nvSpPr>
            <p:spPr bwMode="auto">
              <a:xfrm>
                <a:off x="0" y="0"/>
                <a:ext cx="394" cy="394"/>
              </a:xfrm>
              <a:prstGeom prst="ellipse">
                <a:avLst/>
              </a:prstGeom>
              <a:noFill/>
              <a:ln w="9525">
                <a:solidFill>
                  <a:schemeClr val="tx1"/>
                </a:solidFill>
                <a:round/>
                <a:headEnd/>
                <a:tailEnd/>
              </a:ln>
            </p:spPr>
            <p:txBody>
              <a:bodyPr lIns="0" tIns="0" rIns="0" bIns="0"/>
              <a:lstStyle/>
              <a:p>
                <a:endParaRPr lang="en-US"/>
              </a:p>
            </p:txBody>
          </p:sp>
          <p:sp>
            <p:nvSpPr>
              <p:cNvPr id="79898" name="Rectangle 56"/>
              <p:cNvSpPr>
                <a:spLocks/>
              </p:cNvSpPr>
              <p:nvPr/>
            </p:nvSpPr>
            <p:spPr bwMode="auto">
              <a:xfrm>
                <a:off x="44" y="77"/>
                <a:ext cx="306" cy="240"/>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G</a:t>
                </a:r>
                <a:r>
                  <a:rPr lang="en-US" baseline="-25000">
                    <a:solidFill>
                      <a:schemeClr val="tx1"/>
                    </a:solidFill>
                    <a:latin typeface="Arial Bold" charset="0"/>
                    <a:cs typeface="Arial Bold" charset="0"/>
                    <a:sym typeface="Arial Bold" charset="0"/>
                  </a:rPr>
                  <a:t>3</a:t>
                </a:r>
                <a:r>
                  <a:rPr lang="en-US" baseline="30000">
                    <a:solidFill>
                      <a:schemeClr val="tx1"/>
                    </a:solidFill>
                    <a:latin typeface="Arial Bold" charset="0"/>
                    <a:cs typeface="Arial Bold" charset="0"/>
                    <a:sym typeface="Arial Bold" charset="0"/>
                  </a:rPr>
                  <a:t>b</a:t>
                </a:r>
              </a:p>
            </p:txBody>
          </p:sp>
        </p:grpSp>
        <p:sp>
          <p:nvSpPr>
            <p:cNvPr id="79888" name="Line 58"/>
            <p:cNvSpPr>
              <a:spLocks noChangeShapeType="1"/>
            </p:cNvSpPr>
            <p:nvPr/>
          </p:nvSpPr>
          <p:spPr bwMode="auto">
            <a:xfrm>
              <a:off x="1339" y="503"/>
              <a:ext cx="124" cy="167"/>
            </a:xfrm>
            <a:prstGeom prst="line">
              <a:avLst/>
            </a:prstGeom>
            <a:noFill/>
            <a:ln w="19050">
              <a:solidFill>
                <a:schemeClr val="tx1"/>
              </a:solidFill>
              <a:round/>
              <a:headEnd/>
              <a:tailEnd type="triangle" w="lg" len="med"/>
            </a:ln>
          </p:spPr>
          <p:txBody>
            <a:bodyPr lIns="0" tIns="0" rIns="0" bIns="0"/>
            <a:lstStyle/>
            <a:p>
              <a:endParaRPr lang="en-US"/>
            </a:p>
          </p:txBody>
        </p:sp>
        <p:sp>
          <p:nvSpPr>
            <p:cNvPr id="79889" name="Rectangle 59"/>
            <p:cNvSpPr>
              <a:spLocks/>
            </p:cNvSpPr>
            <p:nvPr/>
          </p:nvSpPr>
          <p:spPr bwMode="auto">
            <a:xfrm>
              <a:off x="1241" y="0"/>
              <a:ext cx="342" cy="224"/>
            </a:xfrm>
            <a:prstGeom prst="rect">
              <a:avLst/>
            </a:prstGeom>
            <a:noFill/>
            <a:ln w="12700">
              <a:noFill/>
              <a:miter lim="800000"/>
              <a:headEnd/>
              <a:tailEnd/>
            </a:ln>
          </p:spPr>
          <p:txBody>
            <a:bodyPr wrap="none" lIns="0" tIns="0" rIns="40639" bIns="0">
              <a:spAutoFit/>
            </a:bodyPr>
            <a:lstStyle/>
            <a:p>
              <a:pPr marL="39688"/>
              <a:r>
                <a:rPr lang="en-US">
                  <a:solidFill>
                    <a:schemeClr val="tx1"/>
                  </a:solidFill>
                  <a:cs typeface="Arial" charset="0"/>
                </a:rPr>
                <a:t>t =3</a:t>
              </a:r>
            </a:p>
          </p:txBody>
        </p:sp>
        <p:sp>
          <p:nvSpPr>
            <p:cNvPr id="79890" name="Line 60"/>
            <p:cNvSpPr>
              <a:spLocks noChangeShapeType="1"/>
            </p:cNvSpPr>
            <p:nvPr/>
          </p:nvSpPr>
          <p:spPr bwMode="auto">
            <a:xfrm>
              <a:off x="0" y="503"/>
              <a:ext cx="944" cy="1"/>
            </a:xfrm>
            <a:prstGeom prst="line">
              <a:avLst/>
            </a:prstGeom>
            <a:noFill/>
            <a:ln w="19050">
              <a:solidFill>
                <a:schemeClr val="tx1"/>
              </a:solidFill>
              <a:round/>
              <a:headEnd/>
              <a:tailEnd type="triangle" w="lg" len="med"/>
            </a:ln>
          </p:spPr>
          <p:txBody>
            <a:bodyPr lIns="0" tIns="0" rIns="0" bIns="0"/>
            <a:lstStyle/>
            <a:p>
              <a:endParaRPr lang="en-US"/>
            </a:p>
          </p:txBody>
        </p:sp>
        <p:sp>
          <p:nvSpPr>
            <p:cNvPr id="79891" name="Line 61"/>
            <p:cNvSpPr>
              <a:spLocks noChangeShapeType="1"/>
            </p:cNvSpPr>
            <p:nvPr/>
          </p:nvSpPr>
          <p:spPr bwMode="auto">
            <a:xfrm rot="10800000" flipH="1">
              <a:off x="460" y="642"/>
              <a:ext cx="542" cy="168"/>
            </a:xfrm>
            <a:prstGeom prst="line">
              <a:avLst/>
            </a:prstGeom>
            <a:noFill/>
            <a:ln w="19050">
              <a:solidFill>
                <a:schemeClr val="tx1"/>
              </a:solidFill>
              <a:round/>
              <a:headEnd/>
              <a:tailEnd type="triangle" w="lg" len="med"/>
            </a:ln>
          </p:spPr>
          <p:txBody>
            <a:bodyPr lIns="0" tIns="0" rIns="0" bIns="0"/>
            <a:lstStyle/>
            <a:p>
              <a:endParaRPr lang="en-US"/>
            </a:p>
          </p:txBody>
        </p:sp>
        <p:sp>
          <p:nvSpPr>
            <p:cNvPr id="79892" name="Line 62"/>
            <p:cNvSpPr>
              <a:spLocks noChangeShapeType="1"/>
            </p:cNvSpPr>
            <p:nvPr/>
          </p:nvSpPr>
          <p:spPr bwMode="auto">
            <a:xfrm>
              <a:off x="460" y="810"/>
              <a:ext cx="945" cy="1"/>
            </a:xfrm>
            <a:prstGeom prst="line">
              <a:avLst/>
            </a:prstGeom>
            <a:noFill/>
            <a:ln w="19050">
              <a:solidFill>
                <a:schemeClr val="tx1"/>
              </a:solidFill>
              <a:round/>
              <a:headEnd/>
              <a:tailEnd type="triangle" w="lg" len="med"/>
            </a:ln>
          </p:spPr>
          <p:txBody>
            <a:bodyPr lIns="0" tIns="0" rIns="0" bIns="0"/>
            <a:lstStyle/>
            <a:p>
              <a:endParaRPr lang="en-US"/>
            </a:p>
          </p:txBody>
        </p:sp>
        <p:sp>
          <p:nvSpPr>
            <p:cNvPr id="79893" name="Rectangle 63"/>
            <p:cNvSpPr>
              <a:spLocks/>
            </p:cNvSpPr>
            <p:nvPr/>
          </p:nvSpPr>
          <p:spPr bwMode="auto">
            <a:xfrm>
              <a:off x="840" y="240"/>
              <a:ext cx="1056" cy="1392"/>
            </a:xfrm>
            <a:prstGeom prst="rect">
              <a:avLst/>
            </a:prstGeom>
            <a:noFill/>
            <a:ln w="9525">
              <a:solidFill>
                <a:schemeClr val="tx1"/>
              </a:solidFill>
              <a:round/>
              <a:headEnd/>
              <a:tailEnd/>
            </a:ln>
          </p:spPr>
          <p:txBody>
            <a:bodyPr lIns="0" tIns="0" rIns="0" bIns="0"/>
            <a:lstStyle/>
            <a:p>
              <a:endParaRPr lang="en-US"/>
            </a:p>
          </p:txBody>
        </p:sp>
        <p:sp>
          <p:nvSpPr>
            <p:cNvPr id="79894" name="Line 64"/>
            <p:cNvSpPr>
              <a:spLocks noChangeShapeType="1"/>
            </p:cNvSpPr>
            <p:nvPr/>
          </p:nvSpPr>
          <p:spPr bwMode="auto">
            <a:xfrm>
              <a:off x="1343" y="505"/>
              <a:ext cx="945" cy="1"/>
            </a:xfrm>
            <a:prstGeom prst="line">
              <a:avLst/>
            </a:prstGeom>
            <a:noFill/>
            <a:ln w="19050">
              <a:solidFill>
                <a:schemeClr val="tx1"/>
              </a:solidFill>
              <a:prstDash val="dash"/>
              <a:round/>
              <a:headEnd/>
              <a:tailEnd type="triangle" w="lg" len="med"/>
            </a:ln>
          </p:spPr>
          <p:txBody>
            <a:bodyPr lIns="0" tIns="0" rIns="0" bIns="0"/>
            <a:lstStyle/>
            <a:p>
              <a:endParaRPr lang="en-US"/>
            </a:p>
          </p:txBody>
        </p:sp>
        <p:sp>
          <p:nvSpPr>
            <p:cNvPr id="79895" name="Line 65"/>
            <p:cNvSpPr>
              <a:spLocks noChangeShapeType="1"/>
            </p:cNvSpPr>
            <p:nvPr/>
          </p:nvSpPr>
          <p:spPr bwMode="auto">
            <a:xfrm rot="10800000" flipH="1">
              <a:off x="1804" y="645"/>
              <a:ext cx="542" cy="167"/>
            </a:xfrm>
            <a:prstGeom prst="line">
              <a:avLst/>
            </a:prstGeom>
            <a:noFill/>
            <a:ln w="19050">
              <a:solidFill>
                <a:schemeClr val="tx1"/>
              </a:solidFill>
              <a:prstDash val="dash"/>
              <a:round/>
              <a:headEnd/>
              <a:tailEnd type="triangle" w="lg" len="med"/>
            </a:ln>
          </p:spPr>
          <p:txBody>
            <a:bodyPr lIns="0" tIns="0" rIns="0" bIns="0"/>
            <a:lstStyle/>
            <a:p>
              <a:endParaRPr lang="en-US"/>
            </a:p>
          </p:txBody>
        </p:sp>
        <p:sp>
          <p:nvSpPr>
            <p:cNvPr id="79896" name="Line 66"/>
            <p:cNvSpPr>
              <a:spLocks noChangeShapeType="1"/>
            </p:cNvSpPr>
            <p:nvPr/>
          </p:nvSpPr>
          <p:spPr bwMode="auto">
            <a:xfrm>
              <a:off x="1804" y="812"/>
              <a:ext cx="945" cy="1"/>
            </a:xfrm>
            <a:prstGeom prst="line">
              <a:avLst/>
            </a:prstGeom>
            <a:noFill/>
            <a:ln w="19050">
              <a:solidFill>
                <a:schemeClr val="tx1"/>
              </a:solidFill>
              <a:prstDash val="dash"/>
              <a:round/>
              <a:headEnd/>
              <a:tailEnd type="triangle" w="lg" len="med"/>
            </a:ln>
          </p:spPr>
          <p:txBody>
            <a:bodyPr lIns="0" tIns="0" rIns="0" bIns="0"/>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09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8093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8093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8093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8096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0899">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0899">
                                            <p:txEl>
                                              <p:pRg st="1" end="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80899">
                                            <p:txEl>
                                              <p:pRg st="2" end="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8089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0898"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80899" name="Rectangle 2"/>
          <p:cNvSpPr>
            <a:spLocks noGrp="1" noChangeArrowheads="1"/>
          </p:cNvSpPr>
          <p:nvPr>
            <p:ph type="title"/>
          </p:nvPr>
        </p:nvSpPr>
        <p:spPr/>
        <p:txBody>
          <a:bodyPr rIns="132080"/>
          <a:lstStyle/>
          <a:p>
            <a:pPr indent="0" eaLnBrk="1" hangingPunct="1"/>
            <a:r>
              <a:rPr lang="en-US" smtClean="0"/>
              <a:t>Exact Inference in DBNs</a:t>
            </a:r>
          </a:p>
        </p:txBody>
      </p:sp>
      <p:sp>
        <p:nvSpPr>
          <p:cNvPr id="81923" name="Rectangle 3"/>
          <p:cNvSpPr>
            <a:spLocks noGrp="1" noChangeArrowheads="1"/>
          </p:cNvSpPr>
          <p:nvPr>
            <p:ph type="body" idx="1"/>
          </p:nvPr>
        </p:nvSpPr>
        <p:spPr/>
        <p:txBody>
          <a:bodyPr rIns="132080"/>
          <a:lstStyle/>
          <a:p>
            <a:pPr eaLnBrk="1" hangingPunct="1"/>
            <a:r>
              <a:rPr lang="en-US" sz="2400" smtClean="0"/>
              <a:t>Variable elimination applies to dynamic Bayes nets</a:t>
            </a:r>
          </a:p>
          <a:p>
            <a:pPr eaLnBrk="1" hangingPunct="1"/>
            <a:r>
              <a:rPr lang="en-US" sz="2400" smtClean="0"/>
              <a:t>Procedure: “unroll” the network for T time steps, then eliminate variables until P(X</a:t>
            </a:r>
            <a:r>
              <a:rPr lang="en-US" sz="2400" baseline="-25000" smtClean="0"/>
              <a:t>T</a:t>
            </a:r>
            <a:r>
              <a:rPr lang="en-US" sz="2400" smtClean="0"/>
              <a:t>|e</a:t>
            </a:r>
            <a:r>
              <a:rPr lang="en-US" sz="2400" baseline="-25000" smtClean="0"/>
              <a:t>1:T</a:t>
            </a:r>
            <a:r>
              <a:rPr lang="en-US" sz="2400" smtClean="0"/>
              <a:t>) is computed</a:t>
            </a:r>
          </a:p>
          <a:p>
            <a:pPr eaLnBrk="1" hangingPunct="1"/>
            <a:endParaRPr lang="en-US" sz="2400" smtClean="0"/>
          </a:p>
          <a:p>
            <a:pPr eaLnBrk="1" hangingPunct="1"/>
            <a:endParaRPr lang="en-US" sz="2400" smtClean="0"/>
          </a:p>
          <a:p>
            <a:pPr eaLnBrk="1" hangingPunct="1"/>
            <a:endParaRPr lang="en-US" sz="2400" smtClean="0"/>
          </a:p>
          <a:p>
            <a:pPr eaLnBrk="1" hangingPunct="1"/>
            <a:endParaRPr lang="en-US" sz="2400" smtClean="0"/>
          </a:p>
          <a:p>
            <a:pPr eaLnBrk="1" hangingPunct="1"/>
            <a:endParaRPr lang="en-US" sz="2400" smtClean="0"/>
          </a:p>
          <a:p>
            <a:pPr eaLnBrk="1" hangingPunct="1"/>
            <a:endParaRPr lang="en-US" sz="2400" smtClean="0"/>
          </a:p>
          <a:p>
            <a:pPr eaLnBrk="1" hangingPunct="1"/>
            <a:r>
              <a:rPr lang="en-US" sz="2400" smtClean="0"/>
              <a:t>Online belief updates: Eliminate all variables from the previous time step; store factors for current time only</a:t>
            </a:r>
          </a:p>
        </p:txBody>
      </p:sp>
      <p:grpSp>
        <p:nvGrpSpPr>
          <p:cNvPr id="81938" name="Group 18"/>
          <p:cNvGrpSpPr>
            <a:grpSpLocks/>
          </p:cNvGrpSpPr>
          <p:nvPr/>
        </p:nvGrpSpPr>
        <p:grpSpPr bwMode="auto">
          <a:xfrm>
            <a:off x="1593850" y="3381375"/>
            <a:ext cx="1358900" cy="1968500"/>
            <a:chOff x="0" y="0"/>
            <a:chExt cx="856" cy="1240"/>
          </a:xfrm>
        </p:grpSpPr>
        <p:grpSp>
          <p:nvGrpSpPr>
            <p:cNvPr id="80951" name="Group 6"/>
            <p:cNvGrpSpPr>
              <a:grpSpLocks/>
            </p:cNvGrpSpPr>
            <p:nvPr/>
          </p:nvGrpSpPr>
          <p:grpSpPr bwMode="auto">
            <a:xfrm>
              <a:off x="0" y="0"/>
              <a:ext cx="395" cy="394"/>
              <a:chOff x="0" y="0"/>
              <a:chExt cx="395" cy="394"/>
            </a:xfrm>
          </p:grpSpPr>
          <p:sp>
            <p:nvSpPr>
              <p:cNvPr id="80963" name="Oval 4"/>
              <p:cNvSpPr>
                <a:spLocks/>
              </p:cNvSpPr>
              <p:nvPr/>
            </p:nvSpPr>
            <p:spPr bwMode="auto">
              <a:xfrm>
                <a:off x="0" y="0"/>
                <a:ext cx="395" cy="394"/>
              </a:xfrm>
              <a:prstGeom prst="ellipse">
                <a:avLst/>
              </a:prstGeom>
              <a:noFill/>
              <a:ln w="9525">
                <a:solidFill>
                  <a:schemeClr val="tx1"/>
                </a:solidFill>
                <a:round/>
                <a:headEnd/>
                <a:tailEnd/>
              </a:ln>
            </p:spPr>
            <p:txBody>
              <a:bodyPr lIns="0" tIns="0" rIns="0" bIns="0"/>
              <a:lstStyle/>
              <a:p>
                <a:endParaRPr lang="en-US"/>
              </a:p>
            </p:txBody>
          </p:sp>
          <p:sp>
            <p:nvSpPr>
              <p:cNvPr id="80964" name="Rectangle 5"/>
              <p:cNvSpPr>
                <a:spLocks/>
              </p:cNvSpPr>
              <p:nvPr/>
            </p:nvSpPr>
            <p:spPr bwMode="auto">
              <a:xfrm>
                <a:off x="47" y="77"/>
                <a:ext cx="300" cy="240"/>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G</a:t>
                </a:r>
                <a:r>
                  <a:rPr lang="en-US" baseline="-25000">
                    <a:solidFill>
                      <a:schemeClr val="tx1"/>
                    </a:solidFill>
                    <a:latin typeface="Arial Bold" charset="0"/>
                    <a:cs typeface="Arial Bold" charset="0"/>
                    <a:sym typeface="Arial Bold" charset="0"/>
                  </a:rPr>
                  <a:t>1</a:t>
                </a:r>
                <a:r>
                  <a:rPr lang="en-US" baseline="30000">
                    <a:solidFill>
                      <a:schemeClr val="tx1"/>
                    </a:solidFill>
                    <a:latin typeface="Arial Bold" charset="0"/>
                    <a:cs typeface="Arial Bold" charset="0"/>
                    <a:sym typeface="Arial Bold" charset="0"/>
                  </a:rPr>
                  <a:t>a</a:t>
                </a:r>
              </a:p>
            </p:txBody>
          </p:sp>
        </p:grpSp>
        <p:grpSp>
          <p:nvGrpSpPr>
            <p:cNvPr id="80952" name="Group 9"/>
            <p:cNvGrpSpPr>
              <a:grpSpLocks/>
            </p:cNvGrpSpPr>
            <p:nvPr/>
          </p:nvGrpSpPr>
          <p:grpSpPr bwMode="auto">
            <a:xfrm>
              <a:off x="0" y="845"/>
              <a:ext cx="395" cy="395"/>
              <a:chOff x="0" y="0"/>
              <a:chExt cx="395" cy="395"/>
            </a:xfrm>
          </p:grpSpPr>
          <p:sp>
            <p:nvSpPr>
              <p:cNvPr id="80961" name="Oval 7"/>
              <p:cNvSpPr>
                <a:spLocks/>
              </p:cNvSpPr>
              <p:nvPr/>
            </p:nvSpPr>
            <p:spPr bwMode="auto">
              <a:xfrm>
                <a:off x="0" y="0"/>
                <a:ext cx="395" cy="395"/>
              </a:xfrm>
              <a:prstGeom prst="ellipse">
                <a:avLst/>
              </a:prstGeom>
              <a:solidFill>
                <a:srgbClr val="D1D1F0"/>
              </a:solidFill>
              <a:ln w="9525">
                <a:solidFill>
                  <a:schemeClr val="tx1"/>
                </a:solidFill>
                <a:round/>
                <a:headEnd/>
                <a:tailEnd/>
              </a:ln>
            </p:spPr>
            <p:txBody>
              <a:bodyPr lIns="0" tIns="0" rIns="0" bIns="0"/>
              <a:lstStyle/>
              <a:p>
                <a:endParaRPr lang="en-US"/>
              </a:p>
            </p:txBody>
          </p:sp>
          <p:sp>
            <p:nvSpPr>
              <p:cNvPr id="80962" name="Rectangle 8"/>
              <p:cNvSpPr>
                <a:spLocks/>
              </p:cNvSpPr>
              <p:nvPr/>
            </p:nvSpPr>
            <p:spPr bwMode="auto">
              <a:xfrm>
                <a:off x="58" y="81"/>
                <a:ext cx="278" cy="232"/>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E</a:t>
                </a:r>
                <a:r>
                  <a:rPr lang="en-US" sz="1600" baseline="-25000">
                    <a:solidFill>
                      <a:schemeClr val="tx1"/>
                    </a:solidFill>
                    <a:latin typeface="Arial Bold" charset="0"/>
                    <a:cs typeface="Arial Bold" charset="0"/>
                    <a:sym typeface="Arial Bold" charset="0"/>
                  </a:rPr>
                  <a:t>1</a:t>
                </a:r>
                <a:r>
                  <a:rPr lang="en-US" baseline="30000">
                    <a:solidFill>
                      <a:schemeClr val="tx1"/>
                    </a:solidFill>
                    <a:latin typeface="Arial Bold" charset="0"/>
                    <a:cs typeface="Arial Bold" charset="0"/>
                    <a:sym typeface="Arial Bold" charset="0"/>
                  </a:rPr>
                  <a:t>a</a:t>
                </a:r>
              </a:p>
            </p:txBody>
          </p:sp>
        </p:grpSp>
        <p:sp>
          <p:nvSpPr>
            <p:cNvPr id="80953" name="Line 10"/>
            <p:cNvSpPr>
              <a:spLocks noChangeShapeType="1"/>
            </p:cNvSpPr>
            <p:nvPr/>
          </p:nvSpPr>
          <p:spPr bwMode="auto">
            <a:xfrm flipH="1">
              <a:off x="197" y="395"/>
              <a:ext cx="1" cy="451"/>
            </a:xfrm>
            <a:prstGeom prst="line">
              <a:avLst/>
            </a:prstGeom>
            <a:noFill/>
            <a:ln w="19050">
              <a:solidFill>
                <a:schemeClr val="tx1"/>
              </a:solidFill>
              <a:round/>
              <a:headEnd/>
              <a:tailEnd type="triangle" w="lg" len="med"/>
            </a:ln>
          </p:spPr>
          <p:txBody>
            <a:bodyPr lIns="0" tIns="0" rIns="0" bIns="0"/>
            <a:lstStyle/>
            <a:p>
              <a:endParaRPr lang="en-US"/>
            </a:p>
          </p:txBody>
        </p:sp>
        <p:grpSp>
          <p:nvGrpSpPr>
            <p:cNvPr id="80954" name="Group 13"/>
            <p:cNvGrpSpPr>
              <a:grpSpLocks/>
            </p:cNvGrpSpPr>
            <p:nvPr/>
          </p:nvGrpSpPr>
          <p:grpSpPr bwMode="auto">
            <a:xfrm>
              <a:off x="461" y="845"/>
              <a:ext cx="395" cy="395"/>
              <a:chOff x="0" y="0"/>
              <a:chExt cx="394" cy="395"/>
            </a:xfrm>
          </p:grpSpPr>
          <p:sp>
            <p:nvSpPr>
              <p:cNvPr id="80959" name="Oval 11"/>
              <p:cNvSpPr>
                <a:spLocks/>
              </p:cNvSpPr>
              <p:nvPr/>
            </p:nvSpPr>
            <p:spPr bwMode="auto">
              <a:xfrm>
                <a:off x="0" y="0"/>
                <a:ext cx="394" cy="395"/>
              </a:xfrm>
              <a:prstGeom prst="ellipse">
                <a:avLst/>
              </a:prstGeom>
              <a:solidFill>
                <a:srgbClr val="D1D1F0"/>
              </a:solidFill>
              <a:ln w="9525">
                <a:solidFill>
                  <a:schemeClr val="tx1"/>
                </a:solidFill>
                <a:round/>
                <a:headEnd/>
                <a:tailEnd/>
              </a:ln>
            </p:spPr>
            <p:txBody>
              <a:bodyPr lIns="0" tIns="0" rIns="0" bIns="0"/>
              <a:lstStyle/>
              <a:p>
                <a:endParaRPr lang="en-US"/>
              </a:p>
            </p:txBody>
          </p:sp>
          <p:sp>
            <p:nvSpPr>
              <p:cNvPr id="80960" name="Rectangle 12"/>
              <p:cNvSpPr>
                <a:spLocks/>
              </p:cNvSpPr>
              <p:nvPr/>
            </p:nvSpPr>
            <p:spPr bwMode="auto">
              <a:xfrm>
                <a:off x="55" y="81"/>
                <a:ext cx="284" cy="232"/>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E</a:t>
                </a:r>
                <a:r>
                  <a:rPr lang="en-US" sz="1600" baseline="-25000">
                    <a:solidFill>
                      <a:schemeClr val="tx1"/>
                    </a:solidFill>
                    <a:latin typeface="Arial Bold" charset="0"/>
                    <a:cs typeface="Arial Bold" charset="0"/>
                    <a:sym typeface="Arial Bold" charset="0"/>
                  </a:rPr>
                  <a:t>1</a:t>
                </a:r>
                <a:r>
                  <a:rPr lang="en-US" baseline="30000">
                    <a:solidFill>
                      <a:schemeClr val="tx1"/>
                    </a:solidFill>
                    <a:latin typeface="Arial Bold" charset="0"/>
                    <a:cs typeface="Arial Bold" charset="0"/>
                    <a:sym typeface="Arial Bold" charset="0"/>
                  </a:rPr>
                  <a:t>b</a:t>
                </a:r>
              </a:p>
            </p:txBody>
          </p:sp>
        </p:grpSp>
        <p:sp>
          <p:nvSpPr>
            <p:cNvPr id="80955" name="Line 14"/>
            <p:cNvSpPr>
              <a:spLocks noChangeShapeType="1"/>
            </p:cNvSpPr>
            <p:nvPr/>
          </p:nvSpPr>
          <p:spPr bwMode="auto">
            <a:xfrm flipH="1">
              <a:off x="657" y="702"/>
              <a:ext cx="1" cy="144"/>
            </a:xfrm>
            <a:prstGeom prst="line">
              <a:avLst/>
            </a:prstGeom>
            <a:noFill/>
            <a:ln w="19050">
              <a:solidFill>
                <a:schemeClr val="tx1"/>
              </a:solidFill>
              <a:round/>
              <a:headEnd/>
              <a:tailEnd type="triangle" w="lg" len="med"/>
            </a:ln>
          </p:spPr>
          <p:txBody>
            <a:bodyPr lIns="0" tIns="0" rIns="0" bIns="0"/>
            <a:lstStyle/>
            <a:p>
              <a:endParaRPr lang="en-US"/>
            </a:p>
          </p:txBody>
        </p:sp>
        <p:grpSp>
          <p:nvGrpSpPr>
            <p:cNvPr id="80956" name="Group 17"/>
            <p:cNvGrpSpPr>
              <a:grpSpLocks/>
            </p:cNvGrpSpPr>
            <p:nvPr/>
          </p:nvGrpSpPr>
          <p:grpSpPr bwMode="auto">
            <a:xfrm>
              <a:off x="460" y="307"/>
              <a:ext cx="396" cy="395"/>
              <a:chOff x="0" y="0"/>
              <a:chExt cx="395" cy="394"/>
            </a:xfrm>
          </p:grpSpPr>
          <p:sp>
            <p:nvSpPr>
              <p:cNvPr id="80957" name="Oval 15"/>
              <p:cNvSpPr>
                <a:spLocks/>
              </p:cNvSpPr>
              <p:nvPr/>
            </p:nvSpPr>
            <p:spPr bwMode="auto">
              <a:xfrm>
                <a:off x="0" y="0"/>
                <a:ext cx="395" cy="394"/>
              </a:xfrm>
              <a:prstGeom prst="ellipse">
                <a:avLst/>
              </a:prstGeom>
              <a:noFill/>
              <a:ln w="9525">
                <a:solidFill>
                  <a:schemeClr val="tx1"/>
                </a:solidFill>
                <a:round/>
                <a:headEnd/>
                <a:tailEnd/>
              </a:ln>
            </p:spPr>
            <p:txBody>
              <a:bodyPr lIns="0" tIns="0" rIns="0" bIns="0"/>
              <a:lstStyle/>
              <a:p>
                <a:endParaRPr lang="en-US"/>
              </a:p>
            </p:txBody>
          </p:sp>
          <p:sp>
            <p:nvSpPr>
              <p:cNvPr id="80958" name="Rectangle 16"/>
              <p:cNvSpPr>
                <a:spLocks/>
              </p:cNvSpPr>
              <p:nvPr/>
            </p:nvSpPr>
            <p:spPr bwMode="auto">
              <a:xfrm>
                <a:off x="44" y="77"/>
                <a:ext cx="306" cy="240"/>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G</a:t>
                </a:r>
                <a:r>
                  <a:rPr lang="en-US" baseline="-25000">
                    <a:solidFill>
                      <a:schemeClr val="tx1"/>
                    </a:solidFill>
                    <a:latin typeface="Arial Bold" charset="0"/>
                    <a:cs typeface="Arial Bold" charset="0"/>
                    <a:sym typeface="Arial Bold" charset="0"/>
                  </a:rPr>
                  <a:t>1</a:t>
                </a:r>
                <a:r>
                  <a:rPr lang="en-US" baseline="30000">
                    <a:solidFill>
                      <a:schemeClr val="tx1"/>
                    </a:solidFill>
                    <a:latin typeface="Arial Bold" charset="0"/>
                    <a:cs typeface="Arial Bold" charset="0"/>
                    <a:sym typeface="Arial Bold" charset="0"/>
                  </a:rPr>
                  <a:t>b</a:t>
                </a:r>
              </a:p>
            </p:txBody>
          </p:sp>
        </p:grpSp>
      </p:grpSp>
      <p:grpSp>
        <p:nvGrpSpPr>
          <p:cNvPr id="81957" name="Group 37"/>
          <p:cNvGrpSpPr>
            <a:grpSpLocks/>
          </p:cNvGrpSpPr>
          <p:nvPr/>
        </p:nvGrpSpPr>
        <p:grpSpPr bwMode="auto">
          <a:xfrm>
            <a:off x="2297113" y="3381375"/>
            <a:ext cx="2814637" cy="1968500"/>
            <a:chOff x="0" y="0"/>
            <a:chExt cx="1773" cy="1240"/>
          </a:xfrm>
        </p:grpSpPr>
        <p:grpSp>
          <p:nvGrpSpPr>
            <p:cNvPr id="80933" name="Group 21"/>
            <p:cNvGrpSpPr>
              <a:grpSpLocks/>
            </p:cNvGrpSpPr>
            <p:nvPr/>
          </p:nvGrpSpPr>
          <p:grpSpPr bwMode="auto">
            <a:xfrm>
              <a:off x="917" y="0"/>
              <a:ext cx="395" cy="394"/>
              <a:chOff x="0" y="0"/>
              <a:chExt cx="394" cy="394"/>
            </a:xfrm>
          </p:grpSpPr>
          <p:sp>
            <p:nvSpPr>
              <p:cNvPr id="80949" name="Oval 19"/>
              <p:cNvSpPr>
                <a:spLocks/>
              </p:cNvSpPr>
              <p:nvPr/>
            </p:nvSpPr>
            <p:spPr bwMode="auto">
              <a:xfrm>
                <a:off x="0" y="0"/>
                <a:ext cx="394" cy="394"/>
              </a:xfrm>
              <a:prstGeom prst="ellipse">
                <a:avLst/>
              </a:prstGeom>
              <a:noFill/>
              <a:ln w="9525">
                <a:solidFill>
                  <a:schemeClr val="tx1"/>
                </a:solidFill>
                <a:round/>
                <a:headEnd/>
                <a:tailEnd/>
              </a:ln>
            </p:spPr>
            <p:txBody>
              <a:bodyPr lIns="0" tIns="0" rIns="0" bIns="0"/>
              <a:lstStyle/>
              <a:p>
                <a:endParaRPr lang="en-US"/>
              </a:p>
            </p:txBody>
          </p:sp>
          <p:sp>
            <p:nvSpPr>
              <p:cNvPr id="80950" name="Rectangle 20"/>
              <p:cNvSpPr>
                <a:spLocks/>
              </p:cNvSpPr>
              <p:nvPr/>
            </p:nvSpPr>
            <p:spPr bwMode="auto">
              <a:xfrm>
                <a:off x="47" y="77"/>
                <a:ext cx="300" cy="240"/>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G</a:t>
                </a:r>
                <a:r>
                  <a:rPr lang="en-US" baseline="-25000">
                    <a:solidFill>
                      <a:schemeClr val="tx1"/>
                    </a:solidFill>
                    <a:latin typeface="Arial Bold" charset="0"/>
                    <a:cs typeface="Arial Bold" charset="0"/>
                    <a:sym typeface="Arial Bold" charset="0"/>
                  </a:rPr>
                  <a:t>2</a:t>
                </a:r>
                <a:r>
                  <a:rPr lang="en-US" baseline="30000">
                    <a:solidFill>
                      <a:schemeClr val="tx1"/>
                    </a:solidFill>
                    <a:latin typeface="Arial Bold" charset="0"/>
                    <a:cs typeface="Arial Bold" charset="0"/>
                    <a:sym typeface="Arial Bold" charset="0"/>
                  </a:rPr>
                  <a:t>a</a:t>
                </a:r>
              </a:p>
            </p:txBody>
          </p:sp>
        </p:grpSp>
        <p:grpSp>
          <p:nvGrpSpPr>
            <p:cNvPr id="80934" name="Group 24"/>
            <p:cNvGrpSpPr>
              <a:grpSpLocks/>
            </p:cNvGrpSpPr>
            <p:nvPr/>
          </p:nvGrpSpPr>
          <p:grpSpPr bwMode="auto">
            <a:xfrm>
              <a:off x="916" y="845"/>
              <a:ext cx="396" cy="395"/>
              <a:chOff x="0" y="0"/>
              <a:chExt cx="395" cy="395"/>
            </a:xfrm>
          </p:grpSpPr>
          <p:sp>
            <p:nvSpPr>
              <p:cNvPr id="80947" name="Oval 22"/>
              <p:cNvSpPr>
                <a:spLocks/>
              </p:cNvSpPr>
              <p:nvPr/>
            </p:nvSpPr>
            <p:spPr bwMode="auto">
              <a:xfrm>
                <a:off x="0" y="0"/>
                <a:ext cx="395" cy="395"/>
              </a:xfrm>
              <a:prstGeom prst="ellipse">
                <a:avLst/>
              </a:prstGeom>
              <a:solidFill>
                <a:srgbClr val="D1D1F0"/>
              </a:solidFill>
              <a:ln w="9525">
                <a:solidFill>
                  <a:schemeClr val="tx1"/>
                </a:solidFill>
                <a:round/>
                <a:headEnd/>
                <a:tailEnd/>
              </a:ln>
            </p:spPr>
            <p:txBody>
              <a:bodyPr lIns="0" tIns="0" rIns="0" bIns="0"/>
              <a:lstStyle/>
              <a:p>
                <a:endParaRPr lang="en-US"/>
              </a:p>
            </p:txBody>
          </p:sp>
          <p:sp>
            <p:nvSpPr>
              <p:cNvPr id="80948" name="Rectangle 23"/>
              <p:cNvSpPr>
                <a:spLocks/>
              </p:cNvSpPr>
              <p:nvPr/>
            </p:nvSpPr>
            <p:spPr bwMode="auto">
              <a:xfrm>
                <a:off x="58" y="81"/>
                <a:ext cx="278" cy="232"/>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E</a:t>
                </a:r>
                <a:r>
                  <a:rPr lang="en-US" sz="1600" baseline="-25000">
                    <a:solidFill>
                      <a:schemeClr val="tx1"/>
                    </a:solidFill>
                    <a:latin typeface="Arial Bold" charset="0"/>
                    <a:cs typeface="Arial Bold" charset="0"/>
                    <a:sym typeface="Arial Bold" charset="0"/>
                  </a:rPr>
                  <a:t>2</a:t>
                </a:r>
                <a:r>
                  <a:rPr lang="en-US" baseline="30000">
                    <a:solidFill>
                      <a:schemeClr val="tx1"/>
                    </a:solidFill>
                    <a:latin typeface="Arial Bold" charset="0"/>
                    <a:cs typeface="Arial Bold" charset="0"/>
                    <a:sym typeface="Arial Bold" charset="0"/>
                  </a:rPr>
                  <a:t>a</a:t>
                </a:r>
              </a:p>
            </p:txBody>
          </p:sp>
        </p:grpSp>
        <p:sp>
          <p:nvSpPr>
            <p:cNvPr id="80935" name="Line 25"/>
            <p:cNvSpPr>
              <a:spLocks noChangeShapeType="1"/>
            </p:cNvSpPr>
            <p:nvPr/>
          </p:nvSpPr>
          <p:spPr bwMode="auto">
            <a:xfrm flipH="1">
              <a:off x="1114" y="395"/>
              <a:ext cx="1" cy="451"/>
            </a:xfrm>
            <a:prstGeom prst="line">
              <a:avLst/>
            </a:prstGeom>
            <a:noFill/>
            <a:ln w="19050">
              <a:solidFill>
                <a:schemeClr val="tx1"/>
              </a:solidFill>
              <a:round/>
              <a:headEnd/>
              <a:tailEnd type="triangle" w="lg" len="med"/>
            </a:ln>
          </p:spPr>
          <p:txBody>
            <a:bodyPr lIns="0" tIns="0" rIns="0" bIns="0"/>
            <a:lstStyle/>
            <a:p>
              <a:endParaRPr lang="en-US"/>
            </a:p>
          </p:txBody>
        </p:sp>
        <p:grpSp>
          <p:nvGrpSpPr>
            <p:cNvPr id="80936" name="Group 28"/>
            <p:cNvGrpSpPr>
              <a:grpSpLocks/>
            </p:cNvGrpSpPr>
            <p:nvPr/>
          </p:nvGrpSpPr>
          <p:grpSpPr bwMode="auto">
            <a:xfrm>
              <a:off x="1378" y="845"/>
              <a:ext cx="394" cy="395"/>
              <a:chOff x="0" y="0"/>
              <a:chExt cx="394" cy="395"/>
            </a:xfrm>
          </p:grpSpPr>
          <p:sp>
            <p:nvSpPr>
              <p:cNvPr id="80945" name="Oval 26"/>
              <p:cNvSpPr>
                <a:spLocks/>
              </p:cNvSpPr>
              <p:nvPr/>
            </p:nvSpPr>
            <p:spPr bwMode="auto">
              <a:xfrm>
                <a:off x="0" y="0"/>
                <a:ext cx="394" cy="395"/>
              </a:xfrm>
              <a:prstGeom prst="ellipse">
                <a:avLst/>
              </a:prstGeom>
              <a:solidFill>
                <a:srgbClr val="D1D1F0"/>
              </a:solidFill>
              <a:ln w="9525">
                <a:solidFill>
                  <a:schemeClr val="tx1"/>
                </a:solidFill>
                <a:round/>
                <a:headEnd/>
                <a:tailEnd/>
              </a:ln>
            </p:spPr>
            <p:txBody>
              <a:bodyPr lIns="0" tIns="0" rIns="0" bIns="0"/>
              <a:lstStyle/>
              <a:p>
                <a:endParaRPr lang="en-US"/>
              </a:p>
            </p:txBody>
          </p:sp>
          <p:sp>
            <p:nvSpPr>
              <p:cNvPr id="80946" name="Rectangle 27"/>
              <p:cNvSpPr>
                <a:spLocks/>
              </p:cNvSpPr>
              <p:nvPr/>
            </p:nvSpPr>
            <p:spPr bwMode="auto">
              <a:xfrm>
                <a:off x="55" y="81"/>
                <a:ext cx="284" cy="232"/>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E</a:t>
                </a:r>
                <a:r>
                  <a:rPr lang="en-US" sz="1600" baseline="-25000">
                    <a:solidFill>
                      <a:schemeClr val="tx1"/>
                    </a:solidFill>
                    <a:latin typeface="Arial Bold" charset="0"/>
                    <a:cs typeface="Arial Bold" charset="0"/>
                    <a:sym typeface="Arial Bold" charset="0"/>
                  </a:rPr>
                  <a:t>2</a:t>
                </a:r>
                <a:r>
                  <a:rPr lang="en-US" baseline="30000">
                    <a:solidFill>
                      <a:schemeClr val="tx1"/>
                    </a:solidFill>
                    <a:latin typeface="Arial Bold" charset="0"/>
                    <a:cs typeface="Arial Bold" charset="0"/>
                    <a:sym typeface="Arial Bold" charset="0"/>
                  </a:rPr>
                  <a:t>b</a:t>
                </a:r>
              </a:p>
            </p:txBody>
          </p:sp>
        </p:grpSp>
        <p:sp>
          <p:nvSpPr>
            <p:cNvPr id="80937" name="Line 29"/>
            <p:cNvSpPr>
              <a:spLocks noChangeShapeType="1"/>
            </p:cNvSpPr>
            <p:nvPr/>
          </p:nvSpPr>
          <p:spPr bwMode="auto">
            <a:xfrm flipH="1">
              <a:off x="1575" y="702"/>
              <a:ext cx="1" cy="144"/>
            </a:xfrm>
            <a:prstGeom prst="line">
              <a:avLst/>
            </a:prstGeom>
            <a:noFill/>
            <a:ln w="19050">
              <a:solidFill>
                <a:schemeClr val="tx1"/>
              </a:solidFill>
              <a:round/>
              <a:headEnd/>
              <a:tailEnd type="triangle" w="lg" len="med"/>
            </a:ln>
          </p:spPr>
          <p:txBody>
            <a:bodyPr lIns="0" tIns="0" rIns="0" bIns="0"/>
            <a:lstStyle/>
            <a:p>
              <a:endParaRPr lang="en-US"/>
            </a:p>
          </p:txBody>
        </p:sp>
        <p:grpSp>
          <p:nvGrpSpPr>
            <p:cNvPr id="80938" name="Group 32"/>
            <p:cNvGrpSpPr>
              <a:grpSpLocks/>
            </p:cNvGrpSpPr>
            <p:nvPr/>
          </p:nvGrpSpPr>
          <p:grpSpPr bwMode="auto">
            <a:xfrm>
              <a:off x="1378" y="307"/>
              <a:ext cx="395" cy="395"/>
              <a:chOff x="0" y="0"/>
              <a:chExt cx="394" cy="394"/>
            </a:xfrm>
          </p:grpSpPr>
          <p:sp>
            <p:nvSpPr>
              <p:cNvPr id="80943" name="Oval 30"/>
              <p:cNvSpPr>
                <a:spLocks/>
              </p:cNvSpPr>
              <p:nvPr/>
            </p:nvSpPr>
            <p:spPr bwMode="auto">
              <a:xfrm>
                <a:off x="0" y="0"/>
                <a:ext cx="394" cy="394"/>
              </a:xfrm>
              <a:prstGeom prst="ellipse">
                <a:avLst/>
              </a:prstGeom>
              <a:noFill/>
              <a:ln w="9525">
                <a:solidFill>
                  <a:schemeClr val="tx1"/>
                </a:solidFill>
                <a:round/>
                <a:headEnd/>
                <a:tailEnd/>
              </a:ln>
            </p:spPr>
            <p:txBody>
              <a:bodyPr lIns="0" tIns="0" rIns="0" bIns="0"/>
              <a:lstStyle/>
              <a:p>
                <a:endParaRPr lang="en-US"/>
              </a:p>
            </p:txBody>
          </p:sp>
          <p:sp>
            <p:nvSpPr>
              <p:cNvPr id="80944" name="Rectangle 31"/>
              <p:cNvSpPr>
                <a:spLocks/>
              </p:cNvSpPr>
              <p:nvPr/>
            </p:nvSpPr>
            <p:spPr bwMode="auto">
              <a:xfrm>
                <a:off x="44" y="77"/>
                <a:ext cx="306" cy="240"/>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G</a:t>
                </a:r>
                <a:r>
                  <a:rPr lang="en-US" baseline="-25000">
                    <a:solidFill>
                      <a:schemeClr val="tx1"/>
                    </a:solidFill>
                    <a:latin typeface="Arial Bold" charset="0"/>
                    <a:cs typeface="Arial Bold" charset="0"/>
                    <a:sym typeface="Arial Bold" charset="0"/>
                  </a:rPr>
                  <a:t>2</a:t>
                </a:r>
                <a:r>
                  <a:rPr lang="en-US" baseline="30000">
                    <a:solidFill>
                      <a:schemeClr val="tx1"/>
                    </a:solidFill>
                    <a:latin typeface="Arial Bold" charset="0"/>
                    <a:cs typeface="Arial Bold" charset="0"/>
                    <a:sym typeface="Arial Bold" charset="0"/>
                  </a:rPr>
                  <a:t>b</a:t>
                </a:r>
              </a:p>
            </p:txBody>
          </p:sp>
        </p:grpSp>
        <p:sp>
          <p:nvSpPr>
            <p:cNvPr id="80939" name="Line 33"/>
            <p:cNvSpPr>
              <a:spLocks noChangeShapeType="1"/>
            </p:cNvSpPr>
            <p:nvPr/>
          </p:nvSpPr>
          <p:spPr bwMode="auto">
            <a:xfrm>
              <a:off x="0" y="197"/>
              <a:ext cx="917" cy="1"/>
            </a:xfrm>
            <a:prstGeom prst="line">
              <a:avLst/>
            </a:prstGeom>
            <a:noFill/>
            <a:ln w="19050">
              <a:solidFill>
                <a:schemeClr val="tx1"/>
              </a:solidFill>
              <a:round/>
              <a:headEnd/>
              <a:tailEnd type="triangle" w="lg" len="med"/>
            </a:ln>
          </p:spPr>
          <p:txBody>
            <a:bodyPr lIns="0" tIns="0" rIns="0" bIns="0"/>
            <a:lstStyle/>
            <a:p>
              <a:endParaRPr lang="en-US"/>
            </a:p>
          </p:txBody>
        </p:sp>
        <p:sp>
          <p:nvSpPr>
            <p:cNvPr id="80940" name="Line 34"/>
            <p:cNvSpPr>
              <a:spLocks noChangeShapeType="1"/>
            </p:cNvSpPr>
            <p:nvPr/>
          </p:nvSpPr>
          <p:spPr bwMode="auto">
            <a:xfrm>
              <a:off x="460" y="504"/>
              <a:ext cx="918" cy="1"/>
            </a:xfrm>
            <a:prstGeom prst="line">
              <a:avLst/>
            </a:prstGeom>
            <a:noFill/>
            <a:ln w="19050">
              <a:solidFill>
                <a:schemeClr val="tx1"/>
              </a:solidFill>
              <a:round/>
              <a:headEnd/>
              <a:tailEnd type="triangle" w="lg" len="med"/>
            </a:ln>
          </p:spPr>
          <p:txBody>
            <a:bodyPr lIns="0" tIns="0" rIns="0" bIns="0"/>
            <a:lstStyle/>
            <a:p>
              <a:endParaRPr lang="en-US"/>
            </a:p>
          </p:txBody>
        </p:sp>
        <p:sp>
          <p:nvSpPr>
            <p:cNvPr id="80941" name="Line 35"/>
            <p:cNvSpPr>
              <a:spLocks noChangeShapeType="1"/>
            </p:cNvSpPr>
            <p:nvPr/>
          </p:nvSpPr>
          <p:spPr bwMode="auto">
            <a:xfrm rot="10800000" flipH="1">
              <a:off x="460" y="337"/>
              <a:ext cx="515" cy="167"/>
            </a:xfrm>
            <a:prstGeom prst="line">
              <a:avLst/>
            </a:prstGeom>
            <a:noFill/>
            <a:ln w="19050">
              <a:solidFill>
                <a:schemeClr val="tx1"/>
              </a:solidFill>
              <a:round/>
              <a:headEnd/>
              <a:tailEnd type="triangle" w="lg" len="med"/>
            </a:ln>
          </p:spPr>
          <p:txBody>
            <a:bodyPr lIns="0" tIns="0" rIns="0" bIns="0"/>
            <a:lstStyle/>
            <a:p>
              <a:endParaRPr lang="en-US"/>
            </a:p>
          </p:txBody>
        </p:sp>
        <p:sp>
          <p:nvSpPr>
            <p:cNvPr id="80942" name="Line 36"/>
            <p:cNvSpPr>
              <a:spLocks noChangeShapeType="1"/>
            </p:cNvSpPr>
            <p:nvPr/>
          </p:nvSpPr>
          <p:spPr bwMode="auto">
            <a:xfrm>
              <a:off x="1312" y="197"/>
              <a:ext cx="123" cy="167"/>
            </a:xfrm>
            <a:prstGeom prst="line">
              <a:avLst/>
            </a:prstGeom>
            <a:noFill/>
            <a:ln w="19050">
              <a:solidFill>
                <a:schemeClr val="tx1"/>
              </a:solidFill>
              <a:round/>
              <a:headEnd/>
              <a:tailEnd type="triangle" w="lg" len="med"/>
            </a:ln>
          </p:spPr>
          <p:txBody>
            <a:bodyPr lIns="0" tIns="0" rIns="0" bIns="0"/>
            <a:lstStyle/>
            <a:p>
              <a:endParaRPr lang="en-US"/>
            </a:p>
          </p:txBody>
        </p:sp>
      </p:grpSp>
      <p:grpSp>
        <p:nvGrpSpPr>
          <p:cNvPr id="81960" name="Group 40"/>
          <p:cNvGrpSpPr>
            <a:grpSpLocks/>
          </p:cNvGrpSpPr>
          <p:nvPr/>
        </p:nvGrpSpPr>
        <p:grpSpPr bwMode="auto">
          <a:xfrm>
            <a:off x="5880100" y="3381375"/>
            <a:ext cx="627063" cy="627063"/>
            <a:chOff x="0" y="0"/>
            <a:chExt cx="395" cy="395"/>
          </a:xfrm>
        </p:grpSpPr>
        <p:sp>
          <p:nvSpPr>
            <p:cNvPr id="80931" name="Oval 38"/>
            <p:cNvSpPr>
              <a:spLocks/>
            </p:cNvSpPr>
            <p:nvPr/>
          </p:nvSpPr>
          <p:spPr bwMode="auto">
            <a:xfrm>
              <a:off x="0" y="0"/>
              <a:ext cx="395" cy="395"/>
            </a:xfrm>
            <a:prstGeom prst="ellipse">
              <a:avLst/>
            </a:prstGeom>
            <a:noFill/>
            <a:ln w="9525">
              <a:solidFill>
                <a:schemeClr val="tx1"/>
              </a:solidFill>
              <a:round/>
              <a:headEnd/>
              <a:tailEnd/>
            </a:ln>
          </p:spPr>
          <p:txBody>
            <a:bodyPr lIns="0" tIns="0" rIns="0" bIns="0"/>
            <a:lstStyle/>
            <a:p>
              <a:endParaRPr lang="en-US"/>
            </a:p>
          </p:txBody>
        </p:sp>
        <p:sp>
          <p:nvSpPr>
            <p:cNvPr id="80932" name="Rectangle 39"/>
            <p:cNvSpPr>
              <a:spLocks/>
            </p:cNvSpPr>
            <p:nvPr/>
          </p:nvSpPr>
          <p:spPr bwMode="auto">
            <a:xfrm>
              <a:off x="47" y="77"/>
              <a:ext cx="300" cy="240"/>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G</a:t>
              </a:r>
              <a:r>
                <a:rPr lang="en-US" baseline="-25000">
                  <a:solidFill>
                    <a:schemeClr val="tx1"/>
                  </a:solidFill>
                  <a:latin typeface="Arial Bold" charset="0"/>
                  <a:cs typeface="Arial Bold" charset="0"/>
                  <a:sym typeface="Arial Bold" charset="0"/>
                </a:rPr>
                <a:t>3</a:t>
              </a:r>
              <a:r>
                <a:rPr lang="en-US" baseline="30000">
                  <a:solidFill>
                    <a:schemeClr val="tx1"/>
                  </a:solidFill>
                  <a:latin typeface="Arial Bold" charset="0"/>
                  <a:cs typeface="Arial Bold" charset="0"/>
                  <a:sym typeface="Arial Bold" charset="0"/>
                </a:rPr>
                <a:t>a</a:t>
              </a:r>
            </a:p>
          </p:txBody>
        </p:sp>
      </p:grpSp>
      <p:grpSp>
        <p:nvGrpSpPr>
          <p:cNvPr id="81963" name="Group 43"/>
          <p:cNvGrpSpPr>
            <a:grpSpLocks/>
          </p:cNvGrpSpPr>
          <p:nvPr/>
        </p:nvGrpSpPr>
        <p:grpSpPr bwMode="auto">
          <a:xfrm>
            <a:off x="5880100" y="4724400"/>
            <a:ext cx="627063" cy="627063"/>
            <a:chOff x="0" y="0"/>
            <a:chExt cx="395" cy="395"/>
          </a:xfrm>
        </p:grpSpPr>
        <p:sp>
          <p:nvSpPr>
            <p:cNvPr id="80929" name="Oval 41"/>
            <p:cNvSpPr>
              <a:spLocks/>
            </p:cNvSpPr>
            <p:nvPr/>
          </p:nvSpPr>
          <p:spPr bwMode="auto">
            <a:xfrm>
              <a:off x="0" y="0"/>
              <a:ext cx="395" cy="395"/>
            </a:xfrm>
            <a:prstGeom prst="ellipse">
              <a:avLst/>
            </a:prstGeom>
            <a:solidFill>
              <a:srgbClr val="D1D1F0"/>
            </a:solidFill>
            <a:ln w="9525">
              <a:solidFill>
                <a:schemeClr val="tx1"/>
              </a:solidFill>
              <a:round/>
              <a:headEnd/>
              <a:tailEnd/>
            </a:ln>
          </p:spPr>
          <p:txBody>
            <a:bodyPr lIns="0" tIns="0" rIns="0" bIns="0"/>
            <a:lstStyle/>
            <a:p>
              <a:endParaRPr lang="en-US"/>
            </a:p>
          </p:txBody>
        </p:sp>
        <p:sp>
          <p:nvSpPr>
            <p:cNvPr id="80930" name="Rectangle 42"/>
            <p:cNvSpPr>
              <a:spLocks/>
            </p:cNvSpPr>
            <p:nvPr/>
          </p:nvSpPr>
          <p:spPr bwMode="auto">
            <a:xfrm>
              <a:off x="58" y="81"/>
              <a:ext cx="278" cy="232"/>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E</a:t>
              </a:r>
              <a:r>
                <a:rPr lang="en-US" sz="1600" baseline="-25000">
                  <a:solidFill>
                    <a:schemeClr val="tx1"/>
                  </a:solidFill>
                  <a:latin typeface="Arial Bold" charset="0"/>
                  <a:cs typeface="Arial Bold" charset="0"/>
                  <a:sym typeface="Arial Bold" charset="0"/>
                </a:rPr>
                <a:t>3</a:t>
              </a:r>
              <a:r>
                <a:rPr lang="en-US" baseline="30000">
                  <a:solidFill>
                    <a:schemeClr val="tx1"/>
                  </a:solidFill>
                  <a:latin typeface="Arial Bold" charset="0"/>
                  <a:cs typeface="Arial Bold" charset="0"/>
                  <a:sym typeface="Arial Bold" charset="0"/>
                </a:rPr>
                <a:t>a</a:t>
              </a:r>
            </a:p>
          </p:txBody>
        </p:sp>
      </p:grpSp>
      <p:cxnSp>
        <p:nvCxnSpPr>
          <p:cNvPr id="81964" name="AutoShape 44"/>
          <p:cNvCxnSpPr>
            <a:cxnSpLocks noChangeShapeType="1"/>
          </p:cNvCxnSpPr>
          <p:nvPr/>
        </p:nvCxnSpPr>
        <p:spPr bwMode="auto">
          <a:xfrm>
            <a:off x="6192838" y="3694113"/>
            <a:ext cx="0" cy="1343025"/>
          </a:xfrm>
          <a:prstGeom prst="straightConnector1">
            <a:avLst/>
          </a:prstGeom>
          <a:noFill/>
          <a:ln w="19050">
            <a:solidFill>
              <a:schemeClr val="tx1"/>
            </a:solidFill>
            <a:round/>
            <a:headEnd/>
            <a:tailEnd type="triangle" w="lg" len="med"/>
          </a:ln>
        </p:spPr>
      </p:cxnSp>
      <p:grpSp>
        <p:nvGrpSpPr>
          <p:cNvPr id="81967" name="Group 47"/>
          <p:cNvGrpSpPr>
            <a:grpSpLocks/>
          </p:cNvGrpSpPr>
          <p:nvPr/>
        </p:nvGrpSpPr>
        <p:grpSpPr bwMode="auto">
          <a:xfrm>
            <a:off x="6611938" y="4724400"/>
            <a:ext cx="627062" cy="627063"/>
            <a:chOff x="0" y="0"/>
            <a:chExt cx="395" cy="395"/>
          </a:xfrm>
        </p:grpSpPr>
        <p:sp>
          <p:nvSpPr>
            <p:cNvPr id="80927" name="Oval 45"/>
            <p:cNvSpPr>
              <a:spLocks/>
            </p:cNvSpPr>
            <p:nvPr/>
          </p:nvSpPr>
          <p:spPr bwMode="auto">
            <a:xfrm>
              <a:off x="0" y="0"/>
              <a:ext cx="395" cy="395"/>
            </a:xfrm>
            <a:prstGeom prst="ellipse">
              <a:avLst/>
            </a:prstGeom>
            <a:solidFill>
              <a:srgbClr val="D1D1F0"/>
            </a:solidFill>
            <a:ln w="9525">
              <a:solidFill>
                <a:schemeClr val="tx1"/>
              </a:solidFill>
              <a:round/>
              <a:headEnd/>
              <a:tailEnd/>
            </a:ln>
          </p:spPr>
          <p:txBody>
            <a:bodyPr lIns="0" tIns="0" rIns="0" bIns="0"/>
            <a:lstStyle/>
            <a:p>
              <a:endParaRPr lang="en-US"/>
            </a:p>
          </p:txBody>
        </p:sp>
        <p:sp>
          <p:nvSpPr>
            <p:cNvPr id="80928" name="Rectangle 46"/>
            <p:cNvSpPr>
              <a:spLocks/>
            </p:cNvSpPr>
            <p:nvPr/>
          </p:nvSpPr>
          <p:spPr bwMode="auto">
            <a:xfrm>
              <a:off x="55" y="81"/>
              <a:ext cx="284" cy="232"/>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E</a:t>
              </a:r>
              <a:r>
                <a:rPr lang="en-US" sz="1600" baseline="-25000">
                  <a:solidFill>
                    <a:schemeClr val="tx1"/>
                  </a:solidFill>
                  <a:latin typeface="Arial Bold" charset="0"/>
                  <a:cs typeface="Arial Bold" charset="0"/>
                  <a:sym typeface="Arial Bold" charset="0"/>
                </a:rPr>
                <a:t>3</a:t>
              </a:r>
              <a:r>
                <a:rPr lang="en-US" baseline="30000">
                  <a:solidFill>
                    <a:schemeClr val="tx1"/>
                  </a:solidFill>
                  <a:latin typeface="Arial Bold" charset="0"/>
                  <a:cs typeface="Arial Bold" charset="0"/>
                  <a:sym typeface="Arial Bold" charset="0"/>
                </a:rPr>
                <a:t>b</a:t>
              </a:r>
            </a:p>
          </p:txBody>
        </p:sp>
      </p:grpSp>
      <p:cxnSp>
        <p:nvCxnSpPr>
          <p:cNvPr id="81968" name="AutoShape 48"/>
          <p:cNvCxnSpPr>
            <a:cxnSpLocks noChangeShapeType="1"/>
          </p:cNvCxnSpPr>
          <p:nvPr/>
        </p:nvCxnSpPr>
        <p:spPr bwMode="auto">
          <a:xfrm>
            <a:off x="6924675" y="4181475"/>
            <a:ext cx="0" cy="855663"/>
          </a:xfrm>
          <a:prstGeom prst="straightConnector1">
            <a:avLst/>
          </a:prstGeom>
          <a:noFill/>
          <a:ln w="19050">
            <a:solidFill>
              <a:schemeClr val="tx1"/>
            </a:solidFill>
            <a:round/>
            <a:headEnd/>
            <a:tailEnd type="triangle" w="lg" len="med"/>
          </a:ln>
        </p:spPr>
      </p:cxnSp>
      <p:grpSp>
        <p:nvGrpSpPr>
          <p:cNvPr id="81971" name="Group 51"/>
          <p:cNvGrpSpPr>
            <a:grpSpLocks/>
          </p:cNvGrpSpPr>
          <p:nvPr/>
        </p:nvGrpSpPr>
        <p:grpSpPr bwMode="auto">
          <a:xfrm>
            <a:off x="6611938" y="3868738"/>
            <a:ext cx="627062" cy="627062"/>
            <a:chOff x="0" y="0"/>
            <a:chExt cx="395" cy="395"/>
          </a:xfrm>
        </p:grpSpPr>
        <p:sp>
          <p:nvSpPr>
            <p:cNvPr id="80925" name="Oval 49"/>
            <p:cNvSpPr>
              <a:spLocks/>
            </p:cNvSpPr>
            <p:nvPr/>
          </p:nvSpPr>
          <p:spPr bwMode="auto">
            <a:xfrm>
              <a:off x="0" y="0"/>
              <a:ext cx="395" cy="395"/>
            </a:xfrm>
            <a:prstGeom prst="ellipse">
              <a:avLst/>
            </a:prstGeom>
            <a:noFill/>
            <a:ln w="9525">
              <a:solidFill>
                <a:schemeClr val="tx1"/>
              </a:solidFill>
              <a:round/>
              <a:headEnd/>
              <a:tailEnd/>
            </a:ln>
          </p:spPr>
          <p:txBody>
            <a:bodyPr lIns="0" tIns="0" rIns="0" bIns="0"/>
            <a:lstStyle/>
            <a:p>
              <a:endParaRPr lang="en-US"/>
            </a:p>
          </p:txBody>
        </p:sp>
        <p:sp>
          <p:nvSpPr>
            <p:cNvPr id="80926" name="Rectangle 50"/>
            <p:cNvSpPr>
              <a:spLocks/>
            </p:cNvSpPr>
            <p:nvPr/>
          </p:nvSpPr>
          <p:spPr bwMode="auto">
            <a:xfrm>
              <a:off x="44" y="77"/>
              <a:ext cx="306" cy="240"/>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G</a:t>
              </a:r>
              <a:r>
                <a:rPr lang="en-US" baseline="-25000">
                  <a:solidFill>
                    <a:schemeClr val="tx1"/>
                  </a:solidFill>
                  <a:latin typeface="Arial Bold" charset="0"/>
                  <a:cs typeface="Arial Bold" charset="0"/>
                  <a:sym typeface="Arial Bold" charset="0"/>
                </a:rPr>
                <a:t>3</a:t>
              </a:r>
              <a:r>
                <a:rPr lang="en-US" baseline="30000">
                  <a:solidFill>
                    <a:schemeClr val="tx1"/>
                  </a:solidFill>
                  <a:latin typeface="Arial Bold" charset="0"/>
                  <a:cs typeface="Arial Bold" charset="0"/>
                  <a:sym typeface="Arial Bold" charset="0"/>
                </a:rPr>
                <a:t>b</a:t>
              </a:r>
            </a:p>
          </p:txBody>
        </p:sp>
      </p:grpSp>
      <p:cxnSp>
        <p:nvCxnSpPr>
          <p:cNvPr id="81972" name="AutoShape 52"/>
          <p:cNvCxnSpPr>
            <a:cxnSpLocks noChangeShapeType="1"/>
          </p:cNvCxnSpPr>
          <p:nvPr/>
        </p:nvCxnSpPr>
        <p:spPr bwMode="auto">
          <a:xfrm>
            <a:off x="6192838" y="3694113"/>
            <a:ext cx="731837" cy="487362"/>
          </a:xfrm>
          <a:prstGeom prst="straightConnector1">
            <a:avLst/>
          </a:prstGeom>
          <a:noFill/>
          <a:ln w="19050">
            <a:solidFill>
              <a:schemeClr val="tx1"/>
            </a:solidFill>
            <a:round/>
            <a:headEnd/>
            <a:tailEnd type="triangle" w="lg" len="med"/>
          </a:ln>
        </p:spPr>
      </p:cxnSp>
      <p:sp>
        <p:nvSpPr>
          <p:cNvPr id="81973" name="Line 53"/>
          <p:cNvSpPr>
            <a:spLocks noChangeShapeType="1"/>
          </p:cNvSpPr>
          <p:nvPr/>
        </p:nvSpPr>
        <p:spPr bwMode="auto">
          <a:xfrm>
            <a:off x="4379913" y="3694113"/>
            <a:ext cx="1500187" cy="1587"/>
          </a:xfrm>
          <a:prstGeom prst="line">
            <a:avLst/>
          </a:prstGeom>
          <a:noFill/>
          <a:ln w="19050">
            <a:solidFill>
              <a:schemeClr val="tx1"/>
            </a:solidFill>
            <a:round/>
            <a:headEnd/>
            <a:tailEnd type="triangle" w="lg" len="med"/>
          </a:ln>
        </p:spPr>
        <p:txBody>
          <a:bodyPr lIns="0" tIns="0" rIns="0" bIns="0"/>
          <a:lstStyle/>
          <a:p>
            <a:endParaRPr lang="en-US"/>
          </a:p>
        </p:txBody>
      </p:sp>
      <p:sp>
        <p:nvSpPr>
          <p:cNvPr id="81974" name="Line 54"/>
          <p:cNvSpPr>
            <a:spLocks noChangeShapeType="1"/>
          </p:cNvSpPr>
          <p:nvPr/>
        </p:nvSpPr>
        <p:spPr bwMode="auto">
          <a:xfrm rot="10800000" flipH="1">
            <a:off x="5111750" y="3916363"/>
            <a:ext cx="860425" cy="190500"/>
          </a:xfrm>
          <a:prstGeom prst="line">
            <a:avLst/>
          </a:prstGeom>
          <a:noFill/>
          <a:ln w="19050">
            <a:solidFill>
              <a:schemeClr val="tx1"/>
            </a:solidFill>
            <a:round/>
            <a:headEnd/>
            <a:tailEnd type="triangle" w="lg" len="med"/>
          </a:ln>
        </p:spPr>
        <p:txBody>
          <a:bodyPr lIns="0" tIns="0" rIns="0" bIns="0"/>
          <a:lstStyle/>
          <a:p>
            <a:endParaRPr lang="en-US"/>
          </a:p>
        </p:txBody>
      </p:sp>
      <p:sp>
        <p:nvSpPr>
          <p:cNvPr id="81975" name="Line 55"/>
          <p:cNvSpPr>
            <a:spLocks noChangeShapeType="1"/>
          </p:cNvSpPr>
          <p:nvPr/>
        </p:nvSpPr>
        <p:spPr bwMode="auto">
          <a:xfrm rot="10800000" flipH="1">
            <a:off x="5111750" y="4183063"/>
            <a:ext cx="1500188" cy="1587"/>
          </a:xfrm>
          <a:prstGeom prst="line">
            <a:avLst/>
          </a:prstGeom>
          <a:noFill/>
          <a:ln w="19050">
            <a:solidFill>
              <a:schemeClr val="tx1"/>
            </a:solidFill>
            <a:round/>
            <a:headEnd/>
            <a:tailEnd type="triangle" w="lg" len="med"/>
          </a:ln>
        </p:spPr>
        <p:txBody>
          <a:bodyPr lIns="0" tIns="0" rIns="0" bIns="0"/>
          <a:lstStyle/>
          <a:p>
            <a:endParaRPr lang="en-US"/>
          </a:p>
        </p:txBody>
      </p:sp>
      <p:grpSp>
        <p:nvGrpSpPr>
          <p:cNvPr id="81984" name="Group 64"/>
          <p:cNvGrpSpPr>
            <a:grpSpLocks/>
          </p:cNvGrpSpPr>
          <p:nvPr/>
        </p:nvGrpSpPr>
        <p:grpSpPr bwMode="auto">
          <a:xfrm>
            <a:off x="1397000" y="2895600"/>
            <a:ext cx="5994400" cy="2590800"/>
            <a:chOff x="0" y="0"/>
            <a:chExt cx="3776" cy="1632"/>
          </a:xfrm>
        </p:grpSpPr>
        <p:grpSp>
          <p:nvGrpSpPr>
            <p:cNvPr id="80917" name="Group 58"/>
            <p:cNvGrpSpPr>
              <a:grpSpLocks/>
            </p:cNvGrpSpPr>
            <p:nvPr/>
          </p:nvGrpSpPr>
          <p:grpSpPr bwMode="auto">
            <a:xfrm>
              <a:off x="0" y="0"/>
              <a:ext cx="1087" cy="1632"/>
              <a:chOff x="0" y="0"/>
              <a:chExt cx="1087" cy="1632"/>
            </a:xfrm>
          </p:grpSpPr>
          <p:sp>
            <p:nvSpPr>
              <p:cNvPr id="80923" name="Rectangle 56"/>
              <p:cNvSpPr>
                <a:spLocks/>
              </p:cNvSpPr>
              <p:nvPr/>
            </p:nvSpPr>
            <p:spPr bwMode="auto">
              <a:xfrm>
                <a:off x="0" y="240"/>
                <a:ext cx="1087" cy="1392"/>
              </a:xfrm>
              <a:prstGeom prst="rect">
                <a:avLst/>
              </a:prstGeom>
              <a:noFill/>
              <a:ln w="9525">
                <a:solidFill>
                  <a:schemeClr val="tx1"/>
                </a:solidFill>
                <a:round/>
                <a:headEnd/>
                <a:tailEnd/>
              </a:ln>
            </p:spPr>
            <p:txBody>
              <a:bodyPr lIns="0" tIns="0" rIns="0" bIns="0"/>
              <a:lstStyle/>
              <a:p>
                <a:endParaRPr lang="en-US"/>
              </a:p>
            </p:txBody>
          </p:sp>
          <p:sp>
            <p:nvSpPr>
              <p:cNvPr id="80924" name="Rectangle 57"/>
              <p:cNvSpPr>
                <a:spLocks/>
              </p:cNvSpPr>
              <p:nvPr/>
            </p:nvSpPr>
            <p:spPr bwMode="auto">
              <a:xfrm>
                <a:off x="367" y="0"/>
                <a:ext cx="342" cy="224"/>
              </a:xfrm>
              <a:prstGeom prst="rect">
                <a:avLst/>
              </a:prstGeom>
              <a:noFill/>
              <a:ln w="12700">
                <a:noFill/>
                <a:miter lim="800000"/>
                <a:headEnd/>
                <a:tailEnd/>
              </a:ln>
            </p:spPr>
            <p:txBody>
              <a:bodyPr wrap="none" lIns="0" tIns="0" rIns="40639" bIns="0">
                <a:spAutoFit/>
              </a:bodyPr>
              <a:lstStyle/>
              <a:p>
                <a:pPr marL="39688"/>
                <a:r>
                  <a:rPr lang="en-US">
                    <a:solidFill>
                      <a:schemeClr val="tx1"/>
                    </a:solidFill>
                    <a:cs typeface="Arial" charset="0"/>
                  </a:rPr>
                  <a:t>t =1</a:t>
                </a:r>
              </a:p>
            </p:txBody>
          </p:sp>
        </p:grpSp>
        <p:grpSp>
          <p:nvGrpSpPr>
            <p:cNvPr id="80918" name="Group 61"/>
            <p:cNvGrpSpPr>
              <a:grpSpLocks/>
            </p:cNvGrpSpPr>
            <p:nvPr/>
          </p:nvGrpSpPr>
          <p:grpSpPr bwMode="auto">
            <a:xfrm>
              <a:off x="1375" y="0"/>
              <a:ext cx="1056" cy="1632"/>
              <a:chOff x="0" y="0"/>
              <a:chExt cx="1056" cy="1632"/>
            </a:xfrm>
          </p:grpSpPr>
          <p:sp>
            <p:nvSpPr>
              <p:cNvPr id="80921" name="Rectangle 59"/>
              <p:cNvSpPr>
                <a:spLocks/>
              </p:cNvSpPr>
              <p:nvPr/>
            </p:nvSpPr>
            <p:spPr bwMode="auto">
              <a:xfrm>
                <a:off x="0" y="240"/>
                <a:ext cx="1056" cy="1392"/>
              </a:xfrm>
              <a:prstGeom prst="rect">
                <a:avLst/>
              </a:prstGeom>
              <a:noFill/>
              <a:ln w="9525">
                <a:solidFill>
                  <a:schemeClr val="tx1"/>
                </a:solidFill>
                <a:round/>
                <a:headEnd/>
                <a:tailEnd/>
              </a:ln>
            </p:spPr>
            <p:txBody>
              <a:bodyPr lIns="0" tIns="0" rIns="0" bIns="0"/>
              <a:lstStyle/>
              <a:p>
                <a:endParaRPr lang="en-US"/>
              </a:p>
            </p:txBody>
          </p:sp>
          <p:sp>
            <p:nvSpPr>
              <p:cNvPr id="80922" name="Rectangle 60"/>
              <p:cNvSpPr>
                <a:spLocks/>
              </p:cNvSpPr>
              <p:nvPr/>
            </p:nvSpPr>
            <p:spPr bwMode="auto">
              <a:xfrm>
                <a:off x="405" y="0"/>
                <a:ext cx="342" cy="224"/>
              </a:xfrm>
              <a:prstGeom prst="rect">
                <a:avLst/>
              </a:prstGeom>
              <a:noFill/>
              <a:ln w="12700">
                <a:noFill/>
                <a:miter lim="800000"/>
                <a:headEnd/>
                <a:tailEnd/>
              </a:ln>
            </p:spPr>
            <p:txBody>
              <a:bodyPr wrap="none" lIns="0" tIns="0" rIns="40639" bIns="0">
                <a:spAutoFit/>
              </a:bodyPr>
              <a:lstStyle/>
              <a:p>
                <a:pPr marL="39688"/>
                <a:r>
                  <a:rPr lang="en-US">
                    <a:solidFill>
                      <a:schemeClr val="tx1"/>
                    </a:solidFill>
                    <a:cs typeface="Arial" charset="0"/>
                  </a:rPr>
                  <a:t>t =2</a:t>
                </a:r>
              </a:p>
            </p:txBody>
          </p:sp>
        </p:grpSp>
        <p:sp>
          <p:nvSpPr>
            <p:cNvPr id="80919" name="Rectangle 62"/>
            <p:cNvSpPr>
              <a:spLocks/>
            </p:cNvSpPr>
            <p:nvPr/>
          </p:nvSpPr>
          <p:spPr bwMode="auto">
            <a:xfrm>
              <a:off x="3121" y="0"/>
              <a:ext cx="341" cy="224"/>
            </a:xfrm>
            <a:prstGeom prst="rect">
              <a:avLst/>
            </a:prstGeom>
            <a:noFill/>
            <a:ln w="12700">
              <a:noFill/>
              <a:miter lim="800000"/>
              <a:headEnd/>
              <a:tailEnd/>
            </a:ln>
          </p:spPr>
          <p:txBody>
            <a:bodyPr wrap="none" lIns="0" tIns="0" rIns="40639" bIns="0">
              <a:spAutoFit/>
            </a:bodyPr>
            <a:lstStyle/>
            <a:p>
              <a:pPr marL="39688"/>
              <a:r>
                <a:rPr lang="en-US">
                  <a:solidFill>
                    <a:schemeClr val="tx1"/>
                  </a:solidFill>
                  <a:cs typeface="Arial" charset="0"/>
                </a:rPr>
                <a:t>t =3</a:t>
              </a:r>
            </a:p>
          </p:txBody>
        </p:sp>
        <p:sp>
          <p:nvSpPr>
            <p:cNvPr id="80920" name="Rectangle 63"/>
            <p:cNvSpPr>
              <a:spLocks/>
            </p:cNvSpPr>
            <p:nvPr/>
          </p:nvSpPr>
          <p:spPr bwMode="auto">
            <a:xfrm>
              <a:off x="2719" y="240"/>
              <a:ext cx="1057" cy="1392"/>
            </a:xfrm>
            <a:prstGeom prst="rect">
              <a:avLst/>
            </a:prstGeom>
            <a:noFill/>
            <a:ln w="9525">
              <a:solidFill>
                <a:schemeClr val="tx1"/>
              </a:solidFill>
              <a:round/>
              <a:headEnd/>
              <a:tailEnd/>
            </a:ln>
          </p:spPr>
          <p:txBody>
            <a:bodyPr lIns="0" tIns="0" rIns="0" bIns="0"/>
            <a:lstStyle/>
            <a:p>
              <a:endParaRPr lang="en-US"/>
            </a:p>
          </p:txBody>
        </p:sp>
      </p:grpSp>
      <p:grpSp>
        <p:nvGrpSpPr>
          <p:cNvPr id="81987" name="Group 67"/>
          <p:cNvGrpSpPr>
            <a:grpSpLocks/>
          </p:cNvGrpSpPr>
          <p:nvPr/>
        </p:nvGrpSpPr>
        <p:grpSpPr bwMode="auto">
          <a:xfrm>
            <a:off x="6610350" y="3867150"/>
            <a:ext cx="627063" cy="627063"/>
            <a:chOff x="0" y="0"/>
            <a:chExt cx="395" cy="395"/>
          </a:xfrm>
        </p:grpSpPr>
        <p:sp>
          <p:nvSpPr>
            <p:cNvPr id="80915" name="Oval 65"/>
            <p:cNvSpPr>
              <a:spLocks/>
            </p:cNvSpPr>
            <p:nvPr/>
          </p:nvSpPr>
          <p:spPr bwMode="auto">
            <a:xfrm>
              <a:off x="0" y="0"/>
              <a:ext cx="395" cy="395"/>
            </a:xfrm>
            <a:prstGeom prst="ellipse">
              <a:avLst/>
            </a:prstGeom>
            <a:solidFill>
              <a:srgbClr val="33CC33"/>
            </a:solidFill>
            <a:ln w="9525">
              <a:solidFill>
                <a:schemeClr val="tx1"/>
              </a:solidFill>
              <a:round/>
              <a:headEnd/>
              <a:tailEnd/>
            </a:ln>
          </p:spPr>
          <p:txBody>
            <a:bodyPr lIns="0" tIns="0" rIns="0" bIns="0"/>
            <a:lstStyle/>
            <a:p>
              <a:endParaRPr lang="en-US"/>
            </a:p>
          </p:txBody>
        </p:sp>
        <p:sp>
          <p:nvSpPr>
            <p:cNvPr id="80916" name="Rectangle 66"/>
            <p:cNvSpPr>
              <a:spLocks/>
            </p:cNvSpPr>
            <p:nvPr/>
          </p:nvSpPr>
          <p:spPr bwMode="auto">
            <a:xfrm>
              <a:off x="44" y="77"/>
              <a:ext cx="306" cy="240"/>
            </a:xfrm>
            <a:prstGeom prst="rect">
              <a:avLst/>
            </a:prstGeom>
            <a:noFill/>
            <a:ln w="12700">
              <a:noFill/>
              <a:miter lim="800000"/>
              <a:headEnd/>
              <a:tailEnd/>
            </a:ln>
          </p:spPr>
          <p:txBody>
            <a:bodyPr wrap="none" lIns="38100" tIns="38100" rIns="78049" bIns="38100" anchor="ctr">
              <a:spAutoFit/>
            </a:bodyPr>
            <a:lstStyle/>
            <a:p>
              <a:pPr marL="1588" algn="ctr"/>
              <a:r>
                <a:rPr lang="en-US">
                  <a:solidFill>
                    <a:schemeClr val="tx1"/>
                  </a:solidFill>
                  <a:latin typeface="Arial Bold" charset="0"/>
                  <a:cs typeface="Arial Bold" charset="0"/>
                  <a:sym typeface="Arial Bold" charset="0"/>
                </a:rPr>
                <a:t>G</a:t>
              </a:r>
              <a:r>
                <a:rPr lang="en-US" baseline="-25000">
                  <a:solidFill>
                    <a:schemeClr val="tx1"/>
                  </a:solidFill>
                  <a:latin typeface="Arial Bold" charset="0"/>
                  <a:cs typeface="Arial Bold" charset="0"/>
                  <a:sym typeface="Arial Bold" charset="0"/>
                </a:rPr>
                <a:t>3</a:t>
              </a:r>
              <a:r>
                <a:rPr lang="en-US" baseline="30000">
                  <a:solidFill>
                    <a:schemeClr val="tx1"/>
                  </a:solidFill>
                  <a:latin typeface="Arial Bold" charset="0"/>
                  <a:cs typeface="Arial Bold" charset="0"/>
                  <a:sym typeface="Arial Bold" charset="0"/>
                </a:rPr>
                <a:t>b</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193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1"/>
                                  </p:stCondLst>
                                  <p:childTnLst>
                                    <p:set>
                                      <p:cBhvr>
                                        <p:cTn id="9" dur="1" fill="hold">
                                          <p:stCondLst>
                                            <p:cond delay="499"/>
                                          </p:stCondLst>
                                        </p:cTn>
                                        <p:tgtEl>
                                          <p:spTgt spid="81957"/>
                                        </p:tgtEl>
                                        <p:attrNameLst>
                                          <p:attrName>style.visibility</p:attrName>
                                        </p:attrNameLst>
                                      </p:cBhvr>
                                      <p:to>
                                        <p:strVal val="visible"/>
                                      </p:to>
                                    </p:set>
                                  </p:childTnLst>
                                </p:cTn>
                              </p:par>
                            </p:childTnLst>
                          </p:cTn>
                        </p:par>
                        <p:par>
                          <p:cTn id="10" fill="hold" nodeType="afterGroup">
                            <p:stCondLst>
                              <p:cond delay="1001"/>
                            </p:stCondLst>
                            <p:childTnLst>
                              <p:par>
                                <p:cTn id="11" presetID="1" presetClass="entr" presetSubtype="0" fill="hold" nodeType="afterEffect">
                                  <p:stCondLst>
                                    <p:cond delay="1"/>
                                  </p:stCondLst>
                                  <p:childTnLst>
                                    <p:set>
                                      <p:cBhvr>
                                        <p:cTn id="12" dur="1" fill="hold">
                                          <p:stCondLst>
                                            <p:cond delay="499"/>
                                          </p:stCondLst>
                                        </p:cTn>
                                        <p:tgtEl>
                                          <p:spTgt spid="81960"/>
                                        </p:tgtEl>
                                        <p:attrNameLst>
                                          <p:attrName>style.visibility</p:attrName>
                                        </p:attrNameLst>
                                      </p:cBhvr>
                                      <p:to>
                                        <p:strVal val="visible"/>
                                      </p:to>
                                    </p:set>
                                  </p:childTnLst>
                                </p:cTn>
                              </p:par>
                            </p:childTnLst>
                          </p:cTn>
                        </p:par>
                        <p:par>
                          <p:cTn id="13" fill="hold" nodeType="afterGroup">
                            <p:stCondLst>
                              <p:cond delay="1502"/>
                            </p:stCondLst>
                            <p:childTnLst>
                              <p:par>
                                <p:cTn id="14" presetID="1" presetClass="entr" presetSubtype="0" fill="hold" nodeType="afterEffect">
                                  <p:stCondLst>
                                    <p:cond delay="1"/>
                                  </p:stCondLst>
                                  <p:childTnLst>
                                    <p:set>
                                      <p:cBhvr>
                                        <p:cTn id="15" dur="1" fill="hold">
                                          <p:stCondLst>
                                            <p:cond delay="499"/>
                                          </p:stCondLst>
                                        </p:cTn>
                                        <p:tgtEl>
                                          <p:spTgt spid="81963"/>
                                        </p:tgtEl>
                                        <p:attrNameLst>
                                          <p:attrName>style.visibility</p:attrName>
                                        </p:attrNameLst>
                                      </p:cBhvr>
                                      <p:to>
                                        <p:strVal val="visible"/>
                                      </p:to>
                                    </p:set>
                                  </p:childTnLst>
                                </p:cTn>
                              </p:par>
                            </p:childTnLst>
                          </p:cTn>
                        </p:par>
                        <p:par>
                          <p:cTn id="16" fill="hold" nodeType="afterGroup">
                            <p:stCondLst>
                              <p:cond delay="2003"/>
                            </p:stCondLst>
                            <p:childTnLst>
                              <p:par>
                                <p:cTn id="17" presetID="1" presetClass="entr" presetSubtype="0" fill="hold" grpId="0" nodeType="afterEffect">
                                  <p:stCondLst>
                                    <p:cond delay="1"/>
                                  </p:stCondLst>
                                  <p:childTnLst>
                                    <p:set>
                                      <p:cBhvr>
                                        <p:cTn id="18" dur="1" fill="hold">
                                          <p:stCondLst>
                                            <p:cond delay="499"/>
                                          </p:stCondLst>
                                        </p:cTn>
                                        <p:tgtEl>
                                          <p:spTgt spid="81964"/>
                                        </p:tgtEl>
                                        <p:attrNameLst>
                                          <p:attrName>style.visibility</p:attrName>
                                        </p:attrNameLst>
                                      </p:cBhvr>
                                      <p:to>
                                        <p:strVal val="visible"/>
                                      </p:to>
                                    </p:set>
                                  </p:childTnLst>
                                </p:cTn>
                              </p:par>
                            </p:childTnLst>
                          </p:cTn>
                        </p:par>
                        <p:par>
                          <p:cTn id="19" fill="hold" nodeType="afterGroup">
                            <p:stCondLst>
                              <p:cond delay="2504"/>
                            </p:stCondLst>
                            <p:childTnLst>
                              <p:par>
                                <p:cTn id="20" presetID="1" presetClass="entr" presetSubtype="0" fill="hold" nodeType="afterEffect">
                                  <p:stCondLst>
                                    <p:cond delay="1"/>
                                  </p:stCondLst>
                                  <p:childTnLst>
                                    <p:set>
                                      <p:cBhvr>
                                        <p:cTn id="21" dur="1" fill="hold">
                                          <p:stCondLst>
                                            <p:cond delay="499"/>
                                          </p:stCondLst>
                                        </p:cTn>
                                        <p:tgtEl>
                                          <p:spTgt spid="81967"/>
                                        </p:tgtEl>
                                        <p:attrNameLst>
                                          <p:attrName>style.visibility</p:attrName>
                                        </p:attrNameLst>
                                      </p:cBhvr>
                                      <p:to>
                                        <p:strVal val="visible"/>
                                      </p:to>
                                    </p:set>
                                  </p:childTnLst>
                                </p:cTn>
                              </p:par>
                            </p:childTnLst>
                          </p:cTn>
                        </p:par>
                        <p:par>
                          <p:cTn id="22" fill="hold" nodeType="afterGroup">
                            <p:stCondLst>
                              <p:cond delay="3005"/>
                            </p:stCondLst>
                            <p:childTnLst>
                              <p:par>
                                <p:cTn id="23" presetID="1" presetClass="entr" presetSubtype="0" fill="hold" grpId="0" nodeType="afterEffect">
                                  <p:stCondLst>
                                    <p:cond delay="1"/>
                                  </p:stCondLst>
                                  <p:childTnLst>
                                    <p:set>
                                      <p:cBhvr>
                                        <p:cTn id="24" dur="1" fill="hold">
                                          <p:stCondLst>
                                            <p:cond delay="499"/>
                                          </p:stCondLst>
                                        </p:cTn>
                                        <p:tgtEl>
                                          <p:spTgt spid="81968"/>
                                        </p:tgtEl>
                                        <p:attrNameLst>
                                          <p:attrName>style.visibility</p:attrName>
                                        </p:attrNameLst>
                                      </p:cBhvr>
                                      <p:to>
                                        <p:strVal val="visible"/>
                                      </p:to>
                                    </p:set>
                                  </p:childTnLst>
                                </p:cTn>
                              </p:par>
                            </p:childTnLst>
                          </p:cTn>
                        </p:par>
                        <p:par>
                          <p:cTn id="25" fill="hold" nodeType="afterGroup">
                            <p:stCondLst>
                              <p:cond delay="3506"/>
                            </p:stCondLst>
                            <p:childTnLst>
                              <p:par>
                                <p:cTn id="26" presetID="1" presetClass="entr" presetSubtype="0" fill="hold" nodeType="afterEffect">
                                  <p:stCondLst>
                                    <p:cond delay="1"/>
                                  </p:stCondLst>
                                  <p:childTnLst>
                                    <p:set>
                                      <p:cBhvr>
                                        <p:cTn id="27" dur="1" fill="hold">
                                          <p:stCondLst>
                                            <p:cond delay="499"/>
                                          </p:stCondLst>
                                        </p:cTn>
                                        <p:tgtEl>
                                          <p:spTgt spid="81971"/>
                                        </p:tgtEl>
                                        <p:attrNameLst>
                                          <p:attrName>style.visibility</p:attrName>
                                        </p:attrNameLst>
                                      </p:cBhvr>
                                      <p:to>
                                        <p:strVal val="visible"/>
                                      </p:to>
                                    </p:set>
                                  </p:childTnLst>
                                </p:cTn>
                              </p:par>
                            </p:childTnLst>
                          </p:cTn>
                        </p:par>
                        <p:par>
                          <p:cTn id="28" fill="hold" nodeType="afterGroup">
                            <p:stCondLst>
                              <p:cond delay="4007"/>
                            </p:stCondLst>
                            <p:childTnLst>
                              <p:par>
                                <p:cTn id="29" presetID="1" presetClass="entr" presetSubtype="0" fill="hold" grpId="0" nodeType="afterEffect">
                                  <p:stCondLst>
                                    <p:cond delay="1"/>
                                  </p:stCondLst>
                                  <p:childTnLst>
                                    <p:set>
                                      <p:cBhvr>
                                        <p:cTn id="30" dur="1" fill="hold">
                                          <p:stCondLst>
                                            <p:cond delay="499"/>
                                          </p:stCondLst>
                                        </p:cTn>
                                        <p:tgtEl>
                                          <p:spTgt spid="81972"/>
                                        </p:tgtEl>
                                        <p:attrNameLst>
                                          <p:attrName>style.visibility</p:attrName>
                                        </p:attrNameLst>
                                      </p:cBhvr>
                                      <p:to>
                                        <p:strVal val="visible"/>
                                      </p:to>
                                    </p:set>
                                  </p:childTnLst>
                                </p:cTn>
                              </p:par>
                            </p:childTnLst>
                          </p:cTn>
                        </p:par>
                        <p:par>
                          <p:cTn id="31" fill="hold" nodeType="afterGroup">
                            <p:stCondLst>
                              <p:cond delay="4508"/>
                            </p:stCondLst>
                            <p:childTnLst>
                              <p:par>
                                <p:cTn id="32" presetID="1" presetClass="entr" presetSubtype="0" fill="hold" grpId="0" nodeType="afterEffect">
                                  <p:stCondLst>
                                    <p:cond delay="1"/>
                                  </p:stCondLst>
                                  <p:childTnLst>
                                    <p:set>
                                      <p:cBhvr>
                                        <p:cTn id="33" dur="1" fill="hold">
                                          <p:stCondLst>
                                            <p:cond delay="499"/>
                                          </p:stCondLst>
                                        </p:cTn>
                                        <p:tgtEl>
                                          <p:spTgt spid="81973"/>
                                        </p:tgtEl>
                                        <p:attrNameLst>
                                          <p:attrName>style.visibility</p:attrName>
                                        </p:attrNameLst>
                                      </p:cBhvr>
                                      <p:to>
                                        <p:strVal val="visible"/>
                                      </p:to>
                                    </p:set>
                                  </p:childTnLst>
                                </p:cTn>
                              </p:par>
                            </p:childTnLst>
                          </p:cTn>
                        </p:par>
                        <p:par>
                          <p:cTn id="34" fill="hold" nodeType="afterGroup">
                            <p:stCondLst>
                              <p:cond delay="5009"/>
                            </p:stCondLst>
                            <p:childTnLst>
                              <p:par>
                                <p:cTn id="35" presetID="1" presetClass="entr" presetSubtype="0" fill="hold" grpId="0" nodeType="afterEffect">
                                  <p:stCondLst>
                                    <p:cond delay="1"/>
                                  </p:stCondLst>
                                  <p:childTnLst>
                                    <p:set>
                                      <p:cBhvr>
                                        <p:cTn id="36" dur="1" fill="hold">
                                          <p:stCondLst>
                                            <p:cond delay="499"/>
                                          </p:stCondLst>
                                        </p:cTn>
                                        <p:tgtEl>
                                          <p:spTgt spid="81974"/>
                                        </p:tgtEl>
                                        <p:attrNameLst>
                                          <p:attrName>style.visibility</p:attrName>
                                        </p:attrNameLst>
                                      </p:cBhvr>
                                      <p:to>
                                        <p:strVal val="visible"/>
                                      </p:to>
                                    </p:set>
                                  </p:childTnLst>
                                </p:cTn>
                              </p:par>
                            </p:childTnLst>
                          </p:cTn>
                        </p:par>
                        <p:par>
                          <p:cTn id="37" fill="hold" nodeType="afterGroup">
                            <p:stCondLst>
                              <p:cond delay="5510"/>
                            </p:stCondLst>
                            <p:childTnLst>
                              <p:par>
                                <p:cTn id="38" presetID="1" presetClass="entr" presetSubtype="0" fill="hold" grpId="0" nodeType="afterEffect">
                                  <p:stCondLst>
                                    <p:cond delay="1"/>
                                  </p:stCondLst>
                                  <p:childTnLst>
                                    <p:set>
                                      <p:cBhvr>
                                        <p:cTn id="39" dur="1" fill="hold">
                                          <p:stCondLst>
                                            <p:cond delay="499"/>
                                          </p:stCondLst>
                                        </p:cTn>
                                        <p:tgtEl>
                                          <p:spTgt spid="81975"/>
                                        </p:tgtEl>
                                        <p:attrNameLst>
                                          <p:attrName>style.visibility</p:attrName>
                                        </p:attrNameLst>
                                      </p:cBhvr>
                                      <p:to>
                                        <p:strVal val="visible"/>
                                      </p:to>
                                    </p:set>
                                  </p:childTnLst>
                                </p:cTn>
                              </p:par>
                            </p:childTnLst>
                          </p:cTn>
                        </p:par>
                        <p:par>
                          <p:cTn id="40" fill="hold" nodeType="afterGroup">
                            <p:stCondLst>
                              <p:cond delay="6011"/>
                            </p:stCondLst>
                            <p:childTnLst>
                              <p:par>
                                <p:cTn id="41" presetID="1" presetClass="entr" presetSubtype="0" fill="hold" nodeType="afterEffect">
                                  <p:stCondLst>
                                    <p:cond delay="1"/>
                                  </p:stCondLst>
                                  <p:childTnLst>
                                    <p:set>
                                      <p:cBhvr>
                                        <p:cTn id="42" dur="1" fill="hold">
                                          <p:stCondLst>
                                            <p:cond delay="499"/>
                                          </p:stCondLst>
                                        </p:cTn>
                                        <p:tgtEl>
                                          <p:spTgt spid="81984"/>
                                        </p:tgtEl>
                                        <p:attrNameLst>
                                          <p:attrName>style.visibility</p:attrName>
                                        </p:attrNameLst>
                                      </p:cBhvr>
                                      <p:to>
                                        <p:strVal val="visible"/>
                                      </p:to>
                                    </p:set>
                                  </p:childTnLst>
                                </p:cTn>
                              </p:par>
                            </p:childTnLst>
                          </p:cTn>
                        </p:par>
                        <p:par>
                          <p:cTn id="43" fill="hold" nodeType="afterGroup">
                            <p:stCondLst>
                              <p:cond delay="6512"/>
                            </p:stCondLst>
                            <p:childTnLst>
                              <p:par>
                                <p:cTn id="44" presetID="1" presetClass="entr" presetSubtype="0" fill="hold" nodeType="afterEffect">
                                  <p:stCondLst>
                                    <p:cond delay="1"/>
                                  </p:stCondLst>
                                  <p:childTnLst>
                                    <p:set>
                                      <p:cBhvr>
                                        <p:cTn id="45" dur="1" fill="hold">
                                          <p:stCondLst>
                                            <p:cond delay="499"/>
                                          </p:stCondLst>
                                        </p:cTn>
                                        <p:tgtEl>
                                          <p:spTgt spid="81987"/>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499"/>
                                          </p:stCondLst>
                                        </p:cTn>
                                        <p:tgtEl>
                                          <p:spTgt spid="81923">
                                            <p:txEl>
                                              <p:pRg st="0" end="0"/>
                                            </p:txEl>
                                          </p:spTgt>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499"/>
                                          </p:stCondLst>
                                        </p:cTn>
                                        <p:tgtEl>
                                          <p:spTgt spid="81923">
                                            <p:txEl>
                                              <p:pRg st="1" end="1"/>
                                            </p:txEl>
                                          </p:spTgt>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499"/>
                                          </p:stCondLst>
                                        </p:cTn>
                                        <p:tgtEl>
                                          <p:spTgt spid="819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autoUpdateAnimBg="0"/>
      <p:bldP spid="81964" grpId="0" animBg="1"/>
      <p:bldP spid="81968" grpId="0" animBg="1"/>
      <p:bldP spid="81972" grpId="0" animBg="1"/>
      <p:bldP spid="81973" grpId="0" animBg="1"/>
      <p:bldP spid="81974" grpId="0" animBg="1"/>
      <p:bldP spid="81975"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22"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81923" name="Rectangle 2"/>
          <p:cNvSpPr>
            <a:spLocks noGrp="1" noChangeArrowheads="1"/>
          </p:cNvSpPr>
          <p:nvPr>
            <p:ph type="title"/>
          </p:nvPr>
        </p:nvSpPr>
        <p:spPr/>
        <p:txBody>
          <a:bodyPr rIns="132080"/>
          <a:lstStyle/>
          <a:p>
            <a:pPr indent="0" eaLnBrk="1" hangingPunct="1"/>
            <a:r>
              <a:rPr lang="en-US" smtClean="0"/>
              <a:t>DBN Particle Filters</a:t>
            </a:r>
          </a:p>
        </p:txBody>
      </p:sp>
      <p:sp>
        <p:nvSpPr>
          <p:cNvPr id="81924" name="Rectangle 3"/>
          <p:cNvSpPr>
            <a:spLocks noGrp="1" noChangeArrowheads="1"/>
          </p:cNvSpPr>
          <p:nvPr>
            <p:ph type="body" idx="1"/>
          </p:nvPr>
        </p:nvSpPr>
        <p:spPr/>
        <p:txBody>
          <a:bodyPr rIns="132080"/>
          <a:lstStyle/>
          <a:p>
            <a:pPr eaLnBrk="1" hangingPunct="1"/>
            <a:r>
              <a:rPr lang="en-US" sz="2400" smtClean="0"/>
              <a:t>A particle is a complete sample for a time step</a:t>
            </a:r>
          </a:p>
          <a:p>
            <a:pPr eaLnBrk="1" hangingPunct="1"/>
            <a:r>
              <a:rPr lang="en-US" sz="2400" smtClean="0">
                <a:latin typeface="Arial Bold" charset="0"/>
                <a:cs typeface="Arial Bold" charset="0"/>
                <a:sym typeface="Arial Bold" charset="0"/>
              </a:rPr>
              <a:t>Initialize</a:t>
            </a:r>
            <a:r>
              <a:rPr lang="en-US" sz="2400" smtClean="0"/>
              <a:t>: Generate prior samples for the t=1 Bayes net</a:t>
            </a:r>
          </a:p>
          <a:p>
            <a:pPr marL="782638" lvl="1" eaLnBrk="1" hangingPunct="1"/>
            <a:r>
              <a:rPr lang="en-US" sz="2400" smtClean="0"/>
              <a:t>Example particle: </a:t>
            </a:r>
            <a:r>
              <a:rPr lang="en-US" sz="2400" smtClean="0">
                <a:latin typeface="Arial Bold" charset="0"/>
                <a:cs typeface="Arial Bold" charset="0"/>
                <a:sym typeface="Arial Bold" charset="0"/>
              </a:rPr>
              <a:t>G</a:t>
            </a:r>
            <a:r>
              <a:rPr lang="en-US" sz="2400" baseline="-25000" smtClean="0">
                <a:latin typeface="Arial Bold" charset="0"/>
                <a:cs typeface="Arial Bold" charset="0"/>
                <a:sym typeface="Arial Bold" charset="0"/>
              </a:rPr>
              <a:t>1</a:t>
            </a:r>
            <a:r>
              <a:rPr lang="en-US" sz="2400" baseline="30000" smtClean="0">
                <a:latin typeface="Arial Bold" charset="0"/>
                <a:cs typeface="Arial Bold" charset="0"/>
                <a:sym typeface="Arial Bold" charset="0"/>
              </a:rPr>
              <a:t>a </a:t>
            </a:r>
            <a:r>
              <a:rPr lang="en-US" sz="2400" smtClean="0"/>
              <a:t>= (3,3) </a:t>
            </a:r>
            <a:r>
              <a:rPr lang="en-US" sz="2400" smtClean="0">
                <a:latin typeface="Arial Bold" charset="0"/>
                <a:cs typeface="Arial Bold" charset="0"/>
                <a:sym typeface="Arial Bold" charset="0"/>
              </a:rPr>
              <a:t>G</a:t>
            </a:r>
            <a:r>
              <a:rPr lang="en-US" sz="2400" baseline="-25000" smtClean="0">
                <a:latin typeface="Arial Bold" charset="0"/>
                <a:cs typeface="Arial Bold" charset="0"/>
                <a:sym typeface="Arial Bold" charset="0"/>
              </a:rPr>
              <a:t>1</a:t>
            </a:r>
            <a:r>
              <a:rPr lang="en-US" sz="2400" baseline="30000" smtClean="0">
                <a:latin typeface="Arial Bold" charset="0"/>
                <a:cs typeface="Arial Bold" charset="0"/>
                <a:sym typeface="Arial Bold" charset="0"/>
              </a:rPr>
              <a:t>b </a:t>
            </a:r>
            <a:r>
              <a:rPr lang="en-US" sz="2400" smtClean="0"/>
              <a:t>= (5,3) </a:t>
            </a:r>
          </a:p>
          <a:p>
            <a:pPr marL="782638" lvl="1" eaLnBrk="1" hangingPunct="1"/>
            <a:endParaRPr lang="en-US" sz="1000" smtClean="0"/>
          </a:p>
          <a:p>
            <a:pPr eaLnBrk="1" hangingPunct="1"/>
            <a:r>
              <a:rPr lang="en-US" sz="2400" smtClean="0">
                <a:latin typeface="Arial Bold" charset="0"/>
                <a:cs typeface="Arial Bold" charset="0"/>
                <a:sym typeface="Arial Bold" charset="0"/>
              </a:rPr>
              <a:t>Elapse time</a:t>
            </a:r>
            <a:r>
              <a:rPr lang="en-US" sz="2400" smtClean="0"/>
              <a:t>: Sample a successor for each particle </a:t>
            </a:r>
          </a:p>
          <a:p>
            <a:pPr marL="782638" lvl="1" eaLnBrk="1" hangingPunct="1"/>
            <a:r>
              <a:rPr lang="en-US" sz="2400" smtClean="0"/>
              <a:t>Example successor: </a:t>
            </a:r>
            <a:r>
              <a:rPr lang="en-US" sz="2400" smtClean="0">
                <a:latin typeface="Arial Bold" charset="0"/>
                <a:cs typeface="Arial Bold" charset="0"/>
                <a:sym typeface="Arial Bold" charset="0"/>
              </a:rPr>
              <a:t>G</a:t>
            </a:r>
            <a:r>
              <a:rPr lang="en-US" sz="2400" baseline="-25000" smtClean="0">
                <a:latin typeface="Arial Bold" charset="0"/>
                <a:cs typeface="Arial Bold" charset="0"/>
                <a:sym typeface="Arial Bold" charset="0"/>
              </a:rPr>
              <a:t>2</a:t>
            </a:r>
            <a:r>
              <a:rPr lang="en-US" sz="2400" baseline="30000" smtClean="0">
                <a:latin typeface="Arial Bold" charset="0"/>
                <a:cs typeface="Arial Bold" charset="0"/>
                <a:sym typeface="Arial Bold" charset="0"/>
              </a:rPr>
              <a:t>a </a:t>
            </a:r>
            <a:r>
              <a:rPr lang="en-US" sz="2400" smtClean="0"/>
              <a:t>= (2,3) </a:t>
            </a:r>
            <a:r>
              <a:rPr lang="en-US" sz="2400" smtClean="0">
                <a:latin typeface="Arial Bold" charset="0"/>
                <a:cs typeface="Arial Bold" charset="0"/>
                <a:sym typeface="Arial Bold" charset="0"/>
              </a:rPr>
              <a:t>G</a:t>
            </a:r>
            <a:r>
              <a:rPr lang="en-US" sz="2400" baseline="-25000" smtClean="0">
                <a:latin typeface="Arial Bold" charset="0"/>
                <a:cs typeface="Arial Bold" charset="0"/>
                <a:sym typeface="Arial Bold" charset="0"/>
              </a:rPr>
              <a:t>2</a:t>
            </a:r>
            <a:r>
              <a:rPr lang="en-US" sz="2400" baseline="30000" smtClean="0">
                <a:latin typeface="Arial Bold" charset="0"/>
                <a:cs typeface="Arial Bold" charset="0"/>
                <a:sym typeface="Arial Bold" charset="0"/>
              </a:rPr>
              <a:t>b </a:t>
            </a:r>
            <a:r>
              <a:rPr lang="en-US" sz="2400" smtClean="0"/>
              <a:t>= (6,3)</a:t>
            </a:r>
          </a:p>
          <a:p>
            <a:pPr eaLnBrk="1" hangingPunct="1"/>
            <a:r>
              <a:rPr lang="en-US" sz="2400" smtClean="0">
                <a:latin typeface="Arial Bold" charset="0"/>
                <a:cs typeface="Arial Bold" charset="0"/>
                <a:sym typeface="Arial Bold" charset="0"/>
              </a:rPr>
              <a:t>Observe</a:t>
            </a:r>
            <a:r>
              <a:rPr lang="en-US" sz="2400" smtClean="0"/>
              <a:t>: Weight each entire sample by the likelihood of the evidence conditioned on the sample</a:t>
            </a:r>
          </a:p>
          <a:p>
            <a:pPr marL="782638" lvl="1" eaLnBrk="1" hangingPunct="1"/>
            <a:r>
              <a:rPr lang="en-US" sz="2400" smtClean="0"/>
              <a:t>Likelihood: P(</a:t>
            </a:r>
            <a:r>
              <a:rPr lang="en-US" sz="2400" smtClean="0">
                <a:latin typeface="Arial Bold" charset="0"/>
                <a:cs typeface="Arial Bold" charset="0"/>
                <a:sym typeface="Arial Bold" charset="0"/>
              </a:rPr>
              <a:t>E</a:t>
            </a:r>
            <a:r>
              <a:rPr lang="en-US" sz="2400" baseline="-25000" smtClean="0">
                <a:latin typeface="Arial Bold" charset="0"/>
                <a:cs typeface="Arial Bold" charset="0"/>
                <a:sym typeface="Arial Bold" charset="0"/>
              </a:rPr>
              <a:t>1</a:t>
            </a:r>
            <a:r>
              <a:rPr lang="en-US" sz="2400" baseline="30000" smtClean="0">
                <a:latin typeface="Arial Bold" charset="0"/>
                <a:cs typeface="Arial Bold" charset="0"/>
                <a:sym typeface="Arial Bold" charset="0"/>
              </a:rPr>
              <a:t>a </a:t>
            </a:r>
            <a:r>
              <a:rPr lang="en-US" sz="2400" smtClean="0"/>
              <a:t>|</a:t>
            </a:r>
            <a:r>
              <a:rPr lang="en-US" sz="2400" smtClean="0">
                <a:latin typeface="Arial Bold" charset="0"/>
                <a:cs typeface="Arial Bold" charset="0"/>
                <a:sym typeface="Arial Bold" charset="0"/>
              </a:rPr>
              <a:t>G</a:t>
            </a:r>
            <a:r>
              <a:rPr lang="en-US" sz="2400" baseline="-25000" smtClean="0">
                <a:latin typeface="Arial Bold" charset="0"/>
                <a:cs typeface="Arial Bold" charset="0"/>
                <a:sym typeface="Arial Bold" charset="0"/>
              </a:rPr>
              <a:t>1</a:t>
            </a:r>
            <a:r>
              <a:rPr lang="en-US" sz="2400" baseline="30000" smtClean="0">
                <a:latin typeface="Arial Bold" charset="0"/>
                <a:cs typeface="Arial Bold" charset="0"/>
                <a:sym typeface="Arial Bold" charset="0"/>
              </a:rPr>
              <a:t>a </a:t>
            </a:r>
            <a:r>
              <a:rPr lang="en-US" sz="2400" smtClean="0"/>
              <a:t>) * P(</a:t>
            </a:r>
            <a:r>
              <a:rPr lang="en-US" sz="2400" smtClean="0">
                <a:latin typeface="Arial Bold" charset="0"/>
                <a:cs typeface="Arial Bold" charset="0"/>
                <a:sym typeface="Arial Bold" charset="0"/>
              </a:rPr>
              <a:t>E</a:t>
            </a:r>
            <a:r>
              <a:rPr lang="en-US" sz="2400" baseline="-25000" smtClean="0">
                <a:latin typeface="Arial Bold" charset="0"/>
                <a:cs typeface="Arial Bold" charset="0"/>
                <a:sym typeface="Arial Bold" charset="0"/>
              </a:rPr>
              <a:t>1</a:t>
            </a:r>
            <a:r>
              <a:rPr lang="en-US" sz="2400" baseline="30000" smtClean="0">
                <a:latin typeface="Arial Bold" charset="0"/>
                <a:cs typeface="Arial Bold" charset="0"/>
                <a:sym typeface="Arial Bold" charset="0"/>
              </a:rPr>
              <a:t>b </a:t>
            </a:r>
            <a:r>
              <a:rPr lang="en-US" sz="2400" smtClean="0"/>
              <a:t>|</a:t>
            </a:r>
            <a:r>
              <a:rPr lang="en-US" sz="2400" smtClean="0">
                <a:latin typeface="Arial Bold" charset="0"/>
                <a:cs typeface="Arial Bold" charset="0"/>
                <a:sym typeface="Arial Bold" charset="0"/>
              </a:rPr>
              <a:t>G</a:t>
            </a:r>
            <a:r>
              <a:rPr lang="en-US" sz="2400" baseline="-25000" smtClean="0">
                <a:latin typeface="Arial Bold" charset="0"/>
                <a:cs typeface="Arial Bold" charset="0"/>
                <a:sym typeface="Arial Bold" charset="0"/>
              </a:rPr>
              <a:t>1</a:t>
            </a:r>
            <a:r>
              <a:rPr lang="en-US" sz="2400" baseline="30000" smtClean="0">
                <a:latin typeface="Arial Bold" charset="0"/>
                <a:cs typeface="Arial Bold" charset="0"/>
                <a:sym typeface="Arial Bold" charset="0"/>
              </a:rPr>
              <a:t>b </a:t>
            </a:r>
            <a:r>
              <a:rPr lang="en-US" sz="2400" smtClean="0"/>
              <a:t>) </a:t>
            </a:r>
          </a:p>
          <a:p>
            <a:pPr eaLnBrk="1" hangingPunct="1"/>
            <a:endParaRPr lang="en-US" sz="1000" smtClean="0">
              <a:latin typeface="Arial Bold" charset="0"/>
              <a:ea typeface="ヒラギノ角ゴ ProN W6" charset="0"/>
              <a:cs typeface="ヒラギノ角ゴ ProN W6" charset="0"/>
              <a:sym typeface="Arial Bold" charset="0"/>
            </a:endParaRPr>
          </a:p>
          <a:p>
            <a:pPr eaLnBrk="1" hangingPunct="1"/>
            <a:r>
              <a:rPr lang="en-US" sz="2400" smtClean="0">
                <a:latin typeface="Arial Bold" charset="0"/>
                <a:cs typeface="Arial Bold" charset="0"/>
                <a:sym typeface="Arial Bold" charset="0"/>
              </a:rPr>
              <a:t>Resample: </a:t>
            </a:r>
            <a:r>
              <a:rPr lang="en-US" sz="2400" smtClean="0"/>
              <a:t>Select prior samples (tuples of values) in proportion to their likelihood</a:t>
            </a: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2946"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82947" name="Rectangle 2"/>
          <p:cNvSpPr>
            <a:spLocks noGrp="1" noChangeArrowheads="1"/>
          </p:cNvSpPr>
          <p:nvPr>
            <p:ph type="title"/>
          </p:nvPr>
        </p:nvSpPr>
        <p:spPr/>
        <p:txBody>
          <a:bodyPr rIns="132080"/>
          <a:lstStyle/>
          <a:p>
            <a:pPr indent="0" eaLnBrk="1" hangingPunct="1"/>
            <a:r>
              <a:rPr lang="en-US" smtClean="0"/>
              <a:t>SLAM</a:t>
            </a:r>
          </a:p>
        </p:txBody>
      </p:sp>
      <p:sp>
        <p:nvSpPr>
          <p:cNvPr id="82948" name="Rectangle 3"/>
          <p:cNvSpPr>
            <a:spLocks noGrp="1" noChangeArrowheads="1"/>
          </p:cNvSpPr>
          <p:nvPr>
            <p:ph type="body" idx="1"/>
          </p:nvPr>
        </p:nvSpPr>
        <p:spPr/>
        <p:txBody>
          <a:bodyPr rIns="132080"/>
          <a:lstStyle/>
          <a:p>
            <a:pPr eaLnBrk="1" hangingPunct="1"/>
            <a:r>
              <a:rPr lang="en-US" sz="2400" smtClean="0"/>
              <a:t>SLAM = Simultaneous Localization And Mapping</a:t>
            </a:r>
          </a:p>
          <a:p>
            <a:pPr marL="782638" lvl="1" eaLnBrk="1" hangingPunct="1"/>
            <a:r>
              <a:rPr lang="en-US" sz="2000" smtClean="0"/>
              <a:t>We do not know the map or our location</a:t>
            </a:r>
          </a:p>
          <a:p>
            <a:pPr marL="782638" lvl="1" eaLnBrk="1" hangingPunct="1"/>
            <a:r>
              <a:rPr lang="en-US" sz="2000" smtClean="0"/>
              <a:t>Our belief state is over maps and positions!</a:t>
            </a:r>
          </a:p>
          <a:p>
            <a:pPr marL="782638" lvl="1" eaLnBrk="1" hangingPunct="1"/>
            <a:r>
              <a:rPr lang="en-US" sz="2000" smtClean="0"/>
              <a:t>Main techniques: Kalman filtering (Gaussian HMMs) and particle methods</a:t>
            </a:r>
          </a:p>
          <a:p>
            <a:pPr eaLnBrk="1" hangingPunct="1"/>
            <a:endParaRPr lang="en-US" sz="2400" smtClean="0"/>
          </a:p>
          <a:p>
            <a:pPr eaLnBrk="1" hangingPunct="1"/>
            <a:r>
              <a:rPr lang="en-US" sz="2400" smtClean="0"/>
              <a:t>[DEMOS]</a:t>
            </a:r>
          </a:p>
        </p:txBody>
      </p:sp>
      <p:pic>
        <p:nvPicPr>
          <p:cNvPr id="82949" name="Picture 4"/>
          <p:cNvPicPr>
            <a:picLocks noChangeArrowheads="1"/>
          </p:cNvPicPr>
          <p:nvPr/>
        </p:nvPicPr>
        <p:blipFill>
          <a:blip r:embed="rId3" cstate="print"/>
          <a:srcRect/>
          <a:stretch>
            <a:fillRect/>
          </a:stretch>
        </p:blipFill>
        <p:spPr bwMode="auto">
          <a:xfrm>
            <a:off x="3119438" y="3352800"/>
            <a:ext cx="4500562" cy="3175000"/>
          </a:xfrm>
          <a:prstGeom prst="rect">
            <a:avLst/>
          </a:prstGeom>
          <a:noFill/>
          <a:ln w="9525">
            <a:noFill/>
            <a:miter lim="800000"/>
            <a:headEnd/>
            <a:tailEnd/>
          </a:ln>
        </p:spPr>
      </p:pic>
      <p:sp>
        <p:nvSpPr>
          <p:cNvPr id="82950" name="Rectangle 5"/>
          <p:cNvSpPr>
            <a:spLocks/>
          </p:cNvSpPr>
          <p:nvPr/>
        </p:nvSpPr>
        <p:spPr bwMode="auto">
          <a:xfrm>
            <a:off x="4114800" y="6324600"/>
            <a:ext cx="2374900" cy="355600"/>
          </a:xfrm>
          <a:prstGeom prst="rect">
            <a:avLst/>
          </a:prstGeom>
          <a:noFill/>
          <a:ln w="12700">
            <a:noFill/>
            <a:miter lim="800000"/>
            <a:headEnd/>
            <a:tailEnd/>
          </a:ln>
        </p:spPr>
        <p:txBody>
          <a:bodyPr lIns="0" tIns="0" rIns="40639" bIns="0"/>
          <a:lstStyle/>
          <a:p>
            <a:pPr marL="39688">
              <a:spcBef>
                <a:spcPts val="1050"/>
              </a:spcBef>
            </a:pPr>
            <a:r>
              <a:rPr lang="en-US">
                <a:solidFill>
                  <a:schemeClr val="tx1"/>
                </a:solidFill>
                <a:cs typeface="Arial" charset="0"/>
              </a:rPr>
              <a:t>DP-SLAM, Ron Parr</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0"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83971" name="Rectangle 2"/>
          <p:cNvSpPr>
            <a:spLocks noGrp="1" noChangeArrowheads="1"/>
          </p:cNvSpPr>
          <p:nvPr>
            <p:ph type="title"/>
          </p:nvPr>
        </p:nvSpPr>
        <p:spPr/>
        <p:txBody>
          <a:bodyPr rIns="132080"/>
          <a:lstStyle/>
          <a:p>
            <a:pPr indent="0" eaLnBrk="1" hangingPunct="1"/>
            <a:r>
              <a:rPr lang="en-US" smtClean="0"/>
              <a:t>Best Explanation Queries</a:t>
            </a:r>
          </a:p>
        </p:txBody>
      </p:sp>
      <p:sp>
        <p:nvSpPr>
          <p:cNvPr id="83972" name="Rectangle 3"/>
          <p:cNvSpPr>
            <a:spLocks noGrp="1" noChangeArrowheads="1"/>
          </p:cNvSpPr>
          <p:nvPr>
            <p:ph type="body" idx="1"/>
          </p:nvPr>
        </p:nvSpPr>
        <p:spPr>
          <a:xfrm>
            <a:off x="457200" y="4237038"/>
            <a:ext cx="8229600" cy="2620962"/>
          </a:xfrm>
        </p:spPr>
        <p:txBody>
          <a:bodyPr rIns="132080"/>
          <a:lstStyle/>
          <a:p>
            <a:pPr marL="782638" lvl="1" eaLnBrk="1" hangingPunct="1">
              <a:lnSpc>
                <a:spcPct val="80000"/>
              </a:lnSpc>
            </a:pPr>
            <a:endParaRPr lang="en-US" smtClean="0"/>
          </a:p>
          <a:p>
            <a:pPr eaLnBrk="1" hangingPunct="1">
              <a:lnSpc>
                <a:spcPct val="80000"/>
              </a:lnSpc>
            </a:pPr>
            <a:r>
              <a:rPr lang="en-US" smtClean="0"/>
              <a:t>Query: most likely seq:</a:t>
            </a:r>
          </a:p>
        </p:txBody>
      </p:sp>
      <p:grpSp>
        <p:nvGrpSpPr>
          <p:cNvPr id="83973" name="Group 6"/>
          <p:cNvGrpSpPr>
            <a:grpSpLocks/>
          </p:cNvGrpSpPr>
          <p:nvPr/>
        </p:nvGrpSpPr>
        <p:grpSpPr bwMode="auto">
          <a:xfrm>
            <a:off x="6324600" y="2133600"/>
            <a:ext cx="533400" cy="533400"/>
            <a:chOff x="0" y="0"/>
            <a:chExt cx="336" cy="336"/>
          </a:xfrm>
        </p:grpSpPr>
        <p:sp>
          <p:nvSpPr>
            <p:cNvPr id="84011" name="Oval 4"/>
            <p:cNvSpPr>
              <a:spLocks/>
            </p:cNvSpPr>
            <p:nvPr/>
          </p:nvSpPr>
          <p:spPr bwMode="auto">
            <a:xfrm>
              <a:off x="0" y="0"/>
              <a:ext cx="336" cy="336"/>
            </a:xfrm>
            <a:prstGeom prst="ellipse">
              <a:avLst/>
            </a:prstGeom>
            <a:solidFill>
              <a:srgbClr val="FFFFFF"/>
            </a:solidFill>
            <a:ln w="28575">
              <a:solidFill>
                <a:srgbClr val="FFFFFF"/>
              </a:solidFill>
              <a:round/>
              <a:headEnd/>
              <a:tailEnd/>
            </a:ln>
          </p:spPr>
          <p:txBody>
            <a:bodyPr lIns="0" tIns="0" rIns="0" bIns="0"/>
            <a:lstStyle/>
            <a:p>
              <a:endParaRPr lang="en-US"/>
            </a:p>
          </p:txBody>
        </p:sp>
        <p:sp>
          <p:nvSpPr>
            <p:cNvPr id="84012" name="Rectangle 5"/>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rgbClr val="FFFFFF"/>
                  </a:solidFill>
                  <a:latin typeface="Times New Roman Italic" charset="0"/>
                  <a:cs typeface="Times New Roman Italic" charset="0"/>
                  <a:sym typeface="Times New Roman Italic" charset="0"/>
                </a:rPr>
                <a:t>X</a:t>
              </a:r>
              <a:r>
                <a:rPr lang="en-US" sz="2400" baseline="-25000">
                  <a:solidFill>
                    <a:srgbClr val="FFFFFF"/>
                  </a:solidFill>
                  <a:latin typeface="Times New Roman" pitchFamily="18" charset="0"/>
                  <a:cs typeface="Times New Roman" pitchFamily="18" charset="0"/>
                  <a:sym typeface="Times New Roman" pitchFamily="18" charset="0"/>
                </a:rPr>
                <a:t>5</a:t>
              </a:r>
            </a:p>
          </p:txBody>
        </p:sp>
      </p:grpSp>
      <p:cxnSp>
        <p:nvCxnSpPr>
          <p:cNvPr id="83974" name="AutoShape 7"/>
          <p:cNvCxnSpPr>
            <a:cxnSpLocks noChangeShapeType="1"/>
          </p:cNvCxnSpPr>
          <p:nvPr/>
        </p:nvCxnSpPr>
        <p:spPr bwMode="auto">
          <a:xfrm>
            <a:off x="6591300" y="2400300"/>
            <a:ext cx="0" cy="1066800"/>
          </a:xfrm>
          <a:prstGeom prst="straightConnector1">
            <a:avLst/>
          </a:prstGeom>
          <a:noFill/>
          <a:ln w="28575">
            <a:solidFill>
              <a:srgbClr val="FFFFFF"/>
            </a:solidFill>
            <a:round/>
            <a:headEnd/>
            <a:tailEnd type="triangle" w="lg" len="lg"/>
          </a:ln>
        </p:spPr>
      </p:cxnSp>
      <p:grpSp>
        <p:nvGrpSpPr>
          <p:cNvPr id="83975" name="Group 10"/>
          <p:cNvGrpSpPr>
            <a:grpSpLocks/>
          </p:cNvGrpSpPr>
          <p:nvPr/>
        </p:nvGrpSpPr>
        <p:grpSpPr bwMode="auto">
          <a:xfrm>
            <a:off x="2971800" y="2133600"/>
            <a:ext cx="533400" cy="533400"/>
            <a:chOff x="0" y="0"/>
            <a:chExt cx="336" cy="336"/>
          </a:xfrm>
        </p:grpSpPr>
        <p:sp>
          <p:nvSpPr>
            <p:cNvPr id="84009" name="Oval 8"/>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84010" name="Rectangle 9"/>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2</a:t>
              </a:r>
            </a:p>
          </p:txBody>
        </p:sp>
      </p:grpSp>
      <p:cxnSp>
        <p:nvCxnSpPr>
          <p:cNvPr id="83976" name="AutoShape 11"/>
          <p:cNvCxnSpPr>
            <a:cxnSpLocks noChangeShapeType="1"/>
          </p:cNvCxnSpPr>
          <p:nvPr/>
        </p:nvCxnSpPr>
        <p:spPr bwMode="auto">
          <a:xfrm>
            <a:off x="3238500" y="2400300"/>
            <a:ext cx="0" cy="1066800"/>
          </a:xfrm>
          <a:prstGeom prst="straightConnector1">
            <a:avLst/>
          </a:prstGeom>
          <a:noFill/>
          <a:ln w="28575">
            <a:solidFill>
              <a:schemeClr val="tx1"/>
            </a:solidFill>
            <a:round/>
            <a:headEnd/>
            <a:tailEnd type="triangle" w="lg" len="lg"/>
          </a:ln>
        </p:spPr>
      </p:cxnSp>
      <p:grpSp>
        <p:nvGrpSpPr>
          <p:cNvPr id="83977" name="Group 14"/>
          <p:cNvGrpSpPr>
            <a:grpSpLocks/>
          </p:cNvGrpSpPr>
          <p:nvPr/>
        </p:nvGrpSpPr>
        <p:grpSpPr bwMode="auto">
          <a:xfrm>
            <a:off x="2057400" y="3200400"/>
            <a:ext cx="533400" cy="533400"/>
            <a:chOff x="0" y="0"/>
            <a:chExt cx="336" cy="336"/>
          </a:xfrm>
        </p:grpSpPr>
        <p:sp>
          <p:nvSpPr>
            <p:cNvPr id="84007" name="Oval 12"/>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p>
          </p:txBody>
        </p:sp>
        <p:sp>
          <p:nvSpPr>
            <p:cNvPr id="84008" name="Rectangle 13"/>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1</a:t>
              </a:r>
            </a:p>
          </p:txBody>
        </p:sp>
      </p:grpSp>
      <p:cxnSp>
        <p:nvCxnSpPr>
          <p:cNvPr id="83978" name="AutoShape 15"/>
          <p:cNvCxnSpPr>
            <a:cxnSpLocks noChangeShapeType="1"/>
          </p:cNvCxnSpPr>
          <p:nvPr/>
        </p:nvCxnSpPr>
        <p:spPr bwMode="auto">
          <a:xfrm rot="10800000" flipH="1">
            <a:off x="2324100" y="2400300"/>
            <a:ext cx="914400" cy="0"/>
          </a:xfrm>
          <a:prstGeom prst="straightConnector1">
            <a:avLst/>
          </a:prstGeom>
          <a:noFill/>
          <a:ln w="28575">
            <a:solidFill>
              <a:schemeClr val="tx1"/>
            </a:solidFill>
            <a:round/>
            <a:headEnd/>
            <a:tailEnd type="triangle" w="lg" len="lg"/>
          </a:ln>
        </p:spPr>
      </p:cxnSp>
      <p:grpSp>
        <p:nvGrpSpPr>
          <p:cNvPr id="83979" name="Group 18"/>
          <p:cNvGrpSpPr>
            <a:grpSpLocks/>
          </p:cNvGrpSpPr>
          <p:nvPr/>
        </p:nvGrpSpPr>
        <p:grpSpPr bwMode="auto">
          <a:xfrm>
            <a:off x="2057400" y="2133600"/>
            <a:ext cx="533400" cy="533400"/>
            <a:chOff x="0" y="0"/>
            <a:chExt cx="336" cy="336"/>
          </a:xfrm>
        </p:grpSpPr>
        <p:sp>
          <p:nvSpPr>
            <p:cNvPr id="84005" name="Oval 16"/>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84006" name="Rectangle 17"/>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1</a:t>
              </a:r>
            </a:p>
          </p:txBody>
        </p:sp>
      </p:grpSp>
      <p:cxnSp>
        <p:nvCxnSpPr>
          <p:cNvPr id="83980" name="AutoShape 19"/>
          <p:cNvCxnSpPr>
            <a:cxnSpLocks noChangeShapeType="1"/>
          </p:cNvCxnSpPr>
          <p:nvPr/>
        </p:nvCxnSpPr>
        <p:spPr bwMode="auto">
          <a:xfrm>
            <a:off x="2324100" y="2400300"/>
            <a:ext cx="0" cy="1066800"/>
          </a:xfrm>
          <a:prstGeom prst="straightConnector1">
            <a:avLst/>
          </a:prstGeom>
          <a:noFill/>
          <a:ln w="28575">
            <a:solidFill>
              <a:schemeClr val="tx1"/>
            </a:solidFill>
            <a:round/>
            <a:headEnd/>
            <a:tailEnd type="triangle" w="lg" len="lg"/>
          </a:ln>
        </p:spPr>
      </p:cxnSp>
      <p:grpSp>
        <p:nvGrpSpPr>
          <p:cNvPr id="83981" name="Group 22"/>
          <p:cNvGrpSpPr>
            <a:grpSpLocks/>
          </p:cNvGrpSpPr>
          <p:nvPr/>
        </p:nvGrpSpPr>
        <p:grpSpPr bwMode="auto">
          <a:xfrm>
            <a:off x="3886200" y="2133600"/>
            <a:ext cx="533400" cy="533400"/>
            <a:chOff x="0" y="0"/>
            <a:chExt cx="336" cy="336"/>
          </a:xfrm>
        </p:grpSpPr>
        <p:sp>
          <p:nvSpPr>
            <p:cNvPr id="84003" name="Oval 20"/>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84004" name="Rectangle 21"/>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3</a:t>
              </a:r>
            </a:p>
          </p:txBody>
        </p:sp>
      </p:grpSp>
      <p:cxnSp>
        <p:nvCxnSpPr>
          <p:cNvPr id="83982" name="AutoShape 23"/>
          <p:cNvCxnSpPr>
            <a:cxnSpLocks noChangeShapeType="1"/>
          </p:cNvCxnSpPr>
          <p:nvPr/>
        </p:nvCxnSpPr>
        <p:spPr bwMode="auto">
          <a:xfrm rot="10800000" flipH="1">
            <a:off x="4152900" y="2400300"/>
            <a:ext cx="914400" cy="0"/>
          </a:xfrm>
          <a:prstGeom prst="straightConnector1">
            <a:avLst/>
          </a:prstGeom>
          <a:noFill/>
          <a:ln w="28575">
            <a:solidFill>
              <a:schemeClr val="tx1"/>
            </a:solidFill>
            <a:round/>
            <a:headEnd/>
            <a:tailEnd type="triangle" w="lg" len="lg"/>
          </a:ln>
        </p:spPr>
      </p:cxnSp>
      <p:cxnSp>
        <p:nvCxnSpPr>
          <p:cNvPr id="83983" name="AutoShape 24"/>
          <p:cNvCxnSpPr>
            <a:cxnSpLocks noChangeShapeType="1"/>
          </p:cNvCxnSpPr>
          <p:nvPr/>
        </p:nvCxnSpPr>
        <p:spPr bwMode="auto">
          <a:xfrm rot="10800000" flipH="1">
            <a:off x="3238500" y="2400300"/>
            <a:ext cx="914400" cy="0"/>
          </a:xfrm>
          <a:prstGeom prst="straightConnector1">
            <a:avLst/>
          </a:prstGeom>
          <a:noFill/>
          <a:ln w="28575">
            <a:solidFill>
              <a:schemeClr val="tx1"/>
            </a:solidFill>
            <a:round/>
            <a:headEnd/>
            <a:tailEnd type="triangle" w="lg" len="lg"/>
          </a:ln>
        </p:spPr>
      </p:cxnSp>
      <p:grpSp>
        <p:nvGrpSpPr>
          <p:cNvPr id="83984" name="Group 27"/>
          <p:cNvGrpSpPr>
            <a:grpSpLocks/>
          </p:cNvGrpSpPr>
          <p:nvPr/>
        </p:nvGrpSpPr>
        <p:grpSpPr bwMode="auto">
          <a:xfrm>
            <a:off x="4800600" y="2133600"/>
            <a:ext cx="533400" cy="533400"/>
            <a:chOff x="0" y="0"/>
            <a:chExt cx="336" cy="336"/>
          </a:xfrm>
        </p:grpSpPr>
        <p:sp>
          <p:nvSpPr>
            <p:cNvPr id="84001" name="Oval 25"/>
            <p:cNvSpPr>
              <a:spLocks/>
            </p:cNvSpPr>
            <p:nvPr/>
          </p:nvSpPr>
          <p:spPr bwMode="auto">
            <a:xfrm>
              <a:off x="0" y="0"/>
              <a:ext cx="336" cy="336"/>
            </a:xfrm>
            <a:prstGeom prst="ellipse">
              <a:avLst/>
            </a:prstGeom>
            <a:solidFill>
              <a:srgbClr val="FFFFFF"/>
            </a:solidFill>
            <a:ln w="28575">
              <a:solidFill>
                <a:schemeClr val="tx1"/>
              </a:solidFill>
              <a:round/>
              <a:headEnd/>
              <a:tailEnd/>
            </a:ln>
          </p:spPr>
          <p:txBody>
            <a:bodyPr lIns="0" tIns="0" rIns="0" bIns="0"/>
            <a:lstStyle/>
            <a:p>
              <a:endParaRPr lang="en-US"/>
            </a:p>
          </p:txBody>
        </p:sp>
        <p:sp>
          <p:nvSpPr>
            <p:cNvPr id="84002" name="Rectangle 26"/>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X</a:t>
              </a:r>
              <a:r>
                <a:rPr lang="en-US" sz="2400" baseline="-25000">
                  <a:solidFill>
                    <a:schemeClr val="tx1"/>
                  </a:solidFill>
                  <a:latin typeface="Times New Roman" pitchFamily="18" charset="0"/>
                  <a:cs typeface="Times New Roman" pitchFamily="18" charset="0"/>
                  <a:sym typeface="Times New Roman" pitchFamily="18" charset="0"/>
                </a:rPr>
                <a:t>4</a:t>
              </a:r>
            </a:p>
          </p:txBody>
        </p:sp>
      </p:grpSp>
      <p:cxnSp>
        <p:nvCxnSpPr>
          <p:cNvPr id="83985" name="AutoShape 28"/>
          <p:cNvCxnSpPr>
            <a:cxnSpLocks noChangeShapeType="1"/>
          </p:cNvCxnSpPr>
          <p:nvPr/>
        </p:nvCxnSpPr>
        <p:spPr bwMode="auto">
          <a:xfrm rot="10800000" flipH="1">
            <a:off x="5067300" y="2400300"/>
            <a:ext cx="1524000" cy="0"/>
          </a:xfrm>
          <a:prstGeom prst="straightConnector1">
            <a:avLst/>
          </a:prstGeom>
          <a:noFill/>
          <a:ln w="28575">
            <a:solidFill>
              <a:schemeClr val="tx1"/>
            </a:solidFill>
            <a:prstDash val="dash"/>
            <a:round/>
            <a:headEnd/>
            <a:tailEnd type="triangle" w="lg" len="lg"/>
          </a:ln>
        </p:spPr>
      </p:cxnSp>
      <p:grpSp>
        <p:nvGrpSpPr>
          <p:cNvPr id="83986" name="Group 31"/>
          <p:cNvGrpSpPr>
            <a:grpSpLocks/>
          </p:cNvGrpSpPr>
          <p:nvPr/>
        </p:nvGrpSpPr>
        <p:grpSpPr bwMode="auto">
          <a:xfrm>
            <a:off x="2971800" y="3200400"/>
            <a:ext cx="533400" cy="533400"/>
            <a:chOff x="0" y="0"/>
            <a:chExt cx="336" cy="336"/>
          </a:xfrm>
        </p:grpSpPr>
        <p:sp>
          <p:nvSpPr>
            <p:cNvPr id="83999" name="Oval 29"/>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p>
          </p:txBody>
        </p:sp>
        <p:sp>
          <p:nvSpPr>
            <p:cNvPr id="84000" name="Rectangle 30"/>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2</a:t>
              </a:r>
            </a:p>
          </p:txBody>
        </p:sp>
      </p:grpSp>
      <p:grpSp>
        <p:nvGrpSpPr>
          <p:cNvPr id="83987" name="Group 34"/>
          <p:cNvGrpSpPr>
            <a:grpSpLocks/>
          </p:cNvGrpSpPr>
          <p:nvPr/>
        </p:nvGrpSpPr>
        <p:grpSpPr bwMode="auto">
          <a:xfrm>
            <a:off x="3886200" y="3200400"/>
            <a:ext cx="533400" cy="533400"/>
            <a:chOff x="0" y="0"/>
            <a:chExt cx="336" cy="336"/>
          </a:xfrm>
        </p:grpSpPr>
        <p:sp>
          <p:nvSpPr>
            <p:cNvPr id="83997" name="Oval 32"/>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p>
          </p:txBody>
        </p:sp>
        <p:sp>
          <p:nvSpPr>
            <p:cNvPr id="83998" name="Rectangle 33"/>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3</a:t>
              </a:r>
            </a:p>
          </p:txBody>
        </p:sp>
      </p:grpSp>
      <p:grpSp>
        <p:nvGrpSpPr>
          <p:cNvPr id="83988" name="Group 37"/>
          <p:cNvGrpSpPr>
            <a:grpSpLocks/>
          </p:cNvGrpSpPr>
          <p:nvPr/>
        </p:nvGrpSpPr>
        <p:grpSpPr bwMode="auto">
          <a:xfrm>
            <a:off x="4800600" y="3200400"/>
            <a:ext cx="533400" cy="533400"/>
            <a:chOff x="0" y="0"/>
            <a:chExt cx="336" cy="336"/>
          </a:xfrm>
        </p:grpSpPr>
        <p:sp>
          <p:nvSpPr>
            <p:cNvPr id="83995" name="Oval 35"/>
            <p:cNvSpPr>
              <a:spLocks/>
            </p:cNvSpPr>
            <p:nvPr/>
          </p:nvSpPr>
          <p:spPr bwMode="auto">
            <a:xfrm>
              <a:off x="0" y="0"/>
              <a:ext cx="336" cy="336"/>
            </a:xfrm>
            <a:prstGeom prst="ellipse">
              <a:avLst/>
            </a:prstGeom>
            <a:solidFill>
              <a:srgbClr val="808080"/>
            </a:solidFill>
            <a:ln w="28575">
              <a:solidFill>
                <a:schemeClr val="tx1"/>
              </a:solidFill>
              <a:round/>
              <a:headEnd/>
              <a:tailEnd/>
            </a:ln>
          </p:spPr>
          <p:txBody>
            <a:bodyPr lIns="0" tIns="0" rIns="0" bIns="0"/>
            <a:lstStyle/>
            <a:p>
              <a:endParaRPr lang="en-US"/>
            </a:p>
          </p:txBody>
        </p:sp>
        <p:sp>
          <p:nvSpPr>
            <p:cNvPr id="83996" name="Rectangle 36"/>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chemeClr val="tx1"/>
                  </a:solidFill>
                  <a:latin typeface="Times New Roman Italic" charset="0"/>
                  <a:cs typeface="Times New Roman Italic" charset="0"/>
                  <a:sym typeface="Times New Roman Italic" charset="0"/>
                </a:rPr>
                <a:t>E</a:t>
              </a:r>
              <a:r>
                <a:rPr lang="en-US" sz="2400" baseline="-25000">
                  <a:solidFill>
                    <a:schemeClr val="tx1"/>
                  </a:solidFill>
                  <a:latin typeface="Times New Roman" pitchFamily="18" charset="0"/>
                  <a:cs typeface="Times New Roman" pitchFamily="18" charset="0"/>
                  <a:sym typeface="Times New Roman" pitchFamily="18" charset="0"/>
                </a:rPr>
                <a:t>4</a:t>
              </a:r>
            </a:p>
          </p:txBody>
        </p:sp>
      </p:grpSp>
      <p:grpSp>
        <p:nvGrpSpPr>
          <p:cNvPr id="83989" name="Group 40"/>
          <p:cNvGrpSpPr>
            <a:grpSpLocks/>
          </p:cNvGrpSpPr>
          <p:nvPr/>
        </p:nvGrpSpPr>
        <p:grpSpPr bwMode="auto">
          <a:xfrm>
            <a:off x="6324600" y="3200400"/>
            <a:ext cx="533400" cy="533400"/>
            <a:chOff x="0" y="0"/>
            <a:chExt cx="336" cy="336"/>
          </a:xfrm>
        </p:grpSpPr>
        <p:sp>
          <p:nvSpPr>
            <p:cNvPr id="83993" name="Oval 38"/>
            <p:cNvSpPr>
              <a:spLocks/>
            </p:cNvSpPr>
            <p:nvPr/>
          </p:nvSpPr>
          <p:spPr bwMode="auto">
            <a:xfrm>
              <a:off x="0" y="0"/>
              <a:ext cx="336" cy="336"/>
            </a:xfrm>
            <a:prstGeom prst="ellipse">
              <a:avLst/>
            </a:prstGeom>
            <a:solidFill>
              <a:srgbClr val="FFFFFF"/>
            </a:solidFill>
            <a:ln w="28575">
              <a:solidFill>
                <a:srgbClr val="FFFFFF"/>
              </a:solidFill>
              <a:round/>
              <a:headEnd/>
              <a:tailEnd/>
            </a:ln>
          </p:spPr>
          <p:txBody>
            <a:bodyPr lIns="0" tIns="0" rIns="0" bIns="0"/>
            <a:lstStyle/>
            <a:p>
              <a:endParaRPr lang="en-US"/>
            </a:p>
          </p:txBody>
        </p:sp>
        <p:sp>
          <p:nvSpPr>
            <p:cNvPr id="83994" name="Rectangle 39"/>
            <p:cNvSpPr>
              <a:spLocks/>
            </p:cNvSpPr>
            <p:nvPr/>
          </p:nvSpPr>
          <p:spPr bwMode="auto">
            <a:xfrm>
              <a:off x="36" y="20"/>
              <a:ext cx="263" cy="296"/>
            </a:xfrm>
            <a:prstGeom prst="rect">
              <a:avLst/>
            </a:prstGeom>
            <a:noFill/>
            <a:ln w="12700">
              <a:noFill/>
              <a:miter lim="800000"/>
              <a:headEnd/>
              <a:tailEnd/>
            </a:ln>
          </p:spPr>
          <p:txBody>
            <a:bodyPr wrap="none" lIns="38100" tIns="38100" rIns="78049" bIns="38100" anchor="ctr">
              <a:spAutoFit/>
            </a:bodyPr>
            <a:lstStyle/>
            <a:p>
              <a:pPr marL="1588" algn="ctr"/>
              <a:r>
                <a:rPr lang="en-US" sz="2400">
                  <a:solidFill>
                    <a:srgbClr val="FFFFFF"/>
                  </a:solidFill>
                  <a:latin typeface="Times New Roman Italic" charset="0"/>
                  <a:cs typeface="Times New Roman Italic" charset="0"/>
                  <a:sym typeface="Times New Roman Italic" charset="0"/>
                </a:rPr>
                <a:t>E</a:t>
              </a:r>
              <a:r>
                <a:rPr lang="en-US" sz="2400" baseline="-25000">
                  <a:solidFill>
                    <a:srgbClr val="FFFFFF"/>
                  </a:solidFill>
                  <a:latin typeface="Times New Roman" pitchFamily="18" charset="0"/>
                  <a:cs typeface="Times New Roman" pitchFamily="18" charset="0"/>
                  <a:sym typeface="Times New Roman" pitchFamily="18" charset="0"/>
                </a:rPr>
                <a:t>5</a:t>
              </a:r>
            </a:p>
          </p:txBody>
        </p:sp>
      </p:grpSp>
      <p:cxnSp>
        <p:nvCxnSpPr>
          <p:cNvPr id="83990" name="AutoShape 41"/>
          <p:cNvCxnSpPr>
            <a:cxnSpLocks noChangeShapeType="1"/>
          </p:cNvCxnSpPr>
          <p:nvPr/>
        </p:nvCxnSpPr>
        <p:spPr bwMode="auto">
          <a:xfrm>
            <a:off x="4152900" y="2400300"/>
            <a:ext cx="0" cy="1066800"/>
          </a:xfrm>
          <a:prstGeom prst="straightConnector1">
            <a:avLst/>
          </a:prstGeom>
          <a:noFill/>
          <a:ln w="28575">
            <a:solidFill>
              <a:schemeClr val="tx1"/>
            </a:solidFill>
            <a:round/>
            <a:headEnd/>
            <a:tailEnd type="triangle" w="lg" len="lg"/>
          </a:ln>
        </p:spPr>
      </p:cxnSp>
      <p:cxnSp>
        <p:nvCxnSpPr>
          <p:cNvPr id="83991" name="AutoShape 42"/>
          <p:cNvCxnSpPr>
            <a:cxnSpLocks noChangeShapeType="1"/>
          </p:cNvCxnSpPr>
          <p:nvPr/>
        </p:nvCxnSpPr>
        <p:spPr bwMode="auto">
          <a:xfrm>
            <a:off x="5067300" y="2400300"/>
            <a:ext cx="0" cy="1066800"/>
          </a:xfrm>
          <a:prstGeom prst="straightConnector1">
            <a:avLst/>
          </a:prstGeom>
          <a:noFill/>
          <a:ln w="28575">
            <a:solidFill>
              <a:schemeClr val="tx1"/>
            </a:solidFill>
            <a:round/>
            <a:headEnd/>
            <a:tailEnd type="triangle" w="lg" len="lg"/>
          </a:ln>
        </p:spPr>
      </p:cxnSp>
      <p:pic>
        <p:nvPicPr>
          <p:cNvPr id="83992" name="Picture 43"/>
          <p:cNvPicPr>
            <a:picLocks noChangeArrowheads="1"/>
          </p:cNvPicPr>
          <p:nvPr/>
        </p:nvPicPr>
        <p:blipFill>
          <a:blip r:embed="rId3" cstate="print"/>
          <a:srcRect/>
          <a:stretch>
            <a:fillRect/>
          </a:stretch>
        </p:blipFill>
        <p:spPr bwMode="auto">
          <a:xfrm>
            <a:off x="2921000" y="5334000"/>
            <a:ext cx="3022600" cy="533400"/>
          </a:xfrm>
          <a:prstGeom prst="rect">
            <a:avLst/>
          </a:prstGeom>
          <a:noFill/>
          <a:ln w="9525">
            <a:noFill/>
            <a:miter lim="800000"/>
            <a:headEnd/>
            <a:tailEnd/>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13315" name="Rectangle 2"/>
          <p:cNvSpPr>
            <a:spLocks noGrp="1" noChangeArrowheads="1"/>
          </p:cNvSpPr>
          <p:nvPr>
            <p:ph type="title"/>
          </p:nvPr>
        </p:nvSpPr>
        <p:spPr/>
        <p:txBody>
          <a:bodyPr rIns="132080"/>
          <a:lstStyle/>
          <a:p>
            <a:pPr indent="0" eaLnBrk="1" hangingPunct="1"/>
            <a:r>
              <a:rPr lang="en-US" smtClean="0"/>
              <a:t>Joint Distributions</a:t>
            </a:r>
          </a:p>
        </p:txBody>
      </p:sp>
      <p:sp>
        <p:nvSpPr>
          <p:cNvPr id="13316" name="Rectangle 3"/>
          <p:cNvSpPr>
            <a:spLocks noGrp="1" noChangeArrowheads="1"/>
          </p:cNvSpPr>
          <p:nvPr>
            <p:ph type="body" idx="1"/>
          </p:nvPr>
        </p:nvSpPr>
        <p:spPr>
          <a:xfrm>
            <a:off x="341313" y="1600200"/>
            <a:ext cx="8229600" cy="2425700"/>
          </a:xfrm>
        </p:spPr>
        <p:txBody>
          <a:bodyPr rIns="132080"/>
          <a:lstStyle/>
          <a:p>
            <a:pPr eaLnBrk="1" hangingPunct="1">
              <a:lnSpc>
                <a:spcPct val="80000"/>
              </a:lnSpc>
            </a:pPr>
            <a:r>
              <a:rPr lang="en-US" sz="2000" dirty="0" smtClean="0"/>
              <a:t>A </a:t>
            </a:r>
            <a:r>
              <a:rPr lang="en-US" sz="2000" dirty="0" smtClean="0">
                <a:solidFill>
                  <a:srgbClr val="FF0000"/>
                </a:solidFill>
                <a:latin typeface="Arial Italic" charset="0"/>
                <a:cs typeface="Arial Italic" charset="0"/>
                <a:sym typeface="Arial Italic" charset="0"/>
              </a:rPr>
              <a:t>joint distribution</a:t>
            </a:r>
            <a:r>
              <a:rPr lang="en-US" sz="2000" dirty="0" smtClean="0">
                <a:solidFill>
                  <a:srgbClr val="FF0000"/>
                </a:solidFill>
              </a:rPr>
              <a:t> </a:t>
            </a:r>
            <a:r>
              <a:rPr lang="en-US" sz="2000" dirty="0" smtClean="0"/>
              <a:t>over a set of random variables:</a:t>
            </a:r>
          </a:p>
          <a:p>
            <a:pPr eaLnBrk="1" hangingPunct="1">
              <a:lnSpc>
                <a:spcPct val="80000"/>
              </a:lnSpc>
              <a:buFont typeface="Wingdings" pitchFamily="2" charset="2"/>
              <a:buNone/>
            </a:pPr>
            <a:r>
              <a:rPr lang="en-US" sz="2000" dirty="0" smtClean="0"/>
              <a:t>	specifies a real number for each </a:t>
            </a:r>
            <a:r>
              <a:rPr lang="en-US" sz="2000" i="1" dirty="0" smtClean="0">
                <a:solidFill>
                  <a:srgbClr val="FF0000"/>
                </a:solidFill>
              </a:rPr>
              <a:t>outcome</a:t>
            </a:r>
            <a:r>
              <a:rPr lang="en-US" sz="2000" dirty="0" smtClean="0"/>
              <a:t> (</a:t>
            </a:r>
            <a:r>
              <a:rPr lang="en-US" sz="2000" dirty="0" err="1" smtClean="0"/>
              <a:t>ie</a:t>
            </a:r>
            <a:r>
              <a:rPr lang="en-US" sz="2000" dirty="0" smtClean="0"/>
              <a:t> each assignment): </a:t>
            </a:r>
          </a:p>
          <a:p>
            <a:pPr marL="1182688" lvl="2" eaLnBrk="1" hangingPunct="1">
              <a:lnSpc>
                <a:spcPct val="80000"/>
              </a:lnSpc>
            </a:pPr>
            <a:endParaRPr lang="en-US" sz="1600" dirty="0" smtClean="0"/>
          </a:p>
          <a:p>
            <a:pPr marL="782638" lvl="1" eaLnBrk="1" hangingPunct="1">
              <a:lnSpc>
                <a:spcPct val="80000"/>
              </a:lnSpc>
            </a:pPr>
            <a:endParaRPr lang="en-US" sz="1600" dirty="0" smtClean="0"/>
          </a:p>
          <a:p>
            <a:pPr marL="782638" lvl="1" eaLnBrk="1" hangingPunct="1">
              <a:lnSpc>
                <a:spcPct val="80000"/>
              </a:lnSpc>
            </a:pPr>
            <a:endParaRPr lang="en-US" sz="1800" dirty="0" smtClean="0"/>
          </a:p>
          <a:p>
            <a:pPr marL="782638" lvl="1" eaLnBrk="1" hangingPunct="1">
              <a:lnSpc>
                <a:spcPct val="80000"/>
              </a:lnSpc>
            </a:pPr>
            <a:endParaRPr lang="en-US" sz="1800" dirty="0" smtClean="0"/>
          </a:p>
          <a:p>
            <a:pPr marL="782638" lvl="1" eaLnBrk="1" hangingPunct="1">
              <a:lnSpc>
                <a:spcPct val="80000"/>
              </a:lnSpc>
            </a:pPr>
            <a:endParaRPr lang="en-US" sz="1800" dirty="0" smtClean="0"/>
          </a:p>
          <a:p>
            <a:pPr marL="782638" lvl="1" eaLnBrk="1" hangingPunct="1">
              <a:lnSpc>
                <a:spcPct val="80000"/>
              </a:lnSpc>
            </a:pPr>
            <a:endParaRPr lang="en-US" sz="1800" dirty="0" smtClean="0"/>
          </a:p>
          <a:p>
            <a:pPr marL="782638" lvl="1" eaLnBrk="1" hangingPunct="1">
              <a:lnSpc>
                <a:spcPct val="80000"/>
              </a:lnSpc>
            </a:pPr>
            <a:endParaRPr lang="en-US" sz="1800" dirty="0" smtClean="0"/>
          </a:p>
          <a:p>
            <a:pPr marL="782638" lvl="1" eaLnBrk="1" hangingPunct="1">
              <a:lnSpc>
                <a:spcPct val="80000"/>
              </a:lnSpc>
            </a:pPr>
            <a:endParaRPr lang="en-US" sz="1800" dirty="0" smtClean="0"/>
          </a:p>
          <a:p>
            <a:pPr marL="782638" lvl="1" eaLnBrk="1" hangingPunct="1">
              <a:lnSpc>
                <a:spcPct val="80000"/>
              </a:lnSpc>
            </a:pPr>
            <a:endParaRPr lang="en-US" sz="1800" dirty="0" smtClean="0"/>
          </a:p>
          <a:p>
            <a:pPr marL="782638" lvl="1" eaLnBrk="1" hangingPunct="1">
              <a:lnSpc>
                <a:spcPct val="80000"/>
              </a:lnSpc>
            </a:pPr>
            <a:endParaRPr lang="en-US" sz="1800" dirty="0" smtClean="0"/>
          </a:p>
          <a:p>
            <a:pPr marL="782638" lvl="1" eaLnBrk="1" hangingPunct="1">
              <a:lnSpc>
                <a:spcPct val="80000"/>
              </a:lnSpc>
            </a:pPr>
            <a:r>
              <a:rPr lang="en-US" sz="1800" dirty="0" smtClean="0"/>
              <a:t>Size of distribution if n variables with domain sizes d?</a:t>
            </a:r>
          </a:p>
        </p:txBody>
      </p:sp>
      <p:pic>
        <p:nvPicPr>
          <p:cNvPr id="13317" name="Picture 4"/>
          <p:cNvPicPr>
            <a:picLocks noChangeArrowheads="1"/>
          </p:cNvPicPr>
          <p:nvPr/>
        </p:nvPicPr>
        <p:blipFill>
          <a:blip r:embed="rId3" cstate="print"/>
          <a:srcRect/>
          <a:stretch>
            <a:fillRect/>
          </a:stretch>
        </p:blipFill>
        <p:spPr bwMode="auto">
          <a:xfrm>
            <a:off x="6424613" y="1706563"/>
            <a:ext cx="1803400" cy="261937"/>
          </a:xfrm>
          <a:prstGeom prst="rect">
            <a:avLst/>
          </a:prstGeom>
          <a:noFill/>
          <a:ln w="9525">
            <a:noFill/>
            <a:miter lim="800000"/>
            <a:headEnd/>
            <a:tailEnd/>
          </a:ln>
        </p:spPr>
      </p:pic>
      <p:pic>
        <p:nvPicPr>
          <p:cNvPr id="13318" name="Picture 5"/>
          <p:cNvPicPr>
            <a:picLocks noChangeArrowheads="1"/>
          </p:cNvPicPr>
          <p:nvPr/>
        </p:nvPicPr>
        <p:blipFill>
          <a:blip r:embed="rId4" cstate="print"/>
          <a:srcRect/>
          <a:stretch>
            <a:fillRect/>
          </a:stretch>
        </p:blipFill>
        <p:spPr bwMode="auto">
          <a:xfrm>
            <a:off x="1527175" y="2444750"/>
            <a:ext cx="4867275" cy="298450"/>
          </a:xfrm>
          <a:prstGeom prst="rect">
            <a:avLst/>
          </a:prstGeom>
          <a:noFill/>
          <a:ln w="9525">
            <a:noFill/>
            <a:miter lim="800000"/>
            <a:headEnd/>
            <a:tailEnd/>
          </a:ln>
        </p:spPr>
      </p:pic>
      <p:pic>
        <p:nvPicPr>
          <p:cNvPr id="13319" name="Picture 6"/>
          <p:cNvPicPr>
            <a:picLocks noChangeArrowheads="1"/>
          </p:cNvPicPr>
          <p:nvPr/>
        </p:nvPicPr>
        <p:blipFill>
          <a:blip r:embed="rId5" cstate="print"/>
          <a:srcRect/>
          <a:stretch>
            <a:fillRect/>
          </a:stretch>
        </p:blipFill>
        <p:spPr bwMode="auto">
          <a:xfrm>
            <a:off x="1512888" y="2978150"/>
            <a:ext cx="2224087" cy="298450"/>
          </a:xfrm>
          <a:prstGeom prst="rect">
            <a:avLst/>
          </a:prstGeom>
          <a:noFill/>
          <a:ln w="9525">
            <a:noFill/>
            <a:miter lim="800000"/>
            <a:headEnd/>
            <a:tailEnd/>
          </a:ln>
        </p:spPr>
      </p:pic>
      <p:graphicFrame>
        <p:nvGraphicFramePr>
          <p:cNvPr id="14343" name="Group 7"/>
          <p:cNvGraphicFramePr>
            <a:graphicFrameLocks noGrp="1"/>
          </p:cNvGraphicFramePr>
          <p:nvPr/>
        </p:nvGraphicFramePr>
        <p:xfrm>
          <a:off x="7146925" y="2992438"/>
          <a:ext cx="1846263" cy="1727200"/>
        </p:xfrm>
        <a:graphic>
          <a:graphicData uri="http://schemas.openxmlformats.org/drawingml/2006/table">
            <a:tbl>
              <a:tblPr/>
              <a:tblGrid>
                <a:gridCol w="681038"/>
                <a:gridCol w="631825"/>
                <a:gridCol w="533400"/>
              </a:tblGrid>
              <a:tr h="334963">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16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16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16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16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16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16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0.4</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55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16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16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16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0.1</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16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16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16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0.2</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16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16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16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0.3</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3346" name="Picture 61"/>
          <p:cNvPicPr>
            <a:picLocks noChangeArrowheads="1"/>
          </p:cNvPicPr>
          <p:nvPr/>
        </p:nvPicPr>
        <p:blipFill>
          <a:blip r:embed="rId6" cstate="print"/>
          <a:srcRect/>
          <a:stretch>
            <a:fillRect/>
          </a:stretch>
        </p:blipFill>
        <p:spPr bwMode="auto">
          <a:xfrm>
            <a:off x="7478713" y="2547938"/>
            <a:ext cx="1179512" cy="298450"/>
          </a:xfrm>
          <a:prstGeom prst="rect">
            <a:avLst/>
          </a:prstGeom>
          <a:noFill/>
          <a:ln w="9525">
            <a:noFill/>
            <a:miter lim="800000"/>
            <a:headEnd/>
            <a:tailEnd/>
          </a:ln>
        </p:spPr>
      </p:pic>
      <p:grpSp>
        <p:nvGrpSpPr>
          <p:cNvPr id="13347" name="Group 65"/>
          <p:cNvGrpSpPr>
            <a:grpSpLocks/>
          </p:cNvGrpSpPr>
          <p:nvPr/>
        </p:nvGrpSpPr>
        <p:grpSpPr bwMode="auto">
          <a:xfrm>
            <a:off x="409575" y="3568700"/>
            <a:ext cx="5915025" cy="1308100"/>
            <a:chOff x="0" y="0"/>
            <a:chExt cx="3726" cy="824"/>
          </a:xfrm>
        </p:grpSpPr>
        <p:pic>
          <p:nvPicPr>
            <p:cNvPr id="13349" name="Picture 62"/>
            <p:cNvPicPr>
              <a:picLocks noChangeArrowheads="1"/>
            </p:cNvPicPr>
            <p:nvPr/>
          </p:nvPicPr>
          <p:blipFill>
            <a:blip r:embed="rId7" cstate="print"/>
            <a:srcRect/>
            <a:stretch>
              <a:fillRect/>
            </a:stretch>
          </p:blipFill>
          <p:spPr bwMode="auto">
            <a:xfrm>
              <a:off x="1934" y="26"/>
              <a:ext cx="1787" cy="188"/>
            </a:xfrm>
            <a:prstGeom prst="rect">
              <a:avLst/>
            </a:prstGeom>
            <a:noFill/>
            <a:ln w="9525">
              <a:noFill/>
              <a:miter lim="800000"/>
              <a:headEnd/>
              <a:tailEnd/>
            </a:ln>
          </p:spPr>
        </p:pic>
        <p:pic>
          <p:nvPicPr>
            <p:cNvPr id="13350" name="Picture 63"/>
            <p:cNvPicPr>
              <a:picLocks noChangeArrowheads="1"/>
            </p:cNvPicPr>
            <p:nvPr/>
          </p:nvPicPr>
          <p:blipFill>
            <a:blip r:embed="rId8" cstate="print"/>
            <a:srcRect/>
            <a:stretch>
              <a:fillRect/>
            </a:stretch>
          </p:blipFill>
          <p:spPr bwMode="auto">
            <a:xfrm>
              <a:off x="980" y="401"/>
              <a:ext cx="2746" cy="423"/>
            </a:xfrm>
            <a:prstGeom prst="rect">
              <a:avLst/>
            </a:prstGeom>
            <a:noFill/>
            <a:ln w="9525">
              <a:noFill/>
              <a:miter lim="800000"/>
              <a:headEnd/>
              <a:tailEnd/>
            </a:ln>
          </p:spPr>
        </p:pic>
        <p:sp>
          <p:nvSpPr>
            <p:cNvPr id="13351" name="Rectangle 64"/>
            <p:cNvSpPr>
              <a:spLocks/>
            </p:cNvSpPr>
            <p:nvPr/>
          </p:nvSpPr>
          <p:spPr bwMode="auto">
            <a:xfrm>
              <a:off x="0" y="0"/>
              <a:ext cx="1269" cy="648"/>
            </a:xfrm>
            <a:prstGeom prst="rect">
              <a:avLst/>
            </a:prstGeom>
            <a:noFill/>
            <a:ln w="12700">
              <a:noFill/>
              <a:miter lim="800000"/>
              <a:headEnd/>
              <a:tailEnd/>
            </a:ln>
          </p:spPr>
          <p:txBody>
            <a:bodyPr wrap="none" lIns="0" tIns="0" rIns="40639" bIns="0">
              <a:spAutoFit/>
            </a:bodyPr>
            <a:lstStyle/>
            <a:p>
              <a:pPr marL="782638" lvl="1" indent="-285750">
                <a:lnSpc>
                  <a:spcPct val="80000"/>
                </a:lnSpc>
                <a:spcBef>
                  <a:spcPts val="638"/>
                </a:spcBef>
                <a:buClr>
                  <a:srgbClr val="000000"/>
                </a:buClr>
                <a:buSzPct val="100000"/>
                <a:buFont typeface="Wingdings" pitchFamily="2" charset="2"/>
                <a:buChar char="§"/>
              </a:pPr>
              <a:r>
                <a:rPr lang="en-US" dirty="0">
                  <a:solidFill>
                    <a:schemeClr val="tx1"/>
                  </a:solidFill>
                  <a:cs typeface="Arial" charset="0"/>
                </a:rPr>
                <a:t>Must obey:</a:t>
              </a:r>
            </a:p>
            <a:p>
              <a:pPr marL="382588" indent="-342900">
                <a:lnSpc>
                  <a:spcPct val="80000"/>
                </a:lnSpc>
                <a:spcBef>
                  <a:spcPts val="738"/>
                </a:spcBef>
                <a:buClr>
                  <a:srgbClr val="333399"/>
                </a:buClr>
                <a:buSzPct val="100000"/>
                <a:buFont typeface="Wingdings" pitchFamily="2" charset="2"/>
                <a:buChar char="§"/>
              </a:pPr>
              <a:endParaRPr lang="en-US" sz="2000" dirty="0">
                <a:solidFill>
                  <a:srgbClr val="333399"/>
                </a:solidFill>
                <a:ea typeface="Lucida Grande" charset="0"/>
                <a:cs typeface="Lucida Grande" charset="0"/>
              </a:endParaRPr>
            </a:p>
            <a:p>
              <a:pPr marL="382588" indent="-342900">
                <a:lnSpc>
                  <a:spcPct val="80000"/>
                </a:lnSpc>
                <a:spcBef>
                  <a:spcPts val="738"/>
                </a:spcBef>
              </a:pPr>
              <a:endParaRPr lang="en-US" sz="2000" dirty="0">
                <a:solidFill>
                  <a:srgbClr val="333399"/>
                </a:solidFill>
                <a:cs typeface="Arial" charset="0"/>
              </a:endParaRPr>
            </a:p>
          </p:txBody>
        </p:sp>
      </p:grpSp>
      <p:sp>
        <p:nvSpPr>
          <p:cNvPr id="14402" name="Rectangle 66"/>
          <p:cNvSpPr>
            <a:spLocks/>
          </p:cNvSpPr>
          <p:nvPr/>
        </p:nvSpPr>
        <p:spPr bwMode="auto">
          <a:xfrm>
            <a:off x="469900" y="5600700"/>
            <a:ext cx="7965256" cy="582211"/>
          </a:xfrm>
          <a:prstGeom prst="rect">
            <a:avLst/>
          </a:prstGeom>
          <a:noFill/>
          <a:ln w="12700">
            <a:noFill/>
            <a:miter lim="800000"/>
            <a:headEnd/>
            <a:tailEnd/>
          </a:ln>
        </p:spPr>
        <p:txBody>
          <a:bodyPr wrap="none" lIns="0" tIns="0" rIns="40639" bIns="0">
            <a:spAutoFit/>
          </a:bodyPr>
          <a:lstStyle/>
          <a:p>
            <a:pPr marL="382588" indent="-342900">
              <a:lnSpc>
                <a:spcPct val="80000"/>
              </a:lnSpc>
              <a:spcBef>
                <a:spcPts val="738"/>
              </a:spcBef>
              <a:buClr>
                <a:srgbClr val="333399"/>
              </a:buClr>
              <a:buSzPct val="100000"/>
              <a:buFont typeface="Wingdings" pitchFamily="2" charset="2"/>
              <a:buChar char="§"/>
            </a:pPr>
            <a:r>
              <a:rPr lang="en-US" sz="2000" dirty="0">
                <a:solidFill>
                  <a:srgbClr val="333399"/>
                </a:solidFill>
                <a:cs typeface="Arial" charset="0"/>
              </a:rPr>
              <a:t>A </a:t>
            </a:r>
            <a:r>
              <a:rPr lang="en-US" sz="2000" dirty="0">
                <a:solidFill>
                  <a:srgbClr val="FF0000"/>
                </a:solidFill>
                <a:latin typeface="Arial Italic" charset="0"/>
                <a:cs typeface="Arial Italic" charset="0"/>
                <a:sym typeface="Arial Italic" charset="0"/>
              </a:rPr>
              <a:t>probabilistic model</a:t>
            </a:r>
            <a:r>
              <a:rPr lang="en-US" sz="2000" dirty="0">
                <a:solidFill>
                  <a:srgbClr val="FF0000"/>
                </a:solidFill>
                <a:cs typeface="Arial" charset="0"/>
              </a:rPr>
              <a:t> </a:t>
            </a:r>
            <a:r>
              <a:rPr lang="en-US" sz="2000" dirty="0">
                <a:solidFill>
                  <a:srgbClr val="333399"/>
                </a:solidFill>
                <a:cs typeface="Arial" charset="0"/>
              </a:rPr>
              <a:t>is a joint distribution over variables of interest</a:t>
            </a:r>
          </a:p>
          <a:p>
            <a:pPr marL="382588" indent="-342900">
              <a:lnSpc>
                <a:spcPct val="80000"/>
              </a:lnSpc>
              <a:spcBef>
                <a:spcPts val="738"/>
              </a:spcBef>
              <a:buClr>
                <a:srgbClr val="333399"/>
              </a:buClr>
              <a:buSzPct val="100000"/>
              <a:buFont typeface="Wingdings" pitchFamily="2" charset="2"/>
              <a:buChar char="§"/>
            </a:pPr>
            <a:r>
              <a:rPr lang="en-US" sz="2000" dirty="0">
                <a:solidFill>
                  <a:srgbClr val="333399"/>
                </a:solidFill>
                <a:cs typeface="Arial" charset="0"/>
              </a:rPr>
              <a:t>For all but the smallest distributions, impractical to write out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xEl>
                                              <p:pRg st="12" end="1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4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02"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4994"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84995" name="Rectangle 2"/>
          <p:cNvSpPr>
            <a:spLocks noGrp="1" noChangeArrowheads="1"/>
          </p:cNvSpPr>
          <p:nvPr>
            <p:ph type="title"/>
          </p:nvPr>
        </p:nvSpPr>
        <p:spPr>
          <a:xfrm>
            <a:off x="457200" y="152400"/>
            <a:ext cx="8229600" cy="1295400"/>
          </a:xfrm>
        </p:spPr>
        <p:txBody>
          <a:bodyPr rIns="132080"/>
          <a:lstStyle/>
          <a:p>
            <a:pPr indent="0" eaLnBrk="1" hangingPunct="1"/>
            <a:r>
              <a:rPr lang="en-US" smtClean="0"/>
              <a:t>State Path Trellis</a:t>
            </a:r>
          </a:p>
        </p:txBody>
      </p:sp>
      <p:sp>
        <p:nvSpPr>
          <p:cNvPr id="84996" name="Rectangle 3"/>
          <p:cNvSpPr>
            <a:spLocks noGrp="1" noChangeArrowheads="1"/>
          </p:cNvSpPr>
          <p:nvPr>
            <p:ph type="body" idx="1"/>
          </p:nvPr>
        </p:nvSpPr>
        <p:spPr>
          <a:xfrm>
            <a:off x="457200" y="1447800"/>
            <a:ext cx="8229600" cy="5410200"/>
          </a:xfrm>
        </p:spPr>
        <p:txBody>
          <a:bodyPr rIns="132080"/>
          <a:lstStyle/>
          <a:p>
            <a:pPr eaLnBrk="1" hangingPunct="1"/>
            <a:r>
              <a:rPr lang="en-US" sz="2400" smtClean="0"/>
              <a:t>State trellis: graph of states and transitions over time</a:t>
            </a:r>
          </a:p>
          <a:p>
            <a:pPr eaLnBrk="1" hangingPunct="1"/>
            <a:endParaRPr lang="en-US" sz="2400" smtClean="0"/>
          </a:p>
          <a:p>
            <a:pPr eaLnBrk="1" hangingPunct="1"/>
            <a:endParaRPr lang="en-US" sz="2400" smtClean="0"/>
          </a:p>
          <a:p>
            <a:pPr eaLnBrk="1" hangingPunct="1"/>
            <a:endParaRPr lang="en-US" sz="2400" smtClean="0"/>
          </a:p>
          <a:p>
            <a:pPr eaLnBrk="1" hangingPunct="1"/>
            <a:endParaRPr lang="en-US" sz="2400" smtClean="0"/>
          </a:p>
          <a:p>
            <a:pPr eaLnBrk="1" hangingPunct="1"/>
            <a:endParaRPr lang="en-US" sz="2400" smtClean="0"/>
          </a:p>
          <a:p>
            <a:pPr eaLnBrk="1" hangingPunct="1"/>
            <a:r>
              <a:rPr lang="en-US" sz="2400" smtClean="0"/>
              <a:t>Each arc represents some transition</a:t>
            </a:r>
          </a:p>
          <a:p>
            <a:pPr eaLnBrk="1" hangingPunct="1"/>
            <a:r>
              <a:rPr lang="en-US" sz="2400" smtClean="0"/>
              <a:t>Each arc has weight</a:t>
            </a:r>
          </a:p>
          <a:p>
            <a:pPr eaLnBrk="1" hangingPunct="1"/>
            <a:r>
              <a:rPr lang="en-US" sz="2400" smtClean="0"/>
              <a:t>Each path is a sequence of states</a:t>
            </a:r>
          </a:p>
          <a:p>
            <a:pPr eaLnBrk="1" hangingPunct="1"/>
            <a:r>
              <a:rPr lang="en-US" sz="2400" smtClean="0"/>
              <a:t>The product of weights on a path is the seq’s probability</a:t>
            </a:r>
          </a:p>
          <a:p>
            <a:pPr eaLnBrk="1" hangingPunct="1"/>
            <a:r>
              <a:rPr lang="en-US" sz="2400" smtClean="0"/>
              <a:t>Can think of the Forward (and now Viterbi) algorithms as computing sums of all paths (best paths) in this graph</a:t>
            </a:r>
          </a:p>
        </p:txBody>
      </p:sp>
      <p:grpSp>
        <p:nvGrpSpPr>
          <p:cNvPr id="84997" name="Group 6"/>
          <p:cNvGrpSpPr>
            <a:grpSpLocks/>
          </p:cNvGrpSpPr>
          <p:nvPr/>
        </p:nvGrpSpPr>
        <p:grpSpPr bwMode="auto">
          <a:xfrm>
            <a:off x="1676400" y="2057400"/>
            <a:ext cx="685800" cy="381000"/>
            <a:chOff x="0" y="0"/>
            <a:chExt cx="432" cy="240"/>
          </a:xfrm>
        </p:grpSpPr>
        <p:sp>
          <p:nvSpPr>
            <p:cNvPr id="85037" name="Rectangle 4"/>
            <p:cNvSpPr>
              <a:spLocks/>
            </p:cNvSpPr>
            <p:nvPr/>
          </p:nvSpPr>
          <p:spPr bwMode="auto">
            <a:xfrm>
              <a:off x="0" y="0"/>
              <a:ext cx="432" cy="240"/>
            </a:xfrm>
            <a:prstGeom prst="rect">
              <a:avLst/>
            </a:prstGeom>
            <a:solidFill>
              <a:srgbClr val="FFCC00"/>
            </a:solidFill>
            <a:ln w="9525">
              <a:solidFill>
                <a:schemeClr val="tx1"/>
              </a:solidFill>
              <a:round/>
              <a:headEnd/>
              <a:tailEnd/>
            </a:ln>
          </p:spPr>
          <p:txBody>
            <a:bodyPr lIns="0" tIns="0" rIns="0" bIns="0"/>
            <a:lstStyle/>
            <a:p>
              <a:endParaRPr lang="en-US"/>
            </a:p>
          </p:txBody>
        </p:sp>
        <p:sp>
          <p:nvSpPr>
            <p:cNvPr id="85038" name="Rectangle 5"/>
            <p:cNvSpPr>
              <a:spLocks/>
            </p:cNvSpPr>
            <p:nvPr/>
          </p:nvSpPr>
          <p:spPr bwMode="auto">
            <a:xfrm>
              <a:off x="51" y="8"/>
              <a:ext cx="329"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sun</a:t>
              </a:r>
            </a:p>
          </p:txBody>
        </p:sp>
      </p:grpSp>
      <p:grpSp>
        <p:nvGrpSpPr>
          <p:cNvPr id="84998" name="Group 9"/>
          <p:cNvGrpSpPr>
            <a:grpSpLocks/>
          </p:cNvGrpSpPr>
          <p:nvPr/>
        </p:nvGrpSpPr>
        <p:grpSpPr bwMode="auto">
          <a:xfrm>
            <a:off x="1676400" y="2743200"/>
            <a:ext cx="685800" cy="381000"/>
            <a:chOff x="0" y="0"/>
            <a:chExt cx="432" cy="240"/>
          </a:xfrm>
        </p:grpSpPr>
        <p:sp>
          <p:nvSpPr>
            <p:cNvPr id="85035" name="Rectangle 7"/>
            <p:cNvSpPr>
              <a:spLocks/>
            </p:cNvSpPr>
            <p:nvPr/>
          </p:nvSpPr>
          <p:spPr bwMode="auto">
            <a:xfrm>
              <a:off x="0" y="0"/>
              <a:ext cx="432" cy="24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85036" name="Rectangle 8"/>
            <p:cNvSpPr>
              <a:spLocks/>
            </p:cNvSpPr>
            <p:nvPr/>
          </p:nvSpPr>
          <p:spPr bwMode="auto">
            <a:xfrm>
              <a:off x="47" y="8"/>
              <a:ext cx="33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rain</a:t>
              </a:r>
            </a:p>
          </p:txBody>
        </p:sp>
      </p:grpSp>
      <p:grpSp>
        <p:nvGrpSpPr>
          <p:cNvPr id="84999" name="Group 12"/>
          <p:cNvGrpSpPr>
            <a:grpSpLocks/>
          </p:cNvGrpSpPr>
          <p:nvPr/>
        </p:nvGrpSpPr>
        <p:grpSpPr bwMode="auto">
          <a:xfrm>
            <a:off x="3124200" y="2057400"/>
            <a:ext cx="685800" cy="381000"/>
            <a:chOff x="0" y="0"/>
            <a:chExt cx="432" cy="240"/>
          </a:xfrm>
        </p:grpSpPr>
        <p:sp>
          <p:nvSpPr>
            <p:cNvPr id="85033" name="Rectangle 10"/>
            <p:cNvSpPr>
              <a:spLocks/>
            </p:cNvSpPr>
            <p:nvPr/>
          </p:nvSpPr>
          <p:spPr bwMode="auto">
            <a:xfrm>
              <a:off x="0" y="0"/>
              <a:ext cx="432" cy="240"/>
            </a:xfrm>
            <a:prstGeom prst="rect">
              <a:avLst/>
            </a:prstGeom>
            <a:solidFill>
              <a:srgbClr val="FFCC00"/>
            </a:solidFill>
            <a:ln w="9525">
              <a:solidFill>
                <a:schemeClr val="tx1"/>
              </a:solidFill>
              <a:round/>
              <a:headEnd/>
              <a:tailEnd/>
            </a:ln>
          </p:spPr>
          <p:txBody>
            <a:bodyPr lIns="0" tIns="0" rIns="0" bIns="0"/>
            <a:lstStyle/>
            <a:p>
              <a:endParaRPr lang="en-US"/>
            </a:p>
          </p:txBody>
        </p:sp>
        <p:sp>
          <p:nvSpPr>
            <p:cNvPr id="85034" name="Rectangle 11"/>
            <p:cNvSpPr>
              <a:spLocks/>
            </p:cNvSpPr>
            <p:nvPr/>
          </p:nvSpPr>
          <p:spPr bwMode="auto">
            <a:xfrm>
              <a:off x="51" y="8"/>
              <a:ext cx="329"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sun</a:t>
              </a:r>
            </a:p>
          </p:txBody>
        </p:sp>
      </p:grpSp>
      <p:grpSp>
        <p:nvGrpSpPr>
          <p:cNvPr id="85000" name="Group 15"/>
          <p:cNvGrpSpPr>
            <a:grpSpLocks/>
          </p:cNvGrpSpPr>
          <p:nvPr/>
        </p:nvGrpSpPr>
        <p:grpSpPr bwMode="auto">
          <a:xfrm>
            <a:off x="3124200" y="2743200"/>
            <a:ext cx="685800" cy="381000"/>
            <a:chOff x="0" y="0"/>
            <a:chExt cx="432" cy="240"/>
          </a:xfrm>
        </p:grpSpPr>
        <p:sp>
          <p:nvSpPr>
            <p:cNvPr id="85031" name="Rectangle 13"/>
            <p:cNvSpPr>
              <a:spLocks/>
            </p:cNvSpPr>
            <p:nvPr/>
          </p:nvSpPr>
          <p:spPr bwMode="auto">
            <a:xfrm>
              <a:off x="0" y="0"/>
              <a:ext cx="432" cy="24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85032" name="Rectangle 14"/>
            <p:cNvSpPr>
              <a:spLocks/>
            </p:cNvSpPr>
            <p:nvPr/>
          </p:nvSpPr>
          <p:spPr bwMode="auto">
            <a:xfrm>
              <a:off x="47" y="8"/>
              <a:ext cx="33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rain</a:t>
              </a:r>
            </a:p>
          </p:txBody>
        </p:sp>
      </p:grpSp>
      <p:grpSp>
        <p:nvGrpSpPr>
          <p:cNvPr id="85001" name="Group 18"/>
          <p:cNvGrpSpPr>
            <a:grpSpLocks/>
          </p:cNvGrpSpPr>
          <p:nvPr/>
        </p:nvGrpSpPr>
        <p:grpSpPr bwMode="auto">
          <a:xfrm>
            <a:off x="4648200" y="2057400"/>
            <a:ext cx="685800" cy="381000"/>
            <a:chOff x="0" y="0"/>
            <a:chExt cx="432" cy="240"/>
          </a:xfrm>
        </p:grpSpPr>
        <p:sp>
          <p:nvSpPr>
            <p:cNvPr id="85029" name="Rectangle 16"/>
            <p:cNvSpPr>
              <a:spLocks/>
            </p:cNvSpPr>
            <p:nvPr/>
          </p:nvSpPr>
          <p:spPr bwMode="auto">
            <a:xfrm>
              <a:off x="0" y="0"/>
              <a:ext cx="432" cy="240"/>
            </a:xfrm>
            <a:prstGeom prst="rect">
              <a:avLst/>
            </a:prstGeom>
            <a:solidFill>
              <a:srgbClr val="FFCC00"/>
            </a:solidFill>
            <a:ln w="9525">
              <a:solidFill>
                <a:schemeClr val="tx1"/>
              </a:solidFill>
              <a:round/>
              <a:headEnd/>
              <a:tailEnd/>
            </a:ln>
          </p:spPr>
          <p:txBody>
            <a:bodyPr lIns="0" tIns="0" rIns="0" bIns="0"/>
            <a:lstStyle/>
            <a:p>
              <a:endParaRPr lang="en-US"/>
            </a:p>
          </p:txBody>
        </p:sp>
        <p:sp>
          <p:nvSpPr>
            <p:cNvPr id="85030" name="Rectangle 17"/>
            <p:cNvSpPr>
              <a:spLocks/>
            </p:cNvSpPr>
            <p:nvPr/>
          </p:nvSpPr>
          <p:spPr bwMode="auto">
            <a:xfrm>
              <a:off x="51" y="8"/>
              <a:ext cx="329"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sun</a:t>
              </a:r>
            </a:p>
          </p:txBody>
        </p:sp>
      </p:grpSp>
      <p:grpSp>
        <p:nvGrpSpPr>
          <p:cNvPr id="85002" name="Group 21"/>
          <p:cNvGrpSpPr>
            <a:grpSpLocks/>
          </p:cNvGrpSpPr>
          <p:nvPr/>
        </p:nvGrpSpPr>
        <p:grpSpPr bwMode="auto">
          <a:xfrm>
            <a:off x="4648200" y="2743200"/>
            <a:ext cx="685800" cy="381000"/>
            <a:chOff x="0" y="0"/>
            <a:chExt cx="432" cy="240"/>
          </a:xfrm>
        </p:grpSpPr>
        <p:sp>
          <p:nvSpPr>
            <p:cNvPr id="85027" name="Rectangle 19"/>
            <p:cNvSpPr>
              <a:spLocks/>
            </p:cNvSpPr>
            <p:nvPr/>
          </p:nvSpPr>
          <p:spPr bwMode="auto">
            <a:xfrm>
              <a:off x="0" y="0"/>
              <a:ext cx="432" cy="24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85028" name="Rectangle 20"/>
            <p:cNvSpPr>
              <a:spLocks/>
            </p:cNvSpPr>
            <p:nvPr/>
          </p:nvSpPr>
          <p:spPr bwMode="auto">
            <a:xfrm>
              <a:off x="47" y="8"/>
              <a:ext cx="33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rain</a:t>
              </a:r>
            </a:p>
          </p:txBody>
        </p:sp>
      </p:grpSp>
      <p:grpSp>
        <p:nvGrpSpPr>
          <p:cNvPr id="85003" name="Group 24"/>
          <p:cNvGrpSpPr>
            <a:grpSpLocks/>
          </p:cNvGrpSpPr>
          <p:nvPr/>
        </p:nvGrpSpPr>
        <p:grpSpPr bwMode="auto">
          <a:xfrm>
            <a:off x="6172200" y="2057400"/>
            <a:ext cx="685800" cy="381000"/>
            <a:chOff x="0" y="0"/>
            <a:chExt cx="432" cy="240"/>
          </a:xfrm>
        </p:grpSpPr>
        <p:sp>
          <p:nvSpPr>
            <p:cNvPr id="85025" name="Rectangle 22"/>
            <p:cNvSpPr>
              <a:spLocks/>
            </p:cNvSpPr>
            <p:nvPr/>
          </p:nvSpPr>
          <p:spPr bwMode="auto">
            <a:xfrm>
              <a:off x="0" y="0"/>
              <a:ext cx="432" cy="240"/>
            </a:xfrm>
            <a:prstGeom prst="rect">
              <a:avLst/>
            </a:prstGeom>
            <a:solidFill>
              <a:srgbClr val="FFCC00"/>
            </a:solidFill>
            <a:ln w="9525">
              <a:solidFill>
                <a:schemeClr val="tx1"/>
              </a:solidFill>
              <a:round/>
              <a:headEnd/>
              <a:tailEnd/>
            </a:ln>
          </p:spPr>
          <p:txBody>
            <a:bodyPr lIns="0" tIns="0" rIns="0" bIns="0"/>
            <a:lstStyle/>
            <a:p>
              <a:endParaRPr lang="en-US"/>
            </a:p>
          </p:txBody>
        </p:sp>
        <p:sp>
          <p:nvSpPr>
            <p:cNvPr id="85026" name="Rectangle 23"/>
            <p:cNvSpPr>
              <a:spLocks/>
            </p:cNvSpPr>
            <p:nvPr/>
          </p:nvSpPr>
          <p:spPr bwMode="auto">
            <a:xfrm>
              <a:off x="51" y="8"/>
              <a:ext cx="329"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sun</a:t>
              </a:r>
            </a:p>
          </p:txBody>
        </p:sp>
      </p:grpSp>
      <p:grpSp>
        <p:nvGrpSpPr>
          <p:cNvPr id="85004" name="Group 27"/>
          <p:cNvGrpSpPr>
            <a:grpSpLocks/>
          </p:cNvGrpSpPr>
          <p:nvPr/>
        </p:nvGrpSpPr>
        <p:grpSpPr bwMode="auto">
          <a:xfrm>
            <a:off x="6172200" y="2743200"/>
            <a:ext cx="685800" cy="381000"/>
            <a:chOff x="0" y="0"/>
            <a:chExt cx="432" cy="240"/>
          </a:xfrm>
        </p:grpSpPr>
        <p:sp>
          <p:nvSpPr>
            <p:cNvPr id="85023" name="Rectangle 25"/>
            <p:cNvSpPr>
              <a:spLocks/>
            </p:cNvSpPr>
            <p:nvPr/>
          </p:nvSpPr>
          <p:spPr bwMode="auto">
            <a:xfrm>
              <a:off x="0" y="0"/>
              <a:ext cx="432" cy="24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85024" name="Rectangle 26"/>
            <p:cNvSpPr>
              <a:spLocks/>
            </p:cNvSpPr>
            <p:nvPr/>
          </p:nvSpPr>
          <p:spPr bwMode="auto">
            <a:xfrm>
              <a:off x="47" y="8"/>
              <a:ext cx="33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rain</a:t>
              </a:r>
            </a:p>
          </p:txBody>
        </p:sp>
      </p:grpSp>
      <p:cxnSp>
        <p:nvCxnSpPr>
          <p:cNvPr id="85005" name="AutoShape 28"/>
          <p:cNvCxnSpPr>
            <a:cxnSpLocks noChangeShapeType="1"/>
          </p:cNvCxnSpPr>
          <p:nvPr/>
        </p:nvCxnSpPr>
        <p:spPr bwMode="auto">
          <a:xfrm rot="10800000" flipH="1">
            <a:off x="2019300" y="2247900"/>
            <a:ext cx="1447800" cy="0"/>
          </a:xfrm>
          <a:prstGeom prst="straightConnector1">
            <a:avLst/>
          </a:prstGeom>
          <a:noFill/>
          <a:ln w="28575">
            <a:solidFill>
              <a:schemeClr val="tx1"/>
            </a:solidFill>
            <a:round/>
            <a:headEnd/>
            <a:tailEnd type="triangle" w="med" len="med"/>
          </a:ln>
        </p:spPr>
      </p:cxnSp>
      <p:cxnSp>
        <p:nvCxnSpPr>
          <p:cNvPr id="85006" name="AutoShape 29"/>
          <p:cNvCxnSpPr>
            <a:cxnSpLocks noChangeShapeType="1"/>
          </p:cNvCxnSpPr>
          <p:nvPr/>
        </p:nvCxnSpPr>
        <p:spPr bwMode="auto">
          <a:xfrm>
            <a:off x="2019300" y="2247900"/>
            <a:ext cx="1447800" cy="685800"/>
          </a:xfrm>
          <a:prstGeom prst="straightConnector1">
            <a:avLst/>
          </a:prstGeom>
          <a:noFill/>
          <a:ln w="9525">
            <a:solidFill>
              <a:schemeClr val="tx1"/>
            </a:solidFill>
            <a:round/>
            <a:headEnd/>
            <a:tailEnd type="triangle" w="med" len="med"/>
          </a:ln>
        </p:spPr>
      </p:cxnSp>
      <p:cxnSp>
        <p:nvCxnSpPr>
          <p:cNvPr id="85007" name="AutoShape 30"/>
          <p:cNvCxnSpPr>
            <a:cxnSpLocks noChangeShapeType="1"/>
          </p:cNvCxnSpPr>
          <p:nvPr/>
        </p:nvCxnSpPr>
        <p:spPr bwMode="auto">
          <a:xfrm rot="10800000" flipH="1">
            <a:off x="2019300" y="2247900"/>
            <a:ext cx="1447800" cy="685800"/>
          </a:xfrm>
          <a:prstGeom prst="straightConnector1">
            <a:avLst/>
          </a:prstGeom>
          <a:noFill/>
          <a:ln w="9525">
            <a:solidFill>
              <a:schemeClr val="tx1"/>
            </a:solidFill>
            <a:round/>
            <a:headEnd/>
            <a:tailEnd type="triangle" w="med" len="med"/>
          </a:ln>
        </p:spPr>
      </p:cxnSp>
      <p:cxnSp>
        <p:nvCxnSpPr>
          <p:cNvPr id="85008" name="AutoShape 31"/>
          <p:cNvCxnSpPr>
            <a:cxnSpLocks noChangeShapeType="1"/>
          </p:cNvCxnSpPr>
          <p:nvPr/>
        </p:nvCxnSpPr>
        <p:spPr bwMode="auto">
          <a:xfrm rot="10800000" flipH="1">
            <a:off x="2019300" y="2933700"/>
            <a:ext cx="1447800" cy="0"/>
          </a:xfrm>
          <a:prstGeom prst="straightConnector1">
            <a:avLst/>
          </a:prstGeom>
          <a:noFill/>
          <a:ln w="28575">
            <a:solidFill>
              <a:schemeClr val="tx1"/>
            </a:solidFill>
            <a:round/>
            <a:headEnd/>
            <a:tailEnd type="triangle" w="med" len="med"/>
          </a:ln>
        </p:spPr>
      </p:cxnSp>
      <p:cxnSp>
        <p:nvCxnSpPr>
          <p:cNvPr id="85009" name="AutoShape 32"/>
          <p:cNvCxnSpPr>
            <a:cxnSpLocks noChangeShapeType="1"/>
          </p:cNvCxnSpPr>
          <p:nvPr/>
        </p:nvCxnSpPr>
        <p:spPr bwMode="auto">
          <a:xfrm rot="10800000" flipH="1">
            <a:off x="3467100" y="2247900"/>
            <a:ext cx="1524000" cy="0"/>
          </a:xfrm>
          <a:prstGeom prst="straightConnector1">
            <a:avLst/>
          </a:prstGeom>
          <a:noFill/>
          <a:ln w="28575">
            <a:solidFill>
              <a:schemeClr val="tx1"/>
            </a:solidFill>
            <a:round/>
            <a:headEnd/>
            <a:tailEnd type="triangle" w="med" len="med"/>
          </a:ln>
        </p:spPr>
      </p:cxnSp>
      <p:cxnSp>
        <p:nvCxnSpPr>
          <p:cNvPr id="85010" name="AutoShape 33"/>
          <p:cNvCxnSpPr>
            <a:cxnSpLocks noChangeShapeType="1"/>
          </p:cNvCxnSpPr>
          <p:nvPr/>
        </p:nvCxnSpPr>
        <p:spPr bwMode="auto">
          <a:xfrm>
            <a:off x="3467100" y="2247900"/>
            <a:ext cx="1524000" cy="685800"/>
          </a:xfrm>
          <a:prstGeom prst="straightConnector1">
            <a:avLst/>
          </a:prstGeom>
          <a:noFill/>
          <a:ln w="9525">
            <a:solidFill>
              <a:schemeClr val="tx1"/>
            </a:solidFill>
            <a:round/>
            <a:headEnd/>
            <a:tailEnd type="triangle" w="med" len="med"/>
          </a:ln>
        </p:spPr>
      </p:cxnSp>
      <p:cxnSp>
        <p:nvCxnSpPr>
          <p:cNvPr id="85011" name="AutoShape 34"/>
          <p:cNvCxnSpPr>
            <a:cxnSpLocks noChangeShapeType="1"/>
          </p:cNvCxnSpPr>
          <p:nvPr/>
        </p:nvCxnSpPr>
        <p:spPr bwMode="auto">
          <a:xfrm rot="10800000" flipH="1">
            <a:off x="3467100" y="2247900"/>
            <a:ext cx="1524000" cy="685800"/>
          </a:xfrm>
          <a:prstGeom prst="straightConnector1">
            <a:avLst/>
          </a:prstGeom>
          <a:noFill/>
          <a:ln w="9525">
            <a:solidFill>
              <a:schemeClr val="tx1"/>
            </a:solidFill>
            <a:round/>
            <a:headEnd/>
            <a:tailEnd type="triangle" w="med" len="med"/>
          </a:ln>
        </p:spPr>
      </p:cxnSp>
      <p:cxnSp>
        <p:nvCxnSpPr>
          <p:cNvPr id="85012" name="AutoShape 35"/>
          <p:cNvCxnSpPr>
            <a:cxnSpLocks noChangeShapeType="1"/>
          </p:cNvCxnSpPr>
          <p:nvPr/>
        </p:nvCxnSpPr>
        <p:spPr bwMode="auto">
          <a:xfrm rot="10800000" flipH="1">
            <a:off x="3467100" y="2933700"/>
            <a:ext cx="1524000" cy="0"/>
          </a:xfrm>
          <a:prstGeom prst="straightConnector1">
            <a:avLst/>
          </a:prstGeom>
          <a:noFill/>
          <a:ln w="28575">
            <a:solidFill>
              <a:schemeClr val="tx1"/>
            </a:solidFill>
            <a:round/>
            <a:headEnd/>
            <a:tailEnd type="triangle" w="med" len="med"/>
          </a:ln>
        </p:spPr>
      </p:cxnSp>
      <p:cxnSp>
        <p:nvCxnSpPr>
          <p:cNvPr id="85013" name="AutoShape 36"/>
          <p:cNvCxnSpPr>
            <a:cxnSpLocks noChangeShapeType="1"/>
          </p:cNvCxnSpPr>
          <p:nvPr/>
        </p:nvCxnSpPr>
        <p:spPr bwMode="auto">
          <a:xfrm rot="10800000" flipH="1">
            <a:off x="4991100" y="2247900"/>
            <a:ext cx="1524000" cy="0"/>
          </a:xfrm>
          <a:prstGeom prst="straightConnector1">
            <a:avLst/>
          </a:prstGeom>
          <a:noFill/>
          <a:ln w="28575">
            <a:solidFill>
              <a:schemeClr val="tx1"/>
            </a:solidFill>
            <a:round/>
            <a:headEnd/>
            <a:tailEnd type="triangle" w="med" len="med"/>
          </a:ln>
        </p:spPr>
      </p:cxnSp>
      <p:cxnSp>
        <p:nvCxnSpPr>
          <p:cNvPr id="85014" name="AutoShape 37"/>
          <p:cNvCxnSpPr>
            <a:cxnSpLocks noChangeShapeType="1"/>
          </p:cNvCxnSpPr>
          <p:nvPr/>
        </p:nvCxnSpPr>
        <p:spPr bwMode="auto">
          <a:xfrm>
            <a:off x="4991100" y="2247900"/>
            <a:ext cx="1524000" cy="685800"/>
          </a:xfrm>
          <a:prstGeom prst="straightConnector1">
            <a:avLst/>
          </a:prstGeom>
          <a:noFill/>
          <a:ln w="9525">
            <a:solidFill>
              <a:schemeClr val="tx1"/>
            </a:solidFill>
            <a:round/>
            <a:headEnd/>
            <a:tailEnd type="triangle" w="med" len="med"/>
          </a:ln>
        </p:spPr>
      </p:cxnSp>
      <p:cxnSp>
        <p:nvCxnSpPr>
          <p:cNvPr id="85015" name="AutoShape 38"/>
          <p:cNvCxnSpPr>
            <a:cxnSpLocks noChangeShapeType="1"/>
          </p:cNvCxnSpPr>
          <p:nvPr/>
        </p:nvCxnSpPr>
        <p:spPr bwMode="auto">
          <a:xfrm rot="10800000" flipH="1">
            <a:off x="4991100" y="2247900"/>
            <a:ext cx="1524000" cy="685800"/>
          </a:xfrm>
          <a:prstGeom prst="straightConnector1">
            <a:avLst/>
          </a:prstGeom>
          <a:noFill/>
          <a:ln w="9525">
            <a:solidFill>
              <a:schemeClr val="tx1"/>
            </a:solidFill>
            <a:round/>
            <a:headEnd/>
            <a:tailEnd type="triangle" w="med" len="med"/>
          </a:ln>
        </p:spPr>
      </p:cxnSp>
      <p:cxnSp>
        <p:nvCxnSpPr>
          <p:cNvPr id="85016" name="AutoShape 39"/>
          <p:cNvCxnSpPr>
            <a:cxnSpLocks noChangeShapeType="1"/>
          </p:cNvCxnSpPr>
          <p:nvPr/>
        </p:nvCxnSpPr>
        <p:spPr bwMode="auto">
          <a:xfrm rot="10800000" flipH="1">
            <a:off x="4991100" y="2933700"/>
            <a:ext cx="1524000" cy="0"/>
          </a:xfrm>
          <a:prstGeom prst="straightConnector1">
            <a:avLst/>
          </a:prstGeom>
          <a:noFill/>
          <a:ln w="28575">
            <a:solidFill>
              <a:schemeClr val="tx1"/>
            </a:solidFill>
            <a:round/>
            <a:headEnd/>
            <a:tailEnd type="triangle" w="med" len="med"/>
          </a:ln>
        </p:spPr>
      </p:cxnSp>
      <p:pic>
        <p:nvPicPr>
          <p:cNvPr id="85017" name="Picture 40"/>
          <p:cNvPicPr>
            <a:picLocks noChangeArrowheads="1"/>
          </p:cNvPicPr>
          <p:nvPr/>
        </p:nvPicPr>
        <p:blipFill>
          <a:blip r:embed="rId3" cstate="print"/>
          <a:srcRect/>
          <a:stretch>
            <a:fillRect/>
          </a:stretch>
        </p:blipFill>
        <p:spPr bwMode="auto">
          <a:xfrm>
            <a:off x="5867400" y="4286250"/>
            <a:ext cx="1411288" cy="209550"/>
          </a:xfrm>
          <a:prstGeom prst="rect">
            <a:avLst/>
          </a:prstGeom>
          <a:noFill/>
          <a:ln w="9525">
            <a:noFill/>
            <a:miter lim="800000"/>
            <a:headEnd/>
            <a:tailEnd/>
          </a:ln>
        </p:spPr>
      </p:pic>
      <p:pic>
        <p:nvPicPr>
          <p:cNvPr id="85018" name="Picture 41"/>
          <p:cNvPicPr>
            <a:picLocks noChangeArrowheads="1"/>
          </p:cNvPicPr>
          <p:nvPr/>
        </p:nvPicPr>
        <p:blipFill>
          <a:blip r:embed="rId4" cstate="print"/>
          <a:srcRect/>
          <a:stretch>
            <a:fillRect/>
          </a:stretch>
        </p:blipFill>
        <p:spPr bwMode="auto">
          <a:xfrm>
            <a:off x="1905000" y="3505200"/>
            <a:ext cx="390525" cy="269875"/>
          </a:xfrm>
          <a:prstGeom prst="rect">
            <a:avLst/>
          </a:prstGeom>
          <a:noFill/>
          <a:ln w="9525">
            <a:noFill/>
            <a:miter lim="800000"/>
            <a:headEnd/>
            <a:tailEnd/>
          </a:ln>
        </p:spPr>
      </p:pic>
      <p:pic>
        <p:nvPicPr>
          <p:cNvPr id="85019" name="Picture 42"/>
          <p:cNvPicPr>
            <a:picLocks noChangeArrowheads="1"/>
          </p:cNvPicPr>
          <p:nvPr/>
        </p:nvPicPr>
        <p:blipFill>
          <a:blip r:embed="rId5" cstate="print"/>
          <a:srcRect/>
          <a:stretch>
            <a:fillRect/>
          </a:stretch>
        </p:blipFill>
        <p:spPr bwMode="auto">
          <a:xfrm>
            <a:off x="3268663" y="3505200"/>
            <a:ext cx="404812" cy="269875"/>
          </a:xfrm>
          <a:prstGeom prst="rect">
            <a:avLst/>
          </a:prstGeom>
          <a:noFill/>
          <a:ln w="9525">
            <a:noFill/>
            <a:miter lim="800000"/>
            <a:headEnd/>
            <a:tailEnd/>
          </a:ln>
        </p:spPr>
      </p:pic>
      <p:pic>
        <p:nvPicPr>
          <p:cNvPr id="85020" name="Picture 43"/>
          <p:cNvPicPr>
            <a:picLocks noChangeArrowheads="1"/>
          </p:cNvPicPr>
          <p:nvPr/>
        </p:nvPicPr>
        <p:blipFill>
          <a:blip r:embed="rId6" cstate="print"/>
          <a:srcRect/>
          <a:stretch>
            <a:fillRect/>
          </a:stretch>
        </p:blipFill>
        <p:spPr bwMode="auto">
          <a:xfrm>
            <a:off x="6280150" y="3505200"/>
            <a:ext cx="493713" cy="285750"/>
          </a:xfrm>
          <a:prstGeom prst="rect">
            <a:avLst/>
          </a:prstGeom>
          <a:noFill/>
          <a:ln w="9525">
            <a:noFill/>
            <a:miter lim="800000"/>
            <a:headEnd/>
            <a:tailEnd/>
          </a:ln>
        </p:spPr>
      </p:pic>
      <p:pic>
        <p:nvPicPr>
          <p:cNvPr id="85021" name="Picture 44"/>
          <p:cNvPicPr>
            <a:picLocks noChangeArrowheads="1"/>
          </p:cNvPicPr>
          <p:nvPr/>
        </p:nvPicPr>
        <p:blipFill>
          <a:blip r:embed="rId7" cstate="print"/>
          <a:srcRect/>
          <a:stretch>
            <a:fillRect/>
          </a:stretch>
        </p:blipFill>
        <p:spPr bwMode="auto">
          <a:xfrm>
            <a:off x="4806950" y="3581400"/>
            <a:ext cx="330200" cy="60325"/>
          </a:xfrm>
          <a:prstGeom prst="rect">
            <a:avLst/>
          </a:prstGeom>
          <a:noFill/>
          <a:ln w="9525">
            <a:noFill/>
            <a:miter lim="800000"/>
            <a:headEnd/>
            <a:tailEnd/>
          </a:ln>
        </p:spPr>
      </p:pic>
      <p:pic>
        <p:nvPicPr>
          <p:cNvPr id="85022" name="Picture 45"/>
          <p:cNvPicPr>
            <a:picLocks noChangeArrowheads="1"/>
          </p:cNvPicPr>
          <p:nvPr/>
        </p:nvPicPr>
        <p:blipFill>
          <a:blip r:embed="rId8" cstate="print"/>
          <a:srcRect/>
          <a:stretch>
            <a:fillRect/>
          </a:stretch>
        </p:blipFill>
        <p:spPr bwMode="auto">
          <a:xfrm>
            <a:off x="3810000" y="4686300"/>
            <a:ext cx="2654300" cy="314325"/>
          </a:xfrm>
          <a:prstGeom prst="rect">
            <a:avLst/>
          </a:prstGeom>
          <a:noFill/>
          <a:ln w="9525">
            <a:noFill/>
            <a:miter lim="800000"/>
            <a:headEnd/>
            <a:tailEnd/>
          </a:ln>
        </p:spPr>
      </p:pic>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8"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86019" name="Rectangle 2"/>
          <p:cNvSpPr>
            <a:spLocks noGrp="1" noChangeArrowheads="1"/>
          </p:cNvSpPr>
          <p:nvPr>
            <p:ph type="title"/>
          </p:nvPr>
        </p:nvSpPr>
        <p:spPr/>
        <p:txBody>
          <a:bodyPr rIns="132080"/>
          <a:lstStyle/>
          <a:p>
            <a:pPr indent="0" eaLnBrk="1" hangingPunct="1"/>
            <a:r>
              <a:rPr lang="en-US" smtClean="0"/>
              <a:t>Viterbi Algorithm</a:t>
            </a:r>
          </a:p>
        </p:txBody>
      </p:sp>
      <p:pic>
        <p:nvPicPr>
          <p:cNvPr id="86020" name="Picture 3"/>
          <p:cNvPicPr>
            <a:picLocks noChangeArrowheads="1"/>
          </p:cNvPicPr>
          <p:nvPr/>
        </p:nvPicPr>
        <p:blipFill>
          <a:blip r:embed="rId3" cstate="print"/>
          <a:srcRect/>
          <a:stretch>
            <a:fillRect/>
          </a:stretch>
        </p:blipFill>
        <p:spPr bwMode="auto">
          <a:xfrm>
            <a:off x="1182688" y="3200400"/>
            <a:ext cx="7656512" cy="511175"/>
          </a:xfrm>
          <a:prstGeom prst="rect">
            <a:avLst/>
          </a:prstGeom>
          <a:noFill/>
          <a:ln w="9525">
            <a:noFill/>
            <a:miter lim="800000"/>
            <a:headEnd/>
            <a:tailEnd/>
          </a:ln>
        </p:spPr>
      </p:pic>
      <p:pic>
        <p:nvPicPr>
          <p:cNvPr id="86021" name="Picture 4"/>
          <p:cNvPicPr>
            <a:picLocks noChangeArrowheads="1"/>
          </p:cNvPicPr>
          <p:nvPr/>
        </p:nvPicPr>
        <p:blipFill>
          <a:blip r:embed="rId4" cstate="print"/>
          <a:srcRect/>
          <a:stretch>
            <a:fillRect/>
          </a:stretch>
        </p:blipFill>
        <p:spPr bwMode="auto">
          <a:xfrm>
            <a:off x="914400" y="3968750"/>
            <a:ext cx="4564063" cy="450850"/>
          </a:xfrm>
          <a:prstGeom prst="rect">
            <a:avLst/>
          </a:prstGeom>
          <a:noFill/>
          <a:ln w="9525">
            <a:noFill/>
            <a:miter lim="800000"/>
            <a:headEnd/>
            <a:tailEnd/>
          </a:ln>
        </p:spPr>
      </p:pic>
      <p:pic>
        <p:nvPicPr>
          <p:cNvPr id="87045" name="Picture 5"/>
          <p:cNvPicPr>
            <a:picLocks noChangeArrowheads="1"/>
          </p:cNvPicPr>
          <p:nvPr/>
        </p:nvPicPr>
        <p:blipFill>
          <a:blip r:embed="rId5" cstate="print"/>
          <a:srcRect/>
          <a:stretch>
            <a:fillRect/>
          </a:stretch>
        </p:blipFill>
        <p:spPr bwMode="auto">
          <a:xfrm>
            <a:off x="1890713" y="4648200"/>
            <a:ext cx="6230937" cy="450850"/>
          </a:xfrm>
          <a:prstGeom prst="rect">
            <a:avLst/>
          </a:prstGeom>
          <a:noFill/>
          <a:ln w="9525">
            <a:noFill/>
            <a:miter lim="800000"/>
            <a:headEnd/>
            <a:tailEnd/>
          </a:ln>
        </p:spPr>
      </p:pic>
      <p:pic>
        <p:nvPicPr>
          <p:cNvPr id="87046" name="Picture 6"/>
          <p:cNvPicPr>
            <a:picLocks noChangeArrowheads="1"/>
          </p:cNvPicPr>
          <p:nvPr/>
        </p:nvPicPr>
        <p:blipFill>
          <a:blip r:embed="rId6" cstate="print"/>
          <a:srcRect/>
          <a:stretch>
            <a:fillRect/>
          </a:stretch>
        </p:blipFill>
        <p:spPr bwMode="auto">
          <a:xfrm>
            <a:off x="1914525" y="5410200"/>
            <a:ext cx="6965950" cy="450850"/>
          </a:xfrm>
          <a:prstGeom prst="rect">
            <a:avLst/>
          </a:prstGeom>
          <a:noFill/>
          <a:ln w="9525">
            <a:noFill/>
            <a:miter lim="800000"/>
            <a:headEnd/>
            <a:tailEnd/>
          </a:ln>
        </p:spPr>
      </p:pic>
      <p:pic>
        <p:nvPicPr>
          <p:cNvPr id="87047" name="Picture 7"/>
          <p:cNvPicPr>
            <a:picLocks noChangeArrowheads="1"/>
          </p:cNvPicPr>
          <p:nvPr/>
        </p:nvPicPr>
        <p:blipFill>
          <a:blip r:embed="rId7" cstate="print"/>
          <a:srcRect/>
          <a:stretch>
            <a:fillRect/>
          </a:stretch>
        </p:blipFill>
        <p:spPr bwMode="auto">
          <a:xfrm>
            <a:off x="1905000" y="6172200"/>
            <a:ext cx="5359400" cy="450850"/>
          </a:xfrm>
          <a:prstGeom prst="rect">
            <a:avLst/>
          </a:prstGeom>
          <a:noFill/>
          <a:ln w="9525">
            <a:noFill/>
            <a:miter lim="800000"/>
            <a:headEnd/>
            <a:tailEnd/>
          </a:ln>
        </p:spPr>
      </p:pic>
      <p:grpSp>
        <p:nvGrpSpPr>
          <p:cNvPr id="86025" name="Group 10"/>
          <p:cNvGrpSpPr>
            <a:grpSpLocks/>
          </p:cNvGrpSpPr>
          <p:nvPr/>
        </p:nvGrpSpPr>
        <p:grpSpPr bwMode="auto">
          <a:xfrm>
            <a:off x="1828800" y="1447800"/>
            <a:ext cx="685800" cy="381000"/>
            <a:chOff x="0" y="0"/>
            <a:chExt cx="432" cy="240"/>
          </a:xfrm>
        </p:grpSpPr>
        <p:sp>
          <p:nvSpPr>
            <p:cNvPr id="86060" name="Rectangle 8"/>
            <p:cNvSpPr>
              <a:spLocks/>
            </p:cNvSpPr>
            <p:nvPr/>
          </p:nvSpPr>
          <p:spPr bwMode="auto">
            <a:xfrm>
              <a:off x="0" y="0"/>
              <a:ext cx="432" cy="240"/>
            </a:xfrm>
            <a:prstGeom prst="rect">
              <a:avLst/>
            </a:prstGeom>
            <a:solidFill>
              <a:srgbClr val="FFCC00"/>
            </a:solidFill>
            <a:ln w="9525">
              <a:solidFill>
                <a:schemeClr val="tx1"/>
              </a:solidFill>
              <a:round/>
              <a:headEnd/>
              <a:tailEnd/>
            </a:ln>
          </p:spPr>
          <p:txBody>
            <a:bodyPr lIns="0" tIns="0" rIns="0" bIns="0"/>
            <a:lstStyle/>
            <a:p>
              <a:endParaRPr lang="en-US"/>
            </a:p>
          </p:txBody>
        </p:sp>
        <p:sp>
          <p:nvSpPr>
            <p:cNvPr id="86061" name="Rectangle 9"/>
            <p:cNvSpPr>
              <a:spLocks/>
            </p:cNvSpPr>
            <p:nvPr/>
          </p:nvSpPr>
          <p:spPr bwMode="auto">
            <a:xfrm>
              <a:off x="51" y="8"/>
              <a:ext cx="329"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sun</a:t>
              </a:r>
            </a:p>
          </p:txBody>
        </p:sp>
      </p:grpSp>
      <p:grpSp>
        <p:nvGrpSpPr>
          <p:cNvPr id="86026" name="Group 13"/>
          <p:cNvGrpSpPr>
            <a:grpSpLocks/>
          </p:cNvGrpSpPr>
          <p:nvPr/>
        </p:nvGrpSpPr>
        <p:grpSpPr bwMode="auto">
          <a:xfrm>
            <a:off x="1828800" y="2133600"/>
            <a:ext cx="685800" cy="381000"/>
            <a:chOff x="0" y="0"/>
            <a:chExt cx="432" cy="240"/>
          </a:xfrm>
        </p:grpSpPr>
        <p:sp>
          <p:nvSpPr>
            <p:cNvPr id="86058" name="Rectangle 11"/>
            <p:cNvSpPr>
              <a:spLocks/>
            </p:cNvSpPr>
            <p:nvPr/>
          </p:nvSpPr>
          <p:spPr bwMode="auto">
            <a:xfrm>
              <a:off x="0" y="0"/>
              <a:ext cx="432" cy="24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86059" name="Rectangle 12"/>
            <p:cNvSpPr>
              <a:spLocks/>
            </p:cNvSpPr>
            <p:nvPr/>
          </p:nvSpPr>
          <p:spPr bwMode="auto">
            <a:xfrm>
              <a:off x="47" y="8"/>
              <a:ext cx="33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rain</a:t>
              </a:r>
            </a:p>
          </p:txBody>
        </p:sp>
      </p:grpSp>
      <p:grpSp>
        <p:nvGrpSpPr>
          <p:cNvPr id="86027" name="Group 16"/>
          <p:cNvGrpSpPr>
            <a:grpSpLocks/>
          </p:cNvGrpSpPr>
          <p:nvPr/>
        </p:nvGrpSpPr>
        <p:grpSpPr bwMode="auto">
          <a:xfrm>
            <a:off x="3276600" y="1447800"/>
            <a:ext cx="685800" cy="381000"/>
            <a:chOff x="0" y="0"/>
            <a:chExt cx="432" cy="240"/>
          </a:xfrm>
        </p:grpSpPr>
        <p:sp>
          <p:nvSpPr>
            <p:cNvPr id="86056" name="Rectangle 14"/>
            <p:cNvSpPr>
              <a:spLocks/>
            </p:cNvSpPr>
            <p:nvPr/>
          </p:nvSpPr>
          <p:spPr bwMode="auto">
            <a:xfrm>
              <a:off x="0" y="0"/>
              <a:ext cx="432" cy="240"/>
            </a:xfrm>
            <a:prstGeom prst="rect">
              <a:avLst/>
            </a:prstGeom>
            <a:solidFill>
              <a:srgbClr val="FFCC00"/>
            </a:solidFill>
            <a:ln w="9525">
              <a:solidFill>
                <a:schemeClr val="tx1"/>
              </a:solidFill>
              <a:round/>
              <a:headEnd/>
              <a:tailEnd/>
            </a:ln>
          </p:spPr>
          <p:txBody>
            <a:bodyPr lIns="0" tIns="0" rIns="0" bIns="0"/>
            <a:lstStyle/>
            <a:p>
              <a:endParaRPr lang="en-US"/>
            </a:p>
          </p:txBody>
        </p:sp>
        <p:sp>
          <p:nvSpPr>
            <p:cNvPr id="86057" name="Rectangle 15"/>
            <p:cNvSpPr>
              <a:spLocks/>
            </p:cNvSpPr>
            <p:nvPr/>
          </p:nvSpPr>
          <p:spPr bwMode="auto">
            <a:xfrm>
              <a:off x="51" y="8"/>
              <a:ext cx="329"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sun</a:t>
              </a:r>
            </a:p>
          </p:txBody>
        </p:sp>
      </p:grpSp>
      <p:grpSp>
        <p:nvGrpSpPr>
          <p:cNvPr id="86028" name="Group 19"/>
          <p:cNvGrpSpPr>
            <a:grpSpLocks/>
          </p:cNvGrpSpPr>
          <p:nvPr/>
        </p:nvGrpSpPr>
        <p:grpSpPr bwMode="auto">
          <a:xfrm>
            <a:off x="3276600" y="2133600"/>
            <a:ext cx="685800" cy="381000"/>
            <a:chOff x="0" y="0"/>
            <a:chExt cx="432" cy="240"/>
          </a:xfrm>
        </p:grpSpPr>
        <p:sp>
          <p:nvSpPr>
            <p:cNvPr id="86054" name="Rectangle 17"/>
            <p:cNvSpPr>
              <a:spLocks/>
            </p:cNvSpPr>
            <p:nvPr/>
          </p:nvSpPr>
          <p:spPr bwMode="auto">
            <a:xfrm>
              <a:off x="0" y="0"/>
              <a:ext cx="432" cy="24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86055" name="Rectangle 18"/>
            <p:cNvSpPr>
              <a:spLocks/>
            </p:cNvSpPr>
            <p:nvPr/>
          </p:nvSpPr>
          <p:spPr bwMode="auto">
            <a:xfrm>
              <a:off x="47" y="8"/>
              <a:ext cx="33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rain</a:t>
              </a:r>
            </a:p>
          </p:txBody>
        </p:sp>
      </p:grpSp>
      <p:grpSp>
        <p:nvGrpSpPr>
          <p:cNvPr id="86029" name="Group 22"/>
          <p:cNvGrpSpPr>
            <a:grpSpLocks/>
          </p:cNvGrpSpPr>
          <p:nvPr/>
        </p:nvGrpSpPr>
        <p:grpSpPr bwMode="auto">
          <a:xfrm>
            <a:off x="4800600" y="1447800"/>
            <a:ext cx="685800" cy="381000"/>
            <a:chOff x="0" y="0"/>
            <a:chExt cx="432" cy="240"/>
          </a:xfrm>
        </p:grpSpPr>
        <p:sp>
          <p:nvSpPr>
            <p:cNvPr id="86052" name="Rectangle 20"/>
            <p:cNvSpPr>
              <a:spLocks/>
            </p:cNvSpPr>
            <p:nvPr/>
          </p:nvSpPr>
          <p:spPr bwMode="auto">
            <a:xfrm>
              <a:off x="0" y="0"/>
              <a:ext cx="432" cy="240"/>
            </a:xfrm>
            <a:prstGeom prst="rect">
              <a:avLst/>
            </a:prstGeom>
            <a:solidFill>
              <a:srgbClr val="FFCC00"/>
            </a:solidFill>
            <a:ln w="9525">
              <a:solidFill>
                <a:schemeClr val="tx1"/>
              </a:solidFill>
              <a:round/>
              <a:headEnd/>
              <a:tailEnd/>
            </a:ln>
          </p:spPr>
          <p:txBody>
            <a:bodyPr lIns="0" tIns="0" rIns="0" bIns="0"/>
            <a:lstStyle/>
            <a:p>
              <a:endParaRPr lang="en-US"/>
            </a:p>
          </p:txBody>
        </p:sp>
        <p:sp>
          <p:nvSpPr>
            <p:cNvPr id="86053" name="Rectangle 21"/>
            <p:cNvSpPr>
              <a:spLocks/>
            </p:cNvSpPr>
            <p:nvPr/>
          </p:nvSpPr>
          <p:spPr bwMode="auto">
            <a:xfrm>
              <a:off x="51" y="8"/>
              <a:ext cx="329"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sun</a:t>
              </a:r>
            </a:p>
          </p:txBody>
        </p:sp>
      </p:grpSp>
      <p:grpSp>
        <p:nvGrpSpPr>
          <p:cNvPr id="86030" name="Group 25"/>
          <p:cNvGrpSpPr>
            <a:grpSpLocks/>
          </p:cNvGrpSpPr>
          <p:nvPr/>
        </p:nvGrpSpPr>
        <p:grpSpPr bwMode="auto">
          <a:xfrm>
            <a:off x="4800600" y="2133600"/>
            <a:ext cx="685800" cy="381000"/>
            <a:chOff x="0" y="0"/>
            <a:chExt cx="432" cy="240"/>
          </a:xfrm>
        </p:grpSpPr>
        <p:sp>
          <p:nvSpPr>
            <p:cNvPr id="86050" name="Rectangle 23"/>
            <p:cNvSpPr>
              <a:spLocks/>
            </p:cNvSpPr>
            <p:nvPr/>
          </p:nvSpPr>
          <p:spPr bwMode="auto">
            <a:xfrm>
              <a:off x="0" y="0"/>
              <a:ext cx="432" cy="24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86051" name="Rectangle 24"/>
            <p:cNvSpPr>
              <a:spLocks/>
            </p:cNvSpPr>
            <p:nvPr/>
          </p:nvSpPr>
          <p:spPr bwMode="auto">
            <a:xfrm>
              <a:off x="47" y="8"/>
              <a:ext cx="33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rain</a:t>
              </a:r>
            </a:p>
          </p:txBody>
        </p:sp>
      </p:grpSp>
      <p:grpSp>
        <p:nvGrpSpPr>
          <p:cNvPr id="86031" name="Group 28"/>
          <p:cNvGrpSpPr>
            <a:grpSpLocks/>
          </p:cNvGrpSpPr>
          <p:nvPr/>
        </p:nvGrpSpPr>
        <p:grpSpPr bwMode="auto">
          <a:xfrm>
            <a:off x="6324600" y="1447800"/>
            <a:ext cx="685800" cy="381000"/>
            <a:chOff x="0" y="0"/>
            <a:chExt cx="432" cy="240"/>
          </a:xfrm>
        </p:grpSpPr>
        <p:sp>
          <p:nvSpPr>
            <p:cNvPr id="86048" name="Rectangle 26"/>
            <p:cNvSpPr>
              <a:spLocks/>
            </p:cNvSpPr>
            <p:nvPr/>
          </p:nvSpPr>
          <p:spPr bwMode="auto">
            <a:xfrm>
              <a:off x="0" y="0"/>
              <a:ext cx="432" cy="240"/>
            </a:xfrm>
            <a:prstGeom prst="rect">
              <a:avLst/>
            </a:prstGeom>
            <a:solidFill>
              <a:srgbClr val="FFCC00"/>
            </a:solidFill>
            <a:ln w="9525">
              <a:solidFill>
                <a:schemeClr val="tx1"/>
              </a:solidFill>
              <a:round/>
              <a:headEnd/>
              <a:tailEnd/>
            </a:ln>
          </p:spPr>
          <p:txBody>
            <a:bodyPr lIns="0" tIns="0" rIns="0" bIns="0"/>
            <a:lstStyle/>
            <a:p>
              <a:endParaRPr lang="en-US"/>
            </a:p>
          </p:txBody>
        </p:sp>
        <p:sp>
          <p:nvSpPr>
            <p:cNvPr id="86049" name="Rectangle 27"/>
            <p:cNvSpPr>
              <a:spLocks/>
            </p:cNvSpPr>
            <p:nvPr/>
          </p:nvSpPr>
          <p:spPr bwMode="auto">
            <a:xfrm>
              <a:off x="51" y="8"/>
              <a:ext cx="329"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sun</a:t>
              </a:r>
            </a:p>
          </p:txBody>
        </p:sp>
      </p:grpSp>
      <p:grpSp>
        <p:nvGrpSpPr>
          <p:cNvPr id="86032" name="Group 31"/>
          <p:cNvGrpSpPr>
            <a:grpSpLocks/>
          </p:cNvGrpSpPr>
          <p:nvPr/>
        </p:nvGrpSpPr>
        <p:grpSpPr bwMode="auto">
          <a:xfrm>
            <a:off x="6324600" y="2133600"/>
            <a:ext cx="685800" cy="381000"/>
            <a:chOff x="0" y="0"/>
            <a:chExt cx="432" cy="240"/>
          </a:xfrm>
        </p:grpSpPr>
        <p:sp>
          <p:nvSpPr>
            <p:cNvPr id="86046" name="Rectangle 29"/>
            <p:cNvSpPr>
              <a:spLocks/>
            </p:cNvSpPr>
            <p:nvPr/>
          </p:nvSpPr>
          <p:spPr bwMode="auto">
            <a:xfrm>
              <a:off x="0" y="0"/>
              <a:ext cx="432" cy="240"/>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86047" name="Rectangle 30"/>
            <p:cNvSpPr>
              <a:spLocks/>
            </p:cNvSpPr>
            <p:nvPr/>
          </p:nvSpPr>
          <p:spPr bwMode="auto">
            <a:xfrm>
              <a:off x="47" y="8"/>
              <a:ext cx="337" cy="224"/>
            </a:xfrm>
            <a:prstGeom prst="rect">
              <a:avLst/>
            </a:prstGeom>
            <a:noFill/>
            <a:ln w="12700">
              <a:noFill/>
              <a:miter lim="800000"/>
              <a:headEnd/>
              <a:tailEnd/>
            </a:ln>
          </p:spPr>
          <p:txBody>
            <a:bodyPr wrap="none" lIns="0" tIns="0" rIns="40639" bIns="0" anchor="ctr">
              <a:spAutoFit/>
            </a:bodyPr>
            <a:lstStyle/>
            <a:p>
              <a:pPr marL="39688" algn="ctr"/>
              <a:r>
                <a:rPr lang="en-US">
                  <a:solidFill>
                    <a:schemeClr val="tx1"/>
                  </a:solidFill>
                  <a:cs typeface="Arial" charset="0"/>
                </a:rPr>
                <a:t>rain</a:t>
              </a:r>
            </a:p>
          </p:txBody>
        </p:sp>
      </p:grpSp>
      <p:cxnSp>
        <p:nvCxnSpPr>
          <p:cNvPr id="86033" name="AutoShape 32"/>
          <p:cNvCxnSpPr>
            <a:cxnSpLocks noChangeShapeType="1"/>
          </p:cNvCxnSpPr>
          <p:nvPr/>
        </p:nvCxnSpPr>
        <p:spPr bwMode="auto">
          <a:xfrm rot="10800000" flipH="1">
            <a:off x="2171700" y="1638300"/>
            <a:ext cx="1447800" cy="0"/>
          </a:xfrm>
          <a:prstGeom prst="straightConnector1">
            <a:avLst/>
          </a:prstGeom>
          <a:noFill/>
          <a:ln w="28575">
            <a:solidFill>
              <a:schemeClr val="tx1"/>
            </a:solidFill>
            <a:round/>
            <a:headEnd/>
            <a:tailEnd type="triangle" w="med" len="med"/>
          </a:ln>
        </p:spPr>
      </p:cxnSp>
      <p:cxnSp>
        <p:nvCxnSpPr>
          <p:cNvPr id="86034" name="AutoShape 33"/>
          <p:cNvCxnSpPr>
            <a:cxnSpLocks noChangeShapeType="1"/>
          </p:cNvCxnSpPr>
          <p:nvPr/>
        </p:nvCxnSpPr>
        <p:spPr bwMode="auto">
          <a:xfrm>
            <a:off x="2171700" y="1638300"/>
            <a:ext cx="1447800" cy="685800"/>
          </a:xfrm>
          <a:prstGeom prst="straightConnector1">
            <a:avLst/>
          </a:prstGeom>
          <a:noFill/>
          <a:ln w="9525">
            <a:solidFill>
              <a:schemeClr val="tx1"/>
            </a:solidFill>
            <a:round/>
            <a:headEnd/>
            <a:tailEnd type="triangle" w="med" len="med"/>
          </a:ln>
        </p:spPr>
      </p:cxnSp>
      <p:cxnSp>
        <p:nvCxnSpPr>
          <p:cNvPr id="86035" name="AutoShape 34"/>
          <p:cNvCxnSpPr>
            <a:cxnSpLocks noChangeShapeType="1"/>
          </p:cNvCxnSpPr>
          <p:nvPr/>
        </p:nvCxnSpPr>
        <p:spPr bwMode="auto">
          <a:xfrm rot="10800000" flipH="1">
            <a:off x="2171700" y="1638300"/>
            <a:ext cx="1447800" cy="685800"/>
          </a:xfrm>
          <a:prstGeom prst="straightConnector1">
            <a:avLst/>
          </a:prstGeom>
          <a:noFill/>
          <a:ln w="9525">
            <a:solidFill>
              <a:schemeClr val="tx1"/>
            </a:solidFill>
            <a:round/>
            <a:headEnd/>
            <a:tailEnd type="triangle" w="med" len="med"/>
          </a:ln>
        </p:spPr>
      </p:cxnSp>
      <p:cxnSp>
        <p:nvCxnSpPr>
          <p:cNvPr id="86036" name="AutoShape 35"/>
          <p:cNvCxnSpPr>
            <a:cxnSpLocks noChangeShapeType="1"/>
          </p:cNvCxnSpPr>
          <p:nvPr/>
        </p:nvCxnSpPr>
        <p:spPr bwMode="auto">
          <a:xfrm rot="10800000" flipH="1">
            <a:off x="2171700" y="2324100"/>
            <a:ext cx="1447800" cy="0"/>
          </a:xfrm>
          <a:prstGeom prst="straightConnector1">
            <a:avLst/>
          </a:prstGeom>
          <a:noFill/>
          <a:ln w="28575">
            <a:solidFill>
              <a:schemeClr val="tx1"/>
            </a:solidFill>
            <a:round/>
            <a:headEnd/>
            <a:tailEnd type="triangle" w="med" len="med"/>
          </a:ln>
        </p:spPr>
      </p:cxnSp>
      <p:cxnSp>
        <p:nvCxnSpPr>
          <p:cNvPr id="86037" name="AutoShape 36"/>
          <p:cNvCxnSpPr>
            <a:cxnSpLocks noChangeShapeType="1"/>
          </p:cNvCxnSpPr>
          <p:nvPr/>
        </p:nvCxnSpPr>
        <p:spPr bwMode="auto">
          <a:xfrm rot="10800000" flipH="1">
            <a:off x="3619500" y="1638300"/>
            <a:ext cx="1524000" cy="0"/>
          </a:xfrm>
          <a:prstGeom prst="straightConnector1">
            <a:avLst/>
          </a:prstGeom>
          <a:noFill/>
          <a:ln w="28575">
            <a:solidFill>
              <a:schemeClr val="tx1"/>
            </a:solidFill>
            <a:round/>
            <a:headEnd/>
            <a:tailEnd type="triangle" w="med" len="med"/>
          </a:ln>
        </p:spPr>
      </p:cxnSp>
      <p:cxnSp>
        <p:nvCxnSpPr>
          <p:cNvPr id="86038" name="AutoShape 37"/>
          <p:cNvCxnSpPr>
            <a:cxnSpLocks noChangeShapeType="1"/>
          </p:cNvCxnSpPr>
          <p:nvPr/>
        </p:nvCxnSpPr>
        <p:spPr bwMode="auto">
          <a:xfrm>
            <a:off x="3619500" y="1638300"/>
            <a:ext cx="1524000" cy="685800"/>
          </a:xfrm>
          <a:prstGeom prst="straightConnector1">
            <a:avLst/>
          </a:prstGeom>
          <a:noFill/>
          <a:ln w="9525">
            <a:solidFill>
              <a:schemeClr val="tx1"/>
            </a:solidFill>
            <a:round/>
            <a:headEnd/>
            <a:tailEnd type="triangle" w="med" len="med"/>
          </a:ln>
        </p:spPr>
      </p:cxnSp>
      <p:cxnSp>
        <p:nvCxnSpPr>
          <p:cNvPr id="86039" name="AutoShape 38"/>
          <p:cNvCxnSpPr>
            <a:cxnSpLocks noChangeShapeType="1"/>
          </p:cNvCxnSpPr>
          <p:nvPr/>
        </p:nvCxnSpPr>
        <p:spPr bwMode="auto">
          <a:xfrm rot="10800000" flipH="1">
            <a:off x="3619500" y="1638300"/>
            <a:ext cx="1524000" cy="685800"/>
          </a:xfrm>
          <a:prstGeom prst="straightConnector1">
            <a:avLst/>
          </a:prstGeom>
          <a:noFill/>
          <a:ln w="9525">
            <a:solidFill>
              <a:schemeClr val="tx1"/>
            </a:solidFill>
            <a:round/>
            <a:headEnd/>
            <a:tailEnd type="triangle" w="med" len="med"/>
          </a:ln>
        </p:spPr>
      </p:cxnSp>
      <p:cxnSp>
        <p:nvCxnSpPr>
          <p:cNvPr id="86040" name="AutoShape 39"/>
          <p:cNvCxnSpPr>
            <a:cxnSpLocks noChangeShapeType="1"/>
          </p:cNvCxnSpPr>
          <p:nvPr/>
        </p:nvCxnSpPr>
        <p:spPr bwMode="auto">
          <a:xfrm rot="10800000" flipH="1">
            <a:off x="3619500" y="2324100"/>
            <a:ext cx="1524000" cy="0"/>
          </a:xfrm>
          <a:prstGeom prst="straightConnector1">
            <a:avLst/>
          </a:prstGeom>
          <a:noFill/>
          <a:ln w="28575">
            <a:solidFill>
              <a:schemeClr val="tx1"/>
            </a:solidFill>
            <a:round/>
            <a:headEnd/>
            <a:tailEnd type="triangle" w="med" len="med"/>
          </a:ln>
        </p:spPr>
      </p:cxnSp>
      <p:cxnSp>
        <p:nvCxnSpPr>
          <p:cNvPr id="86041" name="AutoShape 40"/>
          <p:cNvCxnSpPr>
            <a:cxnSpLocks noChangeShapeType="1"/>
          </p:cNvCxnSpPr>
          <p:nvPr/>
        </p:nvCxnSpPr>
        <p:spPr bwMode="auto">
          <a:xfrm rot="10800000" flipH="1">
            <a:off x="5143500" y="1638300"/>
            <a:ext cx="1524000" cy="0"/>
          </a:xfrm>
          <a:prstGeom prst="straightConnector1">
            <a:avLst/>
          </a:prstGeom>
          <a:noFill/>
          <a:ln w="28575">
            <a:solidFill>
              <a:schemeClr val="tx1"/>
            </a:solidFill>
            <a:round/>
            <a:headEnd/>
            <a:tailEnd type="triangle" w="med" len="med"/>
          </a:ln>
        </p:spPr>
      </p:cxnSp>
      <p:cxnSp>
        <p:nvCxnSpPr>
          <p:cNvPr id="86042" name="AutoShape 41"/>
          <p:cNvCxnSpPr>
            <a:cxnSpLocks noChangeShapeType="1"/>
          </p:cNvCxnSpPr>
          <p:nvPr/>
        </p:nvCxnSpPr>
        <p:spPr bwMode="auto">
          <a:xfrm>
            <a:off x="5143500" y="1638300"/>
            <a:ext cx="1524000" cy="685800"/>
          </a:xfrm>
          <a:prstGeom prst="straightConnector1">
            <a:avLst/>
          </a:prstGeom>
          <a:noFill/>
          <a:ln w="9525">
            <a:solidFill>
              <a:schemeClr val="tx1"/>
            </a:solidFill>
            <a:round/>
            <a:headEnd/>
            <a:tailEnd type="triangle" w="med" len="med"/>
          </a:ln>
        </p:spPr>
      </p:cxnSp>
      <p:cxnSp>
        <p:nvCxnSpPr>
          <p:cNvPr id="86043" name="AutoShape 42"/>
          <p:cNvCxnSpPr>
            <a:cxnSpLocks noChangeShapeType="1"/>
          </p:cNvCxnSpPr>
          <p:nvPr/>
        </p:nvCxnSpPr>
        <p:spPr bwMode="auto">
          <a:xfrm rot="10800000" flipH="1">
            <a:off x="5143500" y="1638300"/>
            <a:ext cx="1524000" cy="685800"/>
          </a:xfrm>
          <a:prstGeom prst="straightConnector1">
            <a:avLst/>
          </a:prstGeom>
          <a:noFill/>
          <a:ln w="9525">
            <a:solidFill>
              <a:schemeClr val="tx1"/>
            </a:solidFill>
            <a:round/>
            <a:headEnd/>
            <a:tailEnd type="triangle" w="med" len="med"/>
          </a:ln>
        </p:spPr>
      </p:cxnSp>
      <p:cxnSp>
        <p:nvCxnSpPr>
          <p:cNvPr id="86044" name="AutoShape 43"/>
          <p:cNvCxnSpPr>
            <a:cxnSpLocks noChangeShapeType="1"/>
          </p:cNvCxnSpPr>
          <p:nvPr/>
        </p:nvCxnSpPr>
        <p:spPr bwMode="auto">
          <a:xfrm rot="10800000" flipH="1">
            <a:off x="5143500" y="2324100"/>
            <a:ext cx="1524000" cy="0"/>
          </a:xfrm>
          <a:prstGeom prst="straightConnector1">
            <a:avLst/>
          </a:prstGeom>
          <a:noFill/>
          <a:ln w="28575">
            <a:solidFill>
              <a:schemeClr val="tx1"/>
            </a:solidFill>
            <a:round/>
            <a:headEnd/>
            <a:tailEnd type="triangle" w="med" len="med"/>
          </a:ln>
        </p:spPr>
      </p:cxnSp>
      <p:sp>
        <p:nvSpPr>
          <p:cNvPr id="86045" name="Rectangle 44"/>
          <p:cNvSpPr>
            <a:spLocks/>
          </p:cNvSpPr>
          <p:nvPr/>
        </p:nvSpPr>
        <p:spPr bwMode="auto">
          <a:xfrm>
            <a:off x="6553200" y="6245225"/>
            <a:ext cx="2146300" cy="304800"/>
          </a:xfrm>
          <a:prstGeom prst="rect">
            <a:avLst/>
          </a:prstGeom>
          <a:noFill/>
          <a:ln w="12700">
            <a:noFill/>
            <a:miter lim="800000"/>
            <a:headEnd/>
            <a:tailEnd/>
          </a:ln>
        </p:spPr>
        <p:txBody>
          <a:bodyPr lIns="0" tIns="0" rIns="40639" bIns="0"/>
          <a:lstStyle/>
          <a:p>
            <a:pPr marL="39688" algn="r"/>
            <a:r>
              <a:rPr lang="en-US" sz="1400">
                <a:solidFill>
                  <a:schemeClr val="tx1"/>
                </a:solidFill>
                <a:cs typeface="Arial" charset="0"/>
              </a:rPr>
              <a:t>22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7045"/>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1"/>
                                  </p:stCondLst>
                                  <p:childTnLst>
                                    <p:set>
                                      <p:cBhvr>
                                        <p:cTn id="9" dur="1" fill="hold">
                                          <p:stCondLst>
                                            <p:cond delay="499"/>
                                          </p:stCondLst>
                                        </p:cTn>
                                        <p:tgtEl>
                                          <p:spTgt spid="87046"/>
                                        </p:tgtEl>
                                        <p:attrNameLst>
                                          <p:attrName>style.visibility</p:attrName>
                                        </p:attrNameLst>
                                      </p:cBhvr>
                                      <p:to>
                                        <p:strVal val="visible"/>
                                      </p:to>
                                    </p:set>
                                  </p:childTnLst>
                                </p:cTn>
                              </p:par>
                            </p:childTnLst>
                          </p:cTn>
                        </p:par>
                        <p:par>
                          <p:cTn id="10" fill="hold" nodeType="afterGroup">
                            <p:stCondLst>
                              <p:cond delay="1001"/>
                            </p:stCondLst>
                            <p:childTnLst>
                              <p:par>
                                <p:cTn id="11" presetID="1" presetClass="entr" presetSubtype="0" fill="hold" nodeType="afterEffect">
                                  <p:stCondLst>
                                    <p:cond delay="1"/>
                                  </p:stCondLst>
                                  <p:childTnLst>
                                    <p:set>
                                      <p:cBhvr>
                                        <p:cTn id="12" dur="1" fill="hold">
                                          <p:stCondLst>
                                            <p:cond delay="499"/>
                                          </p:stCondLst>
                                        </p:cTn>
                                        <p:tgtEl>
                                          <p:spTgt spid="870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042"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87043" name="Rectangle 2"/>
          <p:cNvSpPr>
            <a:spLocks noGrp="1" noChangeArrowheads="1"/>
          </p:cNvSpPr>
          <p:nvPr>
            <p:ph type="title"/>
          </p:nvPr>
        </p:nvSpPr>
        <p:spPr/>
        <p:txBody>
          <a:bodyPr rIns="132080"/>
          <a:lstStyle/>
          <a:p>
            <a:pPr indent="0" eaLnBrk="1" hangingPunct="1"/>
            <a:r>
              <a:rPr lang="en-US" smtClean="0"/>
              <a:t>Example</a:t>
            </a:r>
          </a:p>
        </p:txBody>
      </p:sp>
      <p:sp>
        <p:nvSpPr>
          <p:cNvPr id="87044" name="Rectangle 3"/>
          <p:cNvSpPr>
            <a:spLocks noGrp="1" noChangeArrowheads="1"/>
          </p:cNvSpPr>
          <p:nvPr>
            <p:ph type="body" idx="1"/>
          </p:nvPr>
        </p:nvSpPr>
        <p:spPr/>
        <p:txBody>
          <a:bodyPr rIns="132080"/>
          <a:lstStyle/>
          <a:p>
            <a:pPr eaLnBrk="1" hangingPunct="1"/>
            <a:endParaRPr lang="en-US" smtClean="0"/>
          </a:p>
        </p:txBody>
      </p:sp>
      <p:pic>
        <p:nvPicPr>
          <p:cNvPr id="87045" name="Picture 4"/>
          <p:cNvPicPr>
            <a:picLocks noChangeArrowheads="1"/>
          </p:cNvPicPr>
          <p:nvPr/>
        </p:nvPicPr>
        <p:blipFill>
          <a:blip r:embed="rId3" cstate="print"/>
          <a:srcRect/>
          <a:stretch>
            <a:fillRect/>
          </a:stretch>
        </p:blipFill>
        <p:spPr bwMode="auto">
          <a:xfrm>
            <a:off x="609600" y="1660525"/>
            <a:ext cx="7907338" cy="4359275"/>
          </a:xfrm>
          <a:prstGeom prst="rect">
            <a:avLst/>
          </a:prstGeom>
          <a:noFill/>
          <a:ln w="9525">
            <a:noFill/>
            <a:miter lim="800000"/>
            <a:headEnd/>
            <a:tailEnd/>
          </a:ln>
        </p:spPr>
      </p:pic>
      <p:sp>
        <p:nvSpPr>
          <p:cNvPr id="87046" name="Rectangle 5"/>
          <p:cNvSpPr>
            <a:spLocks/>
          </p:cNvSpPr>
          <p:nvPr/>
        </p:nvSpPr>
        <p:spPr bwMode="auto">
          <a:xfrm>
            <a:off x="6553200" y="6245225"/>
            <a:ext cx="2146300" cy="304800"/>
          </a:xfrm>
          <a:prstGeom prst="rect">
            <a:avLst/>
          </a:prstGeom>
          <a:noFill/>
          <a:ln w="12700">
            <a:noFill/>
            <a:miter lim="800000"/>
            <a:headEnd/>
            <a:tailEnd/>
          </a:ln>
        </p:spPr>
        <p:txBody>
          <a:bodyPr lIns="0" tIns="0" rIns="40639" bIns="0"/>
          <a:lstStyle/>
          <a:p>
            <a:pPr marL="39688" algn="r"/>
            <a:r>
              <a:rPr lang="en-US" sz="1400">
                <a:solidFill>
                  <a:schemeClr val="tx1"/>
                </a:solidFill>
                <a:cs typeface="Arial" charset="0"/>
              </a:rPr>
              <a:t>23</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14339" name="Rectangle 2"/>
          <p:cNvSpPr>
            <a:spLocks noGrp="1" noChangeArrowheads="1"/>
          </p:cNvSpPr>
          <p:nvPr>
            <p:ph type="title"/>
          </p:nvPr>
        </p:nvSpPr>
        <p:spPr/>
        <p:txBody>
          <a:bodyPr rIns="132080"/>
          <a:lstStyle/>
          <a:p>
            <a:pPr indent="0" eaLnBrk="1" hangingPunct="1"/>
            <a:r>
              <a:rPr lang="en-US" smtClean="0"/>
              <a:t>Events</a:t>
            </a:r>
          </a:p>
        </p:txBody>
      </p:sp>
      <p:sp>
        <p:nvSpPr>
          <p:cNvPr id="14340" name="Rectangle 3"/>
          <p:cNvSpPr>
            <a:spLocks noGrp="1" noChangeArrowheads="1"/>
          </p:cNvSpPr>
          <p:nvPr>
            <p:ph type="body" idx="1"/>
          </p:nvPr>
        </p:nvSpPr>
        <p:spPr>
          <a:xfrm>
            <a:off x="444500" y="2590800"/>
            <a:ext cx="5613400" cy="571500"/>
          </a:xfrm>
        </p:spPr>
        <p:txBody>
          <a:bodyPr rIns="132080"/>
          <a:lstStyle/>
          <a:p>
            <a:pPr eaLnBrk="1" hangingPunct="1">
              <a:lnSpc>
                <a:spcPct val="90000"/>
              </a:lnSpc>
            </a:pPr>
            <a:r>
              <a:rPr lang="en-US" sz="2400" dirty="0" smtClean="0"/>
              <a:t>An </a:t>
            </a:r>
            <a:r>
              <a:rPr lang="en-US" sz="2400" dirty="0" smtClean="0">
                <a:solidFill>
                  <a:srgbClr val="FF0000"/>
                </a:solidFill>
                <a:latin typeface="Arial Italic" charset="0"/>
                <a:cs typeface="Arial Italic" charset="0"/>
                <a:sym typeface="Arial Italic" charset="0"/>
              </a:rPr>
              <a:t>event</a:t>
            </a:r>
            <a:r>
              <a:rPr lang="en-US" sz="2400" dirty="0" smtClean="0"/>
              <a:t> is a set E of outcomes</a:t>
            </a:r>
          </a:p>
        </p:txBody>
      </p:sp>
      <p:graphicFrame>
        <p:nvGraphicFramePr>
          <p:cNvPr id="15364" name="Group 4"/>
          <p:cNvGraphicFramePr>
            <a:graphicFrameLocks noGrp="1"/>
          </p:cNvGraphicFramePr>
          <p:nvPr/>
        </p:nvGraphicFramePr>
        <p:xfrm>
          <a:off x="6121400" y="2895600"/>
          <a:ext cx="2743200" cy="2032000"/>
        </p:xfrm>
        <a:graphic>
          <a:graphicData uri="http://schemas.openxmlformats.org/drawingml/2006/table">
            <a:tbl>
              <a:tblPr/>
              <a:tblGrid>
                <a:gridCol w="914400"/>
                <a:gridCol w="914400"/>
                <a:gridCol w="914400"/>
              </a:tblGrid>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W</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0.4</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hot</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0.1</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sun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0.2</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cold</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rain</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pitchFamily="2" charset="2"/>
                        <a:buNone/>
                        <a:tabLst/>
                      </a:pPr>
                      <a:r>
                        <a:rPr kumimoji="0" lang="en-US" sz="20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0.3</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4367" name="Picture 58"/>
          <p:cNvPicPr>
            <a:picLocks noChangeArrowheads="1"/>
          </p:cNvPicPr>
          <p:nvPr/>
        </p:nvPicPr>
        <p:blipFill>
          <a:blip r:embed="rId3" cstate="print"/>
          <a:srcRect/>
          <a:stretch>
            <a:fillRect/>
          </a:stretch>
        </p:blipFill>
        <p:spPr bwMode="auto">
          <a:xfrm>
            <a:off x="1049338" y="3092450"/>
            <a:ext cx="4344987" cy="671513"/>
          </a:xfrm>
          <a:prstGeom prst="rect">
            <a:avLst/>
          </a:prstGeom>
          <a:noFill/>
          <a:ln w="9525">
            <a:noFill/>
            <a:miter lim="800000"/>
            <a:headEnd/>
            <a:tailEnd/>
          </a:ln>
        </p:spPr>
      </p:pic>
      <p:sp>
        <p:nvSpPr>
          <p:cNvPr id="15419" name="Rectangle 59"/>
          <p:cNvSpPr>
            <a:spLocks/>
          </p:cNvSpPr>
          <p:nvPr/>
        </p:nvSpPr>
        <p:spPr bwMode="auto">
          <a:xfrm>
            <a:off x="419100" y="3987800"/>
            <a:ext cx="5613400" cy="2171700"/>
          </a:xfrm>
          <a:prstGeom prst="rect">
            <a:avLst/>
          </a:prstGeom>
          <a:noFill/>
          <a:ln w="12700">
            <a:noFill/>
            <a:miter lim="800000"/>
            <a:headEnd/>
            <a:tailEnd/>
          </a:ln>
        </p:spPr>
        <p:txBody>
          <a:bodyPr lIns="0" tIns="0" rIns="40639" bIns="0"/>
          <a:lstStyle/>
          <a:p>
            <a:pPr marL="382588" indent="-342900">
              <a:lnSpc>
                <a:spcPct val="90000"/>
              </a:lnSpc>
              <a:spcBef>
                <a:spcPts val="738"/>
              </a:spcBef>
              <a:buClr>
                <a:srgbClr val="333399"/>
              </a:buClr>
              <a:buSzPct val="100000"/>
              <a:buFont typeface="Wingdings" pitchFamily="2" charset="2"/>
              <a:buChar char="§"/>
            </a:pPr>
            <a:r>
              <a:rPr lang="en-US" sz="2400">
                <a:solidFill>
                  <a:srgbClr val="333399"/>
                </a:solidFill>
                <a:cs typeface="Arial" charset="0"/>
              </a:rPr>
              <a:t>From a joint distribution, we can calculate the probability of any event</a:t>
            </a:r>
          </a:p>
          <a:p>
            <a:pPr marL="782638" lvl="1" indent="-285750">
              <a:lnSpc>
                <a:spcPct val="90000"/>
              </a:lnSpc>
              <a:spcBef>
                <a:spcPts val="1600"/>
              </a:spcBef>
              <a:buClr>
                <a:srgbClr val="000000"/>
              </a:buClr>
              <a:buSzPct val="100000"/>
              <a:buFont typeface="Wingdings" pitchFamily="2" charset="2"/>
              <a:buChar char="§"/>
            </a:pPr>
            <a:r>
              <a:rPr lang="en-US" sz="2000">
                <a:solidFill>
                  <a:schemeClr val="tx1"/>
                </a:solidFill>
                <a:cs typeface="Arial" charset="0"/>
              </a:rPr>
              <a:t>Probability that it’s hot AND sunny?</a:t>
            </a:r>
          </a:p>
          <a:p>
            <a:pPr marL="782638" lvl="1" indent="-285750">
              <a:lnSpc>
                <a:spcPct val="90000"/>
              </a:lnSpc>
              <a:spcBef>
                <a:spcPts val="1700"/>
              </a:spcBef>
              <a:buClr>
                <a:srgbClr val="000000"/>
              </a:buClr>
              <a:buSzPct val="100000"/>
              <a:buFont typeface="Wingdings" pitchFamily="2" charset="2"/>
              <a:buChar char="§"/>
            </a:pPr>
            <a:r>
              <a:rPr lang="en-US" sz="2000">
                <a:solidFill>
                  <a:schemeClr val="tx1"/>
                </a:solidFill>
                <a:cs typeface="Arial" charset="0"/>
              </a:rPr>
              <a:t>Probability that it’s hot?</a:t>
            </a:r>
          </a:p>
          <a:p>
            <a:pPr marL="782638" lvl="1" indent="-285750">
              <a:lnSpc>
                <a:spcPct val="90000"/>
              </a:lnSpc>
              <a:spcBef>
                <a:spcPts val="1500"/>
              </a:spcBef>
              <a:buClr>
                <a:srgbClr val="000000"/>
              </a:buClr>
              <a:buSzPct val="100000"/>
              <a:buFont typeface="Wingdings" pitchFamily="2" charset="2"/>
              <a:buChar char="§"/>
            </a:pPr>
            <a:r>
              <a:rPr lang="en-US" sz="2000">
                <a:solidFill>
                  <a:schemeClr val="tx1"/>
                </a:solidFill>
                <a:cs typeface="Arial" charset="0"/>
              </a:rPr>
              <a:t>Probability that it’s hot OR sunny?</a:t>
            </a:r>
          </a:p>
        </p:txBody>
      </p:sp>
      <p:sp>
        <p:nvSpPr>
          <p:cNvPr id="14369" name="Rectangle 60"/>
          <p:cNvSpPr>
            <a:spLocks/>
          </p:cNvSpPr>
          <p:nvPr/>
        </p:nvSpPr>
        <p:spPr bwMode="auto">
          <a:xfrm>
            <a:off x="457200" y="1435100"/>
            <a:ext cx="8077200" cy="1384300"/>
          </a:xfrm>
          <a:prstGeom prst="rect">
            <a:avLst/>
          </a:prstGeom>
          <a:noFill/>
          <a:ln w="12700">
            <a:noFill/>
            <a:miter lim="800000"/>
            <a:headEnd/>
            <a:tailEnd/>
          </a:ln>
        </p:spPr>
        <p:txBody>
          <a:bodyPr lIns="0" tIns="0" rIns="40639" bIns="0"/>
          <a:lstStyle/>
          <a:p>
            <a:pPr marL="342900" indent="-342900">
              <a:lnSpc>
                <a:spcPct val="90000"/>
              </a:lnSpc>
              <a:spcBef>
                <a:spcPts val="9300"/>
              </a:spcBef>
              <a:buClr>
                <a:srgbClr val="333399"/>
              </a:buClr>
              <a:buSzPct val="100000"/>
              <a:buFont typeface="Wingdings" pitchFamily="2" charset="2"/>
              <a:buChar char="§"/>
            </a:pPr>
            <a:r>
              <a:rPr lang="en-US" sz="2400" dirty="0">
                <a:solidFill>
                  <a:srgbClr val="333399"/>
                </a:solidFill>
                <a:cs typeface="Arial" charset="0"/>
              </a:rPr>
              <a:t>An </a:t>
            </a:r>
            <a:r>
              <a:rPr lang="en-US" sz="2400" dirty="0">
                <a:solidFill>
                  <a:srgbClr val="FF0000"/>
                </a:solidFill>
                <a:latin typeface="Arial Italic" charset="0"/>
                <a:cs typeface="Arial Italic" charset="0"/>
                <a:sym typeface="Arial Italic" charset="0"/>
              </a:rPr>
              <a:t>outcome</a:t>
            </a:r>
            <a:r>
              <a:rPr lang="en-US" sz="2400" dirty="0">
                <a:solidFill>
                  <a:srgbClr val="333399"/>
                </a:solidFill>
                <a:latin typeface="Arial Italic" charset="0"/>
                <a:cs typeface="Arial Italic" charset="0"/>
                <a:sym typeface="Arial Italic" charset="0"/>
              </a:rPr>
              <a:t> </a:t>
            </a:r>
            <a:r>
              <a:rPr lang="en-US" sz="2400" dirty="0">
                <a:solidFill>
                  <a:srgbClr val="333399"/>
                </a:solidFill>
                <a:cs typeface="Arial" charset="0"/>
              </a:rPr>
              <a:t>is a joint assignment for all the variables</a:t>
            </a:r>
          </a:p>
        </p:txBody>
      </p:sp>
      <p:pic>
        <p:nvPicPr>
          <p:cNvPr id="14370" name="Picture 61"/>
          <p:cNvPicPr>
            <a:picLocks noChangeArrowheads="1"/>
          </p:cNvPicPr>
          <p:nvPr/>
        </p:nvPicPr>
        <p:blipFill>
          <a:blip r:embed="rId4" cstate="print"/>
          <a:srcRect l="11348"/>
          <a:stretch>
            <a:fillRect/>
          </a:stretch>
        </p:blipFill>
        <p:spPr bwMode="auto">
          <a:xfrm>
            <a:off x="3048000" y="1974850"/>
            <a:ext cx="1971675" cy="2984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4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19" grpId="0" autoUpdateAnimBg="0"/>
    </p:bldLst>
  </p:timing>
</p:sld>
</file>

<file path=ppt/theme/theme1.xml><?xml version="1.0" encoding="utf-8"?>
<a:theme xmlns:a="http://schemas.openxmlformats.org/drawingml/2006/main" name="1_dan-berkeley-nlp-v1">
  <a:themeElements>
    <a:clrScheme name="1_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an-berkeley-nlp-v1">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1_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an-berkeley-nlp-v1">
  <a:themeElements>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an-berkeley-nlp-v1 copy 2">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copy 2">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dan-berkeley-nlp-v1 copy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an-berkeley-nlp-v1 copy 3">
  <a:themeElements>
    <a:clrScheme name="dan-berkeley-nlp-v1 copy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copy 3">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dan-berkeley-nlp-v1 copy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an-berkeley-nlp-v1 copy 4">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copy 4">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dan-berkeley-nlp-v1 copy 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an-berkeley-nlp-v1 copy 1">
  <a:themeElements>
    <a:clrScheme name="dan-berkeley-nlp-v1 cop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copy 1">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dan-berkeley-nlp-v1 cop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an-berkeley-nlp-v1 copy">
  <a:themeElements>
    <a:clrScheme name="dan-berkeley-nlp-v1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copy">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dan-berkeley-nlp-v1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616</TotalTime>
  <Pages>0</Pages>
  <Words>3731</Words>
  <Characters>0</Characters>
  <Application>Microsoft Office PowerPoint</Application>
  <PresentationFormat>On-screen Show (4:3)</PresentationFormat>
  <Lines>0</Lines>
  <Paragraphs>1155</Paragraphs>
  <Slides>82</Slides>
  <Notes>82</Notes>
  <HiddenSlides>12</HiddenSlides>
  <MMClips>6</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82</vt:i4>
      </vt:variant>
    </vt:vector>
  </HeadingPairs>
  <TitlesOfParts>
    <vt:vector size="90" baseType="lpstr">
      <vt:lpstr>1_dan-berkeley-nlp-v1</vt:lpstr>
      <vt:lpstr>dan-berkeley-nlp-v1</vt:lpstr>
      <vt:lpstr>dan-berkeley-nlp-v1 copy 2</vt:lpstr>
      <vt:lpstr>dan-berkeley-nlp-v1 copy 3</vt:lpstr>
      <vt:lpstr>dan-berkeley-nlp-v1 copy 4</vt:lpstr>
      <vt:lpstr>dan-berkeley-nlp-v1 copy 1</vt:lpstr>
      <vt:lpstr>dan-berkeley-nlp-v1 copy</vt:lpstr>
      <vt:lpstr>Chart</vt:lpstr>
      <vt:lpstr>CSE 473: Artificial Intelligence Spring 2012</vt:lpstr>
      <vt:lpstr>Stop!</vt:lpstr>
      <vt:lpstr>Outline</vt:lpstr>
      <vt:lpstr>Probability Review</vt:lpstr>
      <vt:lpstr>Planning in Belief Space</vt:lpstr>
      <vt:lpstr>Inference in Ghostbusters</vt:lpstr>
      <vt:lpstr>Random Variables</vt:lpstr>
      <vt:lpstr>Joint Distributions</vt:lpstr>
      <vt:lpstr>Events</vt:lpstr>
      <vt:lpstr>Marginal Distributions</vt:lpstr>
      <vt:lpstr>Conditional Distributions</vt:lpstr>
      <vt:lpstr>Normalization Trick</vt:lpstr>
      <vt:lpstr>Probabilistic Inference</vt:lpstr>
      <vt:lpstr>Inference by Enumeration</vt:lpstr>
      <vt:lpstr>Inference by Enumeration</vt:lpstr>
      <vt:lpstr>Inference by Enumeration</vt:lpstr>
      <vt:lpstr>Inference by Enumeration</vt:lpstr>
      <vt:lpstr>Supremacy of the Joint Distribution</vt:lpstr>
      <vt:lpstr>The Product Rule</vt:lpstr>
      <vt:lpstr>The Product Rule</vt:lpstr>
      <vt:lpstr>The Chain Rule</vt:lpstr>
      <vt:lpstr>Bayes’ Rule</vt:lpstr>
      <vt:lpstr>Inference with Bayes’ Rule</vt:lpstr>
      <vt:lpstr>Ghostbusters, Revisited</vt:lpstr>
      <vt:lpstr>Markov Models (Markov Chains)</vt:lpstr>
      <vt:lpstr>Markov Models (Markov Chains)</vt:lpstr>
      <vt:lpstr>Conditional Independence</vt:lpstr>
      <vt:lpstr>Example: Markov Chain</vt:lpstr>
      <vt:lpstr>Markov Chain Inference</vt:lpstr>
      <vt:lpstr>Mini-Forward Algorithm</vt:lpstr>
      <vt:lpstr>Example</vt:lpstr>
      <vt:lpstr>Stationary Distributions</vt:lpstr>
      <vt:lpstr>Pac-man Markov Chain</vt:lpstr>
      <vt:lpstr>Web Link Analysis</vt:lpstr>
      <vt:lpstr>Hidden Markov Models</vt:lpstr>
      <vt:lpstr>Example</vt:lpstr>
      <vt:lpstr>Hidden Markov Models</vt:lpstr>
      <vt:lpstr>Ghostbusters HMM</vt:lpstr>
      <vt:lpstr>HMM Computations</vt:lpstr>
      <vt:lpstr>Conditional Independence</vt:lpstr>
      <vt:lpstr>Real HMM Examples</vt:lpstr>
      <vt:lpstr>Filtering / Monitoring</vt:lpstr>
      <vt:lpstr>Example: Robot Localization</vt:lpstr>
      <vt:lpstr>Example: Robot Localization</vt:lpstr>
      <vt:lpstr>Example: Robot Localization</vt:lpstr>
      <vt:lpstr>Example: Robot Localization</vt:lpstr>
      <vt:lpstr>Example: Robot Localization</vt:lpstr>
      <vt:lpstr>Example: Robot Localization</vt:lpstr>
      <vt:lpstr>Inference Recap: Simple Cases</vt:lpstr>
      <vt:lpstr>Online Belief Updates</vt:lpstr>
      <vt:lpstr>Passage of Time</vt:lpstr>
      <vt:lpstr>Example: Passage of Time</vt:lpstr>
      <vt:lpstr>Observation</vt:lpstr>
      <vt:lpstr>Example: Observation</vt:lpstr>
      <vt:lpstr>The Forward Algorithm</vt:lpstr>
      <vt:lpstr>Example: Run the Filter</vt:lpstr>
      <vt:lpstr>Example HMM</vt:lpstr>
      <vt:lpstr>Example Pac-man</vt:lpstr>
      <vt:lpstr>Summary: Filtering</vt:lpstr>
      <vt:lpstr>Recap: Reasoning Over Time</vt:lpstr>
      <vt:lpstr>Recap: Filtering</vt:lpstr>
      <vt:lpstr>Particle Filtering</vt:lpstr>
      <vt:lpstr>Representation: Particles</vt:lpstr>
      <vt:lpstr>Particle Filtering: Elapse Time</vt:lpstr>
      <vt:lpstr>Particle Filtering: Observe</vt:lpstr>
      <vt:lpstr>Particle Filtering: Resample</vt:lpstr>
      <vt:lpstr>Recap: Particle Filtering</vt:lpstr>
      <vt:lpstr>Particle Filtering Summary</vt:lpstr>
      <vt:lpstr>Robot Localization</vt:lpstr>
      <vt:lpstr>Robot Localization</vt:lpstr>
      <vt:lpstr>Which Algorithm?</vt:lpstr>
      <vt:lpstr>Which Algorithm?</vt:lpstr>
      <vt:lpstr>Which Algorithm?</vt:lpstr>
      <vt:lpstr>P4: Ghostbusters</vt:lpstr>
      <vt:lpstr>Dynamic Bayes Nets (DBNs)</vt:lpstr>
      <vt:lpstr>Exact Inference in DBNs</vt:lpstr>
      <vt:lpstr>DBN Particle Filters</vt:lpstr>
      <vt:lpstr>SLAM</vt:lpstr>
      <vt:lpstr>Best Explanation Queries</vt:lpstr>
      <vt:lpstr>State Path Trellis</vt:lpstr>
      <vt:lpstr>Viterbi Algorithm</vt:lpstr>
      <vt:lpstr>Example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294-5: Statistical Natural Language Processing</dc:title>
  <dc:creator>Preferred Customer</dc:creator>
  <cp:lastModifiedBy>cse</cp:lastModifiedBy>
  <cp:revision>11</cp:revision>
  <dcterms:modified xsi:type="dcterms:W3CDTF">2012-05-16T16:14:02Z</dcterms:modified>
</cp:coreProperties>
</file>