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0.xml" ContentType="application/vnd.openxmlformats-officedocument.presentationml.tags+xml"/>
  <Override PartName="/ppt/notesSlides/notesSlide14.xml" ContentType="application/vnd.openxmlformats-officedocument.presentationml.notesSlide+xml"/>
  <Override PartName="/ppt/tags/tag11.xml" ContentType="application/vnd.openxmlformats-officedocument.presentationml.tags+xml"/>
  <Override PartName="/ppt/notesSlides/notesSlide15.xml" ContentType="application/vnd.openxmlformats-officedocument.presentationml.notesSlide+xml"/>
  <Override PartName="/ppt/tags/tag12.xml" ContentType="application/vnd.openxmlformats-officedocument.presentationml.tags+xml"/>
  <Override PartName="/ppt/notesSlides/notesSlide16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ppt/tags/tag19.xml" ContentType="application/vnd.openxmlformats-officedocument.presentationml.tags+xml"/>
  <Override PartName="/ppt/notesSlides/notesSlide19.xml" ContentType="application/vnd.openxmlformats-officedocument.presentationml.notesSlide+xml"/>
  <Override PartName="/ppt/tags/tag20.xml" ContentType="application/vnd.openxmlformats-officedocument.presentationml.tags+xml"/>
  <Override PartName="/ppt/notesSlides/notesSlide20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27.xml" ContentType="application/vnd.openxmlformats-officedocument.presentationml.tags+xml"/>
  <Override PartName="/ppt/notesSlides/notesSlide27.xml" ContentType="application/vnd.openxmlformats-officedocument.presentationml.notesSlide+xml"/>
  <Override PartName="/ppt/tags/tag28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29.xml" ContentType="application/vnd.openxmlformats-officedocument.presentationml.tags+xml"/>
  <Override PartName="/ppt/notesSlides/notesSlide30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tags/tag32.xml" ContentType="application/vnd.openxmlformats-officedocument.presentationml.tags+xml"/>
  <Override PartName="/ppt/notesSlides/notesSlide33.xml" ContentType="application/vnd.openxmlformats-officedocument.presentationml.notesSlide+xml"/>
  <Override PartName="/ppt/tags/tag33.xml" ContentType="application/vnd.openxmlformats-officedocument.presentationml.tags+xml"/>
  <Override PartName="/ppt/notesSlides/notesSlide34.xml" ContentType="application/vnd.openxmlformats-officedocument.presentationml.notesSlide+xml"/>
  <Override PartName="/ppt/tags/tag34.xml" ContentType="application/vnd.openxmlformats-officedocument.presentationml.tags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1" r:id="rId2"/>
  </p:sldMasterIdLst>
  <p:notesMasterIdLst>
    <p:notesMasterId r:id="rId54"/>
  </p:notesMasterIdLst>
  <p:handoutMasterIdLst>
    <p:handoutMasterId r:id="rId55"/>
  </p:handoutMasterIdLst>
  <p:sldIdLst>
    <p:sldId id="1075" r:id="rId3"/>
    <p:sldId id="1209" r:id="rId4"/>
    <p:sldId id="1208" r:id="rId5"/>
    <p:sldId id="1289" r:id="rId6"/>
    <p:sldId id="1211" r:id="rId7"/>
    <p:sldId id="1213" r:id="rId8"/>
    <p:sldId id="1299" r:id="rId9"/>
    <p:sldId id="1300" r:id="rId10"/>
    <p:sldId id="1291" r:id="rId11"/>
    <p:sldId id="1292" r:id="rId12"/>
    <p:sldId id="1294" r:id="rId13"/>
    <p:sldId id="1295" r:id="rId14"/>
    <p:sldId id="1297" r:id="rId15"/>
    <p:sldId id="1301" r:id="rId16"/>
    <p:sldId id="1302" r:id="rId17"/>
    <p:sldId id="1298" r:id="rId18"/>
    <p:sldId id="1245" r:id="rId19"/>
    <p:sldId id="1246" r:id="rId20"/>
    <p:sldId id="1247" r:id="rId21"/>
    <p:sldId id="1248" r:id="rId22"/>
    <p:sldId id="1249" r:id="rId23"/>
    <p:sldId id="1250" r:id="rId24"/>
    <p:sldId id="1251" r:id="rId25"/>
    <p:sldId id="1252" r:id="rId26"/>
    <p:sldId id="1253" r:id="rId27"/>
    <p:sldId id="1254" r:id="rId28"/>
    <p:sldId id="1303" r:id="rId29"/>
    <p:sldId id="1255" r:id="rId30"/>
    <p:sldId id="1256" r:id="rId31"/>
    <p:sldId id="1257" r:id="rId32"/>
    <p:sldId id="1258" r:id="rId33"/>
    <p:sldId id="1259" r:id="rId34"/>
    <p:sldId id="1260" r:id="rId35"/>
    <p:sldId id="1261" r:id="rId36"/>
    <p:sldId id="1262" r:id="rId37"/>
    <p:sldId id="1263" r:id="rId38"/>
    <p:sldId id="1264" r:id="rId39"/>
    <p:sldId id="1265" r:id="rId40"/>
    <p:sldId id="1266" r:id="rId41"/>
    <p:sldId id="1267" r:id="rId42"/>
    <p:sldId id="1268" r:id="rId43"/>
    <p:sldId id="1269" r:id="rId44"/>
    <p:sldId id="1270" r:id="rId45"/>
    <p:sldId id="1271" r:id="rId46"/>
    <p:sldId id="1272" r:id="rId47"/>
    <p:sldId id="1273" r:id="rId48"/>
    <p:sldId id="1274" r:id="rId49"/>
    <p:sldId id="1275" r:id="rId50"/>
    <p:sldId id="1278" r:id="rId51"/>
    <p:sldId id="1279" r:id="rId52"/>
    <p:sldId id="1280" r:id="rId53"/>
  </p:sldIdLst>
  <p:sldSz cx="9144000" cy="6858000" type="screen4x3"/>
  <p:notesSz cx="9271000" cy="6985000"/>
  <p:custDataLst>
    <p:tags r:id="rId56"/>
  </p:custDataLst>
  <p:defaultTextStyle>
    <a:defPPr>
      <a:defRPr lang="en-US"/>
    </a:defPPr>
    <a:lvl1pPr algn="l" rtl="0" fontAlgn="base">
      <a:spcBef>
        <a:spcPct val="20000"/>
      </a:spcBef>
      <a:spcAft>
        <a:spcPct val="0"/>
      </a:spcAft>
      <a:buFont typeface="Wingdings" pitchFamily="2" charset="2"/>
      <a:buChar char="§"/>
      <a:defRPr sz="2800" kern="1200">
        <a:solidFill>
          <a:schemeClr val="tx1"/>
        </a:solidFill>
        <a:latin typeface="Microsoft Sans Serif" pitchFamily="34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20000"/>
      </a:spcBef>
      <a:spcAft>
        <a:spcPct val="0"/>
      </a:spcAft>
      <a:buFont typeface="Wingdings" pitchFamily="2" charset="2"/>
      <a:buChar char="§"/>
      <a:defRPr sz="2800" kern="1200">
        <a:solidFill>
          <a:schemeClr val="tx1"/>
        </a:solidFill>
        <a:latin typeface="Microsoft Sans Serif" pitchFamily="34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20000"/>
      </a:spcBef>
      <a:spcAft>
        <a:spcPct val="0"/>
      </a:spcAft>
      <a:buFont typeface="Wingdings" pitchFamily="2" charset="2"/>
      <a:buChar char="§"/>
      <a:defRPr sz="2800" kern="1200">
        <a:solidFill>
          <a:schemeClr val="tx1"/>
        </a:solidFill>
        <a:latin typeface="Microsoft Sans Serif" pitchFamily="34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20000"/>
      </a:spcBef>
      <a:spcAft>
        <a:spcPct val="0"/>
      </a:spcAft>
      <a:buFont typeface="Wingdings" pitchFamily="2" charset="2"/>
      <a:buChar char="§"/>
      <a:defRPr sz="2800" kern="1200">
        <a:solidFill>
          <a:schemeClr val="tx1"/>
        </a:solidFill>
        <a:latin typeface="Microsoft Sans Serif" pitchFamily="34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20000"/>
      </a:spcBef>
      <a:spcAft>
        <a:spcPct val="0"/>
      </a:spcAft>
      <a:buFont typeface="Wingdings" pitchFamily="2" charset="2"/>
      <a:buChar char="§"/>
      <a:defRPr sz="2800" kern="1200">
        <a:solidFill>
          <a:schemeClr val="tx1"/>
        </a:solidFill>
        <a:latin typeface="Microsoft Sans Serif" pitchFamily="34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Microsoft Sans Serif" pitchFamily="34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Microsoft Sans Serif" pitchFamily="34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Microsoft Sans Serif" pitchFamily="34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Microsoft Sans Serif" pitchFamily="34" charset="0"/>
        <a:ea typeface="+mn-ea"/>
        <a:cs typeface="+mn-cs"/>
        <a:sym typeface="Wingdings" pitchFamily="2" charset="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FF99FF"/>
    <a:srgbClr val="85AEFF"/>
    <a:srgbClr val="6DE850"/>
    <a:srgbClr val="FF3300"/>
    <a:srgbClr val="EAEAEA"/>
    <a:srgbClr val="DDDDDD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972" autoAdjust="0"/>
    <p:restoredTop sz="94581" autoAdjust="0"/>
  </p:normalViewPr>
  <p:slideViewPr>
    <p:cSldViewPr snapToGrid="0">
      <p:cViewPr>
        <p:scale>
          <a:sx n="169" d="100"/>
          <a:sy n="169" d="100"/>
        </p:scale>
        <p:origin x="-1224" y="-312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4308"/>
    </p:cViewPr>
  </p:sorterViewPr>
  <p:notesViewPr>
    <p:cSldViewPr snapToGrid="0">
      <p:cViewPr varScale="1">
        <p:scale>
          <a:sx n="76" d="100"/>
          <a:sy n="76" d="100"/>
        </p:scale>
        <p:origin x="-768" y="-78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gs" Target="tags/tag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1.xml"/><Relationship Id="rId1" Type="http://schemas.openxmlformats.org/officeDocument/2006/relationships/slide" Target="slides/slide5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796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84" tIns="46792" rIns="93584" bIns="46792" numCol="1" anchor="t" anchorCtr="0" compatLnSpc="1">
            <a:prstTxWarp prst="textNoShape">
              <a:avLst/>
            </a:prstTxWarp>
          </a:bodyPr>
          <a:lstStyle>
            <a:lvl1pPr defTabSz="936625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3038" y="0"/>
            <a:ext cx="4017962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84" tIns="46792" rIns="93584" bIns="46792" numCol="1" anchor="t" anchorCtr="0" compatLnSpc="1">
            <a:prstTxWarp prst="textNoShape">
              <a:avLst/>
            </a:prstTxWarp>
          </a:bodyPr>
          <a:lstStyle>
            <a:lvl1pPr algn="r" defTabSz="936625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37338"/>
            <a:ext cx="4017963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84" tIns="46792" rIns="93584" bIns="46792" numCol="1" anchor="b" anchorCtr="0" compatLnSpc="1">
            <a:prstTxWarp prst="textNoShape">
              <a:avLst/>
            </a:prstTxWarp>
          </a:bodyPr>
          <a:lstStyle>
            <a:lvl1pPr defTabSz="936625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3038" y="6637338"/>
            <a:ext cx="4017962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84" tIns="46792" rIns="93584" bIns="46792" numCol="1" anchor="b" anchorCtr="0" compatLnSpc="1">
            <a:prstTxWarp prst="textNoShape">
              <a:avLst/>
            </a:prstTxWarp>
          </a:bodyPr>
          <a:lstStyle>
            <a:lvl1pPr algn="r" defTabSz="936625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A7A848DC-CD0A-44EB-978F-A7DE2A68AA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28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796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84" tIns="46792" rIns="93584" bIns="46792" numCol="1" anchor="t" anchorCtr="0" compatLnSpc="1">
            <a:prstTxWarp prst="textNoShape">
              <a:avLst/>
            </a:prstTxWarp>
          </a:bodyPr>
          <a:lstStyle>
            <a:lvl1pPr defTabSz="936625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3038" y="0"/>
            <a:ext cx="4017962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84" tIns="46792" rIns="93584" bIns="46792" numCol="1" anchor="t" anchorCtr="0" compatLnSpc="1">
            <a:prstTxWarp prst="textNoShape">
              <a:avLst/>
            </a:prstTxWarp>
          </a:bodyPr>
          <a:lstStyle>
            <a:lvl1pPr algn="r" defTabSz="936625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69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92425" y="525463"/>
            <a:ext cx="3490913" cy="26177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6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7875"/>
            <a:ext cx="6800850" cy="314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84" tIns="46792" rIns="93584" bIns="467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37338"/>
            <a:ext cx="4017963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84" tIns="46792" rIns="93584" bIns="46792" numCol="1" anchor="b" anchorCtr="0" compatLnSpc="1">
            <a:prstTxWarp prst="textNoShape">
              <a:avLst/>
            </a:prstTxWarp>
          </a:bodyPr>
          <a:lstStyle>
            <a:lvl1pPr defTabSz="936625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3038" y="6637338"/>
            <a:ext cx="4017962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84" tIns="46792" rIns="93584" bIns="46792" numCol="1" anchor="b" anchorCtr="0" compatLnSpc="1">
            <a:prstTxWarp prst="textNoShape">
              <a:avLst/>
            </a:prstTxWarp>
          </a:bodyPr>
          <a:lstStyle>
            <a:lvl1pPr algn="r" defTabSz="936625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D229F132-3691-43A5-9FD9-9DC86FEA75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989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1A0FC8-1322-4B43-B39C-61C1F0509FD4}" type="slidenum">
              <a:rPr lang="en-US"/>
              <a:pPr/>
              <a:t>1</a:t>
            </a:fld>
            <a:endParaRPr lang="en-US"/>
          </a:p>
        </p:txBody>
      </p:sp>
      <p:sp>
        <p:nvSpPr>
          <p:cNvPr id="1597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B31CE3-82DC-4671-AE63-43DD52238C7F}" type="slidenum">
              <a:rPr lang="en-US"/>
              <a:pPr/>
              <a:t>15</a:t>
            </a:fld>
            <a:endParaRPr lang="en-US"/>
          </a:p>
        </p:txBody>
      </p:sp>
      <p:sp>
        <p:nvSpPr>
          <p:cNvPr id="1727490" name="Rectangle 7"/>
          <p:cNvSpPr txBox="1">
            <a:spLocks noGrp="1" noChangeArrowheads="1"/>
          </p:cNvSpPr>
          <p:nvPr/>
        </p:nvSpPr>
        <p:spPr bwMode="auto">
          <a:xfrm>
            <a:off x="5251450" y="6634163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18" tIns="45859" rIns="91718" bIns="45859" anchor="b"/>
          <a:lstStyle>
            <a:lvl1pPr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FontTx/>
              <a:buNone/>
            </a:pPr>
            <a:fld id="{51578538-7CAB-4936-B141-F3FC12B7D2FC}" type="slidenum">
              <a:rPr lang="en-US" sz="1300"/>
              <a:pPr algn="r">
                <a:buFontTx/>
                <a:buNone/>
              </a:pPr>
              <a:t>15</a:t>
            </a:fld>
            <a:endParaRPr lang="en-US" sz="1300"/>
          </a:p>
        </p:txBody>
      </p:sp>
      <p:sp>
        <p:nvSpPr>
          <p:cNvPr id="172749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889250" y="523875"/>
            <a:ext cx="3492500" cy="2619375"/>
          </a:xfrm>
          <a:ln/>
        </p:spPr>
      </p:sp>
      <p:sp>
        <p:nvSpPr>
          <p:cNvPr id="1727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3317875"/>
            <a:ext cx="7416800" cy="3143250"/>
          </a:xfrm>
        </p:spPr>
        <p:txBody>
          <a:bodyPr lIns="91718" tIns="45859" rIns="91718" bIns="4585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61F82E-37CD-4018-B2F1-E637D31829B0}" type="slidenum">
              <a:rPr lang="en-US"/>
              <a:pPr/>
              <a:t>17</a:t>
            </a:fld>
            <a:endParaRPr lang="en-US"/>
          </a:p>
        </p:txBody>
      </p:sp>
      <p:sp>
        <p:nvSpPr>
          <p:cNvPr id="19363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3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8262C7-93C4-4830-947C-92CEFB0F7C25}" type="slidenum">
              <a:rPr lang="en-US"/>
              <a:pPr/>
              <a:t>18</a:t>
            </a:fld>
            <a:endParaRPr lang="en-US"/>
          </a:p>
        </p:txBody>
      </p:sp>
      <p:sp>
        <p:nvSpPr>
          <p:cNvPr id="19384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3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387369-6A71-4624-B7D4-A43C57706B28}" type="slidenum">
              <a:rPr lang="en-US"/>
              <a:pPr/>
              <a:t>19</a:t>
            </a:fld>
            <a:endParaRPr lang="en-US"/>
          </a:p>
        </p:txBody>
      </p:sp>
      <p:sp>
        <p:nvSpPr>
          <p:cNvPr id="19404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4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52C4BC-26B2-4D73-A7DB-77C7A63F4935}" type="slidenum">
              <a:rPr lang="en-US"/>
              <a:pPr/>
              <a:t>20</a:t>
            </a:fld>
            <a:endParaRPr lang="en-US"/>
          </a:p>
        </p:txBody>
      </p:sp>
      <p:sp>
        <p:nvSpPr>
          <p:cNvPr id="19425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4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284942-613C-4A22-8B55-168FE1A6B150}" type="slidenum">
              <a:rPr lang="en-US"/>
              <a:pPr/>
              <a:t>21</a:t>
            </a:fld>
            <a:endParaRPr lang="en-US"/>
          </a:p>
        </p:txBody>
      </p:sp>
      <p:sp>
        <p:nvSpPr>
          <p:cNvPr id="19445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4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9D97E7-7630-489C-ACF5-06874A084EA1}" type="slidenum">
              <a:rPr lang="en-US"/>
              <a:pPr/>
              <a:t>22</a:t>
            </a:fld>
            <a:endParaRPr lang="en-US"/>
          </a:p>
        </p:txBody>
      </p:sp>
      <p:sp>
        <p:nvSpPr>
          <p:cNvPr id="19466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4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7AE94-00FF-4508-9850-8A454D4B9C5C}" type="slidenum">
              <a:rPr lang="en-US"/>
              <a:pPr/>
              <a:t>23</a:t>
            </a:fld>
            <a:endParaRPr lang="en-US"/>
          </a:p>
        </p:txBody>
      </p:sp>
      <p:sp>
        <p:nvSpPr>
          <p:cNvPr id="19486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4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726B5D-6FEB-4D84-A282-86CD3BB62802}" type="slidenum">
              <a:rPr lang="en-US"/>
              <a:pPr/>
              <a:t>24</a:t>
            </a:fld>
            <a:endParaRPr lang="en-US"/>
          </a:p>
        </p:txBody>
      </p:sp>
      <p:sp>
        <p:nvSpPr>
          <p:cNvPr id="19507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5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00BE23-02DF-4645-9CEC-CB4313779AF0}" type="slidenum">
              <a:rPr lang="en-US"/>
              <a:pPr/>
              <a:t>25</a:t>
            </a:fld>
            <a:endParaRPr lang="en-US"/>
          </a:p>
        </p:txBody>
      </p:sp>
      <p:sp>
        <p:nvSpPr>
          <p:cNvPr id="19527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5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937437-068C-4E25-B07F-605C9F8A8161}" type="slidenum">
              <a:rPr lang="en-US"/>
              <a:pPr/>
              <a:t>2</a:t>
            </a:fld>
            <a:endParaRPr lang="en-US"/>
          </a:p>
        </p:txBody>
      </p:sp>
      <p:sp>
        <p:nvSpPr>
          <p:cNvPr id="1637378" name="Rectangle 7"/>
          <p:cNvSpPr txBox="1">
            <a:spLocks noGrp="1" noChangeArrowheads="1"/>
          </p:cNvSpPr>
          <p:nvPr/>
        </p:nvSpPr>
        <p:spPr bwMode="auto">
          <a:xfrm>
            <a:off x="5251450" y="6634163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18" tIns="45859" rIns="91718" bIns="45859" anchor="b"/>
          <a:lstStyle>
            <a:lvl1pPr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FontTx/>
              <a:buNone/>
            </a:pPr>
            <a:fld id="{93262883-86B5-4D50-830E-A2AC0AE0C0E8}" type="slidenum">
              <a:rPr lang="en-US" sz="1300"/>
              <a:pPr algn="r">
                <a:buFontTx/>
                <a:buNone/>
              </a:pPr>
              <a:t>2</a:t>
            </a:fld>
            <a:endParaRPr lang="en-US" sz="1300"/>
          </a:p>
        </p:txBody>
      </p:sp>
      <p:sp>
        <p:nvSpPr>
          <p:cNvPr id="163737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890838" y="523875"/>
            <a:ext cx="3490912" cy="2617788"/>
          </a:xfrm>
          <a:ln/>
        </p:spPr>
      </p:sp>
      <p:sp>
        <p:nvSpPr>
          <p:cNvPr id="1637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5075" y="3317875"/>
            <a:ext cx="6800850" cy="3143250"/>
          </a:xfrm>
        </p:spPr>
        <p:txBody>
          <a:bodyPr lIns="91718" tIns="45859" rIns="91718" bIns="4585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5D3F37-ABEC-454B-B6E0-13DECCC6E447}" type="slidenum">
              <a:rPr lang="en-US"/>
              <a:pPr/>
              <a:t>26</a:t>
            </a:fld>
            <a:endParaRPr lang="en-US"/>
          </a:p>
        </p:txBody>
      </p:sp>
      <p:sp>
        <p:nvSpPr>
          <p:cNvPr id="19548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5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7AE94-00FF-4508-9850-8A454D4B9C5C}" type="slidenum">
              <a:rPr lang="en-US"/>
              <a:pPr/>
              <a:t>27</a:t>
            </a:fld>
            <a:endParaRPr lang="en-US"/>
          </a:p>
        </p:txBody>
      </p:sp>
      <p:sp>
        <p:nvSpPr>
          <p:cNvPr id="19486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4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8C6468-CB52-4E5A-8BCB-68092E0CA651}" type="slidenum">
              <a:rPr lang="en-US"/>
              <a:pPr/>
              <a:t>28</a:t>
            </a:fld>
            <a:endParaRPr lang="en-US"/>
          </a:p>
        </p:txBody>
      </p:sp>
      <p:sp>
        <p:nvSpPr>
          <p:cNvPr id="19568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5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BD7283-275A-459D-95EB-B505F41B4A77}" type="slidenum">
              <a:rPr lang="en-US"/>
              <a:pPr/>
              <a:t>29</a:t>
            </a:fld>
            <a:endParaRPr lang="en-US"/>
          </a:p>
        </p:txBody>
      </p:sp>
      <p:sp>
        <p:nvSpPr>
          <p:cNvPr id="19589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5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D99F5A-87A7-4BE0-A1C3-9B4C09112EB8}" type="slidenum">
              <a:rPr lang="en-US"/>
              <a:pPr/>
              <a:t>30</a:t>
            </a:fld>
            <a:endParaRPr lang="en-US"/>
          </a:p>
        </p:txBody>
      </p:sp>
      <p:sp>
        <p:nvSpPr>
          <p:cNvPr id="19609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6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5ACFD2-9EFB-4CAF-9F2C-313F3434E669}" type="slidenum">
              <a:rPr lang="en-US"/>
              <a:pPr/>
              <a:t>31</a:t>
            </a:fld>
            <a:endParaRPr lang="en-US"/>
          </a:p>
        </p:txBody>
      </p:sp>
      <p:sp>
        <p:nvSpPr>
          <p:cNvPr id="19630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6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E3A396-0C88-40B3-A8B0-0112C922644D}" type="slidenum">
              <a:rPr lang="en-US"/>
              <a:pPr/>
              <a:t>32</a:t>
            </a:fld>
            <a:endParaRPr lang="en-US"/>
          </a:p>
        </p:txBody>
      </p:sp>
      <p:sp>
        <p:nvSpPr>
          <p:cNvPr id="19650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6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C1F1DF-58BB-40F7-A06B-390D67255922}" type="slidenum">
              <a:rPr lang="en-US"/>
              <a:pPr/>
              <a:t>33</a:t>
            </a:fld>
            <a:endParaRPr lang="en-US"/>
          </a:p>
        </p:txBody>
      </p:sp>
      <p:sp>
        <p:nvSpPr>
          <p:cNvPr id="19671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6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15D8CD-765E-4850-911F-DA96C26A0315}" type="slidenum">
              <a:rPr lang="en-US"/>
              <a:pPr/>
              <a:t>34</a:t>
            </a:fld>
            <a:endParaRPr lang="en-US"/>
          </a:p>
        </p:txBody>
      </p:sp>
      <p:sp>
        <p:nvSpPr>
          <p:cNvPr id="19691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6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F754ED-6A5B-4E93-A680-9896D89587E4}" type="slidenum">
              <a:rPr lang="en-US"/>
              <a:pPr/>
              <a:t>35</a:t>
            </a:fld>
            <a:endParaRPr lang="en-US"/>
          </a:p>
        </p:txBody>
      </p:sp>
      <p:sp>
        <p:nvSpPr>
          <p:cNvPr id="19712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7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ED0B4-EEE0-41A9-9105-0617B40AC01C}" type="slidenum">
              <a:rPr lang="en-US"/>
              <a:pPr/>
              <a:t>3</a:t>
            </a:fld>
            <a:endParaRPr lang="en-US"/>
          </a:p>
        </p:txBody>
      </p:sp>
      <p:sp>
        <p:nvSpPr>
          <p:cNvPr id="1626114" name="Rectangle 7"/>
          <p:cNvSpPr txBox="1">
            <a:spLocks noGrp="1" noChangeArrowheads="1"/>
          </p:cNvSpPr>
          <p:nvPr/>
        </p:nvSpPr>
        <p:spPr bwMode="auto">
          <a:xfrm>
            <a:off x="5251450" y="6634163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18" tIns="45859" rIns="91718" bIns="45859" anchor="b"/>
          <a:lstStyle>
            <a:lvl1pPr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FontTx/>
              <a:buNone/>
            </a:pPr>
            <a:fld id="{5EAA6AC2-EB5A-4BAE-9BF3-46E4070717CD}" type="slidenum">
              <a:rPr lang="en-US" sz="1300"/>
              <a:pPr algn="r">
                <a:buFontTx/>
                <a:buNone/>
              </a:pPr>
              <a:t>3</a:t>
            </a:fld>
            <a:endParaRPr lang="en-US" sz="1300"/>
          </a:p>
        </p:txBody>
      </p:sp>
      <p:sp>
        <p:nvSpPr>
          <p:cNvPr id="162611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890838" y="523875"/>
            <a:ext cx="3490912" cy="2617788"/>
          </a:xfrm>
          <a:ln/>
        </p:spPr>
      </p:sp>
      <p:sp>
        <p:nvSpPr>
          <p:cNvPr id="1626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5075" y="3317875"/>
            <a:ext cx="6800850" cy="3143250"/>
          </a:xfrm>
        </p:spPr>
        <p:txBody>
          <a:bodyPr lIns="91718" tIns="45859" rIns="91718" bIns="4585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6BD65-9DDF-4289-848E-5900EFD2C16C}" type="slidenum">
              <a:rPr lang="en-US"/>
              <a:pPr/>
              <a:t>36</a:t>
            </a:fld>
            <a:endParaRPr lang="en-US"/>
          </a:p>
        </p:txBody>
      </p:sp>
      <p:sp>
        <p:nvSpPr>
          <p:cNvPr id="19732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7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24DA8F-060A-4BD1-B301-2FBB7FE04F8F}" type="slidenum">
              <a:rPr lang="en-US"/>
              <a:pPr/>
              <a:t>37</a:t>
            </a:fld>
            <a:endParaRPr lang="en-US"/>
          </a:p>
        </p:txBody>
      </p:sp>
      <p:sp>
        <p:nvSpPr>
          <p:cNvPr id="19752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7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4080B2-D731-4F3C-BBC5-C32BDFCB3271}" type="slidenum">
              <a:rPr lang="en-US"/>
              <a:pPr/>
              <a:t>38</a:t>
            </a:fld>
            <a:endParaRPr lang="en-US"/>
          </a:p>
        </p:txBody>
      </p:sp>
      <p:sp>
        <p:nvSpPr>
          <p:cNvPr id="19773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7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CACBF8-4C84-4679-8571-C062DECC9E5A}" type="slidenum">
              <a:rPr lang="en-US"/>
              <a:pPr/>
              <a:t>39</a:t>
            </a:fld>
            <a:endParaRPr lang="en-US"/>
          </a:p>
        </p:txBody>
      </p:sp>
      <p:sp>
        <p:nvSpPr>
          <p:cNvPr id="19793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7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445EF2-595F-4C8A-BA2D-2304284CA1F9}" type="slidenum">
              <a:rPr lang="en-US"/>
              <a:pPr/>
              <a:t>40</a:t>
            </a:fld>
            <a:endParaRPr lang="en-US"/>
          </a:p>
        </p:txBody>
      </p:sp>
      <p:sp>
        <p:nvSpPr>
          <p:cNvPr id="19814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8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0929A5-5F54-4BC4-AA80-27214C905F79}" type="slidenum">
              <a:rPr lang="en-US"/>
              <a:pPr/>
              <a:t>41</a:t>
            </a:fld>
            <a:endParaRPr lang="en-US"/>
          </a:p>
        </p:txBody>
      </p:sp>
      <p:sp>
        <p:nvSpPr>
          <p:cNvPr id="19834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8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F9B41-5187-4AD2-9865-BFEFFDB48359}" type="slidenum">
              <a:rPr lang="en-US"/>
              <a:pPr/>
              <a:t>42</a:t>
            </a:fld>
            <a:endParaRPr lang="en-US"/>
          </a:p>
        </p:txBody>
      </p:sp>
      <p:sp>
        <p:nvSpPr>
          <p:cNvPr id="19855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8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B28B65-A3D6-472A-B564-AF2470C16A86}" type="slidenum">
              <a:rPr lang="en-US"/>
              <a:pPr/>
              <a:t>43</a:t>
            </a:fld>
            <a:endParaRPr lang="en-US"/>
          </a:p>
        </p:txBody>
      </p:sp>
      <p:sp>
        <p:nvSpPr>
          <p:cNvPr id="19875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8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69B526-C380-4246-94FE-DEDD9BC7C274}" type="slidenum">
              <a:rPr lang="en-US"/>
              <a:pPr/>
              <a:t>44</a:t>
            </a:fld>
            <a:endParaRPr lang="en-US"/>
          </a:p>
        </p:txBody>
      </p:sp>
      <p:sp>
        <p:nvSpPr>
          <p:cNvPr id="19896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8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4D3F2D-C380-4197-A865-13FDCB1B63B6}" type="slidenum">
              <a:rPr lang="en-US"/>
              <a:pPr/>
              <a:t>45</a:t>
            </a:fld>
            <a:endParaRPr lang="en-US"/>
          </a:p>
        </p:txBody>
      </p:sp>
      <p:sp>
        <p:nvSpPr>
          <p:cNvPr id="19916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9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ED0B4-EEE0-41A9-9105-0617B40AC01C}" type="slidenum">
              <a:rPr lang="en-US"/>
              <a:pPr/>
              <a:t>4</a:t>
            </a:fld>
            <a:endParaRPr lang="en-US"/>
          </a:p>
        </p:txBody>
      </p:sp>
      <p:sp>
        <p:nvSpPr>
          <p:cNvPr id="1626114" name="Rectangle 7"/>
          <p:cNvSpPr txBox="1">
            <a:spLocks noGrp="1" noChangeArrowheads="1"/>
          </p:cNvSpPr>
          <p:nvPr/>
        </p:nvSpPr>
        <p:spPr bwMode="auto">
          <a:xfrm>
            <a:off x="5251450" y="6634163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18" tIns="45859" rIns="91718" bIns="45859" anchor="b"/>
          <a:lstStyle>
            <a:lvl1pPr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FontTx/>
              <a:buNone/>
            </a:pPr>
            <a:fld id="{5EAA6AC2-EB5A-4BAE-9BF3-46E4070717CD}" type="slidenum">
              <a:rPr lang="en-US" sz="1300"/>
              <a:pPr algn="r">
                <a:buFontTx/>
                <a:buNone/>
              </a:pPr>
              <a:t>4</a:t>
            </a:fld>
            <a:endParaRPr lang="en-US" sz="1300"/>
          </a:p>
        </p:txBody>
      </p:sp>
      <p:sp>
        <p:nvSpPr>
          <p:cNvPr id="162611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890838" y="523875"/>
            <a:ext cx="3490912" cy="2617788"/>
          </a:xfrm>
          <a:ln/>
        </p:spPr>
      </p:sp>
      <p:sp>
        <p:nvSpPr>
          <p:cNvPr id="1626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5075" y="3317875"/>
            <a:ext cx="6800850" cy="3143250"/>
          </a:xfrm>
        </p:spPr>
        <p:txBody>
          <a:bodyPr lIns="91718" tIns="45859" rIns="91718" bIns="4585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45D572-35EC-4750-AEEE-F46055E68A86}" type="slidenum">
              <a:rPr lang="en-US"/>
              <a:pPr/>
              <a:t>46</a:t>
            </a:fld>
            <a:endParaRPr lang="en-US"/>
          </a:p>
        </p:txBody>
      </p:sp>
      <p:sp>
        <p:nvSpPr>
          <p:cNvPr id="19937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9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F395FE-1876-4B64-89FB-4C170C3A5B60}" type="slidenum">
              <a:rPr lang="en-US"/>
              <a:pPr/>
              <a:t>47</a:t>
            </a:fld>
            <a:endParaRPr lang="en-US"/>
          </a:p>
        </p:txBody>
      </p:sp>
      <p:sp>
        <p:nvSpPr>
          <p:cNvPr id="19957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9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03E24-594D-412B-94A0-DAC20863E97D}" type="slidenum">
              <a:rPr lang="en-US"/>
              <a:pPr/>
              <a:t>48</a:t>
            </a:fld>
            <a:endParaRPr lang="en-US"/>
          </a:p>
        </p:txBody>
      </p:sp>
      <p:sp>
        <p:nvSpPr>
          <p:cNvPr id="19978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199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EFE740-3E18-4EDF-8E56-AE767E93B57F}" type="slidenum">
              <a:rPr lang="en-US"/>
              <a:pPr/>
              <a:t>49</a:t>
            </a:fld>
            <a:endParaRPr lang="en-US"/>
          </a:p>
        </p:txBody>
      </p:sp>
      <p:sp>
        <p:nvSpPr>
          <p:cNvPr id="20039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200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8DE6B-2DF7-4B71-A35C-5C0790916041}" type="slidenum">
              <a:rPr lang="en-US"/>
              <a:pPr/>
              <a:t>50</a:t>
            </a:fld>
            <a:endParaRPr lang="en-US"/>
          </a:p>
        </p:txBody>
      </p:sp>
      <p:sp>
        <p:nvSpPr>
          <p:cNvPr id="20060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200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4C443C-C0EF-470C-A7F0-64ACC2408C08}" type="slidenum">
              <a:rPr lang="en-US"/>
              <a:pPr/>
              <a:t>51</a:t>
            </a:fld>
            <a:endParaRPr lang="en-US"/>
          </a:p>
        </p:txBody>
      </p:sp>
      <p:sp>
        <p:nvSpPr>
          <p:cNvPr id="20080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4013" y="527050"/>
            <a:ext cx="3490912" cy="2617788"/>
          </a:xfrm>
          <a:ln/>
        </p:spPr>
      </p:sp>
      <p:sp>
        <p:nvSpPr>
          <p:cNvPr id="200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317875"/>
            <a:ext cx="6804025" cy="3140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B31CE3-82DC-4671-AE63-43DD52238C7F}" type="slidenum">
              <a:rPr lang="en-US"/>
              <a:pPr/>
              <a:t>5</a:t>
            </a:fld>
            <a:endParaRPr lang="en-US"/>
          </a:p>
        </p:txBody>
      </p:sp>
      <p:sp>
        <p:nvSpPr>
          <p:cNvPr id="1727490" name="Rectangle 7"/>
          <p:cNvSpPr txBox="1">
            <a:spLocks noGrp="1" noChangeArrowheads="1"/>
          </p:cNvSpPr>
          <p:nvPr/>
        </p:nvSpPr>
        <p:spPr bwMode="auto">
          <a:xfrm>
            <a:off x="5251450" y="6634163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18" tIns="45859" rIns="91718" bIns="45859" anchor="b"/>
          <a:lstStyle>
            <a:lvl1pPr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FontTx/>
              <a:buNone/>
            </a:pPr>
            <a:fld id="{51578538-7CAB-4936-B141-F3FC12B7D2FC}" type="slidenum">
              <a:rPr lang="en-US" sz="1300"/>
              <a:pPr algn="r">
                <a:buFontTx/>
                <a:buNone/>
              </a:pPr>
              <a:t>5</a:t>
            </a:fld>
            <a:endParaRPr lang="en-US" sz="1300"/>
          </a:p>
        </p:txBody>
      </p:sp>
      <p:sp>
        <p:nvSpPr>
          <p:cNvPr id="172749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889250" y="523875"/>
            <a:ext cx="3492500" cy="2619375"/>
          </a:xfrm>
          <a:ln/>
        </p:spPr>
      </p:sp>
      <p:sp>
        <p:nvSpPr>
          <p:cNvPr id="1727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3317875"/>
            <a:ext cx="7416800" cy="3143250"/>
          </a:xfrm>
        </p:spPr>
        <p:txBody>
          <a:bodyPr lIns="91718" tIns="45859" rIns="91718" bIns="4585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43B3A9-7CC6-44A0-842C-46F382FA04C5}" type="slidenum">
              <a:rPr lang="en-US"/>
              <a:pPr/>
              <a:t>6</a:t>
            </a:fld>
            <a:endParaRPr lang="en-US"/>
          </a:p>
        </p:txBody>
      </p:sp>
      <p:sp>
        <p:nvSpPr>
          <p:cNvPr id="1731586" name="Rectangle 7"/>
          <p:cNvSpPr txBox="1">
            <a:spLocks noGrp="1" noChangeArrowheads="1"/>
          </p:cNvSpPr>
          <p:nvPr/>
        </p:nvSpPr>
        <p:spPr bwMode="auto">
          <a:xfrm>
            <a:off x="5251450" y="6634163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18" tIns="45859" rIns="91718" bIns="45859" anchor="b"/>
          <a:lstStyle>
            <a:lvl1pPr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FontTx/>
              <a:buNone/>
            </a:pPr>
            <a:fld id="{0D00E07F-7154-4C71-ABEE-8EBEE0AFF358}" type="slidenum">
              <a:rPr lang="en-US" sz="1300"/>
              <a:pPr algn="r">
                <a:buFontTx/>
                <a:buNone/>
              </a:pPr>
              <a:t>6</a:t>
            </a:fld>
            <a:endParaRPr lang="en-US" sz="1300"/>
          </a:p>
        </p:txBody>
      </p:sp>
      <p:sp>
        <p:nvSpPr>
          <p:cNvPr id="173158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889250" y="523875"/>
            <a:ext cx="3492500" cy="2619375"/>
          </a:xfrm>
          <a:ln/>
        </p:spPr>
      </p:sp>
      <p:sp>
        <p:nvSpPr>
          <p:cNvPr id="1731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3317875"/>
            <a:ext cx="7416800" cy="3143250"/>
          </a:xfrm>
        </p:spPr>
        <p:txBody>
          <a:bodyPr lIns="91718" tIns="45859" rIns="91718" bIns="4585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B31CE3-82DC-4671-AE63-43DD52238C7F}" type="slidenum">
              <a:rPr lang="en-US"/>
              <a:pPr/>
              <a:t>7</a:t>
            </a:fld>
            <a:endParaRPr lang="en-US"/>
          </a:p>
        </p:txBody>
      </p:sp>
      <p:sp>
        <p:nvSpPr>
          <p:cNvPr id="1727490" name="Rectangle 7"/>
          <p:cNvSpPr txBox="1">
            <a:spLocks noGrp="1" noChangeArrowheads="1"/>
          </p:cNvSpPr>
          <p:nvPr/>
        </p:nvSpPr>
        <p:spPr bwMode="auto">
          <a:xfrm>
            <a:off x="5251450" y="6634163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18" tIns="45859" rIns="91718" bIns="45859" anchor="b"/>
          <a:lstStyle>
            <a:lvl1pPr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FontTx/>
              <a:buNone/>
            </a:pPr>
            <a:fld id="{51578538-7CAB-4936-B141-F3FC12B7D2FC}" type="slidenum">
              <a:rPr lang="en-US" sz="1300"/>
              <a:pPr algn="r">
                <a:buFontTx/>
                <a:buNone/>
              </a:pPr>
              <a:t>7</a:t>
            </a:fld>
            <a:endParaRPr lang="en-US" sz="1300"/>
          </a:p>
        </p:txBody>
      </p:sp>
      <p:sp>
        <p:nvSpPr>
          <p:cNvPr id="172749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889250" y="523875"/>
            <a:ext cx="3492500" cy="2619375"/>
          </a:xfrm>
          <a:ln/>
        </p:spPr>
      </p:sp>
      <p:sp>
        <p:nvSpPr>
          <p:cNvPr id="1727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3317875"/>
            <a:ext cx="7416800" cy="3143250"/>
          </a:xfrm>
        </p:spPr>
        <p:txBody>
          <a:bodyPr lIns="91718" tIns="45859" rIns="91718" bIns="4585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43B3A9-7CC6-44A0-842C-46F382FA04C5}" type="slidenum">
              <a:rPr lang="en-US"/>
              <a:pPr/>
              <a:t>8</a:t>
            </a:fld>
            <a:endParaRPr lang="en-US"/>
          </a:p>
        </p:txBody>
      </p:sp>
      <p:sp>
        <p:nvSpPr>
          <p:cNvPr id="1731586" name="Rectangle 7"/>
          <p:cNvSpPr txBox="1">
            <a:spLocks noGrp="1" noChangeArrowheads="1"/>
          </p:cNvSpPr>
          <p:nvPr/>
        </p:nvSpPr>
        <p:spPr bwMode="auto">
          <a:xfrm>
            <a:off x="5251450" y="6634163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18" tIns="45859" rIns="91718" bIns="45859" anchor="b"/>
          <a:lstStyle>
            <a:lvl1pPr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FontTx/>
              <a:buNone/>
            </a:pPr>
            <a:fld id="{0D00E07F-7154-4C71-ABEE-8EBEE0AFF358}" type="slidenum">
              <a:rPr lang="en-US" sz="1300"/>
              <a:pPr algn="r">
                <a:buFontTx/>
                <a:buNone/>
              </a:pPr>
              <a:t>8</a:t>
            </a:fld>
            <a:endParaRPr lang="en-US" sz="1300"/>
          </a:p>
        </p:txBody>
      </p:sp>
      <p:sp>
        <p:nvSpPr>
          <p:cNvPr id="173158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889250" y="523875"/>
            <a:ext cx="3492500" cy="2619375"/>
          </a:xfrm>
          <a:ln/>
        </p:spPr>
      </p:sp>
      <p:sp>
        <p:nvSpPr>
          <p:cNvPr id="1731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3317875"/>
            <a:ext cx="7416800" cy="3143250"/>
          </a:xfrm>
        </p:spPr>
        <p:txBody>
          <a:bodyPr lIns="91718" tIns="45859" rIns="91718" bIns="4585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B31CE3-82DC-4671-AE63-43DD52238C7F}" type="slidenum">
              <a:rPr lang="en-US"/>
              <a:pPr/>
              <a:t>14</a:t>
            </a:fld>
            <a:endParaRPr lang="en-US"/>
          </a:p>
        </p:txBody>
      </p:sp>
      <p:sp>
        <p:nvSpPr>
          <p:cNvPr id="1727490" name="Rectangle 7"/>
          <p:cNvSpPr txBox="1">
            <a:spLocks noGrp="1" noChangeArrowheads="1"/>
          </p:cNvSpPr>
          <p:nvPr/>
        </p:nvSpPr>
        <p:spPr bwMode="auto">
          <a:xfrm>
            <a:off x="5251450" y="6634163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18" tIns="45859" rIns="91718" bIns="45859" anchor="b"/>
          <a:lstStyle>
            <a:lvl1pPr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7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75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FontTx/>
              <a:buNone/>
            </a:pPr>
            <a:fld id="{51578538-7CAB-4936-B141-F3FC12B7D2FC}" type="slidenum">
              <a:rPr lang="en-US" sz="1300"/>
              <a:pPr algn="r">
                <a:buFontTx/>
                <a:buNone/>
              </a:pPr>
              <a:t>14</a:t>
            </a:fld>
            <a:endParaRPr lang="en-US" sz="1300"/>
          </a:p>
        </p:txBody>
      </p:sp>
      <p:sp>
        <p:nvSpPr>
          <p:cNvPr id="172749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889250" y="523875"/>
            <a:ext cx="3492500" cy="2619375"/>
          </a:xfrm>
          <a:ln/>
        </p:spPr>
      </p:sp>
      <p:sp>
        <p:nvSpPr>
          <p:cNvPr id="1727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3317875"/>
            <a:ext cx="7416800" cy="3143250"/>
          </a:xfrm>
        </p:spPr>
        <p:txBody>
          <a:bodyPr lIns="91718" tIns="45859" rIns="91718" bIns="45859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9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6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304800"/>
            <a:ext cx="21145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1912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19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22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850900"/>
            <a:ext cx="7678738" cy="11906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de-DE" noProof="0" smtClean="0"/>
              <a:t>Klicken Sie, um das Titelformat zu bearbeiten</a:t>
            </a:r>
          </a:p>
        </p:txBody>
      </p:sp>
      <p:sp>
        <p:nvSpPr>
          <p:cNvPr id="19322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14800" y="2514600"/>
            <a:ext cx="4437063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Klicken Sie, um das Format des Untertitelmasters zu bearbeiten</a:t>
            </a:r>
          </a:p>
        </p:txBody>
      </p:sp>
      <p:sp>
        <p:nvSpPr>
          <p:cNvPr id="1932292" name="Rectangle 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fld id="{C2E240FC-B972-46E3-8D92-86001203CC1E}" type="datetime1">
              <a:rPr lang="de-DE"/>
              <a:pPr/>
              <a:t>08.05.2012</a:t>
            </a:fld>
            <a:endParaRPr lang="de-DE"/>
          </a:p>
        </p:txBody>
      </p:sp>
      <p:sp>
        <p:nvSpPr>
          <p:cNvPr id="193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r>
              <a:rPr lang="de-DE"/>
              <a:t>CSE-571- AI-based Mobile Robotics</a:t>
            </a:r>
          </a:p>
        </p:txBody>
      </p:sp>
      <p:sp>
        <p:nvSpPr>
          <p:cNvPr id="19322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CD2858-0C8A-497F-A298-724FC439D952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1932295" name="Text Box 7"/>
          <p:cNvSpPr txBox="1">
            <a:spLocks noChangeArrowheads="1"/>
          </p:cNvSpPr>
          <p:nvPr userDrawn="1"/>
        </p:nvSpPr>
        <p:spPr bwMode="auto">
          <a:xfrm>
            <a:off x="823913" y="6643688"/>
            <a:ext cx="522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SA-1</a:t>
            </a:r>
            <a:endParaRPr lang="en-US" sz="120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F6487C-096D-4398-8148-8C7651A76F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61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430845-C488-4223-9BA6-5C95D9B9BE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49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41306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2675" y="1295400"/>
            <a:ext cx="41306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E2F922-80C7-401F-89EB-B2448E4E3A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38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344F78-F86B-428D-8E74-FCE5B8D9AF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41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0359DF-B242-4449-BC7A-C921A77505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459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96592D-80A7-4435-9710-373583195D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58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FECD52-3F18-4E57-8275-73242BB145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8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906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6084C8-C84E-4EA6-9ED8-02FE31D39A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41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EC0300-EA6C-4555-B2FF-9248FF28C9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29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9438" y="381000"/>
            <a:ext cx="2105025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6167438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E03AAD-4835-4491-A31B-78BDAED75A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547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424863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0"/>
            <a:ext cx="4130675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2675" y="1295400"/>
            <a:ext cx="4130675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199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7C8E485-9547-48BA-B578-155F90237D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1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719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39624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9624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8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1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9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190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965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981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544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399" y="304800"/>
            <a:ext cx="870373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72544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71600"/>
            <a:ext cx="8077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7030A0"/>
          </a:solidFill>
          <a:latin typeface="Calibri" pitchFamily="34" charset="0"/>
          <a:ea typeface="+mj-ea"/>
          <a:cs typeface="Calibri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0000FF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j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424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enter title</a:t>
            </a:r>
          </a:p>
        </p:txBody>
      </p:sp>
      <p:sp>
        <p:nvSpPr>
          <p:cNvPr id="193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0"/>
            <a:ext cx="841375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Level 1</a:t>
            </a:r>
            <a:endParaRPr lang="en-US" smtClean="0"/>
          </a:p>
          <a:p>
            <a:pPr lvl="1"/>
            <a:r>
              <a:rPr lang="de-DE" smtClean="0"/>
              <a:t>Level 2</a:t>
            </a:r>
            <a:endParaRPr lang="en-US" smtClean="0"/>
          </a:p>
          <a:p>
            <a:pPr lvl="2"/>
            <a:r>
              <a:rPr lang="de-DE" smtClean="0"/>
              <a:t>Level 3</a:t>
            </a:r>
            <a:endParaRPr lang="en-US" smtClean="0"/>
          </a:p>
          <a:p>
            <a:pPr lvl="3"/>
            <a:r>
              <a:rPr lang="de-DE" smtClean="0"/>
              <a:t>Level 4</a:t>
            </a:r>
            <a:endParaRPr lang="en-US" smtClean="0"/>
          </a:p>
          <a:p>
            <a:pPr lvl="4"/>
            <a:r>
              <a:rPr lang="de-DE" smtClean="0"/>
              <a:t>Level 5</a:t>
            </a:r>
            <a:endParaRPr lang="en-US" smtClean="0"/>
          </a:p>
        </p:txBody>
      </p:sp>
      <p:sp>
        <p:nvSpPr>
          <p:cNvPr id="193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fld id="{26103303-A0CB-4412-91B5-C749D2F852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8.wmf"/><Relationship Id="rId18" Type="http://schemas.openxmlformats.org/officeDocument/2006/relationships/image" Target="../media/image10.wmf"/><Relationship Id="rId26" Type="http://schemas.openxmlformats.org/officeDocument/2006/relationships/oleObject" Target="../embeddings/oleObject17.bin"/><Relationship Id="rId39" Type="http://schemas.openxmlformats.org/officeDocument/2006/relationships/oleObject" Target="../embeddings/oleObject25.bin"/><Relationship Id="rId3" Type="http://schemas.openxmlformats.org/officeDocument/2006/relationships/notesSlide" Target="../notesSlides/notesSlide13.xml"/><Relationship Id="rId21" Type="http://schemas.openxmlformats.org/officeDocument/2006/relationships/oleObject" Target="../embeddings/oleObject14.bin"/><Relationship Id="rId34" Type="http://schemas.openxmlformats.org/officeDocument/2006/relationships/image" Target="../media/image15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1.bin"/><Relationship Id="rId25" Type="http://schemas.openxmlformats.org/officeDocument/2006/relationships/oleObject" Target="../embeddings/oleObject16.bin"/><Relationship Id="rId33" Type="http://schemas.openxmlformats.org/officeDocument/2006/relationships/oleObject" Target="../embeddings/oleObject22.bin"/><Relationship Id="rId38" Type="http://schemas.openxmlformats.org/officeDocument/2006/relationships/image" Target="../media/image17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3.bin"/><Relationship Id="rId29" Type="http://schemas.openxmlformats.org/officeDocument/2006/relationships/oleObject" Target="../embeddings/oleObject19.bin"/><Relationship Id="rId41" Type="http://schemas.openxmlformats.org/officeDocument/2006/relationships/oleObject" Target="../embeddings/oleObject27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7.wmf"/><Relationship Id="rId24" Type="http://schemas.openxmlformats.org/officeDocument/2006/relationships/image" Target="../media/image12.wmf"/><Relationship Id="rId32" Type="http://schemas.openxmlformats.org/officeDocument/2006/relationships/oleObject" Target="../embeddings/oleObject21.bin"/><Relationship Id="rId37" Type="http://schemas.openxmlformats.org/officeDocument/2006/relationships/oleObject" Target="../embeddings/oleObject24.bin"/><Relationship Id="rId40" Type="http://schemas.openxmlformats.org/officeDocument/2006/relationships/oleObject" Target="../embeddings/oleObject26.bin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23" Type="http://schemas.openxmlformats.org/officeDocument/2006/relationships/oleObject" Target="../embeddings/oleObject15.bin"/><Relationship Id="rId28" Type="http://schemas.openxmlformats.org/officeDocument/2006/relationships/image" Target="../media/image13.wmf"/><Relationship Id="rId36" Type="http://schemas.openxmlformats.org/officeDocument/2006/relationships/image" Target="../media/image16.wmf"/><Relationship Id="rId10" Type="http://schemas.openxmlformats.org/officeDocument/2006/relationships/oleObject" Target="../embeddings/oleObject7.bin"/><Relationship Id="rId19" Type="http://schemas.openxmlformats.org/officeDocument/2006/relationships/oleObject" Target="../embeddings/oleObject12.bin"/><Relationship Id="rId31" Type="http://schemas.openxmlformats.org/officeDocument/2006/relationships/oleObject" Target="../embeddings/oleObject20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9.bin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8.bin"/><Relationship Id="rId30" Type="http://schemas.openxmlformats.org/officeDocument/2006/relationships/image" Target="../media/image14.wmf"/><Relationship Id="rId35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tags" Target="../tags/tag15.xml"/><Relationship Id="rId7" Type="http://schemas.openxmlformats.org/officeDocument/2006/relationships/notesSlide" Target="../notesSlides/notesSlide17.xml"/><Relationship Id="rId12" Type="http://schemas.openxmlformats.org/officeDocument/2006/relationships/image" Target="../media/image25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24.png"/><Relationship Id="rId5" Type="http://schemas.openxmlformats.org/officeDocument/2006/relationships/tags" Target="../tags/tag17.xml"/><Relationship Id="rId10" Type="http://schemas.openxmlformats.org/officeDocument/2006/relationships/image" Target="../media/image23.png"/><Relationship Id="rId4" Type="http://schemas.openxmlformats.org/officeDocument/2006/relationships/tags" Target="../tags/tag16.xml"/><Relationship Id="rId9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8.xml"/><Relationship Id="rId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9.xml"/><Relationship Id="rId4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0.xml"/><Relationship Id="rId4" Type="http://schemas.openxmlformats.org/officeDocument/2006/relationships/image" Target="../media/image28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tags" Target="../tags/tag23.xml"/><Relationship Id="rId7" Type="http://schemas.openxmlformats.org/officeDocument/2006/relationships/notesSlide" Target="../notesSlides/notesSlide21.xml"/><Relationship Id="rId12" Type="http://schemas.openxmlformats.org/officeDocument/2006/relationships/image" Target="../media/image25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24.png"/><Relationship Id="rId5" Type="http://schemas.openxmlformats.org/officeDocument/2006/relationships/tags" Target="../tags/tag25.xml"/><Relationship Id="rId10" Type="http://schemas.openxmlformats.org/officeDocument/2006/relationships/image" Target="../media/image23.png"/><Relationship Id="rId4" Type="http://schemas.openxmlformats.org/officeDocument/2006/relationships/tags" Target="../tags/tag24.xml"/><Relationship Id="rId9" Type="http://schemas.openxmlformats.org/officeDocument/2006/relationships/image" Target="../media/image2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6.xml"/><Relationship Id="rId4" Type="http://schemas.openxmlformats.org/officeDocument/2006/relationships/image" Target="../media/image3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9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7.xml"/><Relationship Id="rId4" Type="http://schemas.openxmlformats.org/officeDocument/2006/relationships/image" Target="../media/image3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8.xml"/><Relationship Id="rId4" Type="http://schemas.openxmlformats.org/officeDocument/2006/relationships/image" Target="../media/image3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9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image" Target="../media/image37.png"/><Relationship Id="rId5" Type="http://schemas.openxmlformats.org/officeDocument/2006/relationships/image" Target="../media/image43.png"/><Relationship Id="rId4" Type="http://schemas.openxmlformats.org/officeDocument/2006/relationships/notesSlide" Target="../notesSlides/notesSlide3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44.png"/><Relationship Id="rId4" Type="http://schemas.openxmlformats.org/officeDocument/2006/relationships/image" Target="../media/image39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32.xml"/><Relationship Id="rId4" Type="http://schemas.openxmlformats.org/officeDocument/2006/relationships/image" Target="../media/image4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33.xml"/><Relationship Id="rId4" Type="http://schemas.openxmlformats.org/officeDocument/2006/relationships/image" Target="../media/image46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4.xml"/><Relationship Id="rId4" Type="http://schemas.openxmlformats.org/officeDocument/2006/relationships/image" Target="../media/image47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39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5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56.wmf"/><Relationship Id="rId4" Type="http://schemas.openxmlformats.org/officeDocument/2006/relationships/oleObject" Target="../embeddings/oleObject30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59.wmf"/><Relationship Id="rId4" Type="http://schemas.openxmlformats.org/officeDocument/2006/relationships/oleObject" Target="../embeddings/oleObject3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0988" y="1198563"/>
            <a:ext cx="8615362" cy="1431925"/>
          </a:xfrm>
        </p:spPr>
        <p:txBody>
          <a:bodyPr/>
          <a:lstStyle/>
          <a:p>
            <a:pPr algn="ctr"/>
            <a:r>
              <a:rPr lang="en-US" sz="3600" b="0" dirty="0" smtClean="0">
                <a:latin typeface="Calibri" pitchFamily="34" charset="0"/>
                <a:cs typeface="Calibri" pitchFamily="34" charset="0"/>
              </a:rPr>
              <a:t>CSE-473 Artificial Intelligence</a:t>
            </a:r>
            <a:endParaRPr lang="en-US" sz="36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78275" name="Rectangle 3"/>
          <p:cNvSpPr>
            <a:spLocks noChangeArrowheads="1"/>
          </p:cNvSpPr>
          <p:nvPr/>
        </p:nvSpPr>
        <p:spPr bwMode="auto">
          <a:xfrm>
            <a:off x="952500" y="2949751"/>
            <a:ext cx="7380288" cy="330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chemeClr val="accent2"/>
              </a:buClr>
              <a:buFont typeface="Wingdings" pitchFamily="2" charset="2"/>
              <a:buNone/>
            </a:pPr>
            <a:endParaRPr lang="de-DE" sz="3200" b="1" dirty="0">
              <a:solidFill>
                <a:schemeClr val="folHlink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Clr>
                <a:schemeClr val="accent2"/>
              </a:buClr>
              <a:buFont typeface="Wingdings" pitchFamily="2" charset="2"/>
              <a:buNone/>
            </a:pPr>
            <a:r>
              <a:rPr lang="de-DE" sz="3200" b="1" dirty="0" smtClean="0">
                <a:latin typeface="Calibri" pitchFamily="34" charset="0"/>
                <a:cs typeface="Calibri" pitchFamily="34" charset="0"/>
              </a:rPr>
              <a:t>Partially-Observable MDPS</a:t>
            </a:r>
          </a:p>
          <a:p>
            <a:pPr algn="ctr">
              <a:buClr>
                <a:schemeClr val="accent2"/>
              </a:buClr>
              <a:buFont typeface="Wingdings" pitchFamily="2" charset="2"/>
              <a:buNone/>
            </a:pPr>
            <a:r>
              <a:rPr lang="de-DE" sz="3200" b="1" dirty="0">
                <a:latin typeface="Calibri" pitchFamily="34" charset="0"/>
                <a:cs typeface="Calibri" pitchFamily="34" charset="0"/>
              </a:rPr>
              <a:t>(</a:t>
            </a:r>
            <a:r>
              <a:rPr lang="de-DE" sz="3200" b="1" dirty="0" smtClean="0">
                <a:latin typeface="Calibri" pitchFamily="34" charset="0"/>
                <a:cs typeface="Calibri" pitchFamily="34" charset="0"/>
              </a:rPr>
              <a:t>POMDPs)</a:t>
            </a:r>
            <a:endParaRPr lang="de-DE" sz="32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lide Number Placeholder 88"/>
          <p:cNvSpPr>
            <a:spLocks noGrp="1"/>
          </p:cNvSpPr>
          <p:nvPr>
            <p:ph type="sldNum" sz="quarter" idx="4294967295"/>
          </p:nvPr>
        </p:nvSpPr>
        <p:spPr>
          <a:xfrm>
            <a:off x="7019925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9418B3B-B48F-402B-AE0D-8890B2B02EBE}" type="slidenum">
              <a:rPr lang="en-US"/>
              <a:pPr/>
              <a:t>10</a:t>
            </a:fld>
            <a:endParaRPr lang="en-US"/>
          </a:p>
        </p:txBody>
      </p:sp>
      <p:sp>
        <p:nvSpPr>
          <p:cNvPr id="102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MDP-Style Planning</a:t>
            </a:r>
          </a:p>
        </p:txBody>
      </p:sp>
      <p:sp>
        <p:nvSpPr>
          <p:cNvPr id="1029123" name="Freeform 3"/>
          <p:cNvSpPr>
            <a:spLocks/>
          </p:cNvSpPr>
          <p:nvPr/>
        </p:nvSpPr>
        <p:spPr bwMode="auto">
          <a:xfrm>
            <a:off x="3048000" y="1981200"/>
            <a:ext cx="2971800" cy="4038600"/>
          </a:xfrm>
          <a:custGeom>
            <a:avLst/>
            <a:gdLst>
              <a:gd name="T0" fmla="*/ 0 w 1872"/>
              <a:gd name="T1" fmla="*/ 0 h 2544"/>
              <a:gd name="T2" fmla="*/ 0 w 1872"/>
              <a:gd name="T3" fmla="*/ 624 h 2544"/>
              <a:gd name="T4" fmla="*/ 768 w 1872"/>
              <a:gd name="T5" fmla="*/ 624 h 2544"/>
              <a:gd name="T6" fmla="*/ 768 w 1872"/>
              <a:gd name="T7" fmla="*/ 2544 h 2544"/>
              <a:gd name="T8" fmla="*/ 1776 w 1872"/>
              <a:gd name="T9" fmla="*/ 2544 h 2544"/>
              <a:gd name="T10" fmla="*/ 1776 w 1872"/>
              <a:gd name="T11" fmla="*/ 2304 h 2544"/>
              <a:gd name="T12" fmla="*/ 1008 w 1872"/>
              <a:gd name="T13" fmla="*/ 2304 h 2544"/>
              <a:gd name="T14" fmla="*/ 1008 w 1872"/>
              <a:gd name="T15" fmla="*/ 624 h 2544"/>
              <a:gd name="T16" fmla="*/ 1872 w 1872"/>
              <a:gd name="T17" fmla="*/ 624 h 2544"/>
              <a:gd name="T18" fmla="*/ 1872 w 1872"/>
              <a:gd name="T19" fmla="*/ 0 h 2544"/>
              <a:gd name="T20" fmla="*/ 1680 w 1872"/>
              <a:gd name="T21" fmla="*/ 0 h 2544"/>
              <a:gd name="T22" fmla="*/ 1680 w 1872"/>
              <a:gd name="T23" fmla="*/ 432 h 2544"/>
              <a:gd name="T24" fmla="*/ 240 w 1872"/>
              <a:gd name="T25" fmla="*/ 432 h 2544"/>
              <a:gd name="T26" fmla="*/ 240 w 1872"/>
              <a:gd name="T27" fmla="*/ 0 h 2544"/>
              <a:gd name="T28" fmla="*/ 0 w 1872"/>
              <a:gd name="T29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2" h="2544">
                <a:moveTo>
                  <a:pt x="0" y="0"/>
                </a:moveTo>
                <a:lnTo>
                  <a:pt x="0" y="624"/>
                </a:lnTo>
                <a:lnTo>
                  <a:pt x="768" y="624"/>
                </a:lnTo>
                <a:lnTo>
                  <a:pt x="768" y="2544"/>
                </a:lnTo>
                <a:lnTo>
                  <a:pt x="1776" y="2544"/>
                </a:lnTo>
                <a:lnTo>
                  <a:pt x="1776" y="2304"/>
                </a:lnTo>
                <a:lnTo>
                  <a:pt x="1008" y="2304"/>
                </a:lnTo>
                <a:lnTo>
                  <a:pt x="1008" y="624"/>
                </a:lnTo>
                <a:lnTo>
                  <a:pt x="1872" y="624"/>
                </a:lnTo>
                <a:lnTo>
                  <a:pt x="1872" y="0"/>
                </a:lnTo>
                <a:lnTo>
                  <a:pt x="1680" y="0"/>
                </a:lnTo>
                <a:lnTo>
                  <a:pt x="1680" y="432"/>
                </a:lnTo>
                <a:lnTo>
                  <a:pt x="240" y="432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124" name="Text Box 4"/>
          <p:cNvSpPr txBox="1">
            <a:spLocks noChangeArrowheads="1"/>
          </p:cNvSpPr>
          <p:nvPr/>
        </p:nvSpPr>
        <p:spPr bwMode="auto">
          <a:xfrm>
            <a:off x="5594350" y="1600200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hell</a:t>
            </a:r>
          </a:p>
        </p:txBody>
      </p:sp>
      <p:sp>
        <p:nvSpPr>
          <p:cNvPr id="1029125" name="Text Box 5"/>
          <p:cNvSpPr txBox="1">
            <a:spLocks noChangeArrowheads="1"/>
          </p:cNvSpPr>
          <p:nvPr/>
        </p:nvSpPr>
        <p:spPr bwMode="auto">
          <a:xfrm>
            <a:off x="2806700" y="1600200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heaven</a:t>
            </a:r>
          </a:p>
        </p:txBody>
      </p:sp>
      <p:sp>
        <p:nvSpPr>
          <p:cNvPr id="1029126" name="Text Box 6"/>
          <p:cNvSpPr txBox="1">
            <a:spLocks noChangeArrowheads="1"/>
          </p:cNvSpPr>
          <p:nvPr/>
        </p:nvSpPr>
        <p:spPr bwMode="auto">
          <a:xfrm>
            <a:off x="5868988" y="3600450"/>
            <a:ext cx="2247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Char char="•"/>
            </a:pPr>
            <a:r>
              <a:rPr lang="en-US" sz="2000">
                <a:latin typeface="Arial" charset="0"/>
              </a:rPr>
              <a:t> World stochastic</a:t>
            </a:r>
          </a:p>
          <a:p>
            <a:pPr>
              <a:buClrTx/>
              <a:buSzTx/>
              <a:buFontTx/>
              <a:buChar char="•"/>
            </a:pPr>
            <a:r>
              <a:rPr lang="en-US" sz="2000">
                <a:latin typeface="Arial" charset="0"/>
              </a:rPr>
              <a:t> State observable</a:t>
            </a:r>
          </a:p>
        </p:txBody>
      </p:sp>
      <p:sp>
        <p:nvSpPr>
          <p:cNvPr id="1029127" name="AutoShape 7"/>
          <p:cNvSpPr>
            <a:spLocks noChangeArrowheads="1"/>
          </p:cNvSpPr>
          <p:nvPr/>
        </p:nvSpPr>
        <p:spPr bwMode="auto">
          <a:xfrm>
            <a:off x="4343400" y="42672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9128" name="Group 8"/>
          <p:cNvGrpSpPr>
            <a:grpSpLocks/>
          </p:cNvGrpSpPr>
          <p:nvPr/>
        </p:nvGrpSpPr>
        <p:grpSpPr bwMode="auto">
          <a:xfrm>
            <a:off x="568325" y="1992313"/>
            <a:ext cx="6983413" cy="4635500"/>
            <a:chOff x="358" y="1255"/>
            <a:chExt cx="4399" cy="2920"/>
          </a:xfrm>
        </p:grpSpPr>
        <p:sp>
          <p:nvSpPr>
            <p:cNvPr id="1029129" name="Text Box 9"/>
            <p:cNvSpPr txBox="1">
              <a:spLocks noChangeArrowheads="1"/>
            </p:cNvSpPr>
            <p:nvPr/>
          </p:nvSpPr>
          <p:spPr bwMode="auto">
            <a:xfrm>
              <a:off x="4641" y="3810"/>
              <a:ext cx="1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buClrTx/>
                <a:buSzTx/>
                <a:buFontTx/>
                <a:buNone/>
              </a:pPr>
              <a:endParaRPr lang="en-US" sz="3200">
                <a:latin typeface="Arial" charset="0"/>
              </a:endParaRPr>
            </a:p>
          </p:txBody>
        </p:sp>
        <p:grpSp>
          <p:nvGrpSpPr>
            <p:cNvPr id="1029130" name="Group 10"/>
            <p:cNvGrpSpPr>
              <a:grpSpLocks/>
            </p:cNvGrpSpPr>
            <p:nvPr/>
          </p:nvGrpSpPr>
          <p:grpSpPr bwMode="auto">
            <a:xfrm>
              <a:off x="358" y="1255"/>
              <a:ext cx="3417" cy="2532"/>
              <a:chOff x="358" y="1255"/>
              <a:chExt cx="3417" cy="2532"/>
            </a:xfrm>
          </p:grpSpPr>
          <p:sp>
            <p:nvSpPr>
              <p:cNvPr id="1029131" name="Text Box 11"/>
              <p:cNvSpPr txBox="1">
                <a:spLocks noChangeArrowheads="1"/>
              </p:cNvSpPr>
              <p:nvPr/>
            </p:nvSpPr>
            <p:spPr bwMode="auto">
              <a:xfrm>
                <a:off x="358" y="2431"/>
                <a:ext cx="649" cy="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ClrTx/>
                  <a:buSzTx/>
                  <a:buFontTx/>
                  <a:buChar char="•"/>
                </a:pPr>
                <a:r>
                  <a:rPr lang="en-US" sz="2000" dirty="0">
                    <a:latin typeface="Arial" charset="0"/>
                  </a:rPr>
                  <a:t> Policy</a:t>
                </a:r>
              </a:p>
              <a:p>
                <a:pPr>
                  <a:buClrTx/>
                  <a:buSzTx/>
                  <a:buNone/>
                </a:pPr>
                <a:endParaRPr lang="en-US" sz="2000" dirty="0">
                  <a:latin typeface="Arial" charset="0"/>
                </a:endParaRPr>
              </a:p>
            </p:txBody>
          </p:sp>
          <p:grpSp>
            <p:nvGrpSpPr>
              <p:cNvPr id="1029132" name="Group 12"/>
              <p:cNvGrpSpPr>
                <a:grpSpLocks/>
              </p:cNvGrpSpPr>
              <p:nvPr/>
            </p:nvGrpSpPr>
            <p:grpSpPr bwMode="auto">
              <a:xfrm>
                <a:off x="1951" y="1255"/>
                <a:ext cx="1824" cy="2532"/>
                <a:chOff x="1951" y="1255"/>
                <a:chExt cx="1824" cy="2532"/>
              </a:xfrm>
            </p:grpSpPr>
            <p:sp>
              <p:nvSpPr>
                <p:cNvPr id="1029133" name="Line 13"/>
                <p:cNvSpPr>
                  <a:spLocks noChangeShapeType="1"/>
                </p:cNvSpPr>
                <p:nvPr/>
              </p:nvSpPr>
              <p:spPr bwMode="auto">
                <a:xfrm flipH="1" flipV="1">
                  <a:off x="2790" y="2461"/>
                  <a:ext cx="15" cy="1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34" name="Line 14"/>
                <p:cNvSpPr>
                  <a:spLocks noChangeShapeType="1"/>
                </p:cNvSpPr>
                <p:nvPr/>
              </p:nvSpPr>
              <p:spPr bwMode="auto">
                <a:xfrm flipH="1" flipV="1">
                  <a:off x="2886" y="2557"/>
                  <a:ext cx="15" cy="1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35" name="Line 15"/>
                <p:cNvSpPr>
                  <a:spLocks noChangeShapeType="1"/>
                </p:cNvSpPr>
                <p:nvPr/>
              </p:nvSpPr>
              <p:spPr bwMode="auto">
                <a:xfrm flipH="1" flipV="1">
                  <a:off x="2810" y="2301"/>
                  <a:ext cx="15" cy="1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36" name="Line 16"/>
                <p:cNvSpPr>
                  <a:spLocks noChangeShapeType="1"/>
                </p:cNvSpPr>
                <p:nvPr/>
              </p:nvSpPr>
              <p:spPr bwMode="auto">
                <a:xfrm flipH="1" flipV="1">
                  <a:off x="2720" y="2541"/>
                  <a:ext cx="15" cy="1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37" name="Line 17"/>
                <p:cNvSpPr>
                  <a:spLocks noChangeShapeType="1"/>
                </p:cNvSpPr>
                <p:nvPr/>
              </p:nvSpPr>
              <p:spPr bwMode="auto">
                <a:xfrm flipH="1" flipV="1">
                  <a:off x="2862" y="2848"/>
                  <a:ext cx="15" cy="1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38" name="Line 18"/>
                <p:cNvSpPr>
                  <a:spLocks noChangeShapeType="1"/>
                </p:cNvSpPr>
                <p:nvPr/>
              </p:nvSpPr>
              <p:spPr bwMode="auto">
                <a:xfrm flipH="1" flipV="1">
                  <a:off x="2735" y="2877"/>
                  <a:ext cx="15" cy="1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39" name="Line 19"/>
                <p:cNvSpPr>
                  <a:spLocks noChangeShapeType="1"/>
                </p:cNvSpPr>
                <p:nvPr/>
              </p:nvSpPr>
              <p:spPr bwMode="auto">
                <a:xfrm flipH="1" flipV="1">
                  <a:off x="2735" y="2197"/>
                  <a:ext cx="15" cy="1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40" name="Line 20"/>
                <p:cNvSpPr>
                  <a:spLocks noChangeShapeType="1"/>
                </p:cNvSpPr>
                <p:nvPr/>
              </p:nvSpPr>
              <p:spPr bwMode="auto">
                <a:xfrm flipH="1" flipV="1">
                  <a:off x="2854" y="2160"/>
                  <a:ext cx="30" cy="1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41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2818" y="2002"/>
                  <a:ext cx="60" cy="1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42" name="Line 22"/>
                <p:cNvSpPr>
                  <a:spLocks noChangeShapeType="1"/>
                </p:cNvSpPr>
                <p:nvPr/>
              </p:nvSpPr>
              <p:spPr bwMode="auto">
                <a:xfrm flipH="1" flipV="1">
                  <a:off x="2751" y="2020"/>
                  <a:ext cx="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43" name="Line 23"/>
                <p:cNvSpPr>
                  <a:spLocks noChangeShapeType="1"/>
                </p:cNvSpPr>
                <p:nvPr/>
              </p:nvSpPr>
              <p:spPr bwMode="auto">
                <a:xfrm flipH="1" flipV="1">
                  <a:off x="2886" y="2371"/>
                  <a:ext cx="15" cy="1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44" name="Line 24"/>
                <p:cNvSpPr>
                  <a:spLocks noChangeShapeType="1"/>
                </p:cNvSpPr>
                <p:nvPr/>
              </p:nvSpPr>
              <p:spPr bwMode="auto">
                <a:xfrm flipH="1" flipV="1">
                  <a:off x="2721" y="2344"/>
                  <a:ext cx="15" cy="1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45" name="Line 25"/>
                <p:cNvSpPr>
                  <a:spLocks noChangeShapeType="1"/>
                </p:cNvSpPr>
                <p:nvPr/>
              </p:nvSpPr>
              <p:spPr bwMode="auto">
                <a:xfrm flipH="1" flipV="1">
                  <a:off x="2731" y="1891"/>
                  <a:ext cx="60" cy="1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46" name="Line 26"/>
                <p:cNvSpPr>
                  <a:spLocks noChangeShapeType="1"/>
                </p:cNvSpPr>
                <p:nvPr/>
              </p:nvSpPr>
              <p:spPr bwMode="auto">
                <a:xfrm flipH="1" flipV="1">
                  <a:off x="2803" y="1876"/>
                  <a:ext cx="102" cy="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47" name="Line 27"/>
                <p:cNvSpPr>
                  <a:spLocks noChangeShapeType="1"/>
                </p:cNvSpPr>
                <p:nvPr/>
              </p:nvSpPr>
              <p:spPr bwMode="auto">
                <a:xfrm flipH="1" flipV="1">
                  <a:off x="2761" y="1801"/>
                  <a:ext cx="138" cy="4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48" name="Line 28"/>
                <p:cNvSpPr>
                  <a:spLocks noChangeShapeType="1"/>
                </p:cNvSpPr>
                <p:nvPr/>
              </p:nvSpPr>
              <p:spPr bwMode="auto">
                <a:xfrm flipH="1" flipV="1">
                  <a:off x="2611" y="1798"/>
                  <a:ext cx="138" cy="4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49" name="Line 29"/>
                <p:cNvSpPr>
                  <a:spLocks noChangeShapeType="1"/>
                </p:cNvSpPr>
                <p:nvPr/>
              </p:nvSpPr>
              <p:spPr bwMode="auto">
                <a:xfrm flipH="1" flipV="1">
                  <a:off x="2434" y="1771"/>
                  <a:ext cx="138" cy="4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50" name="Line 30"/>
                <p:cNvSpPr>
                  <a:spLocks noChangeShapeType="1"/>
                </p:cNvSpPr>
                <p:nvPr/>
              </p:nvSpPr>
              <p:spPr bwMode="auto">
                <a:xfrm flipH="1" flipV="1">
                  <a:off x="2950" y="1810"/>
                  <a:ext cx="138" cy="3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51" name="Line 31"/>
                <p:cNvSpPr>
                  <a:spLocks noChangeShapeType="1"/>
                </p:cNvSpPr>
                <p:nvPr/>
              </p:nvSpPr>
              <p:spPr bwMode="auto">
                <a:xfrm flipH="1" flipV="1">
                  <a:off x="2647" y="1717"/>
                  <a:ext cx="138" cy="3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52" name="Line 32"/>
                <p:cNvSpPr>
                  <a:spLocks noChangeShapeType="1"/>
                </p:cNvSpPr>
                <p:nvPr/>
              </p:nvSpPr>
              <p:spPr bwMode="auto">
                <a:xfrm flipH="1" flipV="1">
                  <a:off x="2311" y="1705"/>
                  <a:ext cx="138" cy="3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53" name="Line 33"/>
                <p:cNvSpPr>
                  <a:spLocks noChangeShapeType="1"/>
                </p:cNvSpPr>
                <p:nvPr/>
              </p:nvSpPr>
              <p:spPr bwMode="auto">
                <a:xfrm flipH="1" flipV="1">
                  <a:off x="2845" y="1723"/>
                  <a:ext cx="138" cy="3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54" name="Line 34"/>
                <p:cNvSpPr>
                  <a:spLocks noChangeShapeType="1"/>
                </p:cNvSpPr>
                <p:nvPr/>
              </p:nvSpPr>
              <p:spPr bwMode="auto">
                <a:xfrm flipH="1" flipV="1">
                  <a:off x="3058" y="1762"/>
                  <a:ext cx="141" cy="1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55" name="Line 35"/>
                <p:cNvSpPr>
                  <a:spLocks noChangeShapeType="1"/>
                </p:cNvSpPr>
                <p:nvPr/>
              </p:nvSpPr>
              <p:spPr bwMode="auto">
                <a:xfrm flipH="1" flipV="1">
                  <a:off x="2149" y="1795"/>
                  <a:ext cx="99" cy="6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56" name="Line 36"/>
                <p:cNvSpPr>
                  <a:spLocks noChangeShapeType="1"/>
                </p:cNvSpPr>
                <p:nvPr/>
              </p:nvSpPr>
              <p:spPr bwMode="auto">
                <a:xfrm flipH="1" flipV="1">
                  <a:off x="3235" y="1825"/>
                  <a:ext cx="141" cy="1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57" name="Line 37"/>
                <p:cNvSpPr>
                  <a:spLocks noChangeShapeType="1"/>
                </p:cNvSpPr>
                <p:nvPr/>
              </p:nvSpPr>
              <p:spPr bwMode="auto">
                <a:xfrm flipH="1" flipV="1">
                  <a:off x="3379" y="1801"/>
                  <a:ext cx="141" cy="1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58" name="Line 38"/>
                <p:cNvSpPr>
                  <a:spLocks noChangeShapeType="1"/>
                </p:cNvSpPr>
                <p:nvPr/>
              </p:nvSpPr>
              <p:spPr bwMode="auto">
                <a:xfrm flipH="1" flipV="1">
                  <a:off x="3295" y="1714"/>
                  <a:ext cx="150" cy="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59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3499" y="1720"/>
                  <a:ext cx="138" cy="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60" name="Line 40"/>
                <p:cNvSpPr>
                  <a:spLocks noChangeShapeType="1"/>
                </p:cNvSpPr>
                <p:nvPr/>
              </p:nvSpPr>
              <p:spPr bwMode="auto">
                <a:xfrm flipH="1" flipV="1">
                  <a:off x="3118" y="1720"/>
                  <a:ext cx="150" cy="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61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3541" y="1765"/>
                  <a:ext cx="150" cy="2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62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3646" y="1552"/>
                  <a:ext cx="24" cy="12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63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3670" y="1606"/>
                  <a:ext cx="69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64" name="Line 44"/>
                <p:cNvSpPr>
                  <a:spLocks noChangeShapeType="1"/>
                </p:cNvSpPr>
                <p:nvPr/>
              </p:nvSpPr>
              <p:spPr bwMode="auto">
                <a:xfrm flipH="1" flipV="1">
                  <a:off x="2491" y="1717"/>
                  <a:ext cx="144" cy="2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65" name="Line 45"/>
                <p:cNvSpPr>
                  <a:spLocks noChangeShapeType="1"/>
                </p:cNvSpPr>
                <p:nvPr/>
              </p:nvSpPr>
              <p:spPr bwMode="auto">
                <a:xfrm flipH="1" flipV="1">
                  <a:off x="2155" y="1708"/>
                  <a:ext cx="99" cy="6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66" name="Line 46"/>
                <p:cNvSpPr>
                  <a:spLocks noChangeShapeType="1"/>
                </p:cNvSpPr>
                <p:nvPr/>
              </p:nvSpPr>
              <p:spPr bwMode="auto">
                <a:xfrm flipH="1" flipV="1">
                  <a:off x="2284" y="1765"/>
                  <a:ext cx="114" cy="5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67" name="Line 47"/>
                <p:cNvSpPr>
                  <a:spLocks noChangeShapeType="1"/>
                </p:cNvSpPr>
                <p:nvPr/>
              </p:nvSpPr>
              <p:spPr bwMode="auto">
                <a:xfrm flipH="1" flipV="1">
                  <a:off x="2053" y="1681"/>
                  <a:ext cx="39" cy="12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68" name="Line 48"/>
                <p:cNvSpPr>
                  <a:spLocks noChangeShapeType="1"/>
                </p:cNvSpPr>
                <p:nvPr/>
              </p:nvSpPr>
              <p:spPr bwMode="auto">
                <a:xfrm flipH="1" flipV="1">
                  <a:off x="2116" y="1573"/>
                  <a:ext cx="30" cy="12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69" name="Line 49"/>
                <p:cNvSpPr>
                  <a:spLocks noChangeShapeType="1"/>
                </p:cNvSpPr>
                <p:nvPr/>
              </p:nvSpPr>
              <p:spPr bwMode="auto">
                <a:xfrm flipH="1" flipV="1">
                  <a:off x="1984" y="1591"/>
                  <a:ext cx="6" cy="12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70" name="Line 50"/>
                <p:cNvSpPr>
                  <a:spLocks noChangeShapeType="1"/>
                </p:cNvSpPr>
                <p:nvPr/>
              </p:nvSpPr>
              <p:spPr bwMode="auto">
                <a:xfrm flipH="1" flipV="1">
                  <a:off x="2047" y="1498"/>
                  <a:ext cx="3" cy="1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71" name="Line 51"/>
                <p:cNvSpPr>
                  <a:spLocks noChangeShapeType="1"/>
                </p:cNvSpPr>
                <p:nvPr/>
              </p:nvSpPr>
              <p:spPr bwMode="auto">
                <a:xfrm flipH="1" flipV="1">
                  <a:off x="2104" y="1408"/>
                  <a:ext cx="3" cy="1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72" name="Line 52"/>
                <p:cNvSpPr>
                  <a:spLocks noChangeShapeType="1"/>
                </p:cNvSpPr>
                <p:nvPr/>
              </p:nvSpPr>
              <p:spPr bwMode="auto">
                <a:xfrm flipH="1" flipV="1">
                  <a:off x="1951" y="1438"/>
                  <a:ext cx="6" cy="12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73" name="Line 53"/>
                <p:cNvSpPr>
                  <a:spLocks noChangeShapeType="1"/>
                </p:cNvSpPr>
                <p:nvPr/>
              </p:nvSpPr>
              <p:spPr bwMode="auto">
                <a:xfrm flipH="1" flipV="1">
                  <a:off x="2014" y="1345"/>
                  <a:ext cx="3" cy="1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74" name="Line 54"/>
                <p:cNvSpPr>
                  <a:spLocks noChangeShapeType="1"/>
                </p:cNvSpPr>
                <p:nvPr/>
              </p:nvSpPr>
              <p:spPr bwMode="auto">
                <a:xfrm flipH="1" flipV="1">
                  <a:off x="2071" y="1255"/>
                  <a:ext cx="3" cy="1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75" name="Line 55"/>
                <p:cNvSpPr>
                  <a:spLocks noChangeShapeType="1"/>
                </p:cNvSpPr>
                <p:nvPr/>
              </p:nvSpPr>
              <p:spPr bwMode="auto">
                <a:xfrm flipH="1" flipV="1">
                  <a:off x="1963" y="1267"/>
                  <a:ext cx="3" cy="1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76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3664" y="1792"/>
                  <a:ext cx="111" cy="3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77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3745" y="1450"/>
                  <a:ext cx="12" cy="11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78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3631" y="1426"/>
                  <a:ext cx="12" cy="11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79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3703" y="1363"/>
                  <a:ext cx="12" cy="11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80" name="Line 60"/>
                <p:cNvSpPr>
                  <a:spLocks noChangeShapeType="1"/>
                </p:cNvSpPr>
                <p:nvPr/>
              </p:nvSpPr>
              <p:spPr bwMode="auto">
                <a:xfrm>
                  <a:off x="3745" y="1273"/>
                  <a:ext cx="3" cy="12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81" name="Line 61"/>
                <p:cNvSpPr>
                  <a:spLocks noChangeShapeType="1"/>
                </p:cNvSpPr>
                <p:nvPr/>
              </p:nvSpPr>
              <p:spPr bwMode="auto">
                <a:xfrm>
                  <a:off x="3649" y="1279"/>
                  <a:ext cx="3" cy="12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82" name="Line 62"/>
                <p:cNvSpPr>
                  <a:spLocks noChangeShapeType="1"/>
                </p:cNvSpPr>
                <p:nvPr/>
              </p:nvSpPr>
              <p:spPr bwMode="auto">
                <a:xfrm flipH="1" flipV="1">
                  <a:off x="2809" y="3003"/>
                  <a:ext cx="15" cy="1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83" name="Line 63"/>
                <p:cNvSpPr>
                  <a:spLocks noChangeShapeType="1"/>
                </p:cNvSpPr>
                <p:nvPr/>
              </p:nvSpPr>
              <p:spPr bwMode="auto">
                <a:xfrm flipH="1" flipV="1">
                  <a:off x="2885" y="3073"/>
                  <a:ext cx="15" cy="1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84" name="Line 64"/>
                <p:cNvSpPr>
                  <a:spLocks noChangeShapeType="1"/>
                </p:cNvSpPr>
                <p:nvPr/>
              </p:nvSpPr>
              <p:spPr bwMode="auto">
                <a:xfrm flipH="1" flipV="1">
                  <a:off x="2720" y="3046"/>
                  <a:ext cx="15" cy="1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85" name="Line 65"/>
                <p:cNvSpPr>
                  <a:spLocks noChangeShapeType="1"/>
                </p:cNvSpPr>
                <p:nvPr/>
              </p:nvSpPr>
              <p:spPr bwMode="auto">
                <a:xfrm flipH="1" flipV="1">
                  <a:off x="2002" y="1735"/>
                  <a:ext cx="24" cy="13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86" name="Line 66"/>
                <p:cNvSpPr>
                  <a:spLocks noChangeShapeType="1"/>
                </p:cNvSpPr>
                <p:nvPr/>
              </p:nvSpPr>
              <p:spPr bwMode="auto">
                <a:xfrm flipH="1" flipV="1">
                  <a:off x="3380" y="3719"/>
                  <a:ext cx="156" cy="1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87" name="Line 67"/>
                <p:cNvSpPr>
                  <a:spLocks noChangeShapeType="1"/>
                </p:cNvSpPr>
                <p:nvPr/>
              </p:nvSpPr>
              <p:spPr bwMode="auto">
                <a:xfrm flipH="1" flipV="1">
                  <a:off x="3203" y="3692"/>
                  <a:ext cx="138" cy="4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88" name="Line 68"/>
                <p:cNvSpPr>
                  <a:spLocks noChangeShapeType="1"/>
                </p:cNvSpPr>
                <p:nvPr/>
              </p:nvSpPr>
              <p:spPr bwMode="auto">
                <a:xfrm flipH="1" flipV="1">
                  <a:off x="3416" y="3638"/>
                  <a:ext cx="153" cy="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89" name="Line 69"/>
                <p:cNvSpPr>
                  <a:spLocks noChangeShapeType="1"/>
                </p:cNvSpPr>
                <p:nvPr/>
              </p:nvSpPr>
              <p:spPr bwMode="auto">
                <a:xfrm flipH="1" flipV="1">
                  <a:off x="3080" y="3626"/>
                  <a:ext cx="138" cy="3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90" name="Line 70"/>
                <p:cNvSpPr>
                  <a:spLocks noChangeShapeType="1"/>
                </p:cNvSpPr>
                <p:nvPr/>
              </p:nvSpPr>
              <p:spPr bwMode="auto">
                <a:xfrm flipH="1" flipV="1">
                  <a:off x="2918" y="3716"/>
                  <a:ext cx="99" cy="6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91" name="Line 71"/>
                <p:cNvSpPr>
                  <a:spLocks noChangeShapeType="1"/>
                </p:cNvSpPr>
                <p:nvPr/>
              </p:nvSpPr>
              <p:spPr bwMode="auto">
                <a:xfrm flipH="1" flipV="1">
                  <a:off x="3260" y="3638"/>
                  <a:ext cx="144" cy="2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92" name="Line 72"/>
                <p:cNvSpPr>
                  <a:spLocks noChangeShapeType="1"/>
                </p:cNvSpPr>
                <p:nvPr/>
              </p:nvSpPr>
              <p:spPr bwMode="auto">
                <a:xfrm flipH="1" flipV="1">
                  <a:off x="2924" y="3629"/>
                  <a:ext cx="99" cy="6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93" name="Line 73"/>
                <p:cNvSpPr>
                  <a:spLocks noChangeShapeType="1"/>
                </p:cNvSpPr>
                <p:nvPr/>
              </p:nvSpPr>
              <p:spPr bwMode="auto">
                <a:xfrm flipH="1" flipV="1">
                  <a:off x="3053" y="3686"/>
                  <a:ext cx="114" cy="5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94" name="Line 74"/>
                <p:cNvSpPr>
                  <a:spLocks noChangeShapeType="1"/>
                </p:cNvSpPr>
                <p:nvPr/>
              </p:nvSpPr>
              <p:spPr bwMode="auto">
                <a:xfrm flipH="1" flipV="1">
                  <a:off x="2822" y="3602"/>
                  <a:ext cx="39" cy="12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95" name="Line 75"/>
                <p:cNvSpPr>
                  <a:spLocks noChangeShapeType="1"/>
                </p:cNvSpPr>
                <p:nvPr/>
              </p:nvSpPr>
              <p:spPr bwMode="auto">
                <a:xfrm flipH="1" flipV="1">
                  <a:off x="2885" y="3494"/>
                  <a:ext cx="30" cy="12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96" name="Line 76"/>
                <p:cNvSpPr>
                  <a:spLocks noChangeShapeType="1"/>
                </p:cNvSpPr>
                <p:nvPr/>
              </p:nvSpPr>
              <p:spPr bwMode="auto">
                <a:xfrm flipH="1" flipV="1">
                  <a:off x="2753" y="3512"/>
                  <a:ext cx="6" cy="12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97" name="Line 77"/>
                <p:cNvSpPr>
                  <a:spLocks noChangeShapeType="1"/>
                </p:cNvSpPr>
                <p:nvPr/>
              </p:nvSpPr>
              <p:spPr bwMode="auto">
                <a:xfrm flipH="1" flipV="1">
                  <a:off x="2816" y="3419"/>
                  <a:ext cx="3" cy="1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98" name="Line 78"/>
                <p:cNvSpPr>
                  <a:spLocks noChangeShapeType="1"/>
                </p:cNvSpPr>
                <p:nvPr/>
              </p:nvSpPr>
              <p:spPr bwMode="auto">
                <a:xfrm flipH="1" flipV="1">
                  <a:off x="2873" y="3329"/>
                  <a:ext cx="3" cy="1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99" name="Line 79"/>
                <p:cNvSpPr>
                  <a:spLocks noChangeShapeType="1"/>
                </p:cNvSpPr>
                <p:nvPr/>
              </p:nvSpPr>
              <p:spPr bwMode="auto">
                <a:xfrm flipH="1" flipV="1">
                  <a:off x="2720" y="3359"/>
                  <a:ext cx="6" cy="12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200" name="Line 80"/>
                <p:cNvSpPr>
                  <a:spLocks noChangeShapeType="1"/>
                </p:cNvSpPr>
                <p:nvPr/>
              </p:nvSpPr>
              <p:spPr bwMode="auto">
                <a:xfrm flipH="1" flipV="1">
                  <a:off x="2783" y="3266"/>
                  <a:ext cx="3" cy="1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201" name="Line 81"/>
                <p:cNvSpPr>
                  <a:spLocks noChangeShapeType="1"/>
                </p:cNvSpPr>
                <p:nvPr/>
              </p:nvSpPr>
              <p:spPr bwMode="auto">
                <a:xfrm flipH="1" flipV="1">
                  <a:off x="2840" y="3176"/>
                  <a:ext cx="3" cy="1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202" name="Line 82"/>
                <p:cNvSpPr>
                  <a:spLocks noChangeShapeType="1"/>
                </p:cNvSpPr>
                <p:nvPr/>
              </p:nvSpPr>
              <p:spPr bwMode="auto">
                <a:xfrm flipH="1" flipV="1">
                  <a:off x="2732" y="3188"/>
                  <a:ext cx="3" cy="1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203" name="Line 83"/>
                <p:cNvSpPr>
                  <a:spLocks noChangeShapeType="1"/>
                </p:cNvSpPr>
                <p:nvPr/>
              </p:nvSpPr>
              <p:spPr bwMode="auto">
                <a:xfrm flipH="1" flipV="1">
                  <a:off x="2771" y="3656"/>
                  <a:ext cx="24" cy="13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204" name="Line 84"/>
                <p:cNvSpPr>
                  <a:spLocks noChangeShapeType="1"/>
                </p:cNvSpPr>
                <p:nvPr/>
              </p:nvSpPr>
              <p:spPr bwMode="auto">
                <a:xfrm flipH="1" flipV="1">
                  <a:off x="3185" y="3581"/>
                  <a:ext cx="16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205" name="Line 85"/>
                <p:cNvSpPr>
                  <a:spLocks noChangeShapeType="1"/>
                </p:cNvSpPr>
                <p:nvPr/>
              </p:nvSpPr>
              <p:spPr bwMode="auto">
                <a:xfrm flipH="1" flipV="1">
                  <a:off x="2954" y="3581"/>
                  <a:ext cx="156" cy="1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206" name="Line 86"/>
                <p:cNvSpPr>
                  <a:spLocks noChangeShapeType="1"/>
                </p:cNvSpPr>
                <p:nvPr/>
              </p:nvSpPr>
              <p:spPr bwMode="auto">
                <a:xfrm flipH="1" flipV="1">
                  <a:off x="3506" y="3671"/>
                  <a:ext cx="156" cy="1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207" name="Line 87"/>
                <p:cNvSpPr>
                  <a:spLocks noChangeShapeType="1"/>
                </p:cNvSpPr>
                <p:nvPr/>
              </p:nvSpPr>
              <p:spPr bwMode="auto">
                <a:xfrm flipH="1" flipV="1">
                  <a:off x="3542" y="3590"/>
                  <a:ext cx="153" cy="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208" name="Line 88"/>
                <p:cNvSpPr>
                  <a:spLocks noChangeShapeType="1"/>
                </p:cNvSpPr>
                <p:nvPr/>
              </p:nvSpPr>
              <p:spPr bwMode="auto">
                <a:xfrm flipH="1" flipV="1">
                  <a:off x="3512" y="3734"/>
                  <a:ext cx="153" cy="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115896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9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8453614" y="6400800"/>
            <a:ext cx="1905000" cy="457200"/>
          </a:xfrm>
          <a:prstGeom prst="rect">
            <a:avLst/>
          </a:prstGeom>
        </p:spPr>
        <p:txBody>
          <a:bodyPr/>
          <a:lstStyle/>
          <a:p>
            <a:fld id="{6F18490C-9625-4B2D-AFC1-AE0B3CB90302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03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Stochastic, </a:t>
            </a:r>
            <a:r>
              <a:rPr lang="en-US" i="1" dirty="0">
                <a:solidFill>
                  <a:srgbClr val="FF0000"/>
                </a:solidFill>
              </a:rPr>
              <a:t>Partially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Observable</a:t>
            </a:r>
          </a:p>
        </p:txBody>
      </p:sp>
      <p:sp>
        <p:nvSpPr>
          <p:cNvPr id="1031171" name="Freeform 3"/>
          <p:cNvSpPr>
            <a:spLocks/>
          </p:cNvSpPr>
          <p:nvPr/>
        </p:nvSpPr>
        <p:spPr bwMode="auto">
          <a:xfrm>
            <a:off x="3048000" y="1981200"/>
            <a:ext cx="2971800" cy="4038600"/>
          </a:xfrm>
          <a:custGeom>
            <a:avLst/>
            <a:gdLst>
              <a:gd name="T0" fmla="*/ 0 w 1872"/>
              <a:gd name="T1" fmla="*/ 0 h 2544"/>
              <a:gd name="T2" fmla="*/ 0 w 1872"/>
              <a:gd name="T3" fmla="*/ 624 h 2544"/>
              <a:gd name="T4" fmla="*/ 768 w 1872"/>
              <a:gd name="T5" fmla="*/ 624 h 2544"/>
              <a:gd name="T6" fmla="*/ 768 w 1872"/>
              <a:gd name="T7" fmla="*/ 2544 h 2544"/>
              <a:gd name="T8" fmla="*/ 1776 w 1872"/>
              <a:gd name="T9" fmla="*/ 2544 h 2544"/>
              <a:gd name="T10" fmla="*/ 1776 w 1872"/>
              <a:gd name="T11" fmla="*/ 2304 h 2544"/>
              <a:gd name="T12" fmla="*/ 1008 w 1872"/>
              <a:gd name="T13" fmla="*/ 2304 h 2544"/>
              <a:gd name="T14" fmla="*/ 1008 w 1872"/>
              <a:gd name="T15" fmla="*/ 624 h 2544"/>
              <a:gd name="T16" fmla="*/ 1872 w 1872"/>
              <a:gd name="T17" fmla="*/ 624 h 2544"/>
              <a:gd name="T18" fmla="*/ 1872 w 1872"/>
              <a:gd name="T19" fmla="*/ 0 h 2544"/>
              <a:gd name="T20" fmla="*/ 1680 w 1872"/>
              <a:gd name="T21" fmla="*/ 0 h 2544"/>
              <a:gd name="T22" fmla="*/ 1680 w 1872"/>
              <a:gd name="T23" fmla="*/ 432 h 2544"/>
              <a:gd name="T24" fmla="*/ 240 w 1872"/>
              <a:gd name="T25" fmla="*/ 432 h 2544"/>
              <a:gd name="T26" fmla="*/ 240 w 1872"/>
              <a:gd name="T27" fmla="*/ 0 h 2544"/>
              <a:gd name="T28" fmla="*/ 0 w 1872"/>
              <a:gd name="T29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2" h="2544">
                <a:moveTo>
                  <a:pt x="0" y="0"/>
                </a:moveTo>
                <a:lnTo>
                  <a:pt x="0" y="624"/>
                </a:lnTo>
                <a:lnTo>
                  <a:pt x="768" y="624"/>
                </a:lnTo>
                <a:lnTo>
                  <a:pt x="768" y="2544"/>
                </a:lnTo>
                <a:lnTo>
                  <a:pt x="1776" y="2544"/>
                </a:lnTo>
                <a:lnTo>
                  <a:pt x="1776" y="2304"/>
                </a:lnTo>
                <a:lnTo>
                  <a:pt x="1008" y="2304"/>
                </a:lnTo>
                <a:lnTo>
                  <a:pt x="1008" y="624"/>
                </a:lnTo>
                <a:lnTo>
                  <a:pt x="1872" y="624"/>
                </a:lnTo>
                <a:lnTo>
                  <a:pt x="1872" y="0"/>
                </a:lnTo>
                <a:lnTo>
                  <a:pt x="1680" y="0"/>
                </a:lnTo>
                <a:lnTo>
                  <a:pt x="1680" y="432"/>
                </a:lnTo>
                <a:lnTo>
                  <a:pt x="240" y="432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172" name="Text Box 4"/>
          <p:cNvSpPr txBox="1">
            <a:spLocks noChangeArrowheads="1"/>
          </p:cNvSpPr>
          <p:nvPr/>
        </p:nvSpPr>
        <p:spPr bwMode="auto">
          <a:xfrm>
            <a:off x="5257800" y="56388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sign</a:t>
            </a:r>
          </a:p>
        </p:txBody>
      </p:sp>
      <p:sp>
        <p:nvSpPr>
          <p:cNvPr id="1031173" name="Text Box 5"/>
          <p:cNvSpPr txBox="1">
            <a:spLocks noChangeArrowheads="1"/>
          </p:cNvSpPr>
          <p:nvPr/>
        </p:nvSpPr>
        <p:spPr bwMode="auto">
          <a:xfrm>
            <a:off x="5530850" y="16002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hell?</a:t>
            </a:r>
          </a:p>
        </p:txBody>
      </p:sp>
      <p:sp>
        <p:nvSpPr>
          <p:cNvPr id="1031174" name="Text Box 6"/>
          <p:cNvSpPr txBox="1">
            <a:spLocks noChangeArrowheads="1"/>
          </p:cNvSpPr>
          <p:nvPr/>
        </p:nvSpPr>
        <p:spPr bwMode="auto">
          <a:xfrm>
            <a:off x="2743200" y="1600200"/>
            <a:ext cx="106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heaven?</a:t>
            </a:r>
          </a:p>
        </p:txBody>
      </p:sp>
      <p:sp>
        <p:nvSpPr>
          <p:cNvPr id="1031175" name="AutoShape 7"/>
          <p:cNvSpPr>
            <a:spLocks noChangeArrowheads="1"/>
          </p:cNvSpPr>
          <p:nvPr/>
        </p:nvSpPr>
        <p:spPr bwMode="auto">
          <a:xfrm>
            <a:off x="4343400" y="42672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29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31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17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4294967295"/>
          </p:nvPr>
        </p:nvSpPr>
        <p:spPr>
          <a:xfrm>
            <a:off x="8515703" y="6400800"/>
            <a:ext cx="1905000" cy="457200"/>
          </a:xfrm>
          <a:prstGeom prst="rect">
            <a:avLst/>
          </a:prstGeom>
        </p:spPr>
        <p:txBody>
          <a:bodyPr/>
          <a:lstStyle/>
          <a:p>
            <a:fld id="{2B329B3E-E4DA-42BB-801E-3CA39FB22A5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Belief State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915970" y="3008155"/>
            <a:ext cx="1445560" cy="2049449"/>
            <a:chOff x="3079646" y="3008155"/>
            <a:chExt cx="1445560" cy="2049449"/>
          </a:xfrm>
        </p:grpSpPr>
        <p:sp>
          <p:nvSpPr>
            <p:cNvPr id="1032195" name="Freeform 3"/>
            <p:cNvSpPr>
              <a:spLocks/>
            </p:cNvSpPr>
            <p:nvPr/>
          </p:nvSpPr>
          <p:spPr bwMode="auto">
            <a:xfrm>
              <a:off x="3297208" y="3540784"/>
              <a:ext cx="1090990" cy="1464733"/>
            </a:xfrm>
            <a:custGeom>
              <a:avLst/>
              <a:gdLst>
                <a:gd name="T0" fmla="*/ 0 w 1872"/>
                <a:gd name="T1" fmla="*/ 0 h 2544"/>
                <a:gd name="T2" fmla="*/ 0 w 1872"/>
                <a:gd name="T3" fmla="*/ 624 h 2544"/>
                <a:gd name="T4" fmla="*/ 768 w 1872"/>
                <a:gd name="T5" fmla="*/ 624 h 2544"/>
                <a:gd name="T6" fmla="*/ 768 w 1872"/>
                <a:gd name="T7" fmla="*/ 2544 h 2544"/>
                <a:gd name="T8" fmla="*/ 1776 w 1872"/>
                <a:gd name="T9" fmla="*/ 2544 h 2544"/>
                <a:gd name="T10" fmla="*/ 1776 w 1872"/>
                <a:gd name="T11" fmla="*/ 2304 h 2544"/>
                <a:gd name="T12" fmla="*/ 1008 w 1872"/>
                <a:gd name="T13" fmla="*/ 2304 h 2544"/>
                <a:gd name="T14" fmla="*/ 1008 w 1872"/>
                <a:gd name="T15" fmla="*/ 624 h 2544"/>
                <a:gd name="T16" fmla="*/ 1872 w 1872"/>
                <a:gd name="T17" fmla="*/ 624 h 2544"/>
                <a:gd name="T18" fmla="*/ 1872 w 1872"/>
                <a:gd name="T19" fmla="*/ 0 h 2544"/>
                <a:gd name="T20" fmla="*/ 1680 w 1872"/>
                <a:gd name="T21" fmla="*/ 0 h 2544"/>
                <a:gd name="T22" fmla="*/ 1680 w 1872"/>
                <a:gd name="T23" fmla="*/ 432 h 2544"/>
                <a:gd name="T24" fmla="*/ 240 w 1872"/>
                <a:gd name="T25" fmla="*/ 432 h 2544"/>
                <a:gd name="T26" fmla="*/ 240 w 1872"/>
                <a:gd name="T27" fmla="*/ 0 h 2544"/>
                <a:gd name="T28" fmla="*/ 0 w 1872"/>
                <a:gd name="T29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72" h="2544">
                  <a:moveTo>
                    <a:pt x="0" y="0"/>
                  </a:moveTo>
                  <a:lnTo>
                    <a:pt x="0" y="624"/>
                  </a:lnTo>
                  <a:lnTo>
                    <a:pt x="768" y="624"/>
                  </a:lnTo>
                  <a:lnTo>
                    <a:pt x="768" y="2544"/>
                  </a:lnTo>
                  <a:lnTo>
                    <a:pt x="1776" y="2544"/>
                  </a:lnTo>
                  <a:lnTo>
                    <a:pt x="1776" y="2304"/>
                  </a:lnTo>
                  <a:lnTo>
                    <a:pt x="1008" y="2304"/>
                  </a:lnTo>
                  <a:lnTo>
                    <a:pt x="1008" y="624"/>
                  </a:lnTo>
                  <a:lnTo>
                    <a:pt x="1872" y="624"/>
                  </a:lnTo>
                  <a:lnTo>
                    <a:pt x="1872" y="0"/>
                  </a:lnTo>
                  <a:lnTo>
                    <a:pt x="1680" y="0"/>
                  </a:lnTo>
                  <a:lnTo>
                    <a:pt x="1680" y="432"/>
                  </a:lnTo>
                  <a:lnTo>
                    <a:pt x="240" y="432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196" name="Text Box 4"/>
            <p:cNvSpPr txBox="1">
              <a:spLocks noChangeArrowheads="1"/>
            </p:cNvSpPr>
            <p:nvPr/>
          </p:nvSpPr>
          <p:spPr bwMode="auto">
            <a:xfrm>
              <a:off x="3917236" y="4811383"/>
              <a:ext cx="41870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 sz="1000" dirty="0">
                  <a:latin typeface="Arial" charset="0"/>
                </a:rPr>
                <a:t>sign</a:t>
              </a:r>
            </a:p>
          </p:txBody>
        </p:sp>
        <p:sp>
          <p:nvSpPr>
            <p:cNvPr id="1032199" name="AutoShape 7"/>
            <p:cNvSpPr>
              <a:spLocks noChangeArrowheads="1"/>
            </p:cNvSpPr>
            <p:nvPr/>
          </p:nvSpPr>
          <p:spPr bwMode="auto">
            <a:xfrm>
              <a:off x="3750275" y="4368399"/>
              <a:ext cx="114300" cy="114300"/>
            </a:xfrm>
            <a:prstGeom prst="smileyFace">
              <a:avLst>
                <a:gd name="adj" fmla="val 4653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066434" name="Picture 2" descr="http://www.how-to-draw-cartoons-online.com/image-files/cartoon_devi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646" y="3008155"/>
              <a:ext cx="517371" cy="467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Cloud 2"/>
            <p:cNvSpPr/>
            <p:nvPr/>
          </p:nvSpPr>
          <p:spPr bwMode="auto">
            <a:xfrm>
              <a:off x="4146674" y="3078601"/>
              <a:ext cx="378532" cy="326646"/>
            </a:xfrm>
            <a:prstGeom prst="cloud">
              <a:avLst/>
            </a:prstGeom>
            <a:solidFill>
              <a:srgbClr val="00B0F0"/>
            </a:solidFill>
            <a:ln>
              <a:solidFill>
                <a:srgbClr val="0000FF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sym typeface="Wingdings" pitchFamily="2" charset="2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761882" y="3013799"/>
            <a:ext cx="1375126" cy="2055389"/>
            <a:chOff x="4643358" y="3008155"/>
            <a:chExt cx="1375126" cy="2055389"/>
          </a:xfrm>
        </p:grpSpPr>
        <p:sp>
          <p:nvSpPr>
            <p:cNvPr id="1032200" name="Freeform 8"/>
            <p:cNvSpPr>
              <a:spLocks/>
            </p:cNvSpPr>
            <p:nvPr/>
          </p:nvSpPr>
          <p:spPr bwMode="auto">
            <a:xfrm>
              <a:off x="4751862" y="3540784"/>
              <a:ext cx="1090990" cy="1464733"/>
            </a:xfrm>
            <a:custGeom>
              <a:avLst/>
              <a:gdLst>
                <a:gd name="T0" fmla="*/ 0 w 1872"/>
                <a:gd name="T1" fmla="*/ 0 h 2544"/>
                <a:gd name="T2" fmla="*/ 0 w 1872"/>
                <a:gd name="T3" fmla="*/ 624 h 2544"/>
                <a:gd name="T4" fmla="*/ 768 w 1872"/>
                <a:gd name="T5" fmla="*/ 624 h 2544"/>
                <a:gd name="T6" fmla="*/ 768 w 1872"/>
                <a:gd name="T7" fmla="*/ 2544 h 2544"/>
                <a:gd name="T8" fmla="*/ 1776 w 1872"/>
                <a:gd name="T9" fmla="*/ 2544 h 2544"/>
                <a:gd name="T10" fmla="*/ 1776 w 1872"/>
                <a:gd name="T11" fmla="*/ 2304 h 2544"/>
                <a:gd name="T12" fmla="*/ 1008 w 1872"/>
                <a:gd name="T13" fmla="*/ 2304 h 2544"/>
                <a:gd name="T14" fmla="*/ 1008 w 1872"/>
                <a:gd name="T15" fmla="*/ 624 h 2544"/>
                <a:gd name="T16" fmla="*/ 1872 w 1872"/>
                <a:gd name="T17" fmla="*/ 624 h 2544"/>
                <a:gd name="T18" fmla="*/ 1872 w 1872"/>
                <a:gd name="T19" fmla="*/ 0 h 2544"/>
                <a:gd name="T20" fmla="*/ 1680 w 1872"/>
                <a:gd name="T21" fmla="*/ 0 h 2544"/>
                <a:gd name="T22" fmla="*/ 1680 w 1872"/>
                <a:gd name="T23" fmla="*/ 432 h 2544"/>
                <a:gd name="T24" fmla="*/ 240 w 1872"/>
                <a:gd name="T25" fmla="*/ 432 h 2544"/>
                <a:gd name="T26" fmla="*/ 240 w 1872"/>
                <a:gd name="T27" fmla="*/ 0 h 2544"/>
                <a:gd name="T28" fmla="*/ 0 w 1872"/>
                <a:gd name="T29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72" h="2544">
                  <a:moveTo>
                    <a:pt x="0" y="0"/>
                  </a:moveTo>
                  <a:lnTo>
                    <a:pt x="0" y="624"/>
                  </a:lnTo>
                  <a:lnTo>
                    <a:pt x="768" y="624"/>
                  </a:lnTo>
                  <a:lnTo>
                    <a:pt x="768" y="2544"/>
                  </a:lnTo>
                  <a:lnTo>
                    <a:pt x="1776" y="2544"/>
                  </a:lnTo>
                  <a:lnTo>
                    <a:pt x="1776" y="2304"/>
                  </a:lnTo>
                  <a:lnTo>
                    <a:pt x="1008" y="2304"/>
                  </a:lnTo>
                  <a:lnTo>
                    <a:pt x="1008" y="624"/>
                  </a:lnTo>
                  <a:lnTo>
                    <a:pt x="1872" y="624"/>
                  </a:lnTo>
                  <a:lnTo>
                    <a:pt x="1872" y="0"/>
                  </a:lnTo>
                  <a:lnTo>
                    <a:pt x="1680" y="0"/>
                  </a:lnTo>
                  <a:lnTo>
                    <a:pt x="1680" y="432"/>
                  </a:lnTo>
                  <a:lnTo>
                    <a:pt x="240" y="432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4"/>
            <p:cNvSpPr txBox="1">
              <a:spLocks noChangeArrowheads="1"/>
            </p:cNvSpPr>
            <p:nvPr/>
          </p:nvSpPr>
          <p:spPr bwMode="auto">
            <a:xfrm>
              <a:off x="5399895" y="4817323"/>
              <a:ext cx="41870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 sz="1000" dirty="0">
                  <a:latin typeface="Arial" charset="0"/>
                </a:rPr>
                <a:t>sign</a:t>
              </a:r>
            </a:p>
          </p:txBody>
        </p:sp>
        <p:sp>
          <p:nvSpPr>
            <p:cNvPr id="18" name="AutoShape 7"/>
            <p:cNvSpPr>
              <a:spLocks noChangeArrowheads="1"/>
            </p:cNvSpPr>
            <p:nvPr/>
          </p:nvSpPr>
          <p:spPr bwMode="auto">
            <a:xfrm>
              <a:off x="5212083" y="4385343"/>
              <a:ext cx="114300" cy="114300"/>
            </a:xfrm>
            <a:prstGeom prst="smileyFace">
              <a:avLst>
                <a:gd name="adj" fmla="val 4653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0" name="Picture 2" descr="http://www.how-to-draw-cartoons-online.com/image-files/cartoon_devi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1113" y="3008155"/>
              <a:ext cx="517371" cy="467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Cloud 21"/>
            <p:cNvSpPr/>
            <p:nvPr/>
          </p:nvSpPr>
          <p:spPr bwMode="auto">
            <a:xfrm>
              <a:off x="4643358" y="3095545"/>
              <a:ext cx="378532" cy="326646"/>
            </a:xfrm>
            <a:prstGeom prst="cloud">
              <a:avLst/>
            </a:prstGeom>
            <a:solidFill>
              <a:srgbClr val="00B0F0"/>
            </a:solidFill>
            <a:ln>
              <a:solidFill>
                <a:srgbClr val="0000FF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sym typeface="Wingdings" pitchFamily="2" charset="2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474637" y="5170312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50%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5263749" y="5158386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50%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63601" y="1117600"/>
            <a:ext cx="3813865" cy="10402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State of agent’s mind</a:t>
            </a:r>
          </a:p>
          <a:p>
            <a:r>
              <a:rPr lang="en-US" dirty="0" smtClean="0"/>
              <a:t> Not just of world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2472267" y="2365022"/>
            <a:ext cx="4120444" cy="3550356"/>
          </a:xfrm>
          <a:prstGeom prst="round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sym typeface="Wingdings" pitchFamily="2" charset="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3500" y="6135511"/>
            <a:ext cx="7199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Note: Distribution: sum of probabilities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840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in Belief Space</a:t>
            </a:r>
            <a:endParaRPr lang="en-US" dirty="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54751" y="3284352"/>
            <a:ext cx="640873" cy="860419"/>
          </a:xfrm>
          <a:custGeom>
            <a:avLst/>
            <a:gdLst>
              <a:gd name="T0" fmla="*/ 0 w 1872"/>
              <a:gd name="T1" fmla="*/ 0 h 2544"/>
              <a:gd name="T2" fmla="*/ 0 w 1872"/>
              <a:gd name="T3" fmla="*/ 624 h 2544"/>
              <a:gd name="T4" fmla="*/ 768 w 1872"/>
              <a:gd name="T5" fmla="*/ 624 h 2544"/>
              <a:gd name="T6" fmla="*/ 768 w 1872"/>
              <a:gd name="T7" fmla="*/ 2544 h 2544"/>
              <a:gd name="T8" fmla="*/ 1776 w 1872"/>
              <a:gd name="T9" fmla="*/ 2544 h 2544"/>
              <a:gd name="T10" fmla="*/ 1776 w 1872"/>
              <a:gd name="T11" fmla="*/ 2304 h 2544"/>
              <a:gd name="T12" fmla="*/ 1008 w 1872"/>
              <a:gd name="T13" fmla="*/ 2304 h 2544"/>
              <a:gd name="T14" fmla="*/ 1008 w 1872"/>
              <a:gd name="T15" fmla="*/ 624 h 2544"/>
              <a:gd name="T16" fmla="*/ 1872 w 1872"/>
              <a:gd name="T17" fmla="*/ 624 h 2544"/>
              <a:gd name="T18" fmla="*/ 1872 w 1872"/>
              <a:gd name="T19" fmla="*/ 0 h 2544"/>
              <a:gd name="T20" fmla="*/ 1680 w 1872"/>
              <a:gd name="T21" fmla="*/ 0 h 2544"/>
              <a:gd name="T22" fmla="*/ 1680 w 1872"/>
              <a:gd name="T23" fmla="*/ 432 h 2544"/>
              <a:gd name="T24" fmla="*/ 240 w 1872"/>
              <a:gd name="T25" fmla="*/ 432 h 2544"/>
              <a:gd name="T26" fmla="*/ 240 w 1872"/>
              <a:gd name="T27" fmla="*/ 0 h 2544"/>
              <a:gd name="T28" fmla="*/ 0 w 1872"/>
              <a:gd name="T29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2" h="2544">
                <a:moveTo>
                  <a:pt x="0" y="0"/>
                </a:moveTo>
                <a:lnTo>
                  <a:pt x="0" y="624"/>
                </a:lnTo>
                <a:lnTo>
                  <a:pt x="768" y="624"/>
                </a:lnTo>
                <a:lnTo>
                  <a:pt x="768" y="2544"/>
                </a:lnTo>
                <a:lnTo>
                  <a:pt x="1776" y="2544"/>
                </a:lnTo>
                <a:lnTo>
                  <a:pt x="1776" y="2304"/>
                </a:lnTo>
                <a:lnTo>
                  <a:pt x="1008" y="2304"/>
                </a:lnTo>
                <a:lnTo>
                  <a:pt x="1008" y="624"/>
                </a:lnTo>
                <a:lnTo>
                  <a:pt x="1872" y="624"/>
                </a:lnTo>
                <a:lnTo>
                  <a:pt x="1872" y="0"/>
                </a:lnTo>
                <a:lnTo>
                  <a:pt x="1680" y="0"/>
                </a:lnTo>
                <a:lnTo>
                  <a:pt x="1680" y="432"/>
                </a:lnTo>
                <a:lnTo>
                  <a:pt x="240" y="432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67863" y="4002513"/>
            <a:ext cx="348172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 sz="700" dirty="0">
                <a:latin typeface="Arial" charset="0"/>
              </a:rPr>
              <a:t>sign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920893" y="3770513"/>
            <a:ext cx="67143" cy="67143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2" descr="http://www.how-to-draw-cartoons-online.com/image-files/cartoon_devi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50" y="2971473"/>
            <a:ext cx="303916" cy="27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loud 7"/>
          <p:cNvSpPr/>
          <p:nvPr/>
        </p:nvSpPr>
        <p:spPr bwMode="auto">
          <a:xfrm>
            <a:off x="1153747" y="3012855"/>
            <a:ext cx="222359" cy="191880"/>
          </a:xfrm>
          <a:prstGeom prst="cloud">
            <a:avLst/>
          </a:prstGeom>
          <a:solidFill>
            <a:srgbClr val="00B0F0"/>
          </a:solidFill>
          <a:ln>
            <a:solidFill>
              <a:srgbClr val="0000FF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sym typeface="Wingdings" pitchFamily="2" charset="2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1675020" y="3287667"/>
            <a:ext cx="640874" cy="860419"/>
          </a:xfrm>
          <a:custGeom>
            <a:avLst/>
            <a:gdLst>
              <a:gd name="T0" fmla="*/ 0 w 1872"/>
              <a:gd name="T1" fmla="*/ 0 h 2544"/>
              <a:gd name="T2" fmla="*/ 0 w 1872"/>
              <a:gd name="T3" fmla="*/ 624 h 2544"/>
              <a:gd name="T4" fmla="*/ 768 w 1872"/>
              <a:gd name="T5" fmla="*/ 624 h 2544"/>
              <a:gd name="T6" fmla="*/ 768 w 1872"/>
              <a:gd name="T7" fmla="*/ 2544 h 2544"/>
              <a:gd name="T8" fmla="*/ 1776 w 1872"/>
              <a:gd name="T9" fmla="*/ 2544 h 2544"/>
              <a:gd name="T10" fmla="*/ 1776 w 1872"/>
              <a:gd name="T11" fmla="*/ 2304 h 2544"/>
              <a:gd name="T12" fmla="*/ 1008 w 1872"/>
              <a:gd name="T13" fmla="*/ 2304 h 2544"/>
              <a:gd name="T14" fmla="*/ 1008 w 1872"/>
              <a:gd name="T15" fmla="*/ 624 h 2544"/>
              <a:gd name="T16" fmla="*/ 1872 w 1872"/>
              <a:gd name="T17" fmla="*/ 624 h 2544"/>
              <a:gd name="T18" fmla="*/ 1872 w 1872"/>
              <a:gd name="T19" fmla="*/ 0 h 2544"/>
              <a:gd name="T20" fmla="*/ 1680 w 1872"/>
              <a:gd name="T21" fmla="*/ 0 h 2544"/>
              <a:gd name="T22" fmla="*/ 1680 w 1872"/>
              <a:gd name="T23" fmla="*/ 432 h 2544"/>
              <a:gd name="T24" fmla="*/ 240 w 1872"/>
              <a:gd name="T25" fmla="*/ 432 h 2544"/>
              <a:gd name="T26" fmla="*/ 240 w 1872"/>
              <a:gd name="T27" fmla="*/ 0 h 2544"/>
              <a:gd name="T28" fmla="*/ 0 w 1872"/>
              <a:gd name="T29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2" h="2544">
                <a:moveTo>
                  <a:pt x="0" y="0"/>
                </a:moveTo>
                <a:lnTo>
                  <a:pt x="0" y="624"/>
                </a:lnTo>
                <a:lnTo>
                  <a:pt x="768" y="624"/>
                </a:lnTo>
                <a:lnTo>
                  <a:pt x="768" y="2544"/>
                </a:lnTo>
                <a:lnTo>
                  <a:pt x="1776" y="2544"/>
                </a:lnTo>
                <a:lnTo>
                  <a:pt x="1776" y="2304"/>
                </a:lnTo>
                <a:lnTo>
                  <a:pt x="1008" y="2304"/>
                </a:lnTo>
                <a:lnTo>
                  <a:pt x="1008" y="624"/>
                </a:lnTo>
                <a:lnTo>
                  <a:pt x="1872" y="624"/>
                </a:lnTo>
                <a:lnTo>
                  <a:pt x="1872" y="0"/>
                </a:lnTo>
                <a:lnTo>
                  <a:pt x="1680" y="0"/>
                </a:lnTo>
                <a:lnTo>
                  <a:pt x="1680" y="432"/>
                </a:lnTo>
                <a:lnTo>
                  <a:pt x="240" y="432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004583" y="4009316"/>
            <a:ext cx="348172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 sz="700" dirty="0">
                <a:latin typeface="Arial" charset="0"/>
              </a:rPr>
              <a:t>sign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1945365" y="3783781"/>
            <a:ext cx="67143" cy="67143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2" descr="http://www.how-to-draw-cartoons-online.com/image-files/cartoon_devi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148" y="2974788"/>
            <a:ext cx="303916" cy="27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loud 13"/>
          <p:cNvSpPr/>
          <p:nvPr/>
        </p:nvSpPr>
        <p:spPr bwMode="auto">
          <a:xfrm>
            <a:off x="1611282" y="3026123"/>
            <a:ext cx="222359" cy="191880"/>
          </a:xfrm>
          <a:prstGeom prst="cloud">
            <a:avLst/>
          </a:prstGeom>
          <a:solidFill>
            <a:srgbClr val="00B0F0"/>
          </a:solidFill>
          <a:ln>
            <a:solidFill>
              <a:srgbClr val="0000FF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sym typeface="Wingdings" pitchFamily="2" charset="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5124" y="4151271"/>
            <a:ext cx="409803" cy="235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50%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906091" y="4144266"/>
            <a:ext cx="409803" cy="235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50%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 bwMode="auto">
          <a:xfrm>
            <a:off x="457201" y="2737555"/>
            <a:ext cx="2139244" cy="1885245"/>
          </a:xfrm>
          <a:prstGeom prst="round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sym typeface="Wingdings" pitchFamily="2" charset="2"/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3550135" y="3290008"/>
            <a:ext cx="640873" cy="860419"/>
          </a:xfrm>
          <a:custGeom>
            <a:avLst/>
            <a:gdLst>
              <a:gd name="T0" fmla="*/ 0 w 1872"/>
              <a:gd name="T1" fmla="*/ 0 h 2544"/>
              <a:gd name="T2" fmla="*/ 0 w 1872"/>
              <a:gd name="T3" fmla="*/ 624 h 2544"/>
              <a:gd name="T4" fmla="*/ 768 w 1872"/>
              <a:gd name="T5" fmla="*/ 624 h 2544"/>
              <a:gd name="T6" fmla="*/ 768 w 1872"/>
              <a:gd name="T7" fmla="*/ 2544 h 2544"/>
              <a:gd name="T8" fmla="*/ 1776 w 1872"/>
              <a:gd name="T9" fmla="*/ 2544 h 2544"/>
              <a:gd name="T10" fmla="*/ 1776 w 1872"/>
              <a:gd name="T11" fmla="*/ 2304 h 2544"/>
              <a:gd name="T12" fmla="*/ 1008 w 1872"/>
              <a:gd name="T13" fmla="*/ 2304 h 2544"/>
              <a:gd name="T14" fmla="*/ 1008 w 1872"/>
              <a:gd name="T15" fmla="*/ 624 h 2544"/>
              <a:gd name="T16" fmla="*/ 1872 w 1872"/>
              <a:gd name="T17" fmla="*/ 624 h 2544"/>
              <a:gd name="T18" fmla="*/ 1872 w 1872"/>
              <a:gd name="T19" fmla="*/ 0 h 2544"/>
              <a:gd name="T20" fmla="*/ 1680 w 1872"/>
              <a:gd name="T21" fmla="*/ 0 h 2544"/>
              <a:gd name="T22" fmla="*/ 1680 w 1872"/>
              <a:gd name="T23" fmla="*/ 432 h 2544"/>
              <a:gd name="T24" fmla="*/ 240 w 1872"/>
              <a:gd name="T25" fmla="*/ 432 h 2544"/>
              <a:gd name="T26" fmla="*/ 240 w 1872"/>
              <a:gd name="T27" fmla="*/ 0 h 2544"/>
              <a:gd name="T28" fmla="*/ 0 w 1872"/>
              <a:gd name="T29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2" h="2544">
                <a:moveTo>
                  <a:pt x="0" y="0"/>
                </a:moveTo>
                <a:lnTo>
                  <a:pt x="0" y="624"/>
                </a:lnTo>
                <a:lnTo>
                  <a:pt x="768" y="624"/>
                </a:lnTo>
                <a:lnTo>
                  <a:pt x="768" y="2544"/>
                </a:lnTo>
                <a:lnTo>
                  <a:pt x="1776" y="2544"/>
                </a:lnTo>
                <a:lnTo>
                  <a:pt x="1776" y="2304"/>
                </a:lnTo>
                <a:lnTo>
                  <a:pt x="1008" y="2304"/>
                </a:lnTo>
                <a:lnTo>
                  <a:pt x="1008" y="624"/>
                </a:lnTo>
                <a:lnTo>
                  <a:pt x="1872" y="624"/>
                </a:lnTo>
                <a:lnTo>
                  <a:pt x="1872" y="0"/>
                </a:lnTo>
                <a:lnTo>
                  <a:pt x="1680" y="0"/>
                </a:lnTo>
                <a:lnTo>
                  <a:pt x="1680" y="432"/>
                </a:lnTo>
                <a:lnTo>
                  <a:pt x="240" y="432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3863247" y="4008169"/>
            <a:ext cx="348172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 sz="700" dirty="0">
                <a:latin typeface="Arial" charset="0"/>
              </a:rPr>
              <a:t>sign</a:t>
            </a: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3816277" y="3431885"/>
            <a:ext cx="67143" cy="67143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2" name="Picture 2" descr="http://www.how-to-draw-cartoons-online.com/image-files/cartoon_devi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334" y="2977129"/>
            <a:ext cx="303916" cy="27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loud 22"/>
          <p:cNvSpPr/>
          <p:nvPr/>
        </p:nvSpPr>
        <p:spPr bwMode="auto">
          <a:xfrm>
            <a:off x="4049131" y="3018511"/>
            <a:ext cx="222359" cy="191880"/>
          </a:xfrm>
          <a:prstGeom prst="cloud">
            <a:avLst/>
          </a:prstGeom>
          <a:solidFill>
            <a:srgbClr val="00B0F0"/>
          </a:solidFill>
          <a:ln>
            <a:solidFill>
              <a:srgbClr val="0000FF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sym typeface="Wingdings" pitchFamily="2" charset="2"/>
            </a:endParaRPr>
          </a:p>
        </p:txBody>
      </p:sp>
      <p:sp>
        <p:nvSpPr>
          <p:cNvPr id="24" name="Freeform 8"/>
          <p:cNvSpPr>
            <a:spLocks/>
          </p:cNvSpPr>
          <p:nvPr/>
        </p:nvSpPr>
        <p:spPr bwMode="auto">
          <a:xfrm>
            <a:off x="4570404" y="3293323"/>
            <a:ext cx="640874" cy="860419"/>
          </a:xfrm>
          <a:custGeom>
            <a:avLst/>
            <a:gdLst>
              <a:gd name="T0" fmla="*/ 0 w 1872"/>
              <a:gd name="T1" fmla="*/ 0 h 2544"/>
              <a:gd name="T2" fmla="*/ 0 w 1872"/>
              <a:gd name="T3" fmla="*/ 624 h 2544"/>
              <a:gd name="T4" fmla="*/ 768 w 1872"/>
              <a:gd name="T5" fmla="*/ 624 h 2544"/>
              <a:gd name="T6" fmla="*/ 768 w 1872"/>
              <a:gd name="T7" fmla="*/ 2544 h 2544"/>
              <a:gd name="T8" fmla="*/ 1776 w 1872"/>
              <a:gd name="T9" fmla="*/ 2544 h 2544"/>
              <a:gd name="T10" fmla="*/ 1776 w 1872"/>
              <a:gd name="T11" fmla="*/ 2304 h 2544"/>
              <a:gd name="T12" fmla="*/ 1008 w 1872"/>
              <a:gd name="T13" fmla="*/ 2304 h 2544"/>
              <a:gd name="T14" fmla="*/ 1008 w 1872"/>
              <a:gd name="T15" fmla="*/ 624 h 2544"/>
              <a:gd name="T16" fmla="*/ 1872 w 1872"/>
              <a:gd name="T17" fmla="*/ 624 h 2544"/>
              <a:gd name="T18" fmla="*/ 1872 w 1872"/>
              <a:gd name="T19" fmla="*/ 0 h 2544"/>
              <a:gd name="T20" fmla="*/ 1680 w 1872"/>
              <a:gd name="T21" fmla="*/ 0 h 2544"/>
              <a:gd name="T22" fmla="*/ 1680 w 1872"/>
              <a:gd name="T23" fmla="*/ 432 h 2544"/>
              <a:gd name="T24" fmla="*/ 240 w 1872"/>
              <a:gd name="T25" fmla="*/ 432 h 2544"/>
              <a:gd name="T26" fmla="*/ 240 w 1872"/>
              <a:gd name="T27" fmla="*/ 0 h 2544"/>
              <a:gd name="T28" fmla="*/ 0 w 1872"/>
              <a:gd name="T29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2" h="2544">
                <a:moveTo>
                  <a:pt x="0" y="0"/>
                </a:moveTo>
                <a:lnTo>
                  <a:pt x="0" y="624"/>
                </a:lnTo>
                <a:lnTo>
                  <a:pt x="768" y="624"/>
                </a:lnTo>
                <a:lnTo>
                  <a:pt x="768" y="2544"/>
                </a:lnTo>
                <a:lnTo>
                  <a:pt x="1776" y="2544"/>
                </a:lnTo>
                <a:lnTo>
                  <a:pt x="1776" y="2304"/>
                </a:lnTo>
                <a:lnTo>
                  <a:pt x="1008" y="2304"/>
                </a:lnTo>
                <a:lnTo>
                  <a:pt x="1008" y="624"/>
                </a:lnTo>
                <a:lnTo>
                  <a:pt x="1872" y="624"/>
                </a:lnTo>
                <a:lnTo>
                  <a:pt x="1872" y="0"/>
                </a:lnTo>
                <a:lnTo>
                  <a:pt x="1680" y="0"/>
                </a:lnTo>
                <a:lnTo>
                  <a:pt x="1680" y="432"/>
                </a:lnTo>
                <a:lnTo>
                  <a:pt x="240" y="432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4899967" y="4014972"/>
            <a:ext cx="348172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 sz="700" dirty="0">
                <a:latin typeface="Arial" charset="0"/>
              </a:rPr>
              <a:t>sign</a:t>
            </a: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4840749" y="3445153"/>
            <a:ext cx="67143" cy="67143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7" name="Picture 2" descr="http://www.how-to-draw-cartoons-online.com/image-files/cartoon_devi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532" y="2980444"/>
            <a:ext cx="303916" cy="27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Cloud 27"/>
          <p:cNvSpPr/>
          <p:nvPr/>
        </p:nvSpPr>
        <p:spPr bwMode="auto">
          <a:xfrm>
            <a:off x="4506666" y="3031779"/>
            <a:ext cx="222359" cy="191880"/>
          </a:xfrm>
          <a:prstGeom prst="cloud">
            <a:avLst/>
          </a:prstGeom>
          <a:solidFill>
            <a:srgbClr val="00B0F0"/>
          </a:solidFill>
          <a:ln>
            <a:solidFill>
              <a:srgbClr val="0000FF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sym typeface="Wingdings" pitchFamily="2" charset="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50508" y="4156927"/>
            <a:ext cx="409803" cy="235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50%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4801475" y="4149922"/>
            <a:ext cx="409803" cy="235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50%</a:t>
            </a:r>
            <a:endParaRPr lang="en-US" sz="2000" dirty="0"/>
          </a:p>
        </p:txBody>
      </p:sp>
      <p:sp>
        <p:nvSpPr>
          <p:cNvPr id="31" name="Rounded Rectangle 30"/>
          <p:cNvSpPr/>
          <p:nvPr/>
        </p:nvSpPr>
        <p:spPr bwMode="auto">
          <a:xfrm>
            <a:off x="3352585" y="2743211"/>
            <a:ext cx="2139244" cy="1885245"/>
          </a:xfrm>
          <a:prstGeom prst="round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sym typeface="Wingdings" pitchFamily="2" charset="2"/>
            </a:endParaRPr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6383435" y="1139487"/>
            <a:ext cx="640873" cy="860419"/>
          </a:xfrm>
          <a:custGeom>
            <a:avLst/>
            <a:gdLst>
              <a:gd name="T0" fmla="*/ 0 w 1872"/>
              <a:gd name="T1" fmla="*/ 0 h 2544"/>
              <a:gd name="T2" fmla="*/ 0 w 1872"/>
              <a:gd name="T3" fmla="*/ 624 h 2544"/>
              <a:gd name="T4" fmla="*/ 768 w 1872"/>
              <a:gd name="T5" fmla="*/ 624 h 2544"/>
              <a:gd name="T6" fmla="*/ 768 w 1872"/>
              <a:gd name="T7" fmla="*/ 2544 h 2544"/>
              <a:gd name="T8" fmla="*/ 1776 w 1872"/>
              <a:gd name="T9" fmla="*/ 2544 h 2544"/>
              <a:gd name="T10" fmla="*/ 1776 w 1872"/>
              <a:gd name="T11" fmla="*/ 2304 h 2544"/>
              <a:gd name="T12" fmla="*/ 1008 w 1872"/>
              <a:gd name="T13" fmla="*/ 2304 h 2544"/>
              <a:gd name="T14" fmla="*/ 1008 w 1872"/>
              <a:gd name="T15" fmla="*/ 624 h 2544"/>
              <a:gd name="T16" fmla="*/ 1872 w 1872"/>
              <a:gd name="T17" fmla="*/ 624 h 2544"/>
              <a:gd name="T18" fmla="*/ 1872 w 1872"/>
              <a:gd name="T19" fmla="*/ 0 h 2544"/>
              <a:gd name="T20" fmla="*/ 1680 w 1872"/>
              <a:gd name="T21" fmla="*/ 0 h 2544"/>
              <a:gd name="T22" fmla="*/ 1680 w 1872"/>
              <a:gd name="T23" fmla="*/ 432 h 2544"/>
              <a:gd name="T24" fmla="*/ 240 w 1872"/>
              <a:gd name="T25" fmla="*/ 432 h 2544"/>
              <a:gd name="T26" fmla="*/ 240 w 1872"/>
              <a:gd name="T27" fmla="*/ 0 h 2544"/>
              <a:gd name="T28" fmla="*/ 0 w 1872"/>
              <a:gd name="T29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2" h="2544">
                <a:moveTo>
                  <a:pt x="0" y="0"/>
                </a:moveTo>
                <a:lnTo>
                  <a:pt x="0" y="624"/>
                </a:lnTo>
                <a:lnTo>
                  <a:pt x="768" y="624"/>
                </a:lnTo>
                <a:lnTo>
                  <a:pt x="768" y="2544"/>
                </a:lnTo>
                <a:lnTo>
                  <a:pt x="1776" y="2544"/>
                </a:lnTo>
                <a:lnTo>
                  <a:pt x="1776" y="2304"/>
                </a:lnTo>
                <a:lnTo>
                  <a:pt x="1008" y="2304"/>
                </a:lnTo>
                <a:lnTo>
                  <a:pt x="1008" y="624"/>
                </a:lnTo>
                <a:lnTo>
                  <a:pt x="1872" y="624"/>
                </a:lnTo>
                <a:lnTo>
                  <a:pt x="1872" y="0"/>
                </a:lnTo>
                <a:lnTo>
                  <a:pt x="1680" y="0"/>
                </a:lnTo>
                <a:lnTo>
                  <a:pt x="1680" y="432"/>
                </a:lnTo>
                <a:lnTo>
                  <a:pt x="240" y="432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6696547" y="1857648"/>
            <a:ext cx="348172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 sz="700" dirty="0">
                <a:latin typeface="Arial" charset="0"/>
              </a:rPr>
              <a:t>sign</a:t>
            </a:r>
          </a:p>
        </p:txBody>
      </p:sp>
      <p:sp>
        <p:nvSpPr>
          <p:cNvPr id="34" name="AutoShape 7"/>
          <p:cNvSpPr>
            <a:spLocks noChangeArrowheads="1"/>
          </p:cNvSpPr>
          <p:nvPr/>
        </p:nvSpPr>
        <p:spPr bwMode="auto">
          <a:xfrm>
            <a:off x="6389953" y="1145908"/>
            <a:ext cx="67143" cy="67143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5" name="Picture 2" descr="http://www.how-to-draw-cartoons-online.com/image-files/cartoon_devi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634" y="826608"/>
            <a:ext cx="303916" cy="27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Cloud 35"/>
          <p:cNvSpPr/>
          <p:nvPr/>
        </p:nvSpPr>
        <p:spPr bwMode="auto">
          <a:xfrm>
            <a:off x="6882431" y="867990"/>
            <a:ext cx="222359" cy="191880"/>
          </a:xfrm>
          <a:prstGeom prst="cloud">
            <a:avLst/>
          </a:prstGeom>
          <a:solidFill>
            <a:srgbClr val="00B0F0"/>
          </a:solidFill>
          <a:ln>
            <a:solidFill>
              <a:srgbClr val="0000FF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sym typeface="Wingdings" pitchFamily="2" charset="2"/>
            </a:endParaRPr>
          </a:p>
        </p:txBody>
      </p:sp>
      <p:sp>
        <p:nvSpPr>
          <p:cNvPr id="37" name="Freeform 8"/>
          <p:cNvSpPr>
            <a:spLocks/>
          </p:cNvSpPr>
          <p:nvPr/>
        </p:nvSpPr>
        <p:spPr bwMode="auto">
          <a:xfrm>
            <a:off x="7403704" y="1142802"/>
            <a:ext cx="640874" cy="860419"/>
          </a:xfrm>
          <a:custGeom>
            <a:avLst/>
            <a:gdLst>
              <a:gd name="T0" fmla="*/ 0 w 1872"/>
              <a:gd name="T1" fmla="*/ 0 h 2544"/>
              <a:gd name="T2" fmla="*/ 0 w 1872"/>
              <a:gd name="T3" fmla="*/ 624 h 2544"/>
              <a:gd name="T4" fmla="*/ 768 w 1872"/>
              <a:gd name="T5" fmla="*/ 624 h 2544"/>
              <a:gd name="T6" fmla="*/ 768 w 1872"/>
              <a:gd name="T7" fmla="*/ 2544 h 2544"/>
              <a:gd name="T8" fmla="*/ 1776 w 1872"/>
              <a:gd name="T9" fmla="*/ 2544 h 2544"/>
              <a:gd name="T10" fmla="*/ 1776 w 1872"/>
              <a:gd name="T11" fmla="*/ 2304 h 2544"/>
              <a:gd name="T12" fmla="*/ 1008 w 1872"/>
              <a:gd name="T13" fmla="*/ 2304 h 2544"/>
              <a:gd name="T14" fmla="*/ 1008 w 1872"/>
              <a:gd name="T15" fmla="*/ 624 h 2544"/>
              <a:gd name="T16" fmla="*/ 1872 w 1872"/>
              <a:gd name="T17" fmla="*/ 624 h 2544"/>
              <a:gd name="T18" fmla="*/ 1872 w 1872"/>
              <a:gd name="T19" fmla="*/ 0 h 2544"/>
              <a:gd name="T20" fmla="*/ 1680 w 1872"/>
              <a:gd name="T21" fmla="*/ 0 h 2544"/>
              <a:gd name="T22" fmla="*/ 1680 w 1872"/>
              <a:gd name="T23" fmla="*/ 432 h 2544"/>
              <a:gd name="T24" fmla="*/ 240 w 1872"/>
              <a:gd name="T25" fmla="*/ 432 h 2544"/>
              <a:gd name="T26" fmla="*/ 240 w 1872"/>
              <a:gd name="T27" fmla="*/ 0 h 2544"/>
              <a:gd name="T28" fmla="*/ 0 w 1872"/>
              <a:gd name="T29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2" h="2544">
                <a:moveTo>
                  <a:pt x="0" y="0"/>
                </a:moveTo>
                <a:lnTo>
                  <a:pt x="0" y="624"/>
                </a:lnTo>
                <a:lnTo>
                  <a:pt x="768" y="624"/>
                </a:lnTo>
                <a:lnTo>
                  <a:pt x="768" y="2544"/>
                </a:lnTo>
                <a:lnTo>
                  <a:pt x="1776" y="2544"/>
                </a:lnTo>
                <a:lnTo>
                  <a:pt x="1776" y="2304"/>
                </a:lnTo>
                <a:lnTo>
                  <a:pt x="1008" y="2304"/>
                </a:lnTo>
                <a:lnTo>
                  <a:pt x="1008" y="624"/>
                </a:lnTo>
                <a:lnTo>
                  <a:pt x="1872" y="624"/>
                </a:lnTo>
                <a:lnTo>
                  <a:pt x="1872" y="0"/>
                </a:lnTo>
                <a:lnTo>
                  <a:pt x="1680" y="0"/>
                </a:lnTo>
                <a:lnTo>
                  <a:pt x="1680" y="432"/>
                </a:lnTo>
                <a:lnTo>
                  <a:pt x="240" y="432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7733267" y="1864451"/>
            <a:ext cx="348172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 sz="700" dirty="0">
                <a:latin typeface="Arial" charset="0"/>
              </a:rPr>
              <a:t>sign</a:t>
            </a:r>
          </a:p>
        </p:txBody>
      </p:sp>
      <p:sp>
        <p:nvSpPr>
          <p:cNvPr id="39" name="AutoShape 7"/>
          <p:cNvSpPr>
            <a:spLocks noChangeArrowheads="1"/>
          </p:cNvSpPr>
          <p:nvPr/>
        </p:nvSpPr>
        <p:spPr bwMode="auto">
          <a:xfrm>
            <a:off x="7414425" y="1159176"/>
            <a:ext cx="67143" cy="67143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0" name="Picture 2" descr="http://www.how-to-draw-cartoons-online.com/image-files/cartoon_devi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832" y="829923"/>
            <a:ext cx="303916" cy="27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Cloud 40"/>
          <p:cNvSpPr/>
          <p:nvPr/>
        </p:nvSpPr>
        <p:spPr bwMode="auto">
          <a:xfrm>
            <a:off x="7339966" y="881258"/>
            <a:ext cx="222359" cy="191880"/>
          </a:xfrm>
          <a:prstGeom prst="cloud">
            <a:avLst/>
          </a:prstGeom>
          <a:solidFill>
            <a:srgbClr val="00B0F0"/>
          </a:solidFill>
          <a:ln>
            <a:solidFill>
              <a:srgbClr val="0000FF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sym typeface="Wingdings" pitchFamily="2" charset="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583808" y="2006406"/>
            <a:ext cx="409803" cy="235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50%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7634775" y="1999401"/>
            <a:ext cx="409803" cy="235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50%</a:t>
            </a:r>
            <a:endParaRPr lang="en-US" sz="2000" dirty="0"/>
          </a:p>
        </p:txBody>
      </p:sp>
      <p:sp>
        <p:nvSpPr>
          <p:cNvPr id="44" name="Rounded Rectangle 43"/>
          <p:cNvSpPr/>
          <p:nvPr/>
        </p:nvSpPr>
        <p:spPr bwMode="auto">
          <a:xfrm>
            <a:off x="6185885" y="592690"/>
            <a:ext cx="2139244" cy="1885245"/>
          </a:xfrm>
          <a:prstGeom prst="round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sym typeface="Wingdings" pitchFamily="2" charset="2"/>
            </a:endParaRPr>
          </a:p>
        </p:txBody>
      </p:sp>
      <p:sp>
        <p:nvSpPr>
          <p:cNvPr id="45" name="Freeform 44"/>
          <p:cNvSpPr>
            <a:spLocks/>
          </p:cNvSpPr>
          <p:nvPr/>
        </p:nvSpPr>
        <p:spPr bwMode="auto">
          <a:xfrm>
            <a:off x="6288940" y="5158343"/>
            <a:ext cx="640873" cy="860419"/>
          </a:xfrm>
          <a:custGeom>
            <a:avLst/>
            <a:gdLst>
              <a:gd name="T0" fmla="*/ 0 w 1872"/>
              <a:gd name="T1" fmla="*/ 0 h 2544"/>
              <a:gd name="T2" fmla="*/ 0 w 1872"/>
              <a:gd name="T3" fmla="*/ 624 h 2544"/>
              <a:gd name="T4" fmla="*/ 768 w 1872"/>
              <a:gd name="T5" fmla="*/ 624 h 2544"/>
              <a:gd name="T6" fmla="*/ 768 w 1872"/>
              <a:gd name="T7" fmla="*/ 2544 h 2544"/>
              <a:gd name="T8" fmla="*/ 1776 w 1872"/>
              <a:gd name="T9" fmla="*/ 2544 h 2544"/>
              <a:gd name="T10" fmla="*/ 1776 w 1872"/>
              <a:gd name="T11" fmla="*/ 2304 h 2544"/>
              <a:gd name="T12" fmla="*/ 1008 w 1872"/>
              <a:gd name="T13" fmla="*/ 2304 h 2544"/>
              <a:gd name="T14" fmla="*/ 1008 w 1872"/>
              <a:gd name="T15" fmla="*/ 624 h 2544"/>
              <a:gd name="T16" fmla="*/ 1872 w 1872"/>
              <a:gd name="T17" fmla="*/ 624 h 2544"/>
              <a:gd name="T18" fmla="*/ 1872 w 1872"/>
              <a:gd name="T19" fmla="*/ 0 h 2544"/>
              <a:gd name="T20" fmla="*/ 1680 w 1872"/>
              <a:gd name="T21" fmla="*/ 0 h 2544"/>
              <a:gd name="T22" fmla="*/ 1680 w 1872"/>
              <a:gd name="T23" fmla="*/ 432 h 2544"/>
              <a:gd name="T24" fmla="*/ 240 w 1872"/>
              <a:gd name="T25" fmla="*/ 432 h 2544"/>
              <a:gd name="T26" fmla="*/ 240 w 1872"/>
              <a:gd name="T27" fmla="*/ 0 h 2544"/>
              <a:gd name="T28" fmla="*/ 0 w 1872"/>
              <a:gd name="T29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2" h="2544">
                <a:moveTo>
                  <a:pt x="0" y="0"/>
                </a:moveTo>
                <a:lnTo>
                  <a:pt x="0" y="624"/>
                </a:lnTo>
                <a:lnTo>
                  <a:pt x="768" y="624"/>
                </a:lnTo>
                <a:lnTo>
                  <a:pt x="768" y="2544"/>
                </a:lnTo>
                <a:lnTo>
                  <a:pt x="1776" y="2544"/>
                </a:lnTo>
                <a:lnTo>
                  <a:pt x="1776" y="2304"/>
                </a:lnTo>
                <a:lnTo>
                  <a:pt x="1008" y="2304"/>
                </a:lnTo>
                <a:lnTo>
                  <a:pt x="1008" y="624"/>
                </a:lnTo>
                <a:lnTo>
                  <a:pt x="1872" y="624"/>
                </a:lnTo>
                <a:lnTo>
                  <a:pt x="1872" y="0"/>
                </a:lnTo>
                <a:lnTo>
                  <a:pt x="1680" y="0"/>
                </a:lnTo>
                <a:lnTo>
                  <a:pt x="1680" y="432"/>
                </a:lnTo>
                <a:lnTo>
                  <a:pt x="240" y="432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6602052" y="5876504"/>
            <a:ext cx="348172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 sz="700" dirty="0">
                <a:latin typeface="Arial" charset="0"/>
              </a:rPr>
              <a:t>sign</a:t>
            </a:r>
          </a:p>
        </p:txBody>
      </p:sp>
      <p:sp>
        <p:nvSpPr>
          <p:cNvPr id="47" name="AutoShape 7"/>
          <p:cNvSpPr>
            <a:spLocks noChangeArrowheads="1"/>
          </p:cNvSpPr>
          <p:nvPr/>
        </p:nvSpPr>
        <p:spPr bwMode="auto">
          <a:xfrm>
            <a:off x="6854214" y="5164764"/>
            <a:ext cx="67143" cy="67143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8" name="Picture 2" descr="http://www.how-to-draw-cartoons-online.com/image-files/cartoon_devi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139" y="4845464"/>
            <a:ext cx="303916" cy="27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Cloud 48"/>
          <p:cNvSpPr/>
          <p:nvPr/>
        </p:nvSpPr>
        <p:spPr bwMode="auto">
          <a:xfrm>
            <a:off x="6787936" y="4886846"/>
            <a:ext cx="222359" cy="191880"/>
          </a:xfrm>
          <a:prstGeom prst="cloud">
            <a:avLst/>
          </a:prstGeom>
          <a:solidFill>
            <a:srgbClr val="00B0F0"/>
          </a:solidFill>
          <a:ln>
            <a:solidFill>
              <a:srgbClr val="0000FF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sym typeface="Wingdings" pitchFamily="2" charset="2"/>
            </a:endParaRPr>
          </a:p>
        </p:txBody>
      </p:sp>
      <p:sp>
        <p:nvSpPr>
          <p:cNvPr id="50" name="Freeform 8"/>
          <p:cNvSpPr>
            <a:spLocks/>
          </p:cNvSpPr>
          <p:nvPr/>
        </p:nvSpPr>
        <p:spPr bwMode="auto">
          <a:xfrm>
            <a:off x="7309209" y="5161658"/>
            <a:ext cx="640874" cy="860419"/>
          </a:xfrm>
          <a:custGeom>
            <a:avLst/>
            <a:gdLst>
              <a:gd name="T0" fmla="*/ 0 w 1872"/>
              <a:gd name="T1" fmla="*/ 0 h 2544"/>
              <a:gd name="T2" fmla="*/ 0 w 1872"/>
              <a:gd name="T3" fmla="*/ 624 h 2544"/>
              <a:gd name="T4" fmla="*/ 768 w 1872"/>
              <a:gd name="T5" fmla="*/ 624 h 2544"/>
              <a:gd name="T6" fmla="*/ 768 w 1872"/>
              <a:gd name="T7" fmla="*/ 2544 h 2544"/>
              <a:gd name="T8" fmla="*/ 1776 w 1872"/>
              <a:gd name="T9" fmla="*/ 2544 h 2544"/>
              <a:gd name="T10" fmla="*/ 1776 w 1872"/>
              <a:gd name="T11" fmla="*/ 2304 h 2544"/>
              <a:gd name="T12" fmla="*/ 1008 w 1872"/>
              <a:gd name="T13" fmla="*/ 2304 h 2544"/>
              <a:gd name="T14" fmla="*/ 1008 w 1872"/>
              <a:gd name="T15" fmla="*/ 624 h 2544"/>
              <a:gd name="T16" fmla="*/ 1872 w 1872"/>
              <a:gd name="T17" fmla="*/ 624 h 2544"/>
              <a:gd name="T18" fmla="*/ 1872 w 1872"/>
              <a:gd name="T19" fmla="*/ 0 h 2544"/>
              <a:gd name="T20" fmla="*/ 1680 w 1872"/>
              <a:gd name="T21" fmla="*/ 0 h 2544"/>
              <a:gd name="T22" fmla="*/ 1680 w 1872"/>
              <a:gd name="T23" fmla="*/ 432 h 2544"/>
              <a:gd name="T24" fmla="*/ 240 w 1872"/>
              <a:gd name="T25" fmla="*/ 432 h 2544"/>
              <a:gd name="T26" fmla="*/ 240 w 1872"/>
              <a:gd name="T27" fmla="*/ 0 h 2544"/>
              <a:gd name="T28" fmla="*/ 0 w 1872"/>
              <a:gd name="T29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2" h="2544">
                <a:moveTo>
                  <a:pt x="0" y="0"/>
                </a:moveTo>
                <a:lnTo>
                  <a:pt x="0" y="624"/>
                </a:lnTo>
                <a:lnTo>
                  <a:pt x="768" y="624"/>
                </a:lnTo>
                <a:lnTo>
                  <a:pt x="768" y="2544"/>
                </a:lnTo>
                <a:lnTo>
                  <a:pt x="1776" y="2544"/>
                </a:lnTo>
                <a:lnTo>
                  <a:pt x="1776" y="2304"/>
                </a:lnTo>
                <a:lnTo>
                  <a:pt x="1008" y="2304"/>
                </a:lnTo>
                <a:lnTo>
                  <a:pt x="1008" y="624"/>
                </a:lnTo>
                <a:lnTo>
                  <a:pt x="1872" y="624"/>
                </a:lnTo>
                <a:lnTo>
                  <a:pt x="1872" y="0"/>
                </a:lnTo>
                <a:lnTo>
                  <a:pt x="1680" y="0"/>
                </a:lnTo>
                <a:lnTo>
                  <a:pt x="1680" y="432"/>
                </a:lnTo>
                <a:lnTo>
                  <a:pt x="240" y="432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7638772" y="5883307"/>
            <a:ext cx="348172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 sz="700" dirty="0">
                <a:latin typeface="Arial" charset="0"/>
              </a:rPr>
              <a:t>sign</a:t>
            </a:r>
          </a:p>
        </p:txBody>
      </p:sp>
      <p:sp>
        <p:nvSpPr>
          <p:cNvPr id="52" name="AutoShape 7"/>
          <p:cNvSpPr>
            <a:spLocks noChangeArrowheads="1"/>
          </p:cNvSpPr>
          <p:nvPr/>
        </p:nvSpPr>
        <p:spPr bwMode="auto">
          <a:xfrm>
            <a:off x="7878686" y="5178032"/>
            <a:ext cx="67143" cy="67143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" name="Picture 2" descr="http://www.how-to-draw-cartoons-online.com/image-files/cartoon_devi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337" y="4848779"/>
            <a:ext cx="303916" cy="27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Cloud 53"/>
          <p:cNvSpPr/>
          <p:nvPr/>
        </p:nvSpPr>
        <p:spPr bwMode="auto">
          <a:xfrm>
            <a:off x="7245471" y="4900114"/>
            <a:ext cx="222359" cy="191880"/>
          </a:xfrm>
          <a:prstGeom prst="cloud">
            <a:avLst/>
          </a:prstGeom>
          <a:solidFill>
            <a:srgbClr val="00B0F0"/>
          </a:solidFill>
          <a:ln>
            <a:solidFill>
              <a:srgbClr val="0000FF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sym typeface="Wingdings" pitchFamily="2" charset="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489313" y="6025262"/>
            <a:ext cx="409803" cy="235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50%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7540280" y="6018257"/>
            <a:ext cx="409803" cy="235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50%</a:t>
            </a:r>
            <a:endParaRPr lang="en-US" sz="2000" dirty="0"/>
          </a:p>
        </p:txBody>
      </p:sp>
      <p:sp>
        <p:nvSpPr>
          <p:cNvPr id="57" name="Rounded Rectangle 56"/>
          <p:cNvSpPr/>
          <p:nvPr/>
        </p:nvSpPr>
        <p:spPr bwMode="auto">
          <a:xfrm>
            <a:off x="6091390" y="4611546"/>
            <a:ext cx="2139244" cy="1885245"/>
          </a:xfrm>
          <a:prstGeom prst="round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sym typeface="Wingdings" pitchFamily="2" charset="2"/>
            </a:endParaRPr>
          </a:p>
        </p:txBody>
      </p:sp>
      <p:sp>
        <p:nvSpPr>
          <p:cNvPr id="59" name="Right Arrow 58"/>
          <p:cNvSpPr/>
          <p:nvPr/>
        </p:nvSpPr>
        <p:spPr bwMode="auto">
          <a:xfrm>
            <a:off x="2748844" y="3499028"/>
            <a:ext cx="412045" cy="435149"/>
          </a:xfrm>
          <a:prstGeom prst="rightArrow">
            <a:avLst/>
          </a:prstGeom>
          <a:solidFill>
            <a:srgbClr val="7030A0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sym typeface="Wingdings" pitchFamily="2" charset="2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748844" y="3569643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smtClean="0">
                <a:solidFill>
                  <a:schemeClr val="bg1"/>
                </a:solidFill>
              </a:rPr>
              <a:t>N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 rot="19254564">
            <a:off x="5525050" y="1963992"/>
            <a:ext cx="432082" cy="435149"/>
            <a:chOff x="5522807" y="1957675"/>
            <a:chExt cx="432082" cy="435149"/>
          </a:xfrm>
        </p:grpSpPr>
        <p:sp>
          <p:nvSpPr>
            <p:cNvPr id="61" name="Right Arrow 60"/>
            <p:cNvSpPr/>
            <p:nvPr/>
          </p:nvSpPr>
          <p:spPr bwMode="auto">
            <a:xfrm>
              <a:off x="5542844" y="1957675"/>
              <a:ext cx="412045" cy="435149"/>
            </a:xfrm>
            <a:prstGeom prst="rightArrow">
              <a:avLst/>
            </a:prstGeom>
            <a:solidFill>
              <a:srgbClr val="7030A0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/>
              </a:pP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sym typeface="Wingdings" pitchFamily="2" charset="2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522807" y="2028291"/>
              <a:ext cx="3545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400" dirty="0" smtClean="0">
                  <a:solidFill>
                    <a:schemeClr val="bg1"/>
                  </a:solidFill>
                </a:rPr>
                <a:t>W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 rot="2478837">
            <a:off x="5632184" y="4469165"/>
            <a:ext cx="412045" cy="435149"/>
            <a:chOff x="5542844" y="1957675"/>
            <a:chExt cx="412045" cy="435149"/>
          </a:xfrm>
        </p:grpSpPr>
        <p:sp>
          <p:nvSpPr>
            <p:cNvPr id="66" name="Right Arrow 65"/>
            <p:cNvSpPr/>
            <p:nvPr/>
          </p:nvSpPr>
          <p:spPr bwMode="auto">
            <a:xfrm>
              <a:off x="5542844" y="1957675"/>
              <a:ext cx="412045" cy="435149"/>
            </a:xfrm>
            <a:prstGeom prst="rightArrow">
              <a:avLst/>
            </a:prstGeom>
            <a:solidFill>
              <a:srgbClr val="7030A0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/>
              </a:pP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sym typeface="Wingdings" pitchFamily="2" charset="2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547653" y="2028291"/>
              <a:ext cx="3048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400" dirty="0">
                  <a:solidFill>
                    <a:schemeClr val="bg1"/>
                  </a:solidFill>
                </a:rPr>
                <a:t>E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6516364" y="2551190"/>
            <a:ext cx="2282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Exp. Reward: 0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6555732" y="4043611"/>
            <a:ext cx="2282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Exp. Reward: 0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494046" y="1057616"/>
            <a:ext cx="4204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For now, assume movement is deterministic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688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4" grpId="0" animBg="1"/>
      <p:bldP spid="57" grpId="0" animBg="1"/>
      <p:bldP spid="59" grpId="0" animBg="1"/>
      <p:bldP spid="68" grpId="0"/>
      <p:bldP spid="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64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Partially-Observable MDP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371600"/>
            <a:ext cx="8350956" cy="43434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msy10" charset="0"/>
              </a:rPr>
              <a:t>S</a:t>
            </a:r>
            <a:r>
              <a:rPr lang="en-US" dirty="0">
                <a:solidFill>
                  <a:schemeClr val="accent2"/>
                </a:solidFill>
                <a:latin typeface="Garamond" pitchFamily="18" charset="0"/>
              </a:rPr>
              <a:t>:</a:t>
            </a:r>
            <a:r>
              <a:rPr lang="en-US" dirty="0"/>
              <a:t> </a:t>
            </a:r>
            <a:r>
              <a:rPr lang="en-US" dirty="0" smtClean="0"/>
              <a:t>  	  set </a:t>
            </a:r>
            <a:r>
              <a:rPr lang="en-US" dirty="0"/>
              <a:t>of states</a:t>
            </a:r>
          </a:p>
          <a:p>
            <a:r>
              <a:rPr lang="en-US" dirty="0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msy10" charset="0"/>
              </a:rPr>
              <a:t>A</a:t>
            </a:r>
            <a:r>
              <a:rPr lang="en-US" dirty="0">
                <a:solidFill>
                  <a:schemeClr val="accent2"/>
                </a:solidFill>
                <a:latin typeface="Garamond" pitchFamily="18" charset="0"/>
              </a:rPr>
              <a:t>:</a:t>
            </a:r>
            <a:r>
              <a:rPr lang="en-US" dirty="0"/>
              <a:t> </a:t>
            </a:r>
            <a:r>
              <a:rPr lang="en-US" dirty="0" smtClean="0"/>
              <a:t>		  set </a:t>
            </a:r>
            <a:r>
              <a:rPr lang="en-US" dirty="0"/>
              <a:t>of actions</a:t>
            </a:r>
          </a:p>
          <a:p>
            <a:r>
              <a:rPr lang="en-US" dirty="0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msy10" charset="0"/>
              </a:rPr>
              <a:t>P</a:t>
            </a:r>
            <a:r>
              <a:rPr lang="en-US" dirty="0" err="1">
                <a:solidFill>
                  <a:schemeClr val="accent2"/>
                </a:solidFill>
                <a:latin typeface="cmsy10" charset="0"/>
              </a:rPr>
              <a:t>r</a:t>
            </a:r>
            <a:r>
              <a:rPr lang="en-US" dirty="0">
                <a:solidFill>
                  <a:schemeClr val="accent2"/>
                </a:solidFill>
              </a:rPr>
              <a:t>(s’|</a:t>
            </a:r>
            <a:r>
              <a:rPr lang="en-US" dirty="0" err="1">
                <a:solidFill>
                  <a:schemeClr val="accent2"/>
                </a:solidFill>
              </a:rPr>
              <a:t>s,a</a:t>
            </a:r>
            <a:r>
              <a:rPr lang="en-US" dirty="0">
                <a:solidFill>
                  <a:schemeClr val="accent2"/>
                </a:solidFill>
              </a:rPr>
              <a:t>):</a:t>
            </a:r>
            <a:r>
              <a:rPr lang="en-US" dirty="0"/>
              <a:t> transition model</a:t>
            </a:r>
          </a:p>
          <a:p>
            <a:r>
              <a:rPr lang="en-US" dirty="0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msy10" charset="0"/>
              </a:rPr>
              <a:t>R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dirty="0" err="1">
                <a:solidFill>
                  <a:schemeClr val="accent2"/>
                </a:solidFill>
              </a:rPr>
              <a:t>s,a,s</a:t>
            </a:r>
            <a:r>
              <a:rPr lang="en-US" dirty="0">
                <a:solidFill>
                  <a:schemeClr val="accent2"/>
                </a:solidFill>
              </a:rPr>
              <a:t>’):</a:t>
            </a:r>
            <a:r>
              <a:rPr lang="en-US" dirty="0"/>
              <a:t> 	</a:t>
            </a:r>
            <a:r>
              <a:rPr lang="en-US" dirty="0" smtClean="0"/>
              <a:t>  reward </a:t>
            </a:r>
            <a:r>
              <a:rPr lang="en-US" dirty="0"/>
              <a:t>model</a:t>
            </a:r>
          </a:p>
          <a:p>
            <a:r>
              <a:rPr lang="en-US" b="1" dirty="0" smtClean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</a:t>
            </a:r>
            <a:r>
              <a:rPr lang="en-US" dirty="0">
                <a:solidFill>
                  <a:schemeClr val="accent2"/>
                </a:solidFill>
                <a:latin typeface="Garamond" pitchFamily="18" charset="0"/>
              </a:rPr>
              <a:t>:</a:t>
            </a:r>
            <a:r>
              <a:rPr lang="en-US" dirty="0"/>
              <a:t> </a:t>
            </a:r>
            <a:r>
              <a:rPr lang="en-US" dirty="0" smtClean="0"/>
              <a:t>		  discount </a:t>
            </a:r>
            <a:r>
              <a:rPr lang="en-US" dirty="0"/>
              <a:t>factor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</a:t>
            </a:r>
            <a:r>
              <a:rPr lang="en-US" baseline="-25000" dirty="0" smtClean="0">
                <a:solidFill>
                  <a:schemeClr val="accent2"/>
                </a:solidFill>
              </a:rPr>
              <a:t>0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		  start state</a:t>
            </a:r>
          </a:p>
          <a:p>
            <a:r>
              <a:rPr lang="en-US" b="1" dirty="0">
                <a:solidFill>
                  <a:srgbClr val="FF0000"/>
                </a:solidFill>
                <a:latin typeface="cmsy10" charset="0"/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		  set of possible evidence (observations)</a:t>
            </a:r>
          </a:p>
          <a:p>
            <a:r>
              <a:rPr lang="en-US" b="1" dirty="0" err="1">
                <a:solidFill>
                  <a:srgbClr val="FF0000"/>
                </a:solidFill>
                <a:latin typeface="cmsy10" charset="0"/>
              </a:rPr>
              <a:t>P</a:t>
            </a:r>
            <a:r>
              <a:rPr lang="en-US" dirty="0" err="1">
                <a:solidFill>
                  <a:srgbClr val="FF0000"/>
                </a:solidFill>
                <a:latin typeface="cmsy10" charset="0"/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e|s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26468" name="AutoShape 4"/>
          <p:cNvSpPr>
            <a:spLocks noChangeArrowheads="1"/>
          </p:cNvSpPr>
          <p:nvPr/>
        </p:nvSpPr>
        <p:spPr bwMode="auto">
          <a:xfrm>
            <a:off x="381000" y="1219200"/>
            <a:ext cx="8102600" cy="4820356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788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64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Evidence Model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399" y="1371600"/>
            <a:ext cx="6285089" cy="241017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     </a:t>
            </a:r>
            <a:r>
              <a:rPr lang="en-US" dirty="0" smtClean="0">
                <a:solidFill>
                  <a:srgbClr val="FF0000"/>
                </a:solidFill>
              </a:rPr>
              <a:t>= {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</a:rPr>
              <a:t>wb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</a:rPr>
              <a:t>eb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</a:rPr>
              <a:t>wm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</a:rPr>
              <a:t>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</a:rPr>
              <a:t>wul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</a:rPr>
              <a:t>eul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</a:rPr>
              <a:t>wur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</a:rPr>
              <a:t>eur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	= {heat}</a:t>
            </a:r>
          </a:p>
          <a:p>
            <a:r>
              <a:rPr lang="en-US" b="1" dirty="0" err="1">
                <a:solidFill>
                  <a:srgbClr val="FF0000"/>
                </a:solidFill>
              </a:rPr>
              <a:t>P</a:t>
            </a:r>
            <a:r>
              <a:rPr lang="en-US" dirty="0" err="1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e|s</a:t>
            </a:r>
            <a:r>
              <a:rPr lang="en-US" dirty="0" smtClean="0">
                <a:solidFill>
                  <a:srgbClr val="FF0000"/>
                </a:solidFill>
              </a:rPr>
              <a:t>):</a:t>
            </a:r>
          </a:p>
          <a:p>
            <a:pPr marL="457200" lvl="1" indent="0">
              <a:buNone/>
            </a:pPr>
            <a:r>
              <a:rPr lang="en-US" dirty="0" err="1" smtClean="0"/>
              <a:t>Pr</a:t>
            </a:r>
            <a:r>
              <a:rPr lang="en-US" dirty="0" smtClean="0"/>
              <a:t>(heat |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eb</a:t>
            </a:r>
            <a:r>
              <a:rPr lang="en-US" dirty="0" smtClean="0"/>
              <a:t>) = 1.0</a:t>
            </a:r>
          </a:p>
          <a:p>
            <a:pPr marL="457200" lvl="1" indent="0">
              <a:buNone/>
            </a:pPr>
            <a:r>
              <a:rPr lang="en-US" dirty="0" err="1" smtClean="0"/>
              <a:t>Pr</a:t>
            </a:r>
            <a:r>
              <a:rPr lang="en-US" dirty="0" smtClean="0"/>
              <a:t>(heat |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wb</a:t>
            </a:r>
            <a:r>
              <a:rPr lang="en-US" dirty="0" smtClean="0"/>
              <a:t>) = 0.2</a:t>
            </a:r>
          </a:p>
          <a:p>
            <a:pPr marL="457200" lvl="1" indent="0">
              <a:buNone/>
            </a:pPr>
            <a:r>
              <a:rPr lang="en-US" dirty="0" err="1" smtClean="0"/>
              <a:t>Pr</a:t>
            </a:r>
            <a:r>
              <a:rPr lang="en-US" dirty="0" smtClean="0"/>
              <a:t>(heat |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other</a:t>
            </a:r>
            <a:r>
              <a:rPr lang="en-US" dirty="0" smtClean="0"/>
              <a:t>) = 0.0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Freeform 3"/>
          <p:cNvSpPr>
            <a:spLocks/>
          </p:cNvSpPr>
          <p:nvPr/>
        </p:nvSpPr>
        <p:spPr bwMode="auto">
          <a:xfrm>
            <a:off x="7378089" y="4263273"/>
            <a:ext cx="1090990" cy="1464733"/>
          </a:xfrm>
          <a:custGeom>
            <a:avLst/>
            <a:gdLst>
              <a:gd name="T0" fmla="*/ 0 w 1872"/>
              <a:gd name="T1" fmla="*/ 0 h 2544"/>
              <a:gd name="T2" fmla="*/ 0 w 1872"/>
              <a:gd name="T3" fmla="*/ 624 h 2544"/>
              <a:gd name="T4" fmla="*/ 768 w 1872"/>
              <a:gd name="T5" fmla="*/ 624 h 2544"/>
              <a:gd name="T6" fmla="*/ 768 w 1872"/>
              <a:gd name="T7" fmla="*/ 2544 h 2544"/>
              <a:gd name="T8" fmla="*/ 1776 w 1872"/>
              <a:gd name="T9" fmla="*/ 2544 h 2544"/>
              <a:gd name="T10" fmla="*/ 1776 w 1872"/>
              <a:gd name="T11" fmla="*/ 2304 h 2544"/>
              <a:gd name="T12" fmla="*/ 1008 w 1872"/>
              <a:gd name="T13" fmla="*/ 2304 h 2544"/>
              <a:gd name="T14" fmla="*/ 1008 w 1872"/>
              <a:gd name="T15" fmla="*/ 624 h 2544"/>
              <a:gd name="T16" fmla="*/ 1872 w 1872"/>
              <a:gd name="T17" fmla="*/ 624 h 2544"/>
              <a:gd name="T18" fmla="*/ 1872 w 1872"/>
              <a:gd name="T19" fmla="*/ 0 h 2544"/>
              <a:gd name="T20" fmla="*/ 1680 w 1872"/>
              <a:gd name="T21" fmla="*/ 0 h 2544"/>
              <a:gd name="T22" fmla="*/ 1680 w 1872"/>
              <a:gd name="T23" fmla="*/ 432 h 2544"/>
              <a:gd name="T24" fmla="*/ 240 w 1872"/>
              <a:gd name="T25" fmla="*/ 432 h 2544"/>
              <a:gd name="T26" fmla="*/ 240 w 1872"/>
              <a:gd name="T27" fmla="*/ 0 h 2544"/>
              <a:gd name="T28" fmla="*/ 0 w 1872"/>
              <a:gd name="T29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2" h="2544">
                <a:moveTo>
                  <a:pt x="0" y="0"/>
                </a:moveTo>
                <a:lnTo>
                  <a:pt x="0" y="624"/>
                </a:lnTo>
                <a:lnTo>
                  <a:pt x="768" y="624"/>
                </a:lnTo>
                <a:lnTo>
                  <a:pt x="768" y="2544"/>
                </a:lnTo>
                <a:lnTo>
                  <a:pt x="1776" y="2544"/>
                </a:lnTo>
                <a:lnTo>
                  <a:pt x="1776" y="2304"/>
                </a:lnTo>
                <a:lnTo>
                  <a:pt x="1008" y="2304"/>
                </a:lnTo>
                <a:lnTo>
                  <a:pt x="1008" y="624"/>
                </a:lnTo>
                <a:lnTo>
                  <a:pt x="1872" y="624"/>
                </a:lnTo>
                <a:lnTo>
                  <a:pt x="1872" y="0"/>
                </a:lnTo>
                <a:lnTo>
                  <a:pt x="1680" y="0"/>
                </a:lnTo>
                <a:lnTo>
                  <a:pt x="1680" y="432"/>
                </a:lnTo>
                <a:lnTo>
                  <a:pt x="240" y="432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998117" y="5533872"/>
            <a:ext cx="41870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 sz="1000" dirty="0">
                <a:latin typeface="Arial" charset="0"/>
              </a:rPr>
              <a:t>sign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7831156" y="5570628"/>
            <a:ext cx="114300" cy="114300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2" descr="http://www.how-to-draw-cartoons-online.com/image-files/cartoon_devil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527" y="3730644"/>
            <a:ext cx="517371" cy="46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reeform 8"/>
          <p:cNvSpPr>
            <a:spLocks/>
          </p:cNvSpPr>
          <p:nvPr/>
        </p:nvSpPr>
        <p:spPr bwMode="auto">
          <a:xfrm>
            <a:off x="7308786" y="1958578"/>
            <a:ext cx="1090990" cy="1464733"/>
          </a:xfrm>
          <a:custGeom>
            <a:avLst/>
            <a:gdLst>
              <a:gd name="T0" fmla="*/ 0 w 1872"/>
              <a:gd name="T1" fmla="*/ 0 h 2544"/>
              <a:gd name="T2" fmla="*/ 0 w 1872"/>
              <a:gd name="T3" fmla="*/ 624 h 2544"/>
              <a:gd name="T4" fmla="*/ 768 w 1872"/>
              <a:gd name="T5" fmla="*/ 624 h 2544"/>
              <a:gd name="T6" fmla="*/ 768 w 1872"/>
              <a:gd name="T7" fmla="*/ 2544 h 2544"/>
              <a:gd name="T8" fmla="*/ 1776 w 1872"/>
              <a:gd name="T9" fmla="*/ 2544 h 2544"/>
              <a:gd name="T10" fmla="*/ 1776 w 1872"/>
              <a:gd name="T11" fmla="*/ 2304 h 2544"/>
              <a:gd name="T12" fmla="*/ 1008 w 1872"/>
              <a:gd name="T13" fmla="*/ 2304 h 2544"/>
              <a:gd name="T14" fmla="*/ 1008 w 1872"/>
              <a:gd name="T15" fmla="*/ 624 h 2544"/>
              <a:gd name="T16" fmla="*/ 1872 w 1872"/>
              <a:gd name="T17" fmla="*/ 624 h 2544"/>
              <a:gd name="T18" fmla="*/ 1872 w 1872"/>
              <a:gd name="T19" fmla="*/ 0 h 2544"/>
              <a:gd name="T20" fmla="*/ 1680 w 1872"/>
              <a:gd name="T21" fmla="*/ 0 h 2544"/>
              <a:gd name="T22" fmla="*/ 1680 w 1872"/>
              <a:gd name="T23" fmla="*/ 432 h 2544"/>
              <a:gd name="T24" fmla="*/ 240 w 1872"/>
              <a:gd name="T25" fmla="*/ 432 h 2544"/>
              <a:gd name="T26" fmla="*/ 240 w 1872"/>
              <a:gd name="T27" fmla="*/ 0 h 2544"/>
              <a:gd name="T28" fmla="*/ 0 w 1872"/>
              <a:gd name="T29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2" h="2544">
                <a:moveTo>
                  <a:pt x="0" y="0"/>
                </a:moveTo>
                <a:lnTo>
                  <a:pt x="0" y="624"/>
                </a:lnTo>
                <a:lnTo>
                  <a:pt x="768" y="624"/>
                </a:lnTo>
                <a:lnTo>
                  <a:pt x="768" y="2544"/>
                </a:lnTo>
                <a:lnTo>
                  <a:pt x="1776" y="2544"/>
                </a:lnTo>
                <a:lnTo>
                  <a:pt x="1776" y="2304"/>
                </a:lnTo>
                <a:lnTo>
                  <a:pt x="1008" y="2304"/>
                </a:lnTo>
                <a:lnTo>
                  <a:pt x="1008" y="624"/>
                </a:lnTo>
                <a:lnTo>
                  <a:pt x="1872" y="624"/>
                </a:lnTo>
                <a:lnTo>
                  <a:pt x="1872" y="0"/>
                </a:lnTo>
                <a:lnTo>
                  <a:pt x="1680" y="0"/>
                </a:lnTo>
                <a:lnTo>
                  <a:pt x="1680" y="432"/>
                </a:lnTo>
                <a:lnTo>
                  <a:pt x="240" y="432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7956819" y="3235117"/>
            <a:ext cx="41870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 sz="1000" dirty="0">
                <a:latin typeface="Arial" charset="0"/>
              </a:rPr>
              <a:t>sign</a:t>
            </a: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7769007" y="3282877"/>
            <a:ext cx="114300" cy="114300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" name="Picture 2" descr="http://www.how-to-draw-cartoons-online.com/image-files/cartoon_devil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037" y="1425949"/>
            <a:ext cx="517371" cy="46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974949" y="2517327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err="1" smtClean="0"/>
              <a:t>s</a:t>
            </a:r>
            <a:r>
              <a:rPr lang="en-US" sz="2000" baseline="-25000" dirty="0" err="1" smtClean="0"/>
              <a:t>eb</a:t>
            </a:r>
            <a:endParaRPr lang="en-US" sz="20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6070905" y="4890833"/>
            <a:ext cx="530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err="1" smtClean="0"/>
              <a:t>s</a:t>
            </a:r>
            <a:r>
              <a:rPr lang="en-US" sz="2000" baseline="-25000" dirty="0" err="1" smtClean="0"/>
              <a:t>wb</a:t>
            </a:r>
            <a:endParaRPr lang="en-US" sz="2000" baseline="-25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544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in Belief Space</a:t>
            </a:r>
            <a:endParaRPr lang="en-US" dirty="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001315" y="3821704"/>
            <a:ext cx="640873" cy="860419"/>
          </a:xfrm>
          <a:custGeom>
            <a:avLst/>
            <a:gdLst>
              <a:gd name="T0" fmla="*/ 0 w 1872"/>
              <a:gd name="T1" fmla="*/ 0 h 2544"/>
              <a:gd name="T2" fmla="*/ 0 w 1872"/>
              <a:gd name="T3" fmla="*/ 624 h 2544"/>
              <a:gd name="T4" fmla="*/ 768 w 1872"/>
              <a:gd name="T5" fmla="*/ 624 h 2544"/>
              <a:gd name="T6" fmla="*/ 768 w 1872"/>
              <a:gd name="T7" fmla="*/ 2544 h 2544"/>
              <a:gd name="T8" fmla="*/ 1776 w 1872"/>
              <a:gd name="T9" fmla="*/ 2544 h 2544"/>
              <a:gd name="T10" fmla="*/ 1776 w 1872"/>
              <a:gd name="T11" fmla="*/ 2304 h 2544"/>
              <a:gd name="T12" fmla="*/ 1008 w 1872"/>
              <a:gd name="T13" fmla="*/ 2304 h 2544"/>
              <a:gd name="T14" fmla="*/ 1008 w 1872"/>
              <a:gd name="T15" fmla="*/ 624 h 2544"/>
              <a:gd name="T16" fmla="*/ 1872 w 1872"/>
              <a:gd name="T17" fmla="*/ 624 h 2544"/>
              <a:gd name="T18" fmla="*/ 1872 w 1872"/>
              <a:gd name="T19" fmla="*/ 0 h 2544"/>
              <a:gd name="T20" fmla="*/ 1680 w 1872"/>
              <a:gd name="T21" fmla="*/ 0 h 2544"/>
              <a:gd name="T22" fmla="*/ 1680 w 1872"/>
              <a:gd name="T23" fmla="*/ 432 h 2544"/>
              <a:gd name="T24" fmla="*/ 240 w 1872"/>
              <a:gd name="T25" fmla="*/ 432 h 2544"/>
              <a:gd name="T26" fmla="*/ 240 w 1872"/>
              <a:gd name="T27" fmla="*/ 0 h 2544"/>
              <a:gd name="T28" fmla="*/ 0 w 1872"/>
              <a:gd name="T29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2" h="2544">
                <a:moveTo>
                  <a:pt x="0" y="0"/>
                </a:moveTo>
                <a:lnTo>
                  <a:pt x="0" y="624"/>
                </a:lnTo>
                <a:lnTo>
                  <a:pt x="768" y="624"/>
                </a:lnTo>
                <a:lnTo>
                  <a:pt x="768" y="2544"/>
                </a:lnTo>
                <a:lnTo>
                  <a:pt x="1776" y="2544"/>
                </a:lnTo>
                <a:lnTo>
                  <a:pt x="1776" y="2304"/>
                </a:lnTo>
                <a:lnTo>
                  <a:pt x="1008" y="2304"/>
                </a:lnTo>
                <a:lnTo>
                  <a:pt x="1008" y="624"/>
                </a:lnTo>
                <a:lnTo>
                  <a:pt x="1872" y="624"/>
                </a:lnTo>
                <a:lnTo>
                  <a:pt x="1872" y="0"/>
                </a:lnTo>
                <a:lnTo>
                  <a:pt x="1680" y="0"/>
                </a:lnTo>
                <a:lnTo>
                  <a:pt x="1680" y="432"/>
                </a:lnTo>
                <a:lnTo>
                  <a:pt x="240" y="432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14427" y="4539865"/>
            <a:ext cx="348172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 sz="700" dirty="0">
                <a:latin typeface="Arial" charset="0"/>
              </a:rPr>
              <a:t>sign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267457" y="4307865"/>
            <a:ext cx="67143" cy="67143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2" descr="http://www.how-to-draw-cartoons-online.com/image-files/cartoon_devi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514" y="3508825"/>
            <a:ext cx="303916" cy="27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reeform 8"/>
          <p:cNvSpPr>
            <a:spLocks/>
          </p:cNvSpPr>
          <p:nvPr/>
        </p:nvSpPr>
        <p:spPr bwMode="auto">
          <a:xfrm>
            <a:off x="2021584" y="3825019"/>
            <a:ext cx="640874" cy="860419"/>
          </a:xfrm>
          <a:custGeom>
            <a:avLst/>
            <a:gdLst>
              <a:gd name="T0" fmla="*/ 0 w 1872"/>
              <a:gd name="T1" fmla="*/ 0 h 2544"/>
              <a:gd name="T2" fmla="*/ 0 w 1872"/>
              <a:gd name="T3" fmla="*/ 624 h 2544"/>
              <a:gd name="T4" fmla="*/ 768 w 1872"/>
              <a:gd name="T5" fmla="*/ 624 h 2544"/>
              <a:gd name="T6" fmla="*/ 768 w 1872"/>
              <a:gd name="T7" fmla="*/ 2544 h 2544"/>
              <a:gd name="T8" fmla="*/ 1776 w 1872"/>
              <a:gd name="T9" fmla="*/ 2544 h 2544"/>
              <a:gd name="T10" fmla="*/ 1776 w 1872"/>
              <a:gd name="T11" fmla="*/ 2304 h 2544"/>
              <a:gd name="T12" fmla="*/ 1008 w 1872"/>
              <a:gd name="T13" fmla="*/ 2304 h 2544"/>
              <a:gd name="T14" fmla="*/ 1008 w 1872"/>
              <a:gd name="T15" fmla="*/ 624 h 2544"/>
              <a:gd name="T16" fmla="*/ 1872 w 1872"/>
              <a:gd name="T17" fmla="*/ 624 h 2544"/>
              <a:gd name="T18" fmla="*/ 1872 w 1872"/>
              <a:gd name="T19" fmla="*/ 0 h 2544"/>
              <a:gd name="T20" fmla="*/ 1680 w 1872"/>
              <a:gd name="T21" fmla="*/ 0 h 2544"/>
              <a:gd name="T22" fmla="*/ 1680 w 1872"/>
              <a:gd name="T23" fmla="*/ 432 h 2544"/>
              <a:gd name="T24" fmla="*/ 240 w 1872"/>
              <a:gd name="T25" fmla="*/ 432 h 2544"/>
              <a:gd name="T26" fmla="*/ 240 w 1872"/>
              <a:gd name="T27" fmla="*/ 0 h 2544"/>
              <a:gd name="T28" fmla="*/ 0 w 1872"/>
              <a:gd name="T29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2" h="2544">
                <a:moveTo>
                  <a:pt x="0" y="0"/>
                </a:moveTo>
                <a:lnTo>
                  <a:pt x="0" y="624"/>
                </a:lnTo>
                <a:lnTo>
                  <a:pt x="768" y="624"/>
                </a:lnTo>
                <a:lnTo>
                  <a:pt x="768" y="2544"/>
                </a:lnTo>
                <a:lnTo>
                  <a:pt x="1776" y="2544"/>
                </a:lnTo>
                <a:lnTo>
                  <a:pt x="1776" y="2304"/>
                </a:lnTo>
                <a:lnTo>
                  <a:pt x="1008" y="2304"/>
                </a:lnTo>
                <a:lnTo>
                  <a:pt x="1008" y="624"/>
                </a:lnTo>
                <a:lnTo>
                  <a:pt x="1872" y="624"/>
                </a:lnTo>
                <a:lnTo>
                  <a:pt x="1872" y="0"/>
                </a:lnTo>
                <a:lnTo>
                  <a:pt x="1680" y="0"/>
                </a:lnTo>
                <a:lnTo>
                  <a:pt x="1680" y="432"/>
                </a:lnTo>
                <a:lnTo>
                  <a:pt x="240" y="432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351147" y="4546668"/>
            <a:ext cx="348172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 sz="700" dirty="0">
                <a:latin typeface="Arial" charset="0"/>
              </a:rPr>
              <a:t>sign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2291929" y="4321133"/>
            <a:ext cx="67143" cy="67143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2" descr="http://www.how-to-draw-cartoons-online.com/image-files/cartoon_devi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712" y="3512140"/>
            <a:ext cx="303916" cy="27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201688" y="4688623"/>
            <a:ext cx="409803" cy="235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50%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252655" y="4681618"/>
            <a:ext cx="409803" cy="235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50%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 bwMode="auto">
          <a:xfrm>
            <a:off x="803765" y="3274907"/>
            <a:ext cx="2139244" cy="1885245"/>
          </a:xfrm>
          <a:prstGeom prst="round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sym typeface="Wingdings" pitchFamily="2" charset="2"/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294972" y="2263289"/>
            <a:ext cx="640873" cy="860419"/>
          </a:xfrm>
          <a:custGeom>
            <a:avLst/>
            <a:gdLst>
              <a:gd name="T0" fmla="*/ 0 w 1872"/>
              <a:gd name="T1" fmla="*/ 0 h 2544"/>
              <a:gd name="T2" fmla="*/ 0 w 1872"/>
              <a:gd name="T3" fmla="*/ 624 h 2544"/>
              <a:gd name="T4" fmla="*/ 768 w 1872"/>
              <a:gd name="T5" fmla="*/ 624 h 2544"/>
              <a:gd name="T6" fmla="*/ 768 w 1872"/>
              <a:gd name="T7" fmla="*/ 2544 h 2544"/>
              <a:gd name="T8" fmla="*/ 1776 w 1872"/>
              <a:gd name="T9" fmla="*/ 2544 h 2544"/>
              <a:gd name="T10" fmla="*/ 1776 w 1872"/>
              <a:gd name="T11" fmla="*/ 2304 h 2544"/>
              <a:gd name="T12" fmla="*/ 1008 w 1872"/>
              <a:gd name="T13" fmla="*/ 2304 h 2544"/>
              <a:gd name="T14" fmla="*/ 1008 w 1872"/>
              <a:gd name="T15" fmla="*/ 624 h 2544"/>
              <a:gd name="T16" fmla="*/ 1872 w 1872"/>
              <a:gd name="T17" fmla="*/ 624 h 2544"/>
              <a:gd name="T18" fmla="*/ 1872 w 1872"/>
              <a:gd name="T19" fmla="*/ 0 h 2544"/>
              <a:gd name="T20" fmla="*/ 1680 w 1872"/>
              <a:gd name="T21" fmla="*/ 0 h 2544"/>
              <a:gd name="T22" fmla="*/ 1680 w 1872"/>
              <a:gd name="T23" fmla="*/ 432 h 2544"/>
              <a:gd name="T24" fmla="*/ 240 w 1872"/>
              <a:gd name="T25" fmla="*/ 432 h 2544"/>
              <a:gd name="T26" fmla="*/ 240 w 1872"/>
              <a:gd name="T27" fmla="*/ 0 h 2544"/>
              <a:gd name="T28" fmla="*/ 0 w 1872"/>
              <a:gd name="T29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2" h="2544">
                <a:moveTo>
                  <a:pt x="0" y="0"/>
                </a:moveTo>
                <a:lnTo>
                  <a:pt x="0" y="624"/>
                </a:lnTo>
                <a:lnTo>
                  <a:pt x="768" y="624"/>
                </a:lnTo>
                <a:lnTo>
                  <a:pt x="768" y="2544"/>
                </a:lnTo>
                <a:lnTo>
                  <a:pt x="1776" y="2544"/>
                </a:lnTo>
                <a:lnTo>
                  <a:pt x="1776" y="2304"/>
                </a:lnTo>
                <a:lnTo>
                  <a:pt x="1008" y="2304"/>
                </a:lnTo>
                <a:lnTo>
                  <a:pt x="1008" y="624"/>
                </a:lnTo>
                <a:lnTo>
                  <a:pt x="1872" y="624"/>
                </a:lnTo>
                <a:lnTo>
                  <a:pt x="1872" y="0"/>
                </a:lnTo>
                <a:lnTo>
                  <a:pt x="1680" y="0"/>
                </a:lnTo>
                <a:lnTo>
                  <a:pt x="1680" y="432"/>
                </a:lnTo>
                <a:lnTo>
                  <a:pt x="240" y="432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5608084" y="2981450"/>
            <a:ext cx="348172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 sz="700" dirty="0">
                <a:latin typeface="Arial" charset="0"/>
              </a:rPr>
              <a:t>sign</a:t>
            </a: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5561114" y="3026006"/>
            <a:ext cx="67143" cy="67143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2" name="Picture 2" descr="http://www.how-to-draw-cartoons-online.com/image-files/cartoon_devi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171" y="1950410"/>
            <a:ext cx="303916" cy="27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Freeform 8"/>
          <p:cNvSpPr>
            <a:spLocks/>
          </p:cNvSpPr>
          <p:nvPr/>
        </p:nvSpPr>
        <p:spPr bwMode="auto">
          <a:xfrm>
            <a:off x="6315241" y="2266604"/>
            <a:ext cx="640874" cy="860419"/>
          </a:xfrm>
          <a:custGeom>
            <a:avLst/>
            <a:gdLst>
              <a:gd name="T0" fmla="*/ 0 w 1872"/>
              <a:gd name="T1" fmla="*/ 0 h 2544"/>
              <a:gd name="T2" fmla="*/ 0 w 1872"/>
              <a:gd name="T3" fmla="*/ 624 h 2544"/>
              <a:gd name="T4" fmla="*/ 768 w 1872"/>
              <a:gd name="T5" fmla="*/ 624 h 2544"/>
              <a:gd name="T6" fmla="*/ 768 w 1872"/>
              <a:gd name="T7" fmla="*/ 2544 h 2544"/>
              <a:gd name="T8" fmla="*/ 1776 w 1872"/>
              <a:gd name="T9" fmla="*/ 2544 h 2544"/>
              <a:gd name="T10" fmla="*/ 1776 w 1872"/>
              <a:gd name="T11" fmla="*/ 2304 h 2544"/>
              <a:gd name="T12" fmla="*/ 1008 w 1872"/>
              <a:gd name="T13" fmla="*/ 2304 h 2544"/>
              <a:gd name="T14" fmla="*/ 1008 w 1872"/>
              <a:gd name="T15" fmla="*/ 624 h 2544"/>
              <a:gd name="T16" fmla="*/ 1872 w 1872"/>
              <a:gd name="T17" fmla="*/ 624 h 2544"/>
              <a:gd name="T18" fmla="*/ 1872 w 1872"/>
              <a:gd name="T19" fmla="*/ 0 h 2544"/>
              <a:gd name="T20" fmla="*/ 1680 w 1872"/>
              <a:gd name="T21" fmla="*/ 0 h 2544"/>
              <a:gd name="T22" fmla="*/ 1680 w 1872"/>
              <a:gd name="T23" fmla="*/ 432 h 2544"/>
              <a:gd name="T24" fmla="*/ 240 w 1872"/>
              <a:gd name="T25" fmla="*/ 432 h 2544"/>
              <a:gd name="T26" fmla="*/ 240 w 1872"/>
              <a:gd name="T27" fmla="*/ 0 h 2544"/>
              <a:gd name="T28" fmla="*/ 0 w 1872"/>
              <a:gd name="T29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2" h="2544">
                <a:moveTo>
                  <a:pt x="0" y="0"/>
                </a:moveTo>
                <a:lnTo>
                  <a:pt x="0" y="624"/>
                </a:lnTo>
                <a:lnTo>
                  <a:pt x="768" y="624"/>
                </a:lnTo>
                <a:lnTo>
                  <a:pt x="768" y="2544"/>
                </a:lnTo>
                <a:lnTo>
                  <a:pt x="1776" y="2544"/>
                </a:lnTo>
                <a:lnTo>
                  <a:pt x="1776" y="2304"/>
                </a:lnTo>
                <a:lnTo>
                  <a:pt x="1008" y="2304"/>
                </a:lnTo>
                <a:lnTo>
                  <a:pt x="1008" y="624"/>
                </a:lnTo>
                <a:lnTo>
                  <a:pt x="1872" y="624"/>
                </a:lnTo>
                <a:lnTo>
                  <a:pt x="1872" y="0"/>
                </a:lnTo>
                <a:lnTo>
                  <a:pt x="1680" y="0"/>
                </a:lnTo>
                <a:lnTo>
                  <a:pt x="1680" y="432"/>
                </a:lnTo>
                <a:lnTo>
                  <a:pt x="240" y="432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6644804" y="2988253"/>
            <a:ext cx="348172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 sz="700" dirty="0">
                <a:latin typeface="Arial" charset="0"/>
              </a:rPr>
              <a:t>sign</a:t>
            </a: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6585586" y="3039274"/>
            <a:ext cx="67143" cy="67143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7" name="Picture 2" descr="http://www.how-to-draw-cartoons-online.com/image-files/cartoon_devi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369" y="1953725"/>
            <a:ext cx="303916" cy="27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359889" y="313020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100%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6546312" y="3123203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0%</a:t>
            </a:r>
            <a:endParaRPr lang="en-US" sz="2000" dirty="0"/>
          </a:p>
        </p:txBody>
      </p:sp>
      <p:sp>
        <p:nvSpPr>
          <p:cNvPr id="31" name="Rounded Rectangle 30"/>
          <p:cNvSpPr/>
          <p:nvPr/>
        </p:nvSpPr>
        <p:spPr bwMode="auto">
          <a:xfrm>
            <a:off x="5097422" y="1716492"/>
            <a:ext cx="2139244" cy="1885245"/>
          </a:xfrm>
          <a:prstGeom prst="round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sym typeface="Wingdings" pitchFamily="2" charset="2"/>
            </a:endParaRPr>
          </a:p>
        </p:txBody>
      </p:sp>
      <p:sp>
        <p:nvSpPr>
          <p:cNvPr id="59" name="Right Arrow 58"/>
          <p:cNvSpPr/>
          <p:nvPr/>
        </p:nvSpPr>
        <p:spPr bwMode="auto">
          <a:xfrm>
            <a:off x="3095408" y="4036380"/>
            <a:ext cx="412045" cy="435149"/>
          </a:xfrm>
          <a:prstGeom prst="rightArrow">
            <a:avLst/>
          </a:prstGeom>
          <a:solidFill>
            <a:srgbClr val="7030A0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sym typeface="Wingdings" pitchFamily="2" charset="2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95408" y="4106995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>
                <a:solidFill>
                  <a:schemeClr val="bg1"/>
                </a:solidFill>
              </a:rPr>
              <a:t>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1" name="Freeform 80"/>
          <p:cNvSpPr>
            <a:spLocks/>
          </p:cNvSpPr>
          <p:nvPr/>
        </p:nvSpPr>
        <p:spPr bwMode="auto">
          <a:xfrm>
            <a:off x="5360480" y="5249782"/>
            <a:ext cx="640873" cy="860419"/>
          </a:xfrm>
          <a:custGeom>
            <a:avLst/>
            <a:gdLst>
              <a:gd name="T0" fmla="*/ 0 w 1872"/>
              <a:gd name="T1" fmla="*/ 0 h 2544"/>
              <a:gd name="T2" fmla="*/ 0 w 1872"/>
              <a:gd name="T3" fmla="*/ 624 h 2544"/>
              <a:gd name="T4" fmla="*/ 768 w 1872"/>
              <a:gd name="T5" fmla="*/ 624 h 2544"/>
              <a:gd name="T6" fmla="*/ 768 w 1872"/>
              <a:gd name="T7" fmla="*/ 2544 h 2544"/>
              <a:gd name="T8" fmla="*/ 1776 w 1872"/>
              <a:gd name="T9" fmla="*/ 2544 h 2544"/>
              <a:gd name="T10" fmla="*/ 1776 w 1872"/>
              <a:gd name="T11" fmla="*/ 2304 h 2544"/>
              <a:gd name="T12" fmla="*/ 1008 w 1872"/>
              <a:gd name="T13" fmla="*/ 2304 h 2544"/>
              <a:gd name="T14" fmla="*/ 1008 w 1872"/>
              <a:gd name="T15" fmla="*/ 624 h 2544"/>
              <a:gd name="T16" fmla="*/ 1872 w 1872"/>
              <a:gd name="T17" fmla="*/ 624 h 2544"/>
              <a:gd name="T18" fmla="*/ 1872 w 1872"/>
              <a:gd name="T19" fmla="*/ 0 h 2544"/>
              <a:gd name="T20" fmla="*/ 1680 w 1872"/>
              <a:gd name="T21" fmla="*/ 0 h 2544"/>
              <a:gd name="T22" fmla="*/ 1680 w 1872"/>
              <a:gd name="T23" fmla="*/ 432 h 2544"/>
              <a:gd name="T24" fmla="*/ 240 w 1872"/>
              <a:gd name="T25" fmla="*/ 432 h 2544"/>
              <a:gd name="T26" fmla="*/ 240 w 1872"/>
              <a:gd name="T27" fmla="*/ 0 h 2544"/>
              <a:gd name="T28" fmla="*/ 0 w 1872"/>
              <a:gd name="T29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2" h="2544">
                <a:moveTo>
                  <a:pt x="0" y="0"/>
                </a:moveTo>
                <a:lnTo>
                  <a:pt x="0" y="624"/>
                </a:lnTo>
                <a:lnTo>
                  <a:pt x="768" y="624"/>
                </a:lnTo>
                <a:lnTo>
                  <a:pt x="768" y="2544"/>
                </a:lnTo>
                <a:lnTo>
                  <a:pt x="1776" y="2544"/>
                </a:lnTo>
                <a:lnTo>
                  <a:pt x="1776" y="2304"/>
                </a:lnTo>
                <a:lnTo>
                  <a:pt x="1008" y="2304"/>
                </a:lnTo>
                <a:lnTo>
                  <a:pt x="1008" y="624"/>
                </a:lnTo>
                <a:lnTo>
                  <a:pt x="1872" y="624"/>
                </a:lnTo>
                <a:lnTo>
                  <a:pt x="1872" y="0"/>
                </a:lnTo>
                <a:lnTo>
                  <a:pt x="1680" y="0"/>
                </a:lnTo>
                <a:lnTo>
                  <a:pt x="1680" y="432"/>
                </a:lnTo>
                <a:lnTo>
                  <a:pt x="240" y="432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Text Box 4"/>
          <p:cNvSpPr txBox="1">
            <a:spLocks noChangeArrowheads="1"/>
          </p:cNvSpPr>
          <p:nvPr/>
        </p:nvSpPr>
        <p:spPr bwMode="auto">
          <a:xfrm>
            <a:off x="5673592" y="5967943"/>
            <a:ext cx="348172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 sz="700" dirty="0">
                <a:latin typeface="Arial" charset="0"/>
              </a:rPr>
              <a:t>sign</a:t>
            </a:r>
          </a:p>
        </p:txBody>
      </p:sp>
      <p:sp>
        <p:nvSpPr>
          <p:cNvPr id="83" name="AutoShape 7"/>
          <p:cNvSpPr>
            <a:spLocks noChangeArrowheads="1"/>
          </p:cNvSpPr>
          <p:nvPr/>
        </p:nvSpPr>
        <p:spPr bwMode="auto">
          <a:xfrm>
            <a:off x="5626622" y="6012499"/>
            <a:ext cx="67143" cy="67143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4" name="Picture 2" descr="http://www.how-to-draw-cartoons-online.com/image-files/cartoon_devi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679" y="4936903"/>
            <a:ext cx="303916" cy="27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Freeform 8"/>
          <p:cNvSpPr>
            <a:spLocks/>
          </p:cNvSpPr>
          <p:nvPr/>
        </p:nvSpPr>
        <p:spPr bwMode="auto">
          <a:xfrm>
            <a:off x="6380749" y="5253097"/>
            <a:ext cx="640874" cy="860419"/>
          </a:xfrm>
          <a:custGeom>
            <a:avLst/>
            <a:gdLst>
              <a:gd name="T0" fmla="*/ 0 w 1872"/>
              <a:gd name="T1" fmla="*/ 0 h 2544"/>
              <a:gd name="T2" fmla="*/ 0 w 1872"/>
              <a:gd name="T3" fmla="*/ 624 h 2544"/>
              <a:gd name="T4" fmla="*/ 768 w 1872"/>
              <a:gd name="T5" fmla="*/ 624 h 2544"/>
              <a:gd name="T6" fmla="*/ 768 w 1872"/>
              <a:gd name="T7" fmla="*/ 2544 h 2544"/>
              <a:gd name="T8" fmla="*/ 1776 w 1872"/>
              <a:gd name="T9" fmla="*/ 2544 h 2544"/>
              <a:gd name="T10" fmla="*/ 1776 w 1872"/>
              <a:gd name="T11" fmla="*/ 2304 h 2544"/>
              <a:gd name="T12" fmla="*/ 1008 w 1872"/>
              <a:gd name="T13" fmla="*/ 2304 h 2544"/>
              <a:gd name="T14" fmla="*/ 1008 w 1872"/>
              <a:gd name="T15" fmla="*/ 624 h 2544"/>
              <a:gd name="T16" fmla="*/ 1872 w 1872"/>
              <a:gd name="T17" fmla="*/ 624 h 2544"/>
              <a:gd name="T18" fmla="*/ 1872 w 1872"/>
              <a:gd name="T19" fmla="*/ 0 h 2544"/>
              <a:gd name="T20" fmla="*/ 1680 w 1872"/>
              <a:gd name="T21" fmla="*/ 0 h 2544"/>
              <a:gd name="T22" fmla="*/ 1680 w 1872"/>
              <a:gd name="T23" fmla="*/ 432 h 2544"/>
              <a:gd name="T24" fmla="*/ 240 w 1872"/>
              <a:gd name="T25" fmla="*/ 432 h 2544"/>
              <a:gd name="T26" fmla="*/ 240 w 1872"/>
              <a:gd name="T27" fmla="*/ 0 h 2544"/>
              <a:gd name="T28" fmla="*/ 0 w 1872"/>
              <a:gd name="T29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2" h="2544">
                <a:moveTo>
                  <a:pt x="0" y="0"/>
                </a:moveTo>
                <a:lnTo>
                  <a:pt x="0" y="624"/>
                </a:lnTo>
                <a:lnTo>
                  <a:pt x="768" y="624"/>
                </a:lnTo>
                <a:lnTo>
                  <a:pt x="768" y="2544"/>
                </a:lnTo>
                <a:lnTo>
                  <a:pt x="1776" y="2544"/>
                </a:lnTo>
                <a:lnTo>
                  <a:pt x="1776" y="2304"/>
                </a:lnTo>
                <a:lnTo>
                  <a:pt x="1008" y="2304"/>
                </a:lnTo>
                <a:lnTo>
                  <a:pt x="1008" y="624"/>
                </a:lnTo>
                <a:lnTo>
                  <a:pt x="1872" y="624"/>
                </a:lnTo>
                <a:lnTo>
                  <a:pt x="1872" y="0"/>
                </a:lnTo>
                <a:lnTo>
                  <a:pt x="1680" y="0"/>
                </a:lnTo>
                <a:lnTo>
                  <a:pt x="1680" y="432"/>
                </a:lnTo>
                <a:lnTo>
                  <a:pt x="240" y="432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6710312" y="5974746"/>
            <a:ext cx="348172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 sz="700" dirty="0">
                <a:latin typeface="Arial" charset="0"/>
              </a:rPr>
              <a:t>sign</a:t>
            </a:r>
          </a:p>
        </p:txBody>
      </p:sp>
      <p:sp>
        <p:nvSpPr>
          <p:cNvPr id="87" name="AutoShape 7"/>
          <p:cNvSpPr>
            <a:spLocks noChangeArrowheads="1"/>
          </p:cNvSpPr>
          <p:nvPr/>
        </p:nvSpPr>
        <p:spPr bwMode="auto">
          <a:xfrm>
            <a:off x="6651094" y="6025767"/>
            <a:ext cx="67143" cy="67143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8" name="Picture 2" descr="http://www.how-to-draw-cartoons-online.com/image-files/cartoon_devi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877" y="4940218"/>
            <a:ext cx="303916" cy="27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TextBox 88"/>
          <p:cNvSpPr txBox="1"/>
          <p:nvPr/>
        </p:nvSpPr>
        <p:spPr>
          <a:xfrm>
            <a:off x="5560853" y="6116701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17%</a:t>
            </a:r>
            <a:endParaRPr lang="en-US" sz="2000" dirty="0"/>
          </a:p>
        </p:txBody>
      </p:sp>
      <p:sp>
        <p:nvSpPr>
          <p:cNvPr id="90" name="TextBox 89"/>
          <p:cNvSpPr txBox="1"/>
          <p:nvPr/>
        </p:nvSpPr>
        <p:spPr>
          <a:xfrm>
            <a:off x="6611820" y="6109696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83%</a:t>
            </a:r>
            <a:endParaRPr lang="en-US" sz="2000" dirty="0"/>
          </a:p>
        </p:txBody>
      </p:sp>
      <p:sp>
        <p:nvSpPr>
          <p:cNvPr id="91" name="Rounded Rectangle 90"/>
          <p:cNvSpPr/>
          <p:nvPr/>
        </p:nvSpPr>
        <p:spPr bwMode="auto">
          <a:xfrm>
            <a:off x="5162930" y="4702985"/>
            <a:ext cx="2139244" cy="1885245"/>
          </a:xfrm>
          <a:prstGeom prst="round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sym typeface="Wingdings" pitchFamily="2" charset="2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821287" y="293002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heat</a:t>
            </a:r>
            <a:endParaRPr lang="en-US" sz="2000" dirty="0"/>
          </a:p>
        </p:txBody>
      </p:sp>
      <p:sp>
        <p:nvSpPr>
          <p:cNvPr id="92" name="TextBox 91"/>
          <p:cNvSpPr txBox="1"/>
          <p:nvPr/>
        </p:nvSpPr>
        <p:spPr>
          <a:xfrm>
            <a:off x="3923077" y="4932958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heat</a:t>
            </a:r>
            <a:endParaRPr lang="en-US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5536595" y="68507"/>
            <a:ext cx="3188693" cy="13480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buNone/>
            </a:pPr>
            <a:r>
              <a:rPr lang="en-US" sz="2400" dirty="0" err="1" smtClean="0"/>
              <a:t>Pr</a:t>
            </a:r>
            <a:r>
              <a:rPr lang="en-US" sz="2400" dirty="0" smtClean="0"/>
              <a:t>(heat | </a:t>
            </a:r>
            <a:r>
              <a:rPr lang="en-US" sz="2400" dirty="0" err="1" smtClean="0"/>
              <a:t>s</a:t>
            </a:r>
            <a:r>
              <a:rPr lang="en-US" sz="2400" baseline="-25000" dirty="0" err="1" smtClean="0"/>
              <a:t>eb</a:t>
            </a:r>
            <a:r>
              <a:rPr lang="en-US" sz="2400" dirty="0" smtClean="0"/>
              <a:t>) = 1.0</a:t>
            </a:r>
          </a:p>
          <a:p>
            <a:pPr lvl="1">
              <a:buNone/>
            </a:pPr>
            <a:r>
              <a:rPr lang="en-US" sz="2400" dirty="0" err="1" smtClean="0"/>
              <a:t>Pr</a:t>
            </a:r>
            <a:r>
              <a:rPr lang="en-US" sz="2400" dirty="0" smtClean="0"/>
              <a:t>(heat | </a:t>
            </a:r>
            <a:r>
              <a:rPr lang="en-US" sz="2400" dirty="0" err="1" smtClean="0"/>
              <a:t>s</a:t>
            </a:r>
            <a:r>
              <a:rPr lang="en-US" sz="2400" baseline="-25000" dirty="0" err="1" smtClean="0"/>
              <a:t>wb</a:t>
            </a:r>
            <a:r>
              <a:rPr lang="en-US" sz="2400" dirty="0" smtClean="0"/>
              <a:t>) = 0.2</a:t>
            </a:r>
          </a:p>
          <a:p>
            <a:pPr>
              <a:buNone/>
            </a:pPr>
            <a:endParaRPr lang="en-US" sz="2400" dirty="0"/>
          </a:p>
        </p:txBody>
      </p:sp>
      <p:cxnSp>
        <p:nvCxnSpPr>
          <p:cNvPr id="94" name="Straight Arrow Connector 93"/>
          <p:cNvCxnSpPr/>
          <p:nvPr/>
        </p:nvCxnSpPr>
        <p:spPr bwMode="auto">
          <a:xfrm flipV="1">
            <a:off x="3883378" y="3443111"/>
            <a:ext cx="722899" cy="451556"/>
          </a:xfrm>
          <a:prstGeom prst="straightConnector1">
            <a:avLst/>
          </a:prstGeom>
          <a:noFill/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3883377" y="4268174"/>
            <a:ext cx="722899" cy="367705"/>
          </a:xfrm>
          <a:prstGeom prst="straightConnector1">
            <a:avLst/>
          </a:prstGeom>
          <a:noFill/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4666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5" grpId="0"/>
      <p:bldP spid="26" grpId="0" animBg="1"/>
      <p:bldP spid="29" grpId="0"/>
      <p:bldP spid="30" grpId="0"/>
      <p:bldP spid="81" grpId="0" animBg="1"/>
      <p:bldP spid="82" grpId="0"/>
      <p:bldP spid="83" grpId="0" animBg="1"/>
      <p:bldP spid="85" grpId="0" animBg="1"/>
      <p:bldP spid="86" grpId="0"/>
      <p:bldP spid="87" grpId="0" animBg="1"/>
      <p:bldP spid="89" grpId="0"/>
      <p:bldP spid="9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CDF9A-FE40-4EEB-BB59-87FA119FA791}" type="slidenum">
              <a:rPr lang="en-US"/>
              <a:pPr/>
              <a:t>17</a:t>
            </a:fld>
            <a:endParaRPr lang="en-US"/>
          </a:p>
        </p:txBody>
      </p:sp>
      <p:sp>
        <p:nvSpPr>
          <p:cNvPr id="193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23863"/>
            <a:ext cx="8424863" cy="641350"/>
          </a:xfrm>
        </p:spPr>
        <p:txBody>
          <a:bodyPr/>
          <a:lstStyle/>
          <a:p>
            <a:r>
              <a:rPr lang="en-US"/>
              <a:t>POMDPs</a:t>
            </a:r>
          </a:p>
        </p:txBody>
      </p:sp>
      <p:sp>
        <p:nvSpPr>
          <p:cNvPr id="193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95388"/>
            <a:ext cx="8588022" cy="4676775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In POMDPs we apply the very same idea as in MDPs.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folHlink"/>
                </a:solidFill>
                <a:latin typeface="Calibri" pitchFamily="34" charset="0"/>
                <a:cs typeface="Calibri" pitchFamily="34" charset="0"/>
              </a:rPr>
              <a:t>Since the state is not observable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, the agent has to </a:t>
            </a:r>
            <a:r>
              <a:rPr lang="en-US" sz="2800" dirty="0">
                <a:solidFill>
                  <a:schemeClr val="folHlink"/>
                </a:solidFill>
                <a:latin typeface="Calibri" pitchFamily="34" charset="0"/>
                <a:cs typeface="Calibri" pitchFamily="34" charset="0"/>
              </a:rPr>
              <a:t>make its decisions based on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the belief state which is a </a:t>
            </a:r>
            <a:r>
              <a:rPr lang="en-US" sz="2800" dirty="0">
                <a:solidFill>
                  <a:schemeClr val="folHlink"/>
                </a:solidFill>
                <a:latin typeface="Calibri" pitchFamily="34" charset="0"/>
                <a:cs typeface="Calibri" pitchFamily="34" charset="0"/>
              </a:rPr>
              <a:t>posterior distribution over states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Let </a:t>
            </a:r>
            <a:r>
              <a:rPr lang="en-US" sz="2800" i="1" dirty="0">
                <a:latin typeface="Calibri" pitchFamily="34" charset="0"/>
                <a:cs typeface="Calibri" pitchFamily="34" charset="0"/>
              </a:rPr>
              <a:t>b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be the belief of the agent about the state under consideration.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POMDPs compute a </a:t>
            </a:r>
            <a:r>
              <a:rPr lang="en-US" sz="2800" dirty="0">
                <a:solidFill>
                  <a:schemeClr val="folHlink"/>
                </a:solidFill>
                <a:latin typeface="Calibri" pitchFamily="34" charset="0"/>
                <a:cs typeface="Calibri" pitchFamily="34" charset="0"/>
              </a:rPr>
              <a:t>value function over belief space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:</a:t>
            </a:r>
          </a:p>
        </p:txBody>
      </p:sp>
      <p:pic>
        <p:nvPicPr>
          <p:cNvPr id="1935364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5" y="5399088"/>
            <a:ext cx="7908925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35366" name="Rectangle 6"/>
          <p:cNvSpPr>
            <a:spLocks noChangeArrowheads="1"/>
          </p:cNvSpPr>
          <p:nvPr/>
        </p:nvSpPr>
        <p:spPr bwMode="auto">
          <a:xfrm>
            <a:off x="2339975" y="5568950"/>
            <a:ext cx="368300" cy="3571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4859338" y="5402263"/>
            <a:ext cx="376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l-GR" sz="2800">
                <a:latin typeface="Microsoft Sans Serif" pitchFamily="34" charset="0"/>
                <a:cs typeface="Microsoft Sans Serif" pitchFamily="34" charset="0"/>
              </a:rPr>
              <a:t>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1D4F5-FFDA-4F62-8F9B-9D808BE1CFDE}" type="slidenum">
              <a:rPr lang="en-US"/>
              <a:pPr/>
              <a:t>18</a:t>
            </a:fld>
            <a:endParaRPr lang="en-US"/>
          </a:p>
        </p:txBody>
      </p:sp>
      <p:sp>
        <p:nvSpPr>
          <p:cNvPr id="193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23863"/>
            <a:ext cx="8424863" cy="641350"/>
          </a:xfrm>
        </p:spPr>
        <p:txBody>
          <a:bodyPr/>
          <a:lstStyle/>
          <a:p>
            <a:r>
              <a:rPr lang="en-US"/>
              <a:t>Problems</a:t>
            </a:r>
          </a:p>
        </p:txBody>
      </p:sp>
      <p:sp>
        <p:nvSpPr>
          <p:cNvPr id="193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7067" y="1309688"/>
            <a:ext cx="8731955" cy="4962525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Each belief is a probability distribution, thus, each value in a </a:t>
            </a:r>
            <a:r>
              <a:rPr lang="en-US" sz="2800" b="1" dirty="0">
                <a:solidFill>
                  <a:schemeClr val="folHlink"/>
                </a:solidFill>
                <a:latin typeface="Calibri" pitchFamily="34" charset="0"/>
                <a:cs typeface="Calibri" pitchFamily="34" charset="0"/>
              </a:rPr>
              <a:t>POMDP is a function of an entire probability distribution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  <a:latin typeface="Calibri" pitchFamily="34" charset="0"/>
                <a:cs typeface="Calibri" pitchFamily="34" charset="0"/>
              </a:rPr>
              <a:t>This is problematic, since probability distributions are continuous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How many belief states are there?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For </a:t>
            </a:r>
            <a:r>
              <a:rPr lang="en-US" sz="2800" b="1" dirty="0">
                <a:solidFill>
                  <a:schemeClr val="folHlink"/>
                </a:solidFill>
                <a:latin typeface="Calibri" pitchFamily="34" charset="0"/>
                <a:cs typeface="Calibri" pitchFamily="34" charset="0"/>
              </a:rPr>
              <a:t>finite worlds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with finite state, action, and measurement spaces and finite horizons, however, we can </a:t>
            </a:r>
            <a:r>
              <a:rPr lang="en-US" sz="2800" b="1" dirty="0">
                <a:solidFill>
                  <a:schemeClr val="folHlink"/>
                </a:solidFill>
                <a:latin typeface="Calibri" pitchFamily="34" charset="0"/>
                <a:cs typeface="Calibri" pitchFamily="34" charset="0"/>
              </a:rPr>
              <a:t>effectively represent the value functions by piecewise linear functions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A0F66-729A-40B1-86FD-01D712ABFB5E}" type="slidenum">
              <a:rPr lang="en-US"/>
              <a:pPr/>
              <a:t>19</a:t>
            </a:fld>
            <a:endParaRPr lang="en-US"/>
          </a:p>
        </p:txBody>
      </p:sp>
      <p:sp>
        <p:nvSpPr>
          <p:cNvPr id="193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Illustrative Example</a:t>
            </a:r>
            <a:endParaRPr lang="de-DE"/>
          </a:p>
        </p:txBody>
      </p:sp>
      <p:grpSp>
        <p:nvGrpSpPr>
          <p:cNvPr id="1939459" name="Group 3"/>
          <p:cNvGrpSpPr>
            <a:grpSpLocks/>
          </p:cNvGrpSpPr>
          <p:nvPr/>
        </p:nvGrpSpPr>
        <p:grpSpPr bwMode="auto">
          <a:xfrm>
            <a:off x="763588" y="1363663"/>
            <a:ext cx="7580312" cy="4651375"/>
            <a:chOff x="697" y="859"/>
            <a:chExt cx="4775" cy="2930"/>
          </a:xfrm>
        </p:grpSpPr>
        <p:sp>
          <p:nvSpPr>
            <p:cNvPr id="1939460" name="Oval 4"/>
            <p:cNvSpPr>
              <a:spLocks noChangeArrowheads="1"/>
            </p:cNvSpPr>
            <p:nvPr/>
          </p:nvSpPr>
          <p:spPr bwMode="auto">
            <a:xfrm>
              <a:off x="3649" y="1781"/>
              <a:ext cx="411" cy="43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39461" name="Object 5"/>
            <p:cNvGraphicFramePr>
              <a:graphicFrameLocks noChangeAspect="1"/>
            </p:cNvGraphicFramePr>
            <p:nvPr/>
          </p:nvGraphicFramePr>
          <p:xfrm>
            <a:off x="3737" y="1836"/>
            <a:ext cx="235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9615" name="Equation" r:id="rId4" imgW="164880" imgH="215640" progId="Equation.3">
                    <p:embed/>
                  </p:oleObj>
                </mc:Choice>
                <mc:Fallback>
                  <p:oleObj name="Equation" r:id="rId4" imgW="164880" imgH="2156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7" y="1836"/>
                          <a:ext cx="235" cy="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39462" name="Object 6"/>
            <p:cNvGraphicFramePr>
              <a:graphicFrameLocks noChangeAspect="1"/>
            </p:cNvGraphicFramePr>
            <p:nvPr/>
          </p:nvGraphicFramePr>
          <p:xfrm>
            <a:off x="1852" y="1836"/>
            <a:ext cx="217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9616" name="Equation" r:id="rId6" imgW="152280" imgH="215640" progId="Equation.3">
                    <p:embed/>
                  </p:oleObj>
                </mc:Choice>
                <mc:Fallback>
                  <p:oleObj name="Equation" r:id="rId6" imgW="152280" imgH="2156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2" y="1836"/>
                          <a:ext cx="217" cy="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39463" name="Object 7"/>
            <p:cNvGraphicFramePr>
              <a:graphicFrameLocks noChangeAspect="1"/>
            </p:cNvGraphicFramePr>
            <p:nvPr/>
          </p:nvGraphicFramePr>
          <p:xfrm>
            <a:off x="2318" y="1723"/>
            <a:ext cx="235" cy="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9617" name="Equation" r:id="rId8" imgW="164880" imgH="228600" progId="Equation.3">
                    <p:embed/>
                  </p:oleObj>
                </mc:Choice>
                <mc:Fallback>
                  <p:oleObj name="Equation" r:id="rId8" imgW="164880" imgH="2286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8" y="1723"/>
                          <a:ext cx="235" cy="3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39464" name="Object 8"/>
            <p:cNvGraphicFramePr>
              <a:graphicFrameLocks noChangeAspect="1"/>
            </p:cNvGraphicFramePr>
            <p:nvPr/>
          </p:nvGraphicFramePr>
          <p:xfrm>
            <a:off x="2773" y="1542"/>
            <a:ext cx="231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9618" name="Equation" r:id="rId10" imgW="228600" imgH="177480" progId="Equation.3">
                    <p:embed/>
                  </p:oleObj>
                </mc:Choice>
                <mc:Fallback>
                  <p:oleObj name="Equation" r:id="rId10" imgW="228600" imgH="17748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3" y="1542"/>
                          <a:ext cx="231" cy="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39465" name="Oval 9"/>
            <p:cNvSpPr>
              <a:spLocks noChangeArrowheads="1"/>
            </p:cNvSpPr>
            <p:nvPr/>
          </p:nvSpPr>
          <p:spPr bwMode="auto">
            <a:xfrm>
              <a:off x="1750" y="1781"/>
              <a:ext cx="410" cy="43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9466" name="Freeform 10"/>
            <p:cNvSpPr>
              <a:spLocks/>
            </p:cNvSpPr>
            <p:nvPr/>
          </p:nvSpPr>
          <p:spPr bwMode="auto">
            <a:xfrm>
              <a:off x="2160" y="1754"/>
              <a:ext cx="1489" cy="190"/>
            </a:xfrm>
            <a:custGeom>
              <a:avLst/>
              <a:gdLst>
                <a:gd name="T0" fmla="*/ 0 w 1392"/>
                <a:gd name="T1" fmla="*/ 168 h 168"/>
                <a:gd name="T2" fmla="*/ 336 w 1392"/>
                <a:gd name="T3" fmla="*/ 24 h 168"/>
                <a:gd name="T4" fmla="*/ 1104 w 1392"/>
                <a:gd name="T5" fmla="*/ 24 h 168"/>
                <a:gd name="T6" fmla="*/ 1392 w 1392"/>
                <a:gd name="T7" fmla="*/ 12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2" h="168">
                  <a:moveTo>
                    <a:pt x="0" y="168"/>
                  </a:moveTo>
                  <a:cubicBezTo>
                    <a:pt x="76" y="108"/>
                    <a:pt x="152" y="48"/>
                    <a:pt x="336" y="24"/>
                  </a:cubicBezTo>
                  <a:cubicBezTo>
                    <a:pt x="520" y="0"/>
                    <a:pt x="928" y="8"/>
                    <a:pt x="1104" y="24"/>
                  </a:cubicBezTo>
                  <a:cubicBezTo>
                    <a:pt x="1280" y="40"/>
                    <a:pt x="1336" y="80"/>
                    <a:pt x="1392" y="12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lg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9467" name="Freeform 11"/>
            <p:cNvSpPr>
              <a:spLocks/>
            </p:cNvSpPr>
            <p:nvPr/>
          </p:nvSpPr>
          <p:spPr bwMode="auto">
            <a:xfrm flipH="1" flipV="1">
              <a:off x="2160" y="2080"/>
              <a:ext cx="1489" cy="190"/>
            </a:xfrm>
            <a:custGeom>
              <a:avLst/>
              <a:gdLst>
                <a:gd name="T0" fmla="*/ 0 w 1392"/>
                <a:gd name="T1" fmla="*/ 168 h 168"/>
                <a:gd name="T2" fmla="*/ 336 w 1392"/>
                <a:gd name="T3" fmla="*/ 24 h 168"/>
                <a:gd name="T4" fmla="*/ 1104 w 1392"/>
                <a:gd name="T5" fmla="*/ 24 h 168"/>
                <a:gd name="T6" fmla="*/ 1392 w 1392"/>
                <a:gd name="T7" fmla="*/ 12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2" h="168">
                  <a:moveTo>
                    <a:pt x="0" y="168"/>
                  </a:moveTo>
                  <a:cubicBezTo>
                    <a:pt x="76" y="108"/>
                    <a:pt x="152" y="48"/>
                    <a:pt x="336" y="24"/>
                  </a:cubicBezTo>
                  <a:cubicBezTo>
                    <a:pt x="520" y="0"/>
                    <a:pt x="928" y="8"/>
                    <a:pt x="1104" y="24"/>
                  </a:cubicBezTo>
                  <a:cubicBezTo>
                    <a:pt x="1280" y="40"/>
                    <a:pt x="1336" y="80"/>
                    <a:pt x="1392" y="12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lg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9468" name="Line 12"/>
            <p:cNvSpPr>
              <a:spLocks noChangeShapeType="1"/>
            </p:cNvSpPr>
            <p:nvPr/>
          </p:nvSpPr>
          <p:spPr bwMode="auto">
            <a:xfrm rot="5400000" flipH="1" flipV="1">
              <a:off x="4299" y="1596"/>
              <a:ext cx="149" cy="5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9469" name="Freeform 13"/>
            <p:cNvSpPr>
              <a:spLocks/>
            </p:cNvSpPr>
            <p:nvPr/>
          </p:nvSpPr>
          <p:spPr bwMode="auto">
            <a:xfrm>
              <a:off x="2036" y="1434"/>
              <a:ext cx="395" cy="408"/>
            </a:xfrm>
            <a:custGeom>
              <a:avLst/>
              <a:gdLst>
                <a:gd name="T0" fmla="*/ 282 w 397"/>
                <a:gd name="T1" fmla="*/ 361 h 361"/>
                <a:gd name="T2" fmla="*/ 333 w 397"/>
                <a:gd name="T3" fmla="*/ 328 h 361"/>
                <a:gd name="T4" fmla="*/ 395 w 397"/>
                <a:gd name="T5" fmla="*/ 211 h 361"/>
                <a:gd name="T6" fmla="*/ 344 w 397"/>
                <a:gd name="T7" fmla="*/ 55 h 361"/>
                <a:gd name="T8" fmla="*/ 164 w 397"/>
                <a:gd name="T9" fmla="*/ 12 h 361"/>
                <a:gd name="T10" fmla="*/ 41 w 397"/>
                <a:gd name="T11" fmla="*/ 129 h 361"/>
                <a:gd name="T12" fmla="*/ 0 w 397"/>
                <a:gd name="T13" fmla="*/ 307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7" h="361">
                  <a:moveTo>
                    <a:pt x="282" y="361"/>
                  </a:moveTo>
                  <a:cubicBezTo>
                    <a:pt x="291" y="355"/>
                    <a:pt x="314" y="353"/>
                    <a:pt x="333" y="328"/>
                  </a:cubicBezTo>
                  <a:cubicBezTo>
                    <a:pt x="352" y="303"/>
                    <a:pt x="393" y="256"/>
                    <a:pt x="395" y="211"/>
                  </a:cubicBezTo>
                  <a:cubicBezTo>
                    <a:pt x="397" y="166"/>
                    <a:pt x="382" y="88"/>
                    <a:pt x="344" y="55"/>
                  </a:cubicBezTo>
                  <a:cubicBezTo>
                    <a:pt x="306" y="22"/>
                    <a:pt x="214" y="0"/>
                    <a:pt x="164" y="12"/>
                  </a:cubicBezTo>
                  <a:cubicBezTo>
                    <a:pt x="114" y="24"/>
                    <a:pt x="68" y="80"/>
                    <a:pt x="41" y="129"/>
                  </a:cubicBezTo>
                  <a:cubicBezTo>
                    <a:pt x="14" y="178"/>
                    <a:pt x="9" y="270"/>
                    <a:pt x="0" y="307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lg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9470" name="Freeform 14"/>
            <p:cNvSpPr>
              <a:spLocks/>
            </p:cNvSpPr>
            <p:nvPr/>
          </p:nvSpPr>
          <p:spPr bwMode="auto">
            <a:xfrm>
              <a:off x="3363" y="2185"/>
              <a:ext cx="411" cy="370"/>
            </a:xfrm>
            <a:custGeom>
              <a:avLst/>
              <a:gdLst>
                <a:gd name="T0" fmla="*/ 127 w 385"/>
                <a:gd name="T1" fmla="*/ 0 h 327"/>
                <a:gd name="T2" fmla="*/ 78 w 385"/>
                <a:gd name="T3" fmla="*/ 27 h 327"/>
                <a:gd name="T4" fmla="*/ 3 w 385"/>
                <a:gd name="T5" fmla="*/ 144 h 327"/>
                <a:gd name="T6" fmla="*/ 60 w 385"/>
                <a:gd name="T7" fmla="*/ 289 h 327"/>
                <a:gd name="T8" fmla="*/ 213 w 385"/>
                <a:gd name="T9" fmla="*/ 315 h 327"/>
                <a:gd name="T10" fmla="*/ 322 w 385"/>
                <a:gd name="T11" fmla="*/ 215 h 327"/>
                <a:gd name="T12" fmla="*/ 385 w 385"/>
                <a:gd name="T13" fmla="*/ 26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5" h="327">
                  <a:moveTo>
                    <a:pt x="127" y="0"/>
                  </a:moveTo>
                  <a:cubicBezTo>
                    <a:pt x="119" y="4"/>
                    <a:pt x="99" y="3"/>
                    <a:pt x="78" y="27"/>
                  </a:cubicBezTo>
                  <a:cubicBezTo>
                    <a:pt x="57" y="51"/>
                    <a:pt x="6" y="104"/>
                    <a:pt x="3" y="144"/>
                  </a:cubicBezTo>
                  <a:cubicBezTo>
                    <a:pt x="0" y="184"/>
                    <a:pt x="25" y="261"/>
                    <a:pt x="60" y="289"/>
                  </a:cubicBezTo>
                  <a:cubicBezTo>
                    <a:pt x="95" y="317"/>
                    <a:pt x="169" y="327"/>
                    <a:pt x="213" y="315"/>
                  </a:cubicBezTo>
                  <a:cubicBezTo>
                    <a:pt x="257" y="303"/>
                    <a:pt x="293" y="263"/>
                    <a:pt x="322" y="215"/>
                  </a:cubicBezTo>
                  <a:cubicBezTo>
                    <a:pt x="351" y="167"/>
                    <a:pt x="372" y="65"/>
                    <a:pt x="385" y="26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lg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9471" name="Line 15"/>
            <p:cNvSpPr>
              <a:spLocks noChangeShapeType="1"/>
            </p:cNvSpPr>
            <p:nvPr/>
          </p:nvSpPr>
          <p:spPr bwMode="auto">
            <a:xfrm rot="16200000" flipH="1">
              <a:off x="4299" y="1833"/>
              <a:ext cx="150" cy="5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39472" name="Object 16"/>
            <p:cNvGraphicFramePr>
              <a:graphicFrameLocks noChangeAspect="1"/>
            </p:cNvGraphicFramePr>
            <p:nvPr/>
          </p:nvGraphicFramePr>
          <p:xfrm>
            <a:off x="959" y="1989"/>
            <a:ext cx="235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9619" name="Equation" r:id="rId12" imgW="164880" imgH="215640" progId="Equation.3">
                    <p:embed/>
                  </p:oleObj>
                </mc:Choice>
                <mc:Fallback>
                  <p:oleObj name="Equation" r:id="rId12" imgW="164880" imgH="21564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9" y="1989"/>
                          <a:ext cx="235" cy="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39473" name="Object 17"/>
            <p:cNvGraphicFramePr>
              <a:graphicFrameLocks noChangeAspect="1"/>
            </p:cNvGraphicFramePr>
            <p:nvPr/>
          </p:nvGraphicFramePr>
          <p:xfrm>
            <a:off x="959" y="1619"/>
            <a:ext cx="217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9620" name="Equation" r:id="rId14" imgW="152280" imgH="215640" progId="Equation.3">
                    <p:embed/>
                  </p:oleObj>
                </mc:Choice>
                <mc:Fallback>
                  <p:oleObj name="Equation" r:id="rId14" imgW="152280" imgH="21564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9" y="1619"/>
                          <a:ext cx="217" cy="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39474" name="Line 18"/>
            <p:cNvSpPr>
              <a:spLocks noChangeShapeType="1"/>
            </p:cNvSpPr>
            <p:nvPr/>
          </p:nvSpPr>
          <p:spPr bwMode="auto">
            <a:xfrm rot="16200000" flipV="1">
              <a:off x="1366" y="1596"/>
              <a:ext cx="149" cy="5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9475" name="Line 19"/>
            <p:cNvSpPr>
              <a:spLocks noChangeShapeType="1"/>
            </p:cNvSpPr>
            <p:nvPr/>
          </p:nvSpPr>
          <p:spPr bwMode="auto">
            <a:xfrm rot="5400000">
              <a:off x="1366" y="1833"/>
              <a:ext cx="150" cy="5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39476" name="Object 20"/>
            <p:cNvGraphicFramePr>
              <a:graphicFrameLocks noChangeAspect="1"/>
            </p:cNvGraphicFramePr>
            <p:nvPr/>
          </p:nvGraphicFramePr>
          <p:xfrm>
            <a:off x="3303" y="1894"/>
            <a:ext cx="235" cy="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9621" name="Equation" r:id="rId16" imgW="164880" imgH="228600" progId="Equation.3">
                    <p:embed/>
                  </p:oleObj>
                </mc:Choice>
                <mc:Fallback>
                  <p:oleObj name="Equation" r:id="rId16" imgW="164880" imgH="2286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3" y="1894"/>
                          <a:ext cx="235" cy="3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39477" name="Object 21"/>
            <p:cNvGraphicFramePr>
              <a:graphicFrameLocks noChangeAspect="1"/>
            </p:cNvGraphicFramePr>
            <p:nvPr/>
          </p:nvGraphicFramePr>
          <p:xfrm>
            <a:off x="2264" y="1250"/>
            <a:ext cx="242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9622" name="Equation" r:id="rId17" imgW="241200" imgH="177480" progId="Equation.3">
                    <p:embed/>
                  </p:oleObj>
                </mc:Choice>
                <mc:Fallback>
                  <p:oleObj name="Equation" r:id="rId17" imgW="241200" imgH="17748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4" y="1250"/>
                          <a:ext cx="242" cy="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39478" name="Object 22"/>
            <p:cNvGraphicFramePr>
              <a:graphicFrameLocks noChangeAspect="1"/>
            </p:cNvGraphicFramePr>
            <p:nvPr/>
          </p:nvGraphicFramePr>
          <p:xfrm>
            <a:off x="2764" y="2267"/>
            <a:ext cx="231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9623" name="Equation" r:id="rId19" imgW="228600" imgH="177480" progId="Equation.3">
                    <p:embed/>
                  </p:oleObj>
                </mc:Choice>
                <mc:Fallback>
                  <p:oleObj name="Equation" r:id="rId19" imgW="228600" imgH="17748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4" y="2267"/>
                          <a:ext cx="231" cy="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39479" name="Object 23"/>
            <p:cNvGraphicFramePr>
              <a:graphicFrameLocks noChangeAspect="1"/>
            </p:cNvGraphicFramePr>
            <p:nvPr/>
          </p:nvGraphicFramePr>
          <p:xfrm>
            <a:off x="3194" y="2478"/>
            <a:ext cx="242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9624" name="Equation" r:id="rId20" imgW="241200" imgH="177480" progId="Equation.3">
                    <p:embed/>
                  </p:oleObj>
                </mc:Choice>
                <mc:Fallback>
                  <p:oleObj name="Equation" r:id="rId20" imgW="241200" imgH="17748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4" y="2478"/>
                          <a:ext cx="242" cy="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39480" name="Object 24"/>
            <p:cNvGraphicFramePr>
              <a:graphicFrameLocks noChangeAspect="1"/>
            </p:cNvGraphicFramePr>
            <p:nvPr/>
          </p:nvGraphicFramePr>
          <p:xfrm>
            <a:off x="4186" y="2122"/>
            <a:ext cx="243" cy="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9625" name="Equation" r:id="rId21" imgW="241200" imgH="177480" progId="Equation.3">
                    <p:embed/>
                  </p:oleObj>
                </mc:Choice>
                <mc:Fallback>
                  <p:oleObj name="Equation" r:id="rId21" imgW="241200" imgH="17748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6" y="2122"/>
                          <a:ext cx="243" cy="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39481" name="Object 25"/>
            <p:cNvGraphicFramePr>
              <a:graphicFrameLocks noChangeAspect="1"/>
            </p:cNvGraphicFramePr>
            <p:nvPr/>
          </p:nvGraphicFramePr>
          <p:xfrm>
            <a:off x="4192" y="1674"/>
            <a:ext cx="231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9626" name="Equation" r:id="rId23" imgW="228600" imgH="177480" progId="Equation.3">
                    <p:embed/>
                  </p:oleObj>
                </mc:Choice>
                <mc:Fallback>
                  <p:oleObj name="Equation" r:id="rId23" imgW="228600" imgH="17748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" y="1674"/>
                          <a:ext cx="231" cy="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39482" name="Object 26"/>
            <p:cNvGraphicFramePr>
              <a:graphicFrameLocks noChangeAspect="1"/>
            </p:cNvGraphicFramePr>
            <p:nvPr/>
          </p:nvGraphicFramePr>
          <p:xfrm>
            <a:off x="1370" y="2122"/>
            <a:ext cx="231" cy="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9627" name="Equation" r:id="rId25" imgW="228600" imgH="177480" progId="Equation.3">
                    <p:embed/>
                  </p:oleObj>
                </mc:Choice>
                <mc:Fallback>
                  <p:oleObj name="Equation" r:id="rId25" imgW="228600" imgH="177480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0" y="2122"/>
                          <a:ext cx="231" cy="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39483" name="Object 27"/>
            <p:cNvGraphicFramePr>
              <a:graphicFrameLocks noChangeAspect="1"/>
            </p:cNvGraphicFramePr>
            <p:nvPr/>
          </p:nvGraphicFramePr>
          <p:xfrm>
            <a:off x="1366" y="1674"/>
            <a:ext cx="243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9628" name="Equation" r:id="rId26" imgW="241200" imgH="177480" progId="Equation.3">
                    <p:embed/>
                  </p:oleObj>
                </mc:Choice>
                <mc:Fallback>
                  <p:oleObj name="Equation" r:id="rId26" imgW="241200" imgH="17748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6" y="1674"/>
                          <a:ext cx="243" cy="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39484" name="Text Box 28"/>
            <p:cNvSpPr txBox="1">
              <a:spLocks noChangeArrowheads="1"/>
            </p:cNvSpPr>
            <p:nvPr/>
          </p:nvSpPr>
          <p:spPr bwMode="auto">
            <a:xfrm>
              <a:off x="718" y="938"/>
              <a:ext cx="9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>
                  <a:latin typeface="Times New Roman" pitchFamily="18" charset="0"/>
                </a:rPr>
                <a:t>measurements</a:t>
              </a:r>
            </a:p>
          </p:txBody>
        </p:sp>
        <p:sp>
          <p:nvSpPr>
            <p:cNvPr id="1939485" name="Text Box 29"/>
            <p:cNvSpPr txBox="1">
              <a:spLocks noChangeArrowheads="1"/>
            </p:cNvSpPr>
            <p:nvPr/>
          </p:nvSpPr>
          <p:spPr bwMode="auto">
            <a:xfrm>
              <a:off x="2571" y="938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>
                  <a:latin typeface="Times New Roman" pitchFamily="18" charset="0"/>
                </a:rPr>
                <a:t>action </a:t>
              </a:r>
              <a:r>
                <a:rPr lang="en-US" sz="1800" i="1">
                  <a:latin typeface="Times New Roman" pitchFamily="18" charset="0"/>
                </a:rPr>
                <a:t>u</a:t>
              </a:r>
              <a:r>
                <a:rPr lang="en-US" sz="1800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939486" name="Text Box 30"/>
            <p:cNvSpPr txBox="1">
              <a:spLocks noChangeArrowheads="1"/>
            </p:cNvSpPr>
            <p:nvPr/>
          </p:nvSpPr>
          <p:spPr bwMode="auto">
            <a:xfrm>
              <a:off x="3586" y="938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>
                  <a:latin typeface="Times New Roman" pitchFamily="18" charset="0"/>
                </a:rPr>
                <a:t>state </a:t>
              </a:r>
              <a:r>
                <a:rPr lang="en-US" sz="1800" i="1">
                  <a:latin typeface="Times New Roman" pitchFamily="18" charset="0"/>
                </a:rPr>
                <a:t>x</a:t>
              </a:r>
              <a:r>
                <a:rPr lang="en-US" sz="180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939487" name="Text Box 31"/>
            <p:cNvSpPr txBox="1">
              <a:spLocks noChangeArrowheads="1"/>
            </p:cNvSpPr>
            <p:nvPr/>
          </p:nvSpPr>
          <p:spPr bwMode="auto">
            <a:xfrm>
              <a:off x="1724" y="3463"/>
              <a:ext cx="4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>
                  <a:latin typeface="Times New Roman" pitchFamily="18" charset="0"/>
                </a:rPr>
                <a:t>payoff</a:t>
              </a:r>
            </a:p>
          </p:txBody>
        </p:sp>
        <p:sp>
          <p:nvSpPr>
            <p:cNvPr id="1939488" name="Text Box 32"/>
            <p:cNvSpPr txBox="1">
              <a:spLocks noChangeArrowheads="1"/>
            </p:cNvSpPr>
            <p:nvPr/>
          </p:nvSpPr>
          <p:spPr bwMode="auto">
            <a:xfrm>
              <a:off x="4270" y="938"/>
              <a:ext cx="9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>
                  <a:latin typeface="Times New Roman" pitchFamily="18" charset="0"/>
                </a:rPr>
                <a:t>measurements</a:t>
              </a:r>
            </a:p>
          </p:txBody>
        </p:sp>
        <p:graphicFrame>
          <p:nvGraphicFramePr>
            <p:cNvPr id="1939489" name="Object 33"/>
            <p:cNvGraphicFramePr>
              <a:graphicFrameLocks noChangeAspect="1"/>
            </p:cNvGraphicFramePr>
            <p:nvPr/>
          </p:nvGraphicFramePr>
          <p:xfrm>
            <a:off x="1563" y="2635"/>
            <a:ext cx="218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9629" name="Equation" r:id="rId27" imgW="152280" imgH="215640" progId="Equation.3">
                    <p:embed/>
                  </p:oleObj>
                </mc:Choice>
                <mc:Fallback>
                  <p:oleObj name="Equation" r:id="rId27" imgW="152280" imgH="215640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3" y="2635"/>
                          <a:ext cx="218" cy="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939490" name="Group 34"/>
            <p:cNvGrpSpPr>
              <a:grpSpLocks/>
            </p:cNvGrpSpPr>
            <p:nvPr/>
          </p:nvGrpSpPr>
          <p:grpSpPr bwMode="auto">
            <a:xfrm>
              <a:off x="1739" y="2227"/>
              <a:ext cx="491" cy="849"/>
              <a:chOff x="2763" y="1409"/>
              <a:chExt cx="279" cy="544"/>
            </a:xfrm>
          </p:grpSpPr>
          <p:sp>
            <p:nvSpPr>
              <p:cNvPr id="1939491" name="Line 35"/>
              <p:cNvSpPr>
                <a:spLocks noChangeShapeType="1"/>
              </p:cNvSpPr>
              <p:nvPr/>
            </p:nvSpPr>
            <p:spPr bwMode="auto">
              <a:xfrm flipH="1">
                <a:off x="2763" y="1409"/>
                <a:ext cx="117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9492" name="Line 36"/>
              <p:cNvSpPr>
                <a:spLocks noChangeShapeType="1"/>
              </p:cNvSpPr>
              <p:nvPr/>
            </p:nvSpPr>
            <p:spPr bwMode="auto">
              <a:xfrm>
                <a:off x="2880" y="1409"/>
                <a:ext cx="162" cy="52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939493" name="Object 37"/>
            <p:cNvGraphicFramePr>
              <a:graphicFrameLocks noChangeAspect="1"/>
            </p:cNvGraphicFramePr>
            <p:nvPr/>
          </p:nvGraphicFramePr>
          <p:xfrm>
            <a:off x="2192" y="2635"/>
            <a:ext cx="236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9630" name="Equation" r:id="rId29" imgW="164880" imgH="215640" progId="Equation.3">
                    <p:embed/>
                  </p:oleObj>
                </mc:Choice>
                <mc:Fallback>
                  <p:oleObj name="Equation" r:id="rId29" imgW="164880" imgH="215640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2" y="2635"/>
                          <a:ext cx="236" cy="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39494" name="Object 38"/>
            <p:cNvGraphicFramePr>
              <a:graphicFrameLocks noChangeAspect="1"/>
            </p:cNvGraphicFramePr>
            <p:nvPr/>
          </p:nvGraphicFramePr>
          <p:xfrm>
            <a:off x="3464" y="2635"/>
            <a:ext cx="217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9631" name="Equation" r:id="rId31" imgW="152280" imgH="215640" progId="Equation.3">
                    <p:embed/>
                  </p:oleObj>
                </mc:Choice>
                <mc:Fallback>
                  <p:oleObj name="Equation" r:id="rId31" imgW="152280" imgH="215640" progId="Equation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4" y="2635"/>
                          <a:ext cx="217" cy="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939495" name="Group 39"/>
            <p:cNvGrpSpPr>
              <a:grpSpLocks/>
            </p:cNvGrpSpPr>
            <p:nvPr/>
          </p:nvGrpSpPr>
          <p:grpSpPr bwMode="auto">
            <a:xfrm>
              <a:off x="3640" y="2227"/>
              <a:ext cx="491" cy="849"/>
              <a:chOff x="2763" y="1409"/>
              <a:chExt cx="279" cy="544"/>
            </a:xfrm>
          </p:grpSpPr>
          <p:sp>
            <p:nvSpPr>
              <p:cNvPr id="1939496" name="Line 40"/>
              <p:cNvSpPr>
                <a:spLocks noChangeShapeType="1"/>
              </p:cNvSpPr>
              <p:nvPr/>
            </p:nvSpPr>
            <p:spPr bwMode="auto">
              <a:xfrm flipH="1">
                <a:off x="2763" y="1409"/>
                <a:ext cx="117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9497" name="Line 41"/>
              <p:cNvSpPr>
                <a:spLocks noChangeShapeType="1"/>
              </p:cNvSpPr>
              <p:nvPr/>
            </p:nvSpPr>
            <p:spPr bwMode="auto">
              <a:xfrm>
                <a:off x="2880" y="1409"/>
                <a:ext cx="162" cy="52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939498" name="Object 42"/>
            <p:cNvGraphicFramePr>
              <a:graphicFrameLocks noChangeAspect="1"/>
            </p:cNvGraphicFramePr>
            <p:nvPr/>
          </p:nvGraphicFramePr>
          <p:xfrm>
            <a:off x="4093" y="2635"/>
            <a:ext cx="236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9632" name="Equation" r:id="rId32" imgW="164880" imgH="215640" progId="Equation.3">
                    <p:embed/>
                  </p:oleObj>
                </mc:Choice>
                <mc:Fallback>
                  <p:oleObj name="Equation" r:id="rId32" imgW="164880" imgH="215640" progId="Equation.3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93" y="2635"/>
                          <a:ext cx="236" cy="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39499" name="Object 43"/>
            <p:cNvGraphicFramePr>
              <a:graphicFrameLocks noChangeAspect="1"/>
            </p:cNvGraphicFramePr>
            <p:nvPr/>
          </p:nvGraphicFramePr>
          <p:xfrm>
            <a:off x="1558" y="3084"/>
            <a:ext cx="369" cy="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9633" name="Equation" r:id="rId33" imgW="368280" imgH="177480" progId="Equation.3">
                    <p:embed/>
                  </p:oleObj>
                </mc:Choice>
                <mc:Fallback>
                  <p:oleObj name="Equation" r:id="rId33" imgW="368280" imgH="177480" progId="Equation.3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8" y="3084"/>
                          <a:ext cx="369" cy="1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39500" name="Object 44"/>
            <p:cNvGraphicFramePr>
              <a:graphicFrameLocks noChangeAspect="1"/>
            </p:cNvGraphicFramePr>
            <p:nvPr/>
          </p:nvGraphicFramePr>
          <p:xfrm>
            <a:off x="3980" y="3084"/>
            <a:ext cx="306" cy="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9634" name="Equation" r:id="rId35" imgW="304560" imgH="177480" progId="Equation.3">
                    <p:embed/>
                  </p:oleObj>
                </mc:Choice>
                <mc:Fallback>
                  <p:oleObj name="Equation" r:id="rId35" imgW="304560" imgH="177480" progId="Equation.3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0" y="3084"/>
                          <a:ext cx="306" cy="1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39501" name="Object 45"/>
            <p:cNvGraphicFramePr>
              <a:graphicFrameLocks noChangeAspect="1"/>
            </p:cNvGraphicFramePr>
            <p:nvPr/>
          </p:nvGraphicFramePr>
          <p:xfrm>
            <a:off x="2105" y="3084"/>
            <a:ext cx="254" cy="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9635" name="Equation" r:id="rId37" imgW="253800" imgH="177480" progId="Equation.3">
                    <p:embed/>
                  </p:oleObj>
                </mc:Choice>
                <mc:Fallback>
                  <p:oleObj name="Equation" r:id="rId37" imgW="253800" imgH="177480" progId="Equation.3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5" y="3084"/>
                          <a:ext cx="254" cy="1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39502" name="Object 46"/>
            <p:cNvGraphicFramePr>
              <a:graphicFrameLocks noChangeAspect="1"/>
            </p:cNvGraphicFramePr>
            <p:nvPr/>
          </p:nvGraphicFramePr>
          <p:xfrm>
            <a:off x="3486" y="3084"/>
            <a:ext cx="254" cy="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9636" name="Equation" r:id="rId39" imgW="253800" imgH="177480" progId="Equation.3">
                    <p:embed/>
                  </p:oleObj>
                </mc:Choice>
                <mc:Fallback>
                  <p:oleObj name="Equation" r:id="rId39" imgW="253800" imgH="177480" progId="Equation.3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6" y="3084"/>
                          <a:ext cx="254" cy="1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39503" name="Rectangle 47"/>
            <p:cNvSpPr>
              <a:spLocks noChangeArrowheads="1"/>
            </p:cNvSpPr>
            <p:nvPr/>
          </p:nvSpPr>
          <p:spPr bwMode="auto">
            <a:xfrm>
              <a:off x="697" y="859"/>
              <a:ext cx="4724" cy="29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9504" name="Line 48"/>
            <p:cNvSpPr>
              <a:spLocks noChangeShapeType="1"/>
            </p:cNvSpPr>
            <p:nvPr/>
          </p:nvSpPr>
          <p:spPr bwMode="auto">
            <a:xfrm>
              <a:off x="1739" y="859"/>
              <a:ext cx="0" cy="7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9505" name="Line 49"/>
            <p:cNvSpPr>
              <a:spLocks noChangeShapeType="1"/>
            </p:cNvSpPr>
            <p:nvPr/>
          </p:nvSpPr>
          <p:spPr bwMode="auto">
            <a:xfrm>
              <a:off x="2237" y="859"/>
              <a:ext cx="0" cy="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9506" name="Line 50"/>
            <p:cNvSpPr>
              <a:spLocks noChangeShapeType="1"/>
            </p:cNvSpPr>
            <p:nvPr/>
          </p:nvSpPr>
          <p:spPr bwMode="auto">
            <a:xfrm>
              <a:off x="4108" y="859"/>
              <a:ext cx="0" cy="7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9507" name="Line 51"/>
            <p:cNvSpPr>
              <a:spLocks noChangeShapeType="1"/>
            </p:cNvSpPr>
            <p:nvPr/>
          </p:nvSpPr>
          <p:spPr bwMode="auto">
            <a:xfrm>
              <a:off x="3616" y="859"/>
              <a:ext cx="0" cy="6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9508" name="Line 52"/>
            <p:cNvSpPr>
              <a:spLocks noChangeShapeType="1"/>
            </p:cNvSpPr>
            <p:nvPr/>
          </p:nvSpPr>
          <p:spPr bwMode="auto">
            <a:xfrm flipV="1">
              <a:off x="2391" y="3409"/>
              <a:ext cx="0" cy="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9509" name="Line 53"/>
            <p:cNvSpPr>
              <a:spLocks noChangeShapeType="1"/>
            </p:cNvSpPr>
            <p:nvPr/>
          </p:nvSpPr>
          <p:spPr bwMode="auto">
            <a:xfrm>
              <a:off x="4753" y="2595"/>
              <a:ext cx="6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9510" name="Line 54"/>
            <p:cNvSpPr>
              <a:spLocks noChangeShapeType="1"/>
            </p:cNvSpPr>
            <p:nvPr/>
          </p:nvSpPr>
          <p:spPr bwMode="auto">
            <a:xfrm>
              <a:off x="4702" y="2975"/>
              <a:ext cx="7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9511" name="Text Box 55"/>
            <p:cNvSpPr txBox="1">
              <a:spLocks noChangeArrowheads="1"/>
            </p:cNvSpPr>
            <p:nvPr/>
          </p:nvSpPr>
          <p:spPr bwMode="auto">
            <a:xfrm>
              <a:off x="4548" y="2650"/>
              <a:ext cx="9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>
                  <a:latin typeface="Times New Roman" pitchFamily="18" charset="0"/>
                </a:rPr>
                <a:t>actions </a:t>
              </a:r>
              <a:r>
                <a:rPr lang="en-US" sz="1800" i="1">
                  <a:latin typeface="Times New Roman" pitchFamily="18" charset="0"/>
                </a:rPr>
                <a:t>u</a:t>
              </a:r>
              <a:r>
                <a:rPr lang="en-US" sz="1800" baseline="-25000">
                  <a:latin typeface="Times New Roman" pitchFamily="18" charset="0"/>
                </a:rPr>
                <a:t>1, </a:t>
              </a:r>
              <a:r>
                <a:rPr lang="en-US" sz="1800" i="1">
                  <a:latin typeface="Times New Roman" pitchFamily="18" charset="0"/>
                </a:rPr>
                <a:t>u</a:t>
              </a:r>
              <a:r>
                <a:rPr lang="en-US" sz="180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939512" name="Line 56"/>
            <p:cNvSpPr>
              <a:spLocks noChangeShapeType="1"/>
            </p:cNvSpPr>
            <p:nvPr/>
          </p:nvSpPr>
          <p:spPr bwMode="auto">
            <a:xfrm flipV="1">
              <a:off x="1519" y="3409"/>
              <a:ext cx="0" cy="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9513" name="Text Box 57"/>
            <p:cNvSpPr txBox="1">
              <a:spLocks noChangeArrowheads="1"/>
            </p:cNvSpPr>
            <p:nvPr/>
          </p:nvSpPr>
          <p:spPr bwMode="auto">
            <a:xfrm>
              <a:off x="3624" y="3463"/>
              <a:ext cx="4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>
                  <a:latin typeface="Times New Roman" pitchFamily="18" charset="0"/>
                </a:rPr>
                <a:t>payoff</a:t>
              </a:r>
            </a:p>
          </p:txBody>
        </p:sp>
        <p:sp>
          <p:nvSpPr>
            <p:cNvPr id="1939514" name="Line 58"/>
            <p:cNvSpPr>
              <a:spLocks noChangeShapeType="1"/>
            </p:cNvSpPr>
            <p:nvPr/>
          </p:nvSpPr>
          <p:spPr bwMode="auto">
            <a:xfrm flipV="1">
              <a:off x="4291" y="3409"/>
              <a:ext cx="0" cy="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9515" name="Line 59"/>
            <p:cNvSpPr>
              <a:spLocks noChangeShapeType="1"/>
            </p:cNvSpPr>
            <p:nvPr/>
          </p:nvSpPr>
          <p:spPr bwMode="auto">
            <a:xfrm flipV="1">
              <a:off x="3418" y="3409"/>
              <a:ext cx="0" cy="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9516" name="Text Box 60"/>
            <p:cNvSpPr txBox="1">
              <a:spLocks noChangeArrowheads="1"/>
            </p:cNvSpPr>
            <p:nvPr/>
          </p:nvSpPr>
          <p:spPr bwMode="auto">
            <a:xfrm>
              <a:off x="1724" y="938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>
                  <a:latin typeface="Times New Roman" pitchFamily="18" charset="0"/>
                </a:rPr>
                <a:t>state </a:t>
              </a:r>
              <a:r>
                <a:rPr lang="en-US" sz="1800" i="1">
                  <a:latin typeface="Times New Roman" pitchFamily="18" charset="0"/>
                </a:rPr>
                <a:t>x</a:t>
              </a:r>
              <a:r>
                <a:rPr lang="en-US" sz="1800" baseline="-25000">
                  <a:latin typeface="Times New Roman" pitchFamily="18" charset="0"/>
                </a:rPr>
                <a:t>1</a:t>
              </a:r>
            </a:p>
          </p:txBody>
        </p:sp>
        <p:graphicFrame>
          <p:nvGraphicFramePr>
            <p:cNvPr id="1939517" name="Object 61"/>
            <p:cNvGraphicFramePr>
              <a:graphicFrameLocks noChangeAspect="1"/>
            </p:cNvGraphicFramePr>
            <p:nvPr/>
          </p:nvGraphicFramePr>
          <p:xfrm>
            <a:off x="4675" y="1605"/>
            <a:ext cx="217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9637" name="Equation" r:id="rId40" imgW="152280" imgH="215640" progId="Equation.3">
                    <p:embed/>
                  </p:oleObj>
                </mc:Choice>
                <mc:Fallback>
                  <p:oleObj name="Equation" r:id="rId40" imgW="152280" imgH="215640" progId="Equation.3">
                    <p:embed/>
                    <p:pic>
                      <p:nvPicPr>
                        <p:cNvPr id="0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5" y="1605"/>
                          <a:ext cx="217" cy="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39518" name="Object 62"/>
            <p:cNvGraphicFramePr>
              <a:graphicFrameLocks noChangeAspect="1"/>
            </p:cNvGraphicFramePr>
            <p:nvPr/>
          </p:nvGraphicFramePr>
          <p:xfrm>
            <a:off x="4676" y="2012"/>
            <a:ext cx="235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9638" name="Equation" r:id="rId41" imgW="164880" imgH="215640" progId="Equation.3">
                    <p:embed/>
                  </p:oleObj>
                </mc:Choice>
                <mc:Fallback>
                  <p:oleObj name="Equation" r:id="rId41" imgW="164880" imgH="215640" progId="Equation.3">
                    <p:embed/>
                    <p:pic>
                      <p:nvPicPr>
                        <p:cNvPr id="0" name="Object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6" y="2012"/>
                          <a:ext cx="235" cy="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6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45155"/>
            <a:ext cx="5638800" cy="685800"/>
          </a:xfrm>
          <a:noFill/>
        </p:spPr>
        <p:txBody>
          <a:bodyPr/>
          <a:lstStyle/>
          <a:p>
            <a:r>
              <a:rPr lang="en-US" sz="3200" dirty="0">
                <a:latin typeface="Calibri" pitchFamily="34" charset="0"/>
                <a:cs typeface="Calibri" pitchFamily="34" charset="0"/>
              </a:rPr>
              <a:t>Classical Planning</a:t>
            </a:r>
          </a:p>
        </p:txBody>
      </p:sp>
      <p:grpSp>
        <p:nvGrpSpPr>
          <p:cNvPr id="1636355" name="Group 3"/>
          <p:cNvGrpSpPr>
            <a:grpSpLocks/>
          </p:cNvGrpSpPr>
          <p:nvPr/>
        </p:nvGrpSpPr>
        <p:grpSpPr bwMode="auto">
          <a:xfrm>
            <a:off x="3638550" y="3200400"/>
            <a:ext cx="2133600" cy="1219200"/>
            <a:chOff x="2544" y="2064"/>
            <a:chExt cx="1344" cy="768"/>
          </a:xfrm>
          <a:solidFill>
            <a:srgbClr val="7030A0"/>
          </a:solidFill>
        </p:grpSpPr>
        <p:sp>
          <p:nvSpPr>
            <p:cNvPr id="1636356" name="AutoShape 4"/>
            <p:cNvSpPr>
              <a:spLocks noChangeArrowheads="1"/>
            </p:cNvSpPr>
            <p:nvPr/>
          </p:nvSpPr>
          <p:spPr bwMode="auto">
            <a:xfrm>
              <a:off x="2544" y="2064"/>
              <a:ext cx="1344" cy="768"/>
            </a:xfrm>
            <a:prstGeom prst="cloudCallout">
              <a:avLst>
                <a:gd name="adj1" fmla="val -10269"/>
                <a:gd name="adj2" fmla="val 64972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0"/>
                </a:spcBef>
                <a:buFontTx/>
                <a:buNone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36357" name="Rectangle 5"/>
            <p:cNvSpPr>
              <a:spLocks noChangeArrowheads="1"/>
            </p:cNvSpPr>
            <p:nvPr/>
          </p:nvSpPr>
          <p:spPr bwMode="auto">
            <a:xfrm>
              <a:off x="2688" y="2256"/>
              <a:ext cx="1104" cy="4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en-US" sz="2000" b="1" i="1" dirty="0">
                  <a:solidFill>
                    <a:schemeClr val="bg1"/>
                  </a:solidFill>
                  <a:latin typeface="Arial" pitchFamily="34" charset="0"/>
                </a:rPr>
                <a:t>What action next?</a:t>
              </a:r>
              <a:r>
                <a:rPr lang="en-US" sz="2000" b="1" dirty="0">
                  <a:solidFill>
                    <a:schemeClr val="bg1"/>
                  </a:solidFill>
                  <a:latin typeface="Arial" pitchFamily="34" charset="0"/>
                </a:rPr>
                <a:t>  </a:t>
              </a:r>
            </a:p>
          </p:txBody>
        </p:sp>
      </p:grpSp>
      <p:graphicFrame>
        <p:nvGraphicFramePr>
          <p:cNvPr id="1636358" name="Object 6"/>
          <p:cNvGraphicFramePr>
            <a:graphicFrameLocks noChangeAspect="1"/>
          </p:cNvGraphicFramePr>
          <p:nvPr/>
        </p:nvGraphicFramePr>
        <p:xfrm>
          <a:off x="3429000" y="4533900"/>
          <a:ext cx="1657350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6379" name="Photo Editor Photo" r:id="rId5" imgW="1657581" imgH="2095793" progId="MSPhotoEd.3">
                  <p:embed/>
                </p:oleObj>
              </mc:Choice>
              <mc:Fallback>
                <p:oleObj name="Photo Editor Photo" r:id="rId5" imgW="1657581" imgH="2095793" progId="MSPhotoEd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533900"/>
                        <a:ext cx="1657350" cy="209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36359" name="AutoShape 7"/>
          <p:cNvCxnSpPr>
            <a:cxnSpLocks noChangeShapeType="1"/>
            <a:stCxn id="1636365" idx="1"/>
          </p:cNvCxnSpPr>
          <p:nvPr/>
        </p:nvCxnSpPr>
        <p:spPr bwMode="auto">
          <a:xfrm rot="10800000" flipH="1" flipV="1">
            <a:off x="2667000" y="1981200"/>
            <a:ext cx="457200" cy="4419600"/>
          </a:xfrm>
          <a:prstGeom prst="bentConnector4">
            <a:avLst>
              <a:gd name="adj1" fmla="val -131405"/>
              <a:gd name="adj2" fmla="val 99995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6360" name="Text Box 8"/>
          <p:cNvSpPr txBox="1">
            <a:spLocks noChangeArrowheads="1"/>
          </p:cNvSpPr>
          <p:nvPr/>
        </p:nvSpPr>
        <p:spPr bwMode="auto">
          <a:xfrm>
            <a:off x="2137449" y="5943600"/>
            <a:ext cx="1249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i="1" dirty="0"/>
              <a:t>Percepts</a:t>
            </a:r>
          </a:p>
        </p:txBody>
      </p:sp>
      <p:sp>
        <p:nvSpPr>
          <p:cNvPr id="1636361" name="Text Box 9"/>
          <p:cNvSpPr txBox="1">
            <a:spLocks noChangeArrowheads="1"/>
          </p:cNvSpPr>
          <p:nvPr/>
        </p:nvSpPr>
        <p:spPr bwMode="auto">
          <a:xfrm>
            <a:off x="5761038" y="5943600"/>
            <a:ext cx="1096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i="1"/>
              <a:t>Actions</a:t>
            </a:r>
          </a:p>
        </p:txBody>
      </p:sp>
      <p:sp>
        <p:nvSpPr>
          <p:cNvPr id="1636362" name="Line 10"/>
          <p:cNvSpPr>
            <a:spLocks noChangeShapeType="1"/>
          </p:cNvSpPr>
          <p:nvPr/>
        </p:nvSpPr>
        <p:spPr bwMode="auto">
          <a:xfrm>
            <a:off x="5486400" y="6400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6363" name="Line 11"/>
          <p:cNvSpPr>
            <a:spLocks noChangeShapeType="1"/>
          </p:cNvSpPr>
          <p:nvPr/>
        </p:nvSpPr>
        <p:spPr bwMode="auto">
          <a:xfrm flipV="1">
            <a:off x="6858000" y="1981200"/>
            <a:ext cx="0" cy="441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6364" name="Line 12"/>
          <p:cNvSpPr>
            <a:spLocks noChangeShapeType="1"/>
          </p:cNvSpPr>
          <p:nvPr/>
        </p:nvSpPr>
        <p:spPr bwMode="auto">
          <a:xfrm flipH="1">
            <a:off x="6019800" y="1981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6365" name="Rectangle 13"/>
          <p:cNvSpPr>
            <a:spLocks noChangeArrowheads="1"/>
          </p:cNvSpPr>
          <p:nvPr/>
        </p:nvSpPr>
        <p:spPr bwMode="auto">
          <a:xfrm>
            <a:off x="2667000" y="1295400"/>
            <a:ext cx="3352800" cy="1371600"/>
          </a:xfrm>
          <a:prstGeom prst="rect">
            <a:avLst/>
          </a:prstGeom>
          <a:solidFill>
            <a:srgbClr val="7030A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i="1">
                <a:solidFill>
                  <a:schemeClr val="bg1"/>
                </a:solidFill>
                <a:latin typeface="Times New Roman" pitchFamily="18" charset="0"/>
              </a:rPr>
              <a:t>Environment</a:t>
            </a:r>
          </a:p>
        </p:txBody>
      </p:sp>
      <p:sp>
        <p:nvSpPr>
          <p:cNvPr id="1636366" name="Rectangle 14"/>
          <p:cNvSpPr>
            <a:spLocks noChangeArrowheads="1"/>
          </p:cNvSpPr>
          <p:nvPr/>
        </p:nvSpPr>
        <p:spPr bwMode="auto">
          <a:xfrm>
            <a:off x="3010407" y="914400"/>
            <a:ext cx="880050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000" b="1" dirty="0">
                <a:solidFill>
                  <a:srgbClr val="0000FF"/>
                </a:solidFill>
                <a:latin typeface="Arial" pitchFamily="34" charset="0"/>
              </a:rPr>
              <a:t>Static</a:t>
            </a:r>
          </a:p>
        </p:txBody>
      </p:sp>
      <p:sp>
        <p:nvSpPr>
          <p:cNvPr id="1636368" name="Rectangle 16"/>
          <p:cNvSpPr>
            <a:spLocks noChangeArrowheads="1"/>
          </p:cNvSpPr>
          <p:nvPr/>
        </p:nvSpPr>
        <p:spPr bwMode="auto">
          <a:xfrm>
            <a:off x="68223" y="2590800"/>
            <a:ext cx="1649492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000" b="1" dirty="0">
                <a:solidFill>
                  <a:srgbClr val="0000FF"/>
                </a:solidFill>
                <a:latin typeface="Arial" pitchFamily="34" charset="0"/>
              </a:rPr>
              <a:t>Fully 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000" b="1" dirty="0">
                <a:solidFill>
                  <a:srgbClr val="0000FF"/>
                </a:solidFill>
                <a:latin typeface="Arial" pitchFamily="34" charset="0"/>
              </a:rPr>
              <a:t>Observable </a:t>
            </a:r>
          </a:p>
        </p:txBody>
      </p:sp>
      <p:sp>
        <p:nvSpPr>
          <p:cNvPr id="1636369" name="Rectangle 17"/>
          <p:cNvSpPr>
            <a:spLocks noChangeArrowheads="1"/>
          </p:cNvSpPr>
          <p:nvPr/>
        </p:nvSpPr>
        <p:spPr bwMode="auto">
          <a:xfrm>
            <a:off x="401315" y="4787900"/>
            <a:ext cx="1051571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FF"/>
                </a:solidFill>
                <a:latin typeface="Arial" pitchFamily="34" charset="0"/>
              </a:rPr>
              <a:t>Perfect</a:t>
            </a:r>
          </a:p>
        </p:txBody>
      </p:sp>
      <p:sp>
        <p:nvSpPr>
          <p:cNvPr id="1636370" name="Rectangle 14"/>
          <p:cNvSpPr>
            <a:spLocks noChangeArrowheads="1"/>
          </p:cNvSpPr>
          <p:nvPr/>
        </p:nvSpPr>
        <p:spPr bwMode="auto">
          <a:xfrm>
            <a:off x="3891334" y="914400"/>
            <a:ext cx="1564532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FF"/>
                </a:solidFill>
                <a:latin typeface="Arial" pitchFamily="34" charset="0"/>
              </a:rPr>
              <a:t>Predictable</a:t>
            </a:r>
          </a:p>
        </p:txBody>
      </p:sp>
      <p:sp>
        <p:nvSpPr>
          <p:cNvPr id="1636373" name="Rectangle 19"/>
          <p:cNvSpPr>
            <a:spLocks noChangeArrowheads="1"/>
          </p:cNvSpPr>
          <p:nvPr/>
        </p:nvSpPr>
        <p:spPr bwMode="auto">
          <a:xfrm>
            <a:off x="7162800" y="3084513"/>
            <a:ext cx="1255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FF"/>
                </a:solidFill>
                <a:latin typeface="Arial" pitchFamily="34" charset="0"/>
              </a:rPr>
              <a:t>Discrete </a:t>
            </a:r>
          </a:p>
        </p:txBody>
      </p:sp>
      <p:sp>
        <p:nvSpPr>
          <p:cNvPr id="1636374" name="Rectangle 19"/>
          <p:cNvSpPr>
            <a:spLocks noChangeArrowheads="1"/>
          </p:cNvSpPr>
          <p:nvPr/>
        </p:nvSpPr>
        <p:spPr bwMode="auto">
          <a:xfrm>
            <a:off x="6978650" y="4059238"/>
            <a:ext cx="1860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FF"/>
                </a:solidFill>
                <a:latin typeface="Arial" pitchFamily="34" charset="0"/>
              </a:rPr>
              <a:t>Deterministic 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CAD2C-1777-40A5-AF27-B32CCB9188E0}" type="slidenum">
              <a:rPr lang="en-US"/>
              <a:pPr/>
              <a:t>20</a:t>
            </a:fld>
            <a:endParaRPr lang="en-US"/>
          </a:p>
        </p:txBody>
      </p:sp>
      <p:sp>
        <p:nvSpPr>
          <p:cNvPr id="194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Parameters of the Example</a:t>
            </a:r>
            <a:endParaRPr lang="de-DE"/>
          </a:p>
        </p:txBody>
      </p:sp>
      <p:sp>
        <p:nvSpPr>
          <p:cNvPr id="194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23963"/>
            <a:ext cx="8413750" cy="1447800"/>
          </a:xfrm>
        </p:spPr>
        <p:txBody>
          <a:bodyPr/>
          <a:lstStyle/>
          <a:p>
            <a:r>
              <a:rPr lang="en-US" sz="2400"/>
              <a:t>The actions </a:t>
            </a:r>
            <a:r>
              <a:rPr lang="en-US" sz="2400" i="1">
                <a:latin typeface="Times New Roman" pitchFamily="18" charset="0"/>
              </a:rPr>
              <a:t>u</a:t>
            </a:r>
            <a:r>
              <a:rPr lang="en-US" sz="2400" i="1" baseline="-25000">
                <a:latin typeface="Times New Roman" pitchFamily="18" charset="0"/>
              </a:rPr>
              <a:t>1</a:t>
            </a:r>
            <a:r>
              <a:rPr lang="en-US" sz="2400"/>
              <a:t> and </a:t>
            </a:r>
            <a:r>
              <a:rPr lang="en-US" sz="2400" i="1">
                <a:latin typeface="Times New Roman" pitchFamily="18" charset="0"/>
              </a:rPr>
              <a:t>u</a:t>
            </a:r>
            <a:r>
              <a:rPr lang="en-US" sz="2400" i="1" baseline="-25000">
                <a:latin typeface="Times New Roman" pitchFamily="18" charset="0"/>
              </a:rPr>
              <a:t>2</a:t>
            </a:r>
            <a:r>
              <a:rPr lang="en-US" sz="2400"/>
              <a:t> are terminal actions.</a:t>
            </a:r>
          </a:p>
          <a:p>
            <a:r>
              <a:rPr lang="en-US" sz="2400"/>
              <a:t>The action </a:t>
            </a:r>
            <a:r>
              <a:rPr lang="en-US" sz="2400" i="1">
                <a:latin typeface="Times New Roman" pitchFamily="18" charset="0"/>
              </a:rPr>
              <a:t>u</a:t>
            </a:r>
            <a:r>
              <a:rPr lang="en-US" sz="2400" i="1" baseline="-25000">
                <a:latin typeface="Times New Roman" pitchFamily="18" charset="0"/>
              </a:rPr>
              <a:t>3</a:t>
            </a:r>
            <a:r>
              <a:rPr lang="en-US" sz="2400"/>
              <a:t> is a sensing action that potentially leads to a state transition.</a:t>
            </a:r>
          </a:p>
          <a:p>
            <a:r>
              <a:rPr lang="en-US" sz="2400"/>
              <a:t>The horizon is finite and </a:t>
            </a:r>
            <a:r>
              <a:rPr lang="en-US" sz="2400">
                <a:latin typeface="Symbol" pitchFamily="18" charset="2"/>
                <a:sym typeface="Symbol" pitchFamily="18" charset="2"/>
              </a:rPr>
              <a:t></a:t>
            </a:r>
            <a:r>
              <a:rPr lang="en-US" sz="2400"/>
              <a:t>=1.</a:t>
            </a:r>
            <a:endParaRPr lang="de-DE" sz="2400"/>
          </a:p>
        </p:txBody>
      </p:sp>
      <p:pic>
        <p:nvPicPr>
          <p:cNvPr id="194150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563" y="3265488"/>
            <a:ext cx="6164262" cy="331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Arrow 1"/>
          <p:cNvSpPr/>
          <p:nvPr/>
        </p:nvSpPr>
        <p:spPr bwMode="auto">
          <a:xfrm flipH="1">
            <a:off x="7597070" y="3674533"/>
            <a:ext cx="355600" cy="203200"/>
          </a:xfrm>
          <a:prstGeom prst="rightArrow">
            <a:avLst/>
          </a:prstGeom>
          <a:solidFill>
            <a:srgbClr val="7030A0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D2965-F3C6-48F5-8145-F8A24D1525E5}" type="slidenum">
              <a:rPr lang="en-US"/>
              <a:pPr/>
              <a:t>21</a:t>
            </a:fld>
            <a:endParaRPr lang="en-US"/>
          </a:p>
        </p:txBody>
      </p:sp>
      <p:sp>
        <p:nvSpPr>
          <p:cNvPr id="194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Payoff in POMDPs</a:t>
            </a:r>
            <a:endParaRPr lang="de-DE"/>
          </a:p>
        </p:txBody>
      </p:sp>
      <p:sp>
        <p:nvSpPr>
          <p:cNvPr id="194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712" y="1281113"/>
            <a:ext cx="8748888" cy="2754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MDPs, the payoff (or return) depended on the state of the system.</a:t>
            </a:r>
          </a:p>
          <a:p>
            <a:pPr>
              <a:lnSpc>
                <a:spcPct val="90000"/>
              </a:lnSpc>
            </a:pPr>
            <a:r>
              <a:rPr lang="en-US" dirty="0"/>
              <a:t>In POMDPs, however, the true state is not exactly known.</a:t>
            </a:r>
          </a:p>
          <a:p>
            <a:pPr>
              <a:lnSpc>
                <a:spcPct val="90000"/>
              </a:lnSpc>
            </a:pPr>
            <a:r>
              <a:rPr lang="en-US" dirty="0"/>
              <a:t>Therefore, we compute the </a:t>
            </a:r>
            <a:r>
              <a:rPr lang="en-US" b="1" dirty="0">
                <a:solidFill>
                  <a:schemeClr val="folHlink"/>
                </a:solidFill>
              </a:rPr>
              <a:t>expected payoff</a:t>
            </a:r>
            <a:r>
              <a:rPr lang="en-US" dirty="0"/>
              <a:t> by </a:t>
            </a:r>
            <a:r>
              <a:rPr lang="en-US" b="1" dirty="0">
                <a:solidFill>
                  <a:schemeClr val="folHlink"/>
                </a:solidFill>
              </a:rPr>
              <a:t>integrating over all states</a:t>
            </a:r>
            <a:r>
              <a:rPr lang="en-US" dirty="0"/>
              <a:t>: </a:t>
            </a:r>
            <a:endParaRPr lang="de-DE" dirty="0"/>
          </a:p>
        </p:txBody>
      </p:sp>
      <p:pic>
        <p:nvPicPr>
          <p:cNvPr id="1943556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827" y="4956528"/>
            <a:ext cx="5994400" cy="155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E43D0-B843-438F-823F-4A029574785C}" type="slidenum">
              <a:rPr lang="en-US"/>
              <a:pPr/>
              <a:t>22</a:t>
            </a:fld>
            <a:endParaRPr lang="en-US"/>
          </a:p>
        </p:txBody>
      </p:sp>
      <p:sp>
        <p:nvSpPr>
          <p:cNvPr id="194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Payoffs in Our Example (1)</a:t>
            </a:r>
            <a:endParaRPr lang="de-DE"/>
          </a:p>
        </p:txBody>
      </p:sp>
      <p:sp>
        <p:nvSpPr>
          <p:cNvPr id="194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52538"/>
            <a:ext cx="8413750" cy="3290887"/>
          </a:xfrm>
        </p:spPr>
        <p:txBody>
          <a:bodyPr/>
          <a:lstStyle/>
          <a:p>
            <a:r>
              <a:rPr lang="en-US" sz="2400" dirty="0"/>
              <a:t>If we are totally certain that we are in state 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i="1" baseline="-25000" dirty="0">
                <a:latin typeface="Times New Roman" pitchFamily="18" charset="0"/>
              </a:rPr>
              <a:t>1</a:t>
            </a:r>
            <a:r>
              <a:rPr lang="en-US" sz="2400" dirty="0"/>
              <a:t> and execute action </a:t>
            </a:r>
            <a:r>
              <a:rPr lang="en-US" sz="2400" i="1" dirty="0">
                <a:latin typeface="Times New Roman" pitchFamily="18" charset="0"/>
              </a:rPr>
              <a:t>u</a:t>
            </a:r>
            <a:r>
              <a:rPr lang="en-US" sz="2400" i="1" baseline="-25000" dirty="0">
                <a:latin typeface="Times New Roman" pitchFamily="18" charset="0"/>
              </a:rPr>
              <a:t>1</a:t>
            </a:r>
            <a:r>
              <a:rPr lang="en-US" sz="2400" dirty="0"/>
              <a:t>, we receive a reward of -100</a:t>
            </a:r>
          </a:p>
          <a:p>
            <a:r>
              <a:rPr lang="en-US" sz="2400" dirty="0"/>
              <a:t>If, on the other hand, we definitely know that we are in 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i="1" baseline="-25000" dirty="0">
                <a:latin typeface="Times New Roman" pitchFamily="18" charset="0"/>
              </a:rPr>
              <a:t>2</a:t>
            </a:r>
            <a:r>
              <a:rPr lang="en-US" sz="2400" dirty="0"/>
              <a:t> and execute </a:t>
            </a:r>
            <a:r>
              <a:rPr lang="en-US" sz="2400" i="1" dirty="0">
                <a:latin typeface="Times New Roman" pitchFamily="18" charset="0"/>
              </a:rPr>
              <a:t>u</a:t>
            </a:r>
            <a:r>
              <a:rPr lang="en-US" sz="2400" i="1" baseline="-25000" dirty="0">
                <a:latin typeface="Times New Roman" pitchFamily="18" charset="0"/>
              </a:rPr>
              <a:t>1</a:t>
            </a:r>
            <a:r>
              <a:rPr lang="en-US" sz="2400" dirty="0"/>
              <a:t>, the reward is +100.</a:t>
            </a:r>
          </a:p>
          <a:p>
            <a:r>
              <a:rPr lang="en-US" sz="2400" dirty="0"/>
              <a:t>In between it is the linear combination of the extreme values weighted by the probabilities</a:t>
            </a:r>
            <a:endParaRPr lang="de-DE" sz="2400" dirty="0"/>
          </a:p>
        </p:txBody>
      </p:sp>
      <p:pic>
        <p:nvPicPr>
          <p:cNvPr id="1945604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3962400"/>
            <a:ext cx="507682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C2547-D450-4887-8342-10997D889C03}" type="slidenum">
              <a:rPr lang="en-US"/>
              <a:pPr/>
              <a:t>23</a:t>
            </a:fld>
            <a:endParaRPr lang="en-US"/>
          </a:p>
        </p:txBody>
      </p:sp>
      <p:pic>
        <p:nvPicPr>
          <p:cNvPr id="1947650" name="Picture 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1422400"/>
            <a:ext cx="6527800" cy="513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Payoffs in Our Example (2)</a:t>
            </a:r>
          </a:p>
        </p:txBody>
      </p:sp>
      <p:pic>
        <p:nvPicPr>
          <p:cNvPr id="1947652" name="Picture 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3" y="1211263"/>
            <a:ext cx="12160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7653" name="Picture 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288" y="1192213"/>
            <a:ext cx="12160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7654" name="Picture 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3951288"/>
            <a:ext cx="12160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7655" name="Picture 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013" y="4016375"/>
            <a:ext cx="3402012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25DF6-CD57-4B40-B27C-3F32EF66FD33}" type="slidenum">
              <a:rPr lang="en-US"/>
              <a:pPr/>
              <a:t>24</a:t>
            </a:fld>
            <a:endParaRPr lang="en-US"/>
          </a:p>
        </p:txBody>
      </p:sp>
      <p:sp>
        <p:nvSpPr>
          <p:cNvPr id="194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Resulting Policy for T=1</a:t>
            </a:r>
            <a:endParaRPr lang="de-DE"/>
          </a:p>
        </p:txBody>
      </p:sp>
      <p:sp>
        <p:nvSpPr>
          <p:cNvPr id="194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37525" cy="530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Given we have a finite POMDP with T=1, we would use </a:t>
            </a:r>
            <a:r>
              <a:rPr lang="en-US" i="1">
                <a:latin typeface="Times New Roman" pitchFamily="18" charset="0"/>
              </a:rPr>
              <a:t>V</a:t>
            </a:r>
            <a:r>
              <a:rPr lang="en-US" i="1" baseline="-25000">
                <a:latin typeface="Times New Roman" pitchFamily="18" charset="0"/>
              </a:rPr>
              <a:t>1</a:t>
            </a:r>
            <a:r>
              <a:rPr lang="en-US" i="1">
                <a:latin typeface="Times New Roman" pitchFamily="18" charset="0"/>
              </a:rPr>
              <a:t>(b)</a:t>
            </a:r>
            <a:r>
              <a:rPr lang="en-US"/>
              <a:t> to determine the optimal policy.</a:t>
            </a:r>
          </a:p>
          <a:p>
            <a:pPr>
              <a:lnSpc>
                <a:spcPct val="90000"/>
              </a:lnSpc>
            </a:pPr>
            <a:r>
              <a:rPr lang="en-US"/>
              <a:t>In our example, the optimal policy for T=1 is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This is the upper thick graph in the diagram.</a:t>
            </a:r>
            <a:endParaRPr lang="de-DE"/>
          </a:p>
        </p:txBody>
      </p:sp>
      <p:pic>
        <p:nvPicPr>
          <p:cNvPr id="1949700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13" y="3706813"/>
            <a:ext cx="42957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2198A-FFA5-4A1A-B9F8-E8030C64A91A}" type="slidenum">
              <a:rPr lang="en-US"/>
              <a:pPr/>
              <a:t>25</a:t>
            </a:fld>
            <a:endParaRPr lang="en-US"/>
          </a:p>
        </p:txBody>
      </p:sp>
      <p:sp>
        <p:nvSpPr>
          <p:cNvPr id="195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Piecewise Linearity, Convexity</a:t>
            </a:r>
            <a:endParaRPr lang="de-DE"/>
          </a:p>
        </p:txBody>
      </p:sp>
      <p:sp>
        <p:nvSpPr>
          <p:cNvPr id="195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413750" cy="4784725"/>
          </a:xfrm>
        </p:spPr>
        <p:txBody>
          <a:bodyPr/>
          <a:lstStyle/>
          <a:p>
            <a:r>
              <a:rPr lang="en-US"/>
              <a:t>The resulting value function </a:t>
            </a:r>
            <a:r>
              <a:rPr lang="en-US" i="1">
                <a:latin typeface="Times New Roman" pitchFamily="18" charset="0"/>
              </a:rPr>
              <a:t>V</a:t>
            </a:r>
            <a:r>
              <a:rPr lang="en-US" i="1" baseline="-25000">
                <a:latin typeface="Times New Roman" pitchFamily="18" charset="0"/>
              </a:rPr>
              <a:t>1</a:t>
            </a:r>
            <a:r>
              <a:rPr lang="en-US" i="1">
                <a:latin typeface="Times New Roman" pitchFamily="18" charset="0"/>
              </a:rPr>
              <a:t>(b)</a:t>
            </a:r>
            <a:r>
              <a:rPr lang="en-US"/>
              <a:t> is the maximum of the three functions at each point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It is piecewise linear and convex.</a:t>
            </a:r>
            <a:endParaRPr lang="de-DE"/>
          </a:p>
        </p:txBody>
      </p:sp>
      <p:pic>
        <p:nvPicPr>
          <p:cNvPr id="195174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3230563"/>
            <a:ext cx="706596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22111-E718-46F5-B26F-C8BD85D5B2F0}" type="slidenum">
              <a:rPr lang="en-US"/>
              <a:pPr/>
              <a:t>26</a:t>
            </a:fld>
            <a:endParaRPr lang="en-US"/>
          </a:p>
        </p:txBody>
      </p:sp>
      <p:sp>
        <p:nvSpPr>
          <p:cNvPr id="195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Pruning</a:t>
            </a:r>
            <a:endParaRPr lang="de-DE"/>
          </a:p>
        </p:txBody>
      </p:sp>
      <p:sp>
        <p:nvSpPr>
          <p:cNvPr id="195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413750" cy="4784725"/>
          </a:xfrm>
        </p:spPr>
        <p:txBody>
          <a:bodyPr/>
          <a:lstStyle/>
          <a:p>
            <a:r>
              <a:rPr lang="en-US"/>
              <a:t>If we carefully consider </a:t>
            </a:r>
            <a:r>
              <a:rPr lang="en-US" i="1">
                <a:latin typeface="Times New Roman" pitchFamily="18" charset="0"/>
              </a:rPr>
              <a:t>V</a:t>
            </a:r>
            <a:r>
              <a:rPr lang="en-US" i="1" baseline="-25000">
                <a:latin typeface="Times New Roman" pitchFamily="18" charset="0"/>
              </a:rPr>
              <a:t>1</a:t>
            </a:r>
            <a:r>
              <a:rPr lang="en-US" i="1">
                <a:latin typeface="Times New Roman" pitchFamily="18" charset="0"/>
              </a:rPr>
              <a:t>(b)</a:t>
            </a:r>
            <a:r>
              <a:rPr lang="en-US"/>
              <a:t>, we see that only the first two components contribute. </a:t>
            </a:r>
          </a:p>
          <a:p>
            <a:r>
              <a:rPr lang="en-US"/>
              <a:t>The third component can therefore safely be pruned away from </a:t>
            </a:r>
            <a:r>
              <a:rPr lang="en-US" i="1">
                <a:latin typeface="Times New Roman" pitchFamily="18" charset="0"/>
              </a:rPr>
              <a:t>V</a:t>
            </a:r>
            <a:r>
              <a:rPr lang="en-US" i="1" baseline="-25000">
                <a:latin typeface="Times New Roman" pitchFamily="18" charset="0"/>
              </a:rPr>
              <a:t>1</a:t>
            </a:r>
            <a:r>
              <a:rPr lang="en-US" i="1">
                <a:latin typeface="Times New Roman" pitchFamily="18" charset="0"/>
              </a:rPr>
              <a:t>(b)</a:t>
            </a:r>
            <a:r>
              <a:rPr lang="en-US"/>
              <a:t>.</a:t>
            </a:r>
          </a:p>
        </p:txBody>
      </p:sp>
      <p:pic>
        <p:nvPicPr>
          <p:cNvPr id="1953796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4373563"/>
            <a:ext cx="701675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C2547-D450-4887-8342-10997D889C03}" type="slidenum">
              <a:rPr lang="en-US"/>
              <a:pPr/>
              <a:t>27</a:t>
            </a:fld>
            <a:endParaRPr lang="en-US"/>
          </a:p>
        </p:txBody>
      </p:sp>
      <p:pic>
        <p:nvPicPr>
          <p:cNvPr id="1947650" name="Picture 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1422400"/>
            <a:ext cx="6527800" cy="513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Payoffs in Our Example (2)</a:t>
            </a:r>
          </a:p>
        </p:txBody>
      </p:sp>
      <p:pic>
        <p:nvPicPr>
          <p:cNvPr id="1947652" name="Picture 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3" y="1211263"/>
            <a:ext cx="12160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7653" name="Picture 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288" y="1192213"/>
            <a:ext cx="12160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7654" name="Picture 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3951288"/>
            <a:ext cx="12160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7655" name="Picture 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013" y="4016375"/>
            <a:ext cx="3402012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397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6EC01-8FEE-44C0-9EA9-B4E3CFF9DAB2}" type="slidenum">
              <a:rPr lang="en-US"/>
              <a:pPr/>
              <a:t>28</a:t>
            </a:fld>
            <a:endParaRPr lang="en-US"/>
          </a:p>
        </p:txBody>
      </p:sp>
      <p:sp>
        <p:nvSpPr>
          <p:cNvPr id="195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Increasing the Time Horizon</a:t>
            </a:r>
            <a:endParaRPr lang="de-DE"/>
          </a:p>
        </p:txBody>
      </p:sp>
      <p:sp>
        <p:nvSpPr>
          <p:cNvPr id="195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413750" cy="31162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Assume the robot can make an observation before deciding on an action.  </a:t>
            </a:r>
          </a:p>
        </p:txBody>
      </p:sp>
      <p:pic>
        <p:nvPicPr>
          <p:cNvPr id="1955844" name="Picture 4" descr="pomdp-pic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650" y="2771775"/>
            <a:ext cx="4973638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55845" name="Text Box 5"/>
          <p:cNvSpPr txBox="1">
            <a:spLocks noChangeArrowheads="1"/>
          </p:cNvSpPr>
          <p:nvPr/>
        </p:nvSpPr>
        <p:spPr bwMode="auto">
          <a:xfrm>
            <a:off x="7008813" y="5830888"/>
            <a:ext cx="1127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Verdana" pitchFamily="34" charset="0"/>
              </a:rPr>
              <a:t>V</a:t>
            </a:r>
            <a:r>
              <a:rPr lang="en-US" sz="2800" baseline="-25000">
                <a:latin typeface="Verdana" pitchFamily="34" charset="0"/>
              </a:rPr>
              <a:t>1</a:t>
            </a:r>
            <a:r>
              <a:rPr lang="en-US" sz="2800">
                <a:latin typeface="Verdana" pitchFamily="34" charset="0"/>
              </a:rPr>
              <a:t>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D6E88-1621-431C-A8BB-0472C3451B4B}" type="slidenum">
              <a:rPr lang="en-US"/>
              <a:pPr/>
              <a:t>29</a:t>
            </a:fld>
            <a:endParaRPr lang="en-US"/>
          </a:p>
        </p:txBody>
      </p:sp>
      <p:sp>
        <p:nvSpPr>
          <p:cNvPr id="195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Increasing the Time Horizon</a:t>
            </a:r>
            <a:endParaRPr lang="de-DE"/>
          </a:p>
        </p:txBody>
      </p:sp>
      <p:sp>
        <p:nvSpPr>
          <p:cNvPr id="195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413750" cy="31162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Assume the robot can make an observation before deciding on an action.  </a:t>
            </a:r>
          </a:p>
          <a:p>
            <a:pPr>
              <a:lnSpc>
                <a:spcPct val="80000"/>
              </a:lnSpc>
            </a:pPr>
            <a:r>
              <a:rPr lang="en-US" sz="2400"/>
              <a:t>Suppose the robot perceives </a:t>
            </a:r>
            <a:r>
              <a:rPr lang="en-US" sz="2400" i="1">
                <a:latin typeface="Times New Roman" pitchFamily="18" charset="0"/>
              </a:rPr>
              <a:t>z</a:t>
            </a:r>
            <a:r>
              <a:rPr lang="en-US" sz="2400" i="1" baseline="-25000">
                <a:latin typeface="Times New Roman" pitchFamily="18" charset="0"/>
              </a:rPr>
              <a:t>1</a:t>
            </a:r>
            <a:r>
              <a:rPr lang="en-US" sz="2400"/>
              <a:t> for which </a:t>
            </a:r>
            <a:br>
              <a:rPr lang="en-US" sz="2400"/>
            </a:br>
            <a:r>
              <a:rPr lang="en-US" sz="2400" i="1">
                <a:latin typeface="Times New Roman" pitchFamily="18" charset="0"/>
              </a:rPr>
              <a:t>p(z</a:t>
            </a:r>
            <a:r>
              <a:rPr lang="en-US" sz="2400" i="1" baseline="-25000">
                <a:latin typeface="Times New Roman" pitchFamily="18" charset="0"/>
              </a:rPr>
              <a:t>1</a:t>
            </a:r>
            <a:r>
              <a:rPr lang="en-US" sz="2400" i="1">
                <a:latin typeface="Times New Roman" pitchFamily="18" charset="0"/>
              </a:rPr>
              <a:t> | x</a:t>
            </a:r>
            <a:r>
              <a:rPr lang="en-US" sz="2400" i="1" baseline="-25000"/>
              <a:t>1</a:t>
            </a:r>
            <a:r>
              <a:rPr lang="en-US" sz="2400" i="1">
                <a:latin typeface="Times New Roman" pitchFamily="18" charset="0"/>
              </a:rPr>
              <a:t>)=0.7</a:t>
            </a:r>
            <a:r>
              <a:rPr lang="en-US" sz="2400"/>
              <a:t> and </a:t>
            </a:r>
            <a:r>
              <a:rPr lang="en-US" sz="2400" i="1">
                <a:latin typeface="Times New Roman" pitchFamily="18" charset="0"/>
              </a:rPr>
              <a:t>p(z</a:t>
            </a:r>
            <a:r>
              <a:rPr lang="en-US" sz="2400" i="1" baseline="-25000">
                <a:latin typeface="Times New Roman" pitchFamily="18" charset="0"/>
              </a:rPr>
              <a:t>1</a:t>
            </a:r>
            <a:r>
              <a:rPr lang="en-US" sz="2400" i="1">
                <a:latin typeface="Times New Roman" pitchFamily="18" charset="0"/>
              </a:rPr>
              <a:t>| x</a:t>
            </a:r>
            <a:r>
              <a:rPr lang="en-US" sz="2400" i="1" baseline="-25000"/>
              <a:t>2</a:t>
            </a:r>
            <a:r>
              <a:rPr lang="en-US" sz="2400" i="1">
                <a:latin typeface="Times New Roman" pitchFamily="18" charset="0"/>
              </a:rPr>
              <a:t>)=0.3</a:t>
            </a:r>
            <a:r>
              <a:rPr lang="en-US" sz="2400"/>
              <a:t>. </a:t>
            </a:r>
          </a:p>
          <a:p>
            <a:pPr>
              <a:lnSpc>
                <a:spcPct val="80000"/>
              </a:lnSpc>
            </a:pPr>
            <a:r>
              <a:rPr lang="en-US" sz="2400"/>
              <a:t>Given the observation </a:t>
            </a:r>
            <a:r>
              <a:rPr lang="en-US" sz="2400" i="1">
                <a:latin typeface="Times New Roman" pitchFamily="18" charset="0"/>
              </a:rPr>
              <a:t>z</a:t>
            </a:r>
            <a:r>
              <a:rPr lang="en-US" sz="2400" i="1" baseline="-25000">
                <a:latin typeface="Times New Roman" pitchFamily="18" charset="0"/>
              </a:rPr>
              <a:t>1</a:t>
            </a:r>
            <a:r>
              <a:rPr lang="en-US" sz="2400"/>
              <a:t> we update the belief using Bayes rule. </a:t>
            </a:r>
          </a:p>
        </p:txBody>
      </p:sp>
      <p:graphicFrame>
        <p:nvGraphicFramePr>
          <p:cNvPr id="1957892" name="Object 4"/>
          <p:cNvGraphicFramePr>
            <a:graphicFrameLocks noChangeAspect="1"/>
          </p:cNvGraphicFramePr>
          <p:nvPr/>
        </p:nvGraphicFramePr>
        <p:xfrm>
          <a:off x="1012825" y="3667125"/>
          <a:ext cx="5262563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897" name="Equation" r:id="rId4" imgW="2412720" imgH="1104840" progId="Equation.3">
                  <p:embed/>
                </p:oleObj>
              </mc:Choice>
              <mc:Fallback>
                <p:oleObj name="Equation" r:id="rId4" imgW="2412720" imgH="1104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3667125"/>
                        <a:ext cx="5262563" cy="240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5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6687" y="174977"/>
            <a:ext cx="8909579" cy="685800"/>
          </a:xfrm>
          <a:noFill/>
        </p:spPr>
        <p:txBody>
          <a:bodyPr/>
          <a:lstStyle/>
          <a:p>
            <a:r>
              <a:rPr lang="en-US" sz="3200" dirty="0">
                <a:latin typeface="Calibri" pitchFamily="34" charset="0"/>
                <a:cs typeface="Calibri" pitchFamily="34" charset="0"/>
              </a:rPr>
              <a:t>Stochastic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Planning </a:t>
            </a:r>
            <a:br>
              <a:rPr lang="en-US" sz="3200" dirty="0" smtClean="0">
                <a:latin typeface="Calibri" pitchFamily="34" charset="0"/>
                <a:cs typeface="Calibri" pitchFamily="34" charset="0"/>
              </a:rPr>
            </a:br>
            <a:r>
              <a:rPr lang="en-US" sz="3200" dirty="0" smtClean="0">
                <a:latin typeface="Calibri" pitchFamily="34" charset="0"/>
                <a:cs typeface="Calibri" pitchFamily="34" charset="0"/>
              </a:rPr>
              <a:t>(MDPs, Reinforcement Learning)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625091" name="Group 3"/>
          <p:cNvGrpSpPr>
            <a:grpSpLocks/>
          </p:cNvGrpSpPr>
          <p:nvPr/>
        </p:nvGrpSpPr>
        <p:grpSpPr bwMode="auto">
          <a:xfrm>
            <a:off x="3638550" y="3341500"/>
            <a:ext cx="2133600" cy="1501775"/>
            <a:chOff x="2544" y="2064"/>
            <a:chExt cx="1344" cy="946"/>
          </a:xfrm>
          <a:solidFill>
            <a:srgbClr val="7030A0"/>
          </a:solidFill>
        </p:grpSpPr>
        <p:sp>
          <p:nvSpPr>
            <p:cNvPr id="1625092" name="AutoShape 4"/>
            <p:cNvSpPr>
              <a:spLocks noChangeArrowheads="1"/>
            </p:cNvSpPr>
            <p:nvPr/>
          </p:nvSpPr>
          <p:spPr bwMode="auto">
            <a:xfrm>
              <a:off x="2544" y="2064"/>
              <a:ext cx="1344" cy="768"/>
            </a:xfrm>
            <a:prstGeom prst="cloudCallout">
              <a:avLst>
                <a:gd name="adj1" fmla="val -10269"/>
                <a:gd name="adj2" fmla="val 64972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0"/>
                </a:spcBef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625093" name="Rectangle 5"/>
            <p:cNvSpPr>
              <a:spLocks noChangeArrowheads="1"/>
            </p:cNvSpPr>
            <p:nvPr/>
          </p:nvSpPr>
          <p:spPr bwMode="auto">
            <a:xfrm>
              <a:off x="2688" y="2256"/>
              <a:ext cx="1104" cy="7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en-US" sz="2400" b="1" i="1">
                  <a:solidFill>
                    <a:schemeClr val="bg1"/>
                  </a:solidFill>
                  <a:latin typeface="Arial" pitchFamily="34" charset="0"/>
                </a:rPr>
                <a:t>What action next?</a:t>
              </a:r>
              <a:r>
                <a:rPr lang="en-US" sz="2400" b="1">
                  <a:solidFill>
                    <a:schemeClr val="bg1"/>
                  </a:solidFill>
                  <a:latin typeface="Arial" pitchFamily="34" charset="0"/>
                </a:rPr>
                <a:t>  </a:t>
              </a:r>
            </a:p>
          </p:txBody>
        </p:sp>
      </p:grpSp>
      <p:graphicFrame>
        <p:nvGraphicFramePr>
          <p:cNvPr id="16250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42915"/>
              </p:ext>
            </p:extLst>
          </p:nvPr>
        </p:nvGraphicFramePr>
        <p:xfrm>
          <a:off x="3429000" y="4675000"/>
          <a:ext cx="1657350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5116" name="Photo Editor Photo" r:id="rId5" imgW="1657581" imgH="2095793" progId="MSPhotoEd.3">
                  <p:embed/>
                </p:oleObj>
              </mc:Choice>
              <mc:Fallback>
                <p:oleObj name="Photo Editor Photo" r:id="rId5" imgW="1657581" imgH="2095793" progId="MSPhotoEd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675000"/>
                        <a:ext cx="1657350" cy="209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25095" name="AutoShape 7"/>
          <p:cNvCxnSpPr>
            <a:cxnSpLocks noChangeShapeType="1"/>
            <a:stCxn id="1625101" idx="1"/>
          </p:cNvCxnSpPr>
          <p:nvPr/>
        </p:nvCxnSpPr>
        <p:spPr bwMode="auto">
          <a:xfrm rot="10800000" flipH="1" flipV="1">
            <a:off x="2667000" y="2167460"/>
            <a:ext cx="736600" cy="4374439"/>
          </a:xfrm>
          <a:prstGeom prst="bentConnector4">
            <a:avLst>
              <a:gd name="adj1" fmla="val -77011"/>
              <a:gd name="adj2" fmla="val 99807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25096" name="Text Box 8"/>
          <p:cNvSpPr txBox="1">
            <a:spLocks noChangeArrowheads="1"/>
          </p:cNvSpPr>
          <p:nvPr/>
        </p:nvSpPr>
        <p:spPr bwMode="auto">
          <a:xfrm>
            <a:off x="2109229" y="6084700"/>
            <a:ext cx="14248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sz="2800" i="1" dirty="0"/>
              <a:t>Percepts</a:t>
            </a:r>
          </a:p>
        </p:txBody>
      </p:sp>
      <p:sp>
        <p:nvSpPr>
          <p:cNvPr id="1625097" name="Text Box 9"/>
          <p:cNvSpPr txBox="1">
            <a:spLocks noChangeArrowheads="1"/>
          </p:cNvSpPr>
          <p:nvPr/>
        </p:nvSpPr>
        <p:spPr bwMode="auto">
          <a:xfrm>
            <a:off x="5574786" y="6084700"/>
            <a:ext cx="12602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sz="2800" i="1" dirty="0"/>
              <a:t>Actions</a:t>
            </a:r>
          </a:p>
        </p:txBody>
      </p:sp>
      <p:sp>
        <p:nvSpPr>
          <p:cNvPr id="1625098" name="Line 10"/>
          <p:cNvSpPr>
            <a:spLocks noChangeShapeType="1"/>
          </p:cNvSpPr>
          <p:nvPr/>
        </p:nvSpPr>
        <p:spPr bwMode="auto">
          <a:xfrm>
            <a:off x="5486400" y="65419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1625099" name="Line 11"/>
          <p:cNvSpPr>
            <a:spLocks noChangeShapeType="1"/>
          </p:cNvSpPr>
          <p:nvPr/>
        </p:nvSpPr>
        <p:spPr bwMode="auto">
          <a:xfrm flipV="1">
            <a:off x="6858000" y="2122300"/>
            <a:ext cx="0" cy="441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1625100" name="Line 12"/>
          <p:cNvSpPr>
            <a:spLocks noChangeShapeType="1"/>
          </p:cNvSpPr>
          <p:nvPr/>
        </p:nvSpPr>
        <p:spPr bwMode="auto">
          <a:xfrm flipH="1">
            <a:off x="6019800" y="21223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1625101" name="Rectangle 13"/>
          <p:cNvSpPr>
            <a:spLocks noChangeArrowheads="1"/>
          </p:cNvSpPr>
          <p:nvPr/>
        </p:nvSpPr>
        <p:spPr bwMode="auto">
          <a:xfrm>
            <a:off x="2667000" y="1603022"/>
            <a:ext cx="3352800" cy="1128878"/>
          </a:xfrm>
          <a:prstGeom prst="rect">
            <a:avLst/>
          </a:prstGeom>
          <a:solidFill>
            <a:srgbClr val="7030A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3200" i="1">
                <a:solidFill>
                  <a:schemeClr val="bg1"/>
                </a:solidFill>
                <a:latin typeface="Times New Roman" pitchFamily="18" charset="0"/>
              </a:rPr>
              <a:t>Environment</a:t>
            </a:r>
          </a:p>
        </p:txBody>
      </p:sp>
      <p:sp>
        <p:nvSpPr>
          <p:cNvPr id="1625102" name="Rectangle 14"/>
          <p:cNvSpPr>
            <a:spLocks noChangeArrowheads="1"/>
          </p:cNvSpPr>
          <p:nvPr/>
        </p:nvSpPr>
        <p:spPr bwMode="auto">
          <a:xfrm>
            <a:off x="2939875" y="1055500"/>
            <a:ext cx="1021114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Static</a:t>
            </a:r>
          </a:p>
        </p:txBody>
      </p:sp>
      <p:sp>
        <p:nvSpPr>
          <p:cNvPr id="1625104" name="Rectangle 16"/>
          <p:cNvSpPr>
            <a:spLocks noChangeArrowheads="1"/>
          </p:cNvSpPr>
          <p:nvPr/>
        </p:nvSpPr>
        <p:spPr bwMode="auto">
          <a:xfrm>
            <a:off x="-79253" y="2731900"/>
            <a:ext cx="1944444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Fully 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Observable </a:t>
            </a:r>
          </a:p>
        </p:txBody>
      </p:sp>
      <p:sp>
        <p:nvSpPr>
          <p:cNvPr id="1625105" name="Rectangle 17"/>
          <p:cNvSpPr>
            <a:spLocks noChangeArrowheads="1"/>
          </p:cNvSpPr>
          <p:nvPr/>
        </p:nvSpPr>
        <p:spPr bwMode="auto">
          <a:xfrm>
            <a:off x="313149" y="4929000"/>
            <a:ext cx="1227902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Perfect</a:t>
            </a:r>
          </a:p>
        </p:txBody>
      </p:sp>
      <p:sp>
        <p:nvSpPr>
          <p:cNvPr id="1625106" name="Rectangle 18"/>
          <p:cNvSpPr>
            <a:spLocks noChangeArrowheads="1"/>
          </p:cNvSpPr>
          <p:nvPr/>
        </p:nvSpPr>
        <p:spPr bwMode="auto">
          <a:xfrm>
            <a:off x="6787514" y="4304762"/>
            <a:ext cx="2101538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Stochastic </a:t>
            </a:r>
          </a:p>
        </p:txBody>
      </p:sp>
      <p:sp>
        <p:nvSpPr>
          <p:cNvPr id="1625109" name="Rectangle 14"/>
          <p:cNvSpPr>
            <a:spLocks noChangeArrowheads="1"/>
          </p:cNvSpPr>
          <p:nvPr/>
        </p:nvSpPr>
        <p:spPr bwMode="auto">
          <a:xfrm>
            <a:off x="3904831" y="1032924"/>
            <a:ext cx="2580837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</a:rPr>
              <a:t>Unpredictable</a:t>
            </a:r>
          </a:p>
        </p:txBody>
      </p:sp>
      <p:sp>
        <p:nvSpPr>
          <p:cNvPr id="1625110" name="Rectangle 19"/>
          <p:cNvSpPr>
            <a:spLocks noChangeArrowheads="1"/>
          </p:cNvSpPr>
          <p:nvPr/>
        </p:nvSpPr>
        <p:spPr bwMode="auto">
          <a:xfrm>
            <a:off x="7047505" y="3349438"/>
            <a:ext cx="14863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Discrete 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35B9-7498-4924-9D15-D101102F001D}" type="slidenum">
              <a:rPr lang="en-US"/>
              <a:pPr/>
              <a:t>30</a:t>
            </a:fld>
            <a:endParaRPr lang="en-US"/>
          </a:p>
        </p:txBody>
      </p:sp>
      <p:sp>
        <p:nvSpPr>
          <p:cNvPr id="195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Value Function</a:t>
            </a:r>
            <a:endParaRPr lang="de-DE"/>
          </a:p>
        </p:txBody>
      </p:sp>
      <p:pic>
        <p:nvPicPr>
          <p:cNvPr id="1959939" name="Picture 3" descr="pomdp-pic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3" y="2682875"/>
            <a:ext cx="311150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59940" name="Picture 4" descr="pomdp-pic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040188"/>
            <a:ext cx="3241675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59941" name="Picture 5" descr="pomdp-pic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1306513"/>
            <a:ext cx="3241675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59942" name="Text Box 6"/>
          <p:cNvSpPr txBox="1">
            <a:spLocks noChangeArrowheads="1"/>
          </p:cNvSpPr>
          <p:nvPr/>
        </p:nvSpPr>
        <p:spPr bwMode="auto">
          <a:xfrm>
            <a:off x="547688" y="5403850"/>
            <a:ext cx="1550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Verdana" pitchFamily="34" charset="0"/>
              </a:rPr>
              <a:t>b’(b|z</a:t>
            </a:r>
            <a:r>
              <a:rPr lang="en-US" sz="2800" baseline="-25000">
                <a:latin typeface="Verdana" pitchFamily="34" charset="0"/>
              </a:rPr>
              <a:t>1</a:t>
            </a:r>
            <a:r>
              <a:rPr lang="en-US" sz="2800">
                <a:latin typeface="Verdana" pitchFamily="34" charset="0"/>
              </a:rPr>
              <a:t>)</a:t>
            </a:r>
          </a:p>
        </p:txBody>
      </p:sp>
      <p:sp>
        <p:nvSpPr>
          <p:cNvPr id="1959943" name="Text Box 7"/>
          <p:cNvSpPr txBox="1">
            <a:spLocks noChangeArrowheads="1"/>
          </p:cNvSpPr>
          <p:nvPr/>
        </p:nvSpPr>
        <p:spPr bwMode="auto">
          <a:xfrm>
            <a:off x="4103688" y="1392238"/>
            <a:ext cx="1127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Verdana" pitchFamily="34" charset="0"/>
              </a:rPr>
              <a:t>V</a:t>
            </a:r>
            <a:r>
              <a:rPr lang="en-US" sz="2800" baseline="-25000">
                <a:latin typeface="Verdana" pitchFamily="34" charset="0"/>
              </a:rPr>
              <a:t>1</a:t>
            </a:r>
            <a:r>
              <a:rPr lang="en-US" sz="2800">
                <a:latin typeface="Verdana" pitchFamily="34" charset="0"/>
              </a:rPr>
              <a:t>(b)</a:t>
            </a:r>
          </a:p>
        </p:txBody>
      </p:sp>
      <p:sp>
        <p:nvSpPr>
          <p:cNvPr id="1959944" name="Text Box 8"/>
          <p:cNvSpPr txBox="1">
            <a:spLocks noChangeArrowheads="1"/>
          </p:cNvSpPr>
          <p:nvPr/>
        </p:nvSpPr>
        <p:spPr bwMode="auto">
          <a:xfrm>
            <a:off x="3833813" y="6021388"/>
            <a:ext cx="1630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Verdana" pitchFamily="34" charset="0"/>
              </a:rPr>
              <a:t>V</a:t>
            </a:r>
            <a:r>
              <a:rPr lang="en-US" sz="2800" baseline="-25000">
                <a:latin typeface="Verdana" pitchFamily="34" charset="0"/>
              </a:rPr>
              <a:t>1</a:t>
            </a:r>
            <a:r>
              <a:rPr lang="en-US" sz="2800">
                <a:latin typeface="Verdana" pitchFamily="34" charset="0"/>
              </a:rPr>
              <a:t>(b|z</a:t>
            </a:r>
            <a:r>
              <a:rPr lang="en-US" sz="2800" baseline="-25000">
                <a:latin typeface="Verdana" pitchFamily="34" charset="0"/>
              </a:rPr>
              <a:t>1</a:t>
            </a:r>
            <a:r>
              <a:rPr lang="en-US" sz="2800">
                <a:latin typeface="Verdana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F8C35-EECF-4104-A460-00DE89D58690}" type="slidenum">
              <a:rPr lang="en-US"/>
              <a:pPr/>
              <a:t>31</a:t>
            </a:fld>
            <a:endParaRPr lang="en-US"/>
          </a:p>
        </p:txBody>
      </p:sp>
      <p:sp>
        <p:nvSpPr>
          <p:cNvPr id="196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Increasing the Time Horizon</a:t>
            </a:r>
            <a:endParaRPr lang="de-DE"/>
          </a:p>
        </p:txBody>
      </p:sp>
      <p:sp>
        <p:nvSpPr>
          <p:cNvPr id="196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413750" cy="31162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Assume the robot can make an observation before deciding on an action.  </a:t>
            </a:r>
          </a:p>
          <a:p>
            <a:pPr>
              <a:lnSpc>
                <a:spcPct val="80000"/>
              </a:lnSpc>
            </a:pPr>
            <a:r>
              <a:rPr lang="en-US" sz="2400"/>
              <a:t>Suppose the robot perceives </a:t>
            </a:r>
            <a:r>
              <a:rPr lang="en-US" sz="2400" i="1">
                <a:latin typeface="Times New Roman" pitchFamily="18" charset="0"/>
              </a:rPr>
              <a:t>z</a:t>
            </a:r>
            <a:r>
              <a:rPr lang="en-US" sz="2400" i="1" baseline="-25000">
                <a:latin typeface="Times New Roman" pitchFamily="18" charset="0"/>
              </a:rPr>
              <a:t>1</a:t>
            </a:r>
            <a:r>
              <a:rPr lang="en-US" sz="2400"/>
              <a:t> for which </a:t>
            </a:r>
            <a:br>
              <a:rPr lang="en-US" sz="2400"/>
            </a:br>
            <a:r>
              <a:rPr lang="en-US" sz="2400" i="1">
                <a:latin typeface="Times New Roman" pitchFamily="18" charset="0"/>
              </a:rPr>
              <a:t>p(z</a:t>
            </a:r>
            <a:r>
              <a:rPr lang="en-US" sz="2400" i="1" baseline="-25000">
                <a:latin typeface="Times New Roman" pitchFamily="18" charset="0"/>
              </a:rPr>
              <a:t>1</a:t>
            </a:r>
            <a:r>
              <a:rPr lang="en-US" sz="2400" i="1">
                <a:latin typeface="Times New Roman" pitchFamily="18" charset="0"/>
              </a:rPr>
              <a:t> | x</a:t>
            </a:r>
            <a:r>
              <a:rPr lang="en-US" sz="2400" i="1" baseline="-25000"/>
              <a:t>1</a:t>
            </a:r>
            <a:r>
              <a:rPr lang="en-US" sz="2400" i="1">
                <a:latin typeface="Times New Roman" pitchFamily="18" charset="0"/>
              </a:rPr>
              <a:t>)=0.7</a:t>
            </a:r>
            <a:r>
              <a:rPr lang="en-US" sz="2400"/>
              <a:t> and </a:t>
            </a:r>
            <a:r>
              <a:rPr lang="en-US" sz="2400" i="1">
                <a:latin typeface="Times New Roman" pitchFamily="18" charset="0"/>
              </a:rPr>
              <a:t>p(z</a:t>
            </a:r>
            <a:r>
              <a:rPr lang="en-US" sz="2400" i="1" baseline="-25000">
                <a:latin typeface="Times New Roman" pitchFamily="18" charset="0"/>
              </a:rPr>
              <a:t>1</a:t>
            </a:r>
            <a:r>
              <a:rPr lang="en-US" sz="2400" i="1">
                <a:latin typeface="Times New Roman" pitchFamily="18" charset="0"/>
              </a:rPr>
              <a:t>| x</a:t>
            </a:r>
            <a:r>
              <a:rPr lang="en-US" sz="2400" i="1" baseline="-25000"/>
              <a:t>2</a:t>
            </a:r>
            <a:r>
              <a:rPr lang="en-US" sz="2400" i="1">
                <a:latin typeface="Times New Roman" pitchFamily="18" charset="0"/>
              </a:rPr>
              <a:t>)=0.3</a:t>
            </a:r>
            <a:r>
              <a:rPr lang="en-US" sz="2400"/>
              <a:t>. </a:t>
            </a:r>
          </a:p>
          <a:p>
            <a:pPr>
              <a:lnSpc>
                <a:spcPct val="80000"/>
              </a:lnSpc>
            </a:pPr>
            <a:r>
              <a:rPr lang="en-US" sz="2400"/>
              <a:t>Given the observation </a:t>
            </a:r>
            <a:r>
              <a:rPr lang="en-US" sz="2400" i="1">
                <a:latin typeface="Times New Roman" pitchFamily="18" charset="0"/>
              </a:rPr>
              <a:t>z</a:t>
            </a:r>
            <a:r>
              <a:rPr lang="en-US" sz="2400" i="1" baseline="-25000">
                <a:latin typeface="Times New Roman" pitchFamily="18" charset="0"/>
              </a:rPr>
              <a:t>1</a:t>
            </a:r>
            <a:r>
              <a:rPr lang="en-US" sz="2400"/>
              <a:t> we update the belief using Bayes rule. </a:t>
            </a:r>
          </a:p>
          <a:p>
            <a:pPr>
              <a:lnSpc>
                <a:spcPct val="80000"/>
              </a:lnSpc>
            </a:pPr>
            <a:r>
              <a:rPr lang="en-US" sz="2400"/>
              <a:t>Thus </a:t>
            </a:r>
            <a:r>
              <a:rPr lang="en-US" sz="2400" i="1">
                <a:latin typeface="Times New Roman" pitchFamily="18" charset="0"/>
              </a:rPr>
              <a:t>V</a:t>
            </a:r>
            <a:r>
              <a:rPr lang="en-US" sz="2400" i="1" baseline="-25000">
                <a:latin typeface="Times New Roman" pitchFamily="18" charset="0"/>
              </a:rPr>
              <a:t>1</a:t>
            </a:r>
            <a:r>
              <a:rPr lang="en-US" sz="2400" i="1">
                <a:latin typeface="Times New Roman" pitchFamily="18" charset="0"/>
              </a:rPr>
              <a:t>(b |  z</a:t>
            </a:r>
            <a:r>
              <a:rPr lang="en-US" sz="2400" i="1" baseline="-25000"/>
              <a:t>1</a:t>
            </a:r>
            <a:r>
              <a:rPr lang="en-US" sz="2400" i="1">
                <a:latin typeface="Times New Roman" pitchFamily="18" charset="0"/>
              </a:rPr>
              <a:t>)</a:t>
            </a:r>
            <a:r>
              <a:rPr lang="en-US" sz="2400"/>
              <a:t> is given by </a:t>
            </a:r>
            <a:endParaRPr lang="de-DE" sz="2400"/>
          </a:p>
        </p:txBody>
      </p:sp>
      <p:pic>
        <p:nvPicPr>
          <p:cNvPr id="196198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3" y="4384675"/>
            <a:ext cx="7566025" cy="212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6B055-5E0E-41BF-9A1F-5019103684AB}" type="slidenum">
              <a:rPr lang="en-US"/>
              <a:pPr/>
              <a:t>32</a:t>
            </a:fld>
            <a:endParaRPr lang="en-US"/>
          </a:p>
        </p:txBody>
      </p:sp>
      <p:sp>
        <p:nvSpPr>
          <p:cNvPr id="196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Expected Value after Measuring</a:t>
            </a:r>
            <a:endParaRPr lang="de-DE"/>
          </a:p>
        </p:txBody>
      </p:sp>
      <p:sp>
        <p:nvSpPr>
          <p:cNvPr id="196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889" y="1295400"/>
            <a:ext cx="8910461" cy="1433513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Since we do not know in advance what the next measurement will be, we have to compute the expected belief</a:t>
            </a:r>
            <a:endParaRPr lang="de-DE" dirty="0">
              <a:solidFill>
                <a:srgbClr val="0000FF"/>
              </a:solidFill>
            </a:endParaRPr>
          </a:p>
        </p:txBody>
      </p:sp>
      <p:graphicFrame>
        <p:nvGraphicFramePr>
          <p:cNvPr id="1964036" name="Object 4"/>
          <p:cNvGraphicFramePr>
            <a:graphicFrameLocks noChangeAspect="1"/>
          </p:cNvGraphicFramePr>
          <p:nvPr/>
        </p:nvGraphicFramePr>
        <p:xfrm>
          <a:off x="1533525" y="2876550"/>
          <a:ext cx="5434013" cy="315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042" name="Equation" r:id="rId4" imgW="2361960" imgH="1371600" progId="Equation.3">
                  <p:embed/>
                </p:oleObj>
              </mc:Choice>
              <mc:Fallback>
                <p:oleObj name="Equation" r:id="rId4" imgW="2361960" imgH="1371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2876550"/>
                        <a:ext cx="5434013" cy="315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60DE2-9A25-422C-AD7F-4EBD594EFC29}" type="slidenum">
              <a:rPr lang="en-US"/>
              <a:pPr/>
              <a:t>33</a:t>
            </a:fld>
            <a:endParaRPr lang="en-US"/>
          </a:p>
        </p:txBody>
      </p:sp>
      <p:sp>
        <p:nvSpPr>
          <p:cNvPr id="196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Expected Value after Measuring</a:t>
            </a:r>
            <a:endParaRPr lang="de-DE"/>
          </a:p>
        </p:txBody>
      </p:sp>
      <p:sp>
        <p:nvSpPr>
          <p:cNvPr id="196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9156" y="1295400"/>
            <a:ext cx="8724194" cy="1433513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Since we do not know in advance what the next measurement will be, we have to compute the expected belief</a:t>
            </a:r>
            <a:endParaRPr lang="de-DE" dirty="0">
              <a:solidFill>
                <a:srgbClr val="0000FF"/>
              </a:solidFill>
            </a:endParaRPr>
          </a:p>
        </p:txBody>
      </p:sp>
      <p:pic>
        <p:nvPicPr>
          <p:cNvPr id="1966084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3086100"/>
            <a:ext cx="5808663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7E03A-7060-458E-B0A6-1FFB0976BFD1}" type="slidenum">
              <a:rPr lang="en-US"/>
              <a:pPr/>
              <a:t>34</a:t>
            </a:fld>
            <a:endParaRPr lang="en-US"/>
          </a:p>
        </p:txBody>
      </p:sp>
      <p:sp>
        <p:nvSpPr>
          <p:cNvPr id="196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Resulting Value Function</a:t>
            </a:r>
            <a:endParaRPr lang="de-DE"/>
          </a:p>
        </p:txBody>
      </p:sp>
      <p:sp>
        <p:nvSpPr>
          <p:cNvPr id="196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1295400"/>
            <a:ext cx="7877175" cy="111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FF"/>
                </a:solidFill>
              </a:rPr>
              <a:t>The four possible combinations yield the following function which then can be simplified and pruned. </a:t>
            </a:r>
            <a:endParaRPr lang="de-DE" sz="2400" dirty="0">
              <a:solidFill>
                <a:srgbClr val="0000FF"/>
              </a:solidFill>
            </a:endParaRPr>
          </a:p>
        </p:txBody>
      </p:sp>
      <p:pic>
        <p:nvPicPr>
          <p:cNvPr id="1968132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" y="3019425"/>
            <a:ext cx="8183563" cy="240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89270-7CEF-40FF-ADA1-C2BC99AB8587}" type="slidenum">
              <a:rPr lang="en-US"/>
              <a:pPr/>
              <a:t>35</a:t>
            </a:fld>
            <a:endParaRPr lang="en-US"/>
          </a:p>
        </p:txBody>
      </p:sp>
      <p:sp>
        <p:nvSpPr>
          <p:cNvPr id="197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Value Function</a:t>
            </a:r>
            <a:endParaRPr lang="de-DE"/>
          </a:p>
        </p:txBody>
      </p:sp>
      <p:sp>
        <p:nvSpPr>
          <p:cNvPr id="1970179" name="Text Box 3"/>
          <p:cNvSpPr txBox="1">
            <a:spLocks noChangeArrowheads="1"/>
          </p:cNvSpPr>
          <p:nvPr/>
        </p:nvSpPr>
        <p:spPr bwMode="auto">
          <a:xfrm>
            <a:off x="547688" y="5403850"/>
            <a:ext cx="1550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Verdana" pitchFamily="34" charset="0"/>
              </a:rPr>
              <a:t>b’(b|z</a:t>
            </a:r>
            <a:r>
              <a:rPr lang="en-US" sz="2800" baseline="-25000">
                <a:latin typeface="Verdana" pitchFamily="34" charset="0"/>
              </a:rPr>
              <a:t>1</a:t>
            </a:r>
            <a:r>
              <a:rPr lang="en-US" sz="2800">
                <a:latin typeface="Verdana" pitchFamily="34" charset="0"/>
              </a:rPr>
              <a:t>)</a:t>
            </a:r>
          </a:p>
        </p:txBody>
      </p:sp>
      <p:sp>
        <p:nvSpPr>
          <p:cNvPr id="1970180" name="Text Box 4"/>
          <p:cNvSpPr txBox="1">
            <a:spLocks noChangeArrowheads="1"/>
          </p:cNvSpPr>
          <p:nvPr/>
        </p:nvSpPr>
        <p:spPr bwMode="auto">
          <a:xfrm>
            <a:off x="3935413" y="1217613"/>
            <a:ext cx="26431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Verdana" pitchFamily="34" charset="0"/>
              </a:rPr>
              <a:t>p(z</a:t>
            </a:r>
            <a:r>
              <a:rPr lang="en-US" sz="2800" baseline="-25000">
                <a:latin typeface="Verdana" pitchFamily="34" charset="0"/>
              </a:rPr>
              <a:t>1</a:t>
            </a:r>
            <a:r>
              <a:rPr lang="en-US" sz="2800">
                <a:latin typeface="Verdana" pitchFamily="34" charset="0"/>
              </a:rPr>
              <a:t>) V</a:t>
            </a:r>
            <a:r>
              <a:rPr lang="en-US" sz="2800" baseline="-25000">
                <a:latin typeface="Verdana" pitchFamily="34" charset="0"/>
              </a:rPr>
              <a:t>1</a:t>
            </a:r>
            <a:r>
              <a:rPr lang="en-US" sz="2800">
                <a:latin typeface="Verdana" pitchFamily="34" charset="0"/>
              </a:rPr>
              <a:t>(b|z</a:t>
            </a:r>
            <a:r>
              <a:rPr lang="en-US" sz="2800" baseline="-25000">
                <a:latin typeface="Verdana" pitchFamily="34" charset="0"/>
              </a:rPr>
              <a:t>1</a:t>
            </a:r>
            <a:r>
              <a:rPr lang="en-US" sz="2800">
                <a:latin typeface="Verdana" pitchFamily="34" charset="0"/>
              </a:rPr>
              <a:t>)</a:t>
            </a:r>
          </a:p>
        </p:txBody>
      </p:sp>
      <p:pic>
        <p:nvPicPr>
          <p:cNvPr id="1970181" name="Picture 5" descr="pomdp-pic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4095750"/>
            <a:ext cx="3409950" cy="262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70182" name="Picture 6" descr="pomdp-pic5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150" y="2463800"/>
            <a:ext cx="3409950" cy="262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70183" name="Picture 7" descr="pomdp-pic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200150"/>
            <a:ext cx="3409950" cy="262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70184" name="Text Box 8"/>
          <p:cNvSpPr txBox="1">
            <a:spLocks noChangeArrowheads="1"/>
          </p:cNvSpPr>
          <p:nvPr/>
        </p:nvSpPr>
        <p:spPr bwMode="auto">
          <a:xfrm>
            <a:off x="3986213" y="6159500"/>
            <a:ext cx="26431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Verdana" pitchFamily="34" charset="0"/>
              </a:rPr>
              <a:t>p(z</a:t>
            </a:r>
            <a:r>
              <a:rPr lang="en-US" sz="2800" baseline="-25000">
                <a:latin typeface="Verdana" pitchFamily="34" charset="0"/>
              </a:rPr>
              <a:t>2</a:t>
            </a:r>
            <a:r>
              <a:rPr lang="en-US" sz="2800">
                <a:latin typeface="Verdana" pitchFamily="34" charset="0"/>
              </a:rPr>
              <a:t>) V</a:t>
            </a:r>
            <a:r>
              <a:rPr lang="en-US" sz="2800" baseline="-25000">
                <a:latin typeface="Verdana" pitchFamily="34" charset="0"/>
              </a:rPr>
              <a:t>2</a:t>
            </a:r>
            <a:r>
              <a:rPr lang="en-US" sz="2800">
                <a:latin typeface="Verdana" pitchFamily="34" charset="0"/>
              </a:rPr>
              <a:t>(b|z</a:t>
            </a:r>
            <a:r>
              <a:rPr lang="en-US" sz="2800" baseline="-25000">
                <a:latin typeface="Verdana" pitchFamily="34" charset="0"/>
              </a:rPr>
              <a:t>2</a:t>
            </a:r>
            <a:r>
              <a:rPr lang="en-US" sz="2800">
                <a:latin typeface="Verdana" pitchFamily="34" charset="0"/>
              </a:rPr>
              <a:t>)</a:t>
            </a:r>
          </a:p>
        </p:txBody>
      </p:sp>
      <p:sp>
        <p:nvSpPr>
          <p:cNvPr id="1970185" name="Text Box 9"/>
          <p:cNvSpPr txBox="1">
            <a:spLocks noChangeArrowheads="1"/>
          </p:cNvSpPr>
          <p:nvPr/>
        </p:nvSpPr>
        <p:spPr bwMode="auto">
          <a:xfrm>
            <a:off x="6500813" y="5280025"/>
            <a:ext cx="232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Verdana" pitchFamily="34" charset="0"/>
              </a:rPr>
              <a:t>\bar{V}</a:t>
            </a:r>
            <a:r>
              <a:rPr lang="en-US" sz="2800" baseline="-25000">
                <a:latin typeface="Verdana" pitchFamily="34" charset="0"/>
              </a:rPr>
              <a:t>1</a:t>
            </a:r>
            <a:r>
              <a:rPr lang="en-US" sz="2800">
                <a:latin typeface="Verdana" pitchFamily="34" charset="0"/>
              </a:rPr>
              <a:t>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018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9EF08-461E-4972-A2BB-B2F1E8E82D4E}" type="slidenum">
              <a:rPr lang="en-US"/>
              <a:pPr/>
              <a:t>36</a:t>
            </a:fld>
            <a:endParaRPr lang="en-US"/>
          </a:p>
        </p:txBody>
      </p:sp>
      <p:sp>
        <p:nvSpPr>
          <p:cNvPr id="197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0089" y="59267"/>
            <a:ext cx="8424863" cy="641350"/>
          </a:xfrm>
        </p:spPr>
        <p:txBody>
          <a:bodyPr/>
          <a:lstStyle/>
          <a:p>
            <a:r>
              <a:rPr lang="en-US" dirty="0"/>
              <a:t>State Transitions (Prediction)</a:t>
            </a:r>
            <a:endParaRPr lang="de-DE" dirty="0"/>
          </a:p>
        </p:txBody>
      </p:sp>
      <p:sp>
        <p:nvSpPr>
          <p:cNvPr id="197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1" y="852488"/>
            <a:ext cx="8923866" cy="2498725"/>
          </a:xfrm>
        </p:spPr>
        <p:txBody>
          <a:bodyPr/>
          <a:lstStyle/>
          <a:p>
            <a:r>
              <a:rPr lang="en-US" sz="2400" dirty="0">
                <a:solidFill>
                  <a:srgbClr val="0000FF"/>
                </a:solidFill>
              </a:rPr>
              <a:t>When the agent selects 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US" sz="2400" i="1" baseline="-25000" dirty="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sz="2400" dirty="0">
                <a:solidFill>
                  <a:srgbClr val="0000FF"/>
                </a:solidFill>
              </a:rPr>
              <a:t> its state potentially changes.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When computing the value function, we have to take these potential state changes into account.</a:t>
            </a:r>
            <a:endParaRPr lang="de-DE" sz="2400" dirty="0">
              <a:solidFill>
                <a:srgbClr val="0000FF"/>
              </a:solidFill>
            </a:endParaRPr>
          </a:p>
        </p:txBody>
      </p:sp>
      <p:pic>
        <p:nvPicPr>
          <p:cNvPr id="197222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08" y="3422827"/>
            <a:ext cx="4402138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72229" name="Picture 5" descr="pomdp-pic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667" y="2952044"/>
            <a:ext cx="3893956" cy="312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E21A4-2DDA-43B5-A6CE-7AF6FC299802}" type="slidenum">
              <a:rPr lang="en-US"/>
              <a:pPr/>
              <a:t>37</a:t>
            </a:fld>
            <a:endParaRPr lang="en-US"/>
          </a:p>
        </p:txBody>
      </p:sp>
      <p:sp>
        <p:nvSpPr>
          <p:cNvPr id="197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81024" y="276360"/>
            <a:ext cx="8424863" cy="646331"/>
          </a:xfrm>
        </p:spPr>
        <p:txBody>
          <a:bodyPr/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Resulting Value Function after executing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u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3</a:t>
            </a:r>
            <a:endParaRPr lang="de-DE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7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8044" y="1500541"/>
            <a:ext cx="8704968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Taking the state transitions into account, we finally obtain.</a:t>
            </a:r>
          </a:p>
          <a:p>
            <a:pPr marL="0" indent="0">
              <a:buNone/>
            </a:pP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74276" name="Picture 4" descr="txp_fig"/>
          <p:cNvPicPr>
            <a:picLocks noChangeAspect="1" noChangeArrowheads="1"/>
          </p:cNvPicPr>
          <p:nvPr>
            <p:ph sz="half" idx="2"/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4075" y="5468938"/>
            <a:ext cx="6780213" cy="1109662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1974277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2847975"/>
            <a:ext cx="8183563" cy="240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3F618-9820-42D9-84E7-42485C3EDF2F}" type="slidenum">
              <a:rPr lang="en-US"/>
              <a:pPr/>
              <a:t>38</a:t>
            </a:fld>
            <a:endParaRPr lang="en-US"/>
          </a:p>
        </p:txBody>
      </p:sp>
      <p:sp>
        <p:nvSpPr>
          <p:cNvPr id="197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4178" y="-92956"/>
            <a:ext cx="8808685" cy="1190625"/>
          </a:xfrm>
        </p:spPr>
        <p:txBody>
          <a:bodyPr/>
          <a:lstStyle/>
          <a:p>
            <a:r>
              <a:rPr lang="en-US" dirty="0"/>
              <a:t>Value Function after executing </a:t>
            </a:r>
            <a:r>
              <a:rPr lang="en-US" i="1" dirty="0">
                <a:latin typeface="Times New Roman" pitchFamily="18" charset="0"/>
              </a:rPr>
              <a:t>u</a:t>
            </a:r>
            <a:r>
              <a:rPr lang="en-US" i="1" baseline="-25000" dirty="0">
                <a:latin typeface="Times New Roman" pitchFamily="18" charset="0"/>
              </a:rPr>
              <a:t>3</a:t>
            </a:r>
            <a:endParaRPr lang="de-DE" i="1" baseline="-25000" dirty="0">
              <a:latin typeface="Times New Roman" pitchFamily="18" charset="0"/>
            </a:endParaRPr>
          </a:p>
        </p:txBody>
      </p:sp>
      <p:pic>
        <p:nvPicPr>
          <p:cNvPr id="1976323" name="Picture 3" descr="pomdp-pic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90813"/>
            <a:ext cx="3027363" cy="242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76324" name="Picture 4" descr="pomdp-pic5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5" y="1492250"/>
            <a:ext cx="3151188" cy="242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76325" name="Picture 5" descr="pomdp-pic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213" y="4114800"/>
            <a:ext cx="3319462" cy="255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76326" name="Text Box 6"/>
          <p:cNvSpPr txBox="1">
            <a:spLocks noChangeArrowheads="1"/>
          </p:cNvSpPr>
          <p:nvPr/>
        </p:nvSpPr>
        <p:spPr bwMode="auto">
          <a:xfrm>
            <a:off x="2790825" y="1493838"/>
            <a:ext cx="23288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Verdana" pitchFamily="34" charset="0"/>
              </a:rPr>
              <a:t>\bar{V}</a:t>
            </a:r>
            <a:r>
              <a:rPr lang="en-US" sz="2800" baseline="-25000">
                <a:latin typeface="Verdana" pitchFamily="34" charset="0"/>
              </a:rPr>
              <a:t>1</a:t>
            </a:r>
            <a:r>
              <a:rPr lang="en-US" sz="2800">
                <a:latin typeface="Verdana" pitchFamily="34" charset="0"/>
              </a:rPr>
              <a:t>(b)</a:t>
            </a:r>
          </a:p>
        </p:txBody>
      </p:sp>
      <p:sp>
        <p:nvSpPr>
          <p:cNvPr id="1976327" name="Text Box 7"/>
          <p:cNvSpPr txBox="1">
            <a:spLocks noChangeArrowheads="1"/>
          </p:cNvSpPr>
          <p:nvPr/>
        </p:nvSpPr>
        <p:spPr bwMode="auto">
          <a:xfrm>
            <a:off x="2236788" y="5956300"/>
            <a:ext cx="287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Verdana" pitchFamily="34" charset="0"/>
              </a:rPr>
              <a:t>\bar{V}</a:t>
            </a:r>
            <a:r>
              <a:rPr lang="en-US" sz="2800" baseline="-25000">
                <a:latin typeface="Verdana" pitchFamily="34" charset="0"/>
              </a:rPr>
              <a:t>1</a:t>
            </a:r>
            <a:r>
              <a:rPr lang="en-US" sz="2800">
                <a:latin typeface="Verdana" pitchFamily="34" charset="0"/>
              </a:rPr>
              <a:t>(b|u</a:t>
            </a:r>
            <a:r>
              <a:rPr lang="en-US" sz="2800" baseline="-25000">
                <a:latin typeface="Verdana" pitchFamily="34" charset="0"/>
              </a:rPr>
              <a:t>3</a:t>
            </a:r>
            <a:r>
              <a:rPr lang="en-US" sz="2800">
                <a:latin typeface="Verdana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6B714-2843-4202-8FD2-EEA03BE0CE1F}" type="slidenum">
              <a:rPr lang="en-US"/>
              <a:pPr/>
              <a:t>39</a:t>
            </a:fld>
            <a:endParaRPr lang="en-US"/>
          </a:p>
        </p:txBody>
      </p:sp>
      <p:sp>
        <p:nvSpPr>
          <p:cNvPr id="197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Value Function for T=2</a:t>
            </a:r>
            <a:endParaRPr lang="de-DE"/>
          </a:p>
        </p:txBody>
      </p:sp>
      <p:sp>
        <p:nvSpPr>
          <p:cNvPr id="197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0444" y="1295400"/>
            <a:ext cx="8573912" cy="4800600"/>
          </a:xfrm>
        </p:spPr>
        <p:txBody>
          <a:bodyPr/>
          <a:lstStyle/>
          <a:p>
            <a:r>
              <a:rPr lang="en-US" sz="2800" dirty="0">
                <a:solidFill>
                  <a:srgbClr val="0000FF"/>
                </a:solidFill>
              </a:rPr>
              <a:t>Taking into account that the agent can either directly perform 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US" sz="2800" i="1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or 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US" sz="2800" i="1" baseline="-25000" dirty="0">
                <a:solidFill>
                  <a:srgbClr val="0000FF"/>
                </a:solidFill>
              </a:rPr>
              <a:t>2</a:t>
            </a:r>
            <a:r>
              <a:rPr lang="en-US" sz="2800" dirty="0">
                <a:solidFill>
                  <a:srgbClr val="0000FF"/>
                </a:solidFill>
              </a:rPr>
              <a:t> or first 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US" sz="2800" i="1" baseline="-25000" dirty="0">
                <a:solidFill>
                  <a:srgbClr val="0000FF"/>
                </a:solidFill>
              </a:rPr>
              <a:t>3</a:t>
            </a:r>
            <a:r>
              <a:rPr lang="en-US" sz="2800" dirty="0">
                <a:solidFill>
                  <a:srgbClr val="0000FF"/>
                </a:solidFill>
              </a:rPr>
              <a:t> and then 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US" sz="2800" i="1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or 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US" sz="2800" i="1" baseline="-25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800" dirty="0">
                <a:solidFill>
                  <a:srgbClr val="0000FF"/>
                </a:solidFill>
              </a:rPr>
              <a:t>, we obtain (after pruning)</a:t>
            </a:r>
            <a:endParaRPr lang="de-DE" sz="2800" dirty="0">
              <a:solidFill>
                <a:srgbClr val="0000FF"/>
              </a:solidFill>
            </a:endParaRPr>
          </a:p>
          <a:p>
            <a:endParaRPr lang="de-DE" sz="2800" dirty="0"/>
          </a:p>
        </p:txBody>
      </p:sp>
      <p:pic>
        <p:nvPicPr>
          <p:cNvPr id="1978372" name="Picture 4" descr="txp_fig"/>
          <p:cNvPicPr>
            <a:picLocks noChangeAspect="1" noChangeArrowheads="1"/>
          </p:cNvPicPr>
          <p:nvPr>
            <p:ph sz="half" idx="2"/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7913" y="3619500"/>
            <a:ext cx="7429500" cy="1262063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5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6687" y="174977"/>
            <a:ext cx="8909579" cy="685800"/>
          </a:xfrm>
          <a:noFill/>
        </p:spPr>
        <p:txBody>
          <a:bodyPr/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Partially-Observable MDPs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625091" name="Group 3"/>
          <p:cNvGrpSpPr>
            <a:grpSpLocks/>
          </p:cNvGrpSpPr>
          <p:nvPr/>
        </p:nvGrpSpPr>
        <p:grpSpPr bwMode="auto">
          <a:xfrm>
            <a:off x="3638550" y="3341500"/>
            <a:ext cx="2133600" cy="1501775"/>
            <a:chOff x="2544" y="2064"/>
            <a:chExt cx="1344" cy="946"/>
          </a:xfrm>
          <a:solidFill>
            <a:srgbClr val="7030A0"/>
          </a:solidFill>
        </p:grpSpPr>
        <p:sp>
          <p:nvSpPr>
            <p:cNvPr id="1625092" name="AutoShape 4"/>
            <p:cNvSpPr>
              <a:spLocks noChangeArrowheads="1"/>
            </p:cNvSpPr>
            <p:nvPr/>
          </p:nvSpPr>
          <p:spPr bwMode="auto">
            <a:xfrm>
              <a:off x="2544" y="2064"/>
              <a:ext cx="1344" cy="768"/>
            </a:xfrm>
            <a:prstGeom prst="cloudCallout">
              <a:avLst>
                <a:gd name="adj1" fmla="val -10269"/>
                <a:gd name="adj2" fmla="val 64972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0"/>
                </a:spcBef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625093" name="Rectangle 5"/>
            <p:cNvSpPr>
              <a:spLocks noChangeArrowheads="1"/>
            </p:cNvSpPr>
            <p:nvPr/>
          </p:nvSpPr>
          <p:spPr bwMode="auto">
            <a:xfrm>
              <a:off x="2688" y="2256"/>
              <a:ext cx="1104" cy="7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en-US" sz="2400" b="1" i="1">
                  <a:solidFill>
                    <a:schemeClr val="bg1"/>
                  </a:solidFill>
                  <a:latin typeface="Arial" pitchFamily="34" charset="0"/>
                </a:rPr>
                <a:t>What action next?</a:t>
              </a:r>
              <a:r>
                <a:rPr lang="en-US" sz="2400" b="1">
                  <a:solidFill>
                    <a:schemeClr val="bg1"/>
                  </a:solidFill>
                  <a:latin typeface="Arial" pitchFamily="34" charset="0"/>
                </a:rPr>
                <a:t>  </a:t>
              </a:r>
            </a:p>
          </p:txBody>
        </p:sp>
      </p:grpSp>
      <p:graphicFrame>
        <p:nvGraphicFramePr>
          <p:cNvPr id="16250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007367"/>
              </p:ext>
            </p:extLst>
          </p:nvPr>
        </p:nvGraphicFramePr>
        <p:xfrm>
          <a:off x="3429000" y="4675000"/>
          <a:ext cx="1657350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415" name="Photo Editor Photo" r:id="rId5" imgW="1657581" imgH="2095793" progId="MSPhotoEd.3">
                  <p:embed/>
                </p:oleObj>
              </mc:Choice>
              <mc:Fallback>
                <p:oleObj name="Photo Editor Photo" r:id="rId5" imgW="1657581" imgH="2095793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675000"/>
                        <a:ext cx="1657350" cy="209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25095" name="AutoShape 7"/>
          <p:cNvCxnSpPr>
            <a:cxnSpLocks noChangeShapeType="1"/>
            <a:stCxn id="1625101" idx="1"/>
          </p:cNvCxnSpPr>
          <p:nvPr/>
        </p:nvCxnSpPr>
        <p:spPr bwMode="auto">
          <a:xfrm rot="10800000" flipH="1" flipV="1">
            <a:off x="2667000" y="2122300"/>
            <a:ext cx="457200" cy="4419600"/>
          </a:xfrm>
          <a:prstGeom prst="bentConnector4">
            <a:avLst>
              <a:gd name="adj1" fmla="val -141281"/>
              <a:gd name="adj2" fmla="val 99995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25096" name="Text Box 8"/>
          <p:cNvSpPr txBox="1">
            <a:spLocks noChangeArrowheads="1"/>
          </p:cNvSpPr>
          <p:nvPr/>
        </p:nvSpPr>
        <p:spPr bwMode="auto">
          <a:xfrm>
            <a:off x="2030213" y="6084700"/>
            <a:ext cx="14248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sz="2800" i="1" dirty="0"/>
              <a:t>Percepts</a:t>
            </a:r>
          </a:p>
        </p:txBody>
      </p:sp>
      <p:sp>
        <p:nvSpPr>
          <p:cNvPr id="1625097" name="Text Box 9"/>
          <p:cNvSpPr txBox="1">
            <a:spLocks noChangeArrowheads="1"/>
          </p:cNvSpPr>
          <p:nvPr/>
        </p:nvSpPr>
        <p:spPr bwMode="auto">
          <a:xfrm>
            <a:off x="5631226" y="6084700"/>
            <a:ext cx="12602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sz="2800" i="1" dirty="0"/>
              <a:t>Actions</a:t>
            </a:r>
          </a:p>
        </p:txBody>
      </p:sp>
      <p:sp>
        <p:nvSpPr>
          <p:cNvPr id="1625098" name="Line 10"/>
          <p:cNvSpPr>
            <a:spLocks noChangeShapeType="1"/>
          </p:cNvSpPr>
          <p:nvPr/>
        </p:nvSpPr>
        <p:spPr bwMode="auto">
          <a:xfrm>
            <a:off x="5486400" y="65419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1625099" name="Line 11"/>
          <p:cNvSpPr>
            <a:spLocks noChangeShapeType="1"/>
          </p:cNvSpPr>
          <p:nvPr/>
        </p:nvSpPr>
        <p:spPr bwMode="auto">
          <a:xfrm flipV="1">
            <a:off x="6858000" y="2122300"/>
            <a:ext cx="0" cy="441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1625100" name="Line 12"/>
          <p:cNvSpPr>
            <a:spLocks noChangeShapeType="1"/>
          </p:cNvSpPr>
          <p:nvPr/>
        </p:nvSpPr>
        <p:spPr bwMode="auto">
          <a:xfrm flipH="1">
            <a:off x="6019800" y="21223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1625101" name="Rectangle 13"/>
          <p:cNvSpPr>
            <a:spLocks noChangeArrowheads="1"/>
          </p:cNvSpPr>
          <p:nvPr/>
        </p:nvSpPr>
        <p:spPr bwMode="auto">
          <a:xfrm>
            <a:off x="2667000" y="1436500"/>
            <a:ext cx="3352800" cy="1371600"/>
          </a:xfrm>
          <a:prstGeom prst="rect">
            <a:avLst/>
          </a:prstGeom>
          <a:solidFill>
            <a:srgbClr val="7030A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3200" i="1">
                <a:solidFill>
                  <a:schemeClr val="bg1"/>
                </a:solidFill>
                <a:latin typeface="Times New Roman" pitchFamily="18" charset="0"/>
              </a:rPr>
              <a:t>Environment</a:t>
            </a:r>
          </a:p>
        </p:txBody>
      </p:sp>
      <p:sp>
        <p:nvSpPr>
          <p:cNvPr id="1625102" name="Rectangle 14"/>
          <p:cNvSpPr>
            <a:spLocks noChangeArrowheads="1"/>
          </p:cNvSpPr>
          <p:nvPr/>
        </p:nvSpPr>
        <p:spPr bwMode="auto">
          <a:xfrm>
            <a:off x="2939875" y="931332"/>
            <a:ext cx="1021114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Static</a:t>
            </a:r>
          </a:p>
        </p:txBody>
      </p:sp>
      <p:sp>
        <p:nvSpPr>
          <p:cNvPr id="1625104" name="Rectangle 16"/>
          <p:cNvSpPr>
            <a:spLocks noChangeArrowheads="1"/>
          </p:cNvSpPr>
          <p:nvPr/>
        </p:nvSpPr>
        <p:spPr bwMode="auto">
          <a:xfrm>
            <a:off x="-109007" y="2731900"/>
            <a:ext cx="2241000" cy="951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</a:rPr>
              <a:t>Partially </a:t>
            </a:r>
            <a:endParaRPr lang="en-US" b="1" dirty="0">
              <a:solidFill>
                <a:srgbClr val="FF0000"/>
              </a:solidFill>
              <a:latin typeface="Arial" pitchFamily="34" charset="0"/>
            </a:endParaRP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</a:rPr>
              <a:t>Observable </a:t>
            </a:r>
          </a:p>
        </p:txBody>
      </p:sp>
      <p:sp>
        <p:nvSpPr>
          <p:cNvPr id="1625105" name="Rectangle 17"/>
          <p:cNvSpPr>
            <a:spLocks noChangeArrowheads="1"/>
          </p:cNvSpPr>
          <p:nvPr/>
        </p:nvSpPr>
        <p:spPr bwMode="auto">
          <a:xfrm>
            <a:off x="346011" y="4929000"/>
            <a:ext cx="1162179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</a:rPr>
              <a:t>Noisy</a:t>
            </a:r>
            <a:endParaRPr lang="en-US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625106" name="Rectangle 18"/>
          <p:cNvSpPr>
            <a:spLocks noChangeArrowheads="1"/>
          </p:cNvSpPr>
          <p:nvPr/>
        </p:nvSpPr>
        <p:spPr bwMode="auto">
          <a:xfrm>
            <a:off x="6926173" y="4327338"/>
            <a:ext cx="1824218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Stochastic </a:t>
            </a:r>
          </a:p>
        </p:txBody>
      </p:sp>
      <p:sp>
        <p:nvSpPr>
          <p:cNvPr id="1625109" name="Rectangle 14"/>
          <p:cNvSpPr>
            <a:spLocks noChangeArrowheads="1"/>
          </p:cNvSpPr>
          <p:nvPr/>
        </p:nvSpPr>
        <p:spPr bwMode="auto">
          <a:xfrm>
            <a:off x="3812688" y="931332"/>
            <a:ext cx="2234588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Unpredictable</a:t>
            </a:r>
          </a:p>
        </p:txBody>
      </p:sp>
      <p:sp>
        <p:nvSpPr>
          <p:cNvPr id="1625110" name="Rectangle 19"/>
          <p:cNvSpPr>
            <a:spLocks noChangeArrowheads="1"/>
          </p:cNvSpPr>
          <p:nvPr/>
        </p:nvSpPr>
        <p:spPr bwMode="auto">
          <a:xfrm>
            <a:off x="7047505" y="3349438"/>
            <a:ext cx="14863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Discrete 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9488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CF86B-FEFD-460E-A45C-C0D78E9AE00B}" type="slidenum">
              <a:rPr lang="en-US"/>
              <a:pPr/>
              <a:t>40</a:t>
            </a:fld>
            <a:endParaRPr lang="en-US"/>
          </a:p>
        </p:txBody>
      </p:sp>
      <p:sp>
        <p:nvSpPr>
          <p:cNvPr id="198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8913"/>
            <a:ext cx="8424863" cy="1190625"/>
          </a:xfrm>
        </p:spPr>
        <p:txBody>
          <a:bodyPr/>
          <a:lstStyle/>
          <a:p>
            <a:r>
              <a:rPr lang="en-US"/>
              <a:t>Graphical Representation </a:t>
            </a:r>
            <a:br>
              <a:rPr lang="en-US"/>
            </a:br>
            <a:r>
              <a:rPr lang="en-US"/>
              <a:t>of </a:t>
            </a:r>
            <a:r>
              <a:rPr lang="en-US" b="0" i="1">
                <a:latin typeface="Times New Roman" pitchFamily="18" charset="0"/>
              </a:rPr>
              <a:t>V</a:t>
            </a:r>
            <a:r>
              <a:rPr lang="en-US" b="0" i="1" baseline="-25000">
                <a:latin typeface="Times New Roman" pitchFamily="18" charset="0"/>
              </a:rPr>
              <a:t>2</a:t>
            </a:r>
            <a:r>
              <a:rPr lang="en-US" b="0" i="1">
                <a:latin typeface="Times New Roman" pitchFamily="18" charset="0"/>
              </a:rPr>
              <a:t>(b)</a:t>
            </a:r>
            <a:endParaRPr lang="de-DE" b="0" i="1">
              <a:latin typeface="Times New Roman" pitchFamily="18" charset="0"/>
            </a:endParaRPr>
          </a:p>
        </p:txBody>
      </p:sp>
      <p:pic>
        <p:nvPicPr>
          <p:cNvPr id="1980419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638300"/>
            <a:ext cx="6227763" cy="479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80420" name="Text Box 4"/>
          <p:cNvSpPr txBox="1">
            <a:spLocks noChangeArrowheads="1"/>
          </p:cNvSpPr>
          <p:nvPr/>
        </p:nvSpPr>
        <p:spPr bwMode="auto">
          <a:xfrm>
            <a:off x="2273300" y="1628775"/>
            <a:ext cx="169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i="1"/>
              <a:t>u</a:t>
            </a:r>
            <a:r>
              <a:rPr lang="en-US" i="1" baseline="-25000"/>
              <a:t>1</a:t>
            </a:r>
            <a:r>
              <a:rPr lang="en-US">
                <a:latin typeface="Verdana" pitchFamily="34" charset="0"/>
              </a:rPr>
              <a:t> optimal</a:t>
            </a:r>
            <a:endParaRPr lang="de-DE">
              <a:latin typeface="Verdana" pitchFamily="34" charset="0"/>
            </a:endParaRPr>
          </a:p>
        </p:txBody>
      </p:sp>
      <p:sp>
        <p:nvSpPr>
          <p:cNvPr id="1980421" name="Text Box 5"/>
          <p:cNvSpPr txBox="1">
            <a:spLocks noChangeArrowheads="1"/>
          </p:cNvSpPr>
          <p:nvPr/>
        </p:nvSpPr>
        <p:spPr bwMode="auto">
          <a:xfrm>
            <a:off x="4951413" y="1574800"/>
            <a:ext cx="169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i="1"/>
              <a:t>u</a:t>
            </a:r>
            <a:r>
              <a:rPr lang="en-US" i="1" baseline="-25000"/>
              <a:t>2</a:t>
            </a:r>
            <a:r>
              <a:rPr lang="en-US">
                <a:latin typeface="Verdana" pitchFamily="34" charset="0"/>
              </a:rPr>
              <a:t> optimal</a:t>
            </a:r>
            <a:endParaRPr lang="de-DE">
              <a:latin typeface="Verdana" pitchFamily="34" charset="0"/>
            </a:endParaRPr>
          </a:p>
        </p:txBody>
      </p:sp>
      <p:sp>
        <p:nvSpPr>
          <p:cNvPr id="1980422" name="Text Box 6"/>
          <p:cNvSpPr txBox="1">
            <a:spLocks noChangeArrowheads="1"/>
          </p:cNvSpPr>
          <p:nvPr/>
        </p:nvSpPr>
        <p:spPr bwMode="auto">
          <a:xfrm>
            <a:off x="3744913" y="2346325"/>
            <a:ext cx="1308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>
                <a:latin typeface="Verdana" pitchFamily="34" charset="0"/>
              </a:rPr>
              <a:t>unclear</a:t>
            </a:r>
            <a:endParaRPr lang="de-DE">
              <a:latin typeface="Verdana" pitchFamily="34" charset="0"/>
            </a:endParaRPr>
          </a:p>
        </p:txBody>
      </p:sp>
      <p:grpSp>
        <p:nvGrpSpPr>
          <p:cNvPr id="1980423" name="Group 7"/>
          <p:cNvGrpSpPr>
            <a:grpSpLocks/>
          </p:cNvGrpSpPr>
          <p:nvPr/>
        </p:nvGrpSpPr>
        <p:grpSpPr bwMode="auto">
          <a:xfrm>
            <a:off x="4818063" y="3013075"/>
            <a:ext cx="4325937" cy="2800350"/>
            <a:chOff x="3035" y="1898"/>
            <a:chExt cx="2725" cy="1764"/>
          </a:xfrm>
        </p:grpSpPr>
        <p:sp>
          <p:nvSpPr>
            <p:cNvPr id="1980424" name="Text Box 8"/>
            <p:cNvSpPr txBox="1">
              <a:spLocks noChangeArrowheads="1"/>
            </p:cNvSpPr>
            <p:nvPr/>
          </p:nvSpPr>
          <p:spPr bwMode="auto">
            <a:xfrm>
              <a:off x="3937" y="2528"/>
              <a:ext cx="1823" cy="1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429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Clr>
                  <a:schemeClr val="folHlink"/>
                </a:buClr>
                <a:buSzPct val="75000"/>
                <a:buFont typeface="Wingdings" pitchFamily="2" charset="2"/>
                <a:buNone/>
              </a:pPr>
              <a:r>
                <a:rPr lang="en-US" sz="2800" b="1">
                  <a:solidFill>
                    <a:schemeClr val="hlink"/>
                  </a:solidFill>
                  <a:latin typeface="Verdana" pitchFamily="34" charset="0"/>
                </a:rPr>
                <a:t>outcome of measuring is important here</a:t>
              </a:r>
              <a:endParaRPr lang="de-DE" sz="2800" b="1">
                <a:solidFill>
                  <a:schemeClr val="hlink"/>
                </a:solidFill>
                <a:latin typeface="Verdana" pitchFamily="34" charset="0"/>
              </a:endParaRPr>
            </a:p>
          </p:txBody>
        </p:sp>
        <p:sp>
          <p:nvSpPr>
            <p:cNvPr id="1980425" name="Line 9"/>
            <p:cNvSpPr>
              <a:spLocks noChangeShapeType="1"/>
            </p:cNvSpPr>
            <p:nvPr/>
          </p:nvSpPr>
          <p:spPr bwMode="auto">
            <a:xfrm flipH="1" flipV="1">
              <a:off x="3035" y="1898"/>
              <a:ext cx="909" cy="977"/>
            </a:xfrm>
            <a:prstGeom prst="line">
              <a:avLst/>
            </a:prstGeom>
            <a:noFill/>
            <a:ln w="1016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544F1-8459-4441-9E15-915E108CE2D1}" type="slidenum">
              <a:rPr lang="en-US"/>
              <a:pPr/>
              <a:t>41</a:t>
            </a:fld>
            <a:endParaRPr lang="en-US"/>
          </a:p>
        </p:txBody>
      </p:sp>
      <p:sp>
        <p:nvSpPr>
          <p:cNvPr id="198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3333" y="0"/>
            <a:ext cx="8424863" cy="641350"/>
          </a:xfrm>
        </p:spPr>
        <p:txBody>
          <a:bodyPr/>
          <a:lstStyle/>
          <a:p>
            <a:r>
              <a:rPr lang="en-US" dirty="0"/>
              <a:t>Deep Horizons and Pruning</a:t>
            </a:r>
            <a:endParaRPr lang="de-DE" b="0" i="1" dirty="0">
              <a:latin typeface="Times New Roman" pitchFamily="18" charset="0"/>
            </a:endParaRPr>
          </a:p>
        </p:txBody>
      </p:sp>
      <p:sp>
        <p:nvSpPr>
          <p:cNvPr id="198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556" y="764823"/>
            <a:ext cx="8887883" cy="2152650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We have now completed a full backup in belief space.</a:t>
            </a:r>
          </a:p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This process can be applied recursively. </a:t>
            </a:r>
          </a:p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The value functions for T=10 and T=20 are</a:t>
            </a:r>
            <a:endParaRPr lang="de-DE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8246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3694113"/>
            <a:ext cx="7772400" cy="279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087F1-2DF3-4B15-995A-DF64B6E69797}" type="slidenum">
              <a:rPr lang="en-US"/>
              <a:pPr/>
              <a:t>42</a:t>
            </a:fld>
            <a:endParaRPr lang="en-US"/>
          </a:p>
        </p:txBody>
      </p:sp>
      <p:sp>
        <p:nvSpPr>
          <p:cNvPr id="198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Deep Horizons and Pruning</a:t>
            </a:r>
            <a:endParaRPr lang="de-DE" b="0" i="1">
              <a:latin typeface="Times New Roman" pitchFamily="18" charset="0"/>
            </a:endParaRPr>
          </a:p>
        </p:txBody>
      </p:sp>
      <p:pic>
        <p:nvPicPr>
          <p:cNvPr id="1984515" name="Picture 3" descr="pomdp-pic5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3" y="3011488"/>
            <a:ext cx="2286000" cy="175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84516" name="Picture 4" descr="pomdp-pic0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63" y="5013325"/>
            <a:ext cx="2286000" cy="175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84517" name="Picture 5" descr="pomdp-pic4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" y="1227138"/>
            <a:ext cx="2286000" cy="175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84518" name="Picture 6" descr="pomdp-pic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763" y="4945063"/>
            <a:ext cx="2082800" cy="160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84519" name="Picture 7" descr="pomdp-pic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763" y="1320800"/>
            <a:ext cx="2082800" cy="160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84520" name="Picture 8" descr="pomdp-pic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150" y="3125788"/>
            <a:ext cx="2082800" cy="160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E51DF-9ED2-4600-B03C-A0FB2D37506C}" type="slidenum">
              <a:rPr lang="en-US"/>
              <a:pPr/>
              <a:t>43</a:t>
            </a:fld>
            <a:endParaRPr lang="en-US"/>
          </a:p>
        </p:txBody>
      </p:sp>
      <p:pic>
        <p:nvPicPr>
          <p:cNvPr id="19865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114300"/>
            <a:ext cx="5397500" cy="658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0DCBD-98DC-498C-A9AE-FC88B831A2C1}" type="slidenum">
              <a:rPr lang="en-US"/>
              <a:pPr/>
              <a:t>44</a:t>
            </a:fld>
            <a:endParaRPr lang="en-US"/>
          </a:p>
        </p:txBody>
      </p:sp>
      <p:sp>
        <p:nvSpPr>
          <p:cNvPr id="198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Pruning is Essential</a:t>
            </a:r>
            <a:endParaRPr lang="de-DE" b="0" i="1">
              <a:latin typeface="Times New Roman" pitchFamily="18" charset="0"/>
            </a:endParaRPr>
          </a:p>
        </p:txBody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95388"/>
            <a:ext cx="8413750" cy="5280025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sz="2400"/>
              <a:t>Each </a:t>
            </a:r>
            <a:r>
              <a:rPr lang="en-US" sz="2400" b="1">
                <a:solidFill>
                  <a:schemeClr val="hlink"/>
                </a:solidFill>
              </a:rPr>
              <a:t>update introduces additional linear components</a:t>
            </a:r>
            <a:r>
              <a:rPr lang="en-US" sz="2400"/>
              <a:t> to </a:t>
            </a:r>
            <a:r>
              <a:rPr lang="en-US" sz="2400" i="1">
                <a:latin typeface="Times New Roman" pitchFamily="18" charset="0"/>
              </a:rPr>
              <a:t>V</a:t>
            </a:r>
            <a:r>
              <a:rPr lang="en-US" sz="2400"/>
              <a:t>.</a:t>
            </a:r>
          </a:p>
          <a:p>
            <a:pPr>
              <a:spcBef>
                <a:spcPct val="30000"/>
              </a:spcBef>
            </a:pPr>
            <a:r>
              <a:rPr lang="en-US" sz="2400"/>
              <a:t>Each </a:t>
            </a:r>
            <a:r>
              <a:rPr lang="en-US" sz="2400" b="1">
                <a:solidFill>
                  <a:schemeClr val="hlink"/>
                </a:solidFill>
              </a:rPr>
              <a:t>measurement squares the number of linear components</a:t>
            </a:r>
            <a:r>
              <a:rPr lang="en-US" sz="2400"/>
              <a:t>. </a:t>
            </a:r>
          </a:p>
          <a:p>
            <a:pPr>
              <a:spcBef>
                <a:spcPct val="30000"/>
              </a:spcBef>
            </a:pPr>
            <a:r>
              <a:rPr lang="en-US" sz="2400"/>
              <a:t>Thus, an unpruned value function for T=20 includes more than 10</a:t>
            </a:r>
            <a:r>
              <a:rPr lang="en-US" sz="2400" baseline="30000"/>
              <a:t>547,864</a:t>
            </a:r>
            <a:r>
              <a:rPr lang="en-US" sz="2400"/>
              <a:t> linear functions.  </a:t>
            </a:r>
          </a:p>
          <a:p>
            <a:pPr>
              <a:spcBef>
                <a:spcPct val="30000"/>
              </a:spcBef>
            </a:pPr>
            <a:r>
              <a:rPr lang="en-US" sz="2400"/>
              <a:t>At T=30 we have 10</a:t>
            </a:r>
            <a:r>
              <a:rPr lang="en-US" sz="2400" baseline="30000"/>
              <a:t>561,012,337</a:t>
            </a:r>
            <a:r>
              <a:rPr lang="en-US" sz="2400"/>
              <a:t> linear functions.</a:t>
            </a:r>
          </a:p>
          <a:p>
            <a:pPr>
              <a:spcBef>
                <a:spcPct val="30000"/>
              </a:spcBef>
            </a:pPr>
            <a:r>
              <a:rPr lang="en-US" sz="2400"/>
              <a:t>The pruned value functions at T=20, in comparison, contains only 12 linear components.</a:t>
            </a:r>
          </a:p>
          <a:p>
            <a:pPr>
              <a:spcBef>
                <a:spcPct val="30000"/>
              </a:spcBef>
            </a:pPr>
            <a:r>
              <a:rPr lang="en-US" sz="2400"/>
              <a:t>The combinatorial explosion of linear components in the value function are the major reason why </a:t>
            </a:r>
            <a:r>
              <a:rPr lang="en-US" sz="2400" b="1">
                <a:solidFill>
                  <a:schemeClr val="hlink"/>
                </a:solidFill>
              </a:rPr>
              <a:t>POMDPs are impractical for most applications</a:t>
            </a:r>
            <a:r>
              <a:rPr lang="en-US" sz="2400"/>
              <a:t>.</a:t>
            </a:r>
            <a:endParaRPr lang="de-D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74A93-3C5C-4187-A880-A077D43F0BBB}" type="slidenum">
              <a:rPr lang="en-US"/>
              <a:pPr/>
              <a:t>45</a:t>
            </a:fld>
            <a:endParaRPr lang="en-US"/>
          </a:p>
        </p:txBody>
      </p:sp>
      <p:sp>
        <p:nvSpPr>
          <p:cNvPr id="199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POMDP Summary</a:t>
            </a:r>
            <a:endParaRPr lang="de-DE"/>
          </a:p>
        </p:txBody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41644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alibri" pitchFamily="34" charset="0"/>
                <a:cs typeface="Calibri" pitchFamily="34" charset="0"/>
              </a:rPr>
              <a:t>POMDPs compute the optimal action in partially observable, stochastic domains.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pitchFamily="34" charset="0"/>
                <a:cs typeface="Calibri" pitchFamily="34" charset="0"/>
              </a:rPr>
              <a:t>For finite horizon problems, the resulting value functions are piecewise linear and convex. 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pitchFamily="34" charset="0"/>
                <a:cs typeface="Calibri" pitchFamily="34" charset="0"/>
              </a:rPr>
              <a:t>In each iteration the number of linear constraints grows exponentially.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pitchFamily="34" charset="0"/>
                <a:cs typeface="Calibri" pitchFamily="34" charset="0"/>
              </a:rPr>
              <a:t>POMDPs so far have only been applied successfully to very small state spaces with small numbers of possible observations and actions. 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56366-DFF7-41C1-BA7E-6E718A98C24B}" type="slidenum">
              <a:rPr lang="en-US"/>
              <a:pPr/>
              <a:t>46</a:t>
            </a:fld>
            <a:endParaRPr lang="en-US"/>
          </a:p>
        </p:txBody>
      </p:sp>
      <p:sp>
        <p:nvSpPr>
          <p:cNvPr id="199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POMDP Approximations</a:t>
            </a:r>
            <a:endParaRPr lang="de-DE"/>
          </a:p>
        </p:txBody>
      </p:sp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64488" cy="4800600"/>
          </a:xfrm>
        </p:spPr>
        <p:txBody>
          <a:bodyPr/>
          <a:lstStyle/>
          <a:p>
            <a:r>
              <a:rPr lang="en-US"/>
              <a:t>Point-based value iteration</a:t>
            </a:r>
          </a:p>
          <a:p>
            <a:endParaRPr lang="en-US"/>
          </a:p>
          <a:p>
            <a:r>
              <a:rPr lang="en-US"/>
              <a:t>QMDPs</a:t>
            </a:r>
          </a:p>
          <a:p>
            <a:endParaRPr lang="en-US"/>
          </a:p>
          <a:p>
            <a:r>
              <a:rPr lang="en-US"/>
              <a:t>AMDPs</a:t>
            </a:r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70840-3FBA-4D99-9FED-516533D6F626}" type="slidenum">
              <a:rPr lang="en-US"/>
              <a:pPr/>
              <a:t>47</a:t>
            </a:fld>
            <a:endParaRPr lang="en-US"/>
          </a:p>
        </p:txBody>
      </p:sp>
      <p:sp>
        <p:nvSpPr>
          <p:cNvPr id="199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Point-based Value Iteration</a:t>
            </a:r>
            <a:endParaRPr lang="de-DE" b="0" i="1">
              <a:latin typeface="Times New Roman" pitchFamily="18" charset="0"/>
            </a:endParaRPr>
          </a:p>
        </p:txBody>
      </p:sp>
      <p:sp>
        <p:nvSpPr>
          <p:cNvPr id="199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413750" cy="4829175"/>
          </a:xfrm>
        </p:spPr>
        <p:txBody>
          <a:bodyPr/>
          <a:lstStyle/>
          <a:p>
            <a:r>
              <a:rPr lang="en-US"/>
              <a:t>Maintains a set of example beliefs</a:t>
            </a:r>
          </a:p>
          <a:p>
            <a:endParaRPr lang="en-US"/>
          </a:p>
          <a:p>
            <a:r>
              <a:rPr lang="en-US"/>
              <a:t>Only considers constraints that maximize value function for at least one of the examples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FC6C5-314D-43CE-A1CE-1C006F2818EB}" type="slidenum">
              <a:rPr lang="en-US"/>
              <a:pPr/>
              <a:t>48</a:t>
            </a:fld>
            <a:endParaRPr lang="en-US"/>
          </a:p>
        </p:txBody>
      </p:sp>
      <p:sp>
        <p:nvSpPr>
          <p:cNvPr id="199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Point-based Value Iteration</a:t>
            </a:r>
            <a:endParaRPr lang="de-DE" b="0" i="1">
              <a:latin typeface="Times New Roman" pitchFamily="18" charset="0"/>
            </a:endParaRPr>
          </a:p>
        </p:txBody>
      </p:sp>
      <p:pic>
        <p:nvPicPr>
          <p:cNvPr id="1996803" name="Picture 3" descr="pomdp-pic100cle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219325"/>
            <a:ext cx="4241800" cy="33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6804" name="Picture 4" descr="pomdp-pic1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57425"/>
            <a:ext cx="4241800" cy="33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96805" name="Text Box 5"/>
          <p:cNvSpPr txBox="1">
            <a:spLocks noChangeArrowheads="1"/>
          </p:cNvSpPr>
          <p:nvPr/>
        </p:nvSpPr>
        <p:spPr bwMode="auto">
          <a:xfrm>
            <a:off x="669925" y="5743575"/>
            <a:ext cx="679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Verdana" pitchFamily="34" charset="0"/>
              </a:rPr>
              <a:t>Exact value function                 PBVI</a:t>
            </a:r>
          </a:p>
        </p:txBody>
      </p:sp>
      <p:sp>
        <p:nvSpPr>
          <p:cNvPr id="1996806" name="Text Box 6"/>
          <p:cNvSpPr txBox="1">
            <a:spLocks noChangeArrowheads="1"/>
          </p:cNvSpPr>
          <p:nvPr/>
        </p:nvSpPr>
        <p:spPr bwMode="auto">
          <a:xfrm>
            <a:off x="622300" y="1362075"/>
            <a:ext cx="4630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800">
                <a:latin typeface="Verdana" pitchFamily="34" charset="0"/>
              </a:rPr>
              <a:t>Value functions for T=30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951B1-BE1B-4C96-B1CE-4DB2B62E724F}" type="slidenum">
              <a:rPr lang="en-US"/>
              <a:pPr/>
              <a:t>49</a:t>
            </a:fld>
            <a:endParaRPr lang="en-US"/>
          </a:p>
        </p:txBody>
      </p:sp>
      <p:sp>
        <p:nvSpPr>
          <p:cNvPr id="200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QMDPs</a:t>
            </a:r>
            <a:endParaRPr lang="de-DE"/>
          </a:p>
        </p:txBody>
      </p:sp>
      <p:sp>
        <p:nvSpPr>
          <p:cNvPr id="20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1281113"/>
            <a:ext cx="7978775" cy="2754312"/>
          </a:xfrm>
        </p:spPr>
        <p:txBody>
          <a:bodyPr/>
          <a:lstStyle/>
          <a:p>
            <a:r>
              <a:rPr lang="de-DE"/>
              <a:t>QMDPs only consider state uncertainty in the first step</a:t>
            </a:r>
          </a:p>
          <a:p>
            <a:endParaRPr lang="de-DE"/>
          </a:p>
          <a:p>
            <a:r>
              <a:rPr lang="de-DE"/>
              <a:t>After that, the world becomes fully observable.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64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Markov Decision Process (MDP)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371600"/>
            <a:ext cx="5791200" cy="43434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msy10" charset="0"/>
              </a:rPr>
              <a:t>S</a:t>
            </a:r>
            <a:r>
              <a:rPr lang="en-US" dirty="0">
                <a:solidFill>
                  <a:schemeClr val="accent2"/>
                </a:solidFill>
                <a:latin typeface="Garamond" pitchFamily="18" charset="0"/>
              </a:rPr>
              <a:t>:</a:t>
            </a:r>
            <a:r>
              <a:rPr lang="en-US" dirty="0"/>
              <a:t> </a:t>
            </a:r>
            <a:r>
              <a:rPr lang="en-US" dirty="0" smtClean="0"/>
              <a:t>  	  set </a:t>
            </a:r>
            <a:r>
              <a:rPr lang="en-US" dirty="0"/>
              <a:t>of states</a:t>
            </a:r>
          </a:p>
          <a:p>
            <a:r>
              <a:rPr lang="en-US" dirty="0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msy10" charset="0"/>
              </a:rPr>
              <a:t>A</a:t>
            </a:r>
            <a:r>
              <a:rPr lang="en-US" dirty="0">
                <a:solidFill>
                  <a:schemeClr val="accent2"/>
                </a:solidFill>
                <a:latin typeface="Garamond" pitchFamily="18" charset="0"/>
              </a:rPr>
              <a:t>:</a:t>
            </a:r>
            <a:r>
              <a:rPr lang="en-US" dirty="0"/>
              <a:t> </a:t>
            </a:r>
            <a:r>
              <a:rPr lang="en-US" dirty="0" smtClean="0"/>
              <a:t>		  set </a:t>
            </a:r>
            <a:r>
              <a:rPr lang="en-US" dirty="0"/>
              <a:t>of actions</a:t>
            </a:r>
          </a:p>
          <a:p>
            <a:r>
              <a:rPr lang="en-US" dirty="0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msy10" charset="0"/>
              </a:rPr>
              <a:t>P</a:t>
            </a:r>
            <a:r>
              <a:rPr lang="en-US" dirty="0" err="1">
                <a:solidFill>
                  <a:schemeClr val="accent2"/>
                </a:solidFill>
              </a:rPr>
              <a:t>r</a:t>
            </a:r>
            <a:r>
              <a:rPr lang="en-US" dirty="0">
                <a:solidFill>
                  <a:schemeClr val="accent2"/>
                </a:solidFill>
              </a:rPr>
              <a:t>(s’|</a:t>
            </a:r>
            <a:r>
              <a:rPr lang="en-US" dirty="0" err="1">
                <a:solidFill>
                  <a:schemeClr val="accent2"/>
                </a:solidFill>
              </a:rPr>
              <a:t>s,a</a:t>
            </a:r>
            <a:r>
              <a:rPr lang="en-US" dirty="0">
                <a:solidFill>
                  <a:schemeClr val="accent2"/>
                </a:solidFill>
              </a:rPr>
              <a:t>):</a:t>
            </a:r>
            <a:r>
              <a:rPr lang="en-US" dirty="0"/>
              <a:t> transition model</a:t>
            </a:r>
          </a:p>
          <a:p>
            <a:r>
              <a:rPr lang="en-US" dirty="0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msy10" charset="0"/>
              </a:rPr>
              <a:t>R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dirty="0" err="1">
                <a:solidFill>
                  <a:schemeClr val="accent2"/>
                </a:solidFill>
              </a:rPr>
              <a:t>s,a,s</a:t>
            </a:r>
            <a:r>
              <a:rPr lang="en-US" dirty="0">
                <a:solidFill>
                  <a:schemeClr val="accent2"/>
                </a:solidFill>
              </a:rPr>
              <a:t>’):</a:t>
            </a:r>
            <a:r>
              <a:rPr lang="en-US" dirty="0"/>
              <a:t> 	</a:t>
            </a:r>
            <a:r>
              <a:rPr lang="en-US" dirty="0" smtClean="0"/>
              <a:t>  reward </a:t>
            </a:r>
            <a:r>
              <a:rPr lang="en-US" dirty="0"/>
              <a:t>model</a:t>
            </a:r>
          </a:p>
          <a:p>
            <a:r>
              <a:rPr lang="en-US" b="1" dirty="0" smtClean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</a:t>
            </a:r>
            <a:r>
              <a:rPr lang="en-US" dirty="0">
                <a:solidFill>
                  <a:schemeClr val="accent2"/>
                </a:solidFill>
                <a:latin typeface="Garamond" pitchFamily="18" charset="0"/>
              </a:rPr>
              <a:t>:</a:t>
            </a:r>
            <a:r>
              <a:rPr lang="en-US" dirty="0"/>
              <a:t> </a:t>
            </a:r>
            <a:r>
              <a:rPr lang="en-US" dirty="0" smtClean="0"/>
              <a:t>		  discount </a:t>
            </a:r>
            <a:r>
              <a:rPr lang="en-US" dirty="0"/>
              <a:t>factor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</a:t>
            </a:r>
            <a:r>
              <a:rPr lang="en-US" baseline="-25000" dirty="0" smtClean="0">
                <a:solidFill>
                  <a:schemeClr val="accent2"/>
                </a:solidFill>
              </a:rPr>
              <a:t>0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		  start state</a:t>
            </a:r>
            <a:endParaRPr lang="en-US" dirty="0"/>
          </a:p>
        </p:txBody>
      </p:sp>
      <p:sp>
        <p:nvSpPr>
          <p:cNvPr id="1726468" name="AutoShape 4"/>
          <p:cNvSpPr>
            <a:spLocks noChangeArrowheads="1"/>
          </p:cNvSpPr>
          <p:nvPr/>
        </p:nvSpPr>
        <p:spPr bwMode="auto">
          <a:xfrm>
            <a:off x="381000" y="1219200"/>
            <a:ext cx="5029200" cy="344487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4B9E-892F-4C90-A3B8-CD29ECF03A35}" type="slidenum">
              <a:rPr lang="en-US"/>
              <a:pPr/>
              <a:t>50</a:t>
            </a:fld>
            <a:endParaRPr lang="en-US"/>
          </a:p>
        </p:txBody>
      </p:sp>
      <p:graphicFrame>
        <p:nvGraphicFramePr>
          <p:cNvPr id="2004994" name="Object 2"/>
          <p:cNvGraphicFramePr>
            <a:graphicFrameLocks noChangeAspect="1"/>
          </p:cNvGraphicFramePr>
          <p:nvPr/>
        </p:nvGraphicFramePr>
        <p:xfrm>
          <a:off x="1298575" y="2262188"/>
          <a:ext cx="4227513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5005" name="Equation" r:id="rId4" imgW="2489040" imgH="444240" progId="Equation.3">
                  <p:embed/>
                </p:oleObj>
              </mc:Choice>
              <mc:Fallback>
                <p:oleObj name="Equation" r:id="rId4" imgW="248904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2262188"/>
                        <a:ext cx="4227513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4995" name="Object 3"/>
          <p:cNvGraphicFramePr>
            <a:graphicFrameLocks noChangeAspect="1"/>
          </p:cNvGraphicFramePr>
          <p:nvPr/>
        </p:nvGraphicFramePr>
        <p:xfrm>
          <a:off x="1993900" y="3671888"/>
          <a:ext cx="2713038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5006" name="Equation" r:id="rId6" imgW="1473120" imgH="444240" progId="Equation.3">
                  <p:embed/>
                </p:oleObj>
              </mc:Choice>
              <mc:Fallback>
                <p:oleObj name="Equation" r:id="rId6" imgW="147312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3671888"/>
                        <a:ext cx="2713038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04996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16038"/>
            <a:ext cx="8115300" cy="427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DD161-F950-40FB-AB61-6845E8D6D217}" type="slidenum">
              <a:rPr lang="en-US"/>
              <a:pPr/>
              <a:t>51</a:t>
            </a:fld>
            <a:endParaRPr lang="en-US"/>
          </a:p>
        </p:txBody>
      </p:sp>
      <p:sp>
        <p:nvSpPr>
          <p:cNvPr id="200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2413"/>
            <a:ext cx="8424863" cy="641350"/>
          </a:xfrm>
        </p:spPr>
        <p:txBody>
          <a:bodyPr/>
          <a:lstStyle/>
          <a:p>
            <a:r>
              <a:rPr lang="en-US"/>
              <a:t>Augmented MDPs</a:t>
            </a:r>
          </a:p>
        </p:txBody>
      </p:sp>
      <p:sp>
        <p:nvSpPr>
          <p:cNvPr id="200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1281113"/>
            <a:ext cx="7978775" cy="5287962"/>
          </a:xfrm>
          <a:noFill/>
          <a:ln/>
        </p:spPr>
        <p:txBody>
          <a:bodyPr/>
          <a:lstStyle/>
          <a:p>
            <a:r>
              <a:rPr lang="de-DE"/>
              <a:t>Augmentation adds uncertainty component to state space, e.g.</a:t>
            </a:r>
          </a:p>
          <a:p>
            <a:endParaRPr lang="de-DE"/>
          </a:p>
          <a:p>
            <a:endParaRPr lang="de-DE"/>
          </a:p>
          <a:p>
            <a:endParaRPr lang="de-DE"/>
          </a:p>
          <a:p>
            <a:r>
              <a:rPr lang="de-DE"/>
              <a:t>Planning is performed by MDP in augmented state space</a:t>
            </a:r>
          </a:p>
          <a:p>
            <a:r>
              <a:rPr lang="de-DE"/>
              <a:t>Transition, observation and payoff models have to be learned</a:t>
            </a:r>
          </a:p>
        </p:txBody>
      </p:sp>
      <p:graphicFrame>
        <p:nvGraphicFramePr>
          <p:cNvPr id="2007044" name="Object 4"/>
          <p:cNvGraphicFramePr>
            <a:graphicFrameLocks noChangeAspect="1"/>
          </p:cNvGraphicFramePr>
          <p:nvPr/>
        </p:nvGraphicFramePr>
        <p:xfrm>
          <a:off x="1082675" y="2527300"/>
          <a:ext cx="6811963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049" name="Equation" r:id="rId4" imgW="3149280" imgH="507960" progId="Equation.3">
                  <p:embed/>
                </p:oleObj>
              </mc:Choice>
              <mc:Fallback>
                <p:oleObj name="Equation" r:id="rId4" imgW="314928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2527300"/>
                        <a:ext cx="6811963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199" y="304800"/>
            <a:ext cx="8954911" cy="685800"/>
          </a:xfrm>
        </p:spPr>
        <p:txBody>
          <a:bodyPr/>
          <a:lstStyle/>
          <a:p>
            <a:r>
              <a:rPr lang="en-US" dirty="0"/>
              <a:t>Objective of a Fully Observable MDP</a:t>
            </a:r>
          </a:p>
        </p:txBody>
      </p:sp>
      <p:sp>
        <p:nvSpPr>
          <p:cNvPr id="1730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87688"/>
            <a:ext cx="8458200" cy="4941711"/>
          </a:xfrm>
        </p:spPr>
        <p:txBody>
          <a:bodyPr/>
          <a:lstStyle/>
          <a:p>
            <a:r>
              <a:rPr lang="en-US" sz="2700" dirty="0"/>
              <a:t>Find a policy </a:t>
            </a:r>
            <a:r>
              <a:rPr lang="en-US" sz="2700" dirty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</a:t>
            </a:r>
            <a:r>
              <a:rPr lang="en-US" sz="2700" dirty="0"/>
              <a:t>: </a:t>
            </a:r>
            <a:r>
              <a:rPr lang="en-US" sz="2700" b="1" dirty="0">
                <a:latin typeface="cmsy10" charset="0"/>
              </a:rPr>
              <a:t>S</a:t>
            </a:r>
            <a:r>
              <a:rPr lang="en-US" sz="2700" dirty="0"/>
              <a:t> </a:t>
            </a:r>
            <a:r>
              <a:rPr lang="en-US" sz="2700" b="1" dirty="0"/>
              <a:t>→</a:t>
            </a:r>
            <a:r>
              <a:rPr lang="en-US" sz="2700" dirty="0"/>
              <a:t> </a:t>
            </a:r>
            <a:r>
              <a:rPr lang="en-US" sz="2700" b="1" dirty="0">
                <a:latin typeface="cmsy10" charset="0"/>
              </a:rPr>
              <a:t>A</a:t>
            </a:r>
          </a:p>
          <a:p>
            <a:endParaRPr lang="en-US" sz="2000" dirty="0"/>
          </a:p>
          <a:p>
            <a:r>
              <a:rPr lang="en-US" sz="2700" dirty="0"/>
              <a:t>which </a:t>
            </a:r>
            <a:r>
              <a:rPr lang="en-US" dirty="0"/>
              <a:t>maximizes expected discounted reward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 lvl="1"/>
            <a:r>
              <a:rPr lang="en-US" sz="2400" dirty="0"/>
              <a:t>given an infinite horizon</a:t>
            </a:r>
            <a:endParaRPr lang="en-US" dirty="0"/>
          </a:p>
          <a:p>
            <a:pPr lvl="1">
              <a:buFont typeface="Wingdings" pitchFamily="2" charset="2"/>
              <a:buNone/>
            </a:pPr>
            <a:endParaRPr lang="en-US" sz="1700" dirty="0"/>
          </a:p>
          <a:p>
            <a:pPr lvl="1"/>
            <a:r>
              <a:rPr lang="en-US" sz="2400" dirty="0"/>
              <a:t>assuming full </a:t>
            </a:r>
            <a:r>
              <a:rPr lang="en-US" sz="2400" dirty="0" err="1"/>
              <a:t>observability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64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Partially-Observable MDP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371600"/>
            <a:ext cx="8350956" cy="43434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msy10" charset="0"/>
              </a:rPr>
              <a:t>S</a:t>
            </a:r>
            <a:r>
              <a:rPr lang="en-US" dirty="0">
                <a:solidFill>
                  <a:schemeClr val="accent2"/>
                </a:solidFill>
                <a:latin typeface="Garamond" pitchFamily="18" charset="0"/>
              </a:rPr>
              <a:t>:</a:t>
            </a:r>
            <a:r>
              <a:rPr lang="en-US" dirty="0"/>
              <a:t> </a:t>
            </a:r>
            <a:r>
              <a:rPr lang="en-US" dirty="0" smtClean="0"/>
              <a:t>  	  set </a:t>
            </a:r>
            <a:r>
              <a:rPr lang="en-US" dirty="0"/>
              <a:t>of states</a:t>
            </a:r>
          </a:p>
          <a:p>
            <a:r>
              <a:rPr lang="en-US" dirty="0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msy10" charset="0"/>
              </a:rPr>
              <a:t>A</a:t>
            </a:r>
            <a:r>
              <a:rPr lang="en-US" dirty="0">
                <a:solidFill>
                  <a:schemeClr val="accent2"/>
                </a:solidFill>
                <a:latin typeface="Garamond" pitchFamily="18" charset="0"/>
              </a:rPr>
              <a:t>:</a:t>
            </a:r>
            <a:r>
              <a:rPr lang="en-US" dirty="0"/>
              <a:t> </a:t>
            </a:r>
            <a:r>
              <a:rPr lang="en-US" dirty="0" smtClean="0"/>
              <a:t>		  set </a:t>
            </a:r>
            <a:r>
              <a:rPr lang="en-US" dirty="0"/>
              <a:t>of actions</a:t>
            </a:r>
          </a:p>
          <a:p>
            <a:r>
              <a:rPr lang="en-US" dirty="0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msy10" charset="0"/>
              </a:rPr>
              <a:t>P</a:t>
            </a:r>
            <a:r>
              <a:rPr lang="en-US" dirty="0" err="1">
                <a:solidFill>
                  <a:schemeClr val="accent2"/>
                </a:solidFill>
                <a:latin typeface="cmsy10" charset="0"/>
              </a:rPr>
              <a:t>r</a:t>
            </a:r>
            <a:r>
              <a:rPr lang="en-US" dirty="0">
                <a:solidFill>
                  <a:schemeClr val="accent2"/>
                </a:solidFill>
              </a:rPr>
              <a:t>(s’|</a:t>
            </a:r>
            <a:r>
              <a:rPr lang="en-US" dirty="0" err="1">
                <a:solidFill>
                  <a:schemeClr val="accent2"/>
                </a:solidFill>
              </a:rPr>
              <a:t>s,a</a:t>
            </a:r>
            <a:r>
              <a:rPr lang="en-US" dirty="0">
                <a:solidFill>
                  <a:schemeClr val="accent2"/>
                </a:solidFill>
              </a:rPr>
              <a:t>):</a:t>
            </a:r>
            <a:r>
              <a:rPr lang="en-US" dirty="0"/>
              <a:t> transition model</a:t>
            </a:r>
          </a:p>
          <a:p>
            <a:r>
              <a:rPr lang="en-US" dirty="0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msy10" charset="0"/>
              </a:rPr>
              <a:t>R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dirty="0" err="1">
                <a:solidFill>
                  <a:schemeClr val="accent2"/>
                </a:solidFill>
              </a:rPr>
              <a:t>s,a,s</a:t>
            </a:r>
            <a:r>
              <a:rPr lang="en-US" dirty="0">
                <a:solidFill>
                  <a:schemeClr val="accent2"/>
                </a:solidFill>
              </a:rPr>
              <a:t>’):</a:t>
            </a:r>
            <a:r>
              <a:rPr lang="en-US" dirty="0"/>
              <a:t> 	</a:t>
            </a:r>
            <a:r>
              <a:rPr lang="en-US" dirty="0" smtClean="0"/>
              <a:t>  reward </a:t>
            </a:r>
            <a:r>
              <a:rPr lang="en-US" dirty="0"/>
              <a:t>model</a:t>
            </a:r>
          </a:p>
          <a:p>
            <a:r>
              <a:rPr lang="en-US" b="1" dirty="0" smtClean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</a:t>
            </a:r>
            <a:r>
              <a:rPr lang="en-US" dirty="0">
                <a:solidFill>
                  <a:schemeClr val="accent2"/>
                </a:solidFill>
                <a:latin typeface="Garamond" pitchFamily="18" charset="0"/>
              </a:rPr>
              <a:t>:</a:t>
            </a:r>
            <a:r>
              <a:rPr lang="en-US" dirty="0"/>
              <a:t> </a:t>
            </a:r>
            <a:r>
              <a:rPr lang="en-US" dirty="0" smtClean="0"/>
              <a:t>		  discount </a:t>
            </a:r>
            <a:r>
              <a:rPr lang="en-US" dirty="0"/>
              <a:t>factor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</a:t>
            </a:r>
            <a:r>
              <a:rPr lang="en-US" baseline="-25000" dirty="0" smtClean="0">
                <a:solidFill>
                  <a:schemeClr val="accent2"/>
                </a:solidFill>
              </a:rPr>
              <a:t>0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		  start state</a:t>
            </a:r>
          </a:p>
          <a:p>
            <a:r>
              <a:rPr lang="en-US" b="1" dirty="0">
                <a:solidFill>
                  <a:schemeClr val="accent2"/>
                </a:solidFill>
                <a:latin typeface="cmsy10" charset="0"/>
              </a:rPr>
              <a:t>E</a:t>
            </a:r>
            <a:r>
              <a:rPr lang="en-US" dirty="0" smtClean="0"/>
              <a:t>		  set of possible evidence (observations)</a:t>
            </a:r>
          </a:p>
          <a:p>
            <a:r>
              <a:rPr lang="en-US" b="1" dirty="0" err="1">
                <a:solidFill>
                  <a:schemeClr val="accent2"/>
                </a:solidFill>
                <a:latin typeface="cmsy10" charset="0"/>
              </a:rPr>
              <a:t>P</a:t>
            </a:r>
            <a:r>
              <a:rPr lang="en-US" dirty="0" err="1">
                <a:solidFill>
                  <a:schemeClr val="accent2"/>
                </a:solidFill>
                <a:latin typeface="cmsy10" charset="0"/>
              </a:rPr>
              <a:t>r</a:t>
            </a:r>
            <a:r>
              <a:rPr lang="en-US" dirty="0" smtClean="0"/>
              <a:t>(</a:t>
            </a:r>
            <a:r>
              <a:rPr lang="en-US" dirty="0" err="1" smtClean="0"/>
              <a:t>e|s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26468" name="AutoShape 4"/>
          <p:cNvSpPr>
            <a:spLocks noChangeArrowheads="1"/>
          </p:cNvSpPr>
          <p:nvPr/>
        </p:nvSpPr>
        <p:spPr bwMode="auto">
          <a:xfrm>
            <a:off x="381000" y="1219200"/>
            <a:ext cx="8102600" cy="4820356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043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199" y="304800"/>
            <a:ext cx="8954911" cy="685800"/>
          </a:xfrm>
        </p:spPr>
        <p:txBody>
          <a:bodyPr/>
          <a:lstStyle/>
          <a:p>
            <a:r>
              <a:rPr lang="en-US" dirty="0"/>
              <a:t>Objective of a </a:t>
            </a:r>
            <a:r>
              <a:rPr lang="en-US" dirty="0" smtClean="0"/>
              <a:t>POMDP</a:t>
            </a:r>
            <a:endParaRPr lang="en-US" dirty="0"/>
          </a:p>
        </p:txBody>
      </p:sp>
      <p:sp>
        <p:nvSpPr>
          <p:cNvPr id="1730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87688"/>
            <a:ext cx="8458200" cy="4941711"/>
          </a:xfrm>
        </p:spPr>
        <p:txBody>
          <a:bodyPr/>
          <a:lstStyle/>
          <a:p>
            <a:r>
              <a:rPr lang="en-US" sz="2700" dirty="0"/>
              <a:t>Find a policy </a:t>
            </a:r>
            <a:endParaRPr lang="en-US" sz="2700" dirty="0" smtClean="0"/>
          </a:p>
          <a:p>
            <a:pPr lvl="1">
              <a:buFont typeface="Symbol" pitchFamily="18" charset="2"/>
              <a:buChar char=" "/>
            </a:pPr>
            <a:r>
              <a:rPr lang="en-US" sz="2400" dirty="0" smtClean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</a:t>
            </a:r>
            <a:r>
              <a:rPr lang="en-US" sz="2400" dirty="0"/>
              <a:t>: </a:t>
            </a:r>
            <a:r>
              <a:rPr lang="en-US" sz="2400" dirty="0" err="1" smtClean="0"/>
              <a:t>BeliefStates</a:t>
            </a:r>
            <a:r>
              <a:rPr lang="en-US" sz="2400" dirty="0" smtClean="0"/>
              <a:t>(</a:t>
            </a:r>
            <a:r>
              <a:rPr lang="en-US" sz="2400" b="1" dirty="0" smtClean="0">
                <a:latin typeface="cmsy10" charset="0"/>
              </a:rPr>
              <a:t>S</a:t>
            </a:r>
            <a:r>
              <a:rPr lang="en-US" sz="2400" dirty="0" smtClean="0">
                <a:latin typeface="cmsy10" charset="0"/>
              </a:rPr>
              <a:t>)</a:t>
            </a:r>
            <a:r>
              <a:rPr lang="en-US" sz="2400" dirty="0" smtClean="0"/>
              <a:t> </a:t>
            </a:r>
            <a:r>
              <a:rPr lang="en-US" sz="2400" b="1" dirty="0"/>
              <a:t>→</a:t>
            </a:r>
            <a:r>
              <a:rPr lang="en-US" sz="2400" dirty="0"/>
              <a:t> </a:t>
            </a:r>
            <a:r>
              <a:rPr lang="en-US" sz="2400" b="1" dirty="0" smtClean="0">
                <a:latin typeface="cmsy10" charset="0"/>
              </a:rPr>
              <a:t>A</a:t>
            </a:r>
          </a:p>
          <a:p>
            <a:pPr lvl="1">
              <a:buFont typeface="Symbol" pitchFamily="18" charset="2"/>
              <a:buChar char=" "/>
            </a:pPr>
            <a:r>
              <a:rPr lang="en-US" sz="2400" dirty="0" smtClean="0"/>
              <a:t>A belief state is a </a:t>
            </a:r>
            <a:r>
              <a:rPr lang="en-US" sz="2400" b="1" i="1" dirty="0" smtClean="0">
                <a:solidFill>
                  <a:srgbClr val="7030A0"/>
                </a:solidFill>
              </a:rPr>
              <a:t>probability distribution </a:t>
            </a:r>
            <a:r>
              <a:rPr lang="en-US" sz="2400" dirty="0" smtClean="0"/>
              <a:t>over states</a:t>
            </a:r>
            <a:endParaRPr lang="en-US" sz="2400" dirty="0"/>
          </a:p>
          <a:p>
            <a:endParaRPr lang="en-US" sz="2000" dirty="0"/>
          </a:p>
          <a:p>
            <a:r>
              <a:rPr lang="en-US" sz="2700" dirty="0"/>
              <a:t>which </a:t>
            </a:r>
            <a:r>
              <a:rPr lang="en-US" dirty="0"/>
              <a:t>maximizes expected discounted reward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 lvl="1"/>
            <a:r>
              <a:rPr lang="en-US" sz="2400" dirty="0"/>
              <a:t>given an infinite horizon</a:t>
            </a:r>
            <a:endParaRPr lang="en-US" dirty="0"/>
          </a:p>
          <a:p>
            <a:pPr lvl="1">
              <a:buFont typeface="Wingdings" pitchFamily="2" charset="2"/>
              <a:buNone/>
            </a:pPr>
            <a:endParaRPr lang="en-US" sz="1700" dirty="0"/>
          </a:p>
          <a:p>
            <a:pPr lvl="1"/>
            <a:r>
              <a:rPr lang="en-US" sz="2400" dirty="0"/>
              <a:t>assuming full </a:t>
            </a:r>
            <a:r>
              <a:rPr lang="en-US" sz="2400" dirty="0" err="1"/>
              <a:t>observability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238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019925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4C742558-FAC6-4AA2-AEB3-817E759B24C1}" type="slidenum">
              <a:rPr lang="en-US"/>
              <a:pPr/>
              <a:t>9</a:t>
            </a:fld>
            <a:endParaRPr lang="en-US"/>
          </a:p>
        </p:txBody>
      </p:sp>
      <p:sp>
        <p:nvSpPr>
          <p:cNvPr id="102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Classical Planning</a:t>
            </a:r>
          </a:p>
        </p:txBody>
      </p:sp>
      <p:sp>
        <p:nvSpPr>
          <p:cNvPr id="1028099" name="Freeform 3"/>
          <p:cNvSpPr>
            <a:spLocks/>
          </p:cNvSpPr>
          <p:nvPr/>
        </p:nvSpPr>
        <p:spPr bwMode="auto">
          <a:xfrm>
            <a:off x="3048000" y="1981200"/>
            <a:ext cx="2971800" cy="4038600"/>
          </a:xfrm>
          <a:custGeom>
            <a:avLst/>
            <a:gdLst>
              <a:gd name="T0" fmla="*/ 0 w 1872"/>
              <a:gd name="T1" fmla="*/ 0 h 2544"/>
              <a:gd name="T2" fmla="*/ 0 w 1872"/>
              <a:gd name="T3" fmla="*/ 624 h 2544"/>
              <a:gd name="T4" fmla="*/ 768 w 1872"/>
              <a:gd name="T5" fmla="*/ 624 h 2544"/>
              <a:gd name="T6" fmla="*/ 768 w 1872"/>
              <a:gd name="T7" fmla="*/ 2544 h 2544"/>
              <a:gd name="T8" fmla="*/ 1776 w 1872"/>
              <a:gd name="T9" fmla="*/ 2544 h 2544"/>
              <a:gd name="T10" fmla="*/ 1776 w 1872"/>
              <a:gd name="T11" fmla="*/ 2304 h 2544"/>
              <a:gd name="T12" fmla="*/ 1008 w 1872"/>
              <a:gd name="T13" fmla="*/ 2304 h 2544"/>
              <a:gd name="T14" fmla="*/ 1008 w 1872"/>
              <a:gd name="T15" fmla="*/ 624 h 2544"/>
              <a:gd name="T16" fmla="*/ 1872 w 1872"/>
              <a:gd name="T17" fmla="*/ 624 h 2544"/>
              <a:gd name="T18" fmla="*/ 1872 w 1872"/>
              <a:gd name="T19" fmla="*/ 0 h 2544"/>
              <a:gd name="T20" fmla="*/ 1680 w 1872"/>
              <a:gd name="T21" fmla="*/ 0 h 2544"/>
              <a:gd name="T22" fmla="*/ 1680 w 1872"/>
              <a:gd name="T23" fmla="*/ 432 h 2544"/>
              <a:gd name="T24" fmla="*/ 240 w 1872"/>
              <a:gd name="T25" fmla="*/ 432 h 2544"/>
              <a:gd name="T26" fmla="*/ 240 w 1872"/>
              <a:gd name="T27" fmla="*/ 0 h 2544"/>
              <a:gd name="T28" fmla="*/ 0 w 1872"/>
              <a:gd name="T29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2" h="2544">
                <a:moveTo>
                  <a:pt x="0" y="0"/>
                </a:moveTo>
                <a:lnTo>
                  <a:pt x="0" y="624"/>
                </a:lnTo>
                <a:lnTo>
                  <a:pt x="768" y="624"/>
                </a:lnTo>
                <a:lnTo>
                  <a:pt x="768" y="2544"/>
                </a:lnTo>
                <a:lnTo>
                  <a:pt x="1776" y="2544"/>
                </a:lnTo>
                <a:lnTo>
                  <a:pt x="1776" y="2304"/>
                </a:lnTo>
                <a:lnTo>
                  <a:pt x="1008" y="2304"/>
                </a:lnTo>
                <a:lnTo>
                  <a:pt x="1008" y="624"/>
                </a:lnTo>
                <a:lnTo>
                  <a:pt x="1872" y="624"/>
                </a:lnTo>
                <a:lnTo>
                  <a:pt x="1872" y="0"/>
                </a:lnTo>
                <a:lnTo>
                  <a:pt x="1680" y="0"/>
                </a:lnTo>
                <a:lnTo>
                  <a:pt x="1680" y="432"/>
                </a:lnTo>
                <a:lnTo>
                  <a:pt x="240" y="432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00" name="Text Box 4"/>
          <p:cNvSpPr txBox="1">
            <a:spLocks noChangeArrowheads="1"/>
          </p:cNvSpPr>
          <p:nvPr/>
        </p:nvSpPr>
        <p:spPr bwMode="auto">
          <a:xfrm>
            <a:off x="5594350" y="1600200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hell</a:t>
            </a:r>
          </a:p>
        </p:txBody>
      </p:sp>
      <p:sp>
        <p:nvSpPr>
          <p:cNvPr id="1028101" name="Text Box 5"/>
          <p:cNvSpPr txBox="1">
            <a:spLocks noChangeArrowheads="1"/>
          </p:cNvSpPr>
          <p:nvPr/>
        </p:nvSpPr>
        <p:spPr bwMode="auto">
          <a:xfrm>
            <a:off x="2806700" y="1600200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heaven</a:t>
            </a:r>
          </a:p>
        </p:txBody>
      </p:sp>
      <p:sp>
        <p:nvSpPr>
          <p:cNvPr id="1028102" name="Text Box 6"/>
          <p:cNvSpPr txBox="1">
            <a:spLocks noChangeArrowheads="1"/>
          </p:cNvSpPr>
          <p:nvPr/>
        </p:nvSpPr>
        <p:spPr bwMode="auto">
          <a:xfrm>
            <a:off x="5868988" y="3600450"/>
            <a:ext cx="2501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Char char="•"/>
            </a:pPr>
            <a:r>
              <a:rPr lang="en-US" sz="2000">
                <a:latin typeface="Arial" charset="0"/>
              </a:rPr>
              <a:t> World deterministic</a:t>
            </a:r>
          </a:p>
          <a:p>
            <a:pPr>
              <a:buClrTx/>
              <a:buSzTx/>
              <a:buFontTx/>
              <a:buChar char="•"/>
            </a:pPr>
            <a:r>
              <a:rPr lang="en-US" sz="2000">
                <a:latin typeface="Arial" charset="0"/>
              </a:rPr>
              <a:t> State observable</a:t>
            </a:r>
          </a:p>
        </p:txBody>
      </p:sp>
      <p:sp>
        <p:nvSpPr>
          <p:cNvPr id="1028103" name="Freeform 7"/>
          <p:cNvSpPr>
            <a:spLocks/>
          </p:cNvSpPr>
          <p:nvPr/>
        </p:nvSpPr>
        <p:spPr bwMode="auto">
          <a:xfrm>
            <a:off x="3209925" y="1900238"/>
            <a:ext cx="1238250" cy="2420937"/>
          </a:xfrm>
          <a:custGeom>
            <a:avLst/>
            <a:gdLst>
              <a:gd name="T0" fmla="*/ 757 w 757"/>
              <a:gd name="T1" fmla="*/ 1525 h 1525"/>
              <a:gd name="T2" fmla="*/ 644 w 757"/>
              <a:gd name="T3" fmla="*/ 667 h 1525"/>
              <a:gd name="T4" fmla="*/ 113 w 757"/>
              <a:gd name="T5" fmla="*/ 475 h 1525"/>
              <a:gd name="T6" fmla="*/ 0 w 757"/>
              <a:gd name="T7" fmla="*/ 0 h 1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7" h="1525">
                <a:moveTo>
                  <a:pt x="757" y="1525"/>
                </a:moveTo>
                <a:cubicBezTo>
                  <a:pt x="754" y="1183"/>
                  <a:pt x="751" y="842"/>
                  <a:pt x="644" y="667"/>
                </a:cubicBezTo>
                <a:cubicBezTo>
                  <a:pt x="537" y="492"/>
                  <a:pt x="220" y="586"/>
                  <a:pt x="113" y="475"/>
                </a:cubicBezTo>
                <a:cubicBezTo>
                  <a:pt x="6" y="364"/>
                  <a:pt x="3" y="182"/>
                  <a:pt x="0" y="0"/>
                </a:cubicBezTo>
              </a:path>
            </a:pathLst>
          </a:custGeom>
          <a:noFill/>
          <a:ln w="1905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104" name="AutoShape 8"/>
          <p:cNvSpPr>
            <a:spLocks noChangeArrowheads="1"/>
          </p:cNvSpPr>
          <p:nvPr/>
        </p:nvSpPr>
        <p:spPr bwMode="auto">
          <a:xfrm>
            <a:off x="4343400" y="42672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68325" y="3859213"/>
            <a:ext cx="21435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Char char="•"/>
            </a:pPr>
            <a:r>
              <a:rPr lang="en-US" sz="2000" dirty="0" smtClean="0">
                <a:latin typeface="Arial" charset="0"/>
              </a:rPr>
              <a:t> Sequential Plan</a:t>
            </a:r>
            <a:endParaRPr lang="en-US" sz="2000" dirty="0"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8111" y="1150696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Reward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0" y="114766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100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83456" y="1147668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-100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3" name="Straight Arrow Connector 2"/>
          <p:cNvCxnSpPr>
            <a:stCxn id="12" idx="3"/>
          </p:cNvCxnSpPr>
          <p:nvPr/>
        </p:nvCxnSpPr>
        <p:spPr bwMode="auto">
          <a:xfrm>
            <a:off x="5147635" y="1350751"/>
            <a:ext cx="265387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3829050" y="1352480"/>
            <a:ext cx="265387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94228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028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103" grpId="0" animBg="1"/>
      <p:bldP spid="12" grpId="0"/>
      <p:bldP spid="13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8"/>
  <p:tag name="DEFAULTWIDTH" val="452"/>
  <p:tag name="DEFAULTHEIGHT" val="29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}&#10;r(x_1, u_1) &amp;=&amp; -100\hspace{3cm}r(x_2, u_1) \;\;=\;\;+100&#10;\nonumber\\&#10;r(x_1, u_2) &amp;=&amp; +100\hspace{2.9cm}r(x_2, u_2) \;\;=\;\;-50&#10;\nonumber\\&#10;r(x_1, u_3) &amp;=&amp; -1\hspace{3.9cm}r(x_2, u_3) \;\;=\;\;-1&#10;\nonumber&#10;\\&#10;\nonumber\\&#10;p(x_1' | x_1, u_3) &amp;=&amp; 0.2\hspace{2.85cm}p(x_2' | x_1, u_3) \;\;=\;\; 0.8&#10;\label{eqDefR3}&#10;\nonumber\\&#10;p(x_1' | x_2, u_3) &amp;=&amp; 0.8\hspace{2.9cm}p(z_2' | x_2, u_3) \;\;=\;\; 0.2&#10;\nonumber\label{eqDefR4}\\&#10;\nonumber\\&#10;\nonumber&#10;p(z_1 | x_1) &amp;=&amp; 0.7\hspace{4.0cm}p(z_2 | x_1) \;\;=\;\; 0.3\\&#10;\nonumber&#10;p(z_1 | x_2) &amp;=&amp; 0.3\hspace{4.0cm}p(z_2 | x_2) \;\;=\;\; 0.7&#10;\end{eqnarray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561"/>
  <p:tag name="BOXFONT" val="10"/>
  <p:tag name="BOXWRAP" val="False"/>
  <p:tag name="WORKAROUNDTRANSPARENCYBUG" val="False"/>
  <p:tag name="BITMAPFORMAT" val="pngmono"/>
  <p:tag name="DEBUGINTERACTIVE" val="True"/>
  <p:tag name="ORIGWIDTH" val="499"/>
  <p:tag name="PICTUREFILESIZE" val="12509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}&#10;r(b, u) &amp;=&amp; E_x[r(x, u)] \nonumber \\ &#10;&amp; = &amp; \int r(x,u) p(x) \; dx\nonumber\\&#10;&amp;= &amp; p_1\;r(x_1,u)+p_2\;r(x_2,u)\nonumber&#10;\end{eqnarray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561"/>
  <p:tag name="BOXFONT" val="10"/>
  <p:tag name="BOXWRAP" val="False"/>
  <p:tag name="WORKAROUNDTRANSPARENCYBUG" val="False"/>
  <p:tag name="BITMAPFORMAT" val="pngmono"/>
  <p:tag name="DEBUGINTERACTIVE" val="True"/>
  <p:tag name="ORIGWIDTH" val="340"/>
  <p:tag name="PICTUREFILESIZE" val="3449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r(b, u_1) &amp;=&amp; -100\;p_1 + 100\;p_2\\&#10;&amp;=&amp;-100\;p_1 + 100\;(1-p_1)\\&#10;\\&#10;r(b, u_2) &amp; = &amp; 100\;p_1 - 50\;(1-p_1)\\&#10;\\&#10;r(b, u_3) &amp; = &amp; -1&#10;\end{eqnarray*}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552"/>
  <p:tag name="BOXFONT" val="10"/>
  <p:tag name="BOXWRAP" val="False"/>
  <p:tag name="WORKAROUNDTRANSPARENCYBUG" val="False"/>
  <p:tag name="BITMAPFORMAT" val="pngmono"/>
  <p:tag name="DEBUGINTERACTIVE" val="True"/>
  <p:tag name="ORIGWIDTH" val="352"/>
  <p:tag name="PICTUREFILESIZE" val="4401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graphicx}&#10;\begin{document}&#10;\includegraphics[width=6cm]{pomdp-pic1.ps}&#10;\qquad \includegraphics[width=6cm]{pomdp-pic2.ps}&#10;\\[1.7cm]&#10;\includegraphics[width=6cm]{pomdp-pic3.ps}&#10;\qquad \includegraphics[width=6cm]{pomdp-pic4.ps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552"/>
  <p:tag name="BOXFONT" val="10"/>
  <p:tag name="BOXWRAP" val="False"/>
  <p:tag name="WORKAROUNDTRANSPARENCYBUG" val="False"/>
  <p:tag name="BITMAPFORMAT" val="pngmono"/>
  <p:tag name="DEBUGINTERACTIVE" val="True"/>
  <p:tag name="ORIGWIDTH" val="397"/>
  <p:tag name="PICTUREFILESIZE" val="7030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}&#10;r(b, u_1)\nonumber&#10;\end{eqnarray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561"/>
  <p:tag name="BOXFONT" val="10"/>
  <p:tag name="BOXWRAP" val="False"/>
  <p:tag name="WORKAROUNDTRANSPARENCYBUG" val="False"/>
  <p:tag name="BITMAPFORMAT" val="pngmono"/>
  <p:tag name="DEBUGINTERACTIVE" val="True"/>
  <p:tag name="ORIGWIDTH" val="69"/>
  <p:tag name="PICTUREFILESIZE" val="401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}&#10;r(b, u_2)\nonumber&#10;\end{eqnarray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561"/>
  <p:tag name="BOXFONT" val="10"/>
  <p:tag name="BOXWRAP" val="False"/>
  <p:tag name="WORKAROUNDTRANSPARENCYBUG" val="False"/>
  <p:tag name="BITMAPFORMAT" val="pngmono"/>
  <p:tag name="DEBUGINTERACTIVE" val="True"/>
  <p:tag name="ORIGWIDTH" val="69"/>
  <p:tag name="PICTUREFILESIZE" val="448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}&#10;r(b, u_3)\nonumber&#10;\end{eqnarray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561"/>
  <p:tag name="BOXFONT" val="10"/>
  <p:tag name="BOXWRAP" val="False"/>
  <p:tag name="WORKAROUNDTRANSPARENCYBUG" val="False"/>
  <p:tag name="BITMAPFORMAT" val="pngmono"/>
  <p:tag name="DEBUGINTERACTIVE" val="True"/>
  <p:tag name="ORIGWIDTH" val="69"/>
  <p:tag name="PICTUREFILESIZE" val="459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}&#10;V_1(b) = max_u r(b, u)\nonumber&#10;\end{eqnarray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561"/>
  <p:tag name="BOXFONT" val="10"/>
  <p:tag name="BOXWRAP" val="False"/>
  <p:tag name="WORKAROUNDTRANSPARENCYBUG" val="False"/>
  <p:tag name="BITMAPFORMAT" val="pngmono"/>
  <p:tag name="DEBUGINTERACTIVE" val="True"/>
  <p:tag name="ORIGWIDTH" val="193"/>
  <p:tag name="PICTUREFILESIZE" val="1073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\pi_1(b) &amp;=&amp;\left\{\begin{array}{ll}u_1&amp;\mbox{if $p_1\leq \frac{3}{7}$}\\ &amp;\\&#10;u_2&amp;\mbox{if $p_1&gt; \frac{3}{7}$}\end{array}\right.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552"/>
  <p:tag name="BOXFONT" val="10"/>
  <p:tag name="BOXWRAP" val="False"/>
  <p:tag name="WORKAROUNDTRANSPARENCYBUG" val="False"/>
  <p:tag name="BITMAPFORMAT" val="pngmono"/>
  <p:tag name="DEBUGINTERACTIVE" val="True"/>
  <p:tag name="ORIGWIDTH" val="248"/>
  <p:tag name="PICTUREFILESIZE" val="1897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V_1(b) &amp;=&amp; \max_u\;r(b, u)&#10;\label{eqMax1pp}\\&amp;=&amp;&#10;\max\left\{\begin{array}{rr}&#10;-100 \; p_1 &amp; +100 \; (1-p_1)\\&#10;100 \; p_1 &amp; -50 \; (1-p_1)\\&#10;-1\\&#10;\end{array}\right\}\nonumber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552"/>
  <p:tag name="BOXFONT" val="10"/>
  <p:tag name="BOXWRAP" val="False"/>
  <p:tag name="WORKAROUNDTRANSPARENCYBUG" val="False"/>
  <p:tag name="BITMAPFORMAT" val="pngmono"/>
  <p:tag name="DEBUGINTERACTIVE" val="True"/>
  <p:tag name="ORIGWIDTH" val="430"/>
  <p:tag name="PICTUREFILESIZE" val="3983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5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V_1(b) &amp;=&amp; \max\left\{\begin{array}{rr}&#10;-100 \; p_1 &amp; +100 \; (1-p_1)\\&#10;100 \; p_1 &amp; -50 \; (1-p_1)\\&#10;\end{array}\right\}\nonumber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552"/>
  <p:tag name="BOXFONT" val="10"/>
  <p:tag name="BOXWRAP" val="False"/>
  <p:tag name="WORKAROUNDTRANSPARENCYBUG" val="False"/>
  <p:tag name="BITMAPFORMAT" val="pngmono"/>
  <p:tag name="DEBUGINTERACTIVE" val="True"/>
  <p:tag name="ORIGWIDTH" val="427"/>
  <p:tag name="PICTUREFILESIZE" val="2743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graphicx}&#10;\begin{document}&#10;\includegraphics[width=6cm]{pomdp-pic1.ps}&#10;\qquad \includegraphics[width=6cm]{pomdp-pic2.ps}&#10;\\[1.7cm]&#10;\includegraphics[width=6cm]{pomdp-pic3.ps}&#10;\qquad \includegraphics[width=6cm]{pomdp-pic4.ps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552"/>
  <p:tag name="BOXFONT" val="10"/>
  <p:tag name="BOXWRAP" val="False"/>
  <p:tag name="WORKAROUNDTRANSPARENCYBUG" val="False"/>
  <p:tag name="BITMAPFORMAT" val="pngmono"/>
  <p:tag name="DEBUGINTERACTIVE" val="True"/>
  <p:tag name="ORIGWIDTH" val="397"/>
  <p:tag name="PICTUREFILESIZE" val="7030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}&#10;r(b, u_1)\nonumber&#10;\end{eqnarray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561"/>
  <p:tag name="BOXFONT" val="10"/>
  <p:tag name="BOXWRAP" val="False"/>
  <p:tag name="WORKAROUNDTRANSPARENCYBUG" val="False"/>
  <p:tag name="BITMAPFORMAT" val="pngmono"/>
  <p:tag name="DEBUGINTERACTIVE" val="True"/>
  <p:tag name="ORIGWIDTH" val="69"/>
  <p:tag name="PICTUREFILESIZE" val="401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}&#10;r(b, u_2)\nonumber&#10;\end{eqnarray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561"/>
  <p:tag name="BOXFONT" val="10"/>
  <p:tag name="BOXWRAP" val="False"/>
  <p:tag name="WORKAROUNDTRANSPARENCYBUG" val="False"/>
  <p:tag name="BITMAPFORMAT" val="pngmono"/>
  <p:tag name="DEBUGINTERACTIVE" val="True"/>
  <p:tag name="ORIGWIDTH" val="69"/>
  <p:tag name="PICTUREFILESIZE" val="448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}&#10;r(b, u_3)\nonumber&#10;\end{eqnarray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561"/>
  <p:tag name="BOXFONT" val="10"/>
  <p:tag name="BOXWRAP" val="False"/>
  <p:tag name="WORKAROUNDTRANSPARENCYBUG" val="False"/>
  <p:tag name="BITMAPFORMAT" val="pngmono"/>
  <p:tag name="DEBUGINTERACTIVE" val="True"/>
  <p:tag name="ORIGWIDTH" val="69"/>
  <p:tag name="PICTUREFILESIZE" val="459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}&#10;V_1(b) = max_u r(b, u)\nonumber&#10;\end{eqnarray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561"/>
  <p:tag name="BOXFONT" val="10"/>
  <p:tag name="BOXWRAP" val="False"/>
  <p:tag name="WORKAROUNDTRANSPARENCYBUG" val="False"/>
  <p:tag name="BITMAPFORMAT" val="pngmono"/>
  <p:tag name="DEBUGINTERACTIVE" val="True"/>
  <p:tag name="ORIGWIDTH" val="193"/>
  <p:tag name="PICTUREFILESIZE" val="1073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V_1(b\mid z_1) &amp;=&amp; &#10;\max\left\{\begin{array}{rr}&#10;-100 \; \cdot\; \frac{0.7\;p_1}{p(z_1)} &amp; +100 \; \cdot\; \frac{0.3\;(1-p_1)}{p(z_1)} \\&#10;&amp; \\&#10;100 \;\cdot\;  \frac{0.7\;p_1}{p(z_1)} &amp; -50 \; \cdot\; \frac{0.3\;(1-p_1)}{p(z_1)}&#10;\end{array}\right\}&#10;\label{eqMax2pp2}\\&#10;\nonumber\\&amp;=&amp;&#10;\frac{1}{p(z_1)} \;\max&#10;\left\{\begin{array}{rr}&#10;-70 \;p_1 &amp; +30 \; (1-p_1)\\&#10;70 \; p_1 &amp; -15 \; (1-p_1)&#10;\end{array}\right\}&#10;\nonumber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36"/>
  <p:tag name="BOXFONT" val="10"/>
  <p:tag name="BOXWRAP" val="False"/>
  <p:tag name="WORKAROUNDTRANSPARENCYBUG" val="False"/>
  <p:tag name="ALLOWFONTSUBSTITUTION" val="False"/>
  <p:tag name="BITMAPFORMAT" val="pngmono"/>
  <p:tag name="ORIGWIDTH" val="551"/>
  <p:tag name="PICTUREFILESIZE" val="8015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\bar{V}_1(b)&amp;=&amp; E_z[V_1(b\mid z)]\\&#10;&amp;=&amp;\sum_{i=1}^2\;p(z_i)\;V_1(b\mid z_i)\\&#10;&amp;=&amp; &#10;\max\left\{\begin{array}{rr}&#10;  -70\; p_1 &amp;   +30\; (1-p_1)\\&#10;   70\; p_1 &amp;  -15\; (1-p_1)&#10;\end{array}\right\}&#10;\label{eq54g2q3gXX}\\&#10;&amp;&amp;&#10;+&#10;\max\left\{\begin{array}{rr}&#10;  -30\; p_1 &amp;   +70\; (1-p_1)\\&#10;   30\; p_1 &amp;  -35\; (1-p_1)&#10;\end{array}\right\}&#10;\label{eq54g2q3g}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36"/>
  <p:tag name="BOXFONT" val="10"/>
  <p:tag name="BOXWRAP" val="False"/>
  <p:tag name="WORKAROUNDTRANSPARENCYBUG" val="False"/>
  <p:tag name="ALLOWFONTSUBSTITUTION" val="False"/>
  <p:tag name="BITMAPFORMAT" val="pngmono"/>
  <p:tag name="ORIGWIDTH" val="425"/>
  <p:tag name="PICTUREFILESIZE" val="7734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\bar{V}_1(b)&amp;=&amp; &#10;\max\left\{\begin{array}{rrrr}&#10;  -70\; p_1 &amp;   +30\; (1-p_1) &amp; -30\; p_1 &amp;   +70\; (1-p_1)\\&#10;  -70\; p_1 &amp;   +30\; (1-p_1) &amp; + 30\; p_1 &amp;  -35\; (1-p_1)\\&#10;   +70\; p_1 &amp;  -15\; (1-p_1) &amp; -30\; p_1 &amp;   +70\; (1-p_1)\\&#10;   +70\; p_1 &amp;  -15\; (1-p_1) &amp; + 30\; p_1 &amp;  -35\; (1-p_1)&#10;\end{array}\right\}\\&#10;\\[1ex]&#10;&amp;=&amp;&#10;\max\left\{\begin{array}{rr}&#10;  -100\; p_1 &amp; +100\; (1-p_1) \\&#10;   +40\; p_1 &amp;  +55\; (1-p_1) \\&#10;   +100\; p_1 &amp;  -50\; (1-p_1)&#10;\end{array}\right\}&#10;\nonumber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36"/>
  <p:tag name="BOXFONT" val="10"/>
  <p:tag name="BOXWRAP" val="False"/>
  <p:tag name="WORKAROUNDTRANSPARENCYBUG" val="False"/>
  <p:tag name="ALLOWFONTSUBSTITUTION" val="False"/>
  <p:tag name="BITMAPFORMAT" val="pngmono"/>
  <p:tag name="ORIGWIDTH" val="640"/>
  <p:tag name="PICTUREFILESIZE" val="11884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p_1' &amp;=&amp; E_x [p(x_1 \mid x, u_3)] \\&#10;&amp;=&amp; \sum_{i=1}^2 p(x_1 \mid x_i, u_3) p_i\\&#10;&amp;=&amp;0.2p_1+0.8(1-p_1)\\&#10;&amp;=&amp;0.8-0.6p_1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36"/>
  <p:tag name="BOXFONT" val="10"/>
  <p:tag name="BOXWRAP" val="False"/>
  <p:tag name="WORKAROUNDTRANSPARENCYBUG" val="False"/>
  <p:tag name="ALLOWFONTSUBSTITUTION" val="False"/>
  <p:tag name="BITMAPFORMAT" val="pngmono"/>
  <p:tag name="ORIGWIDTH" val="262"/>
  <p:tag name="PICTUREFILESIZE" val="4279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5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\bar{V}_1(b\mid u_3) &amp; = &amp; \max\left\{\begin{array}{rr}&#10;60 \; p_1 &amp; -60 \; (1-p_1)\\&#10;52 \; p_1 &amp; +43 \; (1-p_1)\\&#10;-20 \; p_1 &amp; +70 \; (1-p_1)&#10;\end{array}\right\}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36"/>
  <p:tag name="BOXFONT" val="10"/>
  <p:tag name="BOXWRAP" val="False"/>
  <p:tag name="WORKAROUNDTRANSPARENCYBUG" val="False"/>
  <p:tag name="ALLOWFONTSUBSTITUTION" val="False"/>
  <p:tag name="BITMAPFORMAT" val="pngmono"/>
  <p:tag name="ORIGWIDTH" val="446"/>
  <p:tag name="PICTUREFILESIZE" val="3949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\bar{V}_1(b)&amp;=&amp; &#10;\max\left\{\begin{array}{rrrr}&#10;  -70\; p_1 &amp;   +30\; (1-p_1) &amp; -30\; p_1 &amp;   +70\; (1-p_1)\\&#10;  -70\; p_1 &amp;   +30\; (1-p_1) &amp; + 30\; p_1 &amp;  -35\; (1-p_1)\\&#10;   +70\; p_1 &amp;  -15\; (1-p_1) &amp; -30\; p_1 &amp;   +70\; (1-p_1)\\&#10;   +70\; p_1 &amp;  -15\; (1-p_1) &amp; + 30\; p_1 &amp;  -35\; (1-p_1)&#10;\end{array}\right\}\\&#10;\\[1ex]&#10;&amp;=&amp;&#10;\max\left\{\begin{array}{rr}&#10;  -100\; p_1 &amp; +100\; (1-p_1) \\&#10;   +40\; p_1 &amp;  +55\; (1-p_1) \\&#10;   +100\; p_1 &amp;  -50\; (1-p_1)&#10;\end{array}\right\}&#10;\nonumber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36"/>
  <p:tag name="BOXFONT" val="10"/>
  <p:tag name="BOXWRAP" val="False"/>
  <p:tag name="WORKAROUNDTRANSPARENCYBUG" val="False"/>
  <p:tag name="ALLOWFONTSUBSTITUTION" val="False"/>
  <p:tag name="BITMAPFORMAT" val="pngmono"/>
  <p:tag name="ORIGWIDTH" val="640"/>
  <p:tag name="PICTUREFILESIZE" val="11884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\bar{V}_2(b) &amp;=&amp;&#10;\max\left\{\begin{array}{rr}&#10;   -100   \;p_1&amp;      +100      \; (1-p_1)\\&#10;    100   \;p_1&amp;       -50      \; (1-p_1)\\&#10;     51   \;p_1&amp;       +42      \; (1-p_1)&#10;\end{array}\right\}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36"/>
  <p:tag name="BOXFONT" val="10"/>
  <p:tag name="BOXWRAP" val="False"/>
  <p:tag name="WORKAROUNDTRANSPARENCYBUG" val="False"/>
  <p:tag name="ALLOWFONTSUBSTITUTION" val="False"/>
  <p:tag name="BITMAPFORMAT" val="pngmono"/>
  <p:tag name="ORIGWIDTH" val="430"/>
  <p:tag name="PICTUREFILESIZE" val="3745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graphicx}&#10;\begin{document}&#10;\includegraphics[width=4.95cm]{pomdp-pic0.ps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36"/>
  <p:tag name="BOXFONT" val="10"/>
  <p:tag name="BOXWRAP" val="False"/>
  <p:tag name="WORKAROUNDTRANSPARENCYBUG" val="False"/>
  <p:tag name="ALLOWFONTSUBSTITUTION" val="False"/>
  <p:tag name="BITMAPFORMAT" val="pngmono"/>
  <p:tag name="ORIGWIDTH" val="139"/>
  <p:tag name="PICTUREFILESIZE" val="2030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graphicx}&#10;\begin{document}&#10;\includegraphics[width=5cm]{pomdp-pic98.ps}\quad\includegraphics[width=5cm]{pomdp-pic99.ps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36"/>
  <p:tag name="BOXFONT" val="10"/>
  <p:tag name="BOXWRAP" val="False"/>
  <p:tag name="WORKAROUNDTRANSPARENCYBUG" val="False"/>
  <p:tag name="ALLOWFONTSUBSTITUTION" val="False"/>
  <p:tag name="BITMAPFORMAT" val="pngmono"/>
  <p:tag name="ORIGWIDTH" val="306"/>
  <p:tag name="PICTUREFILESIZE" val="3418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5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2|6.6|23.|7.9|4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2|6.6|23.|7.9|4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2|6.6|23.|7.9|4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2|6.6|23.|7.9|4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}&#10;V_T(b) &amp;=&amp; \gamma \max_u \left[ r(b,u)+\int V_{T-1}(b') p(b'\mid u,b)\;db'\right]\nonumber&#10;\end{eqnarray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36"/>
  <p:tag name="BOXFONT" val="10"/>
  <p:tag name="BOXWRAP" val="False"/>
  <p:tag name="WORKAROUNDTRANSPARENCYBUG" val="False"/>
  <p:tag name="BITMAPFORMAT" val="pngmono"/>
  <p:tag name="DEBUGINTERACTIVE" val="True"/>
  <p:tag name="ORIGWIDTH" val="495"/>
  <p:tag name="PICTUREFILESIZE" val="28920"/>
</p:tagLst>
</file>

<file path=ppt/theme/theme1.xml><?xml version="1.0" encoding="utf-8"?>
<a:theme xmlns:a="http://schemas.openxmlformats.org/drawingml/2006/main" name="2_Default Design">
  <a:themeElements>
    <a:clrScheme name="2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Default Design">
      <a:majorFont>
        <a:latin typeface="Garamond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§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icrosoft Sans Serif" pitchFamily="34" charset="0"/>
            <a:sym typeface="Wingdings" pitchFamily="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§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icrosoft Sans Serif" pitchFamily="34" charset="0"/>
            <a:sym typeface="Wingdings" pitchFamily="2" charset="2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b-robotics">
  <a:themeElements>
    <a:clrScheme name="">
      <a:dk1>
        <a:srgbClr val="000000"/>
      </a:dk1>
      <a:lt1>
        <a:srgbClr val="FFFFFF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FFFFF"/>
      </a:accent3>
      <a:accent4>
        <a:srgbClr val="000000"/>
      </a:accent4>
      <a:accent5>
        <a:srgbClr val="FFFFFF"/>
      </a:accent5>
      <a:accent6>
        <a:srgbClr val="C8C8C8"/>
      </a:accent6>
      <a:hlink>
        <a:srgbClr val="CC3300"/>
      </a:hlink>
      <a:folHlink>
        <a:srgbClr val="0033CC"/>
      </a:folHlink>
    </a:clrScheme>
    <a:fontScheme name="prob-robotic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§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icrosoft Sans Serif" pitchFamily="34" charset="0"/>
            <a:sym typeface="Wingdings" pitchFamily="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§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icrosoft Sans Serif" pitchFamily="34" charset="0"/>
            <a:sym typeface="Wingdings" pitchFamily="2" charset="2"/>
          </a:defRPr>
        </a:defPPr>
      </a:lstStyle>
    </a:lnDef>
  </a:objectDefaults>
  <a:extraClrSchemeLst>
    <a:extraClrScheme>
      <a:clrScheme name="prob-robotic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b-robotic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b-robotic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b-robotic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21169</TotalTime>
  <Words>1363</Words>
  <Application>Microsoft Office PowerPoint</Application>
  <PresentationFormat>On-screen Show (4:3)</PresentationFormat>
  <Paragraphs>391</Paragraphs>
  <Slides>51</Slides>
  <Notes>45</Notes>
  <HiddenSlides>8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63" baseType="lpstr">
      <vt:lpstr>Times New Roman</vt:lpstr>
      <vt:lpstr>Garamond</vt:lpstr>
      <vt:lpstr>Arial</vt:lpstr>
      <vt:lpstr>Microsoft Sans Serif</vt:lpstr>
      <vt:lpstr>Wingdings</vt:lpstr>
      <vt:lpstr>Verdana</vt:lpstr>
      <vt:lpstr>cmsy10</vt:lpstr>
      <vt:lpstr>Symbol</vt:lpstr>
      <vt:lpstr>2_Default Design</vt:lpstr>
      <vt:lpstr>prob-robotics</vt:lpstr>
      <vt:lpstr>Microsoft Photo Editor 3.0 Photo</vt:lpstr>
      <vt:lpstr>Microsoft Equation 3.0</vt:lpstr>
      <vt:lpstr>CSE-473 Artificial Intelligence</vt:lpstr>
      <vt:lpstr>Classical Planning</vt:lpstr>
      <vt:lpstr>Stochastic Planning  (MDPs, Reinforcement Learning)</vt:lpstr>
      <vt:lpstr>Partially-Observable MDPs</vt:lpstr>
      <vt:lpstr>Markov Decision Process (MDP)</vt:lpstr>
      <vt:lpstr>Objective of a Fully Observable MDP</vt:lpstr>
      <vt:lpstr>Partially-Observable MDP</vt:lpstr>
      <vt:lpstr>Objective of a POMDP</vt:lpstr>
      <vt:lpstr>Classical Planning</vt:lpstr>
      <vt:lpstr>MDP-Style Planning</vt:lpstr>
      <vt:lpstr>Stochastic, Partially Observable</vt:lpstr>
      <vt:lpstr>Belief State</vt:lpstr>
      <vt:lpstr>Planning in Belief Space</vt:lpstr>
      <vt:lpstr>Partially-Observable MDP</vt:lpstr>
      <vt:lpstr>Evidence Model</vt:lpstr>
      <vt:lpstr>Planning in Belief Space</vt:lpstr>
      <vt:lpstr>POMDPs</vt:lpstr>
      <vt:lpstr>Problems</vt:lpstr>
      <vt:lpstr>An Illustrative Example</vt:lpstr>
      <vt:lpstr>The Parameters of the Example</vt:lpstr>
      <vt:lpstr>Payoff in POMDPs</vt:lpstr>
      <vt:lpstr>Payoffs in Our Example (1)</vt:lpstr>
      <vt:lpstr>Payoffs in Our Example (2)</vt:lpstr>
      <vt:lpstr>The Resulting Policy for T=1</vt:lpstr>
      <vt:lpstr>Piecewise Linearity, Convexity</vt:lpstr>
      <vt:lpstr>Pruning</vt:lpstr>
      <vt:lpstr>Payoffs in Our Example (2)</vt:lpstr>
      <vt:lpstr>Increasing the Time Horizon</vt:lpstr>
      <vt:lpstr>Increasing the Time Horizon</vt:lpstr>
      <vt:lpstr>Value Function</vt:lpstr>
      <vt:lpstr>Increasing the Time Horizon</vt:lpstr>
      <vt:lpstr>Expected Value after Measuring</vt:lpstr>
      <vt:lpstr>Expected Value after Measuring</vt:lpstr>
      <vt:lpstr>Resulting Value Function</vt:lpstr>
      <vt:lpstr>Value Function</vt:lpstr>
      <vt:lpstr>State Transitions (Prediction)</vt:lpstr>
      <vt:lpstr>Resulting Value Function after executing u3</vt:lpstr>
      <vt:lpstr>Value Function after executing u3</vt:lpstr>
      <vt:lpstr>Value Function for T=2</vt:lpstr>
      <vt:lpstr>Graphical Representation  of V2(b)</vt:lpstr>
      <vt:lpstr>Deep Horizons and Pruning</vt:lpstr>
      <vt:lpstr>Deep Horizons and Pruning</vt:lpstr>
      <vt:lpstr>PowerPoint Presentation</vt:lpstr>
      <vt:lpstr>Why Pruning is Essential</vt:lpstr>
      <vt:lpstr>POMDP Summary</vt:lpstr>
      <vt:lpstr>POMDP Approximations</vt:lpstr>
      <vt:lpstr>Point-based Value Iteration</vt:lpstr>
      <vt:lpstr>Point-based Value Iteration</vt:lpstr>
      <vt:lpstr>QMDPs</vt:lpstr>
      <vt:lpstr>PowerPoint Presentation</vt:lpstr>
      <vt:lpstr>Augmented MDPs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Probabilistic Robotics</dc:title>
  <dc:creator>SCS</dc:creator>
  <cp:lastModifiedBy>Dan-Office</cp:lastModifiedBy>
  <cp:revision>2018</cp:revision>
  <dcterms:created xsi:type="dcterms:W3CDTF">2000-05-13T15:49:16Z</dcterms:created>
  <dcterms:modified xsi:type="dcterms:W3CDTF">2012-05-09T15:55:04Z</dcterms:modified>
</cp:coreProperties>
</file>