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74" r:id="rId1"/>
  </p:sldMasterIdLst>
  <p:notesMasterIdLst>
    <p:notesMasterId r:id="rId37"/>
  </p:notesMasterIdLst>
  <p:handoutMasterIdLst>
    <p:handoutMasterId r:id="rId38"/>
  </p:handoutMasterIdLst>
  <p:sldIdLst>
    <p:sldId id="463" r:id="rId2"/>
    <p:sldId id="528" r:id="rId3"/>
    <p:sldId id="513" r:id="rId4"/>
    <p:sldId id="553" r:id="rId5"/>
    <p:sldId id="543" r:id="rId6"/>
    <p:sldId id="554" r:id="rId7"/>
    <p:sldId id="561" r:id="rId8"/>
    <p:sldId id="544" r:id="rId9"/>
    <p:sldId id="545" r:id="rId10"/>
    <p:sldId id="546" r:id="rId11"/>
    <p:sldId id="522" r:id="rId12"/>
    <p:sldId id="559" r:id="rId13"/>
    <p:sldId id="523" r:id="rId14"/>
    <p:sldId id="547" r:id="rId15"/>
    <p:sldId id="538" r:id="rId16"/>
    <p:sldId id="539" r:id="rId17"/>
    <p:sldId id="541" r:id="rId18"/>
    <p:sldId id="542" r:id="rId19"/>
    <p:sldId id="555" r:id="rId20"/>
    <p:sldId id="556" r:id="rId21"/>
    <p:sldId id="560" r:id="rId22"/>
    <p:sldId id="557" r:id="rId23"/>
    <p:sldId id="558" r:id="rId24"/>
    <p:sldId id="520" r:id="rId25"/>
    <p:sldId id="521" r:id="rId26"/>
    <p:sldId id="524" r:id="rId27"/>
    <p:sldId id="525" r:id="rId28"/>
    <p:sldId id="519" r:id="rId29"/>
    <p:sldId id="562" r:id="rId30"/>
    <p:sldId id="548" r:id="rId31"/>
    <p:sldId id="549" r:id="rId32"/>
    <p:sldId id="550" r:id="rId33"/>
    <p:sldId id="563" r:id="rId34"/>
    <p:sldId id="551" r:id="rId35"/>
    <p:sldId id="552" r:id="rId36"/>
  </p:sldIdLst>
  <p:sldSz cx="9144000" cy="6858000" type="screen4x3"/>
  <p:notesSz cx="7315200" cy="9601200"/>
  <p:embeddedFontLst>
    <p:embeddedFont>
      <p:font typeface="Calibri" pitchFamily="34" charset="0"/>
      <p:regular r:id="rId39"/>
      <p:bold r:id="rId40"/>
      <p:italic r:id="rId41"/>
      <p:boldItalic r:id="rId42"/>
    </p:embeddedFont>
    <p:embeddedFont>
      <p:font typeface="Microsoft Sans Serif" pitchFamily="34" charset="0"/>
      <p:regular r:id="rId43"/>
    </p:embeddedFont>
    <p:embeddedFont>
      <p:font typeface="cmsy10" charset="0"/>
      <p:regular r:id="rId44"/>
    </p:embeddedFont>
    <p:embeddedFont>
      <p:font typeface="Franklin Gothic Medium" pitchFamily="34" charset="0"/>
      <p:regular r:id="rId45"/>
      <p:italic r:id="rId46"/>
    </p:embeddedFont>
    <p:embeddedFont>
      <p:font typeface="Garamond" pitchFamily="18" charset="0"/>
      <p:regular r:id="rId47"/>
      <p:bold r:id="rId48"/>
      <p:italic r:id="rId49"/>
    </p:embeddedFont>
    <p:embeddedFont>
      <p:font typeface="Arial Italic" pitchFamily="34" charset="0"/>
      <p:italic r:id="rId50"/>
    </p:embeddedFont>
    <p:embeddedFont>
      <p:font typeface="Helvetica" charset="0"/>
      <p:regular r:id="rId51"/>
      <p:bold r:id="rId52"/>
      <p:italic r:id="rId53"/>
      <p:boldItalic r:id="rId54"/>
    </p:embeddedFont>
  </p:embeddedFontLst>
  <p:custDataLst>
    <p:tags r:id="rId5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336600"/>
    <a:srgbClr val="EB0EF0"/>
    <a:srgbClr val="DE0DE3"/>
    <a:srgbClr val="D30CD8"/>
    <a:srgbClr val="E00095"/>
    <a:srgbClr val="FF13B0"/>
    <a:srgbClr val="FF66CC"/>
    <a:srgbClr val="FF33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73" autoAdjust="0"/>
    <p:restoredTop sz="94718" autoAdjust="0"/>
  </p:normalViewPr>
  <p:slideViewPr>
    <p:cSldViewPr>
      <p:cViewPr>
        <p:scale>
          <a:sx n="95" d="100"/>
          <a:sy n="95" d="100"/>
        </p:scale>
        <p:origin x="-3270" y="-18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4" d="100"/>
        <a:sy n="174" d="100"/>
      </p:scale>
      <p:origin x="0" y="4266"/>
    </p:cViewPr>
  </p:sorterViewPr>
  <p:notesViewPr>
    <p:cSldViewPr>
      <p:cViewPr varScale="1">
        <p:scale>
          <a:sx n="57" d="100"/>
          <a:sy n="57" d="100"/>
        </p:scale>
        <p:origin x="-2592" y="-84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55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46" Type="http://schemas.openxmlformats.org/officeDocument/2006/relationships/font" Target="fonts/font8.fntdata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3.fntdata"/><Relationship Id="rId54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font" Target="fonts/font15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1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52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13.fntdata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70255" cy="479726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271" y="1"/>
            <a:ext cx="3170255" cy="479726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r">
              <a:defRPr sz="1300"/>
            </a:lvl1pPr>
          </a:lstStyle>
          <a:p>
            <a:pPr>
              <a:defRPr/>
            </a:pPr>
            <a:fld id="{46B58EB4-4D85-4B76-A64C-36363144E01D}" type="datetimeFigureOut">
              <a:rPr lang="en-US"/>
              <a:pPr>
                <a:defRPr/>
              </a:pPr>
              <a:t>5/2/2012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803"/>
            <a:ext cx="3170255" cy="479726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271" y="9119803"/>
            <a:ext cx="3170255" cy="479726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r">
              <a:defRPr sz="1300"/>
            </a:lvl1pPr>
          </a:lstStyle>
          <a:p>
            <a:pPr>
              <a:defRPr/>
            </a:pPr>
            <a:fld id="{0555AB68-4466-4A24-B11F-D0BC470DC8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43441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70255" cy="47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3" tIns="48322" rIns="96643" bIns="48322" numCol="1" anchor="t" anchorCtr="0" compatLnSpc="1">
            <a:prstTxWarp prst="textNoShape">
              <a:avLst/>
            </a:prstTxWarp>
          </a:bodyPr>
          <a:lstStyle>
            <a:lvl1pPr defTabSz="966849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271" y="1"/>
            <a:ext cx="3170255" cy="47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3" tIns="48322" rIns="96643" bIns="48322" numCol="1" anchor="t" anchorCtr="0" compatLnSpc="1">
            <a:prstTxWarp prst="textNoShape">
              <a:avLst/>
            </a:prstTxWarp>
          </a:bodyPr>
          <a:lstStyle>
            <a:lvl1pPr algn="r" defTabSz="966849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56" y="4561573"/>
            <a:ext cx="5851490" cy="4319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3" tIns="48322" rIns="96643" bIns="483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803"/>
            <a:ext cx="3170255" cy="47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3" tIns="48322" rIns="96643" bIns="48322" numCol="1" anchor="b" anchorCtr="0" compatLnSpc="1">
            <a:prstTxWarp prst="textNoShape">
              <a:avLst/>
            </a:prstTxWarp>
          </a:bodyPr>
          <a:lstStyle>
            <a:lvl1pPr defTabSz="966849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271" y="9119803"/>
            <a:ext cx="3170255" cy="47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3" tIns="48322" rIns="96643" bIns="48322" numCol="1" anchor="b" anchorCtr="0" compatLnSpc="1">
            <a:prstTxWarp prst="textNoShape">
              <a:avLst/>
            </a:prstTxWarp>
          </a:bodyPr>
          <a:lstStyle>
            <a:lvl1pPr algn="r" defTabSz="966849">
              <a:defRPr sz="1400"/>
            </a:lvl1pPr>
          </a:lstStyle>
          <a:p>
            <a:pPr>
              <a:defRPr/>
            </a:pPr>
            <a:fld id="{3841C470-8016-4280-BD3B-C30F65AF67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084124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41C470-8016-4280-BD3B-C30F65AF67C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849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82846" indent="-301095" defTabSz="966849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204379" indent="-240876" defTabSz="966849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86131" indent="-240876" defTabSz="966849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67882" indent="-240876" defTabSz="966849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49634" indent="-240876" defTabSz="96684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31386" indent="-240876" defTabSz="96684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613137" indent="-240876" defTabSz="96684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94889" indent="-240876" defTabSz="96684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BA2BF88-4718-4A52-ABBC-E7C01097CFB0}" type="slidenum">
              <a:rPr lang="en-US" sz="1400" smtClean="0"/>
              <a:pPr eaLnBrk="1" hangingPunct="1"/>
              <a:t>10</a:t>
            </a:fld>
            <a:endParaRPr lang="en-US" sz="1400" dirty="0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690" y="4559901"/>
            <a:ext cx="5365820" cy="432087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41C470-8016-4280-BD3B-C30F65AF67C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41C470-8016-4280-BD3B-C30F65AF67C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41C470-8016-4280-BD3B-C30F65AF67C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849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82846" indent="-301095" defTabSz="966849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204379" indent="-240876" defTabSz="966849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86131" indent="-240876" defTabSz="966849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67882" indent="-240876" defTabSz="966849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49634" indent="-240876" defTabSz="96684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31386" indent="-240876" defTabSz="96684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613137" indent="-240876" defTabSz="96684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94889" indent="-240876" defTabSz="96684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480E989-82B9-4346-AF2A-C29684D5D7AE}" type="slidenum">
              <a:rPr lang="en-US" sz="1400" smtClean="0"/>
              <a:pPr eaLnBrk="1" hangingPunct="1"/>
              <a:t>14</a:t>
            </a:fld>
            <a:endParaRPr lang="en-US" sz="1400" dirty="0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41C470-8016-4280-BD3B-C30F65AF67C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41C470-8016-4280-BD3B-C30F65AF67C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41C470-8016-4280-BD3B-C30F65AF67C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41C470-8016-4280-BD3B-C30F65AF67C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41C470-8016-4280-BD3B-C30F65AF67C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41C470-8016-4280-BD3B-C30F65AF67C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41C470-8016-4280-BD3B-C30F65AF67C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41C470-8016-4280-BD3B-C30F65AF67C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41C470-8016-4280-BD3B-C30F65AF67C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41C470-8016-4280-BD3B-C30F65AF67C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  <p:txBody>
          <a:bodyPr/>
          <a:lstStyle/>
          <a:p>
            <a:r>
              <a:rPr lang="en-US">
                <a:latin typeface="Helvetica" charset="0"/>
                <a:cs typeface="Helvetica" charset="0"/>
                <a:sym typeface="Helvetica" charset="0"/>
              </a:rPr>
              <a:t>first point: why all zeros and one ? (because you can find actions that guarentee you wont get the -1 and you are taking a max!)</a:t>
            </a:r>
          </a:p>
          <a:p>
            <a:endParaRPr lang="en-US">
              <a:latin typeface="Helvetica" charset="0"/>
              <a:cs typeface="Helvetica" charset="0"/>
              <a:sym typeface="Helvetica" charset="0"/>
            </a:endParaRPr>
          </a:p>
          <a:p>
            <a:endParaRPr lang="en-US">
              <a:latin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41C470-8016-4280-BD3B-C30F65AF67C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41C470-8016-4280-BD3B-C30F65AF67C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41C470-8016-4280-BD3B-C30F65AF67C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41C470-8016-4280-BD3B-C30F65AF67C2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41C470-8016-4280-BD3B-C30F65AF67C2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41C470-8016-4280-BD3B-C30F65AF67C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41C470-8016-4280-BD3B-C30F65AF67C2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41C470-8016-4280-BD3B-C30F65AF67C2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849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82846" indent="-301095" defTabSz="966849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204379" indent="-240876" defTabSz="966849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86131" indent="-240876" defTabSz="966849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67882" indent="-240876" defTabSz="966849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49634" indent="-240876" defTabSz="96684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31386" indent="-240876" defTabSz="96684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613137" indent="-240876" defTabSz="96684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94889" indent="-240876" defTabSz="96684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19449CF-70FD-458C-A11A-667BB367C40B}" type="slidenum">
              <a:rPr lang="en-US" sz="1400" smtClean="0"/>
              <a:pPr eaLnBrk="1" hangingPunct="1"/>
              <a:t>32</a:t>
            </a:fld>
            <a:endParaRPr lang="en-US" sz="1400" dirty="0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41C470-8016-4280-BD3B-C30F65AF67C2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849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82846" indent="-301095" defTabSz="966849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204379" indent="-240876" defTabSz="966849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86131" indent="-240876" defTabSz="966849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67882" indent="-240876" defTabSz="966849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49634" indent="-240876" defTabSz="96684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31386" indent="-240876" defTabSz="96684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613137" indent="-240876" defTabSz="96684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94889" indent="-240876" defTabSz="96684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35DC902-65D0-427A-BCB6-EBA8EEC62950}" type="slidenum">
              <a:rPr lang="en-US" sz="1400" smtClean="0"/>
              <a:pPr eaLnBrk="1" hangingPunct="1"/>
              <a:t>34</a:t>
            </a:fld>
            <a:endParaRPr lang="en-US" sz="1400" dirty="0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690" y="4559901"/>
            <a:ext cx="5365820" cy="432087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849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82846" indent="-301095" defTabSz="966849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204379" indent="-240876" defTabSz="966849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86131" indent="-240876" defTabSz="966849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67882" indent="-240876" defTabSz="966849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49634" indent="-240876" defTabSz="96684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31386" indent="-240876" defTabSz="96684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613137" indent="-240876" defTabSz="96684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94889" indent="-240876" defTabSz="96684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3D397CA-D94B-4378-984F-5567F60681D0}" type="slidenum">
              <a:rPr lang="en-US" sz="1400" smtClean="0"/>
              <a:pPr eaLnBrk="1" hangingPunct="1"/>
              <a:t>35</a:t>
            </a:fld>
            <a:endParaRPr lang="en-US" sz="1400" dirty="0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41C470-8016-4280-BD3B-C30F65AF67C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849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82846" indent="-301095" defTabSz="966849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204379" indent="-240876" defTabSz="966849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86131" indent="-240876" defTabSz="966849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67882" indent="-240876" defTabSz="966849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49634" indent="-240876" defTabSz="96684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31386" indent="-240876" defTabSz="96684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613137" indent="-240876" defTabSz="96684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94889" indent="-240876" defTabSz="96684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AF9BE80-1F0A-4151-A196-E92A0E1B9BCE}" type="slidenum">
              <a:rPr lang="en-US" sz="1400" smtClean="0"/>
              <a:pPr eaLnBrk="1" hangingPunct="1"/>
              <a:t>5</a:t>
            </a:fld>
            <a:endParaRPr lang="en-US" sz="1400" dirty="0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690" y="4559901"/>
            <a:ext cx="5365820" cy="432087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849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82846" indent="-301095" defTabSz="966849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204379" indent="-240876" defTabSz="966849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86131" indent="-240876" defTabSz="966849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67882" indent="-240876" defTabSz="966849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49634" indent="-240876" defTabSz="96684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31386" indent="-240876" defTabSz="96684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613137" indent="-240876" defTabSz="96684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94889" indent="-240876" defTabSz="96684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AF9BE80-1F0A-4151-A196-E92A0E1B9BCE}" type="slidenum">
              <a:rPr lang="en-US" sz="1400" smtClean="0"/>
              <a:pPr eaLnBrk="1" hangingPunct="1"/>
              <a:t>6</a:t>
            </a:fld>
            <a:endParaRPr lang="en-US" sz="1400" dirty="0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690" y="4559901"/>
            <a:ext cx="5365820" cy="432087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41C470-8016-4280-BD3B-C30F65AF67C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849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82846" indent="-301095" defTabSz="966849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204379" indent="-240876" defTabSz="966849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86131" indent="-240876" defTabSz="966849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67882" indent="-240876" defTabSz="966849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49634" indent="-240876" defTabSz="96684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31386" indent="-240876" defTabSz="96684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613137" indent="-240876" defTabSz="96684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94889" indent="-240876" defTabSz="96684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6C149BE-A22A-41BC-8EE1-8AEC9207DDBE}" type="slidenum">
              <a:rPr lang="en-US" sz="1400" smtClean="0"/>
              <a:pPr eaLnBrk="1" hangingPunct="1"/>
              <a:t>8</a:t>
            </a:fld>
            <a:endParaRPr lang="en-US" sz="1400" dirty="0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690" y="4559901"/>
            <a:ext cx="5365820" cy="432087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849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82846" indent="-301095" defTabSz="966849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204379" indent="-240876" defTabSz="966849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86131" indent="-240876" defTabSz="966849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67882" indent="-240876" defTabSz="966849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49634" indent="-240876" defTabSz="96684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31386" indent="-240876" defTabSz="96684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613137" indent="-240876" defTabSz="96684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94889" indent="-240876" defTabSz="96684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67810E0-A582-4403-AF54-E4F6CC3F334D}" type="slidenum">
              <a:rPr lang="en-US" sz="1400" smtClean="0"/>
              <a:pPr eaLnBrk="1" hangingPunct="1"/>
              <a:t>9</a:t>
            </a:fld>
            <a:endParaRPr lang="en-US" sz="1400" dirty="0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9275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4627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304800"/>
            <a:ext cx="211455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304800"/>
            <a:ext cx="619125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70329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610600" cy="685800"/>
          </a:xfrm>
        </p:spPr>
        <p:txBody>
          <a:bodyPr/>
          <a:lstStyle>
            <a:lvl1pPr algn="ctr">
              <a:defRPr sz="4000">
                <a:solidFill>
                  <a:srgbClr val="7030A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8991600" cy="4800600"/>
          </a:xfrm>
        </p:spPr>
        <p:txBody>
          <a:bodyPr/>
          <a:lstStyle>
            <a:lvl1pPr>
              <a:defRPr sz="3200">
                <a:solidFill>
                  <a:srgbClr val="0000FF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2800">
                <a:latin typeface="Calibri" pitchFamily="34" charset="0"/>
                <a:cs typeface="Calibri" pitchFamily="34" charset="0"/>
              </a:defRPr>
            </a:lvl2pPr>
            <a:lvl3pPr>
              <a:defRPr sz="2400"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47330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247165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39624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9624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09437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31046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10581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151665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849422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901762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304800"/>
            <a:ext cx="7162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371600"/>
            <a:ext cx="80772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60066"/>
          </a:solidFill>
          <a:latin typeface="Calibri"/>
          <a:ea typeface="+mj-ea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00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00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00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00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CC0000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CC0000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CC0000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CC0000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rgbClr val="0000FF"/>
          </a:solidFill>
          <a:latin typeface="Calibri"/>
          <a:ea typeface="+mn-ea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Calibri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Calibri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j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j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j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j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j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j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weld\Desktop\473\from%20luke\cse473au11-mdps.ppt_media\out-1.mov" TargetMode="External"/><Relationship Id="rId5" Type="http://schemas.openxmlformats.org/officeDocument/2006/relationships/image" Target="../media/image9.wmf"/><Relationship Id="rId4" Type="http://schemas.microsoft.com/office/2007/relationships/media" Target="file://localhost/Users/weld/Desktop/473/from%20luke/cse473au11-mdps.ppt_media/out-1.mov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>
                <a:latin typeface="Calibri" pitchFamily="34" charset="0"/>
                <a:cs typeface="Calibri" pitchFamily="34" charset="0"/>
              </a:rPr>
              <a:t>CSE 473	Markov Decision Processes</a:t>
            </a:r>
            <a:endParaRPr lang="en-US" sz="3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Dan Weld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29674" y="6248400"/>
            <a:ext cx="50930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 smtClean="0">
                <a:latin typeface="Calibri" pitchFamily="34" charset="0"/>
                <a:cs typeface="Calibri" pitchFamily="34" charset="0"/>
              </a:rPr>
              <a:t>Many slides from Chris Bishop,  </a:t>
            </a:r>
            <a:r>
              <a:rPr lang="en-US" sz="1800" dirty="0" err="1" smtClean="0">
                <a:latin typeface="Calibri" pitchFamily="34" charset="0"/>
                <a:cs typeface="Calibri" pitchFamily="34" charset="0"/>
              </a:rPr>
              <a:t>Mausam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, Dan Klein, </a:t>
            </a:r>
          </a:p>
          <a:p>
            <a:pPr algn="r"/>
            <a:r>
              <a:rPr lang="en-US" sz="1800" dirty="0" smtClean="0">
                <a:latin typeface="Calibri" pitchFamily="34" charset="0"/>
                <a:cs typeface="Calibri" pitchFamily="34" charset="0"/>
              </a:rPr>
              <a:t>Stuart Russell, Andrew Moore &amp; Luke </a:t>
            </a:r>
            <a:r>
              <a:rPr lang="en-US" sz="1800" dirty="0" err="1" smtClean="0">
                <a:latin typeface="Calibri" pitchFamily="34" charset="0"/>
                <a:cs typeface="Calibri" pitchFamily="34" charset="0"/>
              </a:rPr>
              <a:t>Zettlemoyer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079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Value iteration </a:t>
            </a:r>
            <a:r>
              <a:rPr lang="en-US" sz="2000" smtClean="0"/>
              <a:t>[Bellman’57]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US" sz="2800" dirty="0" smtClean="0"/>
              <a:t>assign an arbitrary assignment of V</a:t>
            </a:r>
            <a:r>
              <a:rPr lang="en-US" sz="2800" baseline="-25000" dirty="0" smtClean="0"/>
              <a:t>0</a:t>
            </a:r>
            <a:r>
              <a:rPr lang="en-US" sz="2800" dirty="0" smtClean="0"/>
              <a:t> to each state.</a:t>
            </a:r>
          </a:p>
          <a:p>
            <a:pPr eaLnBrk="1" hangingPunct="1">
              <a:buFont typeface="Arial" charset="0"/>
              <a:buChar char="•"/>
            </a:pPr>
            <a:endParaRPr lang="en-US" sz="2800" dirty="0" smtClean="0"/>
          </a:p>
          <a:p>
            <a:pPr eaLnBrk="1" hangingPunct="1">
              <a:buFont typeface="Arial" charset="0"/>
              <a:buChar char="•"/>
            </a:pPr>
            <a:r>
              <a:rPr lang="en-US" sz="2800" dirty="0" smtClean="0"/>
              <a:t>repeat</a:t>
            </a:r>
          </a:p>
          <a:p>
            <a:pPr lvl="1" eaLnBrk="1" hangingPunct="1"/>
            <a:r>
              <a:rPr lang="en-US" sz="2400" dirty="0" smtClean="0"/>
              <a:t>for all states s</a:t>
            </a:r>
          </a:p>
          <a:p>
            <a:pPr lvl="2" eaLnBrk="1" hangingPunct="1"/>
            <a:r>
              <a:rPr lang="en-US" dirty="0" smtClean="0"/>
              <a:t>compute V</a:t>
            </a:r>
            <a:r>
              <a:rPr lang="en-US" baseline="-25000" dirty="0" smtClean="0"/>
              <a:t>n+1</a:t>
            </a:r>
            <a:r>
              <a:rPr lang="en-US" dirty="0" smtClean="0"/>
              <a:t>(s) by Bellman backup at s.</a:t>
            </a:r>
          </a:p>
          <a:p>
            <a:pPr eaLnBrk="1" hangingPunct="1">
              <a:buFont typeface="Arial" charset="0"/>
              <a:buChar char="•"/>
            </a:pPr>
            <a:r>
              <a:rPr lang="en-US" sz="2800" dirty="0" smtClean="0"/>
              <a:t>until </a:t>
            </a:r>
            <a:r>
              <a:rPr lang="en-US" sz="2800" dirty="0" err="1" smtClean="0"/>
              <a:t>max</a:t>
            </a:r>
            <a:r>
              <a:rPr lang="en-US" sz="2800" b="1" baseline="-25000" dirty="0" err="1" smtClean="0"/>
              <a:t>s</a:t>
            </a:r>
            <a:r>
              <a:rPr lang="en-US" sz="2800" dirty="0" smtClean="0"/>
              <a:t> |V</a:t>
            </a:r>
            <a:r>
              <a:rPr lang="en-US" sz="2800" baseline="-25000" dirty="0" smtClean="0"/>
              <a:t>n+1</a:t>
            </a:r>
            <a:r>
              <a:rPr lang="en-US" sz="2800" dirty="0" smtClean="0"/>
              <a:t>(s) – </a:t>
            </a:r>
            <a:r>
              <a:rPr lang="en-US" sz="2800" dirty="0" err="1" smtClean="0"/>
              <a:t>V</a:t>
            </a:r>
            <a:r>
              <a:rPr lang="en-US" sz="2800" baseline="-25000" dirty="0" err="1" smtClean="0"/>
              <a:t>n</a:t>
            </a:r>
            <a:r>
              <a:rPr lang="en-US" sz="2800" dirty="0" smtClean="0"/>
              <a:t>(s)| &lt; </a:t>
            </a:r>
            <a:r>
              <a:rPr lang="en-US" sz="2800" b="1" dirty="0" smtClean="0">
                <a:latin typeface="Symbol" pitchFamily="18" charset="2"/>
                <a:sym typeface="Symbol" pitchFamily="18" charset="2"/>
              </a:rPr>
              <a:t></a:t>
            </a:r>
          </a:p>
        </p:txBody>
      </p:sp>
      <p:sp>
        <p:nvSpPr>
          <p:cNvPr id="259076" name="Oval 4"/>
          <p:cNvSpPr>
            <a:spLocks noChangeArrowheads="1"/>
          </p:cNvSpPr>
          <p:nvPr/>
        </p:nvSpPr>
        <p:spPr bwMode="auto">
          <a:xfrm>
            <a:off x="990600" y="2743200"/>
            <a:ext cx="5283200" cy="9906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9077" name="Line 5"/>
          <p:cNvSpPr>
            <a:spLocks noChangeShapeType="1"/>
          </p:cNvSpPr>
          <p:nvPr/>
        </p:nvSpPr>
        <p:spPr bwMode="auto">
          <a:xfrm flipH="1">
            <a:off x="6248400" y="2971800"/>
            <a:ext cx="660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9078" name="Text Box 6"/>
          <p:cNvSpPr txBox="1">
            <a:spLocks noChangeArrowheads="1"/>
          </p:cNvSpPr>
          <p:nvPr/>
        </p:nvSpPr>
        <p:spPr bwMode="auto">
          <a:xfrm>
            <a:off x="6858000" y="2971800"/>
            <a:ext cx="1906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FF3300"/>
                </a:solidFill>
                <a:latin typeface="+mn-lt"/>
              </a:rPr>
              <a:t>Iteration n+1</a:t>
            </a:r>
          </a:p>
        </p:txBody>
      </p:sp>
      <p:sp>
        <p:nvSpPr>
          <p:cNvPr id="259079" name="Oval 7"/>
          <p:cNvSpPr>
            <a:spLocks noChangeArrowheads="1"/>
          </p:cNvSpPr>
          <p:nvPr/>
        </p:nvSpPr>
        <p:spPr bwMode="auto">
          <a:xfrm>
            <a:off x="2133600" y="3429000"/>
            <a:ext cx="2209800" cy="6858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9080" name="Line 8"/>
          <p:cNvSpPr>
            <a:spLocks noChangeShapeType="1"/>
          </p:cNvSpPr>
          <p:nvPr/>
        </p:nvSpPr>
        <p:spPr bwMode="auto">
          <a:xfrm flipH="1">
            <a:off x="4876800" y="3733800"/>
            <a:ext cx="19558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9081" name="Text Box 9"/>
          <p:cNvSpPr txBox="1">
            <a:spLocks noChangeArrowheads="1"/>
          </p:cNvSpPr>
          <p:nvPr/>
        </p:nvSpPr>
        <p:spPr bwMode="auto">
          <a:xfrm>
            <a:off x="6756400" y="3505200"/>
            <a:ext cx="1641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FF3300"/>
                </a:solidFill>
                <a:latin typeface="+mn-lt"/>
              </a:rPr>
              <a:t>Residual(s)</a:t>
            </a:r>
          </a:p>
        </p:txBody>
      </p:sp>
      <p:sp>
        <p:nvSpPr>
          <p:cNvPr id="259082" name="Oval 10"/>
          <p:cNvSpPr>
            <a:spLocks noChangeArrowheads="1"/>
          </p:cNvSpPr>
          <p:nvPr/>
        </p:nvSpPr>
        <p:spPr bwMode="auto">
          <a:xfrm>
            <a:off x="4419600" y="3505200"/>
            <a:ext cx="457200" cy="4572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5"/>
          <p:cNvSpPr>
            <a:spLocks/>
          </p:cNvSpPr>
          <p:nvPr/>
        </p:nvSpPr>
        <p:spPr bwMode="auto">
          <a:xfrm>
            <a:off x="444500" y="5029200"/>
            <a:ext cx="8555611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82588" indent="-342900">
              <a:lnSpc>
                <a:spcPct val="80000"/>
              </a:lnSpc>
              <a:spcBef>
                <a:spcPts val="738"/>
              </a:spcBef>
              <a:buClr>
                <a:srgbClr val="333399"/>
              </a:buClr>
              <a:buSzPct val="100000"/>
              <a:buFont typeface="Wingdings" pitchFamily="2" charset="2"/>
              <a:buChar char="§"/>
            </a:pPr>
            <a:r>
              <a:rPr lang="en-US" sz="28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Theorem: will converge to unique optimal values</a:t>
            </a:r>
          </a:p>
          <a:p>
            <a:pPr marL="782638" lvl="1" indent="-285750">
              <a:lnSpc>
                <a:spcPct val="80000"/>
              </a:lnSpc>
              <a:spcBef>
                <a:spcPts val="638"/>
              </a:spcBef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Basic idea: approximations get refined towards optimal values</a:t>
            </a:r>
          </a:p>
          <a:p>
            <a:pPr marL="782638" lvl="1" indent="-285750">
              <a:lnSpc>
                <a:spcPct val="80000"/>
              </a:lnSpc>
              <a:spcBef>
                <a:spcPts val="638"/>
              </a:spcBef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b="1" i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Policy may converge 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long before values do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76" grpId="0" animBg="1"/>
      <p:bldP spid="259076" grpId="1" animBg="1"/>
      <p:bldP spid="259077" grpId="0" animBg="1"/>
      <p:bldP spid="259077" grpId="1" animBg="1"/>
      <p:bldP spid="259078" grpId="0"/>
      <p:bldP spid="259078" grpId="1"/>
      <p:bldP spid="259079" grpId="0" animBg="1"/>
      <p:bldP spid="259079" grpId="1" animBg="1"/>
      <p:bldP spid="259080" grpId="0" animBg="1"/>
      <p:bldP spid="259080" grpId="1" animBg="1"/>
      <p:bldP spid="259081" grpId="0"/>
      <p:bldP spid="259081" grpId="1"/>
      <p:bldP spid="259082" grpId="0" animBg="1"/>
      <p:bldP spid="259082" grpId="1" animBg="1"/>
      <p:bldP spid="11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Example: Value Iteration</a:t>
            </a:r>
          </a:p>
        </p:txBody>
      </p:sp>
      <p:pic>
        <p:nvPicPr>
          <p:cNvPr id="34819" name="out-1.mov" descr="cse473au11-mdps.ppt_media/out-1.mov">
            <a:hlinkClick r:id="" action="ppaction://media"/>
          </p:cNvPr>
          <p:cNvPicPr>
            <a:picLocks noChangeAspect="1" noChangeArrowheads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link="rId4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1346200"/>
            <a:ext cx="6007100" cy="5346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352350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00" fill="hold"/>
                                        <p:tgtEl>
                                          <p:spTgt spid="348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481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8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48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19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Next slide confusing – out of order?</a:t>
            </a:r>
          </a:p>
          <a:p>
            <a:pPr lvl="1"/>
            <a:r>
              <a:rPr lang="en-US" dirty="0" smtClean="0"/>
              <a:t>Need to define policy</a:t>
            </a:r>
          </a:p>
          <a:p>
            <a:pPr lvl="1"/>
            <a:r>
              <a:rPr lang="en-US" dirty="0" smtClean="0"/>
              <a:t>We never stored Q* just value so where does this come from?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610600" cy="685800"/>
          </a:xfrm>
          <a:ln/>
        </p:spPr>
        <p:txBody>
          <a:bodyPr rIns="132080"/>
          <a:lstStyle/>
          <a:p>
            <a:pPr eaLnBrk="1" hangingPunct="1"/>
            <a:r>
              <a:rPr lang="en-US" dirty="0" smtClean="0"/>
              <a:t>What about Policy?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8991600" cy="4800600"/>
          </a:xfrm>
          <a:ln/>
        </p:spPr>
        <p:txBody>
          <a:bodyPr rIns="132080"/>
          <a:lstStyle/>
          <a:p>
            <a:r>
              <a:rPr lang="en-US" sz="2800" dirty="0"/>
              <a:t>Which action should we chose from state s:</a:t>
            </a:r>
          </a:p>
          <a:p>
            <a:pPr marL="782638" lvl="1">
              <a:spcBef>
                <a:spcPts val="2500"/>
              </a:spcBef>
            </a:pPr>
            <a:r>
              <a:rPr lang="en-US" sz="2400" dirty="0"/>
              <a:t>Given optimal values Q?</a:t>
            </a:r>
          </a:p>
          <a:p>
            <a:pPr marL="782638" lvl="1">
              <a:spcBef>
                <a:spcPts val="8800"/>
              </a:spcBef>
            </a:pPr>
            <a:r>
              <a:rPr lang="en-US" sz="2400" dirty="0"/>
              <a:t>Given optimal values V?</a:t>
            </a:r>
          </a:p>
          <a:p>
            <a:pPr marL="782638" lvl="1">
              <a:spcBef>
                <a:spcPts val="10500"/>
              </a:spcBef>
            </a:pPr>
            <a:r>
              <a:rPr lang="en-US" sz="2400" dirty="0"/>
              <a:t>Lesson: actions are easier to select from Q’s!</a:t>
            </a:r>
          </a:p>
        </p:txBody>
      </p:sp>
      <p:pic>
        <p:nvPicPr>
          <p:cNvPr id="35844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0" y="4508500"/>
            <a:ext cx="63246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5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3086100"/>
            <a:ext cx="24765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7953489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Policy Computation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0" y="762000"/>
            <a:ext cx="8991600" cy="1228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Theorem: optimal </a:t>
            </a:r>
            <a:r>
              <a:rPr lang="en-US" dirty="0" smtClean="0"/>
              <a:t>policy is </a:t>
            </a:r>
            <a:endParaRPr lang="en-US" dirty="0" smtClean="0"/>
          </a:p>
          <a:p>
            <a:pPr lvl="1" eaLnBrk="1" hangingPunct="1"/>
            <a:r>
              <a:rPr lang="en-US" smtClean="0">
                <a:solidFill>
                  <a:srgbClr val="FF0000"/>
                </a:solidFill>
              </a:rPr>
              <a:t>Stationary</a:t>
            </a:r>
            <a:r>
              <a:rPr lang="en-US" smtClean="0"/>
              <a:t> (t</a:t>
            </a:r>
            <a:r>
              <a:rPr lang="en-US" smtClean="0">
                <a:solidFill>
                  <a:srgbClr val="FF0000"/>
                </a:solidFill>
              </a:rPr>
              <a:t>ime-independent)</a:t>
            </a:r>
            <a:endParaRPr lang="en-US" dirty="0" smtClean="0">
              <a:solidFill>
                <a:srgbClr val="FF0000"/>
              </a:solidFill>
            </a:endParaRPr>
          </a:p>
          <a:p>
            <a:pPr lvl="1" eaLnBrk="1" hangingPunct="1"/>
            <a:r>
              <a:rPr lang="en-US" dirty="0" smtClean="0">
                <a:solidFill>
                  <a:srgbClr val="FF0000"/>
                </a:solidFill>
              </a:rPr>
              <a:t>Deterministic</a:t>
            </a:r>
            <a:endParaRPr lang="en-US" dirty="0" smtClean="0">
              <a:solidFill>
                <a:srgbClr val="FF0000"/>
              </a:solidFill>
            </a:endParaRPr>
          </a:p>
          <a:p>
            <a:pPr eaLnBrk="1" hangingPunct="1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for </a:t>
            </a:r>
            <a:r>
              <a:rPr lang="en-US" sz="2800" dirty="0" smtClean="0">
                <a:solidFill>
                  <a:schemeClr val="tx1"/>
                </a:solidFill>
              </a:rPr>
              <a:t>infinite / indefinite </a:t>
            </a:r>
            <a:r>
              <a:rPr lang="en-US" sz="2800" dirty="0" smtClean="0">
                <a:solidFill>
                  <a:schemeClr val="tx1"/>
                </a:solidFill>
              </a:rPr>
              <a:t>horizon problems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304800" y="4471988"/>
            <a:ext cx="8610600" cy="1624012"/>
            <a:chOff x="304800" y="1271588"/>
            <a:chExt cx="8610600" cy="1624012"/>
          </a:xfrm>
        </p:grpSpPr>
        <p:grpSp>
          <p:nvGrpSpPr>
            <p:cNvPr id="2" name="Group 19"/>
            <p:cNvGrpSpPr>
              <a:grpSpLocks/>
            </p:cNvGrpSpPr>
            <p:nvPr/>
          </p:nvGrpSpPr>
          <p:grpSpPr bwMode="auto">
            <a:xfrm>
              <a:off x="304800" y="1295400"/>
              <a:ext cx="8610600" cy="1600200"/>
              <a:chOff x="192" y="816"/>
              <a:chExt cx="5424" cy="1008"/>
            </a:xfrm>
          </p:grpSpPr>
          <p:sp>
            <p:nvSpPr>
              <p:cNvPr id="22545" name="Rectangle 12"/>
              <p:cNvSpPr>
                <a:spLocks noChangeArrowheads="1"/>
              </p:cNvSpPr>
              <p:nvPr/>
            </p:nvSpPr>
            <p:spPr bwMode="auto">
              <a:xfrm>
                <a:off x="192" y="816"/>
                <a:ext cx="5424" cy="1008"/>
              </a:xfrm>
              <a:prstGeom prst="rect">
                <a:avLst/>
              </a:prstGeom>
              <a:solidFill>
                <a:schemeClr val="accent1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22546" name="Picture 18" descr="txp_fig"/>
              <p:cNvPicPr>
                <a:picLocks noChangeAspect="1" noChangeArrowheads="1"/>
              </p:cNvPicPr>
              <p:nvPr>
                <p:custDataLst>
                  <p:tags r:id="rId1"/>
                </p:custDataLst>
              </p:nvPr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" y="864"/>
                <a:ext cx="5332" cy="9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2762250" y="1271588"/>
              <a:ext cx="563563" cy="522287"/>
              <a:chOff x="2743200" y="1219200"/>
              <a:chExt cx="564578" cy="52322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2819537" y="1313029"/>
                <a:ext cx="305349" cy="3053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544" name="Rectangle 12"/>
              <p:cNvSpPr>
                <a:spLocks noChangeArrowheads="1"/>
              </p:cNvSpPr>
              <p:nvPr/>
            </p:nvSpPr>
            <p:spPr bwMode="auto">
              <a:xfrm>
                <a:off x="2743200" y="1219200"/>
                <a:ext cx="564578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800">
                    <a:latin typeface="Arial" charset="0"/>
                    <a:cs typeface="Arial" charset="0"/>
                  </a:rPr>
                  <a:t>ax</a:t>
                </a:r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2895600" y="2133600"/>
              <a:ext cx="3048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535" name="Rectangle 14"/>
            <p:cNvSpPr>
              <a:spLocks noChangeArrowheads="1"/>
            </p:cNvSpPr>
            <p:nvPr/>
          </p:nvSpPr>
          <p:spPr bwMode="auto">
            <a:xfrm>
              <a:off x="2743200" y="2020888"/>
              <a:ext cx="56515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>
                  <a:latin typeface="Arial" charset="0"/>
                  <a:cs typeface="Arial" charset="0"/>
                </a:rPr>
                <a:t>ax</a:t>
              </a:r>
            </a:p>
          </p:txBody>
        </p:sp>
        <p:grpSp>
          <p:nvGrpSpPr>
            <p:cNvPr id="4" name="Group 16"/>
            <p:cNvGrpSpPr>
              <a:grpSpLocks/>
            </p:cNvGrpSpPr>
            <p:nvPr/>
          </p:nvGrpSpPr>
          <p:grpSpPr bwMode="auto">
            <a:xfrm>
              <a:off x="5770563" y="2066925"/>
              <a:ext cx="488950" cy="523875"/>
              <a:chOff x="5486400" y="3124200"/>
              <a:chExt cx="489236" cy="523220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5638889" y="3200305"/>
                <a:ext cx="228734" cy="3044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542" name="TextBox 18"/>
              <p:cNvSpPr txBox="1">
                <a:spLocks noChangeArrowheads="1"/>
              </p:cNvSpPr>
              <p:nvPr/>
            </p:nvSpPr>
            <p:spPr bwMode="auto">
              <a:xfrm>
                <a:off x="5486400" y="3124200"/>
                <a:ext cx="489236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sz="2800" b="1">
                    <a:latin typeface="cmsy10" pitchFamily="34" charset="0"/>
                  </a:rPr>
                  <a:t>R</a:t>
                </a:r>
                <a:endParaRPr lang="en-US" sz="2800" i="1"/>
              </a:p>
            </p:txBody>
          </p:sp>
        </p:grpSp>
        <p:grpSp>
          <p:nvGrpSpPr>
            <p:cNvPr id="5" name="Group 19"/>
            <p:cNvGrpSpPr>
              <a:grpSpLocks/>
            </p:cNvGrpSpPr>
            <p:nvPr/>
          </p:nvGrpSpPr>
          <p:grpSpPr bwMode="auto">
            <a:xfrm>
              <a:off x="7620000" y="1981200"/>
              <a:ext cx="533400" cy="538163"/>
              <a:chOff x="7391400" y="3048000"/>
              <a:chExt cx="533400" cy="537865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7543800" y="3200316"/>
                <a:ext cx="228600" cy="3046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539" name="TextBox 21"/>
              <p:cNvSpPr txBox="1">
                <a:spLocks noChangeArrowheads="1"/>
              </p:cNvSpPr>
              <p:nvPr/>
            </p:nvSpPr>
            <p:spPr bwMode="auto">
              <a:xfrm>
                <a:off x="7520522" y="3048000"/>
                <a:ext cx="404278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sz="2800" i="1"/>
                  <a:t>V</a:t>
                </a:r>
              </a:p>
            </p:txBody>
          </p:sp>
          <p:sp>
            <p:nvSpPr>
              <p:cNvPr id="22540" name="Rectangle 22"/>
              <p:cNvSpPr>
                <a:spLocks noChangeArrowheads="1"/>
              </p:cNvSpPr>
              <p:nvPr/>
            </p:nvSpPr>
            <p:spPr bwMode="auto">
              <a:xfrm>
                <a:off x="7391400" y="3124200"/>
                <a:ext cx="31130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latin typeface="Symbol" pitchFamily="18" charset="2"/>
                    <a:sym typeface="Symbol" pitchFamily="18" charset="2"/>
                  </a:rPr>
                  <a:t></a:t>
                </a:r>
                <a:endParaRPr lang="en-US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Example: Value Iteration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2743200" y="3200400"/>
            <a:ext cx="685800" cy="685800"/>
          </a:xfrm>
          <a:prstGeom prst="ellipse">
            <a:avLst/>
          </a:prstGeom>
          <a:solidFill>
            <a:srgbClr val="660066"/>
          </a:solidFill>
          <a:ln w="9525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dirty="0">
                <a:solidFill>
                  <a:schemeClr val="bg1"/>
                </a:solidFill>
                <a:latin typeface="Calibri"/>
                <a:cs typeface="Calibri"/>
                <a:sym typeface="Wingdings" pitchFamily="2" charset="2"/>
              </a:rPr>
              <a:t>2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/>
              <a:cs typeface="Calibri"/>
              <a:sym typeface="Wingdings" pitchFamily="2" charset="2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5181600" y="3200400"/>
            <a:ext cx="685800" cy="685800"/>
          </a:xfrm>
          <a:prstGeom prst="ellipse">
            <a:avLst/>
          </a:prstGeom>
          <a:solidFill>
            <a:srgbClr val="660066"/>
          </a:solidFill>
          <a:ln w="9525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dirty="0" smtClean="0">
                <a:solidFill>
                  <a:schemeClr val="bg1"/>
                </a:solidFill>
                <a:latin typeface="Calibri"/>
                <a:cs typeface="Calibri"/>
                <a:sym typeface="Wingdings" pitchFamily="2" charset="2"/>
              </a:rPr>
              <a:t>3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/>
              <a:cs typeface="Calibri"/>
              <a:sym typeface="Wingdings" pitchFamily="2" charset="2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2743200" y="5410200"/>
            <a:ext cx="685800" cy="685800"/>
          </a:xfrm>
          <a:prstGeom prst="ellipse">
            <a:avLst/>
          </a:prstGeom>
          <a:solidFill>
            <a:srgbClr val="660066"/>
          </a:solidFill>
          <a:ln w="9525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dirty="0" smtClean="0">
                <a:solidFill>
                  <a:schemeClr val="bg1"/>
                </a:solidFill>
                <a:latin typeface="Calibri"/>
                <a:cs typeface="Calibri"/>
                <a:sym typeface="Wingdings" pitchFamily="2" charset="2"/>
              </a:rPr>
              <a:t>4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/>
              <a:cs typeface="Calibri"/>
              <a:sym typeface="Wingdings" pitchFamily="2" charset="2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5181600" y="5410200"/>
            <a:ext cx="685800" cy="685800"/>
          </a:xfrm>
          <a:prstGeom prst="ellipse">
            <a:avLst/>
          </a:prstGeom>
          <a:solidFill>
            <a:srgbClr val="660066"/>
          </a:solidFill>
          <a:ln w="9525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dirty="0" smtClean="0">
                <a:solidFill>
                  <a:schemeClr val="bg1"/>
                </a:solidFill>
                <a:latin typeface="Calibri"/>
                <a:cs typeface="Calibri"/>
                <a:sym typeface="Wingdings" pitchFamily="2" charset="2"/>
              </a:rPr>
              <a:t>D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/>
              <a:cs typeface="Calibri"/>
              <a:sym typeface="Wingdings" pitchFamily="2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3352800"/>
            <a:ext cx="1350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V</a:t>
            </a:r>
            <a:r>
              <a:rPr lang="en-US" sz="2800" baseline="-25000" dirty="0" smtClean="0">
                <a:latin typeface="Calibri"/>
                <a:cs typeface="Calibri"/>
              </a:rPr>
              <a:t>0</a:t>
            </a:r>
            <a:r>
              <a:rPr lang="en-US" sz="2800" dirty="0" smtClean="0">
                <a:latin typeface="Calibri"/>
                <a:cs typeface="Calibri"/>
              </a:rPr>
              <a:t>(s</a:t>
            </a:r>
            <a:r>
              <a:rPr lang="en-US" sz="2800" baseline="-25000" dirty="0" smtClean="0">
                <a:latin typeface="Calibri"/>
                <a:cs typeface="Calibri"/>
              </a:rPr>
              <a:t>2</a:t>
            </a:r>
            <a:r>
              <a:rPr lang="en-US" sz="2800" dirty="0" smtClean="0">
                <a:latin typeface="Calibri"/>
                <a:cs typeface="Calibri"/>
              </a:rPr>
              <a:t>)=0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08061" y="3352800"/>
            <a:ext cx="1350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V</a:t>
            </a:r>
            <a:r>
              <a:rPr lang="en-US" sz="2800" baseline="-25000" dirty="0" smtClean="0">
                <a:latin typeface="Calibri"/>
                <a:cs typeface="Calibri"/>
              </a:rPr>
              <a:t>0</a:t>
            </a:r>
            <a:r>
              <a:rPr lang="en-US" sz="2800" dirty="0" smtClean="0">
                <a:latin typeface="Calibri"/>
                <a:cs typeface="Calibri"/>
              </a:rPr>
              <a:t>(s</a:t>
            </a:r>
            <a:r>
              <a:rPr lang="en-US" sz="2800" baseline="-25000" dirty="0" smtClean="0">
                <a:latin typeface="Calibri"/>
                <a:cs typeface="Calibri"/>
              </a:rPr>
              <a:t>3</a:t>
            </a:r>
            <a:r>
              <a:rPr lang="en-US" sz="2800" dirty="0" smtClean="0">
                <a:latin typeface="Calibri"/>
                <a:cs typeface="Calibri"/>
              </a:rPr>
              <a:t>)=0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5558135"/>
            <a:ext cx="1350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V</a:t>
            </a:r>
            <a:r>
              <a:rPr lang="en-US" sz="2800" baseline="-25000" dirty="0" smtClean="0">
                <a:latin typeface="Calibri"/>
                <a:cs typeface="Calibri"/>
              </a:rPr>
              <a:t>0</a:t>
            </a:r>
            <a:r>
              <a:rPr lang="en-US" sz="2800" dirty="0" smtClean="0">
                <a:latin typeface="Calibri"/>
                <a:cs typeface="Calibri"/>
              </a:rPr>
              <a:t>(s</a:t>
            </a:r>
            <a:r>
              <a:rPr lang="en-US" sz="2800" baseline="-25000" dirty="0">
                <a:latin typeface="Calibri"/>
                <a:cs typeface="Calibri"/>
              </a:rPr>
              <a:t>4</a:t>
            </a:r>
            <a:r>
              <a:rPr lang="en-US" sz="2800" dirty="0" smtClean="0">
                <a:latin typeface="Calibri"/>
                <a:cs typeface="Calibri"/>
              </a:rPr>
              <a:t>)=0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08061" y="5558135"/>
            <a:ext cx="13760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V</a:t>
            </a:r>
            <a:r>
              <a:rPr lang="en-US" sz="2800" baseline="-25000" dirty="0" smtClean="0">
                <a:latin typeface="Calibri"/>
                <a:cs typeface="Calibri"/>
              </a:rPr>
              <a:t>0</a:t>
            </a:r>
            <a:r>
              <a:rPr lang="en-US" sz="2800" dirty="0" smtClean="0">
                <a:latin typeface="Calibri"/>
                <a:cs typeface="Calibri"/>
              </a:rPr>
              <a:t>(</a:t>
            </a:r>
            <a:r>
              <a:rPr lang="en-US" sz="2800" dirty="0" err="1" smtClean="0">
                <a:latin typeface="Calibri"/>
                <a:cs typeface="Calibri"/>
              </a:rPr>
              <a:t>s</a:t>
            </a:r>
            <a:r>
              <a:rPr lang="en-US" sz="2800" baseline="-25000" dirty="0" err="1" smtClean="0">
                <a:latin typeface="Calibri"/>
                <a:cs typeface="Calibri"/>
              </a:rPr>
              <a:t>D</a:t>
            </a:r>
            <a:r>
              <a:rPr lang="en-US" sz="2800" dirty="0" smtClean="0">
                <a:latin typeface="Calibri"/>
                <a:cs typeface="Calibri"/>
              </a:rPr>
              <a:t>)=0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67000" y="914400"/>
            <a:ext cx="32803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Q</a:t>
            </a:r>
            <a:r>
              <a:rPr lang="en-US" sz="2800" baseline="-25000" dirty="0" smtClean="0">
                <a:latin typeface="Calibri"/>
                <a:cs typeface="Calibri"/>
              </a:rPr>
              <a:t>1</a:t>
            </a:r>
            <a:r>
              <a:rPr lang="en-US" sz="2800" dirty="0" smtClean="0">
                <a:latin typeface="Calibri"/>
                <a:cs typeface="Calibri"/>
              </a:rPr>
              <a:t>(s</a:t>
            </a:r>
            <a:r>
              <a:rPr lang="en-US" sz="2800" baseline="-25000" dirty="0" smtClean="0">
                <a:latin typeface="Calibri"/>
                <a:cs typeface="Calibri"/>
              </a:rPr>
              <a:t>3,</a:t>
            </a:r>
            <a:r>
              <a:rPr lang="en-US" sz="2800" dirty="0" smtClean="0">
                <a:latin typeface="Calibri"/>
                <a:cs typeface="Calibri"/>
              </a:rPr>
              <a:t>,hi)=.25*(4+0) +</a:t>
            </a:r>
            <a:endParaRPr lang="en-US" sz="2800" dirty="0">
              <a:latin typeface="Calibri"/>
              <a:cs typeface="Calibri"/>
            </a:endParaRPr>
          </a:p>
        </p:txBody>
      </p:sp>
      <p:cxnSp>
        <p:nvCxnSpPr>
          <p:cNvPr id="14" name="Straight Arrow Connector 13"/>
          <p:cNvCxnSpPr>
            <a:stCxn id="5" idx="3"/>
            <a:endCxn id="6" idx="7"/>
          </p:cNvCxnSpPr>
          <p:nvPr/>
        </p:nvCxnSpPr>
        <p:spPr bwMode="auto">
          <a:xfrm flipH="1">
            <a:off x="3328567" y="3785767"/>
            <a:ext cx="1953466" cy="1724866"/>
          </a:xfrm>
          <a:prstGeom prst="straightConnector1">
            <a:avLst/>
          </a:prstGeom>
          <a:noFill/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>
            <a:stCxn id="5" idx="4"/>
            <a:endCxn id="7" idx="0"/>
          </p:cNvCxnSpPr>
          <p:nvPr/>
        </p:nvCxnSpPr>
        <p:spPr bwMode="auto">
          <a:xfrm>
            <a:off x="5524500" y="3886200"/>
            <a:ext cx="0" cy="1524000"/>
          </a:xfrm>
          <a:prstGeom prst="straightConnector1">
            <a:avLst/>
          </a:prstGeom>
          <a:noFill/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Freeform 18"/>
          <p:cNvSpPr/>
          <p:nvPr/>
        </p:nvSpPr>
        <p:spPr>
          <a:xfrm>
            <a:off x="5481053" y="2821354"/>
            <a:ext cx="1133669" cy="953282"/>
          </a:xfrm>
          <a:custGeom>
            <a:avLst/>
            <a:gdLst>
              <a:gd name="connsiteX0" fmla="*/ 0 w 1133669"/>
              <a:gd name="connsiteY0" fmla="*/ 352309 h 953282"/>
              <a:gd name="connsiteX1" fmla="*/ 387684 w 1133669"/>
              <a:gd name="connsiteY1" fmla="*/ 4730 h 953282"/>
              <a:gd name="connsiteX2" fmla="*/ 1109579 w 1133669"/>
              <a:gd name="connsiteY2" fmla="*/ 205257 h 953282"/>
              <a:gd name="connsiteX3" fmla="*/ 909052 w 1133669"/>
              <a:gd name="connsiteY3" fmla="*/ 927151 h 953282"/>
              <a:gd name="connsiteX4" fmla="*/ 387684 w 1133669"/>
              <a:gd name="connsiteY4" fmla="*/ 806835 h 953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3669" h="953282">
                <a:moveTo>
                  <a:pt x="0" y="352309"/>
                </a:moveTo>
                <a:cubicBezTo>
                  <a:pt x="101377" y="190774"/>
                  <a:pt x="202754" y="29239"/>
                  <a:pt x="387684" y="4730"/>
                </a:cubicBezTo>
                <a:cubicBezTo>
                  <a:pt x="572614" y="-19779"/>
                  <a:pt x="1022684" y="51520"/>
                  <a:pt x="1109579" y="205257"/>
                </a:cubicBezTo>
                <a:cubicBezTo>
                  <a:pt x="1196474" y="358994"/>
                  <a:pt x="1029368" y="826888"/>
                  <a:pt x="909052" y="927151"/>
                </a:cubicBezTo>
                <a:cubicBezTo>
                  <a:pt x="788736" y="1027414"/>
                  <a:pt x="387684" y="806835"/>
                  <a:pt x="387684" y="806835"/>
                </a:cubicBezTo>
              </a:path>
            </a:pathLst>
          </a:custGeom>
          <a:ln w="57150" cmpd="sng">
            <a:solidFill>
              <a:srgbClr val="0000FF"/>
            </a:solidFill>
            <a:headEnd type="none"/>
            <a:tailEnd type="arrow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Microsoft Sans Serif" pitchFamily="34" charset="0"/>
              <a:sym typeface="Wingdings" pitchFamily="2" charset="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26469" y="914400"/>
            <a:ext cx="18387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.25*(0+0) + 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43800" y="914400"/>
            <a:ext cx="14224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.5*0  = 1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86200" y="4191000"/>
            <a:ext cx="4557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Calibri"/>
                <a:cs typeface="Calibri"/>
              </a:rPr>
              <a:t>hi</a:t>
            </a:r>
            <a:endParaRPr lang="en-US" sz="280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05600" y="2819400"/>
            <a:ext cx="4557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Calibri"/>
                <a:cs typeface="Calibri"/>
              </a:rPr>
              <a:t>hi</a:t>
            </a:r>
            <a:endParaRPr lang="en-US" sz="280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62600" y="4419600"/>
            <a:ext cx="4557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Calibri"/>
                <a:cs typeface="Calibri"/>
              </a:rPr>
              <a:t>hi</a:t>
            </a:r>
            <a:endParaRPr lang="en-US" sz="280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9596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 animBg="1"/>
      <p:bldP spid="20" grpId="0"/>
      <p:bldP spid="21" grpId="0"/>
      <p:bldP spid="24" grpId="0"/>
      <p:bldP spid="25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Example: Value Iteration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2743200" y="3200400"/>
            <a:ext cx="685800" cy="685800"/>
          </a:xfrm>
          <a:prstGeom prst="ellipse">
            <a:avLst/>
          </a:prstGeom>
          <a:solidFill>
            <a:srgbClr val="660066"/>
          </a:solidFill>
          <a:ln w="9525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dirty="0">
                <a:solidFill>
                  <a:schemeClr val="bg1"/>
                </a:solidFill>
                <a:latin typeface="Calibri"/>
                <a:cs typeface="Calibri"/>
                <a:sym typeface="Wingdings" pitchFamily="2" charset="2"/>
              </a:rPr>
              <a:t>2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/>
              <a:cs typeface="Calibri"/>
              <a:sym typeface="Wingdings" pitchFamily="2" charset="2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5181600" y="3200400"/>
            <a:ext cx="685800" cy="685800"/>
          </a:xfrm>
          <a:prstGeom prst="ellipse">
            <a:avLst/>
          </a:prstGeom>
          <a:solidFill>
            <a:srgbClr val="660066"/>
          </a:solidFill>
          <a:ln w="9525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dirty="0" smtClean="0">
                <a:solidFill>
                  <a:schemeClr val="bg1"/>
                </a:solidFill>
                <a:latin typeface="Calibri"/>
                <a:cs typeface="Calibri"/>
                <a:sym typeface="Wingdings" pitchFamily="2" charset="2"/>
              </a:rPr>
              <a:t>3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/>
              <a:cs typeface="Calibri"/>
              <a:sym typeface="Wingdings" pitchFamily="2" charset="2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2743200" y="5410200"/>
            <a:ext cx="685800" cy="685800"/>
          </a:xfrm>
          <a:prstGeom prst="ellipse">
            <a:avLst/>
          </a:prstGeom>
          <a:solidFill>
            <a:srgbClr val="660066"/>
          </a:solidFill>
          <a:ln w="9525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dirty="0" smtClean="0">
                <a:solidFill>
                  <a:schemeClr val="bg1"/>
                </a:solidFill>
                <a:latin typeface="Calibri"/>
                <a:cs typeface="Calibri"/>
                <a:sym typeface="Wingdings" pitchFamily="2" charset="2"/>
              </a:rPr>
              <a:t>4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/>
              <a:cs typeface="Calibri"/>
              <a:sym typeface="Wingdings" pitchFamily="2" charset="2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5181600" y="5410200"/>
            <a:ext cx="685800" cy="685800"/>
          </a:xfrm>
          <a:prstGeom prst="ellipse">
            <a:avLst/>
          </a:prstGeom>
          <a:solidFill>
            <a:srgbClr val="660066"/>
          </a:solidFill>
          <a:ln w="9525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dirty="0" smtClean="0">
                <a:solidFill>
                  <a:schemeClr val="bg1"/>
                </a:solidFill>
                <a:latin typeface="Calibri"/>
                <a:cs typeface="Calibri"/>
                <a:sym typeface="Wingdings" pitchFamily="2" charset="2"/>
              </a:rPr>
              <a:t>D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/>
              <a:cs typeface="Calibri"/>
              <a:sym typeface="Wingdings" pitchFamily="2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3352800"/>
            <a:ext cx="1350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V</a:t>
            </a:r>
            <a:r>
              <a:rPr lang="en-US" sz="2800" baseline="-25000" dirty="0" smtClean="0">
                <a:latin typeface="Calibri"/>
                <a:cs typeface="Calibri"/>
              </a:rPr>
              <a:t>0</a:t>
            </a:r>
            <a:r>
              <a:rPr lang="en-US" sz="2800" dirty="0" smtClean="0">
                <a:latin typeface="Calibri"/>
                <a:cs typeface="Calibri"/>
              </a:rPr>
              <a:t>(s</a:t>
            </a:r>
            <a:r>
              <a:rPr lang="en-US" sz="2800" baseline="-25000" dirty="0" smtClean="0">
                <a:latin typeface="Calibri"/>
                <a:cs typeface="Calibri"/>
              </a:rPr>
              <a:t>2</a:t>
            </a:r>
            <a:r>
              <a:rPr lang="en-US" sz="2800" dirty="0" smtClean="0">
                <a:latin typeface="Calibri"/>
                <a:cs typeface="Calibri"/>
              </a:rPr>
              <a:t>)=0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08061" y="3352800"/>
            <a:ext cx="1350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V</a:t>
            </a:r>
            <a:r>
              <a:rPr lang="en-US" sz="2800" baseline="-25000" dirty="0" smtClean="0">
                <a:latin typeface="Calibri"/>
                <a:cs typeface="Calibri"/>
              </a:rPr>
              <a:t>0</a:t>
            </a:r>
            <a:r>
              <a:rPr lang="en-US" sz="2800" dirty="0" smtClean="0">
                <a:latin typeface="Calibri"/>
                <a:cs typeface="Calibri"/>
              </a:rPr>
              <a:t>(s</a:t>
            </a:r>
            <a:r>
              <a:rPr lang="en-US" sz="2800" baseline="-25000" dirty="0" smtClean="0">
                <a:latin typeface="Calibri"/>
                <a:cs typeface="Calibri"/>
              </a:rPr>
              <a:t>3</a:t>
            </a:r>
            <a:r>
              <a:rPr lang="en-US" sz="2800" dirty="0" smtClean="0">
                <a:latin typeface="Calibri"/>
                <a:cs typeface="Calibri"/>
              </a:rPr>
              <a:t>)=0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5558135"/>
            <a:ext cx="1350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V</a:t>
            </a:r>
            <a:r>
              <a:rPr lang="en-US" sz="2800" baseline="-25000" dirty="0" smtClean="0">
                <a:latin typeface="Calibri"/>
                <a:cs typeface="Calibri"/>
              </a:rPr>
              <a:t>0</a:t>
            </a:r>
            <a:r>
              <a:rPr lang="en-US" sz="2800" dirty="0" smtClean="0">
                <a:latin typeface="Calibri"/>
                <a:cs typeface="Calibri"/>
              </a:rPr>
              <a:t>(s</a:t>
            </a:r>
            <a:r>
              <a:rPr lang="en-US" sz="2800" baseline="-25000" dirty="0">
                <a:latin typeface="Calibri"/>
                <a:cs typeface="Calibri"/>
              </a:rPr>
              <a:t>4</a:t>
            </a:r>
            <a:r>
              <a:rPr lang="en-US" sz="2800" dirty="0" smtClean="0">
                <a:latin typeface="Calibri"/>
                <a:cs typeface="Calibri"/>
              </a:rPr>
              <a:t>)=0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08061" y="5558135"/>
            <a:ext cx="13760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V</a:t>
            </a:r>
            <a:r>
              <a:rPr lang="en-US" sz="2800" baseline="-25000" dirty="0" smtClean="0">
                <a:latin typeface="Calibri"/>
                <a:cs typeface="Calibri"/>
              </a:rPr>
              <a:t>0</a:t>
            </a:r>
            <a:r>
              <a:rPr lang="en-US" sz="2800" dirty="0" smtClean="0">
                <a:latin typeface="Calibri"/>
                <a:cs typeface="Calibri"/>
              </a:rPr>
              <a:t>(</a:t>
            </a:r>
            <a:r>
              <a:rPr lang="en-US" sz="2800" dirty="0" err="1" smtClean="0">
                <a:latin typeface="Calibri"/>
                <a:cs typeface="Calibri"/>
              </a:rPr>
              <a:t>s</a:t>
            </a:r>
            <a:r>
              <a:rPr lang="en-US" sz="2800" baseline="-25000" dirty="0" err="1" smtClean="0">
                <a:latin typeface="Calibri"/>
                <a:cs typeface="Calibri"/>
              </a:rPr>
              <a:t>D</a:t>
            </a:r>
            <a:r>
              <a:rPr lang="en-US" sz="2800" dirty="0" smtClean="0">
                <a:latin typeface="Calibri"/>
                <a:cs typeface="Calibri"/>
              </a:rPr>
              <a:t>)=0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67000" y="914400"/>
            <a:ext cx="32803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Q</a:t>
            </a:r>
            <a:r>
              <a:rPr lang="en-US" sz="2800" baseline="-25000" dirty="0" smtClean="0">
                <a:latin typeface="Calibri"/>
                <a:cs typeface="Calibri"/>
              </a:rPr>
              <a:t>1</a:t>
            </a:r>
            <a:r>
              <a:rPr lang="en-US" sz="2800" dirty="0" smtClean="0">
                <a:latin typeface="Calibri"/>
                <a:cs typeface="Calibri"/>
              </a:rPr>
              <a:t>(s</a:t>
            </a:r>
            <a:r>
              <a:rPr lang="en-US" sz="2800" baseline="-25000" dirty="0" smtClean="0">
                <a:latin typeface="Calibri"/>
                <a:cs typeface="Calibri"/>
              </a:rPr>
              <a:t>3,</a:t>
            </a:r>
            <a:r>
              <a:rPr lang="en-US" sz="2800" dirty="0" smtClean="0">
                <a:latin typeface="Calibri"/>
                <a:cs typeface="Calibri"/>
              </a:rPr>
              <a:t>,hi)=.25*(4+0) +</a:t>
            </a:r>
            <a:endParaRPr lang="en-US" sz="2800" dirty="0">
              <a:latin typeface="Calibri"/>
              <a:cs typeface="Calibri"/>
            </a:endParaRPr>
          </a:p>
        </p:txBody>
      </p:sp>
      <p:cxnSp>
        <p:nvCxnSpPr>
          <p:cNvPr id="14" name="Straight Arrow Connector 13"/>
          <p:cNvCxnSpPr>
            <a:stCxn id="5" idx="2"/>
            <a:endCxn id="4" idx="6"/>
          </p:cNvCxnSpPr>
          <p:nvPr/>
        </p:nvCxnSpPr>
        <p:spPr bwMode="auto">
          <a:xfrm flipH="1">
            <a:off x="3429000" y="3543300"/>
            <a:ext cx="1752600" cy="0"/>
          </a:xfrm>
          <a:prstGeom prst="straightConnector1">
            <a:avLst/>
          </a:prstGeom>
          <a:noFill/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>
            <a:stCxn id="5" idx="4"/>
            <a:endCxn id="7" idx="0"/>
          </p:cNvCxnSpPr>
          <p:nvPr/>
        </p:nvCxnSpPr>
        <p:spPr bwMode="auto">
          <a:xfrm>
            <a:off x="5524500" y="3886200"/>
            <a:ext cx="0" cy="1524000"/>
          </a:xfrm>
          <a:prstGeom prst="straightConnector1">
            <a:avLst/>
          </a:prstGeom>
          <a:noFill/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Freeform 18"/>
          <p:cNvSpPr/>
          <p:nvPr/>
        </p:nvSpPr>
        <p:spPr>
          <a:xfrm>
            <a:off x="5481053" y="2821354"/>
            <a:ext cx="1133669" cy="953282"/>
          </a:xfrm>
          <a:custGeom>
            <a:avLst/>
            <a:gdLst>
              <a:gd name="connsiteX0" fmla="*/ 0 w 1133669"/>
              <a:gd name="connsiteY0" fmla="*/ 352309 h 953282"/>
              <a:gd name="connsiteX1" fmla="*/ 387684 w 1133669"/>
              <a:gd name="connsiteY1" fmla="*/ 4730 h 953282"/>
              <a:gd name="connsiteX2" fmla="*/ 1109579 w 1133669"/>
              <a:gd name="connsiteY2" fmla="*/ 205257 h 953282"/>
              <a:gd name="connsiteX3" fmla="*/ 909052 w 1133669"/>
              <a:gd name="connsiteY3" fmla="*/ 927151 h 953282"/>
              <a:gd name="connsiteX4" fmla="*/ 387684 w 1133669"/>
              <a:gd name="connsiteY4" fmla="*/ 806835 h 953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3669" h="953282">
                <a:moveTo>
                  <a:pt x="0" y="352309"/>
                </a:moveTo>
                <a:cubicBezTo>
                  <a:pt x="101377" y="190774"/>
                  <a:pt x="202754" y="29239"/>
                  <a:pt x="387684" y="4730"/>
                </a:cubicBezTo>
                <a:cubicBezTo>
                  <a:pt x="572614" y="-19779"/>
                  <a:pt x="1022684" y="51520"/>
                  <a:pt x="1109579" y="205257"/>
                </a:cubicBezTo>
                <a:cubicBezTo>
                  <a:pt x="1196474" y="358994"/>
                  <a:pt x="1029368" y="826888"/>
                  <a:pt x="909052" y="927151"/>
                </a:cubicBezTo>
                <a:cubicBezTo>
                  <a:pt x="788736" y="1027414"/>
                  <a:pt x="387684" y="806835"/>
                  <a:pt x="387684" y="806835"/>
                </a:cubicBezTo>
              </a:path>
            </a:pathLst>
          </a:custGeom>
          <a:ln w="57150" cmpd="sng">
            <a:solidFill>
              <a:srgbClr val="0000FF"/>
            </a:solidFill>
            <a:headEnd type="none"/>
            <a:tailEnd type="arrow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Microsoft Sans Serif" pitchFamily="34" charset="0"/>
              <a:sym typeface="Wingdings" pitchFamily="2" charset="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26469" y="914400"/>
            <a:ext cx="18387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.25*(0+0) + 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43800" y="914400"/>
            <a:ext cx="14224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.5*0  = 1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67000" y="1381780"/>
            <a:ext cx="31069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Q</a:t>
            </a:r>
            <a:r>
              <a:rPr lang="en-US" sz="2800" baseline="-25000" dirty="0" smtClean="0">
                <a:latin typeface="Calibri"/>
                <a:cs typeface="Calibri"/>
              </a:rPr>
              <a:t>1</a:t>
            </a:r>
            <a:r>
              <a:rPr lang="en-US" sz="2800" dirty="0" smtClean="0">
                <a:latin typeface="Calibri"/>
                <a:cs typeface="Calibri"/>
              </a:rPr>
              <a:t>(s</a:t>
            </a:r>
            <a:r>
              <a:rPr lang="en-US" sz="2800" baseline="-25000" dirty="0" smtClean="0">
                <a:latin typeface="Calibri"/>
                <a:cs typeface="Calibri"/>
              </a:rPr>
              <a:t>3,</a:t>
            </a:r>
            <a:r>
              <a:rPr lang="en-US" sz="2800" dirty="0" smtClean="0">
                <a:latin typeface="Calibri"/>
                <a:cs typeface="Calibri"/>
              </a:rPr>
              <a:t>,lo)=.5*(2+0) +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38800" y="1381780"/>
            <a:ext cx="18387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.25*(0+0) + 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56131" y="1381780"/>
            <a:ext cx="1611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.25*0  = 1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38600" y="2938790"/>
            <a:ext cx="4555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Calibri"/>
                <a:cs typeface="Calibri"/>
              </a:rPr>
              <a:t>lo</a:t>
            </a:r>
            <a:endParaRPr lang="en-US" sz="280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92313" y="4313961"/>
            <a:ext cx="4555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Calibri"/>
                <a:cs typeface="Calibri"/>
              </a:rPr>
              <a:t>lo</a:t>
            </a:r>
            <a:endParaRPr lang="en-US" sz="280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727524" y="2709705"/>
            <a:ext cx="4555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Calibri"/>
                <a:cs typeface="Calibri"/>
              </a:rPr>
              <a:t>lo</a:t>
            </a:r>
            <a:endParaRPr lang="en-US" sz="280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667000" y="1981200"/>
            <a:ext cx="31131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V</a:t>
            </a:r>
            <a:r>
              <a:rPr lang="en-US" sz="2800" baseline="-25000" dirty="0" smtClean="0">
                <a:latin typeface="Calibri"/>
                <a:cs typeface="Calibri"/>
              </a:rPr>
              <a:t>1</a:t>
            </a:r>
            <a:r>
              <a:rPr lang="en-US" sz="2800" dirty="0" smtClean="0">
                <a:latin typeface="Calibri"/>
                <a:cs typeface="Calibri"/>
              </a:rPr>
              <a:t>(s</a:t>
            </a:r>
            <a:r>
              <a:rPr lang="en-US" sz="2800" baseline="-25000" dirty="0" smtClean="0">
                <a:latin typeface="Calibri"/>
                <a:cs typeface="Calibri"/>
              </a:rPr>
              <a:t>3</a:t>
            </a:r>
            <a:r>
              <a:rPr lang="en-US" sz="2800" dirty="0" smtClean="0">
                <a:latin typeface="Calibri"/>
                <a:cs typeface="Calibri"/>
              </a:rPr>
              <a:t>) = </a:t>
            </a:r>
            <a:r>
              <a:rPr lang="en-US" sz="2800" dirty="0" err="1" smtClean="0">
                <a:latin typeface="Calibri"/>
                <a:cs typeface="Calibri"/>
              </a:rPr>
              <a:t>Max</a:t>
            </a:r>
            <a:r>
              <a:rPr lang="en-US" sz="2800" baseline="-25000" dirty="0" err="1" smtClean="0">
                <a:latin typeface="Calibri"/>
                <a:cs typeface="Calibri"/>
              </a:rPr>
              <a:t>a</a:t>
            </a:r>
            <a:r>
              <a:rPr lang="en-US" sz="2800" baseline="-25000" dirty="0" smtClean="0">
                <a:latin typeface="Calibri"/>
                <a:cs typeface="Calibri"/>
              </a:rPr>
              <a:t> </a:t>
            </a:r>
            <a:r>
              <a:rPr lang="en-US" sz="2800" dirty="0" smtClean="0">
                <a:latin typeface="Calibri"/>
                <a:cs typeface="Calibri"/>
              </a:rPr>
              <a:t>Q(s</a:t>
            </a:r>
            <a:r>
              <a:rPr lang="en-US" sz="2800" baseline="-25000" dirty="0" smtClean="0">
                <a:latin typeface="Calibri"/>
                <a:cs typeface="Calibri"/>
              </a:rPr>
              <a:t>3</a:t>
            </a:r>
            <a:r>
              <a:rPr lang="en-US" sz="2800" dirty="0" smtClean="0">
                <a:latin typeface="Calibri"/>
                <a:cs typeface="Calibri"/>
              </a:rPr>
              <a:t>,a)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773941" y="1981200"/>
            <a:ext cx="26034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=  Max (1, 1)  = 1</a:t>
            </a:r>
            <a:endParaRPr lang="en-US"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629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7" grpId="0"/>
      <p:bldP spid="18" grpId="0"/>
      <p:bldP spid="22" grpId="0"/>
      <p:bldP spid="23" grpId="0"/>
      <p:bldP spid="26" grpId="0"/>
      <p:bldP spid="27" grpId="0"/>
      <p:bldP spid="28" grpId="0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Example: Value Iteration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2743200" y="3200400"/>
            <a:ext cx="685800" cy="685800"/>
          </a:xfrm>
          <a:prstGeom prst="ellipse">
            <a:avLst/>
          </a:prstGeom>
          <a:solidFill>
            <a:srgbClr val="660066"/>
          </a:solidFill>
          <a:ln w="9525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dirty="0">
                <a:solidFill>
                  <a:schemeClr val="bg1"/>
                </a:solidFill>
                <a:latin typeface="Calibri"/>
                <a:cs typeface="Calibri"/>
                <a:sym typeface="Wingdings" pitchFamily="2" charset="2"/>
              </a:rPr>
              <a:t>2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/>
              <a:cs typeface="Calibri"/>
              <a:sym typeface="Wingdings" pitchFamily="2" charset="2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5181600" y="3200400"/>
            <a:ext cx="685800" cy="685800"/>
          </a:xfrm>
          <a:prstGeom prst="ellipse">
            <a:avLst/>
          </a:prstGeom>
          <a:solidFill>
            <a:srgbClr val="660066"/>
          </a:solidFill>
          <a:ln w="9525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dirty="0" smtClean="0">
                <a:solidFill>
                  <a:schemeClr val="bg1"/>
                </a:solidFill>
                <a:latin typeface="Calibri"/>
                <a:cs typeface="Calibri"/>
                <a:sym typeface="Wingdings" pitchFamily="2" charset="2"/>
              </a:rPr>
              <a:t>3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/>
              <a:cs typeface="Calibri"/>
              <a:sym typeface="Wingdings" pitchFamily="2" charset="2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2743200" y="5410200"/>
            <a:ext cx="685800" cy="685800"/>
          </a:xfrm>
          <a:prstGeom prst="ellipse">
            <a:avLst/>
          </a:prstGeom>
          <a:solidFill>
            <a:srgbClr val="660066"/>
          </a:solidFill>
          <a:ln w="9525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dirty="0" smtClean="0">
                <a:solidFill>
                  <a:schemeClr val="bg1"/>
                </a:solidFill>
                <a:latin typeface="Calibri"/>
                <a:cs typeface="Calibri"/>
                <a:sym typeface="Wingdings" pitchFamily="2" charset="2"/>
              </a:rPr>
              <a:t>4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/>
              <a:cs typeface="Calibri"/>
              <a:sym typeface="Wingdings" pitchFamily="2" charset="2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5181600" y="5410200"/>
            <a:ext cx="685800" cy="685800"/>
          </a:xfrm>
          <a:prstGeom prst="ellipse">
            <a:avLst/>
          </a:prstGeom>
          <a:solidFill>
            <a:srgbClr val="660066"/>
          </a:solidFill>
          <a:ln w="9525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dirty="0" smtClean="0">
                <a:solidFill>
                  <a:schemeClr val="bg1"/>
                </a:solidFill>
                <a:latin typeface="Calibri"/>
                <a:cs typeface="Calibri"/>
                <a:sym typeface="Wingdings" pitchFamily="2" charset="2"/>
              </a:rPr>
              <a:t>D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/>
              <a:cs typeface="Calibri"/>
              <a:sym typeface="Wingdings" pitchFamily="2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3352800"/>
            <a:ext cx="1350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V</a:t>
            </a:r>
            <a:r>
              <a:rPr lang="en-US" sz="2800" baseline="-25000" dirty="0" smtClean="0">
                <a:latin typeface="Calibri"/>
                <a:cs typeface="Calibri"/>
              </a:rPr>
              <a:t>0</a:t>
            </a:r>
            <a:r>
              <a:rPr lang="en-US" sz="2800" dirty="0" smtClean="0">
                <a:latin typeface="Calibri"/>
                <a:cs typeface="Calibri"/>
              </a:rPr>
              <a:t>(s</a:t>
            </a:r>
            <a:r>
              <a:rPr lang="en-US" sz="2800" baseline="-25000" dirty="0" smtClean="0">
                <a:latin typeface="Calibri"/>
                <a:cs typeface="Calibri"/>
              </a:rPr>
              <a:t>2</a:t>
            </a:r>
            <a:r>
              <a:rPr lang="en-US" sz="2800" dirty="0" smtClean="0">
                <a:latin typeface="Calibri"/>
                <a:cs typeface="Calibri"/>
              </a:rPr>
              <a:t>)=0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08061" y="3352800"/>
            <a:ext cx="1353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Calibri"/>
                <a:cs typeface="Calibri"/>
              </a:rPr>
              <a:t>V</a:t>
            </a:r>
            <a:r>
              <a:rPr lang="en-US" sz="2800" baseline="-25000" dirty="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r>
              <a:rPr lang="en-US" sz="2800" dirty="0" smtClean="0">
                <a:solidFill>
                  <a:srgbClr val="FF0000"/>
                </a:solidFill>
                <a:latin typeface="Calibri"/>
                <a:cs typeface="Calibri"/>
              </a:rPr>
              <a:t>(s</a:t>
            </a:r>
            <a:r>
              <a:rPr lang="en-US" sz="2800" baseline="-25000" dirty="0" smtClean="0">
                <a:solidFill>
                  <a:srgbClr val="FF0000"/>
                </a:solidFill>
                <a:latin typeface="Calibri"/>
                <a:cs typeface="Calibri"/>
              </a:rPr>
              <a:t>3</a:t>
            </a:r>
            <a:r>
              <a:rPr lang="en-US" sz="2800" dirty="0" smtClean="0">
                <a:solidFill>
                  <a:srgbClr val="FF0000"/>
                </a:solidFill>
                <a:latin typeface="Calibri"/>
                <a:cs typeface="Calibri"/>
              </a:rPr>
              <a:t>)=1</a:t>
            </a:r>
            <a:endParaRPr lang="en-US" sz="28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5558135"/>
            <a:ext cx="1350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V</a:t>
            </a:r>
            <a:r>
              <a:rPr lang="en-US" sz="2800" baseline="-25000" dirty="0" smtClean="0">
                <a:latin typeface="Calibri"/>
                <a:cs typeface="Calibri"/>
              </a:rPr>
              <a:t>0</a:t>
            </a:r>
            <a:r>
              <a:rPr lang="en-US" sz="2800" dirty="0" smtClean="0">
                <a:latin typeface="Calibri"/>
                <a:cs typeface="Calibri"/>
              </a:rPr>
              <a:t>(s</a:t>
            </a:r>
            <a:r>
              <a:rPr lang="en-US" sz="2800" baseline="-25000" dirty="0">
                <a:latin typeface="Calibri"/>
                <a:cs typeface="Calibri"/>
              </a:rPr>
              <a:t>4</a:t>
            </a:r>
            <a:r>
              <a:rPr lang="en-US" sz="2800" dirty="0" smtClean="0">
                <a:latin typeface="Calibri"/>
                <a:cs typeface="Calibri"/>
              </a:rPr>
              <a:t>)=0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08061" y="5558135"/>
            <a:ext cx="13760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V</a:t>
            </a:r>
            <a:r>
              <a:rPr lang="en-US" sz="2800" baseline="-25000" dirty="0" smtClean="0">
                <a:latin typeface="Calibri"/>
                <a:cs typeface="Calibri"/>
              </a:rPr>
              <a:t>0</a:t>
            </a:r>
            <a:r>
              <a:rPr lang="en-US" sz="2800" dirty="0" smtClean="0">
                <a:latin typeface="Calibri"/>
                <a:cs typeface="Calibri"/>
              </a:rPr>
              <a:t>(</a:t>
            </a:r>
            <a:r>
              <a:rPr lang="en-US" sz="2800" dirty="0" err="1" smtClean="0">
                <a:latin typeface="Calibri"/>
                <a:cs typeface="Calibri"/>
              </a:rPr>
              <a:t>s</a:t>
            </a:r>
            <a:r>
              <a:rPr lang="en-US" sz="2800" baseline="-25000" dirty="0" err="1" smtClean="0">
                <a:latin typeface="Calibri"/>
                <a:cs typeface="Calibri"/>
              </a:rPr>
              <a:t>D</a:t>
            </a:r>
            <a:r>
              <a:rPr lang="en-US" sz="2800" dirty="0" smtClean="0">
                <a:latin typeface="Calibri"/>
                <a:cs typeface="Calibri"/>
              </a:rPr>
              <a:t>)=0</a:t>
            </a:r>
            <a:endParaRPr lang="en-US"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882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Example: Value Iteration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2743200" y="3200400"/>
            <a:ext cx="685800" cy="685800"/>
          </a:xfrm>
          <a:prstGeom prst="ellipse">
            <a:avLst/>
          </a:prstGeom>
          <a:solidFill>
            <a:srgbClr val="660066"/>
          </a:solidFill>
          <a:ln w="9525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dirty="0">
                <a:solidFill>
                  <a:schemeClr val="bg1"/>
                </a:solidFill>
                <a:latin typeface="Calibri"/>
                <a:cs typeface="Calibri"/>
                <a:sym typeface="Wingdings" pitchFamily="2" charset="2"/>
              </a:rPr>
              <a:t>2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/>
              <a:cs typeface="Calibri"/>
              <a:sym typeface="Wingdings" pitchFamily="2" charset="2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5181600" y="3200400"/>
            <a:ext cx="685800" cy="685800"/>
          </a:xfrm>
          <a:prstGeom prst="ellipse">
            <a:avLst/>
          </a:prstGeom>
          <a:solidFill>
            <a:srgbClr val="660066"/>
          </a:solidFill>
          <a:ln w="9525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dirty="0" smtClean="0">
                <a:solidFill>
                  <a:schemeClr val="bg1"/>
                </a:solidFill>
                <a:latin typeface="Calibri"/>
                <a:cs typeface="Calibri"/>
                <a:sym typeface="Wingdings" pitchFamily="2" charset="2"/>
              </a:rPr>
              <a:t>3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/>
              <a:cs typeface="Calibri"/>
              <a:sym typeface="Wingdings" pitchFamily="2" charset="2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2743200" y="5410200"/>
            <a:ext cx="685800" cy="685800"/>
          </a:xfrm>
          <a:prstGeom prst="ellipse">
            <a:avLst/>
          </a:prstGeom>
          <a:solidFill>
            <a:srgbClr val="660066"/>
          </a:solidFill>
          <a:ln w="9525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dirty="0" smtClean="0">
                <a:solidFill>
                  <a:schemeClr val="bg1"/>
                </a:solidFill>
                <a:latin typeface="Calibri"/>
                <a:cs typeface="Calibri"/>
                <a:sym typeface="Wingdings" pitchFamily="2" charset="2"/>
              </a:rPr>
              <a:t>4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/>
              <a:cs typeface="Calibri"/>
              <a:sym typeface="Wingdings" pitchFamily="2" charset="2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5181600" y="5410200"/>
            <a:ext cx="685800" cy="685800"/>
          </a:xfrm>
          <a:prstGeom prst="ellipse">
            <a:avLst/>
          </a:prstGeom>
          <a:solidFill>
            <a:srgbClr val="660066"/>
          </a:solidFill>
          <a:ln w="9525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dirty="0" smtClean="0">
                <a:solidFill>
                  <a:schemeClr val="bg1"/>
                </a:solidFill>
                <a:latin typeface="Calibri"/>
                <a:cs typeface="Calibri"/>
                <a:sym typeface="Wingdings" pitchFamily="2" charset="2"/>
              </a:rPr>
              <a:t>D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/>
              <a:cs typeface="Calibri"/>
              <a:sym typeface="Wingdings" pitchFamily="2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3352800"/>
            <a:ext cx="1350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V</a:t>
            </a:r>
            <a:r>
              <a:rPr lang="en-US" sz="2800" baseline="-25000" dirty="0" smtClean="0">
                <a:latin typeface="Calibri"/>
                <a:cs typeface="Calibri"/>
              </a:rPr>
              <a:t>0</a:t>
            </a:r>
            <a:r>
              <a:rPr lang="en-US" sz="2800" dirty="0" smtClean="0">
                <a:latin typeface="Calibri"/>
                <a:cs typeface="Calibri"/>
              </a:rPr>
              <a:t>(s</a:t>
            </a:r>
            <a:r>
              <a:rPr lang="en-US" sz="2800" baseline="-25000" dirty="0" smtClean="0">
                <a:latin typeface="Calibri"/>
                <a:cs typeface="Calibri"/>
              </a:rPr>
              <a:t>2</a:t>
            </a:r>
            <a:r>
              <a:rPr lang="en-US" sz="2800" dirty="0" smtClean="0">
                <a:latin typeface="Calibri"/>
                <a:cs typeface="Calibri"/>
              </a:rPr>
              <a:t>)=0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08061" y="3352800"/>
            <a:ext cx="1350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V</a:t>
            </a:r>
            <a:r>
              <a:rPr lang="en-US" sz="2800" baseline="-25000" dirty="0" smtClean="0">
                <a:latin typeface="Calibri"/>
                <a:cs typeface="Calibri"/>
              </a:rPr>
              <a:t>0</a:t>
            </a:r>
            <a:r>
              <a:rPr lang="en-US" sz="2800" dirty="0" smtClean="0">
                <a:latin typeface="Calibri"/>
                <a:cs typeface="Calibri"/>
              </a:rPr>
              <a:t>(s</a:t>
            </a:r>
            <a:r>
              <a:rPr lang="en-US" sz="2800" baseline="-25000" dirty="0" smtClean="0">
                <a:latin typeface="Calibri"/>
                <a:cs typeface="Calibri"/>
              </a:rPr>
              <a:t>3</a:t>
            </a:r>
            <a:r>
              <a:rPr lang="en-US" sz="2800" dirty="0" smtClean="0">
                <a:latin typeface="Calibri"/>
                <a:cs typeface="Calibri"/>
              </a:rPr>
              <a:t>)=0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5558135"/>
            <a:ext cx="1350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V</a:t>
            </a:r>
            <a:r>
              <a:rPr lang="en-US" sz="2800" baseline="-25000" dirty="0" smtClean="0">
                <a:latin typeface="Calibri"/>
                <a:cs typeface="Calibri"/>
              </a:rPr>
              <a:t>0</a:t>
            </a:r>
            <a:r>
              <a:rPr lang="en-US" sz="2800" dirty="0" smtClean="0">
                <a:latin typeface="Calibri"/>
                <a:cs typeface="Calibri"/>
              </a:rPr>
              <a:t>(s</a:t>
            </a:r>
            <a:r>
              <a:rPr lang="en-US" sz="2800" baseline="-25000" dirty="0">
                <a:latin typeface="Calibri"/>
                <a:cs typeface="Calibri"/>
              </a:rPr>
              <a:t>4</a:t>
            </a:r>
            <a:r>
              <a:rPr lang="en-US" sz="2800" dirty="0" smtClean="0">
                <a:latin typeface="Calibri"/>
                <a:cs typeface="Calibri"/>
              </a:rPr>
              <a:t>)=0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08061" y="5558135"/>
            <a:ext cx="13760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V</a:t>
            </a:r>
            <a:r>
              <a:rPr lang="en-US" sz="2800" baseline="-25000" dirty="0" smtClean="0">
                <a:latin typeface="Calibri"/>
                <a:cs typeface="Calibri"/>
              </a:rPr>
              <a:t>0</a:t>
            </a:r>
            <a:r>
              <a:rPr lang="en-US" sz="2800" dirty="0" smtClean="0">
                <a:latin typeface="Calibri"/>
                <a:cs typeface="Calibri"/>
              </a:rPr>
              <a:t>(</a:t>
            </a:r>
            <a:r>
              <a:rPr lang="en-US" sz="2800" dirty="0" err="1" smtClean="0">
                <a:latin typeface="Calibri"/>
                <a:cs typeface="Calibri"/>
              </a:rPr>
              <a:t>s</a:t>
            </a:r>
            <a:r>
              <a:rPr lang="en-US" sz="2800" baseline="-25000" dirty="0" err="1" smtClean="0">
                <a:latin typeface="Calibri"/>
                <a:cs typeface="Calibri"/>
              </a:rPr>
              <a:t>D</a:t>
            </a:r>
            <a:r>
              <a:rPr lang="en-US" sz="2800" dirty="0" smtClean="0">
                <a:latin typeface="Calibri"/>
                <a:cs typeface="Calibri"/>
              </a:rPr>
              <a:t>)=0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914400"/>
            <a:ext cx="31069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Q</a:t>
            </a:r>
            <a:r>
              <a:rPr lang="en-US" sz="2800" baseline="-25000" dirty="0" smtClean="0">
                <a:latin typeface="Calibri"/>
                <a:cs typeface="Calibri"/>
              </a:rPr>
              <a:t>1</a:t>
            </a:r>
            <a:r>
              <a:rPr lang="en-US" sz="2800" dirty="0" smtClean="0">
                <a:latin typeface="Calibri"/>
                <a:cs typeface="Calibri"/>
              </a:rPr>
              <a:t>(s</a:t>
            </a:r>
            <a:r>
              <a:rPr lang="en-US" sz="2800" baseline="-25000" dirty="0">
                <a:latin typeface="Calibri"/>
                <a:cs typeface="Calibri"/>
              </a:rPr>
              <a:t>2</a:t>
            </a:r>
            <a:r>
              <a:rPr lang="en-US" sz="2800" baseline="-25000" dirty="0" smtClean="0">
                <a:latin typeface="Calibri"/>
                <a:cs typeface="Calibri"/>
              </a:rPr>
              <a:t>,</a:t>
            </a:r>
            <a:r>
              <a:rPr lang="en-US" sz="2800" dirty="0" smtClean="0">
                <a:latin typeface="Calibri"/>
                <a:cs typeface="Calibri"/>
              </a:rPr>
              <a:t>,hi)=.5*(0+0) +</a:t>
            </a:r>
            <a:endParaRPr lang="en-US" sz="2800" dirty="0">
              <a:latin typeface="Calibri"/>
              <a:cs typeface="Calibri"/>
            </a:endParaRPr>
          </a:p>
        </p:txBody>
      </p:sp>
      <p:cxnSp>
        <p:nvCxnSpPr>
          <p:cNvPr id="14" name="Straight Arrow Connector 13"/>
          <p:cNvCxnSpPr>
            <a:stCxn id="4" idx="4"/>
            <a:endCxn id="6" idx="0"/>
          </p:cNvCxnSpPr>
          <p:nvPr/>
        </p:nvCxnSpPr>
        <p:spPr bwMode="auto">
          <a:xfrm>
            <a:off x="3086100" y="3886200"/>
            <a:ext cx="0" cy="1524000"/>
          </a:xfrm>
          <a:prstGeom prst="straightConnector1">
            <a:avLst/>
          </a:prstGeom>
          <a:noFill/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>
            <a:stCxn id="4" idx="6"/>
            <a:endCxn id="5" idx="2"/>
          </p:cNvCxnSpPr>
          <p:nvPr/>
        </p:nvCxnSpPr>
        <p:spPr bwMode="auto">
          <a:xfrm>
            <a:off x="3429000" y="3543300"/>
            <a:ext cx="1752600" cy="0"/>
          </a:xfrm>
          <a:prstGeom prst="straightConnector1">
            <a:avLst/>
          </a:prstGeom>
          <a:noFill/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Freeform 18"/>
          <p:cNvSpPr/>
          <p:nvPr/>
        </p:nvSpPr>
        <p:spPr>
          <a:xfrm rot="18174669">
            <a:off x="2611236" y="2522316"/>
            <a:ext cx="1133669" cy="953282"/>
          </a:xfrm>
          <a:custGeom>
            <a:avLst/>
            <a:gdLst>
              <a:gd name="connsiteX0" fmla="*/ 0 w 1133669"/>
              <a:gd name="connsiteY0" fmla="*/ 352309 h 953282"/>
              <a:gd name="connsiteX1" fmla="*/ 387684 w 1133669"/>
              <a:gd name="connsiteY1" fmla="*/ 4730 h 953282"/>
              <a:gd name="connsiteX2" fmla="*/ 1109579 w 1133669"/>
              <a:gd name="connsiteY2" fmla="*/ 205257 h 953282"/>
              <a:gd name="connsiteX3" fmla="*/ 909052 w 1133669"/>
              <a:gd name="connsiteY3" fmla="*/ 927151 h 953282"/>
              <a:gd name="connsiteX4" fmla="*/ 387684 w 1133669"/>
              <a:gd name="connsiteY4" fmla="*/ 806835 h 953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3669" h="953282">
                <a:moveTo>
                  <a:pt x="0" y="352309"/>
                </a:moveTo>
                <a:cubicBezTo>
                  <a:pt x="101377" y="190774"/>
                  <a:pt x="202754" y="29239"/>
                  <a:pt x="387684" y="4730"/>
                </a:cubicBezTo>
                <a:cubicBezTo>
                  <a:pt x="572614" y="-19779"/>
                  <a:pt x="1022684" y="51520"/>
                  <a:pt x="1109579" y="205257"/>
                </a:cubicBezTo>
                <a:cubicBezTo>
                  <a:pt x="1196474" y="358994"/>
                  <a:pt x="1029368" y="826888"/>
                  <a:pt x="909052" y="927151"/>
                </a:cubicBezTo>
                <a:cubicBezTo>
                  <a:pt x="788736" y="1027414"/>
                  <a:pt x="387684" y="806835"/>
                  <a:pt x="387684" y="806835"/>
                </a:cubicBezTo>
              </a:path>
            </a:pathLst>
          </a:custGeom>
          <a:ln w="57150" cmpd="sng">
            <a:solidFill>
              <a:srgbClr val="0000FF"/>
            </a:solidFill>
            <a:headEnd type="none"/>
            <a:tailEnd type="arrow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Microsoft Sans Serif" pitchFamily="34" charset="0"/>
              <a:sym typeface="Wingdings" pitchFamily="2" charset="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05200" y="914400"/>
            <a:ext cx="1927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.25*(3+0) + 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81600" y="914400"/>
            <a:ext cx="26484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.25*(</a:t>
            </a:r>
            <a:r>
              <a:rPr lang="en-US" sz="2800" dirty="0" smtClean="0">
                <a:latin typeface="Calibri"/>
                <a:cs typeface="Calibri"/>
              </a:rPr>
              <a:t>4+0)  </a:t>
            </a:r>
            <a:r>
              <a:rPr lang="en-US" sz="2800" dirty="0" smtClean="0">
                <a:latin typeface="Calibri"/>
                <a:cs typeface="Calibri"/>
              </a:rPr>
              <a:t>= </a:t>
            </a:r>
            <a:r>
              <a:rPr lang="en-US" sz="2800" dirty="0" smtClean="0">
                <a:latin typeface="Calibri"/>
                <a:cs typeface="Calibri"/>
              </a:rPr>
              <a:t>1.75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950283" y="2572994"/>
            <a:ext cx="4555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Calibri"/>
                <a:cs typeface="Calibri"/>
              </a:rPr>
              <a:t>hi</a:t>
            </a:r>
            <a:endParaRPr lang="en-US" sz="280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77513" y="2993095"/>
            <a:ext cx="4555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Calibri"/>
                <a:cs typeface="Calibri"/>
              </a:rPr>
              <a:t>hi</a:t>
            </a:r>
            <a:endParaRPr lang="en-US" sz="280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124200" y="4419600"/>
            <a:ext cx="4555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Calibri"/>
                <a:cs typeface="Calibri"/>
              </a:rPr>
              <a:t>hi</a:t>
            </a:r>
            <a:endParaRPr lang="en-US" sz="280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602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30" grpId="0"/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Example: Value Iteration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2743200" y="3200400"/>
            <a:ext cx="685800" cy="685800"/>
          </a:xfrm>
          <a:prstGeom prst="ellipse">
            <a:avLst/>
          </a:prstGeom>
          <a:solidFill>
            <a:srgbClr val="660066"/>
          </a:solidFill>
          <a:ln w="9525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dirty="0">
                <a:solidFill>
                  <a:schemeClr val="bg1"/>
                </a:solidFill>
                <a:latin typeface="Calibri"/>
                <a:cs typeface="Calibri"/>
                <a:sym typeface="Wingdings" pitchFamily="2" charset="2"/>
              </a:rPr>
              <a:t>2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/>
              <a:cs typeface="Calibri"/>
              <a:sym typeface="Wingdings" pitchFamily="2" charset="2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5181600" y="3200400"/>
            <a:ext cx="685800" cy="685800"/>
          </a:xfrm>
          <a:prstGeom prst="ellipse">
            <a:avLst/>
          </a:prstGeom>
          <a:solidFill>
            <a:srgbClr val="660066"/>
          </a:solidFill>
          <a:ln w="9525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dirty="0" smtClean="0">
                <a:solidFill>
                  <a:schemeClr val="bg1"/>
                </a:solidFill>
                <a:latin typeface="Calibri"/>
                <a:cs typeface="Calibri"/>
                <a:sym typeface="Wingdings" pitchFamily="2" charset="2"/>
              </a:rPr>
              <a:t>3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/>
              <a:cs typeface="Calibri"/>
              <a:sym typeface="Wingdings" pitchFamily="2" charset="2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2743200" y="5410200"/>
            <a:ext cx="685800" cy="685800"/>
          </a:xfrm>
          <a:prstGeom prst="ellipse">
            <a:avLst/>
          </a:prstGeom>
          <a:solidFill>
            <a:srgbClr val="660066"/>
          </a:solidFill>
          <a:ln w="9525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dirty="0" smtClean="0">
                <a:solidFill>
                  <a:schemeClr val="bg1"/>
                </a:solidFill>
                <a:latin typeface="Calibri"/>
                <a:cs typeface="Calibri"/>
                <a:sym typeface="Wingdings" pitchFamily="2" charset="2"/>
              </a:rPr>
              <a:t>4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/>
              <a:cs typeface="Calibri"/>
              <a:sym typeface="Wingdings" pitchFamily="2" charset="2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5181600" y="5410200"/>
            <a:ext cx="685800" cy="685800"/>
          </a:xfrm>
          <a:prstGeom prst="ellipse">
            <a:avLst/>
          </a:prstGeom>
          <a:solidFill>
            <a:srgbClr val="660066"/>
          </a:solidFill>
          <a:ln w="9525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dirty="0" smtClean="0">
                <a:solidFill>
                  <a:schemeClr val="bg1"/>
                </a:solidFill>
                <a:latin typeface="Calibri"/>
                <a:cs typeface="Calibri"/>
                <a:sym typeface="Wingdings" pitchFamily="2" charset="2"/>
              </a:rPr>
              <a:t>D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/>
              <a:cs typeface="Calibri"/>
              <a:sym typeface="Wingdings" pitchFamily="2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3352800"/>
            <a:ext cx="1350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V</a:t>
            </a:r>
            <a:r>
              <a:rPr lang="en-US" sz="2800" baseline="-25000" dirty="0" smtClean="0">
                <a:latin typeface="Calibri"/>
                <a:cs typeface="Calibri"/>
              </a:rPr>
              <a:t>0</a:t>
            </a:r>
            <a:r>
              <a:rPr lang="en-US" sz="2800" dirty="0" smtClean="0">
                <a:latin typeface="Calibri"/>
                <a:cs typeface="Calibri"/>
              </a:rPr>
              <a:t>(s</a:t>
            </a:r>
            <a:r>
              <a:rPr lang="en-US" sz="2800" baseline="-25000" dirty="0" smtClean="0">
                <a:latin typeface="Calibri"/>
                <a:cs typeface="Calibri"/>
              </a:rPr>
              <a:t>2</a:t>
            </a:r>
            <a:r>
              <a:rPr lang="en-US" sz="2800" dirty="0" smtClean="0">
                <a:latin typeface="Calibri"/>
                <a:cs typeface="Calibri"/>
              </a:rPr>
              <a:t>)=0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08061" y="3352800"/>
            <a:ext cx="1350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V</a:t>
            </a:r>
            <a:r>
              <a:rPr lang="en-US" sz="2800" baseline="-25000" dirty="0" smtClean="0">
                <a:latin typeface="Calibri"/>
                <a:cs typeface="Calibri"/>
              </a:rPr>
              <a:t>0</a:t>
            </a:r>
            <a:r>
              <a:rPr lang="en-US" sz="2800" dirty="0" smtClean="0">
                <a:latin typeface="Calibri"/>
                <a:cs typeface="Calibri"/>
              </a:rPr>
              <a:t>(s</a:t>
            </a:r>
            <a:r>
              <a:rPr lang="en-US" sz="2800" baseline="-25000" dirty="0" smtClean="0">
                <a:latin typeface="Calibri"/>
                <a:cs typeface="Calibri"/>
              </a:rPr>
              <a:t>3</a:t>
            </a:r>
            <a:r>
              <a:rPr lang="en-US" sz="2800" dirty="0" smtClean="0">
                <a:latin typeface="Calibri"/>
                <a:cs typeface="Calibri"/>
              </a:rPr>
              <a:t>)=0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5558135"/>
            <a:ext cx="1350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V</a:t>
            </a:r>
            <a:r>
              <a:rPr lang="en-US" sz="2800" baseline="-25000" dirty="0" smtClean="0">
                <a:latin typeface="Calibri"/>
                <a:cs typeface="Calibri"/>
              </a:rPr>
              <a:t>0</a:t>
            </a:r>
            <a:r>
              <a:rPr lang="en-US" sz="2800" dirty="0" smtClean="0">
                <a:latin typeface="Calibri"/>
                <a:cs typeface="Calibri"/>
              </a:rPr>
              <a:t>(s</a:t>
            </a:r>
            <a:r>
              <a:rPr lang="en-US" sz="2800" baseline="-25000" dirty="0">
                <a:latin typeface="Calibri"/>
                <a:cs typeface="Calibri"/>
              </a:rPr>
              <a:t>4</a:t>
            </a:r>
            <a:r>
              <a:rPr lang="en-US" sz="2800" dirty="0" smtClean="0">
                <a:latin typeface="Calibri"/>
                <a:cs typeface="Calibri"/>
              </a:rPr>
              <a:t>)=0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08061" y="5558135"/>
            <a:ext cx="13760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V</a:t>
            </a:r>
            <a:r>
              <a:rPr lang="en-US" sz="2800" baseline="-25000" dirty="0" smtClean="0">
                <a:latin typeface="Calibri"/>
                <a:cs typeface="Calibri"/>
              </a:rPr>
              <a:t>0</a:t>
            </a:r>
            <a:r>
              <a:rPr lang="en-US" sz="2800" dirty="0" smtClean="0">
                <a:latin typeface="Calibri"/>
                <a:cs typeface="Calibri"/>
              </a:rPr>
              <a:t>(</a:t>
            </a:r>
            <a:r>
              <a:rPr lang="en-US" sz="2800" dirty="0" err="1" smtClean="0">
                <a:latin typeface="Calibri"/>
                <a:cs typeface="Calibri"/>
              </a:rPr>
              <a:t>s</a:t>
            </a:r>
            <a:r>
              <a:rPr lang="en-US" sz="2800" baseline="-25000" dirty="0" err="1" smtClean="0">
                <a:latin typeface="Calibri"/>
                <a:cs typeface="Calibri"/>
              </a:rPr>
              <a:t>D</a:t>
            </a:r>
            <a:r>
              <a:rPr lang="en-US" sz="2800" dirty="0" smtClean="0">
                <a:latin typeface="Calibri"/>
                <a:cs typeface="Calibri"/>
              </a:rPr>
              <a:t>)=0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914400"/>
            <a:ext cx="31069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Q</a:t>
            </a:r>
            <a:r>
              <a:rPr lang="en-US" sz="2800" baseline="-25000" dirty="0" smtClean="0">
                <a:latin typeface="Calibri"/>
                <a:cs typeface="Calibri"/>
              </a:rPr>
              <a:t>1</a:t>
            </a:r>
            <a:r>
              <a:rPr lang="en-US" sz="2800" dirty="0" smtClean="0">
                <a:latin typeface="Calibri"/>
                <a:cs typeface="Calibri"/>
              </a:rPr>
              <a:t>(s</a:t>
            </a:r>
            <a:r>
              <a:rPr lang="en-US" sz="2800" baseline="-25000" dirty="0">
                <a:latin typeface="Calibri"/>
                <a:cs typeface="Calibri"/>
              </a:rPr>
              <a:t>2</a:t>
            </a:r>
            <a:r>
              <a:rPr lang="en-US" sz="2800" baseline="-25000" dirty="0" smtClean="0">
                <a:latin typeface="Calibri"/>
                <a:cs typeface="Calibri"/>
              </a:rPr>
              <a:t>,</a:t>
            </a:r>
            <a:r>
              <a:rPr lang="en-US" sz="2800" dirty="0" smtClean="0">
                <a:latin typeface="Calibri"/>
                <a:cs typeface="Calibri"/>
              </a:rPr>
              <a:t>,hi)=.5*(0+0) +</a:t>
            </a:r>
            <a:endParaRPr lang="en-US" sz="2800" dirty="0">
              <a:latin typeface="Calibri"/>
              <a:cs typeface="Calibri"/>
            </a:endParaRPr>
          </a:p>
        </p:txBody>
      </p:sp>
      <p:cxnSp>
        <p:nvCxnSpPr>
          <p:cNvPr id="14" name="Straight Arrow Connector 13"/>
          <p:cNvCxnSpPr>
            <a:stCxn id="4" idx="4"/>
            <a:endCxn id="6" idx="0"/>
          </p:cNvCxnSpPr>
          <p:nvPr/>
        </p:nvCxnSpPr>
        <p:spPr bwMode="auto">
          <a:xfrm>
            <a:off x="3086100" y="3886200"/>
            <a:ext cx="0" cy="1524000"/>
          </a:xfrm>
          <a:prstGeom prst="straightConnector1">
            <a:avLst/>
          </a:prstGeom>
          <a:noFill/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>
            <a:stCxn id="4" idx="6"/>
            <a:endCxn id="5" idx="2"/>
          </p:cNvCxnSpPr>
          <p:nvPr/>
        </p:nvCxnSpPr>
        <p:spPr bwMode="auto">
          <a:xfrm>
            <a:off x="3429000" y="3543300"/>
            <a:ext cx="1752600" cy="0"/>
          </a:xfrm>
          <a:prstGeom prst="straightConnector1">
            <a:avLst/>
          </a:prstGeom>
          <a:noFill/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Freeform 18"/>
          <p:cNvSpPr/>
          <p:nvPr/>
        </p:nvSpPr>
        <p:spPr>
          <a:xfrm rot="18174669">
            <a:off x="2643753" y="2582094"/>
            <a:ext cx="1030729" cy="931811"/>
          </a:xfrm>
          <a:custGeom>
            <a:avLst/>
            <a:gdLst>
              <a:gd name="connsiteX0" fmla="*/ 0 w 1133669"/>
              <a:gd name="connsiteY0" fmla="*/ 352309 h 953282"/>
              <a:gd name="connsiteX1" fmla="*/ 387684 w 1133669"/>
              <a:gd name="connsiteY1" fmla="*/ 4730 h 953282"/>
              <a:gd name="connsiteX2" fmla="*/ 1109579 w 1133669"/>
              <a:gd name="connsiteY2" fmla="*/ 205257 h 953282"/>
              <a:gd name="connsiteX3" fmla="*/ 909052 w 1133669"/>
              <a:gd name="connsiteY3" fmla="*/ 927151 h 953282"/>
              <a:gd name="connsiteX4" fmla="*/ 387684 w 1133669"/>
              <a:gd name="connsiteY4" fmla="*/ 806835 h 953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3669" h="953282">
                <a:moveTo>
                  <a:pt x="0" y="352309"/>
                </a:moveTo>
                <a:cubicBezTo>
                  <a:pt x="101377" y="190774"/>
                  <a:pt x="202754" y="29239"/>
                  <a:pt x="387684" y="4730"/>
                </a:cubicBezTo>
                <a:cubicBezTo>
                  <a:pt x="572614" y="-19779"/>
                  <a:pt x="1022684" y="51520"/>
                  <a:pt x="1109579" y="205257"/>
                </a:cubicBezTo>
                <a:cubicBezTo>
                  <a:pt x="1196474" y="358994"/>
                  <a:pt x="1029368" y="826888"/>
                  <a:pt x="909052" y="927151"/>
                </a:cubicBezTo>
                <a:cubicBezTo>
                  <a:pt x="788736" y="1027414"/>
                  <a:pt x="387684" y="806835"/>
                  <a:pt x="387684" y="806835"/>
                </a:cubicBezTo>
              </a:path>
            </a:pathLst>
          </a:custGeom>
          <a:ln w="57150" cmpd="sng">
            <a:solidFill>
              <a:srgbClr val="0000FF"/>
            </a:solidFill>
            <a:headEnd type="none"/>
            <a:tailEnd type="arrow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Microsoft Sans Serif" pitchFamily="34" charset="0"/>
              <a:sym typeface="Wingdings" pitchFamily="2" charset="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05200" y="914400"/>
            <a:ext cx="1927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.25*(3+0) + 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81600" y="914400"/>
            <a:ext cx="26484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.25*(</a:t>
            </a:r>
            <a:r>
              <a:rPr lang="en-US" sz="2800" dirty="0" smtClean="0">
                <a:latin typeface="Calibri"/>
                <a:cs typeface="Calibri"/>
              </a:rPr>
              <a:t>4+0)  </a:t>
            </a:r>
            <a:r>
              <a:rPr lang="en-US" sz="2800" dirty="0" smtClean="0">
                <a:latin typeface="Calibri"/>
                <a:cs typeface="Calibri"/>
              </a:rPr>
              <a:t>= </a:t>
            </a:r>
            <a:r>
              <a:rPr lang="en-US" sz="2800" dirty="0" smtClean="0">
                <a:latin typeface="Calibri"/>
                <a:cs typeface="Calibri"/>
              </a:rPr>
              <a:t>1.75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950283" y="2572994"/>
            <a:ext cx="4555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Calibri"/>
                <a:cs typeface="Calibri"/>
              </a:rPr>
              <a:t>lo</a:t>
            </a:r>
            <a:endParaRPr lang="en-US" sz="280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77513" y="2993095"/>
            <a:ext cx="4555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Calibri"/>
                <a:cs typeface="Calibri"/>
              </a:rPr>
              <a:t>lo</a:t>
            </a:r>
            <a:endParaRPr lang="en-US" sz="280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124200" y="4419600"/>
            <a:ext cx="4555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Calibri"/>
                <a:cs typeface="Calibri"/>
              </a:rPr>
              <a:t>lo</a:t>
            </a:r>
            <a:endParaRPr lang="en-US" sz="280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3400" y="1381780"/>
            <a:ext cx="31069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Q</a:t>
            </a:r>
            <a:r>
              <a:rPr lang="en-US" sz="2800" baseline="-25000" dirty="0" smtClean="0">
                <a:latin typeface="Calibri"/>
                <a:cs typeface="Calibri"/>
              </a:rPr>
              <a:t>1</a:t>
            </a:r>
            <a:r>
              <a:rPr lang="en-US" sz="2800" dirty="0" smtClean="0">
                <a:latin typeface="Calibri"/>
                <a:cs typeface="Calibri"/>
              </a:rPr>
              <a:t>(s</a:t>
            </a:r>
            <a:r>
              <a:rPr lang="en-US" sz="2800" baseline="-25000" dirty="0">
                <a:latin typeface="Calibri"/>
                <a:cs typeface="Calibri"/>
              </a:rPr>
              <a:t>2</a:t>
            </a:r>
            <a:r>
              <a:rPr lang="en-US" sz="2800" baseline="-25000" dirty="0" smtClean="0">
                <a:latin typeface="Calibri"/>
                <a:cs typeface="Calibri"/>
              </a:rPr>
              <a:t>,</a:t>
            </a:r>
            <a:r>
              <a:rPr lang="en-US" sz="2800" dirty="0" smtClean="0">
                <a:latin typeface="Calibri"/>
                <a:cs typeface="Calibri"/>
              </a:rPr>
              <a:t>,lo)=.</a:t>
            </a:r>
            <a:r>
              <a:rPr lang="en-US" sz="2800" dirty="0" smtClean="0">
                <a:latin typeface="Calibri"/>
                <a:cs typeface="Calibri"/>
              </a:rPr>
              <a:t>5*(0+0) +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05200" y="1381780"/>
            <a:ext cx="15648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.25</a:t>
            </a:r>
            <a:r>
              <a:rPr lang="en-US" sz="2800" dirty="0" smtClean="0">
                <a:latin typeface="Calibri"/>
                <a:cs typeface="Calibri"/>
              </a:rPr>
              <a:t>*(0</a:t>
            </a:r>
            <a:r>
              <a:rPr lang="en-US" sz="2800" dirty="0" smtClean="0">
                <a:latin typeface="Calibri"/>
                <a:cs typeface="Calibri"/>
              </a:rPr>
              <a:t>) + 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76800" y="1381780"/>
            <a:ext cx="1829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.25</a:t>
            </a:r>
            <a:r>
              <a:rPr lang="en-US" sz="2800" dirty="0" smtClean="0">
                <a:latin typeface="Calibri"/>
                <a:cs typeface="Calibri"/>
              </a:rPr>
              <a:t>*(0)  </a:t>
            </a:r>
            <a:r>
              <a:rPr lang="en-US" sz="2800" dirty="0" smtClean="0">
                <a:latin typeface="Calibri"/>
                <a:cs typeface="Calibri"/>
              </a:rPr>
              <a:t>= </a:t>
            </a:r>
            <a:r>
              <a:rPr lang="en-US" sz="2800" dirty="0" smtClean="0">
                <a:latin typeface="Calibri"/>
                <a:cs typeface="Calibri"/>
              </a:rPr>
              <a:t>0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9600" y="1905000"/>
            <a:ext cx="31131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V</a:t>
            </a:r>
            <a:r>
              <a:rPr lang="en-US" sz="2800" baseline="-25000" dirty="0" smtClean="0">
                <a:latin typeface="Calibri"/>
                <a:cs typeface="Calibri"/>
              </a:rPr>
              <a:t>1</a:t>
            </a:r>
            <a:r>
              <a:rPr lang="en-US" sz="2800" dirty="0" smtClean="0">
                <a:latin typeface="Calibri"/>
                <a:cs typeface="Calibri"/>
              </a:rPr>
              <a:t>(s</a:t>
            </a:r>
            <a:r>
              <a:rPr lang="en-US" sz="2800" baseline="-25000" dirty="0" smtClean="0">
                <a:latin typeface="Calibri"/>
                <a:cs typeface="Calibri"/>
              </a:rPr>
              <a:t>2</a:t>
            </a:r>
            <a:r>
              <a:rPr lang="en-US" sz="2800" dirty="0" smtClean="0">
                <a:latin typeface="Calibri"/>
                <a:cs typeface="Calibri"/>
              </a:rPr>
              <a:t>) </a:t>
            </a:r>
            <a:r>
              <a:rPr lang="en-US" sz="2800" dirty="0" smtClean="0">
                <a:latin typeface="Calibri"/>
                <a:cs typeface="Calibri"/>
              </a:rPr>
              <a:t>= </a:t>
            </a:r>
            <a:r>
              <a:rPr lang="en-US" sz="2800" dirty="0" err="1" smtClean="0">
                <a:latin typeface="Calibri"/>
                <a:cs typeface="Calibri"/>
              </a:rPr>
              <a:t>Max</a:t>
            </a:r>
            <a:r>
              <a:rPr lang="en-US" sz="2800" baseline="-25000" dirty="0" err="1" smtClean="0">
                <a:latin typeface="Calibri"/>
                <a:cs typeface="Calibri"/>
              </a:rPr>
              <a:t>a</a:t>
            </a:r>
            <a:r>
              <a:rPr lang="en-US" sz="2800" baseline="-25000" dirty="0" smtClean="0">
                <a:latin typeface="Calibri"/>
                <a:cs typeface="Calibri"/>
              </a:rPr>
              <a:t> </a:t>
            </a:r>
            <a:r>
              <a:rPr lang="en-US" sz="2800" dirty="0" smtClean="0">
                <a:latin typeface="Calibri"/>
                <a:cs typeface="Calibri"/>
              </a:rPr>
              <a:t>Q(s</a:t>
            </a:r>
            <a:r>
              <a:rPr lang="en-US" sz="2800" baseline="-25000" dirty="0" smtClean="0">
                <a:latin typeface="Calibri"/>
                <a:cs typeface="Calibri"/>
              </a:rPr>
              <a:t>2</a:t>
            </a:r>
            <a:r>
              <a:rPr lang="en-US" sz="2800" dirty="0" smtClean="0">
                <a:latin typeface="Calibri"/>
                <a:cs typeface="Calibri"/>
              </a:rPr>
              <a:t>,a</a:t>
            </a:r>
            <a:r>
              <a:rPr lang="en-US" sz="2800" dirty="0" smtClean="0">
                <a:latin typeface="Calibri"/>
                <a:cs typeface="Calibri"/>
              </a:rPr>
              <a:t>)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16541" y="1905000"/>
            <a:ext cx="26034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=  Max (1, </a:t>
            </a:r>
            <a:r>
              <a:rPr lang="en-US" sz="2800" dirty="0" smtClean="0">
                <a:latin typeface="Calibri"/>
                <a:cs typeface="Calibri"/>
              </a:rPr>
              <a:t>0)  </a:t>
            </a:r>
            <a:r>
              <a:rPr lang="en-US" sz="2800" dirty="0" smtClean="0">
                <a:latin typeface="Calibri"/>
                <a:cs typeface="Calibri"/>
              </a:rPr>
              <a:t>= 1</a:t>
            </a:r>
            <a:endParaRPr lang="en-US"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602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23" grpId="0"/>
      <p:bldP spid="24" grpId="0"/>
      <p:bldP spid="25" grpId="0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MDPs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8839200" cy="48006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Markov Decision Processes</a:t>
            </a:r>
          </a:p>
          <a:p>
            <a:pPr lvl="1"/>
            <a:r>
              <a:rPr lang="en-US" sz="2400" dirty="0" smtClean="0"/>
              <a:t>Planning </a:t>
            </a:r>
            <a:r>
              <a:rPr lang="en-US" sz="2400" dirty="0"/>
              <a:t>U</a:t>
            </a:r>
            <a:r>
              <a:rPr lang="en-US" sz="2400" dirty="0" smtClean="0"/>
              <a:t>nder Uncertainty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 smtClean="0"/>
              <a:t>Mathematical Framework</a:t>
            </a:r>
          </a:p>
          <a:p>
            <a:pPr lvl="1"/>
            <a:r>
              <a:rPr lang="en-US" sz="2400" dirty="0" smtClean="0"/>
              <a:t>Bellman Equations</a:t>
            </a:r>
          </a:p>
          <a:p>
            <a:pPr lvl="1"/>
            <a:r>
              <a:rPr lang="en-US" sz="2400" dirty="0" smtClean="0"/>
              <a:t>Value Iteration</a:t>
            </a:r>
          </a:p>
          <a:p>
            <a:pPr lvl="1"/>
            <a:r>
              <a:rPr lang="en-US" sz="2400" dirty="0" smtClean="0"/>
              <a:t>Real-Time Dynamic Programming</a:t>
            </a:r>
          </a:p>
          <a:p>
            <a:pPr lvl="1"/>
            <a:r>
              <a:rPr lang="en-US" sz="2400" dirty="0" smtClean="0"/>
              <a:t>Policy Iteration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 smtClean="0"/>
              <a:t>Reinforcement Learning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5867400" y="762000"/>
            <a:ext cx="2895600" cy="4191000"/>
          </a:xfrm>
          <a:prstGeom prst="round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Microsoft Sans Serif" pitchFamily="34" charset="0"/>
              <a:sym typeface="Wingdings" pitchFamily="2" charset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69662" y="3962400"/>
            <a:ext cx="22910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Andrey 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Markov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 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algn="ctr"/>
            <a:r>
              <a:rPr lang="vi-VN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1856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-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1922)</a:t>
            </a:r>
            <a:endParaRPr lang="en-US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7106" name="Picture 2" descr="http://www.math.uconn.edu/General/Pictures/Mathematicians160x214/Andrey_Marko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219199"/>
            <a:ext cx="1981200" cy="26498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1741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Example: Value Iteration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2743200" y="3200400"/>
            <a:ext cx="685800" cy="685800"/>
          </a:xfrm>
          <a:prstGeom prst="ellipse">
            <a:avLst/>
          </a:prstGeom>
          <a:solidFill>
            <a:srgbClr val="660066"/>
          </a:solidFill>
          <a:ln w="9525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dirty="0">
                <a:solidFill>
                  <a:schemeClr val="bg1"/>
                </a:solidFill>
                <a:latin typeface="Calibri"/>
                <a:cs typeface="Calibri"/>
                <a:sym typeface="Wingdings" pitchFamily="2" charset="2"/>
              </a:rPr>
              <a:t>2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/>
              <a:cs typeface="Calibri"/>
              <a:sym typeface="Wingdings" pitchFamily="2" charset="2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5181600" y="3200400"/>
            <a:ext cx="685800" cy="685800"/>
          </a:xfrm>
          <a:prstGeom prst="ellipse">
            <a:avLst/>
          </a:prstGeom>
          <a:solidFill>
            <a:srgbClr val="660066"/>
          </a:solidFill>
          <a:ln w="9525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dirty="0" smtClean="0">
                <a:solidFill>
                  <a:schemeClr val="bg1"/>
                </a:solidFill>
                <a:latin typeface="Calibri"/>
                <a:cs typeface="Calibri"/>
                <a:sym typeface="Wingdings" pitchFamily="2" charset="2"/>
              </a:rPr>
              <a:t>3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/>
              <a:cs typeface="Calibri"/>
              <a:sym typeface="Wingdings" pitchFamily="2" charset="2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2743200" y="5410200"/>
            <a:ext cx="685800" cy="685800"/>
          </a:xfrm>
          <a:prstGeom prst="ellipse">
            <a:avLst/>
          </a:prstGeom>
          <a:solidFill>
            <a:srgbClr val="660066"/>
          </a:solidFill>
          <a:ln w="9525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dirty="0" smtClean="0">
                <a:solidFill>
                  <a:schemeClr val="bg1"/>
                </a:solidFill>
                <a:latin typeface="Calibri"/>
                <a:cs typeface="Calibri"/>
                <a:sym typeface="Wingdings" pitchFamily="2" charset="2"/>
              </a:rPr>
              <a:t>4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/>
              <a:cs typeface="Calibri"/>
              <a:sym typeface="Wingdings" pitchFamily="2" charset="2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5181600" y="5410200"/>
            <a:ext cx="685800" cy="685800"/>
          </a:xfrm>
          <a:prstGeom prst="ellipse">
            <a:avLst/>
          </a:prstGeom>
          <a:solidFill>
            <a:srgbClr val="660066"/>
          </a:solidFill>
          <a:ln w="9525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dirty="0" smtClean="0">
                <a:solidFill>
                  <a:schemeClr val="bg1"/>
                </a:solidFill>
                <a:latin typeface="Calibri"/>
                <a:cs typeface="Calibri"/>
                <a:sym typeface="Wingdings" pitchFamily="2" charset="2"/>
              </a:rPr>
              <a:t>D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/>
              <a:cs typeface="Calibri"/>
              <a:sym typeface="Wingdings" pitchFamily="2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3352800"/>
            <a:ext cx="18101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Calibri"/>
                <a:cs typeface="Calibri"/>
              </a:rPr>
              <a:t>V</a:t>
            </a:r>
            <a:r>
              <a:rPr lang="en-US" sz="2800" baseline="-25000" dirty="0" smtClean="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r>
              <a:rPr lang="en-US" sz="2800" dirty="0" smtClean="0">
                <a:solidFill>
                  <a:srgbClr val="FF0000"/>
                </a:solidFill>
                <a:latin typeface="Calibri"/>
                <a:cs typeface="Calibri"/>
              </a:rPr>
              <a:t>(s</a:t>
            </a:r>
            <a:r>
              <a:rPr lang="en-US" sz="2800" baseline="-25000" dirty="0" smtClean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r>
              <a:rPr lang="en-US" sz="2800" dirty="0" smtClean="0">
                <a:solidFill>
                  <a:srgbClr val="FF0000"/>
                </a:solidFill>
                <a:latin typeface="Calibri"/>
                <a:cs typeface="Calibri"/>
              </a:rPr>
              <a:t>)=1.75</a:t>
            </a:r>
            <a:endParaRPr lang="en-US" sz="28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08061" y="3352800"/>
            <a:ext cx="1353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Calibri"/>
                <a:cs typeface="Calibri"/>
              </a:rPr>
              <a:t>V</a:t>
            </a:r>
            <a:r>
              <a:rPr lang="en-US" sz="2800" baseline="-25000" dirty="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r>
              <a:rPr lang="en-US" sz="2800" dirty="0" smtClean="0">
                <a:solidFill>
                  <a:srgbClr val="FF0000"/>
                </a:solidFill>
                <a:latin typeface="Calibri"/>
                <a:cs typeface="Calibri"/>
              </a:rPr>
              <a:t>(s</a:t>
            </a:r>
            <a:r>
              <a:rPr lang="en-US" sz="2800" baseline="-25000" dirty="0" smtClean="0">
                <a:solidFill>
                  <a:srgbClr val="FF0000"/>
                </a:solidFill>
                <a:latin typeface="Calibri"/>
                <a:cs typeface="Calibri"/>
              </a:rPr>
              <a:t>3</a:t>
            </a:r>
            <a:r>
              <a:rPr lang="en-US" sz="2800" dirty="0" smtClean="0">
                <a:solidFill>
                  <a:srgbClr val="FF0000"/>
                </a:solidFill>
                <a:latin typeface="Calibri"/>
                <a:cs typeface="Calibri"/>
              </a:rPr>
              <a:t>)=1</a:t>
            </a:r>
            <a:endParaRPr lang="en-US" sz="28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5558135"/>
            <a:ext cx="18101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Calibri"/>
                <a:cs typeface="Calibri"/>
              </a:rPr>
              <a:t>V</a:t>
            </a:r>
            <a:r>
              <a:rPr lang="en-US" sz="2800" baseline="-25000" dirty="0" smtClean="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r>
              <a:rPr lang="en-US" sz="2800" dirty="0" smtClean="0">
                <a:solidFill>
                  <a:srgbClr val="FF0000"/>
                </a:solidFill>
                <a:latin typeface="Calibri"/>
                <a:cs typeface="Calibri"/>
              </a:rPr>
              <a:t>(s</a:t>
            </a:r>
            <a:r>
              <a:rPr lang="en-US" sz="2800" baseline="-25000" dirty="0" smtClean="0">
                <a:solidFill>
                  <a:srgbClr val="FF0000"/>
                </a:solidFill>
                <a:latin typeface="Calibri"/>
                <a:cs typeface="Calibri"/>
              </a:rPr>
              <a:t>4</a:t>
            </a:r>
            <a:r>
              <a:rPr lang="en-US" sz="2800" dirty="0" smtClean="0">
                <a:solidFill>
                  <a:srgbClr val="FF0000"/>
                </a:solidFill>
                <a:latin typeface="Calibri"/>
                <a:cs typeface="Calibri"/>
              </a:rPr>
              <a:t>)=1.75</a:t>
            </a:r>
            <a:endParaRPr lang="en-US" sz="28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08061" y="5558135"/>
            <a:ext cx="13760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Calibri"/>
                <a:cs typeface="Calibri"/>
              </a:rPr>
              <a:t>V</a:t>
            </a:r>
            <a:r>
              <a:rPr lang="en-US" sz="2800" baseline="-25000" dirty="0" smtClean="0">
                <a:solidFill>
                  <a:srgbClr val="FF0000"/>
                </a:solidFill>
                <a:latin typeface="Calibri"/>
                <a:cs typeface="Calibri"/>
              </a:rPr>
              <a:t>0</a:t>
            </a:r>
            <a:r>
              <a:rPr lang="en-US" sz="2800" dirty="0" smtClean="0">
                <a:solidFill>
                  <a:srgbClr val="FF0000"/>
                </a:solidFill>
                <a:latin typeface="Calibri"/>
                <a:cs typeface="Calibri"/>
              </a:rPr>
              <a:t>(</a:t>
            </a:r>
            <a:r>
              <a:rPr lang="en-US" sz="2800" dirty="0" err="1" smtClean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lang="en-US" sz="2800" baseline="-25000" dirty="0" err="1" smtClean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lang="en-US" sz="2800" dirty="0" smtClean="0">
                <a:solidFill>
                  <a:srgbClr val="FF0000"/>
                </a:solidFill>
                <a:latin typeface="Calibri"/>
                <a:cs typeface="Calibri"/>
              </a:rPr>
              <a:t>)=0</a:t>
            </a:r>
            <a:endParaRPr lang="en-US" sz="28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882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Next slides garbled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Round 2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2743200" y="3200400"/>
            <a:ext cx="685800" cy="685800"/>
          </a:xfrm>
          <a:prstGeom prst="ellipse">
            <a:avLst/>
          </a:prstGeom>
          <a:solidFill>
            <a:srgbClr val="660066"/>
          </a:solidFill>
          <a:ln w="9525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dirty="0">
                <a:solidFill>
                  <a:schemeClr val="bg1"/>
                </a:solidFill>
                <a:latin typeface="Calibri"/>
                <a:cs typeface="Calibri"/>
                <a:sym typeface="Wingdings" pitchFamily="2" charset="2"/>
              </a:rPr>
              <a:t>2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/>
              <a:cs typeface="Calibri"/>
              <a:sym typeface="Wingdings" pitchFamily="2" charset="2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5181600" y="3200400"/>
            <a:ext cx="685800" cy="685800"/>
          </a:xfrm>
          <a:prstGeom prst="ellipse">
            <a:avLst/>
          </a:prstGeom>
          <a:solidFill>
            <a:srgbClr val="660066"/>
          </a:solidFill>
          <a:ln w="9525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dirty="0" smtClean="0">
                <a:solidFill>
                  <a:schemeClr val="bg1"/>
                </a:solidFill>
                <a:latin typeface="Calibri"/>
                <a:cs typeface="Calibri"/>
                <a:sym typeface="Wingdings" pitchFamily="2" charset="2"/>
              </a:rPr>
              <a:t>3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/>
              <a:cs typeface="Calibri"/>
              <a:sym typeface="Wingdings" pitchFamily="2" charset="2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2743200" y="5410200"/>
            <a:ext cx="685800" cy="685800"/>
          </a:xfrm>
          <a:prstGeom prst="ellipse">
            <a:avLst/>
          </a:prstGeom>
          <a:solidFill>
            <a:srgbClr val="660066"/>
          </a:solidFill>
          <a:ln w="9525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dirty="0" smtClean="0">
                <a:solidFill>
                  <a:schemeClr val="bg1"/>
                </a:solidFill>
                <a:latin typeface="Calibri"/>
                <a:cs typeface="Calibri"/>
                <a:sym typeface="Wingdings" pitchFamily="2" charset="2"/>
              </a:rPr>
              <a:t>4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/>
              <a:cs typeface="Calibri"/>
              <a:sym typeface="Wingdings" pitchFamily="2" charset="2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5181600" y="5410200"/>
            <a:ext cx="685800" cy="685800"/>
          </a:xfrm>
          <a:prstGeom prst="ellipse">
            <a:avLst/>
          </a:prstGeom>
          <a:solidFill>
            <a:srgbClr val="660066"/>
          </a:solidFill>
          <a:ln w="9525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dirty="0" smtClean="0">
                <a:solidFill>
                  <a:schemeClr val="bg1"/>
                </a:solidFill>
                <a:latin typeface="Calibri"/>
                <a:cs typeface="Calibri"/>
                <a:sym typeface="Wingdings" pitchFamily="2" charset="2"/>
              </a:rPr>
              <a:t>D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/>
              <a:cs typeface="Calibri"/>
              <a:sym typeface="Wingdings" pitchFamily="2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3352800"/>
            <a:ext cx="1350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V</a:t>
            </a:r>
            <a:r>
              <a:rPr lang="en-US" sz="2800" baseline="-25000" dirty="0" smtClean="0">
                <a:latin typeface="Calibri"/>
                <a:cs typeface="Calibri"/>
              </a:rPr>
              <a:t>1</a:t>
            </a:r>
            <a:r>
              <a:rPr lang="en-US" sz="2800" dirty="0" smtClean="0">
                <a:latin typeface="Calibri"/>
                <a:cs typeface="Calibri"/>
              </a:rPr>
              <a:t>(s</a:t>
            </a:r>
            <a:r>
              <a:rPr lang="en-US" sz="2800" baseline="-25000" dirty="0" smtClean="0">
                <a:latin typeface="Calibri"/>
                <a:cs typeface="Calibri"/>
              </a:rPr>
              <a:t>2</a:t>
            </a:r>
            <a:r>
              <a:rPr lang="en-US" sz="2800" dirty="0" smtClean="0">
                <a:latin typeface="Calibri"/>
                <a:cs typeface="Calibri"/>
              </a:rPr>
              <a:t>)=1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08061" y="3352800"/>
            <a:ext cx="1350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V</a:t>
            </a:r>
            <a:r>
              <a:rPr lang="en-US" sz="2800" baseline="-25000" dirty="0" smtClean="0">
                <a:latin typeface="Calibri"/>
                <a:cs typeface="Calibri"/>
              </a:rPr>
              <a:t>1</a:t>
            </a:r>
            <a:r>
              <a:rPr lang="en-US" sz="2800" dirty="0" smtClean="0">
                <a:latin typeface="Calibri"/>
                <a:cs typeface="Calibri"/>
              </a:rPr>
              <a:t>(s</a:t>
            </a:r>
            <a:r>
              <a:rPr lang="en-US" sz="2800" baseline="-25000" dirty="0" smtClean="0">
                <a:latin typeface="Calibri"/>
                <a:cs typeface="Calibri"/>
              </a:rPr>
              <a:t>3</a:t>
            </a:r>
            <a:r>
              <a:rPr lang="en-US" sz="2800" dirty="0" smtClean="0">
                <a:latin typeface="Calibri"/>
                <a:cs typeface="Calibri"/>
              </a:rPr>
              <a:t>)=1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5558135"/>
            <a:ext cx="1350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V</a:t>
            </a:r>
            <a:r>
              <a:rPr lang="en-US" sz="2800" baseline="-25000" dirty="0" smtClean="0">
                <a:latin typeface="Calibri"/>
                <a:cs typeface="Calibri"/>
              </a:rPr>
              <a:t>1</a:t>
            </a:r>
            <a:r>
              <a:rPr lang="en-US" sz="2800" dirty="0" smtClean="0">
                <a:latin typeface="Calibri"/>
                <a:cs typeface="Calibri"/>
              </a:rPr>
              <a:t>(s</a:t>
            </a:r>
            <a:r>
              <a:rPr lang="en-US" sz="2800" baseline="-25000" dirty="0" smtClean="0">
                <a:latin typeface="Calibri"/>
                <a:cs typeface="Calibri"/>
              </a:rPr>
              <a:t>4</a:t>
            </a:r>
            <a:r>
              <a:rPr lang="en-US" sz="2800" dirty="0" smtClean="0">
                <a:latin typeface="Calibri"/>
                <a:cs typeface="Calibri"/>
              </a:rPr>
              <a:t>)=1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08061" y="5558135"/>
            <a:ext cx="13760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V</a:t>
            </a:r>
            <a:r>
              <a:rPr lang="en-US" sz="2800" baseline="-25000" dirty="0" smtClean="0">
                <a:latin typeface="Calibri"/>
                <a:cs typeface="Calibri"/>
              </a:rPr>
              <a:t>1</a:t>
            </a:r>
            <a:r>
              <a:rPr lang="en-US" sz="2800" dirty="0" smtClean="0">
                <a:latin typeface="Calibri"/>
                <a:cs typeface="Calibri"/>
              </a:rPr>
              <a:t>(</a:t>
            </a:r>
            <a:r>
              <a:rPr lang="en-US" sz="2800" dirty="0" err="1" smtClean="0">
                <a:latin typeface="Calibri"/>
                <a:cs typeface="Calibri"/>
              </a:rPr>
              <a:t>s</a:t>
            </a:r>
            <a:r>
              <a:rPr lang="en-US" sz="2800" baseline="-25000" dirty="0" err="1" smtClean="0">
                <a:latin typeface="Calibri"/>
                <a:cs typeface="Calibri"/>
              </a:rPr>
              <a:t>D</a:t>
            </a:r>
            <a:r>
              <a:rPr lang="en-US" sz="2800" dirty="0" smtClean="0">
                <a:latin typeface="Calibri"/>
                <a:cs typeface="Calibri"/>
              </a:rPr>
              <a:t>)=0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90800" y="914400"/>
            <a:ext cx="32803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Q</a:t>
            </a:r>
            <a:r>
              <a:rPr lang="en-US" sz="2800" baseline="-25000" dirty="0" smtClean="0">
                <a:latin typeface="Calibri"/>
                <a:cs typeface="Calibri"/>
              </a:rPr>
              <a:t>2</a:t>
            </a:r>
            <a:r>
              <a:rPr lang="en-US" sz="2800" dirty="0" smtClean="0">
                <a:latin typeface="Calibri"/>
                <a:cs typeface="Calibri"/>
              </a:rPr>
              <a:t>(s</a:t>
            </a:r>
            <a:r>
              <a:rPr lang="en-US" sz="2800" baseline="-25000" dirty="0" smtClean="0">
                <a:latin typeface="Calibri"/>
                <a:cs typeface="Calibri"/>
              </a:rPr>
              <a:t>3</a:t>
            </a:r>
            <a:r>
              <a:rPr lang="en-US" sz="2800" baseline="-25000" dirty="0" smtClean="0">
                <a:latin typeface="Calibri"/>
                <a:cs typeface="Calibri"/>
              </a:rPr>
              <a:t>,</a:t>
            </a:r>
            <a:r>
              <a:rPr lang="en-US" sz="2800" dirty="0" smtClean="0">
                <a:latin typeface="Calibri"/>
                <a:cs typeface="Calibri"/>
              </a:rPr>
              <a:t>,hi)=.25*(</a:t>
            </a:r>
            <a:r>
              <a:rPr lang="en-US" sz="2800" dirty="0" smtClean="0">
                <a:latin typeface="Calibri"/>
                <a:cs typeface="Calibri"/>
              </a:rPr>
              <a:t>4+1) </a:t>
            </a:r>
            <a:r>
              <a:rPr lang="en-US" sz="2800" dirty="0" smtClean="0">
                <a:latin typeface="Calibri"/>
                <a:cs typeface="Calibri"/>
              </a:rPr>
              <a:t>+</a:t>
            </a:r>
            <a:endParaRPr lang="en-US" sz="2800" dirty="0">
              <a:latin typeface="Calibri"/>
              <a:cs typeface="Calibri"/>
            </a:endParaRPr>
          </a:p>
        </p:txBody>
      </p:sp>
      <p:cxnSp>
        <p:nvCxnSpPr>
          <p:cNvPr id="14" name="Straight Arrow Connector 13"/>
          <p:cNvCxnSpPr>
            <a:stCxn id="5" idx="3"/>
            <a:endCxn id="6" idx="7"/>
          </p:cNvCxnSpPr>
          <p:nvPr/>
        </p:nvCxnSpPr>
        <p:spPr bwMode="auto">
          <a:xfrm flipH="1">
            <a:off x="3328567" y="3785767"/>
            <a:ext cx="1953466" cy="1724866"/>
          </a:xfrm>
          <a:prstGeom prst="straightConnector1">
            <a:avLst/>
          </a:prstGeom>
          <a:noFill/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>
            <a:stCxn id="5" idx="4"/>
            <a:endCxn id="7" idx="0"/>
          </p:cNvCxnSpPr>
          <p:nvPr/>
        </p:nvCxnSpPr>
        <p:spPr bwMode="auto">
          <a:xfrm>
            <a:off x="5524500" y="3886200"/>
            <a:ext cx="0" cy="1524000"/>
          </a:xfrm>
          <a:prstGeom prst="straightConnector1">
            <a:avLst/>
          </a:prstGeom>
          <a:noFill/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Freeform 18"/>
          <p:cNvSpPr/>
          <p:nvPr/>
        </p:nvSpPr>
        <p:spPr>
          <a:xfrm>
            <a:off x="5481053" y="2821354"/>
            <a:ext cx="1133669" cy="953282"/>
          </a:xfrm>
          <a:custGeom>
            <a:avLst/>
            <a:gdLst>
              <a:gd name="connsiteX0" fmla="*/ 0 w 1133669"/>
              <a:gd name="connsiteY0" fmla="*/ 352309 h 953282"/>
              <a:gd name="connsiteX1" fmla="*/ 387684 w 1133669"/>
              <a:gd name="connsiteY1" fmla="*/ 4730 h 953282"/>
              <a:gd name="connsiteX2" fmla="*/ 1109579 w 1133669"/>
              <a:gd name="connsiteY2" fmla="*/ 205257 h 953282"/>
              <a:gd name="connsiteX3" fmla="*/ 909052 w 1133669"/>
              <a:gd name="connsiteY3" fmla="*/ 927151 h 953282"/>
              <a:gd name="connsiteX4" fmla="*/ 387684 w 1133669"/>
              <a:gd name="connsiteY4" fmla="*/ 806835 h 953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3669" h="953282">
                <a:moveTo>
                  <a:pt x="0" y="352309"/>
                </a:moveTo>
                <a:cubicBezTo>
                  <a:pt x="101377" y="190774"/>
                  <a:pt x="202754" y="29239"/>
                  <a:pt x="387684" y="4730"/>
                </a:cubicBezTo>
                <a:cubicBezTo>
                  <a:pt x="572614" y="-19779"/>
                  <a:pt x="1022684" y="51520"/>
                  <a:pt x="1109579" y="205257"/>
                </a:cubicBezTo>
                <a:cubicBezTo>
                  <a:pt x="1196474" y="358994"/>
                  <a:pt x="1029368" y="826888"/>
                  <a:pt x="909052" y="927151"/>
                </a:cubicBezTo>
                <a:cubicBezTo>
                  <a:pt x="788736" y="1027414"/>
                  <a:pt x="387684" y="806835"/>
                  <a:pt x="387684" y="806835"/>
                </a:cubicBezTo>
              </a:path>
            </a:pathLst>
          </a:custGeom>
          <a:ln w="57150" cmpd="sng">
            <a:solidFill>
              <a:srgbClr val="0000FF"/>
            </a:solidFill>
            <a:headEnd type="none"/>
            <a:tailEnd type="arrow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Microsoft Sans Serif" pitchFamily="34" charset="0"/>
              <a:sym typeface="Wingdings" pitchFamily="2" charset="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50269" y="914400"/>
            <a:ext cx="1927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.25*(</a:t>
            </a:r>
            <a:r>
              <a:rPr lang="en-US" sz="2800" dirty="0" smtClean="0">
                <a:latin typeface="Calibri"/>
                <a:cs typeface="Calibri"/>
              </a:rPr>
              <a:t>0+1) </a:t>
            </a:r>
            <a:r>
              <a:rPr lang="en-US" sz="2800" dirty="0" smtClean="0">
                <a:latin typeface="Calibri"/>
                <a:cs typeface="Calibri"/>
              </a:rPr>
              <a:t>+ 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67600" y="914400"/>
            <a:ext cx="17027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.5*0  = </a:t>
            </a:r>
            <a:r>
              <a:rPr lang="en-US" sz="2800" dirty="0" smtClean="0">
                <a:latin typeface="Calibri"/>
                <a:cs typeface="Calibri"/>
              </a:rPr>
              <a:t>1.5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86200" y="4191000"/>
            <a:ext cx="4557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Calibri"/>
                <a:cs typeface="Calibri"/>
              </a:rPr>
              <a:t>hi</a:t>
            </a:r>
            <a:endParaRPr lang="en-US" sz="280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05600" y="2819400"/>
            <a:ext cx="4557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Calibri"/>
                <a:cs typeface="Calibri"/>
              </a:rPr>
              <a:t>hi</a:t>
            </a:r>
            <a:endParaRPr lang="en-US" sz="280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62600" y="4419600"/>
            <a:ext cx="4557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Calibri"/>
                <a:cs typeface="Calibri"/>
              </a:rPr>
              <a:t>hi</a:t>
            </a:r>
            <a:endParaRPr lang="en-US" sz="280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9596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 animBg="1"/>
      <p:bldP spid="20" grpId="0"/>
      <p:bldP spid="21" grpId="0"/>
      <p:bldP spid="24" grpId="0"/>
      <p:bldP spid="25" grpId="0"/>
      <p:bldP spid="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Round 2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2743200" y="3200400"/>
            <a:ext cx="685800" cy="685800"/>
          </a:xfrm>
          <a:prstGeom prst="ellipse">
            <a:avLst/>
          </a:prstGeom>
          <a:solidFill>
            <a:srgbClr val="660066"/>
          </a:solidFill>
          <a:ln w="9525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dirty="0">
                <a:solidFill>
                  <a:schemeClr val="bg1"/>
                </a:solidFill>
                <a:latin typeface="Calibri"/>
                <a:cs typeface="Calibri"/>
                <a:sym typeface="Wingdings" pitchFamily="2" charset="2"/>
              </a:rPr>
              <a:t>2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/>
              <a:cs typeface="Calibri"/>
              <a:sym typeface="Wingdings" pitchFamily="2" charset="2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5181600" y="3200400"/>
            <a:ext cx="685800" cy="685800"/>
          </a:xfrm>
          <a:prstGeom prst="ellipse">
            <a:avLst/>
          </a:prstGeom>
          <a:solidFill>
            <a:srgbClr val="660066"/>
          </a:solidFill>
          <a:ln w="9525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dirty="0" smtClean="0">
                <a:solidFill>
                  <a:schemeClr val="bg1"/>
                </a:solidFill>
                <a:latin typeface="Calibri"/>
                <a:cs typeface="Calibri"/>
                <a:sym typeface="Wingdings" pitchFamily="2" charset="2"/>
              </a:rPr>
              <a:t>3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/>
              <a:cs typeface="Calibri"/>
              <a:sym typeface="Wingdings" pitchFamily="2" charset="2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2743200" y="5410200"/>
            <a:ext cx="685800" cy="685800"/>
          </a:xfrm>
          <a:prstGeom prst="ellipse">
            <a:avLst/>
          </a:prstGeom>
          <a:solidFill>
            <a:srgbClr val="660066"/>
          </a:solidFill>
          <a:ln w="9525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dirty="0" smtClean="0">
                <a:solidFill>
                  <a:schemeClr val="bg1"/>
                </a:solidFill>
                <a:latin typeface="Calibri"/>
                <a:cs typeface="Calibri"/>
                <a:sym typeface="Wingdings" pitchFamily="2" charset="2"/>
              </a:rPr>
              <a:t>4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/>
              <a:cs typeface="Calibri"/>
              <a:sym typeface="Wingdings" pitchFamily="2" charset="2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5181600" y="5410200"/>
            <a:ext cx="685800" cy="685800"/>
          </a:xfrm>
          <a:prstGeom prst="ellipse">
            <a:avLst/>
          </a:prstGeom>
          <a:solidFill>
            <a:srgbClr val="660066"/>
          </a:solidFill>
          <a:ln w="9525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dirty="0" smtClean="0">
                <a:solidFill>
                  <a:schemeClr val="bg1"/>
                </a:solidFill>
                <a:latin typeface="Calibri"/>
                <a:cs typeface="Calibri"/>
                <a:sym typeface="Wingdings" pitchFamily="2" charset="2"/>
              </a:rPr>
              <a:t>D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/>
              <a:cs typeface="Calibri"/>
              <a:sym typeface="Wingdings" pitchFamily="2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3352800"/>
            <a:ext cx="1350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V</a:t>
            </a:r>
            <a:r>
              <a:rPr lang="en-US" sz="2800" baseline="-25000" dirty="0" smtClean="0">
                <a:latin typeface="Calibri"/>
                <a:cs typeface="Calibri"/>
              </a:rPr>
              <a:t>0</a:t>
            </a:r>
            <a:r>
              <a:rPr lang="en-US" sz="2800" dirty="0" smtClean="0">
                <a:latin typeface="Calibri"/>
                <a:cs typeface="Calibri"/>
              </a:rPr>
              <a:t>(s</a:t>
            </a:r>
            <a:r>
              <a:rPr lang="en-US" sz="2800" baseline="-25000" dirty="0" smtClean="0">
                <a:latin typeface="Calibri"/>
                <a:cs typeface="Calibri"/>
              </a:rPr>
              <a:t>2</a:t>
            </a:r>
            <a:r>
              <a:rPr lang="en-US" sz="2800" dirty="0" smtClean="0">
                <a:latin typeface="Calibri"/>
                <a:cs typeface="Calibri"/>
              </a:rPr>
              <a:t>)=0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08061" y="3352800"/>
            <a:ext cx="1350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V</a:t>
            </a:r>
            <a:r>
              <a:rPr lang="en-US" sz="2800" baseline="-25000" dirty="0" smtClean="0">
                <a:latin typeface="Calibri"/>
                <a:cs typeface="Calibri"/>
              </a:rPr>
              <a:t>0</a:t>
            </a:r>
            <a:r>
              <a:rPr lang="en-US" sz="2800" dirty="0" smtClean="0">
                <a:latin typeface="Calibri"/>
                <a:cs typeface="Calibri"/>
              </a:rPr>
              <a:t>(s</a:t>
            </a:r>
            <a:r>
              <a:rPr lang="en-US" sz="2800" baseline="-25000" dirty="0" smtClean="0">
                <a:latin typeface="Calibri"/>
                <a:cs typeface="Calibri"/>
              </a:rPr>
              <a:t>3</a:t>
            </a:r>
            <a:r>
              <a:rPr lang="en-US" sz="2800" dirty="0" smtClean="0">
                <a:latin typeface="Calibri"/>
                <a:cs typeface="Calibri"/>
              </a:rPr>
              <a:t>)=0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5558135"/>
            <a:ext cx="1350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V</a:t>
            </a:r>
            <a:r>
              <a:rPr lang="en-US" sz="2800" baseline="-25000" dirty="0" smtClean="0">
                <a:latin typeface="Calibri"/>
                <a:cs typeface="Calibri"/>
              </a:rPr>
              <a:t>0</a:t>
            </a:r>
            <a:r>
              <a:rPr lang="en-US" sz="2800" dirty="0" smtClean="0">
                <a:latin typeface="Calibri"/>
                <a:cs typeface="Calibri"/>
              </a:rPr>
              <a:t>(s</a:t>
            </a:r>
            <a:r>
              <a:rPr lang="en-US" sz="2800" baseline="-25000" dirty="0">
                <a:latin typeface="Calibri"/>
                <a:cs typeface="Calibri"/>
              </a:rPr>
              <a:t>4</a:t>
            </a:r>
            <a:r>
              <a:rPr lang="en-US" sz="2800" dirty="0" smtClean="0">
                <a:latin typeface="Calibri"/>
                <a:cs typeface="Calibri"/>
              </a:rPr>
              <a:t>)=0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08061" y="5558135"/>
            <a:ext cx="13760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V</a:t>
            </a:r>
            <a:r>
              <a:rPr lang="en-US" sz="2800" baseline="-25000" dirty="0" smtClean="0">
                <a:latin typeface="Calibri"/>
                <a:cs typeface="Calibri"/>
              </a:rPr>
              <a:t>0</a:t>
            </a:r>
            <a:r>
              <a:rPr lang="en-US" sz="2800" dirty="0" smtClean="0">
                <a:latin typeface="Calibri"/>
                <a:cs typeface="Calibri"/>
              </a:rPr>
              <a:t>(</a:t>
            </a:r>
            <a:r>
              <a:rPr lang="en-US" sz="2800" dirty="0" err="1" smtClean="0">
                <a:latin typeface="Calibri"/>
                <a:cs typeface="Calibri"/>
              </a:rPr>
              <a:t>s</a:t>
            </a:r>
            <a:r>
              <a:rPr lang="en-US" sz="2800" baseline="-25000" dirty="0" err="1" smtClean="0">
                <a:latin typeface="Calibri"/>
                <a:cs typeface="Calibri"/>
              </a:rPr>
              <a:t>D</a:t>
            </a:r>
            <a:r>
              <a:rPr lang="en-US" sz="2800" dirty="0" smtClean="0">
                <a:latin typeface="Calibri"/>
                <a:cs typeface="Calibri"/>
              </a:rPr>
              <a:t>)=0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914400"/>
            <a:ext cx="31069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Q</a:t>
            </a:r>
            <a:r>
              <a:rPr lang="en-US" sz="2800" baseline="-25000" dirty="0" smtClean="0">
                <a:latin typeface="Calibri"/>
                <a:cs typeface="Calibri"/>
              </a:rPr>
              <a:t>1</a:t>
            </a:r>
            <a:r>
              <a:rPr lang="en-US" sz="2800" dirty="0" smtClean="0">
                <a:latin typeface="Calibri"/>
                <a:cs typeface="Calibri"/>
              </a:rPr>
              <a:t>(s</a:t>
            </a:r>
            <a:r>
              <a:rPr lang="en-US" sz="2800" baseline="-25000" dirty="0">
                <a:latin typeface="Calibri"/>
                <a:cs typeface="Calibri"/>
              </a:rPr>
              <a:t>2</a:t>
            </a:r>
            <a:r>
              <a:rPr lang="en-US" sz="2800" baseline="-25000" dirty="0" smtClean="0">
                <a:latin typeface="Calibri"/>
                <a:cs typeface="Calibri"/>
              </a:rPr>
              <a:t>,</a:t>
            </a:r>
            <a:r>
              <a:rPr lang="en-US" sz="2800" dirty="0" smtClean="0">
                <a:latin typeface="Calibri"/>
                <a:cs typeface="Calibri"/>
              </a:rPr>
              <a:t>,hi)=.5*(0+0) +</a:t>
            </a:r>
            <a:endParaRPr lang="en-US" sz="2800" dirty="0">
              <a:latin typeface="Calibri"/>
              <a:cs typeface="Calibri"/>
            </a:endParaRPr>
          </a:p>
        </p:txBody>
      </p:sp>
      <p:cxnSp>
        <p:nvCxnSpPr>
          <p:cNvPr id="14" name="Straight Arrow Connector 13"/>
          <p:cNvCxnSpPr>
            <a:stCxn id="4" idx="4"/>
            <a:endCxn id="6" idx="0"/>
          </p:cNvCxnSpPr>
          <p:nvPr/>
        </p:nvCxnSpPr>
        <p:spPr bwMode="auto">
          <a:xfrm>
            <a:off x="3086100" y="3886200"/>
            <a:ext cx="0" cy="1524000"/>
          </a:xfrm>
          <a:prstGeom prst="straightConnector1">
            <a:avLst/>
          </a:prstGeom>
          <a:noFill/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>
            <a:stCxn id="4" idx="6"/>
            <a:endCxn id="5" idx="2"/>
          </p:cNvCxnSpPr>
          <p:nvPr/>
        </p:nvCxnSpPr>
        <p:spPr bwMode="auto">
          <a:xfrm>
            <a:off x="3429000" y="3543300"/>
            <a:ext cx="1752600" cy="0"/>
          </a:xfrm>
          <a:prstGeom prst="straightConnector1">
            <a:avLst/>
          </a:prstGeom>
          <a:noFill/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Freeform 18"/>
          <p:cNvSpPr/>
          <p:nvPr/>
        </p:nvSpPr>
        <p:spPr>
          <a:xfrm rot="18174669">
            <a:off x="2643753" y="2582094"/>
            <a:ext cx="1030729" cy="931811"/>
          </a:xfrm>
          <a:custGeom>
            <a:avLst/>
            <a:gdLst>
              <a:gd name="connsiteX0" fmla="*/ 0 w 1133669"/>
              <a:gd name="connsiteY0" fmla="*/ 352309 h 953282"/>
              <a:gd name="connsiteX1" fmla="*/ 387684 w 1133669"/>
              <a:gd name="connsiteY1" fmla="*/ 4730 h 953282"/>
              <a:gd name="connsiteX2" fmla="*/ 1109579 w 1133669"/>
              <a:gd name="connsiteY2" fmla="*/ 205257 h 953282"/>
              <a:gd name="connsiteX3" fmla="*/ 909052 w 1133669"/>
              <a:gd name="connsiteY3" fmla="*/ 927151 h 953282"/>
              <a:gd name="connsiteX4" fmla="*/ 387684 w 1133669"/>
              <a:gd name="connsiteY4" fmla="*/ 806835 h 953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3669" h="953282">
                <a:moveTo>
                  <a:pt x="0" y="352309"/>
                </a:moveTo>
                <a:cubicBezTo>
                  <a:pt x="101377" y="190774"/>
                  <a:pt x="202754" y="29239"/>
                  <a:pt x="387684" y="4730"/>
                </a:cubicBezTo>
                <a:cubicBezTo>
                  <a:pt x="572614" y="-19779"/>
                  <a:pt x="1022684" y="51520"/>
                  <a:pt x="1109579" y="205257"/>
                </a:cubicBezTo>
                <a:cubicBezTo>
                  <a:pt x="1196474" y="358994"/>
                  <a:pt x="1029368" y="826888"/>
                  <a:pt x="909052" y="927151"/>
                </a:cubicBezTo>
                <a:cubicBezTo>
                  <a:pt x="788736" y="1027414"/>
                  <a:pt x="387684" y="806835"/>
                  <a:pt x="387684" y="806835"/>
                </a:cubicBezTo>
              </a:path>
            </a:pathLst>
          </a:custGeom>
          <a:ln w="57150" cmpd="sng">
            <a:solidFill>
              <a:srgbClr val="0000FF"/>
            </a:solidFill>
            <a:headEnd type="none"/>
            <a:tailEnd type="arrow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Microsoft Sans Serif" pitchFamily="34" charset="0"/>
              <a:sym typeface="Wingdings" pitchFamily="2" charset="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05200" y="914400"/>
            <a:ext cx="1927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.25*(3+0) + 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81600" y="914400"/>
            <a:ext cx="21916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.25*(</a:t>
            </a:r>
            <a:r>
              <a:rPr lang="en-US" sz="2800" dirty="0" smtClean="0">
                <a:latin typeface="Calibri"/>
                <a:cs typeface="Calibri"/>
              </a:rPr>
              <a:t>4+0)  </a:t>
            </a:r>
            <a:r>
              <a:rPr lang="en-US" sz="2800" dirty="0" smtClean="0">
                <a:latin typeface="Calibri"/>
                <a:cs typeface="Calibri"/>
              </a:rPr>
              <a:t>= 1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950283" y="2572994"/>
            <a:ext cx="4555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Calibri"/>
                <a:cs typeface="Calibri"/>
              </a:rPr>
              <a:t>lo</a:t>
            </a:r>
            <a:endParaRPr lang="en-US" sz="280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77513" y="2993095"/>
            <a:ext cx="4555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Calibri"/>
                <a:cs typeface="Calibri"/>
              </a:rPr>
              <a:t>lo</a:t>
            </a:r>
            <a:endParaRPr lang="en-US" sz="280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124200" y="4419600"/>
            <a:ext cx="4555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Calibri"/>
                <a:cs typeface="Calibri"/>
              </a:rPr>
              <a:t>lo</a:t>
            </a:r>
            <a:endParaRPr lang="en-US" sz="280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3400" y="1381780"/>
            <a:ext cx="31069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Q</a:t>
            </a:r>
            <a:r>
              <a:rPr lang="en-US" sz="2800" baseline="-25000" dirty="0" smtClean="0">
                <a:latin typeface="Calibri"/>
                <a:cs typeface="Calibri"/>
              </a:rPr>
              <a:t>1</a:t>
            </a:r>
            <a:r>
              <a:rPr lang="en-US" sz="2800" dirty="0" smtClean="0">
                <a:latin typeface="Calibri"/>
                <a:cs typeface="Calibri"/>
              </a:rPr>
              <a:t>(s</a:t>
            </a:r>
            <a:r>
              <a:rPr lang="en-US" sz="2800" baseline="-25000" dirty="0">
                <a:latin typeface="Calibri"/>
                <a:cs typeface="Calibri"/>
              </a:rPr>
              <a:t>2</a:t>
            </a:r>
            <a:r>
              <a:rPr lang="en-US" sz="2800" baseline="-25000" dirty="0" smtClean="0">
                <a:latin typeface="Calibri"/>
                <a:cs typeface="Calibri"/>
              </a:rPr>
              <a:t>,</a:t>
            </a:r>
            <a:r>
              <a:rPr lang="en-US" sz="2800" dirty="0" smtClean="0">
                <a:latin typeface="Calibri"/>
                <a:cs typeface="Calibri"/>
              </a:rPr>
              <a:t>,lo)=.</a:t>
            </a:r>
            <a:r>
              <a:rPr lang="en-US" sz="2800" dirty="0" smtClean="0">
                <a:latin typeface="Calibri"/>
                <a:cs typeface="Calibri"/>
              </a:rPr>
              <a:t>5*(0+0) +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05200" y="1381780"/>
            <a:ext cx="15648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.25</a:t>
            </a:r>
            <a:r>
              <a:rPr lang="en-US" sz="2800" dirty="0" smtClean="0">
                <a:latin typeface="Calibri"/>
                <a:cs typeface="Calibri"/>
              </a:rPr>
              <a:t>*(0</a:t>
            </a:r>
            <a:r>
              <a:rPr lang="en-US" sz="2800" dirty="0" smtClean="0">
                <a:latin typeface="Calibri"/>
                <a:cs typeface="Calibri"/>
              </a:rPr>
              <a:t>) + 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76800" y="1381780"/>
            <a:ext cx="1829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.25</a:t>
            </a:r>
            <a:r>
              <a:rPr lang="en-US" sz="2800" dirty="0" smtClean="0">
                <a:latin typeface="Calibri"/>
                <a:cs typeface="Calibri"/>
              </a:rPr>
              <a:t>*(0)  </a:t>
            </a:r>
            <a:r>
              <a:rPr lang="en-US" sz="2800" dirty="0" smtClean="0">
                <a:latin typeface="Calibri"/>
                <a:cs typeface="Calibri"/>
              </a:rPr>
              <a:t>= </a:t>
            </a:r>
            <a:r>
              <a:rPr lang="en-US" sz="2800" dirty="0" smtClean="0">
                <a:latin typeface="Calibri"/>
                <a:cs typeface="Calibri"/>
              </a:rPr>
              <a:t>0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9600" y="1905000"/>
            <a:ext cx="31131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V</a:t>
            </a:r>
            <a:r>
              <a:rPr lang="en-US" sz="2800" baseline="-25000" dirty="0" smtClean="0">
                <a:latin typeface="Calibri"/>
                <a:cs typeface="Calibri"/>
              </a:rPr>
              <a:t>1</a:t>
            </a:r>
            <a:r>
              <a:rPr lang="en-US" sz="2800" dirty="0" smtClean="0">
                <a:latin typeface="Calibri"/>
                <a:cs typeface="Calibri"/>
              </a:rPr>
              <a:t>(s</a:t>
            </a:r>
            <a:r>
              <a:rPr lang="en-US" sz="2800" baseline="-25000" dirty="0" smtClean="0">
                <a:latin typeface="Calibri"/>
                <a:cs typeface="Calibri"/>
              </a:rPr>
              <a:t>2</a:t>
            </a:r>
            <a:r>
              <a:rPr lang="en-US" sz="2800" dirty="0" smtClean="0">
                <a:latin typeface="Calibri"/>
                <a:cs typeface="Calibri"/>
              </a:rPr>
              <a:t>) </a:t>
            </a:r>
            <a:r>
              <a:rPr lang="en-US" sz="2800" dirty="0" smtClean="0">
                <a:latin typeface="Calibri"/>
                <a:cs typeface="Calibri"/>
              </a:rPr>
              <a:t>= </a:t>
            </a:r>
            <a:r>
              <a:rPr lang="en-US" sz="2800" dirty="0" err="1" smtClean="0">
                <a:latin typeface="Calibri"/>
                <a:cs typeface="Calibri"/>
              </a:rPr>
              <a:t>Max</a:t>
            </a:r>
            <a:r>
              <a:rPr lang="en-US" sz="2800" baseline="-25000" dirty="0" err="1" smtClean="0">
                <a:latin typeface="Calibri"/>
                <a:cs typeface="Calibri"/>
              </a:rPr>
              <a:t>a</a:t>
            </a:r>
            <a:r>
              <a:rPr lang="en-US" sz="2800" baseline="-25000" dirty="0" smtClean="0">
                <a:latin typeface="Calibri"/>
                <a:cs typeface="Calibri"/>
              </a:rPr>
              <a:t> </a:t>
            </a:r>
            <a:r>
              <a:rPr lang="en-US" sz="2800" dirty="0" smtClean="0">
                <a:latin typeface="Calibri"/>
                <a:cs typeface="Calibri"/>
              </a:rPr>
              <a:t>Q(s</a:t>
            </a:r>
            <a:r>
              <a:rPr lang="en-US" sz="2800" baseline="-25000" dirty="0" smtClean="0">
                <a:latin typeface="Calibri"/>
                <a:cs typeface="Calibri"/>
              </a:rPr>
              <a:t>2</a:t>
            </a:r>
            <a:r>
              <a:rPr lang="en-US" sz="2800" dirty="0" smtClean="0">
                <a:latin typeface="Calibri"/>
                <a:cs typeface="Calibri"/>
              </a:rPr>
              <a:t>,a</a:t>
            </a:r>
            <a:r>
              <a:rPr lang="en-US" sz="2800" dirty="0" smtClean="0">
                <a:latin typeface="Calibri"/>
                <a:cs typeface="Calibri"/>
              </a:rPr>
              <a:t>)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16541" y="1905000"/>
            <a:ext cx="26034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=  Max (1, </a:t>
            </a:r>
            <a:r>
              <a:rPr lang="en-US" sz="2800" dirty="0" smtClean="0">
                <a:latin typeface="Calibri"/>
                <a:cs typeface="Calibri"/>
              </a:rPr>
              <a:t>0)  </a:t>
            </a:r>
            <a:r>
              <a:rPr lang="en-US" sz="2800" dirty="0" smtClean="0">
                <a:latin typeface="Calibri"/>
                <a:cs typeface="Calibri"/>
              </a:rPr>
              <a:t>= 1</a:t>
            </a:r>
            <a:endParaRPr lang="en-US"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60279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23" grpId="0"/>
      <p:bldP spid="24" grpId="0"/>
      <p:bldP spid="25" grpId="0"/>
      <p:bldP spid="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Example: Bellman Updates</a:t>
            </a:r>
          </a:p>
        </p:txBody>
      </p:sp>
      <p:grpSp>
        <p:nvGrpSpPr>
          <p:cNvPr id="30725" name="Group 5"/>
          <p:cNvGrpSpPr>
            <a:grpSpLocks/>
          </p:cNvGrpSpPr>
          <p:nvPr/>
        </p:nvGrpSpPr>
        <p:grpSpPr bwMode="auto">
          <a:xfrm>
            <a:off x="685800" y="1371600"/>
            <a:ext cx="3784600" cy="2933700"/>
            <a:chOff x="0" y="0"/>
            <a:chExt cx="2384" cy="1848"/>
          </a:xfrm>
        </p:grpSpPr>
        <p:pic>
          <p:nvPicPr>
            <p:cNvPr id="30723" name="Picture 3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384" cy="1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24" name="Rectangle 4"/>
            <p:cNvSpPr>
              <a:spLocks/>
            </p:cNvSpPr>
            <p:nvPr/>
          </p:nvSpPr>
          <p:spPr bwMode="auto">
            <a:xfrm>
              <a:off x="320" y="1200"/>
              <a:ext cx="384" cy="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pic>
        <p:nvPicPr>
          <p:cNvPr id="30726" name="Picture 6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714500"/>
            <a:ext cx="150813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7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554288"/>
            <a:ext cx="150813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8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392488"/>
            <a:ext cx="150813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9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392488"/>
            <a:ext cx="150813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Picture 10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588" y="1714500"/>
            <a:ext cx="150812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Picture 11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392488"/>
            <a:ext cx="150813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2" name="Picture 12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88" y="1714500"/>
            <a:ext cx="150812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3" name="Picture 13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88" y="2554288"/>
            <a:ext cx="150812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4" name="Picture 14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88" y="3392488"/>
            <a:ext cx="150812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5" name="Rectangle 15"/>
          <p:cNvSpPr>
            <a:spLocks/>
          </p:cNvSpPr>
          <p:nvPr/>
        </p:nvSpPr>
        <p:spPr bwMode="auto">
          <a:xfrm>
            <a:off x="2743200" y="1447800"/>
            <a:ext cx="838200" cy="838200"/>
          </a:xfrm>
          <a:prstGeom prst="rect">
            <a:avLst/>
          </a:prstGeom>
          <a:solidFill>
            <a:srgbClr val="CC0000">
              <a:alpha val="49803"/>
            </a:srgbClr>
          </a:solidFill>
          <a:ln w="9525" cap="flat">
            <a:solidFill>
              <a:srgbClr val="CC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36" name="Line 16"/>
          <p:cNvSpPr>
            <a:spLocks noChangeShapeType="1"/>
          </p:cNvSpPr>
          <p:nvPr/>
        </p:nvSpPr>
        <p:spPr bwMode="auto">
          <a:xfrm>
            <a:off x="3200400" y="1828800"/>
            <a:ext cx="381000" cy="1588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37" name="Rectangle 17"/>
          <p:cNvSpPr>
            <a:spLocks/>
          </p:cNvSpPr>
          <p:nvPr/>
        </p:nvSpPr>
        <p:spPr bwMode="auto">
          <a:xfrm>
            <a:off x="2743200" y="2286000"/>
            <a:ext cx="838200" cy="838200"/>
          </a:xfrm>
          <a:prstGeom prst="rect">
            <a:avLst/>
          </a:prstGeom>
          <a:solidFill>
            <a:srgbClr val="3333FF">
              <a:alpha val="49803"/>
            </a:srgbClr>
          </a:solidFill>
          <a:ln w="9525" cap="flat">
            <a:solidFill>
              <a:srgbClr val="3333F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38" name="Rectangle 18"/>
          <p:cNvSpPr>
            <a:spLocks/>
          </p:cNvSpPr>
          <p:nvPr/>
        </p:nvSpPr>
        <p:spPr bwMode="auto">
          <a:xfrm>
            <a:off x="3581400" y="1447800"/>
            <a:ext cx="838200" cy="838200"/>
          </a:xfrm>
          <a:prstGeom prst="rect">
            <a:avLst/>
          </a:prstGeom>
          <a:solidFill>
            <a:srgbClr val="008000">
              <a:alpha val="49803"/>
            </a:srgbClr>
          </a:solidFill>
          <a:ln w="9525" cap="flat">
            <a:solidFill>
              <a:srgbClr val="008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30751" name="Group 31"/>
          <p:cNvGrpSpPr>
            <a:grpSpLocks/>
          </p:cNvGrpSpPr>
          <p:nvPr/>
        </p:nvGrpSpPr>
        <p:grpSpPr bwMode="auto">
          <a:xfrm>
            <a:off x="4749800" y="1371600"/>
            <a:ext cx="3784600" cy="2933700"/>
            <a:chOff x="0" y="0"/>
            <a:chExt cx="2384" cy="1848"/>
          </a:xfrm>
        </p:grpSpPr>
        <p:grpSp>
          <p:nvGrpSpPr>
            <p:cNvPr id="30741" name="Group 21"/>
            <p:cNvGrpSpPr>
              <a:grpSpLocks/>
            </p:cNvGrpSpPr>
            <p:nvPr/>
          </p:nvGrpSpPr>
          <p:grpSpPr bwMode="auto">
            <a:xfrm>
              <a:off x="0" y="0"/>
              <a:ext cx="2384" cy="1848"/>
              <a:chOff x="0" y="0"/>
              <a:chExt cx="2384" cy="1848"/>
            </a:xfrm>
          </p:grpSpPr>
          <p:pic>
            <p:nvPicPr>
              <p:cNvPr id="30739" name="Picture 19"/>
              <p:cNvPicPr>
                <a:picLocks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384" cy="18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cap="flat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740" name="Rectangle 20"/>
              <p:cNvSpPr>
                <a:spLocks/>
              </p:cNvSpPr>
              <p:nvPr/>
            </p:nvSpPr>
            <p:spPr bwMode="auto">
              <a:xfrm>
                <a:off x="320" y="1200"/>
                <a:ext cx="384" cy="2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pic>
          <p:nvPicPr>
            <p:cNvPr id="30742" name="Picture 22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" y="240"/>
              <a:ext cx="95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43" name="Picture 23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" y="769"/>
              <a:ext cx="95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44" name="Picture 24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" y="1297"/>
              <a:ext cx="95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45" name="Picture 25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3" y="240"/>
              <a:ext cx="95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46" name="Picture 26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3" y="1297"/>
              <a:ext cx="95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47" name="Picture 27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0" y="1296"/>
              <a:ext cx="95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48" name="Picture 28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9" y="1296"/>
              <a:ext cx="95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49" name="Picture 29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0" y="768"/>
              <a:ext cx="95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0" name="Picture 30"/>
            <p:cNvPicPr>
              <a:picLocks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" y="242"/>
              <a:ext cx="399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52" name="Rectangle 32"/>
          <p:cNvSpPr>
            <a:spLocks/>
          </p:cNvSpPr>
          <p:nvPr/>
        </p:nvSpPr>
        <p:spPr bwMode="auto">
          <a:xfrm>
            <a:off x="7162800" y="0"/>
            <a:ext cx="19177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en-US" sz="1400">
                <a:solidFill>
                  <a:schemeClr val="tx1"/>
                </a:solidFill>
                <a:latin typeface="Arial Italic" charset="0"/>
                <a:cs typeface="Arial Italic" charset="0"/>
                <a:sym typeface="Arial Italic" charset="0"/>
              </a:rPr>
              <a:t>Example: </a:t>
            </a:r>
            <a:r>
              <a:rPr lang="en-US" sz="1400">
                <a:solidFill>
                  <a:schemeClr val="tx1"/>
                </a:solidFill>
                <a:latin typeface="Symbol" pitchFamily="18" charset="2"/>
                <a:ea typeface="Symbol" pitchFamily="18" charset="2"/>
                <a:cs typeface="Symbol" pitchFamily="18" charset="2"/>
                <a:sym typeface="Symbol" pitchFamily="18" charset="2"/>
              </a:rPr>
              <a:t>γ</a:t>
            </a:r>
            <a:r>
              <a:rPr lang="en-US" sz="1400">
                <a:solidFill>
                  <a:schemeClr val="tx1"/>
                </a:solidFill>
                <a:latin typeface="Arial Italic" charset="0"/>
                <a:cs typeface="Arial Italic" charset="0"/>
                <a:sym typeface="Arial Italic" charset="0"/>
              </a:rPr>
              <a:t>=0.9, living reward=0, noise=0.2</a:t>
            </a:r>
          </a:p>
        </p:txBody>
      </p:sp>
      <p:pic>
        <p:nvPicPr>
          <p:cNvPr id="30753" name="Picture 3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2400300"/>
            <a:ext cx="60960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0754" name="Picture 3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300" y="2159000"/>
            <a:ext cx="6985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0755" name="Picture 3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4508500"/>
            <a:ext cx="68707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0756" name="Picture 3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508500"/>
            <a:ext cx="2657475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0757" name="Picture 3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8" y="5391150"/>
            <a:ext cx="9151937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0758" name="Rectangle 38"/>
          <p:cNvSpPr>
            <a:spLocks/>
          </p:cNvSpPr>
          <p:nvPr/>
        </p:nvSpPr>
        <p:spPr bwMode="auto">
          <a:xfrm>
            <a:off x="6908800" y="1536700"/>
            <a:ext cx="647700" cy="647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 anchor="ctr"/>
          <a:lstStyle/>
          <a:p>
            <a:pPr marL="39688" algn="ctr"/>
            <a:r>
              <a:rPr lang="en-US" sz="2400">
                <a:solidFill>
                  <a:schemeClr val="tx1"/>
                </a:solidFill>
                <a:cs typeface="Arial" charset="0"/>
              </a:rPr>
              <a:t>?</a:t>
            </a:r>
          </a:p>
        </p:txBody>
      </p:sp>
      <p:grpSp>
        <p:nvGrpSpPr>
          <p:cNvPr id="30767" name="Group 47"/>
          <p:cNvGrpSpPr>
            <a:grpSpLocks/>
          </p:cNvGrpSpPr>
          <p:nvPr/>
        </p:nvGrpSpPr>
        <p:grpSpPr bwMode="auto">
          <a:xfrm>
            <a:off x="5232400" y="1511300"/>
            <a:ext cx="3111500" cy="2324100"/>
            <a:chOff x="0" y="0"/>
            <a:chExt cx="1960" cy="1464"/>
          </a:xfrm>
        </p:grpSpPr>
        <p:sp>
          <p:nvSpPr>
            <p:cNvPr id="30759" name="Rectangle 39"/>
            <p:cNvSpPr>
              <a:spLocks/>
            </p:cNvSpPr>
            <p:nvPr/>
          </p:nvSpPr>
          <p:spPr bwMode="auto">
            <a:xfrm>
              <a:off x="1056" y="584"/>
              <a:ext cx="408" cy="4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 anchor="ctr"/>
            <a:lstStyle/>
            <a:p>
              <a:pPr marL="39688" algn="ctr"/>
              <a:r>
                <a:rPr lang="en-US" sz="2400">
                  <a:solidFill>
                    <a:schemeClr val="tx1"/>
                  </a:solidFill>
                  <a:cs typeface="Arial" charset="0"/>
                </a:rPr>
                <a:t>?</a:t>
              </a:r>
            </a:p>
          </p:txBody>
        </p:sp>
        <p:sp>
          <p:nvSpPr>
            <p:cNvPr id="30760" name="Rectangle 40"/>
            <p:cNvSpPr>
              <a:spLocks/>
            </p:cNvSpPr>
            <p:nvPr/>
          </p:nvSpPr>
          <p:spPr bwMode="auto">
            <a:xfrm>
              <a:off x="1056" y="1056"/>
              <a:ext cx="408" cy="4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 anchor="ctr"/>
            <a:lstStyle/>
            <a:p>
              <a:pPr marL="39688" algn="ctr"/>
              <a:r>
                <a:rPr lang="en-US" sz="2400">
                  <a:solidFill>
                    <a:schemeClr val="tx1"/>
                  </a:solidFill>
                  <a:cs typeface="Arial" charset="0"/>
                </a:rPr>
                <a:t>?</a:t>
              </a:r>
            </a:p>
          </p:txBody>
        </p:sp>
        <p:sp>
          <p:nvSpPr>
            <p:cNvPr id="30761" name="Rectangle 41"/>
            <p:cNvSpPr>
              <a:spLocks/>
            </p:cNvSpPr>
            <p:nvPr/>
          </p:nvSpPr>
          <p:spPr bwMode="auto">
            <a:xfrm>
              <a:off x="1552" y="1056"/>
              <a:ext cx="408" cy="4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 anchor="ctr"/>
            <a:lstStyle/>
            <a:p>
              <a:pPr marL="39688" algn="ctr"/>
              <a:r>
                <a:rPr lang="en-US" sz="2400">
                  <a:solidFill>
                    <a:schemeClr val="tx1"/>
                  </a:solidFill>
                  <a:cs typeface="Arial" charset="0"/>
                </a:rPr>
                <a:t>?</a:t>
              </a:r>
            </a:p>
          </p:txBody>
        </p:sp>
        <p:sp>
          <p:nvSpPr>
            <p:cNvPr id="30762" name="Rectangle 42"/>
            <p:cNvSpPr>
              <a:spLocks/>
            </p:cNvSpPr>
            <p:nvPr/>
          </p:nvSpPr>
          <p:spPr bwMode="auto">
            <a:xfrm>
              <a:off x="528" y="1056"/>
              <a:ext cx="408" cy="4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 anchor="ctr"/>
            <a:lstStyle/>
            <a:p>
              <a:pPr marL="39688" algn="ctr"/>
              <a:r>
                <a:rPr lang="en-US" sz="2400">
                  <a:solidFill>
                    <a:schemeClr val="tx1"/>
                  </a:solidFill>
                  <a:cs typeface="Arial" charset="0"/>
                </a:rPr>
                <a:t>?</a:t>
              </a:r>
            </a:p>
          </p:txBody>
        </p:sp>
        <p:sp>
          <p:nvSpPr>
            <p:cNvPr id="30763" name="Rectangle 43"/>
            <p:cNvSpPr>
              <a:spLocks/>
            </p:cNvSpPr>
            <p:nvPr/>
          </p:nvSpPr>
          <p:spPr bwMode="auto">
            <a:xfrm>
              <a:off x="0" y="1056"/>
              <a:ext cx="408" cy="4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 anchor="ctr"/>
            <a:lstStyle/>
            <a:p>
              <a:pPr marL="39688" algn="ctr"/>
              <a:r>
                <a:rPr lang="en-US" sz="2400">
                  <a:solidFill>
                    <a:schemeClr val="tx1"/>
                  </a:solidFill>
                  <a:cs typeface="Arial" charset="0"/>
                </a:rPr>
                <a:t>?</a:t>
              </a:r>
            </a:p>
          </p:txBody>
        </p:sp>
        <p:sp>
          <p:nvSpPr>
            <p:cNvPr id="30764" name="Rectangle 44"/>
            <p:cNvSpPr>
              <a:spLocks/>
            </p:cNvSpPr>
            <p:nvPr/>
          </p:nvSpPr>
          <p:spPr bwMode="auto">
            <a:xfrm>
              <a:off x="0" y="544"/>
              <a:ext cx="408" cy="4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 anchor="ctr"/>
            <a:lstStyle/>
            <a:p>
              <a:pPr marL="39688" algn="ctr"/>
              <a:r>
                <a:rPr lang="en-US" sz="2400">
                  <a:solidFill>
                    <a:schemeClr val="tx1"/>
                  </a:solidFill>
                  <a:cs typeface="Arial" charset="0"/>
                </a:rPr>
                <a:t>?</a:t>
              </a:r>
            </a:p>
          </p:txBody>
        </p:sp>
        <p:sp>
          <p:nvSpPr>
            <p:cNvPr id="30765" name="Rectangle 45"/>
            <p:cNvSpPr>
              <a:spLocks/>
            </p:cNvSpPr>
            <p:nvPr/>
          </p:nvSpPr>
          <p:spPr bwMode="auto">
            <a:xfrm>
              <a:off x="0" y="0"/>
              <a:ext cx="408" cy="4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 anchor="ctr"/>
            <a:lstStyle/>
            <a:p>
              <a:pPr marL="39688" algn="ctr"/>
              <a:r>
                <a:rPr lang="en-US" sz="2400">
                  <a:solidFill>
                    <a:schemeClr val="tx1"/>
                  </a:solidFill>
                  <a:cs typeface="Arial" charset="0"/>
                </a:rPr>
                <a:t>?</a:t>
              </a:r>
            </a:p>
          </p:txBody>
        </p:sp>
        <p:sp>
          <p:nvSpPr>
            <p:cNvPr id="30766" name="Rectangle 46"/>
            <p:cNvSpPr>
              <a:spLocks/>
            </p:cNvSpPr>
            <p:nvPr/>
          </p:nvSpPr>
          <p:spPr bwMode="auto">
            <a:xfrm>
              <a:off x="528" y="16"/>
              <a:ext cx="408" cy="4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 anchor="ctr"/>
            <a:lstStyle/>
            <a:p>
              <a:pPr marL="39688" algn="ctr"/>
              <a:r>
                <a:rPr lang="en-US" sz="2400">
                  <a:solidFill>
                    <a:schemeClr val="tx1"/>
                  </a:solidFill>
                  <a:cs typeface="Arial" charset="0"/>
                </a:rPr>
                <a:t>?</a:t>
              </a:r>
            </a:p>
          </p:txBody>
        </p:sp>
      </p:grpSp>
      <p:pic>
        <p:nvPicPr>
          <p:cNvPr id="30768" name="Picture 4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6108700"/>
            <a:ext cx="90900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32496532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1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2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5" grpId="0" animBg="1"/>
      <p:bldP spid="30736" grpId="0" animBg="1"/>
      <p:bldP spid="30737" grpId="0" animBg="1"/>
      <p:bldP spid="3073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Example: Value Iteration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227638"/>
            <a:ext cx="8229600" cy="1630362"/>
          </a:xfrm>
          <a:ln/>
        </p:spPr>
        <p:txBody>
          <a:bodyPr rIns="132080"/>
          <a:lstStyle/>
          <a:p>
            <a:pPr>
              <a:lnSpc>
                <a:spcPct val="90000"/>
              </a:lnSpc>
            </a:pPr>
            <a:r>
              <a:rPr lang="en-US" sz="2800"/>
              <a:t>Information propagates outward from terminal states and eventually all states have correct value estimates</a:t>
            </a:r>
          </a:p>
        </p:txBody>
      </p:sp>
      <p:grpSp>
        <p:nvGrpSpPr>
          <p:cNvPr id="33798" name="Group 6"/>
          <p:cNvGrpSpPr>
            <a:grpSpLocks/>
          </p:cNvGrpSpPr>
          <p:nvPr/>
        </p:nvGrpSpPr>
        <p:grpSpPr bwMode="auto">
          <a:xfrm>
            <a:off x="457200" y="2103438"/>
            <a:ext cx="3784600" cy="2933700"/>
            <a:chOff x="0" y="0"/>
            <a:chExt cx="2384" cy="1848"/>
          </a:xfrm>
        </p:grpSpPr>
        <p:pic>
          <p:nvPicPr>
            <p:cNvPr id="33796" name="Picture 4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384" cy="1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797" name="Rectangle 5"/>
            <p:cNvSpPr>
              <a:spLocks/>
            </p:cNvSpPr>
            <p:nvPr/>
          </p:nvSpPr>
          <p:spPr bwMode="auto">
            <a:xfrm>
              <a:off x="320" y="1200"/>
              <a:ext cx="384" cy="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pic>
        <p:nvPicPr>
          <p:cNvPr id="33799" name="Picture 7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88" y="2484438"/>
            <a:ext cx="150812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8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88" y="3324225"/>
            <a:ext cx="150812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icture 9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88" y="4162425"/>
            <a:ext cx="150812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2" name="Picture 10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8" y="2484438"/>
            <a:ext cx="150812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3" name="Picture 11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8" y="4162425"/>
            <a:ext cx="150812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4" name="Picture 12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200" y="4160838"/>
            <a:ext cx="150813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5" name="Picture 13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988" y="4160838"/>
            <a:ext cx="150812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6" name="Picture 14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200" y="3322638"/>
            <a:ext cx="150813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7" name="Picture 15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663" y="2487613"/>
            <a:ext cx="633412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810" name="Group 18"/>
          <p:cNvGrpSpPr>
            <a:grpSpLocks/>
          </p:cNvGrpSpPr>
          <p:nvPr/>
        </p:nvGrpSpPr>
        <p:grpSpPr bwMode="auto">
          <a:xfrm>
            <a:off x="4572000" y="2103438"/>
            <a:ext cx="3784600" cy="2933700"/>
            <a:chOff x="0" y="0"/>
            <a:chExt cx="2384" cy="1848"/>
          </a:xfrm>
        </p:grpSpPr>
        <p:pic>
          <p:nvPicPr>
            <p:cNvPr id="33808" name="Picture 16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384" cy="1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09" name="Rectangle 17"/>
            <p:cNvSpPr>
              <a:spLocks/>
            </p:cNvSpPr>
            <p:nvPr/>
          </p:nvSpPr>
          <p:spPr bwMode="auto">
            <a:xfrm>
              <a:off x="320" y="1200"/>
              <a:ext cx="384" cy="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pic>
        <p:nvPicPr>
          <p:cNvPr id="33811" name="Picture 19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188" y="2484438"/>
            <a:ext cx="150812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2" name="Picture 20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188" y="3324225"/>
            <a:ext cx="150812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3" name="Picture 21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188" y="4162425"/>
            <a:ext cx="150812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4" name="Picture 22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388" y="4162425"/>
            <a:ext cx="150812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5" name="Picture 23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4160838"/>
            <a:ext cx="150813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6" name="Picture 24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8" y="4160838"/>
            <a:ext cx="150812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7" name="Picture 25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788" y="2486025"/>
            <a:ext cx="633412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8" name="Picture 26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288" y="3324225"/>
            <a:ext cx="633412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9" name="Picture 27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638" y="2490788"/>
            <a:ext cx="633412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20" name="Rectangle 28"/>
          <p:cNvSpPr>
            <a:spLocks/>
          </p:cNvSpPr>
          <p:nvPr/>
        </p:nvSpPr>
        <p:spPr bwMode="auto">
          <a:xfrm>
            <a:off x="2286000" y="1524000"/>
            <a:ext cx="15367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00"/>
              </a:spcBef>
            </a:pPr>
            <a:r>
              <a:rPr lang="en-US" sz="2400">
                <a:solidFill>
                  <a:schemeClr val="tx1"/>
                </a:solidFill>
                <a:cs typeface="Arial" charset="0"/>
              </a:rPr>
              <a:t>V</a:t>
            </a:r>
            <a:r>
              <a:rPr lang="en-US" sz="2400" baseline="-25000">
                <a:solidFill>
                  <a:schemeClr val="tx1"/>
                </a:solidFill>
                <a:cs typeface="Arial" charset="0"/>
              </a:rPr>
              <a:t>1</a:t>
            </a:r>
          </a:p>
        </p:txBody>
      </p:sp>
      <p:sp>
        <p:nvSpPr>
          <p:cNvPr id="33821" name="Rectangle 29"/>
          <p:cNvSpPr>
            <a:spLocks/>
          </p:cNvSpPr>
          <p:nvPr/>
        </p:nvSpPr>
        <p:spPr bwMode="auto">
          <a:xfrm>
            <a:off x="6400800" y="1524000"/>
            <a:ext cx="15367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00"/>
              </a:spcBef>
            </a:pPr>
            <a:r>
              <a:rPr lang="en-US" sz="2400">
                <a:solidFill>
                  <a:schemeClr val="tx1"/>
                </a:solidFill>
                <a:cs typeface="Arial" charset="0"/>
              </a:rPr>
              <a:t>V</a:t>
            </a:r>
            <a:r>
              <a:rPr lang="en-US" sz="2400" baseline="-25000">
                <a:solidFill>
                  <a:schemeClr val="tx1"/>
                </a:solidFill>
                <a:cs typeface="Arial" charset="0"/>
              </a:rPr>
              <a:t>2</a:t>
            </a:r>
          </a:p>
        </p:txBody>
      </p:sp>
    </p:spTree>
    <p:extLst>
      <p:ext uri="{BB962C8B-B14F-4D97-AF65-F5344CB8AC3E}">
        <p14:creationId xmlns="" xmlns:p14="http://schemas.microsoft.com/office/powerpoint/2010/main" val="12494036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Convergence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62100"/>
            <a:ext cx="8229600" cy="5257800"/>
          </a:xfrm>
          <a:ln/>
        </p:spPr>
        <p:txBody>
          <a:bodyPr rIns="132080"/>
          <a:lstStyle/>
          <a:p>
            <a:pPr>
              <a:lnSpc>
                <a:spcPct val="90000"/>
              </a:lnSpc>
            </a:pPr>
            <a:r>
              <a:rPr lang="en-US" sz="2400"/>
              <a:t>Define the max-norm:</a:t>
            </a:r>
          </a:p>
          <a:p>
            <a:pPr>
              <a:lnSpc>
                <a:spcPct val="90000"/>
              </a:lnSpc>
              <a:spcBef>
                <a:spcPts val="5000"/>
              </a:spcBef>
            </a:pPr>
            <a:r>
              <a:rPr lang="en-US" sz="2400"/>
              <a:t>Theorem: For any two approximations U and V</a:t>
            </a:r>
          </a:p>
          <a:p>
            <a:pPr marL="782638" lvl="1">
              <a:lnSpc>
                <a:spcPct val="90000"/>
              </a:lnSpc>
              <a:spcBef>
                <a:spcPts val="5200"/>
              </a:spcBef>
            </a:pPr>
            <a:r>
              <a:rPr lang="en-US" sz="2000"/>
              <a:t>I.e. any distinct approximations must get closer to each other, so, in particular, any approximation must get closer to the true U and value iteration converges to a unique, stable, optimal solution</a:t>
            </a:r>
          </a:p>
          <a:p>
            <a:pPr>
              <a:lnSpc>
                <a:spcPct val="90000"/>
              </a:lnSpc>
              <a:spcBef>
                <a:spcPts val="2500"/>
              </a:spcBef>
            </a:pPr>
            <a:r>
              <a:rPr lang="en-US" sz="2400"/>
              <a:t>Theorem:</a:t>
            </a:r>
          </a:p>
          <a:p>
            <a:pPr marL="782638" lvl="1">
              <a:lnSpc>
                <a:spcPct val="90000"/>
              </a:lnSpc>
              <a:spcBef>
                <a:spcPts val="5000"/>
              </a:spcBef>
            </a:pPr>
            <a:r>
              <a:rPr lang="en-US" sz="2000"/>
              <a:t>I.e. once the change in our approximation is small, it must also be close to correct</a:t>
            </a:r>
          </a:p>
        </p:txBody>
      </p:sp>
      <p:pic>
        <p:nvPicPr>
          <p:cNvPr id="36868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651000"/>
            <a:ext cx="267335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488" y="3017838"/>
            <a:ext cx="4165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6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105400"/>
            <a:ext cx="6848475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5939291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 bldLvl="5" autoUpdateAnimBg="0" advAuto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Value Iteration Complexity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62100"/>
            <a:ext cx="8229600" cy="5257800"/>
          </a:xfrm>
          <a:ln/>
        </p:spPr>
        <p:txBody>
          <a:bodyPr rIns="132080"/>
          <a:lstStyle/>
          <a:p>
            <a:pPr>
              <a:lnSpc>
                <a:spcPct val="90000"/>
              </a:lnSpc>
            </a:pPr>
            <a:r>
              <a:rPr lang="en-US" sz="2900"/>
              <a:t>Problem size: </a:t>
            </a:r>
          </a:p>
          <a:p>
            <a:pPr marL="782638" lvl="1">
              <a:lnSpc>
                <a:spcPct val="90000"/>
              </a:lnSpc>
            </a:pPr>
            <a:r>
              <a:rPr lang="en-US" sz="2900"/>
              <a:t>|A| actions and |S| states</a:t>
            </a:r>
          </a:p>
          <a:p>
            <a:pPr>
              <a:lnSpc>
                <a:spcPct val="90000"/>
              </a:lnSpc>
              <a:spcBef>
                <a:spcPts val="3700"/>
              </a:spcBef>
            </a:pPr>
            <a:r>
              <a:rPr lang="en-US" sz="2900"/>
              <a:t>Each Iteration</a:t>
            </a:r>
          </a:p>
          <a:p>
            <a:pPr marL="782638" lvl="1">
              <a:lnSpc>
                <a:spcPct val="90000"/>
              </a:lnSpc>
            </a:pPr>
            <a:r>
              <a:rPr lang="en-US" sz="2900">
                <a:ea typeface="Apple Symbols" charset="0"/>
                <a:cs typeface="Apple Symbols" charset="0"/>
              </a:rPr>
              <a:t>Computation: O(|A|⋅|S|</a:t>
            </a:r>
            <a:r>
              <a:rPr lang="en-US" sz="2900" baseline="32000"/>
              <a:t>2</a:t>
            </a:r>
            <a:r>
              <a:rPr lang="en-US" sz="2900"/>
              <a:t>)</a:t>
            </a:r>
          </a:p>
          <a:p>
            <a:pPr marL="782638" lvl="1">
              <a:lnSpc>
                <a:spcPct val="90000"/>
              </a:lnSpc>
            </a:pPr>
            <a:r>
              <a:rPr lang="en-US" sz="2900"/>
              <a:t>Space: O(|S|)</a:t>
            </a:r>
          </a:p>
          <a:p>
            <a:pPr>
              <a:lnSpc>
                <a:spcPct val="90000"/>
              </a:lnSpc>
              <a:spcBef>
                <a:spcPts val="4300"/>
              </a:spcBef>
            </a:pPr>
            <a:r>
              <a:rPr lang="en-US" sz="2900"/>
              <a:t>Num of iterations</a:t>
            </a:r>
          </a:p>
          <a:p>
            <a:pPr marL="782638" lvl="1">
              <a:lnSpc>
                <a:spcPct val="90000"/>
              </a:lnSpc>
              <a:buClr>
                <a:srgbClr val="333399"/>
              </a:buClr>
            </a:pPr>
            <a:r>
              <a:rPr lang="en-US" sz="2900"/>
              <a:t>Can be exponential in the discount factor </a:t>
            </a:r>
            <a:r>
              <a:rPr lang="en-US" sz="29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γ</a:t>
            </a:r>
            <a:endParaRPr lang="en-US" sz="2900">
              <a:latin typeface="Times New Roman" pitchFamily="18" charset="0"/>
              <a:ea typeface="ヒラギノ明朝 ProN W3" charset="0"/>
              <a:cs typeface="ヒラギノ明朝 ProN W3" charset="0"/>
              <a:sym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72086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 dirty="0" smtClean="0"/>
              <a:t>Summary: Value </a:t>
            </a:r>
            <a:r>
              <a:rPr lang="en-US" dirty="0"/>
              <a:t>Iteration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229600" cy="3238500"/>
          </a:xfrm>
          <a:ln/>
        </p:spPr>
        <p:txBody>
          <a:bodyPr rIns="132080"/>
          <a:lstStyle/>
          <a:p>
            <a:pPr>
              <a:lnSpc>
                <a:spcPct val="80000"/>
              </a:lnSpc>
            </a:pPr>
            <a:r>
              <a:rPr lang="en-US" sz="2800" dirty="0"/>
              <a:t>Idea:</a:t>
            </a:r>
          </a:p>
          <a:p>
            <a:pPr marL="782638" lvl="1">
              <a:lnSpc>
                <a:spcPct val="80000"/>
              </a:lnSpc>
            </a:pPr>
            <a:r>
              <a:rPr lang="en-US" sz="2400" dirty="0"/>
              <a:t>Start with V</a:t>
            </a:r>
            <a:r>
              <a:rPr lang="en-US" sz="2400" baseline="-25000" dirty="0"/>
              <a:t>0</a:t>
            </a:r>
            <a:r>
              <a:rPr lang="en-US" sz="2400" baseline="30000" dirty="0"/>
              <a:t>*</a:t>
            </a:r>
            <a:r>
              <a:rPr lang="en-US" sz="2400" dirty="0"/>
              <a:t>(s) = 0, which we know is right (why?)</a:t>
            </a:r>
          </a:p>
          <a:p>
            <a:pPr marL="782638" lvl="1">
              <a:lnSpc>
                <a:spcPct val="80000"/>
              </a:lnSpc>
            </a:pPr>
            <a:r>
              <a:rPr lang="en-US" sz="2400" dirty="0"/>
              <a:t>Given V</a:t>
            </a:r>
            <a:r>
              <a:rPr lang="en-US" sz="2400" baseline="-25000" dirty="0"/>
              <a:t>i</a:t>
            </a:r>
            <a:r>
              <a:rPr lang="en-US" sz="2400" baseline="30000" dirty="0"/>
              <a:t>*</a:t>
            </a:r>
            <a:r>
              <a:rPr lang="en-US" sz="2400" dirty="0"/>
              <a:t>, calculate the values for all states for depth i+1:</a:t>
            </a:r>
            <a:endParaRPr lang="en-US" sz="3200" dirty="0"/>
          </a:p>
          <a:p>
            <a:pPr marL="782638" lvl="1">
              <a:lnSpc>
                <a:spcPct val="80000"/>
              </a:lnSpc>
              <a:spcBef>
                <a:spcPts val="11700"/>
              </a:spcBef>
            </a:pPr>
            <a:r>
              <a:rPr lang="en-US" sz="2400" dirty="0"/>
              <a:t>This is called a </a:t>
            </a:r>
            <a:r>
              <a:rPr lang="en-US" sz="2400" dirty="0">
                <a:solidFill>
                  <a:srgbClr val="CC0000"/>
                </a:solidFill>
              </a:rPr>
              <a:t>value update </a:t>
            </a:r>
            <a:r>
              <a:rPr lang="en-US" sz="2400" dirty="0"/>
              <a:t>or</a:t>
            </a:r>
            <a:r>
              <a:rPr lang="en-US" sz="2400" dirty="0">
                <a:solidFill>
                  <a:srgbClr val="CC0000"/>
                </a:solidFill>
              </a:rPr>
              <a:t> Bellman update</a:t>
            </a:r>
          </a:p>
          <a:p>
            <a:pPr marL="782638" lvl="1">
              <a:lnSpc>
                <a:spcPct val="80000"/>
              </a:lnSpc>
            </a:pPr>
            <a:r>
              <a:rPr lang="en-US" sz="2400" dirty="0"/>
              <a:t>Repeat until convergence</a:t>
            </a:r>
          </a:p>
        </p:txBody>
      </p:sp>
      <p:pic>
        <p:nvPicPr>
          <p:cNvPr id="29700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5" y="3048000"/>
            <a:ext cx="7145338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Rectangle 5"/>
          <p:cNvSpPr>
            <a:spLocks/>
          </p:cNvSpPr>
          <p:nvPr/>
        </p:nvSpPr>
        <p:spPr bwMode="auto">
          <a:xfrm>
            <a:off x="444500" y="5029200"/>
            <a:ext cx="8555611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82588" indent="-342900">
              <a:lnSpc>
                <a:spcPct val="80000"/>
              </a:lnSpc>
              <a:spcBef>
                <a:spcPts val="738"/>
              </a:spcBef>
              <a:buClr>
                <a:srgbClr val="333399"/>
              </a:buClr>
              <a:buSzPct val="100000"/>
              <a:buFont typeface="Wingdings" pitchFamily="2" charset="2"/>
              <a:buChar char="§"/>
            </a:pPr>
            <a:r>
              <a:rPr lang="en-US" sz="28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Theorem: will converge to unique optimal values</a:t>
            </a:r>
          </a:p>
          <a:p>
            <a:pPr marL="782638" lvl="1" indent="-285750">
              <a:lnSpc>
                <a:spcPct val="80000"/>
              </a:lnSpc>
              <a:spcBef>
                <a:spcPts val="638"/>
              </a:spcBef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Basic idea: approximations get refined towards optimal values</a:t>
            </a:r>
          </a:p>
          <a:p>
            <a:pPr marL="782638" lvl="1" indent="-285750">
              <a:lnSpc>
                <a:spcPct val="80000"/>
              </a:lnSpc>
              <a:spcBef>
                <a:spcPts val="638"/>
              </a:spcBef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b="1" i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Policy may converge 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long before values do</a:t>
            </a:r>
          </a:p>
        </p:txBody>
      </p:sp>
    </p:spTree>
    <p:extLst>
      <p:ext uri="{BB962C8B-B14F-4D97-AF65-F5344CB8AC3E}">
        <p14:creationId xmlns="" xmlns:p14="http://schemas.microsoft.com/office/powerpoint/2010/main" val="25851005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 </a:t>
            </a:r>
            <a:r>
              <a:rPr lang="en-US" dirty="0" err="1" smtClean="0"/>
              <a:t>sldies</a:t>
            </a:r>
            <a:r>
              <a:rPr lang="en-US" dirty="0" smtClean="0"/>
              <a:t> for labeled RTDP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Recap: Defining MDPs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8991600" cy="4800600"/>
          </a:xfrm>
          <a:ln/>
        </p:spPr>
        <p:txBody>
          <a:bodyPr rIns="132080"/>
          <a:lstStyle/>
          <a:p>
            <a:pPr>
              <a:lnSpc>
                <a:spcPct val="80000"/>
              </a:lnSpc>
            </a:pPr>
            <a:r>
              <a:rPr lang="en-US" sz="2800" dirty="0"/>
              <a:t>Markov decision </a:t>
            </a:r>
            <a:r>
              <a:rPr lang="en-US" sz="2800" dirty="0" smtClean="0"/>
              <a:t>process:</a:t>
            </a:r>
            <a:endParaRPr lang="en-US" sz="2800" dirty="0"/>
          </a:p>
          <a:p>
            <a:pPr marL="782638" lvl="1">
              <a:lnSpc>
                <a:spcPct val="80000"/>
              </a:lnSpc>
            </a:pPr>
            <a:r>
              <a:rPr lang="en-US" sz="2400" dirty="0"/>
              <a:t>States S</a:t>
            </a:r>
          </a:p>
          <a:p>
            <a:pPr marL="782638" lvl="1">
              <a:lnSpc>
                <a:spcPct val="80000"/>
              </a:lnSpc>
            </a:pPr>
            <a:r>
              <a:rPr lang="en-US" sz="2400" dirty="0"/>
              <a:t>Start state s</a:t>
            </a:r>
            <a:r>
              <a:rPr lang="en-US" sz="2400" baseline="-25000" dirty="0"/>
              <a:t>0</a:t>
            </a:r>
          </a:p>
          <a:p>
            <a:pPr marL="782638" lvl="1">
              <a:lnSpc>
                <a:spcPct val="80000"/>
              </a:lnSpc>
            </a:pPr>
            <a:r>
              <a:rPr lang="en-US" sz="2400" dirty="0"/>
              <a:t>Actions A</a:t>
            </a:r>
          </a:p>
          <a:p>
            <a:pPr marL="782638" lvl="1">
              <a:lnSpc>
                <a:spcPct val="80000"/>
              </a:lnSpc>
            </a:pPr>
            <a:r>
              <a:rPr lang="en-US" sz="2400" dirty="0"/>
              <a:t>Transitions P(</a:t>
            </a:r>
            <a:r>
              <a:rPr lang="en-US" sz="2400" dirty="0" err="1"/>
              <a:t>s’|s</a:t>
            </a:r>
            <a:r>
              <a:rPr lang="en-US" sz="2400" dirty="0" smtClean="0"/>
              <a:t>, a</a:t>
            </a:r>
            <a:r>
              <a:rPr lang="en-US" sz="2400" dirty="0"/>
              <a:t>) </a:t>
            </a:r>
            <a:endParaRPr lang="en-US" sz="2400" dirty="0" smtClean="0"/>
          </a:p>
          <a:p>
            <a:pPr marL="1182688" lvl="2">
              <a:lnSpc>
                <a:spcPct val="80000"/>
              </a:lnSpc>
              <a:buNone/>
            </a:pPr>
            <a:r>
              <a:rPr lang="en-US" dirty="0" smtClean="0"/>
              <a:t>aka </a:t>
            </a:r>
            <a:r>
              <a:rPr lang="en-US" dirty="0"/>
              <a:t>T(</a:t>
            </a:r>
            <a:r>
              <a:rPr lang="en-US" dirty="0" err="1"/>
              <a:t>s,a,s</a:t>
            </a:r>
            <a:r>
              <a:rPr lang="en-US" dirty="0" smtClean="0"/>
              <a:t>’)</a:t>
            </a:r>
            <a:endParaRPr lang="en-US" dirty="0"/>
          </a:p>
          <a:p>
            <a:pPr marL="782638" lvl="1">
              <a:lnSpc>
                <a:spcPct val="80000"/>
              </a:lnSpc>
            </a:pPr>
            <a:r>
              <a:rPr lang="en-US" sz="2400" dirty="0"/>
              <a:t>Rewards R(</a:t>
            </a:r>
            <a:r>
              <a:rPr lang="en-US" sz="2400" dirty="0" err="1"/>
              <a:t>s,a,s</a:t>
            </a:r>
            <a:r>
              <a:rPr lang="en-US" sz="2400" dirty="0"/>
              <a:t>’) (and discount </a:t>
            </a:r>
            <a:r>
              <a:rPr lang="en-US" sz="2400" dirty="0" smtClean="0">
                <a:sym typeface="Symbol"/>
              </a:rPr>
              <a:t></a:t>
            </a:r>
            <a:r>
              <a:rPr lang="en-US" sz="2400" dirty="0" smtClean="0"/>
              <a:t>)</a:t>
            </a:r>
            <a:endParaRPr lang="en-US" sz="2400" dirty="0"/>
          </a:p>
          <a:p>
            <a:pPr marL="782638" lvl="1">
              <a:lnSpc>
                <a:spcPct val="80000"/>
              </a:lnSpc>
            </a:pPr>
            <a:endParaRPr lang="en-US" sz="2400" baseline="-25000" dirty="0"/>
          </a:p>
          <a:p>
            <a:pPr marL="782638" lvl="1">
              <a:lnSpc>
                <a:spcPct val="80000"/>
              </a:lnSpc>
            </a:pPr>
            <a:endParaRPr lang="en-US" sz="2400" baseline="-25000" dirty="0" smtClean="0"/>
          </a:p>
          <a:p>
            <a:pPr marL="782638" lvl="1">
              <a:lnSpc>
                <a:spcPct val="80000"/>
              </a:lnSpc>
            </a:pPr>
            <a:endParaRPr lang="en-US" sz="2400" baseline="-25000" dirty="0" smtClean="0"/>
          </a:p>
          <a:p>
            <a:pPr marL="782638" lvl="1">
              <a:lnSpc>
                <a:spcPct val="80000"/>
              </a:lnSpc>
            </a:pPr>
            <a:endParaRPr lang="en-US" sz="2400" baseline="-25000" dirty="0" smtClean="0"/>
          </a:p>
          <a:p>
            <a:pPr marL="782638" lvl="1">
              <a:lnSpc>
                <a:spcPct val="80000"/>
              </a:lnSpc>
            </a:pPr>
            <a:endParaRPr lang="en-US" sz="2400" baseline="-25000" dirty="0" smtClean="0"/>
          </a:p>
          <a:p>
            <a:pPr marL="782638" lvl="1">
              <a:lnSpc>
                <a:spcPct val="80000"/>
              </a:lnSpc>
            </a:pPr>
            <a:endParaRPr lang="en-US" sz="2400" baseline="-25000" dirty="0"/>
          </a:p>
          <a:p>
            <a:pPr>
              <a:lnSpc>
                <a:spcPct val="80000"/>
              </a:lnSpc>
            </a:pPr>
            <a:r>
              <a:rPr lang="en-US" sz="2800" dirty="0" smtClean="0"/>
              <a:t>Compute the optimal policy, </a:t>
            </a:r>
            <a:r>
              <a:rPr lang="en-US" sz="2800" dirty="0" smtClean="0">
                <a:sym typeface="Symbol"/>
              </a:rPr>
              <a:t>*</a:t>
            </a:r>
            <a:endParaRPr lang="en-US" sz="2800" dirty="0"/>
          </a:p>
          <a:p>
            <a:pPr marL="782638" lvl="1">
              <a:lnSpc>
                <a:spcPct val="80000"/>
              </a:lnSpc>
            </a:pPr>
            <a:r>
              <a:rPr lang="en-US" sz="2400" dirty="0" smtClean="0">
                <a:sym typeface="Symbol"/>
              </a:rPr>
              <a:t> </a:t>
            </a:r>
            <a:r>
              <a:rPr lang="en-US" sz="2400" dirty="0" smtClean="0"/>
              <a:t> is a </a:t>
            </a:r>
            <a:r>
              <a:rPr lang="en-US" sz="2400" b="1" i="1" dirty="0" smtClean="0"/>
              <a:t>function</a:t>
            </a:r>
            <a:r>
              <a:rPr lang="en-US" sz="2400" dirty="0" smtClean="0"/>
              <a:t> that chooses an </a:t>
            </a:r>
            <a:r>
              <a:rPr lang="en-US" sz="2400" dirty="0"/>
              <a:t>action for each state</a:t>
            </a:r>
          </a:p>
          <a:p>
            <a:pPr marL="782638" lvl="1">
              <a:lnSpc>
                <a:spcPct val="80000"/>
              </a:lnSpc>
            </a:pPr>
            <a:r>
              <a:rPr lang="en-US" sz="2400" dirty="0" smtClean="0"/>
              <a:t>We the policy which maximizes </a:t>
            </a:r>
            <a:r>
              <a:rPr lang="en-US" sz="2400" b="1" i="1" dirty="0" smtClean="0"/>
              <a:t>sum </a:t>
            </a:r>
            <a:r>
              <a:rPr lang="en-US" sz="2400" b="1" i="1" dirty="0"/>
              <a:t>of discounted rewards</a:t>
            </a:r>
          </a:p>
        </p:txBody>
      </p:sp>
      <p:pic>
        <p:nvPicPr>
          <p:cNvPr id="23" name="Picture 2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442" y="3429000"/>
            <a:ext cx="2519958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25668" y="990600"/>
            <a:ext cx="2508732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295400"/>
            <a:ext cx="157658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Freeform 27"/>
          <p:cNvSpPr/>
          <p:nvPr/>
        </p:nvSpPr>
        <p:spPr bwMode="auto">
          <a:xfrm>
            <a:off x="-10048" y="2972637"/>
            <a:ext cx="9144000" cy="1559170"/>
          </a:xfrm>
          <a:custGeom>
            <a:avLst/>
            <a:gdLst>
              <a:gd name="connsiteX0" fmla="*/ 9144000 w 9144000"/>
              <a:gd name="connsiteY0" fmla="*/ 142352 h 1559170"/>
              <a:gd name="connsiteX1" fmla="*/ 5908430 w 9144000"/>
              <a:gd name="connsiteY1" fmla="*/ 182545 h 1559170"/>
              <a:gd name="connsiteX2" fmla="*/ 5044272 w 9144000"/>
              <a:gd name="connsiteY2" fmla="*/ 1237622 h 1559170"/>
              <a:gd name="connsiteX3" fmla="*/ 0 w 9144000"/>
              <a:gd name="connsiteY3" fmla="*/ 1559170 h 155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1559170">
                <a:moveTo>
                  <a:pt x="9144000" y="142352"/>
                </a:moveTo>
                <a:cubicBezTo>
                  <a:pt x="7867859" y="71176"/>
                  <a:pt x="6591718" y="0"/>
                  <a:pt x="5908430" y="182545"/>
                </a:cubicBezTo>
                <a:cubicBezTo>
                  <a:pt x="5225142" y="365090"/>
                  <a:pt x="6029010" y="1008185"/>
                  <a:pt x="5044272" y="1237622"/>
                </a:cubicBezTo>
                <a:cubicBezTo>
                  <a:pt x="4059534" y="1467060"/>
                  <a:pt x="2029767" y="1513115"/>
                  <a:pt x="0" y="1559170"/>
                </a:cubicBezTo>
              </a:path>
            </a:pathLst>
          </a:custGeom>
          <a:noFill/>
          <a:ln w="762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Microsoft Sans Serif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08219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Asynchronous Value Iteration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4800600"/>
          </a:xfrm>
        </p:spPr>
        <p:txBody>
          <a:bodyPr/>
          <a:lstStyle/>
          <a:p>
            <a:pPr eaLnBrk="1" hangingPunct="1"/>
            <a:r>
              <a:rPr lang="en-US" smtClean="0"/>
              <a:t>States may be backed up in any order</a:t>
            </a:r>
          </a:p>
          <a:p>
            <a:pPr lvl="1" eaLnBrk="1" hangingPunct="1"/>
            <a:r>
              <a:rPr lang="en-US" smtClean="0"/>
              <a:t>instead of an iteration by iteration</a:t>
            </a:r>
          </a:p>
          <a:p>
            <a:pPr eaLnBrk="1" hangingPunct="1"/>
            <a:r>
              <a:rPr lang="en-US" smtClean="0"/>
              <a:t>As long as all states backed up infinitely often</a:t>
            </a:r>
          </a:p>
          <a:p>
            <a:pPr lvl="1" eaLnBrk="1" hangingPunct="1"/>
            <a:r>
              <a:rPr lang="en-US" smtClean="0"/>
              <a:t>Asynchronous Value Iteration converges to optimal</a:t>
            </a:r>
          </a:p>
          <a:p>
            <a:pPr lvl="1" eaLnBrk="1" hangingPunct="1"/>
            <a:endParaRPr lang="en-US" smtClean="0"/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Asynch VI: Prioritized Sweeping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610600" cy="4800600"/>
          </a:xfrm>
        </p:spPr>
        <p:txBody>
          <a:bodyPr/>
          <a:lstStyle/>
          <a:p>
            <a:pPr eaLnBrk="1" hangingPunct="1"/>
            <a:r>
              <a:rPr lang="en-US" smtClean="0"/>
              <a:t>Why backup a state if values of successors same?</a:t>
            </a:r>
          </a:p>
          <a:p>
            <a:pPr eaLnBrk="1" hangingPunct="1"/>
            <a:r>
              <a:rPr lang="en-US" smtClean="0"/>
              <a:t>Prefer backing a state</a:t>
            </a:r>
          </a:p>
          <a:p>
            <a:pPr lvl="1" eaLnBrk="1" hangingPunct="1"/>
            <a:r>
              <a:rPr lang="en-US" smtClean="0"/>
              <a:t>whose successors had most change</a:t>
            </a:r>
          </a:p>
          <a:p>
            <a:pPr lvl="1" eaLnBrk="1" hangingPunct="1"/>
            <a:endParaRPr lang="en-US" smtClean="0"/>
          </a:p>
          <a:p>
            <a:pPr eaLnBrk="1" hangingPunct="1"/>
            <a:r>
              <a:rPr lang="en-US" smtClean="0"/>
              <a:t>Priority Queue of (state, expected change in value)</a:t>
            </a:r>
          </a:p>
          <a:p>
            <a:pPr eaLnBrk="1" hangingPunct="1"/>
            <a:r>
              <a:rPr lang="en-US" smtClean="0"/>
              <a:t>Backup in the order of priority</a:t>
            </a:r>
          </a:p>
          <a:p>
            <a:pPr eaLnBrk="1" hangingPunct="1"/>
            <a:r>
              <a:rPr lang="en-US" smtClean="0"/>
              <a:t>After backing a state update priority queue</a:t>
            </a:r>
          </a:p>
          <a:p>
            <a:pPr lvl="1" eaLnBrk="1" hangingPunct="1"/>
            <a:r>
              <a:rPr lang="en-US" smtClean="0"/>
              <a:t>for all predecessors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8915400" cy="685800"/>
          </a:xfrm>
        </p:spPr>
        <p:txBody>
          <a:bodyPr/>
          <a:lstStyle/>
          <a:p>
            <a:pPr eaLnBrk="1" hangingPunct="1"/>
            <a:r>
              <a:rPr lang="en-US" sz="3600" dirty="0" err="1" smtClean="0"/>
              <a:t>Asynchonous</a:t>
            </a:r>
            <a:r>
              <a:rPr lang="en-US" sz="3600" dirty="0" smtClean="0"/>
              <a:t> Value Iteration</a:t>
            </a:r>
            <a:br>
              <a:rPr lang="en-US" sz="3600" dirty="0" smtClean="0"/>
            </a:br>
            <a:r>
              <a:rPr lang="en-US" sz="3600" dirty="0" smtClean="0"/>
              <a:t>Real Time Dynamic Programming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 </a:t>
            </a:r>
            <a:r>
              <a:rPr lang="en-US" sz="2400" dirty="0" smtClean="0"/>
              <a:t>[</a:t>
            </a:r>
            <a:r>
              <a:rPr lang="en-US" sz="2400" dirty="0" err="1" smtClean="0"/>
              <a:t>Barto</a:t>
            </a:r>
            <a:r>
              <a:rPr lang="en-US" sz="2400" dirty="0" smtClean="0"/>
              <a:t>, </a:t>
            </a:r>
            <a:r>
              <a:rPr lang="en-US" sz="2400" dirty="0" err="1" smtClean="0"/>
              <a:t>Bradtke</a:t>
            </a:r>
            <a:r>
              <a:rPr lang="en-US" sz="2400" dirty="0" smtClean="0"/>
              <a:t>, Singh’95]</a:t>
            </a:r>
          </a:p>
        </p:txBody>
      </p:sp>
      <p:sp>
        <p:nvSpPr>
          <p:cNvPr id="32771" name="Rectangle 5"/>
          <p:cNvSpPr>
            <a:spLocks noGrp="1" noChangeArrowheads="1"/>
          </p:cNvSpPr>
          <p:nvPr>
            <p:ph idx="1"/>
          </p:nvPr>
        </p:nvSpPr>
        <p:spPr>
          <a:xfrm>
            <a:off x="0" y="2057400"/>
            <a:ext cx="8991600" cy="4800600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US" sz="2800" dirty="0" smtClean="0">
                <a:solidFill>
                  <a:schemeClr val="accent2"/>
                </a:solidFill>
              </a:rPr>
              <a:t>Trial</a:t>
            </a:r>
            <a:r>
              <a:rPr lang="en-US" sz="2800" dirty="0" smtClean="0"/>
              <a:t>: simulate greedy policy starting from start state;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dirty="0" smtClean="0"/>
              <a:t>		   perform Bellman backup on visited states </a:t>
            </a:r>
          </a:p>
          <a:p>
            <a:pPr eaLnBrk="1" hangingPunct="1">
              <a:buFont typeface="Arial" charset="0"/>
              <a:buChar char="•"/>
            </a:pPr>
            <a:endParaRPr lang="en-US" sz="2800" dirty="0" smtClean="0"/>
          </a:p>
          <a:p>
            <a:pPr eaLnBrk="1" hangingPunct="1">
              <a:buFont typeface="Arial" charset="0"/>
              <a:buChar char="•"/>
            </a:pPr>
            <a:r>
              <a:rPr lang="en-US" sz="2800" dirty="0" smtClean="0">
                <a:solidFill>
                  <a:schemeClr val="accent2"/>
                </a:solidFill>
              </a:rPr>
              <a:t>RTDP</a:t>
            </a:r>
            <a:r>
              <a:rPr lang="en-US" sz="2800" dirty="0" smtClean="0"/>
              <a:t>: repeat Trials until value function converges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is next slide saying min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362200" y="2057400"/>
            <a:ext cx="1143000" cy="2971800"/>
            <a:chOff x="1488" y="1296"/>
            <a:chExt cx="720" cy="1872"/>
          </a:xfrm>
        </p:grpSpPr>
        <p:sp>
          <p:nvSpPr>
            <p:cNvPr id="33845" name="Rectangle 3"/>
            <p:cNvSpPr>
              <a:spLocks noChangeArrowheads="1"/>
            </p:cNvSpPr>
            <p:nvPr/>
          </p:nvSpPr>
          <p:spPr bwMode="auto">
            <a:xfrm>
              <a:off x="1488" y="1296"/>
              <a:ext cx="720" cy="1872"/>
            </a:xfrm>
            <a:prstGeom prst="rect">
              <a:avLst/>
            </a:prstGeom>
            <a:solidFill>
              <a:schemeClr val="tx1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endParaRPr lang="en-US" sz="1800" i="1">
                <a:latin typeface="Franklin Gothic Medium" pitchFamily="34" charset="0"/>
              </a:endParaRPr>
            </a:p>
          </p:txBody>
        </p:sp>
        <p:sp>
          <p:nvSpPr>
            <p:cNvPr id="33846" name="Text Box 4"/>
            <p:cNvSpPr txBox="1">
              <a:spLocks noChangeArrowheads="1"/>
            </p:cNvSpPr>
            <p:nvPr/>
          </p:nvSpPr>
          <p:spPr bwMode="auto">
            <a:xfrm>
              <a:off x="1680" y="1296"/>
              <a:ext cx="34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 i="1">
                  <a:solidFill>
                    <a:schemeClr val="bg1"/>
                  </a:solidFill>
                  <a:latin typeface="Franklin Gothic Medium" pitchFamily="34" charset="0"/>
                </a:rPr>
                <a:t>Min</a:t>
              </a:r>
            </a:p>
          </p:txBody>
        </p:sp>
      </p:grpSp>
      <p:sp>
        <p:nvSpPr>
          <p:cNvPr id="310278" name="Rectangle 6"/>
          <p:cNvSpPr>
            <a:spLocks noChangeArrowheads="1"/>
          </p:cNvSpPr>
          <p:nvPr/>
        </p:nvSpPr>
        <p:spPr bwMode="auto">
          <a:xfrm>
            <a:off x="2743200" y="2514600"/>
            <a:ext cx="381000" cy="404813"/>
          </a:xfrm>
          <a:prstGeom prst="rect">
            <a:avLst/>
          </a:prstGeom>
          <a:solidFill>
            <a:srgbClr val="FF66CC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1800" i="1">
                <a:latin typeface="Franklin Gothic Medium" pitchFamily="34" charset="0"/>
              </a:rPr>
              <a:t>?</a:t>
            </a:r>
            <a:endParaRPr lang="en-US" sz="1800" i="1" baseline="-25000">
              <a:latin typeface="Franklin Gothic Medium" pitchFamily="34" charset="0"/>
            </a:endParaRPr>
          </a:p>
        </p:txBody>
      </p:sp>
      <p:sp>
        <p:nvSpPr>
          <p:cNvPr id="33796" name="Rectangle 7"/>
          <p:cNvSpPr>
            <a:spLocks noChangeArrowheads="1"/>
          </p:cNvSpPr>
          <p:nvPr/>
        </p:nvSpPr>
        <p:spPr bwMode="auto">
          <a:xfrm>
            <a:off x="2743200" y="3352800"/>
            <a:ext cx="381000" cy="404813"/>
          </a:xfrm>
          <a:prstGeom prst="rect">
            <a:avLst/>
          </a:prstGeom>
          <a:solidFill>
            <a:srgbClr val="FF66CC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1800" i="1">
                <a:latin typeface="Franklin Gothic Medium" pitchFamily="34" charset="0"/>
              </a:rPr>
              <a:t>?</a:t>
            </a:r>
            <a:endParaRPr lang="en-US" sz="1800" i="1" baseline="-25000">
              <a:latin typeface="Franklin Gothic Medium" pitchFamily="34" charset="0"/>
            </a:endParaRPr>
          </a:p>
        </p:txBody>
      </p:sp>
      <p:sp>
        <p:nvSpPr>
          <p:cNvPr id="310280" name="Oval 8"/>
          <p:cNvSpPr>
            <a:spLocks noChangeArrowheads="1"/>
          </p:cNvSpPr>
          <p:nvPr/>
        </p:nvSpPr>
        <p:spPr bwMode="auto">
          <a:xfrm>
            <a:off x="5486400" y="2133600"/>
            <a:ext cx="457200" cy="457200"/>
          </a:xfrm>
          <a:prstGeom prst="ellipse">
            <a:avLst/>
          </a:prstGeom>
          <a:solidFill>
            <a:schemeClr val="accent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0281" name="Oval 9"/>
          <p:cNvSpPr>
            <a:spLocks noChangeArrowheads="1"/>
          </p:cNvSpPr>
          <p:nvPr/>
        </p:nvSpPr>
        <p:spPr bwMode="auto">
          <a:xfrm>
            <a:off x="5486400" y="5638800"/>
            <a:ext cx="457200" cy="457200"/>
          </a:xfrm>
          <a:prstGeom prst="ellipse">
            <a:avLst/>
          </a:prstGeom>
          <a:solidFill>
            <a:schemeClr val="accent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0282" name="Oval 10"/>
          <p:cNvSpPr>
            <a:spLocks noChangeArrowheads="1"/>
          </p:cNvSpPr>
          <p:nvPr/>
        </p:nvSpPr>
        <p:spPr bwMode="auto">
          <a:xfrm>
            <a:off x="5486400" y="4953000"/>
            <a:ext cx="457200" cy="457200"/>
          </a:xfrm>
          <a:prstGeom prst="ellipse">
            <a:avLst/>
          </a:prstGeom>
          <a:solidFill>
            <a:schemeClr val="accent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0283" name="Oval 11"/>
          <p:cNvSpPr>
            <a:spLocks noChangeArrowheads="1"/>
          </p:cNvSpPr>
          <p:nvPr/>
        </p:nvSpPr>
        <p:spPr bwMode="auto">
          <a:xfrm>
            <a:off x="5486400" y="4267200"/>
            <a:ext cx="457200" cy="457200"/>
          </a:xfrm>
          <a:prstGeom prst="ellipse">
            <a:avLst/>
          </a:prstGeom>
          <a:solidFill>
            <a:schemeClr val="accent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0284" name="Oval 12"/>
          <p:cNvSpPr>
            <a:spLocks noChangeArrowheads="1"/>
          </p:cNvSpPr>
          <p:nvPr/>
        </p:nvSpPr>
        <p:spPr bwMode="auto">
          <a:xfrm>
            <a:off x="5486400" y="3581400"/>
            <a:ext cx="457200" cy="457200"/>
          </a:xfrm>
          <a:prstGeom prst="ellipse">
            <a:avLst/>
          </a:prstGeom>
          <a:solidFill>
            <a:schemeClr val="accent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802" name="Oval 13"/>
          <p:cNvSpPr>
            <a:spLocks noChangeArrowheads="1"/>
          </p:cNvSpPr>
          <p:nvPr/>
        </p:nvSpPr>
        <p:spPr bwMode="auto">
          <a:xfrm>
            <a:off x="5486400" y="2819400"/>
            <a:ext cx="457200" cy="457200"/>
          </a:xfrm>
          <a:prstGeom prst="ellipse">
            <a:avLst/>
          </a:prstGeom>
          <a:solidFill>
            <a:schemeClr val="accent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0286" name="Oval 14"/>
          <p:cNvSpPr>
            <a:spLocks noChangeArrowheads="1"/>
          </p:cNvSpPr>
          <p:nvPr/>
        </p:nvSpPr>
        <p:spPr bwMode="auto">
          <a:xfrm>
            <a:off x="5486400" y="1447800"/>
            <a:ext cx="457200" cy="457200"/>
          </a:xfrm>
          <a:prstGeom prst="ellipse">
            <a:avLst/>
          </a:prstGeom>
          <a:solidFill>
            <a:schemeClr val="accent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0287" name="Line 15"/>
          <p:cNvSpPr>
            <a:spLocks noChangeShapeType="1"/>
          </p:cNvSpPr>
          <p:nvPr/>
        </p:nvSpPr>
        <p:spPr bwMode="auto">
          <a:xfrm flipV="1">
            <a:off x="3124200" y="1676400"/>
            <a:ext cx="23622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10288" name="Line 16"/>
          <p:cNvSpPr>
            <a:spLocks noChangeShapeType="1"/>
          </p:cNvSpPr>
          <p:nvPr/>
        </p:nvSpPr>
        <p:spPr bwMode="auto">
          <a:xfrm>
            <a:off x="3124200" y="2667000"/>
            <a:ext cx="236220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0289" name="Line 17"/>
          <p:cNvSpPr>
            <a:spLocks noChangeShapeType="1"/>
          </p:cNvSpPr>
          <p:nvPr/>
        </p:nvSpPr>
        <p:spPr bwMode="auto">
          <a:xfrm>
            <a:off x="3124200" y="2667000"/>
            <a:ext cx="2362200" cy="2438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0290" name="Line 18"/>
          <p:cNvSpPr>
            <a:spLocks noChangeShapeType="1"/>
          </p:cNvSpPr>
          <p:nvPr/>
        </p:nvSpPr>
        <p:spPr bwMode="auto">
          <a:xfrm flipV="1">
            <a:off x="3124200" y="2286000"/>
            <a:ext cx="23622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808" name="Line 19"/>
          <p:cNvSpPr>
            <a:spLocks noChangeShapeType="1"/>
          </p:cNvSpPr>
          <p:nvPr/>
        </p:nvSpPr>
        <p:spPr bwMode="auto">
          <a:xfrm flipV="1">
            <a:off x="3124200" y="3048000"/>
            <a:ext cx="23622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0292" name="Line 20"/>
          <p:cNvSpPr>
            <a:spLocks noChangeShapeType="1"/>
          </p:cNvSpPr>
          <p:nvPr/>
        </p:nvSpPr>
        <p:spPr bwMode="auto">
          <a:xfrm>
            <a:off x="3124200" y="3505200"/>
            <a:ext cx="23622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10293" name="Line 21"/>
          <p:cNvSpPr>
            <a:spLocks noChangeShapeType="1"/>
          </p:cNvSpPr>
          <p:nvPr/>
        </p:nvSpPr>
        <p:spPr bwMode="auto">
          <a:xfrm flipV="1">
            <a:off x="3124200" y="3124200"/>
            <a:ext cx="23622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10294" name="Line 22"/>
          <p:cNvSpPr>
            <a:spLocks noChangeShapeType="1"/>
          </p:cNvSpPr>
          <p:nvPr/>
        </p:nvSpPr>
        <p:spPr bwMode="auto">
          <a:xfrm>
            <a:off x="3124200" y="4343400"/>
            <a:ext cx="23622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0295" name="Line 23"/>
          <p:cNvSpPr>
            <a:spLocks noChangeShapeType="1"/>
          </p:cNvSpPr>
          <p:nvPr/>
        </p:nvSpPr>
        <p:spPr bwMode="auto">
          <a:xfrm>
            <a:off x="3124200" y="4343400"/>
            <a:ext cx="2438400" cy="137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10296" name="Line 24"/>
          <p:cNvSpPr>
            <a:spLocks noChangeShapeType="1"/>
          </p:cNvSpPr>
          <p:nvPr/>
        </p:nvSpPr>
        <p:spPr bwMode="auto">
          <a:xfrm flipV="1">
            <a:off x="3124200" y="1752600"/>
            <a:ext cx="2362200" cy="2590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10297" name="Line 25"/>
          <p:cNvSpPr>
            <a:spLocks noChangeShapeType="1"/>
          </p:cNvSpPr>
          <p:nvPr/>
        </p:nvSpPr>
        <p:spPr bwMode="auto">
          <a:xfrm flipV="1">
            <a:off x="1981200" y="2667000"/>
            <a:ext cx="7620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815" name="Line 26"/>
          <p:cNvSpPr>
            <a:spLocks noChangeShapeType="1"/>
          </p:cNvSpPr>
          <p:nvPr/>
        </p:nvSpPr>
        <p:spPr bwMode="auto">
          <a:xfrm>
            <a:off x="2057400" y="35814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0299" name="Line 27"/>
          <p:cNvSpPr>
            <a:spLocks noChangeShapeType="1"/>
          </p:cNvSpPr>
          <p:nvPr/>
        </p:nvSpPr>
        <p:spPr bwMode="auto">
          <a:xfrm>
            <a:off x="1981200" y="3733800"/>
            <a:ext cx="7620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817" name="Text Box 31"/>
          <p:cNvSpPr txBox="1">
            <a:spLocks noChangeArrowheads="1"/>
          </p:cNvSpPr>
          <p:nvPr/>
        </p:nvSpPr>
        <p:spPr bwMode="auto">
          <a:xfrm>
            <a:off x="1736725" y="33131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sz="1800" i="1">
              <a:latin typeface="Franklin Gothic Medium" pitchFamily="34" charset="0"/>
            </a:endParaRPr>
          </a:p>
        </p:txBody>
      </p: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1600200" y="3352800"/>
            <a:ext cx="457200" cy="457200"/>
            <a:chOff x="1008" y="2112"/>
            <a:chExt cx="288" cy="288"/>
          </a:xfrm>
        </p:grpSpPr>
        <p:sp>
          <p:nvSpPr>
            <p:cNvPr id="33843" name="Oval 33"/>
            <p:cNvSpPr>
              <a:spLocks noChangeArrowheads="1"/>
            </p:cNvSpPr>
            <p:nvPr/>
          </p:nvSpPr>
          <p:spPr bwMode="auto">
            <a:xfrm>
              <a:off x="1008" y="2112"/>
              <a:ext cx="288" cy="288"/>
            </a:xfrm>
            <a:prstGeom prst="ellipse">
              <a:avLst/>
            </a:prstGeom>
            <a:solidFill>
              <a:schemeClr val="accent1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endParaRPr lang="en-US" sz="1800" i="1">
                <a:latin typeface="Franklin Gothic Medium" pitchFamily="34" charset="0"/>
              </a:endParaRPr>
            </a:p>
          </p:txBody>
        </p:sp>
        <p:sp>
          <p:nvSpPr>
            <p:cNvPr id="33844" name="Text Box 34"/>
            <p:cNvSpPr txBox="1">
              <a:spLocks noChangeArrowheads="1"/>
            </p:cNvSpPr>
            <p:nvPr/>
          </p:nvSpPr>
          <p:spPr bwMode="auto">
            <a:xfrm>
              <a:off x="1046" y="2135"/>
              <a:ext cx="23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 i="1">
                  <a:latin typeface="Franklin Gothic Medium" pitchFamily="34" charset="0"/>
                </a:rPr>
                <a:t>s</a:t>
              </a:r>
              <a:r>
                <a:rPr lang="en-US" sz="1800" i="1" baseline="-25000">
                  <a:latin typeface="Franklin Gothic Medium" pitchFamily="34" charset="0"/>
                </a:rPr>
                <a:t>0</a:t>
              </a:r>
            </a:p>
          </p:txBody>
        </p:sp>
      </p:grpSp>
      <p:sp>
        <p:nvSpPr>
          <p:cNvPr id="310307" name="Text Box 35"/>
          <p:cNvSpPr txBox="1">
            <a:spLocks noChangeArrowheads="1"/>
          </p:cNvSpPr>
          <p:nvPr/>
        </p:nvSpPr>
        <p:spPr bwMode="auto">
          <a:xfrm>
            <a:off x="6080125" y="1408113"/>
            <a:ext cx="393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i="1">
                <a:latin typeface="Franklin Gothic Medium" pitchFamily="34" charset="0"/>
              </a:rPr>
              <a:t>V</a:t>
            </a:r>
            <a:r>
              <a:rPr lang="en-US" sz="1800" i="1" baseline="-25000">
                <a:latin typeface="Franklin Gothic Medium" pitchFamily="34" charset="0"/>
              </a:rPr>
              <a:t>n</a:t>
            </a:r>
          </a:p>
        </p:txBody>
      </p:sp>
      <p:sp>
        <p:nvSpPr>
          <p:cNvPr id="310308" name="Text Box 36"/>
          <p:cNvSpPr txBox="1">
            <a:spLocks noChangeArrowheads="1"/>
          </p:cNvSpPr>
          <p:nvPr/>
        </p:nvSpPr>
        <p:spPr bwMode="auto">
          <a:xfrm>
            <a:off x="6096000" y="2133600"/>
            <a:ext cx="393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i="1">
                <a:latin typeface="Franklin Gothic Medium" pitchFamily="34" charset="0"/>
              </a:rPr>
              <a:t>V</a:t>
            </a:r>
            <a:r>
              <a:rPr lang="en-US" sz="1800" i="1" baseline="-25000">
                <a:latin typeface="Franklin Gothic Medium" pitchFamily="34" charset="0"/>
              </a:rPr>
              <a:t>n</a:t>
            </a:r>
          </a:p>
        </p:txBody>
      </p:sp>
      <p:sp>
        <p:nvSpPr>
          <p:cNvPr id="310309" name="Text Box 37"/>
          <p:cNvSpPr txBox="1">
            <a:spLocks noChangeArrowheads="1"/>
          </p:cNvSpPr>
          <p:nvPr/>
        </p:nvSpPr>
        <p:spPr bwMode="auto">
          <a:xfrm>
            <a:off x="6096000" y="2895600"/>
            <a:ext cx="393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i="1">
                <a:latin typeface="Franklin Gothic Medium" pitchFamily="34" charset="0"/>
              </a:rPr>
              <a:t>V</a:t>
            </a:r>
            <a:r>
              <a:rPr lang="en-US" sz="1800" i="1" baseline="-25000">
                <a:latin typeface="Franklin Gothic Medium" pitchFamily="34" charset="0"/>
              </a:rPr>
              <a:t>n</a:t>
            </a:r>
          </a:p>
        </p:txBody>
      </p:sp>
      <p:sp>
        <p:nvSpPr>
          <p:cNvPr id="310310" name="Text Box 38"/>
          <p:cNvSpPr txBox="1">
            <a:spLocks noChangeArrowheads="1"/>
          </p:cNvSpPr>
          <p:nvPr/>
        </p:nvSpPr>
        <p:spPr bwMode="auto">
          <a:xfrm>
            <a:off x="6096000" y="5638800"/>
            <a:ext cx="393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i="1">
                <a:latin typeface="Franklin Gothic Medium" pitchFamily="34" charset="0"/>
              </a:rPr>
              <a:t>V</a:t>
            </a:r>
            <a:r>
              <a:rPr lang="en-US" sz="1800" i="1" baseline="-25000">
                <a:latin typeface="Franklin Gothic Medium" pitchFamily="34" charset="0"/>
              </a:rPr>
              <a:t>n</a:t>
            </a:r>
          </a:p>
        </p:txBody>
      </p:sp>
      <p:sp>
        <p:nvSpPr>
          <p:cNvPr id="310311" name="Text Box 39"/>
          <p:cNvSpPr txBox="1">
            <a:spLocks noChangeArrowheads="1"/>
          </p:cNvSpPr>
          <p:nvPr/>
        </p:nvSpPr>
        <p:spPr bwMode="auto">
          <a:xfrm>
            <a:off x="6096000" y="4953000"/>
            <a:ext cx="393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i="1">
                <a:latin typeface="Franklin Gothic Medium" pitchFamily="34" charset="0"/>
              </a:rPr>
              <a:t>V</a:t>
            </a:r>
            <a:r>
              <a:rPr lang="en-US" sz="1800" i="1" baseline="-25000">
                <a:latin typeface="Franklin Gothic Medium" pitchFamily="34" charset="0"/>
              </a:rPr>
              <a:t>n</a:t>
            </a:r>
          </a:p>
        </p:txBody>
      </p:sp>
      <p:sp>
        <p:nvSpPr>
          <p:cNvPr id="310312" name="Text Box 40"/>
          <p:cNvSpPr txBox="1">
            <a:spLocks noChangeArrowheads="1"/>
          </p:cNvSpPr>
          <p:nvPr/>
        </p:nvSpPr>
        <p:spPr bwMode="auto">
          <a:xfrm>
            <a:off x="6096000" y="4343400"/>
            <a:ext cx="393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i="1">
                <a:latin typeface="Franklin Gothic Medium" pitchFamily="34" charset="0"/>
              </a:rPr>
              <a:t>V</a:t>
            </a:r>
            <a:r>
              <a:rPr lang="en-US" sz="1800" i="1" baseline="-25000">
                <a:latin typeface="Franklin Gothic Medium" pitchFamily="34" charset="0"/>
              </a:rPr>
              <a:t>n</a:t>
            </a:r>
          </a:p>
        </p:txBody>
      </p:sp>
      <p:sp>
        <p:nvSpPr>
          <p:cNvPr id="310313" name="Text Box 41"/>
          <p:cNvSpPr txBox="1">
            <a:spLocks noChangeArrowheads="1"/>
          </p:cNvSpPr>
          <p:nvPr/>
        </p:nvSpPr>
        <p:spPr bwMode="auto">
          <a:xfrm>
            <a:off x="6096000" y="3657600"/>
            <a:ext cx="393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i="1">
                <a:latin typeface="Franklin Gothic Medium" pitchFamily="34" charset="0"/>
              </a:rPr>
              <a:t>V</a:t>
            </a:r>
            <a:r>
              <a:rPr lang="en-US" sz="1800" i="1" baseline="-25000">
                <a:latin typeface="Franklin Gothic Medium" pitchFamily="34" charset="0"/>
              </a:rPr>
              <a:t>n</a:t>
            </a:r>
          </a:p>
        </p:txBody>
      </p:sp>
      <p:sp>
        <p:nvSpPr>
          <p:cNvPr id="310314" name="Text Box 42"/>
          <p:cNvSpPr txBox="1">
            <a:spLocks noChangeArrowheads="1"/>
          </p:cNvSpPr>
          <p:nvPr/>
        </p:nvSpPr>
        <p:spPr bwMode="auto">
          <a:xfrm>
            <a:off x="2362200" y="1524000"/>
            <a:ext cx="1095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i="1">
                <a:latin typeface="Franklin Gothic Medium" pitchFamily="34" charset="0"/>
              </a:rPr>
              <a:t>Q</a:t>
            </a:r>
            <a:r>
              <a:rPr lang="en-US" sz="1800" i="1" baseline="-25000">
                <a:latin typeface="Franklin Gothic Medium" pitchFamily="34" charset="0"/>
              </a:rPr>
              <a:t>n+1</a:t>
            </a:r>
            <a:r>
              <a:rPr lang="en-US" sz="1800" i="1">
                <a:latin typeface="Franklin Gothic Medium" pitchFamily="34" charset="0"/>
              </a:rPr>
              <a:t>(s</a:t>
            </a:r>
            <a:r>
              <a:rPr lang="en-US" sz="1800" i="1" baseline="-25000">
                <a:latin typeface="Franklin Gothic Medium" pitchFamily="34" charset="0"/>
              </a:rPr>
              <a:t>0</a:t>
            </a:r>
            <a:r>
              <a:rPr lang="en-US" sz="1800" i="1">
                <a:latin typeface="Franklin Gothic Medium" pitchFamily="34" charset="0"/>
              </a:rPr>
              <a:t>,a)</a:t>
            </a:r>
            <a:endParaRPr lang="en-US" sz="1800" i="1" baseline="-25000">
              <a:latin typeface="Franklin Gothic Medium" pitchFamily="34" charset="0"/>
            </a:endParaRPr>
          </a:p>
        </p:txBody>
      </p:sp>
      <p:sp>
        <p:nvSpPr>
          <p:cNvPr id="310315" name="Text Box 43"/>
          <p:cNvSpPr txBox="1">
            <a:spLocks noChangeArrowheads="1"/>
          </p:cNvSpPr>
          <p:nvPr/>
        </p:nvSpPr>
        <p:spPr bwMode="auto">
          <a:xfrm>
            <a:off x="685800" y="3429000"/>
            <a:ext cx="903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i="1">
                <a:latin typeface="Franklin Gothic Medium" pitchFamily="34" charset="0"/>
              </a:rPr>
              <a:t>V</a:t>
            </a:r>
            <a:r>
              <a:rPr lang="en-US" sz="1800" i="1" baseline="-25000">
                <a:latin typeface="Franklin Gothic Medium" pitchFamily="34" charset="0"/>
              </a:rPr>
              <a:t>n+1</a:t>
            </a:r>
            <a:r>
              <a:rPr lang="en-US" sz="1800" i="1">
                <a:latin typeface="Franklin Gothic Medium" pitchFamily="34" charset="0"/>
              </a:rPr>
              <a:t>(s</a:t>
            </a:r>
            <a:r>
              <a:rPr lang="en-US" sz="1800" i="1" baseline="-25000">
                <a:latin typeface="Franklin Gothic Medium" pitchFamily="34" charset="0"/>
              </a:rPr>
              <a:t>0</a:t>
            </a:r>
            <a:r>
              <a:rPr lang="en-US" sz="1800" i="1">
                <a:latin typeface="Franklin Gothic Medium" pitchFamily="34" charset="0"/>
              </a:rPr>
              <a:t>)</a:t>
            </a:r>
            <a:endParaRPr lang="en-US" sz="1800" i="1" baseline="-25000">
              <a:latin typeface="Franklin Gothic Medium" pitchFamily="34" charset="0"/>
            </a:endParaRPr>
          </a:p>
        </p:txBody>
      </p:sp>
      <p:cxnSp>
        <p:nvCxnSpPr>
          <p:cNvPr id="310316" name="AutoShape 44"/>
          <p:cNvCxnSpPr>
            <a:cxnSpLocks noChangeShapeType="1"/>
            <a:stCxn id="33845" idx="0"/>
            <a:endCxn id="310315" idx="0"/>
          </p:cNvCxnSpPr>
          <p:nvPr/>
        </p:nvCxnSpPr>
        <p:spPr bwMode="auto">
          <a:xfrm rot="-5400000" flipH="1" flipV="1">
            <a:off x="1349375" y="1844675"/>
            <a:ext cx="1371600" cy="1797050"/>
          </a:xfrm>
          <a:prstGeom prst="curvedConnector3">
            <a:avLst>
              <a:gd name="adj1" fmla="val -16667"/>
            </a:avLst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10318" name="Text Box 46"/>
          <p:cNvSpPr txBox="1">
            <a:spLocks noChangeArrowheads="1"/>
          </p:cNvSpPr>
          <p:nvPr/>
        </p:nvSpPr>
        <p:spPr bwMode="auto">
          <a:xfrm>
            <a:off x="457200" y="1981200"/>
            <a:ext cx="12049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i="1">
                <a:latin typeface="Franklin Gothic Medium" pitchFamily="34" charset="0"/>
              </a:rPr>
              <a:t>a</a:t>
            </a:r>
            <a:r>
              <a:rPr lang="en-US" sz="1800" i="1" baseline="-25000">
                <a:latin typeface="Franklin Gothic Medium" pitchFamily="34" charset="0"/>
              </a:rPr>
              <a:t>greedy</a:t>
            </a:r>
            <a:r>
              <a:rPr lang="en-US" sz="1800" i="1">
                <a:latin typeface="Franklin Gothic Medium" pitchFamily="34" charset="0"/>
              </a:rPr>
              <a:t> = a</a:t>
            </a:r>
            <a:r>
              <a:rPr lang="en-US" sz="1800" i="1" baseline="-25000">
                <a:latin typeface="Franklin Gothic Medium" pitchFamily="34" charset="0"/>
              </a:rPr>
              <a:t>2</a:t>
            </a:r>
          </a:p>
        </p:txBody>
      </p:sp>
      <p:sp>
        <p:nvSpPr>
          <p:cNvPr id="33830" name="Rectangle 5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RTDP Trial</a:t>
            </a:r>
          </a:p>
        </p:txBody>
      </p:sp>
      <p:pic>
        <p:nvPicPr>
          <p:cNvPr id="310319" name="Picture 47" descr="uxtebtat[1]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86138" y="2036763"/>
            <a:ext cx="2371725" cy="3470275"/>
          </a:xfrm>
          <a:noFill/>
        </p:spPr>
      </p:pic>
      <p:sp>
        <p:nvSpPr>
          <p:cNvPr id="310320" name="Oval 48"/>
          <p:cNvSpPr>
            <a:spLocks noChangeArrowheads="1"/>
          </p:cNvSpPr>
          <p:nvPr/>
        </p:nvSpPr>
        <p:spPr bwMode="auto">
          <a:xfrm>
            <a:off x="6400800" y="2819400"/>
            <a:ext cx="457200" cy="457200"/>
          </a:xfrm>
          <a:prstGeom prst="ellipse">
            <a:avLst/>
          </a:prstGeom>
          <a:solidFill>
            <a:schemeClr val="accent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0321" name="Oval 49"/>
          <p:cNvSpPr>
            <a:spLocks noChangeArrowheads="1"/>
          </p:cNvSpPr>
          <p:nvPr/>
        </p:nvSpPr>
        <p:spPr bwMode="auto">
          <a:xfrm>
            <a:off x="7162800" y="2819400"/>
            <a:ext cx="457200" cy="457200"/>
          </a:xfrm>
          <a:prstGeom prst="ellipse">
            <a:avLst/>
          </a:prstGeom>
          <a:solidFill>
            <a:schemeClr val="accent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0322" name="Oval 50"/>
          <p:cNvSpPr>
            <a:spLocks noChangeArrowheads="1"/>
          </p:cNvSpPr>
          <p:nvPr/>
        </p:nvSpPr>
        <p:spPr bwMode="auto">
          <a:xfrm>
            <a:off x="8077200" y="2819400"/>
            <a:ext cx="457200" cy="457200"/>
          </a:xfrm>
          <a:prstGeom prst="ellipse">
            <a:avLst/>
          </a:prstGeom>
          <a:solidFill>
            <a:schemeClr val="accent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n-US" sz="1800" i="1">
              <a:latin typeface="Franklin Gothic Medium" pitchFamily="34" charset="0"/>
            </a:endParaRPr>
          </a:p>
        </p:txBody>
      </p:sp>
      <p:sp>
        <p:nvSpPr>
          <p:cNvPr id="310323" name="Line 51"/>
          <p:cNvSpPr>
            <a:spLocks noChangeShapeType="1"/>
          </p:cNvSpPr>
          <p:nvPr/>
        </p:nvSpPr>
        <p:spPr bwMode="auto">
          <a:xfrm flipV="1">
            <a:off x="6858000" y="30480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10324" name="Line 52"/>
          <p:cNvSpPr>
            <a:spLocks noChangeShapeType="1"/>
          </p:cNvSpPr>
          <p:nvPr/>
        </p:nvSpPr>
        <p:spPr bwMode="auto">
          <a:xfrm>
            <a:off x="7620000" y="30480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0325" name="Line 53"/>
          <p:cNvSpPr>
            <a:spLocks noChangeShapeType="1"/>
          </p:cNvSpPr>
          <p:nvPr/>
        </p:nvSpPr>
        <p:spPr bwMode="auto">
          <a:xfrm>
            <a:off x="5943600" y="30480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0326" name="Text Box 54"/>
          <p:cNvSpPr txBox="1">
            <a:spLocks noChangeArrowheads="1"/>
          </p:cNvSpPr>
          <p:nvPr/>
        </p:nvSpPr>
        <p:spPr bwMode="auto">
          <a:xfrm>
            <a:off x="8077200" y="2895600"/>
            <a:ext cx="4333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000" i="1">
                <a:latin typeface="Franklin Gothic Medium" pitchFamily="34" charset="0"/>
              </a:rPr>
              <a:t>Goal</a:t>
            </a:r>
          </a:p>
        </p:txBody>
      </p:sp>
      <p:sp>
        <p:nvSpPr>
          <p:cNvPr id="310327" name="Text Box 55"/>
          <p:cNvSpPr txBox="1">
            <a:spLocks noChangeArrowheads="1"/>
          </p:cNvSpPr>
          <p:nvPr/>
        </p:nvSpPr>
        <p:spPr bwMode="auto">
          <a:xfrm>
            <a:off x="1981200" y="2757488"/>
            <a:ext cx="3952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i="1">
                <a:latin typeface="Franklin Gothic Medium" pitchFamily="34" charset="0"/>
              </a:rPr>
              <a:t>a</a:t>
            </a:r>
            <a:r>
              <a:rPr lang="en-US" sz="1800" i="1" baseline="-25000">
                <a:latin typeface="Franklin Gothic Medium" pitchFamily="34" charset="0"/>
              </a:rPr>
              <a:t>1</a:t>
            </a:r>
          </a:p>
        </p:txBody>
      </p:sp>
      <p:sp>
        <p:nvSpPr>
          <p:cNvPr id="33840" name="Text Box 56"/>
          <p:cNvSpPr txBox="1">
            <a:spLocks noChangeArrowheads="1"/>
          </p:cNvSpPr>
          <p:nvPr/>
        </p:nvSpPr>
        <p:spPr bwMode="auto">
          <a:xfrm>
            <a:off x="2043113" y="3214688"/>
            <a:ext cx="3952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i="1">
                <a:latin typeface="Franklin Gothic Medium" pitchFamily="34" charset="0"/>
              </a:rPr>
              <a:t>a</a:t>
            </a:r>
            <a:r>
              <a:rPr lang="en-US" sz="1800" i="1" baseline="-25000">
                <a:latin typeface="Franklin Gothic Medium" pitchFamily="34" charset="0"/>
              </a:rPr>
              <a:t>2</a:t>
            </a:r>
          </a:p>
        </p:txBody>
      </p:sp>
      <p:sp>
        <p:nvSpPr>
          <p:cNvPr id="310329" name="Text Box 57"/>
          <p:cNvSpPr txBox="1">
            <a:spLocks noChangeArrowheads="1"/>
          </p:cNvSpPr>
          <p:nvPr/>
        </p:nvSpPr>
        <p:spPr bwMode="auto">
          <a:xfrm>
            <a:off x="1981200" y="3824288"/>
            <a:ext cx="3952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i="1">
                <a:latin typeface="Franklin Gothic Medium" pitchFamily="34" charset="0"/>
              </a:rPr>
              <a:t>a</a:t>
            </a:r>
            <a:r>
              <a:rPr lang="en-US" sz="1800" i="1" baseline="-25000">
                <a:latin typeface="Franklin Gothic Medium" pitchFamily="34" charset="0"/>
              </a:rPr>
              <a:t>3</a:t>
            </a:r>
          </a:p>
        </p:txBody>
      </p:sp>
      <p:sp>
        <p:nvSpPr>
          <p:cNvPr id="310336" name="Rectangle 64"/>
          <p:cNvSpPr>
            <a:spLocks noChangeArrowheads="1"/>
          </p:cNvSpPr>
          <p:nvPr/>
        </p:nvSpPr>
        <p:spPr bwMode="auto">
          <a:xfrm>
            <a:off x="2743200" y="4167188"/>
            <a:ext cx="381000" cy="404812"/>
          </a:xfrm>
          <a:prstGeom prst="rect">
            <a:avLst/>
          </a:prstGeom>
          <a:solidFill>
            <a:srgbClr val="FF66CC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1800" i="1">
                <a:latin typeface="Franklin Gothic Medium" pitchFamily="34" charset="0"/>
              </a:rPr>
              <a:t>?</a:t>
            </a:r>
            <a:endParaRPr lang="en-US" sz="1800" i="1" baseline="-25000">
              <a:latin typeface="Franklin Gothic Medium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3102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310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3102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3102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310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310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310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310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3103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3103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3103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3103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3103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3103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3103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310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310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310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310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310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310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310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310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310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3102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9" dur="500"/>
                                        <p:tgtEl>
                                          <p:spTgt spid="3103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2" dur="500"/>
                                        <p:tgtEl>
                                          <p:spTgt spid="310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5" dur="500"/>
                                        <p:tgtEl>
                                          <p:spTgt spid="310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8" dur="500"/>
                                        <p:tgtEl>
                                          <p:spTgt spid="310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1" dur="500"/>
                                        <p:tgtEl>
                                          <p:spTgt spid="310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78" grpId="0" animBg="1"/>
      <p:bldP spid="310280" grpId="0" animBg="1"/>
      <p:bldP spid="310281" grpId="0" animBg="1"/>
      <p:bldP spid="310282" grpId="0" animBg="1"/>
      <p:bldP spid="310283" grpId="0" animBg="1"/>
      <p:bldP spid="310284" grpId="0" animBg="1"/>
      <p:bldP spid="310286" grpId="0" animBg="1"/>
      <p:bldP spid="310287" grpId="0" animBg="1"/>
      <p:bldP spid="310288" grpId="0" animBg="1"/>
      <p:bldP spid="310289" grpId="0" animBg="1"/>
      <p:bldP spid="310290" grpId="0" animBg="1"/>
      <p:bldP spid="310292" grpId="0" animBg="1"/>
      <p:bldP spid="310293" grpId="0" animBg="1"/>
      <p:bldP spid="310294" grpId="0" animBg="1"/>
      <p:bldP spid="310295" grpId="0" animBg="1"/>
      <p:bldP spid="310296" grpId="0" animBg="1"/>
      <p:bldP spid="310297" grpId="0" animBg="1"/>
      <p:bldP spid="310299" grpId="0" animBg="1"/>
      <p:bldP spid="310307" grpId="0"/>
      <p:bldP spid="310308" grpId="0"/>
      <p:bldP spid="310309" grpId="0"/>
      <p:bldP spid="310310" grpId="0"/>
      <p:bldP spid="310311" grpId="0"/>
      <p:bldP spid="310312" grpId="0"/>
      <p:bldP spid="310313" grpId="0"/>
      <p:bldP spid="310314" grpId="0"/>
      <p:bldP spid="310315" grpId="0"/>
      <p:bldP spid="310318" grpId="0"/>
      <p:bldP spid="310318" grpId="1"/>
      <p:bldP spid="310320" grpId="0" animBg="1"/>
      <p:bldP spid="310321" grpId="0" animBg="1"/>
      <p:bldP spid="310322" grpId="0" animBg="1"/>
      <p:bldP spid="310323" grpId="0" animBg="1"/>
      <p:bldP spid="310324" grpId="0" animBg="1"/>
      <p:bldP spid="310325" grpId="0" animBg="1"/>
      <p:bldP spid="310326" grpId="0"/>
      <p:bldP spid="310327" grpId="0"/>
      <p:bldP spid="310329" grpId="0"/>
      <p:bldP spid="31033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Comments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US" smtClean="0">
                <a:solidFill>
                  <a:schemeClr val="accent2"/>
                </a:solidFill>
              </a:rPr>
              <a:t>Properties</a:t>
            </a:r>
          </a:p>
          <a:p>
            <a:pPr lvl="1" eaLnBrk="1" hangingPunct="1"/>
            <a:r>
              <a:rPr lang="en-US" smtClean="0"/>
              <a:t>if all states are visited infinitely often then V</a:t>
            </a:r>
            <a:r>
              <a:rPr lang="en-US" baseline="-25000" smtClean="0"/>
              <a:t>n</a:t>
            </a:r>
            <a:r>
              <a:rPr lang="en-US" smtClean="0"/>
              <a:t> </a:t>
            </a:r>
            <a:r>
              <a:rPr lang="en-US" sz="2300" b="1" smtClean="0"/>
              <a:t>→</a:t>
            </a:r>
            <a:r>
              <a:rPr lang="en-US" smtClean="0"/>
              <a:t> V*</a:t>
            </a:r>
          </a:p>
          <a:p>
            <a:pPr eaLnBrk="1" hangingPunct="1">
              <a:buFont typeface="Arial" charset="0"/>
              <a:buChar char="•"/>
            </a:pPr>
            <a:endParaRPr lang="en-US" smtClean="0"/>
          </a:p>
          <a:p>
            <a:pPr eaLnBrk="1" hangingPunct="1">
              <a:buFont typeface="Arial" charset="0"/>
              <a:buChar char="•"/>
            </a:pPr>
            <a:r>
              <a:rPr lang="en-US" smtClean="0">
                <a:solidFill>
                  <a:schemeClr val="accent2"/>
                </a:solidFill>
              </a:rPr>
              <a:t>Advantages</a:t>
            </a:r>
            <a:endParaRPr lang="en-US" smtClean="0"/>
          </a:p>
          <a:p>
            <a:pPr lvl="1" eaLnBrk="1" hangingPunct="1"/>
            <a:r>
              <a:rPr lang="en-US" smtClean="0"/>
              <a:t>Anytime: more probable states explored quickly</a:t>
            </a:r>
          </a:p>
          <a:p>
            <a:pPr eaLnBrk="1" hangingPunct="1">
              <a:buFont typeface="Arial" charset="0"/>
              <a:buChar char="•"/>
            </a:pPr>
            <a:endParaRPr lang="en-US" smtClean="0"/>
          </a:p>
          <a:p>
            <a:pPr eaLnBrk="1" hangingPunct="1">
              <a:buFont typeface="Arial" charset="0"/>
              <a:buChar char="•"/>
            </a:pPr>
            <a:r>
              <a:rPr lang="en-US" smtClean="0">
                <a:solidFill>
                  <a:schemeClr val="accent2"/>
                </a:solidFill>
              </a:rPr>
              <a:t>Disadvantages</a:t>
            </a:r>
          </a:p>
          <a:p>
            <a:pPr lvl="1" eaLnBrk="1" hangingPunct="1"/>
            <a:r>
              <a:rPr lang="en-US" smtClean="0"/>
              <a:t>complete convergence can be slow!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  <a:ln/>
        </p:spPr>
        <p:txBody>
          <a:bodyPr rIns="132080"/>
          <a:lstStyle/>
          <a:p>
            <a:r>
              <a:rPr lang="en-US" dirty="0"/>
              <a:t>High-Low as an MDP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229600" cy="5410200"/>
          </a:xfrm>
          <a:ln/>
        </p:spPr>
        <p:txBody>
          <a:bodyPr rIns="132080"/>
          <a:lstStyle/>
          <a:p>
            <a:pPr>
              <a:lnSpc>
                <a:spcPct val="80000"/>
              </a:lnSpc>
            </a:pPr>
            <a:r>
              <a:rPr lang="en-US" sz="2400" dirty="0"/>
              <a:t>States: </a:t>
            </a:r>
            <a:endParaRPr lang="en-US" sz="2400" dirty="0" smtClean="0"/>
          </a:p>
          <a:p>
            <a:pPr lvl="1">
              <a:lnSpc>
                <a:spcPct val="80000"/>
              </a:lnSpc>
            </a:pPr>
            <a:r>
              <a:rPr lang="en-US" sz="2000" dirty="0" smtClean="0"/>
              <a:t>2</a:t>
            </a:r>
            <a:r>
              <a:rPr lang="en-US" sz="2000" dirty="0"/>
              <a:t>, 3, 4, done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Actions: </a:t>
            </a:r>
            <a:endParaRPr lang="en-US" sz="2400" dirty="0" smtClean="0"/>
          </a:p>
          <a:p>
            <a:pPr lvl="1">
              <a:lnSpc>
                <a:spcPct val="80000"/>
              </a:lnSpc>
            </a:pPr>
            <a:r>
              <a:rPr lang="en-US" sz="2000" dirty="0" smtClean="0"/>
              <a:t>High</a:t>
            </a:r>
            <a:r>
              <a:rPr lang="en-US" sz="2000" dirty="0"/>
              <a:t>, Low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Model: T(s, a, s’):</a:t>
            </a:r>
          </a:p>
          <a:p>
            <a:pPr marL="782638" lvl="1">
              <a:lnSpc>
                <a:spcPct val="80000"/>
              </a:lnSpc>
            </a:pPr>
            <a:r>
              <a:rPr lang="en-US" sz="2000" dirty="0"/>
              <a:t>P(s’=4 | 4, Low) = </a:t>
            </a:r>
            <a:r>
              <a:rPr lang="en-US" sz="2000" dirty="0" smtClean="0"/>
              <a:t> </a:t>
            </a:r>
            <a:endParaRPr lang="en-US" sz="2000" dirty="0"/>
          </a:p>
          <a:p>
            <a:pPr marL="782638" lvl="1">
              <a:lnSpc>
                <a:spcPct val="80000"/>
              </a:lnSpc>
            </a:pPr>
            <a:r>
              <a:rPr lang="en-US" sz="2000" dirty="0"/>
              <a:t>P(s’=3 | 4, Low) = </a:t>
            </a:r>
          </a:p>
          <a:p>
            <a:pPr marL="782638" lvl="1">
              <a:lnSpc>
                <a:spcPct val="80000"/>
              </a:lnSpc>
            </a:pPr>
            <a:r>
              <a:rPr lang="en-US" sz="2000" dirty="0"/>
              <a:t>P(s’=2 | 4, Low) = </a:t>
            </a:r>
          </a:p>
          <a:p>
            <a:pPr marL="782638" lvl="1">
              <a:lnSpc>
                <a:spcPct val="80000"/>
              </a:lnSpc>
            </a:pPr>
            <a:r>
              <a:rPr lang="en-US" sz="2000" dirty="0"/>
              <a:t>P(s’=done | 4, Low) = 0</a:t>
            </a:r>
          </a:p>
          <a:p>
            <a:pPr marL="782638" lvl="1">
              <a:lnSpc>
                <a:spcPct val="80000"/>
              </a:lnSpc>
            </a:pPr>
            <a:r>
              <a:rPr lang="en-US" sz="2000" dirty="0"/>
              <a:t>P(s’=4 | 4, High) = 1/4 </a:t>
            </a:r>
          </a:p>
          <a:p>
            <a:pPr marL="782638" lvl="1">
              <a:lnSpc>
                <a:spcPct val="80000"/>
              </a:lnSpc>
            </a:pPr>
            <a:r>
              <a:rPr lang="en-US" sz="2000" dirty="0"/>
              <a:t>P(s’=3 | 4, High) = 0</a:t>
            </a:r>
          </a:p>
          <a:p>
            <a:pPr marL="782638" lvl="1">
              <a:lnSpc>
                <a:spcPct val="80000"/>
              </a:lnSpc>
            </a:pPr>
            <a:r>
              <a:rPr lang="en-US" sz="2000" dirty="0"/>
              <a:t>P(s’=2 | 4, High) = 0</a:t>
            </a:r>
          </a:p>
          <a:p>
            <a:pPr marL="782638" lvl="1">
              <a:lnSpc>
                <a:spcPct val="80000"/>
              </a:lnSpc>
            </a:pPr>
            <a:r>
              <a:rPr lang="en-US" sz="2000" dirty="0"/>
              <a:t>P(s’=done | 4, High) = 3/4</a:t>
            </a:r>
          </a:p>
          <a:p>
            <a:pPr marL="782638" lvl="1">
              <a:lnSpc>
                <a:spcPct val="80000"/>
              </a:lnSpc>
            </a:pPr>
            <a:r>
              <a:rPr lang="en-US" sz="2000" dirty="0"/>
              <a:t>…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Rewards: R(s, a, s’):</a:t>
            </a:r>
          </a:p>
          <a:p>
            <a:pPr marL="782638" lvl="1">
              <a:lnSpc>
                <a:spcPct val="80000"/>
              </a:lnSpc>
            </a:pPr>
            <a:r>
              <a:rPr lang="en-US" sz="2000" dirty="0"/>
              <a:t>Number shown on s’ if </a:t>
            </a:r>
            <a:r>
              <a:rPr lang="en-US" sz="2000" dirty="0" smtClean="0"/>
              <a:t> s’&lt;s </a:t>
            </a:r>
            <a:r>
              <a:rPr lang="en-US" sz="2000" dirty="0" smtClean="0">
                <a:sym typeface="Symbol"/>
              </a:rPr>
              <a:t> a=“high” …</a:t>
            </a:r>
            <a:endParaRPr lang="en-US" sz="2000" dirty="0"/>
          </a:p>
          <a:p>
            <a:pPr marL="782638" lvl="1">
              <a:lnSpc>
                <a:spcPct val="80000"/>
              </a:lnSpc>
            </a:pPr>
            <a:r>
              <a:rPr lang="en-US" sz="2000" dirty="0"/>
              <a:t>0 otherwise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Start: 3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5715000" y="1295400"/>
            <a:ext cx="2740025" cy="2668588"/>
            <a:chOff x="5640388" y="1676400"/>
            <a:chExt cx="2967037" cy="2897188"/>
          </a:xfrm>
        </p:grpSpPr>
        <p:grpSp>
          <p:nvGrpSpPr>
            <p:cNvPr id="2" name="Group 6"/>
            <p:cNvGrpSpPr>
              <a:grpSpLocks/>
            </p:cNvGrpSpPr>
            <p:nvPr/>
          </p:nvGrpSpPr>
          <p:grpSpPr bwMode="auto">
            <a:xfrm rot="899999">
              <a:off x="6861175" y="2897188"/>
              <a:ext cx="1219200" cy="1676400"/>
              <a:chOff x="0" y="0"/>
              <a:chExt cx="768" cy="1056"/>
            </a:xfrm>
          </p:grpSpPr>
          <p:sp>
            <p:nvSpPr>
              <p:cNvPr id="17412" name="Rectangle 4"/>
              <p:cNvSpPr>
                <a:spLocks/>
              </p:cNvSpPr>
              <p:nvPr/>
            </p:nvSpPr>
            <p:spPr bwMode="auto">
              <a:xfrm>
                <a:off x="0" y="0"/>
                <a:ext cx="768" cy="1056"/>
              </a:xfrm>
              <a:prstGeom prst="rect">
                <a:avLst/>
              </a:prstGeom>
              <a:solidFill>
                <a:schemeClr val="accent1"/>
              </a:solidFill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7413" name="Rectangle 5"/>
              <p:cNvSpPr>
                <a:spLocks/>
              </p:cNvSpPr>
              <p:nvPr/>
            </p:nvSpPr>
            <p:spPr bwMode="auto">
              <a:xfrm>
                <a:off x="237" y="299"/>
                <a:ext cx="293" cy="4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40639" bIns="0" anchor="ctr">
                <a:spAutoFit/>
              </a:bodyPr>
              <a:lstStyle/>
              <a:p>
                <a:pPr marL="39688" algn="ctr"/>
                <a:r>
                  <a:rPr lang="en-US" sz="4400">
                    <a:solidFill>
                      <a:schemeClr val="tx1"/>
                    </a:solidFill>
                    <a:cs typeface="Arial" charset="0"/>
                  </a:rPr>
                  <a:t>2</a:t>
                </a:r>
              </a:p>
            </p:txBody>
          </p:sp>
        </p:grpSp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6400800" y="1676400"/>
              <a:ext cx="1219200" cy="1676400"/>
              <a:chOff x="0" y="0"/>
              <a:chExt cx="768" cy="1056"/>
            </a:xfrm>
          </p:grpSpPr>
          <p:sp>
            <p:nvSpPr>
              <p:cNvPr id="17415" name="Rectangle 7"/>
              <p:cNvSpPr>
                <a:spLocks/>
              </p:cNvSpPr>
              <p:nvPr/>
            </p:nvSpPr>
            <p:spPr bwMode="auto">
              <a:xfrm>
                <a:off x="0" y="0"/>
                <a:ext cx="768" cy="1056"/>
              </a:xfrm>
              <a:prstGeom prst="rect">
                <a:avLst/>
              </a:prstGeom>
              <a:solidFill>
                <a:schemeClr val="accent1"/>
              </a:solidFill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7416" name="Rectangle 8"/>
              <p:cNvSpPr>
                <a:spLocks/>
              </p:cNvSpPr>
              <p:nvPr/>
            </p:nvSpPr>
            <p:spPr bwMode="auto">
              <a:xfrm>
                <a:off x="237" y="300"/>
                <a:ext cx="293" cy="4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40639" bIns="0" anchor="ctr">
                <a:spAutoFit/>
              </a:bodyPr>
              <a:lstStyle/>
              <a:p>
                <a:pPr marL="39688" algn="ctr"/>
                <a:r>
                  <a:rPr lang="en-US" sz="4400">
                    <a:solidFill>
                      <a:schemeClr val="tx1"/>
                    </a:solidFill>
                    <a:cs typeface="Arial" charset="0"/>
                  </a:rPr>
                  <a:t>3</a:t>
                </a:r>
              </a:p>
            </p:txBody>
          </p:sp>
        </p:grpSp>
        <p:grpSp>
          <p:nvGrpSpPr>
            <p:cNvPr id="4" name="Group 12"/>
            <p:cNvGrpSpPr>
              <a:grpSpLocks/>
            </p:cNvGrpSpPr>
            <p:nvPr/>
          </p:nvGrpSpPr>
          <p:grpSpPr bwMode="auto">
            <a:xfrm rot="-1019999">
              <a:off x="5640388" y="2211388"/>
              <a:ext cx="1219200" cy="1676400"/>
              <a:chOff x="0" y="0"/>
              <a:chExt cx="768" cy="1056"/>
            </a:xfrm>
          </p:grpSpPr>
          <p:sp>
            <p:nvSpPr>
              <p:cNvPr id="17418" name="Rectangle 10"/>
              <p:cNvSpPr>
                <a:spLocks/>
              </p:cNvSpPr>
              <p:nvPr/>
            </p:nvSpPr>
            <p:spPr bwMode="auto">
              <a:xfrm>
                <a:off x="0" y="0"/>
                <a:ext cx="768" cy="1056"/>
              </a:xfrm>
              <a:prstGeom prst="rect">
                <a:avLst/>
              </a:prstGeom>
              <a:solidFill>
                <a:schemeClr val="accent1"/>
              </a:solidFill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7419" name="Rectangle 11"/>
              <p:cNvSpPr>
                <a:spLocks/>
              </p:cNvSpPr>
              <p:nvPr/>
            </p:nvSpPr>
            <p:spPr bwMode="auto">
              <a:xfrm>
                <a:off x="237" y="300"/>
                <a:ext cx="293" cy="4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40639" bIns="0" anchor="ctr">
                <a:spAutoFit/>
              </a:bodyPr>
              <a:lstStyle/>
              <a:p>
                <a:pPr marL="39688" algn="ctr"/>
                <a:r>
                  <a:rPr lang="en-US" sz="4400">
                    <a:solidFill>
                      <a:schemeClr val="tx1"/>
                    </a:solidFill>
                    <a:cs typeface="Arial" charset="0"/>
                  </a:rPr>
                  <a:t>2</a:t>
                </a:r>
              </a:p>
            </p:txBody>
          </p:sp>
        </p:grpSp>
        <p:grpSp>
          <p:nvGrpSpPr>
            <p:cNvPr id="5" name="Group 15"/>
            <p:cNvGrpSpPr>
              <a:grpSpLocks/>
            </p:cNvGrpSpPr>
            <p:nvPr/>
          </p:nvGrpSpPr>
          <p:grpSpPr bwMode="auto">
            <a:xfrm rot="839999">
              <a:off x="7388225" y="1827213"/>
              <a:ext cx="1219200" cy="1676400"/>
              <a:chOff x="0" y="0"/>
              <a:chExt cx="768" cy="1056"/>
            </a:xfrm>
          </p:grpSpPr>
          <p:sp>
            <p:nvSpPr>
              <p:cNvPr id="17421" name="Rectangle 13"/>
              <p:cNvSpPr>
                <a:spLocks/>
              </p:cNvSpPr>
              <p:nvPr/>
            </p:nvSpPr>
            <p:spPr bwMode="auto">
              <a:xfrm>
                <a:off x="0" y="0"/>
                <a:ext cx="768" cy="1056"/>
              </a:xfrm>
              <a:prstGeom prst="rect">
                <a:avLst/>
              </a:prstGeom>
              <a:solidFill>
                <a:schemeClr val="accent1"/>
              </a:solidFill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7422" name="Rectangle 14"/>
              <p:cNvSpPr>
                <a:spLocks/>
              </p:cNvSpPr>
              <p:nvPr/>
            </p:nvSpPr>
            <p:spPr bwMode="auto">
              <a:xfrm>
                <a:off x="237" y="299"/>
                <a:ext cx="293" cy="4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40639" bIns="0" anchor="ctr">
                <a:spAutoFit/>
              </a:bodyPr>
              <a:lstStyle/>
              <a:p>
                <a:pPr marL="39688" algn="ctr"/>
                <a:r>
                  <a:rPr lang="en-US" sz="4400">
                    <a:solidFill>
                      <a:schemeClr val="tx1"/>
                    </a:solidFill>
                    <a:cs typeface="Arial" charset="0"/>
                  </a:rPr>
                  <a:t>4</a:t>
                </a:r>
              </a:p>
            </p:txBody>
          </p:sp>
        </p:grpSp>
      </p:grpSp>
      <p:sp>
        <p:nvSpPr>
          <p:cNvPr id="17" name="TextBox 16"/>
          <p:cNvSpPr txBox="1"/>
          <p:nvPr/>
        </p:nvSpPr>
        <p:spPr>
          <a:xfrm>
            <a:off x="2885261" y="2819400"/>
            <a:ext cx="5437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1/4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95600" y="2514600"/>
            <a:ext cx="5437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1/4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95600" y="3124200"/>
            <a:ext cx="5437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1/2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91200" y="4648200"/>
            <a:ext cx="30171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So, what’s a policy?</a:t>
            </a:r>
            <a:endParaRPr lang="en-US" sz="2800" dirty="0" err="1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91200" y="5334000"/>
            <a:ext cx="3275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+mn-lt"/>
                <a:sym typeface="Symbol"/>
              </a:rPr>
              <a:t> : {2,3,4,D} </a:t>
            </a:r>
            <a:r>
              <a:rPr lang="en-US" sz="2800" dirty="0" smtClean="0">
                <a:solidFill>
                  <a:srgbClr val="FF0000"/>
                </a:solidFill>
                <a:latin typeface="+mn-lt"/>
                <a:sym typeface="Wingdings" pitchFamily="2" charset="2"/>
              </a:rPr>
              <a:t> {</a:t>
            </a:r>
            <a:r>
              <a:rPr lang="en-US" sz="2800" dirty="0" err="1" smtClean="0">
                <a:solidFill>
                  <a:srgbClr val="FF0000"/>
                </a:solidFill>
                <a:latin typeface="+mn-lt"/>
                <a:sym typeface="Wingdings" pitchFamily="2" charset="2"/>
              </a:rPr>
              <a:t>hi,lo</a:t>
            </a:r>
            <a:r>
              <a:rPr lang="en-US" sz="2800" dirty="0" smtClean="0">
                <a:solidFill>
                  <a:srgbClr val="FF0000"/>
                </a:solidFill>
                <a:latin typeface="+mn-lt"/>
                <a:sym typeface="Wingdings" pitchFamily="2" charset="2"/>
              </a:rPr>
              <a:t>}</a:t>
            </a:r>
            <a:endParaRPr lang="en-US" sz="2800" dirty="0" smtClean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29766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Bellman Equations for </a:t>
            </a:r>
            <a:r>
              <a:rPr lang="en-US" dirty="0" smtClean="0"/>
              <a:t>MDPs</a:t>
            </a:r>
            <a:endParaRPr lang="en-US" baseline="-25000" dirty="0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US" sz="2800" dirty="0" smtClean="0"/>
              <a:t>&lt;</a:t>
            </a:r>
            <a:r>
              <a:rPr lang="en-US" sz="2800" b="1" dirty="0" smtClean="0">
                <a:latin typeface="cmsy10" pitchFamily="34" charset="0"/>
              </a:rPr>
              <a:t>S</a:t>
            </a:r>
            <a:r>
              <a:rPr lang="en-US" sz="2800" dirty="0" smtClean="0"/>
              <a:t>, </a:t>
            </a:r>
            <a:r>
              <a:rPr lang="en-US" sz="2800" b="1" dirty="0" smtClean="0">
                <a:latin typeface="cmsy10" pitchFamily="34" charset="0"/>
              </a:rPr>
              <a:t>A</a:t>
            </a:r>
            <a:r>
              <a:rPr lang="en-US" sz="2800" dirty="0" smtClean="0"/>
              <a:t>, </a:t>
            </a:r>
            <a:r>
              <a:rPr lang="en-US" sz="2800" b="1" dirty="0" smtClean="0">
                <a:latin typeface="cmsy10" pitchFamily="34" charset="0"/>
              </a:rPr>
              <a:t>P</a:t>
            </a:r>
            <a:r>
              <a:rPr lang="en-US" sz="2800" dirty="0" smtClean="0"/>
              <a:t>r, </a:t>
            </a:r>
            <a:r>
              <a:rPr lang="en-US" sz="2800" b="1" dirty="0" smtClean="0">
                <a:latin typeface="cmsy10" pitchFamily="34" charset="0"/>
              </a:rPr>
              <a:t>R</a:t>
            </a:r>
            <a:r>
              <a:rPr lang="en-US" sz="2800" dirty="0" smtClean="0"/>
              <a:t>, s</a:t>
            </a:r>
            <a:r>
              <a:rPr lang="en-US" sz="2800" baseline="-25000" dirty="0" smtClean="0"/>
              <a:t>0, </a:t>
            </a:r>
            <a:r>
              <a:rPr lang="en-US" sz="2800" b="1" dirty="0" smtClean="0">
                <a:latin typeface="Symbol" pitchFamily="18" charset="2"/>
                <a:sym typeface="Symbol" pitchFamily="18" charset="2"/>
              </a:rPr>
              <a:t></a:t>
            </a:r>
            <a:r>
              <a:rPr lang="en-US" sz="2800" dirty="0" smtClean="0"/>
              <a:t>&gt;</a:t>
            </a:r>
          </a:p>
          <a:p>
            <a:pPr eaLnBrk="1" hangingPunct="1">
              <a:buFont typeface="Arial" charset="0"/>
              <a:buChar char="•"/>
            </a:pPr>
            <a:r>
              <a:rPr lang="en-US" sz="2800" dirty="0" smtClean="0"/>
              <a:t>Define </a:t>
            </a:r>
            <a:r>
              <a:rPr lang="en-US" sz="2800" b="1" dirty="0" smtClean="0">
                <a:solidFill>
                  <a:srgbClr val="FF3300"/>
                </a:solidFill>
              </a:rPr>
              <a:t>V*(s)</a:t>
            </a:r>
            <a:r>
              <a:rPr lang="en-US" sz="2800" dirty="0" smtClean="0"/>
              <a:t> {optimal </a:t>
            </a:r>
            <a:r>
              <a:rPr lang="en-US" sz="2800" b="1" dirty="0" smtClean="0">
                <a:solidFill>
                  <a:srgbClr val="FF3300"/>
                </a:solidFill>
              </a:rPr>
              <a:t>value</a:t>
            </a:r>
            <a:r>
              <a:rPr lang="en-US" sz="2800" dirty="0" smtClean="0"/>
              <a:t>} as the </a:t>
            </a:r>
            <a:r>
              <a:rPr lang="en-US" sz="2800" b="1" dirty="0" smtClean="0">
                <a:solidFill>
                  <a:srgbClr val="FF3300"/>
                </a:solidFill>
              </a:rPr>
              <a:t>maximum</a:t>
            </a:r>
            <a:r>
              <a:rPr lang="en-US" sz="2800" dirty="0" smtClean="0"/>
              <a:t> expected </a:t>
            </a:r>
            <a:r>
              <a:rPr lang="en-US" sz="2800" b="1" dirty="0" smtClean="0">
                <a:solidFill>
                  <a:srgbClr val="FF3300"/>
                </a:solidFill>
              </a:rPr>
              <a:t>discounted reward</a:t>
            </a:r>
            <a:r>
              <a:rPr lang="en-US" sz="2800" dirty="0" smtClean="0"/>
              <a:t> from this state.</a:t>
            </a:r>
          </a:p>
          <a:p>
            <a:pPr eaLnBrk="1" hangingPunct="1">
              <a:buFont typeface="Arial" charset="0"/>
              <a:buChar char="•"/>
            </a:pPr>
            <a:r>
              <a:rPr lang="en-US" sz="2800" dirty="0" smtClean="0"/>
              <a:t>V* should satisfy the following equation: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i="1" dirty="0" smtClean="0">
                <a:latin typeface="Franklin Gothic Medium" pitchFamily="34" charset="0"/>
              </a:rPr>
              <a:t>	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457200" y="3276600"/>
            <a:ext cx="8382000" cy="914400"/>
          </a:xfrm>
          <a:prstGeom prst="rect">
            <a:avLst/>
          </a:prstGeom>
          <a:solidFill>
            <a:srgbClr val="FF0000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15366" name="Picture 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352800"/>
            <a:ext cx="82296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3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4419600"/>
            <a:ext cx="29337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Bellman Equations for </a:t>
            </a:r>
            <a:r>
              <a:rPr lang="en-US" dirty="0" smtClean="0"/>
              <a:t>MDPs</a:t>
            </a:r>
            <a:endParaRPr lang="en-US" baseline="-25000" dirty="0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 i="1" dirty="0" smtClean="0">
                <a:latin typeface="Franklin Gothic Medium" pitchFamily="34" charset="0"/>
              </a:rPr>
              <a:t>	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457200" y="3276600"/>
            <a:ext cx="8382000" cy="914400"/>
          </a:xfrm>
          <a:prstGeom prst="rect">
            <a:avLst/>
          </a:prstGeom>
          <a:solidFill>
            <a:srgbClr val="FF0000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15366" name="Picture 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352800"/>
            <a:ext cx="82296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 bwMode="auto">
          <a:xfrm>
            <a:off x="3276600" y="3124200"/>
            <a:ext cx="5638800" cy="1219200"/>
          </a:xfrm>
          <a:prstGeom prst="roundRect">
            <a:avLst/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Microsoft Sans Serif" pitchFamily="34" charset="0"/>
              <a:sym typeface="Wingdings" pitchFamily="2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89328" y="1524000"/>
            <a:ext cx="1468672" cy="584775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+mn-lt"/>
              </a:rPr>
              <a:t>Q*(a, s)</a:t>
            </a:r>
            <a:endParaRPr lang="en-US" sz="3200" dirty="0" smtClean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10" name="Picture 4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181600"/>
            <a:ext cx="637032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rapezoid 14"/>
          <p:cNvSpPr/>
          <p:nvPr/>
        </p:nvSpPr>
        <p:spPr bwMode="auto">
          <a:xfrm>
            <a:off x="3505200" y="2133600"/>
            <a:ext cx="5181600" cy="990600"/>
          </a:xfrm>
          <a:prstGeom prst="trapezoid">
            <a:avLst>
              <a:gd name="adj" fmla="val 191356"/>
            </a:avLst>
          </a:prstGeom>
          <a:solidFill>
            <a:srgbClr val="7030A0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Microsoft Sans Serif" pitchFamily="34" charset="0"/>
              <a:sym typeface="Wingdings" pitchFamily="2" charset="2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positive cycles, does v* exist?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Bellman Backup (</a:t>
            </a:r>
            <a:r>
              <a:rPr lang="en-US" dirty="0" smtClean="0"/>
              <a:t>MDP)</a:t>
            </a:r>
            <a:endParaRPr lang="en-US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dirty="0" smtClean="0"/>
              <a:t>Given an estimate of V* function (say </a:t>
            </a:r>
            <a:r>
              <a:rPr lang="en-US" dirty="0" err="1" smtClean="0"/>
              <a:t>V</a:t>
            </a:r>
            <a:r>
              <a:rPr lang="en-US" b="1" baseline="-25000" dirty="0" err="1" smtClean="0"/>
              <a:t>n</a:t>
            </a:r>
            <a:r>
              <a:rPr lang="en-US" dirty="0" smtClean="0"/>
              <a:t>)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dirty="0" smtClean="0"/>
              <a:t>Backup </a:t>
            </a:r>
            <a:r>
              <a:rPr lang="en-US" dirty="0" err="1" smtClean="0"/>
              <a:t>V</a:t>
            </a:r>
            <a:r>
              <a:rPr lang="en-US" b="1" baseline="-25000" dirty="0" err="1" smtClean="0"/>
              <a:t>n</a:t>
            </a:r>
            <a:r>
              <a:rPr lang="en-US" dirty="0" smtClean="0"/>
              <a:t> function at state 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calculate a new estimate (V</a:t>
            </a:r>
            <a:r>
              <a:rPr lang="en-US" b="1" baseline="-25000" dirty="0" smtClean="0"/>
              <a:t>n+1</a:t>
            </a:r>
            <a:r>
              <a:rPr lang="en-US" dirty="0" smtClean="0"/>
              <a:t>) :</a:t>
            </a:r>
          </a:p>
          <a:p>
            <a:pPr lvl="1" eaLnBrk="1" hangingPunct="1">
              <a:lnSpc>
                <a:spcPct val="90000"/>
              </a:lnSpc>
            </a:pP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dirty="0" smtClean="0"/>
              <a:t>Q</a:t>
            </a:r>
            <a:r>
              <a:rPr lang="en-US" baseline="-25000" dirty="0" smtClean="0"/>
              <a:t>n+1</a:t>
            </a:r>
            <a:r>
              <a:rPr lang="en-US" dirty="0" smtClean="0"/>
              <a:t>(</a:t>
            </a:r>
            <a:r>
              <a:rPr lang="en-US" dirty="0" err="1" smtClean="0"/>
              <a:t>s,a</a:t>
            </a:r>
            <a:r>
              <a:rPr lang="en-US" dirty="0" smtClean="0"/>
              <a:t>) : value/cost of the strategy: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execute action a in s, execute </a:t>
            </a:r>
            <a:r>
              <a:rPr lang="en-US" b="1" dirty="0" smtClean="0">
                <a:latin typeface="Symbol" pitchFamily="18" charset="2"/>
                <a:sym typeface="Symbol" pitchFamily="18" charset="2"/>
              </a:rPr>
              <a:t></a:t>
            </a:r>
            <a:r>
              <a:rPr lang="en-US" baseline="-25000" dirty="0" smtClean="0">
                <a:sym typeface="Symbol" pitchFamily="18" charset="2"/>
              </a:rPr>
              <a:t>n</a:t>
            </a:r>
            <a:r>
              <a:rPr lang="en-US" dirty="0" smtClean="0"/>
              <a:t> subsequently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>
                <a:latin typeface="Garamond" pitchFamily="18" charset="0"/>
              </a:rPr>
              <a:t> </a:t>
            </a:r>
            <a:r>
              <a:rPr lang="en-US" b="1" dirty="0" smtClean="0">
                <a:latin typeface="Symbol" pitchFamily="18" charset="2"/>
                <a:sym typeface="Symbol" pitchFamily="18" charset="2"/>
              </a:rPr>
              <a:t></a:t>
            </a:r>
            <a:r>
              <a:rPr lang="en-US" baseline="-25000" dirty="0" smtClean="0">
                <a:sym typeface="Symbol" pitchFamily="18" charset="2"/>
              </a:rPr>
              <a:t>n</a:t>
            </a:r>
            <a:r>
              <a:rPr lang="en-US" dirty="0" smtClean="0"/>
              <a:t> = </a:t>
            </a:r>
            <a:r>
              <a:rPr lang="en-US" dirty="0" err="1" smtClean="0"/>
              <a:t>argmax</a:t>
            </a:r>
            <a:r>
              <a:rPr lang="en-US" baseline="-25000" dirty="0" err="1" smtClean="0"/>
              <a:t>a</a:t>
            </a:r>
            <a:r>
              <a:rPr lang="en-US" b="1" baseline="-25000" dirty="0" err="1" smtClean="0"/>
              <a:t>∈</a:t>
            </a:r>
            <a:r>
              <a:rPr lang="en-US" baseline="-25000" dirty="0" err="1" smtClean="0"/>
              <a:t>Ap</a:t>
            </a:r>
            <a:r>
              <a:rPr lang="en-US" baseline="-25000" dirty="0" smtClean="0"/>
              <a:t>(s)</a:t>
            </a:r>
            <a:r>
              <a:rPr lang="en-US" dirty="0" err="1" smtClean="0"/>
              <a:t>Q</a:t>
            </a:r>
            <a:r>
              <a:rPr lang="en-US" baseline="-25000" dirty="0" err="1" smtClean="0"/>
              <a:t>n</a:t>
            </a:r>
            <a:r>
              <a:rPr lang="en-US" dirty="0" smtClean="0"/>
              <a:t>(</a:t>
            </a:r>
            <a:r>
              <a:rPr lang="en-US" dirty="0" err="1" smtClean="0"/>
              <a:t>s,a</a:t>
            </a:r>
            <a:r>
              <a:rPr lang="en-US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533400" y="3048000"/>
            <a:ext cx="8077200" cy="1600200"/>
            <a:chOff x="336" y="1920"/>
            <a:chExt cx="5088" cy="1008"/>
          </a:xfrm>
          <a:solidFill>
            <a:srgbClr val="FF0000"/>
          </a:solidFill>
        </p:grpSpPr>
        <p:sp>
          <p:nvSpPr>
            <p:cNvPr id="16401" name="Rectangle 6"/>
            <p:cNvSpPr>
              <a:spLocks noChangeArrowheads="1"/>
            </p:cNvSpPr>
            <p:nvPr/>
          </p:nvSpPr>
          <p:spPr bwMode="auto">
            <a:xfrm>
              <a:off x="336" y="1920"/>
              <a:ext cx="5088" cy="1008"/>
            </a:xfrm>
            <a:prstGeom prst="rect">
              <a:avLst/>
            </a:prstGeom>
            <a:grpFill/>
            <a:ln w="381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pic>
          <p:nvPicPr>
            <p:cNvPr id="16402" name="Picture 16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1968"/>
              <a:ext cx="5021" cy="922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Rectangle 12"/>
          <p:cNvSpPr/>
          <p:nvPr/>
        </p:nvSpPr>
        <p:spPr>
          <a:xfrm>
            <a:off x="3733800" y="3962400"/>
            <a:ext cx="3048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914400" y="3895725"/>
            <a:ext cx="420688" cy="554038"/>
            <a:chOff x="914400" y="3896380"/>
            <a:chExt cx="420308" cy="553998"/>
          </a:xfrm>
        </p:grpSpPr>
        <p:sp>
          <p:nvSpPr>
            <p:cNvPr id="12" name="Rectangle 11"/>
            <p:cNvSpPr/>
            <p:nvPr/>
          </p:nvSpPr>
          <p:spPr>
            <a:xfrm>
              <a:off x="990531" y="3963050"/>
              <a:ext cx="228394" cy="3047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400" name="TextBox 15"/>
            <p:cNvSpPr txBox="1">
              <a:spLocks noChangeArrowheads="1"/>
            </p:cNvSpPr>
            <p:nvPr/>
          </p:nvSpPr>
          <p:spPr bwMode="auto">
            <a:xfrm>
              <a:off x="914400" y="3896380"/>
              <a:ext cx="420308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3000" i="1"/>
                <a:t>V</a:t>
              </a:r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5486400" y="3124200"/>
            <a:ext cx="488950" cy="523875"/>
            <a:chOff x="5486400" y="3124200"/>
            <a:chExt cx="489236" cy="523220"/>
          </a:xfrm>
        </p:grpSpPr>
        <p:sp>
          <p:nvSpPr>
            <p:cNvPr id="15" name="Rectangle 14"/>
            <p:cNvSpPr/>
            <p:nvPr/>
          </p:nvSpPr>
          <p:spPr>
            <a:xfrm>
              <a:off x="5638889" y="3200305"/>
              <a:ext cx="228734" cy="3044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398" name="TextBox 16"/>
            <p:cNvSpPr txBox="1">
              <a:spLocks noChangeArrowheads="1"/>
            </p:cNvSpPr>
            <p:nvPr/>
          </p:nvSpPr>
          <p:spPr bwMode="auto">
            <a:xfrm>
              <a:off x="5486400" y="3124200"/>
              <a:ext cx="48923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2800" b="1">
                  <a:latin typeface="cmsy10" pitchFamily="34" charset="0"/>
                </a:rPr>
                <a:t>R</a:t>
              </a:r>
              <a:endParaRPr lang="en-US" sz="2800" i="1"/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7391400" y="3048000"/>
            <a:ext cx="533400" cy="538163"/>
            <a:chOff x="7391400" y="3048000"/>
            <a:chExt cx="533400" cy="537865"/>
          </a:xfrm>
        </p:grpSpPr>
        <p:sp>
          <p:nvSpPr>
            <p:cNvPr id="14" name="Rectangle 13"/>
            <p:cNvSpPr/>
            <p:nvPr/>
          </p:nvSpPr>
          <p:spPr>
            <a:xfrm>
              <a:off x="7543800" y="3200316"/>
              <a:ext cx="228600" cy="3046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395" name="TextBox 10"/>
            <p:cNvSpPr txBox="1">
              <a:spLocks noChangeArrowheads="1"/>
            </p:cNvSpPr>
            <p:nvPr/>
          </p:nvSpPr>
          <p:spPr bwMode="auto">
            <a:xfrm>
              <a:off x="7520522" y="3048000"/>
              <a:ext cx="40427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2800" i="1"/>
                <a:t>V</a:t>
              </a:r>
            </a:p>
          </p:txBody>
        </p:sp>
        <p:sp>
          <p:nvSpPr>
            <p:cNvPr id="16396" name="Rectangle 17"/>
            <p:cNvSpPr>
              <a:spLocks noChangeArrowheads="1"/>
            </p:cNvSpPr>
            <p:nvPr/>
          </p:nvSpPr>
          <p:spPr bwMode="auto">
            <a:xfrm>
              <a:off x="7391400" y="3124200"/>
              <a:ext cx="31130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latin typeface="Symbol" pitchFamily="18" charset="2"/>
                  <a:sym typeface="Symbol" pitchFamily="18" charset="2"/>
                </a:rPr>
                <a:t></a:t>
              </a:r>
              <a:endParaRPr lang="en-US"/>
            </a:p>
          </p:txBody>
        </p:sp>
      </p:grpSp>
      <p:sp>
        <p:nvSpPr>
          <p:cNvPr id="16393" name="Rectangle 18"/>
          <p:cNvSpPr>
            <a:spLocks noChangeArrowheads="1"/>
          </p:cNvSpPr>
          <p:nvPr/>
        </p:nvSpPr>
        <p:spPr bwMode="auto">
          <a:xfrm>
            <a:off x="3657600" y="3867150"/>
            <a:ext cx="565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latin typeface="Arial" charset="0"/>
                <a:cs typeface="Arial" charset="0"/>
              </a:rPr>
              <a:t>ax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Oval 2"/>
          <p:cNvSpPr>
            <a:spLocks noChangeArrowheads="1"/>
          </p:cNvSpPr>
          <p:nvPr/>
        </p:nvSpPr>
        <p:spPr bwMode="auto">
          <a:xfrm>
            <a:off x="2667000" y="1371600"/>
            <a:ext cx="762000" cy="3962400"/>
          </a:xfrm>
          <a:prstGeom prst="ellipse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800">
              <a:latin typeface="+mn-lt"/>
            </a:endParaRPr>
          </a:p>
        </p:txBody>
      </p:sp>
      <p:sp>
        <p:nvSpPr>
          <p:cNvPr id="17411" name="Line 17"/>
          <p:cNvSpPr>
            <a:spLocks noChangeShapeType="1"/>
          </p:cNvSpPr>
          <p:nvPr/>
        </p:nvSpPr>
        <p:spPr bwMode="auto">
          <a:xfrm>
            <a:off x="3276600" y="4267200"/>
            <a:ext cx="76200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+mn-lt"/>
            </a:endParaRPr>
          </a:p>
        </p:txBody>
      </p:sp>
      <p:sp>
        <p:nvSpPr>
          <p:cNvPr id="17412" name="Line 18"/>
          <p:cNvSpPr>
            <a:spLocks noChangeShapeType="1"/>
          </p:cNvSpPr>
          <p:nvPr/>
        </p:nvSpPr>
        <p:spPr bwMode="auto">
          <a:xfrm>
            <a:off x="3276600" y="3429000"/>
            <a:ext cx="7620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+mn-lt"/>
            </a:endParaRPr>
          </a:p>
        </p:txBody>
      </p:sp>
      <p:sp>
        <p:nvSpPr>
          <p:cNvPr id="17413" name="Line 19"/>
          <p:cNvSpPr>
            <a:spLocks noChangeShapeType="1"/>
          </p:cNvSpPr>
          <p:nvPr/>
        </p:nvSpPr>
        <p:spPr bwMode="auto">
          <a:xfrm>
            <a:off x="3276600" y="24384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+mn-lt"/>
            </a:endParaRPr>
          </a:p>
        </p:txBody>
      </p:sp>
      <p:sp>
        <p:nvSpPr>
          <p:cNvPr id="174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smtClean="0">
                <a:latin typeface="+mn-lt"/>
              </a:rPr>
              <a:t>Bellman Backup</a:t>
            </a:r>
          </a:p>
        </p:txBody>
      </p:sp>
      <p:sp>
        <p:nvSpPr>
          <p:cNvPr id="17415" name="Line 9"/>
          <p:cNvSpPr>
            <a:spLocks noChangeShapeType="1"/>
          </p:cNvSpPr>
          <p:nvPr/>
        </p:nvSpPr>
        <p:spPr bwMode="auto">
          <a:xfrm flipV="1">
            <a:off x="1295400" y="2438400"/>
            <a:ext cx="15240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+mn-lt"/>
            </a:endParaRPr>
          </a:p>
        </p:txBody>
      </p:sp>
      <p:sp>
        <p:nvSpPr>
          <p:cNvPr id="17416" name="Line 10"/>
          <p:cNvSpPr>
            <a:spLocks noChangeShapeType="1"/>
          </p:cNvSpPr>
          <p:nvPr/>
        </p:nvSpPr>
        <p:spPr bwMode="auto">
          <a:xfrm>
            <a:off x="1295400" y="3657600"/>
            <a:ext cx="15240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+mn-lt"/>
            </a:endParaRPr>
          </a:p>
        </p:txBody>
      </p:sp>
      <p:sp>
        <p:nvSpPr>
          <p:cNvPr id="17417" name="Line 11"/>
          <p:cNvSpPr>
            <a:spLocks noChangeShapeType="1"/>
          </p:cNvSpPr>
          <p:nvPr/>
        </p:nvSpPr>
        <p:spPr bwMode="auto">
          <a:xfrm>
            <a:off x="1295400" y="3352800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+mn-lt"/>
            </a:endParaRPr>
          </a:p>
        </p:txBody>
      </p:sp>
      <p:sp>
        <p:nvSpPr>
          <p:cNvPr id="17418" name="Text Box 12"/>
          <p:cNvSpPr txBox="1">
            <a:spLocks noChangeArrowheads="1"/>
          </p:cNvSpPr>
          <p:nvPr/>
        </p:nvSpPr>
        <p:spPr bwMode="auto">
          <a:xfrm>
            <a:off x="4800600" y="2286000"/>
            <a:ext cx="8418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i="1" dirty="0">
                <a:solidFill>
                  <a:schemeClr val="accent2"/>
                </a:solidFill>
                <a:latin typeface="+mn-lt"/>
              </a:rPr>
              <a:t>V</a:t>
            </a:r>
            <a:r>
              <a:rPr lang="en-US" i="1" baseline="-25000" dirty="0">
                <a:solidFill>
                  <a:schemeClr val="accent2"/>
                </a:solidFill>
                <a:latin typeface="+mn-lt"/>
              </a:rPr>
              <a:t>0</a:t>
            </a:r>
            <a:r>
              <a:rPr lang="en-US" i="1" dirty="0">
                <a:solidFill>
                  <a:schemeClr val="accent2"/>
                </a:solidFill>
                <a:latin typeface="+mn-lt"/>
              </a:rPr>
              <a:t>= 0</a:t>
            </a:r>
          </a:p>
        </p:txBody>
      </p:sp>
      <p:sp>
        <p:nvSpPr>
          <p:cNvPr id="17419" name="Text Box 13"/>
          <p:cNvSpPr txBox="1">
            <a:spLocks noChangeArrowheads="1"/>
          </p:cNvSpPr>
          <p:nvPr/>
        </p:nvSpPr>
        <p:spPr bwMode="auto">
          <a:xfrm>
            <a:off x="4800600" y="3748088"/>
            <a:ext cx="8418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i="1">
                <a:solidFill>
                  <a:schemeClr val="accent2"/>
                </a:solidFill>
                <a:latin typeface="+mn-lt"/>
              </a:rPr>
              <a:t>V</a:t>
            </a:r>
            <a:r>
              <a:rPr lang="en-US" i="1" baseline="-25000">
                <a:solidFill>
                  <a:schemeClr val="accent2"/>
                </a:solidFill>
                <a:latin typeface="+mn-lt"/>
              </a:rPr>
              <a:t>0</a:t>
            </a:r>
            <a:r>
              <a:rPr lang="en-US" i="1">
                <a:solidFill>
                  <a:schemeClr val="accent2"/>
                </a:solidFill>
                <a:latin typeface="+mn-lt"/>
              </a:rPr>
              <a:t>= 1</a:t>
            </a:r>
          </a:p>
        </p:txBody>
      </p:sp>
      <p:sp>
        <p:nvSpPr>
          <p:cNvPr id="17420" name="Text Box 14"/>
          <p:cNvSpPr txBox="1">
            <a:spLocks noChangeArrowheads="1"/>
          </p:cNvSpPr>
          <p:nvPr/>
        </p:nvSpPr>
        <p:spPr bwMode="auto">
          <a:xfrm>
            <a:off x="4800600" y="5272088"/>
            <a:ext cx="8418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i="1">
                <a:solidFill>
                  <a:schemeClr val="accent2"/>
                </a:solidFill>
                <a:latin typeface="+mn-lt"/>
              </a:rPr>
              <a:t>V</a:t>
            </a:r>
            <a:r>
              <a:rPr lang="en-US" i="1" baseline="-25000">
                <a:solidFill>
                  <a:schemeClr val="accent2"/>
                </a:solidFill>
                <a:latin typeface="+mn-lt"/>
              </a:rPr>
              <a:t>0</a:t>
            </a:r>
            <a:r>
              <a:rPr lang="en-US" i="1">
                <a:solidFill>
                  <a:schemeClr val="accent2"/>
                </a:solidFill>
                <a:latin typeface="+mn-lt"/>
              </a:rPr>
              <a:t>= 2</a:t>
            </a:r>
          </a:p>
        </p:txBody>
      </p:sp>
      <p:sp>
        <p:nvSpPr>
          <p:cNvPr id="237588" name="Text Box 20"/>
          <p:cNvSpPr txBox="1">
            <a:spLocks noChangeArrowheads="1"/>
          </p:cNvSpPr>
          <p:nvPr/>
        </p:nvSpPr>
        <p:spPr bwMode="auto">
          <a:xfrm>
            <a:off x="5851525" y="838200"/>
            <a:ext cx="3371436" cy="3570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chemeClr val="accent2"/>
                </a:solidFill>
                <a:latin typeface="+mn-lt"/>
              </a:rPr>
              <a:t>Q</a:t>
            </a:r>
            <a:r>
              <a:rPr lang="en-US" sz="2800" baseline="-25000" dirty="0">
                <a:solidFill>
                  <a:schemeClr val="accent2"/>
                </a:solidFill>
                <a:latin typeface="+mn-lt"/>
              </a:rPr>
              <a:t>1</a:t>
            </a:r>
            <a:r>
              <a:rPr lang="en-US" sz="2800" dirty="0">
                <a:solidFill>
                  <a:schemeClr val="accent2"/>
                </a:solidFill>
                <a:latin typeface="+mn-lt"/>
              </a:rPr>
              <a:t>(s,a</a:t>
            </a:r>
            <a:r>
              <a:rPr lang="en-US" sz="2800" baseline="-25000" dirty="0">
                <a:solidFill>
                  <a:schemeClr val="accent2"/>
                </a:solidFill>
                <a:latin typeface="+mn-lt"/>
              </a:rPr>
              <a:t>1</a:t>
            </a:r>
            <a:r>
              <a:rPr lang="en-US" sz="2800" dirty="0">
                <a:solidFill>
                  <a:schemeClr val="accent2"/>
                </a:solidFill>
                <a:latin typeface="+mn-lt"/>
              </a:rPr>
              <a:t>) = 2 + </a:t>
            </a:r>
            <a:r>
              <a:rPr lang="en-US" sz="2800" b="1" dirty="0" smtClean="0">
                <a:solidFill>
                  <a:schemeClr val="accent2"/>
                </a:solidFill>
                <a:latin typeface="+mn-lt"/>
                <a:sym typeface="Symbol" pitchFamily="18" charset="2"/>
              </a:rPr>
              <a:t> </a:t>
            </a:r>
            <a:r>
              <a:rPr lang="en-US" sz="2800" dirty="0" smtClean="0">
                <a:solidFill>
                  <a:schemeClr val="accent2"/>
                </a:solidFill>
                <a:latin typeface="+mn-lt"/>
              </a:rPr>
              <a:t>0</a:t>
            </a:r>
          </a:p>
          <a:p>
            <a:pPr eaLnBrk="1" hangingPunct="1"/>
            <a:r>
              <a:rPr lang="en-US" sz="2800" dirty="0">
                <a:solidFill>
                  <a:schemeClr val="accent2"/>
                </a:solidFill>
                <a:latin typeface="+mn-lt"/>
              </a:rPr>
              <a:t>	</a:t>
            </a:r>
            <a:r>
              <a:rPr lang="en-US" sz="2800" dirty="0" smtClean="0">
                <a:solidFill>
                  <a:schemeClr val="accent2"/>
                </a:solidFill>
                <a:latin typeface="+mn-lt"/>
              </a:rPr>
              <a:t>   ~ </a:t>
            </a:r>
            <a:r>
              <a:rPr lang="en-US" sz="2800" dirty="0" smtClean="0">
                <a:solidFill>
                  <a:srgbClr val="7030A0"/>
                </a:solidFill>
                <a:latin typeface="+mn-lt"/>
              </a:rPr>
              <a:t>2</a:t>
            </a:r>
          </a:p>
          <a:p>
            <a:pPr eaLnBrk="1" hangingPunct="1"/>
            <a:endParaRPr lang="en-US" sz="1600" dirty="0">
              <a:solidFill>
                <a:schemeClr val="accent2"/>
              </a:solidFill>
              <a:latin typeface="+mn-lt"/>
            </a:endParaRPr>
          </a:p>
          <a:p>
            <a:pPr eaLnBrk="1" hangingPunct="1"/>
            <a:r>
              <a:rPr lang="en-US" sz="2800" dirty="0">
                <a:solidFill>
                  <a:schemeClr val="accent2"/>
                </a:solidFill>
                <a:latin typeface="+mn-lt"/>
              </a:rPr>
              <a:t>Q</a:t>
            </a:r>
            <a:r>
              <a:rPr lang="en-US" sz="2800" baseline="-25000" dirty="0">
                <a:solidFill>
                  <a:schemeClr val="accent2"/>
                </a:solidFill>
                <a:latin typeface="+mn-lt"/>
              </a:rPr>
              <a:t>1</a:t>
            </a:r>
            <a:r>
              <a:rPr lang="en-US" sz="2800" dirty="0">
                <a:solidFill>
                  <a:schemeClr val="accent2"/>
                </a:solidFill>
                <a:latin typeface="+mn-lt"/>
              </a:rPr>
              <a:t>(s,a</a:t>
            </a:r>
            <a:r>
              <a:rPr lang="en-US" sz="2800" baseline="-25000" dirty="0">
                <a:solidFill>
                  <a:schemeClr val="accent2"/>
                </a:solidFill>
                <a:latin typeface="+mn-lt"/>
              </a:rPr>
              <a:t>2</a:t>
            </a:r>
            <a:r>
              <a:rPr lang="en-US" sz="2800" dirty="0">
                <a:solidFill>
                  <a:schemeClr val="accent2"/>
                </a:solidFill>
                <a:latin typeface="+mn-lt"/>
              </a:rPr>
              <a:t>) = 5 + </a:t>
            </a:r>
            <a:r>
              <a:rPr lang="en-US" sz="2800" b="1" dirty="0">
                <a:solidFill>
                  <a:schemeClr val="accent2"/>
                </a:solidFill>
                <a:latin typeface="+mn-lt"/>
                <a:sym typeface="Symbol" pitchFamily="18" charset="2"/>
              </a:rPr>
              <a:t> </a:t>
            </a:r>
            <a:r>
              <a:rPr lang="en-US" sz="2800" dirty="0" smtClean="0">
                <a:solidFill>
                  <a:schemeClr val="accent2"/>
                </a:solidFill>
                <a:latin typeface="+mn-lt"/>
              </a:rPr>
              <a:t>0.9~ </a:t>
            </a:r>
            <a:r>
              <a:rPr lang="en-US" sz="2800" dirty="0">
                <a:solidFill>
                  <a:schemeClr val="accent2"/>
                </a:solidFill>
                <a:latin typeface="+mn-lt"/>
              </a:rPr>
              <a:t>1 </a:t>
            </a:r>
          </a:p>
          <a:p>
            <a:pPr eaLnBrk="1" hangingPunct="1"/>
            <a:r>
              <a:rPr lang="en-US" sz="2800" dirty="0">
                <a:solidFill>
                  <a:schemeClr val="accent2"/>
                </a:solidFill>
                <a:latin typeface="+mn-lt"/>
              </a:rPr>
              <a:t>	         + </a:t>
            </a:r>
            <a:r>
              <a:rPr lang="en-US" sz="2800" b="1" dirty="0">
                <a:solidFill>
                  <a:schemeClr val="accent2"/>
                </a:solidFill>
                <a:latin typeface="+mn-lt"/>
                <a:sym typeface="Symbol" pitchFamily="18" charset="2"/>
              </a:rPr>
              <a:t> </a:t>
            </a:r>
            <a:r>
              <a:rPr lang="en-US" sz="2800" dirty="0" smtClean="0">
                <a:solidFill>
                  <a:schemeClr val="accent2"/>
                </a:solidFill>
                <a:latin typeface="+mn-lt"/>
              </a:rPr>
              <a:t>0.1~ </a:t>
            </a:r>
            <a:r>
              <a:rPr lang="en-US" sz="2800" dirty="0" smtClean="0">
                <a:solidFill>
                  <a:schemeClr val="accent2"/>
                </a:solidFill>
                <a:latin typeface="+mn-lt"/>
              </a:rPr>
              <a:t>2</a:t>
            </a:r>
          </a:p>
          <a:p>
            <a:pPr eaLnBrk="1" hangingPunct="1"/>
            <a:r>
              <a:rPr lang="en-US" sz="2800" dirty="0" smtClean="0">
                <a:solidFill>
                  <a:schemeClr val="accent2"/>
                </a:solidFill>
                <a:latin typeface="+mn-lt"/>
              </a:rPr>
              <a:t>	   ~ </a:t>
            </a:r>
            <a:r>
              <a:rPr lang="en-US" sz="2800" dirty="0" smtClean="0">
                <a:solidFill>
                  <a:srgbClr val="7030A0"/>
                </a:solidFill>
                <a:latin typeface="+mn-lt"/>
              </a:rPr>
              <a:t>6.1</a:t>
            </a:r>
          </a:p>
          <a:p>
            <a:pPr eaLnBrk="1" hangingPunct="1"/>
            <a:endParaRPr lang="en-US" sz="1400" dirty="0">
              <a:solidFill>
                <a:schemeClr val="accent2"/>
              </a:solidFill>
              <a:latin typeface="+mn-lt"/>
            </a:endParaRPr>
          </a:p>
          <a:p>
            <a:pPr eaLnBrk="1" hangingPunct="1"/>
            <a:r>
              <a:rPr lang="en-US" sz="2800" dirty="0">
                <a:solidFill>
                  <a:schemeClr val="accent2"/>
                </a:solidFill>
                <a:latin typeface="+mn-lt"/>
              </a:rPr>
              <a:t>Q</a:t>
            </a:r>
            <a:r>
              <a:rPr lang="en-US" sz="2800" baseline="-25000" dirty="0">
                <a:solidFill>
                  <a:schemeClr val="accent2"/>
                </a:solidFill>
                <a:latin typeface="+mn-lt"/>
              </a:rPr>
              <a:t>1</a:t>
            </a:r>
            <a:r>
              <a:rPr lang="en-US" sz="2800" dirty="0">
                <a:solidFill>
                  <a:schemeClr val="accent2"/>
                </a:solidFill>
                <a:latin typeface="+mn-lt"/>
              </a:rPr>
              <a:t>(s,a</a:t>
            </a:r>
            <a:r>
              <a:rPr lang="en-US" sz="2800" baseline="-25000" dirty="0">
                <a:solidFill>
                  <a:schemeClr val="accent2"/>
                </a:solidFill>
                <a:latin typeface="+mn-lt"/>
              </a:rPr>
              <a:t>3</a:t>
            </a:r>
            <a:r>
              <a:rPr lang="en-US" sz="2800" dirty="0">
                <a:solidFill>
                  <a:schemeClr val="accent2"/>
                </a:solidFill>
                <a:latin typeface="+mn-lt"/>
              </a:rPr>
              <a:t>) = 4.5 + </a:t>
            </a:r>
            <a:r>
              <a:rPr lang="en-US" sz="2800" b="1" dirty="0" smtClean="0">
                <a:solidFill>
                  <a:schemeClr val="accent2"/>
                </a:solidFill>
                <a:latin typeface="+mn-lt"/>
                <a:sym typeface="Symbol" pitchFamily="18" charset="2"/>
              </a:rPr>
              <a:t> </a:t>
            </a:r>
            <a:r>
              <a:rPr lang="en-US" sz="2800" dirty="0" smtClean="0">
                <a:solidFill>
                  <a:schemeClr val="accent2"/>
                </a:solidFill>
                <a:latin typeface="+mn-lt"/>
              </a:rPr>
              <a:t>2</a:t>
            </a:r>
          </a:p>
          <a:p>
            <a:pPr eaLnBrk="1" hangingPunct="1"/>
            <a:r>
              <a:rPr lang="en-US" sz="2800" dirty="0">
                <a:solidFill>
                  <a:schemeClr val="accent2"/>
                </a:solidFill>
                <a:latin typeface="+mn-lt"/>
              </a:rPr>
              <a:t>	</a:t>
            </a:r>
            <a:r>
              <a:rPr lang="en-US" sz="2800" dirty="0" smtClean="0">
                <a:solidFill>
                  <a:schemeClr val="accent2"/>
                </a:solidFill>
                <a:latin typeface="+mn-lt"/>
              </a:rPr>
              <a:t>   ~ </a:t>
            </a:r>
            <a:r>
              <a:rPr lang="en-US" sz="2800" dirty="0" smtClean="0">
                <a:solidFill>
                  <a:srgbClr val="7030A0"/>
                </a:solidFill>
                <a:latin typeface="+mn-lt"/>
              </a:rPr>
              <a:t>6.5</a:t>
            </a:r>
            <a:endParaRPr lang="en-US" sz="28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237589" name="Line 21"/>
          <p:cNvSpPr>
            <a:spLocks noChangeShapeType="1"/>
          </p:cNvSpPr>
          <p:nvPr/>
        </p:nvSpPr>
        <p:spPr bwMode="auto">
          <a:xfrm flipH="1">
            <a:off x="3352800" y="2286000"/>
            <a:ext cx="609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+mn-lt"/>
            </a:endParaRPr>
          </a:p>
        </p:txBody>
      </p:sp>
      <p:sp>
        <p:nvSpPr>
          <p:cNvPr id="237590" name="Line 22"/>
          <p:cNvSpPr>
            <a:spLocks noChangeShapeType="1"/>
          </p:cNvSpPr>
          <p:nvPr/>
        </p:nvSpPr>
        <p:spPr bwMode="auto">
          <a:xfrm flipH="1" flipV="1">
            <a:off x="3352800" y="3276600"/>
            <a:ext cx="6096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+mn-lt"/>
            </a:endParaRPr>
          </a:p>
        </p:txBody>
      </p:sp>
      <p:sp>
        <p:nvSpPr>
          <p:cNvPr id="237591" name="Line 23"/>
          <p:cNvSpPr>
            <a:spLocks noChangeShapeType="1"/>
          </p:cNvSpPr>
          <p:nvPr/>
        </p:nvSpPr>
        <p:spPr bwMode="auto">
          <a:xfrm flipH="1" flipV="1">
            <a:off x="3352800" y="4191000"/>
            <a:ext cx="609600" cy="838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+mn-lt"/>
            </a:endParaRPr>
          </a:p>
        </p:txBody>
      </p:sp>
      <p:sp>
        <p:nvSpPr>
          <p:cNvPr id="237592" name="Text Box 24"/>
          <p:cNvSpPr txBox="1">
            <a:spLocks noChangeArrowheads="1"/>
          </p:cNvSpPr>
          <p:nvPr/>
        </p:nvSpPr>
        <p:spPr bwMode="auto">
          <a:xfrm>
            <a:off x="2590800" y="5410200"/>
            <a:ext cx="8846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chemeClr val="accent2"/>
                </a:solidFill>
                <a:latin typeface="+mn-lt"/>
              </a:rPr>
              <a:t>max</a:t>
            </a:r>
          </a:p>
        </p:txBody>
      </p:sp>
      <p:cxnSp>
        <p:nvCxnSpPr>
          <p:cNvPr id="237593" name="AutoShape 25"/>
          <p:cNvCxnSpPr>
            <a:cxnSpLocks noChangeShapeType="1"/>
          </p:cNvCxnSpPr>
          <p:nvPr/>
        </p:nvCxnSpPr>
        <p:spPr bwMode="auto">
          <a:xfrm rot="10800000">
            <a:off x="1219200" y="3962400"/>
            <a:ext cx="1427450" cy="1373833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37594" name="Text Box 26"/>
          <p:cNvSpPr txBox="1">
            <a:spLocks noChangeArrowheads="1"/>
          </p:cNvSpPr>
          <p:nvPr/>
        </p:nvSpPr>
        <p:spPr bwMode="auto">
          <a:xfrm>
            <a:off x="228600" y="2433935"/>
            <a:ext cx="10871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 i="1" dirty="0">
                <a:solidFill>
                  <a:schemeClr val="accent2"/>
                </a:solidFill>
                <a:latin typeface="+mn-lt"/>
              </a:rPr>
              <a:t>V</a:t>
            </a:r>
            <a:r>
              <a:rPr lang="en-US" b="1" i="1" baseline="-25000" dirty="0">
                <a:solidFill>
                  <a:schemeClr val="accent2"/>
                </a:solidFill>
                <a:latin typeface="+mn-lt"/>
              </a:rPr>
              <a:t>1</a:t>
            </a:r>
            <a:r>
              <a:rPr lang="en-US" b="1" i="1" dirty="0">
                <a:solidFill>
                  <a:schemeClr val="accent2"/>
                </a:solidFill>
                <a:latin typeface="+mn-lt"/>
              </a:rPr>
              <a:t>= </a:t>
            </a:r>
            <a:r>
              <a:rPr lang="en-US" b="1" i="1" dirty="0" smtClean="0">
                <a:solidFill>
                  <a:schemeClr val="accent2"/>
                </a:solidFill>
                <a:latin typeface="+mn-lt"/>
              </a:rPr>
              <a:t>6.5</a:t>
            </a:r>
            <a:endParaRPr lang="en-US" b="1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237595" name="Text Box 27"/>
          <p:cNvSpPr txBox="1">
            <a:spLocks noChangeArrowheads="1"/>
          </p:cNvSpPr>
          <p:nvPr/>
        </p:nvSpPr>
        <p:spPr bwMode="auto">
          <a:xfrm rot="3318394">
            <a:off x="836851" y="4706041"/>
            <a:ext cx="17123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 b="1" i="1" dirty="0" err="1">
                <a:solidFill>
                  <a:schemeClr val="accent2"/>
                </a:solidFill>
                <a:latin typeface="+mn-lt"/>
              </a:rPr>
              <a:t>a</a:t>
            </a:r>
            <a:r>
              <a:rPr lang="en-US" sz="2800" b="1" i="1" baseline="-25000" dirty="0" err="1">
                <a:solidFill>
                  <a:schemeClr val="accent2"/>
                </a:solidFill>
                <a:latin typeface="+mn-lt"/>
              </a:rPr>
              <a:t>greedy</a:t>
            </a:r>
            <a:r>
              <a:rPr lang="en-US" sz="2800" b="1" i="1" dirty="0">
                <a:solidFill>
                  <a:schemeClr val="accent2"/>
                </a:solidFill>
                <a:latin typeface="+mn-lt"/>
              </a:rPr>
              <a:t> = a</a:t>
            </a:r>
            <a:r>
              <a:rPr lang="en-US" sz="2800" b="1" i="1" baseline="-25000" dirty="0">
                <a:solidFill>
                  <a:schemeClr val="accent2"/>
                </a:solidFill>
                <a:latin typeface="+mn-lt"/>
              </a:rPr>
              <a:t>3</a:t>
            </a:r>
            <a:endParaRPr lang="en-US" b="1" i="1" baseline="-250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7429" name="Text Box 29"/>
          <p:cNvSpPr txBox="1">
            <a:spLocks noChangeArrowheads="1"/>
          </p:cNvSpPr>
          <p:nvPr/>
        </p:nvSpPr>
        <p:spPr bwMode="auto">
          <a:xfrm rot="-1998638">
            <a:off x="1966696" y="2329806"/>
            <a:ext cx="3401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+mn-lt"/>
              </a:rPr>
              <a:t>2</a:t>
            </a:r>
          </a:p>
        </p:txBody>
      </p:sp>
      <p:sp>
        <p:nvSpPr>
          <p:cNvPr id="17430" name="Text Box 30"/>
          <p:cNvSpPr txBox="1">
            <a:spLocks noChangeArrowheads="1"/>
          </p:cNvSpPr>
          <p:nvPr/>
        </p:nvSpPr>
        <p:spPr bwMode="auto">
          <a:xfrm rot="306345">
            <a:off x="1869529" y="3526781"/>
            <a:ext cx="5725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+mn-lt"/>
              </a:rPr>
              <a:t>4.5</a:t>
            </a:r>
          </a:p>
        </p:txBody>
      </p:sp>
      <p:sp>
        <p:nvSpPr>
          <p:cNvPr id="17431" name="Text Box 31"/>
          <p:cNvSpPr txBox="1">
            <a:spLocks noChangeArrowheads="1"/>
          </p:cNvSpPr>
          <p:nvPr/>
        </p:nvSpPr>
        <p:spPr bwMode="auto">
          <a:xfrm>
            <a:off x="1981200" y="2971800"/>
            <a:ext cx="3401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+mn-lt"/>
              </a:rPr>
              <a:t>5</a:t>
            </a:r>
          </a:p>
        </p:txBody>
      </p:sp>
      <p:sp>
        <p:nvSpPr>
          <p:cNvPr id="17432" name="Oval 3"/>
          <p:cNvSpPr>
            <a:spLocks noChangeArrowheads="1"/>
          </p:cNvSpPr>
          <p:nvPr/>
        </p:nvSpPr>
        <p:spPr bwMode="auto">
          <a:xfrm>
            <a:off x="2819400" y="3124200"/>
            <a:ext cx="457200" cy="457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accent2"/>
                </a:solidFill>
                <a:latin typeface="+mn-lt"/>
              </a:rPr>
              <a:t>a</a:t>
            </a:r>
            <a:r>
              <a:rPr lang="en-US" b="1" baseline="-25000">
                <a:solidFill>
                  <a:schemeClr val="accent2"/>
                </a:solidFill>
                <a:latin typeface="+mn-lt"/>
              </a:rPr>
              <a:t>2</a:t>
            </a:r>
          </a:p>
        </p:txBody>
      </p:sp>
      <p:sp>
        <p:nvSpPr>
          <p:cNvPr id="17433" name="Oval 15"/>
          <p:cNvSpPr>
            <a:spLocks noChangeArrowheads="1"/>
          </p:cNvSpPr>
          <p:nvPr/>
        </p:nvSpPr>
        <p:spPr bwMode="auto">
          <a:xfrm>
            <a:off x="2819400" y="2209800"/>
            <a:ext cx="457200" cy="457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solidFill>
                  <a:schemeClr val="accent2"/>
                </a:solidFill>
                <a:latin typeface="+mn-lt"/>
              </a:rPr>
              <a:t>a</a:t>
            </a:r>
            <a:r>
              <a:rPr lang="en-US" b="1" baseline="-25000" dirty="0">
                <a:solidFill>
                  <a:schemeClr val="accent2"/>
                </a:solidFill>
                <a:latin typeface="+mn-lt"/>
              </a:rPr>
              <a:t>1</a:t>
            </a:r>
          </a:p>
        </p:txBody>
      </p:sp>
      <p:sp>
        <p:nvSpPr>
          <p:cNvPr id="17434" name="Oval 16"/>
          <p:cNvSpPr>
            <a:spLocks noChangeArrowheads="1"/>
          </p:cNvSpPr>
          <p:nvPr/>
        </p:nvSpPr>
        <p:spPr bwMode="auto">
          <a:xfrm>
            <a:off x="2819400" y="4038600"/>
            <a:ext cx="457200" cy="457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accent2"/>
                </a:solidFill>
                <a:latin typeface="+mn-lt"/>
              </a:rPr>
              <a:t>a</a:t>
            </a:r>
            <a:r>
              <a:rPr lang="en-US" b="1" baseline="-25000">
                <a:solidFill>
                  <a:schemeClr val="accent2"/>
                </a:solidFill>
                <a:latin typeface="+mn-lt"/>
              </a:rPr>
              <a:t>3</a:t>
            </a:r>
          </a:p>
        </p:txBody>
      </p:sp>
      <p:sp>
        <p:nvSpPr>
          <p:cNvPr id="17435" name="Oval 48"/>
          <p:cNvSpPr>
            <a:spLocks noChangeArrowheads="1"/>
          </p:cNvSpPr>
          <p:nvPr/>
        </p:nvSpPr>
        <p:spPr bwMode="auto">
          <a:xfrm>
            <a:off x="685800" y="2971800"/>
            <a:ext cx="762000" cy="762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latin typeface="+mn-lt"/>
              </a:rPr>
              <a:t>s</a:t>
            </a:r>
            <a:r>
              <a:rPr lang="en-US" sz="2800" b="1" baseline="-25000">
                <a:latin typeface="+mn-lt"/>
              </a:rPr>
              <a:t>0</a:t>
            </a:r>
          </a:p>
        </p:txBody>
      </p:sp>
      <p:sp>
        <p:nvSpPr>
          <p:cNvPr id="17436" name="Oval 49"/>
          <p:cNvSpPr>
            <a:spLocks noChangeArrowheads="1"/>
          </p:cNvSpPr>
          <p:nvPr/>
        </p:nvSpPr>
        <p:spPr bwMode="auto">
          <a:xfrm>
            <a:off x="4038600" y="2057400"/>
            <a:ext cx="762000" cy="762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latin typeface="+mn-lt"/>
              </a:rPr>
              <a:t>s</a:t>
            </a:r>
            <a:r>
              <a:rPr lang="en-US" sz="2800" b="1" baseline="-25000">
                <a:latin typeface="+mn-lt"/>
              </a:rPr>
              <a:t>1</a:t>
            </a:r>
          </a:p>
        </p:txBody>
      </p:sp>
      <p:sp>
        <p:nvSpPr>
          <p:cNvPr id="17437" name="Oval 50"/>
          <p:cNvSpPr>
            <a:spLocks noChangeArrowheads="1"/>
          </p:cNvSpPr>
          <p:nvPr/>
        </p:nvSpPr>
        <p:spPr bwMode="auto">
          <a:xfrm>
            <a:off x="4038600" y="3581400"/>
            <a:ext cx="762000" cy="762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latin typeface="+mn-lt"/>
              </a:rPr>
              <a:t>s</a:t>
            </a:r>
            <a:r>
              <a:rPr lang="en-US" sz="2800" b="1" baseline="-25000">
                <a:latin typeface="+mn-lt"/>
              </a:rPr>
              <a:t>2</a:t>
            </a:r>
          </a:p>
        </p:txBody>
      </p:sp>
      <p:sp>
        <p:nvSpPr>
          <p:cNvPr id="17438" name="Oval 51"/>
          <p:cNvSpPr>
            <a:spLocks noChangeArrowheads="1"/>
          </p:cNvSpPr>
          <p:nvPr/>
        </p:nvSpPr>
        <p:spPr bwMode="auto">
          <a:xfrm>
            <a:off x="4038600" y="4953000"/>
            <a:ext cx="762000" cy="762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latin typeface="+mn-lt"/>
              </a:rPr>
              <a:t>s</a:t>
            </a:r>
            <a:r>
              <a:rPr lang="en-US" sz="2800" b="1" baseline="-25000">
                <a:latin typeface="+mn-lt"/>
              </a:rPr>
              <a:t>3</a:t>
            </a:r>
          </a:p>
        </p:txBody>
      </p:sp>
      <p:sp>
        <p:nvSpPr>
          <p:cNvPr id="17439" name="Line 52"/>
          <p:cNvSpPr>
            <a:spLocks noChangeShapeType="1"/>
          </p:cNvSpPr>
          <p:nvPr/>
        </p:nvSpPr>
        <p:spPr bwMode="auto">
          <a:xfrm>
            <a:off x="3124200" y="3581400"/>
            <a:ext cx="106680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+mn-lt"/>
            </a:endParaRPr>
          </a:p>
        </p:txBody>
      </p:sp>
      <p:sp>
        <p:nvSpPr>
          <p:cNvPr id="17440" name="Text Box 53"/>
          <p:cNvSpPr txBox="1">
            <a:spLocks noChangeArrowheads="1"/>
          </p:cNvSpPr>
          <p:nvPr/>
        </p:nvSpPr>
        <p:spPr bwMode="auto">
          <a:xfrm rot="306345">
            <a:off x="3387179" y="3685531"/>
            <a:ext cx="5725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latin typeface="+mn-lt"/>
              </a:rPr>
              <a:t>0.9</a:t>
            </a:r>
          </a:p>
        </p:txBody>
      </p:sp>
      <p:sp>
        <p:nvSpPr>
          <p:cNvPr id="17441" name="Text Box 54"/>
          <p:cNvSpPr txBox="1">
            <a:spLocks noChangeArrowheads="1"/>
          </p:cNvSpPr>
          <p:nvPr/>
        </p:nvSpPr>
        <p:spPr bwMode="auto">
          <a:xfrm rot="306345">
            <a:off x="3577679" y="4066531"/>
            <a:ext cx="5725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latin typeface="+mn-lt"/>
              </a:rPr>
              <a:t>0.1</a:t>
            </a:r>
          </a:p>
        </p:txBody>
      </p:sp>
      <p:sp>
        <p:nvSpPr>
          <p:cNvPr id="237624" name="Line 56"/>
          <p:cNvSpPr>
            <a:spLocks noChangeShapeType="1"/>
          </p:cNvSpPr>
          <p:nvPr/>
        </p:nvSpPr>
        <p:spPr bwMode="auto">
          <a:xfrm flipH="1" flipV="1">
            <a:off x="3429000" y="3886200"/>
            <a:ext cx="60960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0" grpId="0" animBg="1"/>
      <p:bldP spid="237589" grpId="0" animBg="1"/>
      <p:bldP spid="237589" grpId="1" animBg="1"/>
      <p:bldP spid="237590" grpId="0" animBg="1"/>
      <p:bldP spid="237590" grpId="1" animBg="1"/>
      <p:bldP spid="237591" grpId="0" animBg="1"/>
      <p:bldP spid="237591" grpId="1" animBg="1"/>
      <p:bldP spid="237592" grpId="0"/>
      <p:bldP spid="237594" grpId="0"/>
      <p:bldP spid="237595" grpId="0"/>
      <p:bldP spid="237624" grpId="0" animBg="1"/>
      <p:bldP spid="237624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MAUSAM@7HVOLANFUVWXYL66" val="2782"/>
  <p:tag name="DEFAULTFONTSIZE" val="8"/>
  <p:tag name="DEFAULTWIDTH" val="452"/>
  <p:tag name="DEFAULTHEIGHT" val="29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*}&#10;V^*(s) &amp;=&amp; \max_{a\in Ap(s)}{\sum_{s'\in {\cal S}}{{\cal P}r(s'|s,a)\left [{\cal R}(s,a,s') + {\gamma}V^*(s') \right ]}}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(none)"/>
  <p:tag name="BOXWIDTH" val="452"/>
  <p:tag name="BOXHEIGHT" val="295"/>
  <p:tag name="BOXFONT" val="8"/>
  <p:tag name="BOXWRAP" val="False"/>
  <p:tag name="WORKAROUNDTRANSPARENCYBUG" val="False"/>
  <p:tag name="ALLOWFONTSUBSTITUTION" val="False"/>
  <p:tag name="BITMAPFORMAT" val="pngmono"/>
  <p:tag name="ORIGWIDTH" val="523"/>
  <p:tag name="PICTUREFILESIZE" val="637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*}&#10;V^*(s) &amp;=&amp; \max_{a\in Ap(s)}{\sum_{s'\in {\cal S}}{{\cal P}r(s'|s,a)\left [{\cal R}(s,a,s') + {\gamma}V^*(s') \right ]}}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(none)"/>
  <p:tag name="BOXWIDTH" val="452"/>
  <p:tag name="BOXHEIGHT" val="295"/>
  <p:tag name="BOXFONT" val="8"/>
  <p:tag name="BOXWRAP" val="False"/>
  <p:tag name="WORKAROUNDTRANSPARENCYBUG" val="False"/>
  <p:tag name="ALLOWFONTSUBSTITUTION" val="False"/>
  <p:tag name="BITMAPFORMAT" val="pngmono"/>
  <p:tag name="ORIGWIDTH" val="523"/>
  <p:tag name="PICTUREFILESIZE" val="637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3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*}&#10;Q_{n+1}(s,a) &amp;=&amp; \sum_{s'\in {\cal S}}{Pr(s'|s,a)\left[{\cal C}(s,a,s') + J_n(s')\right]}\\&#10;J_{n+1}(s) &amp;=&amp; \min_{a\in Ap(s)}{[Q_{n+1}(s,a)]}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(none)"/>
  <p:tag name="BOXWIDTH" val="499"/>
  <p:tag name="BOXHEIGHT" val="322"/>
  <p:tag name="BOXFONT" val="8"/>
  <p:tag name="BOXWRAP" val="False"/>
  <p:tag name="WORKAROUNDTRANSPARENCYBUG" val="False"/>
  <p:tag name="ALLOWFONTSUBSTITUTION" val="False"/>
  <p:tag name="BITMAPFORMAT" val="pngmono"/>
  <p:tag name="ORIGWIDTH" val="478.75"/>
  <p:tag name="PICTUREFILESIZE" val="839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8|4.1|1.1|1.2|3.1|6.|7.1|0.1|0.1|0.1|0.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*}&#10;\pi^*(s) &amp;=&amp; \mathrm{arg}\!\!\!\!\!\!\min_{a\in Ap(s)}Q^*(s,a)\\&#10; &amp;=&amp; \mathrm{arg}\!\!\!\!\!\!\min_{a\in Ap(s)}{\sum_{s'\in {\cal S}}{{\cal P}r(s'|s,a)\left [{\cal C}(s,a,s') + J^*(s') \right ]}}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(none)"/>
  <p:tag name="BOXWIDTH" val="452"/>
  <p:tag name="BOXHEIGHT" val="295"/>
  <p:tag name="BOXFONT" val="8"/>
  <p:tag name="BOXWRAP" val="False"/>
  <p:tag name="WORKAROUNDTRANSPARENCYBUG" val="False"/>
  <p:tag name="ALLOWFONTSUBSTITUTION" val="False"/>
  <p:tag name="BITMAPFORMAT" val="pngmono"/>
  <p:tag name="ORIGWIDTH" val="511"/>
  <p:tag name="PICTUREFILESIZE" val="9047"/>
</p:tagLst>
</file>

<file path=ppt/theme/theme1.xml><?xml version="1.0" encoding="utf-8"?>
<a:theme xmlns:a="http://schemas.openxmlformats.org/drawingml/2006/main" name="3_Default Design">
  <a:themeElements>
    <a:clrScheme name="2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8100" cap="flat" cmpd="sng" algn="ctr">
          <a:solidFill>
            <a:srgbClr val="7030A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Wingdings" pitchFamily="2" charset="2"/>
          <a:buChar char="§"/>
          <a:tabLst/>
          <a:defRPr kumimoji="0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icrosoft Sans Serif" pitchFamily="34" charset="0"/>
            <a:sym typeface="Wingdings" pitchFamily="2" charset="2"/>
          </a:defRPr>
        </a:defPPr>
      </a:lstStyle>
    </a:spDef>
    <a:lnDef>
      <a:spPr bwMode="auto">
        <a:noFill/>
        <a:ln w="19050" cap="flat" cmpd="sng" algn="ctr">
          <a:solidFill>
            <a:srgbClr val="0000FF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 err="1" smtClean="0">
            <a:latin typeface="+mn-lt"/>
          </a:defRPr>
        </a:defPPr>
      </a:lstStyle>
    </a:tx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24376</TotalTime>
  <Words>1439</Words>
  <Application>Microsoft Office PowerPoint</Application>
  <PresentationFormat>On-screen Show (4:3)</PresentationFormat>
  <Paragraphs>397</Paragraphs>
  <Slides>35</Slides>
  <Notes>35</Notes>
  <HiddenSlides>4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9" baseType="lpstr">
      <vt:lpstr>Arial</vt:lpstr>
      <vt:lpstr>Calibri</vt:lpstr>
      <vt:lpstr>Wingdings</vt:lpstr>
      <vt:lpstr>Microsoft Sans Serif</vt:lpstr>
      <vt:lpstr>Symbol</vt:lpstr>
      <vt:lpstr>Times New Roman</vt:lpstr>
      <vt:lpstr>cmsy10</vt:lpstr>
      <vt:lpstr>Franklin Gothic Medium</vt:lpstr>
      <vt:lpstr>Garamond</vt:lpstr>
      <vt:lpstr>Arial Italic</vt:lpstr>
      <vt:lpstr>Apple Symbols</vt:lpstr>
      <vt:lpstr>ヒラギノ明朝 ProN W3</vt:lpstr>
      <vt:lpstr>Helvetica</vt:lpstr>
      <vt:lpstr>3_Default Design</vt:lpstr>
      <vt:lpstr>CSE 473 Markov Decision Processes</vt:lpstr>
      <vt:lpstr>MDPs</vt:lpstr>
      <vt:lpstr>Recap: Defining MDPs</vt:lpstr>
      <vt:lpstr>High-Low as an MDP</vt:lpstr>
      <vt:lpstr>Bellman Equations for MDPs</vt:lpstr>
      <vt:lpstr>Bellman Equations for MDPs</vt:lpstr>
      <vt:lpstr>Existence</vt:lpstr>
      <vt:lpstr>Bellman Backup (MDP)</vt:lpstr>
      <vt:lpstr>Bellman Backup</vt:lpstr>
      <vt:lpstr>Value iteration [Bellman’57]</vt:lpstr>
      <vt:lpstr>Example: Value Iteration</vt:lpstr>
      <vt:lpstr>Slide 12</vt:lpstr>
      <vt:lpstr>What about Policy? </vt:lpstr>
      <vt:lpstr>Policy Computation</vt:lpstr>
      <vt:lpstr>Example: Value Iteration</vt:lpstr>
      <vt:lpstr>Example: Value Iteration</vt:lpstr>
      <vt:lpstr>Example: Value Iteration</vt:lpstr>
      <vt:lpstr>Example: Value Iteration</vt:lpstr>
      <vt:lpstr>Example: Value Iteration</vt:lpstr>
      <vt:lpstr>Example: Value Iteration</vt:lpstr>
      <vt:lpstr>Slide 21</vt:lpstr>
      <vt:lpstr>Round 2</vt:lpstr>
      <vt:lpstr>Round 2</vt:lpstr>
      <vt:lpstr>Example: Bellman Updates</vt:lpstr>
      <vt:lpstr>Example: Value Iteration</vt:lpstr>
      <vt:lpstr>Convergence</vt:lpstr>
      <vt:lpstr>Value Iteration Complexity</vt:lpstr>
      <vt:lpstr>Summary: Value Iteration</vt:lpstr>
      <vt:lpstr>todo</vt:lpstr>
      <vt:lpstr>Asynchronous Value Iteration</vt:lpstr>
      <vt:lpstr>Asynch VI: Prioritized Sweeping</vt:lpstr>
      <vt:lpstr>Asynchonous Value Iteration Real Time Dynamic Programming  [Barto, Bradtke, Singh’95]</vt:lpstr>
      <vt:lpstr>Why?</vt:lpstr>
      <vt:lpstr>RTDP Trial</vt:lpstr>
      <vt:lpstr>Comments</vt:lpstr>
    </vt:vector>
  </TitlesOfParts>
  <Company>UW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Stochastic Planning with Concurrent, Durative Actions</dc:title>
  <dc:creator>Mausam</dc:creator>
  <cp:lastModifiedBy>cse</cp:lastModifiedBy>
  <cp:revision>662</cp:revision>
  <dcterms:created xsi:type="dcterms:W3CDTF">2002-10-30T16:59:33Z</dcterms:created>
  <dcterms:modified xsi:type="dcterms:W3CDTF">2012-05-02T18:01:51Z</dcterms:modified>
</cp:coreProperties>
</file>