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4" r:id="rId1"/>
  </p:sldMasterIdLst>
  <p:notesMasterIdLst>
    <p:notesMasterId r:id="rId84"/>
  </p:notesMasterIdLst>
  <p:handoutMasterIdLst>
    <p:handoutMasterId r:id="rId85"/>
  </p:handoutMasterIdLst>
  <p:sldIdLst>
    <p:sldId id="463" r:id="rId2"/>
    <p:sldId id="527" r:id="rId3"/>
    <p:sldId id="528" r:id="rId4"/>
    <p:sldId id="332" r:id="rId5"/>
    <p:sldId id="500" r:id="rId6"/>
    <p:sldId id="501" r:id="rId7"/>
    <p:sldId id="502" r:id="rId8"/>
    <p:sldId id="529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22" r:id="rId36"/>
    <p:sldId id="523" r:id="rId37"/>
    <p:sldId id="524" r:id="rId38"/>
    <p:sldId id="525" r:id="rId39"/>
    <p:sldId id="526" r:id="rId40"/>
    <p:sldId id="368" r:id="rId41"/>
    <p:sldId id="280" r:id="rId42"/>
    <p:sldId id="362" r:id="rId43"/>
    <p:sldId id="371" r:id="rId44"/>
    <p:sldId id="374" r:id="rId45"/>
    <p:sldId id="437" r:id="rId46"/>
    <p:sldId id="438" r:id="rId47"/>
    <p:sldId id="392" r:id="rId48"/>
    <p:sldId id="394" r:id="rId49"/>
    <p:sldId id="395" r:id="rId50"/>
    <p:sldId id="464" r:id="rId51"/>
    <p:sldId id="468" r:id="rId52"/>
    <p:sldId id="469" r:id="rId53"/>
    <p:sldId id="470" r:id="rId54"/>
    <p:sldId id="471" r:id="rId55"/>
    <p:sldId id="472" r:id="rId56"/>
    <p:sldId id="473" r:id="rId57"/>
    <p:sldId id="474" r:id="rId58"/>
    <p:sldId id="475" r:id="rId59"/>
    <p:sldId id="476" r:id="rId60"/>
    <p:sldId id="477" r:id="rId61"/>
    <p:sldId id="478" r:id="rId62"/>
    <p:sldId id="479" r:id="rId63"/>
    <p:sldId id="480" r:id="rId64"/>
    <p:sldId id="481" r:id="rId65"/>
    <p:sldId id="482" r:id="rId66"/>
    <p:sldId id="483" r:id="rId67"/>
    <p:sldId id="484" r:id="rId68"/>
    <p:sldId id="485" r:id="rId69"/>
    <p:sldId id="486" r:id="rId70"/>
    <p:sldId id="487" r:id="rId71"/>
    <p:sldId id="488" r:id="rId72"/>
    <p:sldId id="489" r:id="rId73"/>
    <p:sldId id="490" r:id="rId74"/>
    <p:sldId id="491" r:id="rId75"/>
    <p:sldId id="492" r:id="rId76"/>
    <p:sldId id="493" r:id="rId77"/>
    <p:sldId id="494" r:id="rId78"/>
    <p:sldId id="495" r:id="rId79"/>
    <p:sldId id="496" r:id="rId80"/>
    <p:sldId id="497" r:id="rId81"/>
    <p:sldId id="498" r:id="rId82"/>
    <p:sldId id="499" r:id="rId83"/>
  </p:sldIdLst>
  <p:sldSz cx="9144000" cy="6858000" type="screen4x3"/>
  <p:notesSz cx="6934200" cy="9118600"/>
  <p:embeddedFontLst>
    <p:embeddedFont>
      <p:font typeface="Calibri" pitchFamily="34" charset="0"/>
      <p:regular r:id="rId86"/>
      <p:bold r:id="rId87"/>
      <p:italic r:id="rId88"/>
      <p:boldItalic r:id="rId89"/>
    </p:embeddedFont>
    <p:embeddedFont>
      <p:font typeface="Microsoft Sans Serif" pitchFamily="34" charset="0"/>
      <p:regular r:id="rId90"/>
    </p:embeddedFont>
    <p:embeddedFont>
      <p:font typeface="Arial Bold" pitchFamily="34" charset="0"/>
      <p:bold r:id="rId91"/>
    </p:embeddedFont>
    <p:embeddedFont>
      <p:font typeface="Helvetica" pitchFamily="34" charset="0"/>
      <p:regular r:id="rId92"/>
      <p:bold r:id="rId93"/>
      <p:italic r:id="rId94"/>
      <p:boldItalic r:id="rId95"/>
    </p:embeddedFont>
    <p:embeddedFont>
      <p:font typeface="Garamond" pitchFamily="18" charset="0"/>
      <p:regular r:id="rId96"/>
      <p:bold r:id="rId97"/>
      <p:italic r:id="rId98"/>
    </p:embeddedFont>
    <p:embeddedFont>
      <p:font typeface="Arial Italic" pitchFamily="34" charset="0"/>
      <p:italic r:id="rId99"/>
    </p:embeddedFont>
    <p:embeddedFont>
      <p:font typeface="cmsy10"/>
      <p:regular r:id="rId100"/>
    </p:embeddedFont>
    <p:embeddedFont>
      <p:font typeface="Franklin Gothic Medium" pitchFamily="34" charset="0"/>
      <p:regular r:id="rId101"/>
      <p:italic r:id="rId102"/>
    </p:embeddedFont>
  </p:embeddedFontLst>
  <p:custDataLst>
    <p:tags r:id="rId10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6600"/>
    <a:srgbClr val="EB0EF0"/>
    <a:srgbClr val="DE0DE3"/>
    <a:srgbClr val="D30CD8"/>
    <a:srgbClr val="E00095"/>
    <a:srgbClr val="FF13B0"/>
    <a:srgbClr val="FF66CC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3" autoAdjust="0"/>
    <p:restoredTop sz="94718" autoAdjust="0"/>
  </p:normalViewPr>
  <p:slideViewPr>
    <p:cSldViewPr>
      <p:cViewPr>
        <p:scale>
          <a:sx n="134" d="100"/>
          <a:sy n="134" d="100"/>
        </p:scale>
        <p:origin x="-2130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4200"/>
    </p:cViewPr>
  </p:sorterViewPr>
  <p:notesViewPr>
    <p:cSldViewPr>
      <p:cViewPr varScale="1">
        <p:scale>
          <a:sx n="57" d="100"/>
          <a:sy n="57" d="100"/>
        </p:scale>
        <p:origin x="-2592" y="-84"/>
      </p:cViewPr>
      <p:guideLst>
        <p:guide orient="horz" pos="2872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2.fntdata"/><Relationship Id="rId102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5.fntdata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B58EB4-4D85-4B76-A64C-36363144E01D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55AB68-4466-4A24-B11F-D0BC470DC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44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8" tIns="45859" rIns="91718" bIns="45859" numCol="1" anchor="t" anchorCtr="0" compatLnSpc="1">
            <a:prstTxWarp prst="textNoShape">
              <a:avLst/>
            </a:prstTxWarp>
          </a:bodyPr>
          <a:lstStyle>
            <a:lvl1pPr defTabSz="9175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8" tIns="45859" rIns="91718" bIns="45859" numCol="1" anchor="t" anchorCtr="0" compatLnSpc="1">
            <a:prstTxWarp prst="textNoShape">
              <a:avLst/>
            </a:prstTxWarp>
          </a:bodyPr>
          <a:lstStyle>
            <a:lvl1pPr algn="r" defTabSz="9175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32288"/>
            <a:ext cx="554672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8" tIns="45859" rIns="91718" bIns="45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8" tIns="45859" rIns="91718" bIns="45859" numCol="1" anchor="b" anchorCtr="0" compatLnSpc="1">
            <a:prstTxWarp prst="textNoShape">
              <a:avLst/>
            </a:prstTxWarp>
          </a:bodyPr>
          <a:lstStyle>
            <a:lvl1pPr defTabSz="9175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66140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8" tIns="45859" rIns="91718" bIns="45859" numCol="1" anchor="b" anchorCtr="0" compatLnSpc="1">
            <a:prstTxWarp prst="textNoShape">
              <a:avLst/>
            </a:prstTxWarp>
          </a:bodyPr>
          <a:lstStyle>
            <a:lvl1pPr algn="r" defTabSz="917575">
              <a:defRPr sz="1300"/>
            </a:lvl1pPr>
          </a:lstStyle>
          <a:p>
            <a:pPr>
              <a:defRPr/>
            </a:pPr>
            <a:fld id="{3841C470-8016-4280-BD3B-C30F65AF6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412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929380" y="8662908"/>
            <a:ext cx="3004820" cy="45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8" tIns="45939" rIns="91878" bIns="45939"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154A4FE-72B9-4154-955F-B0A36B612B55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6509" indent="-287119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8475" indent="-22969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7866" indent="-22969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7256" indent="-22969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26646" indent="-229695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86036" indent="-229695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45426" indent="-229695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04816" indent="-229695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348E35-FCAA-482C-97D3-1CE46CE6B671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83895"/>
            <a:ext cx="4622800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420" y="4331335"/>
            <a:ext cx="5547360" cy="41033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first point: why all zeros and one ? (because you can find actions that guarentee you wont get the -1 and you are taking a max!)</a:t>
            </a:r>
          </a:p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E1694-3329-4105-B7AA-2B9F2B5619CA}" type="slidenum">
              <a:rPr lang="en-US" sz="1300" smtClean="0"/>
              <a:pPr eaLnBrk="1" hangingPunct="1"/>
              <a:t>4</a:t>
            </a:fld>
            <a:endParaRPr lang="en-US" sz="13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84213"/>
            <a:ext cx="4557712" cy="34178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0700"/>
            <a:ext cx="5086350" cy="41036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F9BE80-1F0A-4151-A196-E92A0E1B9BCE}" type="slidenum">
              <a:rPr lang="en-US" sz="1300" smtClean="0"/>
              <a:pPr eaLnBrk="1" hangingPunct="1"/>
              <a:t>40</a:t>
            </a:fld>
            <a:endParaRPr lang="en-US" sz="13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84213"/>
            <a:ext cx="4557712" cy="34178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0700"/>
            <a:ext cx="5086350" cy="41036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C149BE-A22A-41BC-8EE1-8AEC9207DDBE}" type="slidenum">
              <a:rPr lang="en-US" sz="1300" smtClean="0"/>
              <a:pPr eaLnBrk="1" hangingPunct="1"/>
              <a:t>41</a:t>
            </a:fld>
            <a:endParaRPr lang="en-US" sz="13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84213"/>
            <a:ext cx="4557712" cy="34178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0700"/>
            <a:ext cx="5086350" cy="41036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7810E0-A582-4403-AF54-E4F6CC3F334D}" type="slidenum">
              <a:rPr lang="en-US" sz="1300" smtClean="0"/>
              <a:pPr eaLnBrk="1" hangingPunct="1"/>
              <a:t>42</a:t>
            </a:fld>
            <a:endParaRPr lang="en-US" sz="13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A2BF88-4718-4A52-ABBC-E7C01097CFB0}" type="slidenum">
              <a:rPr lang="en-US" sz="1300" smtClean="0"/>
              <a:pPr eaLnBrk="1" hangingPunct="1"/>
              <a:t>43</a:t>
            </a:fld>
            <a:endParaRPr lang="en-US" sz="13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84213"/>
            <a:ext cx="4557712" cy="34178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0700"/>
            <a:ext cx="5086350" cy="41036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80E989-82B9-4346-AF2A-C29684D5D7AE}" type="slidenum">
              <a:rPr lang="en-US" sz="1300" smtClean="0"/>
              <a:pPr eaLnBrk="1" hangingPunct="1"/>
              <a:t>44</a:t>
            </a:fld>
            <a:endParaRPr lang="en-US" sz="13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9449CF-70FD-458C-A11A-667BB367C40B}" type="slidenum">
              <a:rPr lang="en-US" sz="1300" smtClean="0"/>
              <a:pPr eaLnBrk="1" hangingPunct="1"/>
              <a:t>47</a:t>
            </a:fld>
            <a:endParaRPr lang="en-US" sz="13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5DC902-65D0-427A-BCB6-EBA8EEC62950}" type="slidenum">
              <a:rPr lang="en-US" sz="1300" smtClean="0"/>
              <a:pPr eaLnBrk="1" hangingPunct="1"/>
              <a:t>48</a:t>
            </a:fld>
            <a:endParaRPr lang="en-US" sz="13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84213"/>
            <a:ext cx="4557712" cy="34178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0700"/>
            <a:ext cx="5086350" cy="41036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D397CA-D94B-4378-984F-5567F60681D0}" type="slidenum">
              <a:rPr lang="en-US" sz="1300" smtClean="0"/>
              <a:pPr eaLnBrk="1" hangingPunct="1"/>
              <a:t>49</a:t>
            </a:fld>
            <a:endParaRPr lang="en-US" sz="13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83895"/>
            <a:ext cx="4622800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420" y="4331335"/>
            <a:ext cx="5547360" cy="41033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first point: why all zeros and one ? (because you can find actions that guarentee you wont get the -1 and you are taking a max!)</a:t>
            </a:r>
          </a:p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83895"/>
            <a:ext cx="4622800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420" y="4331335"/>
            <a:ext cx="5547360" cy="41033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 marL="382588" indent="-342900">
              <a:spcBef>
                <a:spcPts val="738"/>
              </a:spcBef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333399"/>
                </a:solidFill>
                <a:cs typeface="Arial" charset="0"/>
                <a:sym typeface="Arial" charset="0"/>
              </a:rPr>
              <a:t>This is </a:t>
            </a:r>
            <a:r>
              <a:rPr lang="en-US" sz="2000">
                <a:solidFill>
                  <a:srgbClr val="CC0000"/>
                </a:solidFill>
                <a:cs typeface="Arial" charset="0"/>
                <a:sym typeface="Arial" charset="0"/>
              </a:rPr>
              <a:t>policy iteration</a:t>
            </a:r>
          </a:p>
          <a:p>
            <a:pPr marL="782638" lvl="1" indent="-285750">
              <a:spcBef>
                <a:spcPts val="638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00"/>
                </a:solidFill>
                <a:cs typeface="Arial" charset="0"/>
                <a:sym typeface="Arial" charset="0"/>
              </a:rPr>
              <a:t>It’s still optimal!</a:t>
            </a:r>
          </a:p>
          <a:p>
            <a:pPr marL="782638" lvl="1" indent="-285750">
              <a:spcBef>
                <a:spcPts val="638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00"/>
                </a:solidFill>
                <a:cs typeface="Arial" charset="0"/>
                <a:sym typeface="Arial" charset="0"/>
              </a:rPr>
              <a:t>Can converge faster under some conditions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6509" indent="-287119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8475" indent="-22969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7866" indent="-22969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7256" indent="-22969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26646" indent="-229695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86036" indent="-229695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45426" indent="-229695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04816" indent="-229695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CB39AE-3C83-41AB-BC53-485D0BC9232E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27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32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685800"/>
          </a:xfrm>
        </p:spPr>
        <p:txBody>
          <a:bodyPr/>
          <a:lstStyle>
            <a:lvl1pPr algn="ctr">
              <a:defRPr sz="4000">
                <a:solidFill>
                  <a:srgbClr val="7030A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4800600"/>
          </a:xfrm>
        </p:spPr>
        <p:txBody>
          <a:bodyPr/>
          <a:lstStyle>
            <a:lvl1pPr>
              <a:defRPr sz="3200">
                <a:solidFill>
                  <a:srgbClr val="0000FF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Calibri" pitchFamily="34" charset="0"/>
                <a:cs typeface="Calibri" pitchFamily="34" charset="0"/>
              </a:defRPr>
            </a:lvl2pPr>
            <a:lvl3pPr>
              <a:defRPr sz="2400"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73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4716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43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04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058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166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4942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0176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563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ideo" Target="Macintosh%20HD:Users:lsz:teaching:cse473au11:share:cse473au11-mdps.ppt_media:out-1.mov" TargetMode="External"/><Relationship Id="rId4" Type="http://schemas.openxmlformats.org/officeDocument/2006/relationships/image" Target="../media/image5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4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ideo" Target="Macintosh%20HD:Users:lsz:teaching:cse473au11:share:cse473au11-mdps.ppt_media:out-1.mov" TargetMode="External"/><Relationship Id="rId4" Type="http://schemas.openxmlformats.org/officeDocument/2006/relationships/image" Target="../media/image57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CSE 473	Markov Decision Processes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Dan Weld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9674" y="6248400"/>
            <a:ext cx="509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Many slides from Chris Bishop, 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Mausam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Dan Klein, </a:t>
            </a:r>
          </a:p>
          <a:p>
            <a:pPr algn="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Stuart Russell, Andrew Moore &amp; Luke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Zettlemoyer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7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8" name="Oval 12"/>
          <p:cNvSpPr>
            <a:spLocks noChangeArrowheads="1"/>
          </p:cNvSpPr>
          <p:nvPr/>
        </p:nvSpPr>
        <p:spPr bwMode="auto">
          <a:xfrm>
            <a:off x="3429000" y="5105400"/>
            <a:ext cx="1752600" cy="990600"/>
          </a:xfrm>
          <a:prstGeom prst="ellipse">
            <a:avLst/>
          </a:prstGeom>
          <a:solidFill>
            <a:srgbClr val="FFFFA7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7218" name="Slide Number Placeholder 4"/>
          <p:cNvSpPr txBox="1">
            <a:spLocks noGrp="1"/>
          </p:cNvSpPr>
          <p:nvPr/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FE90C75-36DC-4521-8A98-17042658BD75}" type="slidenum">
              <a:rPr lang="en-US" sz="1200">
                <a:latin typeface="Helvetica" pitchFamily="34" charset="0"/>
              </a:rPr>
              <a:pPr algn="r" eaLnBrk="1" hangingPunct="1"/>
              <a:t>10</a:t>
            </a:fld>
            <a:endParaRPr lang="en-US" sz="1200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030A0"/>
                </a:solidFill>
              </a:rPr>
              <a:t>Conditional Probability 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772400" cy="3505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P(</a:t>
            </a:r>
            <a:r>
              <a:rPr lang="en-US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| </a:t>
            </a:r>
            <a:r>
              <a:rPr lang="en-US" i="1" dirty="0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) is the probability of </a:t>
            </a:r>
            <a:r>
              <a:rPr lang="en-US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given </a:t>
            </a:r>
            <a:r>
              <a:rPr lang="en-US" i="1" dirty="0" smtClean="0">
                <a:solidFill>
                  <a:srgbClr val="0000FF"/>
                </a:solidFill>
              </a:rPr>
              <a:t>B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Assumes: </a:t>
            </a:r>
          </a:p>
          <a:p>
            <a:pPr lvl="1" eaLnBrk="1" hangingPunct="1"/>
            <a:r>
              <a:rPr lang="en-US" i="1" dirty="0" smtClean="0"/>
              <a:t>B</a:t>
            </a:r>
            <a:r>
              <a:rPr lang="en-US" dirty="0" smtClean="0"/>
              <a:t> is all and only information known.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Defined by:</a:t>
            </a:r>
          </a:p>
        </p:txBody>
      </p:sp>
      <p:graphicFrame>
        <p:nvGraphicFramePr>
          <p:cNvPr id="137221" name="Object 2"/>
          <p:cNvGraphicFramePr>
            <a:graphicFrameLocks noChangeAspect="1"/>
          </p:cNvGraphicFramePr>
          <p:nvPr/>
        </p:nvGraphicFramePr>
        <p:xfrm>
          <a:off x="1905000" y="3657600"/>
          <a:ext cx="2819400" cy="920750"/>
        </p:xfrm>
        <a:graphic>
          <a:graphicData uri="http://schemas.openxmlformats.org/presentationml/2006/ole">
            <p:oleObj spid="_x0000_s112642" name="Equation" r:id="rId4" imgW="1282700" imgH="419100" progId="Equation.3">
              <p:embed/>
            </p:oleObj>
          </a:graphicData>
        </a:graphic>
      </p:graphicFrame>
      <p:sp>
        <p:nvSpPr>
          <p:cNvPr id="137225" name="Text Box 8"/>
          <p:cNvSpPr txBox="1">
            <a:spLocks noChangeArrowheads="1"/>
          </p:cNvSpPr>
          <p:nvPr/>
        </p:nvSpPr>
        <p:spPr bwMode="auto">
          <a:xfrm>
            <a:off x="4732338" y="5392738"/>
            <a:ext cx="350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37229" name="Oval 13"/>
          <p:cNvSpPr>
            <a:spLocks noChangeArrowheads="1"/>
          </p:cNvSpPr>
          <p:nvPr/>
        </p:nvSpPr>
        <p:spPr bwMode="auto">
          <a:xfrm>
            <a:off x="2819400" y="5105400"/>
            <a:ext cx="1676400" cy="990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7224" name="Text Box 7"/>
          <p:cNvSpPr txBox="1">
            <a:spLocks noChangeArrowheads="1"/>
          </p:cNvSpPr>
          <p:nvPr/>
        </p:nvSpPr>
        <p:spPr bwMode="auto">
          <a:xfrm>
            <a:off x="2895600" y="5394325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A</a:t>
            </a:r>
          </a:p>
        </p:txBody>
      </p:sp>
      <p:graphicFrame>
        <p:nvGraphicFramePr>
          <p:cNvPr id="137226" name="Object 3"/>
          <p:cNvGraphicFramePr>
            <a:graphicFrameLocks noChangeAspect="1"/>
          </p:cNvGraphicFramePr>
          <p:nvPr/>
        </p:nvGraphicFramePr>
        <p:xfrm>
          <a:off x="3581400" y="5432425"/>
          <a:ext cx="762000" cy="319088"/>
        </p:xfrm>
        <a:graphic>
          <a:graphicData uri="http://schemas.openxmlformats.org/presentationml/2006/ole">
            <p:oleObj spid="_x0000_s112643" name="Equation" r:id="rId5" imgW="393359" imgH="164957" progId="Equation.3">
              <p:embed/>
            </p:oleObj>
          </a:graphicData>
        </a:graphic>
      </p:graphicFrame>
      <p:sp>
        <p:nvSpPr>
          <p:cNvPr id="137230" name="Oval 14"/>
          <p:cNvSpPr>
            <a:spLocks noChangeArrowheads="1"/>
          </p:cNvSpPr>
          <p:nvPr/>
        </p:nvSpPr>
        <p:spPr bwMode="auto">
          <a:xfrm>
            <a:off x="3429000" y="5105400"/>
            <a:ext cx="17526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A7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29000" y="5141503"/>
            <a:ext cx="1066800" cy="902517"/>
          </a:xfrm>
          <a:custGeom>
            <a:avLst/>
            <a:gdLst>
              <a:gd name="connsiteX0" fmla="*/ 507211 w 1009654"/>
              <a:gd name="connsiteY0" fmla="*/ 14310 h 902517"/>
              <a:gd name="connsiteX1" fmla="*/ 445298 w 1009654"/>
              <a:gd name="connsiteY1" fmla="*/ 19073 h 902517"/>
              <a:gd name="connsiteX2" fmla="*/ 428629 w 1009654"/>
              <a:gd name="connsiteY2" fmla="*/ 23835 h 902517"/>
              <a:gd name="connsiteX3" fmla="*/ 409579 w 1009654"/>
              <a:gd name="connsiteY3" fmla="*/ 28598 h 902517"/>
              <a:gd name="connsiteX4" fmla="*/ 400054 w 1009654"/>
              <a:gd name="connsiteY4" fmla="*/ 33360 h 902517"/>
              <a:gd name="connsiteX5" fmla="*/ 388148 w 1009654"/>
              <a:gd name="connsiteY5" fmla="*/ 35742 h 902517"/>
              <a:gd name="connsiteX6" fmla="*/ 371479 w 1009654"/>
              <a:gd name="connsiteY6" fmla="*/ 40504 h 902517"/>
              <a:gd name="connsiteX7" fmla="*/ 364336 w 1009654"/>
              <a:gd name="connsiteY7" fmla="*/ 42885 h 902517"/>
              <a:gd name="connsiteX8" fmla="*/ 345286 w 1009654"/>
              <a:gd name="connsiteY8" fmla="*/ 47648 h 902517"/>
              <a:gd name="connsiteX9" fmla="*/ 316711 w 1009654"/>
              <a:gd name="connsiteY9" fmla="*/ 66698 h 902517"/>
              <a:gd name="connsiteX10" fmla="*/ 297661 w 1009654"/>
              <a:gd name="connsiteY10" fmla="*/ 76223 h 902517"/>
              <a:gd name="connsiteX11" fmla="*/ 273848 w 1009654"/>
              <a:gd name="connsiteY11" fmla="*/ 92892 h 902517"/>
              <a:gd name="connsiteX12" fmla="*/ 266704 w 1009654"/>
              <a:gd name="connsiteY12" fmla="*/ 97654 h 902517"/>
              <a:gd name="connsiteX13" fmla="*/ 259561 w 1009654"/>
              <a:gd name="connsiteY13" fmla="*/ 102417 h 902517"/>
              <a:gd name="connsiteX14" fmla="*/ 252417 w 1009654"/>
              <a:gd name="connsiteY14" fmla="*/ 104798 h 902517"/>
              <a:gd name="connsiteX15" fmla="*/ 242892 w 1009654"/>
              <a:gd name="connsiteY15" fmla="*/ 111942 h 902517"/>
              <a:gd name="connsiteX16" fmla="*/ 223842 w 1009654"/>
              <a:gd name="connsiteY16" fmla="*/ 123848 h 902517"/>
              <a:gd name="connsiteX17" fmla="*/ 216698 w 1009654"/>
              <a:gd name="connsiteY17" fmla="*/ 130992 h 902517"/>
              <a:gd name="connsiteX18" fmla="*/ 202411 w 1009654"/>
              <a:gd name="connsiteY18" fmla="*/ 135754 h 902517"/>
              <a:gd name="connsiteX19" fmla="*/ 195267 w 1009654"/>
              <a:gd name="connsiteY19" fmla="*/ 140517 h 902517"/>
              <a:gd name="connsiteX20" fmla="*/ 185742 w 1009654"/>
              <a:gd name="connsiteY20" fmla="*/ 154804 h 902517"/>
              <a:gd name="connsiteX21" fmla="*/ 180979 w 1009654"/>
              <a:gd name="connsiteY21" fmla="*/ 161948 h 902517"/>
              <a:gd name="connsiteX22" fmla="*/ 173836 w 1009654"/>
              <a:gd name="connsiteY22" fmla="*/ 164329 h 902517"/>
              <a:gd name="connsiteX23" fmla="*/ 159548 w 1009654"/>
              <a:gd name="connsiteY23" fmla="*/ 178617 h 902517"/>
              <a:gd name="connsiteX24" fmla="*/ 150023 w 1009654"/>
              <a:gd name="connsiteY24" fmla="*/ 188142 h 902517"/>
              <a:gd name="connsiteX25" fmla="*/ 142879 w 1009654"/>
              <a:gd name="connsiteY25" fmla="*/ 192904 h 902517"/>
              <a:gd name="connsiteX26" fmla="*/ 126211 w 1009654"/>
              <a:gd name="connsiteY26" fmla="*/ 204810 h 902517"/>
              <a:gd name="connsiteX27" fmla="*/ 121448 w 1009654"/>
              <a:gd name="connsiteY27" fmla="*/ 211954 h 902517"/>
              <a:gd name="connsiteX28" fmla="*/ 111923 w 1009654"/>
              <a:gd name="connsiteY28" fmla="*/ 216717 h 902517"/>
              <a:gd name="connsiteX29" fmla="*/ 104779 w 1009654"/>
              <a:gd name="connsiteY29" fmla="*/ 221479 h 902517"/>
              <a:gd name="connsiteX30" fmla="*/ 100017 w 1009654"/>
              <a:gd name="connsiteY30" fmla="*/ 228623 h 902517"/>
              <a:gd name="connsiteX31" fmla="*/ 83348 w 1009654"/>
              <a:gd name="connsiteY31" fmla="*/ 240529 h 902517"/>
              <a:gd name="connsiteX32" fmla="*/ 69061 w 1009654"/>
              <a:gd name="connsiteY32" fmla="*/ 250054 h 902517"/>
              <a:gd name="connsiteX33" fmla="*/ 61917 w 1009654"/>
              <a:gd name="connsiteY33" fmla="*/ 257198 h 902517"/>
              <a:gd name="connsiteX34" fmla="*/ 59536 w 1009654"/>
              <a:gd name="connsiteY34" fmla="*/ 264342 h 902517"/>
              <a:gd name="connsiteX35" fmla="*/ 50011 w 1009654"/>
              <a:gd name="connsiteY35" fmla="*/ 278629 h 902517"/>
              <a:gd name="connsiteX36" fmla="*/ 45248 w 1009654"/>
              <a:gd name="connsiteY36" fmla="*/ 285773 h 902517"/>
              <a:gd name="connsiteX37" fmla="*/ 35723 w 1009654"/>
              <a:gd name="connsiteY37" fmla="*/ 326254 h 902517"/>
              <a:gd name="connsiteX38" fmla="*/ 33342 w 1009654"/>
              <a:gd name="connsiteY38" fmla="*/ 333398 h 902517"/>
              <a:gd name="connsiteX39" fmla="*/ 28579 w 1009654"/>
              <a:gd name="connsiteY39" fmla="*/ 345304 h 902517"/>
              <a:gd name="connsiteX40" fmla="*/ 26198 w 1009654"/>
              <a:gd name="connsiteY40" fmla="*/ 354829 h 902517"/>
              <a:gd name="connsiteX41" fmla="*/ 19054 w 1009654"/>
              <a:gd name="connsiteY41" fmla="*/ 373879 h 902517"/>
              <a:gd name="connsiteX42" fmla="*/ 14292 w 1009654"/>
              <a:gd name="connsiteY42" fmla="*/ 381023 h 902517"/>
              <a:gd name="connsiteX43" fmla="*/ 9529 w 1009654"/>
              <a:gd name="connsiteY43" fmla="*/ 397692 h 902517"/>
              <a:gd name="connsiteX44" fmla="*/ 4767 w 1009654"/>
              <a:gd name="connsiteY44" fmla="*/ 414360 h 902517"/>
              <a:gd name="connsiteX45" fmla="*/ 2386 w 1009654"/>
              <a:gd name="connsiteY45" fmla="*/ 457223 h 902517"/>
              <a:gd name="connsiteX46" fmla="*/ 4 w 1009654"/>
              <a:gd name="connsiteY46" fmla="*/ 471510 h 902517"/>
              <a:gd name="connsiteX47" fmla="*/ 4767 w 1009654"/>
              <a:gd name="connsiteY47" fmla="*/ 554854 h 902517"/>
              <a:gd name="connsiteX48" fmla="*/ 7148 w 1009654"/>
              <a:gd name="connsiteY48" fmla="*/ 566760 h 902517"/>
              <a:gd name="connsiteX49" fmla="*/ 11911 w 1009654"/>
              <a:gd name="connsiteY49" fmla="*/ 581048 h 902517"/>
              <a:gd name="connsiteX50" fmla="*/ 16673 w 1009654"/>
              <a:gd name="connsiteY50" fmla="*/ 600098 h 902517"/>
              <a:gd name="connsiteX51" fmla="*/ 19054 w 1009654"/>
              <a:gd name="connsiteY51" fmla="*/ 609623 h 902517"/>
              <a:gd name="connsiteX52" fmla="*/ 26198 w 1009654"/>
              <a:gd name="connsiteY52" fmla="*/ 616767 h 902517"/>
              <a:gd name="connsiteX53" fmla="*/ 30961 w 1009654"/>
              <a:gd name="connsiteY53" fmla="*/ 631054 h 902517"/>
              <a:gd name="connsiteX54" fmla="*/ 52392 w 1009654"/>
              <a:gd name="connsiteY54" fmla="*/ 654867 h 902517"/>
              <a:gd name="connsiteX55" fmla="*/ 64298 w 1009654"/>
              <a:gd name="connsiteY55" fmla="*/ 673917 h 902517"/>
              <a:gd name="connsiteX56" fmla="*/ 71442 w 1009654"/>
              <a:gd name="connsiteY56" fmla="*/ 683442 h 902517"/>
              <a:gd name="connsiteX57" fmla="*/ 85729 w 1009654"/>
              <a:gd name="connsiteY57" fmla="*/ 702492 h 902517"/>
              <a:gd name="connsiteX58" fmla="*/ 88111 w 1009654"/>
              <a:gd name="connsiteY58" fmla="*/ 712017 h 902517"/>
              <a:gd name="connsiteX59" fmla="*/ 95254 w 1009654"/>
              <a:gd name="connsiteY59" fmla="*/ 719160 h 902517"/>
              <a:gd name="connsiteX60" fmla="*/ 102398 w 1009654"/>
              <a:gd name="connsiteY60" fmla="*/ 728685 h 902517"/>
              <a:gd name="connsiteX61" fmla="*/ 116686 w 1009654"/>
              <a:gd name="connsiteY61" fmla="*/ 745354 h 902517"/>
              <a:gd name="connsiteX62" fmla="*/ 121448 w 1009654"/>
              <a:gd name="connsiteY62" fmla="*/ 759642 h 902517"/>
              <a:gd name="connsiteX63" fmla="*/ 145261 w 1009654"/>
              <a:gd name="connsiteY63" fmla="*/ 783454 h 902517"/>
              <a:gd name="connsiteX64" fmla="*/ 152404 w 1009654"/>
              <a:gd name="connsiteY64" fmla="*/ 785835 h 902517"/>
              <a:gd name="connsiteX65" fmla="*/ 169073 w 1009654"/>
              <a:gd name="connsiteY65" fmla="*/ 800123 h 902517"/>
              <a:gd name="connsiteX66" fmla="*/ 176217 w 1009654"/>
              <a:gd name="connsiteY66" fmla="*/ 804885 h 902517"/>
              <a:gd name="connsiteX67" fmla="*/ 185742 w 1009654"/>
              <a:gd name="connsiteY67" fmla="*/ 812029 h 902517"/>
              <a:gd name="connsiteX68" fmla="*/ 200029 w 1009654"/>
              <a:gd name="connsiteY68" fmla="*/ 821554 h 902517"/>
              <a:gd name="connsiteX69" fmla="*/ 207173 w 1009654"/>
              <a:gd name="connsiteY69" fmla="*/ 828698 h 902517"/>
              <a:gd name="connsiteX70" fmla="*/ 238129 w 1009654"/>
              <a:gd name="connsiteY70" fmla="*/ 838223 h 902517"/>
              <a:gd name="connsiteX71" fmla="*/ 245273 w 1009654"/>
              <a:gd name="connsiteY71" fmla="*/ 840604 h 902517"/>
              <a:gd name="connsiteX72" fmla="*/ 278611 w 1009654"/>
              <a:gd name="connsiteY72" fmla="*/ 847748 h 902517"/>
              <a:gd name="connsiteX73" fmla="*/ 288136 w 1009654"/>
              <a:gd name="connsiteY73" fmla="*/ 852510 h 902517"/>
              <a:gd name="connsiteX74" fmla="*/ 304804 w 1009654"/>
              <a:gd name="connsiteY74" fmla="*/ 857273 h 902517"/>
              <a:gd name="connsiteX75" fmla="*/ 319092 w 1009654"/>
              <a:gd name="connsiteY75" fmla="*/ 862035 h 902517"/>
              <a:gd name="connsiteX76" fmla="*/ 345286 w 1009654"/>
              <a:gd name="connsiteY76" fmla="*/ 866798 h 902517"/>
              <a:gd name="connsiteX77" fmla="*/ 357192 w 1009654"/>
              <a:gd name="connsiteY77" fmla="*/ 871560 h 902517"/>
              <a:gd name="connsiteX78" fmla="*/ 373861 w 1009654"/>
              <a:gd name="connsiteY78" fmla="*/ 873942 h 902517"/>
              <a:gd name="connsiteX79" fmla="*/ 385767 w 1009654"/>
              <a:gd name="connsiteY79" fmla="*/ 876323 h 902517"/>
              <a:gd name="connsiteX80" fmla="*/ 402436 w 1009654"/>
              <a:gd name="connsiteY80" fmla="*/ 881085 h 902517"/>
              <a:gd name="connsiteX81" fmla="*/ 416723 w 1009654"/>
              <a:gd name="connsiteY81" fmla="*/ 883467 h 902517"/>
              <a:gd name="connsiteX82" fmla="*/ 433392 w 1009654"/>
              <a:gd name="connsiteY82" fmla="*/ 888229 h 902517"/>
              <a:gd name="connsiteX83" fmla="*/ 461967 w 1009654"/>
              <a:gd name="connsiteY83" fmla="*/ 895373 h 902517"/>
              <a:gd name="connsiteX84" fmla="*/ 471492 w 1009654"/>
              <a:gd name="connsiteY84" fmla="*/ 897754 h 902517"/>
              <a:gd name="connsiteX85" fmla="*/ 483398 w 1009654"/>
              <a:gd name="connsiteY85" fmla="*/ 902517 h 902517"/>
              <a:gd name="connsiteX86" fmla="*/ 540548 w 1009654"/>
              <a:gd name="connsiteY86" fmla="*/ 897754 h 902517"/>
              <a:gd name="connsiteX87" fmla="*/ 561979 w 1009654"/>
              <a:gd name="connsiteY87" fmla="*/ 888229 h 902517"/>
              <a:gd name="connsiteX88" fmla="*/ 576267 w 1009654"/>
              <a:gd name="connsiteY88" fmla="*/ 883467 h 902517"/>
              <a:gd name="connsiteX89" fmla="*/ 592936 w 1009654"/>
              <a:gd name="connsiteY89" fmla="*/ 866798 h 902517"/>
              <a:gd name="connsiteX90" fmla="*/ 607223 w 1009654"/>
              <a:gd name="connsiteY90" fmla="*/ 857273 h 902517"/>
              <a:gd name="connsiteX91" fmla="*/ 616748 w 1009654"/>
              <a:gd name="connsiteY91" fmla="*/ 850129 h 902517"/>
              <a:gd name="connsiteX92" fmla="*/ 623892 w 1009654"/>
              <a:gd name="connsiteY92" fmla="*/ 847748 h 902517"/>
              <a:gd name="connsiteX93" fmla="*/ 642942 w 1009654"/>
              <a:gd name="connsiteY93" fmla="*/ 842985 h 902517"/>
              <a:gd name="connsiteX94" fmla="*/ 657229 w 1009654"/>
              <a:gd name="connsiteY94" fmla="*/ 838223 h 902517"/>
              <a:gd name="connsiteX95" fmla="*/ 666754 w 1009654"/>
              <a:gd name="connsiteY95" fmla="*/ 833460 h 902517"/>
              <a:gd name="connsiteX96" fmla="*/ 688186 w 1009654"/>
              <a:gd name="connsiteY96" fmla="*/ 828698 h 902517"/>
              <a:gd name="connsiteX97" fmla="*/ 711998 w 1009654"/>
              <a:gd name="connsiteY97" fmla="*/ 816792 h 902517"/>
              <a:gd name="connsiteX98" fmla="*/ 731048 w 1009654"/>
              <a:gd name="connsiteY98" fmla="*/ 812029 h 902517"/>
              <a:gd name="connsiteX99" fmla="*/ 750098 w 1009654"/>
              <a:gd name="connsiteY99" fmla="*/ 804885 h 902517"/>
              <a:gd name="connsiteX100" fmla="*/ 771529 w 1009654"/>
              <a:gd name="connsiteY100" fmla="*/ 797742 h 902517"/>
              <a:gd name="connsiteX101" fmla="*/ 781054 w 1009654"/>
              <a:gd name="connsiteY101" fmla="*/ 792979 h 902517"/>
              <a:gd name="connsiteX102" fmla="*/ 795342 w 1009654"/>
              <a:gd name="connsiteY102" fmla="*/ 790598 h 902517"/>
              <a:gd name="connsiteX103" fmla="*/ 812011 w 1009654"/>
              <a:gd name="connsiteY103" fmla="*/ 785835 h 902517"/>
              <a:gd name="connsiteX104" fmla="*/ 821536 w 1009654"/>
              <a:gd name="connsiteY104" fmla="*/ 771548 h 902517"/>
              <a:gd name="connsiteX105" fmla="*/ 826298 w 1009654"/>
              <a:gd name="connsiteY105" fmla="*/ 764404 h 902517"/>
              <a:gd name="connsiteX106" fmla="*/ 838204 w 1009654"/>
              <a:gd name="connsiteY106" fmla="*/ 759642 h 902517"/>
              <a:gd name="connsiteX107" fmla="*/ 840586 w 1009654"/>
              <a:gd name="connsiteY107" fmla="*/ 752498 h 902517"/>
              <a:gd name="connsiteX108" fmla="*/ 859636 w 1009654"/>
              <a:gd name="connsiteY108" fmla="*/ 735829 h 902517"/>
              <a:gd name="connsiteX109" fmla="*/ 866779 w 1009654"/>
              <a:gd name="connsiteY109" fmla="*/ 728685 h 902517"/>
              <a:gd name="connsiteX110" fmla="*/ 876304 w 1009654"/>
              <a:gd name="connsiteY110" fmla="*/ 723923 h 902517"/>
              <a:gd name="connsiteX111" fmla="*/ 892973 w 1009654"/>
              <a:gd name="connsiteY111" fmla="*/ 709635 h 902517"/>
              <a:gd name="connsiteX112" fmla="*/ 895354 w 1009654"/>
              <a:gd name="connsiteY112" fmla="*/ 702492 h 902517"/>
              <a:gd name="connsiteX113" fmla="*/ 900117 w 1009654"/>
              <a:gd name="connsiteY113" fmla="*/ 695348 h 902517"/>
              <a:gd name="connsiteX114" fmla="*/ 902498 w 1009654"/>
              <a:gd name="connsiteY114" fmla="*/ 685823 h 902517"/>
              <a:gd name="connsiteX115" fmla="*/ 907261 w 1009654"/>
              <a:gd name="connsiteY115" fmla="*/ 671535 h 902517"/>
              <a:gd name="connsiteX116" fmla="*/ 919167 w 1009654"/>
              <a:gd name="connsiteY116" fmla="*/ 657248 h 902517"/>
              <a:gd name="connsiteX117" fmla="*/ 928692 w 1009654"/>
              <a:gd name="connsiteY117" fmla="*/ 645342 h 902517"/>
              <a:gd name="connsiteX118" fmla="*/ 938217 w 1009654"/>
              <a:gd name="connsiteY118" fmla="*/ 631054 h 902517"/>
              <a:gd name="connsiteX119" fmla="*/ 947742 w 1009654"/>
              <a:gd name="connsiteY119" fmla="*/ 619148 h 902517"/>
              <a:gd name="connsiteX120" fmla="*/ 957267 w 1009654"/>
              <a:gd name="connsiteY120" fmla="*/ 592954 h 902517"/>
              <a:gd name="connsiteX121" fmla="*/ 964411 w 1009654"/>
              <a:gd name="connsiteY121" fmla="*/ 588192 h 902517"/>
              <a:gd name="connsiteX122" fmla="*/ 966792 w 1009654"/>
              <a:gd name="connsiteY122" fmla="*/ 578667 h 902517"/>
              <a:gd name="connsiteX123" fmla="*/ 976317 w 1009654"/>
              <a:gd name="connsiteY123" fmla="*/ 564379 h 902517"/>
              <a:gd name="connsiteX124" fmla="*/ 978698 w 1009654"/>
              <a:gd name="connsiteY124" fmla="*/ 547710 h 902517"/>
              <a:gd name="connsiteX125" fmla="*/ 990604 w 1009654"/>
              <a:gd name="connsiteY125" fmla="*/ 528660 h 902517"/>
              <a:gd name="connsiteX126" fmla="*/ 995367 w 1009654"/>
              <a:gd name="connsiteY126" fmla="*/ 514373 h 902517"/>
              <a:gd name="connsiteX127" fmla="*/ 1000129 w 1009654"/>
              <a:gd name="connsiteY127" fmla="*/ 504848 h 902517"/>
              <a:gd name="connsiteX128" fmla="*/ 1002511 w 1009654"/>
              <a:gd name="connsiteY128" fmla="*/ 495323 h 902517"/>
              <a:gd name="connsiteX129" fmla="*/ 1004892 w 1009654"/>
              <a:gd name="connsiteY129" fmla="*/ 488179 h 902517"/>
              <a:gd name="connsiteX130" fmla="*/ 1009654 w 1009654"/>
              <a:gd name="connsiteY130" fmla="*/ 450079 h 902517"/>
              <a:gd name="connsiteX131" fmla="*/ 1004892 w 1009654"/>
              <a:gd name="connsiteY131" fmla="*/ 419123 h 902517"/>
              <a:gd name="connsiteX132" fmla="*/ 995367 w 1009654"/>
              <a:gd name="connsiteY132" fmla="*/ 400073 h 902517"/>
              <a:gd name="connsiteX133" fmla="*/ 992986 w 1009654"/>
              <a:gd name="connsiteY133" fmla="*/ 390548 h 902517"/>
              <a:gd name="connsiteX134" fmla="*/ 988223 w 1009654"/>
              <a:gd name="connsiteY134" fmla="*/ 376260 h 902517"/>
              <a:gd name="connsiteX135" fmla="*/ 985842 w 1009654"/>
              <a:gd name="connsiteY135" fmla="*/ 369117 h 902517"/>
              <a:gd name="connsiteX136" fmla="*/ 981079 w 1009654"/>
              <a:gd name="connsiteY136" fmla="*/ 357210 h 902517"/>
              <a:gd name="connsiteX137" fmla="*/ 976317 w 1009654"/>
              <a:gd name="connsiteY137" fmla="*/ 342923 h 902517"/>
              <a:gd name="connsiteX138" fmla="*/ 973936 w 1009654"/>
              <a:gd name="connsiteY138" fmla="*/ 335779 h 902517"/>
              <a:gd name="connsiteX139" fmla="*/ 971554 w 1009654"/>
              <a:gd name="connsiteY139" fmla="*/ 326254 h 902517"/>
              <a:gd name="connsiteX140" fmla="*/ 964411 w 1009654"/>
              <a:gd name="connsiteY140" fmla="*/ 307204 h 902517"/>
              <a:gd name="connsiteX141" fmla="*/ 959648 w 1009654"/>
              <a:gd name="connsiteY141" fmla="*/ 283392 h 902517"/>
              <a:gd name="connsiteX142" fmla="*/ 952504 w 1009654"/>
              <a:gd name="connsiteY142" fmla="*/ 264342 h 902517"/>
              <a:gd name="connsiteX143" fmla="*/ 950123 w 1009654"/>
              <a:gd name="connsiteY143" fmla="*/ 254817 h 902517"/>
              <a:gd name="connsiteX144" fmla="*/ 947742 w 1009654"/>
              <a:gd name="connsiteY144" fmla="*/ 240529 h 902517"/>
              <a:gd name="connsiteX145" fmla="*/ 945361 w 1009654"/>
              <a:gd name="connsiteY145" fmla="*/ 228623 h 902517"/>
              <a:gd name="connsiteX146" fmla="*/ 942979 w 1009654"/>
              <a:gd name="connsiteY146" fmla="*/ 214335 h 902517"/>
              <a:gd name="connsiteX147" fmla="*/ 928692 w 1009654"/>
              <a:gd name="connsiteY147" fmla="*/ 207192 h 902517"/>
              <a:gd name="connsiteX148" fmla="*/ 921548 w 1009654"/>
              <a:gd name="connsiteY148" fmla="*/ 200048 h 902517"/>
              <a:gd name="connsiteX149" fmla="*/ 904879 w 1009654"/>
              <a:gd name="connsiteY149" fmla="*/ 190523 h 902517"/>
              <a:gd name="connsiteX150" fmla="*/ 890592 w 1009654"/>
              <a:gd name="connsiteY150" fmla="*/ 180998 h 902517"/>
              <a:gd name="connsiteX151" fmla="*/ 878686 w 1009654"/>
              <a:gd name="connsiteY151" fmla="*/ 176235 h 902517"/>
              <a:gd name="connsiteX152" fmla="*/ 869161 w 1009654"/>
              <a:gd name="connsiteY152" fmla="*/ 171473 h 902517"/>
              <a:gd name="connsiteX153" fmla="*/ 852492 w 1009654"/>
              <a:gd name="connsiteY153" fmla="*/ 166710 h 902517"/>
              <a:gd name="connsiteX154" fmla="*/ 838204 w 1009654"/>
              <a:gd name="connsiteY154" fmla="*/ 157185 h 902517"/>
              <a:gd name="connsiteX155" fmla="*/ 826298 w 1009654"/>
              <a:gd name="connsiteY155" fmla="*/ 150042 h 902517"/>
              <a:gd name="connsiteX156" fmla="*/ 809629 w 1009654"/>
              <a:gd name="connsiteY156" fmla="*/ 145279 h 902517"/>
              <a:gd name="connsiteX157" fmla="*/ 797723 w 1009654"/>
              <a:gd name="connsiteY157" fmla="*/ 135754 h 902517"/>
              <a:gd name="connsiteX158" fmla="*/ 788198 w 1009654"/>
              <a:gd name="connsiteY158" fmla="*/ 133373 h 902517"/>
              <a:gd name="connsiteX159" fmla="*/ 776292 w 1009654"/>
              <a:gd name="connsiteY159" fmla="*/ 128610 h 902517"/>
              <a:gd name="connsiteX160" fmla="*/ 757242 w 1009654"/>
              <a:gd name="connsiteY160" fmla="*/ 116704 h 902517"/>
              <a:gd name="connsiteX161" fmla="*/ 747717 w 1009654"/>
              <a:gd name="connsiteY161" fmla="*/ 111942 h 902517"/>
              <a:gd name="connsiteX162" fmla="*/ 733429 w 1009654"/>
              <a:gd name="connsiteY162" fmla="*/ 100035 h 902517"/>
              <a:gd name="connsiteX163" fmla="*/ 716761 w 1009654"/>
              <a:gd name="connsiteY163" fmla="*/ 95273 h 902517"/>
              <a:gd name="connsiteX164" fmla="*/ 709617 w 1009654"/>
              <a:gd name="connsiteY164" fmla="*/ 90510 h 902517"/>
              <a:gd name="connsiteX165" fmla="*/ 700092 w 1009654"/>
              <a:gd name="connsiteY165" fmla="*/ 88129 h 902517"/>
              <a:gd name="connsiteX166" fmla="*/ 692948 w 1009654"/>
              <a:gd name="connsiteY166" fmla="*/ 85748 h 902517"/>
              <a:gd name="connsiteX167" fmla="*/ 678661 w 1009654"/>
              <a:gd name="connsiteY167" fmla="*/ 76223 h 902517"/>
              <a:gd name="connsiteX168" fmla="*/ 669136 w 1009654"/>
              <a:gd name="connsiteY168" fmla="*/ 66698 h 902517"/>
              <a:gd name="connsiteX169" fmla="*/ 654848 w 1009654"/>
              <a:gd name="connsiteY169" fmla="*/ 61935 h 902517"/>
              <a:gd name="connsiteX170" fmla="*/ 645323 w 1009654"/>
              <a:gd name="connsiteY170" fmla="*/ 54792 h 902517"/>
              <a:gd name="connsiteX171" fmla="*/ 638179 w 1009654"/>
              <a:gd name="connsiteY171" fmla="*/ 47648 h 902517"/>
              <a:gd name="connsiteX172" fmla="*/ 628654 w 1009654"/>
              <a:gd name="connsiteY172" fmla="*/ 45267 h 902517"/>
              <a:gd name="connsiteX173" fmla="*/ 616748 w 1009654"/>
              <a:gd name="connsiteY173" fmla="*/ 38123 h 902517"/>
              <a:gd name="connsiteX174" fmla="*/ 600079 w 1009654"/>
              <a:gd name="connsiteY174" fmla="*/ 28598 h 902517"/>
              <a:gd name="connsiteX175" fmla="*/ 592936 w 1009654"/>
              <a:gd name="connsiteY175" fmla="*/ 21454 h 902517"/>
              <a:gd name="connsiteX176" fmla="*/ 588173 w 1009654"/>
              <a:gd name="connsiteY176" fmla="*/ 14310 h 902517"/>
              <a:gd name="connsiteX177" fmla="*/ 545311 w 1009654"/>
              <a:gd name="connsiteY177" fmla="*/ 7167 h 902517"/>
              <a:gd name="connsiteX178" fmla="*/ 533404 w 1009654"/>
              <a:gd name="connsiteY178" fmla="*/ 4785 h 902517"/>
              <a:gd name="connsiteX179" fmla="*/ 521498 w 1009654"/>
              <a:gd name="connsiteY179" fmla="*/ 23 h 902517"/>
              <a:gd name="connsiteX180" fmla="*/ 507211 w 1009654"/>
              <a:gd name="connsiteY180" fmla="*/ 14310 h 90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009654" h="902517">
                <a:moveTo>
                  <a:pt x="507211" y="14310"/>
                </a:moveTo>
                <a:cubicBezTo>
                  <a:pt x="494511" y="17485"/>
                  <a:pt x="465894" y="17013"/>
                  <a:pt x="445298" y="19073"/>
                </a:cubicBezTo>
                <a:cubicBezTo>
                  <a:pt x="439038" y="19699"/>
                  <a:pt x="434506" y="22232"/>
                  <a:pt x="428629" y="23835"/>
                </a:cubicBezTo>
                <a:cubicBezTo>
                  <a:pt x="422314" y="25557"/>
                  <a:pt x="415434" y="25671"/>
                  <a:pt x="409579" y="28598"/>
                </a:cubicBezTo>
                <a:cubicBezTo>
                  <a:pt x="406404" y="30185"/>
                  <a:pt x="403422" y="32237"/>
                  <a:pt x="400054" y="33360"/>
                </a:cubicBezTo>
                <a:cubicBezTo>
                  <a:pt x="396214" y="34640"/>
                  <a:pt x="392074" y="34760"/>
                  <a:pt x="388148" y="35742"/>
                </a:cubicBezTo>
                <a:cubicBezTo>
                  <a:pt x="382542" y="37144"/>
                  <a:pt x="377014" y="38844"/>
                  <a:pt x="371479" y="40504"/>
                </a:cubicBezTo>
                <a:cubicBezTo>
                  <a:pt x="369075" y="41225"/>
                  <a:pt x="366771" y="42276"/>
                  <a:pt x="364336" y="42885"/>
                </a:cubicBezTo>
                <a:lnTo>
                  <a:pt x="345286" y="47648"/>
                </a:lnTo>
                <a:cubicBezTo>
                  <a:pt x="330619" y="58649"/>
                  <a:pt x="337526" y="53889"/>
                  <a:pt x="316711" y="66698"/>
                </a:cubicBezTo>
                <a:cubicBezTo>
                  <a:pt x="303419" y="74878"/>
                  <a:pt x="308779" y="72517"/>
                  <a:pt x="297661" y="76223"/>
                </a:cubicBezTo>
                <a:cubicBezTo>
                  <a:pt x="283560" y="86799"/>
                  <a:pt x="291433" y="81169"/>
                  <a:pt x="273848" y="92892"/>
                </a:cubicBezTo>
                <a:lnTo>
                  <a:pt x="266704" y="97654"/>
                </a:lnTo>
                <a:cubicBezTo>
                  <a:pt x="264323" y="99241"/>
                  <a:pt x="262276" y="101512"/>
                  <a:pt x="259561" y="102417"/>
                </a:cubicBezTo>
                <a:lnTo>
                  <a:pt x="252417" y="104798"/>
                </a:lnTo>
                <a:cubicBezTo>
                  <a:pt x="249242" y="107179"/>
                  <a:pt x="246194" y="109741"/>
                  <a:pt x="242892" y="111942"/>
                </a:cubicBezTo>
                <a:cubicBezTo>
                  <a:pt x="236661" y="116096"/>
                  <a:pt x="229137" y="118553"/>
                  <a:pt x="223842" y="123848"/>
                </a:cubicBezTo>
                <a:cubicBezTo>
                  <a:pt x="221461" y="126229"/>
                  <a:pt x="219642" y="129357"/>
                  <a:pt x="216698" y="130992"/>
                </a:cubicBezTo>
                <a:cubicBezTo>
                  <a:pt x="212310" y="133430"/>
                  <a:pt x="202411" y="135754"/>
                  <a:pt x="202411" y="135754"/>
                </a:cubicBezTo>
                <a:cubicBezTo>
                  <a:pt x="200030" y="137342"/>
                  <a:pt x="197152" y="138363"/>
                  <a:pt x="195267" y="140517"/>
                </a:cubicBezTo>
                <a:cubicBezTo>
                  <a:pt x="191498" y="144824"/>
                  <a:pt x="188917" y="150042"/>
                  <a:pt x="185742" y="154804"/>
                </a:cubicBezTo>
                <a:cubicBezTo>
                  <a:pt x="184154" y="157185"/>
                  <a:pt x="183694" y="161043"/>
                  <a:pt x="180979" y="161948"/>
                </a:cubicBezTo>
                <a:lnTo>
                  <a:pt x="173836" y="164329"/>
                </a:lnTo>
                <a:cubicBezTo>
                  <a:pt x="169380" y="177694"/>
                  <a:pt x="174731" y="166807"/>
                  <a:pt x="159548" y="178617"/>
                </a:cubicBezTo>
                <a:cubicBezTo>
                  <a:pt x="156004" y="181374"/>
                  <a:pt x="153432" y="185220"/>
                  <a:pt x="150023" y="188142"/>
                </a:cubicBezTo>
                <a:cubicBezTo>
                  <a:pt x="147850" y="190004"/>
                  <a:pt x="145078" y="191072"/>
                  <a:pt x="142879" y="192904"/>
                </a:cubicBezTo>
                <a:cubicBezTo>
                  <a:pt x="128397" y="204973"/>
                  <a:pt x="143839" y="195997"/>
                  <a:pt x="126211" y="204810"/>
                </a:cubicBezTo>
                <a:cubicBezTo>
                  <a:pt x="124623" y="207191"/>
                  <a:pt x="123647" y="210122"/>
                  <a:pt x="121448" y="211954"/>
                </a:cubicBezTo>
                <a:cubicBezTo>
                  <a:pt x="118721" y="214227"/>
                  <a:pt x="115005" y="214956"/>
                  <a:pt x="111923" y="216717"/>
                </a:cubicBezTo>
                <a:cubicBezTo>
                  <a:pt x="109438" y="218137"/>
                  <a:pt x="107160" y="219892"/>
                  <a:pt x="104779" y="221479"/>
                </a:cubicBezTo>
                <a:cubicBezTo>
                  <a:pt x="103192" y="223860"/>
                  <a:pt x="102041" y="226599"/>
                  <a:pt x="100017" y="228623"/>
                </a:cubicBezTo>
                <a:cubicBezTo>
                  <a:pt x="91434" y="237206"/>
                  <a:pt x="91464" y="233766"/>
                  <a:pt x="83348" y="240529"/>
                </a:cubicBezTo>
                <a:cubicBezTo>
                  <a:pt x="71455" y="250439"/>
                  <a:pt x="81615" y="245869"/>
                  <a:pt x="69061" y="250054"/>
                </a:cubicBezTo>
                <a:cubicBezTo>
                  <a:pt x="66680" y="252435"/>
                  <a:pt x="63785" y="254396"/>
                  <a:pt x="61917" y="257198"/>
                </a:cubicBezTo>
                <a:cubicBezTo>
                  <a:pt x="60525" y="259287"/>
                  <a:pt x="60755" y="262148"/>
                  <a:pt x="59536" y="264342"/>
                </a:cubicBezTo>
                <a:cubicBezTo>
                  <a:pt x="56756" y="269345"/>
                  <a:pt x="53186" y="273867"/>
                  <a:pt x="50011" y="278629"/>
                </a:cubicBezTo>
                <a:lnTo>
                  <a:pt x="45248" y="285773"/>
                </a:lnTo>
                <a:cubicBezTo>
                  <a:pt x="40081" y="321943"/>
                  <a:pt x="46713" y="309770"/>
                  <a:pt x="35723" y="326254"/>
                </a:cubicBezTo>
                <a:cubicBezTo>
                  <a:pt x="34929" y="328635"/>
                  <a:pt x="34223" y="331048"/>
                  <a:pt x="33342" y="333398"/>
                </a:cubicBezTo>
                <a:cubicBezTo>
                  <a:pt x="31841" y="337400"/>
                  <a:pt x="29931" y="341249"/>
                  <a:pt x="28579" y="345304"/>
                </a:cubicBezTo>
                <a:cubicBezTo>
                  <a:pt x="27544" y="348409"/>
                  <a:pt x="27097" y="351682"/>
                  <a:pt x="26198" y="354829"/>
                </a:cubicBezTo>
                <a:cubicBezTo>
                  <a:pt x="24823" y="359642"/>
                  <a:pt x="20735" y="370518"/>
                  <a:pt x="19054" y="373879"/>
                </a:cubicBezTo>
                <a:cubicBezTo>
                  <a:pt x="17774" y="376439"/>
                  <a:pt x="15572" y="378463"/>
                  <a:pt x="14292" y="381023"/>
                </a:cubicBezTo>
                <a:cubicBezTo>
                  <a:pt x="12469" y="384669"/>
                  <a:pt x="10443" y="394340"/>
                  <a:pt x="9529" y="397692"/>
                </a:cubicBezTo>
                <a:cubicBezTo>
                  <a:pt x="8009" y="403267"/>
                  <a:pt x="6354" y="408804"/>
                  <a:pt x="4767" y="414360"/>
                </a:cubicBezTo>
                <a:cubicBezTo>
                  <a:pt x="3973" y="428648"/>
                  <a:pt x="3574" y="442963"/>
                  <a:pt x="2386" y="457223"/>
                </a:cubicBezTo>
                <a:cubicBezTo>
                  <a:pt x="1985" y="462034"/>
                  <a:pt x="-114" y="466683"/>
                  <a:pt x="4" y="471510"/>
                </a:cubicBezTo>
                <a:cubicBezTo>
                  <a:pt x="682" y="499328"/>
                  <a:pt x="2686" y="527105"/>
                  <a:pt x="4767" y="554854"/>
                </a:cubicBezTo>
                <a:cubicBezTo>
                  <a:pt x="5070" y="558890"/>
                  <a:pt x="6083" y="562855"/>
                  <a:pt x="7148" y="566760"/>
                </a:cubicBezTo>
                <a:cubicBezTo>
                  <a:pt x="8469" y="571603"/>
                  <a:pt x="10532" y="576221"/>
                  <a:pt x="11911" y="581048"/>
                </a:cubicBezTo>
                <a:cubicBezTo>
                  <a:pt x="13709" y="587342"/>
                  <a:pt x="15086" y="593748"/>
                  <a:pt x="16673" y="600098"/>
                </a:cubicBezTo>
                <a:cubicBezTo>
                  <a:pt x="17467" y="603273"/>
                  <a:pt x="16740" y="607309"/>
                  <a:pt x="19054" y="609623"/>
                </a:cubicBezTo>
                <a:lnTo>
                  <a:pt x="26198" y="616767"/>
                </a:lnTo>
                <a:cubicBezTo>
                  <a:pt x="27786" y="621529"/>
                  <a:pt x="27411" y="627504"/>
                  <a:pt x="30961" y="631054"/>
                </a:cubicBezTo>
                <a:cubicBezTo>
                  <a:pt x="41724" y="641818"/>
                  <a:pt x="44937" y="643684"/>
                  <a:pt x="52392" y="654867"/>
                </a:cubicBezTo>
                <a:cubicBezTo>
                  <a:pt x="56546" y="661098"/>
                  <a:pt x="59805" y="667927"/>
                  <a:pt x="64298" y="673917"/>
                </a:cubicBezTo>
                <a:cubicBezTo>
                  <a:pt x="66679" y="677092"/>
                  <a:pt x="69240" y="680140"/>
                  <a:pt x="71442" y="683442"/>
                </a:cubicBezTo>
                <a:cubicBezTo>
                  <a:pt x="83278" y="701196"/>
                  <a:pt x="73160" y="689921"/>
                  <a:pt x="85729" y="702492"/>
                </a:cubicBezTo>
                <a:cubicBezTo>
                  <a:pt x="86523" y="705667"/>
                  <a:pt x="86487" y="709175"/>
                  <a:pt x="88111" y="712017"/>
                </a:cubicBezTo>
                <a:cubicBezTo>
                  <a:pt x="89782" y="714941"/>
                  <a:pt x="93063" y="716603"/>
                  <a:pt x="95254" y="719160"/>
                </a:cubicBezTo>
                <a:cubicBezTo>
                  <a:pt x="97837" y="722173"/>
                  <a:pt x="100197" y="725383"/>
                  <a:pt x="102398" y="728685"/>
                </a:cubicBezTo>
                <a:cubicBezTo>
                  <a:pt x="112738" y="744195"/>
                  <a:pt x="104625" y="737314"/>
                  <a:pt x="116686" y="745354"/>
                </a:cubicBezTo>
                <a:cubicBezTo>
                  <a:pt x="118273" y="750117"/>
                  <a:pt x="118312" y="755722"/>
                  <a:pt x="121448" y="759642"/>
                </a:cubicBezTo>
                <a:cubicBezTo>
                  <a:pt x="130585" y="771063"/>
                  <a:pt x="132265" y="774791"/>
                  <a:pt x="145261" y="783454"/>
                </a:cubicBezTo>
                <a:cubicBezTo>
                  <a:pt x="147349" y="784846"/>
                  <a:pt x="150023" y="785041"/>
                  <a:pt x="152404" y="785835"/>
                </a:cubicBezTo>
                <a:cubicBezTo>
                  <a:pt x="157960" y="790598"/>
                  <a:pt x="163358" y="795551"/>
                  <a:pt x="169073" y="800123"/>
                </a:cubicBezTo>
                <a:cubicBezTo>
                  <a:pt x="171308" y="801911"/>
                  <a:pt x="173888" y="803222"/>
                  <a:pt x="176217" y="804885"/>
                </a:cubicBezTo>
                <a:cubicBezTo>
                  <a:pt x="179447" y="807192"/>
                  <a:pt x="182491" y="809753"/>
                  <a:pt x="185742" y="812029"/>
                </a:cubicBezTo>
                <a:cubicBezTo>
                  <a:pt x="190431" y="815311"/>
                  <a:pt x="195982" y="817507"/>
                  <a:pt x="200029" y="821554"/>
                </a:cubicBezTo>
                <a:cubicBezTo>
                  <a:pt x="202410" y="823935"/>
                  <a:pt x="204229" y="827063"/>
                  <a:pt x="207173" y="828698"/>
                </a:cubicBezTo>
                <a:cubicBezTo>
                  <a:pt x="210789" y="830707"/>
                  <a:pt x="235227" y="837352"/>
                  <a:pt x="238129" y="838223"/>
                </a:cubicBezTo>
                <a:cubicBezTo>
                  <a:pt x="240533" y="838944"/>
                  <a:pt x="242838" y="839995"/>
                  <a:pt x="245273" y="840604"/>
                </a:cubicBezTo>
                <a:cubicBezTo>
                  <a:pt x="256575" y="843430"/>
                  <a:pt x="267316" y="845489"/>
                  <a:pt x="278611" y="847748"/>
                </a:cubicBezTo>
                <a:cubicBezTo>
                  <a:pt x="281786" y="849335"/>
                  <a:pt x="284873" y="851112"/>
                  <a:pt x="288136" y="852510"/>
                </a:cubicBezTo>
                <a:cubicBezTo>
                  <a:pt x="294370" y="855182"/>
                  <a:pt x="298078" y="855255"/>
                  <a:pt x="304804" y="857273"/>
                </a:cubicBezTo>
                <a:cubicBezTo>
                  <a:pt x="309613" y="858715"/>
                  <a:pt x="314249" y="860714"/>
                  <a:pt x="319092" y="862035"/>
                </a:cubicBezTo>
                <a:cubicBezTo>
                  <a:pt x="324335" y="863465"/>
                  <a:pt x="340603" y="866018"/>
                  <a:pt x="345286" y="866798"/>
                </a:cubicBezTo>
                <a:cubicBezTo>
                  <a:pt x="349255" y="868385"/>
                  <a:pt x="353045" y="870523"/>
                  <a:pt x="357192" y="871560"/>
                </a:cubicBezTo>
                <a:cubicBezTo>
                  <a:pt x="362637" y="872921"/>
                  <a:pt x="368325" y="873019"/>
                  <a:pt x="373861" y="873942"/>
                </a:cubicBezTo>
                <a:cubicBezTo>
                  <a:pt x="377853" y="874607"/>
                  <a:pt x="381841" y="875341"/>
                  <a:pt x="385767" y="876323"/>
                </a:cubicBezTo>
                <a:cubicBezTo>
                  <a:pt x="391373" y="877724"/>
                  <a:pt x="396805" y="879786"/>
                  <a:pt x="402436" y="881085"/>
                </a:cubicBezTo>
                <a:cubicBezTo>
                  <a:pt x="407140" y="882171"/>
                  <a:pt x="412019" y="882381"/>
                  <a:pt x="416723" y="883467"/>
                </a:cubicBezTo>
                <a:cubicBezTo>
                  <a:pt x="422354" y="884766"/>
                  <a:pt x="427804" y="886758"/>
                  <a:pt x="433392" y="888229"/>
                </a:cubicBezTo>
                <a:cubicBezTo>
                  <a:pt x="442887" y="890728"/>
                  <a:pt x="452442" y="892992"/>
                  <a:pt x="461967" y="895373"/>
                </a:cubicBezTo>
                <a:cubicBezTo>
                  <a:pt x="465142" y="896167"/>
                  <a:pt x="468453" y="896538"/>
                  <a:pt x="471492" y="897754"/>
                </a:cubicBezTo>
                <a:lnTo>
                  <a:pt x="483398" y="902517"/>
                </a:lnTo>
                <a:cubicBezTo>
                  <a:pt x="498654" y="901754"/>
                  <a:pt x="522940" y="903623"/>
                  <a:pt x="540548" y="897754"/>
                </a:cubicBezTo>
                <a:cubicBezTo>
                  <a:pt x="564669" y="889715"/>
                  <a:pt x="541224" y="896531"/>
                  <a:pt x="561979" y="888229"/>
                </a:cubicBezTo>
                <a:cubicBezTo>
                  <a:pt x="566640" y="886365"/>
                  <a:pt x="576267" y="883467"/>
                  <a:pt x="576267" y="883467"/>
                </a:cubicBezTo>
                <a:cubicBezTo>
                  <a:pt x="587184" y="867090"/>
                  <a:pt x="580362" y="870989"/>
                  <a:pt x="592936" y="866798"/>
                </a:cubicBezTo>
                <a:cubicBezTo>
                  <a:pt x="609558" y="850174"/>
                  <a:pt x="591142" y="866462"/>
                  <a:pt x="607223" y="857273"/>
                </a:cubicBezTo>
                <a:cubicBezTo>
                  <a:pt x="610669" y="855304"/>
                  <a:pt x="613302" y="852098"/>
                  <a:pt x="616748" y="850129"/>
                </a:cubicBezTo>
                <a:cubicBezTo>
                  <a:pt x="618927" y="848884"/>
                  <a:pt x="621470" y="848408"/>
                  <a:pt x="623892" y="847748"/>
                </a:cubicBezTo>
                <a:cubicBezTo>
                  <a:pt x="630207" y="846026"/>
                  <a:pt x="636732" y="845055"/>
                  <a:pt x="642942" y="842985"/>
                </a:cubicBezTo>
                <a:cubicBezTo>
                  <a:pt x="647704" y="841398"/>
                  <a:pt x="652739" y="840468"/>
                  <a:pt x="657229" y="838223"/>
                </a:cubicBezTo>
                <a:cubicBezTo>
                  <a:pt x="660404" y="836635"/>
                  <a:pt x="663430" y="834706"/>
                  <a:pt x="666754" y="833460"/>
                </a:cubicBezTo>
                <a:cubicBezTo>
                  <a:pt x="670597" y="832019"/>
                  <a:pt x="684954" y="829344"/>
                  <a:pt x="688186" y="828698"/>
                </a:cubicBezTo>
                <a:cubicBezTo>
                  <a:pt x="718771" y="816463"/>
                  <a:pt x="680855" y="832363"/>
                  <a:pt x="711998" y="816792"/>
                </a:cubicBezTo>
                <a:cubicBezTo>
                  <a:pt x="716883" y="814349"/>
                  <a:pt x="726513" y="812936"/>
                  <a:pt x="731048" y="812029"/>
                </a:cubicBezTo>
                <a:cubicBezTo>
                  <a:pt x="745721" y="802249"/>
                  <a:pt x="729501" y="811751"/>
                  <a:pt x="750098" y="804885"/>
                </a:cubicBezTo>
                <a:cubicBezTo>
                  <a:pt x="779664" y="795029"/>
                  <a:pt x="737420" y="804563"/>
                  <a:pt x="771529" y="797742"/>
                </a:cubicBezTo>
                <a:cubicBezTo>
                  <a:pt x="774704" y="796154"/>
                  <a:pt x="777654" y="793999"/>
                  <a:pt x="781054" y="792979"/>
                </a:cubicBezTo>
                <a:cubicBezTo>
                  <a:pt x="785679" y="791592"/>
                  <a:pt x="790607" y="791545"/>
                  <a:pt x="795342" y="790598"/>
                </a:cubicBezTo>
                <a:cubicBezTo>
                  <a:pt x="802821" y="789102"/>
                  <a:pt x="805199" y="788106"/>
                  <a:pt x="812011" y="785835"/>
                </a:cubicBezTo>
                <a:cubicBezTo>
                  <a:pt x="816196" y="773281"/>
                  <a:pt x="811626" y="783441"/>
                  <a:pt x="821536" y="771548"/>
                </a:cubicBezTo>
                <a:cubicBezTo>
                  <a:pt x="823368" y="769349"/>
                  <a:pt x="823969" y="766067"/>
                  <a:pt x="826298" y="764404"/>
                </a:cubicBezTo>
                <a:cubicBezTo>
                  <a:pt x="829776" y="761920"/>
                  <a:pt x="834235" y="761229"/>
                  <a:pt x="838204" y="759642"/>
                </a:cubicBezTo>
                <a:cubicBezTo>
                  <a:pt x="838998" y="757261"/>
                  <a:pt x="839127" y="754541"/>
                  <a:pt x="840586" y="752498"/>
                </a:cubicBezTo>
                <a:cubicBezTo>
                  <a:pt x="846761" y="743853"/>
                  <a:pt x="851960" y="742409"/>
                  <a:pt x="859636" y="735829"/>
                </a:cubicBezTo>
                <a:cubicBezTo>
                  <a:pt x="862193" y="733637"/>
                  <a:pt x="864039" y="730642"/>
                  <a:pt x="866779" y="728685"/>
                </a:cubicBezTo>
                <a:cubicBezTo>
                  <a:pt x="869667" y="726622"/>
                  <a:pt x="873294" y="725804"/>
                  <a:pt x="876304" y="723923"/>
                </a:cubicBezTo>
                <a:cubicBezTo>
                  <a:pt x="884449" y="718833"/>
                  <a:pt x="886480" y="716128"/>
                  <a:pt x="892973" y="709635"/>
                </a:cubicBezTo>
                <a:cubicBezTo>
                  <a:pt x="893767" y="707254"/>
                  <a:pt x="894232" y="704737"/>
                  <a:pt x="895354" y="702492"/>
                </a:cubicBezTo>
                <a:cubicBezTo>
                  <a:pt x="896634" y="699932"/>
                  <a:pt x="898990" y="697979"/>
                  <a:pt x="900117" y="695348"/>
                </a:cubicBezTo>
                <a:cubicBezTo>
                  <a:pt x="901406" y="692340"/>
                  <a:pt x="901558" y="688958"/>
                  <a:pt x="902498" y="685823"/>
                </a:cubicBezTo>
                <a:cubicBezTo>
                  <a:pt x="903941" y="681014"/>
                  <a:pt x="903711" y="675085"/>
                  <a:pt x="907261" y="671535"/>
                </a:cubicBezTo>
                <a:cubicBezTo>
                  <a:pt x="916428" y="662368"/>
                  <a:pt x="912536" y="667194"/>
                  <a:pt x="919167" y="657248"/>
                </a:cubicBezTo>
                <a:cubicBezTo>
                  <a:pt x="924529" y="641159"/>
                  <a:pt x="917092" y="658599"/>
                  <a:pt x="928692" y="645342"/>
                </a:cubicBezTo>
                <a:cubicBezTo>
                  <a:pt x="932461" y="641034"/>
                  <a:pt x="938217" y="631054"/>
                  <a:pt x="938217" y="631054"/>
                </a:cubicBezTo>
                <a:cubicBezTo>
                  <a:pt x="946901" y="604999"/>
                  <a:pt x="932355" y="643767"/>
                  <a:pt x="947742" y="619148"/>
                </a:cubicBezTo>
                <a:cubicBezTo>
                  <a:pt x="953856" y="609365"/>
                  <a:pt x="950639" y="602233"/>
                  <a:pt x="957267" y="592954"/>
                </a:cubicBezTo>
                <a:cubicBezTo>
                  <a:pt x="958931" y="590625"/>
                  <a:pt x="962030" y="589779"/>
                  <a:pt x="964411" y="588192"/>
                </a:cubicBezTo>
                <a:cubicBezTo>
                  <a:pt x="965205" y="585017"/>
                  <a:pt x="965168" y="581509"/>
                  <a:pt x="966792" y="578667"/>
                </a:cubicBezTo>
                <a:cubicBezTo>
                  <a:pt x="981061" y="553696"/>
                  <a:pt x="968884" y="586682"/>
                  <a:pt x="976317" y="564379"/>
                </a:cubicBezTo>
                <a:cubicBezTo>
                  <a:pt x="977111" y="558823"/>
                  <a:pt x="976614" y="552921"/>
                  <a:pt x="978698" y="547710"/>
                </a:cubicBezTo>
                <a:cubicBezTo>
                  <a:pt x="981479" y="540757"/>
                  <a:pt x="988236" y="535764"/>
                  <a:pt x="990604" y="528660"/>
                </a:cubicBezTo>
                <a:cubicBezTo>
                  <a:pt x="992192" y="523898"/>
                  <a:pt x="993122" y="518863"/>
                  <a:pt x="995367" y="514373"/>
                </a:cubicBezTo>
                <a:cubicBezTo>
                  <a:pt x="996954" y="511198"/>
                  <a:pt x="998883" y="508172"/>
                  <a:pt x="1000129" y="504848"/>
                </a:cubicBezTo>
                <a:cubicBezTo>
                  <a:pt x="1001278" y="501784"/>
                  <a:pt x="1001612" y="498470"/>
                  <a:pt x="1002511" y="495323"/>
                </a:cubicBezTo>
                <a:cubicBezTo>
                  <a:pt x="1003201" y="492909"/>
                  <a:pt x="1004348" y="490629"/>
                  <a:pt x="1004892" y="488179"/>
                </a:cubicBezTo>
                <a:cubicBezTo>
                  <a:pt x="1007578" y="476093"/>
                  <a:pt x="1008456" y="462058"/>
                  <a:pt x="1009654" y="450079"/>
                </a:cubicBezTo>
                <a:cubicBezTo>
                  <a:pt x="1009260" y="446534"/>
                  <a:pt x="1007947" y="425996"/>
                  <a:pt x="1004892" y="419123"/>
                </a:cubicBezTo>
                <a:cubicBezTo>
                  <a:pt x="995355" y="397666"/>
                  <a:pt x="999809" y="415621"/>
                  <a:pt x="995367" y="400073"/>
                </a:cubicBezTo>
                <a:cubicBezTo>
                  <a:pt x="994468" y="396926"/>
                  <a:pt x="993926" y="393683"/>
                  <a:pt x="992986" y="390548"/>
                </a:cubicBezTo>
                <a:cubicBezTo>
                  <a:pt x="991543" y="385739"/>
                  <a:pt x="989811" y="381023"/>
                  <a:pt x="988223" y="376260"/>
                </a:cubicBezTo>
                <a:cubicBezTo>
                  <a:pt x="987429" y="373879"/>
                  <a:pt x="986774" y="371447"/>
                  <a:pt x="985842" y="369117"/>
                </a:cubicBezTo>
                <a:cubicBezTo>
                  <a:pt x="984254" y="365148"/>
                  <a:pt x="982540" y="361227"/>
                  <a:pt x="981079" y="357210"/>
                </a:cubicBezTo>
                <a:cubicBezTo>
                  <a:pt x="979363" y="352492"/>
                  <a:pt x="977904" y="347685"/>
                  <a:pt x="976317" y="342923"/>
                </a:cubicBezTo>
                <a:cubicBezTo>
                  <a:pt x="975523" y="340542"/>
                  <a:pt x="974545" y="338214"/>
                  <a:pt x="973936" y="335779"/>
                </a:cubicBezTo>
                <a:cubicBezTo>
                  <a:pt x="973142" y="332604"/>
                  <a:pt x="972453" y="329401"/>
                  <a:pt x="971554" y="326254"/>
                </a:cubicBezTo>
                <a:cubicBezTo>
                  <a:pt x="969686" y="319717"/>
                  <a:pt x="966930" y="313503"/>
                  <a:pt x="964411" y="307204"/>
                </a:cubicBezTo>
                <a:cubicBezTo>
                  <a:pt x="962540" y="295981"/>
                  <a:pt x="962489" y="293336"/>
                  <a:pt x="959648" y="283392"/>
                </a:cubicBezTo>
                <a:cubicBezTo>
                  <a:pt x="956302" y="271679"/>
                  <a:pt x="957541" y="279453"/>
                  <a:pt x="952504" y="264342"/>
                </a:cubicBezTo>
                <a:cubicBezTo>
                  <a:pt x="951469" y="261237"/>
                  <a:pt x="950765" y="258026"/>
                  <a:pt x="950123" y="254817"/>
                </a:cubicBezTo>
                <a:cubicBezTo>
                  <a:pt x="949176" y="250082"/>
                  <a:pt x="948606" y="245279"/>
                  <a:pt x="947742" y="240529"/>
                </a:cubicBezTo>
                <a:cubicBezTo>
                  <a:pt x="947018" y="236547"/>
                  <a:pt x="946085" y="232605"/>
                  <a:pt x="945361" y="228623"/>
                </a:cubicBezTo>
                <a:cubicBezTo>
                  <a:pt x="944497" y="223872"/>
                  <a:pt x="945138" y="218654"/>
                  <a:pt x="942979" y="214335"/>
                </a:cubicBezTo>
                <a:cubicBezTo>
                  <a:pt x="941132" y="210642"/>
                  <a:pt x="932073" y="208319"/>
                  <a:pt x="928692" y="207192"/>
                </a:cubicBezTo>
                <a:cubicBezTo>
                  <a:pt x="926311" y="204811"/>
                  <a:pt x="924135" y="202204"/>
                  <a:pt x="921548" y="200048"/>
                </a:cubicBezTo>
                <a:cubicBezTo>
                  <a:pt x="914484" y="194161"/>
                  <a:pt x="913202" y="195517"/>
                  <a:pt x="904879" y="190523"/>
                </a:cubicBezTo>
                <a:cubicBezTo>
                  <a:pt x="899971" y="187578"/>
                  <a:pt x="895906" y="183124"/>
                  <a:pt x="890592" y="180998"/>
                </a:cubicBezTo>
                <a:cubicBezTo>
                  <a:pt x="886623" y="179410"/>
                  <a:pt x="882592" y="177971"/>
                  <a:pt x="878686" y="176235"/>
                </a:cubicBezTo>
                <a:cubicBezTo>
                  <a:pt x="875442" y="174793"/>
                  <a:pt x="872424" y="172871"/>
                  <a:pt x="869161" y="171473"/>
                </a:cubicBezTo>
                <a:cubicBezTo>
                  <a:pt x="864382" y="169425"/>
                  <a:pt x="857320" y="167917"/>
                  <a:pt x="852492" y="166710"/>
                </a:cubicBezTo>
                <a:cubicBezTo>
                  <a:pt x="838951" y="153171"/>
                  <a:pt x="851988" y="164077"/>
                  <a:pt x="838204" y="157185"/>
                </a:cubicBezTo>
                <a:cubicBezTo>
                  <a:pt x="834064" y="155115"/>
                  <a:pt x="830438" y="152112"/>
                  <a:pt x="826298" y="150042"/>
                </a:cubicBezTo>
                <a:cubicBezTo>
                  <a:pt x="822877" y="148332"/>
                  <a:pt x="812687" y="146044"/>
                  <a:pt x="809629" y="145279"/>
                </a:cubicBezTo>
                <a:cubicBezTo>
                  <a:pt x="805660" y="142104"/>
                  <a:pt x="802166" y="138222"/>
                  <a:pt x="797723" y="135754"/>
                </a:cubicBezTo>
                <a:cubicBezTo>
                  <a:pt x="794862" y="134165"/>
                  <a:pt x="791303" y="134408"/>
                  <a:pt x="788198" y="133373"/>
                </a:cubicBezTo>
                <a:cubicBezTo>
                  <a:pt x="784143" y="132021"/>
                  <a:pt x="780115" y="130522"/>
                  <a:pt x="776292" y="128610"/>
                </a:cubicBezTo>
                <a:cubicBezTo>
                  <a:pt x="758306" y="119617"/>
                  <a:pt x="770479" y="124268"/>
                  <a:pt x="757242" y="116704"/>
                </a:cubicBezTo>
                <a:cubicBezTo>
                  <a:pt x="754160" y="114943"/>
                  <a:pt x="750892" y="113529"/>
                  <a:pt x="747717" y="111942"/>
                </a:cubicBezTo>
                <a:cubicBezTo>
                  <a:pt x="742451" y="106676"/>
                  <a:pt x="740059" y="103350"/>
                  <a:pt x="733429" y="100035"/>
                </a:cubicBezTo>
                <a:cubicBezTo>
                  <a:pt x="730013" y="98327"/>
                  <a:pt x="719813" y="96036"/>
                  <a:pt x="716761" y="95273"/>
                </a:cubicBezTo>
                <a:cubicBezTo>
                  <a:pt x="714380" y="93685"/>
                  <a:pt x="712248" y="91637"/>
                  <a:pt x="709617" y="90510"/>
                </a:cubicBezTo>
                <a:cubicBezTo>
                  <a:pt x="706609" y="89221"/>
                  <a:pt x="703239" y="89028"/>
                  <a:pt x="700092" y="88129"/>
                </a:cubicBezTo>
                <a:cubicBezTo>
                  <a:pt x="697678" y="87439"/>
                  <a:pt x="695329" y="86542"/>
                  <a:pt x="692948" y="85748"/>
                </a:cubicBezTo>
                <a:cubicBezTo>
                  <a:pt x="688186" y="82573"/>
                  <a:pt x="682708" y="80270"/>
                  <a:pt x="678661" y="76223"/>
                </a:cubicBezTo>
                <a:cubicBezTo>
                  <a:pt x="675486" y="73048"/>
                  <a:pt x="672986" y="69008"/>
                  <a:pt x="669136" y="66698"/>
                </a:cubicBezTo>
                <a:cubicBezTo>
                  <a:pt x="664831" y="64115"/>
                  <a:pt x="654848" y="61935"/>
                  <a:pt x="654848" y="61935"/>
                </a:cubicBezTo>
                <a:cubicBezTo>
                  <a:pt x="651673" y="59554"/>
                  <a:pt x="648336" y="57375"/>
                  <a:pt x="645323" y="54792"/>
                </a:cubicBezTo>
                <a:cubicBezTo>
                  <a:pt x="642766" y="52600"/>
                  <a:pt x="641103" y="49319"/>
                  <a:pt x="638179" y="47648"/>
                </a:cubicBezTo>
                <a:cubicBezTo>
                  <a:pt x="635337" y="46024"/>
                  <a:pt x="631829" y="46061"/>
                  <a:pt x="628654" y="45267"/>
                </a:cubicBezTo>
                <a:cubicBezTo>
                  <a:pt x="624685" y="42886"/>
                  <a:pt x="620888" y="40193"/>
                  <a:pt x="616748" y="38123"/>
                </a:cubicBezTo>
                <a:cubicBezTo>
                  <a:pt x="602936" y="31217"/>
                  <a:pt x="616202" y="42418"/>
                  <a:pt x="600079" y="28598"/>
                </a:cubicBezTo>
                <a:cubicBezTo>
                  <a:pt x="597522" y="26406"/>
                  <a:pt x="595092" y="24041"/>
                  <a:pt x="592936" y="21454"/>
                </a:cubicBezTo>
                <a:cubicBezTo>
                  <a:pt x="591104" y="19255"/>
                  <a:pt x="590733" y="15590"/>
                  <a:pt x="588173" y="14310"/>
                </a:cubicBezTo>
                <a:cubicBezTo>
                  <a:pt x="578128" y="9288"/>
                  <a:pt x="555230" y="8159"/>
                  <a:pt x="545311" y="7167"/>
                </a:cubicBezTo>
                <a:cubicBezTo>
                  <a:pt x="541342" y="6373"/>
                  <a:pt x="537281" y="5948"/>
                  <a:pt x="533404" y="4785"/>
                </a:cubicBezTo>
                <a:cubicBezTo>
                  <a:pt x="529310" y="3557"/>
                  <a:pt x="525768" y="217"/>
                  <a:pt x="521498" y="23"/>
                </a:cubicBezTo>
                <a:cubicBezTo>
                  <a:pt x="507995" y="-591"/>
                  <a:pt x="519911" y="11135"/>
                  <a:pt x="507211" y="1431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</a:t>
            </a: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6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0" dirty="0" smtClean="0"/>
              <a:t>Probability Theory</a:t>
            </a:r>
            <a:endParaRPr lang="en-GB" sz="4000" b="0" dirty="0"/>
          </a:p>
        </p:txBody>
      </p:sp>
      <p:pic>
        <p:nvPicPr>
          <p:cNvPr id="9" name="Content Placeholder 8" descr="Figure1.10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585216" y="1447800"/>
            <a:ext cx="3834384" cy="251155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2057401"/>
            <a:ext cx="3505200" cy="2057400"/>
          </a:xfrm>
        </p:spPr>
        <p:txBody>
          <a:bodyPr/>
          <a:lstStyle/>
          <a:p>
            <a:pPr>
              <a:buNone/>
            </a:pPr>
            <a:r>
              <a:rPr lang="en-GB" b="0" dirty="0" smtClean="0">
                <a:solidFill>
                  <a:srgbClr val="0000FF"/>
                </a:solidFill>
              </a:rPr>
              <a:t>Sum Rule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62000" y="4191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</a:rPr>
              <a:t>Product Rule</a:t>
            </a:r>
          </a:p>
          <a:p>
            <a:endParaRPr lang="en-GB" sz="2000" dirty="0">
              <a:solidFill>
                <a:srgbClr val="0000FF"/>
              </a:solidFill>
            </a:endParaRPr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1417" y="4767331"/>
            <a:ext cx="5808339" cy="89265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4922" y="2532113"/>
            <a:ext cx="3161101" cy="173508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xmlns="" val="65376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9F40B5-6F58-4049-B43D-9BC277A32565}" type="slidenum">
              <a:rPr lang="en-US" sz="1200" smtClean="0">
                <a:latin typeface="Helvetica" pitchFamily="34" charset="0"/>
              </a:rPr>
              <a:pPr eaLnBrk="1" hangingPunct="1"/>
              <a:t>12</a:t>
            </a:fld>
            <a:endParaRPr lang="en-US" sz="1200" smtClean="0"/>
          </a:p>
        </p:txBody>
      </p:sp>
      <p:sp>
        <p:nvSpPr>
          <p:cNvPr id="410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030A0"/>
                </a:solidFill>
              </a:rPr>
              <a:t>Independence</a:t>
            </a:r>
          </a:p>
        </p:txBody>
      </p:sp>
      <p:sp>
        <p:nvSpPr>
          <p:cNvPr id="41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i="1" dirty="0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 are </a:t>
            </a:r>
            <a:r>
              <a:rPr lang="en-US" i="1" dirty="0" smtClean="0">
                <a:solidFill>
                  <a:srgbClr val="0000FF"/>
                </a:solidFill>
              </a:rPr>
              <a:t>independent </a:t>
            </a:r>
            <a:r>
              <a:rPr lang="en-US" dirty="0" err="1" smtClean="0">
                <a:solidFill>
                  <a:srgbClr val="0000FF"/>
                </a:solidFill>
              </a:rPr>
              <a:t>iff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Therefore, if </a:t>
            </a:r>
            <a:r>
              <a:rPr lang="en-US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i="1" dirty="0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 are independent: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47800" y="2057400"/>
          <a:ext cx="2057400" cy="415925"/>
        </p:xfrm>
        <a:graphic>
          <a:graphicData uri="http://schemas.openxmlformats.org/presentationml/2006/ole">
            <p:oleObj spid="_x0000_s113666" name="Equation" r:id="rId4" imgW="1002865" imgH="203112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447800" y="2590800"/>
          <a:ext cx="2057400" cy="415925"/>
        </p:xfrm>
        <a:graphic>
          <a:graphicData uri="http://schemas.openxmlformats.org/presentationml/2006/ole">
            <p:oleObj spid="_x0000_s113667" name="Equation" r:id="rId5" imgW="1002865" imgH="203112" progId="Equation.3">
              <p:embed/>
            </p:oleObj>
          </a:graphicData>
        </a:graphic>
      </p:graphicFrame>
      <p:graphicFrame>
        <p:nvGraphicFramePr>
          <p:cNvPr id="2355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5496710"/>
              </p:ext>
            </p:extLst>
          </p:nvPr>
        </p:nvGraphicFramePr>
        <p:xfrm>
          <a:off x="1371600" y="4057650"/>
          <a:ext cx="3824288" cy="920750"/>
        </p:xfrm>
        <a:graphic>
          <a:graphicData uri="http://schemas.openxmlformats.org/presentationml/2006/ole">
            <p:oleObj spid="_x0000_s113668" name="Equation" r:id="rId6" imgW="1739900" imgH="419100" progId="Equation.3">
              <p:embed/>
            </p:oleObj>
          </a:graphicData>
        </a:graphic>
      </p:graphicFrame>
      <p:graphicFrame>
        <p:nvGraphicFramePr>
          <p:cNvPr id="2355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2353315"/>
              </p:ext>
            </p:extLst>
          </p:nvPr>
        </p:nvGraphicFramePr>
        <p:xfrm>
          <a:off x="1371600" y="5200650"/>
          <a:ext cx="3505200" cy="514350"/>
        </p:xfrm>
        <a:graphic>
          <a:graphicData uri="http://schemas.openxmlformats.org/presentationml/2006/ole">
            <p:oleObj spid="_x0000_s113669" name="Equation" r:id="rId7" imgW="1384300" imgH="203200" progId="Equation.3">
              <p:embed/>
            </p:oleObj>
          </a:graphicData>
        </a:graphic>
      </p:graphicFrame>
      <p:sp>
        <p:nvSpPr>
          <p:cNvPr id="4105" name="Text Box 1032"/>
          <p:cNvSpPr txBox="1">
            <a:spLocks noChangeArrowheads="1"/>
          </p:cNvSpPr>
          <p:nvPr/>
        </p:nvSpPr>
        <p:spPr bwMode="auto">
          <a:xfrm>
            <a:off x="3625850" y="2224088"/>
            <a:ext cx="53690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400" i="1" dirty="0">
                <a:solidFill>
                  <a:srgbClr val="FF0000"/>
                </a:solidFill>
                <a:latin typeface="+mn-lt"/>
              </a:rPr>
              <a:t>These constraints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logically equivalent</a:t>
            </a:r>
          </a:p>
        </p:txBody>
      </p:sp>
    </p:spTree>
    <p:extLst>
      <p:ext uri="{BB962C8B-B14F-4D97-AF65-F5344CB8AC3E}">
        <p14:creationId xmlns:p14="http://schemas.microsoft.com/office/powerpoint/2010/main" xmlns="" val="4713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© Daniel S. Weld</a:t>
            </a:r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D72D363-B91B-402F-A93C-D1525C51BFD0}" type="slidenum">
              <a:rPr lang="en-US" sz="1400"/>
              <a:pPr algn="r"/>
              <a:t>13</a:t>
            </a:fld>
            <a:endParaRPr lang="en-US" sz="14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Independence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1873250" y="2798763"/>
            <a:ext cx="5810250" cy="3333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 rot="-5400000">
            <a:off x="997744" y="5404644"/>
            <a:ext cx="11001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200"/>
              <a:t>True</a:t>
            </a:r>
            <a:endParaRPr lang="en-US" sz="3200">
              <a:sym typeface="Symbol" pitchFamily="18" charset="2"/>
            </a:endParaRPr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1873250" y="2798763"/>
            <a:ext cx="5810250" cy="16668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326090" name="Rectangle 10"/>
          <p:cNvSpPr>
            <a:spLocks noChangeArrowheads="1"/>
          </p:cNvSpPr>
          <p:nvPr/>
        </p:nvSpPr>
        <p:spPr bwMode="auto">
          <a:xfrm>
            <a:off x="5646738" y="2798763"/>
            <a:ext cx="2036762" cy="3333750"/>
          </a:xfrm>
          <a:prstGeom prst="rect">
            <a:avLst/>
          </a:prstGeom>
          <a:solidFill>
            <a:srgbClr val="3333CC">
              <a:alpha val="6313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326091" name="Text Box 11"/>
          <p:cNvSpPr txBox="1">
            <a:spLocks noChangeArrowheads="1"/>
          </p:cNvSpPr>
          <p:nvPr/>
        </p:nvSpPr>
        <p:spPr bwMode="auto">
          <a:xfrm>
            <a:off x="6184900" y="4929188"/>
            <a:ext cx="6159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200" i="1">
                <a:solidFill>
                  <a:srgbClr val="0033CC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5066" name="Text Box 12"/>
          <p:cNvSpPr txBox="1">
            <a:spLocks noChangeArrowheads="1"/>
          </p:cNvSpPr>
          <p:nvPr/>
        </p:nvSpPr>
        <p:spPr bwMode="auto">
          <a:xfrm>
            <a:off x="2762250" y="3352800"/>
            <a:ext cx="4810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26093" name="Text Box 13"/>
          <p:cNvSpPr txBox="1">
            <a:spLocks noChangeArrowheads="1"/>
          </p:cNvSpPr>
          <p:nvPr/>
        </p:nvSpPr>
        <p:spPr bwMode="auto">
          <a:xfrm>
            <a:off x="5954713" y="3352800"/>
            <a:ext cx="13350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200">
                <a:solidFill>
                  <a:schemeClr val="bg1"/>
                </a:solidFill>
              </a:rPr>
              <a:t>A </a:t>
            </a:r>
            <a:r>
              <a:rPr lang="en-US" sz="3200">
                <a:solidFill>
                  <a:schemeClr val="bg1"/>
                </a:solidFill>
                <a:sym typeface="Symbol" pitchFamily="18" charset="2"/>
              </a:rPr>
              <a:t> B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497263" y="1662113"/>
            <a:ext cx="31021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/>
              <a:t>P(A</a:t>
            </a:r>
            <a:r>
              <a:rPr lang="en-US" sz="2800" dirty="0">
                <a:sym typeface="Symbol" pitchFamily="18" charset="2"/>
              </a:rPr>
              <a:t>B) = P(A)P(B)</a:t>
            </a:r>
          </a:p>
        </p:txBody>
      </p:sp>
    </p:spTree>
    <p:extLst>
      <p:ext uri="{BB962C8B-B14F-4D97-AF65-F5344CB8AC3E}">
        <p14:creationId xmlns:p14="http://schemas.microsoft.com/office/powerpoint/2010/main" xmlns="" val="36781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090" grpId="0" animBg="1"/>
      <p:bldP spid="1326091" grpId="0"/>
      <p:bldP spid="13260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b="0"/>
              <a:t>© Daniel S. Weld</a:t>
            </a:r>
          </a:p>
        </p:txBody>
      </p:sp>
      <p:sp>
        <p:nvSpPr>
          <p:cNvPr id="163843" name="Slide Number Placeholder 3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A6AB338-DB3A-48FB-B40F-5AB51C282901}" type="slidenum">
              <a:rPr lang="en-US" sz="1400" b="0"/>
              <a:pPr algn="r"/>
              <a:t>14</a:t>
            </a:fld>
            <a:endParaRPr lang="en-US" sz="1400" b="0"/>
          </a:p>
        </p:txBody>
      </p:sp>
      <p:sp>
        <p:nvSpPr>
          <p:cNvPr id="163844" name="Rectangle 24"/>
          <p:cNvSpPr>
            <a:spLocks noChangeArrowheads="1"/>
          </p:cNvSpPr>
          <p:nvPr/>
        </p:nvSpPr>
        <p:spPr bwMode="auto">
          <a:xfrm>
            <a:off x="846138" y="1778000"/>
            <a:ext cx="5810250" cy="472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63845" name="Rectangle 20"/>
          <p:cNvSpPr>
            <a:spLocks noChangeArrowheads="1"/>
          </p:cNvSpPr>
          <p:nvPr/>
        </p:nvSpPr>
        <p:spPr bwMode="auto">
          <a:xfrm>
            <a:off x="846138" y="1778000"/>
            <a:ext cx="5810250" cy="472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638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Conditional Independence</a:t>
            </a:r>
          </a:p>
        </p:txBody>
      </p:sp>
      <p:sp>
        <p:nvSpPr>
          <p:cNvPr id="163847" name="Text Box 4"/>
          <p:cNvSpPr txBox="1">
            <a:spLocks noChangeArrowheads="1"/>
          </p:cNvSpPr>
          <p:nvPr/>
        </p:nvSpPr>
        <p:spPr bwMode="auto">
          <a:xfrm rot="-5400000">
            <a:off x="-29368" y="4383881"/>
            <a:ext cx="1100138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/>
              <a:t>True</a:t>
            </a:r>
            <a:endParaRPr lang="en-US" sz="3200">
              <a:sym typeface="Symbol" pitchFamily="-112" charset="2"/>
            </a:endParaRPr>
          </a:p>
        </p:txBody>
      </p:sp>
      <p:sp>
        <p:nvSpPr>
          <p:cNvPr id="163848" name="Rectangle 5"/>
          <p:cNvSpPr>
            <a:spLocks noChangeArrowheads="1"/>
          </p:cNvSpPr>
          <p:nvPr/>
        </p:nvSpPr>
        <p:spPr bwMode="auto">
          <a:xfrm>
            <a:off x="846138" y="2354263"/>
            <a:ext cx="5810250" cy="130492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63849" name="Rectangle 6"/>
          <p:cNvSpPr>
            <a:spLocks noChangeArrowheads="1"/>
          </p:cNvSpPr>
          <p:nvPr/>
        </p:nvSpPr>
        <p:spPr bwMode="auto">
          <a:xfrm>
            <a:off x="1739900" y="1778000"/>
            <a:ext cx="2381250" cy="3433763"/>
          </a:xfrm>
          <a:prstGeom prst="rect">
            <a:avLst/>
          </a:prstGeom>
          <a:solidFill>
            <a:srgbClr val="3333CC">
              <a:alpha val="6313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63850" name="Text Box 7"/>
          <p:cNvSpPr txBox="1">
            <a:spLocks noChangeArrowheads="1"/>
          </p:cNvSpPr>
          <p:nvPr/>
        </p:nvSpPr>
        <p:spPr bwMode="auto">
          <a:xfrm>
            <a:off x="2216150" y="3908425"/>
            <a:ext cx="615950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 i="1">
                <a:solidFill>
                  <a:srgbClr val="0033CC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3851" name="Text Box 8"/>
          <p:cNvSpPr txBox="1">
            <a:spLocks noChangeArrowheads="1"/>
          </p:cNvSpPr>
          <p:nvPr/>
        </p:nvSpPr>
        <p:spPr bwMode="auto">
          <a:xfrm>
            <a:off x="1123950" y="2776538"/>
            <a:ext cx="481013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3852" name="Text Box 9"/>
          <p:cNvSpPr txBox="1">
            <a:spLocks noChangeArrowheads="1"/>
          </p:cNvSpPr>
          <p:nvPr/>
        </p:nvSpPr>
        <p:spPr bwMode="auto">
          <a:xfrm>
            <a:off x="2216150" y="2776538"/>
            <a:ext cx="1335088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>
                <a:solidFill>
                  <a:schemeClr val="bg1"/>
                </a:solidFill>
              </a:rPr>
              <a:t>A </a:t>
            </a:r>
            <a:r>
              <a:rPr lang="en-US" sz="3200">
                <a:solidFill>
                  <a:schemeClr val="bg1"/>
                </a:solidFill>
                <a:sym typeface="Symbol" pitchFamily="-112" charset="2"/>
              </a:rPr>
              <a:t> B</a:t>
            </a:r>
          </a:p>
        </p:txBody>
      </p:sp>
      <p:sp>
        <p:nvSpPr>
          <p:cNvPr id="163853" name="Freeform 10"/>
          <p:cNvSpPr>
            <a:spLocks/>
          </p:cNvSpPr>
          <p:nvPr/>
        </p:nvSpPr>
        <p:spPr bwMode="auto">
          <a:xfrm>
            <a:off x="855663" y="5211763"/>
            <a:ext cx="5799137" cy="1306512"/>
          </a:xfrm>
          <a:custGeom>
            <a:avLst/>
            <a:gdLst>
              <a:gd name="T0" fmla="*/ 0 w 3653"/>
              <a:gd name="T1" fmla="*/ 823 h 823"/>
              <a:gd name="T2" fmla="*/ 556 w 3653"/>
              <a:gd name="T3" fmla="*/ 0 h 823"/>
              <a:gd name="T4" fmla="*/ 2080 w 3653"/>
              <a:gd name="T5" fmla="*/ 0 h 823"/>
              <a:gd name="T6" fmla="*/ 3653 w 3653"/>
              <a:gd name="T7" fmla="*/ 823 h 823"/>
              <a:gd name="T8" fmla="*/ 0 w 3653"/>
              <a:gd name="T9" fmla="*/ 823 h 8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3"/>
              <a:gd name="T16" fmla="*/ 0 h 823"/>
              <a:gd name="T17" fmla="*/ 3653 w 3653"/>
              <a:gd name="T18" fmla="*/ 823 h 8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3" h="823">
                <a:moveTo>
                  <a:pt x="0" y="823"/>
                </a:moveTo>
                <a:lnTo>
                  <a:pt x="556" y="0"/>
                </a:lnTo>
                <a:lnTo>
                  <a:pt x="2080" y="0"/>
                </a:lnTo>
                <a:lnTo>
                  <a:pt x="3653" y="823"/>
                </a:lnTo>
                <a:lnTo>
                  <a:pt x="0" y="823"/>
                </a:lnTo>
                <a:close/>
              </a:path>
            </a:pathLst>
          </a:custGeom>
          <a:solidFill>
            <a:srgbClr val="3333CC">
              <a:alpha val="63136"/>
            </a:srgbClr>
          </a:solidFill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63854" name="Text Box 22"/>
          <p:cNvSpPr txBox="1">
            <a:spLocks noChangeArrowheads="1"/>
          </p:cNvSpPr>
          <p:nvPr/>
        </p:nvSpPr>
        <p:spPr bwMode="auto">
          <a:xfrm>
            <a:off x="385763" y="971550"/>
            <a:ext cx="8434387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/>
              <a:t>A&amp;B </a:t>
            </a:r>
            <a:r>
              <a:rPr lang="en-US" sz="3200" i="1"/>
              <a:t>not</a:t>
            </a:r>
            <a:r>
              <a:rPr lang="en-US" sz="3200"/>
              <a:t> independent, since P(A|B) &lt; P(A)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b="0"/>
              <a:t>© Daniel S. Weld</a:t>
            </a:r>
          </a:p>
        </p:txBody>
      </p:sp>
      <p:sp>
        <p:nvSpPr>
          <p:cNvPr id="165891" name="Slide Number Placeholder 3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4AA600C-C2DA-4B95-8BDE-0B2268E75152}" type="slidenum">
              <a:rPr lang="en-US" sz="1400" b="0"/>
              <a:pPr algn="r"/>
              <a:t>15</a:t>
            </a:fld>
            <a:endParaRPr lang="en-US" sz="1400" b="0"/>
          </a:p>
        </p:txBody>
      </p:sp>
      <p:sp>
        <p:nvSpPr>
          <p:cNvPr id="165892" name="Rectangle 2"/>
          <p:cNvSpPr>
            <a:spLocks noChangeArrowheads="1"/>
          </p:cNvSpPr>
          <p:nvPr/>
        </p:nvSpPr>
        <p:spPr bwMode="auto">
          <a:xfrm>
            <a:off x="846138" y="1778000"/>
            <a:ext cx="5810250" cy="472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Conditional Independence</a:t>
            </a:r>
          </a:p>
        </p:txBody>
      </p:sp>
      <p:sp>
        <p:nvSpPr>
          <p:cNvPr id="165894" name="Text Box 4"/>
          <p:cNvSpPr txBox="1">
            <a:spLocks noChangeArrowheads="1"/>
          </p:cNvSpPr>
          <p:nvPr/>
        </p:nvSpPr>
        <p:spPr bwMode="auto">
          <a:xfrm rot="-5400000">
            <a:off x="-29368" y="4383881"/>
            <a:ext cx="1100138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/>
              <a:t>True</a:t>
            </a:r>
            <a:endParaRPr lang="en-US" sz="3200">
              <a:sym typeface="Symbol" pitchFamily="-112" charset="2"/>
            </a:endParaRPr>
          </a:p>
        </p:txBody>
      </p:sp>
      <p:sp>
        <p:nvSpPr>
          <p:cNvPr id="165895" name="Rectangle 5"/>
          <p:cNvSpPr>
            <a:spLocks noChangeArrowheads="1"/>
          </p:cNvSpPr>
          <p:nvPr/>
        </p:nvSpPr>
        <p:spPr bwMode="auto">
          <a:xfrm>
            <a:off x="846138" y="2354263"/>
            <a:ext cx="5810250" cy="130492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65896" name="Rectangle 6"/>
          <p:cNvSpPr>
            <a:spLocks noChangeArrowheads="1"/>
          </p:cNvSpPr>
          <p:nvPr/>
        </p:nvSpPr>
        <p:spPr bwMode="auto">
          <a:xfrm>
            <a:off x="1739900" y="1778000"/>
            <a:ext cx="2381250" cy="3433763"/>
          </a:xfrm>
          <a:prstGeom prst="rect">
            <a:avLst/>
          </a:prstGeom>
          <a:solidFill>
            <a:srgbClr val="3333CC">
              <a:alpha val="6313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65897" name="Text Box 7"/>
          <p:cNvSpPr txBox="1">
            <a:spLocks noChangeArrowheads="1"/>
          </p:cNvSpPr>
          <p:nvPr/>
        </p:nvSpPr>
        <p:spPr bwMode="auto">
          <a:xfrm>
            <a:off x="2216150" y="3908425"/>
            <a:ext cx="615950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 i="1">
                <a:solidFill>
                  <a:srgbClr val="0033CC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5898" name="Text Box 8"/>
          <p:cNvSpPr txBox="1">
            <a:spLocks noChangeArrowheads="1"/>
          </p:cNvSpPr>
          <p:nvPr/>
        </p:nvSpPr>
        <p:spPr bwMode="auto">
          <a:xfrm>
            <a:off x="1123950" y="2776538"/>
            <a:ext cx="481013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5899" name="Text Box 9"/>
          <p:cNvSpPr txBox="1">
            <a:spLocks noChangeArrowheads="1"/>
          </p:cNvSpPr>
          <p:nvPr/>
        </p:nvSpPr>
        <p:spPr bwMode="auto">
          <a:xfrm>
            <a:off x="2216150" y="2776538"/>
            <a:ext cx="1335088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>
                <a:solidFill>
                  <a:schemeClr val="bg1"/>
                </a:solidFill>
              </a:rPr>
              <a:t>A </a:t>
            </a:r>
            <a:r>
              <a:rPr lang="en-US" sz="3200">
                <a:solidFill>
                  <a:schemeClr val="bg1"/>
                </a:solidFill>
                <a:sym typeface="Symbol" pitchFamily="-112" charset="2"/>
              </a:rPr>
              <a:t> B</a:t>
            </a:r>
          </a:p>
        </p:txBody>
      </p:sp>
      <p:sp>
        <p:nvSpPr>
          <p:cNvPr id="165900" name="Freeform 10"/>
          <p:cNvSpPr>
            <a:spLocks/>
          </p:cNvSpPr>
          <p:nvPr/>
        </p:nvSpPr>
        <p:spPr bwMode="auto">
          <a:xfrm>
            <a:off x="855663" y="5211763"/>
            <a:ext cx="5799137" cy="1306512"/>
          </a:xfrm>
          <a:custGeom>
            <a:avLst/>
            <a:gdLst>
              <a:gd name="T0" fmla="*/ 0 w 3653"/>
              <a:gd name="T1" fmla="*/ 823 h 823"/>
              <a:gd name="T2" fmla="*/ 556 w 3653"/>
              <a:gd name="T3" fmla="*/ 0 h 823"/>
              <a:gd name="T4" fmla="*/ 2080 w 3653"/>
              <a:gd name="T5" fmla="*/ 0 h 823"/>
              <a:gd name="T6" fmla="*/ 3653 w 3653"/>
              <a:gd name="T7" fmla="*/ 823 h 823"/>
              <a:gd name="T8" fmla="*/ 0 w 3653"/>
              <a:gd name="T9" fmla="*/ 823 h 8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3"/>
              <a:gd name="T16" fmla="*/ 0 h 823"/>
              <a:gd name="T17" fmla="*/ 3653 w 3653"/>
              <a:gd name="T18" fmla="*/ 823 h 8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3" h="823">
                <a:moveTo>
                  <a:pt x="0" y="823"/>
                </a:moveTo>
                <a:lnTo>
                  <a:pt x="556" y="0"/>
                </a:lnTo>
                <a:lnTo>
                  <a:pt x="2080" y="0"/>
                </a:lnTo>
                <a:lnTo>
                  <a:pt x="3653" y="823"/>
                </a:lnTo>
                <a:lnTo>
                  <a:pt x="0" y="823"/>
                </a:lnTo>
                <a:close/>
              </a:path>
            </a:pathLst>
          </a:custGeom>
          <a:solidFill>
            <a:srgbClr val="3333CC">
              <a:alpha val="63136"/>
            </a:srgbClr>
          </a:solidFill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65901" name="Freeform 11"/>
          <p:cNvSpPr>
            <a:spLocks/>
          </p:cNvSpPr>
          <p:nvPr/>
        </p:nvSpPr>
        <p:spPr bwMode="auto">
          <a:xfrm>
            <a:off x="857250" y="1778000"/>
            <a:ext cx="5799138" cy="4762500"/>
          </a:xfrm>
          <a:custGeom>
            <a:avLst/>
            <a:gdLst>
              <a:gd name="T0" fmla="*/ 0 w 3628"/>
              <a:gd name="T1" fmla="*/ 2177 h 3000"/>
              <a:gd name="T2" fmla="*/ 2733 w 3628"/>
              <a:gd name="T3" fmla="*/ 2153 h 3000"/>
              <a:gd name="T4" fmla="*/ 2733 w 3628"/>
              <a:gd name="T5" fmla="*/ 0 h 3000"/>
              <a:gd name="T6" fmla="*/ 3628 w 3628"/>
              <a:gd name="T7" fmla="*/ 0 h 3000"/>
              <a:gd name="T8" fmla="*/ 3628 w 3628"/>
              <a:gd name="T9" fmla="*/ 3000 h 3000"/>
              <a:gd name="T10" fmla="*/ 0 w 3628"/>
              <a:gd name="T11" fmla="*/ 2976 h 3000"/>
              <a:gd name="T12" fmla="*/ 0 w 3628"/>
              <a:gd name="T13" fmla="*/ 2177 h 3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28"/>
              <a:gd name="T22" fmla="*/ 0 h 3000"/>
              <a:gd name="T23" fmla="*/ 3628 w 3628"/>
              <a:gd name="T24" fmla="*/ 3000 h 3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28" h="3000">
                <a:moveTo>
                  <a:pt x="0" y="2177"/>
                </a:moveTo>
                <a:lnTo>
                  <a:pt x="2733" y="2153"/>
                </a:lnTo>
                <a:lnTo>
                  <a:pt x="2733" y="0"/>
                </a:lnTo>
                <a:lnTo>
                  <a:pt x="3628" y="0"/>
                </a:lnTo>
                <a:lnTo>
                  <a:pt x="3628" y="3000"/>
                </a:lnTo>
                <a:lnTo>
                  <a:pt x="0" y="2976"/>
                </a:lnTo>
                <a:lnTo>
                  <a:pt x="0" y="2177"/>
                </a:lnTo>
                <a:close/>
              </a:path>
            </a:pathLst>
          </a:custGeom>
          <a:solidFill>
            <a:srgbClr val="FFFF00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65902" name="Text Box 12"/>
          <p:cNvSpPr txBox="1">
            <a:spLocks noChangeArrowheads="1"/>
          </p:cNvSpPr>
          <p:nvPr/>
        </p:nvSpPr>
        <p:spPr bwMode="auto">
          <a:xfrm>
            <a:off x="5695950" y="4389438"/>
            <a:ext cx="434975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/>
              <a:t>C</a:t>
            </a:r>
          </a:p>
        </p:txBody>
      </p:sp>
      <p:sp>
        <p:nvSpPr>
          <p:cNvPr id="165903" name="Text Box 13"/>
          <p:cNvSpPr txBox="1">
            <a:spLocks noChangeArrowheads="1"/>
          </p:cNvSpPr>
          <p:nvPr/>
        </p:nvSpPr>
        <p:spPr bwMode="auto">
          <a:xfrm>
            <a:off x="2200275" y="5618163"/>
            <a:ext cx="1289050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>
                <a:solidFill>
                  <a:schemeClr val="bg1"/>
                </a:solidFill>
              </a:rPr>
              <a:t>B </a:t>
            </a:r>
            <a:r>
              <a:rPr lang="en-US" sz="3200">
                <a:solidFill>
                  <a:schemeClr val="bg1"/>
                </a:solidFill>
                <a:sym typeface="Symbol" pitchFamily="-112" charset="2"/>
              </a:rPr>
              <a:t> C</a:t>
            </a:r>
          </a:p>
        </p:txBody>
      </p:sp>
      <p:sp>
        <p:nvSpPr>
          <p:cNvPr id="165904" name="Text Box 14"/>
          <p:cNvSpPr txBox="1">
            <a:spLocks noChangeArrowheads="1"/>
          </p:cNvSpPr>
          <p:nvPr/>
        </p:nvSpPr>
        <p:spPr bwMode="auto">
          <a:xfrm>
            <a:off x="5349875" y="2776538"/>
            <a:ext cx="977900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>
                <a:solidFill>
                  <a:schemeClr val="bg1"/>
                </a:solidFill>
              </a:rPr>
              <a:t>A</a:t>
            </a:r>
            <a:r>
              <a:rPr lang="en-US" sz="3200">
                <a:solidFill>
                  <a:schemeClr val="bg1"/>
                </a:solidFill>
                <a:sym typeface="Symbol" pitchFamily="-112" charset="2"/>
              </a:rPr>
              <a:t>C</a:t>
            </a:r>
          </a:p>
        </p:txBody>
      </p:sp>
      <p:sp>
        <p:nvSpPr>
          <p:cNvPr id="165905" name="Text Box 16"/>
          <p:cNvSpPr txBox="1">
            <a:spLocks noChangeArrowheads="1"/>
          </p:cNvSpPr>
          <p:nvPr/>
        </p:nvSpPr>
        <p:spPr bwMode="auto">
          <a:xfrm>
            <a:off x="347663" y="1009650"/>
            <a:ext cx="6854249" cy="5607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 dirty="0"/>
              <a:t>But:  A&amp;B are </a:t>
            </a:r>
            <a:r>
              <a:rPr lang="en-US" sz="3200" i="1" dirty="0">
                <a:solidFill>
                  <a:srgbClr val="FF0000"/>
                </a:solidFill>
              </a:rPr>
              <a:t>made</a:t>
            </a:r>
            <a:r>
              <a:rPr lang="en-US" sz="3200" dirty="0"/>
              <a:t> independent by </a:t>
            </a:r>
            <a:r>
              <a:rPr lang="en-US" sz="3200" dirty="0">
                <a:sym typeface="Symbol" pitchFamily="-112" charset="2"/>
              </a:rPr>
              <a:t></a:t>
            </a:r>
            <a:r>
              <a:rPr lang="en-US" sz="3200" dirty="0"/>
              <a:t>C</a:t>
            </a:r>
          </a:p>
        </p:txBody>
      </p:sp>
      <p:sp>
        <p:nvSpPr>
          <p:cNvPr id="165906" name="Text Box 18"/>
          <p:cNvSpPr txBox="1">
            <a:spLocks noChangeArrowheads="1"/>
          </p:cNvSpPr>
          <p:nvPr/>
        </p:nvSpPr>
        <p:spPr bwMode="auto">
          <a:xfrm>
            <a:off x="6761163" y="2852738"/>
            <a:ext cx="2139950" cy="1068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/>
              <a:t>P(A|</a:t>
            </a:r>
            <a:r>
              <a:rPr lang="en-US" sz="3200">
                <a:sym typeface="Symbol" pitchFamily="-112" charset="2"/>
              </a:rPr>
              <a:t>C) =</a:t>
            </a:r>
          </a:p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3200">
                <a:sym typeface="Symbol" pitchFamily="-112" charset="2"/>
              </a:rPr>
              <a:t>P(A|B,C)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What is Markov about MDPs?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43600" cy="2070100"/>
          </a:xfrm>
          <a:ln/>
        </p:spPr>
        <p:txBody>
          <a:bodyPr rIns="132080"/>
          <a:lstStyle/>
          <a:p>
            <a:r>
              <a:rPr lang="en-US" sz="2400" dirty="0"/>
              <a:t>Andrey Markov (1856-1922)</a:t>
            </a:r>
          </a:p>
          <a:p>
            <a:pPr marL="1182688" lvl="2"/>
            <a:endParaRPr lang="en-US" sz="1600" dirty="0"/>
          </a:p>
          <a:p>
            <a:r>
              <a:rPr lang="en-US" sz="2400" dirty="0"/>
              <a:t>“Markov” generally means that </a:t>
            </a:r>
            <a:endParaRPr lang="en-US" sz="2400" dirty="0" smtClean="0"/>
          </a:p>
          <a:p>
            <a:pPr lvl="1"/>
            <a:r>
              <a:rPr lang="en-US" sz="2000" dirty="0" smtClean="0"/>
              <a:t>c</a:t>
            </a:r>
            <a:r>
              <a:rPr lang="en-US" sz="2000" dirty="0" smtClean="0"/>
              <a:t>onditioned on </a:t>
            </a:r>
            <a:r>
              <a:rPr lang="en-US" sz="2000" dirty="0"/>
              <a:t>the present state, 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future </a:t>
            </a:r>
            <a:r>
              <a:rPr lang="en-US" sz="2000" dirty="0" smtClean="0"/>
              <a:t>is </a:t>
            </a:r>
            <a:r>
              <a:rPr lang="en-US" sz="2000" b="1" i="1" dirty="0" smtClean="0">
                <a:solidFill>
                  <a:srgbClr val="FF0000"/>
                </a:solidFill>
              </a:rPr>
              <a:t>independent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of the past</a:t>
            </a:r>
            <a:endParaRPr lang="en-US" sz="2000" dirty="0"/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1431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19100" y="3784600"/>
            <a:ext cx="7810500" cy="2540000"/>
            <a:chOff x="0" y="0"/>
            <a:chExt cx="4920" cy="1600"/>
          </a:xfrm>
        </p:grpSpPr>
        <p:pic>
          <p:nvPicPr>
            <p:cNvPr id="13317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" y="1120"/>
              <a:ext cx="122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736"/>
              <a:ext cx="45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1408"/>
              <a:ext cx="2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Rectangle 8"/>
            <p:cNvSpPr>
              <a:spLocks/>
            </p:cNvSpPr>
            <p:nvPr/>
          </p:nvSpPr>
          <p:spPr bwMode="auto">
            <a:xfrm>
              <a:off x="0" y="0"/>
              <a:ext cx="32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738"/>
                </a:spcBef>
                <a:buClr>
                  <a:srgbClr val="333399"/>
                </a:buClr>
                <a:buSzPct val="100000"/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0000FF"/>
                  </a:solidFill>
                  <a:cs typeface="Arial" charset="0"/>
                </a:rPr>
                <a:t>For Markov decision processes, “Markov” means: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4702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ln/>
        </p:spPr>
        <p:txBody>
          <a:bodyPr rIns="132080"/>
          <a:lstStyle/>
          <a:p>
            <a:r>
              <a:rPr lang="en-US"/>
              <a:t>Solving MDPs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495800"/>
          </a:xfrm>
          <a:ln/>
        </p:spPr>
        <p:txBody>
          <a:bodyPr rIns="132080"/>
          <a:lstStyle/>
          <a:p>
            <a:r>
              <a:rPr lang="en-US" sz="2400" dirty="0"/>
              <a:t>In an MDP, we want an optimal </a:t>
            </a:r>
            <a:r>
              <a:rPr lang="en-US" sz="2400" dirty="0">
                <a:solidFill>
                  <a:srgbClr val="CC0000"/>
                </a:solidFill>
              </a:rPr>
              <a:t>policy </a:t>
            </a:r>
            <a:r>
              <a:rPr lang="en-US" sz="2400" dirty="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400" dirty="0" smtClean="0">
                <a:solidFill>
                  <a:srgbClr val="CC0000"/>
                </a:solidFill>
              </a:rPr>
              <a:t>*: </a:t>
            </a:r>
            <a:r>
              <a:rPr lang="en-US" sz="2400" dirty="0">
                <a:solidFill>
                  <a:srgbClr val="CC0000"/>
                </a:solidFill>
              </a:rPr>
              <a:t>S → A</a:t>
            </a:r>
          </a:p>
          <a:p>
            <a:pPr marL="782638" lvl="1"/>
            <a:r>
              <a:rPr lang="en-US" sz="2000" dirty="0"/>
              <a:t>A policy </a:t>
            </a:r>
            <a:r>
              <a:rPr lang="en-US" sz="2000" dirty="0" smtClean="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000" dirty="0" smtClean="0"/>
              <a:t> </a:t>
            </a:r>
            <a:r>
              <a:rPr lang="en-US" sz="2000" dirty="0"/>
              <a:t>gives an action for each state</a:t>
            </a:r>
          </a:p>
          <a:p>
            <a:pPr marL="782638" lvl="1"/>
            <a:r>
              <a:rPr lang="en-US" sz="2000" dirty="0"/>
              <a:t>An optimal policy maximizes expected utility if followed</a:t>
            </a:r>
          </a:p>
          <a:p>
            <a:pPr marL="782638" lvl="1"/>
            <a:r>
              <a:rPr lang="en-US" sz="2000" dirty="0"/>
              <a:t>Defines a reflex agent</a:t>
            </a: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533400" y="3657600"/>
            <a:ext cx="7315200" cy="3057525"/>
            <a:chOff x="-384" y="0"/>
            <a:chExt cx="4608" cy="1926"/>
          </a:xfrm>
        </p:grpSpPr>
        <p:pic>
          <p:nvPicPr>
            <p:cNvPr id="14340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" y="0"/>
              <a:ext cx="2528" cy="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Rectangle 5"/>
            <p:cNvSpPr>
              <a:spLocks/>
            </p:cNvSpPr>
            <p:nvPr/>
          </p:nvSpPr>
          <p:spPr bwMode="auto">
            <a:xfrm>
              <a:off x="-384" y="768"/>
              <a:ext cx="2016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Optimal </a:t>
              </a:r>
              <a:r>
                <a:rPr lang="en-US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policy when 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  	R(s</a:t>
              </a:r>
              <a:r>
                <a:rPr lang="en-US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, a, s’) = -0.03 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   for </a:t>
              </a:r>
              <a:r>
                <a:rPr lang="en-US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all non-terminals s</a:t>
              </a:r>
            </a:p>
          </p:txBody>
        </p:sp>
      </p:grpSp>
      <p:sp>
        <p:nvSpPr>
          <p:cNvPr id="14343" name="Rectangle 7"/>
          <p:cNvSpPr>
            <a:spLocks/>
          </p:cNvSpPr>
          <p:nvPr/>
        </p:nvSpPr>
        <p:spPr bwMode="auto">
          <a:xfrm>
            <a:off x="390525" y="1473200"/>
            <a:ext cx="8559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In deterministic single-agent search problems, want an optimal </a:t>
            </a:r>
            <a:r>
              <a:rPr lang="en-US" sz="2400">
                <a:solidFill>
                  <a:srgbClr val="CC0000"/>
                </a:solidFill>
                <a:cs typeface="Arial" charset="0"/>
              </a:rPr>
              <a:t>plan</a:t>
            </a:r>
            <a:r>
              <a:rPr lang="en-US" sz="2400">
                <a:solidFill>
                  <a:srgbClr val="333399"/>
                </a:solidFill>
                <a:cs typeface="Arial" charset="0"/>
              </a:rPr>
              <a:t>, or sequence of actions, from start to a goal</a:t>
            </a:r>
          </a:p>
        </p:txBody>
      </p:sp>
    </p:spTree>
    <p:extLst>
      <p:ext uri="{BB962C8B-B14F-4D97-AF65-F5344CB8AC3E}">
        <p14:creationId xmlns:p14="http://schemas.microsoft.com/office/powerpoint/2010/main" xmlns="" val="331182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 Optimal Policies</a:t>
            </a:r>
          </a:p>
        </p:txBody>
      </p:sp>
      <p:pic>
        <p:nvPicPr>
          <p:cNvPr id="1536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62088"/>
            <a:ext cx="279558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62088"/>
            <a:ext cx="2795588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267200"/>
            <a:ext cx="2795587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267200"/>
            <a:ext cx="279558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/>
          </p:cNvSpPr>
          <p:nvPr/>
        </p:nvSpPr>
        <p:spPr bwMode="auto">
          <a:xfrm>
            <a:off x="5967412" y="6415088"/>
            <a:ext cx="16525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R(s) = -2.0</a:t>
            </a:r>
          </a:p>
        </p:txBody>
      </p:sp>
      <p:sp>
        <p:nvSpPr>
          <p:cNvPr id="15368" name="Rectangle 8"/>
          <p:cNvSpPr>
            <a:spLocks/>
          </p:cNvSpPr>
          <p:nvPr/>
        </p:nvSpPr>
        <p:spPr bwMode="auto">
          <a:xfrm>
            <a:off x="1981200" y="6400800"/>
            <a:ext cx="1600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R(s) = -0.4</a:t>
            </a:r>
          </a:p>
        </p:txBody>
      </p:sp>
      <p:sp>
        <p:nvSpPr>
          <p:cNvPr id="15369" name="Rectangle 9"/>
          <p:cNvSpPr>
            <a:spLocks/>
          </p:cNvSpPr>
          <p:nvPr/>
        </p:nvSpPr>
        <p:spPr bwMode="auto">
          <a:xfrm>
            <a:off x="5919788" y="3595688"/>
            <a:ext cx="1689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R(s) = -0.03</a:t>
            </a:r>
          </a:p>
        </p:txBody>
      </p:sp>
      <p:sp>
        <p:nvSpPr>
          <p:cNvPr id="15370" name="Rectangle 10"/>
          <p:cNvSpPr>
            <a:spLocks/>
          </p:cNvSpPr>
          <p:nvPr/>
        </p:nvSpPr>
        <p:spPr bwMode="auto">
          <a:xfrm>
            <a:off x="1881188" y="3595688"/>
            <a:ext cx="17764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R(s) = -0.01</a:t>
            </a:r>
          </a:p>
        </p:txBody>
      </p:sp>
    </p:spTree>
    <p:extLst>
      <p:ext uri="{BB962C8B-B14F-4D97-AF65-F5344CB8AC3E}">
        <p14:creationId xmlns:p14="http://schemas.microsoft.com/office/powerpoint/2010/main" xmlns="" val="379099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  <p:bldP spid="15368" grpId="0" autoUpdateAnimBg="0"/>
      <p:bldP spid="153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High-Low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5638800" cy="37465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 dirty="0"/>
              <a:t>Three card types: 2, 3, 4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Infinite deck, </a:t>
            </a:r>
            <a:r>
              <a:rPr lang="en-US" sz="2000" dirty="0">
                <a:solidFill>
                  <a:srgbClr val="FF0000"/>
                </a:solidFill>
              </a:rPr>
              <a:t>twice as many 2’s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Start with 3 showing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After each card, you say “high” or “low”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New card is flipped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If you’re right, you win the points shown on the new card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Ties are </a:t>
            </a:r>
            <a:r>
              <a:rPr lang="en-US" sz="2000" dirty="0" smtClean="0"/>
              <a:t>no-ops (no reward)-0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If you’re wrong, game ends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 rot="899999">
            <a:off x="6861175" y="3430588"/>
            <a:ext cx="1219200" cy="1676400"/>
            <a:chOff x="0" y="0"/>
            <a:chExt cx="768" cy="1056"/>
          </a:xfrm>
        </p:grpSpPr>
        <p:sp>
          <p:nvSpPr>
            <p:cNvPr id="16388" name="Rectangle 4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89" name="Rectangle 5"/>
            <p:cNvSpPr>
              <a:spLocks/>
            </p:cNvSpPr>
            <p:nvPr/>
          </p:nvSpPr>
          <p:spPr bwMode="auto">
            <a:xfrm>
              <a:off x="237" y="299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6400800" y="2209800"/>
            <a:ext cx="1219200" cy="1676400"/>
            <a:chOff x="0" y="0"/>
            <a:chExt cx="768" cy="1056"/>
          </a:xfrm>
        </p:grpSpPr>
        <p:sp>
          <p:nvSpPr>
            <p:cNvPr id="16391" name="Rectangle 7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2" name="Rectangle 8"/>
            <p:cNvSpPr>
              <a:spLocks/>
            </p:cNvSpPr>
            <p:nvPr/>
          </p:nvSpPr>
          <p:spPr bwMode="auto">
            <a:xfrm>
              <a:off x="237" y="300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3</a:t>
              </a:r>
            </a:p>
          </p:txBody>
        </p:sp>
      </p:grpSp>
      <p:grpSp>
        <p:nvGrpSpPr>
          <p:cNvPr id="16396" name="Group 12"/>
          <p:cNvGrpSpPr>
            <a:grpSpLocks/>
          </p:cNvGrpSpPr>
          <p:nvPr/>
        </p:nvGrpSpPr>
        <p:grpSpPr bwMode="auto">
          <a:xfrm rot="-1019999">
            <a:off x="5640388" y="2744788"/>
            <a:ext cx="1219200" cy="1676400"/>
            <a:chOff x="0" y="0"/>
            <a:chExt cx="768" cy="1056"/>
          </a:xfrm>
        </p:grpSpPr>
        <p:sp>
          <p:nvSpPr>
            <p:cNvPr id="16394" name="Rectangle 10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5" name="Rectangle 11"/>
            <p:cNvSpPr>
              <a:spLocks/>
            </p:cNvSpPr>
            <p:nvPr/>
          </p:nvSpPr>
          <p:spPr bwMode="auto">
            <a:xfrm>
              <a:off x="237" y="300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 rot="839999">
            <a:off x="7388225" y="2360613"/>
            <a:ext cx="1219200" cy="1676400"/>
            <a:chOff x="0" y="0"/>
            <a:chExt cx="768" cy="1056"/>
          </a:xfrm>
        </p:grpSpPr>
        <p:sp>
          <p:nvSpPr>
            <p:cNvPr id="16397" name="Rectangle 13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8" name="Rectangle 14"/>
            <p:cNvSpPr>
              <a:spLocks/>
            </p:cNvSpPr>
            <p:nvPr/>
          </p:nvSpPr>
          <p:spPr bwMode="auto">
            <a:xfrm>
              <a:off x="237" y="299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4</a:t>
              </a:r>
            </a:p>
          </p:txBody>
        </p:sp>
      </p:grpSp>
      <p:sp>
        <p:nvSpPr>
          <p:cNvPr id="16400" name="Rectangle 16"/>
          <p:cNvSpPr>
            <a:spLocks/>
          </p:cNvSpPr>
          <p:nvPr/>
        </p:nvSpPr>
        <p:spPr bwMode="auto">
          <a:xfrm>
            <a:off x="469900" y="5435600"/>
            <a:ext cx="586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Differences from expectimax problems: 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#1: get rewards as you go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#2: you might play forever!</a:t>
            </a:r>
          </a:p>
        </p:txBody>
      </p:sp>
    </p:spTree>
    <p:extLst>
      <p:ext uri="{BB962C8B-B14F-4D97-AF65-F5344CB8AC3E}">
        <p14:creationId xmlns:p14="http://schemas.microsoft.com/office/powerpoint/2010/main" xmlns="" val="229489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Overview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8300"/>
            <a:ext cx="8229600" cy="3543300"/>
          </a:xfrm>
        </p:spPr>
        <p:txBody>
          <a:bodyPr rIns="132080"/>
          <a:lstStyle/>
          <a:p>
            <a:pPr marL="782638" lvl="1" eaLnBrk="1" hangingPunct="1"/>
            <a:r>
              <a:rPr lang="en-US" dirty="0" smtClean="0"/>
              <a:t>Introduction &amp; Agents</a:t>
            </a:r>
          </a:p>
          <a:p>
            <a:pPr marL="782638" lvl="1" eaLnBrk="1" hangingPunct="1"/>
            <a:r>
              <a:rPr lang="en-US" dirty="0" smtClean="0"/>
              <a:t>Search, Heuristics &amp; CSPs</a:t>
            </a:r>
          </a:p>
          <a:p>
            <a:pPr marL="782638" lvl="1" eaLnBrk="1" hangingPunct="1"/>
            <a:r>
              <a:rPr lang="en-US" dirty="0" smtClean="0"/>
              <a:t>Adversarial Search</a:t>
            </a:r>
          </a:p>
          <a:p>
            <a:pPr marL="782638" lvl="1" eaLnBrk="1" hangingPunct="1"/>
            <a:r>
              <a:rPr lang="en-US" dirty="0" smtClean="0"/>
              <a:t>Logical Knowledge Representation</a:t>
            </a:r>
          </a:p>
          <a:p>
            <a:pPr marL="782638" lvl="1" eaLnBrk="1" hangingPunct="1"/>
            <a:r>
              <a:rPr lang="en-US" dirty="0" smtClean="0"/>
              <a:t>Planning &amp; </a:t>
            </a:r>
            <a:r>
              <a:rPr lang="en-US" b="1" dirty="0" smtClean="0">
                <a:solidFill>
                  <a:srgbClr val="FF0000"/>
                </a:solidFill>
              </a:rPr>
              <a:t>MDPs</a:t>
            </a:r>
          </a:p>
          <a:p>
            <a:pPr marL="782638" lvl="1" eaLnBrk="1" hangingPunct="1"/>
            <a:r>
              <a:rPr lang="en-US" dirty="0" smtClean="0"/>
              <a:t>Reinforcement Learning</a:t>
            </a:r>
          </a:p>
          <a:p>
            <a:pPr marL="782638" lvl="1" eaLnBrk="1" hangingPunct="1"/>
            <a:r>
              <a:rPr lang="en-US" dirty="0" smtClean="0"/>
              <a:t>Uncertainty &amp; Bayesian Networks</a:t>
            </a:r>
          </a:p>
          <a:p>
            <a:pPr marL="782638" lvl="1" eaLnBrk="1" hangingPunct="1"/>
            <a:r>
              <a:rPr lang="en-US" dirty="0" smtClean="0"/>
              <a:t>Machine Learning</a:t>
            </a:r>
          </a:p>
          <a:p>
            <a:pPr marL="782638" lvl="1" eaLnBrk="1" hangingPunct="1"/>
            <a:r>
              <a:rPr lang="en-US" dirty="0" smtClean="0"/>
              <a:t>NLP &amp; Special Topics</a:t>
            </a:r>
          </a:p>
        </p:txBody>
      </p:sp>
    </p:spTree>
    <p:extLst>
      <p:ext uri="{BB962C8B-B14F-4D97-AF65-F5344CB8AC3E}">
        <p14:creationId xmlns:p14="http://schemas.microsoft.com/office/powerpoint/2010/main" xmlns="" val="2756323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  <a:ln/>
        </p:spPr>
        <p:txBody>
          <a:bodyPr rIns="132080"/>
          <a:lstStyle/>
          <a:p>
            <a:r>
              <a:rPr lang="en-US" dirty="0"/>
              <a:t>High-Low as an MDP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229600" cy="54102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 dirty="0"/>
              <a:t>States: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2</a:t>
            </a:r>
            <a:r>
              <a:rPr lang="en-US" sz="2000" dirty="0"/>
              <a:t>, 3, 4, done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Actions: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High</a:t>
            </a:r>
            <a:r>
              <a:rPr lang="en-US" sz="2000" dirty="0"/>
              <a:t>, Low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Model: T(s, a, s’):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P(s’=4 | 4, Low) = </a:t>
            </a:r>
            <a:r>
              <a:rPr lang="en-US" sz="2000" dirty="0" smtClean="0"/>
              <a:t> </a:t>
            </a:r>
            <a:endParaRPr lang="en-US" sz="2000" dirty="0"/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P(s’=3 | 4, Low) = 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P(s’=2 | 4, Low) = 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P(s’=done | 4, Low) = 0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P(s’=4 | 4, High) = 1/4 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P(s’=3 | 4, High) = 0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P(s’=2 | 4, High) = 0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P(s’=done | 4, High) = 3/4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…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Rewards: R(s, a, s’):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Number shown on s’ if </a:t>
            </a:r>
            <a:r>
              <a:rPr lang="en-US" sz="2000" dirty="0" smtClean="0"/>
              <a:t> s’&lt;s </a:t>
            </a:r>
            <a:r>
              <a:rPr lang="en-US" sz="2000" dirty="0" smtClean="0">
                <a:sym typeface="Symbol"/>
              </a:rPr>
              <a:t> a=“high” …</a:t>
            </a:r>
            <a:endParaRPr lang="en-US" sz="2000" dirty="0"/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0 otherwise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Start: 3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 rot="899999">
            <a:off x="6861175" y="3430588"/>
            <a:ext cx="1219200" cy="1676400"/>
            <a:chOff x="0" y="0"/>
            <a:chExt cx="768" cy="1056"/>
          </a:xfrm>
        </p:grpSpPr>
        <p:sp>
          <p:nvSpPr>
            <p:cNvPr id="17412" name="Rectangle 4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3" name="Rectangle 5"/>
            <p:cNvSpPr>
              <a:spLocks/>
            </p:cNvSpPr>
            <p:nvPr/>
          </p:nvSpPr>
          <p:spPr bwMode="auto">
            <a:xfrm>
              <a:off x="237" y="299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6400800" y="2209800"/>
            <a:ext cx="1219200" cy="1676400"/>
            <a:chOff x="0" y="0"/>
            <a:chExt cx="768" cy="1056"/>
          </a:xfrm>
        </p:grpSpPr>
        <p:sp>
          <p:nvSpPr>
            <p:cNvPr id="17415" name="Rectangle 7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6" name="Rectangle 8"/>
            <p:cNvSpPr>
              <a:spLocks/>
            </p:cNvSpPr>
            <p:nvPr/>
          </p:nvSpPr>
          <p:spPr bwMode="auto">
            <a:xfrm>
              <a:off x="237" y="300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3</a:t>
              </a:r>
            </a:p>
          </p:txBody>
        </p:sp>
      </p:grpSp>
      <p:grpSp>
        <p:nvGrpSpPr>
          <p:cNvPr id="17420" name="Group 12"/>
          <p:cNvGrpSpPr>
            <a:grpSpLocks/>
          </p:cNvGrpSpPr>
          <p:nvPr/>
        </p:nvGrpSpPr>
        <p:grpSpPr bwMode="auto">
          <a:xfrm rot="-1019999">
            <a:off x="5640388" y="2744788"/>
            <a:ext cx="1219200" cy="1676400"/>
            <a:chOff x="0" y="0"/>
            <a:chExt cx="768" cy="1056"/>
          </a:xfrm>
        </p:grpSpPr>
        <p:sp>
          <p:nvSpPr>
            <p:cNvPr id="17418" name="Rectangle 10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9" name="Rectangle 11"/>
            <p:cNvSpPr>
              <a:spLocks/>
            </p:cNvSpPr>
            <p:nvPr/>
          </p:nvSpPr>
          <p:spPr bwMode="auto">
            <a:xfrm>
              <a:off x="237" y="300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17423" name="Group 15"/>
          <p:cNvGrpSpPr>
            <a:grpSpLocks/>
          </p:cNvGrpSpPr>
          <p:nvPr/>
        </p:nvGrpSpPr>
        <p:grpSpPr bwMode="auto">
          <a:xfrm rot="839999">
            <a:off x="7388225" y="2360613"/>
            <a:ext cx="1219200" cy="1676400"/>
            <a:chOff x="0" y="0"/>
            <a:chExt cx="768" cy="1056"/>
          </a:xfrm>
        </p:grpSpPr>
        <p:sp>
          <p:nvSpPr>
            <p:cNvPr id="17421" name="Rectangle 13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2" name="Rectangle 14"/>
            <p:cNvSpPr>
              <a:spLocks/>
            </p:cNvSpPr>
            <p:nvPr/>
          </p:nvSpPr>
          <p:spPr bwMode="auto">
            <a:xfrm>
              <a:off x="237" y="299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4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85261" y="2819400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1/4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2514600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1/4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124200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1/2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97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Search Tree: High-Low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 rot="479999">
            <a:off x="5273675" y="1416050"/>
            <a:ext cx="438150" cy="660400"/>
            <a:chOff x="0" y="0"/>
            <a:chExt cx="276" cy="416"/>
          </a:xfrm>
        </p:grpSpPr>
        <p:sp>
          <p:nvSpPr>
            <p:cNvPr id="18435" name="Rectangle 3"/>
            <p:cNvSpPr>
              <a:spLocks/>
            </p:cNvSpPr>
            <p:nvPr/>
          </p:nvSpPr>
          <p:spPr bwMode="auto">
            <a:xfrm>
              <a:off x="0" y="18"/>
              <a:ext cx="276" cy="379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80808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36" name="Rectangle 4"/>
            <p:cNvSpPr>
              <a:spLocks/>
            </p:cNvSpPr>
            <p:nvPr/>
          </p:nvSpPr>
          <p:spPr bwMode="auto">
            <a:xfrm>
              <a:off x="0" y="0"/>
              <a:ext cx="275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000">
                  <a:solidFill>
                    <a:schemeClr val="tx1"/>
                  </a:solidFill>
                  <a:cs typeface="Arial" charset="0"/>
                </a:rPr>
                <a:t>3</a:t>
              </a:r>
            </a:p>
          </p:txBody>
        </p:sp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4191000" y="2133600"/>
            <a:ext cx="3657600" cy="762000"/>
            <a:chOff x="0" y="0"/>
            <a:chExt cx="2304" cy="480"/>
          </a:xfrm>
        </p:grpSpPr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 flipH="1">
              <a:off x="0" y="48"/>
              <a:ext cx="816" cy="432"/>
            </a:xfrm>
            <a:prstGeom prst="line">
              <a:avLst/>
            </a:prstGeom>
            <a:noFill/>
            <a:ln w="19050" cap="flat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816" y="48"/>
              <a:ext cx="1488" cy="432"/>
            </a:xfrm>
            <a:prstGeom prst="line">
              <a:avLst/>
            </a:prstGeom>
            <a:noFill/>
            <a:ln w="19050" cap="flat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40" name="Rectangle 8"/>
            <p:cNvSpPr>
              <a:spLocks/>
            </p:cNvSpPr>
            <p:nvPr/>
          </p:nvSpPr>
          <p:spPr bwMode="auto">
            <a:xfrm>
              <a:off x="0" y="57"/>
              <a:ext cx="68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Low</a:t>
              </a:r>
            </a:p>
          </p:txBody>
        </p:sp>
        <p:sp>
          <p:nvSpPr>
            <p:cNvPr id="18441" name="Rectangle 9"/>
            <p:cNvSpPr>
              <a:spLocks/>
            </p:cNvSpPr>
            <p:nvPr/>
          </p:nvSpPr>
          <p:spPr bwMode="auto">
            <a:xfrm>
              <a:off x="1488" y="0"/>
              <a:ext cx="48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High</a:t>
              </a:r>
            </a:p>
          </p:txBody>
        </p:sp>
      </p:grpSp>
      <p:grpSp>
        <p:nvGrpSpPr>
          <p:cNvPr id="18453" name="Group 21"/>
          <p:cNvGrpSpPr>
            <a:grpSpLocks/>
          </p:cNvGrpSpPr>
          <p:nvPr/>
        </p:nvGrpSpPr>
        <p:grpSpPr bwMode="auto">
          <a:xfrm>
            <a:off x="1065213" y="5038725"/>
            <a:ext cx="5335587" cy="815975"/>
            <a:chOff x="0" y="0"/>
            <a:chExt cx="3360" cy="514"/>
          </a:xfrm>
        </p:grpSpPr>
        <p:grpSp>
          <p:nvGrpSpPr>
            <p:cNvPr id="18445" name="Group 13"/>
            <p:cNvGrpSpPr>
              <a:grpSpLocks/>
            </p:cNvGrpSpPr>
            <p:nvPr/>
          </p:nvGrpSpPr>
          <p:grpSpPr bwMode="auto">
            <a:xfrm rot="899999">
              <a:off x="49" y="28"/>
              <a:ext cx="275" cy="416"/>
              <a:chOff x="0" y="0"/>
              <a:chExt cx="275" cy="416"/>
            </a:xfrm>
          </p:grpSpPr>
          <p:sp>
            <p:nvSpPr>
              <p:cNvPr id="18443" name="Rectangle 11"/>
              <p:cNvSpPr>
                <a:spLocks/>
              </p:cNvSpPr>
              <p:nvPr/>
            </p:nvSpPr>
            <p:spPr bwMode="auto">
              <a:xfrm>
                <a:off x="0" y="18"/>
                <a:ext cx="275" cy="379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44" name="Rectangle 12"/>
              <p:cNvSpPr>
                <a:spLocks/>
              </p:cNvSpPr>
              <p:nvPr/>
            </p:nvSpPr>
            <p:spPr bwMode="auto">
              <a:xfrm>
                <a:off x="0" y="0"/>
                <a:ext cx="27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000">
                    <a:solidFill>
                      <a:schemeClr val="tx1"/>
                    </a:solidFill>
                    <a:cs typeface="Arial" charset="0"/>
                  </a:rPr>
                  <a:t>2</a:t>
                </a:r>
              </a:p>
            </p:txBody>
          </p:sp>
        </p:grpSp>
        <p:grpSp>
          <p:nvGrpSpPr>
            <p:cNvPr id="18448" name="Group 16"/>
            <p:cNvGrpSpPr>
              <a:grpSpLocks/>
            </p:cNvGrpSpPr>
            <p:nvPr/>
          </p:nvGrpSpPr>
          <p:grpSpPr bwMode="auto">
            <a:xfrm rot="839999">
              <a:off x="2112" y="71"/>
              <a:ext cx="276" cy="416"/>
              <a:chOff x="0" y="0"/>
              <a:chExt cx="276" cy="416"/>
            </a:xfrm>
          </p:grpSpPr>
          <p:sp>
            <p:nvSpPr>
              <p:cNvPr id="18446" name="Rectangle 14"/>
              <p:cNvSpPr>
                <a:spLocks/>
              </p:cNvSpPr>
              <p:nvPr/>
            </p:nvSpPr>
            <p:spPr bwMode="auto">
              <a:xfrm>
                <a:off x="0" y="17"/>
                <a:ext cx="276" cy="380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47" name="Rectangle 15"/>
              <p:cNvSpPr>
                <a:spLocks/>
              </p:cNvSpPr>
              <p:nvPr/>
            </p:nvSpPr>
            <p:spPr bwMode="auto">
              <a:xfrm>
                <a:off x="0" y="0"/>
                <a:ext cx="27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000">
                    <a:solidFill>
                      <a:schemeClr val="tx1"/>
                    </a:solidFill>
                    <a:cs typeface="Arial" charset="0"/>
                  </a:rPr>
                  <a:t>4</a:t>
                </a:r>
              </a:p>
            </p:txBody>
          </p:sp>
        </p:grpSp>
        <p:grpSp>
          <p:nvGrpSpPr>
            <p:cNvPr id="18451" name="Group 19"/>
            <p:cNvGrpSpPr>
              <a:grpSpLocks/>
            </p:cNvGrpSpPr>
            <p:nvPr/>
          </p:nvGrpSpPr>
          <p:grpSpPr bwMode="auto">
            <a:xfrm rot="479999">
              <a:off x="1019" y="22"/>
              <a:ext cx="276" cy="416"/>
              <a:chOff x="0" y="0"/>
              <a:chExt cx="276" cy="416"/>
            </a:xfrm>
          </p:grpSpPr>
          <p:sp>
            <p:nvSpPr>
              <p:cNvPr id="18449" name="Rectangle 17"/>
              <p:cNvSpPr>
                <a:spLocks/>
              </p:cNvSpPr>
              <p:nvPr/>
            </p:nvSpPr>
            <p:spPr bwMode="auto">
              <a:xfrm>
                <a:off x="0" y="18"/>
                <a:ext cx="276" cy="379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50" name="Rectangle 18"/>
              <p:cNvSpPr>
                <a:spLocks/>
              </p:cNvSpPr>
              <p:nvPr/>
            </p:nvSpPr>
            <p:spPr bwMode="auto">
              <a:xfrm>
                <a:off x="0" y="0"/>
                <a:ext cx="27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000">
                    <a:solidFill>
                      <a:schemeClr val="tx1"/>
                    </a:solidFill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18452" name="AutoShape 20"/>
            <p:cNvSpPr>
              <a:spLocks/>
            </p:cNvSpPr>
            <p:nvPr/>
          </p:nvSpPr>
          <p:spPr bwMode="auto">
            <a:xfrm>
              <a:off x="3072" y="137"/>
              <a:ext cx="288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8472" y="0"/>
                  </a:moveTo>
                  <a:lnTo>
                    <a:pt x="0" y="3890"/>
                  </a:lnTo>
                  <a:lnTo>
                    <a:pt x="7602" y="8382"/>
                  </a:lnTo>
                  <a:lnTo>
                    <a:pt x="5022" y="9705"/>
                  </a:lnTo>
                  <a:lnTo>
                    <a:pt x="12222" y="13897"/>
                  </a:lnTo>
                  <a:lnTo>
                    <a:pt x="10012" y="14915"/>
                  </a:lnTo>
                  <a:lnTo>
                    <a:pt x="21600" y="21600"/>
                  </a:lnTo>
                  <a:lnTo>
                    <a:pt x="14767" y="12877"/>
                  </a:lnTo>
                  <a:lnTo>
                    <a:pt x="16577" y="12007"/>
                  </a:lnTo>
                  <a:lnTo>
                    <a:pt x="11050" y="6797"/>
                  </a:lnTo>
                  <a:lnTo>
                    <a:pt x="12860" y="6080"/>
                  </a:lnTo>
                  <a:close/>
                  <a:moveTo>
                    <a:pt x="8472" y="0"/>
                  </a:moveTo>
                </a:path>
              </a:pathLst>
            </a:custGeom>
            <a:solidFill>
              <a:srgbClr val="CC0000"/>
            </a:solidFill>
            <a:ln w="9525" cap="flat">
              <a:solidFill>
                <a:srgbClr val="80808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8467" name="Group 35"/>
          <p:cNvGrpSpPr>
            <a:grpSpLocks/>
          </p:cNvGrpSpPr>
          <p:nvPr/>
        </p:nvGrpSpPr>
        <p:grpSpPr bwMode="auto">
          <a:xfrm>
            <a:off x="463550" y="5867400"/>
            <a:ext cx="5413375" cy="762000"/>
            <a:chOff x="0" y="0"/>
            <a:chExt cx="3410" cy="480"/>
          </a:xfrm>
        </p:grpSpPr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flipH="1">
              <a:off x="181" y="0"/>
              <a:ext cx="336" cy="480"/>
            </a:xfrm>
            <a:prstGeom prst="line">
              <a:avLst/>
            </a:prstGeom>
            <a:noFill/>
            <a:ln w="19050" cap="flat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517" y="0"/>
              <a:ext cx="336" cy="432"/>
            </a:xfrm>
            <a:prstGeom prst="line">
              <a:avLst/>
            </a:prstGeom>
            <a:noFill/>
            <a:ln w="19050" cap="flat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6" name="Rectangle 24"/>
            <p:cNvSpPr>
              <a:spLocks/>
            </p:cNvSpPr>
            <p:nvPr/>
          </p:nvSpPr>
          <p:spPr bwMode="auto">
            <a:xfrm>
              <a:off x="0" y="96"/>
              <a:ext cx="5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High</a:t>
              </a:r>
            </a:p>
          </p:txBody>
        </p:sp>
        <p:sp>
          <p:nvSpPr>
            <p:cNvPr id="18457" name="Rectangle 25"/>
            <p:cNvSpPr>
              <a:spLocks/>
            </p:cNvSpPr>
            <p:nvPr/>
          </p:nvSpPr>
          <p:spPr bwMode="auto">
            <a:xfrm>
              <a:off x="650" y="96"/>
              <a:ext cx="55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Low</a:t>
              </a:r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 flipH="1">
              <a:off x="1189" y="0"/>
              <a:ext cx="336" cy="480"/>
            </a:xfrm>
            <a:prstGeom prst="line">
              <a:avLst/>
            </a:prstGeom>
            <a:noFill/>
            <a:ln w="19050" cap="flat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>
              <a:off x="1525" y="0"/>
              <a:ext cx="336" cy="432"/>
            </a:xfrm>
            <a:prstGeom prst="line">
              <a:avLst/>
            </a:prstGeom>
            <a:noFill/>
            <a:ln w="19050" cap="flat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0" name="Rectangle 28"/>
            <p:cNvSpPr>
              <a:spLocks/>
            </p:cNvSpPr>
            <p:nvPr/>
          </p:nvSpPr>
          <p:spPr bwMode="auto">
            <a:xfrm>
              <a:off x="956" y="48"/>
              <a:ext cx="5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  High</a:t>
              </a:r>
            </a:p>
          </p:txBody>
        </p:sp>
        <p:sp>
          <p:nvSpPr>
            <p:cNvPr id="18461" name="Rectangle 29"/>
            <p:cNvSpPr>
              <a:spLocks/>
            </p:cNvSpPr>
            <p:nvPr/>
          </p:nvSpPr>
          <p:spPr bwMode="auto">
            <a:xfrm>
              <a:off x="1676" y="48"/>
              <a:ext cx="55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Low</a:t>
              </a:r>
            </a:p>
          </p:txBody>
        </p:sp>
        <p:grpSp>
          <p:nvGrpSpPr>
            <p:cNvPr id="18466" name="Group 34"/>
            <p:cNvGrpSpPr>
              <a:grpSpLocks/>
            </p:cNvGrpSpPr>
            <p:nvPr/>
          </p:nvGrpSpPr>
          <p:grpSpPr bwMode="auto">
            <a:xfrm>
              <a:off x="2064" y="0"/>
              <a:ext cx="1346" cy="480"/>
              <a:chOff x="0" y="0"/>
              <a:chExt cx="1346" cy="480"/>
            </a:xfrm>
          </p:grpSpPr>
          <p:sp>
            <p:nvSpPr>
              <p:cNvPr id="18462" name="Line 30"/>
              <p:cNvSpPr>
                <a:spLocks noChangeShapeType="1"/>
              </p:cNvSpPr>
              <p:nvPr/>
            </p:nvSpPr>
            <p:spPr bwMode="auto">
              <a:xfrm flipH="1">
                <a:off x="251" y="0"/>
                <a:ext cx="336" cy="48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63" name="Line 31"/>
              <p:cNvSpPr>
                <a:spLocks noChangeShapeType="1"/>
              </p:cNvSpPr>
              <p:nvPr/>
            </p:nvSpPr>
            <p:spPr bwMode="auto">
              <a:xfrm>
                <a:off x="587" y="0"/>
                <a:ext cx="336" cy="432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64" name="Rectangle 32"/>
              <p:cNvSpPr>
                <a:spLocks/>
              </p:cNvSpPr>
              <p:nvPr/>
            </p:nvSpPr>
            <p:spPr bwMode="auto">
              <a:xfrm>
                <a:off x="0" y="96"/>
                <a:ext cx="51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High</a:t>
                </a:r>
              </a:p>
            </p:txBody>
          </p:sp>
          <p:sp>
            <p:nvSpPr>
              <p:cNvPr id="18465" name="Rectangle 33"/>
              <p:cNvSpPr>
                <a:spLocks/>
              </p:cNvSpPr>
              <p:nvPr/>
            </p:nvSpPr>
            <p:spPr bwMode="auto">
              <a:xfrm>
                <a:off x="794" y="48"/>
                <a:ext cx="55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Low</a:t>
                </a:r>
              </a:p>
            </p:txBody>
          </p:sp>
        </p:grpSp>
      </p:grpSp>
      <p:grpSp>
        <p:nvGrpSpPr>
          <p:cNvPr id="18478" name="Group 46"/>
          <p:cNvGrpSpPr>
            <a:grpSpLocks/>
          </p:cNvGrpSpPr>
          <p:nvPr/>
        </p:nvGrpSpPr>
        <p:grpSpPr bwMode="auto">
          <a:xfrm>
            <a:off x="3505200" y="2971800"/>
            <a:ext cx="5041900" cy="838200"/>
            <a:chOff x="0" y="0"/>
            <a:chExt cx="3176" cy="528"/>
          </a:xfrm>
        </p:grpSpPr>
        <p:grpSp>
          <p:nvGrpSpPr>
            <p:cNvPr id="18470" name="Group 38"/>
            <p:cNvGrpSpPr>
              <a:grpSpLocks/>
            </p:cNvGrpSpPr>
            <p:nvPr/>
          </p:nvGrpSpPr>
          <p:grpSpPr bwMode="auto">
            <a:xfrm rot="479999">
              <a:off x="94" y="33"/>
              <a:ext cx="276" cy="416"/>
              <a:chOff x="0" y="0"/>
              <a:chExt cx="276" cy="416"/>
            </a:xfrm>
          </p:grpSpPr>
          <p:sp>
            <p:nvSpPr>
              <p:cNvPr id="18468" name="Rectangle 36"/>
              <p:cNvSpPr>
                <a:spLocks/>
              </p:cNvSpPr>
              <p:nvPr/>
            </p:nvSpPr>
            <p:spPr bwMode="auto">
              <a:xfrm>
                <a:off x="0" y="18"/>
                <a:ext cx="276" cy="379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69" name="Rectangle 37"/>
              <p:cNvSpPr>
                <a:spLocks/>
              </p:cNvSpPr>
              <p:nvPr/>
            </p:nvSpPr>
            <p:spPr bwMode="auto">
              <a:xfrm>
                <a:off x="0" y="0"/>
                <a:ext cx="27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000">
                    <a:solidFill>
                      <a:schemeClr val="tx1"/>
                    </a:solidFill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18471" name="Rectangle 39"/>
            <p:cNvSpPr>
              <a:spLocks/>
            </p:cNvSpPr>
            <p:nvPr/>
          </p:nvSpPr>
          <p:spPr bwMode="auto">
            <a:xfrm>
              <a:off x="336" y="153"/>
              <a:ext cx="68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, Low</a:t>
              </a:r>
            </a:p>
          </p:txBody>
        </p:sp>
        <p:sp>
          <p:nvSpPr>
            <p:cNvPr id="18472" name="Rectangle 40"/>
            <p:cNvSpPr>
              <a:spLocks/>
            </p:cNvSpPr>
            <p:nvPr/>
          </p:nvSpPr>
          <p:spPr bwMode="auto">
            <a:xfrm>
              <a:off x="2640" y="144"/>
              <a:ext cx="5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, High</a:t>
              </a:r>
            </a:p>
          </p:txBody>
        </p:sp>
        <p:grpSp>
          <p:nvGrpSpPr>
            <p:cNvPr id="18475" name="Group 43"/>
            <p:cNvGrpSpPr>
              <a:grpSpLocks/>
            </p:cNvGrpSpPr>
            <p:nvPr/>
          </p:nvGrpSpPr>
          <p:grpSpPr bwMode="auto">
            <a:xfrm rot="479999">
              <a:off x="2362" y="28"/>
              <a:ext cx="276" cy="416"/>
              <a:chOff x="0" y="0"/>
              <a:chExt cx="276" cy="416"/>
            </a:xfrm>
          </p:grpSpPr>
          <p:sp>
            <p:nvSpPr>
              <p:cNvPr id="18473" name="Rectangle 41"/>
              <p:cNvSpPr>
                <a:spLocks/>
              </p:cNvSpPr>
              <p:nvPr/>
            </p:nvSpPr>
            <p:spPr bwMode="auto">
              <a:xfrm>
                <a:off x="0" y="18"/>
                <a:ext cx="276" cy="379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74" name="Rectangle 42"/>
              <p:cNvSpPr>
                <a:spLocks/>
              </p:cNvSpPr>
              <p:nvPr/>
            </p:nvSpPr>
            <p:spPr bwMode="auto">
              <a:xfrm>
                <a:off x="0" y="0"/>
                <a:ext cx="27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000">
                    <a:solidFill>
                      <a:schemeClr val="tx1"/>
                    </a:solidFill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18476" name="Rectangle 44"/>
            <p:cNvSpPr>
              <a:spLocks/>
            </p:cNvSpPr>
            <p:nvPr/>
          </p:nvSpPr>
          <p:spPr bwMode="auto">
            <a:xfrm>
              <a:off x="0" y="0"/>
              <a:ext cx="912" cy="528"/>
            </a:xfrm>
            <a:prstGeom prst="rect">
              <a:avLst/>
            </a:prstGeom>
            <a:noFill/>
            <a:ln w="19050" cap="flat">
              <a:solidFill>
                <a:srgbClr val="80808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77" name="Rectangle 45"/>
            <p:cNvSpPr>
              <a:spLocks/>
            </p:cNvSpPr>
            <p:nvPr/>
          </p:nvSpPr>
          <p:spPr bwMode="auto">
            <a:xfrm>
              <a:off x="2256" y="0"/>
              <a:ext cx="912" cy="528"/>
            </a:xfrm>
            <a:prstGeom prst="rect">
              <a:avLst/>
            </a:prstGeom>
            <a:noFill/>
            <a:ln w="19050" cap="flat">
              <a:solidFill>
                <a:srgbClr val="80808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8493" name="Group 61"/>
          <p:cNvGrpSpPr>
            <a:grpSpLocks/>
          </p:cNvGrpSpPr>
          <p:nvPr/>
        </p:nvGrpSpPr>
        <p:grpSpPr bwMode="auto">
          <a:xfrm>
            <a:off x="1447800" y="3810000"/>
            <a:ext cx="7391400" cy="1143000"/>
            <a:chOff x="0" y="0"/>
            <a:chExt cx="4656" cy="720"/>
          </a:xfrm>
        </p:grpSpPr>
        <p:grpSp>
          <p:nvGrpSpPr>
            <p:cNvPr id="18483" name="Group 51"/>
            <p:cNvGrpSpPr>
              <a:grpSpLocks/>
            </p:cNvGrpSpPr>
            <p:nvPr/>
          </p:nvGrpSpPr>
          <p:grpSpPr bwMode="auto">
            <a:xfrm>
              <a:off x="0" y="0"/>
              <a:ext cx="2976" cy="720"/>
              <a:chOff x="0" y="0"/>
              <a:chExt cx="2976" cy="720"/>
            </a:xfrm>
          </p:grpSpPr>
          <p:sp>
            <p:nvSpPr>
              <p:cNvPr id="18479" name="Line 4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457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80" name="Line 48"/>
              <p:cNvSpPr>
                <a:spLocks noChangeShapeType="1"/>
              </p:cNvSpPr>
              <p:nvPr/>
            </p:nvSpPr>
            <p:spPr bwMode="auto">
              <a:xfrm>
                <a:off x="1457" y="0"/>
                <a:ext cx="1519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81" name="Line 49"/>
              <p:cNvSpPr>
                <a:spLocks noChangeShapeType="1"/>
              </p:cNvSpPr>
              <p:nvPr/>
            </p:nvSpPr>
            <p:spPr bwMode="auto">
              <a:xfrm flipH="1">
                <a:off x="911" y="0"/>
                <a:ext cx="546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82" name="Line 50"/>
              <p:cNvSpPr>
                <a:spLocks noChangeShapeType="1"/>
              </p:cNvSpPr>
              <p:nvPr/>
            </p:nvSpPr>
            <p:spPr bwMode="auto">
              <a:xfrm>
                <a:off x="1457" y="0"/>
                <a:ext cx="527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8484" name="Rectangle 52"/>
            <p:cNvSpPr>
              <a:spLocks/>
            </p:cNvSpPr>
            <p:nvPr/>
          </p:nvSpPr>
          <p:spPr bwMode="auto">
            <a:xfrm>
              <a:off x="192" y="288"/>
              <a:ext cx="63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T = 0.5, R = 2</a:t>
              </a:r>
            </a:p>
          </p:txBody>
        </p:sp>
        <p:sp>
          <p:nvSpPr>
            <p:cNvPr id="18485" name="Rectangle 53"/>
            <p:cNvSpPr>
              <a:spLocks/>
            </p:cNvSpPr>
            <p:nvPr/>
          </p:nvSpPr>
          <p:spPr bwMode="auto">
            <a:xfrm>
              <a:off x="864" y="268"/>
              <a:ext cx="7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T = 0.25, R = 3</a:t>
              </a:r>
            </a:p>
          </p:txBody>
        </p:sp>
        <p:sp>
          <p:nvSpPr>
            <p:cNvPr id="18486" name="Rectangle 54"/>
            <p:cNvSpPr>
              <a:spLocks/>
            </p:cNvSpPr>
            <p:nvPr/>
          </p:nvSpPr>
          <p:spPr bwMode="auto">
            <a:xfrm>
              <a:off x="1680" y="268"/>
              <a:ext cx="58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T = 0, R = 4</a:t>
              </a:r>
            </a:p>
          </p:txBody>
        </p:sp>
        <p:sp>
          <p:nvSpPr>
            <p:cNvPr id="18487" name="Rectangle 55"/>
            <p:cNvSpPr>
              <a:spLocks/>
            </p:cNvSpPr>
            <p:nvPr/>
          </p:nvSpPr>
          <p:spPr bwMode="auto">
            <a:xfrm>
              <a:off x="2304" y="268"/>
              <a:ext cx="7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T = 0.25, R = 0</a:t>
              </a:r>
            </a:p>
          </p:txBody>
        </p:sp>
        <p:grpSp>
          <p:nvGrpSpPr>
            <p:cNvPr id="18492" name="Group 60"/>
            <p:cNvGrpSpPr>
              <a:grpSpLocks/>
            </p:cNvGrpSpPr>
            <p:nvPr/>
          </p:nvGrpSpPr>
          <p:grpSpPr bwMode="auto">
            <a:xfrm>
              <a:off x="3456" y="0"/>
              <a:ext cx="1200" cy="720"/>
              <a:chOff x="0" y="0"/>
              <a:chExt cx="1200" cy="720"/>
            </a:xfrm>
          </p:grpSpPr>
          <p:sp>
            <p:nvSpPr>
              <p:cNvPr id="18488" name="Line 5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587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89" name="Line 57"/>
              <p:cNvSpPr>
                <a:spLocks noChangeShapeType="1"/>
              </p:cNvSpPr>
              <p:nvPr/>
            </p:nvSpPr>
            <p:spPr bwMode="auto">
              <a:xfrm>
                <a:off x="587" y="0"/>
                <a:ext cx="613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90" name="Line 58"/>
              <p:cNvSpPr>
                <a:spLocks noChangeShapeType="1"/>
              </p:cNvSpPr>
              <p:nvPr/>
            </p:nvSpPr>
            <p:spPr bwMode="auto">
              <a:xfrm flipH="1">
                <a:off x="367" y="0"/>
                <a:ext cx="220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/>
            </p:nvSpPr>
            <p:spPr bwMode="auto">
              <a:xfrm>
                <a:off x="587" y="0"/>
                <a:ext cx="213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8101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ln/>
        </p:spPr>
        <p:txBody>
          <a:bodyPr rIns="132080"/>
          <a:lstStyle/>
          <a:p>
            <a:r>
              <a:rPr lang="en-US"/>
              <a:t>MDP Search Trees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  <a:ln/>
        </p:spPr>
        <p:txBody>
          <a:bodyPr rIns="132080"/>
          <a:lstStyle/>
          <a:p>
            <a:r>
              <a:rPr lang="en-US" sz="2400"/>
              <a:t>Each MDP state gives an expectimax-like search tree</a:t>
            </a:r>
          </a:p>
        </p:txBody>
      </p:sp>
      <p:sp>
        <p:nvSpPr>
          <p:cNvPr id="19460" name="AutoShape 4"/>
          <p:cNvSpPr>
            <a:spLocks/>
          </p:cNvSpPr>
          <p:nvPr/>
        </p:nvSpPr>
        <p:spPr bwMode="auto">
          <a:xfrm>
            <a:off x="3849688" y="2362200"/>
            <a:ext cx="528637" cy="485775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3697288" y="5349875"/>
            <a:ext cx="528637" cy="485775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2286000" y="2743200"/>
            <a:ext cx="3733800" cy="1066800"/>
            <a:chOff x="0" y="0"/>
            <a:chExt cx="2352" cy="672"/>
          </a:xfrm>
        </p:grpSpPr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flipH="1">
              <a:off x="0" y="0"/>
              <a:ext cx="1152" cy="672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1152" y="0"/>
              <a:ext cx="1200" cy="576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H="1">
              <a:off x="720" y="0"/>
              <a:ext cx="432" cy="672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1152" y="0"/>
              <a:ext cx="432" cy="576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67" name="Oval 11"/>
          <p:cNvSpPr>
            <a:spLocks/>
          </p:cNvSpPr>
          <p:nvPr/>
        </p:nvSpPr>
        <p:spPr bwMode="auto">
          <a:xfrm>
            <a:off x="3276600" y="3810000"/>
            <a:ext cx="381000" cy="381000"/>
          </a:xfrm>
          <a:prstGeom prst="ellipse">
            <a:avLst/>
          </a:prstGeom>
          <a:solidFill>
            <a:srgbClr val="3333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1905000" y="4191000"/>
            <a:ext cx="3124200" cy="1143000"/>
            <a:chOff x="0" y="0"/>
            <a:chExt cx="1968" cy="720"/>
          </a:xfrm>
        </p:grpSpPr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H="1">
              <a:off x="0" y="0"/>
              <a:ext cx="964" cy="72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964" y="0"/>
              <a:ext cx="1004" cy="72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flipH="1">
              <a:off x="602" y="0"/>
              <a:ext cx="362" cy="720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964" y="0"/>
              <a:ext cx="348" cy="72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73" name="Rectangle 17"/>
          <p:cNvSpPr>
            <a:spLocks/>
          </p:cNvSpPr>
          <p:nvPr/>
        </p:nvSpPr>
        <p:spPr bwMode="auto">
          <a:xfrm>
            <a:off x="3810000" y="3062288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a</a:t>
            </a:r>
          </a:p>
        </p:txBody>
      </p:sp>
      <p:sp>
        <p:nvSpPr>
          <p:cNvPr id="19474" name="Rectangle 18"/>
          <p:cNvSpPr>
            <a:spLocks/>
          </p:cNvSpPr>
          <p:nvPr/>
        </p:nvSpPr>
        <p:spPr bwMode="auto">
          <a:xfrm>
            <a:off x="4343400" y="23622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cs typeface="Arial" charset="0"/>
              </a:rPr>
              <a:t>s</a:t>
            </a:r>
          </a:p>
        </p:txBody>
      </p:sp>
      <p:sp>
        <p:nvSpPr>
          <p:cNvPr id="19475" name="Rectangle 19"/>
          <p:cNvSpPr>
            <a:spLocks/>
          </p:cNvSpPr>
          <p:nvPr/>
        </p:nvSpPr>
        <p:spPr bwMode="auto">
          <a:xfrm>
            <a:off x="4191000" y="53340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r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cs typeface="Arial" charset="0"/>
              </a:rPr>
              <a:t>s’</a:t>
            </a:r>
          </a:p>
        </p:txBody>
      </p:sp>
      <p:sp>
        <p:nvSpPr>
          <p:cNvPr id="19476" name="Rectangle 20"/>
          <p:cNvSpPr>
            <a:spLocks/>
          </p:cNvSpPr>
          <p:nvPr/>
        </p:nvSpPr>
        <p:spPr bwMode="auto">
          <a:xfrm>
            <a:off x="3657600" y="3810000"/>
            <a:ext cx="774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3333FF"/>
                </a:solidFill>
                <a:cs typeface="Arial" charset="0"/>
              </a:rPr>
              <a:t>s, a</a:t>
            </a:r>
          </a:p>
        </p:txBody>
      </p:sp>
      <p:grpSp>
        <p:nvGrpSpPr>
          <p:cNvPr id="19481" name="Group 25"/>
          <p:cNvGrpSpPr>
            <a:grpSpLocks/>
          </p:cNvGrpSpPr>
          <p:nvPr/>
        </p:nvGrpSpPr>
        <p:grpSpPr bwMode="auto">
          <a:xfrm>
            <a:off x="2133600" y="5715000"/>
            <a:ext cx="3733800" cy="533400"/>
            <a:chOff x="0" y="0"/>
            <a:chExt cx="2352" cy="336"/>
          </a:xfrm>
        </p:grpSpPr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flipH="1">
              <a:off x="0" y="0"/>
              <a:ext cx="1152" cy="336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1152" y="0"/>
              <a:ext cx="1200" cy="28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flipH="1">
              <a:off x="720" y="0"/>
              <a:ext cx="432" cy="336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1152" y="0"/>
              <a:ext cx="432" cy="28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82" name="Freeform 26"/>
          <p:cNvSpPr>
            <a:spLocks/>
          </p:cNvSpPr>
          <p:nvPr/>
        </p:nvSpPr>
        <p:spPr bwMode="auto">
          <a:xfrm>
            <a:off x="3886200" y="4416425"/>
            <a:ext cx="2133600" cy="384175"/>
          </a:xfrm>
          <a:custGeom>
            <a:avLst/>
            <a:gdLst>
              <a:gd name="T0" fmla="*/ 0 w 21600"/>
              <a:gd name="T1" fmla="+- 0 21600 1177"/>
              <a:gd name="T2" fmla="*/ 21600 h 20423"/>
              <a:gd name="T3" fmla="*/ 7634 w 21600"/>
              <a:gd name="T4" fmla="+- 0 3388 1177"/>
              <a:gd name="T5" fmla="*/ 3388 h 20423"/>
              <a:gd name="T6" fmla="*/ 21600 w 21600"/>
              <a:gd name="T7" fmla="+- 0 1271 1177"/>
              <a:gd name="T8" fmla="*/ 1271 h 2042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</a:cxnLst>
            <a:rect l="0" t="0" r="r" b="b"/>
            <a:pathLst>
              <a:path w="21600" h="20423">
                <a:moveTo>
                  <a:pt x="0" y="20423"/>
                </a:moveTo>
                <a:cubicBezTo>
                  <a:pt x="1270" y="17374"/>
                  <a:pt x="4034" y="5599"/>
                  <a:pt x="7634" y="2211"/>
                </a:cubicBezTo>
                <a:cubicBezTo>
                  <a:pt x="11234" y="-1177"/>
                  <a:pt x="19270" y="432"/>
                  <a:pt x="21600" y="94"/>
                </a:cubicBezTo>
              </a:path>
            </a:pathLst>
          </a:custGeom>
          <a:noFill/>
          <a:ln w="50800" cap="flat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3" name="Rectangle 27"/>
          <p:cNvSpPr>
            <a:spLocks/>
          </p:cNvSpPr>
          <p:nvPr/>
        </p:nvSpPr>
        <p:spPr bwMode="auto">
          <a:xfrm>
            <a:off x="6172200" y="4191000"/>
            <a:ext cx="2832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008000"/>
                </a:solidFill>
                <a:cs typeface="Arial" charset="0"/>
              </a:rPr>
              <a:t>(s,a,s’) called a </a:t>
            </a:r>
            <a:r>
              <a:rPr lang="en-US">
                <a:solidFill>
                  <a:srgbClr val="008000"/>
                </a:solidFill>
                <a:latin typeface="Arial Italic" charset="0"/>
                <a:cs typeface="Arial Italic" charset="0"/>
                <a:sym typeface="Arial Italic" charset="0"/>
              </a:rPr>
              <a:t>transition</a:t>
            </a:r>
          </a:p>
          <a:p>
            <a:pPr marL="39688">
              <a:spcBef>
                <a:spcPts val="1050"/>
              </a:spcBef>
            </a:pPr>
            <a:r>
              <a:rPr lang="en-US">
                <a:solidFill>
                  <a:srgbClr val="008000"/>
                </a:solidFill>
                <a:cs typeface="Arial" charset="0"/>
              </a:rPr>
              <a:t>T(s,a,s’) = P(s’|s,a)</a:t>
            </a:r>
          </a:p>
          <a:p>
            <a:pPr marL="39688">
              <a:spcBef>
                <a:spcPts val="1050"/>
              </a:spcBef>
            </a:pPr>
            <a:r>
              <a:rPr lang="en-US">
                <a:solidFill>
                  <a:srgbClr val="008000"/>
                </a:solidFill>
                <a:cs typeface="Arial" charset="0"/>
              </a:rPr>
              <a:t>R(s,a,s’)</a:t>
            </a:r>
          </a:p>
        </p:txBody>
      </p:sp>
      <p:sp>
        <p:nvSpPr>
          <p:cNvPr id="19484" name="Rectangle 28"/>
          <p:cNvSpPr>
            <a:spLocks/>
          </p:cNvSpPr>
          <p:nvPr/>
        </p:nvSpPr>
        <p:spPr bwMode="auto">
          <a:xfrm>
            <a:off x="2895600" y="4648200"/>
            <a:ext cx="1079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s,a,s’</a:t>
            </a:r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4732338" y="2514600"/>
            <a:ext cx="2201862" cy="60325"/>
          </a:xfrm>
          <a:custGeom>
            <a:avLst/>
            <a:gdLst>
              <a:gd name="T0" fmla="*/ 0 w 21600"/>
              <a:gd name="T1" fmla="*/ 21600 h 21600"/>
              <a:gd name="T2" fmla="*/ 8067 w 21600"/>
              <a:gd name="T3" fmla="*/ 142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39" y="20463"/>
                  <a:pt x="4470" y="17621"/>
                  <a:pt x="8067" y="14211"/>
                </a:cubicBezTo>
                <a:cubicBezTo>
                  <a:pt x="11664" y="10800"/>
                  <a:pt x="19342" y="2274"/>
                  <a:pt x="21600" y="0"/>
                </a:cubicBezTo>
              </a:path>
            </a:pathLst>
          </a:custGeom>
          <a:noFill/>
          <a:ln w="50800" cap="flat">
            <a:solidFill>
              <a:srgbClr val="CC00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6" name="Rectangle 30"/>
          <p:cNvSpPr>
            <a:spLocks/>
          </p:cNvSpPr>
          <p:nvPr/>
        </p:nvSpPr>
        <p:spPr bwMode="auto">
          <a:xfrm>
            <a:off x="7010400" y="2286000"/>
            <a:ext cx="1384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cs typeface="Arial" charset="0"/>
              </a:rPr>
              <a:t>s is a </a:t>
            </a:r>
            <a:r>
              <a:rPr lang="en-US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state</a:t>
            </a:r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 flipH="1">
            <a:off x="1447800" y="3962400"/>
            <a:ext cx="1676400" cy="76200"/>
          </a:xfrm>
          <a:custGeom>
            <a:avLst/>
            <a:gdLst>
              <a:gd name="T0" fmla="*/ 0 w 21600"/>
              <a:gd name="T1" fmla="*/ 21600 h 21600"/>
              <a:gd name="T2" fmla="*/ 8067 w 21600"/>
              <a:gd name="T3" fmla="*/ 142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39" y="20463"/>
                  <a:pt x="4470" y="17621"/>
                  <a:pt x="8067" y="14211"/>
                </a:cubicBezTo>
                <a:cubicBezTo>
                  <a:pt x="11664" y="10800"/>
                  <a:pt x="19342" y="2274"/>
                  <a:pt x="21600" y="0"/>
                </a:cubicBezTo>
              </a:path>
            </a:pathLst>
          </a:custGeom>
          <a:noFill/>
          <a:ln w="50800" cap="flat">
            <a:solidFill>
              <a:srgbClr val="3333F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8" name="Rectangle 32"/>
          <p:cNvSpPr>
            <a:spLocks/>
          </p:cNvSpPr>
          <p:nvPr/>
        </p:nvSpPr>
        <p:spPr bwMode="auto">
          <a:xfrm>
            <a:off x="152400" y="3657600"/>
            <a:ext cx="1384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3333FF"/>
                </a:solidFill>
                <a:cs typeface="Arial" charset="0"/>
              </a:rPr>
              <a:t>(s, a) is a </a:t>
            </a:r>
            <a:r>
              <a:rPr lang="en-US">
                <a:solidFill>
                  <a:srgbClr val="3333FF"/>
                </a:solidFill>
                <a:latin typeface="Arial Italic" charset="0"/>
                <a:cs typeface="Arial Italic" charset="0"/>
                <a:sym typeface="Arial Italic" charset="0"/>
              </a:rPr>
              <a:t>q-state</a:t>
            </a:r>
          </a:p>
        </p:txBody>
      </p:sp>
    </p:spTree>
    <p:extLst>
      <p:ext uri="{BB962C8B-B14F-4D97-AF65-F5344CB8AC3E}">
        <p14:creationId xmlns:p14="http://schemas.microsoft.com/office/powerpoint/2010/main" xmlns="" val="245204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428750"/>
          </a:xfrm>
          <a:ln/>
        </p:spPr>
        <p:txBody>
          <a:bodyPr rIns="132080"/>
          <a:lstStyle/>
          <a:p>
            <a:r>
              <a:rPr lang="en-US"/>
              <a:t>Utilities of Sequences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229600" cy="25781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/>
              <a:t>In order to formalize optimality of a policy, need to understand utilities of sequences of rewards</a:t>
            </a:r>
          </a:p>
          <a:p>
            <a:pPr>
              <a:lnSpc>
                <a:spcPct val="90000"/>
              </a:lnSpc>
            </a:pPr>
            <a:r>
              <a:rPr lang="en-US" sz="2400"/>
              <a:t>Typically consider </a:t>
            </a:r>
            <a:r>
              <a:rPr lang="en-US" sz="2400">
                <a:solidFill>
                  <a:srgbClr val="CC0000"/>
                </a:solidFill>
              </a:rPr>
              <a:t>stationary preferences</a:t>
            </a:r>
            <a:r>
              <a:rPr lang="en-US" sz="2400"/>
              <a:t>:</a:t>
            </a:r>
          </a:p>
        </p:txBody>
      </p:sp>
      <p:pic>
        <p:nvPicPr>
          <p:cNvPr id="2048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419258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495300" y="4343400"/>
            <a:ext cx="6985000" cy="2057400"/>
            <a:chOff x="0" y="0"/>
            <a:chExt cx="4400" cy="1296"/>
          </a:xfrm>
        </p:grpSpPr>
        <p:pic>
          <p:nvPicPr>
            <p:cNvPr id="20485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519"/>
              <a:ext cx="304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" y="1104"/>
              <a:ext cx="312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Rectangle 7"/>
            <p:cNvSpPr>
              <a:spLocks/>
            </p:cNvSpPr>
            <p:nvPr/>
          </p:nvSpPr>
          <p:spPr bwMode="auto">
            <a:xfrm>
              <a:off x="0" y="0"/>
              <a:ext cx="4400" cy="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82588" indent="-342900">
                <a:lnSpc>
                  <a:spcPct val="90000"/>
                </a:lnSpc>
                <a:spcBef>
                  <a:spcPts val="738"/>
                </a:spcBef>
                <a:buClr>
                  <a:srgbClr val="333399"/>
                </a:buClr>
                <a:buSzPct val="100000"/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Theorem: only two ways to define stationary utilities</a:t>
              </a:r>
            </a:p>
            <a:p>
              <a:pPr marL="782638" lvl="1" indent="-285750">
                <a:lnSpc>
                  <a:spcPct val="9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Additive utility:</a:t>
              </a:r>
            </a:p>
            <a:p>
              <a:pPr marL="782638" lvl="1" indent="-285750">
                <a:lnSpc>
                  <a:spcPct val="9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endPara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marL="782638" lvl="1" indent="-285750">
                <a:lnSpc>
                  <a:spcPct val="9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endPara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marL="782638" lvl="1" indent="-285750">
                <a:lnSpc>
                  <a:spcPct val="9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Discounted utility: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2692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Infinite Utilities?!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257800"/>
          </a:xfrm>
          <a:ln/>
        </p:spPr>
        <p:txBody>
          <a:bodyPr rIns="132080"/>
          <a:lstStyle/>
          <a:p>
            <a:r>
              <a:rPr lang="en-US" sz="2400" dirty="0"/>
              <a:t>Problem: infinite state sequences have infinite rewards</a:t>
            </a:r>
          </a:p>
          <a:p>
            <a:pPr>
              <a:spcBef>
                <a:spcPts val="3000"/>
              </a:spcBef>
            </a:pPr>
            <a:r>
              <a:rPr lang="en-US" sz="2400" dirty="0"/>
              <a:t>Solutions:</a:t>
            </a:r>
          </a:p>
          <a:p>
            <a:pPr marL="782638" lvl="1"/>
            <a:r>
              <a:rPr lang="en-US" sz="2000" dirty="0">
                <a:solidFill>
                  <a:srgbClr val="FF0000"/>
                </a:solidFill>
              </a:rPr>
              <a:t>Finite horizon:</a:t>
            </a:r>
          </a:p>
          <a:p>
            <a:pPr marL="1182688" lvl="2"/>
            <a:r>
              <a:rPr lang="en-US" sz="1800" dirty="0"/>
              <a:t>Terminate episodes after a fixed T steps (e.g. life)</a:t>
            </a:r>
          </a:p>
          <a:p>
            <a:pPr marL="1182688" lvl="2"/>
            <a:r>
              <a:rPr lang="en-US" sz="1800" dirty="0"/>
              <a:t>Gives </a:t>
            </a:r>
            <a:r>
              <a:rPr lang="en-US" sz="1800" dirty="0" err="1"/>
              <a:t>nonstationary</a:t>
            </a:r>
            <a:r>
              <a:rPr lang="en-US" sz="1800" dirty="0"/>
              <a:t> policies </a:t>
            </a:r>
            <a:r>
              <a:rPr lang="en-US" sz="1800" dirty="0" smtClean="0"/>
              <a:t>(</a:t>
            </a:r>
            <a:r>
              <a:rPr lang="en-US" sz="1800" dirty="0" smtClean="0">
                <a:sym typeface="Symbol"/>
              </a:rPr>
              <a:t> </a:t>
            </a:r>
            <a:r>
              <a:rPr lang="en-US" sz="1800" dirty="0" smtClean="0"/>
              <a:t>depends </a:t>
            </a:r>
            <a:r>
              <a:rPr lang="en-US" sz="1800" dirty="0"/>
              <a:t>on time left)</a:t>
            </a:r>
          </a:p>
          <a:p>
            <a:pPr marL="782638" lvl="1"/>
            <a:r>
              <a:rPr lang="en-US" sz="2000" dirty="0">
                <a:solidFill>
                  <a:srgbClr val="FF0000"/>
                </a:solidFill>
              </a:rPr>
              <a:t>Absorbing state: </a:t>
            </a:r>
            <a:r>
              <a:rPr lang="en-US" sz="2000" dirty="0"/>
              <a:t>guarantee that for every policy, a terminal state will eventually be reached (like “done” for High-Low)</a:t>
            </a:r>
          </a:p>
          <a:p>
            <a:pPr marL="782638" lvl="1"/>
            <a:r>
              <a:rPr lang="en-US" sz="2000" dirty="0">
                <a:solidFill>
                  <a:srgbClr val="FF0000"/>
                </a:solidFill>
              </a:rPr>
              <a:t>Discounting: </a:t>
            </a:r>
            <a:r>
              <a:rPr lang="en-US" sz="2000" dirty="0"/>
              <a:t>for 0 &lt; </a:t>
            </a:r>
            <a:r>
              <a:rPr lang="en-US" sz="2000" dirty="0" smtClean="0">
                <a:sym typeface="Symbol"/>
              </a:rPr>
              <a:t> </a:t>
            </a:r>
            <a:r>
              <a:rPr lang="en-US" sz="2000" dirty="0" smtClean="0"/>
              <a:t>&lt; </a:t>
            </a:r>
            <a:r>
              <a:rPr lang="en-US" sz="2000" dirty="0"/>
              <a:t>1</a:t>
            </a:r>
          </a:p>
          <a:p>
            <a:pPr marL="1182688" lvl="2">
              <a:spcBef>
                <a:spcPts val="10200"/>
              </a:spcBef>
            </a:pPr>
            <a:r>
              <a:rPr lang="en-US" sz="1800" dirty="0"/>
              <a:t>Smaller </a:t>
            </a:r>
            <a:r>
              <a:rPr lang="en-US" sz="1800" dirty="0" smtClean="0">
                <a:sym typeface="Symbol"/>
              </a:rPr>
              <a:t></a:t>
            </a:r>
            <a:r>
              <a:rPr lang="en-US" sz="1800" dirty="0" smtClean="0"/>
              <a:t> </a:t>
            </a:r>
            <a:r>
              <a:rPr lang="en-US" sz="1800" dirty="0"/>
              <a:t>means smaller “horizon” – shorter term focus</a:t>
            </a:r>
          </a:p>
        </p:txBody>
      </p:sp>
      <p:pic>
        <p:nvPicPr>
          <p:cNvPr id="2150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016500"/>
            <a:ext cx="5222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95500"/>
            <a:ext cx="16525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388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Discounting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2374900"/>
            <a:ext cx="3962400" cy="3886200"/>
          </a:xfrm>
          <a:ln/>
        </p:spPr>
        <p:txBody>
          <a:bodyPr rIns="132080"/>
          <a:lstStyle/>
          <a:p>
            <a:r>
              <a:rPr lang="en-US" sz="3000" dirty="0"/>
              <a:t>Typically discount rewards by </a:t>
            </a:r>
            <a:r>
              <a:rPr lang="en-US" sz="2800" dirty="0" smtClean="0">
                <a:sym typeface="Symbol"/>
              </a:rPr>
              <a:t></a:t>
            </a:r>
            <a:r>
              <a:rPr lang="en-US" sz="3000" dirty="0" smtClean="0"/>
              <a:t> </a:t>
            </a:r>
            <a:r>
              <a:rPr lang="en-US" sz="3000" dirty="0"/>
              <a:t>&lt; 1 each time step</a:t>
            </a:r>
          </a:p>
          <a:p>
            <a:pPr marL="782638" lvl="1"/>
            <a:r>
              <a:rPr lang="en-US" sz="2600" dirty="0"/>
              <a:t>Sooner rewards have higher utility than later rewards</a:t>
            </a:r>
          </a:p>
          <a:p>
            <a:pPr marL="782638" lvl="1"/>
            <a:r>
              <a:rPr lang="en-US" sz="2600" dirty="0"/>
              <a:t>Also helps the algorithms converge</a:t>
            </a:r>
          </a:p>
        </p:txBody>
      </p:sp>
      <p:grpSp>
        <p:nvGrpSpPr>
          <p:cNvPr id="22574" name="Group 46"/>
          <p:cNvGrpSpPr>
            <a:grpSpLocks/>
          </p:cNvGrpSpPr>
          <p:nvPr/>
        </p:nvGrpSpPr>
        <p:grpSpPr bwMode="auto">
          <a:xfrm>
            <a:off x="6321425" y="1651000"/>
            <a:ext cx="2135188" cy="4697413"/>
            <a:chOff x="0" y="0"/>
            <a:chExt cx="1344" cy="2958"/>
          </a:xfrm>
        </p:grpSpPr>
        <p:grpSp>
          <p:nvGrpSpPr>
            <p:cNvPr id="22545" name="Group 17"/>
            <p:cNvGrpSpPr>
              <a:grpSpLocks/>
            </p:cNvGrpSpPr>
            <p:nvPr/>
          </p:nvGrpSpPr>
          <p:grpSpPr bwMode="auto">
            <a:xfrm>
              <a:off x="0" y="0"/>
              <a:ext cx="1291" cy="1089"/>
              <a:chOff x="0" y="0"/>
              <a:chExt cx="1291" cy="1089"/>
            </a:xfrm>
          </p:grpSpPr>
          <p:sp>
            <p:nvSpPr>
              <p:cNvPr id="22532" name="AutoShape 4"/>
              <p:cNvSpPr>
                <a:spLocks/>
              </p:cNvSpPr>
              <p:nvPr/>
            </p:nvSpPr>
            <p:spPr bwMode="auto">
              <a:xfrm>
                <a:off x="610" y="0"/>
                <a:ext cx="165" cy="15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119" y="119"/>
                <a:ext cx="1172" cy="335"/>
                <a:chOff x="0" y="0"/>
                <a:chExt cx="1171" cy="334"/>
              </a:xfrm>
            </p:grpSpPr>
            <p:sp>
              <p:nvSpPr>
                <p:cNvPr id="2253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3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4" name="Line 6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598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58" y="0"/>
                  <a:ext cx="215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6" name="Line 8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215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2538" name="Oval 10"/>
              <p:cNvSpPr>
                <a:spLocks/>
              </p:cNvSpPr>
              <p:nvPr/>
            </p:nvSpPr>
            <p:spPr bwMode="auto">
              <a:xfrm>
                <a:off x="430" y="454"/>
                <a:ext cx="119" cy="120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43" name="Group 15"/>
              <p:cNvGrpSpPr>
                <a:grpSpLocks/>
              </p:cNvGrpSpPr>
              <p:nvPr/>
            </p:nvGrpSpPr>
            <p:grpSpPr bwMode="auto">
              <a:xfrm>
                <a:off x="0" y="574"/>
                <a:ext cx="980" cy="358"/>
                <a:chOff x="0" y="0"/>
                <a:chExt cx="980" cy="358"/>
              </a:xfrm>
            </p:grpSpPr>
            <p:sp>
              <p:nvSpPr>
                <p:cNvPr id="2253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0" name="Line 12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50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00" y="0"/>
                  <a:ext cx="180" cy="358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2" name="Line 14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173" cy="358"/>
                </a:xfrm>
                <a:prstGeom prst="line">
                  <a:avLst/>
                </a:prstGeom>
                <a:noFill/>
                <a:ln w="28575" cap="flat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2544" name="AutoShape 16"/>
              <p:cNvSpPr>
                <a:spLocks/>
              </p:cNvSpPr>
              <p:nvPr/>
            </p:nvSpPr>
            <p:spPr bwMode="auto">
              <a:xfrm>
                <a:off x="562" y="937"/>
                <a:ext cx="165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2559" name="Group 31"/>
            <p:cNvGrpSpPr>
              <a:grpSpLocks/>
            </p:cNvGrpSpPr>
            <p:nvPr/>
          </p:nvGrpSpPr>
          <p:grpSpPr bwMode="auto">
            <a:xfrm flipH="1">
              <a:off x="43" y="934"/>
              <a:ext cx="1301" cy="1089"/>
              <a:chOff x="0" y="0"/>
              <a:chExt cx="1301" cy="1088"/>
            </a:xfrm>
          </p:grpSpPr>
          <p:sp>
            <p:nvSpPr>
              <p:cNvPr id="22546" name="AutoShape 18"/>
              <p:cNvSpPr>
                <a:spLocks/>
              </p:cNvSpPr>
              <p:nvPr/>
            </p:nvSpPr>
            <p:spPr bwMode="auto">
              <a:xfrm>
                <a:off x="615" y="0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51" name="Group 23"/>
              <p:cNvGrpSpPr>
                <a:grpSpLocks/>
              </p:cNvGrpSpPr>
              <p:nvPr/>
            </p:nvGrpSpPr>
            <p:grpSpPr bwMode="auto">
              <a:xfrm>
                <a:off x="120" y="119"/>
                <a:ext cx="1181" cy="335"/>
                <a:chOff x="0" y="0"/>
                <a:chExt cx="1181" cy="334"/>
              </a:xfrm>
            </p:grpSpPr>
            <p:sp>
              <p:nvSpPr>
                <p:cNvPr id="2254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8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8" name="Line 20"/>
                <p:cNvSpPr>
                  <a:spLocks noChangeShapeType="1"/>
                </p:cNvSpPr>
                <p:nvPr/>
              </p:nvSpPr>
              <p:spPr bwMode="auto">
                <a:xfrm>
                  <a:off x="578" y="0"/>
                  <a:ext cx="603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61" y="0"/>
                  <a:ext cx="217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50" name="Line 22"/>
                <p:cNvSpPr>
                  <a:spLocks noChangeShapeType="1"/>
                </p:cNvSpPr>
                <p:nvPr/>
              </p:nvSpPr>
              <p:spPr bwMode="auto">
                <a:xfrm>
                  <a:off x="578" y="0"/>
                  <a:ext cx="217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2552" name="Oval 24"/>
              <p:cNvSpPr>
                <a:spLocks/>
              </p:cNvSpPr>
              <p:nvPr/>
            </p:nvSpPr>
            <p:spPr bwMode="auto">
              <a:xfrm>
                <a:off x="433" y="454"/>
                <a:ext cx="121" cy="119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57" name="Group 29"/>
              <p:cNvGrpSpPr>
                <a:grpSpLocks/>
              </p:cNvGrpSpPr>
              <p:nvPr/>
            </p:nvGrpSpPr>
            <p:grpSpPr bwMode="auto">
              <a:xfrm>
                <a:off x="0" y="573"/>
                <a:ext cx="988" cy="358"/>
                <a:chOff x="0" y="0"/>
                <a:chExt cx="988" cy="357"/>
              </a:xfrm>
            </p:grpSpPr>
            <p:sp>
              <p:nvSpPr>
                <p:cNvPr id="2255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4" cy="357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54" name="Line 26"/>
                <p:cNvSpPr>
                  <a:spLocks noChangeShapeType="1"/>
                </p:cNvSpPr>
                <p:nvPr/>
              </p:nvSpPr>
              <p:spPr bwMode="auto">
                <a:xfrm>
                  <a:off x="484" y="0"/>
                  <a:ext cx="504" cy="357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55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02" y="0"/>
                  <a:ext cx="182" cy="357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56" name="Line 28"/>
                <p:cNvSpPr>
                  <a:spLocks noChangeShapeType="1"/>
                </p:cNvSpPr>
                <p:nvPr/>
              </p:nvSpPr>
              <p:spPr bwMode="auto">
                <a:xfrm>
                  <a:off x="484" y="0"/>
                  <a:ext cx="175" cy="357"/>
                </a:xfrm>
                <a:prstGeom prst="line">
                  <a:avLst/>
                </a:prstGeom>
                <a:noFill/>
                <a:ln w="28575" cap="flat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2558" name="AutoShape 30"/>
              <p:cNvSpPr>
                <a:spLocks/>
              </p:cNvSpPr>
              <p:nvPr/>
            </p:nvSpPr>
            <p:spPr bwMode="auto">
              <a:xfrm>
                <a:off x="567" y="936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2573" name="Group 45"/>
            <p:cNvGrpSpPr>
              <a:grpSpLocks/>
            </p:cNvGrpSpPr>
            <p:nvPr/>
          </p:nvGrpSpPr>
          <p:grpSpPr bwMode="auto">
            <a:xfrm>
              <a:off x="0" y="1869"/>
              <a:ext cx="1291" cy="1089"/>
              <a:chOff x="0" y="0"/>
              <a:chExt cx="1291" cy="1089"/>
            </a:xfrm>
          </p:grpSpPr>
          <p:sp>
            <p:nvSpPr>
              <p:cNvPr id="22560" name="AutoShape 32"/>
              <p:cNvSpPr>
                <a:spLocks/>
              </p:cNvSpPr>
              <p:nvPr/>
            </p:nvSpPr>
            <p:spPr bwMode="auto">
              <a:xfrm>
                <a:off x="610" y="0"/>
                <a:ext cx="165" cy="15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65" name="Group 37"/>
              <p:cNvGrpSpPr>
                <a:grpSpLocks/>
              </p:cNvGrpSpPr>
              <p:nvPr/>
            </p:nvGrpSpPr>
            <p:grpSpPr bwMode="auto">
              <a:xfrm>
                <a:off x="119" y="119"/>
                <a:ext cx="1172" cy="335"/>
                <a:chOff x="0" y="0"/>
                <a:chExt cx="1171" cy="334"/>
              </a:xfrm>
            </p:grpSpPr>
            <p:sp>
              <p:nvSpPr>
                <p:cNvPr id="2256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3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62" name="Line 34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598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6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58" y="0"/>
                  <a:ext cx="215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64" name="Line 36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215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2566" name="Oval 38"/>
              <p:cNvSpPr>
                <a:spLocks/>
              </p:cNvSpPr>
              <p:nvPr/>
            </p:nvSpPr>
            <p:spPr bwMode="auto">
              <a:xfrm>
                <a:off x="430" y="454"/>
                <a:ext cx="119" cy="120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71" name="Group 43"/>
              <p:cNvGrpSpPr>
                <a:grpSpLocks/>
              </p:cNvGrpSpPr>
              <p:nvPr/>
            </p:nvGrpSpPr>
            <p:grpSpPr bwMode="auto">
              <a:xfrm>
                <a:off x="0" y="574"/>
                <a:ext cx="980" cy="358"/>
                <a:chOff x="0" y="0"/>
                <a:chExt cx="980" cy="358"/>
              </a:xfrm>
            </p:grpSpPr>
            <p:sp>
              <p:nvSpPr>
                <p:cNvPr id="2256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68" name="Line 40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50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6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00" y="0"/>
                  <a:ext cx="180" cy="358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70" name="Line 42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173" cy="358"/>
                </a:xfrm>
                <a:prstGeom prst="line">
                  <a:avLst/>
                </a:prstGeom>
                <a:noFill/>
                <a:ln w="28575" cap="flat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2572" name="AutoShape 44"/>
              <p:cNvSpPr>
                <a:spLocks/>
              </p:cNvSpPr>
              <p:nvPr/>
            </p:nvSpPr>
            <p:spPr bwMode="auto">
              <a:xfrm>
                <a:off x="562" y="937"/>
                <a:ext cx="165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2575" name="Freeform 47"/>
          <p:cNvSpPr>
            <a:spLocks/>
          </p:cNvSpPr>
          <p:nvPr/>
        </p:nvSpPr>
        <p:spPr bwMode="auto">
          <a:xfrm>
            <a:off x="5791200" y="3657600"/>
            <a:ext cx="304800" cy="11430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76" name="Freeform 48"/>
          <p:cNvSpPr>
            <a:spLocks/>
          </p:cNvSpPr>
          <p:nvPr/>
        </p:nvSpPr>
        <p:spPr bwMode="auto">
          <a:xfrm>
            <a:off x="5791200" y="2133600"/>
            <a:ext cx="304800" cy="11430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77" name="Freeform 49"/>
          <p:cNvSpPr>
            <a:spLocks/>
          </p:cNvSpPr>
          <p:nvPr/>
        </p:nvSpPr>
        <p:spPr bwMode="auto">
          <a:xfrm>
            <a:off x="5791200" y="5181600"/>
            <a:ext cx="304800" cy="11430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578" name="Picture 5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2388"/>
            <a:ext cx="1349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9" name="Picture 5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27500"/>
            <a:ext cx="179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0" name="Picture 5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975" y="5580063"/>
            <a:ext cx="3286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1" name="Picture 5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1511300"/>
            <a:ext cx="5222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11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Recap: Defining MDPs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7300"/>
            <a:ext cx="8991600" cy="48006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800" dirty="0"/>
              <a:t>Markov decision processes: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States S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Start state s</a:t>
            </a:r>
            <a:r>
              <a:rPr lang="en-US" sz="2400" baseline="-25000" dirty="0"/>
              <a:t>0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Actions A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Transitions P(</a:t>
            </a:r>
            <a:r>
              <a:rPr lang="en-US" sz="2400" dirty="0" err="1"/>
              <a:t>s’|s</a:t>
            </a:r>
            <a:r>
              <a:rPr lang="en-US" sz="2400" dirty="0" smtClean="0"/>
              <a:t>, a</a:t>
            </a:r>
            <a:r>
              <a:rPr lang="en-US" sz="2400" dirty="0"/>
              <a:t>) </a:t>
            </a:r>
            <a:endParaRPr lang="en-US" sz="2400" dirty="0" smtClean="0"/>
          </a:p>
          <a:p>
            <a:pPr marL="1182688" lvl="2">
              <a:lnSpc>
                <a:spcPct val="80000"/>
              </a:lnSpc>
              <a:buNone/>
            </a:pPr>
            <a:r>
              <a:rPr lang="en-US" dirty="0" smtClean="0"/>
              <a:t>aka </a:t>
            </a:r>
            <a:r>
              <a:rPr lang="en-US" dirty="0"/>
              <a:t>T(</a:t>
            </a:r>
            <a:r>
              <a:rPr lang="en-US" dirty="0" err="1"/>
              <a:t>s,a,s</a:t>
            </a:r>
            <a:r>
              <a:rPr lang="en-US" dirty="0" smtClean="0"/>
              <a:t>’)</a:t>
            </a:r>
            <a:endParaRPr lang="en-US" dirty="0"/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Rewards R(</a:t>
            </a:r>
            <a:r>
              <a:rPr lang="en-US" sz="2400" dirty="0" err="1"/>
              <a:t>s,a,s</a:t>
            </a:r>
            <a:r>
              <a:rPr lang="en-US" sz="2400" dirty="0"/>
              <a:t>’) (and discount </a:t>
            </a:r>
            <a:r>
              <a:rPr lang="en-US" sz="2400" dirty="0" smtClean="0">
                <a:sym typeface="Symbol"/>
              </a:rPr>
              <a:t></a:t>
            </a:r>
            <a:r>
              <a:rPr lang="en-US" sz="2400" dirty="0" smtClean="0"/>
              <a:t>)</a:t>
            </a:r>
            <a:endParaRPr lang="en-US" sz="2400" dirty="0"/>
          </a:p>
          <a:p>
            <a:pPr marL="782638" lvl="1">
              <a:lnSpc>
                <a:spcPct val="80000"/>
              </a:lnSpc>
            </a:pPr>
            <a:endParaRPr lang="en-US" sz="2400" baseline="-25000" dirty="0"/>
          </a:p>
          <a:p>
            <a:pPr marL="782638" lvl="1">
              <a:lnSpc>
                <a:spcPct val="80000"/>
              </a:lnSpc>
            </a:pPr>
            <a:endParaRPr lang="en-US" sz="2400" baseline="-25000" dirty="0"/>
          </a:p>
          <a:p>
            <a:pPr>
              <a:lnSpc>
                <a:spcPct val="80000"/>
              </a:lnSpc>
            </a:pPr>
            <a:r>
              <a:rPr lang="en-US" sz="2800" dirty="0"/>
              <a:t>MDP quantities so far: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 smtClean="0"/>
              <a:t>Policy, </a:t>
            </a:r>
            <a:r>
              <a:rPr lang="en-US" sz="2400" dirty="0" smtClean="0">
                <a:sym typeface="Symbol"/>
              </a:rPr>
              <a:t> 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Function that chooses an</a:t>
            </a:r>
            <a:r>
              <a:rPr lang="en-US" sz="2400" dirty="0" smtClean="0"/>
              <a:t> </a:t>
            </a:r>
            <a:r>
              <a:rPr lang="en-US" sz="2400" dirty="0"/>
              <a:t>action for each state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Utility </a:t>
            </a:r>
            <a:r>
              <a:rPr lang="en-US" sz="2400" dirty="0" smtClean="0"/>
              <a:t>(</a:t>
            </a:r>
            <a:r>
              <a:rPr lang="en-US" sz="2400" dirty="0" smtClean="0"/>
              <a:t>aka</a:t>
            </a:r>
            <a:r>
              <a:rPr lang="en-US" sz="2400" dirty="0" smtClean="0"/>
              <a:t> “return”) </a:t>
            </a:r>
            <a:r>
              <a:rPr lang="en-US" sz="2400" dirty="0"/>
              <a:t>= sum of discounted rewards</a:t>
            </a:r>
          </a:p>
        </p:txBody>
      </p:sp>
      <p:grpSp>
        <p:nvGrpSpPr>
          <p:cNvPr id="23574" name="Group 22"/>
          <p:cNvGrpSpPr>
            <a:grpSpLocks/>
          </p:cNvGrpSpPr>
          <p:nvPr/>
        </p:nvGrpSpPr>
        <p:grpSpPr bwMode="auto">
          <a:xfrm>
            <a:off x="6248400" y="1781175"/>
            <a:ext cx="2209800" cy="2017713"/>
            <a:chOff x="0" y="0"/>
            <a:chExt cx="1392" cy="1271"/>
          </a:xfrm>
        </p:grpSpPr>
        <p:sp>
          <p:nvSpPr>
            <p:cNvPr id="23556" name="AutoShape 4"/>
            <p:cNvSpPr>
              <a:spLocks/>
            </p:cNvSpPr>
            <p:nvPr/>
          </p:nvSpPr>
          <p:spPr bwMode="auto">
            <a:xfrm>
              <a:off x="658" y="87"/>
              <a:ext cx="178" cy="16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129" y="216"/>
              <a:ext cx="1263" cy="361"/>
              <a:chOff x="0" y="0"/>
              <a:chExt cx="1263" cy="361"/>
            </a:xfrm>
          </p:grpSpPr>
          <p:sp>
            <p:nvSpPr>
              <p:cNvPr id="23557" name="Line 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18" cy="36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58" name="Line 6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645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59" name="Line 7"/>
              <p:cNvSpPr>
                <a:spLocks noChangeShapeType="1"/>
              </p:cNvSpPr>
              <p:nvPr/>
            </p:nvSpPr>
            <p:spPr bwMode="auto">
              <a:xfrm flipH="1">
                <a:off x="386" y="0"/>
                <a:ext cx="232" cy="361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232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3562" name="Oval 10"/>
            <p:cNvSpPr>
              <a:spLocks/>
            </p:cNvSpPr>
            <p:nvPr/>
          </p:nvSpPr>
          <p:spPr bwMode="auto">
            <a:xfrm>
              <a:off x="464" y="577"/>
              <a:ext cx="129" cy="129"/>
            </a:xfrm>
            <a:prstGeom prst="ellipse">
              <a:avLst/>
            </a:prstGeom>
            <a:solidFill>
              <a:srgbClr val="3333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67" name="Group 15"/>
            <p:cNvGrpSpPr>
              <a:grpSpLocks/>
            </p:cNvGrpSpPr>
            <p:nvPr/>
          </p:nvGrpSpPr>
          <p:grpSpPr bwMode="auto">
            <a:xfrm>
              <a:off x="0" y="706"/>
              <a:ext cx="1057" cy="386"/>
              <a:chOff x="0" y="0"/>
              <a:chExt cx="1057" cy="386"/>
            </a:xfrm>
          </p:grpSpPr>
          <p:sp>
            <p:nvSpPr>
              <p:cNvPr id="23563" name="Line 1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517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4" name="Line 12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540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5" name="Line 13"/>
              <p:cNvSpPr>
                <a:spLocks noChangeShapeType="1"/>
              </p:cNvSpPr>
              <p:nvPr/>
            </p:nvSpPr>
            <p:spPr bwMode="auto">
              <a:xfrm flipH="1">
                <a:off x="323" y="0"/>
                <a:ext cx="194" cy="386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6" name="Line 14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187" cy="386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3568" name="Rectangle 16"/>
            <p:cNvSpPr>
              <a:spLocks/>
            </p:cNvSpPr>
            <p:nvPr/>
          </p:nvSpPr>
          <p:spPr bwMode="auto">
            <a:xfrm>
              <a:off x="624" y="279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23569" name="Rectangle 17"/>
            <p:cNvSpPr>
              <a:spLocks/>
            </p:cNvSpPr>
            <p:nvPr/>
          </p:nvSpPr>
          <p:spPr bwMode="auto">
            <a:xfrm>
              <a:off x="816" y="0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3570" name="Rectangle 18"/>
            <p:cNvSpPr>
              <a:spLocks/>
            </p:cNvSpPr>
            <p:nvPr/>
          </p:nvSpPr>
          <p:spPr bwMode="auto">
            <a:xfrm>
              <a:off x="576" y="519"/>
              <a:ext cx="5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3333FF"/>
                  </a:solidFill>
                  <a:cs typeface="Arial" charset="0"/>
                </a:rPr>
                <a:t>s, a</a:t>
              </a:r>
            </a:p>
          </p:txBody>
        </p:sp>
        <p:sp>
          <p:nvSpPr>
            <p:cNvPr id="23571" name="Rectangle 19"/>
            <p:cNvSpPr>
              <a:spLocks/>
            </p:cNvSpPr>
            <p:nvPr/>
          </p:nvSpPr>
          <p:spPr bwMode="auto">
            <a:xfrm>
              <a:off x="216" y="860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s,a,s’</a:t>
              </a:r>
            </a:p>
          </p:txBody>
        </p:sp>
        <p:sp>
          <p:nvSpPr>
            <p:cNvPr id="23572" name="AutoShape 20"/>
            <p:cNvSpPr>
              <a:spLocks/>
            </p:cNvSpPr>
            <p:nvPr/>
          </p:nvSpPr>
          <p:spPr bwMode="auto">
            <a:xfrm>
              <a:off x="607" y="1098"/>
              <a:ext cx="177" cy="16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3" name="Rectangle 21"/>
            <p:cNvSpPr>
              <a:spLocks/>
            </p:cNvSpPr>
            <p:nvPr/>
          </p:nvSpPr>
          <p:spPr bwMode="auto">
            <a:xfrm>
              <a:off x="776" y="1047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r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3082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Solving MDPs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21" y="1409700"/>
            <a:ext cx="8991600" cy="4800600"/>
          </a:xfrm>
          <a:ln/>
        </p:spPr>
        <p:txBody>
          <a:bodyPr rIns="132080"/>
          <a:lstStyle/>
          <a:p>
            <a:r>
              <a:rPr lang="en-US" sz="2400" dirty="0"/>
              <a:t>We want to find the </a:t>
            </a:r>
            <a:r>
              <a:rPr lang="en-US" sz="2400" dirty="0">
                <a:solidFill>
                  <a:srgbClr val="CC0000"/>
                </a:solidFill>
              </a:rPr>
              <a:t>optimal policy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π</a:t>
            </a:r>
            <a:r>
              <a:rPr lang="en-US" sz="2400" dirty="0"/>
              <a:t>*</a:t>
            </a:r>
          </a:p>
          <a:p>
            <a:endParaRPr lang="en-US" sz="2400" dirty="0"/>
          </a:p>
          <a:p>
            <a:r>
              <a:rPr lang="en-US" sz="2400" dirty="0"/>
              <a:t>Proposal 1: modified </a:t>
            </a:r>
            <a:r>
              <a:rPr lang="en-US" sz="2400" dirty="0" err="1"/>
              <a:t>expectimax</a:t>
            </a:r>
            <a:r>
              <a:rPr lang="en-US" sz="2400" dirty="0"/>
              <a:t> search, starting from each state s:</a:t>
            </a:r>
          </a:p>
        </p:txBody>
      </p:sp>
      <p:pic>
        <p:nvPicPr>
          <p:cNvPr id="2458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3765550"/>
            <a:ext cx="35401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62588"/>
            <a:ext cx="30765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6477000" y="3810000"/>
            <a:ext cx="2209800" cy="2017713"/>
            <a:chOff x="0" y="0"/>
            <a:chExt cx="1392" cy="1271"/>
          </a:xfrm>
        </p:grpSpPr>
        <p:sp>
          <p:nvSpPr>
            <p:cNvPr id="24582" name="AutoShape 6"/>
            <p:cNvSpPr>
              <a:spLocks/>
            </p:cNvSpPr>
            <p:nvPr/>
          </p:nvSpPr>
          <p:spPr bwMode="auto">
            <a:xfrm>
              <a:off x="658" y="87"/>
              <a:ext cx="178" cy="16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587" name="Group 11"/>
            <p:cNvGrpSpPr>
              <a:grpSpLocks/>
            </p:cNvGrpSpPr>
            <p:nvPr/>
          </p:nvGrpSpPr>
          <p:grpSpPr bwMode="auto">
            <a:xfrm>
              <a:off x="129" y="216"/>
              <a:ext cx="1263" cy="361"/>
              <a:chOff x="0" y="0"/>
              <a:chExt cx="1263" cy="361"/>
            </a:xfrm>
          </p:grpSpPr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18" cy="36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645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85" name="Line 9"/>
              <p:cNvSpPr>
                <a:spLocks noChangeShapeType="1"/>
              </p:cNvSpPr>
              <p:nvPr/>
            </p:nvSpPr>
            <p:spPr bwMode="auto">
              <a:xfrm flipH="1">
                <a:off x="386" y="0"/>
                <a:ext cx="232" cy="361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232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588" name="Oval 12"/>
            <p:cNvSpPr>
              <a:spLocks/>
            </p:cNvSpPr>
            <p:nvPr/>
          </p:nvSpPr>
          <p:spPr bwMode="auto">
            <a:xfrm>
              <a:off x="464" y="577"/>
              <a:ext cx="129" cy="129"/>
            </a:xfrm>
            <a:prstGeom prst="ellipse">
              <a:avLst/>
            </a:prstGeom>
            <a:solidFill>
              <a:srgbClr val="3333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593" name="Group 17"/>
            <p:cNvGrpSpPr>
              <a:grpSpLocks/>
            </p:cNvGrpSpPr>
            <p:nvPr/>
          </p:nvGrpSpPr>
          <p:grpSpPr bwMode="auto">
            <a:xfrm>
              <a:off x="0" y="706"/>
              <a:ext cx="1057" cy="386"/>
              <a:chOff x="0" y="0"/>
              <a:chExt cx="1057" cy="386"/>
            </a:xfrm>
          </p:grpSpPr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517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90" name="Line 14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540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 flipH="1">
                <a:off x="323" y="0"/>
                <a:ext cx="194" cy="386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92" name="Line 16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187" cy="386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594" name="Rectangle 18"/>
            <p:cNvSpPr>
              <a:spLocks/>
            </p:cNvSpPr>
            <p:nvPr/>
          </p:nvSpPr>
          <p:spPr bwMode="auto">
            <a:xfrm>
              <a:off x="624" y="279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24595" name="Rectangle 19"/>
            <p:cNvSpPr>
              <a:spLocks/>
            </p:cNvSpPr>
            <p:nvPr/>
          </p:nvSpPr>
          <p:spPr bwMode="auto">
            <a:xfrm>
              <a:off x="816" y="0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4596" name="Rectangle 20"/>
            <p:cNvSpPr>
              <a:spLocks/>
            </p:cNvSpPr>
            <p:nvPr/>
          </p:nvSpPr>
          <p:spPr bwMode="auto">
            <a:xfrm>
              <a:off x="576" y="519"/>
              <a:ext cx="5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3333FF"/>
                  </a:solidFill>
                  <a:cs typeface="Arial" charset="0"/>
                </a:rPr>
                <a:t>s, a</a:t>
              </a:r>
            </a:p>
          </p:txBody>
        </p:sp>
        <p:sp>
          <p:nvSpPr>
            <p:cNvPr id="24597" name="Rectangle 21"/>
            <p:cNvSpPr>
              <a:spLocks/>
            </p:cNvSpPr>
            <p:nvPr/>
          </p:nvSpPr>
          <p:spPr bwMode="auto">
            <a:xfrm>
              <a:off x="216" y="860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s,a,s’</a:t>
              </a:r>
            </a:p>
          </p:txBody>
        </p:sp>
        <p:sp>
          <p:nvSpPr>
            <p:cNvPr id="24598" name="AutoShape 22"/>
            <p:cNvSpPr>
              <a:spLocks/>
            </p:cNvSpPr>
            <p:nvPr/>
          </p:nvSpPr>
          <p:spPr bwMode="auto">
            <a:xfrm>
              <a:off x="607" y="1098"/>
              <a:ext cx="177" cy="16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99" name="Rectangle 23"/>
            <p:cNvSpPr>
              <a:spLocks/>
            </p:cNvSpPr>
            <p:nvPr/>
          </p:nvSpPr>
          <p:spPr bwMode="auto">
            <a:xfrm>
              <a:off x="776" y="1047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r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s’</a:t>
              </a:r>
            </a:p>
          </p:txBody>
        </p:sp>
      </p:grpSp>
      <p:pic>
        <p:nvPicPr>
          <p:cNvPr id="24601" name="Picture 2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14850"/>
            <a:ext cx="5556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573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Optimal Utilities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6515100" cy="26543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200" dirty="0"/>
              <a:t>Define the value of a state s:</a:t>
            </a:r>
          </a:p>
          <a:p>
            <a:pPr marL="782638"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CC0000"/>
                </a:solidFill>
              </a:rPr>
              <a:t>V</a:t>
            </a:r>
            <a:r>
              <a:rPr lang="en-US" sz="2000" baseline="30000" dirty="0">
                <a:solidFill>
                  <a:srgbClr val="CC0000"/>
                </a:solidFill>
              </a:rPr>
              <a:t>*</a:t>
            </a:r>
            <a:r>
              <a:rPr lang="en-US" sz="2000" dirty="0">
                <a:solidFill>
                  <a:srgbClr val="CC0000"/>
                </a:solidFill>
              </a:rPr>
              <a:t>(s) = expected utility starting in s and acting optimally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2200" dirty="0"/>
              <a:t>Define the value of a q-state (</a:t>
            </a:r>
            <a:r>
              <a:rPr lang="en-US" sz="2200" dirty="0" err="1"/>
              <a:t>s,a</a:t>
            </a:r>
            <a:r>
              <a:rPr lang="en-US" sz="2200" dirty="0"/>
              <a:t>):</a:t>
            </a:r>
          </a:p>
          <a:p>
            <a:pPr marL="782638"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CC0000"/>
                </a:solidFill>
              </a:rPr>
              <a:t>Q</a:t>
            </a:r>
            <a:r>
              <a:rPr lang="en-US" sz="2000" baseline="30000" dirty="0">
                <a:solidFill>
                  <a:srgbClr val="CC0000"/>
                </a:solidFill>
              </a:rPr>
              <a:t>*</a:t>
            </a:r>
            <a:r>
              <a:rPr lang="en-US" sz="2000" dirty="0">
                <a:solidFill>
                  <a:srgbClr val="CC0000"/>
                </a:solidFill>
              </a:rPr>
              <a:t>(</a:t>
            </a:r>
            <a:r>
              <a:rPr lang="en-US" sz="2000" dirty="0" err="1">
                <a:solidFill>
                  <a:srgbClr val="CC0000"/>
                </a:solidFill>
              </a:rPr>
              <a:t>s,a</a:t>
            </a:r>
            <a:r>
              <a:rPr lang="en-US" sz="2000" dirty="0">
                <a:solidFill>
                  <a:srgbClr val="CC0000"/>
                </a:solidFill>
              </a:rPr>
              <a:t>) = expected utility starting in s, taking action a and thereafter acting optimally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2200" dirty="0"/>
              <a:t>Define the optimal policy:</a:t>
            </a:r>
          </a:p>
          <a:p>
            <a:pPr marL="782638"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CC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/>
              </a:rPr>
              <a:t></a:t>
            </a:r>
            <a:r>
              <a:rPr lang="en-US" sz="2000" baseline="30000" dirty="0" smtClean="0">
                <a:solidFill>
                  <a:srgbClr val="CC0000"/>
                </a:solidFill>
              </a:rPr>
              <a:t>*</a:t>
            </a:r>
            <a:r>
              <a:rPr lang="en-US" sz="2000" dirty="0" smtClean="0">
                <a:solidFill>
                  <a:srgbClr val="CC0000"/>
                </a:solidFill>
              </a:rPr>
              <a:t>(</a:t>
            </a:r>
            <a:r>
              <a:rPr lang="en-US" sz="2000" dirty="0">
                <a:solidFill>
                  <a:srgbClr val="CC0000"/>
                </a:solidFill>
              </a:rPr>
              <a:t>s) = optimal action from state s</a:t>
            </a:r>
          </a:p>
        </p:txBody>
      </p:sp>
      <p:grpSp>
        <p:nvGrpSpPr>
          <p:cNvPr id="25622" name="Group 22"/>
          <p:cNvGrpSpPr>
            <a:grpSpLocks/>
          </p:cNvGrpSpPr>
          <p:nvPr/>
        </p:nvGrpSpPr>
        <p:grpSpPr bwMode="auto">
          <a:xfrm>
            <a:off x="6540500" y="1930400"/>
            <a:ext cx="2209800" cy="2017713"/>
            <a:chOff x="0" y="0"/>
            <a:chExt cx="1392" cy="1271"/>
          </a:xfrm>
        </p:grpSpPr>
        <p:sp>
          <p:nvSpPr>
            <p:cNvPr id="25604" name="AutoShape 4"/>
            <p:cNvSpPr>
              <a:spLocks/>
            </p:cNvSpPr>
            <p:nvPr/>
          </p:nvSpPr>
          <p:spPr bwMode="auto">
            <a:xfrm>
              <a:off x="658" y="87"/>
              <a:ext cx="178" cy="16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5609" name="Group 9"/>
            <p:cNvGrpSpPr>
              <a:grpSpLocks/>
            </p:cNvGrpSpPr>
            <p:nvPr/>
          </p:nvGrpSpPr>
          <p:grpSpPr bwMode="auto">
            <a:xfrm>
              <a:off x="129" y="216"/>
              <a:ext cx="1263" cy="361"/>
              <a:chOff x="0" y="0"/>
              <a:chExt cx="1263" cy="361"/>
            </a:xfrm>
          </p:grpSpPr>
          <p:sp>
            <p:nvSpPr>
              <p:cNvPr id="25605" name="Line 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18" cy="36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06" name="Line 6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645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07" name="Line 7"/>
              <p:cNvSpPr>
                <a:spLocks noChangeShapeType="1"/>
              </p:cNvSpPr>
              <p:nvPr/>
            </p:nvSpPr>
            <p:spPr bwMode="auto">
              <a:xfrm flipH="1">
                <a:off x="386" y="0"/>
                <a:ext cx="232" cy="361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08" name="Line 8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232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5610" name="Oval 10"/>
            <p:cNvSpPr>
              <a:spLocks/>
            </p:cNvSpPr>
            <p:nvPr/>
          </p:nvSpPr>
          <p:spPr bwMode="auto">
            <a:xfrm>
              <a:off x="464" y="577"/>
              <a:ext cx="129" cy="129"/>
            </a:xfrm>
            <a:prstGeom prst="ellipse">
              <a:avLst/>
            </a:prstGeom>
            <a:solidFill>
              <a:srgbClr val="3333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5615" name="Group 15"/>
            <p:cNvGrpSpPr>
              <a:grpSpLocks/>
            </p:cNvGrpSpPr>
            <p:nvPr/>
          </p:nvGrpSpPr>
          <p:grpSpPr bwMode="auto">
            <a:xfrm>
              <a:off x="0" y="706"/>
              <a:ext cx="1057" cy="386"/>
              <a:chOff x="0" y="0"/>
              <a:chExt cx="1057" cy="386"/>
            </a:xfrm>
          </p:grpSpPr>
          <p:sp>
            <p:nvSpPr>
              <p:cNvPr id="25611" name="Line 1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517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540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 flipH="1">
                <a:off x="323" y="0"/>
                <a:ext cx="194" cy="386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14" name="Line 14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187" cy="386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5616" name="Rectangle 16"/>
            <p:cNvSpPr>
              <a:spLocks/>
            </p:cNvSpPr>
            <p:nvPr/>
          </p:nvSpPr>
          <p:spPr bwMode="auto">
            <a:xfrm>
              <a:off x="624" y="279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25617" name="Rectangle 17"/>
            <p:cNvSpPr>
              <a:spLocks/>
            </p:cNvSpPr>
            <p:nvPr/>
          </p:nvSpPr>
          <p:spPr bwMode="auto">
            <a:xfrm>
              <a:off x="816" y="0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5618" name="Rectangle 18"/>
            <p:cNvSpPr>
              <a:spLocks/>
            </p:cNvSpPr>
            <p:nvPr/>
          </p:nvSpPr>
          <p:spPr bwMode="auto">
            <a:xfrm>
              <a:off x="576" y="519"/>
              <a:ext cx="5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3333FF"/>
                  </a:solidFill>
                  <a:cs typeface="Arial" charset="0"/>
                </a:rPr>
                <a:t>s, a</a:t>
              </a:r>
            </a:p>
          </p:txBody>
        </p:sp>
        <p:sp>
          <p:nvSpPr>
            <p:cNvPr id="25619" name="Rectangle 19"/>
            <p:cNvSpPr>
              <a:spLocks/>
            </p:cNvSpPr>
            <p:nvPr/>
          </p:nvSpPr>
          <p:spPr bwMode="auto">
            <a:xfrm>
              <a:off x="216" y="860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s,a,s’</a:t>
              </a:r>
            </a:p>
          </p:txBody>
        </p:sp>
        <p:sp>
          <p:nvSpPr>
            <p:cNvPr id="25620" name="AutoShape 20"/>
            <p:cNvSpPr>
              <a:spLocks/>
            </p:cNvSpPr>
            <p:nvPr/>
          </p:nvSpPr>
          <p:spPr bwMode="auto">
            <a:xfrm>
              <a:off x="607" y="1098"/>
              <a:ext cx="177" cy="16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1" name="Rectangle 21"/>
            <p:cNvSpPr>
              <a:spLocks/>
            </p:cNvSpPr>
            <p:nvPr/>
          </p:nvSpPr>
          <p:spPr bwMode="auto">
            <a:xfrm>
              <a:off x="776" y="1047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r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s’</a:t>
              </a:r>
            </a:p>
          </p:txBody>
        </p:sp>
      </p:grpSp>
      <p:pic>
        <p:nvPicPr>
          <p:cNvPr id="25623" name="Picture 2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305300"/>
            <a:ext cx="32385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2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305300"/>
            <a:ext cx="3162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628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610600" cy="685800"/>
          </a:xfrm>
          <a:ln/>
        </p:spPr>
        <p:txBody>
          <a:bodyPr rIns="132080"/>
          <a:lstStyle/>
          <a:p>
            <a:r>
              <a:rPr lang="en-US" dirty="0"/>
              <a:t>The Bellman Equations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6553200" cy="1371600"/>
          </a:xfrm>
          <a:ln/>
        </p:spPr>
        <p:txBody>
          <a:bodyPr rIns="132080"/>
          <a:lstStyle/>
          <a:p>
            <a:r>
              <a:rPr lang="en-US" sz="2400" dirty="0"/>
              <a:t>Definition of “optimal utility” leads to a simple one-step </a:t>
            </a:r>
            <a:r>
              <a:rPr lang="en-US" sz="2400" dirty="0" smtClean="0"/>
              <a:t>look-ahead </a:t>
            </a:r>
            <a:r>
              <a:rPr lang="en-US" sz="2400" dirty="0"/>
              <a:t>relationship </a:t>
            </a:r>
            <a:r>
              <a:rPr lang="en-US" sz="2400" dirty="0" smtClean="0"/>
              <a:t>between optimal </a:t>
            </a:r>
            <a:r>
              <a:rPr lang="en-US" sz="2400" dirty="0"/>
              <a:t>utility values</a:t>
            </a:r>
            <a:r>
              <a:rPr lang="en-US" sz="2400" dirty="0" smtClean="0"/>
              <a:t>:</a:t>
            </a:r>
            <a:endParaRPr lang="en-US" sz="2000" dirty="0">
              <a:solidFill>
                <a:srgbClr val="CC0000"/>
              </a:solidFill>
            </a:endParaRPr>
          </a:p>
        </p:txBody>
      </p:sp>
      <p:pic>
        <p:nvPicPr>
          <p:cNvPr id="266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25" y="2566988"/>
            <a:ext cx="30765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69500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3124200"/>
            <a:ext cx="5556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6781800" y="609600"/>
            <a:ext cx="2152650" cy="3204865"/>
            <a:chOff x="6781800" y="914400"/>
            <a:chExt cx="2152650" cy="3204865"/>
          </a:xfrm>
        </p:grpSpPr>
        <p:pic>
          <p:nvPicPr>
            <p:cNvPr id="237570" name="Picture 2" descr="http://www.gstatic.com/hostedimg/d99b3eb957efef86_landing"/>
            <p:cNvPicPr>
              <a:picLocks noChangeAspect="1" noChangeArrowheads="1"/>
            </p:cNvPicPr>
            <p:nvPr/>
          </p:nvPicPr>
          <p:blipFill>
            <a:blip r:embed="rId6" cstate="print"/>
            <a:srcRect t="14230"/>
            <a:stretch>
              <a:fillRect/>
            </a:stretch>
          </p:blipFill>
          <p:spPr bwMode="auto">
            <a:xfrm>
              <a:off x="6781800" y="914400"/>
              <a:ext cx="2152650" cy="2755710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7010400" y="3657600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(1920-1984)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3200400" y="4572000"/>
            <a:ext cx="2209800" cy="2017713"/>
            <a:chOff x="0" y="0"/>
            <a:chExt cx="1392" cy="1271"/>
          </a:xfrm>
        </p:grpSpPr>
        <p:sp>
          <p:nvSpPr>
            <p:cNvPr id="31" name="AutoShape 7"/>
            <p:cNvSpPr>
              <a:spLocks/>
            </p:cNvSpPr>
            <p:nvPr/>
          </p:nvSpPr>
          <p:spPr bwMode="auto">
            <a:xfrm>
              <a:off x="658" y="87"/>
              <a:ext cx="178" cy="16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2" name="Group 12"/>
            <p:cNvGrpSpPr>
              <a:grpSpLocks/>
            </p:cNvGrpSpPr>
            <p:nvPr/>
          </p:nvGrpSpPr>
          <p:grpSpPr bwMode="auto">
            <a:xfrm>
              <a:off x="129" y="216"/>
              <a:ext cx="1263" cy="361"/>
              <a:chOff x="0" y="0"/>
              <a:chExt cx="1263" cy="361"/>
            </a:xfrm>
          </p:grpSpPr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18" cy="36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" name="Line 9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645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" name="Line 10"/>
              <p:cNvSpPr>
                <a:spLocks noChangeShapeType="1"/>
              </p:cNvSpPr>
              <p:nvPr/>
            </p:nvSpPr>
            <p:spPr bwMode="auto">
              <a:xfrm flipH="1">
                <a:off x="386" y="0"/>
                <a:ext cx="232" cy="361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Line 11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232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3" name="Oval 13"/>
            <p:cNvSpPr>
              <a:spLocks/>
            </p:cNvSpPr>
            <p:nvPr/>
          </p:nvSpPr>
          <p:spPr bwMode="auto">
            <a:xfrm>
              <a:off x="464" y="577"/>
              <a:ext cx="129" cy="129"/>
            </a:xfrm>
            <a:prstGeom prst="ellipse">
              <a:avLst/>
            </a:prstGeom>
            <a:solidFill>
              <a:srgbClr val="3333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0" y="706"/>
              <a:ext cx="1057" cy="386"/>
              <a:chOff x="0" y="0"/>
              <a:chExt cx="1057" cy="386"/>
            </a:xfrm>
          </p:grpSpPr>
          <p:sp>
            <p:nvSpPr>
              <p:cNvPr id="41" name="Line 1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517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540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 flipH="1">
                <a:off x="323" y="0"/>
                <a:ext cx="194" cy="386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187" cy="386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5" name="Rectangle 19"/>
            <p:cNvSpPr>
              <a:spLocks/>
            </p:cNvSpPr>
            <p:nvPr/>
          </p:nvSpPr>
          <p:spPr bwMode="auto">
            <a:xfrm>
              <a:off x="624" y="279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36" name="Rectangle 20"/>
            <p:cNvSpPr>
              <a:spLocks/>
            </p:cNvSpPr>
            <p:nvPr/>
          </p:nvSpPr>
          <p:spPr bwMode="auto">
            <a:xfrm>
              <a:off x="816" y="0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37" name="Rectangle 21"/>
            <p:cNvSpPr>
              <a:spLocks/>
            </p:cNvSpPr>
            <p:nvPr/>
          </p:nvSpPr>
          <p:spPr bwMode="auto">
            <a:xfrm>
              <a:off x="576" y="519"/>
              <a:ext cx="5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3333FF"/>
                  </a:solidFill>
                  <a:cs typeface="Arial" charset="0"/>
                </a:rPr>
                <a:t>s, a</a:t>
              </a:r>
            </a:p>
          </p:txBody>
        </p:sp>
        <p:sp>
          <p:nvSpPr>
            <p:cNvPr id="38" name="Rectangle 22"/>
            <p:cNvSpPr>
              <a:spLocks/>
            </p:cNvSpPr>
            <p:nvPr/>
          </p:nvSpPr>
          <p:spPr bwMode="auto">
            <a:xfrm>
              <a:off x="216" y="860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 dirty="0" err="1">
                  <a:solidFill>
                    <a:schemeClr val="tx1"/>
                  </a:solidFill>
                  <a:cs typeface="Arial" charset="0"/>
                </a:rPr>
                <a:t>s,a,s</a:t>
              </a: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’</a:t>
              </a:r>
            </a:p>
          </p:txBody>
        </p:sp>
        <p:sp>
          <p:nvSpPr>
            <p:cNvPr id="39" name="AutoShape 23"/>
            <p:cNvSpPr>
              <a:spLocks/>
            </p:cNvSpPr>
            <p:nvPr/>
          </p:nvSpPr>
          <p:spPr bwMode="auto">
            <a:xfrm>
              <a:off x="607" y="1098"/>
              <a:ext cx="177" cy="16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Rectangle 24"/>
            <p:cNvSpPr>
              <a:spLocks/>
            </p:cNvSpPr>
            <p:nvPr/>
          </p:nvSpPr>
          <p:spPr bwMode="auto">
            <a:xfrm>
              <a:off x="776" y="1047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r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5503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839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Markov Decision Processes</a:t>
            </a:r>
          </a:p>
          <a:p>
            <a:pPr lvl="1"/>
            <a:r>
              <a:rPr lang="en-US" sz="2400" dirty="0" smtClean="0"/>
              <a:t>Planning </a:t>
            </a:r>
            <a:r>
              <a:rPr lang="en-US" sz="2400" dirty="0"/>
              <a:t>U</a:t>
            </a:r>
            <a:r>
              <a:rPr lang="en-US" sz="2400" dirty="0" smtClean="0"/>
              <a:t>nder Uncertainty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Mathematical Framework</a:t>
            </a:r>
          </a:p>
          <a:p>
            <a:pPr lvl="1"/>
            <a:r>
              <a:rPr lang="en-US" sz="2400" dirty="0" smtClean="0"/>
              <a:t>Bellman Equations</a:t>
            </a:r>
          </a:p>
          <a:p>
            <a:pPr lvl="1"/>
            <a:r>
              <a:rPr lang="en-US" sz="2400" dirty="0" smtClean="0"/>
              <a:t>Value Iteration</a:t>
            </a:r>
          </a:p>
          <a:p>
            <a:pPr lvl="1"/>
            <a:r>
              <a:rPr lang="en-US" sz="2400" dirty="0" smtClean="0"/>
              <a:t>Real-Time Dynamic Programming</a:t>
            </a:r>
          </a:p>
          <a:p>
            <a:pPr lvl="1"/>
            <a:r>
              <a:rPr lang="en-US" sz="2400" dirty="0" smtClean="0"/>
              <a:t>Policy Iteration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Reinforcement Learning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867400" y="762000"/>
            <a:ext cx="2895600" cy="419100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9662" y="3962400"/>
            <a:ext cx="2291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Andrey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Markov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1856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1922)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106" name="Picture 2" descr="http://www.math.uconn.edu/General/Pictures/Mathematicians160x214/Andrey_Mark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199"/>
            <a:ext cx="1981200" cy="264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7418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Why Not Search Trees?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912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 dirty="0"/>
              <a:t>Why not solve with </a:t>
            </a:r>
            <a:r>
              <a:rPr lang="en-US" sz="2400" dirty="0" err="1"/>
              <a:t>expectimax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spcBef>
                <a:spcPts val="3300"/>
              </a:spcBef>
            </a:pPr>
            <a:r>
              <a:rPr lang="en-US" sz="2400" dirty="0"/>
              <a:t>Problems: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This tree is usually infinite (why?)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Same states appear over and over (why?)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We would search once per state (why?)</a:t>
            </a:r>
          </a:p>
          <a:p>
            <a:pPr>
              <a:lnSpc>
                <a:spcPct val="80000"/>
              </a:lnSpc>
              <a:spcBef>
                <a:spcPts val="4500"/>
              </a:spcBef>
            </a:pPr>
            <a:r>
              <a:rPr lang="en-US" sz="2400" dirty="0"/>
              <a:t>Idea: Value iteration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Compute optimal values for all states all at once using successive approximations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Will be a bottom-up dynamic program similar in cost to </a:t>
            </a:r>
            <a:r>
              <a:rPr lang="en-US" sz="2000" dirty="0" err="1"/>
              <a:t>memoization</a:t>
            </a:r>
            <a:endParaRPr lang="en-US" sz="2000" dirty="0"/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Do all planning offline, no </a:t>
            </a:r>
            <a:r>
              <a:rPr lang="en-US" sz="2000" dirty="0" err="1"/>
              <a:t>replanning</a:t>
            </a:r>
            <a:r>
              <a:rPr lang="en-US" sz="2000" dirty="0"/>
              <a:t> needed!</a:t>
            </a:r>
          </a:p>
        </p:txBody>
      </p:sp>
      <p:grpSp>
        <p:nvGrpSpPr>
          <p:cNvPr id="27694" name="Group 46"/>
          <p:cNvGrpSpPr>
            <a:grpSpLocks/>
          </p:cNvGrpSpPr>
          <p:nvPr/>
        </p:nvGrpSpPr>
        <p:grpSpPr bwMode="auto">
          <a:xfrm>
            <a:off x="6483350" y="1651000"/>
            <a:ext cx="2135188" cy="4697413"/>
            <a:chOff x="0" y="0"/>
            <a:chExt cx="1344" cy="2958"/>
          </a:xfrm>
        </p:grpSpPr>
        <p:grpSp>
          <p:nvGrpSpPr>
            <p:cNvPr id="27665" name="Group 17"/>
            <p:cNvGrpSpPr>
              <a:grpSpLocks/>
            </p:cNvGrpSpPr>
            <p:nvPr/>
          </p:nvGrpSpPr>
          <p:grpSpPr bwMode="auto">
            <a:xfrm>
              <a:off x="0" y="0"/>
              <a:ext cx="1291" cy="1089"/>
              <a:chOff x="0" y="0"/>
              <a:chExt cx="1291" cy="1089"/>
            </a:xfrm>
          </p:grpSpPr>
          <p:sp>
            <p:nvSpPr>
              <p:cNvPr id="27652" name="AutoShape 4"/>
              <p:cNvSpPr>
                <a:spLocks/>
              </p:cNvSpPr>
              <p:nvPr/>
            </p:nvSpPr>
            <p:spPr bwMode="auto">
              <a:xfrm>
                <a:off x="610" y="0"/>
                <a:ext cx="165" cy="15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7657" name="Group 9"/>
              <p:cNvGrpSpPr>
                <a:grpSpLocks/>
              </p:cNvGrpSpPr>
              <p:nvPr/>
            </p:nvGrpSpPr>
            <p:grpSpPr bwMode="auto">
              <a:xfrm>
                <a:off x="119" y="119"/>
                <a:ext cx="1172" cy="335"/>
                <a:chOff x="0" y="0"/>
                <a:chExt cx="1171" cy="334"/>
              </a:xfrm>
            </p:grpSpPr>
            <p:sp>
              <p:nvSpPr>
                <p:cNvPr id="2765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3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54" name="Line 6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598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5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58" y="0"/>
                  <a:ext cx="215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56" name="Line 8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215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58" name="Oval 10"/>
              <p:cNvSpPr>
                <a:spLocks/>
              </p:cNvSpPr>
              <p:nvPr/>
            </p:nvSpPr>
            <p:spPr bwMode="auto">
              <a:xfrm>
                <a:off x="430" y="454"/>
                <a:ext cx="119" cy="120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7663" name="Group 15"/>
              <p:cNvGrpSpPr>
                <a:grpSpLocks/>
              </p:cNvGrpSpPr>
              <p:nvPr/>
            </p:nvGrpSpPr>
            <p:grpSpPr bwMode="auto">
              <a:xfrm>
                <a:off x="0" y="574"/>
                <a:ext cx="980" cy="358"/>
                <a:chOff x="0" y="0"/>
                <a:chExt cx="980" cy="358"/>
              </a:xfrm>
            </p:grpSpPr>
            <p:sp>
              <p:nvSpPr>
                <p:cNvPr id="2765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60" name="Line 12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50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6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00" y="0"/>
                  <a:ext cx="180" cy="358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62" name="Line 14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173" cy="358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64" name="AutoShape 16"/>
              <p:cNvSpPr>
                <a:spLocks/>
              </p:cNvSpPr>
              <p:nvPr/>
            </p:nvSpPr>
            <p:spPr bwMode="auto">
              <a:xfrm>
                <a:off x="562" y="937"/>
                <a:ext cx="165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7679" name="Group 31"/>
            <p:cNvGrpSpPr>
              <a:grpSpLocks/>
            </p:cNvGrpSpPr>
            <p:nvPr/>
          </p:nvGrpSpPr>
          <p:grpSpPr bwMode="auto">
            <a:xfrm flipH="1">
              <a:off x="43" y="934"/>
              <a:ext cx="1301" cy="1089"/>
              <a:chOff x="0" y="0"/>
              <a:chExt cx="1301" cy="1088"/>
            </a:xfrm>
          </p:grpSpPr>
          <p:sp>
            <p:nvSpPr>
              <p:cNvPr id="27666" name="AutoShape 18"/>
              <p:cNvSpPr>
                <a:spLocks/>
              </p:cNvSpPr>
              <p:nvPr/>
            </p:nvSpPr>
            <p:spPr bwMode="auto">
              <a:xfrm>
                <a:off x="615" y="0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7671" name="Group 23"/>
              <p:cNvGrpSpPr>
                <a:grpSpLocks/>
              </p:cNvGrpSpPr>
              <p:nvPr/>
            </p:nvGrpSpPr>
            <p:grpSpPr bwMode="auto">
              <a:xfrm>
                <a:off x="120" y="119"/>
                <a:ext cx="1181" cy="335"/>
                <a:chOff x="0" y="0"/>
                <a:chExt cx="1181" cy="334"/>
              </a:xfrm>
            </p:grpSpPr>
            <p:sp>
              <p:nvSpPr>
                <p:cNvPr id="2766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8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68" name="Line 20"/>
                <p:cNvSpPr>
                  <a:spLocks noChangeShapeType="1"/>
                </p:cNvSpPr>
                <p:nvPr/>
              </p:nvSpPr>
              <p:spPr bwMode="auto">
                <a:xfrm>
                  <a:off x="578" y="0"/>
                  <a:ext cx="603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6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61" y="0"/>
                  <a:ext cx="217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70" name="Line 22"/>
                <p:cNvSpPr>
                  <a:spLocks noChangeShapeType="1"/>
                </p:cNvSpPr>
                <p:nvPr/>
              </p:nvSpPr>
              <p:spPr bwMode="auto">
                <a:xfrm>
                  <a:off x="578" y="0"/>
                  <a:ext cx="217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72" name="Oval 24"/>
              <p:cNvSpPr>
                <a:spLocks/>
              </p:cNvSpPr>
              <p:nvPr/>
            </p:nvSpPr>
            <p:spPr bwMode="auto">
              <a:xfrm>
                <a:off x="433" y="454"/>
                <a:ext cx="121" cy="119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7677" name="Group 29"/>
              <p:cNvGrpSpPr>
                <a:grpSpLocks/>
              </p:cNvGrpSpPr>
              <p:nvPr/>
            </p:nvGrpSpPr>
            <p:grpSpPr bwMode="auto">
              <a:xfrm>
                <a:off x="0" y="573"/>
                <a:ext cx="988" cy="358"/>
                <a:chOff x="0" y="0"/>
                <a:chExt cx="988" cy="357"/>
              </a:xfrm>
            </p:grpSpPr>
            <p:sp>
              <p:nvSpPr>
                <p:cNvPr id="2767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4" cy="357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74" name="Line 26"/>
                <p:cNvSpPr>
                  <a:spLocks noChangeShapeType="1"/>
                </p:cNvSpPr>
                <p:nvPr/>
              </p:nvSpPr>
              <p:spPr bwMode="auto">
                <a:xfrm>
                  <a:off x="484" y="0"/>
                  <a:ext cx="504" cy="357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75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02" y="0"/>
                  <a:ext cx="182" cy="357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76" name="Line 28"/>
                <p:cNvSpPr>
                  <a:spLocks noChangeShapeType="1"/>
                </p:cNvSpPr>
                <p:nvPr/>
              </p:nvSpPr>
              <p:spPr bwMode="auto">
                <a:xfrm>
                  <a:off x="484" y="0"/>
                  <a:ext cx="175" cy="357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78" name="AutoShape 30"/>
              <p:cNvSpPr>
                <a:spLocks/>
              </p:cNvSpPr>
              <p:nvPr/>
            </p:nvSpPr>
            <p:spPr bwMode="auto">
              <a:xfrm>
                <a:off x="567" y="936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7693" name="Group 45"/>
            <p:cNvGrpSpPr>
              <a:grpSpLocks/>
            </p:cNvGrpSpPr>
            <p:nvPr/>
          </p:nvGrpSpPr>
          <p:grpSpPr bwMode="auto">
            <a:xfrm>
              <a:off x="0" y="1869"/>
              <a:ext cx="1291" cy="1089"/>
              <a:chOff x="0" y="0"/>
              <a:chExt cx="1291" cy="1089"/>
            </a:xfrm>
          </p:grpSpPr>
          <p:sp>
            <p:nvSpPr>
              <p:cNvPr id="27680" name="AutoShape 32"/>
              <p:cNvSpPr>
                <a:spLocks/>
              </p:cNvSpPr>
              <p:nvPr/>
            </p:nvSpPr>
            <p:spPr bwMode="auto">
              <a:xfrm>
                <a:off x="610" y="0"/>
                <a:ext cx="165" cy="15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7685" name="Group 37"/>
              <p:cNvGrpSpPr>
                <a:grpSpLocks/>
              </p:cNvGrpSpPr>
              <p:nvPr/>
            </p:nvGrpSpPr>
            <p:grpSpPr bwMode="auto">
              <a:xfrm>
                <a:off x="119" y="119"/>
                <a:ext cx="1172" cy="335"/>
                <a:chOff x="0" y="0"/>
                <a:chExt cx="1171" cy="334"/>
              </a:xfrm>
            </p:grpSpPr>
            <p:sp>
              <p:nvSpPr>
                <p:cNvPr id="2768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3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82" name="Line 34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598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8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58" y="0"/>
                  <a:ext cx="215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84" name="Line 36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215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86" name="Oval 38"/>
              <p:cNvSpPr>
                <a:spLocks/>
              </p:cNvSpPr>
              <p:nvPr/>
            </p:nvSpPr>
            <p:spPr bwMode="auto">
              <a:xfrm>
                <a:off x="430" y="454"/>
                <a:ext cx="119" cy="120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7691" name="Group 43"/>
              <p:cNvGrpSpPr>
                <a:grpSpLocks/>
              </p:cNvGrpSpPr>
              <p:nvPr/>
            </p:nvGrpSpPr>
            <p:grpSpPr bwMode="auto">
              <a:xfrm>
                <a:off x="0" y="574"/>
                <a:ext cx="980" cy="358"/>
                <a:chOff x="0" y="0"/>
                <a:chExt cx="980" cy="358"/>
              </a:xfrm>
            </p:grpSpPr>
            <p:sp>
              <p:nvSpPr>
                <p:cNvPr id="2768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88" name="Line 40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50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8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00" y="0"/>
                  <a:ext cx="180" cy="358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90" name="Line 42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173" cy="358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92" name="AutoShape 44"/>
              <p:cNvSpPr>
                <a:spLocks/>
              </p:cNvSpPr>
              <p:nvPr/>
            </p:nvSpPr>
            <p:spPr bwMode="auto">
              <a:xfrm>
                <a:off x="562" y="937"/>
                <a:ext cx="165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3061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autoUpdateAnimBg="0" advAuto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Value Estimates</a:t>
            </a:r>
          </a:p>
        </p:txBody>
      </p:sp>
      <p:grpSp>
        <p:nvGrpSpPr>
          <p:cNvPr id="28718" name="Group 46"/>
          <p:cNvGrpSpPr>
            <a:grpSpLocks/>
          </p:cNvGrpSpPr>
          <p:nvPr/>
        </p:nvGrpSpPr>
        <p:grpSpPr bwMode="auto">
          <a:xfrm>
            <a:off x="6483350" y="1651000"/>
            <a:ext cx="2135188" cy="4697413"/>
            <a:chOff x="0" y="0"/>
            <a:chExt cx="1344" cy="2958"/>
          </a:xfrm>
        </p:grpSpPr>
        <p:grpSp>
          <p:nvGrpSpPr>
            <p:cNvPr id="28689" name="Group 17"/>
            <p:cNvGrpSpPr>
              <a:grpSpLocks/>
            </p:cNvGrpSpPr>
            <p:nvPr/>
          </p:nvGrpSpPr>
          <p:grpSpPr bwMode="auto">
            <a:xfrm>
              <a:off x="0" y="0"/>
              <a:ext cx="1291" cy="1089"/>
              <a:chOff x="0" y="0"/>
              <a:chExt cx="1291" cy="1089"/>
            </a:xfrm>
          </p:grpSpPr>
          <p:sp>
            <p:nvSpPr>
              <p:cNvPr id="28676" name="AutoShape 4"/>
              <p:cNvSpPr>
                <a:spLocks/>
              </p:cNvSpPr>
              <p:nvPr/>
            </p:nvSpPr>
            <p:spPr bwMode="auto">
              <a:xfrm>
                <a:off x="610" y="0"/>
                <a:ext cx="165" cy="15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8681" name="Group 9"/>
              <p:cNvGrpSpPr>
                <a:grpSpLocks/>
              </p:cNvGrpSpPr>
              <p:nvPr/>
            </p:nvGrpSpPr>
            <p:grpSpPr bwMode="auto">
              <a:xfrm>
                <a:off x="119" y="119"/>
                <a:ext cx="1172" cy="335"/>
                <a:chOff x="0" y="0"/>
                <a:chExt cx="1171" cy="334"/>
              </a:xfrm>
            </p:grpSpPr>
            <p:sp>
              <p:nvSpPr>
                <p:cNvPr id="28677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3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78" name="Line 6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598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79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58" y="0"/>
                  <a:ext cx="215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80" name="Line 8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215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8682" name="Oval 10"/>
              <p:cNvSpPr>
                <a:spLocks/>
              </p:cNvSpPr>
              <p:nvPr/>
            </p:nvSpPr>
            <p:spPr bwMode="auto">
              <a:xfrm>
                <a:off x="430" y="454"/>
                <a:ext cx="119" cy="120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8687" name="Group 15"/>
              <p:cNvGrpSpPr>
                <a:grpSpLocks/>
              </p:cNvGrpSpPr>
              <p:nvPr/>
            </p:nvGrpSpPr>
            <p:grpSpPr bwMode="auto">
              <a:xfrm>
                <a:off x="0" y="574"/>
                <a:ext cx="980" cy="358"/>
                <a:chOff x="0" y="0"/>
                <a:chExt cx="980" cy="358"/>
              </a:xfrm>
            </p:grpSpPr>
            <p:sp>
              <p:nvSpPr>
                <p:cNvPr id="2868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84" name="Line 12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50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8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00" y="0"/>
                  <a:ext cx="180" cy="358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86" name="Line 14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173" cy="358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8688" name="AutoShape 16"/>
              <p:cNvSpPr>
                <a:spLocks/>
              </p:cNvSpPr>
              <p:nvPr/>
            </p:nvSpPr>
            <p:spPr bwMode="auto">
              <a:xfrm>
                <a:off x="562" y="937"/>
                <a:ext cx="165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8703" name="Group 31"/>
            <p:cNvGrpSpPr>
              <a:grpSpLocks/>
            </p:cNvGrpSpPr>
            <p:nvPr/>
          </p:nvGrpSpPr>
          <p:grpSpPr bwMode="auto">
            <a:xfrm flipH="1">
              <a:off x="43" y="934"/>
              <a:ext cx="1301" cy="1089"/>
              <a:chOff x="0" y="0"/>
              <a:chExt cx="1301" cy="1088"/>
            </a:xfrm>
          </p:grpSpPr>
          <p:sp>
            <p:nvSpPr>
              <p:cNvPr id="28690" name="AutoShape 18"/>
              <p:cNvSpPr>
                <a:spLocks/>
              </p:cNvSpPr>
              <p:nvPr/>
            </p:nvSpPr>
            <p:spPr bwMode="auto">
              <a:xfrm>
                <a:off x="615" y="0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8695" name="Group 23"/>
              <p:cNvGrpSpPr>
                <a:grpSpLocks/>
              </p:cNvGrpSpPr>
              <p:nvPr/>
            </p:nvGrpSpPr>
            <p:grpSpPr bwMode="auto">
              <a:xfrm>
                <a:off x="120" y="119"/>
                <a:ext cx="1181" cy="335"/>
                <a:chOff x="0" y="0"/>
                <a:chExt cx="1181" cy="334"/>
              </a:xfrm>
            </p:grpSpPr>
            <p:sp>
              <p:nvSpPr>
                <p:cNvPr id="2869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8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92" name="Line 20"/>
                <p:cNvSpPr>
                  <a:spLocks noChangeShapeType="1"/>
                </p:cNvSpPr>
                <p:nvPr/>
              </p:nvSpPr>
              <p:spPr bwMode="auto">
                <a:xfrm>
                  <a:off x="578" y="0"/>
                  <a:ext cx="603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9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61" y="0"/>
                  <a:ext cx="217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94" name="Line 22"/>
                <p:cNvSpPr>
                  <a:spLocks noChangeShapeType="1"/>
                </p:cNvSpPr>
                <p:nvPr/>
              </p:nvSpPr>
              <p:spPr bwMode="auto">
                <a:xfrm>
                  <a:off x="578" y="0"/>
                  <a:ext cx="217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8696" name="Oval 24"/>
              <p:cNvSpPr>
                <a:spLocks/>
              </p:cNvSpPr>
              <p:nvPr/>
            </p:nvSpPr>
            <p:spPr bwMode="auto">
              <a:xfrm>
                <a:off x="433" y="454"/>
                <a:ext cx="121" cy="119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8701" name="Group 29"/>
              <p:cNvGrpSpPr>
                <a:grpSpLocks/>
              </p:cNvGrpSpPr>
              <p:nvPr/>
            </p:nvGrpSpPr>
            <p:grpSpPr bwMode="auto">
              <a:xfrm>
                <a:off x="0" y="573"/>
                <a:ext cx="988" cy="358"/>
                <a:chOff x="0" y="0"/>
                <a:chExt cx="988" cy="357"/>
              </a:xfrm>
            </p:grpSpPr>
            <p:sp>
              <p:nvSpPr>
                <p:cNvPr id="2869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4" cy="357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98" name="Line 26"/>
                <p:cNvSpPr>
                  <a:spLocks noChangeShapeType="1"/>
                </p:cNvSpPr>
                <p:nvPr/>
              </p:nvSpPr>
              <p:spPr bwMode="auto">
                <a:xfrm>
                  <a:off x="484" y="0"/>
                  <a:ext cx="504" cy="357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9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02" y="0"/>
                  <a:ext cx="182" cy="357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00" name="Line 28"/>
                <p:cNvSpPr>
                  <a:spLocks noChangeShapeType="1"/>
                </p:cNvSpPr>
                <p:nvPr/>
              </p:nvSpPr>
              <p:spPr bwMode="auto">
                <a:xfrm>
                  <a:off x="484" y="0"/>
                  <a:ext cx="175" cy="357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8702" name="AutoShape 30"/>
              <p:cNvSpPr>
                <a:spLocks/>
              </p:cNvSpPr>
              <p:nvPr/>
            </p:nvSpPr>
            <p:spPr bwMode="auto">
              <a:xfrm>
                <a:off x="567" y="936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8717" name="Group 45"/>
            <p:cNvGrpSpPr>
              <a:grpSpLocks/>
            </p:cNvGrpSpPr>
            <p:nvPr/>
          </p:nvGrpSpPr>
          <p:grpSpPr bwMode="auto">
            <a:xfrm>
              <a:off x="0" y="1869"/>
              <a:ext cx="1291" cy="1089"/>
              <a:chOff x="0" y="0"/>
              <a:chExt cx="1291" cy="1089"/>
            </a:xfrm>
          </p:grpSpPr>
          <p:sp>
            <p:nvSpPr>
              <p:cNvPr id="28704" name="AutoShape 32"/>
              <p:cNvSpPr>
                <a:spLocks/>
              </p:cNvSpPr>
              <p:nvPr/>
            </p:nvSpPr>
            <p:spPr bwMode="auto">
              <a:xfrm>
                <a:off x="610" y="0"/>
                <a:ext cx="165" cy="15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8709" name="Group 37"/>
              <p:cNvGrpSpPr>
                <a:grpSpLocks/>
              </p:cNvGrpSpPr>
              <p:nvPr/>
            </p:nvGrpSpPr>
            <p:grpSpPr bwMode="auto">
              <a:xfrm>
                <a:off x="119" y="119"/>
                <a:ext cx="1172" cy="335"/>
                <a:chOff x="0" y="0"/>
                <a:chExt cx="1171" cy="334"/>
              </a:xfrm>
            </p:grpSpPr>
            <p:sp>
              <p:nvSpPr>
                <p:cNvPr id="2870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3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06" name="Line 34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598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0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58" y="0"/>
                  <a:ext cx="215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08" name="Line 36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215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8710" name="Oval 38"/>
              <p:cNvSpPr>
                <a:spLocks/>
              </p:cNvSpPr>
              <p:nvPr/>
            </p:nvSpPr>
            <p:spPr bwMode="auto">
              <a:xfrm>
                <a:off x="430" y="454"/>
                <a:ext cx="119" cy="120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8715" name="Group 43"/>
              <p:cNvGrpSpPr>
                <a:grpSpLocks/>
              </p:cNvGrpSpPr>
              <p:nvPr/>
            </p:nvGrpSpPr>
            <p:grpSpPr bwMode="auto">
              <a:xfrm>
                <a:off x="0" y="574"/>
                <a:ext cx="980" cy="358"/>
                <a:chOff x="0" y="0"/>
                <a:chExt cx="980" cy="358"/>
              </a:xfrm>
            </p:grpSpPr>
            <p:sp>
              <p:nvSpPr>
                <p:cNvPr id="2871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12" name="Line 40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50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1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00" y="0"/>
                  <a:ext cx="180" cy="358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14" name="Line 42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173" cy="358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8716" name="AutoShape 44"/>
              <p:cNvSpPr>
                <a:spLocks/>
              </p:cNvSpPr>
              <p:nvPr/>
            </p:nvSpPr>
            <p:spPr bwMode="auto">
              <a:xfrm>
                <a:off x="562" y="937"/>
                <a:ext cx="165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8719" name="Rectangle 47"/>
          <p:cNvSpPr>
            <a:spLocks/>
          </p:cNvSpPr>
          <p:nvPr/>
        </p:nvSpPr>
        <p:spPr bwMode="auto">
          <a:xfrm>
            <a:off x="6146800" y="1536700"/>
            <a:ext cx="28194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20" name="Rectangle 48"/>
          <p:cNvSpPr>
            <a:spLocks/>
          </p:cNvSpPr>
          <p:nvPr/>
        </p:nvSpPr>
        <p:spPr bwMode="auto">
          <a:xfrm>
            <a:off x="6286500" y="1498600"/>
            <a:ext cx="2819400" cy="312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21" name="Rectangle 49"/>
          <p:cNvSpPr>
            <a:spLocks/>
          </p:cNvSpPr>
          <p:nvPr/>
        </p:nvSpPr>
        <p:spPr bwMode="auto">
          <a:xfrm>
            <a:off x="92075" y="3429000"/>
            <a:ext cx="59817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Why:</a:t>
            </a:r>
          </a:p>
          <a:p>
            <a:pPr marL="1182688" lvl="2" indent="-228600">
              <a:lnSpc>
                <a:spcPct val="8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 discounting, distant rewards become negligible</a:t>
            </a:r>
          </a:p>
          <a:p>
            <a:pPr marL="1182688" lvl="2" indent="-228600">
              <a:lnSpc>
                <a:spcPct val="8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 terminal states reachable from everywhere, fraction of episodes not ending becomes negligible</a:t>
            </a:r>
          </a:p>
          <a:p>
            <a:pPr marL="1182688" lvl="2" indent="-228600">
              <a:lnSpc>
                <a:spcPct val="8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Otherwise, can get infinite expected utility and then this approach actually won’t work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19812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800" dirty="0"/>
              <a:t>Calculate estimates </a:t>
            </a:r>
            <a:r>
              <a:rPr lang="en-US" sz="2800" dirty="0" err="1"/>
              <a:t>V</a:t>
            </a:r>
            <a:r>
              <a:rPr lang="en-US" sz="2800" baseline="-25000" dirty="0" err="1"/>
              <a:t>k</a:t>
            </a:r>
            <a:r>
              <a:rPr lang="en-US" sz="2800" baseline="30000" dirty="0"/>
              <a:t>*</a:t>
            </a:r>
            <a:r>
              <a:rPr lang="en-US" sz="2800" dirty="0"/>
              <a:t>(s)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The optimal value considering only next k time steps (k rewards)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As </a:t>
            </a:r>
            <a:r>
              <a:rPr lang="en-US" sz="2400" dirty="0" smtClean="0"/>
              <a:t>k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>
                <a:latin typeface="Symbol" pitchFamily="18" charset="2"/>
                <a:ea typeface="Symbol" pitchFamily="18" charset="2"/>
                <a:cs typeface="Symbol" pitchFamily="18" charset="2"/>
                <a:sym typeface="Symbol"/>
              </a:rPr>
              <a:t></a:t>
            </a:r>
            <a:r>
              <a:rPr lang="en-US" sz="2400" dirty="0" smtClean="0"/>
              <a:t> </a:t>
            </a:r>
            <a:r>
              <a:rPr lang="en-US" sz="2400" dirty="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∞</a:t>
            </a:r>
            <a:r>
              <a:rPr lang="en-US" sz="2400" dirty="0"/>
              <a:t>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k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approaches </a:t>
            </a:r>
            <a:r>
              <a:rPr lang="en-US" sz="2400" dirty="0"/>
              <a:t>the optimal value</a:t>
            </a:r>
          </a:p>
        </p:txBody>
      </p:sp>
    </p:spTree>
    <p:extLst>
      <p:ext uri="{BB962C8B-B14F-4D97-AF65-F5344CB8AC3E}">
        <p14:creationId xmlns:p14="http://schemas.microsoft.com/office/powerpoint/2010/main" xmlns="" val="175347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Value Iteration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32385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800" dirty="0"/>
              <a:t>Idea: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Start with V</a:t>
            </a:r>
            <a:r>
              <a:rPr lang="en-US" sz="2400" baseline="-25000" dirty="0"/>
              <a:t>0</a:t>
            </a:r>
            <a:r>
              <a:rPr lang="en-US" sz="2400" baseline="30000" dirty="0"/>
              <a:t>*</a:t>
            </a:r>
            <a:r>
              <a:rPr lang="en-US" sz="2400" dirty="0"/>
              <a:t>(s) = 0, which we know is right (why?)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Given V</a:t>
            </a:r>
            <a:r>
              <a:rPr lang="en-US" sz="2400" baseline="-25000" dirty="0"/>
              <a:t>i</a:t>
            </a:r>
            <a:r>
              <a:rPr lang="en-US" sz="2400" baseline="30000" dirty="0"/>
              <a:t>*</a:t>
            </a:r>
            <a:r>
              <a:rPr lang="en-US" sz="2400" dirty="0"/>
              <a:t>, calculate the values for all states for depth i+1:</a:t>
            </a:r>
            <a:endParaRPr lang="en-US" sz="3200" dirty="0"/>
          </a:p>
          <a:p>
            <a:pPr marL="782638" lvl="1">
              <a:lnSpc>
                <a:spcPct val="80000"/>
              </a:lnSpc>
              <a:spcBef>
                <a:spcPts val="11700"/>
              </a:spcBef>
            </a:pPr>
            <a:r>
              <a:rPr lang="en-US" sz="2400" dirty="0"/>
              <a:t>This is called a </a:t>
            </a:r>
            <a:r>
              <a:rPr lang="en-US" sz="2400" dirty="0">
                <a:solidFill>
                  <a:srgbClr val="CC0000"/>
                </a:solidFill>
              </a:rPr>
              <a:t>value update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CC0000"/>
                </a:solidFill>
              </a:rPr>
              <a:t> Bellman update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Repeat until convergence</a:t>
            </a:r>
          </a:p>
        </p:txBody>
      </p:sp>
      <p:pic>
        <p:nvPicPr>
          <p:cNvPr id="2970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048000"/>
            <a:ext cx="71453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/>
          </p:cNvSpPr>
          <p:nvPr/>
        </p:nvSpPr>
        <p:spPr bwMode="auto">
          <a:xfrm>
            <a:off x="444500" y="5029200"/>
            <a:ext cx="855561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Theorem: will converge to unique optimal values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Basic idea: approximations get refined towards optimal values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Policy may converge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long before values do</a:t>
            </a:r>
          </a:p>
        </p:txBody>
      </p:sp>
    </p:spTree>
    <p:extLst>
      <p:ext uri="{BB962C8B-B14F-4D97-AF65-F5344CB8AC3E}">
        <p14:creationId xmlns:p14="http://schemas.microsoft.com/office/powerpoint/2010/main" xmlns="" val="258510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Bellman Updates</a:t>
            </a: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685800" y="1371600"/>
            <a:ext cx="3784600" cy="2933700"/>
            <a:chOff x="0" y="0"/>
            <a:chExt cx="2384" cy="1848"/>
          </a:xfrm>
        </p:grpSpPr>
        <p:pic>
          <p:nvPicPr>
            <p:cNvPr id="30723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84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Rectangle 4"/>
            <p:cNvSpPr>
              <a:spLocks/>
            </p:cNvSpPr>
            <p:nvPr/>
          </p:nvSpPr>
          <p:spPr bwMode="auto">
            <a:xfrm>
              <a:off x="320" y="1200"/>
              <a:ext cx="38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0726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14500"/>
            <a:ext cx="15081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5428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9248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9248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714500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9248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714500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55428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188" y="339248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Rectangle 15"/>
          <p:cNvSpPr>
            <a:spLocks/>
          </p:cNvSpPr>
          <p:nvPr/>
        </p:nvSpPr>
        <p:spPr bwMode="auto">
          <a:xfrm>
            <a:off x="2743200" y="1447800"/>
            <a:ext cx="838200" cy="838200"/>
          </a:xfrm>
          <a:prstGeom prst="rect">
            <a:avLst/>
          </a:prstGeom>
          <a:solidFill>
            <a:srgbClr val="CC0000">
              <a:alpha val="49803"/>
            </a:srgbClr>
          </a:solidFill>
          <a:ln w="9525" cap="flat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3200400" y="1828800"/>
            <a:ext cx="38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7" name="Rectangle 17"/>
          <p:cNvSpPr>
            <a:spLocks/>
          </p:cNvSpPr>
          <p:nvPr/>
        </p:nvSpPr>
        <p:spPr bwMode="auto">
          <a:xfrm>
            <a:off x="2743200" y="2286000"/>
            <a:ext cx="838200" cy="838200"/>
          </a:xfrm>
          <a:prstGeom prst="rect">
            <a:avLst/>
          </a:prstGeom>
          <a:solidFill>
            <a:srgbClr val="3333FF">
              <a:alpha val="49803"/>
            </a:srgbClr>
          </a:solidFill>
          <a:ln w="9525" cap="flat">
            <a:solidFill>
              <a:srgbClr val="3333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8" name="Rectangle 18"/>
          <p:cNvSpPr>
            <a:spLocks/>
          </p:cNvSpPr>
          <p:nvPr/>
        </p:nvSpPr>
        <p:spPr bwMode="auto">
          <a:xfrm>
            <a:off x="3581400" y="1447800"/>
            <a:ext cx="838200" cy="838200"/>
          </a:xfrm>
          <a:prstGeom prst="rect">
            <a:avLst/>
          </a:prstGeom>
          <a:solidFill>
            <a:srgbClr val="008000">
              <a:alpha val="49803"/>
            </a:srgbClr>
          </a:solidFill>
          <a:ln w="9525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0751" name="Group 31"/>
          <p:cNvGrpSpPr>
            <a:grpSpLocks/>
          </p:cNvGrpSpPr>
          <p:nvPr/>
        </p:nvGrpSpPr>
        <p:grpSpPr bwMode="auto">
          <a:xfrm>
            <a:off x="4749800" y="1371600"/>
            <a:ext cx="3784600" cy="2933700"/>
            <a:chOff x="0" y="0"/>
            <a:chExt cx="2384" cy="1848"/>
          </a:xfrm>
        </p:grpSpPr>
        <p:grpSp>
          <p:nvGrpSpPr>
            <p:cNvPr id="30741" name="Group 21"/>
            <p:cNvGrpSpPr>
              <a:grpSpLocks/>
            </p:cNvGrpSpPr>
            <p:nvPr/>
          </p:nvGrpSpPr>
          <p:grpSpPr bwMode="auto">
            <a:xfrm>
              <a:off x="0" y="0"/>
              <a:ext cx="2384" cy="1848"/>
              <a:chOff x="0" y="0"/>
              <a:chExt cx="2384" cy="1848"/>
            </a:xfrm>
          </p:grpSpPr>
          <p:pic>
            <p:nvPicPr>
              <p:cNvPr id="30739" name="Picture 19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4" cy="1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0" name="Rectangle 20"/>
              <p:cNvSpPr>
                <a:spLocks/>
              </p:cNvSpPr>
              <p:nvPr/>
            </p:nvSpPr>
            <p:spPr bwMode="auto">
              <a:xfrm>
                <a:off x="320" y="1200"/>
                <a:ext cx="384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pic>
          <p:nvPicPr>
            <p:cNvPr id="30742" name="Picture 22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240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3" name="Picture 2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769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4" name="Picture 24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1297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5" name="Picture 2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240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2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1297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7" name="Picture 2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1296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28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" y="1296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9" name="Picture 2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768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30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" y="242"/>
              <a:ext cx="3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2" name="Rectangle 32"/>
          <p:cNvSpPr>
            <a:spLocks/>
          </p:cNvSpPr>
          <p:nvPr/>
        </p:nvSpPr>
        <p:spPr bwMode="auto">
          <a:xfrm>
            <a:off x="7162800" y="0"/>
            <a:ext cx="1917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Example: </a:t>
            </a:r>
            <a:r>
              <a:rPr lang="en-US" sz="1400">
                <a:solidFill>
                  <a:schemeClr val="tx1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γ</a:t>
            </a:r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=0.9, living reward=0, noise=0.2</a:t>
            </a:r>
          </a:p>
        </p:txBody>
      </p:sp>
      <p:pic>
        <p:nvPicPr>
          <p:cNvPr id="30753" name="Picture 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00" y="2400300"/>
            <a:ext cx="60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4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9300" y="2159000"/>
            <a:ext cx="698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5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4508500"/>
            <a:ext cx="6870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6" name="Picture 3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08500"/>
            <a:ext cx="26574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7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5391150"/>
            <a:ext cx="91519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8" name="Rectangle 38"/>
          <p:cNvSpPr>
            <a:spLocks/>
          </p:cNvSpPr>
          <p:nvPr/>
        </p:nvSpPr>
        <p:spPr bwMode="auto">
          <a:xfrm>
            <a:off x="6908800" y="1536700"/>
            <a:ext cx="64770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 sz="2400">
                <a:solidFill>
                  <a:schemeClr val="tx1"/>
                </a:solidFill>
                <a:cs typeface="Arial" charset="0"/>
              </a:rPr>
              <a:t>?</a:t>
            </a:r>
          </a:p>
        </p:txBody>
      </p:sp>
      <p:grpSp>
        <p:nvGrpSpPr>
          <p:cNvPr id="30767" name="Group 47"/>
          <p:cNvGrpSpPr>
            <a:grpSpLocks/>
          </p:cNvGrpSpPr>
          <p:nvPr/>
        </p:nvGrpSpPr>
        <p:grpSpPr bwMode="auto">
          <a:xfrm>
            <a:off x="5232400" y="1511300"/>
            <a:ext cx="3111500" cy="2324100"/>
            <a:chOff x="0" y="0"/>
            <a:chExt cx="1960" cy="1464"/>
          </a:xfrm>
        </p:grpSpPr>
        <p:sp>
          <p:nvSpPr>
            <p:cNvPr id="30759" name="Rectangle 39"/>
            <p:cNvSpPr>
              <a:spLocks/>
            </p:cNvSpPr>
            <p:nvPr/>
          </p:nvSpPr>
          <p:spPr bwMode="auto">
            <a:xfrm>
              <a:off x="1056" y="584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0" name="Rectangle 40"/>
            <p:cNvSpPr>
              <a:spLocks/>
            </p:cNvSpPr>
            <p:nvPr/>
          </p:nvSpPr>
          <p:spPr bwMode="auto">
            <a:xfrm>
              <a:off x="1056" y="105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1" name="Rectangle 41"/>
            <p:cNvSpPr>
              <a:spLocks/>
            </p:cNvSpPr>
            <p:nvPr/>
          </p:nvSpPr>
          <p:spPr bwMode="auto">
            <a:xfrm>
              <a:off x="1552" y="105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2" name="Rectangle 42"/>
            <p:cNvSpPr>
              <a:spLocks/>
            </p:cNvSpPr>
            <p:nvPr/>
          </p:nvSpPr>
          <p:spPr bwMode="auto">
            <a:xfrm>
              <a:off x="528" y="105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3" name="Rectangle 43"/>
            <p:cNvSpPr>
              <a:spLocks/>
            </p:cNvSpPr>
            <p:nvPr/>
          </p:nvSpPr>
          <p:spPr bwMode="auto">
            <a:xfrm>
              <a:off x="0" y="105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4" name="Rectangle 44"/>
            <p:cNvSpPr>
              <a:spLocks/>
            </p:cNvSpPr>
            <p:nvPr/>
          </p:nvSpPr>
          <p:spPr bwMode="auto">
            <a:xfrm>
              <a:off x="0" y="544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5" name="Rectangle 45"/>
            <p:cNvSpPr>
              <a:spLocks/>
            </p:cNvSpPr>
            <p:nvPr/>
          </p:nvSpPr>
          <p:spPr bwMode="auto">
            <a:xfrm>
              <a:off x="0" y="0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6" name="Rectangle 46"/>
            <p:cNvSpPr>
              <a:spLocks/>
            </p:cNvSpPr>
            <p:nvPr/>
          </p:nvSpPr>
          <p:spPr bwMode="auto">
            <a:xfrm>
              <a:off x="528" y="1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</p:grpSp>
      <p:pic>
        <p:nvPicPr>
          <p:cNvPr id="30768" name="Picture 4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6108700"/>
            <a:ext cx="909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496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 animBg="1"/>
      <p:bldP spid="30736" grpId="0" animBg="1"/>
      <p:bldP spid="30737" grpId="0" animBg="1"/>
      <p:bldP spid="307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Value Iteration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7638"/>
            <a:ext cx="8229600" cy="1630362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/>
              <a:t>Information propagates outward from terminal states and eventually all states have correct value estimates</a:t>
            </a: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457200" y="2103438"/>
            <a:ext cx="3784600" cy="2933700"/>
            <a:chOff x="0" y="0"/>
            <a:chExt cx="2384" cy="1848"/>
          </a:xfrm>
        </p:grpSpPr>
        <p:pic>
          <p:nvPicPr>
            <p:cNvPr id="33796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84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7" name="Rectangle 5"/>
            <p:cNvSpPr>
              <a:spLocks/>
            </p:cNvSpPr>
            <p:nvPr/>
          </p:nvSpPr>
          <p:spPr bwMode="auto">
            <a:xfrm>
              <a:off x="320" y="1200"/>
              <a:ext cx="38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3799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4844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3242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388" y="41624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4844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1624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16083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988" y="41608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32263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663" y="2487613"/>
            <a:ext cx="6334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4572000" y="2103438"/>
            <a:ext cx="3784600" cy="2933700"/>
            <a:chOff x="0" y="0"/>
            <a:chExt cx="2384" cy="1848"/>
          </a:xfrm>
        </p:grpSpPr>
        <p:pic>
          <p:nvPicPr>
            <p:cNvPr id="33808" name="Picture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84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9" name="Rectangle 17"/>
            <p:cNvSpPr>
              <a:spLocks/>
            </p:cNvSpPr>
            <p:nvPr/>
          </p:nvSpPr>
          <p:spPr bwMode="auto">
            <a:xfrm>
              <a:off x="320" y="1200"/>
              <a:ext cx="38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3811" name="Picture 1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4844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3242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1624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8388" y="41624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16083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Picture 2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1608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486025"/>
            <a:ext cx="6334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Picture 2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288" y="3324225"/>
            <a:ext cx="6334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2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1638" y="2490788"/>
            <a:ext cx="6334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0" name="Rectangle 28"/>
          <p:cNvSpPr>
            <a:spLocks/>
          </p:cNvSpPr>
          <p:nvPr/>
        </p:nvSpPr>
        <p:spPr bwMode="auto">
          <a:xfrm>
            <a:off x="2286000" y="1524000"/>
            <a:ext cx="1536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V</a:t>
            </a:r>
            <a:r>
              <a:rPr lang="en-US" sz="2400" baseline="-250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3821" name="Rectangle 29"/>
          <p:cNvSpPr>
            <a:spLocks/>
          </p:cNvSpPr>
          <p:nvPr/>
        </p:nvSpPr>
        <p:spPr bwMode="auto">
          <a:xfrm>
            <a:off x="6400800" y="1524000"/>
            <a:ext cx="1536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V</a:t>
            </a:r>
            <a:r>
              <a:rPr lang="en-US" sz="2400" baseline="-2500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24940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Value Iteration</a:t>
            </a:r>
          </a:p>
        </p:txBody>
      </p:sp>
      <p:pic>
        <p:nvPicPr>
          <p:cNvPr id="34819" name="out-1.mov" descr="cse473au11-mdps.ppt_media/out-1.mov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346200"/>
            <a:ext cx="600710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523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48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Practice: Computing Actions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991600" cy="4800600"/>
          </a:xfrm>
          <a:ln/>
        </p:spPr>
        <p:txBody>
          <a:bodyPr rIns="132080"/>
          <a:lstStyle/>
          <a:p>
            <a:r>
              <a:rPr lang="en-US" sz="2800" dirty="0"/>
              <a:t>Which action should we chose from state s:</a:t>
            </a:r>
          </a:p>
          <a:p>
            <a:pPr marL="782638" lvl="1">
              <a:spcBef>
                <a:spcPts val="2500"/>
              </a:spcBef>
            </a:pPr>
            <a:r>
              <a:rPr lang="en-US" sz="2400" dirty="0"/>
              <a:t>Given optimal values Q?</a:t>
            </a:r>
          </a:p>
          <a:p>
            <a:pPr marL="782638" lvl="1">
              <a:spcBef>
                <a:spcPts val="8800"/>
              </a:spcBef>
            </a:pPr>
            <a:r>
              <a:rPr lang="en-US" sz="2400" dirty="0"/>
              <a:t>Given optimal values V?</a:t>
            </a:r>
          </a:p>
          <a:p>
            <a:pPr marL="782638" lvl="1">
              <a:spcBef>
                <a:spcPts val="10500"/>
              </a:spcBef>
            </a:pPr>
            <a:r>
              <a:rPr lang="en-US" sz="2400" dirty="0"/>
              <a:t>Lesson: actions are easier to select from Q’s!</a:t>
            </a:r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0" y="4508500"/>
            <a:ext cx="632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086100"/>
            <a:ext cx="2476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534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5" autoUpdateAnimBg="0" advAuto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Convergence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/>
              <a:t>Define the max-norm:</a:t>
            </a:r>
          </a:p>
          <a:p>
            <a:pPr>
              <a:lnSpc>
                <a:spcPct val="90000"/>
              </a:lnSpc>
              <a:spcBef>
                <a:spcPts val="5000"/>
              </a:spcBef>
            </a:pPr>
            <a:r>
              <a:rPr lang="en-US" sz="2400"/>
              <a:t>Theorem: For any two approximations U and V</a:t>
            </a:r>
          </a:p>
          <a:p>
            <a:pPr marL="782638" lvl="1">
              <a:lnSpc>
                <a:spcPct val="90000"/>
              </a:lnSpc>
              <a:spcBef>
                <a:spcPts val="5200"/>
              </a:spcBef>
            </a:pPr>
            <a:r>
              <a:rPr lang="en-US" sz="2000"/>
              <a:t>I.e. any distinct approximations must get closer to each other, so, in particular, any approximation must get closer to the true U and value iteration converges to a unique, stable, optimal solution</a:t>
            </a:r>
          </a:p>
          <a:p>
            <a:pPr>
              <a:lnSpc>
                <a:spcPct val="90000"/>
              </a:lnSpc>
              <a:spcBef>
                <a:spcPts val="2500"/>
              </a:spcBef>
            </a:pPr>
            <a:r>
              <a:rPr lang="en-US" sz="2400"/>
              <a:t>Theorem:</a:t>
            </a:r>
          </a:p>
          <a:p>
            <a:pPr marL="782638" lvl="1">
              <a:lnSpc>
                <a:spcPct val="90000"/>
              </a:lnSpc>
              <a:spcBef>
                <a:spcPts val="5000"/>
              </a:spcBef>
            </a:pPr>
            <a:r>
              <a:rPr lang="en-US" sz="2000"/>
              <a:t>I.e. once the change in our approximation is small, it must also be close to correct</a:t>
            </a:r>
          </a:p>
        </p:txBody>
      </p:sp>
      <p:pic>
        <p:nvPicPr>
          <p:cNvPr id="3686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51000"/>
            <a:ext cx="2673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9488" y="3017838"/>
            <a:ext cx="416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05400"/>
            <a:ext cx="6848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392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5" autoUpdateAnimBg="0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Value Iteration Complexity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900"/>
              <a:t>Problem size: </a:t>
            </a:r>
          </a:p>
          <a:p>
            <a:pPr marL="782638" lvl="1">
              <a:lnSpc>
                <a:spcPct val="90000"/>
              </a:lnSpc>
            </a:pPr>
            <a:r>
              <a:rPr lang="en-US" sz="2900"/>
              <a:t>|A| actions and |S| states</a:t>
            </a:r>
          </a:p>
          <a:p>
            <a:pPr>
              <a:lnSpc>
                <a:spcPct val="90000"/>
              </a:lnSpc>
              <a:spcBef>
                <a:spcPts val="3700"/>
              </a:spcBef>
            </a:pPr>
            <a:r>
              <a:rPr lang="en-US" sz="2900"/>
              <a:t>Each Iteration</a:t>
            </a:r>
          </a:p>
          <a:p>
            <a:pPr marL="782638" lvl="1">
              <a:lnSpc>
                <a:spcPct val="90000"/>
              </a:lnSpc>
            </a:pPr>
            <a:r>
              <a:rPr lang="en-US" sz="2900">
                <a:ea typeface="Apple Symbols" charset="0"/>
                <a:cs typeface="Apple Symbols" charset="0"/>
              </a:rPr>
              <a:t>Computation: O(|A|⋅|S|</a:t>
            </a:r>
            <a:r>
              <a:rPr lang="en-US" sz="2900" baseline="32000"/>
              <a:t>2</a:t>
            </a:r>
            <a:r>
              <a:rPr lang="en-US" sz="2900"/>
              <a:t>)</a:t>
            </a:r>
          </a:p>
          <a:p>
            <a:pPr marL="782638" lvl="1">
              <a:lnSpc>
                <a:spcPct val="90000"/>
              </a:lnSpc>
            </a:pPr>
            <a:r>
              <a:rPr lang="en-US" sz="2900"/>
              <a:t>Space: O(|S|)</a:t>
            </a:r>
          </a:p>
          <a:p>
            <a:pPr>
              <a:lnSpc>
                <a:spcPct val="90000"/>
              </a:lnSpc>
              <a:spcBef>
                <a:spcPts val="4300"/>
              </a:spcBef>
            </a:pPr>
            <a:r>
              <a:rPr lang="en-US" sz="2900"/>
              <a:t>Num of iterations</a:t>
            </a:r>
          </a:p>
          <a:p>
            <a:pPr marL="782638" lvl="1">
              <a:lnSpc>
                <a:spcPct val="90000"/>
              </a:lnSpc>
              <a:buClr>
                <a:srgbClr val="333399"/>
              </a:buClr>
            </a:pPr>
            <a:r>
              <a:rPr lang="en-US" sz="2900"/>
              <a:t>Can be exponential in the discount factor </a:t>
            </a:r>
            <a:r>
              <a:rPr lang="en-US" sz="29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γ</a:t>
            </a:r>
            <a:endParaRPr lang="en-US" sz="2900">
              <a:latin typeface="Times New Roman" pitchFamily="18" charset="0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20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55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Planning Agent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638550" y="3200400"/>
            <a:ext cx="2133600" cy="1219200"/>
            <a:chOff x="2544" y="2064"/>
            <a:chExt cx="1344" cy="768"/>
          </a:xfrm>
        </p:grpSpPr>
        <p:sp>
          <p:nvSpPr>
            <p:cNvPr id="5137" name="AutoShape 4"/>
            <p:cNvSpPr>
              <a:spLocks noChangeArrowheads="1"/>
            </p:cNvSpPr>
            <p:nvPr/>
          </p:nvSpPr>
          <p:spPr bwMode="auto">
            <a:xfrm>
              <a:off x="2544" y="2064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5138" name="Rectangle 5"/>
            <p:cNvSpPr>
              <a:spLocks noChangeArrowheads="1"/>
            </p:cNvSpPr>
            <p:nvPr/>
          </p:nvSpPr>
          <p:spPr bwMode="auto">
            <a:xfrm>
              <a:off x="2688" y="2256"/>
              <a:ext cx="1104" cy="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bg1"/>
                  </a:solidFill>
                  <a:latin typeface="Arial" charset="0"/>
                </a:rPr>
                <a:t>What action next?</a:t>
              </a:r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3429000" y="4533900"/>
          <a:ext cx="1657350" cy="2095500"/>
        </p:xfrm>
        <a:graphic>
          <a:graphicData uri="http://schemas.openxmlformats.org/presentationml/2006/ole">
            <p:oleObj spid="_x0000_s5149" name="Photo Editor Photo" r:id="rId4" imgW="1657581" imgH="2095793" progId="">
              <p:embed/>
            </p:oleObj>
          </a:graphicData>
        </a:graphic>
      </p:graphicFrame>
      <p:cxnSp>
        <p:nvCxnSpPr>
          <p:cNvPr id="5125" name="AutoShape 7"/>
          <p:cNvCxnSpPr>
            <a:cxnSpLocks noChangeShapeType="1"/>
            <a:stCxn id="5131" idx="1"/>
          </p:cNvCxnSpPr>
          <p:nvPr/>
        </p:nvCxnSpPr>
        <p:spPr bwMode="auto">
          <a:xfrm rot="10800000" flipH="1" flipV="1">
            <a:off x="2667000" y="1981200"/>
            <a:ext cx="457200" cy="4419600"/>
          </a:xfrm>
          <a:prstGeom prst="bentConnector4">
            <a:avLst>
              <a:gd name="adj1" fmla="val -221528"/>
              <a:gd name="adj2" fmla="val 9999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736725" y="5943600"/>
            <a:ext cx="124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Percepts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5761038" y="5943600"/>
            <a:ext cx="109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Actions</a:t>
            </a:r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5486400" y="6400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V="1">
            <a:off x="6858000" y="1981200"/>
            <a:ext cx="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H="1">
            <a:off x="6019800" y="1981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2667000" y="1295400"/>
            <a:ext cx="3352800" cy="1371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3373438" y="931863"/>
            <a:ext cx="2200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9900"/>
                </a:solidFill>
                <a:latin typeface="Arial" charset="0"/>
              </a:rPr>
              <a:t>Static vs.</a:t>
            </a:r>
            <a:r>
              <a:rPr lang="en-US" sz="1800" b="1">
                <a:solidFill>
                  <a:srgbClr val="FE9B03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Dynamic</a:t>
            </a:r>
          </a:p>
        </p:txBody>
      </p:sp>
      <p:sp>
        <p:nvSpPr>
          <p:cNvPr id="5133" name="Rectangle 24"/>
          <p:cNvSpPr>
            <a:spLocks noChangeArrowheads="1"/>
          </p:cNvSpPr>
          <p:nvPr/>
        </p:nvSpPr>
        <p:spPr bwMode="auto">
          <a:xfrm>
            <a:off x="228600" y="2457450"/>
            <a:ext cx="1425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9900"/>
                </a:solidFill>
                <a:latin typeface="Arial" charset="0"/>
              </a:rPr>
              <a:t>Fully </a:t>
            </a:r>
          </a:p>
          <a:p>
            <a:pPr algn="ctr" eaLnBrk="0" hangingPunct="0"/>
            <a:r>
              <a:rPr lang="en-US" sz="1800" b="1">
                <a:solidFill>
                  <a:srgbClr val="009900"/>
                </a:solidFill>
                <a:latin typeface="Arial" charset="0"/>
              </a:rPr>
              <a:t>vs.</a:t>
            </a:r>
          </a:p>
          <a:p>
            <a:pPr algn="ctr" eaLnBrk="0" hangingPunct="0"/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Partially </a:t>
            </a:r>
          </a:p>
          <a:p>
            <a:pPr algn="ctr"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Observable</a:t>
            </a:r>
          </a:p>
        </p:txBody>
      </p:sp>
      <p:sp>
        <p:nvSpPr>
          <p:cNvPr id="5134" name="Rectangle 25"/>
          <p:cNvSpPr>
            <a:spLocks noChangeArrowheads="1"/>
          </p:cNvSpPr>
          <p:nvPr/>
        </p:nvSpPr>
        <p:spPr bwMode="auto">
          <a:xfrm>
            <a:off x="496888" y="4702175"/>
            <a:ext cx="9556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9900"/>
                </a:solidFill>
                <a:latin typeface="Arial" charset="0"/>
              </a:rPr>
              <a:t>Perfect</a:t>
            </a:r>
          </a:p>
          <a:p>
            <a:pPr algn="ctr" eaLnBrk="0" hangingPunct="0"/>
            <a:r>
              <a:rPr lang="en-US" sz="1800" b="1">
                <a:solidFill>
                  <a:srgbClr val="009900"/>
                </a:solidFill>
                <a:latin typeface="Arial" charset="0"/>
              </a:rPr>
              <a:t>vs.</a:t>
            </a:r>
            <a:endParaRPr lang="en-US" sz="1800" b="1">
              <a:solidFill>
                <a:srgbClr val="FE9B03"/>
              </a:solidFill>
              <a:latin typeface="Arial" charset="0"/>
            </a:endParaRPr>
          </a:p>
          <a:p>
            <a:pPr algn="ctr"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Noisy</a:t>
            </a:r>
          </a:p>
        </p:txBody>
      </p:sp>
      <p:sp>
        <p:nvSpPr>
          <p:cNvPr id="5135" name="Rectangle 26"/>
          <p:cNvSpPr>
            <a:spLocks noChangeArrowheads="1"/>
          </p:cNvSpPr>
          <p:nvPr/>
        </p:nvSpPr>
        <p:spPr bwMode="auto">
          <a:xfrm>
            <a:off x="6910388" y="3211513"/>
            <a:ext cx="16922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800" b="1">
                <a:solidFill>
                  <a:srgbClr val="009900"/>
                </a:solidFill>
                <a:latin typeface="Arial" charset="0"/>
              </a:rPr>
              <a:t>Deterministic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800" b="1">
                <a:solidFill>
                  <a:srgbClr val="009900"/>
                </a:solidFill>
                <a:latin typeface="Arial" charset="0"/>
              </a:rPr>
              <a:t>vs.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Stochastic</a:t>
            </a:r>
          </a:p>
        </p:txBody>
      </p:sp>
      <p:sp>
        <p:nvSpPr>
          <p:cNvPr id="5136" name="Rectangle 27"/>
          <p:cNvSpPr>
            <a:spLocks noChangeArrowheads="1"/>
          </p:cNvSpPr>
          <p:nvPr/>
        </p:nvSpPr>
        <p:spPr bwMode="auto">
          <a:xfrm>
            <a:off x="6858000" y="4813300"/>
            <a:ext cx="17970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800" b="1">
                <a:solidFill>
                  <a:srgbClr val="009900"/>
                </a:solidFill>
                <a:latin typeface="Arial" charset="0"/>
              </a:rPr>
              <a:t>Instantaneous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800" b="1">
                <a:solidFill>
                  <a:srgbClr val="009900"/>
                </a:solidFill>
                <a:latin typeface="Arial" charset="0"/>
              </a:rPr>
              <a:t>vs.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Durative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Bellman Equations for MDP</a:t>
            </a:r>
            <a:r>
              <a:rPr lang="en-US" baseline="-25000" smtClean="0"/>
              <a:t>2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&lt;</a:t>
            </a:r>
            <a:r>
              <a:rPr lang="en-US" b="1" smtClean="0">
                <a:latin typeface="cmsy10" pitchFamily="34" charset="0"/>
              </a:rPr>
              <a:t>S</a:t>
            </a:r>
            <a:r>
              <a:rPr lang="en-US" smtClean="0"/>
              <a:t>, </a:t>
            </a:r>
            <a:r>
              <a:rPr lang="en-US" b="1" smtClean="0">
                <a:latin typeface="cmsy10" pitchFamily="34" charset="0"/>
              </a:rPr>
              <a:t>A</a:t>
            </a:r>
            <a:r>
              <a:rPr lang="en-US" smtClean="0"/>
              <a:t>, </a:t>
            </a:r>
            <a:r>
              <a:rPr lang="en-US" b="1" smtClean="0">
                <a:latin typeface="cmsy10" pitchFamily="34" charset="0"/>
              </a:rPr>
              <a:t>P</a:t>
            </a:r>
            <a:r>
              <a:rPr lang="en-US" smtClean="0"/>
              <a:t>r, </a:t>
            </a:r>
            <a:r>
              <a:rPr lang="en-US" b="1" smtClean="0">
                <a:latin typeface="cmsy10" pitchFamily="34" charset="0"/>
              </a:rPr>
              <a:t>R</a:t>
            </a:r>
            <a:r>
              <a:rPr lang="en-US" smtClean="0"/>
              <a:t>, s</a:t>
            </a:r>
            <a:r>
              <a:rPr lang="en-US" baseline="-25000" smtClean="0"/>
              <a:t>0, </a:t>
            </a:r>
            <a:r>
              <a:rPr lang="en-US" b="1" smtClean="0">
                <a:latin typeface="Symbol" pitchFamily="18" charset="2"/>
                <a:sym typeface="Symbol" pitchFamily="18" charset="2"/>
              </a:rPr>
              <a:t></a:t>
            </a:r>
            <a:r>
              <a:rPr lang="en-US" smtClean="0"/>
              <a:t>&gt;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Define </a:t>
            </a:r>
            <a:r>
              <a:rPr lang="en-US" b="1" smtClean="0">
                <a:solidFill>
                  <a:srgbClr val="FF3300"/>
                </a:solidFill>
              </a:rPr>
              <a:t>V*(s)</a:t>
            </a:r>
            <a:r>
              <a:rPr lang="en-US" smtClean="0"/>
              <a:t> {optimal </a:t>
            </a:r>
            <a:r>
              <a:rPr lang="en-US" b="1" smtClean="0">
                <a:solidFill>
                  <a:srgbClr val="FF3300"/>
                </a:solidFill>
              </a:rPr>
              <a:t>value</a:t>
            </a:r>
            <a:r>
              <a:rPr lang="en-US" smtClean="0"/>
              <a:t>} as the </a:t>
            </a:r>
            <a:r>
              <a:rPr lang="en-US" b="1" smtClean="0">
                <a:solidFill>
                  <a:srgbClr val="FF3300"/>
                </a:solidFill>
              </a:rPr>
              <a:t>maximum</a:t>
            </a:r>
            <a:r>
              <a:rPr lang="en-US" smtClean="0"/>
              <a:t> expected </a:t>
            </a:r>
            <a:r>
              <a:rPr lang="en-US" b="1" smtClean="0">
                <a:solidFill>
                  <a:srgbClr val="FF3300"/>
                </a:solidFill>
              </a:rPr>
              <a:t>discounted reward</a:t>
            </a:r>
            <a:r>
              <a:rPr lang="en-US" smtClean="0"/>
              <a:t> from this state.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V* should satisfy the following equation: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latin typeface="Franklin Gothic Medium" pitchFamily="34" charset="0"/>
              </a:rPr>
              <a:t>	</a:t>
            </a:r>
          </a:p>
        </p:txBody>
      </p: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457200" y="3962400"/>
            <a:ext cx="8382000" cy="914400"/>
            <a:chOff x="288" y="2496"/>
            <a:chExt cx="5280" cy="576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288" y="2496"/>
              <a:ext cx="5280" cy="576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5366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544"/>
              <a:ext cx="518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Bellman Backup (MDP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Given an estimate of V* function (say V</a:t>
            </a:r>
            <a:r>
              <a:rPr lang="en-US" b="1" baseline="-25000" smtClean="0"/>
              <a:t>n</a:t>
            </a:r>
            <a:r>
              <a:rPr lang="en-US" smtClean="0"/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Backup V</a:t>
            </a:r>
            <a:r>
              <a:rPr lang="en-US" b="1" baseline="-25000" smtClean="0"/>
              <a:t>n</a:t>
            </a:r>
            <a:r>
              <a:rPr lang="en-US" smtClean="0"/>
              <a:t> function at state 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calculate a new estimate (V</a:t>
            </a:r>
            <a:r>
              <a:rPr lang="en-US" b="1" baseline="-25000" smtClean="0"/>
              <a:t>n+1</a:t>
            </a:r>
            <a:r>
              <a:rPr lang="en-US" smtClean="0"/>
              <a:t>) :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Q</a:t>
            </a:r>
            <a:r>
              <a:rPr lang="en-US" baseline="-25000" smtClean="0"/>
              <a:t>n+1</a:t>
            </a:r>
            <a:r>
              <a:rPr lang="en-US" smtClean="0"/>
              <a:t>(s,a) : value/cost of the strategy: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execute action a in s, execute </a:t>
            </a:r>
            <a:r>
              <a:rPr lang="en-US" b="1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baseline="-25000" smtClean="0">
                <a:sym typeface="Symbol" pitchFamily="18" charset="2"/>
              </a:rPr>
              <a:t>n</a:t>
            </a:r>
            <a:r>
              <a:rPr lang="en-US" smtClean="0"/>
              <a:t> subsequently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latin typeface="Garamond" pitchFamily="18" charset="0"/>
              </a:rPr>
              <a:t> </a:t>
            </a:r>
            <a:r>
              <a:rPr lang="en-US" b="1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baseline="-25000" smtClean="0">
                <a:sym typeface="Symbol" pitchFamily="18" charset="2"/>
              </a:rPr>
              <a:t>n</a:t>
            </a:r>
            <a:r>
              <a:rPr lang="en-US" smtClean="0"/>
              <a:t> = argmax</a:t>
            </a:r>
            <a:r>
              <a:rPr lang="en-US" baseline="-25000" smtClean="0"/>
              <a:t>a</a:t>
            </a:r>
            <a:r>
              <a:rPr lang="en-US" b="1" baseline="-25000" smtClean="0"/>
              <a:t>∈</a:t>
            </a:r>
            <a:r>
              <a:rPr lang="en-US" baseline="-25000" smtClean="0"/>
              <a:t>Ap(s)</a:t>
            </a:r>
            <a:r>
              <a:rPr lang="en-US" smtClean="0"/>
              <a:t>Q</a:t>
            </a:r>
            <a:r>
              <a:rPr lang="en-US" baseline="-25000" smtClean="0"/>
              <a:t>n</a:t>
            </a:r>
            <a:r>
              <a:rPr lang="en-US" smtClean="0"/>
              <a:t>(s,a)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grpSp>
        <p:nvGrpSpPr>
          <p:cNvPr id="16388" name="Group 17"/>
          <p:cNvGrpSpPr>
            <a:grpSpLocks/>
          </p:cNvGrpSpPr>
          <p:nvPr/>
        </p:nvGrpSpPr>
        <p:grpSpPr bwMode="auto">
          <a:xfrm>
            <a:off x="533400" y="3048000"/>
            <a:ext cx="8077200" cy="1600200"/>
            <a:chOff x="336" y="1920"/>
            <a:chExt cx="5088" cy="1008"/>
          </a:xfrm>
        </p:grpSpPr>
        <p:sp>
          <p:nvSpPr>
            <p:cNvPr id="16401" name="Rectangle 6"/>
            <p:cNvSpPr>
              <a:spLocks noChangeArrowheads="1"/>
            </p:cNvSpPr>
            <p:nvPr/>
          </p:nvSpPr>
          <p:spPr bwMode="auto">
            <a:xfrm>
              <a:off x="336" y="1920"/>
              <a:ext cx="5088" cy="1008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6402" name="Picture 1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68"/>
              <a:ext cx="5021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3733800" y="39624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0" name="Group 21"/>
          <p:cNvGrpSpPr>
            <a:grpSpLocks/>
          </p:cNvGrpSpPr>
          <p:nvPr/>
        </p:nvGrpSpPr>
        <p:grpSpPr bwMode="auto">
          <a:xfrm>
            <a:off x="914400" y="3895725"/>
            <a:ext cx="420688" cy="554038"/>
            <a:chOff x="914400" y="3896380"/>
            <a:chExt cx="420308" cy="553998"/>
          </a:xfrm>
        </p:grpSpPr>
        <p:sp>
          <p:nvSpPr>
            <p:cNvPr id="12" name="Rectangle 11"/>
            <p:cNvSpPr/>
            <p:nvPr/>
          </p:nvSpPr>
          <p:spPr>
            <a:xfrm>
              <a:off x="990531" y="3963050"/>
              <a:ext cx="228394" cy="304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0" name="TextBox 15"/>
            <p:cNvSpPr txBox="1">
              <a:spLocks noChangeArrowheads="1"/>
            </p:cNvSpPr>
            <p:nvPr/>
          </p:nvSpPr>
          <p:spPr bwMode="auto">
            <a:xfrm>
              <a:off x="914400" y="3896380"/>
              <a:ext cx="42030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000" i="1"/>
                <a:t>V</a:t>
              </a:r>
            </a:p>
          </p:txBody>
        </p:sp>
      </p:grpSp>
      <p:grpSp>
        <p:nvGrpSpPr>
          <p:cNvPr id="16391" name="Group 19"/>
          <p:cNvGrpSpPr>
            <a:grpSpLocks/>
          </p:cNvGrpSpPr>
          <p:nvPr/>
        </p:nvGrpSpPr>
        <p:grpSpPr bwMode="auto">
          <a:xfrm>
            <a:off x="5486400" y="3124200"/>
            <a:ext cx="488950" cy="523875"/>
            <a:chOff x="5486400" y="3124200"/>
            <a:chExt cx="489236" cy="523220"/>
          </a:xfrm>
        </p:grpSpPr>
        <p:sp>
          <p:nvSpPr>
            <p:cNvPr id="15" name="Rectangle 14"/>
            <p:cNvSpPr/>
            <p:nvPr/>
          </p:nvSpPr>
          <p:spPr>
            <a:xfrm>
              <a:off x="5638889" y="3200305"/>
              <a:ext cx="228734" cy="304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8" name="TextBox 16"/>
            <p:cNvSpPr txBox="1">
              <a:spLocks noChangeArrowheads="1"/>
            </p:cNvSpPr>
            <p:nvPr/>
          </p:nvSpPr>
          <p:spPr bwMode="auto">
            <a:xfrm>
              <a:off x="5486400" y="3124200"/>
              <a:ext cx="4892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1">
                  <a:latin typeface="cmsy10" pitchFamily="34" charset="0"/>
                </a:rPr>
                <a:t>R</a:t>
              </a:r>
              <a:endParaRPr lang="en-US" sz="2800" i="1"/>
            </a:p>
          </p:txBody>
        </p:sp>
      </p:grpSp>
      <p:grpSp>
        <p:nvGrpSpPr>
          <p:cNvPr id="16392" name="Group 20"/>
          <p:cNvGrpSpPr>
            <a:grpSpLocks/>
          </p:cNvGrpSpPr>
          <p:nvPr/>
        </p:nvGrpSpPr>
        <p:grpSpPr bwMode="auto">
          <a:xfrm>
            <a:off x="7391400" y="3048000"/>
            <a:ext cx="533400" cy="538163"/>
            <a:chOff x="7391400" y="3048000"/>
            <a:chExt cx="533400" cy="537865"/>
          </a:xfrm>
        </p:grpSpPr>
        <p:sp>
          <p:nvSpPr>
            <p:cNvPr id="14" name="Rectangle 13"/>
            <p:cNvSpPr/>
            <p:nvPr/>
          </p:nvSpPr>
          <p:spPr>
            <a:xfrm>
              <a:off x="7543800" y="3200316"/>
              <a:ext cx="228600" cy="304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5" name="TextBox 10"/>
            <p:cNvSpPr txBox="1">
              <a:spLocks noChangeArrowheads="1"/>
            </p:cNvSpPr>
            <p:nvPr/>
          </p:nvSpPr>
          <p:spPr bwMode="auto">
            <a:xfrm>
              <a:off x="7520522" y="3048000"/>
              <a:ext cx="4042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i="1"/>
                <a:t>V</a:t>
              </a:r>
            </a:p>
          </p:txBody>
        </p:sp>
        <p:sp>
          <p:nvSpPr>
            <p:cNvPr id="16396" name="Rectangle 17"/>
            <p:cNvSpPr>
              <a:spLocks noChangeArrowheads="1"/>
            </p:cNvSpPr>
            <p:nvPr/>
          </p:nvSpPr>
          <p:spPr bwMode="auto">
            <a:xfrm>
              <a:off x="7391400" y="3124200"/>
              <a:ext cx="311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pitchFamily="18" charset="2"/>
                  <a:sym typeface="Symbol" pitchFamily="18" charset="2"/>
                </a:rPr>
                <a:t></a:t>
              </a:r>
              <a:endParaRPr lang="en-US"/>
            </a:p>
          </p:txBody>
        </p:sp>
      </p:grp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3657600" y="3867150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ax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Oval 2"/>
          <p:cNvSpPr>
            <a:spLocks noChangeArrowheads="1"/>
          </p:cNvSpPr>
          <p:nvPr/>
        </p:nvSpPr>
        <p:spPr bwMode="auto">
          <a:xfrm>
            <a:off x="2667000" y="1371600"/>
            <a:ext cx="762000" cy="3962400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Line 17"/>
          <p:cNvSpPr>
            <a:spLocks noChangeShapeType="1"/>
          </p:cNvSpPr>
          <p:nvPr/>
        </p:nvSpPr>
        <p:spPr bwMode="auto">
          <a:xfrm>
            <a:off x="3276600" y="4267200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18"/>
          <p:cNvSpPr>
            <a:spLocks noChangeShapeType="1"/>
          </p:cNvSpPr>
          <p:nvPr/>
        </p:nvSpPr>
        <p:spPr bwMode="auto">
          <a:xfrm>
            <a:off x="3276600" y="34290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19"/>
          <p:cNvSpPr>
            <a:spLocks noChangeShapeType="1"/>
          </p:cNvSpPr>
          <p:nvPr/>
        </p:nvSpPr>
        <p:spPr bwMode="auto">
          <a:xfrm>
            <a:off x="3276600" y="2438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Bellman Backup</a:t>
            </a: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V="1">
            <a:off x="1295400" y="2438400"/>
            <a:ext cx="1524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1295400" y="3657600"/>
            <a:ext cx="1524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1295400" y="3352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5029200" y="2286000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solidFill>
                  <a:schemeClr val="accent2"/>
                </a:solidFill>
                <a:latin typeface="Franklin Gothic Medium" pitchFamily="34" charset="0"/>
              </a:rPr>
              <a:t>V</a:t>
            </a:r>
            <a:r>
              <a:rPr lang="en-US" sz="1800" i="1" baseline="-25000">
                <a:solidFill>
                  <a:schemeClr val="accent2"/>
                </a:solidFill>
                <a:latin typeface="Franklin Gothic Medium" pitchFamily="34" charset="0"/>
              </a:rPr>
              <a:t>0</a:t>
            </a:r>
            <a:r>
              <a:rPr lang="en-US" sz="1800" i="1">
                <a:solidFill>
                  <a:schemeClr val="accent2"/>
                </a:solidFill>
                <a:latin typeface="Franklin Gothic Medium" pitchFamily="34" charset="0"/>
              </a:rPr>
              <a:t>= 0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5029200" y="3748088"/>
            <a:ext cx="72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solidFill>
                  <a:schemeClr val="accent2"/>
                </a:solidFill>
                <a:latin typeface="Franklin Gothic Medium" pitchFamily="34" charset="0"/>
              </a:rPr>
              <a:t>V</a:t>
            </a:r>
            <a:r>
              <a:rPr lang="en-US" sz="1800" i="1" baseline="-25000">
                <a:solidFill>
                  <a:schemeClr val="accent2"/>
                </a:solidFill>
                <a:latin typeface="Franklin Gothic Medium" pitchFamily="34" charset="0"/>
              </a:rPr>
              <a:t>0</a:t>
            </a:r>
            <a:r>
              <a:rPr lang="en-US" sz="1800" i="1">
                <a:solidFill>
                  <a:schemeClr val="accent2"/>
                </a:solidFill>
                <a:latin typeface="Franklin Gothic Medium" pitchFamily="34" charset="0"/>
              </a:rPr>
              <a:t>= 1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5029200" y="5272088"/>
            <a:ext cx="72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solidFill>
                  <a:schemeClr val="accent2"/>
                </a:solidFill>
                <a:latin typeface="Franklin Gothic Medium" pitchFamily="34" charset="0"/>
              </a:rPr>
              <a:t>V</a:t>
            </a:r>
            <a:r>
              <a:rPr lang="en-US" sz="1800" i="1" baseline="-25000">
                <a:solidFill>
                  <a:schemeClr val="accent2"/>
                </a:solidFill>
                <a:latin typeface="Franklin Gothic Medium" pitchFamily="34" charset="0"/>
              </a:rPr>
              <a:t>0</a:t>
            </a:r>
            <a:r>
              <a:rPr lang="en-US" sz="1800" i="1">
                <a:solidFill>
                  <a:schemeClr val="accent2"/>
                </a:solidFill>
                <a:latin typeface="Franklin Gothic Medium" pitchFamily="34" charset="0"/>
              </a:rPr>
              <a:t>= 2</a:t>
            </a:r>
          </a:p>
        </p:txBody>
      </p:sp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5851525" y="838200"/>
            <a:ext cx="332975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Q</a:t>
            </a:r>
            <a:r>
              <a:rPr lang="en-US" baseline="-25000" dirty="0">
                <a:solidFill>
                  <a:schemeClr val="accent2"/>
                </a:solidFill>
                <a:latin typeface="Microsoft Sans Serif" pitchFamily="34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(s,a</a:t>
            </a:r>
            <a:r>
              <a:rPr lang="en-US" baseline="-25000" dirty="0">
                <a:solidFill>
                  <a:schemeClr val="accent2"/>
                </a:solidFill>
                <a:latin typeface="Microsoft Sans Serif" pitchFamily="34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) = 2 + </a:t>
            </a:r>
            <a:r>
              <a:rPr lang="en-US" b="1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 </a:t>
            </a:r>
            <a:r>
              <a:rPr lang="en-US" dirty="0" smtClean="0">
                <a:solidFill>
                  <a:schemeClr val="accent2"/>
                </a:solidFill>
                <a:latin typeface="Microsoft Sans Serif" pitchFamily="34" charset="0"/>
              </a:rPr>
              <a:t>0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	</a:t>
            </a:r>
            <a:r>
              <a:rPr lang="en-US" dirty="0" smtClean="0">
                <a:solidFill>
                  <a:schemeClr val="accent2"/>
                </a:solidFill>
                <a:latin typeface="Microsoft Sans Serif" pitchFamily="34" charset="0"/>
              </a:rPr>
              <a:t>   ~ </a:t>
            </a:r>
            <a:r>
              <a:rPr lang="en-US" dirty="0" smtClean="0">
                <a:solidFill>
                  <a:srgbClr val="7030A0"/>
                </a:solidFill>
                <a:latin typeface="Microsoft Sans Serif" pitchFamily="34" charset="0"/>
              </a:rPr>
              <a:t>2</a:t>
            </a:r>
          </a:p>
          <a:p>
            <a:pPr eaLnBrk="1" hangingPunct="1"/>
            <a:endParaRPr lang="en-US" sz="1400" dirty="0">
              <a:solidFill>
                <a:schemeClr val="accent2"/>
              </a:solidFill>
              <a:latin typeface="Microsoft Sans Serif" pitchFamily="34" charset="0"/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Q</a:t>
            </a:r>
            <a:r>
              <a:rPr lang="en-US" baseline="-25000" dirty="0">
                <a:solidFill>
                  <a:schemeClr val="accent2"/>
                </a:solidFill>
                <a:latin typeface="Microsoft Sans Serif" pitchFamily="34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(s,a</a:t>
            </a:r>
            <a:r>
              <a:rPr lang="en-US" baseline="-25000" dirty="0">
                <a:solidFill>
                  <a:schemeClr val="accent2"/>
                </a:solidFill>
                <a:latin typeface="Microsoft Sans Serif" pitchFamily="34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) = 5 + </a:t>
            </a:r>
            <a:r>
              <a:rPr lang="en-US" b="1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 </a:t>
            </a:r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0.9</a:t>
            </a:r>
            <a:r>
              <a:rPr lang="en-US" dirty="0">
                <a:solidFill>
                  <a:schemeClr val="accent2"/>
                </a:solidFill>
                <a:latin typeface="cmsy10" pitchFamily="34" charset="0"/>
              </a:rPr>
              <a:t>£</a:t>
            </a:r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 1 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	         + </a:t>
            </a:r>
            <a:r>
              <a:rPr lang="en-US" b="1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 </a:t>
            </a:r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0.1</a:t>
            </a:r>
            <a:r>
              <a:rPr lang="en-US" dirty="0">
                <a:solidFill>
                  <a:schemeClr val="accent2"/>
                </a:solidFill>
                <a:latin typeface="cmsy10" pitchFamily="34" charset="0"/>
              </a:rPr>
              <a:t>£</a:t>
            </a:r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Microsoft Sans Serif" pitchFamily="34" charset="0"/>
              </a:rPr>
              <a:t>2</a:t>
            </a: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Microsoft Sans Serif" pitchFamily="34" charset="0"/>
              </a:rPr>
              <a:t>	   ~ </a:t>
            </a:r>
            <a:r>
              <a:rPr lang="en-US" dirty="0" smtClean="0">
                <a:solidFill>
                  <a:srgbClr val="7030A0"/>
                </a:solidFill>
                <a:latin typeface="Microsoft Sans Serif" pitchFamily="34" charset="0"/>
              </a:rPr>
              <a:t>6.1</a:t>
            </a:r>
          </a:p>
          <a:p>
            <a:pPr eaLnBrk="1" hangingPunct="1"/>
            <a:endParaRPr lang="en-US" sz="1200" dirty="0">
              <a:solidFill>
                <a:schemeClr val="accent2"/>
              </a:solidFill>
              <a:latin typeface="cmsy10" pitchFamily="34" charset="0"/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Q</a:t>
            </a:r>
            <a:r>
              <a:rPr lang="en-US" baseline="-25000" dirty="0">
                <a:solidFill>
                  <a:schemeClr val="accent2"/>
                </a:solidFill>
                <a:latin typeface="Microsoft Sans Serif" pitchFamily="34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(s,a</a:t>
            </a:r>
            <a:r>
              <a:rPr lang="en-US" baseline="-25000" dirty="0">
                <a:solidFill>
                  <a:schemeClr val="accent2"/>
                </a:solidFill>
                <a:latin typeface="Microsoft Sans Serif" pitchFamily="34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) = 4.5 + </a:t>
            </a:r>
            <a:r>
              <a:rPr lang="en-US" b="1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 </a:t>
            </a:r>
            <a:r>
              <a:rPr lang="en-US" dirty="0" smtClean="0">
                <a:solidFill>
                  <a:schemeClr val="accent2"/>
                </a:solidFill>
                <a:latin typeface="Microsoft Sans Serif" pitchFamily="34" charset="0"/>
              </a:rPr>
              <a:t>2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  <a:latin typeface="Microsoft Sans Serif" pitchFamily="34" charset="0"/>
              </a:rPr>
              <a:t>	</a:t>
            </a:r>
            <a:r>
              <a:rPr lang="en-US" dirty="0" smtClean="0">
                <a:solidFill>
                  <a:schemeClr val="accent2"/>
                </a:solidFill>
                <a:latin typeface="Microsoft Sans Serif" pitchFamily="34" charset="0"/>
              </a:rPr>
              <a:t>   ~ </a:t>
            </a:r>
            <a:r>
              <a:rPr lang="en-US" dirty="0" smtClean="0">
                <a:solidFill>
                  <a:srgbClr val="7030A0"/>
                </a:solidFill>
                <a:latin typeface="Microsoft Sans Serif" pitchFamily="34" charset="0"/>
              </a:rPr>
              <a:t>6.5</a:t>
            </a:r>
            <a:endParaRPr lang="en-US" dirty="0">
              <a:solidFill>
                <a:srgbClr val="7030A0"/>
              </a:solidFill>
              <a:latin typeface="Microsoft Sans Serif" pitchFamily="34" charset="0"/>
            </a:endParaRPr>
          </a:p>
        </p:txBody>
      </p:sp>
      <p:sp>
        <p:nvSpPr>
          <p:cNvPr id="237589" name="Line 21"/>
          <p:cNvSpPr>
            <a:spLocks noChangeShapeType="1"/>
          </p:cNvSpPr>
          <p:nvPr/>
        </p:nvSpPr>
        <p:spPr bwMode="auto">
          <a:xfrm flipH="1">
            <a:off x="3352800" y="2286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90" name="Line 22"/>
          <p:cNvSpPr>
            <a:spLocks noChangeShapeType="1"/>
          </p:cNvSpPr>
          <p:nvPr/>
        </p:nvSpPr>
        <p:spPr bwMode="auto">
          <a:xfrm flipH="1" flipV="1">
            <a:off x="3352800" y="3276600"/>
            <a:ext cx="609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91" name="Line 23"/>
          <p:cNvSpPr>
            <a:spLocks noChangeShapeType="1"/>
          </p:cNvSpPr>
          <p:nvPr/>
        </p:nvSpPr>
        <p:spPr bwMode="auto">
          <a:xfrm flipH="1" flipV="1">
            <a:off x="3352800" y="4191000"/>
            <a:ext cx="609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2727325" y="955675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max</a:t>
            </a:r>
          </a:p>
        </p:txBody>
      </p:sp>
      <p:cxnSp>
        <p:nvCxnSpPr>
          <p:cNvPr id="237593" name="AutoShape 25"/>
          <p:cNvCxnSpPr>
            <a:cxnSpLocks noChangeShapeType="1"/>
            <a:endCxn id="237594" idx="3"/>
          </p:cNvCxnSpPr>
          <p:nvPr/>
        </p:nvCxnSpPr>
        <p:spPr bwMode="auto">
          <a:xfrm rot="10800000" flipV="1">
            <a:off x="1074738" y="1371600"/>
            <a:ext cx="1592262" cy="14811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7594" name="Text Box 26"/>
          <p:cNvSpPr txBox="1">
            <a:spLocks noChangeArrowheads="1"/>
          </p:cNvSpPr>
          <p:nvPr/>
        </p:nvSpPr>
        <p:spPr bwMode="auto">
          <a:xfrm>
            <a:off x="152400" y="2514600"/>
            <a:ext cx="9223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>
                <a:solidFill>
                  <a:schemeClr val="accent2"/>
                </a:solidFill>
                <a:latin typeface="Franklin Gothic Medium" pitchFamily="34" charset="0"/>
              </a:rPr>
              <a:t>V</a:t>
            </a:r>
            <a:r>
              <a:rPr lang="en-US" sz="1800" b="1" i="1" baseline="-25000">
                <a:solidFill>
                  <a:schemeClr val="accent2"/>
                </a:solidFill>
                <a:latin typeface="Franklin Gothic Medium" pitchFamily="34" charset="0"/>
              </a:rPr>
              <a:t>1</a:t>
            </a:r>
            <a:r>
              <a:rPr lang="en-US" sz="1800" b="1" i="1">
                <a:solidFill>
                  <a:schemeClr val="accent2"/>
                </a:solidFill>
                <a:latin typeface="Franklin Gothic Medium" pitchFamily="34" charset="0"/>
              </a:rPr>
              <a:t>= 6.5</a:t>
            </a:r>
          </a:p>
          <a:p>
            <a:r>
              <a:rPr lang="en-US" sz="2000" b="1" i="1">
                <a:solidFill>
                  <a:schemeClr val="accent2"/>
                </a:solidFill>
                <a:latin typeface="Franklin Gothic Medium" pitchFamily="34" charset="0"/>
              </a:rPr>
              <a:t>(</a:t>
            </a:r>
            <a:r>
              <a:rPr lang="en-US" sz="1800" b="1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~1)</a:t>
            </a:r>
            <a:endParaRPr lang="en-US" sz="1800" b="1" i="1" baseline="-25000">
              <a:solidFill>
                <a:schemeClr val="accent2"/>
              </a:solidFill>
              <a:latin typeface="Franklin Gothic Medium" pitchFamily="34" charset="0"/>
            </a:endParaRPr>
          </a:p>
        </p:txBody>
      </p:sp>
      <p:sp>
        <p:nvSpPr>
          <p:cNvPr id="237595" name="Text Box 27"/>
          <p:cNvSpPr txBox="1">
            <a:spLocks noChangeArrowheads="1"/>
          </p:cNvSpPr>
          <p:nvPr/>
        </p:nvSpPr>
        <p:spPr bwMode="auto">
          <a:xfrm>
            <a:off x="979488" y="1881188"/>
            <a:ext cx="1335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i="1">
                <a:solidFill>
                  <a:schemeClr val="accent2"/>
                </a:solidFill>
                <a:latin typeface="Franklin Gothic Medium" pitchFamily="34" charset="0"/>
              </a:rPr>
              <a:t>a</a:t>
            </a:r>
            <a:r>
              <a:rPr lang="en-US" sz="2000" b="1" i="1" baseline="-25000">
                <a:solidFill>
                  <a:schemeClr val="accent2"/>
                </a:solidFill>
                <a:latin typeface="Franklin Gothic Medium" pitchFamily="34" charset="0"/>
              </a:rPr>
              <a:t>greedy</a:t>
            </a:r>
            <a:r>
              <a:rPr lang="en-US" sz="2000" b="1" i="1">
                <a:solidFill>
                  <a:schemeClr val="accent2"/>
                </a:solidFill>
                <a:latin typeface="Franklin Gothic Medium" pitchFamily="34" charset="0"/>
              </a:rPr>
              <a:t> = a</a:t>
            </a:r>
            <a:r>
              <a:rPr lang="en-US" sz="2000" b="1" i="1" baseline="-25000">
                <a:solidFill>
                  <a:schemeClr val="accent2"/>
                </a:solidFill>
                <a:latin typeface="Franklin Gothic Medium" pitchFamily="34" charset="0"/>
              </a:rPr>
              <a:t>3</a:t>
            </a:r>
            <a:endParaRPr lang="en-US" sz="1800" b="1" i="1" baseline="-25000">
              <a:solidFill>
                <a:schemeClr val="accent2"/>
              </a:solidFill>
              <a:latin typeface="Franklin Gothic Medium" pitchFamily="34" charset="0"/>
            </a:endParaRPr>
          </a:p>
        </p:txBody>
      </p:sp>
      <p:sp>
        <p:nvSpPr>
          <p:cNvPr id="17429" name="Text Box 29"/>
          <p:cNvSpPr txBox="1">
            <a:spLocks noChangeArrowheads="1"/>
          </p:cNvSpPr>
          <p:nvPr/>
        </p:nvSpPr>
        <p:spPr bwMode="auto">
          <a:xfrm rot="-1998638">
            <a:off x="1981200" y="23622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430" name="Text Box 30"/>
          <p:cNvSpPr txBox="1">
            <a:spLocks noChangeArrowheads="1"/>
          </p:cNvSpPr>
          <p:nvPr/>
        </p:nvSpPr>
        <p:spPr bwMode="auto">
          <a:xfrm rot="306345">
            <a:off x="1903413" y="3557588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4.5</a:t>
            </a:r>
          </a:p>
        </p:txBody>
      </p:sp>
      <p:sp>
        <p:nvSpPr>
          <p:cNvPr id="17431" name="Text Box 31"/>
          <p:cNvSpPr txBox="1">
            <a:spLocks noChangeArrowheads="1"/>
          </p:cNvSpPr>
          <p:nvPr/>
        </p:nvSpPr>
        <p:spPr bwMode="auto">
          <a:xfrm>
            <a:off x="1981200" y="29718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7432" name="Oval 3"/>
          <p:cNvSpPr>
            <a:spLocks noChangeArrowheads="1"/>
          </p:cNvSpPr>
          <p:nvPr/>
        </p:nvSpPr>
        <p:spPr bwMode="auto">
          <a:xfrm>
            <a:off x="2819400" y="312420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a</a:t>
            </a:r>
            <a:r>
              <a:rPr lang="en-US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433" name="Oval 15"/>
          <p:cNvSpPr>
            <a:spLocks noChangeArrowheads="1"/>
          </p:cNvSpPr>
          <p:nvPr/>
        </p:nvSpPr>
        <p:spPr bwMode="auto">
          <a:xfrm>
            <a:off x="2819400" y="220980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a</a:t>
            </a:r>
            <a:r>
              <a:rPr lang="en-US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7434" name="Oval 16"/>
          <p:cNvSpPr>
            <a:spLocks noChangeArrowheads="1"/>
          </p:cNvSpPr>
          <p:nvPr/>
        </p:nvSpPr>
        <p:spPr bwMode="auto">
          <a:xfrm>
            <a:off x="2819400" y="403860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a</a:t>
            </a:r>
            <a:r>
              <a:rPr lang="en-US" b="1" baseline="-250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7435" name="Oval 48"/>
          <p:cNvSpPr>
            <a:spLocks noChangeArrowheads="1"/>
          </p:cNvSpPr>
          <p:nvPr/>
        </p:nvSpPr>
        <p:spPr bwMode="auto">
          <a:xfrm>
            <a:off x="685800" y="2971800"/>
            <a:ext cx="762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</a:t>
            </a:r>
            <a:r>
              <a:rPr lang="en-US" b="1" baseline="-25000"/>
              <a:t>0</a:t>
            </a:r>
          </a:p>
        </p:txBody>
      </p:sp>
      <p:sp>
        <p:nvSpPr>
          <p:cNvPr id="17436" name="Oval 49"/>
          <p:cNvSpPr>
            <a:spLocks noChangeArrowheads="1"/>
          </p:cNvSpPr>
          <p:nvPr/>
        </p:nvSpPr>
        <p:spPr bwMode="auto">
          <a:xfrm>
            <a:off x="4038600" y="2057400"/>
            <a:ext cx="762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</a:t>
            </a:r>
            <a:r>
              <a:rPr lang="en-US" b="1" baseline="-25000"/>
              <a:t>1</a:t>
            </a:r>
          </a:p>
        </p:txBody>
      </p:sp>
      <p:sp>
        <p:nvSpPr>
          <p:cNvPr id="17437" name="Oval 50"/>
          <p:cNvSpPr>
            <a:spLocks noChangeArrowheads="1"/>
          </p:cNvSpPr>
          <p:nvPr/>
        </p:nvSpPr>
        <p:spPr bwMode="auto">
          <a:xfrm>
            <a:off x="4038600" y="3581400"/>
            <a:ext cx="762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</a:t>
            </a:r>
            <a:r>
              <a:rPr lang="en-US" b="1" baseline="-25000"/>
              <a:t>2</a:t>
            </a:r>
          </a:p>
        </p:txBody>
      </p:sp>
      <p:sp>
        <p:nvSpPr>
          <p:cNvPr id="17438" name="Oval 51"/>
          <p:cNvSpPr>
            <a:spLocks noChangeArrowheads="1"/>
          </p:cNvSpPr>
          <p:nvPr/>
        </p:nvSpPr>
        <p:spPr bwMode="auto">
          <a:xfrm>
            <a:off x="4038600" y="4953000"/>
            <a:ext cx="762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</a:t>
            </a:r>
            <a:r>
              <a:rPr lang="en-US" b="1" baseline="-25000"/>
              <a:t>3</a:t>
            </a:r>
          </a:p>
        </p:txBody>
      </p:sp>
      <p:sp>
        <p:nvSpPr>
          <p:cNvPr id="17439" name="Line 52"/>
          <p:cNvSpPr>
            <a:spLocks noChangeShapeType="1"/>
          </p:cNvSpPr>
          <p:nvPr/>
        </p:nvSpPr>
        <p:spPr bwMode="auto">
          <a:xfrm>
            <a:off x="3124200" y="3581400"/>
            <a:ext cx="1066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Text Box 53"/>
          <p:cNvSpPr txBox="1">
            <a:spLocks noChangeArrowheads="1"/>
          </p:cNvSpPr>
          <p:nvPr/>
        </p:nvSpPr>
        <p:spPr bwMode="auto">
          <a:xfrm rot="306345">
            <a:off x="3422650" y="3717925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0.9</a:t>
            </a:r>
          </a:p>
        </p:txBody>
      </p:sp>
      <p:sp>
        <p:nvSpPr>
          <p:cNvPr id="17441" name="Text Box 54"/>
          <p:cNvSpPr txBox="1">
            <a:spLocks noChangeArrowheads="1"/>
          </p:cNvSpPr>
          <p:nvPr/>
        </p:nvSpPr>
        <p:spPr bwMode="auto">
          <a:xfrm rot="306345">
            <a:off x="3613150" y="4098925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0.1</a:t>
            </a:r>
          </a:p>
        </p:txBody>
      </p:sp>
      <p:sp>
        <p:nvSpPr>
          <p:cNvPr id="237624" name="Line 56"/>
          <p:cNvSpPr>
            <a:spLocks noChangeShapeType="1"/>
          </p:cNvSpPr>
          <p:nvPr/>
        </p:nvSpPr>
        <p:spPr bwMode="auto">
          <a:xfrm flipH="1" flipV="1">
            <a:off x="3429000" y="3886200"/>
            <a:ext cx="609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nimBg="1"/>
      <p:bldP spid="237589" grpId="0" animBg="1"/>
      <p:bldP spid="237589" grpId="1" animBg="1"/>
      <p:bldP spid="237590" grpId="0" animBg="1"/>
      <p:bldP spid="237590" grpId="1" animBg="1"/>
      <p:bldP spid="237591" grpId="0" animBg="1"/>
      <p:bldP spid="237591" grpId="1" animBg="1"/>
      <p:bldP spid="237592" grpId="0"/>
      <p:bldP spid="237594" grpId="0"/>
      <p:bldP spid="237595" grpId="0"/>
      <p:bldP spid="237624" grpId="0" animBg="1"/>
      <p:bldP spid="23762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Value iteration </a:t>
            </a:r>
            <a:r>
              <a:rPr lang="en-US" sz="2000" smtClean="0"/>
              <a:t>[Bellman’57]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assign an arbitrary assignment of 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to each state.</a:t>
            </a:r>
          </a:p>
          <a:p>
            <a:pPr eaLnBrk="1" hangingPunct="1">
              <a:buFont typeface="Arial" charset="0"/>
              <a:buChar char="•"/>
            </a:pPr>
            <a:endParaRPr lang="en-US" sz="2800" dirty="0" smtClean="0"/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repeat</a:t>
            </a:r>
          </a:p>
          <a:p>
            <a:pPr lvl="1" eaLnBrk="1" hangingPunct="1"/>
            <a:r>
              <a:rPr lang="en-US" sz="2400" dirty="0" smtClean="0"/>
              <a:t>for all states s</a:t>
            </a:r>
          </a:p>
          <a:p>
            <a:pPr lvl="2" eaLnBrk="1" hangingPunct="1"/>
            <a:r>
              <a:rPr lang="en-US" dirty="0" smtClean="0"/>
              <a:t>compute V</a:t>
            </a:r>
            <a:r>
              <a:rPr lang="en-US" baseline="-25000" dirty="0" smtClean="0"/>
              <a:t>n+1</a:t>
            </a:r>
            <a:r>
              <a:rPr lang="en-US" dirty="0" smtClean="0"/>
              <a:t>(s) by Bellman backup at 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until </a:t>
            </a:r>
            <a:r>
              <a:rPr lang="en-US" sz="2800" dirty="0" err="1" smtClean="0"/>
              <a:t>max</a:t>
            </a:r>
            <a:r>
              <a:rPr lang="en-US" sz="2800" b="1" baseline="-25000" dirty="0" err="1" smtClean="0"/>
              <a:t>s</a:t>
            </a:r>
            <a:r>
              <a:rPr lang="en-US" sz="2800" dirty="0" smtClean="0"/>
              <a:t> |V</a:t>
            </a:r>
            <a:r>
              <a:rPr lang="en-US" sz="2800" baseline="-25000" dirty="0" smtClean="0"/>
              <a:t>n+1</a:t>
            </a:r>
            <a:r>
              <a:rPr lang="en-US" sz="2800" dirty="0" smtClean="0"/>
              <a:t>(s) –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(s)| &lt; </a:t>
            </a:r>
            <a:r>
              <a:rPr lang="en-US" sz="2800" b="1" dirty="0" smtClean="0">
                <a:latin typeface="Symbol" pitchFamily="18" charset="2"/>
                <a:sym typeface="Symbol" pitchFamily="18" charset="2"/>
              </a:rPr>
              <a:t></a:t>
            </a:r>
          </a:p>
        </p:txBody>
      </p:sp>
      <p:sp>
        <p:nvSpPr>
          <p:cNvPr id="259076" name="Oval 4"/>
          <p:cNvSpPr>
            <a:spLocks noChangeArrowheads="1"/>
          </p:cNvSpPr>
          <p:nvPr/>
        </p:nvSpPr>
        <p:spPr bwMode="auto">
          <a:xfrm>
            <a:off x="990600" y="2743200"/>
            <a:ext cx="5283200" cy="990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7" name="Line 5"/>
          <p:cNvSpPr>
            <a:spLocks noChangeShapeType="1"/>
          </p:cNvSpPr>
          <p:nvPr/>
        </p:nvSpPr>
        <p:spPr bwMode="auto">
          <a:xfrm flipH="1">
            <a:off x="6248400" y="2971800"/>
            <a:ext cx="660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6858000" y="2971800"/>
            <a:ext cx="190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Iteration n+1</a:t>
            </a:r>
          </a:p>
        </p:txBody>
      </p:sp>
      <p:sp>
        <p:nvSpPr>
          <p:cNvPr id="259079" name="Oval 7"/>
          <p:cNvSpPr>
            <a:spLocks noChangeArrowheads="1"/>
          </p:cNvSpPr>
          <p:nvPr/>
        </p:nvSpPr>
        <p:spPr bwMode="auto">
          <a:xfrm>
            <a:off x="2133600" y="3429000"/>
            <a:ext cx="2209800" cy="685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 flipH="1">
            <a:off x="4876800" y="3733800"/>
            <a:ext cx="195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6756400" y="3505200"/>
            <a:ext cx="164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</a:rPr>
              <a:t>Residual(s)</a:t>
            </a:r>
          </a:p>
        </p:txBody>
      </p:sp>
      <p:sp>
        <p:nvSpPr>
          <p:cNvPr id="259082" name="Oval 10"/>
          <p:cNvSpPr>
            <a:spLocks noChangeArrowheads="1"/>
          </p:cNvSpPr>
          <p:nvPr/>
        </p:nvSpPr>
        <p:spPr bwMode="auto">
          <a:xfrm>
            <a:off x="4419600" y="3505200"/>
            <a:ext cx="4572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animBg="1"/>
      <p:bldP spid="259076" grpId="1" animBg="1"/>
      <p:bldP spid="259077" grpId="0" animBg="1"/>
      <p:bldP spid="259077" grpId="1" animBg="1"/>
      <p:bldP spid="259078" grpId="0"/>
      <p:bldP spid="259078" grpId="1"/>
      <p:bldP spid="259079" grpId="0" animBg="1"/>
      <p:bldP spid="259079" grpId="1" animBg="1"/>
      <p:bldP spid="259080" grpId="0" animBg="1"/>
      <p:bldP spid="259080" grpId="1" animBg="1"/>
      <p:bldP spid="259081" grpId="0"/>
      <p:bldP spid="259081" grpId="1"/>
      <p:bldP spid="259082" grpId="0" animBg="1"/>
      <p:bldP spid="25908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Policy Computation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8991600" cy="1228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Optimal policy is stationary and time-independent.</a:t>
            </a:r>
          </a:p>
          <a:p>
            <a:pPr lvl="1" eaLnBrk="1" hangingPunct="1"/>
            <a:r>
              <a:rPr lang="en-US" dirty="0" smtClean="0"/>
              <a:t>for infinite/indefinite horizon problems</a:t>
            </a:r>
          </a:p>
        </p:txBody>
      </p:sp>
      <p:grpSp>
        <p:nvGrpSpPr>
          <p:cNvPr id="22532" name="Group 19"/>
          <p:cNvGrpSpPr>
            <a:grpSpLocks/>
          </p:cNvGrpSpPr>
          <p:nvPr/>
        </p:nvGrpSpPr>
        <p:grpSpPr bwMode="auto">
          <a:xfrm>
            <a:off x="304800" y="1295400"/>
            <a:ext cx="8610600" cy="1600200"/>
            <a:chOff x="192" y="816"/>
            <a:chExt cx="5424" cy="1008"/>
          </a:xfrm>
        </p:grpSpPr>
        <p:sp>
          <p:nvSpPr>
            <p:cNvPr id="22545" name="Rectangle 12"/>
            <p:cNvSpPr>
              <a:spLocks noChangeArrowheads="1"/>
            </p:cNvSpPr>
            <p:nvPr/>
          </p:nvSpPr>
          <p:spPr bwMode="auto">
            <a:xfrm>
              <a:off x="192" y="816"/>
              <a:ext cx="5424" cy="1008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2546" name="Picture 18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64"/>
              <a:ext cx="5332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15"/>
          <p:cNvGrpSpPr>
            <a:grpSpLocks/>
          </p:cNvGrpSpPr>
          <p:nvPr/>
        </p:nvGrpSpPr>
        <p:grpSpPr bwMode="auto">
          <a:xfrm>
            <a:off x="2762250" y="1271588"/>
            <a:ext cx="563563" cy="522287"/>
            <a:chOff x="2743200" y="1219200"/>
            <a:chExt cx="564578" cy="523220"/>
          </a:xfrm>
        </p:grpSpPr>
        <p:sp>
          <p:nvSpPr>
            <p:cNvPr id="12" name="Rectangle 11"/>
            <p:cNvSpPr/>
            <p:nvPr/>
          </p:nvSpPr>
          <p:spPr>
            <a:xfrm>
              <a:off x="2819537" y="1313029"/>
              <a:ext cx="305349" cy="305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4" name="Rectangle 12"/>
            <p:cNvSpPr>
              <a:spLocks noChangeArrowheads="1"/>
            </p:cNvSpPr>
            <p:nvPr/>
          </p:nvSpPr>
          <p:spPr bwMode="auto">
            <a:xfrm>
              <a:off x="2743200" y="1219200"/>
              <a:ext cx="5645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  <a:cs typeface="Arial" charset="0"/>
                </a:rPr>
                <a:t>ax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895600" y="21336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2743200" y="2020888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ax</a:t>
            </a:r>
          </a:p>
        </p:txBody>
      </p:sp>
      <p:grpSp>
        <p:nvGrpSpPr>
          <p:cNvPr id="22536" name="Group 16"/>
          <p:cNvGrpSpPr>
            <a:grpSpLocks/>
          </p:cNvGrpSpPr>
          <p:nvPr/>
        </p:nvGrpSpPr>
        <p:grpSpPr bwMode="auto">
          <a:xfrm>
            <a:off x="5770563" y="2066925"/>
            <a:ext cx="488950" cy="523875"/>
            <a:chOff x="5486400" y="3124200"/>
            <a:chExt cx="489236" cy="523220"/>
          </a:xfrm>
        </p:grpSpPr>
        <p:sp>
          <p:nvSpPr>
            <p:cNvPr id="18" name="Rectangle 17"/>
            <p:cNvSpPr/>
            <p:nvPr/>
          </p:nvSpPr>
          <p:spPr>
            <a:xfrm>
              <a:off x="5638889" y="3200305"/>
              <a:ext cx="228734" cy="304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2" name="TextBox 18"/>
            <p:cNvSpPr txBox="1">
              <a:spLocks noChangeArrowheads="1"/>
            </p:cNvSpPr>
            <p:nvPr/>
          </p:nvSpPr>
          <p:spPr bwMode="auto">
            <a:xfrm>
              <a:off x="5486400" y="3124200"/>
              <a:ext cx="4892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1">
                  <a:latin typeface="cmsy10" pitchFamily="34" charset="0"/>
                </a:rPr>
                <a:t>R</a:t>
              </a:r>
              <a:endParaRPr lang="en-US" sz="2800" i="1"/>
            </a:p>
          </p:txBody>
        </p:sp>
      </p:grpSp>
      <p:grpSp>
        <p:nvGrpSpPr>
          <p:cNvPr id="22537" name="Group 19"/>
          <p:cNvGrpSpPr>
            <a:grpSpLocks/>
          </p:cNvGrpSpPr>
          <p:nvPr/>
        </p:nvGrpSpPr>
        <p:grpSpPr bwMode="auto">
          <a:xfrm>
            <a:off x="7620000" y="1981200"/>
            <a:ext cx="533400" cy="538163"/>
            <a:chOff x="7391400" y="3048000"/>
            <a:chExt cx="533400" cy="537865"/>
          </a:xfrm>
        </p:grpSpPr>
        <p:sp>
          <p:nvSpPr>
            <p:cNvPr id="21" name="Rectangle 20"/>
            <p:cNvSpPr/>
            <p:nvPr/>
          </p:nvSpPr>
          <p:spPr>
            <a:xfrm>
              <a:off x="7543800" y="3200316"/>
              <a:ext cx="228600" cy="304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39" name="TextBox 21"/>
            <p:cNvSpPr txBox="1">
              <a:spLocks noChangeArrowheads="1"/>
            </p:cNvSpPr>
            <p:nvPr/>
          </p:nvSpPr>
          <p:spPr bwMode="auto">
            <a:xfrm>
              <a:off x="7520522" y="3048000"/>
              <a:ext cx="4042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i="1"/>
                <a:t>V</a:t>
              </a:r>
            </a:p>
          </p:txBody>
        </p:sp>
        <p:sp>
          <p:nvSpPr>
            <p:cNvPr id="22540" name="Rectangle 22"/>
            <p:cNvSpPr>
              <a:spLocks noChangeArrowheads="1"/>
            </p:cNvSpPr>
            <p:nvPr/>
          </p:nvSpPr>
          <p:spPr bwMode="auto">
            <a:xfrm>
              <a:off x="7391400" y="3124200"/>
              <a:ext cx="311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pitchFamily="18" charset="2"/>
                  <a:sym typeface="Symbol" pitchFamily="18" charset="2"/>
                </a:rPr>
                <a:t>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Asynchronous Value Iteration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/>
              <a:t>States may be backed up in any order</a:t>
            </a:r>
          </a:p>
          <a:p>
            <a:pPr lvl="1" eaLnBrk="1" hangingPunct="1"/>
            <a:r>
              <a:rPr lang="en-US" smtClean="0"/>
              <a:t>instead of an iteration by iteration</a:t>
            </a:r>
          </a:p>
          <a:p>
            <a:pPr eaLnBrk="1" hangingPunct="1"/>
            <a:r>
              <a:rPr lang="en-US" smtClean="0"/>
              <a:t>As long as all states backed up infinitely often</a:t>
            </a:r>
          </a:p>
          <a:p>
            <a:pPr lvl="1" eaLnBrk="1" hangingPunct="1"/>
            <a:r>
              <a:rPr lang="en-US" smtClean="0"/>
              <a:t>Asynchronous Value Iteration converges to optimal</a:t>
            </a:r>
          </a:p>
          <a:p>
            <a:pPr lvl="1"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Asynch VI: Prioritized Sweeping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610600" cy="4800600"/>
          </a:xfrm>
        </p:spPr>
        <p:txBody>
          <a:bodyPr/>
          <a:lstStyle/>
          <a:p>
            <a:pPr eaLnBrk="1" hangingPunct="1"/>
            <a:r>
              <a:rPr lang="en-US" smtClean="0"/>
              <a:t>Why backup a state if values of successors same?</a:t>
            </a:r>
          </a:p>
          <a:p>
            <a:pPr eaLnBrk="1" hangingPunct="1"/>
            <a:r>
              <a:rPr lang="en-US" smtClean="0"/>
              <a:t>Prefer backing a state</a:t>
            </a:r>
          </a:p>
          <a:p>
            <a:pPr lvl="1" eaLnBrk="1" hangingPunct="1"/>
            <a:r>
              <a:rPr lang="en-US" smtClean="0"/>
              <a:t>whose successors had most change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Priority Queue of (state, expected change in value)</a:t>
            </a:r>
          </a:p>
          <a:p>
            <a:pPr eaLnBrk="1" hangingPunct="1"/>
            <a:r>
              <a:rPr lang="en-US" smtClean="0"/>
              <a:t>Backup in the order of priority</a:t>
            </a:r>
          </a:p>
          <a:p>
            <a:pPr eaLnBrk="1" hangingPunct="1"/>
            <a:r>
              <a:rPr lang="en-US" smtClean="0"/>
              <a:t>After backing a state update priority queue</a:t>
            </a:r>
          </a:p>
          <a:p>
            <a:pPr lvl="1" eaLnBrk="1" hangingPunct="1"/>
            <a:r>
              <a:rPr lang="en-US" smtClean="0"/>
              <a:t>for all predecessors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324600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>Asynch VI: Real Time Dynamic Programming</a:t>
            </a:r>
            <a:br>
              <a:rPr lang="en-US" sz="2400" smtClean="0"/>
            </a:br>
            <a:r>
              <a:rPr lang="en-US" sz="2400" smtClean="0"/>
              <a:t> </a:t>
            </a:r>
            <a:r>
              <a:rPr lang="en-US" sz="2000" smtClean="0"/>
              <a:t>[Barto, Bradtke, Singh’95]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smtClean="0">
                <a:solidFill>
                  <a:schemeClr val="accent2"/>
                </a:solidFill>
              </a:rPr>
              <a:t>Trial</a:t>
            </a:r>
            <a:r>
              <a:rPr lang="en-US" sz="2400" smtClean="0"/>
              <a:t>: simulate greedy policy starting from start state;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	   perform Bellman backup on visited states </a:t>
            </a:r>
          </a:p>
          <a:p>
            <a:pPr eaLnBrk="1" hangingPunct="1">
              <a:buFont typeface="Arial" charset="0"/>
              <a:buChar char="•"/>
            </a:pPr>
            <a:endParaRPr lang="en-US" sz="2400" smtClean="0"/>
          </a:p>
          <a:p>
            <a:pPr eaLnBrk="1" hangingPunct="1">
              <a:buFont typeface="Arial" charset="0"/>
              <a:buChar char="•"/>
            </a:pPr>
            <a:r>
              <a:rPr lang="en-US" sz="2400" smtClean="0">
                <a:solidFill>
                  <a:schemeClr val="accent2"/>
                </a:solidFill>
              </a:rPr>
              <a:t>RTDP</a:t>
            </a:r>
            <a:r>
              <a:rPr lang="en-US" sz="2400" smtClean="0"/>
              <a:t>: repeat Trials until value function converges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2057400"/>
            <a:ext cx="1143000" cy="2971800"/>
            <a:chOff x="1488" y="1296"/>
            <a:chExt cx="720" cy="1872"/>
          </a:xfrm>
        </p:grpSpPr>
        <p:sp>
          <p:nvSpPr>
            <p:cNvPr id="33845" name="Rectangle 3"/>
            <p:cNvSpPr>
              <a:spLocks noChangeArrowheads="1"/>
            </p:cNvSpPr>
            <p:nvPr/>
          </p:nvSpPr>
          <p:spPr bwMode="auto">
            <a:xfrm>
              <a:off x="1488" y="1296"/>
              <a:ext cx="720" cy="1872"/>
            </a:xfrm>
            <a:prstGeom prst="rect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1800" i="1">
                <a:latin typeface="Franklin Gothic Medium" pitchFamily="34" charset="0"/>
              </a:endParaRPr>
            </a:p>
          </p:txBody>
        </p:sp>
        <p:sp>
          <p:nvSpPr>
            <p:cNvPr id="33846" name="Text Box 4"/>
            <p:cNvSpPr txBox="1">
              <a:spLocks noChangeArrowheads="1"/>
            </p:cNvSpPr>
            <p:nvPr/>
          </p:nvSpPr>
          <p:spPr bwMode="auto">
            <a:xfrm>
              <a:off x="1680" y="1296"/>
              <a:ext cx="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>
                  <a:solidFill>
                    <a:schemeClr val="bg1"/>
                  </a:solidFill>
                  <a:latin typeface="Franklin Gothic Medium" pitchFamily="34" charset="0"/>
                </a:rPr>
                <a:t>Min</a:t>
              </a:r>
            </a:p>
          </p:txBody>
        </p:sp>
      </p:grp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2743200" y="2514600"/>
            <a:ext cx="381000" cy="404813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i="1">
                <a:latin typeface="Franklin Gothic Medium" pitchFamily="34" charset="0"/>
              </a:rPr>
              <a:t>?</a:t>
            </a:r>
            <a:endParaRPr lang="en-US" sz="1800" i="1" baseline="-25000">
              <a:latin typeface="Franklin Gothic Medium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2743200" y="3352800"/>
            <a:ext cx="381000" cy="404813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i="1">
                <a:latin typeface="Franklin Gothic Medium" pitchFamily="34" charset="0"/>
              </a:rPr>
              <a:t>?</a:t>
            </a:r>
            <a:endParaRPr lang="en-US" sz="1800" i="1" baseline="-25000">
              <a:latin typeface="Franklin Gothic Medium" pitchFamily="34" charset="0"/>
            </a:endParaRPr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5486400" y="21336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5486400" y="56388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2" name="Oval 10"/>
          <p:cNvSpPr>
            <a:spLocks noChangeArrowheads="1"/>
          </p:cNvSpPr>
          <p:nvPr/>
        </p:nvSpPr>
        <p:spPr bwMode="auto">
          <a:xfrm>
            <a:off x="5486400" y="49530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5486400" y="42672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2" name="Oval 13"/>
          <p:cNvSpPr>
            <a:spLocks noChangeArrowheads="1"/>
          </p:cNvSpPr>
          <p:nvPr/>
        </p:nvSpPr>
        <p:spPr bwMode="auto">
          <a:xfrm>
            <a:off x="5486400" y="28194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5486400" y="14478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 flipV="1">
            <a:off x="3124200" y="1676400"/>
            <a:ext cx="2362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>
            <a:off x="3124200" y="2667000"/>
            <a:ext cx="2362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>
            <a:off x="3124200" y="2667000"/>
            <a:ext cx="23622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 flipV="1">
            <a:off x="3124200" y="2286000"/>
            <a:ext cx="2362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8" name="Line 19"/>
          <p:cNvSpPr>
            <a:spLocks noChangeShapeType="1"/>
          </p:cNvSpPr>
          <p:nvPr/>
        </p:nvSpPr>
        <p:spPr bwMode="auto">
          <a:xfrm flipV="1">
            <a:off x="3124200" y="3048000"/>
            <a:ext cx="2362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>
            <a:off x="3124200" y="3505200"/>
            <a:ext cx="2362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 flipV="1">
            <a:off x="3124200" y="3124200"/>
            <a:ext cx="2362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>
            <a:off x="3124200" y="4343400"/>
            <a:ext cx="2362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5" name="Line 23"/>
          <p:cNvSpPr>
            <a:spLocks noChangeShapeType="1"/>
          </p:cNvSpPr>
          <p:nvPr/>
        </p:nvSpPr>
        <p:spPr bwMode="auto">
          <a:xfrm>
            <a:off x="3124200" y="4343400"/>
            <a:ext cx="2438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 flipV="1">
            <a:off x="3124200" y="1752600"/>
            <a:ext cx="23622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7" name="Line 25"/>
          <p:cNvSpPr>
            <a:spLocks noChangeShapeType="1"/>
          </p:cNvSpPr>
          <p:nvPr/>
        </p:nvSpPr>
        <p:spPr bwMode="auto">
          <a:xfrm flipV="1">
            <a:off x="1981200" y="26670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5" name="Line 26"/>
          <p:cNvSpPr>
            <a:spLocks noChangeShapeType="1"/>
          </p:cNvSpPr>
          <p:nvPr/>
        </p:nvSpPr>
        <p:spPr bwMode="auto">
          <a:xfrm>
            <a:off x="2057400" y="3581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9" name="Line 27"/>
          <p:cNvSpPr>
            <a:spLocks noChangeShapeType="1"/>
          </p:cNvSpPr>
          <p:nvPr/>
        </p:nvSpPr>
        <p:spPr bwMode="auto">
          <a:xfrm>
            <a:off x="1981200" y="37338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7" name="Text Box 31"/>
          <p:cNvSpPr txBox="1">
            <a:spLocks noChangeArrowheads="1"/>
          </p:cNvSpPr>
          <p:nvPr/>
        </p:nvSpPr>
        <p:spPr bwMode="auto">
          <a:xfrm>
            <a:off x="1736725" y="3313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800" i="1">
              <a:latin typeface="Franklin Gothic Medium" pitchFamily="34" charset="0"/>
            </a:endParaRPr>
          </a:p>
        </p:txBody>
      </p:sp>
      <p:grpSp>
        <p:nvGrpSpPr>
          <p:cNvPr id="33818" name="Group 32"/>
          <p:cNvGrpSpPr>
            <a:grpSpLocks/>
          </p:cNvGrpSpPr>
          <p:nvPr/>
        </p:nvGrpSpPr>
        <p:grpSpPr bwMode="auto">
          <a:xfrm>
            <a:off x="1600200" y="3352800"/>
            <a:ext cx="457200" cy="457200"/>
            <a:chOff x="1008" y="2112"/>
            <a:chExt cx="288" cy="288"/>
          </a:xfrm>
        </p:grpSpPr>
        <p:sp>
          <p:nvSpPr>
            <p:cNvPr id="33843" name="Oval 33"/>
            <p:cNvSpPr>
              <a:spLocks noChangeArrowheads="1"/>
            </p:cNvSpPr>
            <p:nvPr/>
          </p:nvSpPr>
          <p:spPr bwMode="auto">
            <a:xfrm>
              <a:off x="1008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1800" i="1">
                <a:latin typeface="Franklin Gothic Medium" pitchFamily="34" charset="0"/>
              </a:endParaRPr>
            </a:p>
          </p:txBody>
        </p:sp>
        <p:sp>
          <p:nvSpPr>
            <p:cNvPr id="33844" name="Text Box 34"/>
            <p:cNvSpPr txBox="1">
              <a:spLocks noChangeArrowheads="1"/>
            </p:cNvSpPr>
            <p:nvPr/>
          </p:nvSpPr>
          <p:spPr bwMode="auto">
            <a:xfrm>
              <a:off x="1046" y="2135"/>
              <a:ext cx="2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>
                  <a:latin typeface="Franklin Gothic Medium" pitchFamily="34" charset="0"/>
                </a:rPr>
                <a:t>s</a:t>
              </a:r>
              <a:r>
                <a:rPr lang="en-US" sz="1800" i="1" baseline="-25000">
                  <a:latin typeface="Franklin Gothic Medium" pitchFamily="34" charset="0"/>
                </a:rPr>
                <a:t>0</a:t>
              </a:r>
            </a:p>
          </p:txBody>
        </p:sp>
      </p:grpSp>
      <p:sp>
        <p:nvSpPr>
          <p:cNvPr id="310307" name="Text Box 35"/>
          <p:cNvSpPr txBox="1">
            <a:spLocks noChangeArrowheads="1"/>
          </p:cNvSpPr>
          <p:nvPr/>
        </p:nvSpPr>
        <p:spPr bwMode="auto">
          <a:xfrm>
            <a:off x="6080125" y="1408113"/>
            <a:ext cx="39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08" name="Text Box 36"/>
          <p:cNvSpPr txBox="1">
            <a:spLocks noChangeArrowheads="1"/>
          </p:cNvSpPr>
          <p:nvPr/>
        </p:nvSpPr>
        <p:spPr bwMode="auto">
          <a:xfrm>
            <a:off x="6096000" y="213360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09" name="Text Box 37"/>
          <p:cNvSpPr txBox="1">
            <a:spLocks noChangeArrowheads="1"/>
          </p:cNvSpPr>
          <p:nvPr/>
        </p:nvSpPr>
        <p:spPr bwMode="auto">
          <a:xfrm>
            <a:off x="6096000" y="289560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6096000" y="563880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096000" y="495300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2" name="Text Box 40"/>
          <p:cNvSpPr txBox="1">
            <a:spLocks noChangeArrowheads="1"/>
          </p:cNvSpPr>
          <p:nvPr/>
        </p:nvSpPr>
        <p:spPr bwMode="auto">
          <a:xfrm>
            <a:off x="6096000" y="434340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3" name="Text Box 41"/>
          <p:cNvSpPr txBox="1">
            <a:spLocks noChangeArrowheads="1"/>
          </p:cNvSpPr>
          <p:nvPr/>
        </p:nvSpPr>
        <p:spPr bwMode="auto">
          <a:xfrm>
            <a:off x="6096000" y="365760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4" name="Text Box 42"/>
          <p:cNvSpPr txBox="1">
            <a:spLocks noChangeArrowheads="1"/>
          </p:cNvSpPr>
          <p:nvPr/>
        </p:nvSpPr>
        <p:spPr bwMode="auto">
          <a:xfrm>
            <a:off x="2362200" y="1524000"/>
            <a:ext cx="1095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Q</a:t>
            </a:r>
            <a:r>
              <a:rPr lang="en-US" sz="1800" i="1" baseline="-25000">
                <a:latin typeface="Franklin Gothic Medium" pitchFamily="34" charset="0"/>
              </a:rPr>
              <a:t>n+1</a:t>
            </a:r>
            <a:r>
              <a:rPr lang="en-US" sz="1800" i="1">
                <a:latin typeface="Franklin Gothic Medium" pitchFamily="34" charset="0"/>
              </a:rPr>
              <a:t>(s</a:t>
            </a:r>
            <a:r>
              <a:rPr lang="en-US" sz="1800" i="1" baseline="-25000">
                <a:latin typeface="Franklin Gothic Medium" pitchFamily="34" charset="0"/>
              </a:rPr>
              <a:t>0</a:t>
            </a:r>
            <a:r>
              <a:rPr lang="en-US" sz="1800" i="1">
                <a:latin typeface="Franklin Gothic Medium" pitchFamily="34" charset="0"/>
              </a:rPr>
              <a:t>,a)</a:t>
            </a:r>
            <a:endParaRPr lang="en-US" sz="1800" i="1" baseline="-25000">
              <a:latin typeface="Franklin Gothic Medium" pitchFamily="34" charset="0"/>
            </a:endParaRPr>
          </a:p>
        </p:txBody>
      </p:sp>
      <p:sp>
        <p:nvSpPr>
          <p:cNvPr id="310315" name="Text Box 43"/>
          <p:cNvSpPr txBox="1">
            <a:spLocks noChangeArrowheads="1"/>
          </p:cNvSpPr>
          <p:nvPr/>
        </p:nvSpPr>
        <p:spPr bwMode="auto">
          <a:xfrm>
            <a:off x="685800" y="342900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n+1</a:t>
            </a:r>
            <a:r>
              <a:rPr lang="en-US" sz="1800" i="1">
                <a:latin typeface="Franklin Gothic Medium" pitchFamily="34" charset="0"/>
              </a:rPr>
              <a:t>(s</a:t>
            </a:r>
            <a:r>
              <a:rPr lang="en-US" sz="1800" i="1" baseline="-25000">
                <a:latin typeface="Franklin Gothic Medium" pitchFamily="34" charset="0"/>
              </a:rPr>
              <a:t>0</a:t>
            </a:r>
            <a:r>
              <a:rPr lang="en-US" sz="1800" i="1">
                <a:latin typeface="Franklin Gothic Medium" pitchFamily="34" charset="0"/>
              </a:rPr>
              <a:t>)</a:t>
            </a:r>
            <a:endParaRPr lang="en-US" sz="1800" i="1" baseline="-25000">
              <a:latin typeface="Franklin Gothic Medium" pitchFamily="34" charset="0"/>
            </a:endParaRPr>
          </a:p>
        </p:txBody>
      </p:sp>
      <p:cxnSp>
        <p:nvCxnSpPr>
          <p:cNvPr id="310316" name="AutoShape 44"/>
          <p:cNvCxnSpPr>
            <a:cxnSpLocks noChangeShapeType="1"/>
            <a:stCxn id="33845" idx="0"/>
            <a:endCxn id="310315" idx="0"/>
          </p:cNvCxnSpPr>
          <p:nvPr/>
        </p:nvCxnSpPr>
        <p:spPr bwMode="auto">
          <a:xfrm rot="-5400000" flipH="1" flipV="1">
            <a:off x="1349375" y="1844675"/>
            <a:ext cx="1371600" cy="1797050"/>
          </a:xfrm>
          <a:prstGeom prst="curvedConnector3">
            <a:avLst>
              <a:gd name="adj1" fmla="val -16667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0318" name="Text Box 46"/>
          <p:cNvSpPr txBox="1">
            <a:spLocks noChangeArrowheads="1"/>
          </p:cNvSpPr>
          <p:nvPr/>
        </p:nvSpPr>
        <p:spPr bwMode="auto">
          <a:xfrm>
            <a:off x="457200" y="1981200"/>
            <a:ext cx="1204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greedy</a:t>
            </a:r>
            <a:r>
              <a:rPr lang="en-US" sz="1800" i="1">
                <a:latin typeface="Franklin Gothic Medium" pitchFamily="34" charset="0"/>
              </a:rPr>
              <a:t> = a</a:t>
            </a:r>
            <a:r>
              <a:rPr lang="en-US" sz="1800" i="1" baseline="-25000">
                <a:latin typeface="Franklin Gothic Medium" pitchFamily="34" charset="0"/>
              </a:rPr>
              <a:t>2</a:t>
            </a:r>
          </a:p>
        </p:txBody>
      </p:sp>
      <p:sp>
        <p:nvSpPr>
          <p:cNvPr id="33830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RTDP Trial</a:t>
            </a:r>
          </a:p>
        </p:txBody>
      </p:sp>
      <p:pic>
        <p:nvPicPr>
          <p:cNvPr id="310319" name="Picture 47" descr="uxtebtat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86138" y="2036763"/>
            <a:ext cx="2371725" cy="3470275"/>
          </a:xfrm>
          <a:noFill/>
        </p:spPr>
      </p:pic>
      <p:sp>
        <p:nvSpPr>
          <p:cNvPr id="310320" name="Oval 48"/>
          <p:cNvSpPr>
            <a:spLocks noChangeArrowheads="1"/>
          </p:cNvSpPr>
          <p:nvPr/>
        </p:nvSpPr>
        <p:spPr bwMode="auto">
          <a:xfrm>
            <a:off x="6400800" y="28194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1" name="Oval 49"/>
          <p:cNvSpPr>
            <a:spLocks noChangeArrowheads="1"/>
          </p:cNvSpPr>
          <p:nvPr/>
        </p:nvSpPr>
        <p:spPr bwMode="auto">
          <a:xfrm>
            <a:off x="7162800" y="28194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2" name="Oval 50"/>
          <p:cNvSpPr>
            <a:spLocks noChangeArrowheads="1"/>
          </p:cNvSpPr>
          <p:nvPr/>
        </p:nvSpPr>
        <p:spPr bwMode="auto">
          <a:xfrm>
            <a:off x="8077200" y="28194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1800" i="1">
              <a:latin typeface="Franklin Gothic Medium" pitchFamily="34" charset="0"/>
            </a:endParaRPr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 flipV="1">
            <a:off x="68580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324" name="Line 52"/>
          <p:cNvSpPr>
            <a:spLocks noChangeShapeType="1"/>
          </p:cNvSpPr>
          <p:nvPr/>
        </p:nvSpPr>
        <p:spPr bwMode="auto">
          <a:xfrm>
            <a:off x="7620000" y="3048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5943600" y="3048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6" name="Text Box 54"/>
          <p:cNvSpPr txBox="1">
            <a:spLocks noChangeArrowheads="1"/>
          </p:cNvSpPr>
          <p:nvPr/>
        </p:nvSpPr>
        <p:spPr bwMode="auto">
          <a:xfrm>
            <a:off x="8077200" y="2895600"/>
            <a:ext cx="433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i="1">
                <a:latin typeface="Franklin Gothic Medium" pitchFamily="34" charset="0"/>
              </a:rPr>
              <a:t>Goal</a:t>
            </a:r>
          </a:p>
        </p:txBody>
      </p:sp>
      <p:sp>
        <p:nvSpPr>
          <p:cNvPr id="310327" name="Text Box 55"/>
          <p:cNvSpPr txBox="1">
            <a:spLocks noChangeArrowheads="1"/>
          </p:cNvSpPr>
          <p:nvPr/>
        </p:nvSpPr>
        <p:spPr bwMode="auto">
          <a:xfrm>
            <a:off x="1981200" y="2757488"/>
            <a:ext cx="395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1</a:t>
            </a:r>
          </a:p>
        </p:txBody>
      </p:sp>
      <p:sp>
        <p:nvSpPr>
          <p:cNvPr id="33840" name="Text Box 56"/>
          <p:cNvSpPr txBox="1">
            <a:spLocks noChangeArrowheads="1"/>
          </p:cNvSpPr>
          <p:nvPr/>
        </p:nvSpPr>
        <p:spPr bwMode="auto">
          <a:xfrm>
            <a:off x="2043113" y="3214688"/>
            <a:ext cx="395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2</a:t>
            </a:r>
          </a:p>
        </p:txBody>
      </p:sp>
      <p:sp>
        <p:nvSpPr>
          <p:cNvPr id="310329" name="Text Box 57"/>
          <p:cNvSpPr txBox="1">
            <a:spLocks noChangeArrowheads="1"/>
          </p:cNvSpPr>
          <p:nvPr/>
        </p:nvSpPr>
        <p:spPr bwMode="auto">
          <a:xfrm>
            <a:off x="1981200" y="3824288"/>
            <a:ext cx="395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3</a:t>
            </a:r>
          </a:p>
        </p:txBody>
      </p:sp>
      <p:sp>
        <p:nvSpPr>
          <p:cNvPr id="310336" name="Rectangle 64"/>
          <p:cNvSpPr>
            <a:spLocks noChangeArrowheads="1"/>
          </p:cNvSpPr>
          <p:nvPr/>
        </p:nvSpPr>
        <p:spPr bwMode="auto">
          <a:xfrm>
            <a:off x="2743200" y="4167188"/>
            <a:ext cx="381000" cy="4048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i="1">
                <a:latin typeface="Franklin Gothic Medium" pitchFamily="34" charset="0"/>
              </a:rPr>
              <a:t>?</a:t>
            </a:r>
            <a:endParaRPr lang="en-US" sz="1800" i="1" baseline="-25000">
              <a:latin typeface="Franklin Gothic Medium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10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1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10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0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10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10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1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1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10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10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1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10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1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10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1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10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1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10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10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1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10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 animBg="1"/>
      <p:bldP spid="310280" grpId="0" animBg="1"/>
      <p:bldP spid="310281" grpId="0" animBg="1"/>
      <p:bldP spid="310282" grpId="0" animBg="1"/>
      <p:bldP spid="310283" grpId="0" animBg="1"/>
      <p:bldP spid="310284" grpId="0" animBg="1"/>
      <p:bldP spid="310286" grpId="0" animBg="1"/>
      <p:bldP spid="310287" grpId="0" animBg="1"/>
      <p:bldP spid="310288" grpId="0" animBg="1"/>
      <p:bldP spid="310289" grpId="0" animBg="1"/>
      <p:bldP spid="310290" grpId="0" animBg="1"/>
      <p:bldP spid="310292" grpId="0" animBg="1"/>
      <p:bldP spid="310293" grpId="0" animBg="1"/>
      <p:bldP spid="310294" grpId="0" animBg="1"/>
      <p:bldP spid="310295" grpId="0" animBg="1"/>
      <p:bldP spid="310296" grpId="0" animBg="1"/>
      <p:bldP spid="310297" grpId="0" animBg="1"/>
      <p:bldP spid="310299" grpId="0" animBg="1"/>
      <p:bldP spid="310307" grpId="0"/>
      <p:bldP spid="310308" grpId="0"/>
      <p:bldP spid="310309" grpId="0"/>
      <p:bldP spid="310310" grpId="0"/>
      <p:bldP spid="310311" grpId="0"/>
      <p:bldP spid="310312" grpId="0"/>
      <p:bldP spid="310313" grpId="0"/>
      <p:bldP spid="310314" grpId="0"/>
      <p:bldP spid="310315" grpId="0"/>
      <p:bldP spid="310318" grpId="0"/>
      <p:bldP spid="310318" grpId="1"/>
      <p:bldP spid="310320" grpId="0" animBg="1"/>
      <p:bldP spid="310321" grpId="0" animBg="1"/>
      <p:bldP spid="310322" grpId="0" animBg="1"/>
      <p:bldP spid="310323" grpId="0" animBg="1"/>
      <p:bldP spid="310324" grpId="0" animBg="1"/>
      <p:bldP spid="310325" grpId="0" animBg="1"/>
      <p:bldP spid="310326" grpId="0"/>
      <p:bldP spid="310327" grpId="0"/>
      <p:bldP spid="310329" grpId="0"/>
      <p:bldP spid="3103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>
                <a:solidFill>
                  <a:schemeClr val="accent2"/>
                </a:solidFill>
              </a:rPr>
              <a:t>Properties</a:t>
            </a:r>
          </a:p>
          <a:p>
            <a:pPr lvl="1" eaLnBrk="1" hangingPunct="1"/>
            <a:r>
              <a:rPr lang="en-US" smtClean="0"/>
              <a:t>if all states are visited infinitely often then V</a:t>
            </a:r>
            <a:r>
              <a:rPr lang="en-US" baseline="-25000" smtClean="0"/>
              <a:t>n</a:t>
            </a:r>
            <a:r>
              <a:rPr lang="en-US" smtClean="0"/>
              <a:t> </a:t>
            </a:r>
            <a:r>
              <a:rPr lang="en-US" sz="2300" b="1" smtClean="0"/>
              <a:t>→</a:t>
            </a:r>
            <a:r>
              <a:rPr lang="en-US" smtClean="0"/>
              <a:t> V*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mtClean="0">
                <a:solidFill>
                  <a:schemeClr val="accent2"/>
                </a:solidFill>
              </a:rPr>
              <a:t>Advantages</a:t>
            </a:r>
            <a:endParaRPr lang="en-US" smtClean="0"/>
          </a:p>
          <a:p>
            <a:pPr lvl="1" eaLnBrk="1" hangingPunct="1"/>
            <a:r>
              <a:rPr lang="en-US" smtClean="0"/>
              <a:t>Anytime: more probable states explored quickly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mtClean="0">
                <a:solidFill>
                  <a:schemeClr val="accent2"/>
                </a:solidFill>
              </a:rPr>
              <a:t>Disadvantages</a:t>
            </a:r>
          </a:p>
          <a:p>
            <a:pPr lvl="1" eaLnBrk="1" hangingPunct="1"/>
            <a:r>
              <a:rPr lang="en-US" smtClean="0"/>
              <a:t>complete convergence can be slow!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ln/>
        </p:spPr>
        <p:txBody>
          <a:bodyPr rIns="132080"/>
          <a:lstStyle/>
          <a:p>
            <a:r>
              <a:rPr lang="en-US"/>
              <a:t>Review: Expectimax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47800"/>
            <a:ext cx="6945265" cy="1752600"/>
          </a:xfrm>
          <a:ln/>
        </p:spPr>
        <p:txBody>
          <a:bodyPr rIns="132080"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2400" dirty="0"/>
              <a:t>What if we don’t know what the result of an action will be? E.g.,</a:t>
            </a:r>
          </a:p>
          <a:p>
            <a:pPr marL="782638" lvl="1">
              <a:lnSpc>
                <a:spcPct val="85000"/>
              </a:lnSpc>
              <a:spcBef>
                <a:spcPct val="0"/>
              </a:spcBef>
            </a:pPr>
            <a:r>
              <a:rPr lang="en-US" sz="2400" dirty="0"/>
              <a:t>In solitaire, next card is unknown</a:t>
            </a:r>
          </a:p>
          <a:p>
            <a:pPr marL="782638" lvl="1">
              <a:lnSpc>
                <a:spcPct val="85000"/>
              </a:lnSpc>
              <a:spcBef>
                <a:spcPct val="0"/>
              </a:spcBef>
            </a:pPr>
            <a:r>
              <a:rPr lang="en-US" sz="2400" dirty="0" smtClean="0"/>
              <a:t>In </a:t>
            </a:r>
            <a:r>
              <a:rPr lang="en-US" sz="2400" dirty="0" err="1"/>
              <a:t>pacman</a:t>
            </a:r>
            <a:r>
              <a:rPr lang="en-US" sz="2400" dirty="0"/>
              <a:t>, the ghosts act randomly</a:t>
            </a: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6751638" y="2362200"/>
            <a:ext cx="439737" cy="4064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624513" y="4622800"/>
            <a:ext cx="407987" cy="355600"/>
            <a:chOff x="0" y="0"/>
            <a:chExt cx="257" cy="224"/>
          </a:xfrm>
        </p:grpSpPr>
        <p:sp>
          <p:nvSpPr>
            <p:cNvPr id="7173" name="Rectangle 5"/>
            <p:cNvSpPr>
              <a:spLocks/>
            </p:cNvSpPr>
            <p:nvPr/>
          </p:nvSpPr>
          <p:spPr bwMode="auto">
            <a:xfrm>
              <a:off x="8" y="16"/>
              <a:ext cx="240" cy="192"/>
            </a:xfrm>
            <a:prstGeom prst="rect">
              <a:avLst/>
            </a:prstGeom>
            <a:solidFill>
              <a:srgbClr val="CCCCCC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4" name="Rectangle 6"/>
            <p:cNvSpPr>
              <a:spLocks/>
            </p:cNvSpPr>
            <p:nvPr/>
          </p:nvSpPr>
          <p:spPr bwMode="auto">
            <a:xfrm>
              <a:off x="0" y="0"/>
              <a:ext cx="25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10</a:t>
              </a:r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6324600" y="4622800"/>
            <a:ext cx="381000" cy="355600"/>
            <a:chOff x="0" y="0"/>
            <a:chExt cx="240" cy="224"/>
          </a:xfrm>
        </p:grpSpPr>
        <p:sp>
          <p:nvSpPr>
            <p:cNvPr id="7176" name="Rectangle 8"/>
            <p:cNvSpPr>
              <a:spLocks/>
            </p:cNvSpPr>
            <p:nvPr/>
          </p:nvSpPr>
          <p:spPr bwMode="auto">
            <a:xfrm>
              <a:off x="0" y="16"/>
              <a:ext cx="240" cy="192"/>
            </a:xfrm>
            <a:prstGeom prst="rect">
              <a:avLst/>
            </a:prstGeom>
            <a:solidFill>
              <a:srgbClr val="CCCCCC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7" name="Rectangle 9"/>
            <p:cNvSpPr>
              <a:spLocks/>
            </p:cNvSpPr>
            <p:nvPr/>
          </p:nvSpPr>
          <p:spPr bwMode="auto">
            <a:xfrm>
              <a:off x="31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4</a:t>
              </a:r>
            </a:p>
          </p:txBody>
        </p: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7162800" y="4622800"/>
            <a:ext cx="381000" cy="355600"/>
            <a:chOff x="0" y="0"/>
            <a:chExt cx="240" cy="224"/>
          </a:xfrm>
        </p:grpSpPr>
        <p:sp>
          <p:nvSpPr>
            <p:cNvPr id="7179" name="Rectangle 11"/>
            <p:cNvSpPr>
              <a:spLocks/>
            </p:cNvSpPr>
            <p:nvPr/>
          </p:nvSpPr>
          <p:spPr bwMode="auto">
            <a:xfrm>
              <a:off x="0" y="16"/>
              <a:ext cx="240" cy="192"/>
            </a:xfrm>
            <a:prstGeom prst="rect">
              <a:avLst/>
            </a:prstGeom>
            <a:solidFill>
              <a:srgbClr val="CCCCCC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80" name="Rectangle 12"/>
            <p:cNvSpPr>
              <a:spLocks/>
            </p:cNvSpPr>
            <p:nvPr/>
          </p:nvSpPr>
          <p:spPr bwMode="auto">
            <a:xfrm>
              <a:off x="31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5</a:t>
              </a:r>
            </a:p>
          </p:txBody>
        </p:sp>
      </p:grp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7924800" y="4622800"/>
            <a:ext cx="381000" cy="355600"/>
            <a:chOff x="0" y="0"/>
            <a:chExt cx="240" cy="224"/>
          </a:xfrm>
        </p:grpSpPr>
        <p:sp>
          <p:nvSpPr>
            <p:cNvPr id="7182" name="Rectangle 14"/>
            <p:cNvSpPr>
              <a:spLocks/>
            </p:cNvSpPr>
            <p:nvPr/>
          </p:nvSpPr>
          <p:spPr bwMode="auto">
            <a:xfrm>
              <a:off x="0" y="16"/>
              <a:ext cx="240" cy="192"/>
            </a:xfrm>
            <a:prstGeom prst="rect">
              <a:avLst/>
            </a:prstGeom>
            <a:solidFill>
              <a:srgbClr val="CCCCCC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83" name="Rectangle 15"/>
            <p:cNvSpPr>
              <a:spLocks/>
            </p:cNvSpPr>
            <p:nvPr/>
          </p:nvSpPr>
          <p:spPr bwMode="auto">
            <a:xfrm>
              <a:off x="31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7</a:t>
              </a:r>
            </a:p>
          </p:txBody>
        </p:sp>
      </p:grpSp>
      <p:cxnSp>
        <p:nvCxnSpPr>
          <p:cNvPr id="7185" name="AutoShape 17"/>
          <p:cNvCxnSpPr>
            <a:cxnSpLocks noChangeShapeType="1"/>
            <a:stCxn id="7172" idx="0"/>
            <a:endCxn id="7191" idx="0"/>
          </p:cNvCxnSpPr>
          <p:nvPr/>
        </p:nvCxnSpPr>
        <p:spPr bwMode="auto">
          <a:xfrm flipH="1">
            <a:off x="6210300" y="2565400"/>
            <a:ext cx="760413" cy="901700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86" name="AutoShape 18"/>
          <p:cNvCxnSpPr>
            <a:cxnSpLocks noChangeShapeType="1"/>
            <a:stCxn id="7172" idx="0"/>
            <a:endCxn id="7192" idx="0"/>
          </p:cNvCxnSpPr>
          <p:nvPr/>
        </p:nvCxnSpPr>
        <p:spPr bwMode="auto">
          <a:xfrm>
            <a:off x="6970713" y="2565400"/>
            <a:ext cx="763587" cy="901700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87" name="Line 19"/>
          <p:cNvSpPr>
            <a:spLocks noChangeShapeType="1"/>
          </p:cNvSpPr>
          <p:nvPr/>
        </p:nvSpPr>
        <p:spPr bwMode="auto">
          <a:xfrm flipH="1">
            <a:off x="5829300" y="3657600"/>
            <a:ext cx="381000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6210300" y="3657600"/>
            <a:ext cx="304800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7353300" y="3657600"/>
            <a:ext cx="381000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7734300" y="3657600"/>
            <a:ext cx="381000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1" name="Oval 23"/>
          <p:cNvSpPr>
            <a:spLocks/>
          </p:cNvSpPr>
          <p:nvPr/>
        </p:nvSpPr>
        <p:spPr bwMode="auto">
          <a:xfrm>
            <a:off x="6019800" y="3276600"/>
            <a:ext cx="381000" cy="381000"/>
          </a:xfrm>
          <a:prstGeom prst="ellipse">
            <a:avLst/>
          </a:prstGeom>
          <a:solidFill>
            <a:srgbClr val="CCCC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2" name="Oval 24"/>
          <p:cNvSpPr>
            <a:spLocks/>
          </p:cNvSpPr>
          <p:nvPr/>
        </p:nvSpPr>
        <p:spPr bwMode="auto">
          <a:xfrm>
            <a:off x="7543800" y="3276600"/>
            <a:ext cx="381000" cy="381000"/>
          </a:xfrm>
          <a:prstGeom prst="ellipse">
            <a:avLst/>
          </a:prstGeom>
          <a:solidFill>
            <a:srgbClr val="CCCC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3" name="Rectangle 25"/>
          <p:cNvSpPr>
            <a:spLocks/>
          </p:cNvSpPr>
          <p:nvPr/>
        </p:nvSpPr>
        <p:spPr bwMode="auto">
          <a:xfrm>
            <a:off x="7186613" y="2305050"/>
            <a:ext cx="927894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>
              <a:spcBef>
                <a:spcPts val="1050"/>
              </a:spcBef>
            </a:pPr>
            <a:r>
              <a:rPr lang="en-US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max</a:t>
            </a:r>
          </a:p>
        </p:txBody>
      </p:sp>
      <p:sp>
        <p:nvSpPr>
          <p:cNvPr id="7194" name="Rectangle 26"/>
          <p:cNvSpPr>
            <a:spLocks/>
          </p:cNvSpPr>
          <p:nvPr/>
        </p:nvSpPr>
        <p:spPr bwMode="auto">
          <a:xfrm>
            <a:off x="7924800" y="3282950"/>
            <a:ext cx="1219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>
              <a:spcBef>
                <a:spcPts val="1050"/>
              </a:spcBef>
            </a:pPr>
            <a:r>
              <a:rPr lang="en-US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chance</a:t>
            </a:r>
          </a:p>
        </p:txBody>
      </p:sp>
      <p:sp>
        <p:nvSpPr>
          <p:cNvPr id="7195" name="Rectangle 27"/>
          <p:cNvSpPr>
            <a:spLocks/>
          </p:cNvSpPr>
          <p:nvPr/>
        </p:nvSpPr>
        <p:spPr bwMode="auto">
          <a:xfrm>
            <a:off x="0" y="4800600"/>
            <a:ext cx="7493001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Calibri" pitchFamily="34" charset="0"/>
              <a:ea typeface="Lucida Grande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endParaRPr lang="en-US" sz="3600" dirty="0">
              <a:solidFill>
                <a:srgbClr val="333399"/>
              </a:solidFill>
              <a:latin typeface="Calibri" pitchFamily="34" charset="0"/>
              <a:ea typeface="Lucida Grande" charset="0"/>
              <a:cs typeface="Calibri" pitchFamily="34" charset="0"/>
            </a:endParaRPr>
          </a:p>
          <a:p>
            <a:pPr>
              <a:lnSpc>
                <a:spcPct val="85000"/>
              </a:lnSpc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Today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we formalize as an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Calibri" pitchFamily="34" charset="0"/>
                <a:sym typeface="Arial Bold" charset="0"/>
              </a:rPr>
              <a:t>Markov Decision 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  <a:sym typeface="Arial Bold" charset="0"/>
              </a:rPr>
              <a:t>Process</a:t>
            </a:r>
          </a:p>
          <a:p>
            <a:pPr lvl="1">
              <a:lnSpc>
                <a:spcPct val="85000"/>
              </a:lnSpc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Calibri" pitchFamily="34" charset="0"/>
                <a:sym typeface="Arial Bold" charset="0"/>
              </a:rPr>
              <a:t> 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  <a:sym typeface="Arial Bold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Arial Bold" charset="0"/>
              </a:rPr>
              <a:t>Handle </a:t>
            </a:r>
            <a:r>
              <a:rPr lang="en-US" b="1" i="1" dirty="0" smtClean="0">
                <a:latin typeface="Calibri" pitchFamily="34" charset="0"/>
                <a:cs typeface="Calibri" pitchFamily="34" charset="0"/>
                <a:sym typeface="Arial Bold" charset="0"/>
              </a:rPr>
              <a:t>intermediate rewards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Arial Bold" charset="0"/>
              </a:rPr>
              <a:t>&amp; </a:t>
            </a:r>
            <a:r>
              <a:rPr lang="en-US" b="1" i="1" dirty="0" smtClean="0">
                <a:latin typeface="Calibri" pitchFamily="34" charset="0"/>
                <a:cs typeface="Calibri" pitchFamily="34" charset="0"/>
                <a:sym typeface="Arial Bold" charset="0"/>
              </a:rPr>
              <a:t>infinite plans</a:t>
            </a:r>
          </a:p>
          <a:p>
            <a:pPr lvl="1">
              <a:lnSpc>
                <a:spcPct val="85000"/>
              </a:lnSpc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  <a:sym typeface="Arial Bold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Arial Bold" charset="0"/>
              </a:rPr>
              <a:t> More efficient processing</a:t>
            </a:r>
            <a:endParaRPr lang="en-US" dirty="0">
              <a:latin typeface="Calibri" pitchFamily="34" charset="0"/>
              <a:cs typeface="Calibri" pitchFamily="34" charset="0"/>
              <a:sym typeface="Arial Bold" charset="0"/>
            </a:endParaRPr>
          </a:p>
        </p:txBody>
      </p:sp>
      <p:sp>
        <p:nvSpPr>
          <p:cNvPr id="7196" name="Rectangle 28"/>
          <p:cNvSpPr>
            <a:spLocks/>
          </p:cNvSpPr>
          <p:nvPr/>
        </p:nvSpPr>
        <p:spPr bwMode="auto">
          <a:xfrm>
            <a:off x="1" y="3009900"/>
            <a:ext cx="5521324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85000"/>
              </a:lnSpc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Can do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  <a:cs typeface="Calibri" pitchFamily="34" charset="0"/>
                <a:sym typeface="Arial Bold" charset="0"/>
              </a:rPr>
              <a:t>expectimax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Calibri" pitchFamily="34" charset="0"/>
                <a:sym typeface="Arial Bold" charset="0"/>
              </a:rPr>
              <a:t> search</a:t>
            </a:r>
          </a:p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Max nodes as in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minimax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search</a:t>
            </a:r>
          </a:p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Chance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nodes, like min nodes, except the outcome is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uncertain -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take average (expectation) 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children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Calculate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expected 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utilities</a:t>
            </a:r>
            <a:endParaRPr lang="en-US" dirty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67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ln/>
        </p:spPr>
        <p:txBody>
          <a:bodyPr rIns="132080"/>
          <a:lstStyle/>
          <a:p>
            <a:r>
              <a:rPr lang="en-US"/>
              <a:t>Review: Expectimax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029200" cy="1752600"/>
          </a:xfrm>
          <a:ln/>
        </p:spPr>
        <p:txBody>
          <a:bodyPr rIns="132080"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2200"/>
              <a:t>What if we don’t know what the result of an action will be? E.g.,</a:t>
            </a:r>
          </a:p>
          <a:p>
            <a:pPr marL="782638" lvl="1">
              <a:lnSpc>
                <a:spcPct val="85000"/>
              </a:lnSpc>
              <a:spcBef>
                <a:spcPct val="0"/>
              </a:spcBef>
            </a:pPr>
            <a:r>
              <a:rPr lang="en-US" sz="2000"/>
              <a:t>In solitaire, next card is unknown</a:t>
            </a:r>
          </a:p>
          <a:p>
            <a:pPr marL="782638" lvl="1">
              <a:lnSpc>
                <a:spcPct val="85000"/>
              </a:lnSpc>
              <a:spcBef>
                <a:spcPct val="0"/>
              </a:spcBef>
            </a:pPr>
            <a:r>
              <a:rPr lang="en-US" sz="2000"/>
              <a:t>In minesweeper, mine locations</a:t>
            </a:r>
          </a:p>
          <a:p>
            <a:pPr marL="782638" lvl="1">
              <a:lnSpc>
                <a:spcPct val="85000"/>
              </a:lnSpc>
              <a:spcBef>
                <a:spcPct val="0"/>
              </a:spcBef>
            </a:pPr>
            <a:r>
              <a:rPr lang="en-US" sz="2000"/>
              <a:t>In pacman, the ghosts act randomly</a:t>
            </a: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6751638" y="2362200"/>
            <a:ext cx="439737" cy="4064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624513" y="4622800"/>
            <a:ext cx="407987" cy="355600"/>
            <a:chOff x="0" y="0"/>
            <a:chExt cx="257" cy="224"/>
          </a:xfrm>
        </p:grpSpPr>
        <p:sp>
          <p:nvSpPr>
            <p:cNvPr id="7173" name="Rectangle 5"/>
            <p:cNvSpPr>
              <a:spLocks/>
            </p:cNvSpPr>
            <p:nvPr/>
          </p:nvSpPr>
          <p:spPr bwMode="auto">
            <a:xfrm>
              <a:off x="8" y="16"/>
              <a:ext cx="240" cy="192"/>
            </a:xfrm>
            <a:prstGeom prst="rect">
              <a:avLst/>
            </a:prstGeom>
            <a:solidFill>
              <a:srgbClr val="CCCCCC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4" name="Rectangle 6"/>
            <p:cNvSpPr>
              <a:spLocks/>
            </p:cNvSpPr>
            <p:nvPr/>
          </p:nvSpPr>
          <p:spPr bwMode="auto">
            <a:xfrm>
              <a:off x="0" y="0"/>
              <a:ext cx="25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10</a:t>
              </a:r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6324600" y="4622800"/>
            <a:ext cx="381000" cy="355600"/>
            <a:chOff x="0" y="0"/>
            <a:chExt cx="240" cy="224"/>
          </a:xfrm>
        </p:grpSpPr>
        <p:sp>
          <p:nvSpPr>
            <p:cNvPr id="7176" name="Rectangle 8"/>
            <p:cNvSpPr>
              <a:spLocks/>
            </p:cNvSpPr>
            <p:nvPr/>
          </p:nvSpPr>
          <p:spPr bwMode="auto">
            <a:xfrm>
              <a:off x="0" y="16"/>
              <a:ext cx="240" cy="192"/>
            </a:xfrm>
            <a:prstGeom prst="rect">
              <a:avLst/>
            </a:prstGeom>
            <a:solidFill>
              <a:srgbClr val="CCCCCC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7" name="Rectangle 9"/>
            <p:cNvSpPr>
              <a:spLocks/>
            </p:cNvSpPr>
            <p:nvPr/>
          </p:nvSpPr>
          <p:spPr bwMode="auto">
            <a:xfrm>
              <a:off x="31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4</a:t>
              </a:r>
            </a:p>
          </p:txBody>
        </p: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7162800" y="4622800"/>
            <a:ext cx="381000" cy="355600"/>
            <a:chOff x="0" y="0"/>
            <a:chExt cx="240" cy="224"/>
          </a:xfrm>
        </p:grpSpPr>
        <p:sp>
          <p:nvSpPr>
            <p:cNvPr id="7179" name="Rectangle 11"/>
            <p:cNvSpPr>
              <a:spLocks/>
            </p:cNvSpPr>
            <p:nvPr/>
          </p:nvSpPr>
          <p:spPr bwMode="auto">
            <a:xfrm>
              <a:off x="0" y="16"/>
              <a:ext cx="240" cy="192"/>
            </a:xfrm>
            <a:prstGeom prst="rect">
              <a:avLst/>
            </a:prstGeom>
            <a:solidFill>
              <a:srgbClr val="CCCCCC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80" name="Rectangle 12"/>
            <p:cNvSpPr>
              <a:spLocks/>
            </p:cNvSpPr>
            <p:nvPr/>
          </p:nvSpPr>
          <p:spPr bwMode="auto">
            <a:xfrm>
              <a:off x="31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5</a:t>
              </a:r>
            </a:p>
          </p:txBody>
        </p:sp>
      </p:grp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7924800" y="4622800"/>
            <a:ext cx="381000" cy="355600"/>
            <a:chOff x="0" y="0"/>
            <a:chExt cx="240" cy="224"/>
          </a:xfrm>
        </p:grpSpPr>
        <p:sp>
          <p:nvSpPr>
            <p:cNvPr id="7182" name="Rectangle 14"/>
            <p:cNvSpPr>
              <a:spLocks/>
            </p:cNvSpPr>
            <p:nvPr/>
          </p:nvSpPr>
          <p:spPr bwMode="auto">
            <a:xfrm>
              <a:off x="0" y="16"/>
              <a:ext cx="240" cy="192"/>
            </a:xfrm>
            <a:prstGeom prst="rect">
              <a:avLst/>
            </a:prstGeom>
            <a:solidFill>
              <a:srgbClr val="CCCCCC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83" name="Rectangle 15"/>
            <p:cNvSpPr>
              <a:spLocks/>
            </p:cNvSpPr>
            <p:nvPr/>
          </p:nvSpPr>
          <p:spPr bwMode="auto">
            <a:xfrm>
              <a:off x="31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7</a:t>
              </a:r>
            </a:p>
          </p:txBody>
        </p:sp>
      </p:grpSp>
      <p:cxnSp>
        <p:nvCxnSpPr>
          <p:cNvPr id="7185" name="AutoShape 17"/>
          <p:cNvCxnSpPr>
            <a:cxnSpLocks noChangeShapeType="1"/>
            <a:stCxn id="7172" idx="0"/>
            <a:endCxn id="7191" idx="0"/>
          </p:cNvCxnSpPr>
          <p:nvPr/>
        </p:nvCxnSpPr>
        <p:spPr bwMode="auto">
          <a:xfrm flipH="1">
            <a:off x="6210300" y="2565400"/>
            <a:ext cx="760413" cy="901700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86" name="AutoShape 18"/>
          <p:cNvCxnSpPr>
            <a:cxnSpLocks noChangeShapeType="1"/>
            <a:stCxn id="7172" idx="0"/>
            <a:endCxn id="7192" idx="0"/>
          </p:cNvCxnSpPr>
          <p:nvPr/>
        </p:nvCxnSpPr>
        <p:spPr bwMode="auto">
          <a:xfrm>
            <a:off x="6970713" y="2565400"/>
            <a:ext cx="763587" cy="901700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87" name="Line 19"/>
          <p:cNvSpPr>
            <a:spLocks noChangeShapeType="1"/>
          </p:cNvSpPr>
          <p:nvPr/>
        </p:nvSpPr>
        <p:spPr bwMode="auto">
          <a:xfrm flipH="1">
            <a:off x="5829300" y="3657600"/>
            <a:ext cx="381000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6210300" y="3657600"/>
            <a:ext cx="304800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7353300" y="3657600"/>
            <a:ext cx="381000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7734300" y="3657600"/>
            <a:ext cx="381000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1" name="Oval 23"/>
          <p:cNvSpPr>
            <a:spLocks/>
          </p:cNvSpPr>
          <p:nvPr/>
        </p:nvSpPr>
        <p:spPr bwMode="auto">
          <a:xfrm>
            <a:off x="6019800" y="3276600"/>
            <a:ext cx="381000" cy="381000"/>
          </a:xfrm>
          <a:prstGeom prst="ellipse">
            <a:avLst/>
          </a:prstGeom>
          <a:solidFill>
            <a:srgbClr val="CCCC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2" name="Oval 24"/>
          <p:cNvSpPr>
            <a:spLocks/>
          </p:cNvSpPr>
          <p:nvPr/>
        </p:nvSpPr>
        <p:spPr bwMode="auto">
          <a:xfrm>
            <a:off x="7543800" y="3276600"/>
            <a:ext cx="381000" cy="381000"/>
          </a:xfrm>
          <a:prstGeom prst="ellipse">
            <a:avLst/>
          </a:prstGeom>
          <a:solidFill>
            <a:srgbClr val="CCCC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3" name="Rectangle 25"/>
          <p:cNvSpPr>
            <a:spLocks/>
          </p:cNvSpPr>
          <p:nvPr/>
        </p:nvSpPr>
        <p:spPr bwMode="auto">
          <a:xfrm>
            <a:off x="7186613" y="2305050"/>
            <a:ext cx="673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max</a:t>
            </a:r>
          </a:p>
        </p:txBody>
      </p:sp>
      <p:sp>
        <p:nvSpPr>
          <p:cNvPr id="7194" name="Rectangle 26"/>
          <p:cNvSpPr>
            <a:spLocks/>
          </p:cNvSpPr>
          <p:nvPr/>
        </p:nvSpPr>
        <p:spPr bwMode="auto">
          <a:xfrm>
            <a:off x="7924800" y="3282950"/>
            <a:ext cx="1079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chance</a:t>
            </a:r>
          </a:p>
        </p:txBody>
      </p:sp>
      <p:sp>
        <p:nvSpPr>
          <p:cNvPr id="7195" name="Rectangle 27"/>
          <p:cNvSpPr>
            <a:spLocks/>
          </p:cNvSpPr>
          <p:nvPr/>
        </p:nvSpPr>
        <p:spPr bwMode="auto">
          <a:xfrm>
            <a:off x="682625" y="4800600"/>
            <a:ext cx="48387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sz="20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>
              <a:lnSpc>
                <a:spcPct val="85000"/>
              </a:lnSpc>
            </a:pPr>
            <a:endParaRPr lang="en-US" sz="3200">
              <a:solidFill>
                <a:srgbClr val="333399"/>
              </a:solidFill>
              <a:ea typeface="Lucida Grande" charset="0"/>
              <a:cs typeface="Lucida Grande" charset="0"/>
            </a:endParaRPr>
          </a:p>
          <a:p>
            <a:pPr>
              <a:lnSpc>
                <a:spcPct val="85000"/>
              </a:lnSpc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200">
                <a:solidFill>
                  <a:srgbClr val="333399"/>
                </a:solidFill>
                <a:cs typeface="Arial" charset="0"/>
              </a:rPr>
              <a:t>Today, we’ll learn how to formalize the underlying problem as a </a:t>
            </a:r>
            <a:r>
              <a:rPr lang="en-US" sz="2200">
                <a:solidFill>
                  <a:srgbClr val="CC0000"/>
                </a:solidFill>
                <a:latin typeface="Arial Bold" charset="0"/>
                <a:cs typeface="Arial Bold" charset="0"/>
                <a:sym typeface="Arial Bold" charset="0"/>
              </a:rPr>
              <a:t>Markov Decision Process</a:t>
            </a:r>
          </a:p>
        </p:txBody>
      </p:sp>
      <p:sp>
        <p:nvSpPr>
          <p:cNvPr id="7196" name="Rectangle 28"/>
          <p:cNvSpPr>
            <a:spLocks/>
          </p:cNvSpPr>
          <p:nvPr/>
        </p:nvSpPr>
        <p:spPr bwMode="auto">
          <a:xfrm>
            <a:off x="419100" y="3009900"/>
            <a:ext cx="4610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85000"/>
              </a:lnSpc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200">
                <a:solidFill>
                  <a:srgbClr val="333399"/>
                </a:solidFill>
                <a:cs typeface="Arial" charset="0"/>
              </a:rPr>
              <a:t>Can do </a:t>
            </a:r>
            <a:r>
              <a:rPr lang="en-US" sz="2200">
                <a:solidFill>
                  <a:srgbClr val="CC0000"/>
                </a:solidFill>
                <a:latin typeface="Arial Bold" charset="0"/>
                <a:cs typeface="Arial Bold" charset="0"/>
                <a:sym typeface="Arial Bold" charset="0"/>
              </a:rPr>
              <a:t>expectimax search</a:t>
            </a:r>
          </a:p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Chance nodes, like min nodes, except the outcome is uncertain</a:t>
            </a:r>
          </a:p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Calculate </a:t>
            </a:r>
            <a:r>
              <a:rPr lang="en-US" sz="2000">
                <a:solidFill>
                  <a:srgbClr val="CC0000"/>
                </a:solidFill>
                <a:cs typeface="Arial" charset="0"/>
              </a:rPr>
              <a:t>expected utilities</a:t>
            </a:r>
          </a:p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Max nodes as in minimax search</a:t>
            </a:r>
          </a:p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Chance nodes take average (expectation) of value of children</a:t>
            </a:r>
          </a:p>
        </p:txBody>
      </p:sp>
    </p:spTree>
    <p:extLst>
      <p:ext uri="{BB962C8B-B14F-4D97-AF65-F5344CB8AC3E}">
        <p14:creationId xmlns:p14="http://schemas.microsoft.com/office/powerpoint/2010/main" xmlns="" val="174514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utoUpdateAnimBg="0"/>
      <p:bldP spid="7194" grpId="0" autoUpdateAnimBg="0"/>
      <p:bldP spid="7195" grpId="0" autoUpdateAnimBg="0"/>
      <p:bldP spid="7196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Grid World</a:t>
            </a:r>
          </a:p>
        </p:txBody>
      </p:sp>
      <p:pic>
        <p:nvPicPr>
          <p:cNvPr id="1126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7988"/>
            <a:ext cx="3784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4850" y="4954588"/>
            <a:ext cx="203835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/>
          </p:cNvSpPr>
          <p:nvPr/>
        </p:nvSpPr>
        <p:spPr bwMode="auto">
          <a:xfrm>
            <a:off x="228600" y="1493838"/>
            <a:ext cx="4660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The agent lives in a grid</a:t>
            </a:r>
          </a:p>
          <a:p>
            <a:pPr marL="382588" indent="-342900">
              <a:spcBef>
                <a:spcPts val="4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Walls block the agent’s path</a:t>
            </a:r>
          </a:p>
          <a:p>
            <a:pPr marL="382588" indent="-342900">
              <a:spcBef>
                <a:spcPts val="4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The agent’s actions do not always go as planned:</a:t>
            </a:r>
          </a:p>
          <a:p>
            <a:pPr marL="382588" indent="-342900">
              <a:spcBef>
                <a:spcPts val="413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  <a:cs typeface="Arial" charset="0"/>
              </a:rPr>
              <a:t>80% of the time, the action North takes the agent North </a:t>
            </a:r>
            <a:br>
              <a:rPr lang="en-US">
                <a:solidFill>
                  <a:schemeClr val="tx1"/>
                </a:solidFill>
                <a:cs typeface="Arial" charset="0"/>
              </a:rPr>
            </a:br>
            <a:r>
              <a:rPr lang="en-US">
                <a:solidFill>
                  <a:schemeClr val="tx1"/>
                </a:solidFill>
                <a:cs typeface="Arial" charset="0"/>
              </a:rPr>
              <a:t>(if there is no wall there)</a:t>
            </a:r>
          </a:p>
          <a:p>
            <a:pPr marL="382588" indent="-342900">
              <a:spcBef>
                <a:spcPts val="413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  <a:cs typeface="Arial" charset="0"/>
              </a:rPr>
              <a:t>10% of the time, North takes the agent West; 10% East</a:t>
            </a:r>
          </a:p>
          <a:p>
            <a:pPr marL="382588" indent="-342900">
              <a:spcBef>
                <a:spcPts val="413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  <a:cs typeface="Arial" charset="0"/>
              </a:rPr>
              <a:t>If there is a wall in the direction the agent would have been taken, the agent stays put</a:t>
            </a:r>
          </a:p>
          <a:p>
            <a:pPr marL="382588" indent="-342900">
              <a:spcBef>
                <a:spcPts val="4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Small “living” reward each step</a:t>
            </a:r>
          </a:p>
          <a:p>
            <a:pPr marL="382588" indent="-342900">
              <a:spcBef>
                <a:spcPts val="4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Big rewards come at the end</a:t>
            </a:r>
          </a:p>
          <a:p>
            <a:pPr marL="382588" indent="-342900">
              <a:spcBef>
                <a:spcPts val="4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Goal: maximize sum of rewards</a:t>
            </a:r>
          </a:p>
        </p:txBody>
      </p:sp>
    </p:spTree>
    <p:extLst>
      <p:ext uri="{BB962C8B-B14F-4D97-AF65-F5344CB8AC3E}">
        <p14:creationId xmlns:p14="http://schemas.microsoft.com/office/powerpoint/2010/main" xmlns="" val="109510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387475"/>
          </a:xfrm>
          <a:ln/>
        </p:spPr>
        <p:txBody>
          <a:bodyPr rIns="132080"/>
          <a:lstStyle/>
          <a:p>
            <a:r>
              <a:rPr lang="en-US"/>
              <a:t>Markov Decision Processes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4138"/>
            <a:ext cx="4724400" cy="36322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An MDP is defined by: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A </a:t>
            </a:r>
            <a:r>
              <a:rPr lang="en-US" sz="2000">
                <a:solidFill>
                  <a:srgbClr val="CC0000"/>
                </a:solidFill>
              </a:rPr>
              <a:t>set of states s </a:t>
            </a:r>
            <a:r>
              <a:rPr lang="en-US" sz="2000">
                <a:solidFill>
                  <a:srgbClr val="CC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∈</a:t>
            </a:r>
            <a:r>
              <a:rPr lang="en-US" sz="2000">
                <a:solidFill>
                  <a:srgbClr val="CC0000"/>
                </a:solidFill>
              </a:rPr>
              <a:t> S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A </a:t>
            </a:r>
            <a:r>
              <a:rPr lang="en-US" sz="2000">
                <a:solidFill>
                  <a:srgbClr val="CC0000"/>
                </a:solidFill>
              </a:rPr>
              <a:t>set of actions a </a:t>
            </a:r>
            <a:r>
              <a:rPr lang="en-US" sz="2000">
                <a:solidFill>
                  <a:srgbClr val="CC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∈</a:t>
            </a:r>
            <a:r>
              <a:rPr lang="en-US" sz="2000">
                <a:solidFill>
                  <a:srgbClr val="CC0000"/>
                </a:solidFill>
              </a:rPr>
              <a:t> A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A </a:t>
            </a:r>
            <a:r>
              <a:rPr lang="en-US" sz="2000">
                <a:solidFill>
                  <a:srgbClr val="CC0000"/>
                </a:solidFill>
              </a:rPr>
              <a:t>transition function T(s,a,s’)</a:t>
            </a:r>
          </a:p>
          <a:p>
            <a:pPr marL="1182688" lvl="2">
              <a:lnSpc>
                <a:spcPct val="80000"/>
              </a:lnSpc>
            </a:pPr>
            <a:r>
              <a:rPr lang="en-US" sz="1800"/>
              <a:t>Prob that a from s leads to s’</a:t>
            </a:r>
          </a:p>
          <a:p>
            <a:pPr marL="1182688" lvl="2">
              <a:lnSpc>
                <a:spcPct val="80000"/>
              </a:lnSpc>
            </a:pPr>
            <a:r>
              <a:rPr lang="en-US" sz="1800"/>
              <a:t>i.e., P(s’ | s,a)</a:t>
            </a:r>
          </a:p>
          <a:p>
            <a:pPr marL="1182688" lvl="2">
              <a:lnSpc>
                <a:spcPct val="80000"/>
              </a:lnSpc>
            </a:pPr>
            <a:r>
              <a:rPr lang="en-US" sz="1800"/>
              <a:t>Also called the model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A </a:t>
            </a:r>
            <a:r>
              <a:rPr lang="en-US" sz="2000">
                <a:solidFill>
                  <a:srgbClr val="CC0000"/>
                </a:solidFill>
              </a:rPr>
              <a:t>reward function R(s, a, s’) </a:t>
            </a:r>
          </a:p>
          <a:p>
            <a:pPr marL="1182688" lvl="2">
              <a:lnSpc>
                <a:spcPct val="80000"/>
              </a:lnSpc>
            </a:pPr>
            <a:r>
              <a:rPr lang="en-US" sz="1800"/>
              <a:t>Sometimes just R(s) or R(s’)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A </a:t>
            </a:r>
            <a:r>
              <a:rPr lang="en-US" sz="2000">
                <a:solidFill>
                  <a:srgbClr val="CC0000"/>
                </a:solidFill>
              </a:rPr>
              <a:t>start state</a:t>
            </a:r>
            <a:r>
              <a:rPr lang="en-US" sz="2000"/>
              <a:t> (or distribution)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Maybe a </a:t>
            </a:r>
            <a:r>
              <a:rPr lang="en-US" sz="2000">
                <a:solidFill>
                  <a:srgbClr val="CC0000"/>
                </a:solidFill>
              </a:rPr>
              <a:t>terminal state</a:t>
            </a: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447800"/>
            <a:ext cx="3784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724400"/>
            <a:ext cx="20383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/>
          </p:cNvSpPr>
          <p:nvPr/>
        </p:nvSpPr>
        <p:spPr bwMode="auto">
          <a:xfrm>
            <a:off x="431800" y="5016500"/>
            <a:ext cx="46355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MDPs: non-deterministic search problems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Reinforcement learning: MDPs where we don’t know the transition or reward functions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74490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What is Markov about MDPs?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43600" cy="2070100"/>
          </a:xfrm>
          <a:ln/>
        </p:spPr>
        <p:txBody>
          <a:bodyPr rIns="132080"/>
          <a:lstStyle/>
          <a:p>
            <a:r>
              <a:rPr lang="en-US" sz="2400"/>
              <a:t>Andrey Markov (1856-1922)</a:t>
            </a:r>
          </a:p>
          <a:p>
            <a:pPr marL="1182688" lvl="2"/>
            <a:endParaRPr lang="en-US" sz="1600"/>
          </a:p>
          <a:p>
            <a:r>
              <a:rPr lang="en-US" sz="2400"/>
              <a:t>“Markov” generally means that given the present state, the future and the past are independent</a:t>
            </a:r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1431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19100" y="3784600"/>
            <a:ext cx="7810500" cy="2540000"/>
            <a:chOff x="0" y="0"/>
            <a:chExt cx="4920" cy="1600"/>
          </a:xfrm>
        </p:grpSpPr>
        <p:pic>
          <p:nvPicPr>
            <p:cNvPr id="13317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" y="1120"/>
              <a:ext cx="122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736"/>
              <a:ext cx="45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1408"/>
              <a:ext cx="2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Rectangle 8"/>
            <p:cNvSpPr>
              <a:spLocks/>
            </p:cNvSpPr>
            <p:nvPr/>
          </p:nvSpPr>
          <p:spPr bwMode="auto">
            <a:xfrm>
              <a:off x="0" y="0"/>
              <a:ext cx="32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738"/>
                </a:spcBef>
                <a:buClr>
                  <a:srgbClr val="333399"/>
                </a:buClr>
                <a:buSzPct val="100000"/>
                <a:buFont typeface="Wingdings" pitchFamily="2" charset="2"/>
                <a:buChar char="§"/>
              </a:pPr>
              <a:r>
                <a:rPr lang="en-US" sz="2400">
                  <a:solidFill>
                    <a:srgbClr val="333399"/>
                  </a:solidFill>
                  <a:cs typeface="Arial" charset="0"/>
                </a:rPr>
                <a:t>For Markov decision processes, “Markov” means: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6848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ln/>
        </p:spPr>
        <p:txBody>
          <a:bodyPr rIns="132080"/>
          <a:lstStyle/>
          <a:p>
            <a:r>
              <a:rPr lang="en-US"/>
              <a:t>Solving MDPs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495800"/>
          </a:xfrm>
          <a:ln/>
        </p:spPr>
        <p:txBody>
          <a:bodyPr rIns="132080"/>
          <a:lstStyle/>
          <a:p>
            <a:r>
              <a:rPr lang="en-US" sz="2400"/>
              <a:t>In an MDP, we want an optimal </a:t>
            </a:r>
            <a:r>
              <a:rPr lang="en-US" sz="2400">
                <a:solidFill>
                  <a:srgbClr val="CC0000"/>
                </a:solidFill>
              </a:rPr>
              <a:t>policy </a:t>
            </a:r>
            <a:r>
              <a:rPr lang="en-US" sz="2400">
                <a:solidFill>
                  <a:srgbClr val="CC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π</a:t>
            </a:r>
            <a:r>
              <a:rPr lang="en-US" sz="2400">
                <a:solidFill>
                  <a:srgbClr val="CC0000"/>
                </a:solidFill>
              </a:rPr>
              <a:t>*: S → A</a:t>
            </a:r>
          </a:p>
          <a:p>
            <a:pPr marL="782638" lvl="1"/>
            <a:r>
              <a:rPr lang="en-US" sz="2000"/>
              <a:t>A policy </a:t>
            </a:r>
            <a:r>
              <a:rPr lang="en-US" sz="200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π</a:t>
            </a:r>
            <a:r>
              <a:rPr lang="en-US" sz="2000"/>
              <a:t> gives an action for each state</a:t>
            </a:r>
          </a:p>
          <a:p>
            <a:pPr marL="782638" lvl="1"/>
            <a:r>
              <a:rPr lang="en-US" sz="2000"/>
              <a:t>An optimal policy maximizes expected utility if followed</a:t>
            </a:r>
          </a:p>
          <a:p>
            <a:pPr marL="782638" lvl="1"/>
            <a:r>
              <a:rPr lang="en-US" sz="2000"/>
              <a:t>Defines a reflex agent</a:t>
            </a: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1143000" y="3657600"/>
            <a:ext cx="6705600" cy="3057525"/>
            <a:chOff x="0" y="0"/>
            <a:chExt cx="4224" cy="1926"/>
          </a:xfrm>
        </p:grpSpPr>
        <p:pic>
          <p:nvPicPr>
            <p:cNvPr id="14340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" y="0"/>
              <a:ext cx="2528" cy="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Rectangle 5"/>
            <p:cNvSpPr>
              <a:spLocks/>
            </p:cNvSpPr>
            <p:nvPr/>
          </p:nvSpPr>
          <p:spPr bwMode="auto">
            <a:xfrm>
              <a:off x="0" y="768"/>
              <a:ext cx="1504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Optimal policy when R(s, a, s’) = -0.03 for all non-terminals s</a:t>
              </a:r>
            </a:p>
          </p:txBody>
        </p:sp>
      </p:grpSp>
      <p:sp>
        <p:nvSpPr>
          <p:cNvPr id="14343" name="Rectangle 7"/>
          <p:cNvSpPr>
            <a:spLocks/>
          </p:cNvSpPr>
          <p:nvPr/>
        </p:nvSpPr>
        <p:spPr bwMode="auto">
          <a:xfrm>
            <a:off x="390525" y="1473200"/>
            <a:ext cx="8559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In deterministic single-agent search problems, want an optimal </a:t>
            </a:r>
            <a:r>
              <a:rPr lang="en-US" sz="2400">
                <a:solidFill>
                  <a:srgbClr val="CC0000"/>
                </a:solidFill>
                <a:cs typeface="Arial" charset="0"/>
              </a:rPr>
              <a:t>plan</a:t>
            </a:r>
            <a:r>
              <a:rPr lang="en-US" sz="2400">
                <a:solidFill>
                  <a:srgbClr val="333399"/>
                </a:solidFill>
                <a:cs typeface="Arial" charset="0"/>
              </a:rPr>
              <a:t>, or sequence of actions, from start to a goal</a:t>
            </a:r>
          </a:p>
        </p:txBody>
      </p:sp>
    </p:spTree>
    <p:extLst>
      <p:ext uri="{BB962C8B-B14F-4D97-AF65-F5344CB8AC3E}">
        <p14:creationId xmlns:p14="http://schemas.microsoft.com/office/powerpoint/2010/main" xmlns="" val="361435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 Optimal Policies</a:t>
            </a:r>
          </a:p>
        </p:txBody>
      </p:sp>
      <p:pic>
        <p:nvPicPr>
          <p:cNvPr id="1536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62088"/>
            <a:ext cx="279558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62088"/>
            <a:ext cx="2795588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267200"/>
            <a:ext cx="2795587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267200"/>
            <a:ext cx="279558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/>
          </p:cNvSpPr>
          <p:nvPr/>
        </p:nvSpPr>
        <p:spPr bwMode="auto">
          <a:xfrm>
            <a:off x="5967413" y="6415088"/>
            <a:ext cx="1308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R(s) = -2.0</a:t>
            </a:r>
          </a:p>
        </p:txBody>
      </p:sp>
      <p:sp>
        <p:nvSpPr>
          <p:cNvPr id="15368" name="Rectangle 8"/>
          <p:cNvSpPr>
            <a:spLocks/>
          </p:cNvSpPr>
          <p:nvPr/>
        </p:nvSpPr>
        <p:spPr bwMode="auto">
          <a:xfrm>
            <a:off x="1981200" y="6400800"/>
            <a:ext cx="1358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R(s) = -0.4</a:t>
            </a:r>
          </a:p>
        </p:txBody>
      </p:sp>
      <p:sp>
        <p:nvSpPr>
          <p:cNvPr id="15369" name="Rectangle 9"/>
          <p:cNvSpPr>
            <a:spLocks/>
          </p:cNvSpPr>
          <p:nvPr/>
        </p:nvSpPr>
        <p:spPr bwMode="auto">
          <a:xfrm>
            <a:off x="5919788" y="3595688"/>
            <a:ext cx="1689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R(s) = -0.03</a:t>
            </a:r>
          </a:p>
        </p:txBody>
      </p:sp>
      <p:sp>
        <p:nvSpPr>
          <p:cNvPr id="15370" name="Rectangle 10"/>
          <p:cNvSpPr>
            <a:spLocks/>
          </p:cNvSpPr>
          <p:nvPr/>
        </p:nvSpPr>
        <p:spPr bwMode="auto">
          <a:xfrm>
            <a:off x="1881188" y="3595688"/>
            <a:ext cx="1460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R(s) = -0.01</a:t>
            </a:r>
          </a:p>
        </p:txBody>
      </p:sp>
    </p:spTree>
    <p:extLst>
      <p:ext uri="{BB962C8B-B14F-4D97-AF65-F5344CB8AC3E}">
        <p14:creationId xmlns:p14="http://schemas.microsoft.com/office/powerpoint/2010/main" xmlns="" val="302155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  <p:bldP spid="15368" grpId="0" autoUpdateAnimBg="0"/>
      <p:bldP spid="15369" grpId="0" autoUpdateAnimBg="0"/>
      <p:bldP spid="1537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High-Low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37465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Three card types: 2, 3, 4</a:t>
            </a:r>
          </a:p>
          <a:p>
            <a:pPr>
              <a:lnSpc>
                <a:spcPct val="80000"/>
              </a:lnSpc>
            </a:pPr>
            <a:r>
              <a:rPr lang="en-US" sz="2400"/>
              <a:t>Infinite deck, twice as many 2’s</a:t>
            </a:r>
          </a:p>
          <a:p>
            <a:pPr>
              <a:lnSpc>
                <a:spcPct val="80000"/>
              </a:lnSpc>
            </a:pPr>
            <a:r>
              <a:rPr lang="en-US" sz="2400"/>
              <a:t>Start with 3 showing</a:t>
            </a:r>
          </a:p>
          <a:p>
            <a:pPr>
              <a:lnSpc>
                <a:spcPct val="80000"/>
              </a:lnSpc>
            </a:pPr>
            <a:r>
              <a:rPr lang="en-US" sz="2400"/>
              <a:t>After each card, you say “high” or “low”</a:t>
            </a:r>
          </a:p>
          <a:p>
            <a:pPr>
              <a:lnSpc>
                <a:spcPct val="80000"/>
              </a:lnSpc>
            </a:pPr>
            <a:r>
              <a:rPr lang="en-US" sz="2400"/>
              <a:t>New card is flipped</a:t>
            </a:r>
          </a:p>
          <a:p>
            <a:pPr>
              <a:lnSpc>
                <a:spcPct val="80000"/>
              </a:lnSpc>
            </a:pPr>
            <a:r>
              <a:rPr lang="en-US" sz="2400"/>
              <a:t>If you’re right, you win the points shown on the new card</a:t>
            </a:r>
          </a:p>
          <a:p>
            <a:pPr>
              <a:lnSpc>
                <a:spcPct val="80000"/>
              </a:lnSpc>
            </a:pPr>
            <a:r>
              <a:rPr lang="en-US" sz="2400"/>
              <a:t>Ties are no-ops</a:t>
            </a:r>
          </a:p>
          <a:p>
            <a:pPr>
              <a:lnSpc>
                <a:spcPct val="80000"/>
              </a:lnSpc>
            </a:pPr>
            <a:r>
              <a:rPr lang="en-US" sz="2400"/>
              <a:t>If you’re wrong, game ends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 rot="899999">
            <a:off x="6861175" y="3430588"/>
            <a:ext cx="1219200" cy="1676400"/>
            <a:chOff x="0" y="0"/>
            <a:chExt cx="768" cy="1056"/>
          </a:xfrm>
        </p:grpSpPr>
        <p:sp>
          <p:nvSpPr>
            <p:cNvPr id="16388" name="Rectangle 4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89" name="Rectangle 5"/>
            <p:cNvSpPr>
              <a:spLocks/>
            </p:cNvSpPr>
            <p:nvPr/>
          </p:nvSpPr>
          <p:spPr bwMode="auto">
            <a:xfrm>
              <a:off x="237" y="299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6400800" y="2209800"/>
            <a:ext cx="1219200" cy="1676400"/>
            <a:chOff x="0" y="0"/>
            <a:chExt cx="768" cy="1056"/>
          </a:xfrm>
        </p:grpSpPr>
        <p:sp>
          <p:nvSpPr>
            <p:cNvPr id="16391" name="Rectangle 7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2" name="Rectangle 8"/>
            <p:cNvSpPr>
              <a:spLocks/>
            </p:cNvSpPr>
            <p:nvPr/>
          </p:nvSpPr>
          <p:spPr bwMode="auto">
            <a:xfrm>
              <a:off x="237" y="300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3</a:t>
              </a:r>
            </a:p>
          </p:txBody>
        </p:sp>
      </p:grpSp>
      <p:grpSp>
        <p:nvGrpSpPr>
          <p:cNvPr id="16396" name="Group 12"/>
          <p:cNvGrpSpPr>
            <a:grpSpLocks/>
          </p:cNvGrpSpPr>
          <p:nvPr/>
        </p:nvGrpSpPr>
        <p:grpSpPr bwMode="auto">
          <a:xfrm rot="-1019999">
            <a:off x="5640388" y="2744788"/>
            <a:ext cx="1219200" cy="1676400"/>
            <a:chOff x="0" y="0"/>
            <a:chExt cx="768" cy="1056"/>
          </a:xfrm>
        </p:grpSpPr>
        <p:sp>
          <p:nvSpPr>
            <p:cNvPr id="16394" name="Rectangle 10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5" name="Rectangle 11"/>
            <p:cNvSpPr>
              <a:spLocks/>
            </p:cNvSpPr>
            <p:nvPr/>
          </p:nvSpPr>
          <p:spPr bwMode="auto">
            <a:xfrm>
              <a:off x="237" y="300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 rot="839999">
            <a:off x="7388225" y="2360613"/>
            <a:ext cx="1219200" cy="1676400"/>
            <a:chOff x="0" y="0"/>
            <a:chExt cx="768" cy="1056"/>
          </a:xfrm>
        </p:grpSpPr>
        <p:sp>
          <p:nvSpPr>
            <p:cNvPr id="16397" name="Rectangle 13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8" name="Rectangle 14"/>
            <p:cNvSpPr>
              <a:spLocks/>
            </p:cNvSpPr>
            <p:nvPr/>
          </p:nvSpPr>
          <p:spPr bwMode="auto">
            <a:xfrm>
              <a:off x="237" y="299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4</a:t>
              </a:r>
            </a:p>
          </p:txBody>
        </p:sp>
      </p:grpSp>
      <p:sp>
        <p:nvSpPr>
          <p:cNvPr id="16400" name="Rectangle 16"/>
          <p:cNvSpPr>
            <a:spLocks/>
          </p:cNvSpPr>
          <p:nvPr/>
        </p:nvSpPr>
        <p:spPr bwMode="auto">
          <a:xfrm>
            <a:off x="469900" y="5435600"/>
            <a:ext cx="586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Differences from expectimax problems: 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#1: get rewards as you go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#2: you might play forever!</a:t>
            </a:r>
          </a:p>
        </p:txBody>
      </p:sp>
    </p:spTree>
    <p:extLst>
      <p:ext uri="{BB962C8B-B14F-4D97-AF65-F5344CB8AC3E}">
        <p14:creationId xmlns:p14="http://schemas.microsoft.com/office/powerpoint/2010/main" xmlns="" val="379862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ln/>
        </p:spPr>
        <p:txBody>
          <a:bodyPr rIns="132080"/>
          <a:lstStyle/>
          <a:p>
            <a:r>
              <a:rPr lang="en-US"/>
              <a:t>High-Low as an MDP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States: 2, 3, 4, done</a:t>
            </a:r>
          </a:p>
          <a:p>
            <a:pPr>
              <a:lnSpc>
                <a:spcPct val="80000"/>
              </a:lnSpc>
            </a:pPr>
            <a:r>
              <a:rPr lang="en-US" sz="2400"/>
              <a:t>Actions: High, Low</a:t>
            </a:r>
          </a:p>
          <a:p>
            <a:pPr>
              <a:lnSpc>
                <a:spcPct val="80000"/>
              </a:lnSpc>
            </a:pPr>
            <a:r>
              <a:rPr lang="en-US" sz="2400"/>
              <a:t>Model: T(s, a, s’):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P(s’=4 | 4, Low) = 1/4 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P(s’=3 | 4, Low) = 1/4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P(s’=2 | 4, Low) = 1/2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P(s’=done | 4, Low) = 0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P(s’=4 | 4, High) = 1/4 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P(s’=3 | 4, High) = 0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P(s’=2 | 4, High) = 0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P(s’=done | 4, High) = 3/4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…</a:t>
            </a:r>
          </a:p>
          <a:p>
            <a:pPr>
              <a:lnSpc>
                <a:spcPct val="80000"/>
              </a:lnSpc>
            </a:pPr>
            <a:r>
              <a:rPr lang="en-US" sz="2400"/>
              <a:t>Rewards: R(s, a, s’):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Number shown on s’ if s </a:t>
            </a:r>
            <a:r>
              <a:rPr lang="en-US" sz="200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≠</a:t>
            </a:r>
            <a:r>
              <a:rPr lang="en-US" sz="2000"/>
              <a:t> s’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0 otherwise</a:t>
            </a:r>
          </a:p>
          <a:p>
            <a:pPr>
              <a:lnSpc>
                <a:spcPct val="80000"/>
              </a:lnSpc>
            </a:pPr>
            <a:r>
              <a:rPr lang="en-US" sz="2400"/>
              <a:t>Start: 3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 rot="899999">
            <a:off x="6861175" y="3430588"/>
            <a:ext cx="1219200" cy="1676400"/>
            <a:chOff x="0" y="0"/>
            <a:chExt cx="768" cy="1056"/>
          </a:xfrm>
        </p:grpSpPr>
        <p:sp>
          <p:nvSpPr>
            <p:cNvPr id="17412" name="Rectangle 4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3" name="Rectangle 5"/>
            <p:cNvSpPr>
              <a:spLocks/>
            </p:cNvSpPr>
            <p:nvPr/>
          </p:nvSpPr>
          <p:spPr bwMode="auto">
            <a:xfrm>
              <a:off x="237" y="299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6400800" y="2209800"/>
            <a:ext cx="1219200" cy="1676400"/>
            <a:chOff x="0" y="0"/>
            <a:chExt cx="768" cy="1056"/>
          </a:xfrm>
        </p:grpSpPr>
        <p:sp>
          <p:nvSpPr>
            <p:cNvPr id="17415" name="Rectangle 7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6" name="Rectangle 8"/>
            <p:cNvSpPr>
              <a:spLocks/>
            </p:cNvSpPr>
            <p:nvPr/>
          </p:nvSpPr>
          <p:spPr bwMode="auto">
            <a:xfrm>
              <a:off x="237" y="300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3</a:t>
              </a:r>
            </a:p>
          </p:txBody>
        </p:sp>
      </p:grpSp>
      <p:grpSp>
        <p:nvGrpSpPr>
          <p:cNvPr id="17420" name="Group 12"/>
          <p:cNvGrpSpPr>
            <a:grpSpLocks/>
          </p:cNvGrpSpPr>
          <p:nvPr/>
        </p:nvGrpSpPr>
        <p:grpSpPr bwMode="auto">
          <a:xfrm rot="-1019999">
            <a:off x="5640388" y="2744788"/>
            <a:ext cx="1219200" cy="1676400"/>
            <a:chOff x="0" y="0"/>
            <a:chExt cx="768" cy="1056"/>
          </a:xfrm>
        </p:grpSpPr>
        <p:sp>
          <p:nvSpPr>
            <p:cNvPr id="17418" name="Rectangle 10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9" name="Rectangle 11"/>
            <p:cNvSpPr>
              <a:spLocks/>
            </p:cNvSpPr>
            <p:nvPr/>
          </p:nvSpPr>
          <p:spPr bwMode="auto">
            <a:xfrm>
              <a:off x="237" y="300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17423" name="Group 15"/>
          <p:cNvGrpSpPr>
            <a:grpSpLocks/>
          </p:cNvGrpSpPr>
          <p:nvPr/>
        </p:nvGrpSpPr>
        <p:grpSpPr bwMode="auto">
          <a:xfrm rot="839999">
            <a:off x="7388225" y="2360613"/>
            <a:ext cx="1219200" cy="1676400"/>
            <a:chOff x="0" y="0"/>
            <a:chExt cx="768" cy="1056"/>
          </a:xfrm>
        </p:grpSpPr>
        <p:sp>
          <p:nvSpPr>
            <p:cNvPr id="17421" name="Rectangle 13"/>
            <p:cNvSpPr>
              <a:spLocks/>
            </p:cNvSpPr>
            <p:nvPr/>
          </p:nvSpPr>
          <p:spPr bwMode="auto">
            <a:xfrm>
              <a:off x="0" y="0"/>
              <a:ext cx="768" cy="105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2" name="Rectangle 14"/>
            <p:cNvSpPr>
              <a:spLocks/>
            </p:cNvSpPr>
            <p:nvPr/>
          </p:nvSpPr>
          <p:spPr bwMode="auto">
            <a:xfrm>
              <a:off x="237" y="299"/>
              <a:ext cx="29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400">
                  <a:solidFill>
                    <a:schemeClr val="tx1"/>
                  </a:solidFill>
                  <a:cs typeface="Aria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8691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Search Tree: High-Low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 rot="479999">
            <a:off x="5273675" y="1416050"/>
            <a:ext cx="438150" cy="660400"/>
            <a:chOff x="0" y="0"/>
            <a:chExt cx="276" cy="416"/>
          </a:xfrm>
        </p:grpSpPr>
        <p:sp>
          <p:nvSpPr>
            <p:cNvPr id="18435" name="Rectangle 3"/>
            <p:cNvSpPr>
              <a:spLocks/>
            </p:cNvSpPr>
            <p:nvPr/>
          </p:nvSpPr>
          <p:spPr bwMode="auto">
            <a:xfrm>
              <a:off x="0" y="18"/>
              <a:ext cx="276" cy="379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80808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36" name="Rectangle 4"/>
            <p:cNvSpPr>
              <a:spLocks/>
            </p:cNvSpPr>
            <p:nvPr/>
          </p:nvSpPr>
          <p:spPr bwMode="auto">
            <a:xfrm>
              <a:off x="0" y="0"/>
              <a:ext cx="275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4000">
                  <a:solidFill>
                    <a:schemeClr val="tx1"/>
                  </a:solidFill>
                  <a:cs typeface="Arial" charset="0"/>
                </a:rPr>
                <a:t>3</a:t>
              </a:r>
            </a:p>
          </p:txBody>
        </p:sp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4191000" y="2133600"/>
            <a:ext cx="3657600" cy="762000"/>
            <a:chOff x="0" y="0"/>
            <a:chExt cx="2304" cy="480"/>
          </a:xfrm>
        </p:grpSpPr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 flipH="1">
              <a:off x="0" y="48"/>
              <a:ext cx="816" cy="432"/>
            </a:xfrm>
            <a:prstGeom prst="line">
              <a:avLst/>
            </a:prstGeom>
            <a:noFill/>
            <a:ln w="19050" cap="flat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816" y="48"/>
              <a:ext cx="1488" cy="432"/>
            </a:xfrm>
            <a:prstGeom prst="line">
              <a:avLst/>
            </a:prstGeom>
            <a:noFill/>
            <a:ln w="19050" cap="flat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40" name="Rectangle 8"/>
            <p:cNvSpPr>
              <a:spLocks/>
            </p:cNvSpPr>
            <p:nvPr/>
          </p:nvSpPr>
          <p:spPr bwMode="auto">
            <a:xfrm>
              <a:off x="0" y="57"/>
              <a:ext cx="68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Low</a:t>
              </a:r>
            </a:p>
          </p:txBody>
        </p:sp>
        <p:sp>
          <p:nvSpPr>
            <p:cNvPr id="18441" name="Rectangle 9"/>
            <p:cNvSpPr>
              <a:spLocks/>
            </p:cNvSpPr>
            <p:nvPr/>
          </p:nvSpPr>
          <p:spPr bwMode="auto">
            <a:xfrm>
              <a:off x="1488" y="0"/>
              <a:ext cx="48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High</a:t>
              </a:r>
            </a:p>
          </p:txBody>
        </p:sp>
      </p:grpSp>
      <p:grpSp>
        <p:nvGrpSpPr>
          <p:cNvPr id="18453" name="Group 21"/>
          <p:cNvGrpSpPr>
            <a:grpSpLocks/>
          </p:cNvGrpSpPr>
          <p:nvPr/>
        </p:nvGrpSpPr>
        <p:grpSpPr bwMode="auto">
          <a:xfrm>
            <a:off x="1065213" y="5038725"/>
            <a:ext cx="5335587" cy="815975"/>
            <a:chOff x="0" y="0"/>
            <a:chExt cx="3360" cy="514"/>
          </a:xfrm>
        </p:grpSpPr>
        <p:grpSp>
          <p:nvGrpSpPr>
            <p:cNvPr id="18445" name="Group 13"/>
            <p:cNvGrpSpPr>
              <a:grpSpLocks/>
            </p:cNvGrpSpPr>
            <p:nvPr/>
          </p:nvGrpSpPr>
          <p:grpSpPr bwMode="auto">
            <a:xfrm rot="899999">
              <a:off x="49" y="28"/>
              <a:ext cx="275" cy="416"/>
              <a:chOff x="0" y="0"/>
              <a:chExt cx="275" cy="416"/>
            </a:xfrm>
          </p:grpSpPr>
          <p:sp>
            <p:nvSpPr>
              <p:cNvPr id="18443" name="Rectangle 11"/>
              <p:cNvSpPr>
                <a:spLocks/>
              </p:cNvSpPr>
              <p:nvPr/>
            </p:nvSpPr>
            <p:spPr bwMode="auto">
              <a:xfrm>
                <a:off x="0" y="18"/>
                <a:ext cx="275" cy="379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44" name="Rectangle 12"/>
              <p:cNvSpPr>
                <a:spLocks/>
              </p:cNvSpPr>
              <p:nvPr/>
            </p:nvSpPr>
            <p:spPr bwMode="auto">
              <a:xfrm>
                <a:off x="0" y="0"/>
                <a:ext cx="27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000">
                    <a:solidFill>
                      <a:schemeClr val="tx1"/>
                    </a:solidFill>
                    <a:cs typeface="Arial" charset="0"/>
                  </a:rPr>
                  <a:t>2</a:t>
                </a:r>
              </a:p>
            </p:txBody>
          </p:sp>
        </p:grpSp>
        <p:grpSp>
          <p:nvGrpSpPr>
            <p:cNvPr id="18448" name="Group 16"/>
            <p:cNvGrpSpPr>
              <a:grpSpLocks/>
            </p:cNvGrpSpPr>
            <p:nvPr/>
          </p:nvGrpSpPr>
          <p:grpSpPr bwMode="auto">
            <a:xfrm rot="839999">
              <a:off x="2112" y="71"/>
              <a:ext cx="276" cy="416"/>
              <a:chOff x="0" y="0"/>
              <a:chExt cx="276" cy="416"/>
            </a:xfrm>
          </p:grpSpPr>
          <p:sp>
            <p:nvSpPr>
              <p:cNvPr id="18446" name="Rectangle 14"/>
              <p:cNvSpPr>
                <a:spLocks/>
              </p:cNvSpPr>
              <p:nvPr/>
            </p:nvSpPr>
            <p:spPr bwMode="auto">
              <a:xfrm>
                <a:off x="0" y="17"/>
                <a:ext cx="276" cy="380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47" name="Rectangle 15"/>
              <p:cNvSpPr>
                <a:spLocks/>
              </p:cNvSpPr>
              <p:nvPr/>
            </p:nvSpPr>
            <p:spPr bwMode="auto">
              <a:xfrm>
                <a:off x="0" y="0"/>
                <a:ext cx="27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000">
                    <a:solidFill>
                      <a:schemeClr val="tx1"/>
                    </a:solidFill>
                    <a:cs typeface="Arial" charset="0"/>
                  </a:rPr>
                  <a:t>4</a:t>
                </a:r>
              </a:p>
            </p:txBody>
          </p:sp>
        </p:grpSp>
        <p:grpSp>
          <p:nvGrpSpPr>
            <p:cNvPr id="18451" name="Group 19"/>
            <p:cNvGrpSpPr>
              <a:grpSpLocks/>
            </p:cNvGrpSpPr>
            <p:nvPr/>
          </p:nvGrpSpPr>
          <p:grpSpPr bwMode="auto">
            <a:xfrm rot="479999">
              <a:off x="1019" y="22"/>
              <a:ext cx="276" cy="416"/>
              <a:chOff x="0" y="0"/>
              <a:chExt cx="276" cy="416"/>
            </a:xfrm>
          </p:grpSpPr>
          <p:sp>
            <p:nvSpPr>
              <p:cNvPr id="18449" name="Rectangle 17"/>
              <p:cNvSpPr>
                <a:spLocks/>
              </p:cNvSpPr>
              <p:nvPr/>
            </p:nvSpPr>
            <p:spPr bwMode="auto">
              <a:xfrm>
                <a:off x="0" y="18"/>
                <a:ext cx="276" cy="379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50" name="Rectangle 18"/>
              <p:cNvSpPr>
                <a:spLocks/>
              </p:cNvSpPr>
              <p:nvPr/>
            </p:nvSpPr>
            <p:spPr bwMode="auto">
              <a:xfrm>
                <a:off x="0" y="0"/>
                <a:ext cx="27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000">
                    <a:solidFill>
                      <a:schemeClr val="tx1"/>
                    </a:solidFill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18452" name="AutoShape 20"/>
            <p:cNvSpPr>
              <a:spLocks/>
            </p:cNvSpPr>
            <p:nvPr/>
          </p:nvSpPr>
          <p:spPr bwMode="auto">
            <a:xfrm>
              <a:off x="3072" y="137"/>
              <a:ext cx="288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8472" y="0"/>
                  </a:moveTo>
                  <a:lnTo>
                    <a:pt x="0" y="3890"/>
                  </a:lnTo>
                  <a:lnTo>
                    <a:pt x="7602" y="8382"/>
                  </a:lnTo>
                  <a:lnTo>
                    <a:pt x="5022" y="9705"/>
                  </a:lnTo>
                  <a:lnTo>
                    <a:pt x="12222" y="13897"/>
                  </a:lnTo>
                  <a:lnTo>
                    <a:pt x="10012" y="14915"/>
                  </a:lnTo>
                  <a:lnTo>
                    <a:pt x="21600" y="21600"/>
                  </a:lnTo>
                  <a:lnTo>
                    <a:pt x="14767" y="12877"/>
                  </a:lnTo>
                  <a:lnTo>
                    <a:pt x="16577" y="12007"/>
                  </a:lnTo>
                  <a:lnTo>
                    <a:pt x="11050" y="6797"/>
                  </a:lnTo>
                  <a:lnTo>
                    <a:pt x="12860" y="6080"/>
                  </a:lnTo>
                  <a:close/>
                  <a:moveTo>
                    <a:pt x="8472" y="0"/>
                  </a:moveTo>
                </a:path>
              </a:pathLst>
            </a:custGeom>
            <a:solidFill>
              <a:srgbClr val="CC0000"/>
            </a:solidFill>
            <a:ln w="9525" cap="flat">
              <a:solidFill>
                <a:srgbClr val="80808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8467" name="Group 35"/>
          <p:cNvGrpSpPr>
            <a:grpSpLocks/>
          </p:cNvGrpSpPr>
          <p:nvPr/>
        </p:nvGrpSpPr>
        <p:grpSpPr bwMode="auto">
          <a:xfrm>
            <a:off x="463550" y="5867400"/>
            <a:ext cx="5413375" cy="762000"/>
            <a:chOff x="0" y="0"/>
            <a:chExt cx="3410" cy="480"/>
          </a:xfrm>
        </p:grpSpPr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flipH="1">
              <a:off x="181" y="0"/>
              <a:ext cx="336" cy="480"/>
            </a:xfrm>
            <a:prstGeom prst="line">
              <a:avLst/>
            </a:prstGeom>
            <a:noFill/>
            <a:ln w="19050" cap="flat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517" y="0"/>
              <a:ext cx="336" cy="432"/>
            </a:xfrm>
            <a:prstGeom prst="line">
              <a:avLst/>
            </a:prstGeom>
            <a:noFill/>
            <a:ln w="19050" cap="flat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6" name="Rectangle 24"/>
            <p:cNvSpPr>
              <a:spLocks/>
            </p:cNvSpPr>
            <p:nvPr/>
          </p:nvSpPr>
          <p:spPr bwMode="auto">
            <a:xfrm>
              <a:off x="0" y="96"/>
              <a:ext cx="5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High</a:t>
              </a:r>
            </a:p>
          </p:txBody>
        </p:sp>
        <p:sp>
          <p:nvSpPr>
            <p:cNvPr id="18457" name="Rectangle 25"/>
            <p:cNvSpPr>
              <a:spLocks/>
            </p:cNvSpPr>
            <p:nvPr/>
          </p:nvSpPr>
          <p:spPr bwMode="auto">
            <a:xfrm>
              <a:off x="650" y="96"/>
              <a:ext cx="55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Low</a:t>
              </a:r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 flipH="1">
              <a:off x="1189" y="0"/>
              <a:ext cx="336" cy="480"/>
            </a:xfrm>
            <a:prstGeom prst="line">
              <a:avLst/>
            </a:prstGeom>
            <a:noFill/>
            <a:ln w="19050" cap="flat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>
              <a:off x="1525" y="0"/>
              <a:ext cx="336" cy="432"/>
            </a:xfrm>
            <a:prstGeom prst="line">
              <a:avLst/>
            </a:prstGeom>
            <a:noFill/>
            <a:ln w="19050" cap="flat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0" name="Rectangle 28"/>
            <p:cNvSpPr>
              <a:spLocks/>
            </p:cNvSpPr>
            <p:nvPr/>
          </p:nvSpPr>
          <p:spPr bwMode="auto">
            <a:xfrm>
              <a:off x="956" y="48"/>
              <a:ext cx="5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  High</a:t>
              </a:r>
            </a:p>
          </p:txBody>
        </p:sp>
        <p:sp>
          <p:nvSpPr>
            <p:cNvPr id="18461" name="Rectangle 29"/>
            <p:cNvSpPr>
              <a:spLocks/>
            </p:cNvSpPr>
            <p:nvPr/>
          </p:nvSpPr>
          <p:spPr bwMode="auto">
            <a:xfrm>
              <a:off x="1676" y="48"/>
              <a:ext cx="55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Low</a:t>
              </a:r>
            </a:p>
          </p:txBody>
        </p:sp>
        <p:grpSp>
          <p:nvGrpSpPr>
            <p:cNvPr id="18466" name="Group 34"/>
            <p:cNvGrpSpPr>
              <a:grpSpLocks/>
            </p:cNvGrpSpPr>
            <p:nvPr/>
          </p:nvGrpSpPr>
          <p:grpSpPr bwMode="auto">
            <a:xfrm>
              <a:off x="2064" y="0"/>
              <a:ext cx="1346" cy="480"/>
              <a:chOff x="0" y="0"/>
              <a:chExt cx="1346" cy="480"/>
            </a:xfrm>
          </p:grpSpPr>
          <p:sp>
            <p:nvSpPr>
              <p:cNvPr id="18462" name="Line 30"/>
              <p:cNvSpPr>
                <a:spLocks noChangeShapeType="1"/>
              </p:cNvSpPr>
              <p:nvPr/>
            </p:nvSpPr>
            <p:spPr bwMode="auto">
              <a:xfrm flipH="1">
                <a:off x="251" y="0"/>
                <a:ext cx="336" cy="48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63" name="Line 31"/>
              <p:cNvSpPr>
                <a:spLocks noChangeShapeType="1"/>
              </p:cNvSpPr>
              <p:nvPr/>
            </p:nvSpPr>
            <p:spPr bwMode="auto">
              <a:xfrm>
                <a:off x="587" y="0"/>
                <a:ext cx="336" cy="432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64" name="Rectangle 32"/>
              <p:cNvSpPr>
                <a:spLocks/>
              </p:cNvSpPr>
              <p:nvPr/>
            </p:nvSpPr>
            <p:spPr bwMode="auto">
              <a:xfrm>
                <a:off x="0" y="96"/>
                <a:ext cx="51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High</a:t>
                </a:r>
              </a:p>
            </p:txBody>
          </p:sp>
          <p:sp>
            <p:nvSpPr>
              <p:cNvPr id="18465" name="Rectangle 33"/>
              <p:cNvSpPr>
                <a:spLocks/>
              </p:cNvSpPr>
              <p:nvPr/>
            </p:nvSpPr>
            <p:spPr bwMode="auto">
              <a:xfrm>
                <a:off x="794" y="48"/>
                <a:ext cx="55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Low</a:t>
                </a:r>
              </a:p>
            </p:txBody>
          </p:sp>
        </p:grpSp>
      </p:grpSp>
      <p:grpSp>
        <p:nvGrpSpPr>
          <p:cNvPr id="18478" name="Group 46"/>
          <p:cNvGrpSpPr>
            <a:grpSpLocks/>
          </p:cNvGrpSpPr>
          <p:nvPr/>
        </p:nvGrpSpPr>
        <p:grpSpPr bwMode="auto">
          <a:xfrm>
            <a:off x="3505200" y="2971800"/>
            <a:ext cx="5041900" cy="838200"/>
            <a:chOff x="0" y="0"/>
            <a:chExt cx="3176" cy="528"/>
          </a:xfrm>
        </p:grpSpPr>
        <p:grpSp>
          <p:nvGrpSpPr>
            <p:cNvPr id="18470" name="Group 38"/>
            <p:cNvGrpSpPr>
              <a:grpSpLocks/>
            </p:cNvGrpSpPr>
            <p:nvPr/>
          </p:nvGrpSpPr>
          <p:grpSpPr bwMode="auto">
            <a:xfrm rot="479999">
              <a:off x="94" y="33"/>
              <a:ext cx="276" cy="416"/>
              <a:chOff x="0" y="0"/>
              <a:chExt cx="276" cy="416"/>
            </a:xfrm>
          </p:grpSpPr>
          <p:sp>
            <p:nvSpPr>
              <p:cNvPr id="18468" name="Rectangle 36"/>
              <p:cNvSpPr>
                <a:spLocks/>
              </p:cNvSpPr>
              <p:nvPr/>
            </p:nvSpPr>
            <p:spPr bwMode="auto">
              <a:xfrm>
                <a:off x="0" y="18"/>
                <a:ext cx="276" cy="379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69" name="Rectangle 37"/>
              <p:cNvSpPr>
                <a:spLocks/>
              </p:cNvSpPr>
              <p:nvPr/>
            </p:nvSpPr>
            <p:spPr bwMode="auto">
              <a:xfrm>
                <a:off x="0" y="0"/>
                <a:ext cx="27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000">
                    <a:solidFill>
                      <a:schemeClr val="tx1"/>
                    </a:solidFill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18471" name="Rectangle 39"/>
            <p:cNvSpPr>
              <a:spLocks/>
            </p:cNvSpPr>
            <p:nvPr/>
          </p:nvSpPr>
          <p:spPr bwMode="auto">
            <a:xfrm>
              <a:off x="336" y="153"/>
              <a:ext cx="68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, Low</a:t>
              </a:r>
            </a:p>
          </p:txBody>
        </p:sp>
        <p:sp>
          <p:nvSpPr>
            <p:cNvPr id="18472" name="Rectangle 40"/>
            <p:cNvSpPr>
              <a:spLocks/>
            </p:cNvSpPr>
            <p:nvPr/>
          </p:nvSpPr>
          <p:spPr bwMode="auto">
            <a:xfrm>
              <a:off x="2640" y="144"/>
              <a:ext cx="5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, High</a:t>
              </a:r>
            </a:p>
          </p:txBody>
        </p:sp>
        <p:grpSp>
          <p:nvGrpSpPr>
            <p:cNvPr id="18475" name="Group 43"/>
            <p:cNvGrpSpPr>
              <a:grpSpLocks/>
            </p:cNvGrpSpPr>
            <p:nvPr/>
          </p:nvGrpSpPr>
          <p:grpSpPr bwMode="auto">
            <a:xfrm rot="479999">
              <a:off x="2362" y="28"/>
              <a:ext cx="276" cy="416"/>
              <a:chOff x="0" y="0"/>
              <a:chExt cx="276" cy="416"/>
            </a:xfrm>
          </p:grpSpPr>
          <p:sp>
            <p:nvSpPr>
              <p:cNvPr id="18473" name="Rectangle 41"/>
              <p:cNvSpPr>
                <a:spLocks/>
              </p:cNvSpPr>
              <p:nvPr/>
            </p:nvSpPr>
            <p:spPr bwMode="auto">
              <a:xfrm>
                <a:off x="0" y="18"/>
                <a:ext cx="276" cy="379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74" name="Rectangle 42"/>
              <p:cNvSpPr>
                <a:spLocks/>
              </p:cNvSpPr>
              <p:nvPr/>
            </p:nvSpPr>
            <p:spPr bwMode="auto">
              <a:xfrm>
                <a:off x="0" y="0"/>
                <a:ext cx="27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000">
                    <a:solidFill>
                      <a:schemeClr val="tx1"/>
                    </a:solidFill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18476" name="Rectangle 44"/>
            <p:cNvSpPr>
              <a:spLocks/>
            </p:cNvSpPr>
            <p:nvPr/>
          </p:nvSpPr>
          <p:spPr bwMode="auto">
            <a:xfrm>
              <a:off x="0" y="0"/>
              <a:ext cx="912" cy="528"/>
            </a:xfrm>
            <a:prstGeom prst="rect">
              <a:avLst/>
            </a:prstGeom>
            <a:noFill/>
            <a:ln w="19050" cap="flat">
              <a:solidFill>
                <a:srgbClr val="80808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77" name="Rectangle 45"/>
            <p:cNvSpPr>
              <a:spLocks/>
            </p:cNvSpPr>
            <p:nvPr/>
          </p:nvSpPr>
          <p:spPr bwMode="auto">
            <a:xfrm>
              <a:off x="2256" y="0"/>
              <a:ext cx="912" cy="528"/>
            </a:xfrm>
            <a:prstGeom prst="rect">
              <a:avLst/>
            </a:prstGeom>
            <a:noFill/>
            <a:ln w="19050" cap="flat">
              <a:solidFill>
                <a:srgbClr val="80808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8493" name="Group 61"/>
          <p:cNvGrpSpPr>
            <a:grpSpLocks/>
          </p:cNvGrpSpPr>
          <p:nvPr/>
        </p:nvGrpSpPr>
        <p:grpSpPr bwMode="auto">
          <a:xfrm>
            <a:off x="1447800" y="3810000"/>
            <a:ext cx="7391400" cy="1143000"/>
            <a:chOff x="0" y="0"/>
            <a:chExt cx="4656" cy="720"/>
          </a:xfrm>
        </p:grpSpPr>
        <p:grpSp>
          <p:nvGrpSpPr>
            <p:cNvPr id="18483" name="Group 51"/>
            <p:cNvGrpSpPr>
              <a:grpSpLocks/>
            </p:cNvGrpSpPr>
            <p:nvPr/>
          </p:nvGrpSpPr>
          <p:grpSpPr bwMode="auto">
            <a:xfrm>
              <a:off x="0" y="0"/>
              <a:ext cx="2976" cy="720"/>
              <a:chOff x="0" y="0"/>
              <a:chExt cx="2976" cy="720"/>
            </a:xfrm>
          </p:grpSpPr>
          <p:sp>
            <p:nvSpPr>
              <p:cNvPr id="18479" name="Line 4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457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80" name="Line 48"/>
              <p:cNvSpPr>
                <a:spLocks noChangeShapeType="1"/>
              </p:cNvSpPr>
              <p:nvPr/>
            </p:nvSpPr>
            <p:spPr bwMode="auto">
              <a:xfrm>
                <a:off x="1457" y="0"/>
                <a:ext cx="1519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81" name="Line 49"/>
              <p:cNvSpPr>
                <a:spLocks noChangeShapeType="1"/>
              </p:cNvSpPr>
              <p:nvPr/>
            </p:nvSpPr>
            <p:spPr bwMode="auto">
              <a:xfrm flipH="1">
                <a:off x="911" y="0"/>
                <a:ext cx="546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82" name="Line 50"/>
              <p:cNvSpPr>
                <a:spLocks noChangeShapeType="1"/>
              </p:cNvSpPr>
              <p:nvPr/>
            </p:nvSpPr>
            <p:spPr bwMode="auto">
              <a:xfrm>
                <a:off x="1457" y="0"/>
                <a:ext cx="527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8484" name="Rectangle 52"/>
            <p:cNvSpPr>
              <a:spLocks/>
            </p:cNvSpPr>
            <p:nvPr/>
          </p:nvSpPr>
          <p:spPr bwMode="auto">
            <a:xfrm>
              <a:off x="192" y="288"/>
              <a:ext cx="63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T = 0.5, R = 2</a:t>
              </a:r>
            </a:p>
          </p:txBody>
        </p:sp>
        <p:sp>
          <p:nvSpPr>
            <p:cNvPr id="18485" name="Rectangle 53"/>
            <p:cNvSpPr>
              <a:spLocks/>
            </p:cNvSpPr>
            <p:nvPr/>
          </p:nvSpPr>
          <p:spPr bwMode="auto">
            <a:xfrm>
              <a:off x="864" y="268"/>
              <a:ext cx="7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T = 0.25, R = 3</a:t>
              </a:r>
            </a:p>
          </p:txBody>
        </p:sp>
        <p:sp>
          <p:nvSpPr>
            <p:cNvPr id="18486" name="Rectangle 54"/>
            <p:cNvSpPr>
              <a:spLocks/>
            </p:cNvSpPr>
            <p:nvPr/>
          </p:nvSpPr>
          <p:spPr bwMode="auto">
            <a:xfrm>
              <a:off x="1680" y="268"/>
              <a:ext cx="58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T = 0, R = 4</a:t>
              </a:r>
            </a:p>
          </p:txBody>
        </p:sp>
        <p:sp>
          <p:nvSpPr>
            <p:cNvPr id="18487" name="Rectangle 55"/>
            <p:cNvSpPr>
              <a:spLocks/>
            </p:cNvSpPr>
            <p:nvPr/>
          </p:nvSpPr>
          <p:spPr bwMode="auto">
            <a:xfrm>
              <a:off x="2304" y="268"/>
              <a:ext cx="7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T = 0.25, R = 0</a:t>
              </a:r>
            </a:p>
          </p:txBody>
        </p:sp>
        <p:grpSp>
          <p:nvGrpSpPr>
            <p:cNvPr id="18492" name="Group 60"/>
            <p:cNvGrpSpPr>
              <a:grpSpLocks/>
            </p:cNvGrpSpPr>
            <p:nvPr/>
          </p:nvGrpSpPr>
          <p:grpSpPr bwMode="auto">
            <a:xfrm>
              <a:off x="3456" y="0"/>
              <a:ext cx="1200" cy="720"/>
              <a:chOff x="0" y="0"/>
              <a:chExt cx="1200" cy="720"/>
            </a:xfrm>
          </p:grpSpPr>
          <p:sp>
            <p:nvSpPr>
              <p:cNvPr id="18488" name="Line 5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587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89" name="Line 57"/>
              <p:cNvSpPr>
                <a:spLocks noChangeShapeType="1"/>
              </p:cNvSpPr>
              <p:nvPr/>
            </p:nvSpPr>
            <p:spPr bwMode="auto">
              <a:xfrm>
                <a:off x="587" y="0"/>
                <a:ext cx="613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90" name="Line 58"/>
              <p:cNvSpPr>
                <a:spLocks noChangeShapeType="1"/>
              </p:cNvSpPr>
              <p:nvPr/>
            </p:nvSpPr>
            <p:spPr bwMode="auto">
              <a:xfrm flipH="1">
                <a:off x="367" y="0"/>
                <a:ext cx="220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/>
            </p:nvSpPr>
            <p:spPr bwMode="auto">
              <a:xfrm>
                <a:off x="587" y="0"/>
                <a:ext cx="213" cy="720"/>
              </a:xfrm>
              <a:prstGeom prst="line">
                <a:avLst/>
              </a:prstGeom>
              <a:noFill/>
              <a:ln w="1905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0454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ln/>
        </p:spPr>
        <p:txBody>
          <a:bodyPr rIns="132080"/>
          <a:lstStyle/>
          <a:p>
            <a:r>
              <a:rPr lang="en-US"/>
              <a:t>MDP Search Trees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  <a:ln/>
        </p:spPr>
        <p:txBody>
          <a:bodyPr rIns="132080"/>
          <a:lstStyle/>
          <a:p>
            <a:r>
              <a:rPr lang="en-US" sz="2400"/>
              <a:t>Each MDP state gives an expectimax-like search tree</a:t>
            </a:r>
          </a:p>
        </p:txBody>
      </p:sp>
      <p:sp>
        <p:nvSpPr>
          <p:cNvPr id="19460" name="AutoShape 4"/>
          <p:cNvSpPr>
            <a:spLocks/>
          </p:cNvSpPr>
          <p:nvPr/>
        </p:nvSpPr>
        <p:spPr bwMode="auto">
          <a:xfrm>
            <a:off x="3849688" y="2362200"/>
            <a:ext cx="528637" cy="485775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3697288" y="5349875"/>
            <a:ext cx="528637" cy="485775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2286000" y="2743200"/>
            <a:ext cx="3733800" cy="1066800"/>
            <a:chOff x="0" y="0"/>
            <a:chExt cx="2352" cy="672"/>
          </a:xfrm>
        </p:grpSpPr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flipH="1">
              <a:off x="0" y="0"/>
              <a:ext cx="1152" cy="672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1152" y="0"/>
              <a:ext cx="1200" cy="576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H="1">
              <a:off x="720" y="0"/>
              <a:ext cx="432" cy="672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1152" y="0"/>
              <a:ext cx="432" cy="576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67" name="Oval 11"/>
          <p:cNvSpPr>
            <a:spLocks/>
          </p:cNvSpPr>
          <p:nvPr/>
        </p:nvSpPr>
        <p:spPr bwMode="auto">
          <a:xfrm>
            <a:off x="3276600" y="3810000"/>
            <a:ext cx="381000" cy="381000"/>
          </a:xfrm>
          <a:prstGeom prst="ellipse">
            <a:avLst/>
          </a:prstGeom>
          <a:solidFill>
            <a:srgbClr val="3333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1905000" y="4191000"/>
            <a:ext cx="3124200" cy="1143000"/>
            <a:chOff x="0" y="0"/>
            <a:chExt cx="1968" cy="720"/>
          </a:xfrm>
        </p:grpSpPr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H="1">
              <a:off x="0" y="0"/>
              <a:ext cx="964" cy="72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964" y="0"/>
              <a:ext cx="1004" cy="72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flipH="1">
              <a:off x="602" y="0"/>
              <a:ext cx="362" cy="720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964" y="0"/>
              <a:ext cx="348" cy="72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73" name="Rectangle 17"/>
          <p:cNvSpPr>
            <a:spLocks/>
          </p:cNvSpPr>
          <p:nvPr/>
        </p:nvSpPr>
        <p:spPr bwMode="auto">
          <a:xfrm>
            <a:off x="3810000" y="3062288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a</a:t>
            </a:r>
          </a:p>
        </p:txBody>
      </p:sp>
      <p:sp>
        <p:nvSpPr>
          <p:cNvPr id="19474" name="Rectangle 18"/>
          <p:cNvSpPr>
            <a:spLocks/>
          </p:cNvSpPr>
          <p:nvPr/>
        </p:nvSpPr>
        <p:spPr bwMode="auto">
          <a:xfrm>
            <a:off x="4343400" y="23622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cs typeface="Arial" charset="0"/>
              </a:rPr>
              <a:t>s</a:t>
            </a:r>
          </a:p>
        </p:txBody>
      </p:sp>
      <p:sp>
        <p:nvSpPr>
          <p:cNvPr id="19475" name="Rectangle 19"/>
          <p:cNvSpPr>
            <a:spLocks/>
          </p:cNvSpPr>
          <p:nvPr/>
        </p:nvSpPr>
        <p:spPr bwMode="auto">
          <a:xfrm>
            <a:off x="4191000" y="53340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r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cs typeface="Arial" charset="0"/>
              </a:rPr>
              <a:t>s’</a:t>
            </a:r>
          </a:p>
        </p:txBody>
      </p:sp>
      <p:sp>
        <p:nvSpPr>
          <p:cNvPr id="19476" name="Rectangle 20"/>
          <p:cNvSpPr>
            <a:spLocks/>
          </p:cNvSpPr>
          <p:nvPr/>
        </p:nvSpPr>
        <p:spPr bwMode="auto">
          <a:xfrm>
            <a:off x="3657600" y="3810000"/>
            <a:ext cx="774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3333FF"/>
                </a:solidFill>
                <a:cs typeface="Arial" charset="0"/>
              </a:rPr>
              <a:t>s, a</a:t>
            </a:r>
          </a:p>
        </p:txBody>
      </p:sp>
      <p:grpSp>
        <p:nvGrpSpPr>
          <p:cNvPr id="19481" name="Group 25"/>
          <p:cNvGrpSpPr>
            <a:grpSpLocks/>
          </p:cNvGrpSpPr>
          <p:nvPr/>
        </p:nvGrpSpPr>
        <p:grpSpPr bwMode="auto">
          <a:xfrm>
            <a:off x="2133600" y="5715000"/>
            <a:ext cx="3733800" cy="533400"/>
            <a:chOff x="0" y="0"/>
            <a:chExt cx="2352" cy="336"/>
          </a:xfrm>
        </p:grpSpPr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flipH="1">
              <a:off x="0" y="0"/>
              <a:ext cx="1152" cy="336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1152" y="0"/>
              <a:ext cx="1200" cy="28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flipH="1">
              <a:off x="720" y="0"/>
              <a:ext cx="432" cy="336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1152" y="0"/>
              <a:ext cx="432" cy="28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82" name="Freeform 26"/>
          <p:cNvSpPr>
            <a:spLocks/>
          </p:cNvSpPr>
          <p:nvPr/>
        </p:nvSpPr>
        <p:spPr bwMode="auto">
          <a:xfrm>
            <a:off x="3886200" y="4416425"/>
            <a:ext cx="2133600" cy="384175"/>
          </a:xfrm>
          <a:custGeom>
            <a:avLst/>
            <a:gdLst>
              <a:gd name="T0" fmla="*/ 0 w 21600"/>
              <a:gd name="T1" fmla="+- 0 21600 1177"/>
              <a:gd name="T2" fmla="*/ 21600 h 20423"/>
              <a:gd name="T3" fmla="*/ 7634 w 21600"/>
              <a:gd name="T4" fmla="+- 0 3388 1177"/>
              <a:gd name="T5" fmla="*/ 3388 h 20423"/>
              <a:gd name="T6" fmla="*/ 21600 w 21600"/>
              <a:gd name="T7" fmla="+- 0 1271 1177"/>
              <a:gd name="T8" fmla="*/ 1271 h 2042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</a:cxnLst>
            <a:rect l="0" t="0" r="r" b="b"/>
            <a:pathLst>
              <a:path w="21600" h="20423">
                <a:moveTo>
                  <a:pt x="0" y="20423"/>
                </a:moveTo>
                <a:cubicBezTo>
                  <a:pt x="1270" y="17374"/>
                  <a:pt x="4034" y="5599"/>
                  <a:pt x="7634" y="2211"/>
                </a:cubicBezTo>
                <a:cubicBezTo>
                  <a:pt x="11234" y="-1177"/>
                  <a:pt x="19270" y="432"/>
                  <a:pt x="21600" y="94"/>
                </a:cubicBezTo>
              </a:path>
            </a:pathLst>
          </a:custGeom>
          <a:noFill/>
          <a:ln w="50800" cap="flat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3" name="Rectangle 27"/>
          <p:cNvSpPr>
            <a:spLocks/>
          </p:cNvSpPr>
          <p:nvPr/>
        </p:nvSpPr>
        <p:spPr bwMode="auto">
          <a:xfrm>
            <a:off x="6172200" y="4191000"/>
            <a:ext cx="2832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008000"/>
                </a:solidFill>
                <a:cs typeface="Arial" charset="0"/>
              </a:rPr>
              <a:t>(s,a,s’) called a </a:t>
            </a:r>
            <a:r>
              <a:rPr lang="en-US">
                <a:solidFill>
                  <a:srgbClr val="008000"/>
                </a:solidFill>
                <a:latin typeface="Arial Italic" charset="0"/>
                <a:cs typeface="Arial Italic" charset="0"/>
                <a:sym typeface="Arial Italic" charset="0"/>
              </a:rPr>
              <a:t>transition</a:t>
            </a:r>
          </a:p>
          <a:p>
            <a:pPr marL="39688">
              <a:spcBef>
                <a:spcPts val="1050"/>
              </a:spcBef>
            </a:pPr>
            <a:r>
              <a:rPr lang="en-US">
                <a:solidFill>
                  <a:srgbClr val="008000"/>
                </a:solidFill>
                <a:cs typeface="Arial" charset="0"/>
              </a:rPr>
              <a:t>T(s,a,s’) = P(s’|s,a)</a:t>
            </a:r>
          </a:p>
          <a:p>
            <a:pPr marL="39688">
              <a:spcBef>
                <a:spcPts val="1050"/>
              </a:spcBef>
            </a:pPr>
            <a:r>
              <a:rPr lang="en-US">
                <a:solidFill>
                  <a:srgbClr val="008000"/>
                </a:solidFill>
                <a:cs typeface="Arial" charset="0"/>
              </a:rPr>
              <a:t>R(s,a,s’)</a:t>
            </a:r>
          </a:p>
        </p:txBody>
      </p:sp>
      <p:sp>
        <p:nvSpPr>
          <p:cNvPr id="19484" name="Rectangle 28"/>
          <p:cNvSpPr>
            <a:spLocks/>
          </p:cNvSpPr>
          <p:nvPr/>
        </p:nvSpPr>
        <p:spPr bwMode="auto">
          <a:xfrm>
            <a:off x="2895600" y="4648200"/>
            <a:ext cx="1079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s,a,s’</a:t>
            </a:r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4732338" y="2514600"/>
            <a:ext cx="2201862" cy="60325"/>
          </a:xfrm>
          <a:custGeom>
            <a:avLst/>
            <a:gdLst>
              <a:gd name="T0" fmla="*/ 0 w 21600"/>
              <a:gd name="T1" fmla="*/ 21600 h 21600"/>
              <a:gd name="T2" fmla="*/ 8067 w 21600"/>
              <a:gd name="T3" fmla="*/ 142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39" y="20463"/>
                  <a:pt x="4470" y="17621"/>
                  <a:pt x="8067" y="14211"/>
                </a:cubicBezTo>
                <a:cubicBezTo>
                  <a:pt x="11664" y="10800"/>
                  <a:pt x="19342" y="2274"/>
                  <a:pt x="21600" y="0"/>
                </a:cubicBezTo>
              </a:path>
            </a:pathLst>
          </a:custGeom>
          <a:noFill/>
          <a:ln w="50800" cap="flat">
            <a:solidFill>
              <a:srgbClr val="CC00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6" name="Rectangle 30"/>
          <p:cNvSpPr>
            <a:spLocks/>
          </p:cNvSpPr>
          <p:nvPr/>
        </p:nvSpPr>
        <p:spPr bwMode="auto">
          <a:xfrm>
            <a:off x="7010400" y="2286000"/>
            <a:ext cx="1384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cs typeface="Arial" charset="0"/>
              </a:rPr>
              <a:t>s is a </a:t>
            </a:r>
            <a:r>
              <a:rPr lang="en-US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state</a:t>
            </a:r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 flipH="1">
            <a:off x="1447800" y="3962400"/>
            <a:ext cx="1676400" cy="76200"/>
          </a:xfrm>
          <a:custGeom>
            <a:avLst/>
            <a:gdLst>
              <a:gd name="T0" fmla="*/ 0 w 21600"/>
              <a:gd name="T1" fmla="*/ 21600 h 21600"/>
              <a:gd name="T2" fmla="*/ 8067 w 21600"/>
              <a:gd name="T3" fmla="*/ 142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39" y="20463"/>
                  <a:pt x="4470" y="17621"/>
                  <a:pt x="8067" y="14211"/>
                </a:cubicBezTo>
                <a:cubicBezTo>
                  <a:pt x="11664" y="10800"/>
                  <a:pt x="19342" y="2274"/>
                  <a:pt x="21600" y="0"/>
                </a:cubicBezTo>
              </a:path>
            </a:pathLst>
          </a:custGeom>
          <a:noFill/>
          <a:ln w="50800" cap="flat">
            <a:solidFill>
              <a:srgbClr val="3333F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8" name="Rectangle 32"/>
          <p:cNvSpPr>
            <a:spLocks/>
          </p:cNvSpPr>
          <p:nvPr/>
        </p:nvSpPr>
        <p:spPr bwMode="auto">
          <a:xfrm>
            <a:off x="152400" y="3657600"/>
            <a:ext cx="1384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3333FF"/>
                </a:solidFill>
                <a:cs typeface="Arial" charset="0"/>
              </a:rPr>
              <a:t>(s, a) is a </a:t>
            </a:r>
            <a:r>
              <a:rPr lang="en-US">
                <a:solidFill>
                  <a:srgbClr val="3333FF"/>
                </a:solidFill>
                <a:latin typeface="Arial Italic" charset="0"/>
                <a:cs typeface="Arial Italic" charset="0"/>
                <a:sym typeface="Arial Italic" charset="0"/>
              </a:rPr>
              <a:t>q-state</a:t>
            </a:r>
          </a:p>
        </p:txBody>
      </p:sp>
    </p:spTree>
    <p:extLst>
      <p:ext uri="{BB962C8B-B14F-4D97-AF65-F5344CB8AC3E}">
        <p14:creationId xmlns:p14="http://schemas.microsoft.com/office/powerpoint/2010/main" xmlns="" val="102988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Grid World</a:t>
            </a:r>
          </a:p>
        </p:txBody>
      </p:sp>
      <p:pic>
        <p:nvPicPr>
          <p:cNvPr id="1126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7988"/>
            <a:ext cx="3784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4850" y="4954588"/>
            <a:ext cx="203835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/>
          </p:cNvSpPr>
          <p:nvPr/>
        </p:nvSpPr>
        <p:spPr bwMode="auto">
          <a:xfrm>
            <a:off x="0" y="1493838"/>
            <a:ext cx="4889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Walls </a:t>
            </a:r>
            <a:r>
              <a:rPr lang="en-US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block the agent’s path</a:t>
            </a:r>
          </a:p>
          <a:p>
            <a:pPr marL="382588" indent="-342900">
              <a:spcBef>
                <a:spcPts val="4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Agent’s </a:t>
            </a:r>
            <a:r>
              <a:rPr lang="en-US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actions </a:t>
            </a:r>
            <a:r>
              <a:rPr lang="en-US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may go astray:</a:t>
            </a:r>
            <a:endParaRPr lang="en-US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  <a:p>
            <a:pPr marL="839788" lvl="1" indent="-342900">
              <a:spcBef>
                <a:spcPts val="413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80% of the time,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North action takes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agent North </a:t>
            </a:r>
            <a:b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(assuming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wall)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39788" lvl="1" indent="-342900">
              <a:spcBef>
                <a:spcPts val="413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10%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 actually go West</a:t>
            </a:r>
          </a:p>
          <a:p>
            <a:pPr marL="839788" lvl="1" indent="-342900">
              <a:spcBef>
                <a:spcPts val="413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10% - actually go East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39788" lvl="1" indent="-342900">
              <a:spcBef>
                <a:spcPts val="413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 there is a wall in the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chosen direction,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agent stays put</a:t>
            </a:r>
          </a:p>
          <a:p>
            <a:pPr marL="382588" indent="-342900">
              <a:spcBef>
                <a:spcPts val="4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Small “living” reward each step</a:t>
            </a:r>
          </a:p>
          <a:p>
            <a:pPr marL="382588" indent="-342900">
              <a:spcBef>
                <a:spcPts val="4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Big rewards come at the end</a:t>
            </a:r>
          </a:p>
          <a:p>
            <a:pPr marL="382588" indent="-342900">
              <a:spcBef>
                <a:spcPts val="4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Goal: maximize sum of rewards</a:t>
            </a:r>
          </a:p>
        </p:txBody>
      </p:sp>
    </p:spTree>
    <p:extLst>
      <p:ext uri="{BB962C8B-B14F-4D97-AF65-F5344CB8AC3E}">
        <p14:creationId xmlns:p14="http://schemas.microsoft.com/office/powerpoint/2010/main" xmlns="" val="251976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428750"/>
          </a:xfrm>
          <a:ln/>
        </p:spPr>
        <p:txBody>
          <a:bodyPr rIns="132080"/>
          <a:lstStyle/>
          <a:p>
            <a:r>
              <a:rPr lang="en-US"/>
              <a:t>Utilities of Sequences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229600" cy="25781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/>
              <a:t>In order to formalize optimality of a policy, need to understand utilities of sequences of rewards</a:t>
            </a:r>
          </a:p>
          <a:p>
            <a:pPr>
              <a:lnSpc>
                <a:spcPct val="90000"/>
              </a:lnSpc>
            </a:pPr>
            <a:r>
              <a:rPr lang="en-US" sz="2400"/>
              <a:t>Typically consider </a:t>
            </a:r>
            <a:r>
              <a:rPr lang="en-US" sz="2400">
                <a:solidFill>
                  <a:srgbClr val="CC0000"/>
                </a:solidFill>
              </a:rPr>
              <a:t>stationary preferences</a:t>
            </a:r>
            <a:r>
              <a:rPr lang="en-US" sz="2400"/>
              <a:t>:</a:t>
            </a:r>
          </a:p>
        </p:txBody>
      </p:sp>
      <p:pic>
        <p:nvPicPr>
          <p:cNvPr id="2048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419258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495300" y="4343400"/>
            <a:ext cx="7459663" cy="2057400"/>
            <a:chOff x="0" y="0"/>
            <a:chExt cx="4699" cy="1296"/>
          </a:xfrm>
        </p:grpSpPr>
        <p:pic>
          <p:nvPicPr>
            <p:cNvPr id="20485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519"/>
              <a:ext cx="304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" y="1104"/>
              <a:ext cx="312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Rectangle 7"/>
            <p:cNvSpPr>
              <a:spLocks/>
            </p:cNvSpPr>
            <p:nvPr/>
          </p:nvSpPr>
          <p:spPr bwMode="auto">
            <a:xfrm>
              <a:off x="0" y="0"/>
              <a:ext cx="4699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82588" indent="-342900">
                <a:lnSpc>
                  <a:spcPct val="90000"/>
                </a:lnSpc>
                <a:spcBef>
                  <a:spcPts val="738"/>
                </a:spcBef>
                <a:buClr>
                  <a:srgbClr val="333399"/>
                </a:buClr>
                <a:buSzPct val="100000"/>
                <a:buFont typeface="Wingdings" pitchFamily="2" charset="2"/>
                <a:buChar char="§"/>
              </a:pPr>
              <a:r>
                <a:rPr lang="en-US" sz="2400">
                  <a:solidFill>
                    <a:srgbClr val="333399"/>
                  </a:solidFill>
                  <a:cs typeface="Arial" charset="0"/>
                </a:rPr>
                <a:t>Theorem: only two ways to define stationary utilities</a:t>
              </a:r>
            </a:p>
            <a:p>
              <a:pPr marL="782638" lvl="1" indent="-285750">
                <a:lnSpc>
                  <a:spcPct val="9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Additive utility:</a:t>
              </a:r>
            </a:p>
            <a:p>
              <a:pPr marL="782638" lvl="1" indent="-285750">
                <a:lnSpc>
                  <a:spcPct val="9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endParaRPr lang="en-US" sz="2000">
                <a:solidFill>
                  <a:schemeClr val="tx1"/>
                </a:solidFill>
                <a:cs typeface="Arial" charset="0"/>
              </a:endParaRPr>
            </a:p>
            <a:p>
              <a:pPr marL="782638" lvl="1" indent="-285750">
                <a:lnSpc>
                  <a:spcPct val="9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endParaRPr lang="en-US" sz="2000">
                <a:solidFill>
                  <a:schemeClr val="tx1"/>
                </a:solidFill>
                <a:cs typeface="Arial" charset="0"/>
              </a:endParaRPr>
            </a:p>
            <a:p>
              <a:pPr marL="782638" lvl="1" indent="-285750">
                <a:lnSpc>
                  <a:spcPct val="9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Discounted utility: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6101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Infinite Utilities?!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257800"/>
          </a:xfrm>
          <a:ln/>
        </p:spPr>
        <p:txBody>
          <a:bodyPr rIns="132080"/>
          <a:lstStyle/>
          <a:p>
            <a:r>
              <a:rPr lang="en-US" sz="2400"/>
              <a:t>Problem: infinite state sequences have infinite rewards</a:t>
            </a:r>
          </a:p>
          <a:p>
            <a:pPr>
              <a:spcBef>
                <a:spcPts val="3000"/>
              </a:spcBef>
            </a:pPr>
            <a:r>
              <a:rPr lang="en-US" sz="2400"/>
              <a:t>Solutions:</a:t>
            </a:r>
          </a:p>
          <a:p>
            <a:pPr marL="782638" lvl="1"/>
            <a:r>
              <a:rPr lang="en-US" sz="2000"/>
              <a:t>Finite horizon:</a:t>
            </a:r>
          </a:p>
          <a:p>
            <a:pPr marL="1182688" lvl="2"/>
            <a:r>
              <a:rPr lang="en-US" sz="1800"/>
              <a:t>Terminate episodes after a fixed T steps (e.g. life)</a:t>
            </a:r>
          </a:p>
          <a:p>
            <a:pPr marL="1182688" lvl="2"/>
            <a:r>
              <a:rPr lang="en-US" sz="1800"/>
              <a:t>Gives nonstationary policies (</a:t>
            </a:r>
            <a:r>
              <a:rPr lang="en-US" sz="180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π</a:t>
            </a:r>
            <a:r>
              <a:rPr lang="en-US" sz="1800"/>
              <a:t> depends on time left)</a:t>
            </a:r>
          </a:p>
          <a:p>
            <a:pPr marL="782638" lvl="1"/>
            <a:r>
              <a:rPr lang="en-US" sz="2000"/>
              <a:t>Absorbing state: guarantee that for every policy, a terminal state will eventually be reached (like “done” for High-Low)</a:t>
            </a:r>
          </a:p>
          <a:p>
            <a:pPr marL="782638" lvl="1"/>
            <a:r>
              <a:rPr lang="en-US" sz="2000"/>
              <a:t>Discounting: for 0 &lt; </a:t>
            </a:r>
            <a:r>
              <a:rPr lang="en-US" sz="200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γ</a:t>
            </a:r>
            <a:r>
              <a:rPr lang="en-US" sz="2000"/>
              <a:t> &lt; 1</a:t>
            </a:r>
          </a:p>
          <a:p>
            <a:pPr marL="1182688" lvl="2">
              <a:spcBef>
                <a:spcPts val="10200"/>
              </a:spcBef>
            </a:pPr>
            <a:r>
              <a:rPr lang="en-US" sz="1800"/>
              <a:t>Smaller </a:t>
            </a:r>
            <a:r>
              <a:rPr lang="en-US" sz="180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γ</a:t>
            </a:r>
            <a:r>
              <a:rPr lang="en-US" sz="1800"/>
              <a:t> means smaller “horizon” – shorter term focus</a:t>
            </a:r>
          </a:p>
        </p:txBody>
      </p:sp>
      <p:pic>
        <p:nvPicPr>
          <p:cNvPr id="2150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016500"/>
            <a:ext cx="5222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95500"/>
            <a:ext cx="16525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409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6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7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8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utoUpdateAnimBg="0" advAuto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Discounting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2374900"/>
            <a:ext cx="3962400" cy="3886200"/>
          </a:xfrm>
          <a:ln/>
        </p:spPr>
        <p:txBody>
          <a:bodyPr rIns="132080"/>
          <a:lstStyle/>
          <a:p>
            <a:r>
              <a:rPr lang="en-US" sz="3000"/>
              <a:t>Typically discount rewards by </a:t>
            </a:r>
            <a:r>
              <a:rPr lang="en-US" sz="300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γ</a:t>
            </a:r>
            <a:r>
              <a:rPr lang="en-US" sz="3000"/>
              <a:t> &lt; 1 each time step</a:t>
            </a:r>
          </a:p>
          <a:p>
            <a:pPr marL="782638" lvl="1"/>
            <a:r>
              <a:rPr lang="en-US" sz="2600"/>
              <a:t>Sooner rewards have higher utility than later rewards</a:t>
            </a:r>
          </a:p>
          <a:p>
            <a:pPr marL="782638" lvl="1"/>
            <a:r>
              <a:rPr lang="en-US" sz="2600"/>
              <a:t>Also helps the algorithms converge</a:t>
            </a:r>
          </a:p>
        </p:txBody>
      </p:sp>
      <p:grpSp>
        <p:nvGrpSpPr>
          <p:cNvPr id="22574" name="Group 46"/>
          <p:cNvGrpSpPr>
            <a:grpSpLocks/>
          </p:cNvGrpSpPr>
          <p:nvPr/>
        </p:nvGrpSpPr>
        <p:grpSpPr bwMode="auto">
          <a:xfrm>
            <a:off x="6321425" y="1651000"/>
            <a:ext cx="2135188" cy="4697413"/>
            <a:chOff x="0" y="0"/>
            <a:chExt cx="1344" cy="2958"/>
          </a:xfrm>
        </p:grpSpPr>
        <p:grpSp>
          <p:nvGrpSpPr>
            <p:cNvPr id="22545" name="Group 17"/>
            <p:cNvGrpSpPr>
              <a:grpSpLocks/>
            </p:cNvGrpSpPr>
            <p:nvPr/>
          </p:nvGrpSpPr>
          <p:grpSpPr bwMode="auto">
            <a:xfrm>
              <a:off x="0" y="0"/>
              <a:ext cx="1291" cy="1089"/>
              <a:chOff x="0" y="0"/>
              <a:chExt cx="1291" cy="1089"/>
            </a:xfrm>
          </p:grpSpPr>
          <p:sp>
            <p:nvSpPr>
              <p:cNvPr id="22532" name="AutoShape 4"/>
              <p:cNvSpPr>
                <a:spLocks/>
              </p:cNvSpPr>
              <p:nvPr/>
            </p:nvSpPr>
            <p:spPr bwMode="auto">
              <a:xfrm>
                <a:off x="610" y="0"/>
                <a:ext cx="165" cy="15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119" y="119"/>
                <a:ext cx="1172" cy="335"/>
                <a:chOff x="0" y="0"/>
                <a:chExt cx="1171" cy="334"/>
              </a:xfrm>
            </p:grpSpPr>
            <p:sp>
              <p:nvSpPr>
                <p:cNvPr id="2253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3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4" name="Line 6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598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58" y="0"/>
                  <a:ext cx="215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6" name="Line 8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215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2538" name="Oval 10"/>
              <p:cNvSpPr>
                <a:spLocks/>
              </p:cNvSpPr>
              <p:nvPr/>
            </p:nvSpPr>
            <p:spPr bwMode="auto">
              <a:xfrm>
                <a:off x="430" y="454"/>
                <a:ext cx="119" cy="120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43" name="Group 15"/>
              <p:cNvGrpSpPr>
                <a:grpSpLocks/>
              </p:cNvGrpSpPr>
              <p:nvPr/>
            </p:nvGrpSpPr>
            <p:grpSpPr bwMode="auto">
              <a:xfrm>
                <a:off x="0" y="574"/>
                <a:ext cx="980" cy="358"/>
                <a:chOff x="0" y="0"/>
                <a:chExt cx="980" cy="358"/>
              </a:xfrm>
            </p:grpSpPr>
            <p:sp>
              <p:nvSpPr>
                <p:cNvPr id="2253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0" name="Line 12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50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00" y="0"/>
                  <a:ext cx="180" cy="358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2" name="Line 14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173" cy="358"/>
                </a:xfrm>
                <a:prstGeom prst="line">
                  <a:avLst/>
                </a:prstGeom>
                <a:noFill/>
                <a:ln w="28575" cap="flat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2544" name="AutoShape 16"/>
              <p:cNvSpPr>
                <a:spLocks/>
              </p:cNvSpPr>
              <p:nvPr/>
            </p:nvSpPr>
            <p:spPr bwMode="auto">
              <a:xfrm>
                <a:off x="562" y="937"/>
                <a:ext cx="165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2559" name="Group 31"/>
            <p:cNvGrpSpPr>
              <a:grpSpLocks/>
            </p:cNvGrpSpPr>
            <p:nvPr/>
          </p:nvGrpSpPr>
          <p:grpSpPr bwMode="auto">
            <a:xfrm flipH="1">
              <a:off x="43" y="934"/>
              <a:ext cx="1301" cy="1089"/>
              <a:chOff x="0" y="0"/>
              <a:chExt cx="1301" cy="1088"/>
            </a:xfrm>
          </p:grpSpPr>
          <p:sp>
            <p:nvSpPr>
              <p:cNvPr id="22546" name="AutoShape 18"/>
              <p:cNvSpPr>
                <a:spLocks/>
              </p:cNvSpPr>
              <p:nvPr/>
            </p:nvSpPr>
            <p:spPr bwMode="auto">
              <a:xfrm>
                <a:off x="615" y="0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51" name="Group 23"/>
              <p:cNvGrpSpPr>
                <a:grpSpLocks/>
              </p:cNvGrpSpPr>
              <p:nvPr/>
            </p:nvGrpSpPr>
            <p:grpSpPr bwMode="auto">
              <a:xfrm>
                <a:off x="120" y="119"/>
                <a:ext cx="1181" cy="335"/>
                <a:chOff x="0" y="0"/>
                <a:chExt cx="1181" cy="334"/>
              </a:xfrm>
            </p:grpSpPr>
            <p:sp>
              <p:nvSpPr>
                <p:cNvPr id="2254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8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8" name="Line 20"/>
                <p:cNvSpPr>
                  <a:spLocks noChangeShapeType="1"/>
                </p:cNvSpPr>
                <p:nvPr/>
              </p:nvSpPr>
              <p:spPr bwMode="auto">
                <a:xfrm>
                  <a:off x="578" y="0"/>
                  <a:ext cx="603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61" y="0"/>
                  <a:ext cx="217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50" name="Line 22"/>
                <p:cNvSpPr>
                  <a:spLocks noChangeShapeType="1"/>
                </p:cNvSpPr>
                <p:nvPr/>
              </p:nvSpPr>
              <p:spPr bwMode="auto">
                <a:xfrm>
                  <a:off x="578" y="0"/>
                  <a:ext cx="217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2552" name="Oval 24"/>
              <p:cNvSpPr>
                <a:spLocks/>
              </p:cNvSpPr>
              <p:nvPr/>
            </p:nvSpPr>
            <p:spPr bwMode="auto">
              <a:xfrm>
                <a:off x="433" y="454"/>
                <a:ext cx="121" cy="119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57" name="Group 29"/>
              <p:cNvGrpSpPr>
                <a:grpSpLocks/>
              </p:cNvGrpSpPr>
              <p:nvPr/>
            </p:nvGrpSpPr>
            <p:grpSpPr bwMode="auto">
              <a:xfrm>
                <a:off x="0" y="573"/>
                <a:ext cx="988" cy="358"/>
                <a:chOff x="0" y="0"/>
                <a:chExt cx="988" cy="357"/>
              </a:xfrm>
            </p:grpSpPr>
            <p:sp>
              <p:nvSpPr>
                <p:cNvPr id="2255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4" cy="357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54" name="Line 26"/>
                <p:cNvSpPr>
                  <a:spLocks noChangeShapeType="1"/>
                </p:cNvSpPr>
                <p:nvPr/>
              </p:nvSpPr>
              <p:spPr bwMode="auto">
                <a:xfrm>
                  <a:off x="484" y="0"/>
                  <a:ext cx="504" cy="357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55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02" y="0"/>
                  <a:ext cx="182" cy="357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56" name="Line 28"/>
                <p:cNvSpPr>
                  <a:spLocks noChangeShapeType="1"/>
                </p:cNvSpPr>
                <p:nvPr/>
              </p:nvSpPr>
              <p:spPr bwMode="auto">
                <a:xfrm>
                  <a:off x="484" y="0"/>
                  <a:ext cx="175" cy="357"/>
                </a:xfrm>
                <a:prstGeom prst="line">
                  <a:avLst/>
                </a:prstGeom>
                <a:noFill/>
                <a:ln w="28575" cap="flat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2558" name="AutoShape 30"/>
              <p:cNvSpPr>
                <a:spLocks/>
              </p:cNvSpPr>
              <p:nvPr/>
            </p:nvSpPr>
            <p:spPr bwMode="auto">
              <a:xfrm>
                <a:off x="567" y="936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2573" name="Group 45"/>
            <p:cNvGrpSpPr>
              <a:grpSpLocks/>
            </p:cNvGrpSpPr>
            <p:nvPr/>
          </p:nvGrpSpPr>
          <p:grpSpPr bwMode="auto">
            <a:xfrm>
              <a:off x="0" y="1869"/>
              <a:ext cx="1291" cy="1089"/>
              <a:chOff x="0" y="0"/>
              <a:chExt cx="1291" cy="1089"/>
            </a:xfrm>
          </p:grpSpPr>
          <p:sp>
            <p:nvSpPr>
              <p:cNvPr id="22560" name="AutoShape 32"/>
              <p:cNvSpPr>
                <a:spLocks/>
              </p:cNvSpPr>
              <p:nvPr/>
            </p:nvSpPr>
            <p:spPr bwMode="auto">
              <a:xfrm>
                <a:off x="610" y="0"/>
                <a:ext cx="165" cy="15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65" name="Group 37"/>
              <p:cNvGrpSpPr>
                <a:grpSpLocks/>
              </p:cNvGrpSpPr>
              <p:nvPr/>
            </p:nvGrpSpPr>
            <p:grpSpPr bwMode="auto">
              <a:xfrm>
                <a:off x="119" y="119"/>
                <a:ext cx="1172" cy="335"/>
                <a:chOff x="0" y="0"/>
                <a:chExt cx="1171" cy="334"/>
              </a:xfrm>
            </p:grpSpPr>
            <p:sp>
              <p:nvSpPr>
                <p:cNvPr id="2256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3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62" name="Line 34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598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6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58" y="0"/>
                  <a:ext cx="215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64" name="Line 36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215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2566" name="Oval 38"/>
              <p:cNvSpPr>
                <a:spLocks/>
              </p:cNvSpPr>
              <p:nvPr/>
            </p:nvSpPr>
            <p:spPr bwMode="auto">
              <a:xfrm>
                <a:off x="430" y="454"/>
                <a:ext cx="119" cy="120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71" name="Group 43"/>
              <p:cNvGrpSpPr>
                <a:grpSpLocks/>
              </p:cNvGrpSpPr>
              <p:nvPr/>
            </p:nvGrpSpPr>
            <p:grpSpPr bwMode="auto">
              <a:xfrm>
                <a:off x="0" y="574"/>
                <a:ext cx="980" cy="358"/>
                <a:chOff x="0" y="0"/>
                <a:chExt cx="980" cy="358"/>
              </a:xfrm>
            </p:grpSpPr>
            <p:sp>
              <p:nvSpPr>
                <p:cNvPr id="2256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68" name="Line 40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50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6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00" y="0"/>
                  <a:ext cx="180" cy="358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70" name="Line 42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173" cy="358"/>
                </a:xfrm>
                <a:prstGeom prst="line">
                  <a:avLst/>
                </a:prstGeom>
                <a:noFill/>
                <a:ln w="28575" cap="flat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2572" name="AutoShape 44"/>
              <p:cNvSpPr>
                <a:spLocks/>
              </p:cNvSpPr>
              <p:nvPr/>
            </p:nvSpPr>
            <p:spPr bwMode="auto">
              <a:xfrm>
                <a:off x="562" y="937"/>
                <a:ext cx="165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2575" name="Freeform 47"/>
          <p:cNvSpPr>
            <a:spLocks/>
          </p:cNvSpPr>
          <p:nvPr/>
        </p:nvSpPr>
        <p:spPr bwMode="auto">
          <a:xfrm>
            <a:off x="5791200" y="3657600"/>
            <a:ext cx="304800" cy="11430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76" name="Freeform 48"/>
          <p:cNvSpPr>
            <a:spLocks/>
          </p:cNvSpPr>
          <p:nvPr/>
        </p:nvSpPr>
        <p:spPr bwMode="auto">
          <a:xfrm>
            <a:off x="5791200" y="2133600"/>
            <a:ext cx="304800" cy="11430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77" name="Freeform 49"/>
          <p:cNvSpPr>
            <a:spLocks/>
          </p:cNvSpPr>
          <p:nvPr/>
        </p:nvSpPr>
        <p:spPr bwMode="auto">
          <a:xfrm>
            <a:off x="5791200" y="5181600"/>
            <a:ext cx="304800" cy="11430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578" name="Picture 5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2388"/>
            <a:ext cx="1349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9" name="Picture 5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27500"/>
            <a:ext cx="179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0" name="Picture 5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975" y="5580063"/>
            <a:ext cx="3286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1" name="Picture 5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1511300"/>
            <a:ext cx="5222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932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Recap: Defining MDPs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800"/>
              <a:t>Markov decision processes: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States S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Start state s</a:t>
            </a:r>
            <a:r>
              <a:rPr lang="en-US" sz="2400" baseline="-25000"/>
              <a:t>0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Actions A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Transitions P(s’|s,a) (or T(s,a,s’))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Rewards R(s,a,s’) (and discount </a:t>
            </a:r>
            <a:r>
              <a:rPr lang="en-US" sz="240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γ</a:t>
            </a:r>
            <a:r>
              <a:rPr lang="en-US" sz="2400"/>
              <a:t>)</a:t>
            </a:r>
          </a:p>
          <a:p>
            <a:pPr marL="782638" lvl="1">
              <a:lnSpc>
                <a:spcPct val="80000"/>
              </a:lnSpc>
            </a:pPr>
            <a:endParaRPr lang="en-US" sz="2400" baseline="-25000"/>
          </a:p>
          <a:p>
            <a:pPr marL="782638" lvl="1">
              <a:lnSpc>
                <a:spcPct val="80000"/>
              </a:lnSpc>
            </a:pPr>
            <a:endParaRPr lang="en-US" sz="2400" baseline="-25000"/>
          </a:p>
          <a:p>
            <a:pPr>
              <a:lnSpc>
                <a:spcPct val="80000"/>
              </a:lnSpc>
            </a:pPr>
            <a:r>
              <a:rPr lang="en-US" sz="2800"/>
              <a:t>MDP quantities so far: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Policy = Choice of action for each state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Utility (or return) = sum of discounted rewards</a:t>
            </a:r>
          </a:p>
        </p:txBody>
      </p:sp>
      <p:grpSp>
        <p:nvGrpSpPr>
          <p:cNvPr id="23574" name="Group 22"/>
          <p:cNvGrpSpPr>
            <a:grpSpLocks/>
          </p:cNvGrpSpPr>
          <p:nvPr/>
        </p:nvGrpSpPr>
        <p:grpSpPr bwMode="auto">
          <a:xfrm>
            <a:off x="6248400" y="1781175"/>
            <a:ext cx="2209800" cy="2017713"/>
            <a:chOff x="0" y="0"/>
            <a:chExt cx="1392" cy="1271"/>
          </a:xfrm>
        </p:grpSpPr>
        <p:sp>
          <p:nvSpPr>
            <p:cNvPr id="23556" name="AutoShape 4"/>
            <p:cNvSpPr>
              <a:spLocks/>
            </p:cNvSpPr>
            <p:nvPr/>
          </p:nvSpPr>
          <p:spPr bwMode="auto">
            <a:xfrm>
              <a:off x="658" y="87"/>
              <a:ext cx="178" cy="16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129" y="216"/>
              <a:ext cx="1263" cy="361"/>
              <a:chOff x="0" y="0"/>
              <a:chExt cx="1263" cy="361"/>
            </a:xfrm>
          </p:grpSpPr>
          <p:sp>
            <p:nvSpPr>
              <p:cNvPr id="23557" name="Line 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18" cy="36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58" name="Line 6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645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59" name="Line 7"/>
              <p:cNvSpPr>
                <a:spLocks noChangeShapeType="1"/>
              </p:cNvSpPr>
              <p:nvPr/>
            </p:nvSpPr>
            <p:spPr bwMode="auto">
              <a:xfrm flipH="1">
                <a:off x="386" y="0"/>
                <a:ext cx="232" cy="361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232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3562" name="Oval 10"/>
            <p:cNvSpPr>
              <a:spLocks/>
            </p:cNvSpPr>
            <p:nvPr/>
          </p:nvSpPr>
          <p:spPr bwMode="auto">
            <a:xfrm>
              <a:off x="464" y="577"/>
              <a:ext cx="129" cy="129"/>
            </a:xfrm>
            <a:prstGeom prst="ellipse">
              <a:avLst/>
            </a:prstGeom>
            <a:solidFill>
              <a:srgbClr val="3333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67" name="Group 15"/>
            <p:cNvGrpSpPr>
              <a:grpSpLocks/>
            </p:cNvGrpSpPr>
            <p:nvPr/>
          </p:nvGrpSpPr>
          <p:grpSpPr bwMode="auto">
            <a:xfrm>
              <a:off x="0" y="706"/>
              <a:ext cx="1057" cy="386"/>
              <a:chOff x="0" y="0"/>
              <a:chExt cx="1057" cy="386"/>
            </a:xfrm>
          </p:grpSpPr>
          <p:sp>
            <p:nvSpPr>
              <p:cNvPr id="23563" name="Line 1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517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4" name="Line 12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540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5" name="Line 13"/>
              <p:cNvSpPr>
                <a:spLocks noChangeShapeType="1"/>
              </p:cNvSpPr>
              <p:nvPr/>
            </p:nvSpPr>
            <p:spPr bwMode="auto">
              <a:xfrm flipH="1">
                <a:off x="323" y="0"/>
                <a:ext cx="194" cy="386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6" name="Line 14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187" cy="386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3568" name="Rectangle 16"/>
            <p:cNvSpPr>
              <a:spLocks/>
            </p:cNvSpPr>
            <p:nvPr/>
          </p:nvSpPr>
          <p:spPr bwMode="auto">
            <a:xfrm>
              <a:off x="624" y="279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23569" name="Rectangle 17"/>
            <p:cNvSpPr>
              <a:spLocks/>
            </p:cNvSpPr>
            <p:nvPr/>
          </p:nvSpPr>
          <p:spPr bwMode="auto">
            <a:xfrm>
              <a:off x="816" y="0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3570" name="Rectangle 18"/>
            <p:cNvSpPr>
              <a:spLocks/>
            </p:cNvSpPr>
            <p:nvPr/>
          </p:nvSpPr>
          <p:spPr bwMode="auto">
            <a:xfrm>
              <a:off x="576" y="519"/>
              <a:ext cx="5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3333FF"/>
                  </a:solidFill>
                  <a:cs typeface="Arial" charset="0"/>
                </a:rPr>
                <a:t>s, a</a:t>
              </a:r>
            </a:p>
          </p:txBody>
        </p:sp>
        <p:sp>
          <p:nvSpPr>
            <p:cNvPr id="23571" name="Rectangle 19"/>
            <p:cNvSpPr>
              <a:spLocks/>
            </p:cNvSpPr>
            <p:nvPr/>
          </p:nvSpPr>
          <p:spPr bwMode="auto">
            <a:xfrm>
              <a:off x="216" y="860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s,a,s’</a:t>
              </a:r>
            </a:p>
          </p:txBody>
        </p:sp>
        <p:sp>
          <p:nvSpPr>
            <p:cNvPr id="23572" name="AutoShape 20"/>
            <p:cNvSpPr>
              <a:spLocks/>
            </p:cNvSpPr>
            <p:nvPr/>
          </p:nvSpPr>
          <p:spPr bwMode="auto">
            <a:xfrm>
              <a:off x="607" y="1098"/>
              <a:ext cx="177" cy="16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3" name="Rectangle 21"/>
            <p:cNvSpPr>
              <a:spLocks/>
            </p:cNvSpPr>
            <p:nvPr/>
          </p:nvSpPr>
          <p:spPr bwMode="auto">
            <a:xfrm>
              <a:off x="776" y="1047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r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4892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Solving MDPs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/>
              <a:t>We want to find the </a:t>
            </a:r>
            <a:r>
              <a:rPr lang="en-US" sz="2400">
                <a:solidFill>
                  <a:srgbClr val="CC0000"/>
                </a:solidFill>
              </a:rPr>
              <a:t>optimal policy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π</a:t>
            </a:r>
            <a:r>
              <a:rPr lang="en-US" sz="2400"/>
              <a:t>*</a:t>
            </a:r>
          </a:p>
          <a:p>
            <a:endParaRPr lang="en-US" sz="2400"/>
          </a:p>
          <a:p>
            <a:r>
              <a:rPr lang="en-US" sz="2400"/>
              <a:t>Proposal 1: modified expectimax search, starting from each state s:</a:t>
            </a:r>
          </a:p>
        </p:txBody>
      </p:sp>
      <p:pic>
        <p:nvPicPr>
          <p:cNvPr id="2458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3765550"/>
            <a:ext cx="35401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62588"/>
            <a:ext cx="30765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6477000" y="3810000"/>
            <a:ext cx="2209800" cy="2017713"/>
            <a:chOff x="0" y="0"/>
            <a:chExt cx="1392" cy="1271"/>
          </a:xfrm>
        </p:grpSpPr>
        <p:sp>
          <p:nvSpPr>
            <p:cNvPr id="24582" name="AutoShape 6"/>
            <p:cNvSpPr>
              <a:spLocks/>
            </p:cNvSpPr>
            <p:nvPr/>
          </p:nvSpPr>
          <p:spPr bwMode="auto">
            <a:xfrm>
              <a:off x="658" y="87"/>
              <a:ext cx="178" cy="16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587" name="Group 11"/>
            <p:cNvGrpSpPr>
              <a:grpSpLocks/>
            </p:cNvGrpSpPr>
            <p:nvPr/>
          </p:nvGrpSpPr>
          <p:grpSpPr bwMode="auto">
            <a:xfrm>
              <a:off x="129" y="216"/>
              <a:ext cx="1263" cy="361"/>
              <a:chOff x="0" y="0"/>
              <a:chExt cx="1263" cy="361"/>
            </a:xfrm>
          </p:grpSpPr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18" cy="36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645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85" name="Line 9"/>
              <p:cNvSpPr>
                <a:spLocks noChangeShapeType="1"/>
              </p:cNvSpPr>
              <p:nvPr/>
            </p:nvSpPr>
            <p:spPr bwMode="auto">
              <a:xfrm flipH="1">
                <a:off x="386" y="0"/>
                <a:ext cx="232" cy="361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232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588" name="Oval 12"/>
            <p:cNvSpPr>
              <a:spLocks/>
            </p:cNvSpPr>
            <p:nvPr/>
          </p:nvSpPr>
          <p:spPr bwMode="auto">
            <a:xfrm>
              <a:off x="464" y="577"/>
              <a:ext cx="129" cy="129"/>
            </a:xfrm>
            <a:prstGeom prst="ellipse">
              <a:avLst/>
            </a:prstGeom>
            <a:solidFill>
              <a:srgbClr val="3333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593" name="Group 17"/>
            <p:cNvGrpSpPr>
              <a:grpSpLocks/>
            </p:cNvGrpSpPr>
            <p:nvPr/>
          </p:nvGrpSpPr>
          <p:grpSpPr bwMode="auto">
            <a:xfrm>
              <a:off x="0" y="706"/>
              <a:ext cx="1057" cy="386"/>
              <a:chOff x="0" y="0"/>
              <a:chExt cx="1057" cy="386"/>
            </a:xfrm>
          </p:grpSpPr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517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90" name="Line 14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540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 flipH="1">
                <a:off x="323" y="0"/>
                <a:ext cx="194" cy="386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92" name="Line 16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187" cy="386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594" name="Rectangle 18"/>
            <p:cNvSpPr>
              <a:spLocks/>
            </p:cNvSpPr>
            <p:nvPr/>
          </p:nvSpPr>
          <p:spPr bwMode="auto">
            <a:xfrm>
              <a:off x="624" y="279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24595" name="Rectangle 19"/>
            <p:cNvSpPr>
              <a:spLocks/>
            </p:cNvSpPr>
            <p:nvPr/>
          </p:nvSpPr>
          <p:spPr bwMode="auto">
            <a:xfrm>
              <a:off x="816" y="0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4596" name="Rectangle 20"/>
            <p:cNvSpPr>
              <a:spLocks/>
            </p:cNvSpPr>
            <p:nvPr/>
          </p:nvSpPr>
          <p:spPr bwMode="auto">
            <a:xfrm>
              <a:off x="576" y="519"/>
              <a:ext cx="5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3333FF"/>
                  </a:solidFill>
                  <a:cs typeface="Arial" charset="0"/>
                </a:rPr>
                <a:t>s, a</a:t>
              </a:r>
            </a:p>
          </p:txBody>
        </p:sp>
        <p:sp>
          <p:nvSpPr>
            <p:cNvPr id="24597" name="Rectangle 21"/>
            <p:cNvSpPr>
              <a:spLocks/>
            </p:cNvSpPr>
            <p:nvPr/>
          </p:nvSpPr>
          <p:spPr bwMode="auto">
            <a:xfrm>
              <a:off x="216" y="860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s,a,s’</a:t>
              </a:r>
            </a:p>
          </p:txBody>
        </p:sp>
        <p:sp>
          <p:nvSpPr>
            <p:cNvPr id="24598" name="AutoShape 22"/>
            <p:cNvSpPr>
              <a:spLocks/>
            </p:cNvSpPr>
            <p:nvPr/>
          </p:nvSpPr>
          <p:spPr bwMode="auto">
            <a:xfrm>
              <a:off x="607" y="1098"/>
              <a:ext cx="177" cy="16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99" name="Rectangle 23"/>
            <p:cNvSpPr>
              <a:spLocks/>
            </p:cNvSpPr>
            <p:nvPr/>
          </p:nvSpPr>
          <p:spPr bwMode="auto">
            <a:xfrm>
              <a:off x="776" y="1047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r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s’</a:t>
              </a:r>
            </a:p>
          </p:txBody>
        </p:sp>
      </p:grpSp>
      <p:pic>
        <p:nvPicPr>
          <p:cNvPr id="24601" name="Picture 2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14850"/>
            <a:ext cx="5556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424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Optimal Utilities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6515100" cy="26543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200"/>
              <a:t>Define the value of a state s:</a:t>
            </a:r>
          </a:p>
          <a:p>
            <a:pPr marL="782638"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CC0000"/>
                </a:solidFill>
              </a:rPr>
              <a:t>V</a:t>
            </a:r>
            <a:r>
              <a:rPr lang="en-US" sz="2000" baseline="30000">
                <a:solidFill>
                  <a:srgbClr val="CC0000"/>
                </a:solidFill>
              </a:rPr>
              <a:t>*</a:t>
            </a:r>
            <a:r>
              <a:rPr lang="en-US" sz="2000">
                <a:solidFill>
                  <a:srgbClr val="CC0000"/>
                </a:solidFill>
              </a:rPr>
              <a:t>(s) = expected utility starting in s and acting optimally</a:t>
            </a:r>
            <a:endParaRPr lang="en-US" sz="3200"/>
          </a:p>
          <a:p>
            <a:pPr>
              <a:lnSpc>
                <a:spcPct val="80000"/>
              </a:lnSpc>
            </a:pPr>
            <a:r>
              <a:rPr lang="en-US" sz="2200"/>
              <a:t>Define the value of a q-state (s,a):</a:t>
            </a:r>
          </a:p>
          <a:p>
            <a:pPr marL="782638"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CC0000"/>
                </a:solidFill>
              </a:rPr>
              <a:t>Q</a:t>
            </a:r>
            <a:r>
              <a:rPr lang="en-US" sz="2000" baseline="30000">
                <a:solidFill>
                  <a:srgbClr val="CC0000"/>
                </a:solidFill>
              </a:rPr>
              <a:t>*</a:t>
            </a:r>
            <a:r>
              <a:rPr lang="en-US" sz="2000">
                <a:solidFill>
                  <a:srgbClr val="CC0000"/>
                </a:solidFill>
              </a:rPr>
              <a:t>(s,a) = expected utility starting in s, taking action a and thereafter acting optimally</a:t>
            </a:r>
            <a:endParaRPr lang="en-US" sz="3200"/>
          </a:p>
          <a:p>
            <a:pPr>
              <a:lnSpc>
                <a:spcPct val="80000"/>
              </a:lnSpc>
            </a:pPr>
            <a:r>
              <a:rPr lang="en-US" sz="2200"/>
              <a:t>Define the optimal policy:</a:t>
            </a:r>
          </a:p>
          <a:p>
            <a:pPr marL="782638"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CC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π</a:t>
            </a:r>
            <a:r>
              <a:rPr lang="en-US" sz="2000" baseline="30000">
                <a:solidFill>
                  <a:srgbClr val="CC0000"/>
                </a:solidFill>
              </a:rPr>
              <a:t>*</a:t>
            </a:r>
            <a:r>
              <a:rPr lang="en-US" sz="2000">
                <a:solidFill>
                  <a:srgbClr val="CC0000"/>
                </a:solidFill>
              </a:rPr>
              <a:t>(s) = optimal action from state s</a:t>
            </a:r>
          </a:p>
        </p:txBody>
      </p:sp>
      <p:grpSp>
        <p:nvGrpSpPr>
          <p:cNvPr id="25622" name="Group 22"/>
          <p:cNvGrpSpPr>
            <a:grpSpLocks/>
          </p:cNvGrpSpPr>
          <p:nvPr/>
        </p:nvGrpSpPr>
        <p:grpSpPr bwMode="auto">
          <a:xfrm>
            <a:off x="6540500" y="1930400"/>
            <a:ext cx="2209800" cy="2017713"/>
            <a:chOff x="0" y="0"/>
            <a:chExt cx="1392" cy="1271"/>
          </a:xfrm>
        </p:grpSpPr>
        <p:sp>
          <p:nvSpPr>
            <p:cNvPr id="25604" name="AutoShape 4"/>
            <p:cNvSpPr>
              <a:spLocks/>
            </p:cNvSpPr>
            <p:nvPr/>
          </p:nvSpPr>
          <p:spPr bwMode="auto">
            <a:xfrm>
              <a:off x="658" y="87"/>
              <a:ext cx="178" cy="16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5609" name="Group 9"/>
            <p:cNvGrpSpPr>
              <a:grpSpLocks/>
            </p:cNvGrpSpPr>
            <p:nvPr/>
          </p:nvGrpSpPr>
          <p:grpSpPr bwMode="auto">
            <a:xfrm>
              <a:off x="129" y="216"/>
              <a:ext cx="1263" cy="361"/>
              <a:chOff x="0" y="0"/>
              <a:chExt cx="1263" cy="361"/>
            </a:xfrm>
          </p:grpSpPr>
          <p:sp>
            <p:nvSpPr>
              <p:cNvPr id="25605" name="Line 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18" cy="36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06" name="Line 6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645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07" name="Line 7"/>
              <p:cNvSpPr>
                <a:spLocks noChangeShapeType="1"/>
              </p:cNvSpPr>
              <p:nvPr/>
            </p:nvSpPr>
            <p:spPr bwMode="auto">
              <a:xfrm flipH="1">
                <a:off x="386" y="0"/>
                <a:ext cx="232" cy="361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08" name="Line 8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232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5610" name="Oval 10"/>
            <p:cNvSpPr>
              <a:spLocks/>
            </p:cNvSpPr>
            <p:nvPr/>
          </p:nvSpPr>
          <p:spPr bwMode="auto">
            <a:xfrm>
              <a:off x="464" y="577"/>
              <a:ext cx="129" cy="129"/>
            </a:xfrm>
            <a:prstGeom prst="ellipse">
              <a:avLst/>
            </a:prstGeom>
            <a:solidFill>
              <a:srgbClr val="3333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5615" name="Group 15"/>
            <p:cNvGrpSpPr>
              <a:grpSpLocks/>
            </p:cNvGrpSpPr>
            <p:nvPr/>
          </p:nvGrpSpPr>
          <p:grpSpPr bwMode="auto">
            <a:xfrm>
              <a:off x="0" y="706"/>
              <a:ext cx="1057" cy="386"/>
              <a:chOff x="0" y="0"/>
              <a:chExt cx="1057" cy="386"/>
            </a:xfrm>
          </p:grpSpPr>
          <p:sp>
            <p:nvSpPr>
              <p:cNvPr id="25611" name="Line 1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517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540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 flipH="1">
                <a:off x="323" y="0"/>
                <a:ext cx="194" cy="386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14" name="Line 14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187" cy="386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5616" name="Rectangle 16"/>
            <p:cNvSpPr>
              <a:spLocks/>
            </p:cNvSpPr>
            <p:nvPr/>
          </p:nvSpPr>
          <p:spPr bwMode="auto">
            <a:xfrm>
              <a:off x="624" y="279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25617" name="Rectangle 17"/>
            <p:cNvSpPr>
              <a:spLocks/>
            </p:cNvSpPr>
            <p:nvPr/>
          </p:nvSpPr>
          <p:spPr bwMode="auto">
            <a:xfrm>
              <a:off x="816" y="0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5618" name="Rectangle 18"/>
            <p:cNvSpPr>
              <a:spLocks/>
            </p:cNvSpPr>
            <p:nvPr/>
          </p:nvSpPr>
          <p:spPr bwMode="auto">
            <a:xfrm>
              <a:off x="576" y="519"/>
              <a:ext cx="5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3333FF"/>
                  </a:solidFill>
                  <a:cs typeface="Arial" charset="0"/>
                </a:rPr>
                <a:t>s, a</a:t>
              </a:r>
            </a:p>
          </p:txBody>
        </p:sp>
        <p:sp>
          <p:nvSpPr>
            <p:cNvPr id="25619" name="Rectangle 19"/>
            <p:cNvSpPr>
              <a:spLocks/>
            </p:cNvSpPr>
            <p:nvPr/>
          </p:nvSpPr>
          <p:spPr bwMode="auto">
            <a:xfrm>
              <a:off x="216" y="860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s,a,s’</a:t>
              </a:r>
            </a:p>
          </p:txBody>
        </p:sp>
        <p:sp>
          <p:nvSpPr>
            <p:cNvPr id="25620" name="AutoShape 20"/>
            <p:cNvSpPr>
              <a:spLocks/>
            </p:cNvSpPr>
            <p:nvPr/>
          </p:nvSpPr>
          <p:spPr bwMode="auto">
            <a:xfrm>
              <a:off x="607" y="1098"/>
              <a:ext cx="177" cy="16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1" name="Rectangle 21"/>
            <p:cNvSpPr>
              <a:spLocks/>
            </p:cNvSpPr>
            <p:nvPr/>
          </p:nvSpPr>
          <p:spPr bwMode="auto">
            <a:xfrm>
              <a:off x="776" y="1047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r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s’</a:t>
              </a:r>
            </a:p>
          </p:txBody>
        </p:sp>
      </p:grpSp>
      <p:pic>
        <p:nvPicPr>
          <p:cNvPr id="25623" name="Picture 2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305300"/>
            <a:ext cx="32385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2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305300"/>
            <a:ext cx="3162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436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The Bellman Equations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2019300"/>
          </a:xfrm>
          <a:ln/>
        </p:spPr>
        <p:txBody>
          <a:bodyPr rIns="132080"/>
          <a:lstStyle/>
          <a:p>
            <a:r>
              <a:rPr lang="en-US" sz="2400"/>
              <a:t>Definition of “optimal utility” leads to a simple one-step lookahead relationship amongst optimal utility values:</a:t>
            </a:r>
            <a:endParaRPr lang="en-US" sz="2000">
              <a:solidFill>
                <a:srgbClr val="CC0000"/>
              </a:solidFill>
            </a:endParaRPr>
          </a:p>
          <a:p>
            <a:endParaRPr lang="en-US" sz="1200"/>
          </a:p>
          <a:p>
            <a:r>
              <a:rPr lang="en-US" sz="2400"/>
              <a:t>Formally:</a:t>
            </a:r>
          </a:p>
        </p:txBody>
      </p:sp>
      <p:pic>
        <p:nvPicPr>
          <p:cNvPr id="266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944938"/>
            <a:ext cx="30765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329238"/>
            <a:ext cx="69500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550" y="4587875"/>
            <a:ext cx="5556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49" name="Group 25"/>
          <p:cNvGrpSpPr>
            <a:grpSpLocks/>
          </p:cNvGrpSpPr>
          <p:nvPr/>
        </p:nvGrpSpPr>
        <p:grpSpPr bwMode="auto">
          <a:xfrm>
            <a:off x="6324600" y="1933575"/>
            <a:ext cx="2209800" cy="2017713"/>
            <a:chOff x="0" y="0"/>
            <a:chExt cx="1392" cy="1271"/>
          </a:xfrm>
        </p:grpSpPr>
        <p:sp>
          <p:nvSpPr>
            <p:cNvPr id="26631" name="AutoShape 7"/>
            <p:cNvSpPr>
              <a:spLocks/>
            </p:cNvSpPr>
            <p:nvPr/>
          </p:nvSpPr>
          <p:spPr bwMode="auto">
            <a:xfrm>
              <a:off x="658" y="87"/>
              <a:ext cx="178" cy="16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6636" name="Group 12"/>
            <p:cNvGrpSpPr>
              <a:grpSpLocks/>
            </p:cNvGrpSpPr>
            <p:nvPr/>
          </p:nvGrpSpPr>
          <p:grpSpPr bwMode="auto">
            <a:xfrm>
              <a:off x="129" y="216"/>
              <a:ext cx="1263" cy="361"/>
              <a:chOff x="0" y="0"/>
              <a:chExt cx="1263" cy="361"/>
            </a:xfrm>
          </p:grpSpPr>
          <p:sp>
            <p:nvSpPr>
              <p:cNvPr id="26632" name="Line 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18" cy="36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633" name="Line 9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645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634" name="Line 10"/>
              <p:cNvSpPr>
                <a:spLocks noChangeShapeType="1"/>
              </p:cNvSpPr>
              <p:nvPr/>
            </p:nvSpPr>
            <p:spPr bwMode="auto">
              <a:xfrm flipH="1">
                <a:off x="386" y="0"/>
                <a:ext cx="232" cy="361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635" name="Line 11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232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6637" name="Oval 13"/>
            <p:cNvSpPr>
              <a:spLocks/>
            </p:cNvSpPr>
            <p:nvPr/>
          </p:nvSpPr>
          <p:spPr bwMode="auto">
            <a:xfrm>
              <a:off x="464" y="577"/>
              <a:ext cx="129" cy="129"/>
            </a:xfrm>
            <a:prstGeom prst="ellipse">
              <a:avLst/>
            </a:prstGeom>
            <a:solidFill>
              <a:srgbClr val="3333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6642" name="Group 18"/>
            <p:cNvGrpSpPr>
              <a:grpSpLocks/>
            </p:cNvGrpSpPr>
            <p:nvPr/>
          </p:nvGrpSpPr>
          <p:grpSpPr bwMode="auto">
            <a:xfrm>
              <a:off x="0" y="706"/>
              <a:ext cx="1057" cy="386"/>
              <a:chOff x="0" y="0"/>
              <a:chExt cx="1057" cy="386"/>
            </a:xfrm>
          </p:grpSpPr>
          <p:sp>
            <p:nvSpPr>
              <p:cNvPr id="26638" name="Line 1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517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639" name="Line 15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540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640" name="Line 16"/>
              <p:cNvSpPr>
                <a:spLocks noChangeShapeType="1"/>
              </p:cNvSpPr>
              <p:nvPr/>
            </p:nvSpPr>
            <p:spPr bwMode="auto">
              <a:xfrm flipH="1">
                <a:off x="323" y="0"/>
                <a:ext cx="194" cy="386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641" name="Line 17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187" cy="386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6643" name="Rectangle 19"/>
            <p:cNvSpPr>
              <a:spLocks/>
            </p:cNvSpPr>
            <p:nvPr/>
          </p:nvSpPr>
          <p:spPr bwMode="auto">
            <a:xfrm>
              <a:off x="624" y="279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26644" name="Rectangle 20"/>
            <p:cNvSpPr>
              <a:spLocks/>
            </p:cNvSpPr>
            <p:nvPr/>
          </p:nvSpPr>
          <p:spPr bwMode="auto">
            <a:xfrm>
              <a:off x="816" y="0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6645" name="Rectangle 21"/>
            <p:cNvSpPr>
              <a:spLocks/>
            </p:cNvSpPr>
            <p:nvPr/>
          </p:nvSpPr>
          <p:spPr bwMode="auto">
            <a:xfrm>
              <a:off x="576" y="519"/>
              <a:ext cx="5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3333FF"/>
                  </a:solidFill>
                  <a:cs typeface="Arial" charset="0"/>
                </a:rPr>
                <a:t>s, a</a:t>
              </a:r>
            </a:p>
          </p:txBody>
        </p:sp>
        <p:sp>
          <p:nvSpPr>
            <p:cNvPr id="26646" name="Rectangle 22"/>
            <p:cNvSpPr>
              <a:spLocks/>
            </p:cNvSpPr>
            <p:nvPr/>
          </p:nvSpPr>
          <p:spPr bwMode="auto">
            <a:xfrm>
              <a:off x="216" y="860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s,a,s’</a:t>
              </a:r>
            </a:p>
          </p:txBody>
        </p:sp>
        <p:sp>
          <p:nvSpPr>
            <p:cNvPr id="26647" name="AutoShape 23"/>
            <p:cNvSpPr>
              <a:spLocks/>
            </p:cNvSpPr>
            <p:nvPr/>
          </p:nvSpPr>
          <p:spPr bwMode="auto">
            <a:xfrm>
              <a:off x="607" y="1098"/>
              <a:ext cx="177" cy="16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/>
            </p:cNvSpPr>
            <p:nvPr/>
          </p:nvSpPr>
          <p:spPr bwMode="auto">
            <a:xfrm>
              <a:off x="776" y="1047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r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2769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Why Not Search Trees?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912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Why not solve with expectimax?</a:t>
            </a:r>
          </a:p>
          <a:p>
            <a:pPr>
              <a:lnSpc>
                <a:spcPct val="80000"/>
              </a:lnSpc>
              <a:spcBef>
                <a:spcPts val="3300"/>
              </a:spcBef>
            </a:pPr>
            <a:r>
              <a:rPr lang="en-US" sz="2400"/>
              <a:t>Problems: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This tree is usually infinite (why?)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Same states appear over and over (why?)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We would search once per state (why?)</a:t>
            </a:r>
          </a:p>
          <a:p>
            <a:pPr>
              <a:lnSpc>
                <a:spcPct val="80000"/>
              </a:lnSpc>
              <a:spcBef>
                <a:spcPts val="4500"/>
              </a:spcBef>
            </a:pPr>
            <a:r>
              <a:rPr lang="en-US" sz="2400"/>
              <a:t>Idea: Value iteration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Compute optimal values for all states all at once using successive approximations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Will be a bottom-up dynamic program similar in cost to memoization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Do all planning offline, no replanning needed!</a:t>
            </a:r>
          </a:p>
        </p:txBody>
      </p:sp>
      <p:grpSp>
        <p:nvGrpSpPr>
          <p:cNvPr id="27694" name="Group 46"/>
          <p:cNvGrpSpPr>
            <a:grpSpLocks/>
          </p:cNvGrpSpPr>
          <p:nvPr/>
        </p:nvGrpSpPr>
        <p:grpSpPr bwMode="auto">
          <a:xfrm>
            <a:off x="6483350" y="1651000"/>
            <a:ext cx="2135188" cy="4697413"/>
            <a:chOff x="0" y="0"/>
            <a:chExt cx="1344" cy="2958"/>
          </a:xfrm>
        </p:grpSpPr>
        <p:grpSp>
          <p:nvGrpSpPr>
            <p:cNvPr id="27665" name="Group 17"/>
            <p:cNvGrpSpPr>
              <a:grpSpLocks/>
            </p:cNvGrpSpPr>
            <p:nvPr/>
          </p:nvGrpSpPr>
          <p:grpSpPr bwMode="auto">
            <a:xfrm>
              <a:off x="0" y="0"/>
              <a:ext cx="1291" cy="1089"/>
              <a:chOff x="0" y="0"/>
              <a:chExt cx="1291" cy="1089"/>
            </a:xfrm>
          </p:grpSpPr>
          <p:sp>
            <p:nvSpPr>
              <p:cNvPr id="27652" name="AutoShape 4"/>
              <p:cNvSpPr>
                <a:spLocks/>
              </p:cNvSpPr>
              <p:nvPr/>
            </p:nvSpPr>
            <p:spPr bwMode="auto">
              <a:xfrm>
                <a:off x="610" y="0"/>
                <a:ext cx="165" cy="15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7657" name="Group 9"/>
              <p:cNvGrpSpPr>
                <a:grpSpLocks/>
              </p:cNvGrpSpPr>
              <p:nvPr/>
            </p:nvGrpSpPr>
            <p:grpSpPr bwMode="auto">
              <a:xfrm>
                <a:off x="119" y="119"/>
                <a:ext cx="1172" cy="335"/>
                <a:chOff x="0" y="0"/>
                <a:chExt cx="1171" cy="334"/>
              </a:xfrm>
            </p:grpSpPr>
            <p:sp>
              <p:nvSpPr>
                <p:cNvPr id="2765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3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54" name="Line 6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598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5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58" y="0"/>
                  <a:ext cx="215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56" name="Line 8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215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58" name="Oval 10"/>
              <p:cNvSpPr>
                <a:spLocks/>
              </p:cNvSpPr>
              <p:nvPr/>
            </p:nvSpPr>
            <p:spPr bwMode="auto">
              <a:xfrm>
                <a:off x="430" y="454"/>
                <a:ext cx="119" cy="120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7663" name="Group 15"/>
              <p:cNvGrpSpPr>
                <a:grpSpLocks/>
              </p:cNvGrpSpPr>
              <p:nvPr/>
            </p:nvGrpSpPr>
            <p:grpSpPr bwMode="auto">
              <a:xfrm>
                <a:off x="0" y="574"/>
                <a:ext cx="980" cy="358"/>
                <a:chOff x="0" y="0"/>
                <a:chExt cx="980" cy="358"/>
              </a:xfrm>
            </p:grpSpPr>
            <p:sp>
              <p:nvSpPr>
                <p:cNvPr id="2765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60" name="Line 12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50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6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00" y="0"/>
                  <a:ext cx="180" cy="358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62" name="Line 14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173" cy="358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64" name="AutoShape 16"/>
              <p:cNvSpPr>
                <a:spLocks/>
              </p:cNvSpPr>
              <p:nvPr/>
            </p:nvSpPr>
            <p:spPr bwMode="auto">
              <a:xfrm>
                <a:off x="562" y="937"/>
                <a:ext cx="165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7679" name="Group 31"/>
            <p:cNvGrpSpPr>
              <a:grpSpLocks/>
            </p:cNvGrpSpPr>
            <p:nvPr/>
          </p:nvGrpSpPr>
          <p:grpSpPr bwMode="auto">
            <a:xfrm flipH="1">
              <a:off x="43" y="934"/>
              <a:ext cx="1301" cy="1089"/>
              <a:chOff x="0" y="0"/>
              <a:chExt cx="1301" cy="1088"/>
            </a:xfrm>
          </p:grpSpPr>
          <p:sp>
            <p:nvSpPr>
              <p:cNvPr id="27666" name="AutoShape 18"/>
              <p:cNvSpPr>
                <a:spLocks/>
              </p:cNvSpPr>
              <p:nvPr/>
            </p:nvSpPr>
            <p:spPr bwMode="auto">
              <a:xfrm>
                <a:off x="615" y="0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7671" name="Group 23"/>
              <p:cNvGrpSpPr>
                <a:grpSpLocks/>
              </p:cNvGrpSpPr>
              <p:nvPr/>
            </p:nvGrpSpPr>
            <p:grpSpPr bwMode="auto">
              <a:xfrm>
                <a:off x="120" y="119"/>
                <a:ext cx="1181" cy="335"/>
                <a:chOff x="0" y="0"/>
                <a:chExt cx="1181" cy="334"/>
              </a:xfrm>
            </p:grpSpPr>
            <p:sp>
              <p:nvSpPr>
                <p:cNvPr id="2766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8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68" name="Line 20"/>
                <p:cNvSpPr>
                  <a:spLocks noChangeShapeType="1"/>
                </p:cNvSpPr>
                <p:nvPr/>
              </p:nvSpPr>
              <p:spPr bwMode="auto">
                <a:xfrm>
                  <a:off x="578" y="0"/>
                  <a:ext cx="603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6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61" y="0"/>
                  <a:ext cx="217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70" name="Line 22"/>
                <p:cNvSpPr>
                  <a:spLocks noChangeShapeType="1"/>
                </p:cNvSpPr>
                <p:nvPr/>
              </p:nvSpPr>
              <p:spPr bwMode="auto">
                <a:xfrm>
                  <a:off x="578" y="0"/>
                  <a:ext cx="217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72" name="Oval 24"/>
              <p:cNvSpPr>
                <a:spLocks/>
              </p:cNvSpPr>
              <p:nvPr/>
            </p:nvSpPr>
            <p:spPr bwMode="auto">
              <a:xfrm>
                <a:off x="433" y="454"/>
                <a:ext cx="121" cy="119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7677" name="Group 29"/>
              <p:cNvGrpSpPr>
                <a:grpSpLocks/>
              </p:cNvGrpSpPr>
              <p:nvPr/>
            </p:nvGrpSpPr>
            <p:grpSpPr bwMode="auto">
              <a:xfrm>
                <a:off x="0" y="573"/>
                <a:ext cx="988" cy="358"/>
                <a:chOff x="0" y="0"/>
                <a:chExt cx="988" cy="357"/>
              </a:xfrm>
            </p:grpSpPr>
            <p:sp>
              <p:nvSpPr>
                <p:cNvPr id="2767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4" cy="357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74" name="Line 26"/>
                <p:cNvSpPr>
                  <a:spLocks noChangeShapeType="1"/>
                </p:cNvSpPr>
                <p:nvPr/>
              </p:nvSpPr>
              <p:spPr bwMode="auto">
                <a:xfrm>
                  <a:off x="484" y="0"/>
                  <a:ext cx="504" cy="357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75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02" y="0"/>
                  <a:ext cx="182" cy="357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76" name="Line 28"/>
                <p:cNvSpPr>
                  <a:spLocks noChangeShapeType="1"/>
                </p:cNvSpPr>
                <p:nvPr/>
              </p:nvSpPr>
              <p:spPr bwMode="auto">
                <a:xfrm>
                  <a:off x="484" y="0"/>
                  <a:ext cx="175" cy="357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78" name="AutoShape 30"/>
              <p:cNvSpPr>
                <a:spLocks/>
              </p:cNvSpPr>
              <p:nvPr/>
            </p:nvSpPr>
            <p:spPr bwMode="auto">
              <a:xfrm>
                <a:off x="567" y="936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7693" name="Group 45"/>
            <p:cNvGrpSpPr>
              <a:grpSpLocks/>
            </p:cNvGrpSpPr>
            <p:nvPr/>
          </p:nvGrpSpPr>
          <p:grpSpPr bwMode="auto">
            <a:xfrm>
              <a:off x="0" y="1869"/>
              <a:ext cx="1291" cy="1089"/>
              <a:chOff x="0" y="0"/>
              <a:chExt cx="1291" cy="1089"/>
            </a:xfrm>
          </p:grpSpPr>
          <p:sp>
            <p:nvSpPr>
              <p:cNvPr id="27680" name="AutoShape 32"/>
              <p:cNvSpPr>
                <a:spLocks/>
              </p:cNvSpPr>
              <p:nvPr/>
            </p:nvSpPr>
            <p:spPr bwMode="auto">
              <a:xfrm>
                <a:off x="610" y="0"/>
                <a:ext cx="165" cy="15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7685" name="Group 37"/>
              <p:cNvGrpSpPr>
                <a:grpSpLocks/>
              </p:cNvGrpSpPr>
              <p:nvPr/>
            </p:nvGrpSpPr>
            <p:grpSpPr bwMode="auto">
              <a:xfrm>
                <a:off x="119" y="119"/>
                <a:ext cx="1172" cy="335"/>
                <a:chOff x="0" y="0"/>
                <a:chExt cx="1171" cy="334"/>
              </a:xfrm>
            </p:grpSpPr>
            <p:sp>
              <p:nvSpPr>
                <p:cNvPr id="2768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3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82" name="Line 34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598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8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58" y="0"/>
                  <a:ext cx="215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84" name="Line 36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215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86" name="Oval 38"/>
              <p:cNvSpPr>
                <a:spLocks/>
              </p:cNvSpPr>
              <p:nvPr/>
            </p:nvSpPr>
            <p:spPr bwMode="auto">
              <a:xfrm>
                <a:off x="430" y="454"/>
                <a:ext cx="119" cy="120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7691" name="Group 43"/>
              <p:cNvGrpSpPr>
                <a:grpSpLocks/>
              </p:cNvGrpSpPr>
              <p:nvPr/>
            </p:nvGrpSpPr>
            <p:grpSpPr bwMode="auto">
              <a:xfrm>
                <a:off x="0" y="574"/>
                <a:ext cx="980" cy="358"/>
                <a:chOff x="0" y="0"/>
                <a:chExt cx="980" cy="358"/>
              </a:xfrm>
            </p:grpSpPr>
            <p:sp>
              <p:nvSpPr>
                <p:cNvPr id="2768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88" name="Line 40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50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8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00" y="0"/>
                  <a:ext cx="180" cy="358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90" name="Line 42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173" cy="358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92" name="AutoShape 44"/>
              <p:cNvSpPr>
                <a:spLocks/>
              </p:cNvSpPr>
              <p:nvPr/>
            </p:nvSpPr>
            <p:spPr bwMode="auto">
              <a:xfrm>
                <a:off x="562" y="937"/>
                <a:ext cx="165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9765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Value Estimates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13400" cy="19812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800"/>
              <a:t>Calculate estimates V</a:t>
            </a:r>
            <a:r>
              <a:rPr lang="en-US" sz="2800" baseline="-25000"/>
              <a:t>k</a:t>
            </a:r>
            <a:r>
              <a:rPr lang="en-US" sz="2800" baseline="30000"/>
              <a:t>*</a:t>
            </a:r>
            <a:r>
              <a:rPr lang="en-US" sz="2800"/>
              <a:t>(s)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The optimal value considering only next k time steps (k rewards)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As k </a:t>
            </a:r>
            <a:r>
              <a:rPr lang="en-US" sz="240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→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∞</a:t>
            </a:r>
            <a:r>
              <a:rPr lang="en-US" sz="2400"/>
              <a:t>, it approaches the optimal value</a:t>
            </a:r>
          </a:p>
        </p:txBody>
      </p:sp>
      <p:grpSp>
        <p:nvGrpSpPr>
          <p:cNvPr id="28718" name="Group 46"/>
          <p:cNvGrpSpPr>
            <a:grpSpLocks/>
          </p:cNvGrpSpPr>
          <p:nvPr/>
        </p:nvGrpSpPr>
        <p:grpSpPr bwMode="auto">
          <a:xfrm>
            <a:off x="6483350" y="1651000"/>
            <a:ext cx="2135188" cy="4697413"/>
            <a:chOff x="0" y="0"/>
            <a:chExt cx="1344" cy="2958"/>
          </a:xfrm>
        </p:grpSpPr>
        <p:grpSp>
          <p:nvGrpSpPr>
            <p:cNvPr id="28689" name="Group 17"/>
            <p:cNvGrpSpPr>
              <a:grpSpLocks/>
            </p:cNvGrpSpPr>
            <p:nvPr/>
          </p:nvGrpSpPr>
          <p:grpSpPr bwMode="auto">
            <a:xfrm>
              <a:off x="0" y="0"/>
              <a:ext cx="1291" cy="1089"/>
              <a:chOff x="0" y="0"/>
              <a:chExt cx="1291" cy="1089"/>
            </a:xfrm>
          </p:grpSpPr>
          <p:sp>
            <p:nvSpPr>
              <p:cNvPr id="28676" name="AutoShape 4"/>
              <p:cNvSpPr>
                <a:spLocks/>
              </p:cNvSpPr>
              <p:nvPr/>
            </p:nvSpPr>
            <p:spPr bwMode="auto">
              <a:xfrm>
                <a:off x="610" y="0"/>
                <a:ext cx="165" cy="15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8681" name="Group 9"/>
              <p:cNvGrpSpPr>
                <a:grpSpLocks/>
              </p:cNvGrpSpPr>
              <p:nvPr/>
            </p:nvGrpSpPr>
            <p:grpSpPr bwMode="auto">
              <a:xfrm>
                <a:off x="119" y="119"/>
                <a:ext cx="1172" cy="335"/>
                <a:chOff x="0" y="0"/>
                <a:chExt cx="1171" cy="334"/>
              </a:xfrm>
            </p:grpSpPr>
            <p:sp>
              <p:nvSpPr>
                <p:cNvPr id="28677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3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78" name="Line 6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598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79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58" y="0"/>
                  <a:ext cx="215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80" name="Line 8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215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8682" name="Oval 10"/>
              <p:cNvSpPr>
                <a:spLocks/>
              </p:cNvSpPr>
              <p:nvPr/>
            </p:nvSpPr>
            <p:spPr bwMode="auto">
              <a:xfrm>
                <a:off x="430" y="454"/>
                <a:ext cx="119" cy="120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8687" name="Group 15"/>
              <p:cNvGrpSpPr>
                <a:grpSpLocks/>
              </p:cNvGrpSpPr>
              <p:nvPr/>
            </p:nvGrpSpPr>
            <p:grpSpPr bwMode="auto">
              <a:xfrm>
                <a:off x="0" y="574"/>
                <a:ext cx="980" cy="358"/>
                <a:chOff x="0" y="0"/>
                <a:chExt cx="980" cy="358"/>
              </a:xfrm>
            </p:grpSpPr>
            <p:sp>
              <p:nvSpPr>
                <p:cNvPr id="2868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84" name="Line 12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50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8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00" y="0"/>
                  <a:ext cx="180" cy="358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86" name="Line 14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173" cy="358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8688" name="AutoShape 16"/>
              <p:cNvSpPr>
                <a:spLocks/>
              </p:cNvSpPr>
              <p:nvPr/>
            </p:nvSpPr>
            <p:spPr bwMode="auto">
              <a:xfrm>
                <a:off x="562" y="937"/>
                <a:ext cx="165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8703" name="Group 31"/>
            <p:cNvGrpSpPr>
              <a:grpSpLocks/>
            </p:cNvGrpSpPr>
            <p:nvPr/>
          </p:nvGrpSpPr>
          <p:grpSpPr bwMode="auto">
            <a:xfrm flipH="1">
              <a:off x="43" y="934"/>
              <a:ext cx="1301" cy="1089"/>
              <a:chOff x="0" y="0"/>
              <a:chExt cx="1301" cy="1088"/>
            </a:xfrm>
          </p:grpSpPr>
          <p:sp>
            <p:nvSpPr>
              <p:cNvPr id="28690" name="AutoShape 18"/>
              <p:cNvSpPr>
                <a:spLocks/>
              </p:cNvSpPr>
              <p:nvPr/>
            </p:nvSpPr>
            <p:spPr bwMode="auto">
              <a:xfrm>
                <a:off x="615" y="0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8695" name="Group 23"/>
              <p:cNvGrpSpPr>
                <a:grpSpLocks/>
              </p:cNvGrpSpPr>
              <p:nvPr/>
            </p:nvGrpSpPr>
            <p:grpSpPr bwMode="auto">
              <a:xfrm>
                <a:off x="120" y="119"/>
                <a:ext cx="1181" cy="335"/>
                <a:chOff x="0" y="0"/>
                <a:chExt cx="1181" cy="334"/>
              </a:xfrm>
            </p:grpSpPr>
            <p:sp>
              <p:nvSpPr>
                <p:cNvPr id="2869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8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92" name="Line 20"/>
                <p:cNvSpPr>
                  <a:spLocks noChangeShapeType="1"/>
                </p:cNvSpPr>
                <p:nvPr/>
              </p:nvSpPr>
              <p:spPr bwMode="auto">
                <a:xfrm>
                  <a:off x="578" y="0"/>
                  <a:ext cx="603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9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61" y="0"/>
                  <a:ext cx="217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94" name="Line 22"/>
                <p:cNvSpPr>
                  <a:spLocks noChangeShapeType="1"/>
                </p:cNvSpPr>
                <p:nvPr/>
              </p:nvSpPr>
              <p:spPr bwMode="auto">
                <a:xfrm>
                  <a:off x="578" y="0"/>
                  <a:ext cx="217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8696" name="Oval 24"/>
              <p:cNvSpPr>
                <a:spLocks/>
              </p:cNvSpPr>
              <p:nvPr/>
            </p:nvSpPr>
            <p:spPr bwMode="auto">
              <a:xfrm>
                <a:off x="433" y="454"/>
                <a:ext cx="121" cy="119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8701" name="Group 29"/>
              <p:cNvGrpSpPr>
                <a:grpSpLocks/>
              </p:cNvGrpSpPr>
              <p:nvPr/>
            </p:nvGrpSpPr>
            <p:grpSpPr bwMode="auto">
              <a:xfrm>
                <a:off x="0" y="573"/>
                <a:ext cx="988" cy="358"/>
                <a:chOff x="0" y="0"/>
                <a:chExt cx="988" cy="357"/>
              </a:xfrm>
            </p:grpSpPr>
            <p:sp>
              <p:nvSpPr>
                <p:cNvPr id="2869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4" cy="357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98" name="Line 26"/>
                <p:cNvSpPr>
                  <a:spLocks noChangeShapeType="1"/>
                </p:cNvSpPr>
                <p:nvPr/>
              </p:nvSpPr>
              <p:spPr bwMode="auto">
                <a:xfrm>
                  <a:off x="484" y="0"/>
                  <a:ext cx="504" cy="357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9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02" y="0"/>
                  <a:ext cx="182" cy="357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00" name="Line 28"/>
                <p:cNvSpPr>
                  <a:spLocks noChangeShapeType="1"/>
                </p:cNvSpPr>
                <p:nvPr/>
              </p:nvSpPr>
              <p:spPr bwMode="auto">
                <a:xfrm>
                  <a:off x="484" y="0"/>
                  <a:ext cx="175" cy="357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8702" name="AutoShape 30"/>
              <p:cNvSpPr>
                <a:spLocks/>
              </p:cNvSpPr>
              <p:nvPr/>
            </p:nvSpPr>
            <p:spPr bwMode="auto">
              <a:xfrm>
                <a:off x="567" y="936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8717" name="Group 45"/>
            <p:cNvGrpSpPr>
              <a:grpSpLocks/>
            </p:cNvGrpSpPr>
            <p:nvPr/>
          </p:nvGrpSpPr>
          <p:grpSpPr bwMode="auto">
            <a:xfrm>
              <a:off x="0" y="1869"/>
              <a:ext cx="1291" cy="1089"/>
              <a:chOff x="0" y="0"/>
              <a:chExt cx="1291" cy="1089"/>
            </a:xfrm>
          </p:grpSpPr>
          <p:sp>
            <p:nvSpPr>
              <p:cNvPr id="28704" name="AutoShape 32"/>
              <p:cNvSpPr>
                <a:spLocks/>
              </p:cNvSpPr>
              <p:nvPr/>
            </p:nvSpPr>
            <p:spPr bwMode="auto">
              <a:xfrm>
                <a:off x="610" y="0"/>
                <a:ext cx="165" cy="15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8709" name="Group 37"/>
              <p:cNvGrpSpPr>
                <a:grpSpLocks/>
              </p:cNvGrpSpPr>
              <p:nvPr/>
            </p:nvGrpSpPr>
            <p:grpSpPr bwMode="auto">
              <a:xfrm>
                <a:off x="119" y="119"/>
                <a:ext cx="1172" cy="335"/>
                <a:chOff x="0" y="0"/>
                <a:chExt cx="1171" cy="334"/>
              </a:xfrm>
            </p:grpSpPr>
            <p:sp>
              <p:nvSpPr>
                <p:cNvPr id="2870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73" cy="334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06" name="Line 34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598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0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58" y="0"/>
                  <a:ext cx="215" cy="334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08" name="Line 36"/>
                <p:cNvSpPr>
                  <a:spLocks noChangeShapeType="1"/>
                </p:cNvSpPr>
                <p:nvPr/>
              </p:nvSpPr>
              <p:spPr bwMode="auto">
                <a:xfrm>
                  <a:off x="573" y="0"/>
                  <a:ext cx="215" cy="286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8710" name="Oval 38"/>
              <p:cNvSpPr>
                <a:spLocks/>
              </p:cNvSpPr>
              <p:nvPr/>
            </p:nvSpPr>
            <p:spPr bwMode="auto">
              <a:xfrm>
                <a:off x="430" y="454"/>
                <a:ext cx="119" cy="120"/>
              </a:xfrm>
              <a:prstGeom prst="ellipse">
                <a:avLst/>
              </a:prstGeom>
              <a:solidFill>
                <a:srgbClr val="3333FF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8715" name="Group 43"/>
              <p:cNvGrpSpPr>
                <a:grpSpLocks/>
              </p:cNvGrpSpPr>
              <p:nvPr/>
            </p:nvGrpSpPr>
            <p:grpSpPr bwMode="auto">
              <a:xfrm>
                <a:off x="0" y="574"/>
                <a:ext cx="980" cy="358"/>
                <a:chOff x="0" y="0"/>
                <a:chExt cx="980" cy="358"/>
              </a:xfrm>
            </p:grpSpPr>
            <p:sp>
              <p:nvSpPr>
                <p:cNvPr id="2871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12" name="Line 40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500" cy="358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1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00" y="0"/>
                  <a:ext cx="180" cy="358"/>
                </a:xfrm>
                <a:prstGeom prst="lin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714" name="Line 42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173" cy="358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8716" name="AutoShape 44"/>
              <p:cNvSpPr>
                <a:spLocks/>
              </p:cNvSpPr>
              <p:nvPr/>
            </p:nvSpPr>
            <p:spPr bwMode="auto">
              <a:xfrm>
                <a:off x="562" y="937"/>
                <a:ext cx="165" cy="152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8719" name="Rectangle 47"/>
          <p:cNvSpPr>
            <a:spLocks/>
          </p:cNvSpPr>
          <p:nvPr/>
        </p:nvSpPr>
        <p:spPr bwMode="auto">
          <a:xfrm>
            <a:off x="6146800" y="1536700"/>
            <a:ext cx="28194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20" name="Rectangle 48"/>
          <p:cNvSpPr>
            <a:spLocks/>
          </p:cNvSpPr>
          <p:nvPr/>
        </p:nvSpPr>
        <p:spPr bwMode="auto">
          <a:xfrm>
            <a:off x="6286500" y="1498600"/>
            <a:ext cx="2819400" cy="312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21" name="Rectangle 49"/>
          <p:cNvSpPr>
            <a:spLocks/>
          </p:cNvSpPr>
          <p:nvPr/>
        </p:nvSpPr>
        <p:spPr bwMode="auto">
          <a:xfrm>
            <a:off x="92075" y="3429000"/>
            <a:ext cx="59817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Why:</a:t>
            </a:r>
          </a:p>
          <a:p>
            <a:pPr marL="1182688" lvl="2" indent="-228600">
              <a:lnSpc>
                <a:spcPct val="8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300">
                <a:solidFill>
                  <a:schemeClr val="tx1"/>
                </a:solidFill>
                <a:cs typeface="Arial" charset="0"/>
              </a:rPr>
              <a:t>If discounting, distant rewards become negligible</a:t>
            </a:r>
          </a:p>
          <a:p>
            <a:pPr marL="1182688" lvl="2" indent="-228600">
              <a:lnSpc>
                <a:spcPct val="8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300">
                <a:solidFill>
                  <a:schemeClr val="tx1"/>
                </a:solidFill>
                <a:cs typeface="Arial" charset="0"/>
              </a:rPr>
              <a:t>If terminal states reachable from everywhere, fraction of episodes not ending becomes negligible</a:t>
            </a:r>
          </a:p>
          <a:p>
            <a:pPr marL="1182688" lvl="2" indent="-228600">
              <a:lnSpc>
                <a:spcPct val="8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300">
                <a:solidFill>
                  <a:schemeClr val="tx1"/>
                </a:solidFill>
                <a:cs typeface="Arial" charset="0"/>
              </a:rPr>
              <a:t>Otherwise, can get infinite expected utility and then this approach actually won’t work</a:t>
            </a:r>
          </a:p>
        </p:txBody>
      </p:sp>
    </p:spTree>
    <p:extLst>
      <p:ext uri="{BB962C8B-B14F-4D97-AF65-F5344CB8AC3E}">
        <p14:creationId xmlns:p14="http://schemas.microsoft.com/office/powerpoint/2010/main" xmlns="" val="215954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1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Value Iteration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385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Idea: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Start with V</a:t>
            </a:r>
            <a:r>
              <a:rPr lang="en-US" sz="2000" baseline="-25000"/>
              <a:t>0</a:t>
            </a:r>
            <a:r>
              <a:rPr lang="en-US" sz="2000" baseline="30000"/>
              <a:t>*</a:t>
            </a:r>
            <a:r>
              <a:rPr lang="en-US" sz="2000"/>
              <a:t>(s) = 0, which we know is right (why?)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Given V</a:t>
            </a:r>
            <a:r>
              <a:rPr lang="en-US" sz="2000" baseline="-25000"/>
              <a:t>i</a:t>
            </a:r>
            <a:r>
              <a:rPr lang="en-US" sz="2000" baseline="30000"/>
              <a:t>*</a:t>
            </a:r>
            <a:r>
              <a:rPr lang="en-US" sz="2000"/>
              <a:t>, calculate the values for all states for depth i+1:</a:t>
            </a:r>
            <a:endParaRPr lang="en-US"/>
          </a:p>
          <a:p>
            <a:pPr marL="782638" lvl="1">
              <a:lnSpc>
                <a:spcPct val="80000"/>
              </a:lnSpc>
              <a:spcBef>
                <a:spcPts val="11700"/>
              </a:spcBef>
            </a:pPr>
            <a:r>
              <a:rPr lang="en-US" sz="2000"/>
              <a:t>This is called a </a:t>
            </a:r>
            <a:r>
              <a:rPr lang="en-US" sz="2000">
                <a:solidFill>
                  <a:srgbClr val="CC0000"/>
                </a:solidFill>
              </a:rPr>
              <a:t>value update </a:t>
            </a:r>
            <a:r>
              <a:rPr lang="en-US" sz="2000"/>
              <a:t>or</a:t>
            </a:r>
            <a:r>
              <a:rPr lang="en-US" sz="2000">
                <a:solidFill>
                  <a:srgbClr val="CC0000"/>
                </a:solidFill>
              </a:rPr>
              <a:t> Bellman update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Repeat until convergence</a:t>
            </a:r>
          </a:p>
        </p:txBody>
      </p:sp>
      <p:pic>
        <p:nvPicPr>
          <p:cNvPr id="2970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048000"/>
            <a:ext cx="71453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/>
          </p:cNvSpPr>
          <p:nvPr/>
        </p:nvSpPr>
        <p:spPr bwMode="auto">
          <a:xfrm>
            <a:off x="444500" y="5029200"/>
            <a:ext cx="785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Theorem: will converge to unique optimal values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Basic idea: approximations get refined towards optimal values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Policy may converge long before values do</a:t>
            </a:r>
          </a:p>
        </p:txBody>
      </p:sp>
    </p:spTree>
    <p:extLst>
      <p:ext uri="{BB962C8B-B14F-4D97-AF65-F5344CB8AC3E}">
        <p14:creationId xmlns:p14="http://schemas.microsoft.com/office/powerpoint/2010/main" xmlns="" val="417875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387475"/>
          </a:xfrm>
          <a:ln/>
        </p:spPr>
        <p:txBody>
          <a:bodyPr rIns="132080"/>
          <a:lstStyle/>
          <a:p>
            <a:r>
              <a:rPr lang="en-US"/>
              <a:t>Markov Decision Processes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4138"/>
            <a:ext cx="4724400" cy="36322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 dirty="0"/>
              <a:t>An MDP is defined by: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set of states s </a:t>
            </a:r>
            <a:r>
              <a:rPr lang="en-US" sz="2000" dirty="0" smtClean="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</a:t>
            </a:r>
            <a:r>
              <a:rPr lang="en-US" sz="2000" dirty="0" smtClean="0">
                <a:solidFill>
                  <a:srgbClr val="CC0000"/>
                </a:solidFill>
              </a:rPr>
              <a:t> </a:t>
            </a:r>
            <a:r>
              <a:rPr lang="en-US" sz="2000" dirty="0">
                <a:solidFill>
                  <a:srgbClr val="CC0000"/>
                </a:solidFill>
              </a:rPr>
              <a:t>S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C0000"/>
                </a:solidFill>
              </a:rPr>
              <a:t>A</a:t>
            </a:r>
            <a:endParaRPr lang="en-US" sz="2000" dirty="0">
              <a:solidFill>
                <a:srgbClr val="CC0000"/>
              </a:solidFill>
            </a:endParaRP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transition function T(</a:t>
            </a:r>
            <a:r>
              <a:rPr lang="en-US" sz="2000" dirty="0" err="1">
                <a:solidFill>
                  <a:srgbClr val="CC0000"/>
                </a:solidFill>
              </a:rPr>
              <a:t>s,a,s</a:t>
            </a:r>
            <a:r>
              <a:rPr lang="en-US" sz="2000" dirty="0">
                <a:solidFill>
                  <a:srgbClr val="CC0000"/>
                </a:solidFill>
              </a:rPr>
              <a:t>’)</a:t>
            </a:r>
          </a:p>
          <a:p>
            <a:pPr marL="1182688" lvl="2">
              <a:lnSpc>
                <a:spcPct val="80000"/>
              </a:lnSpc>
            </a:pPr>
            <a:r>
              <a:rPr lang="en-US" sz="1800" dirty="0" err="1"/>
              <a:t>Prob</a:t>
            </a:r>
            <a:r>
              <a:rPr lang="en-US" sz="1800" dirty="0"/>
              <a:t> that a from s leads to s’</a:t>
            </a:r>
          </a:p>
          <a:p>
            <a:pPr marL="1182688" lvl="2">
              <a:lnSpc>
                <a:spcPct val="80000"/>
              </a:lnSpc>
            </a:pPr>
            <a:r>
              <a:rPr lang="en-US" sz="1800" dirty="0"/>
              <a:t>i.e., P(s’ | </a:t>
            </a:r>
            <a:r>
              <a:rPr lang="en-US" sz="1800" dirty="0" err="1"/>
              <a:t>s,a</a:t>
            </a:r>
            <a:r>
              <a:rPr lang="en-US" sz="1800" dirty="0"/>
              <a:t>)</a:t>
            </a:r>
          </a:p>
          <a:p>
            <a:pPr marL="1182688" lvl="2">
              <a:lnSpc>
                <a:spcPct val="80000"/>
              </a:lnSpc>
            </a:pPr>
            <a:r>
              <a:rPr lang="en-US" sz="1800" dirty="0"/>
              <a:t>Also called </a:t>
            </a:r>
            <a:r>
              <a:rPr lang="en-US" sz="1800" dirty="0" smtClean="0"/>
              <a:t>“the model”</a:t>
            </a:r>
            <a:endParaRPr lang="en-US" sz="1800" dirty="0"/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reward function R(s, a, s’) </a:t>
            </a:r>
          </a:p>
          <a:p>
            <a:pPr marL="1182688" lvl="2">
              <a:lnSpc>
                <a:spcPct val="80000"/>
              </a:lnSpc>
            </a:pPr>
            <a:r>
              <a:rPr lang="en-US" sz="1800" dirty="0"/>
              <a:t>Sometimes just R(s) or R(s’)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C0000"/>
                </a:solidFill>
              </a:rPr>
              <a:t>start state</a:t>
            </a:r>
            <a:r>
              <a:rPr lang="en-US" sz="2000" dirty="0"/>
              <a:t> (or distribution)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Maybe a </a:t>
            </a:r>
            <a:r>
              <a:rPr lang="en-US" sz="2000" dirty="0">
                <a:solidFill>
                  <a:srgbClr val="CC0000"/>
                </a:solidFill>
              </a:rPr>
              <a:t>terminal state</a:t>
            </a: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447800"/>
            <a:ext cx="3784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724400"/>
            <a:ext cx="20383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/>
          </p:cNvSpPr>
          <p:nvPr/>
        </p:nvSpPr>
        <p:spPr bwMode="auto">
          <a:xfrm>
            <a:off x="76200" y="5016500"/>
            <a:ext cx="5562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MDPs: non-deterministic search </a:t>
            </a:r>
            <a:endParaRPr lang="en-US" sz="24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496888" lvl="1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Reinforcement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learning: MDPs where we don’t know the transition or reward functions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69603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Bellman Updates</a:t>
            </a: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685800" y="1371600"/>
            <a:ext cx="3784600" cy="2933700"/>
            <a:chOff x="0" y="0"/>
            <a:chExt cx="2384" cy="1848"/>
          </a:xfrm>
        </p:grpSpPr>
        <p:pic>
          <p:nvPicPr>
            <p:cNvPr id="30723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84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Rectangle 4"/>
            <p:cNvSpPr>
              <a:spLocks/>
            </p:cNvSpPr>
            <p:nvPr/>
          </p:nvSpPr>
          <p:spPr bwMode="auto">
            <a:xfrm>
              <a:off x="320" y="1200"/>
              <a:ext cx="38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0726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14500"/>
            <a:ext cx="15081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5428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9248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9248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714500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9248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714500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55428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188" y="339248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Rectangle 15"/>
          <p:cNvSpPr>
            <a:spLocks/>
          </p:cNvSpPr>
          <p:nvPr/>
        </p:nvSpPr>
        <p:spPr bwMode="auto">
          <a:xfrm>
            <a:off x="2743200" y="1447800"/>
            <a:ext cx="838200" cy="838200"/>
          </a:xfrm>
          <a:prstGeom prst="rect">
            <a:avLst/>
          </a:prstGeom>
          <a:solidFill>
            <a:srgbClr val="CC0000">
              <a:alpha val="49803"/>
            </a:srgbClr>
          </a:solidFill>
          <a:ln w="9525" cap="flat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3200400" y="1828800"/>
            <a:ext cx="38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7" name="Rectangle 17"/>
          <p:cNvSpPr>
            <a:spLocks/>
          </p:cNvSpPr>
          <p:nvPr/>
        </p:nvSpPr>
        <p:spPr bwMode="auto">
          <a:xfrm>
            <a:off x="2743200" y="2286000"/>
            <a:ext cx="838200" cy="838200"/>
          </a:xfrm>
          <a:prstGeom prst="rect">
            <a:avLst/>
          </a:prstGeom>
          <a:solidFill>
            <a:srgbClr val="3333FF">
              <a:alpha val="49803"/>
            </a:srgbClr>
          </a:solidFill>
          <a:ln w="9525" cap="flat">
            <a:solidFill>
              <a:srgbClr val="3333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8" name="Rectangle 18"/>
          <p:cNvSpPr>
            <a:spLocks/>
          </p:cNvSpPr>
          <p:nvPr/>
        </p:nvSpPr>
        <p:spPr bwMode="auto">
          <a:xfrm>
            <a:off x="3581400" y="1447800"/>
            <a:ext cx="838200" cy="838200"/>
          </a:xfrm>
          <a:prstGeom prst="rect">
            <a:avLst/>
          </a:prstGeom>
          <a:solidFill>
            <a:srgbClr val="008000">
              <a:alpha val="49803"/>
            </a:srgbClr>
          </a:solidFill>
          <a:ln w="9525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0751" name="Group 31"/>
          <p:cNvGrpSpPr>
            <a:grpSpLocks/>
          </p:cNvGrpSpPr>
          <p:nvPr/>
        </p:nvGrpSpPr>
        <p:grpSpPr bwMode="auto">
          <a:xfrm>
            <a:off x="4749800" y="1371600"/>
            <a:ext cx="3784600" cy="2933700"/>
            <a:chOff x="0" y="0"/>
            <a:chExt cx="2384" cy="1848"/>
          </a:xfrm>
        </p:grpSpPr>
        <p:grpSp>
          <p:nvGrpSpPr>
            <p:cNvPr id="30741" name="Group 21"/>
            <p:cNvGrpSpPr>
              <a:grpSpLocks/>
            </p:cNvGrpSpPr>
            <p:nvPr/>
          </p:nvGrpSpPr>
          <p:grpSpPr bwMode="auto">
            <a:xfrm>
              <a:off x="0" y="0"/>
              <a:ext cx="2384" cy="1848"/>
              <a:chOff x="0" y="0"/>
              <a:chExt cx="2384" cy="1848"/>
            </a:xfrm>
          </p:grpSpPr>
          <p:pic>
            <p:nvPicPr>
              <p:cNvPr id="30739" name="Picture 19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4" cy="1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0" name="Rectangle 20"/>
              <p:cNvSpPr>
                <a:spLocks/>
              </p:cNvSpPr>
              <p:nvPr/>
            </p:nvSpPr>
            <p:spPr bwMode="auto">
              <a:xfrm>
                <a:off x="320" y="1200"/>
                <a:ext cx="384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pic>
          <p:nvPicPr>
            <p:cNvPr id="30742" name="Picture 22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240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3" name="Picture 2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769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4" name="Picture 24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1297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5" name="Picture 2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240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2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1297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7" name="Picture 2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1296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28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" y="1296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9" name="Picture 2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768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30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" y="242"/>
              <a:ext cx="3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2" name="Rectangle 32"/>
          <p:cNvSpPr>
            <a:spLocks/>
          </p:cNvSpPr>
          <p:nvPr/>
        </p:nvSpPr>
        <p:spPr bwMode="auto">
          <a:xfrm>
            <a:off x="7162800" y="0"/>
            <a:ext cx="1917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Example: </a:t>
            </a:r>
            <a:r>
              <a:rPr lang="en-US" sz="1400">
                <a:solidFill>
                  <a:schemeClr val="tx1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γ</a:t>
            </a:r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=0.9, living reward=0, noise=0.2</a:t>
            </a:r>
          </a:p>
        </p:txBody>
      </p:sp>
      <p:pic>
        <p:nvPicPr>
          <p:cNvPr id="30753" name="Picture 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00" y="2400300"/>
            <a:ext cx="60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4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9300" y="2159000"/>
            <a:ext cx="698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5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4508500"/>
            <a:ext cx="6870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6" name="Picture 3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08500"/>
            <a:ext cx="26574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7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5391150"/>
            <a:ext cx="91519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8" name="Rectangle 38"/>
          <p:cNvSpPr>
            <a:spLocks/>
          </p:cNvSpPr>
          <p:nvPr/>
        </p:nvSpPr>
        <p:spPr bwMode="auto">
          <a:xfrm>
            <a:off x="6908800" y="1536700"/>
            <a:ext cx="64770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 sz="2400">
                <a:solidFill>
                  <a:schemeClr val="tx1"/>
                </a:solidFill>
                <a:cs typeface="Arial" charset="0"/>
              </a:rPr>
              <a:t>?</a:t>
            </a:r>
          </a:p>
        </p:txBody>
      </p:sp>
      <p:grpSp>
        <p:nvGrpSpPr>
          <p:cNvPr id="30767" name="Group 47"/>
          <p:cNvGrpSpPr>
            <a:grpSpLocks/>
          </p:cNvGrpSpPr>
          <p:nvPr/>
        </p:nvGrpSpPr>
        <p:grpSpPr bwMode="auto">
          <a:xfrm>
            <a:off x="5232400" y="1511300"/>
            <a:ext cx="3111500" cy="2324100"/>
            <a:chOff x="0" y="0"/>
            <a:chExt cx="1960" cy="1464"/>
          </a:xfrm>
        </p:grpSpPr>
        <p:sp>
          <p:nvSpPr>
            <p:cNvPr id="30759" name="Rectangle 39"/>
            <p:cNvSpPr>
              <a:spLocks/>
            </p:cNvSpPr>
            <p:nvPr/>
          </p:nvSpPr>
          <p:spPr bwMode="auto">
            <a:xfrm>
              <a:off x="1056" y="584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0" name="Rectangle 40"/>
            <p:cNvSpPr>
              <a:spLocks/>
            </p:cNvSpPr>
            <p:nvPr/>
          </p:nvSpPr>
          <p:spPr bwMode="auto">
            <a:xfrm>
              <a:off x="1056" y="105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1" name="Rectangle 41"/>
            <p:cNvSpPr>
              <a:spLocks/>
            </p:cNvSpPr>
            <p:nvPr/>
          </p:nvSpPr>
          <p:spPr bwMode="auto">
            <a:xfrm>
              <a:off x="1552" y="105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2" name="Rectangle 42"/>
            <p:cNvSpPr>
              <a:spLocks/>
            </p:cNvSpPr>
            <p:nvPr/>
          </p:nvSpPr>
          <p:spPr bwMode="auto">
            <a:xfrm>
              <a:off x="528" y="105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3" name="Rectangle 43"/>
            <p:cNvSpPr>
              <a:spLocks/>
            </p:cNvSpPr>
            <p:nvPr/>
          </p:nvSpPr>
          <p:spPr bwMode="auto">
            <a:xfrm>
              <a:off x="0" y="105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4" name="Rectangle 44"/>
            <p:cNvSpPr>
              <a:spLocks/>
            </p:cNvSpPr>
            <p:nvPr/>
          </p:nvSpPr>
          <p:spPr bwMode="auto">
            <a:xfrm>
              <a:off x="0" y="544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5" name="Rectangle 45"/>
            <p:cNvSpPr>
              <a:spLocks/>
            </p:cNvSpPr>
            <p:nvPr/>
          </p:nvSpPr>
          <p:spPr bwMode="auto">
            <a:xfrm>
              <a:off x="0" y="0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6" name="Rectangle 46"/>
            <p:cNvSpPr>
              <a:spLocks/>
            </p:cNvSpPr>
            <p:nvPr/>
          </p:nvSpPr>
          <p:spPr bwMode="auto">
            <a:xfrm>
              <a:off x="528" y="1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</p:grpSp>
      <p:pic>
        <p:nvPicPr>
          <p:cNvPr id="30768" name="Picture 4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6108700"/>
            <a:ext cx="909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313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 animBg="1"/>
      <p:bldP spid="30736" grpId="0" animBg="1"/>
      <p:bldP spid="30737" grpId="0" animBg="1"/>
      <p:bldP spid="3073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Value Iteration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7638"/>
            <a:ext cx="8229600" cy="1630362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/>
              <a:t>Information propagates outward from terminal states and eventually all states have correct value estimates</a:t>
            </a: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457200" y="2103438"/>
            <a:ext cx="3784600" cy="2933700"/>
            <a:chOff x="0" y="0"/>
            <a:chExt cx="2384" cy="1848"/>
          </a:xfrm>
        </p:grpSpPr>
        <p:pic>
          <p:nvPicPr>
            <p:cNvPr id="33796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84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7" name="Rectangle 5"/>
            <p:cNvSpPr>
              <a:spLocks/>
            </p:cNvSpPr>
            <p:nvPr/>
          </p:nvSpPr>
          <p:spPr bwMode="auto">
            <a:xfrm>
              <a:off x="320" y="1200"/>
              <a:ext cx="38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3799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4844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3242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388" y="41624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4844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1624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16083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988" y="41608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32263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663" y="2487613"/>
            <a:ext cx="6334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4572000" y="2103438"/>
            <a:ext cx="3784600" cy="2933700"/>
            <a:chOff x="0" y="0"/>
            <a:chExt cx="2384" cy="1848"/>
          </a:xfrm>
        </p:grpSpPr>
        <p:pic>
          <p:nvPicPr>
            <p:cNvPr id="33808" name="Picture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84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9" name="Rectangle 17"/>
            <p:cNvSpPr>
              <a:spLocks/>
            </p:cNvSpPr>
            <p:nvPr/>
          </p:nvSpPr>
          <p:spPr bwMode="auto">
            <a:xfrm>
              <a:off x="320" y="1200"/>
              <a:ext cx="38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3811" name="Picture 1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4844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3242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1624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8388" y="41624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16083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Picture 2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1608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486025"/>
            <a:ext cx="6334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Picture 2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288" y="3324225"/>
            <a:ext cx="6334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2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1638" y="2490788"/>
            <a:ext cx="6334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0" name="Rectangle 28"/>
          <p:cNvSpPr>
            <a:spLocks/>
          </p:cNvSpPr>
          <p:nvPr/>
        </p:nvSpPr>
        <p:spPr bwMode="auto">
          <a:xfrm>
            <a:off x="2286000" y="1524000"/>
            <a:ext cx="1536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V</a:t>
            </a:r>
            <a:r>
              <a:rPr lang="en-US" sz="2400" baseline="-250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3821" name="Rectangle 29"/>
          <p:cNvSpPr>
            <a:spLocks/>
          </p:cNvSpPr>
          <p:nvPr/>
        </p:nvSpPr>
        <p:spPr bwMode="auto">
          <a:xfrm>
            <a:off x="6400800" y="1524000"/>
            <a:ext cx="1536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V</a:t>
            </a:r>
            <a:r>
              <a:rPr lang="en-US" sz="2400" baseline="-2500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409956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Value Iteration</a:t>
            </a:r>
          </a:p>
        </p:txBody>
      </p:sp>
      <p:pic>
        <p:nvPicPr>
          <p:cNvPr id="34819" name="out-1.mov" descr="cse473au11-mdps.ppt_media/out-1.mov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346200"/>
            <a:ext cx="600710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300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48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Practice: Computing Actions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800"/>
              <a:t>Which action should we chose from state s:</a:t>
            </a:r>
          </a:p>
          <a:p>
            <a:pPr marL="782638" lvl="1">
              <a:spcBef>
                <a:spcPts val="2500"/>
              </a:spcBef>
            </a:pPr>
            <a:r>
              <a:rPr lang="en-US" sz="2400"/>
              <a:t>Given optimal values Q?</a:t>
            </a:r>
          </a:p>
          <a:p>
            <a:pPr marL="782638" lvl="1">
              <a:spcBef>
                <a:spcPts val="8800"/>
              </a:spcBef>
            </a:pPr>
            <a:r>
              <a:rPr lang="en-US" sz="2400"/>
              <a:t>Given optimal values V?</a:t>
            </a:r>
          </a:p>
          <a:p>
            <a:pPr marL="782638" lvl="1">
              <a:spcBef>
                <a:spcPts val="10500"/>
              </a:spcBef>
            </a:pPr>
            <a:r>
              <a:rPr lang="en-US" sz="2400"/>
              <a:t>Lesson: actions are easier to select from Q’s!</a:t>
            </a:r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0" y="4508500"/>
            <a:ext cx="632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086100"/>
            <a:ext cx="2476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667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5" autoUpdateAnimBg="0" advAuto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Convergence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/>
              <a:t>Define the max-norm:</a:t>
            </a:r>
          </a:p>
          <a:p>
            <a:pPr>
              <a:lnSpc>
                <a:spcPct val="90000"/>
              </a:lnSpc>
              <a:spcBef>
                <a:spcPts val="5000"/>
              </a:spcBef>
            </a:pPr>
            <a:r>
              <a:rPr lang="en-US" sz="2400"/>
              <a:t>Theorem: For any two approximations U and V</a:t>
            </a:r>
          </a:p>
          <a:p>
            <a:pPr marL="782638" lvl="1">
              <a:lnSpc>
                <a:spcPct val="90000"/>
              </a:lnSpc>
              <a:spcBef>
                <a:spcPts val="5200"/>
              </a:spcBef>
            </a:pPr>
            <a:r>
              <a:rPr lang="en-US" sz="2000"/>
              <a:t>I.e. any distinct approximations must get closer to each other, so, in particular, any approximation must get closer to the true U and value iteration converges to a unique, stable, optimal solution</a:t>
            </a:r>
          </a:p>
          <a:p>
            <a:pPr>
              <a:lnSpc>
                <a:spcPct val="90000"/>
              </a:lnSpc>
              <a:spcBef>
                <a:spcPts val="2500"/>
              </a:spcBef>
            </a:pPr>
            <a:r>
              <a:rPr lang="en-US" sz="2400"/>
              <a:t>Theorem:</a:t>
            </a:r>
          </a:p>
          <a:p>
            <a:pPr marL="782638" lvl="1">
              <a:lnSpc>
                <a:spcPct val="90000"/>
              </a:lnSpc>
              <a:spcBef>
                <a:spcPts val="5000"/>
              </a:spcBef>
            </a:pPr>
            <a:r>
              <a:rPr lang="en-US" sz="2000"/>
              <a:t>I.e. once the change in our approximation is small, it must also be close to correct</a:t>
            </a:r>
          </a:p>
        </p:txBody>
      </p:sp>
      <p:pic>
        <p:nvPicPr>
          <p:cNvPr id="3686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51000"/>
            <a:ext cx="2673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9488" y="3017838"/>
            <a:ext cx="416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05400"/>
            <a:ext cx="6848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745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5" autoUpdateAnimBg="0" advAuto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Value Iteration Complexity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900"/>
              <a:t>Problem size: </a:t>
            </a:r>
          </a:p>
          <a:p>
            <a:pPr marL="782638" lvl="1">
              <a:lnSpc>
                <a:spcPct val="90000"/>
              </a:lnSpc>
            </a:pPr>
            <a:r>
              <a:rPr lang="en-US" sz="2900"/>
              <a:t>|A| actions and |S| states</a:t>
            </a:r>
          </a:p>
          <a:p>
            <a:pPr>
              <a:lnSpc>
                <a:spcPct val="90000"/>
              </a:lnSpc>
              <a:spcBef>
                <a:spcPts val="3700"/>
              </a:spcBef>
            </a:pPr>
            <a:r>
              <a:rPr lang="en-US" sz="2900"/>
              <a:t>Each Iteration</a:t>
            </a:r>
          </a:p>
          <a:p>
            <a:pPr marL="782638" lvl="1">
              <a:lnSpc>
                <a:spcPct val="90000"/>
              </a:lnSpc>
            </a:pPr>
            <a:r>
              <a:rPr lang="en-US" sz="2900">
                <a:ea typeface="Apple Symbols" charset="0"/>
                <a:cs typeface="Apple Symbols" charset="0"/>
              </a:rPr>
              <a:t>Computation: O(|A|⋅|S|</a:t>
            </a:r>
            <a:r>
              <a:rPr lang="en-US" sz="2900" baseline="32000"/>
              <a:t>2</a:t>
            </a:r>
            <a:r>
              <a:rPr lang="en-US" sz="2900"/>
              <a:t>)</a:t>
            </a:r>
          </a:p>
          <a:p>
            <a:pPr marL="782638" lvl="1">
              <a:lnSpc>
                <a:spcPct val="90000"/>
              </a:lnSpc>
            </a:pPr>
            <a:r>
              <a:rPr lang="en-US" sz="2900"/>
              <a:t>Space: O(|S|)</a:t>
            </a:r>
          </a:p>
          <a:p>
            <a:pPr>
              <a:lnSpc>
                <a:spcPct val="90000"/>
              </a:lnSpc>
              <a:spcBef>
                <a:spcPts val="4300"/>
              </a:spcBef>
            </a:pPr>
            <a:r>
              <a:rPr lang="en-US" sz="2900"/>
              <a:t>Num of iterations</a:t>
            </a:r>
          </a:p>
          <a:p>
            <a:pPr marL="782638" lvl="1">
              <a:lnSpc>
                <a:spcPct val="90000"/>
              </a:lnSpc>
              <a:buClr>
                <a:srgbClr val="333399"/>
              </a:buClr>
            </a:pPr>
            <a:r>
              <a:rPr lang="en-US" sz="2900"/>
              <a:t>Can be exponential in the discount factor </a:t>
            </a:r>
            <a:r>
              <a:rPr lang="en-US" sz="29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γ</a:t>
            </a:r>
            <a:endParaRPr lang="en-US" sz="2900">
              <a:latin typeface="Times New Roman" pitchFamily="18" charset="0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56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Recap: MDPs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800"/>
              <a:t>Markov decision processes: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States S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Actions A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Transitions P(s’|s,a) (or T(s,a,s’))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Rewards R(s,a,s’) (and discount </a:t>
            </a:r>
            <a:r>
              <a:rPr lang="en-US" sz="240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γ</a:t>
            </a:r>
            <a:r>
              <a:rPr lang="en-US" sz="2400"/>
              <a:t>)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Start state s</a:t>
            </a:r>
            <a:r>
              <a:rPr lang="en-US" sz="2400" baseline="-25000"/>
              <a:t>0</a:t>
            </a:r>
          </a:p>
          <a:p>
            <a:pPr marL="782638" lvl="1">
              <a:lnSpc>
                <a:spcPct val="80000"/>
              </a:lnSpc>
            </a:pPr>
            <a:endParaRPr lang="en-US" sz="2400" baseline="-25000"/>
          </a:p>
          <a:p>
            <a:pPr>
              <a:lnSpc>
                <a:spcPct val="80000"/>
              </a:lnSpc>
            </a:pPr>
            <a:r>
              <a:rPr lang="en-US" sz="2800"/>
              <a:t>Quantities: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Returns = sum of discounted rewards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Values = expected future returns from a state (optimal, or for a fixed policy)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Q-Values = expected future returns from a q-state (optimal, or for a fixed policy)</a:t>
            </a:r>
          </a:p>
        </p:txBody>
      </p:sp>
      <p:grpSp>
        <p:nvGrpSpPr>
          <p:cNvPr id="38934" name="Group 22"/>
          <p:cNvGrpSpPr>
            <a:grpSpLocks/>
          </p:cNvGrpSpPr>
          <p:nvPr/>
        </p:nvGrpSpPr>
        <p:grpSpPr bwMode="auto">
          <a:xfrm>
            <a:off x="6248400" y="1781175"/>
            <a:ext cx="2209800" cy="2017713"/>
            <a:chOff x="0" y="0"/>
            <a:chExt cx="1392" cy="1271"/>
          </a:xfrm>
        </p:grpSpPr>
        <p:sp>
          <p:nvSpPr>
            <p:cNvPr id="38916" name="AutoShape 4"/>
            <p:cNvSpPr>
              <a:spLocks/>
            </p:cNvSpPr>
            <p:nvPr/>
          </p:nvSpPr>
          <p:spPr bwMode="auto">
            <a:xfrm>
              <a:off x="658" y="87"/>
              <a:ext cx="178" cy="16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21" name="Group 9"/>
            <p:cNvGrpSpPr>
              <a:grpSpLocks/>
            </p:cNvGrpSpPr>
            <p:nvPr/>
          </p:nvGrpSpPr>
          <p:grpSpPr bwMode="auto">
            <a:xfrm>
              <a:off x="129" y="216"/>
              <a:ext cx="1263" cy="361"/>
              <a:chOff x="0" y="0"/>
              <a:chExt cx="1263" cy="361"/>
            </a:xfrm>
          </p:grpSpPr>
          <p:sp>
            <p:nvSpPr>
              <p:cNvPr id="38917" name="Line 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18" cy="36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18" name="Line 6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645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19" name="Line 7"/>
              <p:cNvSpPr>
                <a:spLocks noChangeShapeType="1"/>
              </p:cNvSpPr>
              <p:nvPr/>
            </p:nvSpPr>
            <p:spPr bwMode="auto">
              <a:xfrm flipH="1">
                <a:off x="386" y="0"/>
                <a:ext cx="232" cy="361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20" name="Line 8"/>
              <p:cNvSpPr>
                <a:spLocks noChangeShapeType="1"/>
              </p:cNvSpPr>
              <p:nvPr/>
            </p:nvSpPr>
            <p:spPr bwMode="auto">
              <a:xfrm>
                <a:off x="618" y="0"/>
                <a:ext cx="232" cy="309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8922" name="Oval 10"/>
            <p:cNvSpPr>
              <a:spLocks/>
            </p:cNvSpPr>
            <p:nvPr/>
          </p:nvSpPr>
          <p:spPr bwMode="auto">
            <a:xfrm>
              <a:off x="464" y="577"/>
              <a:ext cx="129" cy="129"/>
            </a:xfrm>
            <a:prstGeom prst="ellipse">
              <a:avLst/>
            </a:prstGeom>
            <a:solidFill>
              <a:srgbClr val="3333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27" name="Group 15"/>
            <p:cNvGrpSpPr>
              <a:grpSpLocks/>
            </p:cNvGrpSpPr>
            <p:nvPr/>
          </p:nvGrpSpPr>
          <p:grpSpPr bwMode="auto">
            <a:xfrm>
              <a:off x="0" y="706"/>
              <a:ext cx="1057" cy="386"/>
              <a:chOff x="0" y="0"/>
              <a:chExt cx="1057" cy="386"/>
            </a:xfrm>
          </p:grpSpPr>
          <p:sp>
            <p:nvSpPr>
              <p:cNvPr id="38923" name="Line 1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517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24" name="Line 12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540" cy="3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25" name="Line 13"/>
              <p:cNvSpPr>
                <a:spLocks noChangeShapeType="1"/>
              </p:cNvSpPr>
              <p:nvPr/>
            </p:nvSpPr>
            <p:spPr bwMode="auto">
              <a:xfrm flipH="1">
                <a:off x="323" y="0"/>
                <a:ext cx="194" cy="386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26" name="Line 14"/>
              <p:cNvSpPr>
                <a:spLocks noChangeShapeType="1"/>
              </p:cNvSpPr>
              <p:nvPr/>
            </p:nvSpPr>
            <p:spPr bwMode="auto">
              <a:xfrm>
                <a:off x="517" y="0"/>
                <a:ext cx="187" cy="386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8928" name="Rectangle 16"/>
            <p:cNvSpPr>
              <a:spLocks/>
            </p:cNvSpPr>
            <p:nvPr/>
          </p:nvSpPr>
          <p:spPr bwMode="auto">
            <a:xfrm>
              <a:off x="624" y="279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38929" name="Rectangle 17"/>
            <p:cNvSpPr>
              <a:spLocks/>
            </p:cNvSpPr>
            <p:nvPr/>
          </p:nvSpPr>
          <p:spPr bwMode="auto">
            <a:xfrm>
              <a:off x="816" y="0"/>
              <a:ext cx="1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38930" name="Rectangle 18"/>
            <p:cNvSpPr>
              <a:spLocks/>
            </p:cNvSpPr>
            <p:nvPr/>
          </p:nvSpPr>
          <p:spPr bwMode="auto">
            <a:xfrm>
              <a:off x="576" y="519"/>
              <a:ext cx="5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3333FF"/>
                  </a:solidFill>
                  <a:cs typeface="Arial" charset="0"/>
                </a:rPr>
                <a:t>s, a</a:t>
              </a:r>
            </a:p>
          </p:txBody>
        </p:sp>
        <p:sp>
          <p:nvSpPr>
            <p:cNvPr id="38931" name="Rectangle 19"/>
            <p:cNvSpPr>
              <a:spLocks/>
            </p:cNvSpPr>
            <p:nvPr/>
          </p:nvSpPr>
          <p:spPr bwMode="auto">
            <a:xfrm>
              <a:off x="216" y="860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s,a,s’</a:t>
              </a:r>
            </a:p>
          </p:txBody>
        </p:sp>
        <p:sp>
          <p:nvSpPr>
            <p:cNvPr id="38932" name="AutoShape 20"/>
            <p:cNvSpPr>
              <a:spLocks/>
            </p:cNvSpPr>
            <p:nvPr/>
          </p:nvSpPr>
          <p:spPr bwMode="auto">
            <a:xfrm>
              <a:off x="607" y="1098"/>
              <a:ext cx="177" cy="16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3" name="Rectangle 21"/>
            <p:cNvSpPr>
              <a:spLocks/>
            </p:cNvSpPr>
            <p:nvPr/>
          </p:nvSpPr>
          <p:spPr bwMode="auto">
            <a:xfrm>
              <a:off x="776" y="1047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r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0041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Utilities for Fixed Policies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5257800"/>
          </a:xfrm>
          <a:ln/>
        </p:spPr>
        <p:txBody>
          <a:bodyPr rIns="132080"/>
          <a:lstStyle/>
          <a:p>
            <a:r>
              <a:rPr lang="en-US" sz="2200"/>
              <a:t>Another basic operation: compute the utility of a state s under a fix (general non-optimal) policy</a:t>
            </a:r>
            <a:endParaRPr lang="en-US" sz="3400"/>
          </a:p>
          <a:p>
            <a:r>
              <a:rPr lang="en-US" sz="2200"/>
              <a:t>Define the utility of a state s, under a fixed policy </a:t>
            </a:r>
            <a:r>
              <a:rPr lang="en-US" sz="220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π</a:t>
            </a:r>
            <a:r>
              <a:rPr lang="en-US" sz="2200"/>
              <a:t>:</a:t>
            </a:r>
          </a:p>
          <a:p>
            <a:pPr marL="782638" lvl="1">
              <a:buFont typeface="Wingdings" pitchFamily="2" charset="2"/>
              <a:buNone/>
            </a:pPr>
            <a:r>
              <a:rPr lang="en-US" sz="2000">
                <a:solidFill>
                  <a:srgbClr val="CC0000"/>
                </a:solidFill>
              </a:rPr>
              <a:t>V</a:t>
            </a:r>
            <a:r>
              <a:rPr lang="en-US" sz="2000" baseline="30000">
                <a:solidFill>
                  <a:srgbClr val="CC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π</a:t>
            </a:r>
            <a:r>
              <a:rPr lang="en-US" sz="2000">
                <a:solidFill>
                  <a:srgbClr val="CC0000"/>
                </a:solidFill>
              </a:rPr>
              <a:t>(s) = expected total discounted rewards (return) starting in s and following </a:t>
            </a:r>
            <a:r>
              <a:rPr lang="en-US" sz="2000">
                <a:solidFill>
                  <a:srgbClr val="CC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π</a:t>
            </a:r>
            <a:endParaRPr lang="en-US" sz="3000"/>
          </a:p>
          <a:p>
            <a:r>
              <a:rPr lang="en-US" sz="2200"/>
              <a:t>Recursive relation (one-step look-ahead / Bellman equation):</a:t>
            </a:r>
          </a:p>
        </p:txBody>
      </p:sp>
      <p:pic>
        <p:nvPicPr>
          <p:cNvPr id="3994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175" y="5892800"/>
            <a:ext cx="707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9" name="Group 23"/>
          <p:cNvGrpSpPr>
            <a:grpSpLocks/>
          </p:cNvGrpSpPr>
          <p:nvPr/>
        </p:nvGrpSpPr>
        <p:grpSpPr bwMode="auto">
          <a:xfrm>
            <a:off x="5537200" y="1982788"/>
            <a:ext cx="2959100" cy="2617787"/>
            <a:chOff x="0" y="0"/>
            <a:chExt cx="1863" cy="1648"/>
          </a:xfrm>
        </p:grpSpPr>
        <p:sp>
          <p:nvSpPr>
            <p:cNvPr id="39941" name="AutoShape 5"/>
            <p:cNvSpPr>
              <a:spLocks/>
            </p:cNvSpPr>
            <p:nvPr/>
          </p:nvSpPr>
          <p:spPr bwMode="auto">
            <a:xfrm>
              <a:off x="897" y="112"/>
              <a:ext cx="235" cy="21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9946" name="Group 10"/>
            <p:cNvGrpSpPr>
              <a:grpSpLocks/>
            </p:cNvGrpSpPr>
            <p:nvPr/>
          </p:nvGrpSpPr>
          <p:grpSpPr bwMode="auto">
            <a:xfrm>
              <a:off x="201" y="280"/>
              <a:ext cx="1663" cy="468"/>
              <a:chOff x="0" y="0"/>
              <a:chExt cx="1662" cy="468"/>
            </a:xfrm>
          </p:grpSpPr>
          <p:sp>
            <p:nvSpPr>
              <p:cNvPr id="39942" name="Line 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814" cy="468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3" name="Line 7"/>
              <p:cNvSpPr>
                <a:spLocks noChangeShapeType="1"/>
              </p:cNvSpPr>
              <p:nvPr/>
            </p:nvSpPr>
            <p:spPr bwMode="auto">
              <a:xfrm>
                <a:off x="814" y="0"/>
                <a:ext cx="848" cy="40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4" name="Line 8"/>
              <p:cNvSpPr>
                <a:spLocks noChangeShapeType="1"/>
              </p:cNvSpPr>
              <p:nvPr/>
            </p:nvSpPr>
            <p:spPr bwMode="auto">
              <a:xfrm flipH="1">
                <a:off x="508" y="0"/>
                <a:ext cx="306" cy="468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814" y="0"/>
                <a:ext cx="305" cy="40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9947" name="Oval 11"/>
            <p:cNvSpPr>
              <a:spLocks/>
            </p:cNvSpPr>
            <p:nvPr/>
          </p:nvSpPr>
          <p:spPr bwMode="auto">
            <a:xfrm>
              <a:off x="642" y="748"/>
              <a:ext cx="170" cy="167"/>
            </a:xfrm>
            <a:prstGeom prst="ellipse">
              <a:avLst/>
            </a:prstGeom>
            <a:solidFill>
              <a:srgbClr val="3333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9952" name="Group 16"/>
            <p:cNvGrpSpPr>
              <a:grpSpLocks/>
            </p:cNvGrpSpPr>
            <p:nvPr/>
          </p:nvGrpSpPr>
          <p:grpSpPr bwMode="auto">
            <a:xfrm>
              <a:off x="31" y="915"/>
              <a:ext cx="1392" cy="500"/>
              <a:chOff x="0" y="0"/>
              <a:chExt cx="1391" cy="500"/>
            </a:xfrm>
          </p:grpSpPr>
          <p:sp>
            <p:nvSpPr>
              <p:cNvPr id="39948" name="Line 1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81" cy="500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9" name="Line 13"/>
              <p:cNvSpPr>
                <a:spLocks noChangeShapeType="1"/>
              </p:cNvSpPr>
              <p:nvPr/>
            </p:nvSpPr>
            <p:spPr bwMode="auto">
              <a:xfrm>
                <a:off x="681" y="0"/>
                <a:ext cx="710" cy="500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0" name="Line 14"/>
              <p:cNvSpPr>
                <a:spLocks noChangeShapeType="1"/>
              </p:cNvSpPr>
              <p:nvPr/>
            </p:nvSpPr>
            <p:spPr bwMode="auto">
              <a:xfrm flipH="1">
                <a:off x="426" y="0"/>
                <a:ext cx="255" cy="50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>
                <a:off x="681" y="0"/>
                <a:ext cx="246" cy="50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9953" name="Rectangle 17"/>
            <p:cNvSpPr>
              <a:spLocks/>
            </p:cNvSpPr>
            <p:nvPr/>
          </p:nvSpPr>
          <p:spPr bwMode="auto">
            <a:xfrm>
              <a:off x="853" y="361"/>
              <a:ext cx="64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π</a:t>
              </a:r>
              <a:r>
                <a:rPr lang="en-US">
                  <a:solidFill>
                    <a:srgbClr val="CC0000"/>
                  </a:solidFill>
                  <a:cs typeface="Arial" charset="0"/>
                </a:rPr>
                <a:t>(s)</a:t>
              </a:r>
            </a:p>
          </p:txBody>
        </p:sp>
        <p:sp>
          <p:nvSpPr>
            <p:cNvPr id="39954" name="Rectangle 18"/>
            <p:cNvSpPr>
              <a:spLocks/>
            </p:cNvSpPr>
            <p:nvPr/>
          </p:nvSpPr>
          <p:spPr bwMode="auto">
            <a:xfrm>
              <a:off x="1105" y="0"/>
              <a:ext cx="179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39955" name="Rectangle 19"/>
            <p:cNvSpPr>
              <a:spLocks/>
            </p:cNvSpPr>
            <p:nvPr/>
          </p:nvSpPr>
          <p:spPr bwMode="auto">
            <a:xfrm>
              <a:off x="789" y="672"/>
              <a:ext cx="74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rgbClr val="333399"/>
                  </a:solidFill>
                  <a:cs typeface="Arial" charset="0"/>
                </a:rPr>
                <a:t>s, </a:t>
              </a:r>
              <a:r>
                <a:rPr lang="en-US">
                  <a:solidFill>
                    <a:srgbClr val="333399"/>
                  </a:solidFill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π</a:t>
              </a:r>
              <a:r>
                <a:rPr lang="en-US">
                  <a:solidFill>
                    <a:srgbClr val="333399"/>
                  </a:solidFill>
                  <a:cs typeface="Arial" charset="0"/>
                </a:rPr>
                <a:t>(s)</a:t>
              </a:r>
            </a:p>
          </p:txBody>
        </p:sp>
        <p:sp>
          <p:nvSpPr>
            <p:cNvPr id="39956" name="Rectangle 20"/>
            <p:cNvSpPr>
              <a:spLocks/>
            </p:cNvSpPr>
            <p:nvPr/>
          </p:nvSpPr>
          <p:spPr bwMode="auto">
            <a:xfrm>
              <a:off x="0" y="1043"/>
              <a:ext cx="105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s, </a:t>
              </a:r>
              <a:r>
                <a:rPr lang="en-US">
                  <a:solidFill>
                    <a:schemeClr val="tx1"/>
                  </a:solidFill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π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(s),s’</a:t>
              </a:r>
            </a:p>
          </p:txBody>
        </p:sp>
        <p:sp>
          <p:nvSpPr>
            <p:cNvPr id="39957" name="AutoShape 21"/>
            <p:cNvSpPr>
              <a:spLocks/>
            </p:cNvSpPr>
            <p:nvPr/>
          </p:nvSpPr>
          <p:spPr bwMode="auto">
            <a:xfrm>
              <a:off x="830" y="1423"/>
              <a:ext cx="233" cy="21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8" name="Rectangle 22"/>
            <p:cNvSpPr>
              <a:spLocks/>
            </p:cNvSpPr>
            <p:nvPr/>
          </p:nvSpPr>
          <p:spPr bwMode="auto">
            <a:xfrm>
              <a:off x="1053" y="1357"/>
              <a:ext cx="3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r">
                <a:spcBef>
                  <a:spcPts val="1050"/>
                </a:spcBef>
              </a:pPr>
              <a:r>
                <a:rPr lang="en-US">
                  <a:solidFill>
                    <a:srgbClr val="CC0000"/>
                  </a:solidFill>
                  <a:cs typeface="Arial" charset="0"/>
                </a:rPr>
                <a:t>s’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7127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 advAuto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Policy Evaluation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800"/>
              <a:t>How do we calculate the V’s for a fixed policy?</a:t>
            </a:r>
          </a:p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en-US" sz="2800"/>
              <a:t>Idea one: modify Bellman updates</a:t>
            </a:r>
          </a:p>
          <a:p>
            <a:pPr>
              <a:lnSpc>
                <a:spcPct val="80000"/>
              </a:lnSpc>
              <a:spcBef>
                <a:spcPts val="16800"/>
              </a:spcBef>
            </a:pPr>
            <a:r>
              <a:rPr lang="en-US" sz="2800"/>
              <a:t>Idea two: it’s just a linear system, solve with Matlab (or whatever)</a:t>
            </a:r>
          </a:p>
        </p:txBody>
      </p:sp>
      <p:pic>
        <p:nvPicPr>
          <p:cNvPr id="4096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02088"/>
            <a:ext cx="7356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1501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764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 advAuto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Policy Iteration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500"/>
              <a:t>Problem with value iteration:</a:t>
            </a:r>
          </a:p>
          <a:p>
            <a:pPr marL="782638" lvl="1"/>
            <a:r>
              <a:rPr lang="en-US" sz="2300"/>
              <a:t>Considering all actions each iteration is slow: takes |A| times longer than policy evaluation</a:t>
            </a:r>
          </a:p>
          <a:p>
            <a:pPr marL="782638" lvl="1"/>
            <a:r>
              <a:rPr lang="en-US" sz="2300"/>
              <a:t>But policy doesn’t change each iteration, time wasted</a:t>
            </a:r>
          </a:p>
          <a:p>
            <a:pPr>
              <a:spcBef>
                <a:spcPts val="2800"/>
              </a:spcBef>
            </a:pPr>
            <a:r>
              <a:rPr lang="en-US" sz="2500"/>
              <a:t>Alternative to value iteration:</a:t>
            </a:r>
          </a:p>
          <a:p>
            <a:pPr marL="782638" lvl="1"/>
            <a:r>
              <a:rPr lang="en-US" sz="2300">
                <a:solidFill>
                  <a:srgbClr val="CC0000"/>
                </a:solidFill>
              </a:rPr>
              <a:t>Step 1: Policy evaluation: </a:t>
            </a:r>
            <a:r>
              <a:rPr lang="en-US" sz="2300"/>
              <a:t>calculate utilities for a fixed policy (not optimal utilities!) until convergence (fast)</a:t>
            </a:r>
          </a:p>
          <a:p>
            <a:pPr marL="782638" lvl="1"/>
            <a:r>
              <a:rPr lang="en-US" sz="2300">
                <a:solidFill>
                  <a:srgbClr val="CC0000"/>
                </a:solidFill>
              </a:rPr>
              <a:t>Step 2: Policy improvement: </a:t>
            </a:r>
            <a:r>
              <a:rPr lang="en-US" sz="2300"/>
              <a:t>update policy using one-step lookahead with resulting converged (but not optimal!) utilities (slow but infrequent)</a:t>
            </a:r>
          </a:p>
          <a:p>
            <a:pPr marL="782638" lvl="1"/>
            <a:r>
              <a:rPr lang="en-US" sz="2300"/>
              <a:t>Repeat steps until policy converges</a:t>
            </a:r>
          </a:p>
        </p:txBody>
      </p:sp>
    </p:spTree>
    <p:extLst>
      <p:ext uri="{BB962C8B-B14F-4D97-AF65-F5344CB8AC3E}">
        <p14:creationId xmlns:p14="http://schemas.microsoft.com/office/powerpoint/2010/main" xmlns="" val="152646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 advAuto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93302" y="5522096"/>
            <a:ext cx="970761" cy="902517"/>
          </a:xfrm>
          <a:custGeom>
            <a:avLst/>
            <a:gdLst>
              <a:gd name="connsiteX0" fmla="*/ 507211 w 1009654"/>
              <a:gd name="connsiteY0" fmla="*/ 14310 h 902517"/>
              <a:gd name="connsiteX1" fmla="*/ 445298 w 1009654"/>
              <a:gd name="connsiteY1" fmla="*/ 19073 h 902517"/>
              <a:gd name="connsiteX2" fmla="*/ 428629 w 1009654"/>
              <a:gd name="connsiteY2" fmla="*/ 23835 h 902517"/>
              <a:gd name="connsiteX3" fmla="*/ 409579 w 1009654"/>
              <a:gd name="connsiteY3" fmla="*/ 28598 h 902517"/>
              <a:gd name="connsiteX4" fmla="*/ 400054 w 1009654"/>
              <a:gd name="connsiteY4" fmla="*/ 33360 h 902517"/>
              <a:gd name="connsiteX5" fmla="*/ 388148 w 1009654"/>
              <a:gd name="connsiteY5" fmla="*/ 35742 h 902517"/>
              <a:gd name="connsiteX6" fmla="*/ 371479 w 1009654"/>
              <a:gd name="connsiteY6" fmla="*/ 40504 h 902517"/>
              <a:gd name="connsiteX7" fmla="*/ 364336 w 1009654"/>
              <a:gd name="connsiteY7" fmla="*/ 42885 h 902517"/>
              <a:gd name="connsiteX8" fmla="*/ 345286 w 1009654"/>
              <a:gd name="connsiteY8" fmla="*/ 47648 h 902517"/>
              <a:gd name="connsiteX9" fmla="*/ 316711 w 1009654"/>
              <a:gd name="connsiteY9" fmla="*/ 66698 h 902517"/>
              <a:gd name="connsiteX10" fmla="*/ 297661 w 1009654"/>
              <a:gd name="connsiteY10" fmla="*/ 76223 h 902517"/>
              <a:gd name="connsiteX11" fmla="*/ 273848 w 1009654"/>
              <a:gd name="connsiteY11" fmla="*/ 92892 h 902517"/>
              <a:gd name="connsiteX12" fmla="*/ 266704 w 1009654"/>
              <a:gd name="connsiteY12" fmla="*/ 97654 h 902517"/>
              <a:gd name="connsiteX13" fmla="*/ 259561 w 1009654"/>
              <a:gd name="connsiteY13" fmla="*/ 102417 h 902517"/>
              <a:gd name="connsiteX14" fmla="*/ 252417 w 1009654"/>
              <a:gd name="connsiteY14" fmla="*/ 104798 h 902517"/>
              <a:gd name="connsiteX15" fmla="*/ 242892 w 1009654"/>
              <a:gd name="connsiteY15" fmla="*/ 111942 h 902517"/>
              <a:gd name="connsiteX16" fmla="*/ 223842 w 1009654"/>
              <a:gd name="connsiteY16" fmla="*/ 123848 h 902517"/>
              <a:gd name="connsiteX17" fmla="*/ 216698 w 1009654"/>
              <a:gd name="connsiteY17" fmla="*/ 130992 h 902517"/>
              <a:gd name="connsiteX18" fmla="*/ 202411 w 1009654"/>
              <a:gd name="connsiteY18" fmla="*/ 135754 h 902517"/>
              <a:gd name="connsiteX19" fmla="*/ 195267 w 1009654"/>
              <a:gd name="connsiteY19" fmla="*/ 140517 h 902517"/>
              <a:gd name="connsiteX20" fmla="*/ 185742 w 1009654"/>
              <a:gd name="connsiteY20" fmla="*/ 154804 h 902517"/>
              <a:gd name="connsiteX21" fmla="*/ 180979 w 1009654"/>
              <a:gd name="connsiteY21" fmla="*/ 161948 h 902517"/>
              <a:gd name="connsiteX22" fmla="*/ 173836 w 1009654"/>
              <a:gd name="connsiteY22" fmla="*/ 164329 h 902517"/>
              <a:gd name="connsiteX23" fmla="*/ 159548 w 1009654"/>
              <a:gd name="connsiteY23" fmla="*/ 178617 h 902517"/>
              <a:gd name="connsiteX24" fmla="*/ 150023 w 1009654"/>
              <a:gd name="connsiteY24" fmla="*/ 188142 h 902517"/>
              <a:gd name="connsiteX25" fmla="*/ 142879 w 1009654"/>
              <a:gd name="connsiteY25" fmla="*/ 192904 h 902517"/>
              <a:gd name="connsiteX26" fmla="*/ 126211 w 1009654"/>
              <a:gd name="connsiteY26" fmla="*/ 204810 h 902517"/>
              <a:gd name="connsiteX27" fmla="*/ 121448 w 1009654"/>
              <a:gd name="connsiteY27" fmla="*/ 211954 h 902517"/>
              <a:gd name="connsiteX28" fmla="*/ 111923 w 1009654"/>
              <a:gd name="connsiteY28" fmla="*/ 216717 h 902517"/>
              <a:gd name="connsiteX29" fmla="*/ 104779 w 1009654"/>
              <a:gd name="connsiteY29" fmla="*/ 221479 h 902517"/>
              <a:gd name="connsiteX30" fmla="*/ 100017 w 1009654"/>
              <a:gd name="connsiteY30" fmla="*/ 228623 h 902517"/>
              <a:gd name="connsiteX31" fmla="*/ 83348 w 1009654"/>
              <a:gd name="connsiteY31" fmla="*/ 240529 h 902517"/>
              <a:gd name="connsiteX32" fmla="*/ 69061 w 1009654"/>
              <a:gd name="connsiteY32" fmla="*/ 250054 h 902517"/>
              <a:gd name="connsiteX33" fmla="*/ 61917 w 1009654"/>
              <a:gd name="connsiteY33" fmla="*/ 257198 h 902517"/>
              <a:gd name="connsiteX34" fmla="*/ 59536 w 1009654"/>
              <a:gd name="connsiteY34" fmla="*/ 264342 h 902517"/>
              <a:gd name="connsiteX35" fmla="*/ 50011 w 1009654"/>
              <a:gd name="connsiteY35" fmla="*/ 278629 h 902517"/>
              <a:gd name="connsiteX36" fmla="*/ 45248 w 1009654"/>
              <a:gd name="connsiteY36" fmla="*/ 285773 h 902517"/>
              <a:gd name="connsiteX37" fmla="*/ 35723 w 1009654"/>
              <a:gd name="connsiteY37" fmla="*/ 326254 h 902517"/>
              <a:gd name="connsiteX38" fmla="*/ 33342 w 1009654"/>
              <a:gd name="connsiteY38" fmla="*/ 333398 h 902517"/>
              <a:gd name="connsiteX39" fmla="*/ 28579 w 1009654"/>
              <a:gd name="connsiteY39" fmla="*/ 345304 h 902517"/>
              <a:gd name="connsiteX40" fmla="*/ 26198 w 1009654"/>
              <a:gd name="connsiteY40" fmla="*/ 354829 h 902517"/>
              <a:gd name="connsiteX41" fmla="*/ 19054 w 1009654"/>
              <a:gd name="connsiteY41" fmla="*/ 373879 h 902517"/>
              <a:gd name="connsiteX42" fmla="*/ 14292 w 1009654"/>
              <a:gd name="connsiteY42" fmla="*/ 381023 h 902517"/>
              <a:gd name="connsiteX43" fmla="*/ 9529 w 1009654"/>
              <a:gd name="connsiteY43" fmla="*/ 397692 h 902517"/>
              <a:gd name="connsiteX44" fmla="*/ 4767 w 1009654"/>
              <a:gd name="connsiteY44" fmla="*/ 414360 h 902517"/>
              <a:gd name="connsiteX45" fmla="*/ 2386 w 1009654"/>
              <a:gd name="connsiteY45" fmla="*/ 457223 h 902517"/>
              <a:gd name="connsiteX46" fmla="*/ 4 w 1009654"/>
              <a:gd name="connsiteY46" fmla="*/ 471510 h 902517"/>
              <a:gd name="connsiteX47" fmla="*/ 4767 w 1009654"/>
              <a:gd name="connsiteY47" fmla="*/ 554854 h 902517"/>
              <a:gd name="connsiteX48" fmla="*/ 7148 w 1009654"/>
              <a:gd name="connsiteY48" fmla="*/ 566760 h 902517"/>
              <a:gd name="connsiteX49" fmla="*/ 11911 w 1009654"/>
              <a:gd name="connsiteY49" fmla="*/ 581048 h 902517"/>
              <a:gd name="connsiteX50" fmla="*/ 16673 w 1009654"/>
              <a:gd name="connsiteY50" fmla="*/ 600098 h 902517"/>
              <a:gd name="connsiteX51" fmla="*/ 19054 w 1009654"/>
              <a:gd name="connsiteY51" fmla="*/ 609623 h 902517"/>
              <a:gd name="connsiteX52" fmla="*/ 26198 w 1009654"/>
              <a:gd name="connsiteY52" fmla="*/ 616767 h 902517"/>
              <a:gd name="connsiteX53" fmla="*/ 30961 w 1009654"/>
              <a:gd name="connsiteY53" fmla="*/ 631054 h 902517"/>
              <a:gd name="connsiteX54" fmla="*/ 52392 w 1009654"/>
              <a:gd name="connsiteY54" fmla="*/ 654867 h 902517"/>
              <a:gd name="connsiteX55" fmla="*/ 64298 w 1009654"/>
              <a:gd name="connsiteY55" fmla="*/ 673917 h 902517"/>
              <a:gd name="connsiteX56" fmla="*/ 71442 w 1009654"/>
              <a:gd name="connsiteY56" fmla="*/ 683442 h 902517"/>
              <a:gd name="connsiteX57" fmla="*/ 85729 w 1009654"/>
              <a:gd name="connsiteY57" fmla="*/ 702492 h 902517"/>
              <a:gd name="connsiteX58" fmla="*/ 88111 w 1009654"/>
              <a:gd name="connsiteY58" fmla="*/ 712017 h 902517"/>
              <a:gd name="connsiteX59" fmla="*/ 95254 w 1009654"/>
              <a:gd name="connsiteY59" fmla="*/ 719160 h 902517"/>
              <a:gd name="connsiteX60" fmla="*/ 102398 w 1009654"/>
              <a:gd name="connsiteY60" fmla="*/ 728685 h 902517"/>
              <a:gd name="connsiteX61" fmla="*/ 116686 w 1009654"/>
              <a:gd name="connsiteY61" fmla="*/ 745354 h 902517"/>
              <a:gd name="connsiteX62" fmla="*/ 121448 w 1009654"/>
              <a:gd name="connsiteY62" fmla="*/ 759642 h 902517"/>
              <a:gd name="connsiteX63" fmla="*/ 145261 w 1009654"/>
              <a:gd name="connsiteY63" fmla="*/ 783454 h 902517"/>
              <a:gd name="connsiteX64" fmla="*/ 152404 w 1009654"/>
              <a:gd name="connsiteY64" fmla="*/ 785835 h 902517"/>
              <a:gd name="connsiteX65" fmla="*/ 169073 w 1009654"/>
              <a:gd name="connsiteY65" fmla="*/ 800123 h 902517"/>
              <a:gd name="connsiteX66" fmla="*/ 176217 w 1009654"/>
              <a:gd name="connsiteY66" fmla="*/ 804885 h 902517"/>
              <a:gd name="connsiteX67" fmla="*/ 185742 w 1009654"/>
              <a:gd name="connsiteY67" fmla="*/ 812029 h 902517"/>
              <a:gd name="connsiteX68" fmla="*/ 200029 w 1009654"/>
              <a:gd name="connsiteY68" fmla="*/ 821554 h 902517"/>
              <a:gd name="connsiteX69" fmla="*/ 207173 w 1009654"/>
              <a:gd name="connsiteY69" fmla="*/ 828698 h 902517"/>
              <a:gd name="connsiteX70" fmla="*/ 238129 w 1009654"/>
              <a:gd name="connsiteY70" fmla="*/ 838223 h 902517"/>
              <a:gd name="connsiteX71" fmla="*/ 245273 w 1009654"/>
              <a:gd name="connsiteY71" fmla="*/ 840604 h 902517"/>
              <a:gd name="connsiteX72" fmla="*/ 278611 w 1009654"/>
              <a:gd name="connsiteY72" fmla="*/ 847748 h 902517"/>
              <a:gd name="connsiteX73" fmla="*/ 288136 w 1009654"/>
              <a:gd name="connsiteY73" fmla="*/ 852510 h 902517"/>
              <a:gd name="connsiteX74" fmla="*/ 304804 w 1009654"/>
              <a:gd name="connsiteY74" fmla="*/ 857273 h 902517"/>
              <a:gd name="connsiteX75" fmla="*/ 319092 w 1009654"/>
              <a:gd name="connsiteY75" fmla="*/ 862035 h 902517"/>
              <a:gd name="connsiteX76" fmla="*/ 345286 w 1009654"/>
              <a:gd name="connsiteY76" fmla="*/ 866798 h 902517"/>
              <a:gd name="connsiteX77" fmla="*/ 357192 w 1009654"/>
              <a:gd name="connsiteY77" fmla="*/ 871560 h 902517"/>
              <a:gd name="connsiteX78" fmla="*/ 373861 w 1009654"/>
              <a:gd name="connsiteY78" fmla="*/ 873942 h 902517"/>
              <a:gd name="connsiteX79" fmla="*/ 385767 w 1009654"/>
              <a:gd name="connsiteY79" fmla="*/ 876323 h 902517"/>
              <a:gd name="connsiteX80" fmla="*/ 402436 w 1009654"/>
              <a:gd name="connsiteY80" fmla="*/ 881085 h 902517"/>
              <a:gd name="connsiteX81" fmla="*/ 416723 w 1009654"/>
              <a:gd name="connsiteY81" fmla="*/ 883467 h 902517"/>
              <a:gd name="connsiteX82" fmla="*/ 433392 w 1009654"/>
              <a:gd name="connsiteY82" fmla="*/ 888229 h 902517"/>
              <a:gd name="connsiteX83" fmla="*/ 461967 w 1009654"/>
              <a:gd name="connsiteY83" fmla="*/ 895373 h 902517"/>
              <a:gd name="connsiteX84" fmla="*/ 471492 w 1009654"/>
              <a:gd name="connsiteY84" fmla="*/ 897754 h 902517"/>
              <a:gd name="connsiteX85" fmla="*/ 483398 w 1009654"/>
              <a:gd name="connsiteY85" fmla="*/ 902517 h 902517"/>
              <a:gd name="connsiteX86" fmla="*/ 540548 w 1009654"/>
              <a:gd name="connsiteY86" fmla="*/ 897754 h 902517"/>
              <a:gd name="connsiteX87" fmla="*/ 561979 w 1009654"/>
              <a:gd name="connsiteY87" fmla="*/ 888229 h 902517"/>
              <a:gd name="connsiteX88" fmla="*/ 576267 w 1009654"/>
              <a:gd name="connsiteY88" fmla="*/ 883467 h 902517"/>
              <a:gd name="connsiteX89" fmla="*/ 592936 w 1009654"/>
              <a:gd name="connsiteY89" fmla="*/ 866798 h 902517"/>
              <a:gd name="connsiteX90" fmla="*/ 607223 w 1009654"/>
              <a:gd name="connsiteY90" fmla="*/ 857273 h 902517"/>
              <a:gd name="connsiteX91" fmla="*/ 616748 w 1009654"/>
              <a:gd name="connsiteY91" fmla="*/ 850129 h 902517"/>
              <a:gd name="connsiteX92" fmla="*/ 623892 w 1009654"/>
              <a:gd name="connsiteY92" fmla="*/ 847748 h 902517"/>
              <a:gd name="connsiteX93" fmla="*/ 642942 w 1009654"/>
              <a:gd name="connsiteY93" fmla="*/ 842985 h 902517"/>
              <a:gd name="connsiteX94" fmla="*/ 657229 w 1009654"/>
              <a:gd name="connsiteY94" fmla="*/ 838223 h 902517"/>
              <a:gd name="connsiteX95" fmla="*/ 666754 w 1009654"/>
              <a:gd name="connsiteY95" fmla="*/ 833460 h 902517"/>
              <a:gd name="connsiteX96" fmla="*/ 688186 w 1009654"/>
              <a:gd name="connsiteY96" fmla="*/ 828698 h 902517"/>
              <a:gd name="connsiteX97" fmla="*/ 711998 w 1009654"/>
              <a:gd name="connsiteY97" fmla="*/ 816792 h 902517"/>
              <a:gd name="connsiteX98" fmla="*/ 731048 w 1009654"/>
              <a:gd name="connsiteY98" fmla="*/ 812029 h 902517"/>
              <a:gd name="connsiteX99" fmla="*/ 750098 w 1009654"/>
              <a:gd name="connsiteY99" fmla="*/ 804885 h 902517"/>
              <a:gd name="connsiteX100" fmla="*/ 771529 w 1009654"/>
              <a:gd name="connsiteY100" fmla="*/ 797742 h 902517"/>
              <a:gd name="connsiteX101" fmla="*/ 781054 w 1009654"/>
              <a:gd name="connsiteY101" fmla="*/ 792979 h 902517"/>
              <a:gd name="connsiteX102" fmla="*/ 795342 w 1009654"/>
              <a:gd name="connsiteY102" fmla="*/ 790598 h 902517"/>
              <a:gd name="connsiteX103" fmla="*/ 812011 w 1009654"/>
              <a:gd name="connsiteY103" fmla="*/ 785835 h 902517"/>
              <a:gd name="connsiteX104" fmla="*/ 821536 w 1009654"/>
              <a:gd name="connsiteY104" fmla="*/ 771548 h 902517"/>
              <a:gd name="connsiteX105" fmla="*/ 826298 w 1009654"/>
              <a:gd name="connsiteY105" fmla="*/ 764404 h 902517"/>
              <a:gd name="connsiteX106" fmla="*/ 838204 w 1009654"/>
              <a:gd name="connsiteY106" fmla="*/ 759642 h 902517"/>
              <a:gd name="connsiteX107" fmla="*/ 840586 w 1009654"/>
              <a:gd name="connsiteY107" fmla="*/ 752498 h 902517"/>
              <a:gd name="connsiteX108" fmla="*/ 859636 w 1009654"/>
              <a:gd name="connsiteY108" fmla="*/ 735829 h 902517"/>
              <a:gd name="connsiteX109" fmla="*/ 866779 w 1009654"/>
              <a:gd name="connsiteY109" fmla="*/ 728685 h 902517"/>
              <a:gd name="connsiteX110" fmla="*/ 876304 w 1009654"/>
              <a:gd name="connsiteY110" fmla="*/ 723923 h 902517"/>
              <a:gd name="connsiteX111" fmla="*/ 892973 w 1009654"/>
              <a:gd name="connsiteY111" fmla="*/ 709635 h 902517"/>
              <a:gd name="connsiteX112" fmla="*/ 895354 w 1009654"/>
              <a:gd name="connsiteY112" fmla="*/ 702492 h 902517"/>
              <a:gd name="connsiteX113" fmla="*/ 900117 w 1009654"/>
              <a:gd name="connsiteY113" fmla="*/ 695348 h 902517"/>
              <a:gd name="connsiteX114" fmla="*/ 902498 w 1009654"/>
              <a:gd name="connsiteY114" fmla="*/ 685823 h 902517"/>
              <a:gd name="connsiteX115" fmla="*/ 907261 w 1009654"/>
              <a:gd name="connsiteY115" fmla="*/ 671535 h 902517"/>
              <a:gd name="connsiteX116" fmla="*/ 919167 w 1009654"/>
              <a:gd name="connsiteY116" fmla="*/ 657248 h 902517"/>
              <a:gd name="connsiteX117" fmla="*/ 928692 w 1009654"/>
              <a:gd name="connsiteY117" fmla="*/ 645342 h 902517"/>
              <a:gd name="connsiteX118" fmla="*/ 938217 w 1009654"/>
              <a:gd name="connsiteY118" fmla="*/ 631054 h 902517"/>
              <a:gd name="connsiteX119" fmla="*/ 947742 w 1009654"/>
              <a:gd name="connsiteY119" fmla="*/ 619148 h 902517"/>
              <a:gd name="connsiteX120" fmla="*/ 957267 w 1009654"/>
              <a:gd name="connsiteY120" fmla="*/ 592954 h 902517"/>
              <a:gd name="connsiteX121" fmla="*/ 964411 w 1009654"/>
              <a:gd name="connsiteY121" fmla="*/ 588192 h 902517"/>
              <a:gd name="connsiteX122" fmla="*/ 966792 w 1009654"/>
              <a:gd name="connsiteY122" fmla="*/ 578667 h 902517"/>
              <a:gd name="connsiteX123" fmla="*/ 976317 w 1009654"/>
              <a:gd name="connsiteY123" fmla="*/ 564379 h 902517"/>
              <a:gd name="connsiteX124" fmla="*/ 978698 w 1009654"/>
              <a:gd name="connsiteY124" fmla="*/ 547710 h 902517"/>
              <a:gd name="connsiteX125" fmla="*/ 990604 w 1009654"/>
              <a:gd name="connsiteY125" fmla="*/ 528660 h 902517"/>
              <a:gd name="connsiteX126" fmla="*/ 995367 w 1009654"/>
              <a:gd name="connsiteY126" fmla="*/ 514373 h 902517"/>
              <a:gd name="connsiteX127" fmla="*/ 1000129 w 1009654"/>
              <a:gd name="connsiteY127" fmla="*/ 504848 h 902517"/>
              <a:gd name="connsiteX128" fmla="*/ 1002511 w 1009654"/>
              <a:gd name="connsiteY128" fmla="*/ 495323 h 902517"/>
              <a:gd name="connsiteX129" fmla="*/ 1004892 w 1009654"/>
              <a:gd name="connsiteY129" fmla="*/ 488179 h 902517"/>
              <a:gd name="connsiteX130" fmla="*/ 1009654 w 1009654"/>
              <a:gd name="connsiteY130" fmla="*/ 450079 h 902517"/>
              <a:gd name="connsiteX131" fmla="*/ 1004892 w 1009654"/>
              <a:gd name="connsiteY131" fmla="*/ 419123 h 902517"/>
              <a:gd name="connsiteX132" fmla="*/ 995367 w 1009654"/>
              <a:gd name="connsiteY132" fmla="*/ 400073 h 902517"/>
              <a:gd name="connsiteX133" fmla="*/ 992986 w 1009654"/>
              <a:gd name="connsiteY133" fmla="*/ 390548 h 902517"/>
              <a:gd name="connsiteX134" fmla="*/ 988223 w 1009654"/>
              <a:gd name="connsiteY134" fmla="*/ 376260 h 902517"/>
              <a:gd name="connsiteX135" fmla="*/ 985842 w 1009654"/>
              <a:gd name="connsiteY135" fmla="*/ 369117 h 902517"/>
              <a:gd name="connsiteX136" fmla="*/ 981079 w 1009654"/>
              <a:gd name="connsiteY136" fmla="*/ 357210 h 902517"/>
              <a:gd name="connsiteX137" fmla="*/ 976317 w 1009654"/>
              <a:gd name="connsiteY137" fmla="*/ 342923 h 902517"/>
              <a:gd name="connsiteX138" fmla="*/ 973936 w 1009654"/>
              <a:gd name="connsiteY138" fmla="*/ 335779 h 902517"/>
              <a:gd name="connsiteX139" fmla="*/ 971554 w 1009654"/>
              <a:gd name="connsiteY139" fmla="*/ 326254 h 902517"/>
              <a:gd name="connsiteX140" fmla="*/ 964411 w 1009654"/>
              <a:gd name="connsiteY140" fmla="*/ 307204 h 902517"/>
              <a:gd name="connsiteX141" fmla="*/ 959648 w 1009654"/>
              <a:gd name="connsiteY141" fmla="*/ 283392 h 902517"/>
              <a:gd name="connsiteX142" fmla="*/ 952504 w 1009654"/>
              <a:gd name="connsiteY142" fmla="*/ 264342 h 902517"/>
              <a:gd name="connsiteX143" fmla="*/ 950123 w 1009654"/>
              <a:gd name="connsiteY143" fmla="*/ 254817 h 902517"/>
              <a:gd name="connsiteX144" fmla="*/ 947742 w 1009654"/>
              <a:gd name="connsiteY144" fmla="*/ 240529 h 902517"/>
              <a:gd name="connsiteX145" fmla="*/ 945361 w 1009654"/>
              <a:gd name="connsiteY145" fmla="*/ 228623 h 902517"/>
              <a:gd name="connsiteX146" fmla="*/ 942979 w 1009654"/>
              <a:gd name="connsiteY146" fmla="*/ 214335 h 902517"/>
              <a:gd name="connsiteX147" fmla="*/ 928692 w 1009654"/>
              <a:gd name="connsiteY147" fmla="*/ 207192 h 902517"/>
              <a:gd name="connsiteX148" fmla="*/ 921548 w 1009654"/>
              <a:gd name="connsiteY148" fmla="*/ 200048 h 902517"/>
              <a:gd name="connsiteX149" fmla="*/ 904879 w 1009654"/>
              <a:gd name="connsiteY149" fmla="*/ 190523 h 902517"/>
              <a:gd name="connsiteX150" fmla="*/ 890592 w 1009654"/>
              <a:gd name="connsiteY150" fmla="*/ 180998 h 902517"/>
              <a:gd name="connsiteX151" fmla="*/ 878686 w 1009654"/>
              <a:gd name="connsiteY151" fmla="*/ 176235 h 902517"/>
              <a:gd name="connsiteX152" fmla="*/ 869161 w 1009654"/>
              <a:gd name="connsiteY152" fmla="*/ 171473 h 902517"/>
              <a:gd name="connsiteX153" fmla="*/ 852492 w 1009654"/>
              <a:gd name="connsiteY153" fmla="*/ 166710 h 902517"/>
              <a:gd name="connsiteX154" fmla="*/ 838204 w 1009654"/>
              <a:gd name="connsiteY154" fmla="*/ 157185 h 902517"/>
              <a:gd name="connsiteX155" fmla="*/ 826298 w 1009654"/>
              <a:gd name="connsiteY155" fmla="*/ 150042 h 902517"/>
              <a:gd name="connsiteX156" fmla="*/ 809629 w 1009654"/>
              <a:gd name="connsiteY156" fmla="*/ 145279 h 902517"/>
              <a:gd name="connsiteX157" fmla="*/ 797723 w 1009654"/>
              <a:gd name="connsiteY157" fmla="*/ 135754 h 902517"/>
              <a:gd name="connsiteX158" fmla="*/ 788198 w 1009654"/>
              <a:gd name="connsiteY158" fmla="*/ 133373 h 902517"/>
              <a:gd name="connsiteX159" fmla="*/ 776292 w 1009654"/>
              <a:gd name="connsiteY159" fmla="*/ 128610 h 902517"/>
              <a:gd name="connsiteX160" fmla="*/ 757242 w 1009654"/>
              <a:gd name="connsiteY160" fmla="*/ 116704 h 902517"/>
              <a:gd name="connsiteX161" fmla="*/ 747717 w 1009654"/>
              <a:gd name="connsiteY161" fmla="*/ 111942 h 902517"/>
              <a:gd name="connsiteX162" fmla="*/ 733429 w 1009654"/>
              <a:gd name="connsiteY162" fmla="*/ 100035 h 902517"/>
              <a:gd name="connsiteX163" fmla="*/ 716761 w 1009654"/>
              <a:gd name="connsiteY163" fmla="*/ 95273 h 902517"/>
              <a:gd name="connsiteX164" fmla="*/ 709617 w 1009654"/>
              <a:gd name="connsiteY164" fmla="*/ 90510 h 902517"/>
              <a:gd name="connsiteX165" fmla="*/ 700092 w 1009654"/>
              <a:gd name="connsiteY165" fmla="*/ 88129 h 902517"/>
              <a:gd name="connsiteX166" fmla="*/ 692948 w 1009654"/>
              <a:gd name="connsiteY166" fmla="*/ 85748 h 902517"/>
              <a:gd name="connsiteX167" fmla="*/ 678661 w 1009654"/>
              <a:gd name="connsiteY167" fmla="*/ 76223 h 902517"/>
              <a:gd name="connsiteX168" fmla="*/ 669136 w 1009654"/>
              <a:gd name="connsiteY168" fmla="*/ 66698 h 902517"/>
              <a:gd name="connsiteX169" fmla="*/ 654848 w 1009654"/>
              <a:gd name="connsiteY169" fmla="*/ 61935 h 902517"/>
              <a:gd name="connsiteX170" fmla="*/ 645323 w 1009654"/>
              <a:gd name="connsiteY170" fmla="*/ 54792 h 902517"/>
              <a:gd name="connsiteX171" fmla="*/ 638179 w 1009654"/>
              <a:gd name="connsiteY171" fmla="*/ 47648 h 902517"/>
              <a:gd name="connsiteX172" fmla="*/ 628654 w 1009654"/>
              <a:gd name="connsiteY172" fmla="*/ 45267 h 902517"/>
              <a:gd name="connsiteX173" fmla="*/ 616748 w 1009654"/>
              <a:gd name="connsiteY173" fmla="*/ 38123 h 902517"/>
              <a:gd name="connsiteX174" fmla="*/ 600079 w 1009654"/>
              <a:gd name="connsiteY174" fmla="*/ 28598 h 902517"/>
              <a:gd name="connsiteX175" fmla="*/ 592936 w 1009654"/>
              <a:gd name="connsiteY175" fmla="*/ 21454 h 902517"/>
              <a:gd name="connsiteX176" fmla="*/ 588173 w 1009654"/>
              <a:gd name="connsiteY176" fmla="*/ 14310 h 902517"/>
              <a:gd name="connsiteX177" fmla="*/ 545311 w 1009654"/>
              <a:gd name="connsiteY177" fmla="*/ 7167 h 902517"/>
              <a:gd name="connsiteX178" fmla="*/ 533404 w 1009654"/>
              <a:gd name="connsiteY178" fmla="*/ 4785 h 902517"/>
              <a:gd name="connsiteX179" fmla="*/ 521498 w 1009654"/>
              <a:gd name="connsiteY179" fmla="*/ 23 h 902517"/>
              <a:gd name="connsiteX180" fmla="*/ 507211 w 1009654"/>
              <a:gd name="connsiteY180" fmla="*/ 14310 h 90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009654" h="902517">
                <a:moveTo>
                  <a:pt x="507211" y="14310"/>
                </a:moveTo>
                <a:cubicBezTo>
                  <a:pt x="494511" y="17485"/>
                  <a:pt x="465894" y="17013"/>
                  <a:pt x="445298" y="19073"/>
                </a:cubicBezTo>
                <a:cubicBezTo>
                  <a:pt x="439038" y="19699"/>
                  <a:pt x="434506" y="22232"/>
                  <a:pt x="428629" y="23835"/>
                </a:cubicBezTo>
                <a:cubicBezTo>
                  <a:pt x="422314" y="25557"/>
                  <a:pt x="415434" y="25671"/>
                  <a:pt x="409579" y="28598"/>
                </a:cubicBezTo>
                <a:cubicBezTo>
                  <a:pt x="406404" y="30185"/>
                  <a:pt x="403422" y="32237"/>
                  <a:pt x="400054" y="33360"/>
                </a:cubicBezTo>
                <a:cubicBezTo>
                  <a:pt x="396214" y="34640"/>
                  <a:pt x="392074" y="34760"/>
                  <a:pt x="388148" y="35742"/>
                </a:cubicBezTo>
                <a:cubicBezTo>
                  <a:pt x="382542" y="37144"/>
                  <a:pt x="377014" y="38844"/>
                  <a:pt x="371479" y="40504"/>
                </a:cubicBezTo>
                <a:cubicBezTo>
                  <a:pt x="369075" y="41225"/>
                  <a:pt x="366771" y="42276"/>
                  <a:pt x="364336" y="42885"/>
                </a:cubicBezTo>
                <a:lnTo>
                  <a:pt x="345286" y="47648"/>
                </a:lnTo>
                <a:cubicBezTo>
                  <a:pt x="330619" y="58649"/>
                  <a:pt x="337526" y="53889"/>
                  <a:pt x="316711" y="66698"/>
                </a:cubicBezTo>
                <a:cubicBezTo>
                  <a:pt x="303419" y="74878"/>
                  <a:pt x="308779" y="72517"/>
                  <a:pt x="297661" y="76223"/>
                </a:cubicBezTo>
                <a:cubicBezTo>
                  <a:pt x="283560" y="86799"/>
                  <a:pt x="291433" y="81169"/>
                  <a:pt x="273848" y="92892"/>
                </a:cubicBezTo>
                <a:lnTo>
                  <a:pt x="266704" y="97654"/>
                </a:lnTo>
                <a:cubicBezTo>
                  <a:pt x="264323" y="99241"/>
                  <a:pt x="262276" y="101512"/>
                  <a:pt x="259561" y="102417"/>
                </a:cubicBezTo>
                <a:lnTo>
                  <a:pt x="252417" y="104798"/>
                </a:lnTo>
                <a:cubicBezTo>
                  <a:pt x="249242" y="107179"/>
                  <a:pt x="246194" y="109741"/>
                  <a:pt x="242892" y="111942"/>
                </a:cubicBezTo>
                <a:cubicBezTo>
                  <a:pt x="236661" y="116096"/>
                  <a:pt x="229137" y="118553"/>
                  <a:pt x="223842" y="123848"/>
                </a:cubicBezTo>
                <a:cubicBezTo>
                  <a:pt x="221461" y="126229"/>
                  <a:pt x="219642" y="129357"/>
                  <a:pt x="216698" y="130992"/>
                </a:cubicBezTo>
                <a:cubicBezTo>
                  <a:pt x="212310" y="133430"/>
                  <a:pt x="202411" y="135754"/>
                  <a:pt x="202411" y="135754"/>
                </a:cubicBezTo>
                <a:cubicBezTo>
                  <a:pt x="200030" y="137342"/>
                  <a:pt x="197152" y="138363"/>
                  <a:pt x="195267" y="140517"/>
                </a:cubicBezTo>
                <a:cubicBezTo>
                  <a:pt x="191498" y="144824"/>
                  <a:pt x="188917" y="150042"/>
                  <a:pt x="185742" y="154804"/>
                </a:cubicBezTo>
                <a:cubicBezTo>
                  <a:pt x="184154" y="157185"/>
                  <a:pt x="183694" y="161043"/>
                  <a:pt x="180979" y="161948"/>
                </a:cubicBezTo>
                <a:lnTo>
                  <a:pt x="173836" y="164329"/>
                </a:lnTo>
                <a:cubicBezTo>
                  <a:pt x="169380" y="177694"/>
                  <a:pt x="174731" y="166807"/>
                  <a:pt x="159548" y="178617"/>
                </a:cubicBezTo>
                <a:cubicBezTo>
                  <a:pt x="156004" y="181374"/>
                  <a:pt x="153432" y="185220"/>
                  <a:pt x="150023" y="188142"/>
                </a:cubicBezTo>
                <a:cubicBezTo>
                  <a:pt x="147850" y="190004"/>
                  <a:pt x="145078" y="191072"/>
                  <a:pt x="142879" y="192904"/>
                </a:cubicBezTo>
                <a:cubicBezTo>
                  <a:pt x="128397" y="204973"/>
                  <a:pt x="143839" y="195997"/>
                  <a:pt x="126211" y="204810"/>
                </a:cubicBezTo>
                <a:cubicBezTo>
                  <a:pt x="124623" y="207191"/>
                  <a:pt x="123647" y="210122"/>
                  <a:pt x="121448" y="211954"/>
                </a:cubicBezTo>
                <a:cubicBezTo>
                  <a:pt x="118721" y="214227"/>
                  <a:pt x="115005" y="214956"/>
                  <a:pt x="111923" y="216717"/>
                </a:cubicBezTo>
                <a:cubicBezTo>
                  <a:pt x="109438" y="218137"/>
                  <a:pt x="107160" y="219892"/>
                  <a:pt x="104779" y="221479"/>
                </a:cubicBezTo>
                <a:cubicBezTo>
                  <a:pt x="103192" y="223860"/>
                  <a:pt x="102041" y="226599"/>
                  <a:pt x="100017" y="228623"/>
                </a:cubicBezTo>
                <a:cubicBezTo>
                  <a:pt x="91434" y="237206"/>
                  <a:pt x="91464" y="233766"/>
                  <a:pt x="83348" y="240529"/>
                </a:cubicBezTo>
                <a:cubicBezTo>
                  <a:pt x="71455" y="250439"/>
                  <a:pt x="81615" y="245869"/>
                  <a:pt x="69061" y="250054"/>
                </a:cubicBezTo>
                <a:cubicBezTo>
                  <a:pt x="66680" y="252435"/>
                  <a:pt x="63785" y="254396"/>
                  <a:pt x="61917" y="257198"/>
                </a:cubicBezTo>
                <a:cubicBezTo>
                  <a:pt x="60525" y="259287"/>
                  <a:pt x="60755" y="262148"/>
                  <a:pt x="59536" y="264342"/>
                </a:cubicBezTo>
                <a:cubicBezTo>
                  <a:pt x="56756" y="269345"/>
                  <a:pt x="53186" y="273867"/>
                  <a:pt x="50011" y="278629"/>
                </a:cubicBezTo>
                <a:lnTo>
                  <a:pt x="45248" y="285773"/>
                </a:lnTo>
                <a:cubicBezTo>
                  <a:pt x="40081" y="321943"/>
                  <a:pt x="46713" y="309770"/>
                  <a:pt x="35723" y="326254"/>
                </a:cubicBezTo>
                <a:cubicBezTo>
                  <a:pt x="34929" y="328635"/>
                  <a:pt x="34223" y="331048"/>
                  <a:pt x="33342" y="333398"/>
                </a:cubicBezTo>
                <a:cubicBezTo>
                  <a:pt x="31841" y="337400"/>
                  <a:pt x="29931" y="341249"/>
                  <a:pt x="28579" y="345304"/>
                </a:cubicBezTo>
                <a:cubicBezTo>
                  <a:pt x="27544" y="348409"/>
                  <a:pt x="27097" y="351682"/>
                  <a:pt x="26198" y="354829"/>
                </a:cubicBezTo>
                <a:cubicBezTo>
                  <a:pt x="24823" y="359642"/>
                  <a:pt x="20735" y="370518"/>
                  <a:pt x="19054" y="373879"/>
                </a:cubicBezTo>
                <a:cubicBezTo>
                  <a:pt x="17774" y="376439"/>
                  <a:pt x="15572" y="378463"/>
                  <a:pt x="14292" y="381023"/>
                </a:cubicBezTo>
                <a:cubicBezTo>
                  <a:pt x="12469" y="384669"/>
                  <a:pt x="10443" y="394340"/>
                  <a:pt x="9529" y="397692"/>
                </a:cubicBezTo>
                <a:cubicBezTo>
                  <a:pt x="8009" y="403267"/>
                  <a:pt x="6354" y="408804"/>
                  <a:pt x="4767" y="414360"/>
                </a:cubicBezTo>
                <a:cubicBezTo>
                  <a:pt x="3973" y="428648"/>
                  <a:pt x="3574" y="442963"/>
                  <a:pt x="2386" y="457223"/>
                </a:cubicBezTo>
                <a:cubicBezTo>
                  <a:pt x="1985" y="462034"/>
                  <a:pt x="-114" y="466683"/>
                  <a:pt x="4" y="471510"/>
                </a:cubicBezTo>
                <a:cubicBezTo>
                  <a:pt x="682" y="499328"/>
                  <a:pt x="2686" y="527105"/>
                  <a:pt x="4767" y="554854"/>
                </a:cubicBezTo>
                <a:cubicBezTo>
                  <a:pt x="5070" y="558890"/>
                  <a:pt x="6083" y="562855"/>
                  <a:pt x="7148" y="566760"/>
                </a:cubicBezTo>
                <a:cubicBezTo>
                  <a:pt x="8469" y="571603"/>
                  <a:pt x="10532" y="576221"/>
                  <a:pt x="11911" y="581048"/>
                </a:cubicBezTo>
                <a:cubicBezTo>
                  <a:pt x="13709" y="587342"/>
                  <a:pt x="15086" y="593748"/>
                  <a:pt x="16673" y="600098"/>
                </a:cubicBezTo>
                <a:cubicBezTo>
                  <a:pt x="17467" y="603273"/>
                  <a:pt x="16740" y="607309"/>
                  <a:pt x="19054" y="609623"/>
                </a:cubicBezTo>
                <a:lnTo>
                  <a:pt x="26198" y="616767"/>
                </a:lnTo>
                <a:cubicBezTo>
                  <a:pt x="27786" y="621529"/>
                  <a:pt x="27411" y="627504"/>
                  <a:pt x="30961" y="631054"/>
                </a:cubicBezTo>
                <a:cubicBezTo>
                  <a:pt x="41724" y="641818"/>
                  <a:pt x="44937" y="643684"/>
                  <a:pt x="52392" y="654867"/>
                </a:cubicBezTo>
                <a:cubicBezTo>
                  <a:pt x="56546" y="661098"/>
                  <a:pt x="59805" y="667927"/>
                  <a:pt x="64298" y="673917"/>
                </a:cubicBezTo>
                <a:cubicBezTo>
                  <a:pt x="66679" y="677092"/>
                  <a:pt x="69240" y="680140"/>
                  <a:pt x="71442" y="683442"/>
                </a:cubicBezTo>
                <a:cubicBezTo>
                  <a:pt x="83278" y="701196"/>
                  <a:pt x="73160" y="689921"/>
                  <a:pt x="85729" y="702492"/>
                </a:cubicBezTo>
                <a:cubicBezTo>
                  <a:pt x="86523" y="705667"/>
                  <a:pt x="86487" y="709175"/>
                  <a:pt x="88111" y="712017"/>
                </a:cubicBezTo>
                <a:cubicBezTo>
                  <a:pt x="89782" y="714941"/>
                  <a:pt x="93063" y="716603"/>
                  <a:pt x="95254" y="719160"/>
                </a:cubicBezTo>
                <a:cubicBezTo>
                  <a:pt x="97837" y="722173"/>
                  <a:pt x="100197" y="725383"/>
                  <a:pt x="102398" y="728685"/>
                </a:cubicBezTo>
                <a:cubicBezTo>
                  <a:pt x="112738" y="744195"/>
                  <a:pt x="104625" y="737314"/>
                  <a:pt x="116686" y="745354"/>
                </a:cubicBezTo>
                <a:cubicBezTo>
                  <a:pt x="118273" y="750117"/>
                  <a:pt x="118312" y="755722"/>
                  <a:pt x="121448" y="759642"/>
                </a:cubicBezTo>
                <a:cubicBezTo>
                  <a:pt x="130585" y="771063"/>
                  <a:pt x="132265" y="774791"/>
                  <a:pt x="145261" y="783454"/>
                </a:cubicBezTo>
                <a:cubicBezTo>
                  <a:pt x="147349" y="784846"/>
                  <a:pt x="150023" y="785041"/>
                  <a:pt x="152404" y="785835"/>
                </a:cubicBezTo>
                <a:cubicBezTo>
                  <a:pt x="157960" y="790598"/>
                  <a:pt x="163358" y="795551"/>
                  <a:pt x="169073" y="800123"/>
                </a:cubicBezTo>
                <a:cubicBezTo>
                  <a:pt x="171308" y="801911"/>
                  <a:pt x="173888" y="803222"/>
                  <a:pt x="176217" y="804885"/>
                </a:cubicBezTo>
                <a:cubicBezTo>
                  <a:pt x="179447" y="807192"/>
                  <a:pt x="182491" y="809753"/>
                  <a:pt x="185742" y="812029"/>
                </a:cubicBezTo>
                <a:cubicBezTo>
                  <a:pt x="190431" y="815311"/>
                  <a:pt x="195982" y="817507"/>
                  <a:pt x="200029" y="821554"/>
                </a:cubicBezTo>
                <a:cubicBezTo>
                  <a:pt x="202410" y="823935"/>
                  <a:pt x="204229" y="827063"/>
                  <a:pt x="207173" y="828698"/>
                </a:cubicBezTo>
                <a:cubicBezTo>
                  <a:pt x="210789" y="830707"/>
                  <a:pt x="235227" y="837352"/>
                  <a:pt x="238129" y="838223"/>
                </a:cubicBezTo>
                <a:cubicBezTo>
                  <a:pt x="240533" y="838944"/>
                  <a:pt x="242838" y="839995"/>
                  <a:pt x="245273" y="840604"/>
                </a:cubicBezTo>
                <a:cubicBezTo>
                  <a:pt x="256575" y="843430"/>
                  <a:pt x="267316" y="845489"/>
                  <a:pt x="278611" y="847748"/>
                </a:cubicBezTo>
                <a:cubicBezTo>
                  <a:pt x="281786" y="849335"/>
                  <a:pt x="284873" y="851112"/>
                  <a:pt x="288136" y="852510"/>
                </a:cubicBezTo>
                <a:cubicBezTo>
                  <a:pt x="294370" y="855182"/>
                  <a:pt x="298078" y="855255"/>
                  <a:pt x="304804" y="857273"/>
                </a:cubicBezTo>
                <a:cubicBezTo>
                  <a:pt x="309613" y="858715"/>
                  <a:pt x="314249" y="860714"/>
                  <a:pt x="319092" y="862035"/>
                </a:cubicBezTo>
                <a:cubicBezTo>
                  <a:pt x="324335" y="863465"/>
                  <a:pt x="340603" y="866018"/>
                  <a:pt x="345286" y="866798"/>
                </a:cubicBezTo>
                <a:cubicBezTo>
                  <a:pt x="349255" y="868385"/>
                  <a:pt x="353045" y="870523"/>
                  <a:pt x="357192" y="871560"/>
                </a:cubicBezTo>
                <a:cubicBezTo>
                  <a:pt x="362637" y="872921"/>
                  <a:pt x="368325" y="873019"/>
                  <a:pt x="373861" y="873942"/>
                </a:cubicBezTo>
                <a:cubicBezTo>
                  <a:pt x="377853" y="874607"/>
                  <a:pt x="381841" y="875341"/>
                  <a:pt x="385767" y="876323"/>
                </a:cubicBezTo>
                <a:cubicBezTo>
                  <a:pt x="391373" y="877724"/>
                  <a:pt x="396805" y="879786"/>
                  <a:pt x="402436" y="881085"/>
                </a:cubicBezTo>
                <a:cubicBezTo>
                  <a:pt x="407140" y="882171"/>
                  <a:pt x="412019" y="882381"/>
                  <a:pt x="416723" y="883467"/>
                </a:cubicBezTo>
                <a:cubicBezTo>
                  <a:pt x="422354" y="884766"/>
                  <a:pt x="427804" y="886758"/>
                  <a:pt x="433392" y="888229"/>
                </a:cubicBezTo>
                <a:cubicBezTo>
                  <a:pt x="442887" y="890728"/>
                  <a:pt x="452442" y="892992"/>
                  <a:pt x="461967" y="895373"/>
                </a:cubicBezTo>
                <a:cubicBezTo>
                  <a:pt x="465142" y="896167"/>
                  <a:pt x="468453" y="896538"/>
                  <a:pt x="471492" y="897754"/>
                </a:cubicBezTo>
                <a:lnTo>
                  <a:pt x="483398" y="902517"/>
                </a:lnTo>
                <a:cubicBezTo>
                  <a:pt x="498654" y="901754"/>
                  <a:pt x="522940" y="903623"/>
                  <a:pt x="540548" y="897754"/>
                </a:cubicBezTo>
                <a:cubicBezTo>
                  <a:pt x="564669" y="889715"/>
                  <a:pt x="541224" y="896531"/>
                  <a:pt x="561979" y="888229"/>
                </a:cubicBezTo>
                <a:cubicBezTo>
                  <a:pt x="566640" y="886365"/>
                  <a:pt x="576267" y="883467"/>
                  <a:pt x="576267" y="883467"/>
                </a:cubicBezTo>
                <a:cubicBezTo>
                  <a:pt x="587184" y="867090"/>
                  <a:pt x="580362" y="870989"/>
                  <a:pt x="592936" y="866798"/>
                </a:cubicBezTo>
                <a:cubicBezTo>
                  <a:pt x="609558" y="850174"/>
                  <a:pt x="591142" y="866462"/>
                  <a:pt x="607223" y="857273"/>
                </a:cubicBezTo>
                <a:cubicBezTo>
                  <a:pt x="610669" y="855304"/>
                  <a:pt x="613302" y="852098"/>
                  <a:pt x="616748" y="850129"/>
                </a:cubicBezTo>
                <a:cubicBezTo>
                  <a:pt x="618927" y="848884"/>
                  <a:pt x="621470" y="848408"/>
                  <a:pt x="623892" y="847748"/>
                </a:cubicBezTo>
                <a:cubicBezTo>
                  <a:pt x="630207" y="846026"/>
                  <a:pt x="636732" y="845055"/>
                  <a:pt x="642942" y="842985"/>
                </a:cubicBezTo>
                <a:cubicBezTo>
                  <a:pt x="647704" y="841398"/>
                  <a:pt x="652739" y="840468"/>
                  <a:pt x="657229" y="838223"/>
                </a:cubicBezTo>
                <a:cubicBezTo>
                  <a:pt x="660404" y="836635"/>
                  <a:pt x="663430" y="834706"/>
                  <a:pt x="666754" y="833460"/>
                </a:cubicBezTo>
                <a:cubicBezTo>
                  <a:pt x="670597" y="832019"/>
                  <a:pt x="684954" y="829344"/>
                  <a:pt x="688186" y="828698"/>
                </a:cubicBezTo>
                <a:cubicBezTo>
                  <a:pt x="718771" y="816463"/>
                  <a:pt x="680855" y="832363"/>
                  <a:pt x="711998" y="816792"/>
                </a:cubicBezTo>
                <a:cubicBezTo>
                  <a:pt x="716883" y="814349"/>
                  <a:pt x="726513" y="812936"/>
                  <a:pt x="731048" y="812029"/>
                </a:cubicBezTo>
                <a:cubicBezTo>
                  <a:pt x="745721" y="802249"/>
                  <a:pt x="729501" y="811751"/>
                  <a:pt x="750098" y="804885"/>
                </a:cubicBezTo>
                <a:cubicBezTo>
                  <a:pt x="779664" y="795029"/>
                  <a:pt x="737420" y="804563"/>
                  <a:pt x="771529" y="797742"/>
                </a:cubicBezTo>
                <a:cubicBezTo>
                  <a:pt x="774704" y="796154"/>
                  <a:pt x="777654" y="793999"/>
                  <a:pt x="781054" y="792979"/>
                </a:cubicBezTo>
                <a:cubicBezTo>
                  <a:pt x="785679" y="791592"/>
                  <a:pt x="790607" y="791545"/>
                  <a:pt x="795342" y="790598"/>
                </a:cubicBezTo>
                <a:cubicBezTo>
                  <a:pt x="802821" y="789102"/>
                  <a:pt x="805199" y="788106"/>
                  <a:pt x="812011" y="785835"/>
                </a:cubicBezTo>
                <a:cubicBezTo>
                  <a:pt x="816196" y="773281"/>
                  <a:pt x="811626" y="783441"/>
                  <a:pt x="821536" y="771548"/>
                </a:cubicBezTo>
                <a:cubicBezTo>
                  <a:pt x="823368" y="769349"/>
                  <a:pt x="823969" y="766067"/>
                  <a:pt x="826298" y="764404"/>
                </a:cubicBezTo>
                <a:cubicBezTo>
                  <a:pt x="829776" y="761920"/>
                  <a:pt x="834235" y="761229"/>
                  <a:pt x="838204" y="759642"/>
                </a:cubicBezTo>
                <a:cubicBezTo>
                  <a:pt x="838998" y="757261"/>
                  <a:pt x="839127" y="754541"/>
                  <a:pt x="840586" y="752498"/>
                </a:cubicBezTo>
                <a:cubicBezTo>
                  <a:pt x="846761" y="743853"/>
                  <a:pt x="851960" y="742409"/>
                  <a:pt x="859636" y="735829"/>
                </a:cubicBezTo>
                <a:cubicBezTo>
                  <a:pt x="862193" y="733637"/>
                  <a:pt x="864039" y="730642"/>
                  <a:pt x="866779" y="728685"/>
                </a:cubicBezTo>
                <a:cubicBezTo>
                  <a:pt x="869667" y="726622"/>
                  <a:pt x="873294" y="725804"/>
                  <a:pt x="876304" y="723923"/>
                </a:cubicBezTo>
                <a:cubicBezTo>
                  <a:pt x="884449" y="718833"/>
                  <a:pt x="886480" y="716128"/>
                  <a:pt x="892973" y="709635"/>
                </a:cubicBezTo>
                <a:cubicBezTo>
                  <a:pt x="893767" y="707254"/>
                  <a:pt x="894232" y="704737"/>
                  <a:pt x="895354" y="702492"/>
                </a:cubicBezTo>
                <a:cubicBezTo>
                  <a:pt x="896634" y="699932"/>
                  <a:pt x="898990" y="697979"/>
                  <a:pt x="900117" y="695348"/>
                </a:cubicBezTo>
                <a:cubicBezTo>
                  <a:pt x="901406" y="692340"/>
                  <a:pt x="901558" y="688958"/>
                  <a:pt x="902498" y="685823"/>
                </a:cubicBezTo>
                <a:cubicBezTo>
                  <a:pt x="903941" y="681014"/>
                  <a:pt x="903711" y="675085"/>
                  <a:pt x="907261" y="671535"/>
                </a:cubicBezTo>
                <a:cubicBezTo>
                  <a:pt x="916428" y="662368"/>
                  <a:pt x="912536" y="667194"/>
                  <a:pt x="919167" y="657248"/>
                </a:cubicBezTo>
                <a:cubicBezTo>
                  <a:pt x="924529" y="641159"/>
                  <a:pt x="917092" y="658599"/>
                  <a:pt x="928692" y="645342"/>
                </a:cubicBezTo>
                <a:cubicBezTo>
                  <a:pt x="932461" y="641034"/>
                  <a:pt x="938217" y="631054"/>
                  <a:pt x="938217" y="631054"/>
                </a:cubicBezTo>
                <a:cubicBezTo>
                  <a:pt x="946901" y="604999"/>
                  <a:pt x="932355" y="643767"/>
                  <a:pt x="947742" y="619148"/>
                </a:cubicBezTo>
                <a:cubicBezTo>
                  <a:pt x="953856" y="609365"/>
                  <a:pt x="950639" y="602233"/>
                  <a:pt x="957267" y="592954"/>
                </a:cubicBezTo>
                <a:cubicBezTo>
                  <a:pt x="958931" y="590625"/>
                  <a:pt x="962030" y="589779"/>
                  <a:pt x="964411" y="588192"/>
                </a:cubicBezTo>
                <a:cubicBezTo>
                  <a:pt x="965205" y="585017"/>
                  <a:pt x="965168" y="581509"/>
                  <a:pt x="966792" y="578667"/>
                </a:cubicBezTo>
                <a:cubicBezTo>
                  <a:pt x="981061" y="553696"/>
                  <a:pt x="968884" y="586682"/>
                  <a:pt x="976317" y="564379"/>
                </a:cubicBezTo>
                <a:cubicBezTo>
                  <a:pt x="977111" y="558823"/>
                  <a:pt x="976614" y="552921"/>
                  <a:pt x="978698" y="547710"/>
                </a:cubicBezTo>
                <a:cubicBezTo>
                  <a:pt x="981479" y="540757"/>
                  <a:pt x="988236" y="535764"/>
                  <a:pt x="990604" y="528660"/>
                </a:cubicBezTo>
                <a:cubicBezTo>
                  <a:pt x="992192" y="523898"/>
                  <a:pt x="993122" y="518863"/>
                  <a:pt x="995367" y="514373"/>
                </a:cubicBezTo>
                <a:cubicBezTo>
                  <a:pt x="996954" y="511198"/>
                  <a:pt x="998883" y="508172"/>
                  <a:pt x="1000129" y="504848"/>
                </a:cubicBezTo>
                <a:cubicBezTo>
                  <a:pt x="1001278" y="501784"/>
                  <a:pt x="1001612" y="498470"/>
                  <a:pt x="1002511" y="495323"/>
                </a:cubicBezTo>
                <a:cubicBezTo>
                  <a:pt x="1003201" y="492909"/>
                  <a:pt x="1004348" y="490629"/>
                  <a:pt x="1004892" y="488179"/>
                </a:cubicBezTo>
                <a:cubicBezTo>
                  <a:pt x="1007578" y="476093"/>
                  <a:pt x="1008456" y="462058"/>
                  <a:pt x="1009654" y="450079"/>
                </a:cubicBezTo>
                <a:cubicBezTo>
                  <a:pt x="1009260" y="446534"/>
                  <a:pt x="1007947" y="425996"/>
                  <a:pt x="1004892" y="419123"/>
                </a:cubicBezTo>
                <a:cubicBezTo>
                  <a:pt x="995355" y="397666"/>
                  <a:pt x="999809" y="415621"/>
                  <a:pt x="995367" y="400073"/>
                </a:cubicBezTo>
                <a:cubicBezTo>
                  <a:pt x="994468" y="396926"/>
                  <a:pt x="993926" y="393683"/>
                  <a:pt x="992986" y="390548"/>
                </a:cubicBezTo>
                <a:cubicBezTo>
                  <a:pt x="991543" y="385739"/>
                  <a:pt x="989811" y="381023"/>
                  <a:pt x="988223" y="376260"/>
                </a:cubicBezTo>
                <a:cubicBezTo>
                  <a:pt x="987429" y="373879"/>
                  <a:pt x="986774" y="371447"/>
                  <a:pt x="985842" y="369117"/>
                </a:cubicBezTo>
                <a:cubicBezTo>
                  <a:pt x="984254" y="365148"/>
                  <a:pt x="982540" y="361227"/>
                  <a:pt x="981079" y="357210"/>
                </a:cubicBezTo>
                <a:cubicBezTo>
                  <a:pt x="979363" y="352492"/>
                  <a:pt x="977904" y="347685"/>
                  <a:pt x="976317" y="342923"/>
                </a:cubicBezTo>
                <a:cubicBezTo>
                  <a:pt x="975523" y="340542"/>
                  <a:pt x="974545" y="338214"/>
                  <a:pt x="973936" y="335779"/>
                </a:cubicBezTo>
                <a:cubicBezTo>
                  <a:pt x="973142" y="332604"/>
                  <a:pt x="972453" y="329401"/>
                  <a:pt x="971554" y="326254"/>
                </a:cubicBezTo>
                <a:cubicBezTo>
                  <a:pt x="969686" y="319717"/>
                  <a:pt x="966930" y="313503"/>
                  <a:pt x="964411" y="307204"/>
                </a:cubicBezTo>
                <a:cubicBezTo>
                  <a:pt x="962540" y="295981"/>
                  <a:pt x="962489" y="293336"/>
                  <a:pt x="959648" y="283392"/>
                </a:cubicBezTo>
                <a:cubicBezTo>
                  <a:pt x="956302" y="271679"/>
                  <a:pt x="957541" y="279453"/>
                  <a:pt x="952504" y="264342"/>
                </a:cubicBezTo>
                <a:cubicBezTo>
                  <a:pt x="951469" y="261237"/>
                  <a:pt x="950765" y="258026"/>
                  <a:pt x="950123" y="254817"/>
                </a:cubicBezTo>
                <a:cubicBezTo>
                  <a:pt x="949176" y="250082"/>
                  <a:pt x="948606" y="245279"/>
                  <a:pt x="947742" y="240529"/>
                </a:cubicBezTo>
                <a:cubicBezTo>
                  <a:pt x="947018" y="236547"/>
                  <a:pt x="946085" y="232605"/>
                  <a:pt x="945361" y="228623"/>
                </a:cubicBezTo>
                <a:cubicBezTo>
                  <a:pt x="944497" y="223872"/>
                  <a:pt x="945138" y="218654"/>
                  <a:pt x="942979" y="214335"/>
                </a:cubicBezTo>
                <a:cubicBezTo>
                  <a:pt x="941132" y="210642"/>
                  <a:pt x="932073" y="208319"/>
                  <a:pt x="928692" y="207192"/>
                </a:cubicBezTo>
                <a:cubicBezTo>
                  <a:pt x="926311" y="204811"/>
                  <a:pt x="924135" y="202204"/>
                  <a:pt x="921548" y="200048"/>
                </a:cubicBezTo>
                <a:cubicBezTo>
                  <a:pt x="914484" y="194161"/>
                  <a:pt x="913202" y="195517"/>
                  <a:pt x="904879" y="190523"/>
                </a:cubicBezTo>
                <a:cubicBezTo>
                  <a:pt x="899971" y="187578"/>
                  <a:pt x="895906" y="183124"/>
                  <a:pt x="890592" y="180998"/>
                </a:cubicBezTo>
                <a:cubicBezTo>
                  <a:pt x="886623" y="179410"/>
                  <a:pt x="882592" y="177971"/>
                  <a:pt x="878686" y="176235"/>
                </a:cubicBezTo>
                <a:cubicBezTo>
                  <a:pt x="875442" y="174793"/>
                  <a:pt x="872424" y="172871"/>
                  <a:pt x="869161" y="171473"/>
                </a:cubicBezTo>
                <a:cubicBezTo>
                  <a:pt x="864382" y="169425"/>
                  <a:pt x="857320" y="167917"/>
                  <a:pt x="852492" y="166710"/>
                </a:cubicBezTo>
                <a:cubicBezTo>
                  <a:pt x="838951" y="153171"/>
                  <a:pt x="851988" y="164077"/>
                  <a:pt x="838204" y="157185"/>
                </a:cubicBezTo>
                <a:cubicBezTo>
                  <a:pt x="834064" y="155115"/>
                  <a:pt x="830438" y="152112"/>
                  <a:pt x="826298" y="150042"/>
                </a:cubicBezTo>
                <a:cubicBezTo>
                  <a:pt x="822877" y="148332"/>
                  <a:pt x="812687" y="146044"/>
                  <a:pt x="809629" y="145279"/>
                </a:cubicBezTo>
                <a:cubicBezTo>
                  <a:pt x="805660" y="142104"/>
                  <a:pt x="802166" y="138222"/>
                  <a:pt x="797723" y="135754"/>
                </a:cubicBezTo>
                <a:cubicBezTo>
                  <a:pt x="794862" y="134165"/>
                  <a:pt x="791303" y="134408"/>
                  <a:pt x="788198" y="133373"/>
                </a:cubicBezTo>
                <a:cubicBezTo>
                  <a:pt x="784143" y="132021"/>
                  <a:pt x="780115" y="130522"/>
                  <a:pt x="776292" y="128610"/>
                </a:cubicBezTo>
                <a:cubicBezTo>
                  <a:pt x="758306" y="119617"/>
                  <a:pt x="770479" y="124268"/>
                  <a:pt x="757242" y="116704"/>
                </a:cubicBezTo>
                <a:cubicBezTo>
                  <a:pt x="754160" y="114943"/>
                  <a:pt x="750892" y="113529"/>
                  <a:pt x="747717" y="111942"/>
                </a:cubicBezTo>
                <a:cubicBezTo>
                  <a:pt x="742451" y="106676"/>
                  <a:pt x="740059" y="103350"/>
                  <a:pt x="733429" y="100035"/>
                </a:cubicBezTo>
                <a:cubicBezTo>
                  <a:pt x="730013" y="98327"/>
                  <a:pt x="719813" y="96036"/>
                  <a:pt x="716761" y="95273"/>
                </a:cubicBezTo>
                <a:cubicBezTo>
                  <a:pt x="714380" y="93685"/>
                  <a:pt x="712248" y="91637"/>
                  <a:pt x="709617" y="90510"/>
                </a:cubicBezTo>
                <a:cubicBezTo>
                  <a:pt x="706609" y="89221"/>
                  <a:pt x="703239" y="89028"/>
                  <a:pt x="700092" y="88129"/>
                </a:cubicBezTo>
                <a:cubicBezTo>
                  <a:pt x="697678" y="87439"/>
                  <a:pt x="695329" y="86542"/>
                  <a:pt x="692948" y="85748"/>
                </a:cubicBezTo>
                <a:cubicBezTo>
                  <a:pt x="688186" y="82573"/>
                  <a:pt x="682708" y="80270"/>
                  <a:pt x="678661" y="76223"/>
                </a:cubicBezTo>
                <a:cubicBezTo>
                  <a:pt x="675486" y="73048"/>
                  <a:pt x="672986" y="69008"/>
                  <a:pt x="669136" y="66698"/>
                </a:cubicBezTo>
                <a:cubicBezTo>
                  <a:pt x="664831" y="64115"/>
                  <a:pt x="654848" y="61935"/>
                  <a:pt x="654848" y="61935"/>
                </a:cubicBezTo>
                <a:cubicBezTo>
                  <a:pt x="651673" y="59554"/>
                  <a:pt x="648336" y="57375"/>
                  <a:pt x="645323" y="54792"/>
                </a:cubicBezTo>
                <a:cubicBezTo>
                  <a:pt x="642766" y="52600"/>
                  <a:pt x="641103" y="49319"/>
                  <a:pt x="638179" y="47648"/>
                </a:cubicBezTo>
                <a:cubicBezTo>
                  <a:pt x="635337" y="46024"/>
                  <a:pt x="631829" y="46061"/>
                  <a:pt x="628654" y="45267"/>
                </a:cubicBezTo>
                <a:cubicBezTo>
                  <a:pt x="624685" y="42886"/>
                  <a:pt x="620888" y="40193"/>
                  <a:pt x="616748" y="38123"/>
                </a:cubicBezTo>
                <a:cubicBezTo>
                  <a:pt x="602936" y="31217"/>
                  <a:pt x="616202" y="42418"/>
                  <a:pt x="600079" y="28598"/>
                </a:cubicBezTo>
                <a:cubicBezTo>
                  <a:pt x="597522" y="26406"/>
                  <a:pt x="595092" y="24041"/>
                  <a:pt x="592936" y="21454"/>
                </a:cubicBezTo>
                <a:cubicBezTo>
                  <a:pt x="591104" y="19255"/>
                  <a:pt x="590733" y="15590"/>
                  <a:pt x="588173" y="14310"/>
                </a:cubicBezTo>
                <a:cubicBezTo>
                  <a:pt x="578128" y="9288"/>
                  <a:pt x="555230" y="8159"/>
                  <a:pt x="545311" y="7167"/>
                </a:cubicBezTo>
                <a:cubicBezTo>
                  <a:pt x="541342" y="6373"/>
                  <a:pt x="537281" y="5948"/>
                  <a:pt x="533404" y="4785"/>
                </a:cubicBezTo>
                <a:cubicBezTo>
                  <a:pt x="529310" y="3557"/>
                  <a:pt x="525768" y="217"/>
                  <a:pt x="521498" y="23"/>
                </a:cubicBezTo>
                <a:cubicBezTo>
                  <a:pt x="507995" y="-591"/>
                  <a:pt x="519911" y="11135"/>
                  <a:pt x="507211" y="1431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BD45EE-A3A2-48CB-A2E0-91C7B4ABD21F}" type="slidenum">
              <a:rPr lang="en-US" sz="1200" smtClean="0">
                <a:latin typeface="Helvetica" pitchFamily="34" charset="0"/>
              </a:rPr>
              <a:pPr eaLnBrk="1" hangingPunct="1"/>
              <a:t>8</a:t>
            </a:fld>
            <a:endParaRPr lang="en-US" sz="1200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030A0"/>
                </a:solidFill>
              </a:rPr>
              <a:t>Axioms of Probability Theory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886200"/>
          </a:xfrm>
        </p:spPr>
        <p:txBody>
          <a:bodyPr/>
          <a:lstStyle/>
          <a:p>
            <a:pPr eaLnBrk="1" hangingPunct="1"/>
            <a:r>
              <a:rPr lang="en-US" smtClean="0"/>
              <a:t>All probabilities between 0 and 1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Probability of truth and falsity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P(true) = 1        P(false) = 0.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		</a:t>
            </a:r>
          </a:p>
          <a:p>
            <a:pPr eaLnBrk="1" hangingPunct="1"/>
            <a:r>
              <a:rPr lang="en-US" smtClean="0"/>
              <a:t>The probability of  disjunction is: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76400" y="1905000"/>
          <a:ext cx="1987550" cy="520700"/>
        </p:xfrm>
        <a:graphic>
          <a:graphicData uri="http://schemas.openxmlformats.org/presentationml/2006/ole">
            <p:oleObj spid="_x0000_s111618" name="Equation" r:id="rId4" imgW="774364" imgH="203112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447800" y="4800600"/>
          <a:ext cx="5410200" cy="496888"/>
        </p:xfrm>
        <a:graphic>
          <a:graphicData uri="http://schemas.openxmlformats.org/presentationml/2006/ole">
            <p:oleObj spid="_x0000_s111619" name="Equation" r:id="rId5" imgW="2209800" imgH="203200" progId="Equation.3">
              <p:embed/>
            </p:oleObj>
          </a:graphicData>
        </a:graphic>
      </p:graphicFrame>
      <p:sp>
        <p:nvSpPr>
          <p:cNvPr id="2056" name="Oval 6"/>
          <p:cNvSpPr>
            <a:spLocks noChangeArrowheads="1"/>
          </p:cNvSpPr>
          <p:nvPr/>
        </p:nvSpPr>
        <p:spPr bwMode="auto">
          <a:xfrm>
            <a:off x="2963863" y="5487988"/>
            <a:ext cx="1600200" cy="990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57" name="Oval 7"/>
          <p:cNvSpPr>
            <a:spLocks noChangeArrowheads="1"/>
          </p:cNvSpPr>
          <p:nvPr/>
        </p:nvSpPr>
        <p:spPr bwMode="auto">
          <a:xfrm>
            <a:off x="3573463" y="5487988"/>
            <a:ext cx="1752600" cy="990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3040063" y="5716588"/>
            <a:ext cx="40457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/>
              <a:t>A</a:t>
            </a:r>
          </a:p>
        </p:txBody>
      </p:sp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4800600" y="5715000"/>
            <a:ext cx="38694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40327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  <p:bldP spid="2058" grpId="0"/>
      <p:bldP spid="205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Policy Iteration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/>
              <a:t>Policy evaluation: with fixed current policy </a:t>
            </a:r>
            <a:r>
              <a:rPr lang="en-US" sz="2400"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π</a:t>
            </a:r>
            <a:r>
              <a:rPr lang="en-US" sz="2400"/>
              <a:t>, find values with simplified Bellman updates:</a:t>
            </a:r>
          </a:p>
          <a:p>
            <a:pPr marL="782638" lvl="1"/>
            <a:r>
              <a:rPr lang="en-US" sz="2000"/>
              <a:t>Iterate until values converge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Policy improvement: with fixed utilities, find the best action according to one-step look-ahead</a:t>
            </a:r>
          </a:p>
        </p:txBody>
      </p:sp>
      <p:pic>
        <p:nvPicPr>
          <p:cNvPr id="4403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3124200"/>
            <a:ext cx="7924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38" y="5410200"/>
            <a:ext cx="729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930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Policy Iteration Complexity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900"/>
              <a:t>Problem size: </a:t>
            </a:r>
          </a:p>
          <a:p>
            <a:pPr marL="782638" lvl="1">
              <a:lnSpc>
                <a:spcPct val="90000"/>
              </a:lnSpc>
            </a:pPr>
            <a:r>
              <a:rPr lang="en-US" sz="2900"/>
              <a:t>|A| actions and |S| states</a:t>
            </a:r>
          </a:p>
          <a:p>
            <a:pPr>
              <a:lnSpc>
                <a:spcPct val="90000"/>
              </a:lnSpc>
              <a:spcBef>
                <a:spcPts val="3700"/>
              </a:spcBef>
            </a:pPr>
            <a:r>
              <a:rPr lang="en-US" sz="2900"/>
              <a:t>Each Iteration</a:t>
            </a:r>
          </a:p>
          <a:p>
            <a:pPr marL="782638" lvl="1">
              <a:lnSpc>
                <a:spcPct val="90000"/>
              </a:lnSpc>
            </a:pPr>
            <a:r>
              <a:rPr lang="en-US" sz="2900"/>
              <a:t>Computation: O(|S|</a:t>
            </a:r>
            <a:r>
              <a:rPr lang="en-US" sz="2900" baseline="32000"/>
              <a:t>3 </a:t>
            </a:r>
            <a:r>
              <a:rPr lang="en-US" sz="2900">
                <a:ea typeface="Apple Symbols" charset="0"/>
                <a:cs typeface="Apple Symbols" charset="0"/>
              </a:rPr>
              <a:t>+ |A|⋅|S|</a:t>
            </a:r>
            <a:r>
              <a:rPr lang="en-US" sz="2900" baseline="32000"/>
              <a:t>2</a:t>
            </a:r>
            <a:r>
              <a:rPr lang="en-US" sz="2900"/>
              <a:t>)</a:t>
            </a:r>
          </a:p>
          <a:p>
            <a:pPr marL="782638" lvl="1">
              <a:lnSpc>
                <a:spcPct val="90000"/>
              </a:lnSpc>
            </a:pPr>
            <a:r>
              <a:rPr lang="en-US" sz="2900"/>
              <a:t>Space: O(|S|)</a:t>
            </a:r>
          </a:p>
          <a:p>
            <a:pPr>
              <a:lnSpc>
                <a:spcPct val="90000"/>
              </a:lnSpc>
              <a:spcBef>
                <a:spcPts val="4300"/>
              </a:spcBef>
            </a:pPr>
            <a:r>
              <a:rPr lang="en-US" sz="2900"/>
              <a:t>Num of iterations</a:t>
            </a:r>
          </a:p>
          <a:p>
            <a:pPr marL="782638" lvl="1">
              <a:lnSpc>
                <a:spcPct val="90000"/>
              </a:lnSpc>
              <a:buClr>
                <a:srgbClr val="333399"/>
              </a:buClr>
            </a:pPr>
            <a:r>
              <a:rPr lang="en-US" sz="2900"/>
              <a:t>Unknown, but can be faster in practice</a:t>
            </a:r>
          </a:p>
          <a:p>
            <a:pPr marL="782638" lvl="1">
              <a:lnSpc>
                <a:spcPct val="90000"/>
              </a:lnSpc>
              <a:buClr>
                <a:srgbClr val="333399"/>
              </a:buClr>
            </a:pPr>
            <a:r>
              <a:rPr lang="en-US" sz="2900"/>
              <a:t>Convergence is guaranteed </a:t>
            </a:r>
          </a:p>
        </p:txBody>
      </p:sp>
    </p:spTree>
    <p:extLst>
      <p:ext uri="{BB962C8B-B14F-4D97-AF65-F5344CB8AC3E}">
        <p14:creationId xmlns:p14="http://schemas.microsoft.com/office/powerpoint/2010/main" xmlns="" val="428652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Comparison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/>
              <a:t>In value iteration: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Every pass (or “backup”) updates both utilities (explicitly, based on current utilities) and policy (possibly implicitly, based on current policy)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In policy iteration: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Several passes to update utilities with frozen policy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Occasional passes to update policies</a:t>
            </a:r>
          </a:p>
          <a:p>
            <a:pPr marL="782638"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Hybrid approaches (asynchronous policy iteration):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Any sequences of partial updates to either policy entries or utilities will converge if every state is visited infinitely often</a:t>
            </a:r>
          </a:p>
        </p:txBody>
      </p:sp>
    </p:spTree>
    <p:extLst>
      <p:ext uri="{BB962C8B-B14F-4D97-AF65-F5344CB8AC3E}">
        <p14:creationId xmlns:p14="http://schemas.microsoft.com/office/powerpoint/2010/main" xmlns="" val="223099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GB" sz="4000" b="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Terminology</a:t>
            </a:r>
            <a:endParaRPr lang="en-GB" sz="4000" b="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Content Placeholder 8" descr="Figure1.10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585216" y="1295400"/>
            <a:ext cx="3834384" cy="251155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633" y="3738571"/>
            <a:ext cx="4038600" cy="1706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200" b="0" dirty="0" smtClean="0">
                <a:solidFill>
                  <a:srgbClr val="0000FF"/>
                </a:solidFill>
              </a:rPr>
              <a:t>Conditional Probability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114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FF"/>
                </a:solidFill>
                <a:latin typeface="+mn-lt"/>
              </a:rPr>
              <a:t>Joint Probability</a:t>
            </a:r>
          </a:p>
          <a:p>
            <a:endParaRPr lang="en-GB" sz="2400" dirty="0">
              <a:latin typeface="+mn-lt"/>
            </a:endParaRPr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82482" y="4876800"/>
            <a:ext cx="2751318" cy="483008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76615" y="2743200"/>
            <a:ext cx="1834216" cy="483009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76781" y="4876800"/>
            <a:ext cx="2698331" cy="534778"/>
          </a:xfrm>
          <a:prstGeom prst="rect">
            <a:avLst/>
          </a:prstGeom>
          <a:noFill/>
          <a:ln/>
          <a:effectLst/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724400" y="1828800"/>
            <a:ext cx="4038600" cy="792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GB" sz="3200" dirty="0" smtClean="0">
                <a:solidFill>
                  <a:srgbClr val="0000FF"/>
                </a:solidFill>
              </a:rPr>
              <a:t>Marginal Probability</a:t>
            </a:r>
            <a:endParaRPr lang="en-GB" sz="3600" dirty="0" smtClean="0">
              <a:solidFill>
                <a:srgbClr val="0000FF"/>
              </a:solidFill>
            </a:endParaRPr>
          </a:p>
          <a:p>
            <a:pPr>
              <a:buFont typeface="Arial"/>
              <a:buNone/>
            </a:pPr>
            <a:endParaRPr lang="en-GB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705600" y="6096000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X value is given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427323" y="5410621"/>
            <a:ext cx="316377" cy="914400"/>
          </a:xfrm>
          <a:custGeom>
            <a:avLst/>
            <a:gdLst>
              <a:gd name="connsiteX0" fmla="*/ 202077 w 202077"/>
              <a:gd name="connsiteY0" fmla="*/ 914400 h 914400"/>
              <a:gd name="connsiteX1" fmla="*/ 40415 w 202077"/>
              <a:gd name="connsiteY1" fmla="*/ 722427 h 914400"/>
              <a:gd name="connsiteX2" fmla="*/ 0 w 202077"/>
              <a:gd name="connsiteY2" fmla="*/ 0 h 914400"/>
              <a:gd name="connsiteX3" fmla="*/ 0 w 202077"/>
              <a:gd name="connsiteY3" fmla="*/ 0 h 914400"/>
              <a:gd name="connsiteX4" fmla="*/ 0 w 202077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77" h="914400">
                <a:moveTo>
                  <a:pt x="202077" y="914400"/>
                </a:moveTo>
                <a:cubicBezTo>
                  <a:pt x="138085" y="894613"/>
                  <a:pt x="74094" y="874827"/>
                  <a:pt x="40415" y="722427"/>
                </a:cubicBezTo>
                <a:cubicBezTo>
                  <a:pt x="6736" y="570027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FF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7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3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USAM@7HVOLANFUVWXYL66" val="2782"/>
  <p:tag name="DEFAULTFONTSIZE" val="8"/>
  <p:tag name="DEFAULTWIDTH" val="452"/>
  <p:tag name="DEFAULTHEIGHT" val="2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Q_{n+1}(s,a) &amp;=&amp; \sum_{s'\in {\cal S}}{Pr(s'|s,a)\left[{\cal C}(s,a,s') + J_n(s')\right]}\\&#10;J_{n+1}(s) &amp;=&amp; \min_{a\in Ap(s)}{[Q_{n+1}(s,a)]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99"/>
  <p:tag name="BOXHEIGHT" val="322"/>
  <p:tag name="BOXFONT" val="8"/>
  <p:tag name="BOXWRAP" val="False"/>
  <p:tag name="WORKAROUNDTRANSPARENCYBUG" val="False"/>
  <p:tag name="ALLOWFONTSUBSTITUTION" val="False"/>
  <p:tag name="BITMAPFORMAT" val="pngmono"/>
  <p:tag name="ORIGWIDTH" val="478.75"/>
  <p:tag name="PICTUREFILESIZE" val="83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4.1|1.1|1.2|3.1|6.|7.1|0.1|0.1|0.1|0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pi^*(s) &amp;=&amp; \mathrm{arg}\!\!\!\!\!\!\min_{a\in Ap(s)}Q^*(s,a)\\&#10; &amp;=&amp; \mathrm{arg}\!\!\!\!\!\!\min_{a\in Ap(s)}{\sum_{s'\in {\cal S}}{{\cal P}r(s'|s,a)\left [{\cal C}(s,a,s') + J^*(s') \right ]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52"/>
  <p:tag name="BOXHEIGHT" val="295"/>
  <p:tag name="BOXFONT" val="8"/>
  <p:tag name="BOXWRAP" val="False"/>
  <p:tag name="WORKAROUNDTRANSPARENCYBUG" val="False"/>
  <p:tag name="ALLOWFONTSUBSTITUTION" val="False"/>
  <p:tag name="BITMAPFORMAT" val="pngmono"/>
  <p:tag name="ORIGWIDTH" val="511"/>
  <p:tag name="PICTUREFILESIZE" val="90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X=x_i, Y=y_j) = \frac{n_{ij}}{N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8"/>
  <p:tag name="PICTUREFILESIZE" val="38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X=x_i) = \frac{c_i}{N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"/>
  <p:tag name="PICTUREFILESIZE" val="30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Y=y_j|X=x_i) = \frac{n_{ij}}{c_i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6"/>
  <p:tag name="PICTUREFILESIZE" val="39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X=x_i,Y=y_j) &amp;=&amp; \frac{n_{ij}}{N} = \frac{n_{ij}}{c_i} \cdot&#10;    \frac{c_i}{N} \\&#10;    &amp;=&amp; p(Y=y_j|X=x_i) p(X=x_i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8"/>
  <p:tag name="PICTUREFILESIZE" val="84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\lefteqn{p(X=x_i) = \frac{c_{i}}{N} = \frac{1}{N} \sum_{j=1}^{L} n_{ij}} \\ &#10; &amp; = &amp; \sum_{j=1}^L p(X=x_i, Y=y_j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4"/>
  <p:tag name="PICTUREFILESIZE" val="84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^*(s) &amp;=&amp; \max_{a\in Ap(s)}{\sum_{s'\in {\cal S}}{{\cal P}r(s'|s,a)\left [{\cal R}(s,a,s') + {\gamma}V^*(s') \right ]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52"/>
  <p:tag name="BOXHEIGHT" val="295"/>
  <p:tag name="BOXFONT" val="8"/>
  <p:tag name="BOXWRAP" val="False"/>
  <p:tag name="WORKAROUNDTRANSPARENCYBUG" val="False"/>
  <p:tag name="ALLOWFONTSUBSTITUTION" val="False"/>
  <p:tag name="BITMAPFORMAT" val="pngmono"/>
  <p:tag name="ORIGWIDTH" val="523"/>
  <p:tag name="PICTUREFILESIZE" val="63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"/>
</p:tagLst>
</file>

<file path=ppt/theme/theme1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Garamond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icrosoft Sans Serif" pitchFamily="34" charset="0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icrosoft Sans Serif" pitchFamily="34" charset="0"/>
            <a:sym typeface="Wingdings" pitchFamily="2" charset="2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22712</TotalTime>
  <Words>4118</Words>
  <Application>Microsoft Office PowerPoint</Application>
  <PresentationFormat>On-screen Show (4:3)</PresentationFormat>
  <Paragraphs>899</Paragraphs>
  <Slides>82</Slides>
  <Notes>82</Notes>
  <HiddenSlides>4</HiddenSlides>
  <MMClips>2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100" baseType="lpstr">
      <vt:lpstr>Arial</vt:lpstr>
      <vt:lpstr>Calibri</vt:lpstr>
      <vt:lpstr>Wingdings</vt:lpstr>
      <vt:lpstr>Times New Roman</vt:lpstr>
      <vt:lpstr>Microsoft Sans Serif</vt:lpstr>
      <vt:lpstr>Arial Bold</vt:lpstr>
      <vt:lpstr>Lucida Grande</vt:lpstr>
      <vt:lpstr>Symbol</vt:lpstr>
      <vt:lpstr>Helvetica</vt:lpstr>
      <vt:lpstr>Garamond</vt:lpstr>
      <vt:lpstr>Arial Italic</vt:lpstr>
      <vt:lpstr>Apple Symbols</vt:lpstr>
      <vt:lpstr>ヒラギノ明朝 ProN W3</vt:lpstr>
      <vt:lpstr>cmsy10</vt:lpstr>
      <vt:lpstr>Franklin Gothic Medium</vt:lpstr>
      <vt:lpstr>3_Default Design</vt:lpstr>
      <vt:lpstr>Photo Editor Photo</vt:lpstr>
      <vt:lpstr>Equation</vt:lpstr>
      <vt:lpstr>CSE 473 Markov Decision Processes</vt:lpstr>
      <vt:lpstr>Overview</vt:lpstr>
      <vt:lpstr>MDPs</vt:lpstr>
      <vt:lpstr>Planning Agent</vt:lpstr>
      <vt:lpstr>Review: Expectimax</vt:lpstr>
      <vt:lpstr>Grid World</vt:lpstr>
      <vt:lpstr>Markov Decision Processes</vt:lpstr>
      <vt:lpstr>Axioms of Probability Theory</vt:lpstr>
      <vt:lpstr>Terminology</vt:lpstr>
      <vt:lpstr>Conditional Probability </vt:lpstr>
      <vt:lpstr>Probability Theory</vt:lpstr>
      <vt:lpstr>Independence</vt:lpstr>
      <vt:lpstr>Independence</vt:lpstr>
      <vt:lpstr>Conditional Independence</vt:lpstr>
      <vt:lpstr>Conditional Independence</vt:lpstr>
      <vt:lpstr>What is Markov about MDPs?</vt:lpstr>
      <vt:lpstr>Solving MDPs</vt:lpstr>
      <vt:lpstr>Example Optimal Policies</vt:lpstr>
      <vt:lpstr>Example: High-Low</vt:lpstr>
      <vt:lpstr>High-Low as an MDP</vt:lpstr>
      <vt:lpstr>Search Tree: High-Low</vt:lpstr>
      <vt:lpstr>MDP Search Trees</vt:lpstr>
      <vt:lpstr>Utilities of Sequences</vt:lpstr>
      <vt:lpstr>Infinite Utilities?!</vt:lpstr>
      <vt:lpstr>Discounting</vt:lpstr>
      <vt:lpstr>Recap: Defining MDPs</vt:lpstr>
      <vt:lpstr>Solving MDPs</vt:lpstr>
      <vt:lpstr>Optimal Utilities</vt:lpstr>
      <vt:lpstr>The Bellman Equations</vt:lpstr>
      <vt:lpstr>Why Not Search Trees?</vt:lpstr>
      <vt:lpstr>Value Estimates</vt:lpstr>
      <vt:lpstr>Value Iteration</vt:lpstr>
      <vt:lpstr>Example: Bellman Updates</vt:lpstr>
      <vt:lpstr>Example: Value Iteration</vt:lpstr>
      <vt:lpstr>Example: Value Iteration</vt:lpstr>
      <vt:lpstr>Practice: Computing Actions</vt:lpstr>
      <vt:lpstr>Convergence</vt:lpstr>
      <vt:lpstr>Value Iteration Complexity</vt:lpstr>
      <vt:lpstr>Slide 39</vt:lpstr>
      <vt:lpstr>Bellman Equations for MDP2</vt:lpstr>
      <vt:lpstr>Bellman Backup (MDP2)</vt:lpstr>
      <vt:lpstr>Bellman Backup</vt:lpstr>
      <vt:lpstr>Value iteration [Bellman’57]</vt:lpstr>
      <vt:lpstr>Policy Computation</vt:lpstr>
      <vt:lpstr>Asynchronous Value Iteration</vt:lpstr>
      <vt:lpstr>Asynch VI: Prioritized Sweeping</vt:lpstr>
      <vt:lpstr>Asynch VI: Real Time Dynamic Programming  [Barto, Bradtke, Singh’95]</vt:lpstr>
      <vt:lpstr>RTDP Trial</vt:lpstr>
      <vt:lpstr>Comments</vt:lpstr>
      <vt:lpstr>Review: Expectimax</vt:lpstr>
      <vt:lpstr>Grid World</vt:lpstr>
      <vt:lpstr>Markov Decision Processes</vt:lpstr>
      <vt:lpstr>What is Markov about MDPs?</vt:lpstr>
      <vt:lpstr>Solving MDPs</vt:lpstr>
      <vt:lpstr>Example Optimal Policies</vt:lpstr>
      <vt:lpstr>Example: High-Low</vt:lpstr>
      <vt:lpstr>High-Low as an MDP</vt:lpstr>
      <vt:lpstr>Search Tree: High-Low</vt:lpstr>
      <vt:lpstr>MDP Search Trees</vt:lpstr>
      <vt:lpstr>Utilities of Sequences</vt:lpstr>
      <vt:lpstr>Infinite Utilities?!</vt:lpstr>
      <vt:lpstr>Discounting</vt:lpstr>
      <vt:lpstr>Recap: Defining MDPs</vt:lpstr>
      <vt:lpstr>Solving MDPs</vt:lpstr>
      <vt:lpstr>Optimal Utilities</vt:lpstr>
      <vt:lpstr>The Bellman Equations</vt:lpstr>
      <vt:lpstr>Why Not Search Trees?</vt:lpstr>
      <vt:lpstr>Value Estimates</vt:lpstr>
      <vt:lpstr>Value Iteration</vt:lpstr>
      <vt:lpstr>Example: Bellman Updates</vt:lpstr>
      <vt:lpstr>Example: Value Iteration</vt:lpstr>
      <vt:lpstr>Example: Value Iteration</vt:lpstr>
      <vt:lpstr>Practice: Computing Actions</vt:lpstr>
      <vt:lpstr>Convergence</vt:lpstr>
      <vt:lpstr>Value Iteration Complexity</vt:lpstr>
      <vt:lpstr>Recap: MDPs</vt:lpstr>
      <vt:lpstr>Utilities for Fixed Policies</vt:lpstr>
      <vt:lpstr>Policy Evaluation</vt:lpstr>
      <vt:lpstr>Policy Iteration</vt:lpstr>
      <vt:lpstr>Policy Iteration</vt:lpstr>
      <vt:lpstr>Policy Iteration Complexity</vt:lpstr>
      <vt:lpstr>Comparison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Planning with Concurrent, Durative Actions</dc:title>
  <dc:creator>Mausam</dc:creator>
  <cp:lastModifiedBy>cse</cp:lastModifiedBy>
  <cp:revision>634</cp:revision>
  <dcterms:created xsi:type="dcterms:W3CDTF">2002-10-30T16:59:33Z</dcterms:created>
  <dcterms:modified xsi:type="dcterms:W3CDTF">2012-04-30T16:15:18Z</dcterms:modified>
</cp:coreProperties>
</file>