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5" r:id="rId1"/>
  </p:sldMasterIdLst>
  <p:notesMasterIdLst>
    <p:notesMasterId r:id="rId75"/>
  </p:notesMasterIdLst>
  <p:handoutMasterIdLst>
    <p:handoutMasterId r:id="rId76"/>
  </p:handoutMasterIdLst>
  <p:sldIdLst>
    <p:sldId id="368" r:id="rId2"/>
    <p:sldId id="549" r:id="rId3"/>
    <p:sldId id="487" r:id="rId4"/>
    <p:sldId id="578" r:id="rId5"/>
    <p:sldId id="499" r:id="rId6"/>
    <p:sldId id="565" r:id="rId7"/>
    <p:sldId id="508" r:id="rId8"/>
    <p:sldId id="566" r:id="rId9"/>
    <p:sldId id="567" r:id="rId10"/>
    <p:sldId id="507" r:id="rId11"/>
    <p:sldId id="510" r:id="rId12"/>
    <p:sldId id="513" r:id="rId13"/>
    <p:sldId id="569" r:id="rId14"/>
    <p:sldId id="570" r:id="rId15"/>
    <p:sldId id="518" r:id="rId16"/>
    <p:sldId id="519" r:id="rId17"/>
    <p:sldId id="520" r:id="rId18"/>
    <p:sldId id="521" r:id="rId19"/>
    <p:sldId id="522" r:id="rId20"/>
    <p:sldId id="523" r:id="rId21"/>
    <p:sldId id="524" r:id="rId22"/>
    <p:sldId id="525" r:id="rId23"/>
    <p:sldId id="526" r:id="rId24"/>
    <p:sldId id="527" r:id="rId25"/>
    <p:sldId id="576" r:id="rId26"/>
    <p:sldId id="577" r:id="rId27"/>
    <p:sldId id="573" r:id="rId28"/>
    <p:sldId id="571" r:id="rId29"/>
    <p:sldId id="528" r:id="rId30"/>
    <p:sldId id="529" r:id="rId31"/>
    <p:sldId id="530" r:id="rId32"/>
    <p:sldId id="531" r:id="rId33"/>
    <p:sldId id="532" r:id="rId34"/>
    <p:sldId id="536" r:id="rId35"/>
    <p:sldId id="537" r:id="rId36"/>
    <p:sldId id="538" r:id="rId37"/>
    <p:sldId id="539" r:id="rId38"/>
    <p:sldId id="540" r:id="rId39"/>
    <p:sldId id="541" r:id="rId40"/>
    <p:sldId id="542" r:id="rId41"/>
    <p:sldId id="581" r:id="rId42"/>
    <p:sldId id="582" r:id="rId43"/>
    <p:sldId id="543" r:id="rId44"/>
    <p:sldId id="580" r:id="rId45"/>
    <p:sldId id="544" r:id="rId46"/>
    <p:sldId id="545" r:id="rId47"/>
    <p:sldId id="491" r:id="rId48"/>
    <p:sldId id="492" r:id="rId49"/>
    <p:sldId id="493" r:id="rId50"/>
    <p:sldId id="494" r:id="rId51"/>
    <p:sldId id="495" r:id="rId52"/>
    <p:sldId id="496" r:id="rId53"/>
    <p:sldId id="497" r:id="rId54"/>
    <p:sldId id="498" r:id="rId55"/>
    <p:sldId id="579" r:id="rId56"/>
    <p:sldId id="583" r:id="rId57"/>
    <p:sldId id="584" r:id="rId58"/>
    <p:sldId id="586" r:id="rId59"/>
    <p:sldId id="585" r:id="rId60"/>
    <p:sldId id="587" r:id="rId61"/>
    <p:sldId id="552" r:id="rId62"/>
    <p:sldId id="588" r:id="rId63"/>
    <p:sldId id="553" r:id="rId64"/>
    <p:sldId id="554" r:id="rId65"/>
    <p:sldId id="555" r:id="rId66"/>
    <p:sldId id="556" r:id="rId67"/>
    <p:sldId id="557" r:id="rId68"/>
    <p:sldId id="558" r:id="rId69"/>
    <p:sldId id="559" r:id="rId70"/>
    <p:sldId id="560" r:id="rId71"/>
    <p:sldId id="561" r:id="rId72"/>
    <p:sldId id="562" r:id="rId73"/>
    <p:sldId id="563" r:id="rId7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0000"/>
    <a:srgbClr val="A7A7A7"/>
    <a:srgbClr val="CCFFFF"/>
    <a:srgbClr val="CCECFF"/>
    <a:srgbClr val="CCFFCC"/>
    <a:srgbClr val="D60093"/>
    <a:srgbClr val="99CCFF"/>
    <a:srgbClr val="9900CC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969" autoAdjust="0"/>
    <p:restoredTop sz="95230" autoAdjust="0"/>
  </p:normalViewPr>
  <p:slideViewPr>
    <p:cSldViewPr snapToObjects="1">
      <p:cViewPr varScale="1">
        <p:scale>
          <a:sx n="176" d="100"/>
          <a:sy n="176" d="100"/>
        </p:scale>
        <p:origin x="-93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82"/>
    </p:cViewPr>
  </p:sorterViewPr>
  <p:notesViewPr>
    <p:cSldViewPr snapToObjects="1">
      <p:cViewPr varScale="1">
        <p:scale>
          <a:sx n="67" d="100"/>
          <a:sy n="67" d="100"/>
        </p:scale>
        <p:origin x="-1656" y="-82"/>
      </p:cViewPr>
      <p:guideLst>
        <p:guide orient="horz" pos="3024"/>
        <p:guide pos="2304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88677" cy="47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89" tIns="47494" rIns="94989" bIns="47494" numCol="1" anchor="t" anchorCtr="0" compatLnSpc="1">
            <a:prstTxWarp prst="textNoShape">
              <a:avLst/>
            </a:prstTxWarp>
          </a:bodyPr>
          <a:lstStyle>
            <a:lvl1pPr defTabSz="950819">
              <a:defRPr sz="1200" b="0"/>
            </a:lvl1pPr>
          </a:lstStyle>
          <a:p>
            <a:endParaRPr lang="en-US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620" y="1"/>
            <a:ext cx="3188677" cy="47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89" tIns="47494" rIns="94989" bIns="47494" numCol="1" anchor="t" anchorCtr="0" compatLnSpc="1">
            <a:prstTxWarp prst="textNoShape">
              <a:avLst/>
            </a:prstTxWarp>
          </a:bodyPr>
          <a:lstStyle>
            <a:lvl1pPr algn="r" defTabSz="950819">
              <a:defRPr sz="1200" b="0"/>
            </a:lvl1pPr>
          </a:lstStyle>
          <a:p>
            <a:endParaRPr lang="en-US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3293"/>
            <a:ext cx="3188677" cy="47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89" tIns="47494" rIns="94989" bIns="47494" numCol="1" anchor="b" anchorCtr="0" compatLnSpc="1">
            <a:prstTxWarp prst="textNoShape">
              <a:avLst/>
            </a:prstTxWarp>
          </a:bodyPr>
          <a:lstStyle>
            <a:lvl1pPr defTabSz="950819">
              <a:defRPr sz="1200" b="0"/>
            </a:lvl1pPr>
          </a:lstStyle>
          <a:p>
            <a:endParaRPr lang="en-US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620" y="9143293"/>
            <a:ext cx="3188677" cy="47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89" tIns="47494" rIns="94989" bIns="47494" numCol="1" anchor="b" anchorCtr="0" compatLnSpc="1">
            <a:prstTxWarp prst="textNoShape">
              <a:avLst/>
            </a:prstTxWarp>
          </a:bodyPr>
          <a:lstStyle>
            <a:lvl1pPr algn="r" defTabSz="950819">
              <a:defRPr sz="1200" b="0"/>
            </a:lvl1pPr>
          </a:lstStyle>
          <a:p>
            <a:fld id="{7AE5CBFE-64FF-418C-9E9E-0F06AF2DE8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3605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580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2" tIns="48296" rIns="96592" bIns="48296" numCol="1" anchor="t" anchorCtr="0" compatLnSpc="1">
            <a:prstTxWarp prst="textNoShape">
              <a:avLst/>
            </a:prstTxWarp>
          </a:bodyPr>
          <a:lstStyle>
            <a:lvl1pPr defTabSz="967442">
              <a:defRPr sz="1200" b="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620" y="0"/>
            <a:ext cx="3168580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2" tIns="48296" rIns="96592" bIns="48296" numCol="1" anchor="t" anchorCtr="0" compatLnSpc="1">
            <a:prstTxWarp prst="textNoShape">
              <a:avLst/>
            </a:prstTxWarp>
          </a:bodyPr>
          <a:lstStyle>
            <a:lvl1pPr algn="r" defTabSz="967442">
              <a:defRPr sz="1200" b="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59248"/>
            <a:ext cx="5365820" cy="4321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2" tIns="48296" rIns="96592" bIns="48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802"/>
            <a:ext cx="3168580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2" tIns="48296" rIns="96592" bIns="48296" numCol="1" anchor="b" anchorCtr="0" compatLnSpc="1">
            <a:prstTxWarp prst="textNoShape">
              <a:avLst/>
            </a:prstTxWarp>
          </a:bodyPr>
          <a:lstStyle>
            <a:lvl1pPr defTabSz="967442">
              <a:defRPr sz="1200" b="0"/>
            </a:lvl1pPr>
          </a:lstStyle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620" y="9121802"/>
            <a:ext cx="3168580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2" tIns="48296" rIns="96592" bIns="48296" numCol="1" anchor="b" anchorCtr="0" compatLnSpc="1">
            <a:prstTxWarp prst="textNoShape">
              <a:avLst/>
            </a:prstTxWarp>
          </a:bodyPr>
          <a:lstStyle>
            <a:lvl1pPr algn="r" defTabSz="967442">
              <a:defRPr sz="1200" b="0"/>
            </a:lvl1pPr>
          </a:lstStyle>
          <a:p>
            <a:fld id="{D8097887-42FC-4DC5-BCA1-C9138DC99A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2155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1E2002-3967-4113-9625-A34304EC65C5}" type="slidenum">
              <a:rPr lang="en-US"/>
              <a:pPr/>
              <a:t>1</a:t>
            </a:fld>
            <a:endParaRPr lang="en-US"/>
          </a:p>
        </p:txBody>
      </p:sp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9962" cy="3584575"/>
          </a:xfrm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16" y="4559247"/>
            <a:ext cx="5367494" cy="4319549"/>
          </a:xfrm>
        </p:spPr>
        <p:txBody>
          <a:bodyPr/>
          <a:lstStyle/>
          <a:p>
            <a:pPr marL="239367" indent="-239367" defTabSz="932535"/>
            <a:r>
              <a:rPr lang="en-US" dirty="0"/>
              <a:t>A handful of GENERAL SEARCH TECHNIQUES lie at the heart of practically all work in AI</a:t>
            </a:r>
          </a:p>
          <a:p>
            <a:pPr marL="239367" indent="-239367" defTabSz="932535"/>
            <a:r>
              <a:rPr lang="en-US" dirty="0"/>
              <a:t>We will encounter the SAME PRINCIPLES again and again in this course, whether we are talking about</a:t>
            </a:r>
          </a:p>
          <a:p>
            <a:pPr marL="239367" indent="-239367" defTabSz="932535">
              <a:buFontTx/>
              <a:buAutoNum type="arabicPeriod"/>
            </a:pPr>
            <a:r>
              <a:rPr lang="en-US" dirty="0"/>
              <a:t>GAMES</a:t>
            </a:r>
          </a:p>
          <a:p>
            <a:pPr marL="239367" indent="-239367" defTabSz="932535">
              <a:buFontTx/>
              <a:buAutoNum type="arabicPeriod"/>
            </a:pPr>
            <a:r>
              <a:rPr lang="en-US" dirty="0"/>
              <a:t>LOGICAL REASONING</a:t>
            </a:r>
          </a:p>
          <a:p>
            <a:pPr marL="239367" indent="-239367" defTabSz="932535">
              <a:buFontTx/>
              <a:buAutoNum type="arabicPeriod"/>
            </a:pPr>
            <a:r>
              <a:rPr lang="en-US" dirty="0"/>
              <a:t>MACHINE LEARNING</a:t>
            </a:r>
          </a:p>
          <a:p>
            <a:pPr marL="239367" indent="-239367" defTabSz="932535"/>
            <a:r>
              <a:rPr lang="en-US" dirty="0"/>
              <a:t>These are principles for SEARCHING THROUGH A SPACE OF POSSIBLE SOLUTIONS to a problems.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1pPr>
            <a:lvl2pPr marL="777943" indent="-299209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2pPr>
            <a:lvl3pPr marL="1196835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3pPr>
            <a:lvl4pPr marL="1675569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4pPr>
            <a:lvl5pPr marL="2154304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5pPr>
            <a:lvl6pPr marL="2633038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6pPr>
            <a:lvl7pPr marL="3111772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7pPr>
            <a:lvl8pPr marL="3590506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8pPr>
            <a:lvl9pPr marL="4069240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2740D44C-DAFA-4776-A779-92F07F8F6008}" type="slidenum">
              <a:rPr lang="en-US" sz="1200" b="0">
                <a:latin typeface="Comic Sans MS" pitchFamily="66" charset="0"/>
              </a:rPr>
              <a:pPr/>
              <a:t>10</a:t>
            </a:fld>
            <a:endParaRPr lang="en-US" sz="1200" b="0">
              <a:latin typeface="Comic Sans MS" pitchFamily="66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56" y="4560901"/>
            <a:ext cx="5851490" cy="431954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1pPr>
            <a:lvl2pPr marL="777943" indent="-299209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2pPr>
            <a:lvl3pPr marL="1196835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3pPr>
            <a:lvl4pPr marL="1675569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4pPr>
            <a:lvl5pPr marL="2154304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5pPr>
            <a:lvl6pPr marL="2633038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6pPr>
            <a:lvl7pPr marL="3111772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7pPr>
            <a:lvl8pPr marL="3590506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8pPr>
            <a:lvl9pPr marL="4069240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D2E21AC-7DD2-4EAB-958E-87AE2B536DCE}" type="slidenum">
              <a:rPr lang="en-US" sz="1200" b="0">
                <a:latin typeface="Comic Sans MS" pitchFamily="66" charset="0"/>
              </a:rPr>
              <a:pPr/>
              <a:t>17</a:t>
            </a:fld>
            <a:endParaRPr lang="en-US" sz="1200" b="0">
              <a:latin typeface="Comic Sans MS" pitchFamily="66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60901"/>
            <a:ext cx="5365820" cy="431954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1pPr>
            <a:lvl2pPr marL="777943" indent="-299209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2pPr>
            <a:lvl3pPr marL="1196835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3pPr>
            <a:lvl4pPr marL="1675569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4pPr>
            <a:lvl5pPr marL="2154304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5pPr>
            <a:lvl6pPr marL="2633038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6pPr>
            <a:lvl7pPr marL="3111772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7pPr>
            <a:lvl8pPr marL="3590506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8pPr>
            <a:lvl9pPr marL="4069240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EC81BA21-4CDE-4152-8C98-A130228DACE8}" type="slidenum">
              <a:rPr lang="en-US" sz="1200" b="0">
                <a:latin typeface="Comic Sans MS" pitchFamily="66" charset="0"/>
              </a:rPr>
              <a:pPr/>
              <a:t>19</a:t>
            </a:fld>
            <a:endParaRPr lang="en-US" sz="1200" b="0">
              <a:latin typeface="Comic Sans MS" pitchFamily="66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60901"/>
            <a:ext cx="5365820" cy="431954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6C4D7B-3B0C-41ED-9DA0-1136929450C7}" type="slidenum">
              <a:rPr lang="en-US"/>
              <a:pPr/>
              <a:t>28</a:t>
            </a:fld>
            <a:endParaRPr lang="en-US"/>
          </a:p>
        </p:txBody>
      </p:sp>
      <p:sp>
        <p:nvSpPr>
          <p:cNvPr id="118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1pPr>
            <a:lvl2pPr marL="777943" indent="-299209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2pPr>
            <a:lvl3pPr marL="1196835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3pPr>
            <a:lvl4pPr marL="1675569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4pPr>
            <a:lvl5pPr marL="2154304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5pPr>
            <a:lvl6pPr marL="2633038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6pPr>
            <a:lvl7pPr marL="3111772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7pPr>
            <a:lvl8pPr marL="3590506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8pPr>
            <a:lvl9pPr marL="4069240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D294604E-BA9E-4615-A0B1-D2C6F67ADF8B}" type="slidenum">
              <a:rPr lang="en-US" sz="1200" b="0">
                <a:latin typeface="Comic Sans MS" pitchFamily="66" charset="0"/>
              </a:rPr>
              <a:pPr/>
              <a:t>30</a:t>
            </a:fld>
            <a:endParaRPr lang="en-US" sz="1200" b="0">
              <a:latin typeface="Comic Sans MS" pitchFamily="66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60901"/>
            <a:ext cx="5365820" cy="431954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1pPr>
            <a:lvl2pPr marL="777943" indent="-299209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2pPr>
            <a:lvl3pPr marL="1196835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3pPr>
            <a:lvl4pPr marL="1675569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4pPr>
            <a:lvl5pPr marL="2154304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5pPr>
            <a:lvl6pPr marL="2633038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6pPr>
            <a:lvl7pPr marL="3111772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7pPr>
            <a:lvl8pPr marL="3590506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8pPr>
            <a:lvl9pPr marL="4069240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86FC25BD-40BA-4181-9248-0B5879C81EF4}" type="slidenum">
              <a:rPr lang="en-US" sz="1200" b="0">
                <a:latin typeface="Comic Sans MS" pitchFamily="66" charset="0"/>
              </a:rPr>
              <a:pPr/>
              <a:t>31</a:t>
            </a:fld>
            <a:endParaRPr lang="en-US" sz="1200" b="0">
              <a:latin typeface="Comic Sans MS" pitchFamily="66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60901"/>
            <a:ext cx="5365820" cy="431954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1pPr>
            <a:lvl2pPr marL="777943" indent="-299209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2pPr>
            <a:lvl3pPr marL="1196835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3pPr>
            <a:lvl4pPr marL="1675569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4pPr>
            <a:lvl5pPr marL="2154304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5pPr>
            <a:lvl6pPr marL="2633038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6pPr>
            <a:lvl7pPr marL="3111772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7pPr>
            <a:lvl8pPr marL="3590506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8pPr>
            <a:lvl9pPr marL="4069240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4882034F-B3A5-4473-817D-21DA25996812}" type="slidenum">
              <a:rPr lang="en-US" sz="1200" b="0">
                <a:latin typeface="Comic Sans MS" pitchFamily="66" charset="0"/>
              </a:rPr>
              <a:pPr/>
              <a:t>32</a:t>
            </a:fld>
            <a:endParaRPr lang="en-US" sz="1200" b="0">
              <a:latin typeface="Comic Sans MS" pitchFamily="66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60901"/>
            <a:ext cx="5365820" cy="431954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1pPr>
            <a:lvl2pPr marL="777943" indent="-299209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2pPr>
            <a:lvl3pPr marL="1196835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3pPr>
            <a:lvl4pPr marL="1675569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4pPr>
            <a:lvl5pPr marL="2154304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5pPr>
            <a:lvl6pPr marL="2633038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6pPr>
            <a:lvl7pPr marL="3111772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7pPr>
            <a:lvl8pPr marL="3590506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8pPr>
            <a:lvl9pPr marL="4069240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43052233-8E9A-4401-88F7-78BE71723484}" type="slidenum">
              <a:rPr lang="en-US" sz="1200" b="0">
                <a:latin typeface="Comic Sans MS" pitchFamily="66" charset="0"/>
              </a:rPr>
              <a:pPr/>
              <a:t>33</a:t>
            </a:fld>
            <a:endParaRPr lang="en-US" sz="1200" b="0">
              <a:latin typeface="Comic Sans MS" pitchFamily="66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60901"/>
            <a:ext cx="5365820" cy="431954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2E16CA-71A9-4264-8D93-25A1A0A943DF}" type="slidenum">
              <a:rPr lang="en-US"/>
              <a:pPr/>
              <a:t>47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26A84C-F62B-4CFB-9707-5D5EF44CBEC7}" type="slidenum">
              <a:rPr lang="en-US"/>
              <a:pPr/>
              <a:t>48</a:t>
            </a:fld>
            <a:endParaRPr lang="en-US"/>
          </a:p>
        </p:txBody>
      </p:sp>
      <p:sp>
        <p:nvSpPr>
          <p:cNvPr id="119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EA43A-89AE-4A82-9D82-B9A0E6A50A66}" type="slidenum">
              <a:rPr lang="en-US"/>
              <a:pPr/>
              <a:t>49</a:t>
            </a:fld>
            <a:endParaRPr lang="en-US"/>
          </a:p>
        </p:txBody>
      </p:sp>
      <p:sp>
        <p:nvSpPr>
          <p:cNvPr id="1198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1pPr>
            <a:lvl2pPr marL="777943" indent="-299209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2pPr>
            <a:lvl3pPr marL="1196835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3pPr>
            <a:lvl4pPr marL="1675569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4pPr>
            <a:lvl5pPr marL="2154304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5pPr>
            <a:lvl6pPr marL="2633038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6pPr>
            <a:lvl7pPr marL="3111772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7pPr>
            <a:lvl8pPr marL="3590506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8pPr>
            <a:lvl9pPr marL="4069240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CEB7147B-49D4-4A1C-8402-37D7DCB3E53B}" type="slidenum">
              <a:rPr lang="en-US" sz="1200" b="0">
                <a:latin typeface="Comic Sans MS" pitchFamily="66" charset="0"/>
              </a:rPr>
              <a:pPr/>
              <a:t>5</a:t>
            </a:fld>
            <a:endParaRPr lang="en-US" sz="1200" b="0">
              <a:latin typeface="Comic Sans MS" pitchFamily="66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56" y="4560901"/>
            <a:ext cx="5851490" cy="431954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77C4B1-3456-4F5A-A563-EA638BEA5D73}" type="slidenum">
              <a:rPr lang="en-US"/>
              <a:pPr/>
              <a:t>50</a:t>
            </a:fld>
            <a:endParaRPr lang="en-US"/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840FEE-1A7D-46EC-A658-9E7C0DE31EB6}" type="slidenum">
              <a:rPr lang="en-US"/>
              <a:pPr/>
              <a:t>51</a:t>
            </a:fld>
            <a:endParaRPr lang="en-US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89116F-D876-4D15-B97B-545A4CD8DFB6}" type="slidenum">
              <a:rPr lang="en-US"/>
              <a:pPr/>
              <a:t>52</a:t>
            </a:fld>
            <a:endParaRPr lang="en-US"/>
          </a:p>
        </p:txBody>
      </p:sp>
      <p:sp>
        <p:nvSpPr>
          <p:cNvPr id="120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826F1D-A9AD-48C0-90E8-7D1540F9C203}" type="slidenum">
              <a:rPr lang="en-US"/>
              <a:pPr/>
              <a:t>53</a:t>
            </a:fld>
            <a:endParaRPr lang="en-US"/>
          </a:p>
        </p:txBody>
      </p:sp>
      <p:sp>
        <p:nvSpPr>
          <p:cNvPr id="1204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60CD85-557E-4620-81C8-00609C2BB835}" type="slidenum">
              <a:rPr lang="en-US"/>
              <a:pPr/>
              <a:t>54</a:t>
            </a:fld>
            <a:endParaRPr lang="en-US"/>
          </a:p>
        </p:txBody>
      </p:sp>
      <p:sp>
        <p:nvSpPr>
          <p:cNvPr id="120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6C4D7B-3B0C-41ED-9DA0-1136929450C7}" type="slidenum">
              <a:rPr lang="en-US"/>
              <a:pPr/>
              <a:t>6</a:t>
            </a:fld>
            <a:endParaRPr lang="en-US"/>
          </a:p>
        </p:txBody>
      </p:sp>
      <p:sp>
        <p:nvSpPr>
          <p:cNvPr id="118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0000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AA71D-AEE5-4F18-A361-E7C0A1042A94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57286-03F0-4F54-8A43-4BCEC5233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B3E4E-EDE7-419D-87F3-9F3C5CD5BB65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F4D5D-2B91-4E2D-A3F6-87CFDA862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E96A3-94F1-4CBE-B6FC-5C82521CB57A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0D777-1934-4AD8-92F6-1A83F42E0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A3522-9C75-4A20-BE88-4C0B56812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0" y="1306513"/>
            <a:ext cx="9144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667500"/>
            <a:ext cx="57912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FE645D8D-EED8-42BE-9AD7-592629CE38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2359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2296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76700"/>
            <a:ext cx="82296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498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8"/>
            <a:ext cx="82296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8192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DF1F9-C70F-4335-8A8E-DB703CDFCD4C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192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8192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A993F-381E-4CBE-8C84-A5419FE91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F68D8-FF1C-4835-A7E8-C13C0DDB0EDD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9BAB8-3D43-4A2D-9844-A10EFFA32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29023-4D6C-4C7E-84F2-365D05399DA4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7F4A7-4EAE-4FA8-B70F-E7C484237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EAA87-A1A8-4309-BBB5-4CBA7C75BB91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7D452-1E11-48A4-870F-7E1783312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D02CF-F115-490C-BD3C-4FE75B9B8F9D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9F37C-1432-4334-98BB-367C92DF5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22D4F-CDE3-47D5-BD04-C4F450724CF9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52645-8B56-4852-82E7-C6AA3226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715FB-EC8F-4E9C-B68B-A4F4D8C96B30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9E278-C512-4BF1-B229-E9FA0029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4EAB9-F80C-4578-976C-38E9A5E6A63D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37E2D-1382-473A-AF52-90F9DA151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64EA966-35E4-46D8-B2A3-866DA46FF4B2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7A72267-4B42-494E-BB38-B723FB648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hyperlink" Target="http://creativecommons.org/licenses/by-nc-sa/2.0/" TargetMode="Externa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2.0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2.0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reativecommons.org/licenses/by-nc-sa/2.0/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2.0/" TargetMode="External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2.0/" TargetMode="External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2.0/" TargetMode="External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2.0/" TargetMode="External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2.0/" TargetMode="External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2.0/" TargetMode="External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2.0/" TargetMode="External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2.0/" TargetMode="External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2.0/" TargetMode="External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2.0/" TargetMode="External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2.0/" TargetMode="External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2.0/" TargetMode="External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2.0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33410"/>
            <a:ext cx="7772400" cy="1470025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CSE 473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Automated Planning</a:t>
            </a:r>
            <a:endParaRPr lang="en-US" dirty="0"/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1930" y="1903435"/>
            <a:ext cx="714333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Dan Weld</a:t>
            </a:r>
          </a:p>
          <a:p>
            <a:r>
              <a:rPr lang="en-US" sz="2000" dirty="0" smtClean="0"/>
              <a:t>(With slides by UW AI faculty &amp; Dana </a:t>
            </a:r>
            <a:r>
              <a:rPr lang="en-US" sz="2000" dirty="0" err="1" smtClean="0"/>
              <a:t>Nau</a:t>
            </a:r>
            <a:endParaRPr lang="en-US" sz="28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39475" y="3505810"/>
            <a:ext cx="818756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have a plan - a plan that cannot possibly fail.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 Inspector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Clousseau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65986" name="Picture 2" descr="http://www.disneyclips.com/imagesnewb6/imageslwrakr01/febr226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15440" y="4005075"/>
            <a:ext cx="1628105" cy="270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29" descr="mars-rover2003-b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062564"/>
            <a:ext cx="2075675" cy="1795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955"/>
            <a:ext cx="7772400" cy="724040"/>
          </a:xfrm>
        </p:spPr>
        <p:txBody>
          <a:bodyPr/>
          <a:lstStyle/>
          <a:p>
            <a:r>
              <a:rPr lang="en-US" dirty="0" smtClean="0"/>
              <a:t>Planning </a:t>
            </a:r>
            <a:r>
              <a:rPr lang="en-US" i="1" dirty="0" smtClean="0"/>
              <a:t>vs</a:t>
            </a:r>
            <a:r>
              <a:rPr lang="en-US" dirty="0" smtClean="0"/>
              <a:t>. Problem-Solving ?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663F3-A4C7-49E4-9F13-44325CBBEDED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40211" y="855865"/>
            <a:ext cx="910379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0" dirty="0">
                <a:latin typeface="+mn-lt"/>
              </a:rPr>
              <a:t>Basic difference: </a:t>
            </a:r>
            <a:r>
              <a:rPr lang="en-US" sz="2400" dirty="0">
                <a:solidFill>
                  <a:srgbClr val="7030A0"/>
                </a:solidFill>
                <a:latin typeface="+mn-lt"/>
              </a:rPr>
              <a:t>Explicit, logic-based representation</a:t>
            </a:r>
          </a:p>
          <a:p>
            <a:pPr marL="352425" lvl="1" indent="-238125">
              <a:buFontTx/>
              <a:buChar char="•"/>
              <a:defRPr/>
            </a:pPr>
            <a:r>
              <a:rPr lang="en-US" sz="2400" b="0" dirty="0">
                <a:solidFill>
                  <a:srgbClr val="FF0000"/>
                </a:solidFill>
                <a:latin typeface="+mn-lt"/>
              </a:rPr>
              <a:t>States/Situations: </a:t>
            </a:r>
            <a:r>
              <a:rPr lang="en-US" sz="2400" b="0" dirty="0">
                <a:latin typeface="+mn-lt"/>
              </a:rPr>
              <a:t>descriptions of the world by logical formulae </a:t>
            </a:r>
            <a:br>
              <a:rPr lang="en-US" sz="2400" b="0" dirty="0">
                <a:latin typeface="+mn-lt"/>
              </a:rPr>
            </a:br>
            <a:r>
              <a:rPr lang="en-US" sz="2400" b="0" dirty="0">
                <a:latin typeface="+mn-lt"/>
                <a:sym typeface="Wingdings" pitchFamily="2" charset="2"/>
              </a:rPr>
              <a:t></a:t>
            </a:r>
            <a:r>
              <a:rPr lang="en-US" sz="2400" b="0" dirty="0">
                <a:latin typeface="+mn-lt"/>
              </a:rPr>
              <a:t> agent can explicitly reason about </a:t>
            </a:r>
            <a:r>
              <a:rPr lang="en-US" sz="2400" b="0" dirty="0" smtClean="0">
                <a:latin typeface="+mn-lt"/>
              </a:rPr>
              <a:t>the </a:t>
            </a:r>
            <a:r>
              <a:rPr lang="en-US" sz="2400" b="0" dirty="0">
                <a:latin typeface="+mn-lt"/>
              </a:rPr>
              <a:t>world</a:t>
            </a:r>
            <a:r>
              <a:rPr lang="en-US" sz="2400" b="0" dirty="0" smtClean="0">
                <a:latin typeface="+mn-lt"/>
              </a:rPr>
              <a:t>.</a:t>
            </a:r>
          </a:p>
          <a:p>
            <a:pPr marL="352425" lvl="1" indent="-238125">
              <a:buFontTx/>
              <a:buChar char="•"/>
              <a:defRPr/>
            </a:pPr>
            <a:endParaRPr lang="en-US" sz="2400" b="0" dirty="0">
              <a:latin typeface="+mn-lt"/>
            </a:endParaRPr>
          </a:p>
          <a:p>
            <a:pPr marL="352425" lvl="1" indent="-238125">
              <a:buFontTx/>
              <a:buChar char="•"/>
              <a:defRPr/>
            </a:pPr>
            <a:r>
              <a:rPr lang="en-US" sz="2400" b="0" dirty="0">
                <a:solidFill>
                  <a:srgbClr val="FF0000"/>
                </a:solidFill>
                <a:latin typeface="+mn-lt"/>
              </a:rPr>
              <a:t>Goal conditions </a:t>
            </a:r>
            <a:r>
              <a:rPr lang="en-US" sz="2400" b="0" dirty="0">
                <a:latin typeface="+mn-lt"/>
              </a:rPr>
              <a:t>as logical formulae vs. goal test (black box)</a:t>
            </a:r>
            <a:br>
              <a:rPr lang="en-US" sz="2400" b="0" dirty="0">
                <a:latin typeface="+mn-lt"/>
              </a:rPr>
            </a:br>
            <a:r>
              <a:rPr lang="en-US" sz="2400" b="0" dirty="0">
                <a:latin typeface="+mn-lt"/>
                <a:sym typeface="Wingdings" pitchFamily="2" charset="2"/>
              </a:rPr>
              <a:t></a:t>
            </a:r>
            <a:r>
              <a:rPr lang="en-US" sz="2400" b="0" dirty="0">
                <a:latin typeface="+mn-lt"/>
              </a:rPr>
              <a:t> agent can reflect on its goals</a:t>
            </a:r>
            <a:r>
              <a:rPr lang="en-US" sz="2400" b="0" dirty="0" smtClean="0">
                <a:latin typeface="+mn-lt"/>
              </a:rPr>
              <a:t>.</a:t>
            </a:r>
          </a:p>
          <a:p>
            <a:pPr marL="352425" lvl="1" indent="-238125">
              <a:buFontTx/>
              <a:buChar char="•"/>
              <a:defRPr/>
            </a:pPr>
            <a:endParaRPr lang="en-US" sz="2400" b="0" dirty="0">
              <a:latin typeface="+mn-lt"/>
            </a:endParaRPr>
          </a:p>
          <a:p>
            <a:pPr marL="352425" lvl="1" indent="-238125">
              <a:buFontTx/>
              <a:buChar char="•"/>
              <a:defRPr/>
            </a:pPr>
            <a:r>
              <a:rPr lang="en-US" sz="2400" b="0" dirty="0">
                <a:solidFill>
                  <a:srgbClr val="FF0000"/>
                </a:solidFill>
                <a:latin typeface="+mn-lt"/>
              </a:rPr>
              <a:t>Operators/Actions: </a:t>
            </a:r>
            <a:r>
              <a:rPr lang="en-US" sz="2400" b="0" dirty="0" smtClean="0">
                <a:latin typeface="+mn-lt"/>
              </a:rPr>
              <a:t>Transformations </a:t>
            </a:r>
            <a:r>
              <a:rPr lang="en-US" sz="2400" b="0" dirty="0">
                <a:latin typeface="+mn-lt"/>
              </a:rPr>
              <a:t>on </a:t>
            </a:r>
            <a:r>
              <a:rPr lang="en-US" sz="2400" b="0" dirty="0" smtClean="0">
                <a:latin typeface="+mn-lt"/>
              </a:rPr>
              <a:t>logical formulae</a:t>
            </a:r>
            <a:r>
              <a:rPr lang="en-US" sz="2400" b="0" dirty="0">
                <a:latin typeface="+mn-lt"/>
              </a:rPr>
              <a:t/>
            </a:r>
            <a:br>
              <a:rPr lang="en-US" sz="2400" b="0" dirty="0">
                <a:latin typeface="+mn-lt"/>
              </a:rPr>
            </a:br>
            <a:r>
              <a:rPr lang="en-US" sz="2400" b="0" dirty="0">
                <a:latin typeface="+mn-lt"/>
                <a:sym typeface="Wingdings" pitchFamily="2" charset="2"/>
              </a:rPr>
              <a:t></a:t>
            </a:r>
            <a:r>
              <a:rPr lang="en-US" sz="2400" b="0" dirty="0">
                <a:latin typeface="+mn-lt"/>
              </a:rPr>
              <a:t> agent can </a:t>
            </a:r>
            <a:r>
              <a:rPr lang="en-US" sz="2400" b="0" dirty="0" smtClean="0">
                <a:latin typeface="+mn-lt"/>
              </a:rPr>
              <a:t>reason about </a:t>
            </a:r>
            <a:r>
              <a:rPr lang="en-US" sz="2400" b="0" dirty="0">
                <a:latin typeface="+mn-lt"/>
              </a:rPr>
              <a:t>the effects of actions </a:t>
            </a:r>
            <a:endParaRPr lang="en-US" sz="2400" b="0" dirty="0" smtClean="0">
              <a:latin typeface="+mn-lt"/>
            </a:endParaRPr>
          </a:p>
          <a:p>
            <a:pPr marL="114300" lvl="1">
              <a:defRPr/>
            </a:pPr>
            <a:r>
              <a:rPr lang="en-US" b="0" dirty="0">
                <a:latin typeface="+mn-lt"/>
              </a:rPr>
              <a:t> </a:t>
            </a:r>
            <a:r>
              <a:rPr lang="en-US" b="0" dirty="0" smtClean="0">
                <a:latin typeface="+mn-lt"/>
              </a:rPr>
              <a:t>         </a:t>
            </a:r>
            <a:r>
              <a:rPr lang="en-US" sz="2400" b="0" dirty="0" smtClean="0">
                <a:latin typeface="+mn-lt"/>
              </a:rPr>
              <a:t>by </a:t>
            </a:r>
            <a:r>
              <a:rPr lang="en-US" sz="2400" b="0" dirty="0">
                <a:latin typeface="+mn-lt"/>
              </a:rPr>
              <a:t>inspecting the </a:t>
            </a:r>
            <a:r>
              <a:rPr lang="en-US" sz="2400" b="0" dirty="0" smtClean="0">
                <a:latin typeface="+mn-lt"/>
              </a:rPr>
              <a:t>definition of its operators</a:t>
            </a:r>
            <a:r>
              <a:rPr lang="en-US" sz="2400" b="0" dirty="0">
                <a:latin typeface="+mn-lt"/>
              </a:rPr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931369" y="4885729"/>
            <a:ext cx="2035464" cy="1305770"/>
            <a:chOff x="3352986" y="2293607"/>
            <a:chExt cx="2111375" cy="1493837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354573" y="2311069"/>
              <a:ext cx="2109788" cy="14763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9pPr>
            </a:lstStyle>
            <a:p>
              <a:pPr algn="ctr"/>
              <a:endParaRPr lang="en-GB" sz="800">
                <a:latin typeface="Verdana" pitchFamily="-112" charset="0"/>
              </a:endParaRPr>
            </a:p>
          </p:txBody>
        </p:sp>
        <p:sp>
          <p:nvSpPr>
            <p:cNvPr id="8" name="Line 99"/>
            <p:cNvSpPr>
              <a:spLocks noChangeShapeType="1"/>
            </p:cNvSpPr>
            <p:nvPr/>
          </p:nvSpPr>
          <p:spPr bwMode="auto">
            <a:xfrm>
              <a:off x="3352986" y="3571544"/>
              <a:ext cx="7604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legacyObliqueTopRight"/>
              <a:lightRig rig="legacyFlat3" dir="l"/>
            </a:scene3d>
            <a:sp3d extrusionH="1052500" prstMaterial="legacyPlastic">
              <a:bevelT w="13500" h="13500" prst="angle"/>
              <a:bevelB w="13500" h="13500" prst="angle"/>
              <a:extrusionClr>
                <a:srgbClr val="EBE6DB"/>
              </a:extrusionClr>
            </a:sp3d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9" name="Line 100"/>
            <p:cNvSpPr>
              <a:spLocks noChangeShapeType="1"/>
            </p:cNvSpPr>
            <p:nvPr/>
          </p:nvSpPr>
          <p:spPr bwMode="auto">
            <a:xfrm>
              <a:off x="4219761" y="3465182"/>
              <a:ext cx="25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Plastic">
              <a:bevelT w="13500" h="13500" prst="angle"/>
              <a:bevelB w="13500" h="13500" prst="angle"/>
              <a:extrusionClr>
                <a:srgbClr val="EBE6DB"/>
              </a:extrusionClr>
            </a:sp3d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10" name="Line 101"/>
            <p:cNvSpPr>
              <a:spLocks noChangeShapeType="1"/>
            </p:cNvSpPr>
            <p:nvPr/>
          </p:nvSpPr>
          <p:spPr bwMode="auto">
            <a:xfrm>
              <a:off x="4316598" y="3569957"/>
              <a:ext cx="7588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legacyObliqueTopRight"/>
              <a:lightRig rig="legacyFlat3" dir="l"/>
            </a:scene3d>
            <a:sp3d extrusionH="1052500" prstMaterial="legacyPlastic">
              <a:bevelT w="13500" h="13500" prst="angle"/>
              <a:bevelB w="13500" h="13500" prst="angle"/>
              <a:extrusionClr>
                <a:srgbClr val="EBE6DB"/>
              </a:extrusionClr>
            </a:sp3d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11" name="Text Box 102"/>
            <p:cNvSpPr txBox="1">
              <a:spLocks noChangeArrowheads="1"/>
            </p:cNvSpPr>
            <p:nvPr/>
          </p:nvSpPr>
          <p:spPr bwMode="auto">
            <a:xfrm>
              <a:off x="4300723" y="3558844"/>
              <a:ext cx="81" cy="173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9pPr>
            </a:lstStyle>
            <a:p>
              <a:endParaRPr lang="en-US" sz="800">
                <a:latin typeface="Verdana" pitchFamily="-112" charset="0"/>
              </a:endParaRPr>
            </a:p>
          </p:txBody>
        </p:sp>
        <p:grpSp>
          <p:nvGrpSpPr>
            <p:cNvPr id="12" name="Group 25"/>
            <p:cNvGrpSpPr>
              <a:grpSpLocks/>
            </p:cNvGrpSpPr>
            <p:nvPr/>
          </p:nvGrpSpPr>
          <p:grpSpPr bwMode="auto">
            <a:xfrm>
              <a:off x="4524555" y="3101644"/>
              <a:ext cx="760408" cy="376238"/>
              <a:chOff x="821" y="501"/>
              <a:chExt cx="519" cy="231"/>
            </a:xfrm>
          </p:grpSpPr>
          <p:sp>
            <p:nvSpPr>
              <p:cNvPr id="39" name="Oval 38"/>
              <p:cNvSpPr>
                <a:spLocks noChangeAspect="1" noChangeArrowheads="1"/>
              </p:cNvSpPr>
              <p:nvPr/>
            </p:nvSpPr>
            <p:spPr bwMode="auto">
              <a:xfrm>
                <a:off x="1279" y="618"/>
                <a:ext cx="57" cy="56"/>
              </a:xfrm>
              <a:prstGeom prst="ellipse">
                <a:avLst/>
              </a:prstGeom>
              <a:solidFill>
                <a:srgbClr val="FF2A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40" name="Freeform 39"/>
              <p:cNvSpPr>
                <a:spLocks noChangeAspect="1"/>
              </p:cNvSpPr>
              <p:nvPr/>
            </p:nvSpPr>
            <p:spPr bwMode="auto">
              <a:xfrm>
                <a:off x="821" y="501"/>
                <a:ext cx="231" cy="58"/>
              </a:xfrm>
              <a:custGeom>
                <a:avLst/>
                <a:gdLst>
                  <a:gd name="T0" fmla="*/ 301 w 192"/>
                  <a:gd name="T1" fmla="*/ 103 h 48"/>
                  <a:gd name="T2" fmla="*/ 0 w 192"/>
                  <a:gd name="T3" fmla="*/ 103 h 48"/>
                  <a:gd name="T4" fmla="*/ 101 w 192"/>
                  <a:gd name="T5" fmla="*/ 0 h 48"/>
                  <a:gd name="T6" fmla="*/ 402 w 192"/>
                  <a:gd name="T7" fmla="*/ 0 h 48"/>
                  <a:gd name="T8" fmla="*/ 301 w 192"/>
                  <a:gd name="T9" fmla="*/ 103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48"/>
                  <a:gd name="T17" fmla="*/ 192 w 192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48">
                    <a:moveTo>
                      <a:pt x="144" y="48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192" y="0"/>
                    </a:lnTo>
                    <a:lnTo>
                      <a:pt x="144" y="48"/>
                    </a:lnTo>
                    <a:close/>
                  </a:path>
                </a:pathLst>
              </a:custGeom>
              <a:solidFill>
                <a:srgbClr val="FF2A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41" name="Oval 40"/>
              <p:cNvSpPr>
                <a:spLocks noChangeAspect="1" noChangeArrowheads="1"/>
              </p:cNvSpPr>
              <p:nvPr/>
            </p:nvSpPr>
            <p:spPr bwMode="auto">
              <a:xfrm>
                <a:off x="821" y="675"/>
                <a:ext cx="59" cy="57"/>
              </a:xfrm>
              <a:prstGeom prst="ellipse">
                <a:avLst/>
              </a:prstGeom>
              <a:solidFill>
                <a:srgbClr val="FF2A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42" name="Oval 41"/>
              <p:cNvSpPr>
                <a:spLocks noChangeAspect="1" noChangeArrowheads="1"/>
              </p:cNvSpPr>
              <p:nvPr/>
            </p:nvSpPr>
            <p:spPr bwMode="auto">
              <a:xfrm>
                <a:off x="1225" y="675"/>
                <a:ext cx="57" cy="57"/>
              </a:xfrm>
              <a:prstGeom prst="ellipse">
                <a:avLst/>
              </a:prstGeom>
              <a:solidFill>
                <a:srgbClr val="FF2A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43" name="Oval 42"/>
              <p:cNvSpPr>
                <a:spLocks noChangeAspect="1" noChangeArrowheads="1"/>
              </p:cNvSpPr>
              <p:nvPr/>
            </p:nvSpPr>
            <p:spPr bwMode="auto">
              <a:xfrm>
                <a:off x="1167" y="674"/>
                <a:ext cx="58" cy="57"/>
              </a:xfrm>
              <a:prstGeom prst="ellipse">
                <a:avLst/>
              </a:prstGeom>
              <a:solidFill>
                <a:srgbClr val="FF2A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44" name="Rectangle 43"/>
              <p:cNvSpPr>
                <a:spLocks noChangeAspect="1" noChangeArrowheads="1"/>
              </p:cNvSpPr>
              <p:nvPr/>
            </p:nvSpPr>
            <p:spPr bwMode="auto">
              <a:xfrm>
                <a:off x="821" y="559"/>
                <a:ext cx="173" cy="115"/>
              </a:xfrm>
              <a:prstGeom prst="rect">
                <a:avLst/>
              </a:prstGeom>
              <a:solidFill>
                <a:srgbClr val="FF2A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45" name="Freeform 44"/>
              <p:cNvSpPr>
                <a:spLocks noChangeAspect="1"/>
              </p:cNvSpPr>
              <p:nvPr/>
            </p:nvSpPr>
            <p:spPr bwMode="auto">
              <a:xfrm>
                <a:off x="994" y="501"/>
                <a:ext cx="58" cy="173"/>
              </a:xfrm>
              <a:custGeom>
                <a:avLst/>
                <a:gdLst>
                  <a:gd name="T0" fmla="*/ 0 w 48"/>
                  <a:gd name="T1" fmla="*/ 101 h 144"/>
                  <a:gd name="T2" fmla="*/ 103 w 48"/>
                  <a:gd name="T3" fmla="*/ 0 h 144"/>
                  <a:gd name="T4" fmla="*/ 103 w 48"/>
                  <a:gd name="T5" fmla="*/ 199 h 144"/>
                  <a:gd name="T6" fmla="*/ 0 w 48"/>
                  <a:gd name="T7" fmla="*/ 300 h 144"/>
                  <a:gd name="T8" fmla="*/ 0 w 48"/>
                  <a:gd name="T9" fmla="*/ 101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144"/>
                  <a:gd name="T17" fmla="*/ 48 w 48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144">
                    <a:moveTo>
                      <a:pt x="0" y="48"/>
                    </a:moveTo>
                    <a:lnTo>
                      <a:pt x="48" y="0"/>
                    </a:lnTo>
                    <a:lnTo>
                      <a:pt x="48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FF2A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46" name="Freeform 45"/>
              <p:cNvSpPr>
                <a:spLocks noChangeAspect="1"/>
              </p:cNvSpPr>
              <p:nvPr/>
            </p:nvSpPr>
            <p:spPr bwMode="auto">
              <a:xfrm>
                <a:off x="994" y="617"/>
                <a:ext cx="346" cy="57"/>
              </a:xfrm>
              <a:custGeom>
                <a:avLst/>
                <a:gdLst>
                  <a:gd name="T0" fmla="*/ 0 w 288"/>
                  <a:gd name="T1" fmla="*/ 96 h 48"/>
                  <a:gd name="T2" fmla="*/ 500 w 288"/>
                  <a:gd name="T3" fmla="*/ 96 h 48"/>
                  <a:gd name="T4" fmla="*/ 601 w 288"/>
                  <a:gd name="T5" fmla="*/ 0 h 48"/>
                  <a:gd name="T6" fmla="*/ 101 w 288"/>
                  <a:gd name="T7" fmla="*/ 0 h 48"/>
                  <a:gd name="T8" fmla="*/ 0 w 288"/>
                  <a:gd name="T9" fmla="*/ 96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8"/>
                  <a:gd name="T16" fmla="*/ 0 h 48"/>
                  <a:gd name="T17" fmla="*/ 288 w 288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8" h="48">
                    <a:moveTo>
                      <a:pt x="0" y="48"/>
                    </a:moveTo>
                    <a:lnTo>
                      <a:pt x="240" y="48"/>
                    </a:lnTo>
                    <a:lnTo>
                      <a:pt x="288" y="0"/>
                    </a:lnTo>
                    <a:lnTo>
                      <a:pt x="48" y="0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FF2A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47" name="Rectangle 46"/>
              <p:cNvSpPr>
                <a:spLocks noChangeAspect="1" noChangeArrowheads="1"/>
              </p:cNvSpPr>
              <p:nvPr/>
            </p:nvSpPr>
            <p:spPr bwMode="auto">
              <a:xfrm>
                <a:off x="833" y="557"/>
                <a:ext cx="0" cy="106"/>
              </a:xfrm>
              <a:prstGeom prst="rect">
                <a:avLst/>
              </a:prstGeom>
              <a:solidFill>
                <a:srgbClr val="FF2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9pPr>
              </a:lstStyle>
              <a:p>
                <a:endParaRPr lang="en-US" sz="800">
                  <a:latin typeface="Verdana" pitchFamily="-112" charset="0"/>
                </a:endParaRPr>
              </a:p>
            </p:txBody>
          </p:sp>
        </p:grpSp>
        <p:grpSp>
          <p:nvGrpSpPr>
            <p:cNvPr id="13" name="Group 26"/>
            <p:cNvGrpSpPr>
              <a:grpSpLocks/>
            </p:cNvGrpSpPr>
            <p:nvPr/>
          </p:nvGrpSpPr>
          <p:grpSpPr bwMode="auto">
            <a:xfrm>
              <a:off x="4849998" y="3125457"/>
              <a:ext cx="422275" cy="234950"/>
              <a:chOff x="331" y="406"/>
              <a:chExt cx="288" cy="144"/>
            </a:xfrm>
          </p:grpSpPr>
          <p:sp>
            <p:nvSpPr>
              <p:cNvPr id="35" name="Rectangle 34"/>
              <p:cNvSpPr>
                <a:spLocks noChangeArrowheads="1"/>
              </p:cNvSpPr>
              <p:nvPr/>
            </p:nvSpPr>
            <p:spPr bwMode="auto">
              <a:xfrm>
                <a:off x="331" y="454"/>
                <a:ext cx="240" cy="96"/>
              </a:xfrm>
              <a:prstGeom prst="rect">
                <a:avLst/>
              </a:prstGeom>
              <a:solidFill>
                <a:srgbClr val="FDFFB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73152" tIns="18288" rIns="73152" bIns="18288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9pPr>
              </a:lstStyle>
              <a:p>
                <a:pPr algn="ctr"/>
                <a:endParaRPr lang="en-GB" sz="800">
                  <a:latin typeface="Verdana" pitchFamily="-112" charset="0"/>
                </a:endParaRPr>
              </a:p>
            </p:txBody>
          </p:sp>
          <p:sp>
            <p:nvSpPr>
              <p:cNvPr id="36" name="Freeform 35"/>
              <p:cNvSpPr>
                <a:spLocks/>
              </p:cNvSpPr>
              <p:nvPr/>
            </p:nvSpPr>
            <p:spPr bwMode="auto">
              <a:xfrm>
                <a:off x="331" y="406"/>
                <a:ext cx="288" cy="48"/>
              </a:xfrm>
              <a:custGeom>
                <a:avLst/>
                <a:gdLst>
                  <a:gd name="T0" fmla="*/ 0 w 288"/>
                  <a:gd name="T1" fmla="*/ 48 h 48"/>
                  <a:gd name="T2" fmla="*/ 48 w 288"/>
                  <a:gd name="T3" fmla="*/ 0 h 48"/>
                  <a:gd name="T4" fmla="*/ 288 w 288"/>
                  <a:gd name="T5" fmla="*/ 0 h 48"/>
                  <a:gd name="T6" fmla="*/ 240 w 288"/>
                  <a:gd name="T7" fmla="*/ 48 h 48"/>
                  <a:gd name="T8" fmla="*/ 0 w 288"/>
                  <a:gd name="T9" fmla="*/ 48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8"/>
                  <a:gd name="T16" fmla="*/ 0 h 48"/>
                  <a:gd name="T17" fmla="*/ 288 w 288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8" h="48">
                    <a:moveTo>
                      <a:pt x="0" y="48"/>
                    </a:moveTo>
                    <a:lnTo>
                      <a:pt x="48" y="0"/>
                    </a:lnTo>
                    <a:lnTo>
                      <a:pt x="288" y="0"/>
                    </a:lnTo>
                    <a:lnTo>
                      <a:pt x="240" y="48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FDFFB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37" name="Freeform 36"/>
              <p:cNvSpPr>
                <a:spLocks/>
              </p:cNvSpPr>
              <p:nvPr/>
            </p:nvSpPr>
            <p:spPr bwMode="auto">
              <a:xfrm>
                <a:off x="571" y="406"/>
                <a:ext cx="48" cy="144"/>
              </a:xfrm>
              <a:custGeom>
                <a:avLst/>
                <a:gdLst>
                  <a:gd name="T0" fmla="*/ 0 w 48"/>
                  <a:gd name="T1" fmla="*/ 48 h 144"/>
                  <a:gd name="T2" fmla="*/ 48 w 48"/>
                  <a:gd name="T3" fmla="*/ 0 h 144"/>
                  <a:gd name="T4" fmla="*/ 48 w 48"/>
                  <a:gd name="T5" fmla="*/ 96 h 144"/>
                  <a:gd name="T6" fmla="*/ 0 w 48"/>
                  <a:gd name="T7" fmla="*/ 144 h 144"/>
                  <a:gd name="T8" fmla="*/ 0 w 48"/>
                  <a:gd name="T9" fmla="*/ 48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144"/>
                  <a:gd name="T17" fmla="*/ 48 w 48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144">
                    <a:moveTo>
                      <a:pt x="0" y="48"/>
                    </a:moveTo>
                    <a:lnTo>
                      <a:pt x="48" y="0"/>
                    </a:lnTo>
                    <a:lnTo>
                      <a:pt x="48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FDFFB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38" name="Rectangle 37"/>
              <p:cNvSpPr>
                <a:spLocks noChangeAspect="1" noChangeArrowheads="1"/>
              </p:cNvSpPr>
              <p:nvPr/>
            </p:nvSpPr>
            <p:spPr bwMode="auto">
              <a:xfrm>
                <a:off x="357" y="444"/>
                <a:ext cx="0" cy="106"/>
              </a:xfrm>
              <a:prstGeom prst="rect">
                <a:avLst/>
              </a:prstGeom>
              <a:solidFill>
                <a:srgbClr val="FDFF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9pPr>
              </a:lstStyle>
              <a:p>
                <a:endParaRPr lang="en-US" sz="800">
                  <a:latin typeface="Verdana" pitchFamily="-112" charset="0"/>
                </a:endParaRPr>
              </a:p>
            </p:txBody>
          </p:sp>
        </p:grpSp>
        <p:sp>
          <p:nvSpPr>
            <p:cNvPr id="14" name="Text Box 122"/>
            <p:cNvSpPr txBox="1">
              <a:spLocks noChangeArrowheads="1"/>
            </p:cNvSpPr>
            <p:nvPr/>
          </p:nvSpPr>
          <p:spPr bwMode="auto">
            <a:xfrm>
              <a:off x="5086536" y="2293607"/>
              <a:ext cx="137607" cy="26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9pPr>
            </a:lstStyle>
            <a:p>
              <a:r>
                <a:rPr lang="en-US" sz="1200" i="1">
                  <a:latin typeface="Times New Roman" pitchFamily="18" charset="0"/>
                </a:rPr>
                <a:t>s</a:t>
              </a:r>
              <a:r>
                <a:rPr lang="en-US" sz="1200" baseline="-25000">
                  <a:latin typeface="Times New Roman" pitchFamily="18" charset="0"/>
                </a:rPr>
                <a:t>5</a:t>
              </a:r>
            </a:p>
          </p:txBody>
        </p:sp>
        <p:grpSp>
          <p:nvGrpSpPr>
            <p:cNvPr id="15" name="Group 28"/>
            <p:cNvGrpSpPr>
              <a:grpSpLocks/>
            </p:cNvGrpSpPr>
            <p:nvPr/>
          </p:nvGrpSpPr>
          <p:grpSpPr bwMode="auto">
            <a:xfrm>
              <a:off x="3700648" y="3154029"/>
              <a:ext cx="555625" cy="173322"/>
              <a:chOff x="286" y="386"/>
              <a:chExt cx="380" cy="106"/>
            </a:xfrm>
          </p:grpSpPr>
          <p:sp>
            <p:nvSpPr>
              <p:cNvPr id="33" name="Freeform 32"/>
              <p:cNvSpPr>
                <a:spLocks noChangeAspect="1"/>
              </p:cNvSpPr>
              <p:nvPr/>
            </p:nvSpPr>
            <p:spPr bwMode="auto">
              <a:xfrm>
                <a:off x="286" y="402"/>
                <a:ext cx="380" cy="84"/>
              </a:xfrm>
              <a:custGeom>
                <a:avLst/>
                <a:gdLst>
                  <a:gd name="T0" fmla="*/ 57 w 432"/>
                  <a:gd name="T1" fmla="*/ 0 h 96"/>
                  <a:gd name="T2" fmla="*/ 259 w 432"/>
                  <a:gd name="T3" fmla="*/ 0 h 96"/>
                  <a:gd name="T4" fmla="*/ 201 w 432"/>
                  <a:gd name="T5" fmla="*/ 57 h 96"/>
                  <a:gd name="T6" fmla="*/ 0 w 432"/>
                  <a:gd name="T7" fmla="*/ 57 h 96"/>
                  <a:gd name="T8" fmla="*/ 57 w 432"/>
                  <a:gd name="T9" fmla="*/ 0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2"/>
                  <a:gd name="T16" fmla="*/ 0 h 96"/>
                  <a:gd name="T17" fmla="*/ 432 w 432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2" h="96">
                    <a:moveTo>
                      <a:pt x="96" y="0"/>
                    </a:moveTo>
                    <a:lnTo>
                      <a:pt x="432" y="0"/>
                    </a:lnTo>
                    <a:lnTo>
                      <a:pt x="336" y="96"/>
                    </a:lnTo>
                    <a:lnTo>
                      <a:pt x="0" y="96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99747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34" name="Text Box 205"/>
              <p:cNvSpPr txBox="1">
                <a:spLocks noChangeArrowheads="1"/>
              </p:cNvSpPr>
              <p:nvPr/>
            </p:nvSpPr>
            <p:spPr bwMode="auto">
              <a:xfrm>
                <a:off x="374" y="386"/>
                <a:ext cx="0" cy="106"/>
              </a:xfrm>
              <a:prstGeom prst="rect">
                <a:avLst/>
              </a:prstGeom>
              <a:solidFill>
                <a:srgbClr val="9974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9pPr>
              </a:lstStyle>
              <a:p>
                <a:endParaRPr lang="en-US" sz="800">
                  <a:latin typeface="Verdana" pitchFamily="-112" charset="0"/>
                </a:endParaRPr>
              </a:p>
            </p:txBody>
          </p:sp>
        </p:grpSp>
        <p:grpSp>
          <p:nvGrpSpPr>
            <p:cNvPr id="16" name="Group 29"/>
            <p:cNvGrpSpPr>
              <a:grpSpLocks/>
            </p:cNvGrpSpPr>
            <p:nvPr/>
          </p:nvGrpSpPr>
          <p:grpSpPr bwMode="auto">
            <a:xfrm>
              <a:off x="3833991" y="2369806"/>
              <a:ext cx="969955" cy="879467"/>
              <a:chOff x="528" y="48"/>
              <a:chExt cx="662" cy="538"/>
            </a:xfrm>
          </p:grpSpPr>
          <p:sp>
            <p:nvSpPr>
              <p:cNvPr id="19" name="Oval 18"/>
              <p:cNvSpPr>
                <a:spLocks noChangeAspect="1" noChangeArrowheads="1"/>
              </p:cNvSpPr>
              <p:nvPr/>
            </p:nvSpPr>
            <p:spPr bwMode="auto">
              <a:xfrm>
                <a:off x="866" y="563"/>
                <a:ext cx="46" cy="23"/>
              </a:xfrm>
              <a:prstGeom prst="ellipse">
                <a:avLst/>
              </a:prstGeom>
              <a:solidFill>
                <a:srgbClr val="99DD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9pPr>
              </a:lstStyle>
              <a:p>
                <a:endParaRPr lang="en-US" sz="1800"/>
              </a:p>
            </p:txBody>
          </p:sp>
          <p:grpSp>
            <p:nvGrpSpPr>
              <p:cNvPr id="20" name="Group 33"/>
              <p:cNvGrpSpPr>
                <a:grpSpLocks/>
              </p:cNvGrpSpPr>
              <p:nvPr/>
            </p:nvGrpSpPr>
            <p:grpSpPr bwMode="auto">
              <a:xfrm>
                <a:off x="528" y="48"/>
                <a:ext cx="662" cy="528"/>
                <a:chOff x="528" y="48"/>
                <a:chExt cx="662" cy="528"/>
              </a:xfrm>
            </p:grpSpPr>
            <p:sp>
              <p:nvSpPr>
                <p:cNvPr id="21" name="Rectangle 20"/>
                <p:cNvSpPr>
                  <a:spLocks noChangeArrowheads="1"/>
                </p:cNvSpPr>
                <p:nvPr/>
              </p:nvSpPr>
              <p:spPr bwMode="auto">
                <a:xfrm>
                  <a:off x="864" y="96"/>
                  <a:ext cx="48" cy="480"/>
                </a:xfrm>
                <a:prstGeom prst="rect">
                  <a:avLst/>
                </a:prstGeom>
                <a:solidFill>
                  <a:srgbClr val="99DDFF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9pPr>
                </a:lstStyle>
                <a:p>
                  <a:endParaRPr lang="en-US" sz="1800"/>
                </a:p>
              </p:txBody>
            </p:sp>
            <p:sp>
              <p:nvSpPr>
                <p:cNvPr id="22" name="Line 210"/>
                <p:cNvSpPr>
                  <a:spLocks noChangeShapeType="1"/>
                </p:cNvSpPr>
                <p:nvPr/>
              </p:nvSpPr>
              <p:spPr bwMode="auto">
                <a:xfrm flipH="1" flipV="1">
                  <a:off x="864" y="96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9pPr>
                </a:lstStyle>
                <a:p>
                  <a:endParaRPr lang="en-US" sz="1800"/>
                </a:p>
              </p:txBody>
            </p:sp>
            <p:sp>
              <p:nvSpPr>
                <p:cNvPr id="23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912" y="96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9pPr>
                </a:lstStyle>
                <a:p>
                  <a:endParaRPr lang="en-US" sz="1800"/>
                </a:p>
              </p:txBody>
            </p:sp>
            <p:grpSp>
              <p:nvGrpSpPr>
                <p:cNvPr id="24" name="Group 37"/>
                <p:cNvGrpSpPr>
                  <a:grpSpLocks/>
                </p:cNvGrpSpPr>
                <p:nvPr/>
              </p:nvGrpSpPr>
              <p:grpSpPr bwMode="auto">
                <a:xfrm>
                  <a:off x="552" y="85"/>
                  <a:ext cx="23" cy="141"/>
                  <a:chOff x="960" y="251"/>
                  <a:chExt cx="23" cy="141"/>
                </a:xfrm>
              </p:grpSpPr>
              <p:sp>
                <p:nvSpPr>
                  <p:cNvPr id="31" name="Line 2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71" y="251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none" w="sm" len="sm"/>
                    <a:tailEnd type="none" w="med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>
                    <a:defPPr>
                      <a:defRPr lang="en-US"/>
                    </a:defPPr>
                    <a:lvl1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1pPr>
                    <a:lvl2pPr marL="4572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2pPr>
                    <a:lvl3pPr marL="9144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3pPr>
                    <a:lvl4pPr marL="1371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4pPr>
                    <a:lvl5pPr marL="18288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9pPr>
                  </a:lstStyle>
                  <a:p>
                    <a:endParaRPr lang="en-US" sz="1800"/>
                  </a:p>
                </p:txBody>
              </p:sp>
              <p:sp>
                <p:nvSpPr>
                  <p:cNvPr id="32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347"/>
                    <a:ext cx="23" cy="45"/>
                  </a:xfrm>
                  <a:prstGeom prst="ellipse">
                    <a:avLst/>
                  </a:prstGeom>
                  <a:solidFill>
                    <a:srgbClr val="99DD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defPPr>
                      <a:defRPr lang="en-US"/>
                    </a:defPPr>
                    <a:lvl1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1pPr>
                    <a:lvl2pPr marL="4572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2pPr>
                    <a:lvl3pPr marL="9144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3pPr>
                    <a:lvl4pPr marL="1371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4pPr>
                    <a:lvl5pPr marL="18288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9pPr>
                  </a:lstStyle>
                  <a:p>
                    <a:endParaRPr lang="en-US" sz="1800"/>
                  </a:p>
                </p:txBody>
              </p:sp>
            </p:grpSp>
            <p:sp>
              <p:nvSpPr>
                <p:cNvPr id="25" name="Rectangle 24"/>
                <p:cNvSpPr>
                  <a:spLocks noChangeArrowheads="1"/>
                </p:cNvSpPr>
                <p:nvPr/>
              </p:nvSpPr>
              <p:spPr bwMode="auto">
                <a:xfrm>
                  <a:off x="528" y="102"/>
                  <a:ext cx="480" cy="23"/>
                </a:xfrm>
                <a:prstGeom prst="rect">
                  <a:avLst/>
                </a:prstGeom>
                <a:solidFill>
                  <a:srgbClr val="99DD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9pPr>
                </a:lstStyle>
                <a:p>
                  <a:endParaRPr lang="en-US" sz="1800"/>
                </a:p>
              </p:txBody>
            </p:sp>
            <p:sp>
              <p:nvSpPr>
                <p:cNvPr id="26" name="Freeform 25"/>
                <p:cNvSpPr>
                  <a:spLocks noChangeAspect="1"/>
                </p:cNvSpPr>
                <p:nvPr/>
              </p:nvSpPr>
              <p:spPr bwMode="auto">
                <a:xfrm>
                  <a:off x="528" y="66"/>
                  <a:ext cx="512" cy="37"/>
                </a:xfrm>
                <a:custGeom>
                  <a:avLst/>
                  <a:gdLst>
                    <a:gd name="T0" fmla="*/ 0 w 672"/>
                    <a:gd name="T1" fmla="*/ 17 h 48"/>
                    <a:gd name="T2" fmla="*/ 16 w 672"/>
                    <a:gd name="T3" fmla="*/ 0 h 48"/>
                    <a:gd name="T4" fmla="*/ 226 w 672"/>
                    <a:gd name="T5" fmla="*/ 0 h 48"/>
                    <a:gd name="T6" fmla="*/ 210 w 672"/>
                    <a:gd name="T7" fmla="*/ 17 h 48"/>
                    <a:gd name="T8" fmla="*/ 0 w 672"/>
                    <a:gd name="T9" fmla="*/ 17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72"/>
                    <a:gd name="T16" fmla="*/ 0 h 48"/>
                    <a:gd name="T17" fmla="*/ 672 w 672"/>
                    <a:gd name="T18" fmla="*/ 48 h 4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72" h="48">
                      <a:moveTo>
                        <a:pt x="0" y="48"/>
                      </a:moveTo>
                      <a:lnTo>
                        <a:pt x="48" y="0"/>
                      </a:lnTo>
                      <a:lnTo>
                        <a:pt x="672" y="0"/>
                      </a:lnTo>
                      <a:lnTo>
                        <a:pt x="624" y="48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99DD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9pPr>
                </a:lstStyle>
                <a:p>
                  <a:endParaRPr lang="en-US" sz="1800"/>
                </a:p>
              </p:txBody>
            </p:sp>
            <p:sp>
              <p:nvSpPr>
                <p:cNvPr id="27" name="Freeform 26"/>
                <p:cNvSpPr>
                  <a:spLocks/>
                </p:cNvSpPr>
                <p:nvPr/>
              </p:nvSpPr>
              <p:spPr bwMode="auto">
                <a:xfrm>
                  <a:off x="998" y="96"/>
                  <a:ext cx="144" cy="145"/>
                </a:xfrm>
                <a:custGeom>
                  <a:avLst/>
                  <a:gdLst>
                    <a:gd name="T0" fmla="*/ 144 w 144"/>
                    <a:gd name="T1" fmla="*/ 63 h 192"/>
                    <a:gd name="T2" fmla="*/ 0 w 144"/>
                    <a:gd name="T3" fmla="*/ 63 h 192"/>
                    <a:gd name="T4" fmla="*/ 0 w 144"/>
                    <a:gd name="T5" fmla="*/ 0 h 192"/>
                    <a:gd name="T6" fmla="*/ 144 w 144"/>
                    <a:gd name="T7" fmla="*/ 0 h 192"/>
                    <a:gd name="T8" fmla="*/ 144 w 144"/>
                    <a:gd name="T9" fmla="*/ 63 h 1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192"/>
                    <a:gd name="T17" fmla="*/ 144 w 144"/>
                    <a:gd name="T18" fmla="*/ 192 h 1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192">
                      <a:moveTo>
                        <a:pt x="144" y="192"/>
                      </a:moveTo>
                      <a:lnTo>
                        <a:pt x="0" y="192"/>
                      </a:lnTo>
                      <a:lnTo>
                        <a:pt x="0" y="0"/>
                      </a:lnTo>
                      <a:lnTo>
                        <a:pt x="144" y="0"/>
                      </a:lnTo>
                      <a:lnTo>
                        <a:pt x="144" y="192"/>
                      </a:lnTo>
                      <a:close/>
                    </a:path>
                  </a:pathLst>
                </a:custGeom>
                <a:solidFill>
                  <a:srgbClr val="99DD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9pPr>
                </a:lstStyle>
                <a:p>
                  <a:endParaRPr lang="en-US" sz="1800"/>
                </a:p>
              </p:txBody>
            </p:sp>
            <p:sp>
              <p:nvSpPr>
                <p:cNvPr id="28" name="Freeform 27"/>
                <p:cNvSpPr>
                  <a:spLocks/>
                </p:cNvSpPr>
                <p:nvPr/>
              </p:nvSpPr>
              <p:spPr bwMode="auto">
                <a:xfrm>
                  <a:off x="998" y="48"/>
                  <a:ext cx="192" cy="48"/>
                </a:xfrm>
                <a:custGeom>
                  <a:avLst/>
                  <a:gdLst>
                    <a:gd name="T0" fmla="*/ 144 w 192"/>
                    <a:gd name="T1" fmla="*/ 48 h 48"/>
                    <a:gd name="T2" fmla="*/ 0 w 192"/>
                    <a:gd name="T3" fmla="*/ 48 h 48"/>
                    <a:gd name="T4" fmla="*/ 48 w 192"/>
                    <a:gd name="T5" fmla="*/ 0 h 48"/>
                    <a:gd name="T6" fmla="*/ 192 w 192"/>
                    <a:gd name="T7" fmla="*/ 0 h 48"/>
                    <a:gd name="T8" fmla="*/ 144 w 192"/>
                    <a:gd name="T9" fmla="*/ 48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2"/>
                    <a:gd name="T16" fmla="*/ 0 h 48"/>
                    <a:gd name="T17" fmla="*/ 192 w 192"/>
                    <a:gd name="T18" fmla="*/ 48 h 4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2" h="48">
                      <a:moveTo>
                        <a:pt x="144" y="48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192" y="0"/>
                      </a:lnTo>
                      <a:lnTo>
                        <a:pt x="144" y="48"/>
                      </a:lnTo>
                      <a:close/>
                    </a:path>
                  </a:pathLst>
                </a:custGeom>
                <a:solidFill>
                  <a:srgbClr val="99DD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9pPr>
                </a:lstStyle>
                <a:p>
                  <a:endParaRPr lang="en-US" sz="1800"/>
                </a:p>
              </p:txBody>
            </p:sp>
            <p:sp>
              <p:nvSpPr>
                <p:cNvPr id="29" name="Freeform 28"/>
                <p:cNvSpPr>
                  <a:spLocks/>
                </p:cNvSpPr>
                <p:nvPr/>
              </p:nvSpPr>
              <p:spPr bwMode="auto">
                <a:xfrm>
                  <a:off x="1142" y="48"/>
                  <a:ext cx="48" cy="192"/>
                </a:xfrm>
                <a:custGeom>
                  <a:avLst/>
                  <a:gdLst>
                    <a:gd name="T0" fmla="*/ 0 w 48"/>
                    <a:gd name="T1" fmla="*/ 48 h 192"/>
                    <a:gd name="T2" fmla="*/ 48 w 48"/>
                    <a:gd name="T3" fmla="*/ 0 h 192"/>
                    <a:gd name="T4" fmla="*/ 48 w 48"/>
                    <a:gd name="T5" fmla="*/ 144 h 192"/>
                    <a:gd name="T6" fmla="*/ 0 w 48"/>
                    <a:gd name="T7" fmla="*/ 192 h 192"/>
                    <a:gd name="T8" fmla="*/ 0 w 48"/>
                    <a:gd name="T9" fmla="*/ 48 h 1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192"/>
                    <a:gd name="T17" fmla="*/ 48 w 48"/>
                    <a:gd name="T18" fmla="*/ 192 h 1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192">
                      <a:moveTo>
                        <a:pt x="0" y="48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92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99DD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9pPr>
                </a:lstStyle>
                <a:p>
                  <a:endParaRPr lang="en-US" sz="1800"/>
                </a:p>
              </p:txBody>
            </p:sp>
            <p:sp>
              <p:nvSpPr>
                <p:cNvPr id="30" name="Rectangle 29"/>
                <p:cNvSpPr>
                  <a:spLocks noChangeArrowheads="1"/>
                </p:cNvSpPr>
                <p:nvPr/>
              </p:nvSpPr>
              <p:spPr bwMode="auto">
                <a:xfrm>
                  <a:off x="949" y="233"/>
                  <a:ext cx="0" cy="106"/>
                </a:xfrm>
                <a:prstGeom prst="rect">
                  <a:avLst/>
                </a:prstGeom>
                <a:solidFill>
                  <a:srgbClr val="99DD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9pPr>
                </a:lstStyle>
                <a:p>
                  <a:endParaRPr lang="en-US" sz="800">
                    <a:latin typeface="Verdana" pitchFamily="-112" charset="0"/>
                  </a:endParaRPr>
                </a:p>
              </p:txBody>
            </p:sp>
          </p:grpSp>
        </p:grpSp>
        <p:sp>
          <p:nvSpPr>
            <p:cNvPr id="17" name="Text Box 247"/>
            <p:cNvSpPr txBox="1">
              <a:spLocks noChangeArrowheads="1"/>
            </p:cNvSpPr>
            <p:nvPr/>
          </p:nvSpPr>
          <p:spPr bwMode="auto">
            <a:xfrm>
              <a:off x="3573648" y="3590594"/>
              <a:ext cx="709967" cy="173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9pPr>
            </a:lstStyle>
            <a:p>
              <a:r>
                <a:rPr lang="en-US" sz="800" dirty="0">
                  <a:latin typeface="Verdana" pitchFamily="-112" charset="0"/>
                </a:rPr>
                <a:t>location 1</a:t>
              </a:r>
            </a:p>
          </p:txBody>
        </p:sp>
        <p:sp>
          <p:nvSpPr>
            <p:cNvPr id="18" name="Text Box 248"/>
            <p:cNvSpPr txBox="1">
              <a:spLocks noChangeArrowheads="1"/>
            </p:cNvSpPr>
            <p:nvPr/>
          </p:nvSpPr>
          <p:spPr bwMode="auto">
            <a:xfrm>
              <a:off x="4302311" y="3589007"/>
              <a:ext cx="709967" cy="173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9pPr>
            </a:lstStyle>
            <a:p>
              <a:r>
                <a:rPr lang="en-US" sz="800">
                  <a:latin typeface="Verdana" pitchFamily="-112" charset="0"/>
                </a:rPr>
                <a:t>location 2</a:t>
              </a:r>
            </a:p>
          </p:txBody>
        </p:sp>
      </p:grpSp>
      <p:pic>
        <p:nvPicPr>
          <p:cNvPr id="48" name="Picture 4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986"/>
          <a:stretch>
            <a:fillRect/>
          </a:stretch>
        </p:blipFill>
        <p:spPr bwMode="auto">
          <a:xfrm>
            <a:off x="6690188" y="4758889"/>
            <a:ext cx="2258476" cy="1695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2" descr="http://www.imada.sdu.dk/~marco/Teaching/AY2011-2012/DM828/Assignments/A1/maz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450" y="5021182"/>
            <a:ext cx="1224408" cy="1224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23134" y="6581001"/>
            <a:ext cx="4416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>
                <a:latin typeface="+mn-lt"/>
              </a:rPr>
              <a:t>Dana </a:t>
            </a:r>
            <a:r>
              <a:rPr lang="en-US" sz="1200" b="0" dirty="0" err="1" smtClean="0">
                <a:latin typeface="+mn-lt"/>
              </a:rPr>
              <a:t>Nau</a:t>
            </a:r>
            <a:r>
              <a:rPr lang="en-US" sz="1200" b="0" dirty="0" smtClean="0">
                <a:latin typeface="+mn-lt"/>
              </a:rPr>
              <a:t>: This </a:t>
            </a:r>
            <a:r>
              <a:rPr lang="en-US" sz="1200" b="0" dirty="0">
                <a:latin typeface="+mn-lt"/>
              </a:rPr>
              <a:t>work is licensed under a </a:t>
            </a:r>
            <a:r>
              <a:rPr lang="en-US" sz="1200" b="0" dirty="0">
                <a:latin typeface="+mn-lt"/>
                <a:hlinkClick r:id="rId5"/>
              </a:rPr>
              <a:t>Creative Commons License</a:t>
            </a:r>
            <a:r>
              <a:rPr lang="en-US" sz="1200" b="0" dirty="0">
                <a:latin typeface="+mn-lt"/>
              </a:rPr>
              <a:t>.</a:t>
            </a:r>
            <a:endParaRPr lang="en-US" sz="1200" dirty="0">
              <a:latin typeface="+mn-lt"/>
            </a:endParaRPr>
          </a:p>
        </p:txBody>
      </p:sp>
      <p:pic>
        <p:nvPicPr>
          <p:cNvPr id="51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4630" y="4737356"/>
            <a:ext cx="2378570" cy="179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4802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279400"/>
            <a:ext cx="9144000" cy="609600"/>
          </a:xfrm>
        </p:spPr>
        <p:txBody>
          <a:bodyPr/>
          <a:lstStyle/>
          <a:p>
            <a:r>
              <a:rPr lang="en-US" sz="4000" smtClean="0"/>
              <a:t>Forward World-Space Search</a:t>
            </a:r>
          </a:p>
        </p:txBody>
      </p:sp>
      <p:sp>
        <p:nvSpPr>
          <p:cNvPr id="9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Daniel S. Weld</a:t>
            </a:r>
          </a:p>
        </p:txBody>
      </p:sp>
      <p:sp>
        <p:nvSpPr>
          <p:cNvPr id="9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CFC16B-9EB0-4E48-B1D8-6F23CAEAD1D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8437" name="Oval 3"/>
          <p:cNvSpPr>
            <a:spLocks noChangeArrowheads="1"/>
          </p:cNvSpPr>
          <p:nvPr/>
        </p:nvSpPr>
        <p:spPr bwMode="auto">
          <a:xfrm>
            <a:off x="533400" y="2895600"/>
            <a:ext cx="1143000" cy="1219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38" name="Group 4"/>
          <p:cNvGrpSpPr>
            <a:grpSpLocks/>
          </p:cNvGrpSpPr>
          <p:nvPr/>
        </p:nvGrpSpPr>
        <p:grpSpPr bwMode="auto">
          <a:xfrm>
            <a:off x="609600" y="3200400"/>
            <a:ext cx="1066800" cy="762000"/>
            <a:chOff x="576" y="3072"/>
            <a:chExt cx="672" cy="480"/>
          </a:xfrm>
        </p:grpSpPr>
        <p:sp>
          <p:nvSpPr>
            <p:cNvPr id="18540" name="Line 5"/>
            <p:cNvSpPr>
              <a:spLocks noChangeShapeType="1"/>
            </p:cNvSpPr>
            <p:nvPr/>
          </p:nvSpPr>
          <p:spPr bwMode="auto">
            <a:xfrm>
              <a:off x="576" y="3504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541" name="Group 6"/>
            <p:cNvGrpSpPr>
              <a:grpSpLocks/>
            </p:cNvGrpSpPr>
            <p:nvPr/>
          </p:nvGrpSpPr>
          <p:grpSpPr bwMode="auto">
            <a:xfrm>
              <a:off x="624" y="3264"/>
              <a:ext cx="255" cy="288"/>
              <a:chOff x="528" y="3168"/>
              <a:chExt cx="255" cy="288"/>
            </a:xfrm>
          </p:grpSpPr>
          <p:sp>
            <p:nvSpPr>
              <p:cNvPr id="18548" name="Rectangle 7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9" name="Text Box 8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0" dirty="0">
                    <a:latin typeface="Times New Roman" pitchFamily="18" charset="0"/>
                  </a:rPr>
                  <a:t>A</a:t>
                </a:r>
              </a:p>
            </p:txBody>
          </p:sp>
        </p:grpSp>
        <p:grpSp>
          <p:nvGrpSpPr>
            <p:cNvPr id="18542" name="Group 9"/>
            <p:cNvGrpSpPr>
              <a:grpSpLocks/>
            </p:cNvGrpSpPr>
            <p:nvPr/>
          </p:nvGrpSpPr>
          <p:grpSpPr bwMode="auto">
            <a:xfrm>
              <a:off x="624" y="3072"/>
              <a:ext cx="244" cy="288"/>
              <a:chOff x="528" y="3168"/>
              <a:chExt cx="244" cy="288"/>
            </a:xfrm>
          </p:grpSpPr>
          <p:sp>
            <p:nvSpPr>
              <p:cNvPr id="18546" name="Rectangle 10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7" name="Text Box 11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C</a:t>
                </a:r>
              </a:p>
            </p:txBody>
          </p:sp>
        </p:grpSp>
        <p:grpSp>
          <p:nvGrpSpPr>
            <p:cNvPr id="18543" name="Group 12"/>
            <p:cNvGrpSpPr>
              <a:grpSpLocks/>
            </p:cNvGrpSpPr>
            <p:nvPr/>
          </p:nvGrpSpPr>
          <p:grpSpPr bwMode="auto">
            <a:xfrm>
              <a:off x="912" y="3264"/>
              <a:ext cx="244" cy="288"/>
              <a:chOff x="528" y="3168"/>
              <a:chExt cx="244" cy="288"/>
            </a:xfrm>
          </p:grpSpPr>
          <p:sp>
            <p:nvSpPr>
              <p:cNvPr id="18544" name="Rectangle 13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5" name="Text Box 14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B</a:t>
                </a:r>
              </a:p>
            </p:txBody>
          </p:sp>
        </p:grpSp>
      </p:grpSp>
      <p:grpSp>
        <p:nvGrpSpPr>
          <p:cNvPr id="18439" name="Group 15"/>
          <p:cNvGrpSpPr>
            <a:grpSpLocks/>
          </p:cNvGrpSpPr>
          <p:nvPr/>
        </p:nvGrpSpPr>
        <p:grpSpPr bwMode="auto">
          <a:xfrm>
            <a:off x="914400" y="2895600"/>
            <a:ext cx="381000" cy="152400"/>
            <a:chOff x="816" y="3120"/>
            <a:chExt cx="240" cy="96"/>
          </a:xfrm>
        </p:grpSpPr>
        <p:sp>
          <p:nvSpPr>
            <p:cNvPr id="18535" name="Line 16"/>
            <p:cNvSpPr>
              <a:spLocks noChangeShapeType="1"/>
            </p:cNvSpPr>
            <p:nvPr/>
          </p:nvSpPr>
          <p:spPr bwMode="auto">
            <a:xfrm flipV="1">
              <a:off x="816" y="3168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6" name="Line 17"/>
            <p:cNvSpPr>
              <a:spLocks noChangeShapeType="1"/>
            </p:cNvSpPr>
            <p:nvPr/>
          </p:nvSpPr>
          <p:spPr bwMode="auto">
            <a:xfrm flipV="1">
              <a:off x="1056" y="3168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7" name="Line 18"/>
            <p:cNvSpPr>
              <a:spLocks noChangeShapeType="1"/>
            </p:cNvSpPr>
            <p:nvPr/>
          </p:nvSpPr>
          <p:spPr bwMode="auto">
            <a:xfrm>
              <a:off x="816" y="316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8" name="Line 19"/>
            <p:cNvSpPr>
              <a:spLocks noChangeShapeType="1"/>
            </p:cNvSpPr>
            <p:nvPr/>
          </p:nvSpPr>
          <p:spPr bwMode="auto">
            <a:xfrm>
              <a:off x="960" y="3120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9" name="Line 20"/>
            <p:cNvSpPr>
              <a:spLocks noChangeShapeType="1"/>
            </p:cNvSpPr>
            <p:nvPr/>
          </p:nvSpPr>
          <p:spPr bwMode="auto">
            <a:xfrm>
              <a:off x="912" y="3120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07637" name="Oval 21"/>
          <p:cNvSpPr>
            <a:spLocks noChangeArrowheads="1"/>
          </p:cNvSpPr>
          <p:nvPr/>
        </p:nvSpPr>
        <p:spPr bwMode="auto">
          <a:xfrm>
            <a:off x="2514600" y="4191000"/>
            <a:ext cx="1143000" cy="1219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7638" name="Line 22"/>
          <p:cNvSpPr>
            <a:spLocks noChangeShapeType="1"/>
          </p:cNvSpPr>
          <p:nvPr/>
        </p:nvSpPr>
        <p:spPr bwMode="auto">
          <a:xfrm>
            <a:off x="2590800" y="51816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2895600" y="4191000"/>
            <a:ext cx="381000" cy="152400"/>
            <a:chOff x="816" y="3120"/>
            <a:chExt cx="240" cy="96"/>
          </a:xfrm>
        </p:grpSpPr>
        <p:sp>
          <p:nvSpPr>
            <p:cNvPr id="18530" name="Line 24"/>
            <p:cNvSpPr>
              <a:spLocks noChangeShapeType="1"/>
            </p:cNvSpPr>
            <p:nvPr/>
          </p:nvSpPr>
          <p:spPr bwMode="auto">
            <a:xfrm flipV="1">
              <a:off x="816" y="3168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1" name="Line 25"/>
            <p:cNvSpPr>
              <a:spLocks noChangeShapeType="1"/>
            </p:cNvSpPr>
            <p:nvPr/>
          </p:nvSpPr>
          <p:spPr bwMode="auto">
            <a:xfrm flipV="1">
              <a:off x="1056" y="3168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2" name="Line 26"/>
            <p:cNvSpPr>
              <a:spLocks noChangeShapeType="1"/>
            </p:cNvSpPr>
            <p:nvPr/>
          </p:nvSpPr>
          <p:spPr bwMode="auto">
            <a:xfrm>
              <a:off x="816" y="316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3" name="Line 27"/>
            <p:cNvSpPr>
              <a:spLocks noChangeShapeType="1"/>
            </p:cNvSpPr>
            <p:nvPr/>
          </p:nvSpPr>
          <p:spPr bwMode="auto">
            <a:xfrm>
              <a:off x="960" y="3120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4" name="Line 28"/>
            <p:cNvSpPr>
              <a:spLocks noChangeShapeType="1"/>
            </p:cNvSpPr>
            <p:nvPr/>
          </p:nvSpPr>
          <p:spPr bwMode="auto">
            <a:xfrm>
              <a:off x="912" y="3120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2590800" y="1981200"/>
            <a:ext cx="1143000" cy="1219200"/>
            <a:chOff x="1632" y="1008"/>
            <a:chExt cx="720" cy="768"/>
          </a:xfrm>
        </p:grpSpPr>
        <p:sp>
          <p:nvSpPr>
            <p:cNvPr id="18522" name="Oval 30"/>
            <p:cNvSpPr>
              <a:spLocks noChangeArrowheads="1"/>
            </p:cNvSpPr>
            <p:nvPr/>
          </p:nvSpPr>
          <p:spPr bwMode="auto">
            <a:xfrm>
              <a:off x="1632" y="1008"/>
              <a:ext cx="720" cy="76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3" name="Line 31"/>
            <p:cNvSpPr>
              <a:spLocks noChangeShapeType="1"/>
            </p:cNvSpPr>
            <p:nvPr/>
          </p:nvSpPr>
          <p:spPr bwMode="auto">
            <a:xfrm>
              <a:off x="1680" y="1632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524" name="Group 32"/>
            <p:cNvGrpSpPr>
              <a:grpSpLocks/>
            </p:cNvGrpSpPr>
            <p:nvPr/>
          </p:nvGrpSpPr>
          <p:grpSpPr bwMode="auto">
            <a:xfrm>
              <a:off x="1872" y="1008"/>
              <a:ext cx="240" cy="96"/>
              <a:chOff x="816" y="3120"/>
              <a:chExt cx="240" cy="96"/>
            </a:xfrm>
          </p:grpSpPr>
          <p:sp>
            <p:nvSpPr>
              <p:cNvPr id="18525" name="Line 33"/>
              <p:cNvSpPr>
                <a:spLocks noChangeShapeType="1"/>
              </p:cNvSpPr>
              <p:nvPr/>
            </p:nvSpPr>
            <p:spPr bwMode="auto">
              <a:xfrm flipV="1">
                <a:off x="816" y="3168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6" name="Line 34"/>
              <p:cNvSpPr>
                <a:spLocks noChangeShapeType="1"/>
              </p:cNvSpPr>
              <p:nvPr/>
            </p:nvSpPr>
            <p:spPr bwMode="auto">
              <a:xfrm flipV="1">
                <a:off x="1056" y="3168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7" name="Line 35"/>
              <p:cNvSpPr>
                <a:spLocks noChangeShapeType="1"/>
              </p:cNvSpPr>
              <p:nvPr/>
            </p:nvSpPr>
            <p:spPr bwMode="auto">
              <a:xfrm>
                <a:off x="816" y="3168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8" name="Line 36"/>
              <p:cNvSpPr>
                <a:spLocks noChangeShapeType="1"/>
              </p:cNvSpPr>
              <p:nvPr/>
            </p:nvSpPr>
            <p:spPr bwMode="auto">
              <a:xfrm>
                <a:off x="960" y="3120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9" name="Line 37"/>
              <p:cNvSpPr>
                <a:spLocks noChangeShapeType="1"/>
              </p:cNvSpPr>
              <p:nvPr/>
            </p:nvSpPr>
            <p:spPr bwMode="auto">
              <a:xfrm>
                <a:off x="912" y="3120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4876800" y="1447800"/>
            <a:ext cx="1143000" cy="1219200"/>
            <a:chOff x="1632" y="1008"/>
            <a:chExt cx="720" cy="768"/>
          </a:xfrm>
        </p:grpSpPr>
        <p:sp>
          <p:nvSpPr>
            <p:cNvPr id="18514" name="Oval 39"/>
            <p:cNvSpPr>
              <a:spLocks noChangeArrowheads="1"/>
            </p:cNvSpPr>
            <p:nvPr/>
          </p:nvSpPr>
          <p:spPr bwMode="auto">
            <a:xfrm>
              <a:off x="1632" y="1008"/>
              <a:ext cx="720" cy="76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5" name="Line 40"/>
            <p:cNvSpPr>
              <a:spLocks noChangeShapeType="1"/>
            </p:cNvSpPr>
            <p:nvPr/>
          </p:nvSpPr>
          <p:spPr bwMode="auto">
            <a:xfrm>
              <a:off x="1680" y="1632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516" name="Group 41"/>
            <p:cNvGrpSpPr>
              <a:grpSpLocks/>
            </p:cNvGrpSpPr>
            <p:nvPr/>
          </p:nvGrpSpPr>
          <p:grpSpPr bwMode="auto">
            <a:xfrm>
              <a:off x="1872" y="1008"/>
              <a:ext cx="240" cy="96"/>
              <a:chOff x="816" y="3120"/>
              <a:chExt cx="240" cy="96"/>
            </a:xfrm>
          </p:grpSpPr>
          <p:sp>
            <p:nvSpPr>
              <p:cNvPr id="18517" name="Line 42"/>
              <p:cNvSpPr>
                <a:spLocks noChangeShapeType="1"/>
              </p:cNvSpPr>
              <p:nvPr/>
            </p:nvSpPr>
            <p:spPr bwMode="auto">
              <a:xfrm flipV="1">
                <a:off x="816" y="3168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8" name="Line 43"/>
              <p:cNvSpPr>
                <a:spLocks noChangeShapeType="1"/>
              </p:cNvSpPr>
              <p:nvPr/>
            </p:nvSpPr>
            <p:spPr bwMode="auto">
              <a:xfrm flipV="1">
                <a:off x="1056" y="3168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9" name="Line 44"/>
              <p:cNvSpPr>
                <a:spLocks noChangeShapeType="1"/>
              </p:cNvSpPr>
              <p:nvPr/>
            </p:nvSpPr>
            <p:spPr bwMode="auto">
              <a:xfrm>
                <a:off x="816" y="3168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0" name="Line 45"/>
              <p:cNvSpPr>
                <a:spLocks noChangeShapeType="1"/>
              </p:cNvSpPr>
              <p:nvPr/>
            </p:nvSpPr>
            <p:spPr bwMode="auto">
              <a:xfrm>
                <a:off x="960" y="3120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1" name="Line 46"/>
              <p:cNvSpPr>
                <a:spLocks noChangeShapeType="1"/>
              </p:cNvSpPr>
              <p:nvPr/>
            </p:nvSpPr>
            <p:spPr bwMode="auto">
              <a:xfrm>
                <a:off x="912" y="3120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" name="Group 47"/>
          <p:cNvGrpSpPr>
            <a:grpSpLocks/>
          </p:cNvGrpSpPr>
          <p:nvPr/>
        </p:nvGrpSpPr>
        <p:grpSpPr bwMode="auto">
          <a:xfrm>
            <a:off x="4953000" y="3352800"/>
            <a:ext cx="1143000" cy="1219200"/>
            <a:chOff x="1632" y="1008"/>
            <a:chExt cx="720" cy="768"/>
          </a:xfrm>
        </p:grpSpPr>
        <p:sp>
          <p:nvSpPr>
            <p:cNvPr id="18506" name="Oval 48"/>
            <p:cNvSpPr>
              <a:spLocks noChangeArrowheads="1"/>
            </p:cNvSpPr>
            <p:nvPr/>
          </p:nvSpPr>
          <p:spPr bwMode="auto">
            <a:xfrm>
              <a:off x="1632" y="1008"/>
              <a:ext cx="720" cy="76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7" name="Line 49"/>
            <p:cNvSpPr>
              <a:spLocks noChangeShapeType="1"/>
            </p:cNvSpPr>
            <p:nvPr/>
          </p:nvSpPr>
          <p:spPr bwMode="auto">
            <a:xfrm>
              <a:off x="1680" y="1632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508" name="Group 50"/>
            <p:cNvGrpSpPr>
              <a:grpSpLocks/>
            </p:cNvGrpSpPr>
            <p:nvPr/>
          </p:nvGrpSpPr>
          <p:grpSpPr bwMode="auto">
            <a:xfrm>
              <a:off x="1872" y="1008"/>
              <a:ext cx="240" cy="96"/>
              <a:chOff x="816" y="3120"/>
              <a:chExt cx="240" cy="96"/>
            </a:xfrm>
          </p:grpSpPr>
          <p:sp>
            <p:nvSpPr>
              <p:cNvPr id="18509" name="Line 51"/>
              <p:cNvSpPr>
                <a:spLocks noChangeShapeType="1"/>
              </p:cNvSpPr>
              <p:nvPr/>
            </p:nvSpPr>
            <p:spPr bwMode="auto">
              <a:xfrm flipV="1">
                <a:off x="816" y="3168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0" name="Line 52"/>
              <p:cNvSpPr>
                <a:spLocks noChangeShapeType="1"/>
              </p:cNvSpPr>
              <p:nvPr/>
            </p:nvSpPr>
            <p:spPr bwMode="auto">
              <a:xfrm flipV="1">
                <a:off x="1056" y="3168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1" name="Line 53"/>
              <p:cNvSpPr>
                <a:spLocks noChangeShapeType="1"/>
              </p:cNvSpPr>
              <p:nvPr/>
            </p:nvSpPr>
            <p:spPr bwMode="auto">
              <a:xfrm>
                <a:off x="816" y="3168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2" name="Line 54"/>
              <p:cNvSpPr>
                <a:spLocks noChangeShapeType="1"/>
              </p:cNvSpPr>
              <p:nvPr/>
            </p:nvSpPr>
            <p:spPr bwMode="auto">
              <a:xfrm>
                <a:off x="960" y="3120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3" name="Line 55"/>
              <p:cNvSpPr>
                <a:spLocks noChangeShapeType="1"/>
              </p:cNvSpPr>
              <p:nvPr/>
            </p:nvSpPr>
            <p:spPr bwMode="auto">
              <a:xfrm>
                <a:off x="912" y="3120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" name="Group 56"/>
          <p:cNvGrpSpPr>
            <a:grpSpLocks/>
          </p:cNvGrpSpPr>
          <p:nvPr/>
        </p:nvGrpSpPr>
        <p:grpSpPr bwMode="auto">
          <a:xfrm>
            <a:off x="4876800" y="5334000"/>
            <a:ext cx="1143000" cy="1219200"/>
            <a:chOff x="1632" y="1008"/>
            <a:chExt cx="720" cy="768"/>
          </a:xfrm>
        </p:grpSpPr>
        <p:sp>
          <p:nvSpPr>
            <p:cNvPr id="18498" name="Oval 57"/>
            <p:cNvSpPr>
              <a:spLocks noChangeArrowheads="1"/>
            </p:cNvSpPr>
            <p:nvPr/>
          </p:nvSpPr>
          <p:spPr bwMode="auto">
            <a:xfrm>
              <a:off x="1632" y="1008"/>
              <a:ext cx="720" cy="76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9" name="Line 58"/>
            <p:cNvSpPr>
              <a:spLocks noChangeShapeType="1"/>
            </p:cNvSpPr>
            <p:nvPr/>
          </p:nvSpPr>
          <p:spPr bwMode="auto">
            <a:xfrm>
              <a:off x="1680" y="1632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500" name="Group 59"/>
            <p:cNvGrpSpPr>
              <a:grpSpLocks/>
            </p:cNvGrpSpPr>
            <p:nvPr/>
          </p:nvGrpSpPr>
          <p:grpSpPr bwMode="auto">
            <a:xfrm>
              <a:off x="1872" y="1008"/>
              <a:ext cx="240" cy="96"/>
              <a:chOff x="816" y="3120"/>
              <a:chExt cx="240" cy="96"/>
            </a:xfrm>
          </p:grpSpPr>
          <p:sp>
            <p:nvSpPr>
              <p:cNvPr id="18501" name="Line 60"/>
              <p:cNvSpPr>
                <a:spLocks noChangeShapeType="1"/>
              </p:cNvSpPr>
              <p:nvPr/>
            </p:nvSpPr>
            <p:spPr bwMode="auto">
              <a:xfrm flipV="1">
                <a:off x="816" y="3168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2" name="Line 61"/>
              <p:cNvSpPr>
                <a:spLocks noChangeShapeType="1"/>
              </p:cNvSpPr>
              <p:nvPr/>
            </p:nvSpPr>
            <p:spPr bwMode="auto">
              <a:xfrm flipV="1">
                <a:off x="1056" y="3168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3" name="Line 62"/>
              <p:cNvSpPr>
                <a:spLocks noChangeShapeType="1"/>
              </p:cNvSpPr>
              <p:nvPr/>
            </p:nvSpPr>
            <p:spPr bwMode="auto">
              <a:xfrm>
                <a:off x="816" y="3168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4" name="Line 63"/>
              <p:cNvSpPr>
                <a:spLocks noChangeShapeType="1"/>
              </p:cNvSpPr>
              <p:nvPr/>
            </p:nvSpPr>
            <p:spPr bwMode="auto">
              <a:xfrm>
                <a:off x="960" y="3120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5" name="Line 64"/>
              <p:cNvSpPr>
                <a:spLocks noChangeShapeType="1"/>
              </p:cNvSpPr>
              <p:nvPr/>
            </p:nvSpPr>
            <p:spPr bwMode="auto">
              <a:xfrm>
                <a:off x="912" y="3120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07681" name="Line 65"/>
          <p:cNvSpPr>
            <a:spLocks noChangeShapeType="1"/>
          </p:cNvSpPr>
          <p:nvPr/>
        </p:nvSpPr>
        <p:spPr bwMode="auto">
          <a:xfrm flipV="1">
            <a:off x="1676400" y="2819400"/>
            <a:ext cx="8382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7682" name="Line 66"/>
          <p:cNvSpPr>
            <a:spLocks noChangeShapeType="1"/>
          </p:cNvSpPr>
          <p:nvPr/>
        </p:nvSpPr>
        <p:spPr bwMode="auto">
          <a:xfrm>
            <a:off x="1600200" y="3962400"/>
            <a:ext cx="9144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7683" name="Line 67"/>
          <p:cNvSpPr>
            <a:spLocks noChangeShapeType="1"/>
          </p:cNvSpPr>
          <p:nvPr/>
        </p:nvSpPr>
        <p:spPr bwMode="auto">
          <a:xfrm flipV="1">
            <a:off x="3733800" y="2209800"/>
            <a:ext cx="9906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7684" name="Line 68"/>
          <p:cNvSpPr>
            <a:spLocks noChangeShapeType="1"/>
          </p:cNvSpPr>
          <p:nvPr/>
        </p:nvSpPr>
        <p:spPr bwMode="auto">
          <a:xfrm>
            <a:off x="3581400" y="5181600"/>
            <a:ext cx="11430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7685" name="Line 69"/>
          <p:cNvSpPr>
            <a:spLocks noChangeShapeType="1"/>
          </p:cNvSpPr>
          <p:nvPr/>
        </p:nvSpPr>
        <p:spPr bwMode="auto">
          <a:xfrm>
            <a:off x="6172200" y="1981200"/>
            <a:ext cx="4572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7686" name="Line 70"/>
          <p:cNvSpPr>
            <a:spLocks noChangeShapeType="1"/>
          </p:cNvSpPr>
          <p:nvPr/>
        </p:nvSpPr>
        <p:spPr bwMode="auto">
          <a:xfrm>
            <a:off x="6172200" y="3962400"/>
            <a:ext cx="4572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7687" name="Line 71"/>
          <p:cNvSpPr>
            <a:spLocks noChangeShapeType="1"/>
          </p:cNvSpPr>
          <p:nvPr/>
        </p:nvSpPr>
        <p:spPr bwMode="auto">
          <a:xfrm>
            <a:off x="6096000" y="5943600"/>
            <a:ext cx="4572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7688" name="Line 72"/>
          <p:cNvSpPr>
            <a:spLocks noChangeShapeType="1"/>
          </p:cNvSpPr>
          <p:nvPr/>
        </p:nvSpPr>
        <p:spPr bwMode="auto">
          <a:xfrm>
            <a:off x="6172200" y="5715000"/>
            <a:ext cx="53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7689" name="Line 73"/>
          <p:cNvSpPr>
            <a:spLocks noChangeShapeType="1"/>
          </p:cNvSpPr>
          <p:nvPr/>
        </p:nvSpPr>
        <p:spPr bwMode="auto">
          <a:xfrm>
            <a:off x="6172200" y="3810000"/>
            <a:ext cx="38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7690" name="Line 74"/>
          <p:cNvSpPr>
            <a:spLocks noChangeShapeType="1"/>
          </p:cNvSpPr>
          <p:nvPr/>
        </p:nvSpPr>
        <p:spPr bwMode="auto">
          <a:xfrm>
            <a:off x="6096000" y="18288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Oval 75"/>
          <p:cNvSpPr>
            <a:spLocks noChangeArrowheads="1"/>
          </p:cNvSpPr>
          <p:nvPr/>
        </p:nvSpPr>
        <p:spPr bwMode="auto">
          <a:xfrm>
            <a:off x="7772400" y="3124200"/>
            <a:ext cx="1143000" cy="1219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Line 76"/>
          <p:cNvSpPr>
            <a:spLocks noChangeShapeType="1"/>
          </p:cNvSpPr>
          <p:nvPr/>
        </p:nvSpPr>
        <p:spPr bwMode="auto">
          <a:xfrm>
            <a:off x="7924800" y="4267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59" name="Group 77"/>
          <p:cNvGrpSpPr>
            <a:grpSpLocks/>
          </p:cNvGrpSpPr>
          <p:nvPr/>
        </p:nvGrpSpPr>
        <p:grpSpPr bwMode="auto">
          <a:xfrm>
            <a:off x="8077200" y="3886200"/>
            <a:ext cx="387350" cy="457200"/>
            <a:chOff x="528" y="3168"/>
            <a:chExt cx="244" cy="288"/>
          </a:xfrm>
        </p:grpSpPr>
        <p:sp>
          <p:nvSpPr>
            <p:cNvPr id="18496" name="Rectangle 78"/>
            <p:cNvSpPr>
              <a:spLocks noChangeArrowheads="1"/>
            </p:cNvSpPr>
            <p:nvPr/>
          </p:nvSpPr>
          <p:spPr bwMode="auto">
            <a:xfrm>
              <a:off x="576" y="3216"/>
              <a:ext cx="14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7" name="Text Box 79"/>
            <p:cNvSpPr txBox="1">
              <a:spLocks noChangeArrowheads="1"/>
            </p:cNvSpPr>
            <p:nvPr/>
          </p:nvSpPr>
          <p:spPr bwMode="auto">
            <a:xfrm>
              <a:off x="528" y="3168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18460" name="Group 80"/>
          <p:cNvGrpSpPr>
            <a:grpSpLocks/>
          </p:cNvGrpSpPr>
          <p:nvPr/>
        </p:nvGrpSpPr>
        <p:grpSpPr bwMode="auto">
          <a:xfrm>
            <a:off x="8077200" y="3581400"/>
            <a:ext cx="387350" cy="457200"/>
            <a:chOff x="528" y="3168"/>
            <a:chExt cx="244" cy="288"/>
          </a:xfrm>
        </p:grpSpPr>
        <p:sp>
          <p:nvSpPr>
            <p:cNvPr id="18494" name="Rectangle 81"/>
            <p:cNvSpPr>
              <a:spLocks noChangeArrowheads="1"/>
            </p:cNvSpPr>
            <p:nvPr/>
          </p:nvSpPr>
          <p:spPr bwMode="auto">
            <a:xfrm>
              <a:off x="576" y="3216"/>
              <a:ext cx="14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5" name="Text Box 82"/>
            <p:cNvSpPr txBox="1">
              <a:spLocks noChangeArrowheads="1"/>
            </p:cNvSpPr>
            <p:nvPr/>
          </p:nvSpPr>
          <p:spPr bwMode="auto">
            <a:xfrm>
              <a:off x="528" y="3168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18461" name="Group 83"/>
          <p:cNvGrpSpPr>
            <a:grpSpLocks/>
          </p:cNvGrpSpPr>
          <p:nvPr/>
        </p:nvGrpSpPr>
        <p:grpSpPr bwMode="auto">
          <a:xfrm>
            <a:off x="8077200" y="3276600"/>
            <a:ext cx="404813" cy="457200"/>
            <a:chOff x="528" y="3168"/>
            <a:chExt cx="255" cy="288"/>
          </a:xfrm>
        </p:grpSpPr>
        <p:sp>
          <p:nvSpPr>
            <p:cNvPr id="18492" name="Rectangle 84"/>
            <p:cNvSpPr>
              <a:spLocks noChangeArrowheads="1"/>
            </p:cNvSpPr>
            <p:nvPr/>
          </p:nvSpPr>
          <p:spPr bwMode="auto">
            <a:xfrm>
              <a:off x="576" y="3216"/>
              <a:ext cx="14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3" name="Text Box 85"/>
            <p:cNvSpPr txBox="1">
              <a:spLocks noChangeArrowheads="1"/>
            </p:cNvSpPr>
            <p:nvPr/>
          </p:nvSpPr>
          <p:spPr bwMode="auto">
            <a:xfrm>
              <a:off x="528" y="3168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18462" name="Group 86"/>
          <p:cNvGrpSpPr>
            <a:grpSpLocks/>
          </p:cNvGrpSpPr>
          <p:nvPr/>
        </p:nvGrpSpPr>
        <p:grpSpPr bwMode="auto">
          <a:xfrm>
            <a:off x="8458200" y="3276600"/>
            <a:ext cx="381000" cy="152400"/>
            <a:chOff x="816" y="3120"/>
            <a:chExt cx="240" cy="96"/>
          </a:xfrm>
        </p:grpSpPr>
        <p:sp>
          <p:nvSpPr>
            <p:cNvPr id="18487" name="Line 87"/>
            <p:cNvSpPr>
              <a:spLocks noChangeShapeType="1"/>
            </p:cNvSpPr>
            <p:nvPr/>
          </p:nvSpPr>
          <p:spPr bwMode="auto">
            <a:xfrm flipV="1">
              <a:off x="816" y="3168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8" name="Line 88"/>
            <p:cNvSpPr>
              <a:spLocks noChangeShapeType="1"/>
            </p:cNvSpPr>
            <p:nvPr/>
          </p:nvSpPr>
          <p:spPr bwMode="auto">
            <a:xfrm flipV="1">
              <a:off x="1056" y="3168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9" name="Line 89"/>
            <p:cNvSpPr>
              <a:spLocks noChangeShapeType="1"/>
            </p:cNvSpPr>
            <p:nvPr/>
          </p:nvSpPr>
          <p:spPr bwMode="auto">
            <a:xfrm>
              <a:off x="816" y="316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0" name="Line 90"/>
            <p:cNvSpPr>
              <a:spLocks noChangeShapeType="1"/>
            </p:cNvSpPr>
            <p:nvPr/>
          </p:nvSpPr>
          <p:spPr bwMode="auto">
            <a:xfrm>
              <a:off x="960" y="3120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1" name="Line 91"/>
            <p:cNvSpPr>
              <a:spLocks noChangeShapeType="1"/>
            </p:cNvSpPr>
            <p:nvPr/>
          </p:nvSpPr>
          <p:spPr bwMode="auto">
            <a:xfrm>
              <a:off x="912" y="3120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63" name="Text Box 92"/>
          <p:cNvSpPr txBox="1">
            <a:spLocks noChangeArrowheads="1"/>
          </p:cNvSpPr>
          <p:nvPr/>
        </p:nvSpPr>
        <p:spPr bwMode="auto">
          <a:xfrm>
            <a:off x="152400" y="1905000"/>
            <a:ext cx="9271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0" i="1">
                <a:latin typeface="Times New Roman" pitchFamily="18" charset="0"/>
              </a:rPr>
              <a:t>Initial</a:t>
            </a:r>
          </a:p>
          <a:p>
            <a:pPr eaLnBrk="1" hangingPunct="1"/>
            <a:r>
              <a:rPr lang="en-US" b="0" i="1">
                <a:latin typeface="Times New Roman" pitchFamily="18" charset="0"/>
              </a:rPr>
              <a:t>State</a:t>
            </a:r>
            <a:endParaRPr lang="en-US" b="0">
              <a:latin typeface="Times New Roman" pitchFamily="18" charset="0"/>
            </a:endParaRPr>
          </a:p>
        </p:txBody>
      </p:sp>
      <p:sp>
        <p:nvSpPr>
          <p:cNvPr id="18464" name="Text Box 93"/>
          <p:cNvSpPr txBox="1">
            <a:spLocks noChangeArrowheads="1"/>
          </p:cNvSpPr>
          <p:nvPr/>
        </p:nvSpPr>
        <p:spPr bwMode="auto">
          <a:xfrm>
            <a:off x="8001000" y="2209800"/>
            <a:ext cx="7937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0" i="1">
                <a:latin typeface="Times New Roman" pitchFamily="18" charset="0"/>
              </a:rPr>
              <a:t>Goal</a:t>
            </a:r>
          </a:p>
          <a:p>
            <a:pPr eaLnBrk="1" hangingPunct="1"/>
            <a:r>
              <a:rPr lang="en-US" b="0" i="1">
                <a:latin typeface="Times New Roman" pitchFamily="18" charset="0"/>
              </a:rPr>
              <a:t>State</a:t>
            </a:r>
            <a:endParaRPr lang="en-US" b="0">
              <a:latin typeface="Times New Roman" pitchFamily="18" charset="0"/>
            </a:endParaRPr>
          </a:p>
        </p:txBody>
      </p:sp>
      <p:grpSp>
        <p:nvGrpSpPr>
          <p:cNvPr id="20" name="Group 4"/>
          <p:cNvGrpSpPr>
            <a:grpSpLocks/>
          </p:cNvGrpSpPr>
          <p:nvPr/>
        </p:nvGrpSpPr>
        <p:grpSpPr bwMode="auto">
          <a:xfrm>
            <a:off x="2628900" y="2057400"/>
            <a:ext cx="1066800" cy="990600"/>
            <a:chOff x="576" y="2928"/>
            <a:chExt cx="672" cy="624"/>
          </a:xfrm>
        </p:grpSpPr>
        <p:sp>
          <p:nvSpPr>
            <p:cNvPr id="18477" name="Line 5"/>
            <p:cNvSpPr>
              <a:spLocks noChangeShapeType="1"/>
            </p:cNvSpPr>
            <p:nvPr/>
          </p:nvSpPr>
          <p:spPr bwMode="auto">
            <a:xfrm>
              <a:off x="576" y="3504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78" name="Group 6"/>
            <p:cNvGrpSpPr>
              <a:grpSpLocks/>
            </p:cNvGrpSpPr>
            <p:nvPr/>
          </p:nvGrpSpPr>
          <p:grpSpPr bwMode="auto">
            <a:xfrm>
              <a:off x="624" y="3264"/>
              <a:ext cx="255" cy="288"/>
              <a:chOff x="528" y="3168"/>
              <a:chExt cx="255" cy="288"/>
            </a:xfrm>
          </p:grpSpPr>
          <p:sp>
            <p:nvSpPr>
              <p:cNvPr id="18485" name="Rectangle 7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6" name="Text Box 8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A</a:t>
                </a:r>
              </a:p>
            </p:txBody>
          </p:sp>
        </p:grpSp>
        <p:grpSp>
          <p:nvGrpSpPr>
            <p:cNvPr id="18479" name="Group 9"/>
            <p:cNvGrpSpPr>
              <a:grpSpLocks/>
            </p:cNvGrpSpPr>
            <p:nvPr/>
          </p:nvGrpSpPr>
          <p:grpSpPr bwMode="auto">
            <a:xfrm>
              <a:off x="788" y="2928"/>
              <a:ext cx="244" cy="288"/>
              <a:chOff x="692" y="3024"/>
              <a:chExt cx="244" cy="288"/>
            </a:xfrm>
          </p:grpSpPr>
          <p:sp>
            <p:nvSpPr>
              <p:cNvPr id="18483" name="Rectangle 10"/>
              <p:cNvSpPr>
                <a:spLocks noChangeArrowheads="1"/>
              </p:cNvSpPr>
              <p:nvPr/>
            </p:nvSpPr>
            <p:spPr bwMode="auto">
              <a:xfrm>
                <a:off x="744" y="3048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4" name="Text Box 11"/>
              <p:cNvSpPr txBox="1">
                <a:spLocks noChangeArrowheads="1"/>
              </p:cNvSpPr>
              <p:nvPr/>
            </p:nvSpPr>
            <p:spPr bwMode="auto">
              <a:xfrm>
                <a:off x="692" y="3024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C</a:t>
                </a:r>
              </a:p>
            </p:txBody>
          </p:sp>
        </p:grpSp>
        <p:grpSp>
          <p:nvGrpSpPr>
            <p:cNvPr id="18480" name="Group 12"/>
            <p:cNvGrpSpPr>
              <a:grpSpLocks/>
            </p:cNvGrpSpPr>
            <p:nvPr/>
          </p:nvGrpSpPr>
          <p:grpSpPr bwMode="auto">
            <a:xfrm>
              <a:off x="912" y="3264"/>
              <a:ext cx="244" cy="288"/>
              <a:chOff x="528" y="3168"/>
              <a:chExt cx="244" cy="288"/>
            </a:xfrm>
          </p:grpSpPr>
          <p:sp>
            <p:nvSpPr>
              <p:cNvPr id="18481" name="Rectangle 13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2" name="Text Box 14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B</a:t>
                </a:r>
              </a:p>
            </p:txBody>
          </p:sp>
        </p:grpSp>
      </p:grpSp>
      <p:grpSp>
        <p:nvGrpSpPr>
          <p:cNvPr id="24" name="Group 4"/>
          <p:cNvGrpSpPr>
            <a:grpSpLocks/>
          </p:cNvGrpSpPr>
          <p:nvPr/>
        </p:nvGrpSpPr>
        <p:grpSpPr bwMode="auto">
          <a:xfrm>
            <a:off x="2590800" y="4267200"/>
            <a:ext cx="1066800" cy="990600"/>
            <a:chOff x="576" y="2928"/>
            <a:chExt cx="672" cy="624"/>
          </a:xfrm>
        </p:grpSpPr>
        <p:sp>
          <p:nvSpPr>
            <p:cNvPr id="18467" name="Line 5"/>
            <p:cNvSpPr>
              <a:spLocks noChangeShapeType="1"/>
            </p:cNvSpPr>
            <p:nvPr/>
          </p:nvSpPr>
          <p:spPr bwMode="auto">
            <a:xfrm>
              <a:off x="576" y="3504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68" name="Group 6"/>
            <p:cNvGrpSpPr>
              <a:grpSpLocks/>
            </p:cNvGrpSpPr>
            <p:nvPr/>
          </p:nvGrpSpPr>
          <p:grpSpPr bwMode="auto">
            <a:xfrm>
              <a:off x="624" y="3264"/>
              <a:ext cx="255" cy="288"/>
              <a:chOff x="528" y="3168"/>
              <a:chExt cx="255" cy="288"/>
            </a:xfrm>
          </p:grpSpPr>
          <p:sp>
            <p:nvSpPr>
              <p:cNvPr id="18475" name="Rectangle 7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6" name="Text Box 8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A</a:t>
                </a:r>
              </a:p>
            </p:txBody>
          </p:sp>
        </p:grpSp>
        <p:grpSp>
          <p:nvGrpSpPr>
            <p:cNvPr id="18469" name="Group 9"/>
            <p:cNvGrpSpPr>
              <a:grpSpLocks/>
            </p:cNvGrpSpPr>
            <p:nvPr/>
          </p:nvGrpSpPr>
          <p:grpSpPr bwMode="auto">
            <a:xfrm>
              <a:off x="624" y="3072"/>
              <a:ext cx="244" cy="288"/>
              <a:chOff x="528" y="3168"/>
              <a:chExt cx="244" cy="288"/>
            </a:xfrm>
          </p:grpSpPr>
          <p:sp>
            <p:nvSpPr>
              <p:cNvPr id="18473" name="Rectangle 10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4" name="Text Box 11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C</a:t>
                </a:r>
              </a:p>
            </p:txBody>
          </p:sp>
        </p:grpSp>
        <p:grpSp>
          <p:nvGrpSpPr>
            <p:cNvPr id="18470" name="Group 12"/>
            <p:cNvGrpSpPr>
              <a:grpSpLocks/>
            </p:cNvGrpSpPr>
            <p:nvPr/>
          </p:nvGrpSpPr>
          <p:grpSpPr bwMode="auto">
            <a:xfrm>
              <a:off x="781" y="2928"/>
              <a:ext cx="265" cy="252"/>
              <a:chOff x="397" y="2832"/>
              <a:chExt cx="265" cy="252"/>
            </a:xfrm>
          </p:grpSpPr>
          <p:sp>
            <p:nvSpPr>
              <p:cNvPr id="18471" name="Rectangle 13"/>
              <p:cNvSpPr>
                <a:spLocks noChangeArrowheads="1"/>
              </p:cNvSpPr>
              <p:nvPr/>
            </p:nvSpPr>
            <p:spPr bwMode="auto">
              <a:xfrm>
                <a:off x="480" y="2832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2" name="Text Box 14"/>
              <p:cNvSpPr txBox="1">
                <a:spLocks noChangeArrowheads="1"/>
              </p:cNvSpPr>
              <p:nvPr/>
            </p:nvSpPr>
            <p:spPr bwMode="auto">
              <a:xfrm>
                <a:off x="397" y="2832"/>
                <a:ext cx="26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 B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29312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7637" grpId="0" animBg="1"/>
      <p:bldP spid="1007638" grpId="0" animBg="1"/>
      <p:bldP spid="1007681" grpId="0" animBg="1"/>
      <p:bldP spid="1007682" grpId="0" animBg="1"/>
      <p:bldP spid="1007683" grpId="0" animBg="1"/>
      <p:bldP spid="1007684" grpId="0" animBg="1"/>
      <p:bldP spid="1007685" grpId="0" animBg="1"/>
      <p:bldP spid="1007686" grpId="0" animBg="1"/>
      <p:bldP spid="1007687" grpId="0" animBg="1"/>
      <p:bldP spid="1007688" grpId="0" animBg="1"/>
      <p:bldP spid="1007689" grpId="0" animBg="1"/>
      <p:bldP spid="100769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296400" cy="99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000" smtClean="0"/>
              <a:t>Heuristics for State-Space Search</a:t>
            </a:r>
            <a:endParaRPr lang="en-US" smtClean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931863"/>
            <a:ext cx="8964612" cy="5184775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Count number of false goal propositions in current state</a:t>
            </a:r>
          </a:p>
          <a:p>
            <a:pPr marL="1146175" lvl="1" indent="-457200">
              <a:buFontTx/>
              <a:buNone/>
              <a:defRPr/>
            </a:pPr>
            <a:r>
              <a:rPr lang="en-US" sz="2400" dirty="0" smtClean="0">
                <a:solidFill>
                  <a:srgbClr val="063DE8"/>
                </a:solidFill>
              </a:rPr>
              <a:t>Admissible?</a:t>
            </a:r>
          </a:p>
          <a:p>
            <a:pPr marL="1146175" lvl="1" indent="-457200">
              <a:buFontTx/>
              <a:buNone/>
              <a:defRPr/>
            </a:pPr>
            <a:r>
              <a:rPr lang="en-US" sz="2400" dirty="0" smtClean="0">
                <a:solidFill>
                  <a:srgbClr val="063DE8"/>
                </a:solidFill>
              </a:rPr>
              <a:t>NO</a:t>
            </a:r>
          </a:p>
          <a:p>
            <a:pPr marL="1146175" lvl="1" indent="-457200">
              <a:buFontTx/>
              <a:buNone/>
              <a:defRPr/>
            </a:pPr>
            <a:endParaRPr lang="en-US" dirty="0" smtClean="0">
              <a:solidFill>
                <a:srgbClr val="063DE8"/>
              </a:solidFill>
            </a:endParaRPr>
          </a:p>
          <a:p>
            <a:pPr>
              <a:lnSpc>
                <a:spcPct val="85000"/>
              </a:lnSpc>
              <a:buFont typeface="Arial" pitchFamily="34" charset="0"/>
              <a:buChar char="•"/>
              <a:defRPr/>
            </a:pPr>
            <a:r>
              <a:rPr lang="en-US" sz="2800" dirty="0" err="1" smtClean="0">
                <a:solidFill>
                  <a:srgbClr val="FF0000"/>
                </a:solidFill>
              </a:rPr>
              <a:t>Subgoal</a:t>
            </a:r>
            <a:r>
              <a:rPr lang="en-US" sz="2800" dirty="0" smtClean="0">
                <a:solidFill>
                  <a:srgbClr val="FF0000"/>
                </a:solidFill>
              </a:rPr>
              <a:t> independence assumption</a:t>
            </a:r>
            <a:r>
              <a:rPr lang="en-US" sz="2800" dirty="0" smtClean="0">
                <a:solidFill>
                  <a:srgbClr val="3333CC"/>
                </a:solidFill>
              </a:rPr>
              <a:t>:</a:t>
            </a:r>
          </a:p>
          <a:p>
            <a:pPr lvl="1">
              <a:lnSpc>
                <a:spcPct val="85000"/>
              </a:lnSpc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rgbClr val="3333CC"/>
                </a:solidFill>
              </a:rPr>
              <a:t>Cost of solving conjunction is sum of cost of solving each </a:t>
            </a:r>
            <a:r>
              <a:rPr lang="en-US" sz="2400" dirty="0" err="1" smtClean="0">
                <a:solidFill>
                  <a:srgbClr val="3333CC"/>
                </a:solidFill>
              </a:rPr>
              <a:t>subgoal</a:t>
            </a:r>
            <a:r>
              <a:rPr lang="en-US" sz="2400" dirty="0" smtClean="0">
                <a:solidFill>
                  <a:srgbClr val="3333CC"/>
                </a:solidFill>
              </a:rPr>
              <a:t> independently</a:t>
            </a:r>
          </a:p>
          <a:p>
            <a:pPr lvl="1">
              <a:lnSpc>
                <a:spcPct val="85000"/>
              </a:lnSpc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rgbClr val="3333CC"/>
                </a:solidFill>
              </a:rPr>
              <a:t>Optimistic: ignores negative interactions</a:t>
            </a:r>
          </a:p>
          <a:p>
            <a:pPr lvl="1">
              <a:lnSpc>
                <a:spcPct val="85000"/>
              </a:lnSpc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rgbClr val="3333CC"/>
                </a:solidFill>
              </a:rPr>
              <a:t>Pessimistic: ignores redundancy</a:t>
            </a:r>
          </a:p>
          <a:p>
            <a:pPr lvl="1">
              <a:lnSpc>
                <a:spcPct val="85000"/>
              </a:lnSpc>
              <a:buFont typeface="Arial" pitchFamily="34" charset="0"/>
              <a:buChar char="–"/>
              <a:defRPr/>
            </a:pPr>
            <a:endParaRPr lang="en-US" sz="2400" dirty="0" smtClean="0">
              <a:solidFill>
                <a:srgbClr val="3333CC"/>
              </a:solidFill>
            </a:endParaRPr>
          </a:p>
          <a:p>
            <a:pPr lvl="1">
              <a:lnSpc>
                <a:spcPct val="85000"/>
              </a:lnSpc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rgbClr val="3333CC"/>
                </a:solidFill>
              </a:rPr>
              <a:t>Admissible? No</a:t>
            </a:r>
          </a:p>
          <a:p>
            <a:pPr lvl="1">
              <a:lnSpc>
                <a:spcPct val="85000"/>
              </a:lnSpc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rgbClr val="3333CC"/>
                </a:solidFill>
              </a:rPr>
              <a:t>Can you make this admissible?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D.  Weld, D. Fox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32695-E799-4521-9A32-F8E53A265325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190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0"/>
          <p:cNvGrpSpPr>
            <a:grpSpLocks/>
          </p:cNvGrpSpPr>
          <p:nvPr/>
        </p:nvGrpSpPr>
        <p:grpSpPr bwMode="auto">
          <a:xfrm>
            <a:off x="270640" y="746125"/>
            <a:ext cx="5635625" cy="5467350"/>
            <a:chOff x="104" y="470"/>
            <a:chExt cx="3998" cy="3444"/>
          </a:xfrm>
        </p:grpSpPr>
        <p:sp>
          <p:nvSpPr>
            <p:cNvPr id="41013" name="AutoShape 2"/>
            <p:cNvSpPr>
              <a:spLocks noChangeArrowheads="1"/>
            </p:cNvSpPr>
            <p:nvPr/>
          </p:nvSpPr>
          <p:spPr bwMode="auto">
            <a:xfrm>
              <a:off x="112" y="470"/>
              <a:ext cx="3990" cy="834"/>
            </a:xfrm>
            <a:prstGeom prst="homePlate">
              <a:avLst>
                <a:gd name="adj" fmla="val 59359"/>
              </a:avLst>
            </a:prstGeom>
            <a:solidFill>
              <a:srgbClr val="E6FFFF"/>
            </a:solidFill>
            <a:ln w="12700">
              <a:solidFill>
                <a:srgbClr val="00A6A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 dirty="0" err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unstack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(</a:t>
              </a:r>
              <a:r>
                <a:rPr lang="en-US" sz="2000" i="1" dirty="0" err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x,y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</a:t>
              </a:r>
            </a:p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	  </a:t>
              </a:r>
              <a:r>
                <a:rPr lang="en-US" sz="2000" dirty="0" err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Precond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:  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on(</a:t>
              </a:r>
              <a:r>
                <a:rPr lang="en-US" sz="2000" i="1" dirty="0" err="1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x,y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), clear(</a:t>
              </a:r>
              <a:r>
                <a:rPr lang="en-US" sz="2000" i="1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), </a:t>
              </a:r>
              <a:r>
                <a:rPr lang="en-US" sz="2000" dirty="0" err="1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handempty</a:t>
              </a:r>
              <a:endParaRPr lang="en-US" sz="2000" dirty="0">
                <a:solidFill>
                  <a:srgbClr val="A7A7A7"/>
                </a:solidFill>
                <a:latin typeface="+mn-lt"/>
                <a:cs typeface="Times New Roman" pitchFamily="18" charset="0"/>
              </a:endParaRPr>
            </a:p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	  Effects:   </a:t>
              </a:r>
              <a:r>
                <a:rPr lang="en-US" sz="2000" dirty="0">
                  <a:latin typeface="+mn-lt"/>
                  <a:cs typeface="Times New Roman" pitchFamily="18" charset="0"/>
                  <a:sym typeface="Symbol" pitchFamily="-112" charset="2"/>
                </a:rPr>
                <a:t>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on(</a:t>
              </a:r>
              <a:r>
                <a:rPr lang="en-US" sz="2000" i="1" dirty="0" err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x,y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 </a:t>
              </a:r>
              <a:r>
                <a:rPr lang="en-US" sz="2000" dirty="0">
                  <a:latin typeface="+mn-lt"/>
                  <a:cs typeface="Times New Roman" pitchFamily="18" charset="0"/>
                  <a:sym typeface="Symbol" pitchFamily="-112" charset="2"/>
                </a:rPr>
                <a:t>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clear(</a:t>
              </a:r>
              <a:r>
                <a:rPr lang="en-US" sz="2000" i="1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 </a:t>
              </a:r>
              <a:r>
                <a:rPr lang="en-US" sz="2000" dirty="0">
                  <a:latin typeface="+mn-lt"/>
                  <a:cs typeface="Times New Roman" pitchFamily="18" charset="0"/>
                  <a:sym typeface="Symbol" pitchFamily="-112" charset="2"/>
                </a:rPr>
                <a:t></a:t>
              </a:r>
              <a:r>
                <a:rPr lang="en-US" sz="2000" dirty="0" err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handempty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,</a:t>
              </a:r>
              <a:b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</a:b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                    holding(</a:t>
              </a:r>
              <a:r>
                <a:rPr lang="en-US" sz="2000" i="1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 clear(</a:t>
              </a:r>
              <a:r>
                <a:rPr lang="en-US" sz="2000" i="1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</a:t>
              </a:r>
            </a:p>
          </p:txBody>
        </p:sp>
        <p:sp>
          <p:nvSpPr>
            <p:cNvPr id="41014" name="AutoShape 3"/>
            <p:cNvSpPr>
              <a:spLocks noChangeArrowheads="1"/>
            </p:cNvSpPr>
            <p:nvPr/>
          </p:nvSpPr>
          <p:spPr bwMode="auto">
            <a:xfrm>
              <a:off x="112" y="1342"/>
              <a:ext cx="3990" cy="834"/>
            </a:xfrm>
            <a:prstGeom prst="homePlate">
              <a:avLst>
                <a:gd name="adj" fmla="val 58451"/>
              </a:avLst>
            </a:prstGeom>
            <a:solidFill>
              <a:srgbClr val="E6FFFF"/>
            </a:solidFill>
            <a:ln w="12700">
              <a:solidFill>
                <a:srgbClr val="00A6A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stack(</a:t>
              </a:r>
              <a:r>
                <a:rPr lang="en-US" sz="2000" i="1" dirty="0" err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x,y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</a:t>
              </a:r>
            </a:p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	  </a:t>
              </a:r>
              <a:r>
                <a:rPr lang="en-US" sz="2000" dirty="0" err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Precond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:   holding(</a:t>
              </a:r>
              <a:r>
                <a:rPr lang="en-US" sz="2000" i="1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), clear(</a:t>
              </a:r>
              <a:r>
                <a:rPr lang="en-US" sz="2000" i="1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)</a:t>
              </a:r>
            </a:p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	  Effects:    </a:t>
              </a:r>
              <a:r>
                <a:rPr lang="en-US" sz="2000" dirty="0">
                  <a:latin typeface="+mn-lt"/>
                  <a:cs typeface="Times New Roman" pitchFamily="18" charset="0"/>
                  <a:sym typeface="Symbol" pitchFamily="-112" charset="2"/>
                </a:rPr>
                <a:t>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holding(</a:t>
              </a:r>
              <a:r>
                <a:rPr lang="en-US" sz="2000" i="1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 </a:t>
              </a:r>
              <a:r>
                <a:rPr lang="en-US" sz="2000" dirty="0">
                  <a:latin typeface="+mn-lt"/>
                  <a:cs typeface="Times New Roman" pitchFamily="18" charset="0"/>
                  <a:sym typeface="Symbol" pitchFamily="-112" charset="2"/>
                </a:rPr>
                <a:t>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clear(</a:t>
              </a:r>
              <a:r>
                <a:rPr lang="en-US" sz="2000" i="1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</a:t>
              </a:r>
              <a:b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</a:b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                     on(</a:t>
              </a:r>
              <a:r>
                <a:rPr lang="en-US" sz="2000" i="1" dirty="0" err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x,y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 clear(</a:t>
              </a:r>
              <a:r>
                <a:rPr lang="en-US" sz="2000" i="1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 </a:t>
              </a:r>
              <a:r>
                <a:rPr lang="en-US" sz="2000" dirty="0" err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handempty</a:t>
              </a:r>
              <a:endParaRPr lang="en-US" sz="2000" dirty="0">
                <a:solidFill>
                  <a:srgbClr val="081D58"/>
                </a:solidFill>
                <a:latin typeface="+mn-lt"/>
                <a:cs typeface="Times New Roman" pitchFamily="18" charset="0"/>
              </a:endParaRPr>
            </a:p>
          </p:txBody>
        </p:sp>
        <p:sp>
          <p:nvSpPr>
            <p:cNvPr id="41015" name="AutoShape 4"/>
            <p:cNvSpPr>
              <a:spLocks noChangeArrowheads="1"/>
            </p:cNvSpPr>
            <p:nvPr/>
          </p:nvSpPr>
          <p:spPr bwMode="auto">
            <a:xfrm>
              <a:off x="104" y="2216"/>
              <a:ext cx="3990" cy="834"/>
            </a:xfrm>
            <a:prstGeom prst="homePlate">
              <a:avLst>
                <a:gd name="adj" fmla="val 58451"/>
              </a:avLst>
            </a:prstGeom>
            <a:solidFill>
              <a:srgbClr val="E6FFFF"/>
            </a:solidFill>
            <a:ln w="12700">
              <a:solidFill>
                <a:srgbClr val="00A6A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pickup(</a:t>
              </a:r>
              <a:r>
                <a:rPr lang="en-US" sz="2000" i="1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</a:t>
              </a:r>
            </a:p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	  </a:t>
              </a:r>
              <a:r>
                <a:rPr lang="en-US" sz="2000" dirty="0" err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Precond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:  </a:t>
              </a:r>
              <a:r>
                <a:rPr lang="en-US" sz="2000" dirty="0" err="1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ontable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(</a:t>
              </a:r>
              <a:r>
                <a:rPr lang="en-US" sz="2000" i="1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), clear(</a:t>
              </a:r>
              <a:r>
                <a:rPr lang="en-US" sz="2000" i="1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), </a:t>
              </a:r>
              <a:r>
                <a:rPr lang="en-US" sz="2000" dirty="0" err="1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handempty</a:t>
              </a:r>
              <a:endParaRPr lang="en-US" sz="2000" dirty="0">
                <a:solidFill>
                  <a:srgbClr val="A7A7A7"/>
                </a:solidFill>
                <a:latin typeface="+mn-lt"/>
                <a:cs typeface="Times New Roman" pitchFamily="18" charset="0"/>
              </a:endParaRPr>
            </a:p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	  Effects:   </a:t>
              </a:r>
              <a:r>
                <a:rPr lang="en-US" sz="2000" dirty="0">
                  <a:latin typeface="+mn-lt"/>
                  <a:cs typeface="Times New Roman" pitchFamily="18" charset="0"/>
                  <a:sym typeface="Symbol" pitchFamily="-112" charset="2"/>
                </a:rPr>
                <a:t></a:t>
              </a:r>
              <a:r>
                <a:rPr lang="en-US" sz="2000" dirty="0" err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ontable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(</a:t>
              </a:r>
              <a:r>
                <a:rPr lang="en-US" sz="2000" i="1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 </a:t>
              </a:r>
              <a:r>
                <a:rPr lang="en-US" sz="2000" dirty="0">
                  <a:latin typeface="+mn-lt"/>
                  <a:cs typeface="Times New Roman" pitchFamily="18" charset="0"/>
                  <a:sym typeface="Symbol" pitchFamily="-112" charset="2"/>
                </a:rPr>
                <a:t>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clear(</a:t>
              </a:r>
              <a:r>
                <a:rPr lang="en-US" sz="2000" i="1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</a:t>
              </a:r>
              <a:b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</a:b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                    </a:t>
              </a:r>
              <a:r>
                <a:rPr lang="en-US" sz="2000" dirty="0">
                  <a:latin typeface="+mn-lt"/>
                  <a:cs typeface="Times New Roman" pitchFamily="18" charset="0"/>
                  <a:sym typeface="Symbol" pitchFamily="-112" charset="2"/>
                </a:rPr>
                <a:t></a:t>
              </a:r>
              <a:r>
                <a:rPr lang="en-US" sz="2000" dirty="0" err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handempty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, holding(</a:t>
              </a:r>
              <a:r>
                <a:rPr lang="en-US" sz="2000" i="1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</a:t>
              </a:r>
            </a:p>
          </p:txBody>
        </p:sp>
        <p:sp>
          <p:nvSpPr>
            <p:cNvPr id="41016" name="AutoShape 5"/>
            <p:cNvSpPr>
              <a:spLocks noChangeArrowheads="1"/>
            </p:cNvSpPr>
            <p:nvPr/>
          </p:nvSpPr>
          <p:spPr bwMode="auto">
            <a:xfrm>
              <a:off x="112" y="3080"/>
              <a:ext cx="3990" cy="834"/>
            </a:xfrm>
            <a:prstGeom prst="homePlate">
              <a:avLst>
                <a:gd name="adj" fmla="val 58451"/>
              </a:avLst>
            </a:prstGeom>
            <a:solidFill>
              <a:srgbClr val="E6FFFF"/>
            </a:solidFill>
            <a:ln w="12700">
              <a:solidFill>
                <a:srgbClr val="00A6A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putdown(</a:t>
              </a:r>
              <a:r>
                <a:rPr lang="en-US" sz="2000" i="1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</a:t>
              </a:r>
            </a:p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	  </a:t>
              </a:r>
              <a:r>
                <a:rPr lang="en-US" sz="2000" dirty="0" err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Precond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:   holding(</a:t>
              </a:r>
              <a:r>
                <a:rPr lang="en-US" sz="2000" i="1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)</a:t>
              </a:r>
            </a:p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	  Effects:    </a:t>
              </a:r>
              <a:r>
                <a:rPr lang="en-US" sz="2000" dirty="0">
                  <a:latin typeface="+mn-lt"/>
                  <a:cs typeface="Times New Roman" pitchFamily="18" charset="0"/>
                  <a:sym typeface="Symbol" pitchFamily="-112" charset="2"/>
                </a:rPr>
                <a:t>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holding(</a:t>
              </a:r>
              <a:r>
                <a:rPr lang="en-US" sz="2000" i="1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 </a:t>
              </a:r>
              <a:r>
                <a:rPr lang="en-US" sz="2000" dirty="0" err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ontable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(</a:t>
              </a:r>
              <a:r>
                <a:rPr lang="en-US" sz="2000" i="1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</a:t>
              </a:r>
              <a:b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</a:b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                     clear(</a:t>
              </a:r>
              <a:r>
                <a:rPr lang="en-US" sz="2000" i="1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 </a:t>
              </a:r>
              <a:r>
                <a:rPr lang="en-US" sz="2000" dirty="0" err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handempty</a:t>
              </a:r>
              <a:endParaRPr lang="en-US" sz="2000" dirty="0">
                <a:solidFill>
                  <a:srgbClr val="081D58"/>
                </a:solidFill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40963" name="Rectangle 59"/>
          <p:cNvSpPr>
            <a:spLocks noGrp="1" noChangeArrowheads="1"/>
          </p:cNvSpPr>
          <p:nvPr>
            <p:ph type="title"/>
          </p:nvPr>
        </p:nvSpPr>
        <p:spPr>
          <a:xfrm>
            <a:off x="152400" y="101600"/>
            <a:ext cx="6197600" cy="609600"/>
          </a:xfrm>
          <a:noFill/>
        </p:spPr>
        <p:txBody>
          <a:bodyPr/>
          <a:lstStyle/>
          <a:p>
            <a:pPr eaLnBrk="1" hangingPunct="1"/>
            <a:r>
              <a:rPr lang="en-US" dirty="0" smtClean="0">
                <a:latin typeface="+mn-lt"/>
                <a:cs typeface="Times New Roman" pitchFamily="18" charset="0"/>
              </a:rPr>
              <a:t>Heuristic Generation II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3134" y="6581001"/>
            <a:ext cx="4487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>
                <a:latin typeface="+mn-lt"/>
                <a:cs typeface="Times New Roman" pitchFamily="18" charset="0"/>
              </a:rPr>
              <a:t>Dana </a:t>
            </a:r>
            <a:r>
              <a:rPr lang="en-US" sz="1200" b="0" dirty="0" err="1" smtClean="0">
                <a:latin typeface="+mn-lt"/>
                <a:cs typeface="Times New Roman" pitchFamily="18" charset="0"/>
              </a:rPr>
              <a:t>Nau</a:t>
            </a:r>
            <a:r>
              <a:rPr lang="en-US" sz="1200" b="0" dirty="0" smtClean="0">
                <a:latin typeface="+mn-lt"/>
                <a:cs typeface="Times New Roman" pitchFamily="18" charset="0"/>
              </a:rPr>
              <a:t>: This </a:t>
            </a:r>
            <a:r>
              <a:rPr lang="en-US" sz="1200" b="0" dirty="0">
                <a:latin typeface="+mn-lt"/>
                <a:cs typeface="Times New Roman" pitchFamily="18" charset="0"/>
              </a:rPr>
              <a:t>work is licensed under a </a:t>
            </a:r>
            <a:r>
              <a:rPr lang="en-US" sz="1200" b="0" dirty="0">
                <a:latin typeface="+mn-lt"/>
                <a:cs typeface="Times New Roman" pitchFamily="18" charset="0"/>
                <a:hlinkClick r:id="rId3"/>
              </a:rPr>
              <a:t>Creative Commons License</a:t>
            </a:r>
            <a:r>
              <a:rPr lang="en-US" sz="1200" b="0" dirty="0">
                <a:latin typeface="+mn-lt"/>
                <a:cs typeface="Times New Roman" pitchFamily="18" charset="0"/>
              </a:rPr>
              <a:t>.</a:t>
            </a:r>
            <a:endParaRPr lang="en-US" sz="1200" dirty="0">
              <a:latin typeface="+mn-lt"/>
              <a:cs typeface="Times New Roman" pitchFamily="18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1750940" y="1278320"/>
            <a:ext cx="307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750940" y="2660900"/>
            <a:ext cx="203546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750940" y="4043480"/>
            <a:ext cx="307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750940" y="5426060"/>
            <a:ext cx="103693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956385" y="2363738"/>
            <a:ext cx="31876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Delete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preconditions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Solve relaxed planning problem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Admissable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?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0"/>
          <p:cNvGrpSpPr>
            <a:grpSpLocks/>
          </p:cNvGrpSpPr>
          <p:nvPr/>
        </p:nvGrpSpPr>
        <p:grpSpPr bwMode="auto">
          <a:xfrm>
            <a:off x="270640" y="746125"/>
            <a:ext cx="5635625" cy="5467350"/>
            <a:chOff x="104" y="470"/>
            <a:chExt cx="3998" cy="3444"/>
          </a:xfrm>
        </p:grpSpPr>
        <p:sp>
          <p:nvSpPr>
            <p:cNvPr id="41013" name="AutoShape 2"/>
            <p:cNvSpPr>
              <a:spLocks noChangeArrowheads="1"/>
            </p:cNvSpPr>
            <p:nvPr/>
          </p:nvSpPr>
          <p:spPr bwMode="auto">
            <a:xfrm>
              <a:off x="112" y="470"/>
              <a:ext cx="3990" cy="834"/>
            </a:xfrm>
            <a:prstGeom prst="homePlate">
              <a:avLst>
                <a:gd name="adj" fmla="val 59359"/>
              </a:avLst>
            </a:prstGeom>
            <a:solidFill>
              <a:srgbClr val="E6FFFF"/>
            </a:solidFill>
            <a:ln w="12700">
              <a:solidFill>
                <a:srgbClr val="00A6A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 dirty="0" err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unstack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(</a:t>
              </a:r>
              <a:r>
                <a:rPr lang="en-US" sz="2000" i="1" dirty="0" err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x,y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</a:t>
              </a:r>
            </a:p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	  </a:t>
              </a:r>
              <a:r>
                <a:rPr lang="en-US" sz="2000" dirty="0" err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Precond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:  on(</a:t>
              </a:r>
              <a:r>
                <a:rPr lang="en-US" sz="2000" i="1" dirty="0" err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x,y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 clear(</a:t>
              </a:r>
              <a:r>
                <a:rPr lang="en-US" sz="2000" i="1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 </a:t>
              </a:r>
              <a:r>
                <a:rPr lang="en-US" sz="2000" dirty="0" err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handempty</a:t>
              </a:r>
              <a:endParaRPr lang="en-US" sz="2000" dirty="0">
                <a:solidFill>
                  <a:srgbClr val="081D58"/>
                </a:solidFill>
                <a:latin typeface="+mn-lt"/>
                <a:cs typeface="Times New Roman" pitchFamily="18" charset="0"/>
              </a:endParaRPr>
            </a:p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	  Effects:   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  <a:sym typeface="Symbol" pitchFamily="-112" charset="2"/>
                </a:rPr>
                <a:t>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on(</a:t>
              </a:r>
              <a:r>
                <a:rPr lang="en-US" sz="2000" i="1" dirty="0" err="1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x,y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), 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  <a:sym typeface="Symbol" pitchFamily="-112" charset="2"/>
                </a:rPr>
                <a:t>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clear(</a:t>
              </a:r>
              <a:r>
                <a:rPr lang="en-US" sz="2000" i="1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), 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  <a:sym typeface="Symbol" pitchFamily="-112" charset="2"/>
                </a:rPr>
                <a:t></a:t>
              </a:r>
              <a:r>
                <a:rPr lang="en-US" sz="2000" dirty="0" err="1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handempty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,</a:t>
              </a:r>
              <a:b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</a:b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                    holding(</a:t>
              </a:r>
              <a:r>
                <a:rPr lang="en-US" sz="2000" i="1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 clear(</a:t>
              </a:r>
              <a:r>
                <a:rPr lang="en-US" sz="2000" i="1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</a:t>
              </a:r>
            </a:p>
          </p:txBody>
        </p:sp>
        <p:sp>
          <p:nvSpPr>
            <p:cNvPr id="41014" name="AutoShape 3"/>
            <p:cNvSpPr>
              <a:spLocks noChangeArrowheads="1"/>
            </p:cNvSpPr>
            <p:nvPr/>
          </p:nvSpPr>
          <p:spPr bwMode="auto">
            <a:xfrm>
              <a:off x="112" y="1342"/>
              <a:ext cx="3990" cy="834"/>
            </a:xfrm>
            <a:prstGeom prst="homePlate">
              <a:avLst>
                <a:gd name="adj" fmla="val 58451"/>
              </a:avLst>
            </a:prstGeom>
            <a:solidFill>
              <a:srgbClr val="E6FFFF"/>
            </a:solidFill>
            <a:ln w="12700">
              <a:solidFill>
                <a:srgbClr val="00A6A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stack(</a:t>
              </a:r>
              <a:r>
                <a:rPr lang="en-US" sz="2000" i="1" dirty="0" err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x,y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</a:t>
              </a:r>
            </a:p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	  </a:t>
              </a:r>
              <a:r>
                <a:rPr lang="en-US" sz="2000" dirty="0" err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Precond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:   holding(</a:t>
              </a:r>
              <a:r>
                <a:rPr lang="en-US" sz="2000" i="1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 clear(</a:t>
              </a:r>
              <a:r>
                <a:rPr lang="en-US" sz="2000" i="1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</a:t>
              </a:r>
            </a:p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	  Effects:    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  <a:sym typeface="Symbol" pitchFamily="-112" charset="2"/>
                </a:rPr>
                <a:t>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holding(</a:t>
              </a:r>
              <a:r>
                <a:rPr lang="en-US" sz="2000" i="1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), 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  <a:sym typeface="Symbol" pitchFamily="-112" charset="2"/>
                </a:rPr>
                <a:t>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clear(</a:t>
              </a:r>
              <a:r>
                <a:rPr lang="en-US" sz="2000" i="1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),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/>
              </a:r>
              <a:b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</a:b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                     on(</a:t>
              </a:r>
              <a:r>
                <a:rPr lang="en-US" sz="2000" i="1" dirty="0" err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x,y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 clear(</a:t>
              </a:r>
              <a:r>
                <a:rPr lang="en-US" sz="2000" i="1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 </a:t>
              </a:r>
              <a:r>
                <a:rPr lang="en-US" sz="2000" dirty="0" err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handempty</a:t>
              </a:r>
              <a:endParaRPr lang="en-US" sz="2000" dirty="0">
                <a:solidFill>
                  <a:srgbClr val="081D58"/>
                </a:solidFill>
                <a:latin typeface="+mn-lt"/>
                <a:cs typeface="Times New Roman" pitchFamily="18" charset="0"/>
              </a:endParaRPr>
            </a:p>
          </p:txBody>
        </p:sp>
        <p:sp>
          <p:nvSpPr>
            <p:cNvPr id="41015" name="AutoShape 4"/>
            <p:cNvSpPr>
              <a:spLocks noChangeArrowheads="1"/>
            </p:cNvSpPr>
            <p:nvPr/>
          </p:nvSpPr>
          <p:spPr bwMode="auto">
            <a:xfrm>
              <a:off x="104" y="2216"/>
              <a:ext cx="3990" cy="834"/>
            </a:xfrm>
            <a:prstGeom prst="homePlate">
              <a:avLst>
                <a:gd name="adj" fmla="val 58451"/>
              </a:avLst>
            </a:prstGeom>
            <a:solidFill>
              <a:srgbClr val="E6FFFF"/>
            </a:solidFill>
            <a:ln w="12700">
              <a:solidFill>
                <a:srgbClr val="00A6A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pickup(</a:t>
              </a:r>
              <a:r>
                <a:rPr lang="en-US" sz="2000" i="1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</a:t>
              </a:r>
            </a:p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	  </a:t>
              </a:r>
              <a:r>
                <a:rPr lang="en-US" sz="2000" dirty="0" err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Precond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:  </a:t>
              </a:r>
              <a:r>
                <a:rPr lang="en-US" sz="2000" dirty="0" err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ontable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(</a:t>
              </a:r>
              <a:r>
                <a:rPr lang="en-US" sz="2000" i="1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 clear(</a:t>
              </a:r>
              <a:r>
                <a:rPr lang="en-US" sz="2000" i="1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 </a:t>
              </a:r>
              <a:r>
                <a:rPr lang="en-US" sz="2000" dirty="0" err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handempty</a:t>
              </a:r>
              <a:endParaRPr lang="en-US" sz="2000" dirty="0">
                <a:solidFill>
                  <a:srgbClr val="081D58"/>
                </a:solidFill>
                <a:latin typeface="+mn-lt"/>
                <a:cs typeface="Times New Roman" pitchFamily="18" charset="0"/>
              </a:endParaRPr>
            </a:p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	  Effects: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   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  <a:sym typeface="Symbol" pitchFamily="-112" charset="2"/>
                </a:rPr>
                <a:t></a:t>
              </a:r>
              <a:r>
                <a:rPr lang="en-US" sz="2000" dirty="0" err="1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ontable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(</a:t>
              </a:r>
              <a:r>
                <a:rPr lang="en-US" sz="2000" i="1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), 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  <a:sym typeface="Symbol" pitchFamily="-112" charset="2"/>
                </a:rPr>
                <a:t>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clear(</a:t>
              </a:r>
              <a:r>
                <a:rPr lang="en-US" sz="2000" i="1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),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/>
              </a:r>
              <a:b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</a:b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                    </a:t>
              </a:r>
              <a:r>
                <a:rPr lang="en-US" sz="2000" dirty="0">
                  <a:latin typeface="+mn-lt"/>
                  <a:cs typeface="Times New Roman" pitchFamily="18" charset="0"/>
                  <a:sym typeface="Symbol" pitchFamily="-112" charset="2"/>
                </a:rPr>
                <a:t></a:t>
              </a:r>
              <a:r>
                <a:rPr lang="en-US" sz="2000" dirty="0" err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handempty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, </a:t>
              </a:r>
              <a:r>
                <a:rPr lang="en-US" sz="2000" dirty="0" smtClean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 holding(</a:t>
              </a:r>
              <a:r>
                <a:rPr lang="en-US" sz="2000" i="1" dirty="0" smtClean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</a:t>
              </a:r>
            </a:p>
          </p:txBody>
        </p:sp>
        <p:sp>
          <p:nvSpPr>
            <p:cNvPr id="41016" name="AutoShape 5"/>
            <p:cNvSpPr>
              <a:spLocks noChangeArrowheads="1"/>
            </p:cNvSpPr>
            <p:nvPr/>
          </p:nvSpPr>
          <p:spPr bwMode="auto">
            <a:xfrm>
              <a:off x="112" y="3080"/>
              <a:ext cx="3990" cy="834"/>
            </a:xfrm>
            <a:prstGeom prst="homePlate">
              <a:avLst>
                <a:gd name="adj" fmla="val 58451"/>
              </a:avLst>
            </a:prstGeom>
            <a:solidFill>
              <a:srgbClr val="E6FFFF"/>
            </a:solidFill>
            <a:ln w="12700">
              <a:solidFill>
                <a:srgbClr val="00A6A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putdown(</a:t>
              </a:r>
              <a:r>
                <a:rPr lang="en-US" sz="2000" i="1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</a:t>
              </a:r>
            </a:p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	  </a:t>
              </a:r>
              <a:r>
                <a:rPr lang="en-US" sz="2000" dirty="0" err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Precond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:   holding(</a:t>
              </a:r>
              <a:r>
                <a:rPr lang="en-US" sz="2000" i="1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</a:t>
              </a:r>
            </a:p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	  Effects:    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  <a:sym typeface="Symbol" pitchFamily="-112" charset="2"/>
                </a:rPr>
                <a:t>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holding(</a:t>
              </a:r>
              <a:r>
                <a:rPr lang="en-US" sz="2000" i="1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A7A7A7"/>
                  </a:solidFill>
                  <a:latin typeface="+mn-lt"/>
                  <a:cs typeface="Times New Roman" pitchFamily="18" charset="0"/>
                </a:rPr>
                <a:t>), </a:t>
              </a:r>
              <a:r>
                <a:rPr lang="en-US" sz="2000" dirty="0" err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ontable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(</a:t>
              </a:r>
              <a:r>
                <a:rPr lang="en-US" sz="2000" i="1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</a:t>
              </a:r>
              <a:b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</a:b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                     clear(</a:t>
              </a:r>
              <a:r>
                <a:rPr lang="en-US" sz="2000" i="1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 </a:t>
              </a:r>
              <a:r>
                <a:rPr lang="en-US" sz="2000" dirty="0" err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handempty</a:t>
              </a:r>
              <a:endParaRPr lang="en-US" sz="2000" dirty="0">
                <a:solidFill>
                  <a:srgbClr val="081D58"/>
                </a:solidFill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40963" name="Rectangle 59"/>
          <p:cNvSpPr>
            <a:spLocks noGrp="1" noChangeArrowheads="1"/>
          </p:cNvSpPr>
          <p:nvPr>
            <p:ph type="title"/>
          </p:nvPr>
        </p:nvSpPr>
        <p:spPr>
          <a:xfrm>
            <a:off x="152400" y="101600"/>
            <a:ext cx="6197600" cy="609600"/>
          </a:xfrm>
          <a:noFill/>
        </p:spPr>
        <p:txBody>
          <a:bodyPr/>
          <a:lstStyle/>
          <a:p>
            <a:pPr eaLnBrk="1" hangingPunct="1"/>
            <a:r>
              <a:rPr lang="en-US" dirty="0" smtClean="0">
                <a:latin typeface="+mn-lt"/>
                <a:cs typeface="Times New Roman" pitchFamily="18" charset="0"/>
              </a:rPr>
              <a:t>Heuristic Generation III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3134" y="6581001"/>
            <a:ext cx="4487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>
                <a:latin typeface="+mn-lt"/>
                <a:cs typeface="Times New Roman" pitchFamily="18" charset="0"/>
              </a:rPr>
              <a:t>Dana </a:t>
            </a:r>
            <a:r>
              <a:rPr lang="en-US" sz="1200" b="0" dirty="0" err="1" smtClean="0">
                <a:latin typeface="+mn-lt"/>
                <a:cs typeface="Times New Roman" pitchFamily="18" charset="0"/>
              </a:rPr>
              <a:t>Nau</a:t>
            </a:r>
            <a:r>
              <a:rPr lang="en-US" sz="1200" b="0" dirty="0" smtClean="0">
                <a:latin typeface="+mn-lt"/>
                <a:cs typeface="Times New Roman" pitchFamily="18" charset="0"/>
              </a:rPr>
              <a:t>: This </a:t>
            </a:r>
            <a:r>
              <a:rPr lang="en-US" sz="1200" b="0" dirty="0">
                <a:latin typeface="+mn-lt"/>
                <a:cs typeface="Times New Roman" pitchFamily="18" charset="0"/>
              </a:rPr>
              <a:t>work is licensed under a </a:t>
            </a:r>
            <a:r>
              <a:rPr lang="en-US" sz="1200" b="0" dirty="0">
                <a:latin typeface="+mn-lt"/>
                <a:cs typeface="Times New Roman" pitchFamily="18" charset="0"/>
                <a:hlinkClick r:id="rId3"/>
              </a:rPr>
              <a:t>Creative Commons License</a:t>
            </a:r>
            <a:r>
              <a:rPr lang="en-US" sz="1200" b="0" dirty="0">
                <a:latin typeface="+mn-lt"/>
                <a:cs typeface="Times New Roman" pitchFamily="18" charset="0"/>
              </a:rPr>
              <a:t>.</a:t>
            </a:r>
            <a:endParaRPr lang="en-US" sz="1200" dirty="0">
              <a:latin typeface="+mn-lt"/>
              <a:cs typeface="Times New Roman" pitchFamily="18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1653220" y="1585560"/>
            <a:ext cx="357166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770142" y="2929735"/>
            <a:ext cx="222578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653220" y="4350720"/>
            <a:ext cx="234270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770142" y="5733300"/>
            <a:ext cx="103693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956385" y="2363738"/>
            <a:ext cx="31876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Delete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negative effects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Solve relaxed planning problem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Admissable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?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653220" y="4672062"/>
            <a:ext cx="130577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Planning Graph: Basic idea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77938"/>
            <a:ext cx="8229600" cy="4525962"/>
          </a:xfrm>
        </p:spPr>
        <p:txBody>
          <a:bodyPr/>
          <a:lstStyle/>
          <a:p>
            <a:r>
              <a:rPr lang="en-US" smtClean="0"/>
              <a:t>Construct a planning graph:  encodes constraints on possible plans</a:t>
            </a:r>
          </a:p>
          <a:p>
            <a:r>
              <a:rPr lang="en-US" smtClean="0"/>
              <a:t>Use this planning graph to compute an informative heuristic (Forward A*)</a:t>
            </a:r>
          </a:p>
          <a:p>
            <a:r>
              <a:rPr lang="en-US" smtClean="0"/>
              <a:t>Planning graph can be built for each problem in polynomial time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D.  Weld, D. Fox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C69AB-269F-4D58-99FB-BFDC31865B4E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947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0" y="0"/>
            <a:ext cx="9144000" cy="1143000"/>
          </a:xfrm>
          <a:noFill/>
        </p:spPr>
        <p:txBody>
          <a:bodyPr lIns="90488" tIns="44450" rIns="90488" bIns="44450"/>
          <a:lstStyle/>
          <a:p>
            <a:r>
              <a:rPr lang="en-US" smtClean="0"/>
              <a:t>The Planning Graph</a:t>
            </a:r>
          </a:p>
        </p:txBody>
      </p:sp>
      <p:sp>
        <p:nvSpPr>
          <p:cNvPr id="1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D.  Weld, D. Fox</a:t>
            </a:r>
          </a:p>
        </p:txBody>
      </p:sp>
      <p:sp>
        <p:nvSpPr>
          <p:cNvPr id="1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08AA2-10BB-40B7-913A-5B1D477FBC51}" type="slidenum">
              <a:rPr lang="en-US"/>
              <a:pPr>
                <a:defRPr/>
              </a:pPr>
              <a:t>16</a:t>
            </a:fld>
            <a:endParaRPr lang="en-US"/>
          </a:p>
        </p:txBody>
      </p:sp>
      <p:grpSp>
        <p:nvGrpSpPr>
          <p:cNvPr id="27653" name="Group 3"/>
          <p:cNvGrpSpPr>
            <a:grpSpLocks/>
          </p:cNvGrpSpPr>
          <p:nvPr/>
        </p:nvGrpSpPr>
        <p:grpSpPr bwMode="auto">
          <a:xfrm>
            <a:off x="1022350" y="3252788"/>
            <a:ext cx="7237413" cy="2778125"/>
            <a:chOff x="644" y="2034"/>
            <a:chExt cx="4559" cy="1750"/>
          </a:xfrm>
        </p:grpSpPr>
        <p:sp>
          <p:nvSpPr>
            <p:cNvPr id="27670" name="Line 4"/>
            <p:cNvSpPr>
              <a:spLocks noChangeShapeType="1"/>
            </p:cNvSpPr>
            <p:nvPr/>
          </p:nvSpPr>
          <p:spPr bwMode="auto">
            <a:xfrm>
              <a:off x="3343" y="2105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Line 5"/>
            <p:cNvSpPr>
              <a:spLocks noChangeShapeType="1"/>
            </p:cNvSpPr>
            <p:nvPr/>
          </p:nvSpPr>
          <p:spPr bwMode="auto">
            <a:xfrm>
              <a:off x="3358" y="3689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Line 6"/>
            <p:cNvSpPr>
              <a:spLocks noChangeShapeType="1"/>
            </p:cNvSpPr>
            <p:nvPr/>
          </p:nvSpPr>
          <p:spPr bwMode="auto">
            <a:xfrm>
              <a:off x="3354" y="3236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3" name="Line 7"/>
            <p:cNvSpPr>
              <a:spLocks noChangeShapeType="1"/>
            </p:cNvSpPr>
            <p:nvPr/>
          </p:nvSpPr>
          <p:spPr bwMode="auto">
            <a:xfrm>
              <a:off x="3356" y="2580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Line 8"/>
            <p:cNvSpPr>
              <a:spLocks noChangeShapeType="1"/>
            </p:cNvSpPr>
            <p:nvPr/>
          </p:nvSpPr>
          <p:spPr bwMode="auto">
            <a:xfrm>
              <a:off x="759" y="2364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5" name="Line 9"/>
            <p:cNvSpPr>
              <a:spLocks noChangeShapeType="1"/>
            </p:cNvSpPr>
            <p:nvPr/>
          </p:nvSpPr>
          <p:spPr bwMode="auto">
            <a:xfrm>
              <a:off x="774" y="2810"/>
              <a:ext cx="1168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Line 10"/>
            <p:cNvSpPr>
              <a:spLocks noChangeShapeType="1"/>
            </p:cNvSpPr>
            <p:nvPr/>
          </p:nvSpPr>
          <p:spPr bwMode="auto">
            <a:xfrm>
              <a:off x="765" y="3033"/>
              <a:ext cx="1168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7" name="Line 11"/>
            <p:cNvSpPr>
              <a:spLocks noChangeShapeType="1"/>
            </p:cNvSpPr>
            <p:nvPr/>
          </p:nvSpPr>
          <p:spPr bwMode="auto">
            <a:xfrm>
              <a:off x="759" y="3479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Oval 12"/>
            <p:cNvSpPr>
              <a:spLocks noChangeArrowheads="1"/>
            </p:cNvSpPr>
            <p:nvPr/>
          </p:nvSpPr>
          <p:spPr bwMode="auto">
            <a:xfrm>
              <a:off x="644" y="2303"/>
              <a:ext cx="107" cy="11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9" name="Oval 13"/>
            <p:cNvSpPr>
              <a:spLocks noChangeArrowheads="1"/>
            </p:cNvSpPr>
            <p:nvPr/>
          </p:nvSpPr>
          <p:spPr bwMode="auto">
            <a:xfrm>
              <a:off x="644" y="2747"/>
              <a:ext cx="107" cy="11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0" name="Oval 14"/>
            <p:cNvSpPr>
              <a:spLocks noChangeArrowheads="1"/>
            </p:cNvSpPr>
            <p:nvPr/>
          </p:nvSpPr>
          <p:spPr bwMode="auto">
            <a:xfrm>
              <a:off x="644" y="2968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1" name="Oval 15"/>
            <p:cNvSpPr>
              <a:spLocks noChangeArrowheads="1"/>
            </p:cNvSpPr>
            <p:nvPr/>
          </p:nvSpPr>
          <p:spPr bwMode="auto">
            <a:xfrm>
              <a:off x="644" y="3411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2" name="Rectangle 16"/>
            <p:cNvSpPr>
              <a:spLocks noChangeArrowheads="1"/>
            </p:cNvSpPr>
            <p:nvPr/>
          </p:nvSpPr>
          <p:spPr bwMode="auto">
            <a:xfrm>
              <a:off x="1283" y="2490"/>
              <a:ext cx="177" cy="170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3" name="Oval 17"/>
            <p:cNvSpPr>
              <a:spLocks noChangeArrowheads="1"/>
            </p:cNvSpPr>
            <p:nvPr/>
          </p:nvSpPr>
          <p:spPr bwMode="auto">
            <a:xfrm>
              <a:off x="1932" y="2303"/>
              <a:ext cx="107" cy="11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4" name="Oval 18"/>
            <p:cNvSpPr>
              <a:spLocks noChangeArrowheads="1"/>
            </p:cNvSpPr>
            <p:nvPr/>
          </p:nvSpPr>
          <p:spPr bwMode="auto">
            <a:xfrm>
              <a:off x="1932" y="2526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5" name="Oval 19"/>
            <p:cNvSpPr>
              <a:spLocks noChangeArrowheads="1"/>
            </p:cNvSpPr>
            <p:nvPr/>
          </p:nvSpPr>
          <p:spPr bwMode="auto">
            <a:xfrm>
              <a:off x="1932" y="2747"/>
              <a:ext cx="107" cy="11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6" name="Oval 20"/>
            <p:cNvSpPr>
              <a:spLocks noChangeArrowheads="1"/>
            </p:cNvSpPr>
            <p:nvPr/>
          </p:nvSpPr>
          <p:spPr bwMode="auto">
            <a:xfrm>
              <a:off x="1932" y="2968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7" name="Oval 21"/>
            <p:cNvSpPr>
              <a:spLocks noChangeArrowheads="1"/>
            </p:cNvSpPr>
            <p:nvPr/>
          </p:nvSpPr>
          <p:spPr bwMode="auto">
            <a:xfrm>
              <a:off x="1932" y="3188"/>
              <a:ext cx="107" cy="117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8" name="Oval 22"/>
            <p:cNvSpPr>
              <a:spLocks noChangeArrowheads="1"/>
            </p:cNvSpPr>
            <p:nvPr/>
          </p:nvSpPr>
          <p:spPr bwMode="auto">
            <a:xfrm>
              <a:off x="1932" y="3411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9" name="Rectangle 23"/>
            <p:cNvSpPr>
              <a:spLocks noChangeArrowheads="1"/>
            </p:cNvSpPr>
            <p:nvPr/>
          </p:nvSpPr>
          <p:spPr bwMode="auto">
            <a:xfrm>
              <a:off x="1283" y="3175"/>
              <a:ext cx="177" cy="170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0" name="Line 24"/>
            <p:cNvSpPr>
              <a:spLocks noChangeShapeType="1"/>
            </p:cNvSpPr>
            <p:nvPr/>
          </p:nvSpPr>
          <p:spPr bwMode="auto">
            <a:xfrm flipV="1">
              <a:off x="759" y="2616"/>
              <a:ext cx="510" cy="1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1" name="Line 25"/>
            <p:cNvSpPr>
              <a:spLocks noChangeShapeType="1"/>
            </p:cNvSpPr>
            <p:nvPr/>
          </p:nvSpPr>
          <p:spPr bwMode="auto">
            <a:xfrm>
              <a:off x="765" y="2378"/>
              <a:ext cx="495" cy="1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Line 26"/>
            <p:cNvSpPr>
              <a:spLocks noChangeShapeType="1"/>
            </p:cNvSpPr>
            <p:nvPr/>
          </p:nvSpPr>
          <p:spPr bwMode="auto">
            <a:xfrm>
              <a:off x="1468" y="2579"/>
              <a:ext cx="46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3" name="Line 27"/>
            <p:cNvSpPr>
              <a:spLocks noChangeShapeType="1"/>
            </p:cNvSpPr>
            <p:nvPr/>
          </p:nvSpPr>
          <p:spPr bwMode="auto">
            <a:xfrm flipV="1">
              <a:off x="759" y="3286"/>
              <a:ext cx="510" cy="1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4" name="Line 28"/>
            <p:cNvSpPr>
              <a:spLocks noChangeShapeType="1"/>
            </p:cNvSpPr>
            <p:nvPr/>
          </p:nvSpPr>
          <p:spPr bwMode="auto">
            <a:xfrm>
              <a:off x="750" y="2840"/>
              <a:ext cx="525" cy="3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5" name="Line 29"/>
            <p:cNvSpPr>
              <a:spLocks noChangeShapeType="1"/>
            </p:cNvSpPr>
            <p:nvPr/>
          </p:nvSpPr>
          <p:spPr bwMode="auto">
            <a:xfrm>
              <a:off x="1484" y="3245"/>
              <a:ext cx="434" cy="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6" name="Line 30"/>
            <p:cNvSpPr>
              <a:spLocks noChangeShapeType="1"/>
            </p:cNvSpPr>
            <p:nvPr/>
          </p:nvSpPr>
          <p:spPr bwMode="auto">
            <a:xfrm>
              <a:off x="1468" y="2593"/>
              <a:ext cx="456" cy="40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7" name="Line 31"/>
            <p:cNvSpPr>
              <a:spLocks noChangeShapeType="1"/>
            </p:cNvSpPr>
            <p:nvPr/>
          </p:nvSpPr>
          <p:spPr bwMode="auto">
            <a:xfrm>
              <a:off x="2057" y="2358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8" name="Line 32"/>
            <p:cNvSpPr>
              <a:spLocks noChangeShapeType="1"/>
            </p:cNvSpPr>
            <p:nvPr/>
          </p:nvSpPr>
          <p:spPr bwMode="auto">
            <a:xfrm>
              <a:off x="2072" y="2806"/>
              <a:ext cx="1167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9" name="Line 33"/>
            <p:cNvSpPr>
              <a:spLocks noChangeShapeType="1"/>
            </p:cNvSpPr>
            <p:nvPr/>
          </p:nvSpPr>
          <p:spPr bwMode="auto">
            <a:xfrm>
              <a:off x="2063" y="3029"/>
              <a:ext cx="1167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0" name="Line 34"/>
            <p:cNvSpPr>
              <a:spLocks noChangeShapeType="1"/>
            </p:cNvSpPr>
            <p:nvPr/>
          </p:nvSpPr>
          <p:spPr bwMode="auto">
            <a:xfrm>
              <a:off x="2057" y="3474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1" name="Rectangle 35"/>
            <p:cNvSpPr>
              <a:spLocks noChangeArrowheads="1"/>
            </p:cNvSpPr>
            <p:nvPr/>
          </p:nvSpPr>
          <p:spPr bwMode="auto">
            <a:xfrm>
              <a:off x="2582" y="2484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2" name="Oval 36"/>
            <p:cNvSpPr>
              <a:spLocks noChangeArrowheads="1"/>
            </p:cNvSpPr>
            <p:nvPr/>
          </p:nvSpPr>
          <p:spPr bwMode="auto">
            <a:xfrm>
              <a:off x="3230" y="2300"/>
              <a:ext cx="107" cy="111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3" name="Oval 37"/>
            <p:cNvSpPr>
              <a:spLocks noChangeArrowheads="1"/>
            </p:cNvSpPr>
            <p:nvPr/>
          </p:nvSpPr>
          <p:spPr bwMode="auto">
            <a:xfrm>
              <a:off x="3230" y="2520"/>
              <a:ext cx="107" cy="116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4" name="Oval 38"/>
            <p:cNvSpPr>
              <a:spLocks noChangeArrowheads="1"/>
            </p:cNvSpPr>
            <p:nvPr/>
          </p:nvSpPr>
          <p:spPr bwMode="auto">
            <a:xfrm>
              <a:off x="3230" y="2742"/>
              <a:ext cx="107" cy="116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5" name="Oval 39"/>
            <p:cNvSpPr>
              <a:spLocks noChangeArrowheads="1"/>
            </p:cNvSpPr>
            <p:nvPr/>
          </p:nvSpPr>
          <p:spPr bwMode="auto">
            <a:xfrm>
              <a:off x="3230" y="2965"/>
              <a:ext cx="107" cy="114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6" name="Oval 40"/>
            <p:cNvSpPr>
              <a:spLocks noChangeArrowheads="1"/>
            </p:cNvSpPr>
            <p:nvPr/>
          </p:nvSpPr>
          <p:spPr bwMode="auto">
            <a:xfrm>
              <a:off x="3230" y="3184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7" name="Oval 41"/>
            <p:cNvSpPr>
              <a:spLocks noChangeArrowheads="1"/>
            </p:cNvSpPr>
            <p:nvPr/>
          </p:nvSpPr>
          <p:spPr bwMode="auto">
            <a:xfrm>
              <a:off x="3230" y="3407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8" name="Rectangle 42"/>
            <p:cNvSpPr>
              <a:spLocks noChangeArrowheads="1"/>
            </p:cNvSpPr>
            <p:nvPr/>
          </p:nvSpPr>
          <p:spPr bwMode="auto">
            <a:xfrm>
              <a:off x="2582" y="3171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9" name="Line 43"/>
            <p:cNvSpPr>
              <a:spLocks noChangeShapeType="1"/>
            </p:cNvSpPr>
            <p:nvPr/>
          </p:nvSpPr>
          <p:spPr bwMode="auto">
            <a:xfrm flipV="1">
              <a:off x="2057" y="2612"/>
              <a:ext cx="511" cy="17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0" name="Line 44"/>
            <p:cNvSpPr>
              <a:spLocks noChangeShapeType="1"/>
            </p:cNvSpPr>
            <p:nvPr/>
          </p:nvSpPr>
          <p:spPr bwMode="auto">
            <a:xfrm>
              <a:off x="2063" y="2372"/>
              <a:ext cx="496" cy="17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1" name="Line 45"/>
            <p:cNvSpPr>
              <a:spLocks noChangeShapeType="1"/>
            </p:cNvSpPr>
            <p:nvPr/>
          </p:nvSpPr>
          <p:spPr bwMode="auto">
            <a:xfrm>
              <a:off x="2766" y="2573"/>
              <a:ext cx="46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2" name="Line 46"/>
            <p:cNvSpPr>
              <a:spLocks noChangeShapeType="1"/>
            </p:cNvSpPr>
            <p:nvPr/>
          </p:nvSpPr>
          <p:spPr bwMode="auto">
            <a:xfrm flipV="1">
              <a:off x="2057" y="3281"/>
              <a:ext cx="511" cy="1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3" name="Line 47"/>
            <p:cNvSpPr>
              <a:spLocks noChangeShapeType="1"/>
            </p:cNvSpPr>
            <p:nvPr/>
          </p:nvSpPr>
          <p:spPr bwMode="auto">
            <a:xfrm>
              <a:off x="2048" y="2834"/>
              <a:ext cx="526" cy="34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4" name="Line 48"/>
            <p:cNvSpPr>
              <a:spLocks noChangeShapeType="1"/>
            </p:cNvSpPr>
            <p:nvPr/>
          </p:nvSpPr>
          <p:spPr bwMode="auto">
            <a:xfrm>
              <a:off x="2782" y="3243"/>
              <a:ext cx="434" cy="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5" name="Line 49"/>
            <p:cNvSpPr>
              <a:spLocks noChangeShapeType="1"/>
            </p:cNvSpPr>
            <p:nvPr/>
          </p:nvSpPr>
          <p:spPr bwMode="auto">
            <a:xfrm>
              <a:off x="2766" y="2588"/>
              <a:ext cx="456" cy="40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Rectangle 50"/>
            <p:cNvSpPr>
              <a:spLocks noChangeArrowheads="1"/>
            </p:cNvSpPr>
            <p:nvPr/>
          </p:nvSpPr>
          <p:spPr bwMode="auto">
            <a:xfrm>
              <a:off x="2577" y="3613"/>
              <a:ext cx="177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7" name="Line 51"/>
            <p:cNvSpPr>
              <a:spLocks noChangeShapeType="1"/>
            </p:cNvSpPr>
            <p:nvPr/>
          </p:nvSpPr>
          <p:spPr bwMode="auto">
            <a:xfrm>
              <a:off x="2045" y="3288"/>
              <a:ext cx="526" cy="34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8" name="Line 52"/>
            <p:cNvSpPr>
              <a:spLocks noChangeShapeType="1"/>
            </p:cNvSpPr>
            <p:nvPr/>
          </p:nvSpPr>
          <p:spPr bwMode="auto">
            <a:xfrm>
              <a:off x="2060" y="3492"/>
              <a:ext cx="497" cy="2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9" name="Line 53"/>
            <p:cNvSpPr>
              <a:spLocks noChangeShapeType="1"/>
            </p:cNvSpPr>
            <p:nvPr/>
          </p:nvSpPr>
          <p:spPr bwMode="auto">
            <a:xfrm>
              <a:off x="2760" y="3694"/>
              <a:ext cx="46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0" name="Oval 54"/>
            <p:cNvSpPr>
              <a:spLocks noChangeArrowheads="1"/>
            </p:cNvSpPr>
            <p:nvPr/>
          </p:nvSpPr>
          <p:spPr bwMode="auto">
            <a:xfrm>
              <a:off x="3235" y="3621"/>
              <a:ext cx="107" cy="116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1" name="Rectangle 55"/>
            <p:cNvSpPr>
              <a:spLocks noChangeArrowheads="1"/>
            </p:cNvSpPr>
            <p:nvPr/>
          </p:nvSpPr>
          <p:spPr bwMode="auto">
            <a:xfrm>
              <a:off x="2564" y="2043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2" name="Line 56"/>
            <p:cNvSpPr>
              <a:spLocks noChangeShapeType="1"/>
            </p:cNvSpPr>
            <p:nvPr/>
          </p:nvSpPr>
          <p:spPr bwMode="auto">
            <a:xfrm>
              <a:off x="2747" y="2123"/>
              <a:ext cx="4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3" name="Oval 57"/>
            <p:cNvSpPr>
              <a:spLocks noChangeArrowheads="1"/>
            </p:cNvSpPr>
            <p:nvPr/>
          </p:nvSpPr>
          <p:spPr bwMode="auto">
            <a:xfrm>
              <a:off x="3223" y="2052"/>
              <a:ext cx="106" cy="114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4" name="Line 58"/>
            <p:cNvSpPr>
              <a:spLocks noChangeShapeType="1"/>
            </p:cNvSpPr>
            <p:nvPr/>
          </p:nvSpPr>
          <p:spPr bwMode="auto">
            <a:xfrm flipV="1">
              <a:off x="2034" y="2139"/>
              <a:ext cx="514" cy="41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5" name="Line 59"/>
            <p:cNvSpPr>
              <a:spLocks noChangeShapeType="1"/>
            </p:cNvSpPr>
            <p:nvPr/>
          </p:nvSpPr>
          <p:spPr bwMode="auto">
            <a:xfrm>
              <a:off x="3353" y="2349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6" name="Line 60"/>
            <p:cNvSpPr>
              <a:spLocks noChangeShapeType="1"/>
            </p:cNvSpPr>
            <p:nvPr/>
          </p:nvSpPr>
          <p:spPr bwMode="auto">
            <a:xfrm>
              <a:off x="3368" y="2797"/>
              <a:ext cx="1167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7" name="Line 61"/>
            <p:cNvSpPr>
              <a:spLocks noChangeShapeType="1"/>
            </p:cNvSpPr>
            <p:nvPr/>
          </p:nvSpPr>
          <p:spPr bwMode="auto">
            <a:xfrm>
              <a:off x="3359" y="3020"/>
              <a:ext cx="1167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8" name="Line 62"/>
            <p:cNvSpPr>
              <a:spLocks noChangeShapeType="1"/>
            </p:cNvSpPr>
            <p:nvPr/>
          </p:nvSpPr>
          <p:spPr bwMode="auto">
            <a:xfrm>
              <a:off x="3353" y="3465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9" name="Rectangle 63"/>
            <p:cNvSpPr>
              <a:spLocks noChangeArrowheads="1"/>
            </p:cNvSpPr>
            <p:nvPr/>
          </p:nvSpPr>
          <p:spPr bwMode="auto">
            <a:xfrm>
              <a:off x="3878" y="2475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0" name="Oval 64"/>
            <p:cNvSpPr>
              <a:spLocks noChangeArrowheads="1"/>
            </p:cNvSpPr>
            <p:nvPr/>
          </p:nvSpPr>
          <p:spPr bwMode="auto">
            <a:xfrm>
              <a:off x="4526" y="2291"/>
              <a:ext cx="107" cy="111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1" name="Oval 65"/>
            <p:cNvSpPr>
              <a:spLocks noChangeArrowheads="1"/>
            </p:cNvSpPr>
            <p:nvPr/>
          </p:nvSpPr>
          <p:spPr bwMode="auto">
            <a:xfrm>
              <a:off x="4526" y="2511"/>
              <a:ext cx="107" cy="116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2" name="Oval 66"/>
            <p:cNvSpPr>
              <a:spLocks noChangeArrowheads="1"/>
            </p:cNvSpPr>
            <p:nvPr/>
          </p:nvSpPr>
          <p:spPr bwMode="auto">
            <a:xfrm>
              <a:off x="4526" y="2733"/>
              <a:ext cx="107" cy="116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3" name="Oval 67"/>
            <p:cNvSpPr>
              <a:spLocks noChangeArrowheads="1"/>
            </p:cNvSpPr>
            <p:nvPr/>
          </p:nvSpPr>
          <p:spPr bwMode="auto">
            <a:xfrm>
              <a:off x="4526" y="2956"/>
              <a:ext cx="107" cy="114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4" name="Oval 68"/>
            <p:cNvSpPr>
              <a:spLocks noChangeArrowheads="1"/>
            </p:cNvSpPr>
            <p:nvPr/>
          </p:nvSpPr>
          <p:spPr bwMode="auto">
            <a:xfrm>
              <a:off x="4526" y="3175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5" name="Oval 69"/>
            <p:cNvSpPr>
              <a:spLocks noChangeArrowheads="1"/>
            </p:cNvSpPr>
            <p:nvPr/>
          </p:nvSpPr>
          <p:spPr bwMode="auto">
            <a:xfrm>
              <a:off x="4526" y="3398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6" name="Rectangle 70"/>
            <p:cNvSpPr>
              <a:spLocks noChangeArrowheads="1"/>
            </p:cNvSpPr>
            <p:nvPr/>
          </p:nvSpPr>
          <p:spPr bwMode="auto">
            <a:xfrm>
              <a:off x="3878" y="3162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7" name="Line 71"/>
            <p:cNvSpPr>
              <a:spLocks noChangeShapeType="1"/>
            </p:cNvSpPr>
            <p:nvPr/>
          </p:nvSpPr>
          <p:spPr bwMode="auto">
            <a:xfrm flipV="1">
              <a:off x="3353" y="2603"/>
              <a:ext cx="511" cy="17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8" name="Line 72"/>
            <p:cNvSpPr>
              <a:spLocks noChangeShapeType="1"/>
            </p:cNvSpPr>
            <p:nvPr/>
          </p:nvSpPr>
          <p:spPr bwMode="auto">
            <a:xfrm>
              <a:off x="3359" y="2363"/>
              <a:ext cx="496" cy="17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9" name="Line 73"/>
            <p:cNvSpPr>
              <a:spLocks noChangeShapeType="1"/>
            </p:cNvSpPr>
            <p:nvPr/>
          </p:nvSpPr>
          <p:spPr bwMode="auto">
            <a:xfrm>
              <a:off x="4062" y="2564"/>
              <a:ext cx="46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0" name="Line 74"/>
            <p:cNvSpPr>
              <a:spLocks noChangeShapeType="1"/>
            </p:cNvSpPr>
            <p:nvPr/>
          </p:nvSpPr>
          <p:spPr bwMode="auto">
            <a:xfrm flipV="1">
              <a:off x="3353" y="3272"/>
              <a:ext cx="511" cy="1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1" name="Line 75"/>
            <p:cNvSpPr>
              <a:spLocks noChangeShapeType="1"/>
            </p:cNvSpPr>
            <p:nvPr/>
          </p:nvSpPr>
          <p:spPr bwMode="auto">
            <a:xfrm>
              <a:off x="3344" y="2825"/>
              <a:ext cx="526" cy="34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2" name="Line 76"/>
            <p:cNvSpPr>
              <a:spLocks noChangeShapeType="1"/>
            </p:cNvSpPr>
            <p:nvPr/>
          </p:nvSpPr>
          <p:spPr bwMode="auto">
            <a:xfrm>
              <a:off x="4078" y="3234"/>
              <a:ext cx="434" cy="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3" name="Line 77"/>
            <p:cNvSpPr>
              <a:spLocks noChangeShapeType="1"/>
            </p:cNvSpPr>
            <p:nvPr/>
          </p:nvSpPr>
          <p:spPr bwMode="auto">
            <a:xfrm>
              <a:off x="4062" y="2579"/>
              <a:ext cx="456" cy="40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4" name="Rectangle 78"/>
            <p:cNvSpPr>
              <a:spLocks noChangeArrowheads="1"/>
            </p:cNvSpPr>
            <p:nvPr/>
          </p:nvSpPr>
          <p:spPr bwMode="auto">
            <a:xfrm>
              <a:off x="3873" y="3604"/>
              <a:ext cx="177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5" name="Line 79"/>
            <p:cNvSpPr>
              <a:spLocks noChangeShapeType="1"/>
            </p:cNvSpPr>
            <p:nvPr/>
          </p:nvSpPr>
          <p:spPr bwMode="auto">
            <a:xfrm>
              <a:off x="3341" y="3279"/>
              <a:ext cx="526" cy="34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6" name="Line 80"/>
            <p:cNvSpPr>
              <a:spLocks noChangeShapeType="1"/>
            </p:cNvSpPr>
            <p:nvPr/>
          </p:nvSpPr>
          <p:spPr bwMode="auto">
            <a:xfrm>
              <a:off x="3356" y="3483"/>
              <a:ext cx="497" cy="2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7" name="Line 81"/>
            <p:cNvSpPr>
              <a:spLocks noChangeShapeType="1"/>
            </p:cNvSpPr>
            <p:nvPr/>
          </p:nvSpPr>
          <p:spPr bwMode="auto">
            <a:xfrm>
              <a:off x="4056" y="3685"/>
              <a:ext cx="46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8" name="Oval 82"/>
            <p:cNvSpPr>
              <a:spLocks noChangeArrowheads="1"/>
            </p:cNvSpPr>
            <p:nvPr/>
          </p:nvSpPr>
          <p:spPr bwMode="auto">
            <a:xfrm>
              <a:off x="4531" y="3612"/>
              <a:ext cx="107" cy="116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9" name="Rectangle 83"/>
            <p:cNvSpPr>
              <a:spLocks noChangeArrowheads="1"/>
            </p:cNvSpPr>
            <p:nvPr/>
          </p:nvSpPr>
          <p:spPr bwMode="auto">
            <a:xfrm>
              <a:off x="3860" y="2034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0" name="Line 84"/>
            <p:cNvSpPr>
              <a:spLocks noChangeShapeType="1"/>
            </p:cNvSpPr>
            <p:nvPr/>
          </p:nvSpPr>
          <p:spPr bwMode="auto">
            <a:xfrm>
              <a:off x="4043" y="2114"/>
              <a:ext cx="4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51" name="Oval 85"/>
            <p:cNvSpPr>
              <a:spLocks noChangeArrowheads="1"/>
            </p:cNvSpPr>
            <p:nvPr/>
          </p:nvSpPr>
          <p:spPr bwMode="auto">
            <a:xfrm>
              <a:off x="4519" y="2043"/>
              <a:ext cx="106" cy="114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2" name="Line 86"/>
            <p:cNvSpPr>
              <a:spLocks noChangeShapeType="1"/>
            </p:cNvSpPr>
            <p:nvPr/>
          </p:nvSpPr>
          <p:spPr bwMode="auto">
            <a:xfrm flipV="1">
              <a:off x="3330" y="2130"/>
              <a:ext cx="514" cy="41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53" name="Rectangle 87"/>
            <p:cNvSpPr>
              <a:spLocks noChangeArrowheads="1"/>
            </p:cNvSpPr>
            <p:nvPr/>
          </p:nvSpPr>
          <p:spPr bwMode="auto">
            <a:xfrm>
              <a:off x="3870" y="2820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4" name="Line 88"/>
            <p:cNvSpPr>
              <a:spLocks noChangeShapeType="1"/>
            </p:cNvSpPr>
            <p:nvPr/>
          </p:nvSpPr>
          <p:spPr bwMode="auto">
            <a:xfrm flipV="1">
              <a:off x="3345" y="2936"/>
              <a:ext cx="519" cy="8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55" name="Line 89"/>
            <p:cNvSpPr>
              <a:spLocks noChangeShapeType="1"/>
            </p:cNvSpPr>
            <p:nvPr/>
          </p:nvSpPr>
          <p:spPr bwMode="auto">
            <a:xfrm>
              <a:off x="3347" y="2622"/>
              <a:ext cx="511" cy="25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56" name="Line 90"/>
            <p:cNvSpPr>
              <a:spLocks noChangeShapeType="1"/>
            </p:cNvSpPr>
            <p:nvPr/>
          </p:nvSpPr>
          <p:spPr bwMode="auto">
            <a:xfrm flipV="1">
              <a:off x="4061" y="2819"/>
              <a:ext cx="443" cy="7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57" name="Rectangle 91"/>
            <p:cNvSpPr>
              <a:spLocks noChangeArrowheads="1"/>
            </p:cNvSpPr>
            <p:nvPr/>
          </p:nvSpPr>
          <p:spPr bwMode="auto">
            <a:xfrm>
              <a:off x="4895" y="2608"/>
              <a:ext cx="308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3600">
                  <a:solidFill>
                    <a:srgbClr val="000000"/>
                  </a:solidFill>
                  <a:latin typeface="Comic Sans MS" pitchFamily="66" charset="0"/>
                </a:rPr>
                <a:t>…</a:t>
              </a:r>
            </a:p>
          </p:txBody>
        </p:sp>
        <p:sp>
          <p:nvSpPr>
            <p:cNvPr id="27758" name="Rectangle 92"/>
            <p:cNvSpPr>
              <a:spLocks noChangeArrowheads="1"/>
            </p:cNvSpPr>
            <p:nvPr/>
          </p:nvSpPr>
          <p:spPr bwMode="auto">
            <a:xfrm>
              <a:off x="4895" y="3089"/>
              <a:ext cx="308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3600">
                  <a:solidFill>
                    <a:srgbClr val="000000"/>
                  </a:solidFill>
                  <a:latin typeface="Comic Sans MS" pitchFamily="66" charset="0"/>
                </a:rPr>
                <a:t>…</a:t>
              </a:r>
            </a:p>
          </p:txBody>
        </p:sp>
        <p:sp>
          <p:nvSpPr>
            <p:cNvPr id="27759" name="Rectangle 93"/>
            <p:cNvSpPr>
              <a:spLocks noChangeArrowheads="1"/>
            </p:cNvSpPr>
            <p:nvPr/>
          </p:nvSpPr>
          <p:spPr bwMode="auto">
            <a:xfrm>
              <a:off x="4895" y="2093"/>
              <a:ext cx="308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3600">
                  <a:solidFill>
                    <a:srgbClr val="000000"/>
                  </a:solidFill>
                  <a:latin typeface="Comic Sans MS" pitchFamily="66" charset="0"/>
                </a:rPr>
                <a:t>…</a:t>
              </a:r>
            </a:p>
          </p:txBody>
        </p:sp>
      </p:grpSp>
      <p:grpSp>
        <p:nvGrpSpPr>
          <p:cNvPr id="27654" name="Group 94"/>
          <p:cNvGrpSpPr>
            <a:grpSpLocks/>
          </p:cNvGrpSpPr>
          <p:nvPr/>
        </p:nvGrpSpPr>
        <p:grpSpPr bwMode="auto">
          <a:xfrm>
            <a:off x="1022350" y="2201863"/>
            <a:ext cx="7007225" cy="760412"/>
            <a:chOff x="486" y="1265"/>
            <a:chExt cx="4414" cy="479"/>
          </a:xfrm>
        </p:grpSpPr>
        <p:sp>
          <p:nvSpPr>
            <p:cNvPr id="27663" name="Rectangle 95"/>
            <p:cNvSpPr>
              <a:spLocks noChangeArrowheads="1"/>
            </p:cNvSpPr>
            <p:nvPr/>
          </p:nvSpPr>
          <p:spPr bwMode="auto">
            <a:xfrm>
              <a:off x="486" y="1265"/>
              <a:ext cx="65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800">
                  <a:solidFill>
                    <a:srgbClr val="9900CC"/>
                  </a:solidFill>
                  <a:latin typeface="Comic Sans MS" pitchFamily="66" charset="0"/>
                </a:rPr>
                <a:t>level P0</a:t>
              </a:r>
            </a:p>
          </p:txBody>
        </p:sp>
        <p:sp>
          <p:nvSpPr>
            <p:cNvPr id="27664" name="Rectangle 96"/>
            <p:cNvSpPr>
              <a:spLocks noChangeArrowheads="1"/>
            </p:cNvSpPr>
            <p:nvPr/>
          </p:nvSpPr>
          <p:spPr bwMode="auto">
            <a:xfrm>
              <a:off x="1720" y="1265"/>
              <a:ext cx="65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800">
                  <a:solidFill>
                    <a:srgbClr val="9900CC"/>
                  </a:solidFill>
                  <a:latin typeface="Comic Sans MS" pitchFamily="66" charset="0"/>
                </a:rPr>
                <a:t>level P1</a:t>
              </a:r>
            </a:p>
          </p:txBody>
        </p:sp>
        <p:sp>
          <p:nvSpPr>
            <p:cNvPr id="27665" name="Rectangle 97"/>
            <p:cNvSpPr>
              <a:spLocks noChangeArrowheads="1"/>
            </p:cNvSpPr>
            <p:nvPr/>
          </p:nvSpPr>
          <p:spPr bwMode="auto">
            <a:xfrm>
              <a:off x="2947" y="1265"/>
              <a:ext cx="65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800">
                  <a:solidFill>
                    <a:srgbClr val="9900CC"/>
                  </a:solidFill>
                  <a:latin typeface="Comic Sans MS" pitchFamily="66" charset="0"/>
                </a:rPr>
                <a:t>level P2</a:t>
              </a:r>
            </a:p>
          </p:txBody>
        </p:sp>
        <p:sp>
          <p:nvSpPr>
            <p:cNvPr id="27666" name="Rectangle 98"/>
            <p:cNvSpPr>
              <a:spLocks noChangeArrowheads="1"/>
            </p:cNvSpPr>
            <p:nvPr/>
          </p:nvSpPr>
          <p:spPr bwMode="auto">
            <a:xfrm>
              <a:off x="4243" y="1265"/>
              <a:ext cx="65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800">
                  <a:solidFill>
                    <a:srgbClr val="9900CC"/>
                  </a:solidFill>
                  <a:latin typeface="Comic Sans MS" pitchFamily="66" charset="0"/>
                </a:rPr>
                <a:t>level P3</a:t>
              </a:r>
            </a:p>
          </p:txBody>
        </p:sp>
        <p:sp>
          <p:nvSpPr>
            <p:cNvPr id="27667" name="Rectangle 99"/>
            <p:cNvSpPr>
              <a:spLocks noChangeArrowheads="1"/>
            </p:cNvSpPr>
            <p:nvPr/>
          </p:nvSpPr>
          <p:spPr bwMode="auto">
            <a:xfrm>
              <a:off x="1094" y="1513"/>
              <a:ext cx="6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800">
                  <a:solidFill>
                    <a:srgbClr val="9900CC"/>
                  </a:solidFill>
                  <a:latin typeface="Comic Sans MS" pitchFamily="66" charset="0"/>
                </a:rPr>
                <a:t>level A1</a:t>
              </a:r>
            </a:p>
          </p:txBody>
        </p:sp>
        <p:sp>
          <p:nvSpPr>
            <p:cNvPr id="27668" name="Rectangle 100"/>
            <p:cNvSpPr>
              <a:spLocks noChangeArrowheads="1"/>
            </p:cNvSpPr>
            <p:nvPr/>
          </p:nvSpPr>
          <p:spPr bwMode="auto">
            <a:xfrm>
              <a:off x="2358" y="1513"/>
              <a:ext cx="6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800">
                  <a:solidFill>
                    <a:srgbClr val="9900CC"/>
                  </a:solidFill>
                  <a:latin typeface="Comic Sans MS" pitchFamily="66" charset="0"/>
                </a:rPr>
                <a:t>level A2</a:t>
              </a:r>
            </a:p>
          </p:txBody>
        </p:sp>
        <p:sp>
          <p:nvSpPr>
            <p:cNvPr id="27669" name="Rectangle 101"/>
            <p:cNvSpPr>
              <a:spLocks noChangeArrowheads="1"/>
            </p:cNvSpPr>
            <p:nvPr/>
          </p:nvSpPr>
          <p:spPr bwMode="auto">
            <a:xfrm>
              <a:off x="3654" y="1513"/>
              <a:ext cx="6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800">
                  <a:solidFill>
                    <a:srgbClr val="9900CC"/>
                  </a:solidFill>
                  <a:latin typeface="Comic Sans MS" pitchFamily="66" charset="0"/>
                </a:rPr>
                <a:t>level A3</a:t>
              </a:r>
            </a:p>
          </p:txBody>
        </p:sp>
      </p:grpSp>
      <p:sp>
        <p:nvSpPr>
          <p:cNvPr id="27655" name="Text Box 102"/>
          <p:cNvSpPr txBox="1">
            <a:spLocks noChangeArrowheads="1"/>
          </p:cNvSpPr>
          <p:nvPr/>
        </p:nvSpPr>
        <p:spPr bwMode="auto">
          <a:xfrm rot="-3607985">
            <a:off x="1012031" y="1400970"/>
            <a:ext cx="1476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800">
                <a:solidFill>
                  <a:srgbClr val="9900CC"/>
                </a:solidFill>
                <a:latin typeface="Comic Sans MS" pitchFamily="66" charset="0"/>
              </a:rPr>
              <a:t>propositions</a:t>
            </a:r>
          </a:p>
        </p:txBody>
      </p:sp>
      <p:sp>
        <p:nvSpPr>
          <p:cNvPr id="27656" name="Text Box 103"/>
          <p:cNvSpPr txBox="1">
            <a:spLocks noChangeArrowheads="1"/>
          </p:cNvSpPr>
          <p:nvPr/>
        </p:nvSpPr>
        <p:spPr bwMode="auto">
          <a:xfrm rot="-3607985">
            <a:off x="1860551" y="2125662"/>
            <a:ext cx="9509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800">
                <a:latin typeface="Comic Sans MS" pitchFamily="66" charset="0"/>
              </a:rPr>
              <a:t>actions</a:t>
            </a:r>
          </a:p>
        </p:txBody>
      </p:sp>
      <p:sp>
        <p:nvSpPr>
          <p:cNvPr id="27657" name="Text Box 104"/>
          <p:cNvSpPr txBox="1">
            <a:spLocks noChangeArrowheads="1"/>
          </p:cNvSpPr>
          <p:nvPr/>
        </p:nvSpPr>
        <p:spPr bwMode="auto">
          <a:xfrm rot="-3607985">
            <a:off x="2985294" y="1400969"/>
            <a:ext cx="1476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800">
                <a:solidFill>
                  <a:srgbClr val="9900CC"/>
                </a:solidFill>
                <a:latin typeface="Comic Sans MS" pitchFamily="66" charset="0"/>
              </a:rPr>
              <a:t>propositions</a:t>
            </a:r>
          </a:p>
        </p:txBody>
      </p:sp>
      <p:sp>
        <p:nvSpPr>
          <p:cNvPr id="27658" name="Text Box 105"/>
          <p:cNvSpPr txBox="1">
            <a:spLocks noChangeArrowheads="1"/>
          </p:cNvSpPr>
          <p:nvPr/>
        </p:nvSpPr>
        <p:spPr bwMode="auto">
          <a:xfrm rot="-3607985">
            <a:off x="4958556" y="1400970"/>
            <a:ext cx="1476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800">
                <a:solidFill>
                  <a:srgbClr val="9900CC"/>
                </a:solidFill>
                <a:latin typeface="Comic Sans MS" pitchFamily="66" charset="0"/>
              </a:rPr>
              <a:t>propositions</a:t>
            </a:r>
          </a:p>
        </p:txBody>
      </p:sp>
      <p:sp>
        <p:nvSpPr>
          <p:cNvPr id="27659" name="Text Box 106"/>
          <p:cNvSpPr txBox="1">
            <a:spLocks noChangeArrowheads="1"/>
          </p:cNvSpPr>
          <p:nvPr/>
        </p:nvSpPr>
        <p:spPr bwMode="auto">
          <a:xfrm rot="-3607985">
            <a:off x="6680994" y="1400969"/>
            <a:ext cx="1476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800">
                <a:solidFill>
                  <a:srgbClr val="9900CC"/>
                </a:solidFill>
                <a:latin typeface="Comic Sans MS" pitchFamily="66" charset="0"/>
              </a:rPr>
              <a:t>propositions</a:t>
            </a:r>
          </a:p>
        </p:txBody>
      </p:sp>
      <p:sp>
        <p:nvSpPr>
          <p:cNvPr id="27660" name="Text Box 107"/>
          <p:cNvSpPr txBox="1">
            <a:spLocks noChangeArrowheads="1"/>
          </p:cNvSpPr>
          <p:nvPr/>
        </p:nvSpPr>
        <p:spPr bwMode="auto">
          <a:xfrm rot="-3607985">
            <a:off x="3873501" y="2125662"/>
            <a:ext cx="9509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800">
                <a:latin typeface="Comic Sans MS" pitchFamily="66" charset="0"/>
              </a:rPr>
              <a:t>actions</a:t>
            </a:r>
          </a:p>
        </p:txBody>
      </p:sp>
      <p:sp>
        <p:nvSpPr>
          <p:cNvPr id="27661" name="Text Box 108"/>
          <p:cNvSpPr txBox="1">
            <a:spLocks noChangeArrowheads="1"/>
          </p:cNvSpPr>
          <p:nvPr/>
        </p:nvSpPr>
        <p:spPr bwMode="auto">
          <a:xfrm rot="-3607985">
            <a:off x="5886451" y="2125662"/>
            <a:ext cx="9509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800">
                <a:latin typeface="Comic Sans MS" pitchFamily="66" charset="0"/>
              </a:rPr>
              <a:t>actions</a:t>
            </a:r>
          </a:p>
        </p:txBody>
      </p:sp>
      <p:sp>
        <p:nvSpPr>
          <p:cNvPr id="27662" name="Text Box 109"/>
          <p:cNvSpPr txBox="1">
            <a:spLocks noChangeArrowheads="1"/>
          </p:cNvSpPr>
          <p:nvPr/>
        </p:nvSpPr>
        <p:spPr bwMode="auto">
          <a:xfrm>
            <a:off x="369888" y="6243638"/>
            <a:ext cx="5764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>
                <a:solidFill>
                  <a:srgbClr val="9900CC"/>
                </a:solidFill>
                <a:latin typeface="Comic Sans MS" pitchFamily="66" charset="0"/>
              </a:rPr>
              <a:t>Note: a few noops missing for clarity</a:t>
            </a:r>
          </a:p>
        </p:txBody>
      </p:sp>
    </p:spTree>
    <p:extLst>
      <p:ext uri="{BB962C8B-B14F-4D97-AF65-F5344CB8AC3E}">
        <p14:creationId xmlns:p14="http://schemas.microsoft.com/office/powerpoint/2010/main" xmlns="" val="2979280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Planning Graphs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830" y="1600200"/>
            <a:ext cx="8492970" cy="4525963"/>
          </a:xfrm>
        </p:spPr>
        <p:txBody>
          <a:bodyPr/>
          <a:lstStyle/>
          <a:p>
            <a:r>
              <a:rPr lang="en-US" dirty="0" smtClean="0"/>
              <a:t>Planning graphs consists of a </a:t>
            </a:r>
            <a:r>
              <a:rPr lang="en-US" dirty="0" err="1" smtClean="0"/>
              <a:t>seq</a:t>
            </a:r>
            <a:r>
              <a:rPr lang="en-US" dirty="0" smtClean="0"/>
              <a:t> of levels that correspond to time steps in the plan.</a:t>
            </a:r>
          </a:p>
          <a:p>
            <a:pPr lvl="1"/>
            <a:r>
              <a:rPr lang="en-US" sz="2900" dirty="0" smtClean="0"/>
              <a:t>Level 0 is the initial state.</a:t>
            </a:r>
          </a:p>
          <a:p>
            <a:pPr lvl="1"/>
            <a:r>
              <a:rPr lang="en-US" sz="2900" dirty="0" smtClean="0"/>
              <a:t>Each level consists of a set of literals and a set of actions that represent what </a:t>
            </a:r>
            <a:r>
              <a:rPr lang="en-US" sz="2900" i="1" dirty="0" smtClean="0">
                <a:solidFill>
                  <a:srgbClr val="FF0000"/>
                </a:solidFill>
              </a:rPr>
              <a:t>might be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smtClean="0"/>
              <a:t>possible at that step in the plan</a:t>
            </a:r>
          </a:p>
          <a:p>
            <a:pPr lvl="1"/>
            <a:r>
              <a:rPr lang="en-US" sz="2900" i="1" dirty="0" smtClean="0"/>
              <a:t>Might be</a:t>
            </a:r>
            <a:r>
              <a:rPr lang="en-US" sz="2900" dirty="0" smtClean="0"/>
              <a:t> is the key to efficiency</a:t>
            </a:r>
          </a:p>
          <a:p>
            <a:pPr lvl="1"/>
            <a:r>
              <a:rPr lang="en-US" sz="3000" dirty="0" smtClean="0"/>
              <a:t>Records only a restricted subset of possible negative interactions among actions.</a:t>
            </a:r>
          </a:p>
        </p:txBody>
      </p:sp>
    </p:spTree>
    <p:extLst>
      <p:ext uri="{BB962C8B-B14F-4D97-AF65-F5344CB8AC3E}">
        <p14:creationId xmlns:p14="http://schemas.microsoft.com/office/powerpoint/2010/main" xmlns="" val="267054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Planning Graphs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932676"/>
            <a:ext cx="8531225" cy="3533260"/>
          </a:xfrm>
        </p:spPr>
        <p:txBody>
          <a:bodyPr/>
          <a:lstStyle/>
          <a:p>
            <a:r>
              <a:rPr lang="en-US" sz="3400" dirty="0" smtClean="0"/>
              <a:t>Alternate levels </a:t>
            </a:r>
          </a:p>
          <a:p>
            <a:pPr lvl="1"/>
            <a:r>
              <a:rPr lang="en-US" i="1" dirty="0" smtClean="0"/>
              <a:t>Literals</a:t>
            </a:r>
            <a:r>
              <a:rPr lang="en-US" dirty="0" smtClean="0"/>
              <a:t> = all those that </a:t>
            </a:r>
            <a:r>
              <a:rPr lang="en-US" i="1" dirty="0" smtClean="0">
                <a:solidFill>
                  <a:srgbClr val="FF0000"/>
                </a:solidFill>
              </a:rPr>
              <a:t>could</a:t>
            </a:r>
            <a:r>
              <a:rPr lang="en-US" dirty="0" smtClean="0"/>
              <a:t> be true at that time step, depending upon the actions executed at preceding time steps.</a:t>
            </a:r>
          </a:p>
          <a:p>
            <a:pPr lvl="1"/>
            <a:r>
              <a:rPr lang="en-US" i="1" dirty="0" smtClean="0"/>
              <a:t>Actions</a:t>
            </a:r>
            <a:r>
              <a:rPr lang="en-US" dirty="0" smtClean="0"/>
              <a:t> = all those actions that </a:t>
            </a:r>
            <a:r>
              <a:rPr lang="en-US" i="1" dirty="0" smtClean="0">
                <a:solidFill>
                  <a:srgbClr val="FF0000"/>
                </a:solidFill>
              </a:rPr>
              <a:t>could</a:t>
            </a:r>
            <a:r>
              <a:rPr lang="en-US" dirty="0" smtClean="0"/>
              <a:t> have their preconditions satisfied at that time step, depending on which of the literals actually hold.</a:t>
            </a:r>
          </a:p>
          <a:p>
            <a:endParaRPr lang="en-US" dirty="0" smtClean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851032" y="5048092"/>
            <a:ext cx="4160838" cy="1198562"/>
            <a:chOff x="644" y="2034"/>
            <a:chExt cx="4559" cy="1750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3343" y="2105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3358" y="3689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354" y="3236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3356" y="2580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759" y="2364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774" y="2810"/>
              <a:ext cx="1168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765" y="3033"/>
              <a:ext cx="1168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759" y="3479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644" y="2303"/>
              <a:ext cx="107" cy="11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644" y="2747"/>
              <a:ext cx="107" cy="11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644" y="2968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644" y="3411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283" y="2490"/>
              <a:ext cx="177" cy="170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932" y="2303"/>
              <a:ext cx="107" cy="11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1932" y="2526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1932" y="2747"/>
              <a:ext cx="107" cy="11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932" y="2968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1932" y="3188"/>
              <a:ext cx="107" cy="117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1932" y="3411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283" y="3175"/>
              <a:ext cx="177" cy="170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V="1">
              <a:off x="759" y="2616"/>
              <a:ext cx="510" cy="1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765" y="2378"/>
              <a:ext cx="495" cy="1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1468" y="2579"/>
              <a:ext cx="46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 flipV="1">
              <a:off x="759" y="3286"/>
              <a:ext cx="510" cy="1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750" y="2840"/>
              <a:ext cx="525" cy="3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1484" y="3245"/>
              <a:ext cx="434" cy="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1468" y="2593"/>
              <a:ext cx="456" cy="40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2057" y="2358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2072" y="2806"/>
              <a:ext cx="1167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2063" y="3029"/>
              <a:ext cx="1167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2057" y="3474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582" y="2484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3230" y="2300"/>
              <a:ext cx="107" cy="111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3230" y="2520"/>
              <a:ext cx="107" cy="116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38"/>
            <p:cNvSpPr>
              <a:spLocks noChangeArrowheads="1"/>
            </p:cNvSpPr>
            <p:nvPr/>
          </p:nvSpPr>
          <p:spPr bwMode="auto">
            <a:xfrm>
              <a:off x="3230" y="2742"/>
              <a:ext cx="107" cy="116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9"/>
            <p:cNvSpPr>
              <a:spLocks noChangeArrowheads="1"/>
            </p:cNvSpPr>
            <p:nvPr/>
          </p:nvSpPr>
          <p:spPr bwMode="auto">
            <a:xfrm>
              <a:off x="3230" y="2965"/>
              <a:ext cx="107" cy="114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3230" y="3184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41"/>
            <p:cNvSpPr>
              <a:spLocks noChangeArrowheads="1"/>
            </p:cNvSpPr>
            <p:nvPr/>
          </p:nvSpPr>
          <p:spPr bwMode="auto">
            <a:xfrm>
              <a:off x="3230" y="3407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2582" y="3171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 flipV="1">
              <a:off x="2057" y="2612"/>
              <a:ext cx="511" cy="17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2063" y="2372"/>
              <a:ext cx="496" cy="17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2766" y="2573"/>
              <a:ext cx="46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 flipV="1">
              <a:off x="2057" y="3281"/>
              <a:ext cx="511" cy="1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>
              <a:off x="2048" y="2834"/>
              <a:ext cx="526" cy="34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>
              <a:off x="2782" y="3243"/>
              <a:ext cx="434" cy="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>
              <a:off x="2766" y="2588"/>
              <a:ext cx="456" cy="40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2577" y="3613"/>
              <a:ext cx="177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51"/>
            <p:cNvSpPr>
              <a:spLocks noChangeShapeType="1"/>
            </p:cNvSpPr>
            <p:nvPr/>
          </p:nvSpPr>
          <p:spPr bwMode="auto">
            <a:xfrm>
              <a:off x="2045" y="3288"/>
              <a:ext cx="526" cy="34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52"/>
            <p:cNvSpPr>
              <a:spLocks noChangeShapeType="1"/>
            </p:cNvSpPr>
            <p:nvPr/>
          </p:nvSpPr>
          <p:spPr bwMode="auto">
            <a:xfrm>
              <a:off x="2060" y="3492"/>
              <a:ext cx="497" cy="2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>
              <a:off x="2760" y="3694"/>
              <a:ext cx="46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Oval 54"/>
            <p:cNvSpPr>
              <a:spLocks noChangeArrowheads="1"/>
            </p:cNvSpPr>
            <p:nvPr/>
          </p:nvSpPr>
          <p:spPr bwMode="auto">
            <a:xfrm>
              <a:off x="3235" y="3621"/>
              <a:ext cx="107" cy="116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2564" y="2043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2747" y="2123"/>
              <a:ext cx="4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Oval 57"/>
            <p:cNvSpPr>
              <a:spLocks noChangeArrowheads="1"/>
            </p:cNvSpPr>
            <p:nvPr/>
          </p:nvSpPr>
          <p:spPr bwMode="auto">
            <a:xfrm>
              <a:off x="3223" y="2052"/>
              <a:ext cx="106" cy="114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58"/>
            <p:cNvSpPr>
              <a:spLocks noChangeShapeType="1"/>
            </p:cNvSpPr>
            <p:nvPr/>
          </p:nvSpPr>
          <p:spPr bwMode="auto">
            <a:xfrm flipV="1">
              <a:off x="2034" y="2139"/>
              <a:ext cx="514" cy="41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59"/>
            <p:cNvSpPr>
              <a:spLocks noChangeShapeType="1"/>
            </p:cNvSpPr>
            <p:nvPr/>
          </p:nvSpPr>
          <p:spPr bwMode="auto">
            <a:xfrm>
              <a:off x="3353" y="2349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60"/>
            <p:cNvSpPr>
              <a:spLocks noChangeShapeType="1"/>
            </p:cNvSpPr>
            <p:nvPr/>
          </p:nvSpPr>
          <p:spPr bwMode="auto">
            <a:xfrm>
              <a:off x="3368" y="2797"/>
              <a:ext cx="1167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61"/>
            <p:cNvSpPr>
              <a:spLocks noChangeShapeType="1"/>
            </p:cNvSpPr>
            <p:nvPr/>
          </p:nvSpPr>
          <p:spPr bwMode="auto">
            <a:xfrm>
              <a:off x="3359" y="3020"/>
              <a:ext cx="1167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>
              <a:off x="3353" y="3465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3878" y="2475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Oval 64"/>
            <p:cNvSpPr>
              <a:spLocks noChangeArrowheads="1"/>
            </p:cNvSpPr>
            <p:nvPr/>
          </p:nvSpPr>
          <p:spPr bwMode="auto">
            <a:xfrm>
              <a:off x="4526" y="2291"/>
              <a:ext cx="107" cy="111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65"/>
            <p:cNvSpPr>
              <a:spLocks noChangeArrowheads="1"/>
            </p:cNvSpPr>
            <p:nvPr/>
          </p:nvSpPr>
          <p:spPr bwMode="auto">
            <a:xfrm>
              <a:off x="4526" y="2511"/>
              <a:ext cx="107" cy="116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66"/>
            <p:cNvSpPr>
              <a:spLocks noChangeArrowheads="1"/>
            </p:cNvSpPr>
            <p:nvPr/>
          </p:nvSpPr>
          <p:spPr bwMode="auto">
            <a:xfrm>
              <a:off x="4526" y="2733"/>
              <a:ext cx="107" cy="116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Oval 67"/>
            <p:cNvSpPr>
              <a:spLocks noChangeArrowheads="1"/>
            </p:cNvSpPr>
            <p:nvPr/>
          </p:nvSpPr>
          <p:spPr bwMode="auto">
            <a:xfrm>
              <a:off x="4526" y="2956"/>
              <a:ext cx="107" cy="114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68"/>
            <p:cNvSpPr>
              <a:spLocks noChangeArrowheads="1"/>
            </p:cNvSpPr>
            <p:nvPr/>
          </p:nvSpPr>
          <p:spPr bwMode="auto">
            <a:xfrm>
              <a:off x="4526" y="3175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69"/>
            <p:cNvSpPr>
              <a:spLocks noChangeArrowheads="1"/>
            </p:cNvSpPr>
            <p:nvPr/>
          </p:nvSpPr>
          <p:spPr bwMode="auto">
            <a:xfrm>
              <a:off x="4526" y="3398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3878" y="3162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71"/>
            <p:cNvSpPr>
              <a:spLocks noChangeShapeType="1"/>
            </p:cNvSpPr>
            <p:nvPr/>
          </p:nvSpPr>
          <p:spPr bwMode="auto">
            <a:xfrm flipV="1">
              <a:off x="3353" y="2603"/>
              <a:ext cx="511" cy="17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72"/>
            <p:cNvSpPr>
              <a:spLocks noChangeShapeType="1"/>
            </p:cNvSpPr>
            <p:nvPr/>
          </p:nvSpPr>
          <p:spPr bwMode="auto">
            <a:xfrm>
              <a:off x="3359" y="2363"/>
              <a:ext cx="496" cy="17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73"/>
            <p:cNvSpPr>
              <a:spLocks noChangeShapeType="1"/>
            </p:cNvSpPr>
            <p:nvPr/>
          </p:nvSpPr>
          <p:spPr bwMode="auto">
            <a:xfrm>
              <a:off x="4062" y="2564"/>
              <a:ext cx="46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74"/>
            <p:cNvSpPr>
              <a:spLocks noChangeShapeType="1"/>
            </p:cNvSpPr>
            <p:nvPr/>
          </p:nvSpPr>
          <p:spPr bwMode="auto">
            <a:xfrm flipV="1">
              <a:off x="3353" y="3272"/>
              <a:ext cx="511" cy="1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75"/>
            <p:cNvSpPr>
              <a:spLocks noChangeShapeType="1"/>
            </p:cNvSpPr>
            <p:nvPr/>
          </p:nvSpPr>
          <p:spPr bwMode="auto">
            <a:xfrm>
              <a:off x="3344" y="2825"/>
              <a:ext cx="526" cy="34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76"/>
            <p:cNvSpPr>
              <a:spLocks noChangeShapeType="1"/>
            </p:cNvSpPr>
            <p:nvPr/>
          </p:nvSpPr>
          <p:spPr bwMode="auto">
            <a:xfrm>
              <a:off x="4078" y="3234"/>
              <a:ext cx="434" cy="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77"/>
            <p:cNvSpPr>
              <a:spLocks noChangeShapeType="1"/>
            </p:cNvSpPr>
            <p:nvPr/>
          </p:nvSpPr>
          <p:spPr bwMode="auto">
            <a:xfrm>
              <a:off x="4062" y="2579"/>
              <a:ext cx="456" cy="40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3873" y="3604"/>
              <a:ext cx="177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79"/>
            <p:cNvSpPr>
              <a:spLocks noChangeShapeType="1"/>
            </p:cNvSpPr>
            <p:nvPr/>
          </p:nvSpPr>
          <p:spPr bwMode="auto">
            <a:xfrm>
              <a:off x="3341" y="3279"/>
              <a:ext cx="526" cy="34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80"/>
            <p:cNvSpPr>
              <a:spLocks noChangeShapeType="1"/>
            </p:cNvSpPr>
            <p:nvPr/>
          </p:nvSpPr>
          <p:spPr bwMode="auto">
            <a:xfrm>
              <a:off x="3356" y="3483"/>
              <a:ext cx="497" cy="2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81"/>
            <p:cNvSpPr>
              <a:spLocks noChangeShapeType="1"/>
            </p:cNvSpPr>
            <p:nvPr/>
          </p:nvSpPr>
          <p:spPr bwMode="auto">
            <a:xfrm>
              <a:off x="4056" y="3685"/>
              <a:ext cx="46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Oval 82"/>
            <p:cNvSpPr>
              <a:spLocks noChangeArrowheads="1"/>
            </p:cNvSpPr>
            <p:nvPr/>
          </p:nvSpPr>
          <p:spPr bwMode="auto">
            <a:xfrm>
              <a:off x="4531" y="3612"/>
              <a:ext cx="107" cy="116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3860" y="2034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84"/>
            <p:cNvSpPr>
              <a:spLocks noChangeShapeType="1"/>
            </p:cNvSpPr>
            <p:nvPr/>
          </p:nvSpPr>
          <p:spPr bwMode="auto">
            <a:xfrm>
              <a:off x="4043" y="2114"/>
              <a:ext cx="4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Oval 85"/>
            <p:cNvSpPr>
              <a:spLocks noChangeArrowheads="1"/>
            </p:cNvSpPr>
            <p:nvPr/>
          </p:nvSpPr>
          <p:spPr bwMode="auto">
            <a:xfrm>
              <a:off x="4519" y="2043"/>
              <a:ext cx="106" cy="114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86"/>
            <p:cNvSpPr>
              <a:spLocks noChangeShapeType="1"/>
            </p:cNvSpPr>
            <p:nvPr/>
          </p:nvSpPr>
          <p:spPr bwMode="auto">
            <a:xfrm flipV="1">
              <a:off x="3330" y="2130"/>
              <a:ext cx="514" cy="41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3870" y="2820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88"/>
            <p:cNvSpPr>
              <a:spLocks noChangeShapeType="1"/>
            </p:cNvSpPr>
            <p:nvPr/>
          </p:nvSpPr>
          <p:spPr bwMode="auto">
            <a:xfrm flipV="1">
              <a:off x="3345" y="2936"/>
              <a:ext cx="519" cy="8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89"/>
            <p:cNvSpPr>
              <a:spLocks noChangeShapeType="1"/>
            </p:cNvSpPr>
            <p:nvPr/>
          </p:nvSpPr>
          <p:spPr bwMode="auto">
            <a:xfrm>
              <a:off x="3347" y="2622"/>
              <a:ext cx="511" cy="25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90"/>
            <p:cNvSpPr>
              <a:spLocks noChangeShapeType="1"/>
            </p:cNvSpPr>
            <p:nvPr/>
          </p:nvSpPr>
          <p:spPr bwMode="auto">
            <a:xfrm flipV="1">
              <a:off x="4061" y="2819"/>
              <a:ext cx="443" cy="7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4895" y="2608"/>
              <a:ext cx="308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3600">
                  <a:solidFill>
                    <a:srgbClr val="000000"/>
                  </a:solidFill>
                  <a:latin typeface="Comic Sans MS" pitchFamily="66" charset="0"/>
                </a:rPr>
                <a:t>…</a:t>
              </a: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4895" y="3089"/>
              <a:ext cx="308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3600">
                  <a:solidFill>
                    <a:srgbClr val="000000"/>
                  </a:solidFill>
                  <a:latin typeface="Comic Sans MS" pitchFamily="66" charset="0"/>
                </a:rPr>
                <a:t>…</a:t>
              </a: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4895" y="2093"/>
              <a:ext cx="308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3600">
                  <a:solidFill>
                    <a:srgbClr val="000000"/>
                  </a:solidFill>
                  <a:latin typeface="Comic Sans MS" pitchFamily="66" charset="0"/>
                </a:rPr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9830934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PG Example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Init</a:t>
            </a:r>
            <a:r>
              <a:rPr lang="en-US" sz="2800" dirty="0" smtClean="0"/>
              <a:t>(Have(Cake))</a:t>
            </a:r>
          </a:p>
          <a:p>
            <a:pPr lvl="2"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Goal</a:t>
            </a:r>
            <a:r>
              <a:rPr lang="en-US" sz="2800" dirty="0" smtClean="0"/>
              <a:t>(Have(Cake) </a:t>
            </a:r>
            <a:r>
              <a:rPr lang="en-US" sz="2800" dirty="0" smtClean="0">
                <a:sym typeface="Symbol" pitchFamily="18" charset="2"/>
              </a:rPr>
              <a:t> </a:t>
            </a:r>
            <a:r>
              <a:rPr lang="en-US" sz="2800" dirty="0" smtClean="0"/>
              <a:t>Eaten(Cake))</a:t>
            </a:r>
          </a:p>
          <a:p>
            <a:pPr lvl="2"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Action</a:t>
            </a:r>
            <a:r>
              <a:rPr lang="en-US" sz="2800" dirty="0" smtClean="0"/>
              <a:t>(Eat(Cake), </a:t>
            </a:r>
            <a:br>
              <a:rPr lang="en-US" sz="2800" dirty="0" smtClean="0"/>
            </a:br>
            <a:r>
              <a:rPr lang="en-US" sz="2800" dirty="0" smtClean="0"/>
              <a:t>PRECOND: Have(Cake)</a:t>
            </a:r>
          </a:p>
          <a:p>
            <a:pPr lvl="2">
              <a:buFontTx/>
              <a:buNone/>
            </a:pPr>
            <a:r>
              <a:rPr lang="en-US" sz="2800" dirty="0" smtClean="0"/>
              <a:t>	EFFECT: ¬Have(Cake) </a:t>
            </a:r>
            <a:r>
              <a:rPr lang="en-US" sz="2800" dirty="0" smtClean="0">
                <a:sym typeface="Symbol" pitchFamily="18" charset="2"/>
              </a:rPr>
              <a:t> </a:t>
            </a:r>
            <a:r>
              <a:rPr lang="en-US" sz="2800" dirty="0" smtClean="0"/>
              <a:t>Eaten(Cake))</a:t>
            </a:r>
          </a:p>
          <a:p>
            <a:pPr lvl="2"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Action</a:t>
            </a:r>
            <a:r>
              <a:rPr lang="en-US" sz="2800" dirty="0" smtClean="0"/>
              <a:t>(Bake(Cake), </a:t>
            </a:r>
            <a:br>
              <a:rPr lang="en-US" sz="2800" dirty="0" smtClean="0"/>
            </a:br>
            <a:r>
              <a:rPr lang="en-US" sz="2800" dirty="0" smtClean="0"/>
              <a:t>PRECOND: ¬ Have(Cake)</a:t>
            </a:r>
          </a:p>
          <a:p>
            <a:pPr lvl="2">
              <a:buFontTx/>
              <a:buNone/>
            </a:pPr>
            <a:r>
              <a:rPr lang="en-US" sz="2800" dirty="0" smtClean="0"/>
              <a:t>	EFFECT: Have(Cake)) </a:t>
            </a:r>
          </a:p>
        </p:txBody>
      </p:sp>
    </p:spTree>
    <p:extLst>
      <p:ext uri="{BB962C8B-B14F-4D97-AF65-F5344CB8AC3E}">
        <p14:creationId xmlns:p14="http://schemas.microsoft.com/office/powerpoint/2010/main" xmlns="" val="177157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34570"/>
          </a:xfrm>
        </p:spPr>
        <p:txBody>
          <a:bodyPr/>
          <a:lstStyle/>
          <a:p>
            <a:r>
              <a:rPr lang="en-US" dirty="0" smtClean="0"/>
              <a:t>HW1 due in one week (Fri 5/4)</a:t>
            </a:r>
          </a:p>
          <a:p>
            <a:pPr lvl="1"/>
            <a:r>
              <a:rPr lang="en-US" dirty="0" smtClean="0"/>
              <a:t>Parts due in between:</a:t>
            </a:r>
          </a:p>
          <a:p>
            <a:pPr lvl="2"/>
            <a:r>
              <a:rPr lang="en-US" dirty="0" smtClean="0"/>
              <a:t>Monday	draft answer to problem 1</a:t>
            </a:r>
          </a:p>
          <a:p>
            <a:pPr lvl="2"/>
            <a:r>
              <a:rPr lang="en-US" dirty="0" smtClean="0"/>
              <a:t>Wed		give feedback on another person’s 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PG Example</a:t>
            </a:r>
          </a:p>
        </p:txBody>
      </p:sp>
      <p:pic>
        <p:nvPicPr>
          <p:cNvPr id="31747" name="Picture 5" descr="eatcake_plangraph_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0"/>
            <a:ext cx="6353175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1295400" y="4876800"/>
            <a:ext cx="670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Create level 0 from initial problem state.</a:t>
            </a:r>
          </a:p>
        </p:txBody>
      </p:sp>
    </p:spTree>
    <p:extLst>
      <p:ext uri="{BB962C8B-B14F-4D97-AF65-F5344CB8AC3E}">
        <p14:creationId xmlns:p14="http://schemas.microsoft.com/office/powerpoint/2010/main" xmlns="" val="298736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smtClean="0"/>
              <a:t>Graph Expansion</a:t>
            </a:r>
          </a:p>
        </p:txBody>
      </p:sp>
      <p:sp>
        <p:nvSpPr>
          <p:cNvPr id="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D.  Weld, D. Fox</a:t>
            </a:r>
          </a:p>
        </p:txBody>
      </p:sp>
      <p:sp>
        <p:nvSpPr>
          <p:cNvPr id="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06DA-A168-4976-A71B-EDE3C8FC64B1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32773" name="Rectangle 3"/>
          <p:cNvSpPr>
            <a:spLocks noChangeArrowheads="1"/>
          </p:cNvSpPr>
          <p:nvPr/>
        </p:nvSpPr>
        <p:spPr bwMode="auto">
          <a:xfrm>
            <a:off x="158750" y="1646238"/>
            <a:ext cx="5526995" cy="2798202"/>
          </a:xfrm>
          <a:prstGeom prst="rect">
            <a:avLst/>
          </a:prstGeom>
          <a:solidFill>
            <a:srgbClr val="0033CC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bg1"/>
                </a:solidFill>
              </a:rPr>
              <a:t>Proposition level 0 </a:t>
            </a:r>
          </a:p>
          <a:p>
            <a:pPr lvl="1" eaLnBrk="0" hangingPunct="0"/>
            <a:r>
              <a:rPr lang="en-US" sz="1800" dirty="0">
                <a:solidFill>
                  <a:schemeClr val="bg1"/>
                </a:solidFill>
              </a:rPr>
              <a:t>initial conditions</a:t>
            </a:r>
            <a:endParaRPr lang="en-US" sz="2400" dirty="0">
              <a:solidFill>
                <a:schemeClr val="bg1"/>
              </a:solidFill>
            </a:endParaRPr>
          </a:p>
          <a:p>
            <a:pPr eaLnBrk="0" hangingPunct="0"/>
            <a:r>
              <a:rPr lang="en-US" sz="2400" dirty="0">
                <a:solidFill>
                  <a:schemeClr val="bg1"/>
                </a:solidFill>
              </a:rPr>
              <a:t>Action level </a:t>
            </a:r>
            <a:r>
              <a:rPr lang="en-US" sz="2400" dirty="0" err="1">
                <a:solidFill>
                  <a:schemeClr val="bg1"/>
                </a:solidFill>
              </a:rPr>
              <a:t>i</a:t>
            </a:r>
            <a:endParaRPr lang="en-US" sz="2400" dirty="0">
              <a:solidFill>
                <a:schemeClr val="bg1"/>
              </a:solidFill>
            </a:endParaRPr>
          </a:p>
          <a:p>
            <a:pPr lvl="1" eaLnBrk="0" hangingPunct="0"/>
            <a:r>
              <a:rPr lang="en-US" sz="1800" dirty="0">
                <a:solidFill>
                  <a:schemeClr val="bg1"/>
                </a:solidFill>
              </a:rPr>
              <a:t>no-op for each proposition at level i-1</a:t>
            </a:r>
          </a:p>
          <a:p>
            <a:pPr lvl="1" eaLnBrk="0" hangingPunct="0"/>
            <a:r>
              <a:rPr lang="en-US" sz="1800" dirty="0">
                <a:solidFill>
                  <a:schemeClr val="bg1"/>
                </a:solidFill>
              </a:rPr>
              <a:t>action for each operator instance whose </a:t>
            </a:r>
          </a:p>
          <a:p>
            <a:pPr lvl="2" eaLnBrk="0" hangingPunct="0"/>
            <a:r>
              <a:rPr lang="en-US" sz="1800" dirty="0">
                <a:solidFill>
                  <a:schemeClr val="bg1"/>
                </a:solidFill>
              </a:rPr>
              <a:t>preconditions exist at level i-1</a:t>
            </a:r>
          </a:p>
          <a:p>
            <a:pPr eaLnBrk="0" hangingPunct="0"/>
            <a:r>
              <a:rPr lang="en-US" sz="2400" dirty="0">
                <a:solidFill>
                  <a:schemeClr val="bg1"/>
                </a:solidFill>
              </a:rPr>
              <a:t>Proposition level </a:t>
            </a:r>
            <a:r>
              <a:rPr lang="en-US" sz="2400" dirty="0" err="1">
                <a:solidFill>
                  <a:schemeClr val="bg1"/>
                </a:solidFill>
              </a:rPr>
              <a:t>i</a:t>
            </a:r>
            <a:endParaRPr lang="en-US" sz="2400" dirty="0">
              <a:solidFill>
                <a:schemeClr val="bg1"/>
              </a:solidFill>
            </a:endParaRPr>
          </a:p>
          <a:p>
            <a:pPr lvl="1" eaLnBrk="0" hangingPunct="0"/>
            <a:r>
              <a:rPr lang="en-US" sz="1800" dirty="0">
                <a:solidFill>
                  <a:schemeClr val="bg1"/>
                </a:solidFill>
              </a:rPr>
              <a:t>effects of each no-op and action at level </a:t>
            </a:r>
            <a:r>
              <a:rPr lang="en-US" sz="1800" dirty="0" err="1">
                <a:solidFill>
                  <a:schemeClr val="bg1"/>
                </a:solidFill>
              </a:rPr>
              <a:t>i</a:t>
            </a:r>
            <a:endParaRPr lang="en-US" sz="1400" dirty="0">
              <a:solidFill>
                <a:schemeClr val="bg1"/>
              </a:solidFill>
            </a:endParaRPr>
          </a:p>
          <a:p>
            <a:pPr lvl="1" eaLnBrk="0" latinLnBrk="1" hangingPunct="0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2774" name="Line 4"/>
          <p:cNvSpPr>
            <a:spLocks noChangeShapeType="1"/>
          </p:cNvSpPr>
          <p:nvPr/>
        </p:nvSpPr>
        <p:spPr bwMode="auto">
          <a:xfrm>
            <a:off x="6931025" y="3027363"/>
            <a:ext cx="1587500" cy="0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5"/>
          <p:cNvSpPr>
            <a:spLocks noChangeShapeType="1"/>
          </p:cNvSpPr>
          <p:nvPr/>
        </p:nvSpPr>
        <p:spPr bwMode="auto">
          <a:xfrm>
            <a:off x="6951663" y="3673475"/>
            <a:ext cx="1590675" cy="0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Line 6"/>
          <p:cNvSpPr>
            <a:spLocks noChangeShapeType="1"/>
          </p:cNvSpPr>
          <p:nvPr/>
        </p:nvSpPr>
        <p:spPr bwMode="auto">
          <a:xfrm>
            <a:off x="6940550" y="3992563"/>
            <a:ext cx="1590675" cy="0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7"/>
          <p:cNvSpPr>
            <a:spLocks noChangeShapeType="1"/>
          </p:cNvSpPr>
          <p:nvPr/>
        </p:nvSpPr>
        <p:spPr bwMode="auto">
          <a:xfrm>
            <a:off x="6931025" y="4637088"/>
            <a:ext cx="1587500" cy="0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Oval 8"/>
          <p:cNvSpPr>
            <a:spLocks noChangeArrowheads="1"/>
          </p:cNvSpPr>
          <p:nvPr/>
        </p:nvSpPr>
        <p:spPr bwMode="auto">
          <a:xfrm>
            <a:off x="6777038" y="2944813"/>
            <a:ext cx="141287" cy="158750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Oval 9"/>
          <p:cNvSpPr>
            <a:spLocks noChangeArrowheads="1"/>
          </p:cNvSpPr>
          <p:nvPr/>
        </p:nvSpPr>
        <p:spPr bwMode="auto">
          <a:xfrm>
            <a:off x="6777038" y="3582988"/>
            <a:ext cx="141287" cy="160337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Oval 10"/>
          <p:cNvSpPr>
            <a:spLocks noChangeArrowheads="1"/>
          </p:cNvSpPr>
          <p:nvPr/>
        </p:nvSpPr>
        <p:spPr bwMode="auto">
          <a:xfrm>
            <a:off x="6777038" y="3900488"/>
            <a:ext cx="141287" cy="161925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Oval 11"/>
          <p:cNvSpPr>
            <a:spLocks noChangeArrowheads="1"/>
          </p:cNvSpPr>
          <p:nvPr/>
        </p:nvSpPr>
        <p:spPr bwMode="auto">
          <a:xfrm>
            <a:off x="6777038" y="4538663"/>
            <a:ext cx="141287" cy="161925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Rectangle 12"/>
          <p:cNvSpPr>
            <a:spLocks noChangeArrowheads="1"/>
          </p:cNvSpPr>
          <p:nvPr/>
        </p:nvSpPr>
        <p:spPr bwMode="auto">
          <a:xfrm>
            <a:off x="7648575" y="3211513"/>
            <a:ext cx="236538" cy="242887"/>
          </a:xfrm>
          <a:prstGeom prst="rect">
            <a:avLst/>
          </a:prstGeom>
          <a:solidFill>
            <a:srgbClr val="CECECE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Oval 13"/>
          <p:cNvSpPr>
            <a:spLocks noChangeArrowheads="1"/>
          </p:cNvSpPr>
          <p:nvPr/>
        </p:nvSpPr>
        <p:spPr bwMode="auto">
          <a:xfrm>
            <a:off x="8531225" y="2944813"/>
            <a:ext cx="141288" cy="158750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Oval 14"/>
          <p:cNvSpPr>
            <a:spLocks noChangeArrowheads="1"/>
          </p:cNvSpPr>
          <p:nvPr/>
        </p:nvSpPr>
        <p:spPr bwMode="auto">
          <a:xfrm>
            <a:off x="8531225" y="3263900"/>
            <a:ext cx="141288" cy="161925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Oval 15"/>
          <p:cNvSpPr>
            <a:spLocks noChangeArrowheads="1"/>
          </p:cNvSpPr>
          <p:nvPr/>
        </p:nvSpPr>
        <p:spPr bwMode="auto">
          <a:xfrm>
            <a:off x="8531225" y="3582988"/>
            <a:ext cx="141288" cy="160337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Oval 16"/>
          <p:cNvSpPr>
            <a:spLocks noChangeArrowheads="1"/>
          </p:cNvSpPr>
          <p:nvPr/>
        </p:nvSpPr>
        <p:spPr bwMode="auto">
          <a:xfrm>
            <a:off x="8531225" y="3900488"/>
            <a:ext cx="141288" cy="161925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Oval 17"/>
          <p:cNvSpPr>
            <a:spLocks noChangeArrowheads="1"/>
          </p:cNvSpPr>
          <p:nvPr/>
        </p:nvSpPr>
        <p:spPr bwMode="auto">
          <a:xfrm>
            <a:off x="8531225" y="4219575"/>
            <a:ext cx="141288" cy="161925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Oval 18"/>
          <p:cNvSpPr>
            <a:spLocks noChangeArrowheads="1"/>
          </p:cNvSpPr>
          <p:nvPr/>
        </p:nvSpPr>
        <p:spPr bwMode="auto">
          <a:xfrm>
            <a:off x="8531225" y="4538663"/>
            <a:ext cx="141288" cy="161925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Rectangle 19"/>
          <p:cNvSpPr>
            <a:spLocks noChangeArrowheads="1"/>
          </p:cNvSpPr>
          <p:nvPr/>
        </p:nvSpPr>
        <p:spPr bwMode="auto">
          <a:xfrm>
            <a:off x="7648575" y="4197350"/>
            <a:ext cx="236538" cy="244475"/>
          </a:xfrm>
          <a:prstGeom prst="rect">
            <a:avLst/>
          </a:prstGeom>
          <a:solidFill>
            <a:srgbClr val="CECECE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Line 20"/>
          <p:cNvSpPr>
            <a:spLocks noChangeShapeType="1"/>
          </p:cNvSpPr>
          <p:nvPr/>
        </p:nvSpPr>
        <p:spPr bwMode="auto">
          <a:xfrm flipV="1">
            <a:off x="6931025" y="3392488"/>
            <a:ext cx="695325" cy="2571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1" name="Line 21"/>
          <p:cNvSpPr>
            <a:spLocks noChangeShapeType="1"/>
          </p:cNvSpPr>
          <p:nvPr/>
        </p:nvSpPr>
        <p:spPr bwMode="auto">
          <a:xfrm>
            <a:off x="6940550" y="3049588"/>
            <a:ext cx="676275" cy="2460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2" name="Line 22"/>
          <p:cNvSpPr>
            <a:spLocks noChangeShapeType="1"/>
          </p:cNvSpPr>
          <p:nvPr/>
        </p:nvSpPr>
        <p:spPr bwMode="auto">
          <a:xfrm>
            <a:off x="7897813" y="3336925"/>
            <a:ext cx="63341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Line 23"/>
          <p:cNvSpPr>
            <a:spLocks noChangeShapeType="1"/>
          </p:cNvSpPr>
          <p:nvPr/>
        </p:nvSpPr>
        <p:spPr bwMode="auto">
          <a:xfrm flipV="1">
            <a:off x="6931025" y="4357688"/>
            <a:ext cx="695325" cy="2571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4" name="Line 24"/>
          <p:cNvSpPr>
            <a:spLocks noChangeShapeType="1"/>
          </p:cNvSpPr>
          <p:nvPr/>
        </p:nvSpPr>
        <p:spPr bwMode="auto">
          <a:xfrm>
            <a:off x="6918325" y="3713163"/>
            <a:ext cx="717550" cy="4937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5" name="Line 25"/>
          <p:cNvSpPr>
            <a:spLocks noChangeShapeType="1"/>
          </p:cNvSpPr>
          <p:nvPr/>
        </p:nvSpPr>
        <p:spPr bwMode="auto">
          <a:xfrm>
            <a:off x="7920038" y="4298950"/>
            <a:ext cx="590550" cy="63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6" name="Line 26"/>
          <p:cNvSpPr>
            <a:spLocks noChangeShapeType="1"/>
          </p:cNvSpPr>
          <p:nvPr/>
        </p:nvSpPr>
        <p:spPr bwMode="auto">
          <a:xfrm>
            <a:off x="7897813" y="3360738"/>
            <a:ext cx="620712" cy="5794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7" name="Oval 27"/>
          <p:cNvSpPr>
            <a:spLocks noChangeArrowheads="1"/>
          </p:cNvSpPr>
          <p:nvPr/>
        </p:nvSpPr>
        <p:spPr bwMode="auto">
          <a:xfrm>
            <a:off x="6099175" y="2941638"/>
            <a:ext cx="141288" cy="158750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8" name="Oval 28"/>
          <p:cNvSpPr>
            <a:spLocks noChangeArrowheads="1"/>
          </p:cNvSpPr>
          <p:nvPr/>
        </p:nvSpPr>
        <p:spPr bwMode="auto">
          <a:xfrm>
            <a:off x="6099175" y="3665538"/>
            <a:ext cx="141288" cy="160337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9" name="Oval 29"/>
          <p:cNvSpPr>
            <a:spLocks noChangeArrowheads="1"/>
          </p:cNvSpPr>
          <p:nvPr/>
        </p:nvSpPr>
        <p:spPr bwMode="auto">
          <a:xfrm>
            <a:off x="6099175" y="4535488"/>
            <a:ext cx="141288" cy="161925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0" name="Rectangle 30"/>
          <p:cNvSpPr>
            <a:spLocks noChangeArrowheads="1"/>
          </p:cNvSpPr>
          <p:nvPr/>
        </p:nvSpPr>
        <p:spPr bwMode="auto">
          <a:xfrm>
            <a:off x="6327775" y="3478213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32801" name="Rectangle 31"/>
          <p:cNvSpPr>
            <a:spLocks noChangeArrowheads="1"/>
          </p:cNvSpPr>
          <p:nvPr/>
        </p:nvSpPr>
        <p:spPr bwMode="auto">
          <a:xfrm>
            <a:off x="6342063" y="283527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32802" name="Rectangle 32"/>
          <p:cNvSpPr>
            <a:spLocks noChangeArrowheads="1"/>
          </p:cNvSpPr>
          <p:nvPr/>
        </p:nvSpPr>
        <p:spPr bwMode="auto">
          <a:xfrm rot="1080000">
            <a:off x="6321425" y="368935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32803" name="Rectangle 33"/>
          <p:cNvSpPr>
            <a:spLocks noChangeArrowheads="1"/>
          </p:cNvSpPr>
          <p:nvPr/>
        </p:nvSpPr>
        <p:spPr bwMode="auto">
          <a:xfrm>
            <a:off x="6343650" y="441007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</a:rPr>
              <a:t>…</a:t>
            </a:r>
          </a:p>
        </p:txBody>
      </p:sp>
      <p:grpSp>
        <p:nvGrpSpPr>
          <p:cNvPr id="32804" name="Group 34"/>
          <p:cNvGrpSpPr>
            <a:grpSpLocks/>
          </p:cNvGrpSpPr>
          <p:nvPr/>
        </p:nvGrpSpPr>
        <p:grpSpPr bwMode="auto">
          <a:xfrm>
            <a:off x="6037263" y="2233613"/>
            <a:ext cx="2906712" cy="457200"/>
            <a:chOff x="3803" y="1407"/>
            <a:chExt cx="1831" cy="288"/>
          </a:xfrm>
        </p:grpSpPr>
        <p:sp>
          <p:nvSpPr>
            <p:cNvPr id="32809" name="Rectangle 35"/>
            <p:cNvSpPr>
              <a:spLocks noChangeArrowheads="1"/>
            </p:cNvSpPr>
            <p:nvPr/>
          </p:nvSpPr>
          <p:spPr bwMode="auto">
            <a:xfrm>
              <a:off x="4209" y="1407"/>
              <a:ext cx="3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i-1</a:t>
              </a:r>
            </a:p>
          </p:txBody>
        </p:sp>
        <p:sp>
          <p:nvSpPr>
            <p:cNvPr id="32810" name="Rectangle 36"/>
            <p:cNvSpPr>
              <a:spLocks noChangeArrowheads="1"/>
            </p:cNvSpPr>
            <p:nvPr/>
          </p:nvSpPr>
          <p:spPr bwMode="auto">
            <a:xfrm>
              <a:off x="4796" y="1407"/>
              <a:ext cx="1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2400" i="1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32811" name="Rectangle 37"/>
            <p:cNvSpPr>
              <a:spLocks noChangeArrowheads="1"/>
            </p:cNvSpPr>
            <p:nvPr/>
          </p:nvSpPr>
          <p:spPr bwMode="auto">
            <a:xfrm>
              <a:off x="5259" y="1407"/>
              <a:ext cx="3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i+1</a:t>
              </a:r>
            </a:p>
          </p:txBody>
        </p:sp>
        <p:sp>
          <p:nvSpPr>
            <p:cNvPr id="32812" name="Rectangle 38"/>
            <p:cNvSpPr>
              <a:spLocks noChangeArrowheads="1"/>
            </p:cNvSpPr>
            <p:nvPr/>
          </p:nvSpPr>
          <p:spPr bwMode="auto">
            <a:xfrm>
              <a:off x="3803" y="140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</a:p>
          </p:txBody>
        </p:sp>
      </p:grpSp>
      <p:sp>
        <p:nvSpPr>
          <p:cNvPr id="32805" name="Arc 39"/>
          <p:cNvSpPr>
            <a:spLocks/>
          </p:cNvSpPr>
          <p:nvPr/>
        </p:nvSpPr>
        <p:spPr bwMode="auto">
          <a:xfrm>
            <a:off x="2838450" y="2287588"/>
            <a:ext cx="3111500" cy="742950"/>
          </a:xfrm>
          <a:custGeom>
            <a:avLst/>
            <a:gdLst>
              <a:gd name="T0" fmla="*/ 0 w 22353"/>
              <a:gd name="T1" fmla="*/ 2147483647 h 21600"/>
              <a:gd name="T2" fmla="*/ 2147483647 w 22353"/>
              <a:gd name="T3" fmla="*/ 2147483647 h 21600"/>
              <a:gd name="T4" fmla="*/ 2147483647 w 22353"/>
              <a:gd name="T5" fmla="*/ 2147483647 h 21600"/>
              <a:gd name="T6" fmla="*/ 0 60000 65536"/>
              <a:gd name="T7" fmla="*/ 0 60000 65536"/>
              <a:gd name="T8" fmla="*/ 0 60000 65536"/>
              <a:gd name="T9" fmla="*/ 0 w 22353"/>
              <a:gd name="T10" fmla="*/ 0 h 21600"/>
              <a:gd name="T11" fmla="*/ 22353 w 2235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53" h="21600" fill="none" extrusionOk="0">
                <a:moveTo>
                  <a:pt x="-1" y="160"/>
                </a:moveTo>
                <a:cubicBezTo>
                  <a:pt x="873" y="53"/>
                  <a:pt x="1752" y="-1"/>
                  <a:pt x="2632" y="0"/>
                </a:cubicBezTo>
                <a:cubicBezTo>
                  <a:pt x="11152" y="0"/>
                  <a:pt x="18876" y="5008"/>
                  <a:pt x="22352" y="12788"/>
                </a:cubicBezTo>
              </a:path>
              <a:path w="22353" h="21600" stroke="0" extrusionOk="0">
                <a:moveTo>
                  <a:pt x="-1" y="160"/>
                </a:moveTo>
                <a:cubicBezTo>
                  <a:pt x="873" y="53"/>
                  <a:pt x="1752" y="-1"/>
                  <a:pt x="2632" y="0"/>
                </a:cubicBezTo>
                <a:cubicBezTo>
                  <a:pt x="11152" y="0"/>
                  <a:pt x="18876" y="5008"/>
                  <a:pt x="22352" y="12788"/>
                </a:cubicBezTo>
                <a:lnTo>
                  <a:pt x="2632" y="21600"/>
                </a:lnTo>
                <a:lnTo>
                  <a:pt x="-1" y="160"/>
                </a:lnTo>
                <a:close/>
              </a:path>
            </a:pathLst>
          </a:custGeom>
          <a:noFill/>
          <a:ln w="25400" cap="rnd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6" name="Arc 40"/>
          <p:cNvSpPr>
            <a:spLocks/>
          </p:cNvSpPr>
          <p:nvPr/>
        </p:nvSpPr>
        <p:spPr bwMode="auto">
          <a:xfrm rot="10800000" flipV="1">
            <a:off x="5066605" y="2699306"/>
            <a:ext cx="2616200" cy="603250"/>
          </a:xfrm>
          <a:custGeom>
            <a:avLst/>
            <a:gdLst>
              <a:gd name="T0" fmla="*/ 0 w 32095"/>
              <a:gd name="T1" fmla="*/ 2147483647 h 21600"/>
              <a:gd name="T2" fmla="*/ 2147483647 w 32095"/>
              <a:gd name="T3" fmla="*/ 2147483647 h 21600"/>
              <a:gd name="T4" fmla="*/ 2147483647 w 32095"/>
              <a:gd name="T5" fmla="*/ 2147483647 h 21600"/>
              <a:gd name="T6" fmla="*/ 0 60000 65536"/>
              <a:gd name="T7" fmla="*/ 0 60000 65536"/>
              <a:gd name="T8" fmla="*/ 0 60000 65536"/>
              <a:gd name="T9" fmla="*/ 0 w 32095"/>
              <a:gd name="T10" fmla="*/ 0 h 21600"/>
              <a:gd name="T11" fmla="*/ 32095 w 3209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095" h="21600" fill="none" extrusionOk="0">
                <a:moveTo>
                  <a:pt x="-1" y="12799"/>
                </a:moveTo>
                <a:cubicBezTo>
                  <a:pt x="3473" y="5014"/>
                  <a:pt x="11200" y="-1"/>
                  <a:pt x="19726" y="0"/>
                </a:cubicBezTo>
                <a:cubicBezTo>
                  <a:pt x="24150" y="0"/>
                  <a:pt x="28467" y="1358"/>
                  <a:pt x="32094" y="3892"/>
                </a:cubicBezTo>
              </a:path>
              <a:path w="32095" h="21600" stroke="0" extrusionOk="0">
                <a:moveTo>
                  <a:pt x="-1" y="12799"/>
                </a:moveTo>
                <a:cubicBezTo>
                  <a:pt x="3473" y="5014"/>
                  <a:pt x="11200" y="-1"/>
                  <a:pt x="19726" y="0"/>
                </a:cubicBezTo>
                <a:cubicBezTo>
                  <a:pt x="24150" y="0"/>
                  <a:pt x="28467" y="1358"/>
                  <a:pt x="32094" y="3892"/>
                </a:cubicBezTo>
                <a:lnTo>
                  <a:pt x="19726" y="21600"/>
                </a:lnTo>
                <a:lnTo>
                  <a:pt x="-1" y="12799"/>
                </a:lnTo>
                <a:close/>
              </a:path>
            </a:pathLst>
          </a:custGeom>
          <a:noFill/>
          <a:ln w="25400" cap="rnd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7" name="Arc 41"/>
          <p:cNvSpPr>
            <a:spLocks/>
          </p:cNvSpPr>
          <p:nvPr/>
        </p:nvSpPr>
        <p:spPr bwMode="auto">
          <a:xfrm rot="11798159">
            <a:off x="4743760" y="3425954"/>
            <a:ext cx="2885906" cy="554037"/>
          </a:xfrm>
          <a:custGeom>
            <a:avLst/>
            <a:gdLst>
              <a:gd name="T0" fmla="*/ 0 w 22168"/>
              <a:gd name="T1" fmla="*/ 2147483647 h 21600"/>
              <a:gd name="T2" fmla="*/ 2147483647 w 22168"/>
              <a:gd name="T3" fmla="*/ 2147483647 h 21600"/>
              <a:gd name="T4" fmla="*/ 2147483647 w 22168"/>
              <a:gd name="T5" fmla="*/ 2147483647 h 21600"/>
              <a:gd name="T6" fmla="*/ 0 60000 65536"/>
              <a:gd name="T7" fmla="*/ 0 60000 65536"/>
              <a:gd name="T8" fmla="*/ 0 60000 65536"/>
              <a:gd name="T9" fmla="*/ 0 w 22168"/>
              <a:gd name="T10" fmla="*/ 0 h 21600"/>
              <a:gd name="T11" fmla="*/ 22168 w 2216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168" h="21600" fill="none" extrusionOk="0">
                <a:moveTo>
                  <a:pt x="0" y="1433"/>
                </a:moveTo>
                <a:cubicBezTo>
                  <a:pt x="2469" y="485"/>
                  <a:pt x="5092" y="-1"/>
                  <a:pt x="7737" y="0"/>
                </a:cubicBezTo>
                <a:cubicBezTo>
                  <a:pt x="13064" y="0"/>
                  <a:pt x="18203" y="1968"/>
                  <a:pt x="22167" y="5528"/>
                </a:cubicBezTo>
              </a:path>
              <a:path w="22168" h="21600" stroke="0" extrusionOk="0">
                <a:moveTo>
                  <a:pt x="0" y="1433"/>
                </a:moveTo>
                <a:cubicBezTo>
                  <a:pt x="2469" y="485"/>
                  <a:pt x="5092" y="-1"/>
                  <a:pt x="7737" y="0"/>
                </a:cubicBezTo>
                <a:cubicBezTo>
                  <a:pt x="13064" y="0"/>
                  <a:pt x="18203" y="1968"/>
                  <a:pt x="22167" y="5528"/>
                </a:cubicBezTo>
                <a:lnTo>
                  <a:pt x="7737" y="21600"/>
                </a:lnTo>
                <a:lnTo>
                  <a:pt x="0" y="1433"/>
                </a:lnTo>
                <a:close/>
              </a:path>
            </a:pathLst>
          </a:custGeom>
          <a:noFill/>
          <a:ln w="25400" cap="rnd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8" name="Arc 42"/>
          <p:cNvSpPr>
            <a:spLocks/>
          </p:cNvSpPr>
          <p:nvPr/>
        </p:nvSpPr>
        <p:spPr bwMode="auto">
          <a:xfrm rot="11638083">
            <a:off x="4861075" y="3987582"/>
            <a:ext cx="3682958" cy="811213"/>
          </a:xfrm>
          <a:custGeom>
            <a:avLst/>
            <a:gdLst>
              <a:gd name="T0" fmla="*/ 0 w 32525"/>
              <a:gd name="T1" fmla="*/ 2147483647 h 21600"/>
              <a:gd name="T2" fmla="*/ 2147483647 w 32525"/>
              <a:gd name="T3" fmla="*/ 2147483647 h 21600"/>
              <a:gd name="T4" fmla="*/ 2147483647 w 32525"/>
              <a:gd name="T5" fmla="*/ 2147483647 h 21600"/>
              <a:gd name="T6" fmla="*/ 0 60000 65536"/>
              <a:gd name="T7" fmla="*/ 0 60000 65536"/>
              <a:gd name="T8" fmla="*/ 0 60000 65536"/>
              <a:gd name="T9" fmla="*/ 0 w 32525"/>
              <a:gd name="T10" fmla="*/ 0 h 21600"/>
              <a:gd name="T11" fmla="*/ 32525 w 3252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525" h="21600" fill="none" extrusionOk="0">
                <a:moveTo>
                  <a:pt x="-1" y="13833"/>
                </a:moveTo>
                <a:cubicBezTo>
                  <a:pt x="3211" y="5498"/>
                  <a:pt x="11222" y="-1"/>
                  <a:pt x="20155" y="0"/>
                </a:cubicBezTo>
                <a:cubicBezTo>
                  <a:pt x="24579" y="0"/>
                  <a:pt x="28897" y="1358"/>
                  <a:pt x="32525" y="3892"/>
                </a:cubicBezTo>
              </a:path>
              <a:path w="32525" h="21600" stroke="0" extrusionOk="0">
                <a:moveTo>
                  <a:pt x="-1" y="13833"/>
                </a:moveTo>
                <a:cubicBezTo>
                  <a:pt x="3211" y="5498"/>
                  <a:pt x="11222" y="-1"/>
                  <a:pt x="20155" y="0"/>
                </a:cubicBezTo>
                <a:cubicBezTo>
                  <a:pt x="24579" y="0"/>
                  <a:pt x="28897" y="1358"/>
                  <a:pt x="32525" y="3892"/>
                </a:cubicBezTo>
                <a:lnTo>
                  <a:pt x="20155" y="21600"/>
                </a:lnTo>
                <a:lnTo>
                  <a:pt x="-1" y="13833"/>
                </a:lnTo>
                <a:close/>
              </a:path>
            </a:pathLst>
          </a:custGeom>
          <a:noFill/>
          <a:ln w="25400" cap="rnd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0" y="4776788"/>
            <a:ext cx="7415813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2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No-op-action</a:t>
            </a:r>
            <a:r>
              <a:rPr lang="en-US" dirty="0" smtClean="0"/>
              <a:t>(P), </a:t>
            </a:r>
            <a:br>
              <a:rPr lang="en-US" dirty="0" smtClean="0"/>
            </a:br>
            <a:r>
              <a:rPr lang="en-US" dirty="0" smtClean="0"/>
              <a:t>    PRECOND: P</a:t>
            </a:r>
          </a:p>
          <a:p>
            <a:pPr lvl="2">
              <a:buFontTx/>
              <a:buNone/>
            </a:pPr>
            <a:r>
              <a:rPr lang="en-US" dirty="0" smtClean="0"/>
              <a:t>    EFFECT: P</a:t>
            </a:r>
          </a:p>
          <a:p>
            <a:pPr lvl="2">
              <a:buFontTx/>
              <a:buNone/>
            </a:pPr>
            <a:r>
              <a:rPr lang="en-US" dirty="0" smtClean="0"/>
              <a:t>Have a no-op action for each ground fact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3148636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6" grpId="0" animBg="1"/>
      <p:bldP spid="32807" grpId="0" animBg="1"/>
      <p:bldP spid="32808" grpId="0" animBg="1"/>
      <p:bldP spid="4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PG Example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1295400" y="4876800"/>
            <a:ext cx="6705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Add all applicable actions.</a:t>
            </a:r>
          </a:p>
          <a:p>
            <a:pPr eaLnBrk="1" hangingPunct="1"/>
            <a:r>
              <a:rPr lang="en-US" sz="2400"/>
              <a:t>Add all effects to the next state. </a:t>
            </a:r>
          </a:p>
        </p:txBody>
      </p:sp>
      <p:pic>
        <p:nvPicPr>
          <p:cNvPr id="33796" name="Picture 5" descr="eatcake_plangraph_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0"/>
            <a:ext cx="6353175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5900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PG Example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295400" y="4876800"/>
            <a:ext cx="6705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/>
              <a:t>Add </a:t>
            </a:r>
            <a:r>
              <a:rPr lang="en-US" sz="2400" i="1" dirty="0"/>
              <a:t>persistence actions </a:t>
            </a:r>
            <a:r>
              <a:rPr lang="en-US" sz="2400" dirty="0" smtClean="0"/>
              <a:t>(aka no-ops</a:t>
            </a:r>
            <a:r>
              <a:rPr lang="en-US" sz="2400" dirty="0"/>
              <a:t>)  to map all literals in state S</a:t>
            </a:r>
            <a:r>
              <a:rPr lang="en-US" sz="2400" baseline="-25000" dirty="0"/>
              <a:t>i</a:t>
            </a:r>
            <a:r>
              <a:rPr lang="en-US" sz="2400" dirty="0"/>
              <a:t> to state S</a:t>
            </a:r>
            <a:r>
              <a:rPr lang="en-US" sz="2400" baseline="-25000" dirty="0"/>
              <a:t>i+1</a:t>
            </a:r>
            <a:r>
              <a:rPr lang="en-US" sz="2400" dirty="0"/>
              <a:t>. </a:t>
            </a:r>
          </a:p>
        </p:txBody>
      </p:sp>
      <p:pic>
        <p:nvPicPr>
          <p:cNvPr id="34820" name="Picture 5" descr="eatcake_plangraph_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0"/>
            <a:ext cx="6353175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028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smtClean="0"/>
              <a:t>Mutual Exclusion</a:t>
            </a:r>
          </a:p>
        </p:txBody>
      </p:sp>
      <p:sp>
        <p:nvSpPr>
          <p:cNvPr id="1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A3ABD5-6A22-438C-A305-CAD45AA06AD7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82550" y="2309813"/>
            <a:ext cx="6232525" cy="2367315"/>
          </a:xfrm>
          <a:prstGeom prst="rect">
            <a:avLst/>
          </a:prstGeom>
          <a:solidFill>
            <a:srgbClr val="0000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Two actions are </a:t>
            </a:r>
            <a:r>
              <a:rPr lang="en-US" b="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mutex</a:t>
            </a:r>
            <a:r>
              <a:rPr lang="en-US" b="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if</a:t>
            </a:r>
            <a:endParaRPr lang="en-US" sz="2800" b="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1" eaLnBrk="0" hangingPunct="0">
              <a:spcBef>
                <a:spcPct val="0"/>
              </a:spcBef>
              <a:buSzPct val="100000"/>
              <a:buFontTx/>
              <a:buChar char="•"/>
            </a:pPr>
            <a:r>
              <a:rPr lang="en-US" sz="1800" b="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one clobbers the other’s effects or preconditions</a:t>
            </a:r>
          </a:p>
          <a:p>
            <a:pPr lvl="1" eaLnBrk="0" hangingPunct="0">
              <a:spcBef>
                <a:spcPct val="0"/>
              </a:spcBef>
              <a:buSzPct val="100000"/>
              <a:buFontTx/>
              <a:buChar char="•"/>
            </a:pPr>
            <a:r>
              <a:rPr lang="en-US" sz="1800" b="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they have </a:t>
            </a:r>
            <a:r>
              <a:rPr lang="en-US" sz="1800" b="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mutex</a:t>
            </a:r>
            <a:r>
              <a:rPr lang="en-US" sz="1800" b="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preconditions</a:t>
            </a:r>
          </a:p>
          <a:p>
            <a:pPr eaLnBrk="0" hangingPunct="0">
              <a:spcBef>
                <a:spcPct val="0"/>
              </a:spcBef>
            </a:pP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</a:t>
            </a:r>
          </a:p>
          <a:p>
            <a:pPr eaLnBrk="0" hangingPunct="0">
              <a:spcBef>
                <a:spcPct val="0"/>
              </a:spcBef>
            </a:pPr>
            <a:r>
              <a:rPr lang="en-US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Two </a:t>
            </a:r>
            <a:r>
              <a:rPr lang="en-US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propositions </a:t>
            </a:r>
            <a:r>
              <a:rPr lang="en-US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 </a:t>
            </a:r>
            <a:r>
              <a:rPr lang="en-US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mutex</a:t>
            </a:r>
            <a:r>
              <a:rPr lang="en-US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if</a:t>
            </a:r>
            <a:endParaRPr lang="en-US" sz="28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 eaLnBrk="0" hangingPunct="0">
              <a:spcBef>
                <a:spcPct val="0"/>
              </a:spcBef>
              <a:buSzPct val="100000"/>
              <a:buFontTx/>
              <a:buChar char="•"/>
            </a:pPr>
            <a:r>
              <a:rPr lang="en-US" sz="1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one is the negation of the other </a:t>
            </a:r>
          </a:p>
          <a:p>
            <a:pPr lvl="1" eaLnBrk="0" hangingPunct="0">
              <a:spcBef>
                <a:spcPct val="0"/>
              </a:spcBef>
              <a:buSzPct val="100000"/>
            </a:pPr>
            <a:r>
              <a:rPr lang="en-US" sz="1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</a:p>
        </p:txBody>
      </p:sp>
      <p:sp>
        <p:nvSpPr>
          <p:cNvPr id="35853" name="Line 110"/>
          <p:cNvSpPr>
            <a:spLocks noChangeShapeType="1"/>
          </p:cNvSpPr>
          <p:nvPr/>
        </p:nvSpPr>
        <p:spPr bwMode="auto">
          <a:xfrm>
            <a:off x="885120" y="4389925"/>
            <a:ext cx="537670" cy="163053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0" name="Group 119"/>
          <p:cNvGrpSpPr/>
          <p:nvPr/>
        </p:nvGrpSpPr>
        <p:grpSpPr>
          <a:xfrm>
            <a:off x="1153955" y="5310845"/>
            <a:ext cx="1854201" cy="1440598"/>
            <a:chOff x="3786188" y="5314950"/>
            <a:chExt cx="1854201" cy="1440598"/>
          </a:xfrm>
        </p:grpSpPr>
        <p:sp>
          <p:nvSpPr>
            <p:cNvPr id="121" name="Oval 80"/>
            <p:cNvSpPr>
              <a:spLocks noChangeArrowheads="1"/>
            </p:cNvSpPr>
            <p:nvPr/>
          </p:nvSpPr>
          <p:spPr bwMode="auto">
            <a:xfrm>
              <a:off x="4256088" y="5345113"/>
              <a:ext cx="96838" cy="10636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Oval 81"/>
            <p:cNvSpPr>
              <a:spLocks noChangeArrowheads="1"/>
            </p:cNvSpPr>
            <p:nvPr/>
          </p:nvSpPr>
          <p:spPr bwMode="auto">
            <a:xfrm>
              <a:off x="4256088" y="5572125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Oval 82"/>
            <p:cNvSpPr>
              <a:spLocks noChangeArrowheads="1"/>
            </p:cNvSpPr>
            <p:nvPr/>
          </p:nvSpPr>
          <p:spPr bwMode="auto">
            <a:xfrm>
              <a:off x="4256088" y="5799138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Oval 83"/>
            <p:cNvSpPr>
              <a:spLocks noChangeArrowheads="1"/>
            </p:cNvSpPr>
            <p:nvPr/>
          </p:nvSpPr>
          <p:spPr bwMode="auto">
            <a:xfrm>
              <a:off x="4256088" y="6024563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Oval 84"/>
            <p:cNvSpPr>
              <a:spLocks noChangeArrowheads="1"/>
            </p:cNvSpPr>
            <p:nvPr/>
          </p:nvSpPr>
          <p:spPr bwMode="auto">
            <a:xfrm>
              <a:off x="4256088" y="6251575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Oval 85"/>
            <p:cNvSpPr>
              <a:spLocks noChangeArrowheads="1"/>
            </p:cNvSpPr>
            <p:nvPr/>
          </p:nvSpPr>
          <p:spPr bwMode="auto">
            <a:xfrm>
              <a:off x="4256088" y="6478588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Rectangle 86"/>
            <p:cNvSpPr>
              <a:spLocks noChangeArrowheads="1"/>
            </p:cNvSpPr>
            <p:nvPr/>
          </p:nvSpPr>
          <p:spPr bwMode="auto">
            <a:xfrm>
              <a:off x="4887913" y="5680075"/>
              <a:ext cx="165100" cy="165100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Oval 87"/>
            <p:cNvSpPr>
              <a:spLocks noChangeArrowheads="1"/>
            </p:cNvSpPr>
            <p:nvPr/>
          </p:nvSpPr>
          <p:spPr bwMode="auto">
            <a:xfrm>
              <a:off x="5543551" y="5345113"/>
              <a:ext cx="96838" cy="10636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Oval 88"/>
            <p:cNvSpPr>
              <a:spLocks noChangeArrowheads="1"/>
            </p:cNvSpPr>
            <p:nvPr/>
          </p:nvSpPr>
          <p:spPr bwMode="auto">
            <a:xfrm>
              <a:off x="5543551" y="5572125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Oval 89"/>
            <p:cNvSpPr>
              <a:spLocks noChangeArrowheads="1"/>
            </p:cNvSpPr>
            <p:nvPr/>
          </p:nvSpPr>
          <p:spPr bwMode="auto">
            <a:xfrm>
              <a:off x="4519612" y="5683251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Oval 90"/>
            <p:cNvSpPr>
              <a:spLocks noChangeArrowheads="1"/>
            </p:cNvSpPr>
            <p:nvPr/>
          </p:nvSpPr>
          <p:spPr bwMode="auto">
            <a:xfrm>
              <a:off x="5543551" y="6024563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Oval 91"/>
            <p:cNvSpPr>
              <a:spLocks noChangeArrowheads="1"/>
            </p:cNvSpPr>
            <p:nvPr/>
          </p:nvSpPr>
          <p:spPr bwMode="auto">
            <a:xfrm>
              <a:off x="5543551" y="6251575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Oval 92"/>
            <p:cNvSpPr>
              <a:spLocks noChangeArrowheads="1"/>
            </p:cNvSpPr>
            <p:nvPr/>
          </p:nvSpPr>
          <p:spPr bwMode="auto">
            <a:xfrm>
              <a:off x="5543551" y="6478588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Rectangle 93"/>
            <p:cNvSpPr>
              <a:spLocks noChangeArrowheads="1"/>
            </p:cNvSpPr>
            <p:nvPr/>
          </p:nvSpPr>
          <p:spPr bwMode="auto">
            <a:xfrm>
              <a:off x="4903788" y="6229350"/>
              <a:ext cx="165100" cy="165100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Line 94"/>
            <p:cNvSpPr>
              <a:spLocks noChangeShapeType="1"/>
            </p:cNvSpPr>
            <p:nvPr/>
          </p:nvSpPr>
          <p:spPr bwMode="auto">
            <a:xfrm flipV="1">
              <a:off x="4365626" y="5454650"/>
              <a:ext cx="517525" cy="14446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Line 95"/>
            <p:cNvSpPr>
              <a:spLocks noChangeShapeType="1"/>
            </p:cNvSpPr>
            <p:nvPr/>
          </p:nvSpPr>
          <p:spPr bwMode="auto">
            <a:xfrm>
              <a:off x="4365626" y="5400675"/>
              <a:ext cx="51752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Line 96"/>
            <p:cNvSpPr>
              <a:spLocks noChangeShapeType="1"/>
            </p:cNvSpPr>
            <p:nvPr/>
          </p:nvSpPr>
          <p:spPr bwMode="auto">
            <a:xfrm flipV="1">
              <a:off x="5065713" y="5622925"/>
              <a:ext cx="473075" cy="14446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97"/>
            <p:cNvSpPr>
              <a:spLocks noChangeShapeType="1"/>
            </p:cNvSpPr>
            <p:nvPr/>
          </p:nvSpPr>
          <p:spPr bwMode="auto">
            <a:xfrm>
              <a:off x="4357688" y="6315075"/>
              <a:ext cx="51752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Line 98"/>
            <p:cNvSpPr>
              <a:spLocks noChangeShapeType="1"/>
            </p:cNvSpPr>
            <p:nvPr/>
          </p:nvSpPr>
          <p:spPr bwMode="auto">
            <a:xfrm>
              <a:off x="4365626" y="6094413"/>
              <a:ext cx="517525" cy="16827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Line 99"/>
            <p:cNvSpPr>
              <a:spLocks noChangeShapeType="1"/>
            </p:cNvSpPr>
            <p:nvPr/>
          </p:nvSpPr>
          <p:spPr bwMode="auto">
            <a:xfrm>
              <a:off x="5081588" y="6323013"/>
              <a:ext cx="449263" cy="1984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Line 100"/>
            <p:cNvSpPr>
              <a:spLocks noChangeShapeType="1"/>
            </p:cNvSpPr>
            <p:nvPr/>
          </p:nvSpPr>
          <p:spPr bwMode="auto">
            <a:xfrm>
              <a:off x="5073651" y="5408613"/>
              <a:ext cx="449263" cy="1905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Rectangle 102"/>
            <p:cNvSpPr>
              <a:spLocks noChangeArrowheads="1"/>
            </p:cNvSpPr>
            <p:nvPr/>
          </p:nvSpPr>
          <p:spPr bwMode="auto">
            <a:xfrm>
              <a:off x="4895851" y="5314950"/>
              <a:ext cx="165100" cy="165100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Line 103"/>
            <p:cNvSpPr>
              <a:spLocks noChangeShapeType="1"/>
            </p:cNvSpPr>
            <p:nvPr/>
          </p:nvSpPr>
          <p:spPr bwMode="auto">
            <a:xfrm>
              <a:off x="4365626" y="5424488"/>
              <a:ext cx="509588" cy="312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Line 104"/>
            <p:cNvSpPr>
              <a:spLocks noChangeShapeType="1"/>
            </p:cNvSpPr>
            <p:nvPr/>
          </p:nvSpPr>
          <p:spPr bwMode="auto">
            <a:xfrm>
              <a:off x="4373563" y="5637213"/>
              <a:ext cx="501650" cy="13811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Line 105"/>
            <p:cNvSpPr>
              <a:spLocks noChangeShapeType="1"/>
            </p:cNvSpPr>
            <p:nvPr/>
          </p:nvSpPr>
          <p:spPr bwMode="auto">
            <a:xfrm>
              <a:off x="4379913" y="6529388"/>
              <a:ext cx="1143000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Arc 109"/>
            <p:cNvSpPr>
              <a:spLocks/>
            </p:cNvSpPr>
            <p:nvPr/>
          </p:nvSpPr>
          <p:spPr bwMode="auto">
            <a:xfrm flipH="1">
              <a:off x="4130986" y="5641749"/>
              <a:ext cx="160338" cy="868363"/>
            </a:xfrm>
            <a:custGeom>
              <a:avLst/>
              <a:gdLst>
                <a:gd name="T0" fmla="*/ 0 w 21600"/>
                <a:gd name="T1" fmla="*/ 0 h 39359"/>
                <a:gd name="T2" fmla="*/ 0 w 21600"/>
                <a:gd name="T3" fmla="*/ 0 h 39359"/>
                <a:gd name="T4" fmla="*/ 0 w 21600"/>
                <a:gd name="T5" fmla="*/ 0 h 39359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359"/>
                <a:gd name="T11" fmla="*/ 21600 w 21600"/>
                <a:gd name="T12" fmla="*/ 39359 h 393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359" fill="none" extrusionOk="0">
                  <a:moveTo>
                    <a:pt x="9411" y="-1"/>
                  </a:moveTo>
                  <a:cubicBezTo>
                    <a:pt x="16865" y="3608"/>
                    <a:pt x="21600" y="11160"/>
                    <a:pt x="21600" y="19442"/>
                  </a:cubicBezTo>
                  <a:cubicBezTo>
                    <a:pt x="21600" y="28141"/>
                    <a:pt x="16380" y="35992"/>
                    <a:pt x="8359" y="39359"/>
                  </a:cubicBezTo>
                </a:path>
                <a:path w="21600" h="39359" stroke="0" extrusionOk="0">
                  <a:moveTo>
                    <a:pt x="9411" y="-1"/>
                  </a:moveTo>
                  <a:cubicBezTo>
                    <a:pt x="16865" y="3608"/>
                    <a:pt x="21600" y="11160"/>
                    <a:pt x="21600" y="19442"/>
                  </a:cubicBezTo>
                  <a:cubicBezTo>
                    <a:pt x="21600" y="28141"/>
                    <a:pt x="16380" y="35992"/>
                    <a:pt x="8359" y="39359"/>
                  </a:cubicBezTo>
                  <a:lnTo>
                    <a:pt x="0" y="19442"/>
                  </a:lnTo>
                  <a:lnTo>
                    <a:pt x="9411" y="-1"/>
                  </a:lnTo>
                  <a:close/>
                </a:path>
              </a:pathLst>
            </a:custGeom>
            <a:noFill/>
            <a:ln w="38100" cap="rnd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Text Box 115"/>
            <p:cNvSpPr txBox="1">
              <a:spLocks noChangeArrowheads="1"/>
            </p:cNvSpPr>
            <p:nvPr/>
          </p:nvSpPr>
          <p:spPr bwMode="auto">
            <a:xfrm>
              <a:off x="3998364" y="5339557"/>
              <a:ext cx="306387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70C0"/>
                  </a:solidFill>
                  <a:latin typeface="Comic Sans MS" pitchFamily="66" charset="0"/>
                </a:rPr>
                <a:t>p</a:t>
              </a:r>
            </a:p>
          </p:txBody>
        </p:sp>
        <p:sp>
          <p:nvSpPr>
            <p:cNvPr id="148" name="Text Box 116"/>
            <p:cNvSpPr txBox="1">
              <a:spLocks noChangeArrowheads="1"/>
            </p:cNvSpPr>
            <p:nvPr/>
          </p:nvSpPr>
          <p:spPr bwMode="auto">
            <a:xfrm>
              <a:off x="3786188" y="6388836"/>
              <a:ext cx="4699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70C0"/>
                  </a:solidFill>
                  <a:latin typeface="Comic Sans MS" pitchFamily="66" charset="0"/>
                  <a:sym typeface="Symbol" pitchFamily="18" charset="2"/>
                </a:rPr>
                <a:t></a:t>
              </a:r>
              <a:r>
                <a:rPr lang="en-US" sz="1800" dirty="0">
                  <a:solidFill>
                    <a:srgbClr val="0070C0"/>
                  </a:solidFill>
                  <a:latin typeface="Comic Sans MS" pitchFamily="66" charset="0"/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12551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smtClean="0"/>
              <a:t>Mutual Exclusion</a:t>
            </a:r>
          </a:p>
        </p:txBody>
      </p:sp>
      <p:sp>
        <p:nvSpPr>
          <p:cNvPr id="1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A3ABD5-6A22-438C-A305-CAD45AA06AD7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82550" y="2309813"/>
            <a:ext cx="6232525" cy="2367315"/>
          </a:xfrm>
          <a:prstGeom prst="rect">
            <a:avLst/>
          </a:prstGeom>
          <a:solidFill>
            <a:srgbClr val="0000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Two actions are </a:t>
            </a:r>
            <a:r>
              <a:rPr lang="en-US" b="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mutex</a:t>
            </a:r>
            <a:r>
              <a:rPr lang="en-US" b="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if</a:t>
            </a:r>
            <a:endParaRPr lang="en-US" sz="2800" b="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1" eaLnBrk="0" hangingPunct="0">
              <a:spcBef>
                <a:spcPct val="0"/>
              </a:spcBef>
              <a:buSzPct val="100000"/>
              <a:buFontTx/>
              <a:buChar char="•"/>
            </a:pPr>
            <a:r>
              <a:rPr lang="en-US" sz="1800" b="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one clobbers the other’s effects or preconditions</a:t>
            </a:r>
          </a:p>
          <a:p>
            <a:pPr lvl="1" eaLnBrk="0" hangingPunct="0">
              <a:spcBef>
                <a:spcPct val="0"/>
              </a:spcBef>
              <a:buSzPct val="100000"/>
              <a:buFontTx/>
              <a:buChar char="•"/>
            </a:pPr>
            <a:r>
              <a:rPr lang="en-US" sz="1800" b="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they have </a:t>
            </a:r>
            <a:r>
              <a:rPr lang="en-US" sz="1800" b="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mutex</a:t>
            </a:r>
            <a:r>
              <a:rPr lang="en-US" sz="1800" b="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preconditions</a:t>
            </a:r>
          </a:p>
          <a:p>
            <a:pPr eaLnBrk="0" hangingPunct="0">
              <a:spcBef>
                <a:spcPct val="0"/>
              </a:spcBef>
            </a:pP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</a:t>
            </a:r>
          </a:p>
          <a:p>
            <a:pPr eaLnBrk="0" hangingPunct="0">
              <a:spcBef>
                <a:spcPct val="0"/>
              </a:spcBef>
            </a:pPr>
            <a:r>
              <a:rPr lang="en-US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Two proposition are </a:t>
            </a:r>
            <a:r>
              <a:rPr lang="en-US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mutex</a:t>
            </a:r>
            <a:r>
              <a:rPr lang="en-US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if</a:t>
            </a:r>
            <a:endParaRPr lang="en-US" sz="28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 eaLnBrk="0" hangingPunct="0">
              <a:spcBef>
                <a:spcPct val="0"/>
              </a:spcBef>
              <a:buSzPct val="100000"/>
              <a:buFontTx/>
              <a:buChar char="•"/>
            </a:pPr>
            <a:r>
              <a:rPr lang="en-US" sz="1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one is the negation of the other </a:t>
            </a:r>
          </a:p>
          <a:p>
            <a:pPr lvl="1" eaLnBrk="0" hangingPunct="0">
              <a:spcBef>
                <a:spcPct val="0"/>
              </a:spcBef>
              <a:buSzPct val="100000"/>
              <a:buFontTx/>
              <a:buChar char="•"/>
            </a:pPr>
            <a:r>
              <a:rPr lang="en-US" sz="1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 ways of achieving them are </a:t>
            </a:r>
            <a:r>
              <a:rPr lang="en-US" sz="1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mutex</a:t>
            </a:r>
            <a:r>
              <a:rPr lang="en-US" sz="1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</a:p>
        </p:txBody>
      </p:sp>
      <p:sp>
        <p:nvSpPr>
          <p:cNvPr id="35860" name="Oval 80"/>
          <p:cNvSpPr>
            <a:spLocks noChangeArrowheads="1"/>
          </p:cNvSpPr>
          <p:nvPr/>
        </p:nvSpPr>
        <p:spPr bwMode="auto">
          <a:xfrm>
            <a:off x="4256088" y="5345113"/>
            <a:ext cx="96838" cy="106363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1" name="Oval 81"/>
          <p:cNvSpPr>
            <a:spLocks noChangeArrowheads="1"/>
          </p:cNvSpPr>
          <p:nvPr/>
        </p:nvSpPr>
        <p:spPr bwMode="auto">
          <a:xfrm>
            <a:off x="4256088" y="5572125"/>
            <a:ext cx="96838" cy="107950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Oval 82"/>
          <p:cNvSpPr>
            <a:spLocks noChangeArrowheads="1"/>
          </p:cNvSpPr>
          <p:nvPr/>
        </p:nvSpPr>
        <p:spPr bwMode="auto">
          <a:xfrm>
            <a:off x="4256088" y="5799138"/>
            <a:ext cx="96838" cy="107950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3" name="Oval 83"/>
          <p:cNvSpPr>
            <a:spLocks noChangeArrowheads="1"/>
          </p:cNvSpPr>
          <p:nvPr/>
        </p:nvSpPr>
        <p:spPr bwMode="auto">
          <a:xfrm>
            <a:off x="4256088" y="6024563"/>
            <a:ext cx="96838" cy="107950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4" name="Oval 84"/>
          <p:cNvSpPr>
            <a:spLocks noChangeArrowheads="1"/>
          </p:cNvSpPr>
          <p:nvPr/>
        </p:nvSpPr>
        <p:spPr bwMode="auto">
          <a:xfrm>
            <a:off x="4256088" y="6251575"/>
            <a:ext cx="96838" cy="107950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Oval 85"/>
          <p:cNvSpPr>
            <a:spLocks noChangeArrowheads="1"/>
          </p:cNvSpPr>
          <p:nvPr/>
        </p:nvSpPr>
        <p:spPr bwMode="auto">
          <a:xfrm>
            <a:off x="4256088" y="6478588"/>
            <a:ext cx="96838" cy="107950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6" name="Rectangle 86"/>
          <p:cNvSpPr>
            <a:spLocks noChangeArrowheads="1"/>
          </p:cNvSpPr>
          <p:nvPr/>
        </p:nvSpPr>
        <p:spPr bwMode="auto">
          <a:xfrm>
            <a:off x="4887913" y="5680075"/>
            <a:ext cx="165100" cy="165100"/>
          </a:xfrm>
          <a:prstGeom prst="rect">
            <a:avLst/>
          </a:prstGeom>
          <a:solidFill>
            <a:srgbClr val="CECECE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7" name="Oval 87"/>
          <p:cNvSpPr>
            <a:spLocks noChangeArrowheads="1"/>
          </p:cNvSpPr>
          <p:nvPr/>
        </p:nvSpPr>
        <p:spPr bwMode="auto">
          <a:xfrm>
            <a:off x="5543551" y="5345113"/>
            <a:ext cx="96838" cy="106363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Oval 88"/>
          <p:cNvSpPr>
            <a:spLocks noChangeArrowheads="1"/>
          </p:cNvSpPr>
          <p:nvPr/>
        </p:nvSpPr>
        <p:spPr bwMode="auto">
          <a:xfrm>
            <a:off x="5543551" y="5572125"/>
            <a:ext cx="96838" cy="107950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9" name="Oval 89"/>
          <p:cNvSpPr>
            <a:spLocks noChangeArrowheads="1"/>
          </p:cNvSpPr>
          <p:nvPr/>
        </p:nvSpPr>
        <p:spPr bwMode="auto">
          <a:xfrm>
            <a:off x="5543551" y="5799138"/>
            <a:ext cx="96838" cy="107950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0" name="Oval 90"/>
          <p:cNvSpPr>
            <a:spLocks noChangeArrowheads="1"/>
          </p:cNvSpPr>
          <p:nvPr/>
        </p:nvSpPr>
        <p:spPr bwMode="auto">
          <a:xfrm>
            <a:off x="5543551" y="6024563"/>
            <a:ext cx="96838" cy="107950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Oval 91"/>
          <p:cNvSpPr>
            <a:spLocks noChangeArrowheads="1"/>
          </p:cNvSpPr>
          <p:nvPr/>
        </p:nvSpPr>
        <p:spPr bwMode="auto">
          <a:xfrm>
            <a:off x="5543551" y="6251575"/>
            <a:ext cx="96838" cy="107950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2" name="Oval 92"/>
          <p:cNvSpPr>
            <a:spLocks noChangeArrowheads="1"/>
          </p:cNvSpPr>
          <p:nvPr/>
        </p:nvSpPr>
        <p:spPr bwMode="auto">
          <a:xfrm>
            <a:off x="5543551" y="6478588"/>
            <a:ext cx="96838" cy="107950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3" name="Rectangle 93"/>
          <p:cNvSpPr>
            <a:spLocks noChangeArrowheads="1"/>
          </p:cNvSpPr>
          <p:nvPr/>
        </p:nvSpPr>
        <p:spPr bwMode="auto">
          <a:xfrm>
            <a:off x="4903788" y="6229350"/>
            <a:ext cx="165100" cy="165100"/>
          </a:xfrm>
          <a:prstGeom prst="rect">
            <a:avLst/>
          </a:prstGeom>
          <a:solidFill>
            <a:srgbClr val="CECECE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Line 94"/>
          <p:cNvSpPr>
            <a:spLocks noChangeShapeType="1"/>
          </p:cNvSpPr>
          <p:nvPr/>
        </p:nvSpPr>
        <p:spPr bwMode="auto">
          <a:xfrm flipV="1">
            <a:off x="4365626" y="5454650"/>
            <a:ext cx="517525" cy="1444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5" name="Line 95"/>
          <p:cNvSpPr>
            <a:spLocks noChangeShapeType="1"/>
          </p:cNvSpPr>
          <p:nvPr/>
        </p:nvSpPr>
        <p:spPr bwMode="auto">
          <a:xfrm>
            <a:off x="4365626" y="5400675"/>
            <a:ext cx="5175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6" name="Line 96"/>
          <p:cNvSpPr>
            <a:spLocks noChangeShapeType="1"/>
          </p:cNvSpPr>
          <p:nvPr/>
        </p:nvSpPr>
        <p:spPr bwMode="auto">
          <a:xfrm flipV="1">
            <a:off x="5065713" y="5622925"/>
            <a:ext cx="473075" cy="1444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7" name="Line 97"/>
          <p:cNvSpPr>
            <a:spLocks noChangeShapeType="1"/>
          </p:cNvSpPr>
          <p:nvPr/>
        </p:nvSpPr>
        <p:spPr bwMode="auto">
          <a:xfrm>
            <a:off x="4357688" y="6315075"/>
            <a:ext cx="5175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8" name="Line 98"/>
          <p:cNvSpPr>
            <a:spLocks noChangeShapeType="1"/>
          </p:cNvSpPr>
          <p:nvPr/>
        </p:nvSpPr>
        <p:spPr bwMode="auto">
          <a:xfrm>
            <a:off x="4365626" y="6094413"/>
            <a:ext cx="517525" cy="1682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9" name="Line 99"/>
          <p:cNvSpPr>
            <a:spLocks noChangeShapeType="1"/>
          </p:cNvSpPr>
          <p:nvPr/>
        </p:nvSpPr>
        <p:spPr bwMode="auto">
          <a:xfrm>
            <a:off x="5081588" y="6323013"/>
            <a:ext cx="449263" cy="1984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0" name="Line 100"/>
          <p:cNvSpPr>
            <a:spLocks noChangeShapeType="1"/>
          </p:cNvSpPr>
          <p:nvPr/>
        </p:nvSpPr>
        <p:spPr bwMode="auto">
          <a:xfrm>
            <a:off x="5073651" y="5408613"/>
            <a:ext cx="449263" cy="1905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1" name="Arc 101"/>
          <p:cNvSpPr>
            <a:spLocks/>
          </p:cNvSpPr>
          <p:nvPr/>
        </p:nvSpPr>
        <p:spPr bwMode="auto">
          <a:xfrm>
            <a:off x="4959351" y="5861050"/>
            <a:ext cx="76200" cy="349250"/>
          </a:xfrm>
          <a:custGeom>
            <a:avLst/>
            <a:gdLst>
              <a:gd name="T0" fmla="*/ 0 w 21600"/>
              <a:gd name="T1" fmla="*/ 0 h 39425"/>
              <a:gd name="T2" fmla="*/ 0 w 21600"/>
              <a:gd name="T3" fmla="*/ 0 h 39425"/>
              <a:gd name="T4" fmla="*/ 0 w 21600"/>
              <a:gd name="T5" fmla="*/ 0 h 39425"/>
              <a:gd name="T6" fmla="*/ 0 60000 65536"/>
              <a:gd name="T7" fmla="*/ 0 60000 65536"/>
              <a:gd name="T8" fmla="*/ 0 60000 65536"/>
              <a:gd name="T9" fmla="*/ 0 w 21600"/>
              <a:gd name="T10" fmla="*/ 0 h 39425"/>
              <a:gd name="T11" fmla="*/ 21600 w 21600"/>
              <a:gd name="T12" fmla="*/ 39425 h 394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425" fill="none" extrusionOk="0">
                <a:moveTo>
                  <a:pt x="9404" y="0"/>
                </a:moveTo>
                <a:cubicBezTo>
                  <a:pt x="16862" y="3606"/>
                  <a:pt x="21600" y="11161"/>
                  <a:pt x="21600" y="19445"/>
                </a:cubicBezTo>
                <a:cubicBezTo>
                  <a:pt x="21600" y="28204"/>
                  <a:pt x="16310" y="36096"/>
                  <a:pt x="8207" y="39424"/>
                </a:cubicBezTo>
              </a:path>
              <a:path w="21600" h="39425" stroke="0" extrusionOk="0">
                <a:moveTo>
                  <a:pt x="9404" y="0"/>
                </a:moveTo>
                <a:cubicBezTo>
                  <a:pt x="16862" y="3606"/>
                  <a:pt x="21600" y="11161"/>
                  <a:pt x="21600" y="19445"/>
                </a:cubicBezTo>
                <a:cubicBezTo>
                  <a:pt x="21600" y="28204"/>
                  <a:pt x="16310" y="36096"/>
                  <a:pt x="8207" y="39424"/>
                </a:cubicBezTo>
                <a:lnTo>
                  <a:pt x="0" y="19445"/>
                </a:lnTo>
                <a:lnTo>
                  <a:pt x="9404" y="0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2" name="Rectangle 102"/>
          <p:cNvSpPr>
            <a:spLocks noChangeArrowheads="1"/>
          </p:cNvSpPr>
          <p:nvPr/>
        </p:nvSpPr>
        <p:spPr bwMode="auto">
          <a:xfrm>
            <a:off x="4895851" y="5314950"/>
            <a:ext cx="165100" cy="165100"/>
          </a:xfrm>
          <a:prstGeom prst="rect">
            <a:avLst/>
          </a:prstGeom>
          <a:solidFill>
            <a:srgbClr val="CECECE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Line 103"/>
          <p:cNvSpPr>
            <a:spLocks noChangeShapeType="1"/>
          </p:cNvSpPr>
          <p:nvPr/>
        </p:nvSpPr>
        <p:spPr bwMode="auto">
          <a:xfrm>
            <a:off x="4365626" y="5424488"/>
            <a:ext cx="509588" cy="3127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4" name="Line 104"/>
          <p:cNvSpPr>
            <a:spLocks noChangeShapeType="1"/>
          </p:cNvSpPr>
          <p:nvPr/>
        </p:nvSpPr>
        <p:spPr bwMode="auto">
          <a:xfrm>
            <a:off x="4373563" y="5637213"/>
            <a:ext cx="501650" cy="1381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5" name="Line 105"/>
          <p:cNvSpPr>
            <a:spLocks noChangeShapeType="1"/>
          </p:cNvSpPr>
          <p:nvPr/>
        </p:nvSpPr>
        <p:spPr bwMode="auto">
          <a:xfrm>
            <a:off x="4379913" y="6529388"/>
            <a:ext cx="1143000" cy="0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6" name="Arc 106"/>
          <p:cNvSpPr>
            <a:spLocks/>
          </p:cNvSpPr>
          <p:nvPr/>
        </p:nvSpPr>
        <p:spPr bwMode="auto">
          <a:xfrm>
            <a:off x="4997451" y="5492750"/>
            <a:ext cx="160338" cy="723900"/>
          </a:xfrm>
          <a:custGeom>
            <a:avLst/>
            <a:gdLst>
              <a:gd name="T0" fmla="*/ 0 w 21600"/>
              <a:gd name="T1" fmla="*/ 0 h 39362"/>
              <a:gd name="T2" fmla="*/ 0 w 21600"/>
              <a:gd name="T3" fmla="*/ 0 h 39362"/>
              <a:gd name="T4" fmla="*/ 0 w 21600"/>
              <a:gd name="T5" fmla="*/ 0 h 39362"/>
              <a:gd name="T6" fmla="*/ 0 60000 65536"/>
              <a:gd name="T7" fmla="*/ 0 60000 65536"/>
              <a:gd name="T8" fmla="*/ 0 60000 65536"/>
              <a:gd name="T9" fmla="*/ 0 w 21600"/>
              <a:gd name="T10" fmla="*/ 0 h 39362"/>
              <a:gd name="T11" fmla="*/ 21600 w 21600"/>
              <a:gd name="T12" fmla="*/ 39362 h 393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362" fill="none" extrusionOk="0">
                <a:moveTo>
                  <a:pt x="9392" y="-1"/>
                </a:moveTo>
                <a:cubicBezTo>
                  <a:pt x="16856" y="3604"/>
                  <a:pt x="21600" y="11161"/>
                  <a:pt x="21600" y="19451"/>
                </a:cubicBezTo>
                <a:cubicBezTo>
                  <a:pt x="21600" y="28144"/>
                  <a:pt x="16387" y="35991"/>
                  <a:pt x="8373" y="39361"/>
                </a:cubicBezTo>
              </a:path>
              <a:path w="21600" h="39362" stroke="0" extrusionOk="0">
                <a:moveTo>
                  <a:pt x="9392" y="-1"/>
                </a:moveTo>
                <a:cubicBezTo>
                  <a:pt x="16856" y="3604"/>
                  <a:pt x="21600" y="11161"/>
                  <a:pt x="21600" y="19451"/>
                </a:cubicBezTo>
                <a:cubicBezTo>
                  <a:pt x="21600" y="28144"/>
                  <a:pt x="16387" y="35991"/>
                  <a:pt x="8373" y="39361"/>
                </a:cubicBezTo>
                <a:lnTo>
                  <a:pt x="0" y="19451"/>
                </a:lnTo>
                <a:lnTo>
                  <a:pt x="9392" y="-1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7" name="Arc 107"/>
          <p:cNvSpPr>
            <a:spLocks/>
          </p:cNvSpPr>
          <p:nvPr/>
        </p:nvSpPr>
        <p:spPr bwMode="auto">
          <a:xfrm>
            <a:off x="4714876" y="5494338"/>
            <a:ext cx="312738" cy="1035050"/>
          </a:xfrm>
          <a:custGeom>
            <a:avLst/>
            <a:gdLst>
              <a:gd name="T0" fmla="*/ 0 w 21600"/>
              <a:gd name="T1" fmla="*/ 0 h 39268"/>
              <a:gd name="T2" fmla="*/ 0 w 21600"/>
              <a:gd name="T3" fmla="*/ 0 h 39268"/>
              <a:gd name="T4" fmla="*/ 0 w 21600"/>
              <a:gd name="T5" fmla="*/ 0 h 39268"/>
              <a:gd name="T6" fmla="*/ 0 60000 65536"/>
              <a:gd name="T7" fmla="*/ 0 60000 65536"/>
              <a:gd name="T8" fmla="*/ 0 60000 65536"/>
              <a:gd name="T9" fmla="*/ 0 w 21600"/>
              <a:gd name="T10" fmla="*/ 0 h 39268"/>
              <a:gd name="T11" fmla="*/ 21600 w 21600"/>
              <a:gd name="T12" fmla="*/ 39268 h 392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268" fill="none" extrusionOk="0">
                <a:moveTo>
                  <a:pt x="13136" y="39267"/>
                </a:moveTo>
                <a:cubicBezTo>
                  <a:pt x="5170" y="35874"/>
                  <a:pt x="0" y="28053"/>
                  <a:pt x="0" y="19395"/>
                </a:cubicBezTo>
                <a:cubicBezTo>
                  <a:pt x="-1" y="11152"/>
                  <a:pt x="4691" y="3627"/>
                  <a:pt x="12092" y="-1"/>
                </a:cubicBezTo>
              </a:path>
              <a:path w="21600" h="39268" stroke="0" extrusionOk="0">
                <a:moveTo>
                  <a:pt x="13136" y="39267"/>
                </a:moveTo>
                <a:cubicBezTo>
                  <a:pt x="5170" y="35874"/>
                  <a:pt x="0" y="28053"/>
                  <a:pt x="0" y="19395"/>
                </a:cubicBezTo>
                <a:cubicBezTo>
                  <a:pt x="-1" y="11152"/>
                  <a:pt x="4691" y="3627"/>
                  <a:pt x="12092" y="-1"/>
                </a:cubicBezTo>
                <a:lnTo>
                  <a:pt x="21600" y="19395"/>
                </a:lnTo>
                <a:lnTo>
                  <a:pt x="13136" y="39267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8" name="Arc 108"/>
          <p:cNvSpPr>
            <a:spLocks/>
          </p:cNvSpPr>
          <p:nvPr/>
        </p:nvSpPr>
        <p:spPr bwMode="auto">
          <a:xfrm>
            <a:off x="4786313" y="5857875"/>
            <a:ext cx="190500" cy="663575"/>
          </a:xfrm>
          <a:custGeom>
            <a:avLst/>
            <a:gdLst>
              <a:gd name="T0" fmla="*/ 0 w 21600"/>
              <a:gd name="T1" fmla="*/ 0 h 39256"/>
              <a:gd name="T2" fmla="*/ 0 w 21600"/>
              <a:gd name="T3" fmla="*/ 0 h 39256"/>
              <a:gd name="T4" fmla="*/ 0 w 21600"/>
              <a:gd name="T5" fmla="*/ 0 h 39256"/>
              <a:gd name="T6" fmla="*/ 0 60000 65536"/>
              <a:gd name="T7" fmla="*/ 0 60000 65536"/>
              <a:gd name="T8" fmla="*/ 0 60000 65536"/>
              <a:gd name="T9" fmla="*/ 0 w 21600"/>
              <a:gd name="T10" fmla="*/ 0 h 39256"/>
              <a:gd name="T11" fmla="*/ 21600 w 21600"/>
              <a:gd name="T12" fmla="*/ 39256 h 39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256" fill="none" extrusionOk="0">
                <a:moveTo>
                  <a:pt x="13118" y="39256"/>
                </a:moveTo>
                <a:cubicBezTo>
                  <a:pt x="5162" y="35859"/>
                  <a:pt x="0" y="28042"/>
                  <a:pt x="0" y="19391"/>
                </a:cubicBezTo>
                <a:cubicBezTo>
                  <a:pt x="-1" y="11151"/>
                  <a:pt x="4687" y="3629"/>
                  <a:pt x="12084" y="0"/>
                </a:cubicBezTo>
              </a:path>
              <a:path w="21600" h="39256" stroke="0" extrusionOk="0">
                <a:moveTo>
                  <a:pt x="13118" y="39256"/>
                </a:moveTo>
                <a:cubicBezTo>
                  <a:pt x="5162" y="35859"/>
                  <a:pt x="0" y="28042"/>
                  <a:pt x="0" y="19391"/>
                </a:cubicBezTo>
                <a:cubicBezTo>
                  <a:pt x="-1" y="11151"/>
                  <a:pt x="4687" y="3629"/>
                  <a:pt x="12084" y="0"/>
                </a:cubicBezTo>
                <a:lnTo>
                  <a:pt x="21600" y="19391"/>
                </a:lnTo>
                <a:lnTo>
                  <a:pt x="13118" y="39256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9" name="Arc 109"/>
          <p:cNvSpPr>
            <a:spLocks/>
          </p:cNvSpPr>
          <p:nvPr/>
        </p:nvSpPr>
        <p:spPr bwMode="auto">
          <a:xfrm>
            <a:off x="5591176" y="5646738"/>
            <a:ext cx="160338" cy="868363"/>
          </a:xfrm>
          <a:custGeom>
            <a:avLst/>
            <a:gdLst>
              <a:gd name="T0" fmla="*/ 0 w 21600"/>
              <a:gd name="T1" fmla="*/ 0 h 39359"/>
              <a:gd name="T2" fmla="*/ 0 w 21600"/>
              <a:gd name="T3" fmla="*/ 0 h 39359"/>
              <a:gd name="T4" fmla="*/ 0 w 21600"/>
              <a:gd name="T5" fmla="*/ 0 h 39359"/>
              <a:gd name="T6" fmla="*/ 0 60000 65536"/>
              <a:gd name="T7" fmla="*/ 0 60000 65536"/>
              <a:gd name="T8" fmla="*/ 0 60000 65536"/>
              <a:gd name="T9" fmla="*/ 0 w 21600"/>
              <a:gd name="T10" fmla="*/ 0 h 39359"/>
              <a:gd name="T11" fmla="*/ 21600 w 21600"/>
              <a:gd name="T12" fmla="*/ 39359 h 393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359" fill="none" extrusionOk="0">
                <a:moveTo>
                  <a:pt x="9411" y="-1"/>
                </a:moveTo>
                <a:cubicBezTo>
                  <a:pt x="16865" y="3608"/>
                  <a:pt x="21600" y="11160"/>
                  <a:pt x="21600" y="19442"/>
                </a:cubicBezTo>
                <a:cubicBezTo>
                  <a:pt x="21600" y="28141"/>
                  <a:pt x="16380" y="35992"/>
                  <a:pt x="8359" y="39359"/>
                </a:cubicBezTo>
              </a:path>
              <a:path w="21600" h="39359" stroke="0" extrusionOk="0">
                <a:moveTo>
                  <a:pt x="9411" y="-1"/>
                </a:moveTo>
                <a:cubicBezTo>
                  <a:pt x="16865" y="3608"/>
                  <a:pt x="21600" y="11160"/>
                  <a:pt x="21600" y="19442"/>
                </a:cubicBezTo>
                <a:cubicBezTo>
                  <a:pt x="21600" y="28141"/>
                  <a:pt x="16380" y="35992"/>
                  <a:pt x="8359" y="39359"/>
                </a:cubicBezTo>
                <a:lnTo>
                  <a:pt x="0" y="19442"/>
                </a:lnTo>
                <a:lnTo>
                  <a:pt x="9411" y="-1"/>
                </a:lnTo>
                <a:close/>
              </a:path>
            </a:pathLst>
          </a:custGeom>
          <a:noFill/>
          <a:ln w="3810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Line 110"/>
          <p:cNvSpPr>
            <a:spLocks noChangeShapeType="1"/>
          </p:cNvSpPr>
          <p:nvPr/>
        </p:nvSpPr>
        <p:spPr bwMode="auto">
          <a:xfrm>
            <a:off x="4506913" y="4677127"/>
            <a:ext cx="1065826" cy="85689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4" name="Group 113"/>
          <p:cNvGrpSpPr/>
          <p:nvPr/>
        </p:nvGrpSpPr>
        <p:grpSpPr>
          <a:xfrm>
            <a:off x="1153955" y="5310845"/>
            <a:ext cx="1854201" cy="1440598"/>
            <a:chOff x="3786188" y="5314950"/>
            <a:chExt cx="1854201" cy="1440598"/>
          </a:xfrm>
        </p:grpSpPr>
        <p:sp>
          <p:nvSpPr>
            <p:cNvPr id="115" name="Oval 80"/>
            <p:cNvSpPr>
              <a:spLocks noChangeArrowheads="1"/>
            </p:cNvSpPr>
            <p:nvPr/>
          </p:nvSpPr>
          <p:spPr bwMode="auto">
            <a:xfrm>
              <a:off x="4256088" y="5345113"/>
              <a:ext cx="96838" cy="10636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Oval 81"/>
            <p:cNvSpPr>
              <a:spLocks noChangeArrowheads="1"/>
            </p:cNvSpPr>
            <p:nvPr/>
          </p:nvSpPr>
          <p:spPr bwMode="auto">
            <a:xfrm>
              <a:off x="4256088" y="5572125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Oval 82"/>
            <p:cNvSpPr>
              <a:spLocks noChangeArrowheads="1"/>
            </p:cNvSpPr>
            <p:nvPr/>
          </p:nvSpPr>
          <p:spPr bwMode="auto">
            <a:xfrm>
              <a:off x="4256088" y="5799138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Oval 83"/>
            <p:cNvSpPr>
              <a:spLocks noChangeArrowheads="1"/>
            </p:cNvSpPr>
            <p:nvPr/>
          </p:nvSpPr>
          <p:spPr bwMode="auto">
            <a:xfrm>
              <a:off x="4256088" y="6024563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Oval 84"/>
            <p:cNvSpPr>
              <a:spLocks noChangeArrowheads="1"/>
            </p:cNvSpPr>
            <p:nvPr/>
          </p:nvSpPr>
          <p:spPr bwMode="auto">
            <a:xfrm>
              <a:off x="4256088" y="6251575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Oval 85"/>
            <p:cNvSpPr>
              <a:spLocks noChangeArrowheads="1"/>
            </p:cNvSpPr>
            <p:nvPr/>
          </p:nvSpPr>
          <p:spPr bwMode="auto">
            <a:xfrm>
              <a:off x="4256088" y="6478588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Rectangle 86"/>
            <p:cNvSpPr>
              <a:spLocks noChangeArrowheads="1"/>
            </p:cNvSpPr>
            <p:nvPr/>
          </p:nvSpPr>
          <p:spPr bwMode="auto">
            <a:xfrm>
              <a:off x="4887913" y="5680075"/>
              <a:ext cx="165100" cy="165100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Oval 87"/>
            <p:cNvSpPr>
              <a:spLocks noChangeArrowheads="1"/>
            </p:cNvSpPr>
            <p:nvPr/>
          </p:nvSpPr>
          <p:spPr bwMode="auto">
            <a:xfrm>
              <a:off x="5543551" y="5345113"/>
              <a:ext cx="96838" cy="10636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Oval 88"/>
            <p:cNvSpPr>
              <a:spLocks noChangeArrowheads="1"/>
            </p:cNvSpPr>
            <p:nvPr/>
          </p:nvSpPr>
          <p:spPr bwMode="auto">
            <a:xfrm>
              <a:off x="5543551" y="5572125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Oval 89"/>
            <p:cNvSpPr>
              <a:spLocks noChangeArrowheads="1"/>
            </p:cNvSpPr>
            <p:nvPr/>
          </p:nvSpPr>
          <p:spPr bwMode="auto">
            <a:xfrm>
              <a:off x="4519612" y="5683251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Oval 90"/>
            <p:cNvSpPr>
              <a:spLocks noChangeArrowheads="1"/>
            </p:cNvSpPr>
            <p:nvPr/>
          </p:nvSpPr>
          <p:spPr bwMode="auto">
            <a:xfrm>
              <a:off x="5543551" y="6024563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Oval 91"/>
            <p:cNvSpPr>
              <a:spLocks noChangeArrowheads="1"/>
            </p:cNvSpPr>
            <p:nvPr/>
          </p:nvSpPr>
          <p:spPr bwMode="auto">
            <a:xfrm>
              <a:off x="5543551" y="6251575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Oval 92"/>
            <p:cNvSpPr>
              <a:spLocks noChangeArrowheads="1"/>
            </p:cNvSpPr>
            <p:nvPr/>
          </p:nvSpPr>
          <p:spPr bwMode="auto">
            <a:xfrm>
              <a:off x="5543551" y="6478588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Rectangle 93"/>
            <p:cNvSpPr>
              <a:spLocks noChangeArrowheads="1"/>
            </p:cNvSpPr>
            <p:nvPr/>
          </p:nvSpPr>
          <p:spPr bwMode="auto">
            <a:xfrm>
              <a:off x="4903788" y="6229350"/>
              <a:ext cx="165100" cy="165100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Line 94"/>
            <p:cNvSpPr>
              <a:spLocks noChangeShapeType="1"/>
            </p:cNvSpPr>
            <p:nvPr/>
          </p:nvSpPr>
          <p:spPr bwMode="auto">
            <a:xfrm flipV="1">
              <a:off x="4365626" y="5454650"/>
              <a:ext cx="517525" cy="14446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Line 95"/>
            <p:cNvSpPr>
              <a:spLocks noChangeShapeType="1"/>
            </p:cNvSpPr>
            <p:nvPr/>
          </p:nvSpPr>
          <p:spPr bwMode="auto">
            <a:xfrm>
              <a:off x="4365626" y="5400675"/>
              <a:ext cx="51752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Line 96"/>
            <p:cNvSpPr>
              <a:spLocks noChangeShapeType="1"/>
            </p:cNvSpPr>
            <p:nvPr/>
          </p:nvSpPr>
          <p:spPr bwMode="auto">
            <a:xfrm flipV="1">
              <a:off x="5065713" y="5622925"/>
              <a:ext cx="473075" cy="14446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Line 97"/>
            <p:cNvSpPr>
              <a:spLocks noChangeShapeType="1"/>
            </p:cNvSpPr>
            <p:nvPr/>
          </p:nvSpPr>
          <p:spPr bwMode="auto">
            <a:xfrm>
              <a:off x="4357688" y="6315075"/>
              <a:ext cx="51752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Line 98"/>
            <p:cNvSpPr>
              <a:spLocks noChangeShapeType="1"/>
            </p:cNvSpPr>
            <p:nvPr/>
          </p:nvSpPr>
          <p:spPr bwMode="auto">
            <a:xfrm>
              <a:off x="4365626" y="6094413"/>
              <a:ext cx="517525" cy="16827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Line 99"/>
            <p:cNvSpPr>
              <a:spLocks noChangeShapeType="1"/>
            </p:cNvSpPr>
            <p:nvPr/>
          </p:nvSpPr>
          <p:spPr bwMode="auto">
            <a:xfrm>
              <a:off x="5081588" y="6323013"/>
              <a:ext cx="449263" cy="1984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Line 100"/>
            <p:cNvSpPr>
              <a:spLocks noChangeShapeType="1"/>
            </p:cNvSpPr>
            <p:nvPr/>
          </p:nvSpPr>
          <p:spPr bwMode="auto">
            <a:xfrm>
              <a:off x="5073651" y="5408613"/>
              <a:ext cx="449263" cy="1905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Rectangle 102"/>
            <p:cNvSpPr>
              <a:spLocks noChangeArrowheads="1"/>
            </p:cNvSpPr>
            <p:nvPr/>
          </p:nvSpPr>
          <p:spPr bwMode="auto">
            <a:xfrm>
              <a:off x="4895851" y="5314950"/>
              <a:ext cx="165100" cy="165100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103"/>
            <p:cNvSpPr>
              <a:spLocks noChangeShapeType="1"/>
            </p:cNvSpPr>
            <p:nvPr/>
          </p:nvSpPr>
          <p:spPr bwMode="auto">
            <a:xfrm>
              <a:off x="4365626" y="5424488"/>
              <a:ext cx="509588" cy="312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Line 104"/>
            <p:cNvSpPr>
              <a:spLocks noChangeShapeType="1"/>
            </p:cNvSpPr>
            <p:nvPr/>
          </p:nvSpPr>
          <p:spPr bwMode="auto">
            <a:xfrm>
              <a:off x="4373563" y="5637213"/>
              <a:ext cx="501650" cy="13811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Line 105"/>
            <p:cNvSpPr>
              <a:spLocks noChangeShapeType="1"/>
            </p:cNvSpPr>
            <p:nvPr/>
          </p:nvSpPr>
          <p:spPr bwMode="auto">
            <a:xfrm>
              <a:off x="4379913" y="6529388"/>
              <a:ext cx="1143000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Arc 109"/>
            <p:cNvSpPr>
              <a:spLocks/>
            </p:cNvSpPr>
            <p:nvPr/>
          </p:nvSpPr>
          <p:spPr bwMode="auto">
            <a:xfrm flipH="1">
              <a:off x="4130986" y="5641749"/>
              <a:ext cx="160338" cy="868363"/>
            </a:xfrm>
            <a:custGeom>
              <a:avLst/>
              <a:gdLst>
                <a:gd name="T0" fmla="*/ 0 w 21600"/>
                <a:gd name="T1" fmla="*/ 0 h 39359"/>
                <a:gd name="T2" fmla="*/ 0 w 21600"/>
                <a:gd name="T3" fmla="*/ 0 h 39359"/>
                <a:gd name="T4" fmla="*/ 0 w 21600"/>
                <a:gd name="T5" fmla="*/ 0 h 39359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359"/>
                <a:gd name="T11" fmla="*/ 21600 w 21600"/>
                <a:gd name="T12" fmla="*/ 39359 h 393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359" fill="none" extrusionOk="0">
                  <a:moveTo>
                    <a:pt x="9411" y="-1"/>
                  </a:moveTo>
                  <a:cubicBezTo>
                    <a:pt x="16865" y="3608"/>
                    <a:pt x="21600" y="11160"/>
                    <a:pt x="21600" y="19442"/>
                  </a:cubicBezTo>
                  <a:cubicBezTo>
                    <a:pt x="21600" y="28141"/>
                    <a:pt x="16380" y="35992"/>
                    <a:pt x="8359" y="39359"/>
                  </a:cubicBezTo>
                </a:path>
                <a:path w="21600" h="39359" stroke="0" extrusionOk="0">
                  <a:moveTo>
                    <a:pt x="9411" y="-1"/>
                  </a:moveTo>
                  <a:cubicBezTo>
                    <a:pt x="16865" y="3608"/>
                    <a:pt x="21600" y="11160"/>
                    <a:pt x="21600" y="19442"/>
                  </a:cubicBezTo>
                  <a:cubicBezTo>
                    <a:pt x="21600" y="28141"/>
                    <a:pt x="16380" y="35992"/>
                    <a:pt x="8359" y="39359"/>
                  </a:cubicBezTo>
                  <a:lnTo>
                    <a:pt x="0" y="19442"/>
                  </a:lnTo>
                  <a:lnTo>
                    <a:pt x="9411" y="-1"/>
                  </a:lnTo>
                  <a:close/>
                </a:path>
              </a:pathLst>
            </a:custGeom>
            <a:noFill/>
            <a:ln w="38100" cap="rnd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Text Box 115"/>
            <p:cNvSpPr txBox="1">
              <a:spLocks noChangeArrowheads="1"/>
            </p:cNvSpPr>
            <p:nvPr/>
          </p:nvSpPr>
          <p:spPr bwMode="auto">
            <a:xfrm>
              <a:off x="3998364" y="5339557"/>
              <a:ext cx="306387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70C0"/>
                  </a:solidFill>
                  <a:latin typeface="Comic Sans MS" pitchFamily="66" charset="0"/>
                </a:rPr>
                <a:t>p</a:t>
              </a:r>
            </a:p>
          </p:txBody>
        </p:sp>
        <p:sp>
          <p:nvSpPr>
            <p:cNvPr id="143" name="Text Box 116"/>
            <p:cNvSpPr txBox="1">
              <a:spLocks noChangeArrowheads="1"/>
            </p:cNvSpPr>
            <p:nvPr/>
          </p:nvSpPr>
          <p:spPr bwMode="auto">
            <a:xfrm>
              <a:off x="3786188" y="6388836"/>
              <a:ext cx="4699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70C0"/>
                  </a:solidFill>
                  <a:latin typeface="Comic Sans MS" pitchFamily="66" charset="0"/>
                  <a:sym typeface="Symbol" pitchFamily="18" charset="2"/>
                </a:rPr>
                <a:t></a:t>
              </a:r>
              <a:r>
                <a:rPr lang="en-US" sz="1800" dirty="0">
                  <a:solidFill>
                    <a:srgbClr val="0070C0"/>
                  </a:solidFill>
                  <a:latin typeface="Comic Sans MS" pitchFamily="66" charset="0"/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752300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smtClean="0"/>
              <a:t>Mutual Exclusion</a:t>
            </a:r>
          </a:p>
        </p:txBody>
      </p:sp>
      <p:sp>
        <p:nvSpPr>
          <p:cNvPr id="1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A3ABD5-6A22-438C-A305-CAD45AA06AD7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82550" y="2309813"/>
            <a:ext cx="6232525" cy="2367315"/>
          </a:xfrm>
          <a:prstGeom prst="rect">
            <a:avLst/>
          </a:prstGeom>
          <a:solidFill>
            <a:srgbClr val="0033CC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Two actions are </a:t>
            </a:r>
            <a:r>
              <a:rPr lang="en-US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mutex</a:t>
            </a:r>
            <a:r>
              <a:rPr lang="en-US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if</a:t>
            </a:r>
            <a:endParaRPr lang="en-US" sz="18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 eaLnBrk="0" hangingPunct="0">
              <a:spcBef>
                <a:spcPct val="0"/>
              </a:spcBef>
              <a:buSzPct val="100000"/>
              <a:buFontTx/>
              <a:buChar char="•"/>
            </a:pPr>
            <a:r>
              <a:rPr lang="en-US" sz="1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they have </a:t>
            </a:r>
            <a:r>
              <a:rPr lang="en-US" sz="1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mutex</a:t>
            </a:r>
            <a:r>
              <a:rPr lang="en-US" sz="1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preconditions</a:t>
            </a:r>
          </a:p>
          <a:p>
            <a:pPr lvl="1">
              <a:buSzPct val="100000"/>
              <a:buFontTx/>
              <a:buChar char="•"/>
            </a:pPr>
            <a:r>
              <a:rPr lang="en-US" sz="18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one </a:t>
            </a:r>
            <a:r>
              <a:rPr lang="en-US" sz="1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clobbers the other’s </a:t>
            </a:r>
            <a:r>
              <a:rPr lang="en-US" sz="18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preconditions or effects</a:t>
            </a:r>
            <a:endParaRPr lang="en-US" sz="18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</a:t>
            </a:r>
          </a:p>
          <a:p>
            <a:pPr eaLnBrk="0" hangingPunct="0">
              <a:spcBef>
                <a:spcPct val="0"/>
              </a:spcBef>
            </a:pPr>
            <a:r>
              <a:rPr lang="en-US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Two proposition are </a:t>
            </a:r>
            <a:r>
              <a:rPr lang="en-US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mutex</a:t>
            </a:r>
            <a:r>
              <a:rPr lang="en-US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if</a:t>
            </a:r>
            <a:endParaRPr lang="en-US" sz="28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 eaLnBrk="0" hangingPunct="0">
              <a:spcBef>
                <a:spcPct val="0"/>
              </a:spcBef>
              <a:buSzPct val="100000"/>
              <a:buFontTx/>
              <a:buChar char="•"/>
            </a:pPr>
            <a:r>
              <a:rPr lang="en-US" sz="1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one is the negation of the other </a:t>
            </a:r>
          </a:p>
          <a:p>
            <a:pPr lvl="1" eaLnBrk="0" hangingPunct="0">
              <a:spcBef>
                <a:spcPct val="0"/>
              </a:spcBef>
              <a:buSzPct val="100000"/>
              <a:buFontTx/>
              <a:buChar char="•"/>
            </a:pPr>
            <a:r>
              <a:rPr lang="en-US" sz="1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 ways of achieving them are </a:t>
            </a:r>
            <a:r>
              <a:rPr lang="en-US" sz="1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mutex</a:t>
            </a:r>
            <a:r>
              <a:rPr lang="en-US" sz="1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</a:p>
        </p:txBody>
      </p:sp>
      <p:sp>
        <p:nvSpPr>
          <p:cNvPr id="35849" name="Line 76"/>
          <p:cNvSpPr>
            <a:spLocks noChangeShapeType="1"/>
          </p:cNvSpPr>
          <p:nvPr/>
        </p:nvSpPr>
        <p:spPr bwMode="auto">
          <a:xfrm>
            <a:off x="4304507" y="3343623"/>
            <a:ext cx="3442736" cy="193430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Line 77"/>
          <p:cNvSpPr>
            <a:spLocks noChangeShapeType="1"/>
          </p:cNvSpPr>
          <p:nvPr/>
        </p:nvSpPr>
        <p:spPr bwMode="auto">
          <a:xfrm flipV="1">
            <a:off x="3960327" y="1554579"/>
            <a:ext cx="3753578" cy="12549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78"/>
          <p:cNvSpPr>
            <a:spLocks noChangeShapeType="1"/>
          </p:cNvSpPr>
          <p:nvPr/>
        </p:nvSpPr>
        <p:spPr bwMode="auto">
          <a:xfrm>
            <a:off x="5751513" y="3134867"/>
            <a:ext cx="2057385" cy="4381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Oval 80"/>
          <p:cNvSpPr>
            <a:spLocks noChangeArrowheads="1"/>
          </p:cNvSpPr>
          <p:nvPr/>
        </p:nvSpPr>
        <p:spPr bwMode="auto">
          <a:xfrm>
            <a:off x="4256088" y="5345113"/>
            <a:ext cx="96838" cy="106363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1" name="Oval 81"/>
          <p:cNvSpPr>
            <a:spLocks noChangeArrowheads="1"/>
          </p:cNvSpPr>
          <p:nvPr/>
        </p:nvSpPr>
        <p:spPr bwMode="auto">
          <a:xfrm>
            <a:off x="4256088" y="5572125"/>
            <a:ext cx="96838" cy="107950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Oval 82"/>
          <p:cNvSpPr>
            <a:spLocks noChangeArrowheads="1"/>
          </p:cNvSpPr>
          <p:nvPr/>
        </p:nvSpPr>
        <p:spPr bwMode="auto">
          <a:xfrm>
            <a:off x="4256088" y="5799138"/>
            <a:ext cx="96838" cy="107950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3" name="Oval 83"/>
          <p:cNvSpPr>
            <a:spLocks noChangeArrowheads="1"/>
          </p:cNvSpPr>
          <p:nvPr/>
        </p:nvSpPr>
        <p:spPr bwMode="auto">
          <a:xfrm>
            <a:off x="4256088" y="6024563"/>
            <a:ext cx="96838" cy="107950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4" name="Oval 84"/>
          <p:cNvSpPr>
            <a:spLocks noChangeArrowheads="1"/>
          </p:cNvSpPr>
          <p:nvPr/>
        </p:nvSpPr>
        <p:spPr bwMode="auto">
          <a:xfrm>
            <a:off x="4256088" y="6251575"/>
            <a:ext cx="96838" cy="107950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Oval 85"/>
          <p:cNvSpPr>
            <a:spLocks noChangeArrowheads="1"/>
          </p:cNvSpPr>
          <p:nvPr/>
        </p:nvSpPr>
        <p:spPr bwMode="auto">
          <a:xfrm>
            <a:off x="4256088" y="6478588"/>
            <a:ext cx="96838" cy="107950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6" name="Rectangle 86"/>
          <p:cNvSpPr>
            <a:spLocks noChangeArrowheads="1"/>
          </p:cNvSpPr>
          <p:nvPr/>
        </p:nvSpPr>
        <p:spPr bwMode="auto">
          <a:xfrm>
            <a:off x="4887913" y="5680075"/>
            <a:ext cx="165100" cy="165100"/>
          </a:xfrm>
          <a:prstGeom prst="rect">
            <a:avLst/>
          </a:prstGeom>
          <a:solidFill>
            <a:srgbClr val="CECECE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7" name="Oval 87"/>
          <p:cNvSpPr>
            <a:spLocks noChangeArrowheads="1"/>
          </p:cNvSpPr>
          <p:nvPr/>
        </p:nvSpPr>
        <p:spPr bwMode="auto">
          <a:xfrm>
            <a:off x="5543551" y="5345113"/>
            <a:ext cx="96838" cy="106363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Oval 88"/>
          <p:cNvSpPr>
            <a:spLocks noChangeArrowheads="1"/>
          </p:cNvSpPr>
          <p:nvPr/>
        </p:nvSpPr>
        <p:spPr bwMode="auto">
          <a:xfrm>
            <a:off x="5543551" y="5572125"/>
            <a:ext cx="96838" cy="107950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9" name="Oval 89"/>
          <p:cNvSpPr>
            <a:spLocks noChangeArrowheads="1"/>
          </p:cNvSpPr>
          <p:nvPr/>
        </p:nvSpPr>
        <p:spPr bwMode="auto">
          <a:xfrm>
            <a:off x="5543551" y="5799138"/>
            <a:ext cx="96838" cy="107950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0" name="Oval 90"/>
          <p:cNvSpPr>
            <a:spLocks noChangeArrowheads="1"/>
          </p:cNvSpPr>
          <p:nvPr/>
        </p:nvSpPr>
        <p:spPr bwMode="auto">
          <a:xfrm>
            <a:off x="5543551" y="6024563"/>
            <a:ext cx="96838" cy="107950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Oval 91"/>
          <p:cNvSpPr>
            <a:spLocks noChangeArrowheads="1"/>
          </p:cNvSpPr>
          <p:nvPr/>
        </p:nvSpPr>
        <p:spPr bwMode="auto">
          <a:xfrm>
            <a:off x="5543551" y="6251575"/>
            <a:ext cx="96838" cy="107950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2" name="Oval 92"/>
          <p:cNvSpPr>
            <a:spLocks noChangeArrowheads="1"/>
          </p:cNvSpPr>
          <p:nvPr/>
        </p:nvSpPr>
        <p:spPr bwMode="auto">
          <a:xfrm>
            <a:off x="5543551" y="6478588"/>
            <a:ext cx="96838" cy="107950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3" name="Rectangle 93"/>
          <p:cNvSpPr>
            <a:spLocks noChangeArrowheads="1"/>
          </p:cNvSpPr>
          <p:nvPr/>
        </p:nvSpPr>
        <p:spPr bwMode="auto">
          <a:xfrm>
            <a:off x="4903788" y="6229350"/>
            <a:ext cx="165100" cy="165100"/>
          </a:xfrm>
          <a:prstGeom prst="rect">
            <a:avLst/>
          </a:prstGeom>
          <a:solidFill>
            <a:srgbClr val="CECECE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Line 94"/>
          <p:cNvSpPr>
            <a:spLocks noChangeShapeType="1"/>
          </p:cNvSpPr>
          <p:nvPr/>
        </p:nvSpPr>
        <p:spPr bwMode="auto">
          <a:xfrm flipV="1">
            <a:off x="4365626" y="5454650"/>
            <a:ext cx="517525" cy="1444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5" name="Line 95"/>
          <p:cNvSpPr>
            <a:spLocks noChangeShapeType="1"/>
          </p:cNvSpPr>
          <p:nvPr/>
        </p:nvSpPr>
        <p:spPr bwMode="auto">
          <a:xfrm>
            <a:off x="4365626" y="5400675"/>
            <a:ext cx="5175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6" name="Line 96"/>
          <p:cNvSpPr>
            <a:spLocks noChangeShapeType="1"/>
          </p:cNvSpPr>
          <p:nvPr/>
        </p:nvSpPr>
        <p:spPr bwMode="auto">
          <a:xfrm flipV="1">
            <a:off x="5065713" y="5622925"/>
            <a:ext cx="473075" cy="1444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7" name="Line 97"/>
          <p:cNvSpPr>
            <a:spLocks noChangeShapeType="1"/>
          </p:cNvSpPr>
          <p:nvPr/>
        </p:nvSpPr>
        <p:spPr bwMode="auto">
          <a:xfrm>
            <a:off x="4357688" y="6315075"/>
            <a:ext cx="5175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8" name="Line 98"/>
          <p:cNvSpPr>
            <a:spLocks noChangeShapeType="1"/>
          </p:cNvSpPr>
          <p:nvPr/>
        </p:nvSpPr>
        <p:spPr bwMode="auto">
          <a:xfrm>
            <a:off x="4365626" y="6094413"/>
            <a:ext cx="517525" cy="1682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9" name="Line 99"/>
          <p:cNvSpPr>
            <a:spLocks noChangeShapeType="1"/>
          </p:cNvSpPr>
          <p:nvPr/>
        </p:nvSpPr>
        <p:spPr bwMode="auto">
          <a:xfrm>
            <a:off x="5081588" y="6323013"/>
            <a:ext cx="449263" cy="1984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0" name="Line 100"/>
          <p:cNvSpPr>
            <a:spLocks noChangeShapeType="1"/>
          </p:cNvSpPr>
          <p:nvPr/>
        </p:nvSpPr>
        <p:spPr bwMode="auto">
          <a:xfrm>
            <a:off x="5073651" y="5408613"/>
            <a:ext cx="449263" cy="1905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1" name="Arc 101"/>
          <p:cNvSpPr>
            <a:spLocks/>
          </p:cNvSpPr>
          <p:nvPr/>
        </p:nvSpPr>
        <p:spPr bwMode="auto">
          <a:xfrm>
            <a:off x="4959351" y="5861050"/>
            <a:ext cx="76200" cy="349250"/>
          </a:xfrm>
          <a:custGeom>
            <a:avLst/>
            <a:gdLst>
              <a:gd name="T0" fmla="*/ 0 w 21600"/>
              <a:gd name="T1" fmla="*/ 0 h 39425"/>
              <a:gd name="T2" fmla="*/ 0 w 21600"/>
              <a:gd name="T3" fmla="*/ 0 h 39425"/>
              <a:gd name="T4" fmla="*/ 0 w 21600"/>
              <a:gd name="T5" fmla="*/ 0 h 39425"/>
              <a:gd name="T6" fmla="*/ 0 60000 65536"/>
              <a:gd name="T7" fmla="*/ 0 60000 65536"/>
              <a:gd name="T8" fmla="*/ 0 60000 65536"/>
              <a:gd name="T9" fmla="*/ 0 w 21600"/>
              <a:gd name="T10" fmla="*/ 0 h 39425"/>
              <a:gd name="T11" fmla="*/ 21600 w 21600"/>
              <a:gd name="T12" fmla="*/ 39425 h 394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425" fill="none" extrusionOk="0">
                <a:moveTo>
                  <a:pt x="9404" y="0"/>
                </a:moveTo>
                <a:cubicBezTo>
                  <a:pt x="16862" y="3606"/>
                  <a:pt x="21600" y="11161"/>
                  <a:pt x="21600" y="19445"/>
                </a:cubicBezTo>
                <a:cubicBezTo>
                  <a:pt x="21600" y="28204"/>
                  <a:pt x="16310" y="36096"/>
                  <a:pt x="8207" y="39424"/>
                </a:cubicBezTo>
              </a:path>
              <a:path w="21600" h="39425" stroke="0" extrusionOk="0">
                <a:moveTo>
                  <a:pt x="9404" y="0"/>
                </a:moveTo>
                <a:cubicBezTo>
                  <a:pt x="16862" y="3606"/>
                  <a:pt x="21600" y="11161"/>
                  <a:pt x="21600" y="19445"/>
                </a:cubicBezTo>
                <a:cubicBezTo>
                  <a:pt x="21600" y="28204"/>
                  <a:pt x="16310" y="36096"/>
                  <a:pt x="8207" y="39424"/>
                </a:cubicBezTo>
                <a:lnTo>
                  <a:pt x="0" y="19445"/>
                </a:lnTo>
                <a:lnTo>
                  <a:pt x="9404" y="0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2" name="Rectangle 102"/>
          <p:cNvSpPr>
            <a:spLocks noChangeArrowheads="1"/>
          </p:cNvSpPr>
          <p:nvPr/>
        </p:nvSpPr>
        <p:spPr bwMode="auto">
          <a:xfrm>
            <a:off x="4895851" y="5314950"/>
            <a:ext cx="165100" cy="165100"/>
          </a:xfrm>
          <a:prstGeom prst="rect">
            <a:avLst/>
          </a:prstGeom>
          <a:solidFill>
            <a:srgbClr val="CECECE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Line 103"/>
          <p:cNvSpPr>
            <a:spLocks noChangeShapeType="1"/>
          </p:cNvSpPr>
          <p:nvPr/>
        </p:nvSpPr>
        <p:spPr bwMode="auto">
          <a:xfrm>
            <a:off x="4365626" y="5424488"/>
            <a:ext cx="509588" cy="3127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4" name="Line 104"/>
          <p:cNvSpPr>
            <a:spLocks noChangeShapeType="1"/>
          </p:cNvSpPr>
          <p:nvPr/>
        </p:nvSpPr>
        <p:spPr bwMode="auto">
          <a:xfrm>
            <a:off x="4373563" y="5637213"/>
            <a:ext cx="501650" cy="1381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5" name="Line 105"/>
          <p:cNvSpPr>
            <a:spLocks noChangeShapeType="1"/>
          </p:cNvSpPr>
          <p:nvPr/>
        </p:nvSpPr>
        <p:spPr bwMode="auto">
          <a:xfrm>
            <a:off x="4379913" y="6529388"/>
            <a:ext cx="1143000" cy="0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6" name="Arc 106"/>
          <p:cNvSpPr>
            <a:spLocks/>
          </p:cNvSpPr>
          <p:nvPr/>
        </p:nvSpPr>
        <p:spPr bwMode="auto">
          <a:xfrm>
            <a:off x="4997451" y="5492750"/>
            <a:ext cx="160338" cy="723900"/>
          </a:xfrm>
          <a:custGeom>
            <a:avLst/>
            <a:gdLst>
              <a:gd name="T0" fmla="*/ 0 w 21600"/>
              <a:gd name="T1" fmla="*/ 0 h 39362"/>
              <a:gd name="T2" fmla="*/ 0 w 21600"/>
              <a:gd name="T3" fmla="*/ 0 h 39362"/>
              <a:gd name="T4" fmla="*/ 0 w 21600"/>
              <a:gd name="T5" fmla="*/ 0 h 39362"/>
              <a:gd name="T6" fmla="*/ 0 60000 65536"/>
              <a:gd name="T7" fmla="*/ 0 60000 65536"/>
              <a:gd name="T8" fmla="*/ 0 60000 65536"/>
              <a:gd name="T9" fmla="*/ 0 w 21600"/>
              <a:gd name="T10" fmla="*/ 0 h 39362"/>
              <a:gd name="T11" fmla="*/ 21600 w 21600"/>
              <a:gd name="T12" fmla="*/ 39362 h 393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362" fill="none" extrusionOk="0">
                <a:moveTo>
                  <a:pt x="9392" y="-1"/>
                </a:moveTo>
                <a:cubicBezTo>
                  <a:pt x="16856" y="3604"/>
                  <a:pt x="21600" y="11161"/>
                  <a:pt x="21600" y="19451"/>
                </a:cubicBezTo>
                <a:cubicBezTo>
                  <a:pt x="21600" y="28144"/>
                  <a:pt x="16387" y="35991"/>
                  <a:pt x="8373" y="39361"/>
                </a:cubicBezTo>
              </a:path>
              <a:path w="21600" h="39362" stroke="0" extrusionOk="0">
                <a:moveTo>
                  <a:pt x="9392" y="-1"/>
                </a:moveTo>
                <a:cubicBezTo>
                  <a:pt x="16856" y="3604"/>
                  <a:pt x="21600" y="11161"/>
                  <a:pt x="21600" y="19451"/>
                </a:cubicBezTo>
                <a:cubicBezTo>
                  <a:pt x="21600" y="28144"/>
                  <a:pt x="16387" y="35991"/>
                  <a:pt x="8373" y="39361"/>
                </a:cubicBezTo>
                <a:lnTo>
                  <a:pt x="0" y="19451"/>
                </a:lnTo>
                <a:lnTo>
                  <a:pt x="9392" y="-1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7" name="Arc 107"/>
          <p:cNvSpPr>
            <a:spLocks/>
          </p:cNvSpPr>
          <p:nvPr/>
        </p:nvSpPr>
        <p:spPr bwMode="auto">
          <a:xfrm>
            <a:off x="4714876" y="5494338"/>
            <a:ext cx="312738" cy="1035050"/>
          </a:xfrm>
          <a:custGeom>
            <a:avLst/>
            <a:gdLst>
              <a:gd name="T0" fmla="*/ 0 w 21600"/>
              <a:gd name="T1" fmla="*/ 0 h 39268"/>
              <a:gd name="T2" fmla="*/ 0 w 21600"/>
              <a:gd name="T3" fmla="*/ 0 h 39268"/>
              <a:gd name="T4" fmla="*/ 0 w 21600"/>
              <a:gd name="T5" fmla="*/ 0 h 39268"/>
              <a:gd name="T6" fmla="*/ 0 60000 65536"/>
              <a:gd name="T7" fmla="*/ 0 60000 65536"/>
              <a:gd name="T8" fmla="*/ 0 60000 65536"/>
              <a:gd name="T9" fmla="*/ 0 w 21600"/>
              <a:gd name="T10" fmla="*/ 0 h 39268"/>
              <a:gd name="T11" fmla="*/ 21600 w 21600"/>
              <a:gd name="T12" fmla="*/ 39268 h 392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268" fill="none" extrusionOk="0">
                <a:moveTo>
                  <a:pt x="13136" y="39267"/>
                </a:moveTo>
                <a:cubicBezTo>
                  <a:pt x="5170" y="35874"/>
                  <a:pt x="0" y="28053"/>
                  <a:pt x="0" y="19395"/>
                </a:cubicBezTo>
                <a:cubicBezTo>
                  <a:pt x="-1" y="11152"/>
                  <a:pt x="4691" y="3627"/>
                  <a:pt x="12092" y="-1"/>
                </a:cubicBezTo>
              </a:path>
              <a:path w="21600" h="39268" stroke="0" extrusionOk="0">
                <a:moveTo>
                  <a:pt x="13136" y="39267"/>
                </a:moveTo>
                <a:cubicBezTo>
                  <a:pt x="5170" y="35874"/>
                  <a:pt x="0" y="28053"/>
                  <a:pt x="0" y="19395"/>
                </a:cubicBezTo>
                <a:cubicBezTo>
                  <a:pt x="-1" y="11152"/>
                  <a:pt x="4691" y="3627"/>
                  <a:pt x="12092" y="-1"/>
                </a:cubicBezTo>
                <a:lnTo>
                  <a:pt x="21600" y="19395"/>
                </a:lnTo>
                <a:lnTo>
                  <a:pt x="13136" y="39267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8" name="Arc 108"/>
          <p:cNvSpPr>
            <a:spLocks/>
          </p:cNvSpPr>
          <p:nvPr/>
        </p:nvSpPr>
        <p:spPr bwMode="auto">
          <a:xfrm>
            <a:off x="4786313" y="5857875"/>
            <a:ext cx="190500" cy="663575"/>
          </a:xfrm>
          <a:custGeom>
            <a:avLst/>
            <a:gdLst>
              <a:gd name="T0" fmla="*/ 0 w 21600"/>
              <a:gd name="T1" fmla="*/ 0 h 39256"/>
              <a:gd name="T2" fmla="*/ 0 w 21600"/>
              <a:gd name="T3" fmla="*/ 0 h 39256"/>
              <a:gd name="T4" fmla="*/ 0 w 21600"/>
              <a:gd name="T5" fmla="*/ 0 h 39256"/>
              <a:gd name="T6" fmla="*/ 0 60000 65536"/>
              <a:gd name="T7" fmla="*/ 0 60000 65536"/>
              <a:gd name="T8" fmla="*/ 0 60000 65536"/>
              <a:gd name="T9" fmla="*/ 0 w 21600"/>
              <a:gd name="T10" fmla="*/ 0 h 39256"/>
              <a:gd name="T11" fmla="*/ 21600 w 21600"/>
              <a:gd name="T12" fmla="*/ 39256 h 39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256" fill="none" extrusionOk="0">
                <a:moveTo>
                  <a:pt x="13118" y="39256"/>
                </a:moveTo>
                <a:cubicBezTo>
                  <a:pt x="5162" y="35859"/>
                  <a:pt x="0" y="28042"/>
                  <a:pt x="0" y="19391"/>
                </a:cubicBezTo>
                <a:cubicBezTo>
                  <a:pt x="-1" y="11151"/>
                  <a:pt x="4687" y="3629"/>
                  <a:pt x="12084" y="0"/>
                </a:cubicBezTo>
              </a:path>
              <a:path w="21600" h="39256" stroke="0" extrusionOk="0">
                <a:moveTo>
                  <a:pt x="13118" y="39256"/>
                </a:moveTo>
                <a:cubicBezTo>
                  <a:pt x="5162" y="35859"/>
                  <a:pt x="0" y="28042"/>
                  <a:pt x="0" y="19391"/>
                </a:cubicBezTo>
                <a:cubicBezTo>
                  <a:pt x="-1" y="11151"/>
                  <a:pt x="4687" y="3629"/>
                  <a:pt x="12084" y="0"/>
                </a:cubicBezTo>
                <a:lnTo>
                  <a:pt x="21600" y="19391"/>
                </a:lnTo>
                <a:lnTo>
                  <a:pt x="13118" y="39256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9" name="Arc 109"/>
          <p:cNvSpPr>
            <a:spLocks/>
          </p:cNvSpPr>
          <p:nvPr/>
        </p:nvSpPr>
        <p:spPr bwMode="auto">
          <a:xfrm>
            <a:off x="5591176" y="5646738"/>
            <a:ext cx="160338" cy="868363"/>
          </a:xfrm>
          <a:custGeom>
            <a:avLst/>
            <a:gdLst>
              <a:gd name="T0" fmla="*/ 0 w 21600"/>
              <a:gd name="T1" fmla="*/ 0 h 39359"/>
              <a:gd name="T2" fmla="*/ 0 w 21600"/>
              <a:gd name="T3" fmla="*/ 0 h 39359"/>
              <a:gd name="T4" fmla="*/ 0 w 21600"/>
              <a:gd name="T5" fmla="*/ 0 h 39359"/>
              <a:gd name="T6" fmla="*/ 0 60000 65536"/>
              <a:gd name="T7" fmla="*/ 0 60000 65536"/>
              <a:gd name="T8" fmla="*/ 0 60000 65536"/>
              <a:gd name="T9" fmla="*/ 0 w 21600"/>
              <a:gd name="T10" fmla="*/ 0 h 39359"/>
              <a:gd name="T11" fmla="*/ 21600 w 21600"/>
              <a:gd name="T12" fmla="*/ 39359 h 393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359" fill="none" extrusionOk="0">
                <a:moveTo>
                  <a:pt x="9411" y="-1"/>
                </a:moveTo>
                <a:cubicBezTo>
                  <a:pt x="16865" y="3608"/>
                  <a:pt x="21600" y="11160"/>
                  <a:pt x="21600" y="19442"/>
                </a:cubicBezTo>
                <a:cubicBezTo>
                  <a:pt x="21600" y="28141"/>
                  <a:pt x="16380" y="35992"/>
                  <a:pt x="8359" y="39359"/>
                </a:cubicBezTo>
              </a:path>
              <a:path w="21600" h="39359" stroke="0" extrusionOk="0">
                <a:moveTo>
                  <a:pt x="9411" y="-1"/>
                </a:moveTo>
                <a:cubicBezTo>
                  <a:pt x="16865" y="3608"/>
                  <a:pt x="21600" y="11160"/>
                  <a:pt x="21600" y="19442"/>
                </a:cubicBezTo>
                <a:cubicBezTo>
                  <a:pt x="21600" y="28141"/>
                  <a:pt x="16380" y="35992"/>
                  <a:pt x="8359" y="39359"/>
                </a:cubicBezTo>
                <a:lnTo>
                  <a:pt x="0" y="19442"/>
                </a:lnTo>
                <a:lnTo>
                  <a:pt x="9411" y="-1"/>
                </a:lnTo>
                <a:close/>
              </a:path>
            </a:pathLst>
          </a:custGeom>
          <a:noFill/>
          <a:ln w="3810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7074143" y="2944367"/>
            <a:ext cx="1914432" cy="1241425"/>
            <a:chOff x="6843713" y="1330325"/>
            <a:chExt cx="1914432" cy="1241425"/>
          </a:xfrm>
        </p:grpSpPr>
        <p:sp>
          <p:nvSpPr>
            <p:cNvPr id="35936" name="Oval 5"/>
            <p:cNvSpPr>
              <a:spLocks noChangeArrowheads="1"/>
            </p:cNvSpPr>
            <p:nvPr/>
          </p:nvSpPr>
          <p:spPr bwMode="auto">
            <a:xfrm>
              <a:off x="6843713" y="1330325"/>
              <a:ext cx="96837" cy="10636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7" name="Oval 6"/>
            <p:cNvSpPr>
              <a:spLocks noChangeArrowheads="1"/>
            </p:cNvSpPr>
            <p:nvPr/>
          </p:nvSpPr>
          <p:spPr bwMode="auto">
            <a:xfrm>
              <a:off x="6843713" y="1557338"/>
              <a:ext cx="96837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8" name="Oval 7"/>
            <p:cNvSpPr>
              <a:spLocks noChangeArrowheads="1"/>
            </p:cNvSpPr>
            <p:nvPr/>
          </p:nvSpPr>
          <p:spPr bwMode="auto">
            <a:xfrm>
              <a:off x="6843713" y="1784350"/>
              <a:ext cx="96837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9" name="Oval 8"/>
            <p:cNvSpPr>
              <a:spLocks noChangeArrowheads="1"/>
            </p:cNvSpPr>
            <p:nvPr/>
          </p:nvSpPr>
          <p:spPr bwMode="auto">
            <a:xfrm>
              <a:off x="6843713" y="2009775"/>
              <a:ext cx="96837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0" name="Oval 9"/>
            <p:cNvSpPr>
              <a:spLocks noChangeArrowheads="1"/>
            </p:cNvSpPr>
            <p:nvPr/>
          </p:nvSpPr>
          <p:spPr bwMode="auto">
            <a:xfrm>
              <a:off x="6843713" y="2236788"/>
              <a:ext cx="96837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1" name="Oval 10"/>
            <p:cNvSpPr>
              <a:spLocks noChangeArrowheads="1"/>
            </p:cNvSpPr>
            <p:nvPr/>
          </p:nvSpPr>
          <p:spPr bwMode="auto">
            <a:xfrm>
              <a:off x="6843713" y="2463800"/>
              <a:ext cx="96837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2" name="Rectangle 11"/>
            <p:cNvSpPr>
              <a:spLocks noChangeArrowheads="1"/>
            </p:cNvSpPr>
            <p:nvPr/>
          </p:nvSpPr>
          <p:spPr bwMode="auto">
            <a:xfrm>
              <a:off x="7483475" y="1520825"/>
              <a:ext cx="165100" cy="165100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3" name="Oval 12"/>
            <p:cNvSpPr>
              <a:spLocks noChangeArrowheads="1"/>
            </p:cNvSpPr>
            <p:nvPr/>
          </p:nvSpPr>
          <p:spPr bwMode="auto">
            <a:xfrm>
              <a:off x="8131175" y="1330325"/>
              <a:ext cx="96837" cy="10636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4" name="Oval 13"/>
            <p:cNvSpPr>
              <a:spLocks noChangeArrowheads="1"/>
            </p:cNvSpPr>
            <p:nvPr/>
          </p:nvSpPr>
          <p:spPr bwMode="auto">
            <a:xfrm>
              <a:off x="8131175" y="1557338"/>
              <a:ext cx="96837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5" name="Oval 14"/>
            <p:cNvSpPr>
              <a:spLocks noChangeArrowheads="1"/>
            </p:cNvSpPr>
            <p:nvPr/>
          </p:nvSpPr>
          <p:spPr bwMode="auto">
            <a:xfrm>
              <a:off x="8131175" y="1784350"/>
              <a:ext cx="96837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6" name="Oval 15"/>
            <p:cNvSpPr>
              <a:spLocks noChangeArrowheads="1"/>
            </p:cNvSpPr>
            <p:nvPr/>
          </p:nvSpPr>
          <p:spPr bwMode="auto">
            <a:xfrm>
              <a:off x="8131175" y="2009775"/>
              <a:ext cx="96837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7" name="Oval 16"/>
            <p:cNvSpPr>
              <a:spLocks noChangeArrowheads="1"/>
            </p:cNvSpPr>
            <p:nvPr/>
          </p:nvSpPr>
          <p:spPr bwMode="auto">
            <a:xfrm>
              <a:off x="8131175" y="2236788"/>
              <a:ext cx="96837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8" name="Oval 17"/>
            <p:cNvSpPr>
              <a:spLocks noChangeArrowheads="1"/>
            </p:cNvSpPr>
            <p:nvPr/>
          </p:nvSpPr>
          <p:spPr bwMode="auto">
            <a:xfrm>
              <a:off x="8131175" y="2463800"/>
              <a:ext cx="96837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9" name="Rectangle 18"/>
            <p:cNvSpPr>
              <a:spLocks noChangeArrowheads="1"/>
            </p:cNvSpPr>
            <p:nvPr/>
          </p:nvSpPr>
          <p:spPr bwMode="auto">
            <a:xfrm>
              <a:off x="7483475" y="2222500"/>
              <a:ext cx="165100" cy="165100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50" name="Line 19"/>
            <p:cNvSpPr>
              <a:spLocks noChangeShapeType="1"/>
            </p:cNvSpPr>
            <p:nvPr/>
          </p:nvSpPr>
          <p:spPr bwMode="auto">
            <a:xfrm flipV="1">
              <a:off x="6953250" y="1644650"/>
              <a:ext cx="509587" cy="18415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1" name="Line 20"/>
            <p:cNvSpPr>
              <a:spLocks noChangeShapeType="1"/>
            </p:cNvSpPr>
            <p:nvPr/>
          </p:nvSpPr>
          <p:spPr bwMode="auto">
            <a:xfrm>
              <a:off x="6967538" y="1393825"/>
              <a:ext cx="488950" cy="18256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2" name="Line 21"/>
            <p:cNvSpPr>
              <a:spLocks noChangeShapeType="1"/>
            </p:cNvSpPr>
            <p:nvPr/>
          </p:nvSpPr>
          <p:spPr bwMode="auto">
            <a:xfrm>
              <a:off x="7683500" y="1606550"/>
              <a:ext cx="44291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3" name="Line 22"/>
            <p:cNvSpPr>
              <a:spLocks noChangeShapeType="1"/>
            </p:cNvSpPr>
            <p:nvPr/>
          </p:nvSpPr>
          <p:spPr bwMode="auto">
            <a:xfrm flipV="1">
              <a:off x="6953250" y="2330450"/>
              <a:ext cx="509587" cy="18415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4" name="Line 23"/>
            <p:cNvSpPr>
              <a:spLocks noChangeShapeType="1"/>
            </p:cNvSpPr>
            <p:nvPr/>
          </p:nvSpPr>
          <p:spPr bwMode="auto">
            <a:xfrm>
              <a:off x="6937375" y="1431925"/>
              <a:ext cx="519112" cy="78422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5" name="Line 24"/>
            <p:cNvSpPr>
              <a:spLocks noChangeShapeType="1"/>
            </p:cNvSpPr>
            <p:nvPr/>
          </p:nvSpPr>
          <p:spPr bwMode="auto">
            <a:xfrm>
              <a:off x="7661275" y="2292350"/>
              <a:ext cx="44926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6" name="Line 25"/>
            <p:cNvSpPr>
              <a:spLocks noChangeShapeType="1"/>
            </p:cNvSpPr>
            <p:nvPr/>
          </p:nvSpPr>
          <p:spPr bwMode="auto">
            <a:xfrm>
              <a:off x="7683500" y="1638300"/>
              <a:ext cx="427037" cy="18256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7" name="Arc 26"/>
            <p:cNvSpPr>
              <a:spLocks/>
            </p:cNvSpPr>
            <p:nvPr/>
          </p:nvSpPr>
          <p:spPr bwMode="auto">
            <a:xfrm>
              <a:off x="8186738" y="1668463"/>
              <a:ext cx="198437" cy="633413"/>
            </a:xfrm>
            <a:custGeom>
              <a:avLst/>
              <a:gdLst>
                <a:gd name="T0" fmla="*/ 0 w 21600"/>
                <a:gd name="T1" fmla="*/ 0 h 39397"/>
                <a:gd name="T2" fmla="*/ 0 w 21600"/>
                <a:gd name="T3" fmla="*/ 0 h 39397"/>
                <a:gd name="T4" fmla="*/ 0 w 21600"/>
                <a:gd name="T5" fmla="*/ 0 h 39397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397"/>
                <a:gd name="T11" fmla="*/ 21600 w 21600"/>
                <a:gd name="T12" fmla="*/ 39397 h 393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397" fill="none" extrusionOk="0">
                  <a:moveTo>
                    <a:pt x="9350" y="0"/>
                  </a:moveTo>
                  <a:cubicBezTo>
                    <a:pt x="16837" y="3595"/>
                    <a:pt x="21600" y="11165"/>
                    <a:pt x="21600" y="19471"/>
                  </a:cubicBezTo>
                  <a:cubicBezTo>
                    <a:pt x="21600" y="28179"/>
                    <a:pt x="16370" y="36035"/>
                    <a:pt x="8337" y="39397"/>
                  </a:cubicBezTo>
                </a:path>
                <a:path w="21600" h="39397" stroke="0" extrusionOk="0">
                  <a:moveTo>
                    <a:pt x="9350" y="0"/>
                  </a:moveTo>
                  <a:cubicBezTo>
                    <a:pt x="16837" y="3595"/>
                    <a:pt x="21600" y="11165"/>
                    <a:pt x="21600" y="19471"/>
                  </a:cubicBezTo>
                  <a:cubicBezTo>
                    <a:pt x="21600" y="28179"/>
                    <a:pt x="16370" y="36035"/>
                    <a:pt x="8337" y="39397"/>
                  </a:cubicBezTo>
                  <a:lnTo>
                    <a:pt x="0" y="19471"/>
                  </a:lnTo>
                  <a:lnTo>
                    <a:pt x="9350" y="0"/>
                  </a:lnTo>
                  <a:close/>
                </a:path>
              </a:pathLst>
            </a:custGeom>
            <a:noFill/>
            <a:ln w="25400" cap="rnd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8" name="Arc 27"/>
            <p:cNvSpPr>
              <a:spLocks/>
            </p:cNvSpPr>
            <p:nvPr/>
          </p:nvSpPr>
          <p:spPr bwMode="auto">
            <a:xfrm>
              <a:off x="7516813" y="1714500"/>
              <a:ext cx="106362" cy="488950"/>
            </a:xfrm>
            <a:custGeom>
              <a:avLst/>
              <a:gdLst>
                <a:gd name="T0" fmla="*/ 0 w 21600"/>
                <a:gd name="T1" fmla="*/ 0 h 39356"/>
                <a:gd name="T2" fmla="*/ 0 w 21600"/>
                <a:gd name="T3" fmla="*/ 0 h 39356"/>
                <a:gd name="T4" fmla="*/ 0 w 21600"/>
                <a:gd name="T5" fmla="*/ 0 h 39356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356"/>
                <a:gd name="T11" fmla="*/ 21600 w 21600"/>
                <a:gd name="T12" fmla="*/ 39356 h 393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356" fill="none" extrusionOk="0">
                  <a:moveTo>
                    <a:pt x="9367" y="-1"/>
                  </a:moveTo>
                  <a:cubicBezTo>
                    <a:pt x="16845" y="3598"/>
                    <a:pt x="21600" y="11163"/>
                    <a:pt x="21600" y="19463"/>
                  </a:cubicBezTo>
                  <a:cubicBezTo>
                    <a:pt x="21600" y="28139"/>
                    <a:pt x="16407" y="35974"/>
                    <a:pt x="8416" y="39355"/>
                  </a:cubicBezTo>
                </a:path>
                <a:path w="21600" h="39356" stroke="0" extrusionOk="0">
                  <a:moveTo>
                    <a:pt x="9367" y="-1"/>
                  </a:moveTo>
                  <a:cubicBezTo>
                    <a:pt x="16845" y="3598"/>
                    <a:pt x="21600" y="11163"/>
                    <a:pt x="21600" y="19463"/>
                  </a:cubicBezTo>
                  <a:cubicBezTo>
                    <a:pt x="21600" y="28139"/>
                    <a:pt x="16407" y="35974"/>
                    <a:pt x="8416" y="39355"/>
                  </a:cubicBezTo>
                  <a:lnTo>
                    <a:pt x="0" y="19463"/>
                  </a:lnTo>
                  <a:lnTo>
                    <a:pt x="9367" y="-1"/>
                  </a:lnTo>
                  <a:close/>
                </a:path>
              </a:pathLst>
            </a:custGeom>
            <a:noFill/>
            <a:ln w="38100" cap="rnd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4" name="Text Box 111"/>
            <p:cNvSpPr txBox="1">
              <a:spLocks noChangeArrowheads="1"/>
            </p:cNvSpPr>
            <p:nvPr/>
          </p:nvSpPr>
          <p:spPr bwMode="auto">
            <a:xfrm>
              <a:off x="8328025" y="1393825"/>
              <a:ext cx="306388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0070C0"/>
                  </a:solidFill>
                  <a:latin typeface="Comic Sans MS" pitchFamily="66" charset="0"/>
                </a:rPr>
                <a:t>p</a:t>
              </a:r>
            </a:p>
          </p:txBody>
        </p:sp>
        <p:sp>
          <p:nvSpPr>
            <p:cNvPr id="35855" name="Text Box 112"/>
            <p:cNvSpPr txBox="1">
              <a:spLocks noChangeArrowheads="1"/>
            </p:cNvSpPr>
            <p:nvPr/>
          </p:nvSpPr>
          <p:spPr bwMode="auto">
            <a:xfrm>
              <a:off x="8288245" y="2052638"/>
              <a:ext cx="4699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70C0"/>
                  </a:solidFill>
                  <a:latin typeface="Comic Sans MS" pitchFamily="66" charset="0"/>
                  <a:sym typeface="Symbol" pitchFamily="18" charset="2"/>
                </a:rPr>
                <a:t></a:t>
              </a:r>
              <a:r>
                <a:rPr lang="en-US" sz="1800" dirty="0">
                  <a:solidFill>
                    <a:srgbClr val="0070C0"/>
                  </a:solidFill>
                  <a:latin typeface="Comic Sans MS" pitchFamily="66" charset="0"/>
                </a:rPr>
                <a:t>p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607465" y="4598480"/>
            <a:ext cx="2163762" cy="1365250"/>
            <a:chOff x="6780213" y="2792413"/>
            <a:chExt cx="2163762" cy="1365250"/>
          </a:xfrm>
        </p:grpSpPr>
        <p:sp>
          <p:nvSpPr>
            <p:cNvPr id="35913" name="Oval 29"/>
            <p:cNvSpPr>
              <a:spLocks noChangeArrowheads="1"/>
            </p:cNvSpPr>
            <p:nvPr/>
          </p:nvSpPr>
          <p:spPr bwMode="auto">
            <a:xfrm>
              <a:off x="7250113" y="2792413"/>
              <a:ext cx="96837" cy="10636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4" name="Oval 30"/>
            <p:cNvSpPr>
              <a:spLocks noChangeArrowheads="1"/>
            </p:cNvSpPr>
            <p:nvPr/>
          </p:nvSpPr>
          <p:spPr bwMode="auto">
            <a:xfrm>
              <a:off x="7250113" y="3019426"/>
              <a:ext cx="96837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5" name="Oval 31"/>
            <p:cNvSpPr>
              <a:spLocks noChangeArrowheads="1"/>
            </p:cNvSpPr>
            <p:nvPr/>
          </p:nvSpPr>
          <p:spPr bwMode="auto">
            <a:xfrm>
              <a:off x="7250113" y="3246438"/>
              <a:ext cx="96837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6" name="Oval 32"/>
            <p:cNvSpPr>
              <a:spLocks noChangeArrowheads="1"/>
            </p:cNvSpPr>
            <p:nvPr/>
          </p:nvSpPr>
          <p:spPr bwMode="auto">
            <a:xfrm>
              <a:off x="7250113" y="3471863"/>
              <a:ext cx="96837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7" name="Oval 33"/>
            <p:cNvSpPr>
              <a:spLocks noChangeArrowheads="1"/>
            </p:cNvSpPr>
            <p:nvPr/>
          </p:nvSpPr>
          <p:spPr bwMode="auto">
            <a:xfrm>
              <a:off x="7250113" y="3698876"/>
              <a:ext cx="96837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8" name="Oval 34"/>
            <p:cNvSpPr>
              <a:spLocks noChangeArrowheads="1"/>
            </p:cNvSpPr>
            <p:nvPr/>
          </p:nvSpPr>
          <p:spPr bwMode="auto">
            <a:xfrm>
              <a:off x="7250113" y="3925888"/>
              <a:ext cx="96837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9" name="Rectangle 35"/>
            <p:cNvSpPr>
              <a:spLocks noChangeArrowheads="1"/>
            </p:cNvSpPr>
            <p:nvPr/>
          </p:nvSpPr>
          <p:spPr bwMode="auto">
            <a:xfrm>
              <a:off x="7889875" y="2982913"/>
              <a:ext cx="165100" cy="165100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0" name="Oval 36"/>
            <p:cNvSpPr>
              <a:spLocks noChangeArrowheads="1"/>
            </p:cNvSpPr>
            <p:nvPr/>
          </p:nvSpPr>
          <p:spPr bwMode="auto">
            <a:xfrm>
              <a:off x="8537575" y="2792413"/>
              <a:ext cx="96837" cy="10636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1" name="Oval 37"/>
            <p:cNvSpPr>
              <a:spLocks noChangeArrowheads="1"/>
            </p:cNvSpPr>
            <p:nvPr/>
          </p:nvSpPr>
          <p:spPr bwMode="auto">
            <a:xfrm>
              <a:off x="8537575" y="3019426"/>
              <a:ext cx="96837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2" name="Oval 38"/>
            <p:cNvSpPr>
              <a:spLocks noChangeArrowheads="1"/>
            </p:cNvSpPr>
            <p:nvPr/>
          </p:nvSpPr>
          <p:spPr bwMode="auto">
            <a:xfrm>
              <a:off x="8537575" y="3246438"/>
              <a:ext cx="96837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3" name="Oval 39"/>
            <p:cNvSpPr>
              <a:spLocks noChangeArrowheads="1"/>
            </p:cNvSpPr>
            <p:nvPr/>
          </p:nvSpPr>
          <p:spPr bwMode="auto">
            <a:xfrm>
              <a:off x="8537575" y="3471863"/>
              <a:ext cx="96837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4" name="Oval 40"/>
            <p:cNvSpPr>
              <a:spLocks noChangeArrowheads="1"/>
            </p:cNvSpPr>
            <p:nvPr/>
          </p:nvSpPr>
          <p:spPr bwMode="auto">
            <a:xfrm>
              <a:off x="8537575" y="3698876"/>
              <a:ext cx="96837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5" name="Oval 41"/>
            <p:cNvSpPr>
              <a:spLocks noChangeArrowheads="1"/>
            </p:cNvSpPr>
            <p:nvPr/>
          </p:nvSpPr>
          <p:spPr bwMode="auto">
            <a:xfrm>
              <a:off x="8537575" y="3925888"/>
              <a:ext cx="96837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6" name="Rectangle 42"/>
            <p:cNvSpPr>
              <a:spLocks noChangeArrowheads="1"/>
            </p:cNvSpPr>
            <p:nvPr/>
          </p:nvSpPr>
          <p:spPr bwMode="auto">
            <a:xfrm>
              <a:off x="7889875" y="3683001"/>
              <a:ext cx="165100" cy="165100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7" name="Line 43"/>
            <p:cNvSpPr>
              <a:spLocks noChangeShapeType="1"/>
            </p:cNvSpPr>
            <p:nvPr/>
          </p:nvSpPr>
          <p:spPr bwMode="auto">
            <a:xfrm flipV="1">
              <a:off x="7359650" y="3106738"/>
              <a:ext cx="509587" cy="18415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28" name="Line 44"/>
            <p:cNvSpPr>
              <a:spLocks noChangeShapeType="1"/>
            </p:cNvSpPr>
            <p:nvPr/>
          </p:nvSpPr>
          <p:spPr bwMode="auto">
            <a:xfrm>
              <a:off x="7373938" y="2855913"/>
              <a:ext cx="488950" cy="18256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29" name="Line 45"/>
            <p:cNvSpPr>
              <a:spLocks noChangeShapeType="1"/>
            </p:cNvSpPr>
            <p:nvPr/>
          </p:nvSpPr>
          <p:spPr bwMode="auto">
            <a:xfrm>
              <a:off x="8075613" y="3068638"/>
              <a:ext cx="4572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30" name="Line 46"/>
            <p:cNvSpPr>
              <a:spLocks noChangeShapeType="1"/>
            </p:cNvSpPr>
            <p:nvPr/>
          </p:nvSpPr>
          <p:spPr bwMode="auto">
            <a:xfrm flipV="1">
              <a:off x="7359650" y="3792538"/>
              <a:ext cx="509587" cy="18256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31" name="Line 47"/>
            <p:cNvSpPr>
              <a:spLocks noChangeShapeType="1"/>
            </p:cNvSpPr>
            <p:nvPr/>
          </p:nvSpPr>
          <p:spPr bwMode="auto">
            <a:xfrm>
              <a:off x="7343775" y="2894013"/>
              <a:ext cx="533400" cy="78422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32" name="Line 48"/>
            <p:cNvSpPr>
              <a:spLocks noChangeShapeType="1"/>
            </p:cNvSpPr>
            <p:nvPr/>
          </p:nvSpPr>
          <p:spPr bwMode="auto">
            <a:xfrm>
              <a:off x="8075613" y="3754438"/>
              <a:ext cx="44291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33" name="Line 49"/>
            <p:cNvSpPr>
              <a:spLocks noChangeShapeType="1"/>
            </p:cNvSpPr>
            <p:nvPr/>
          </p:nvSpPr>
          <p:spPr bwMode="auto">
            <a:xfrm>
              <a:off x="8067675" y="3084513"/>
              <a:ext cx="450850" cy="1984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34" name="Arc 50"/>
            <p:cNvSpPr>
              <a:spLocks/>
            </p:cNvSpPr>
            <p:nvPr/>
          </p:nvSpPr>
          <p:spPr bwMode="auto">
            <a:xfrm>
              <a:off x="7939088" y="3175001"/>
              <a:ext cx="92075" cy="492125"/>
            </a:xfrm>
            <a:custGeom>
              <a:avLst/>
              <a:gdLst>
                <a:gd name="T0" fmla="*/ 0 w 21600"/>
                <a:gd name="T1" fmla="*/ 0 h 39660"/>
                <a:gd name="T2" fmla="*/ 0 w 21600"/>
                <a:gd name="T3" fmla="*/ 0 h 39660"/>
                <a:gd name="T4" fmla="*/ 0 w 21600"/>
                <a:gd name="T5" fmla="*/ 0 h 3966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660"/>
                <a:gd name="T11" fmla="*/ 21600 w 21600"/>
                <a:gd name="T12" fmla="*/ 39660 h 396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660" fill="none" extrusionOk="0">
                  <a:moveTo>
                    <a:pt x="9092" y="0"/>
                  </a:moveTo>
                  <a:cubicBezTo>
                    <a:pt x="16720" y="3539"/>
                    <a:pt x="21600" y="11184"/>
                    <a:pt x="21600" y="19593"/>
                  </a:cubicBezTo>
                  <a:cubicBezTo>
                    <a:pt x="21600" y="28437"/>
                    <a:pt x="16208" y="36388"/>
                    <a:pt x="7991" y="39660"/>
                  </a:cubicBezTo>
                </a:path>
                <a:path w="21600" h="39660" stroke="0" extrusionOk="0">
                  <a:moveTo>
                    <a:pt x="9092" y="0"/>
                  </a:moveTo>
                  <a:cubicBezTo>
                    <a:pt x="16720" y="3539"/>
                    <a:pt x="21600" y="11184"/>
                    <a:pt x="21600" y="19593"/>
                  </a:cubicBezTo>
                  <a:cubicBezTo>
                    <a:pt x="21600" y="28437"/>
                    <a:pt x="16208" y="36388"/>
                    <a:pt x="7991" y="39660"/>
                  </a:cubicBezTo>
                  <a:lnTo>
                    <a:pt x="0" y="19593"/>
                  </a:lnTo>
                  <a:lnTo>
                    <a:pt x="9092" y="0"/>
                  </a:lnTo>
                  <a:close/>
                </a:path>
              </a:pathLst>
            </a:custGeom>
            <a:noFill/>
            <a:ln w="38100" cap="rnd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35" name="Arc 51"/>
            <p:cNvSpPr>
              <a:spLocks/>
            </p:cNvSpPr>
            <p:nvPr/>
          </p:nvSpPr>
          <p:spPr bwMode="auto">
            <a:xfrm rot="10800000">
              <a:off x="7400925" y="3130551"/>
              <a:ext cx="1435100" cy="1001713"/>
            </a:xfrm>
            <a:custGeom>
              <a:avLst/>
              <a:gdLst>
                <a:gd name="T0" fmla="*/ 0 w 33950"/>
                <a:gd name="T1" fmla="*/ 0 h 34857"/>
                <a:gd name="T2" fmla="*/ 0 w 33950"/>
                <a:gd name="T3" fmla="*/ 0 h 34857"/>
                <a:gd name="T4" fmla="*/ 0 w 33950"/>
                <a:gd name="T5" fmla="*/ 0 h 34857"/>
                <a:gd name="T6" fmla="*/ 0 60000 65536"/>
                <a:gd name="T7" fmla="*/ 0 60000 65536"/>
                <a:gd name="T8" fmla="*/ 0 60000 65536"/>
                <a:gd name="T9" fmla="*/ 0 w 33950"/>
                <a:gd name="T10" fmla="*/ 0 h 34857"/>
                <a:gd name="T11" fmla="*/ 33950 w 33950"/>
                <a:gd name="T12" fmla="*/ 34857 h 348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950" h="34857" fill="none" extrusionOk="0">
                  <a:moveTo>
                    <a:pt x="4546" y="34857"/>
                  </a:moveTo>
                  <a:cubicBezTo>
                    <a:pt x="1599" y="31066"/>
                    <a:pt x="0" y="2640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016" y="-1"/>
                    <a:pt x="30326" y="1353"/>
                    <a:pt x="33950" y="3878"/>
                  </a:cubicBezTo>
                </a:path>
                <a:path w="33950" h="34857" stroke="0" extrusionOk="0">
                  <a:moveTo>
                    <a:pt x="4546" y="34857"/>
                  </a:moveTo>
                  <a:cubicBezTo>
                    <a:pt x="1599" y="31066"/>
                    <a:pt x="0" y="2640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016" y="-1"/>
                    <a:pt x="30326" y="1353"/>
                    <a:pt x="33950" y="3878"/>
                  </a:cubicBezTo>
                  <a:lnTo>
                    <a:pt x="21600" y="21600"/>
                  </a:lnTo>
                  <a:lnTo>
                    <a:pt x="4546" y="34857"/>
                  </a:lnTo>
                  <a:close/>
                </a:path>
              </a:pathLst>
            </a:custGeom>
            <a:noFill/>
            <a:ln w="25400" cap="rnd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6" name="Text Box 113"/>
            <p:cNvSpPr txBox="1">
              <a:spLocks noChangeArrowheads="1"/>
            </p:cNvSpPr>
            <p:nvPr/>
          </p:nvSpPr>
          <p:spPr bwMode="auto">
            <a:xfrm>
              <a:off x="8637588" y="2840038"/>
              <a:ext cx="306387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70C0"/>
                  </a:solidFill>
                  <a:latin typeface="Comic Sans MS" pitchFamily="66" charset="0"/>
                </a:rPr>
                <a:t>p</a:t>
              </a:r>
            </a:p>
          </p:txBody>
        </p:sp>
        <p:sp>
          <p:nvSpPr>
            <p:cNvPr id="35857" name="Text Box 114"/>
            <p:cNvSpPr txBox="1">
              <a:spLocks noChangeArrowheads="1"/>
            </p:cNvSpPr>
            <p:nvPr/>
          </p:nvSpPr>
          <p:spPr bwMode="auto">
            <a:xfrm>
              <a:off x="6780213" y="3790950"/>
              <a:ext cx="4699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0070C0"/>
                  </a:solidFill>
                  <a:latin typeface="Comic Sans MS" pitchFamily="66" charset="0"/>
                  <a:sym typeface="Symbol" pitchFamily="18" charset="2"/>
                </a:rPr>
                <a:t></a:t>
              </a:r>
              <a:r>
                <a:rPr lang="en-US" sz="1800">
                  <a:solidFill>
                    <a:srgbClr val="0070C0"/>
                  </a:solidFill>
                  <a:latin typeface="Comic Sans MS" pitchFamily="66" charset="0"/>
                </a:rPr>
                <a:t>p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569060" y="875129"/>
            <a:ext cx="1901826" cy="1363662"/>
            <a:chOff x="6273800" y="4852988"/>
            <a:chExt cx="1901826" cy="1363662"/>
          </a:xfrm>
        </p:grpSpPr>
        <p:sp>
          <p:nvSpPr>
            <p:cNvPr id="35890" name="Oval 53"/>
            <p:cNvSpPr>
              <a:spLocks noChangeArrowheads="1"/>
            </p:cNvSpPr>
            <p:nvPr/>
          </p:nvSpPr>
          <p:spPr bwMode="auto">
            <a:xfrm>
              <a:off x="6791325" y="4852988"/>
              <a:ext cx="96838" cy="10636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1" name="Oval 54"/>
            <p:cNvSpPr>
              <a:spLocks noChangeArrowheads="1"/>
            </p:cNvSpPr>
            <p:nvPr/>
          </p:nvSpPr>
          <p:spPr bwMode="auto">
            <a:xfrm>
              <a:off x="6791325" y="5080001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2" name="Oval 55"/>
            <p:cNvSpPr>
              <a:spLocks noChangeArrowheads="1"/>
            </p:cNvSpPr>
            <p:nvPr/>
          </p:nvSpPr>
          <p:spPr bwMode="auto">
            <a:xfrm>
              <a:off x="6791325" y="5307013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3" name="Oval 56"/>
            <p:cNvSpPr>
              <a:spLocks noChangeArrowheads="1"/>
            </p:cNvSpPr>
            <p:nvPr/>
          </p:nvSpPr>
          <p:spPr bwMode="auto">
            <a:xfrm>
              <a:off x="6791325" y="5532438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4" name="Oval 57"/>
            <p:cNvSpPr>
              <a:spLocks noChangeArrowheads="1"/>
            </p:cNvSpPr>
            <p:nvPr/>
          </p:nvSpPr>
          <p:spPr bwMode="auto">
            <a:xfrm>
              <a:off x="6791325" y="5759451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5" name="Oval 58"/>
            <p:cNvSpPr>
              <a:spLocks noChangeArrowheads="1"/>
            </p:cNvSpPr>
            <p:nvPr/>
          </p:nvSpPr>
          <p:spPr bwMode="auto">
            <a:xfrm>
              <a:off x="6791325" y="5986463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6" name="Rectangle 59"/>
            <p:cNvSpPr>
              <a:spLocks noChangeArrowheads="1"/>
            </p:cNvSpPr>
            <p:nvPr/>
          </p:nvSpPr>
          <p:spPr bwMode="auto">
            <a:xfrm>
              <a:off x="7431088" y="5043488"/>
              <a:ext cx="165100" cy="165100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7" name="Oval 60"/>
            <p:cNvSpPr>
              <a:spLocks noChangeArrowheads="1"/>
            </p:cNvSpPr>
            <p:nvPr/>
          </p:nvSpPr>
          <p:spPr bwMode="auto">
            <a:xfrm>
              <a:off x="8078788" y="4852988"/>
              <a:ext cx="96838" cy="10636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8" name="Oval 61"/>
            <p:cNvSpPr>
              <a:spLocks noChangeArrowheads="1"/>
            </p:cNvSpPr>
            <p:nvPr/>
          </p:nvSpPr>
          <p:spPr bwMode="auto">
            <a:xfrm>
              <a:off x="8078788" y="5080001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9" name="Oval 62"/>
            <p:cNvSpPr>
              <a:spLocks noChangeArrowheads="1"/>
            </p:cNvSpPr>
            <p:nvPr/>
          </p:nvSpPr>
          <p:spPr bwMode="auto">
            <a:xfrm>
              <a:off x="8078788" y="5307013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0" name="Oval 63"/>
            <p:cNvSpPr>
              <a:spLocks noChangeArrowheads="1"/>
            </p:cNvSpPr>
            <p:nvPr/>
          </p:nvSpPr>
          <p:spPr bwMode="auto">
            <a:xfrm>
              <a:off x="8078788" y="5532438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1" name="Oval 64"/>
            <p:cNvSpPr>
              <a:spLocks noChangeArrowheads="1"/>
            </p:cNvSpPr>
            <p:nvPr/>
          </p:nvSpPr>
          <p:spPr bwMode="auto">
            <a:xfrm>
              <a:off x="8078788" y="5759451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2" name="Oval 65"/>
            <p:cNvSpPr>
              <a:spLocks noChangeArrowheads="1"/>
            </p:cNvSpPr>
            <p:nvPr/>
          </p:nvSpPr>
          <p:spPr bwMode="auto">
            <a:xfrm>
              <a:off x="8078788" y="5986463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3" name="Rectangle 66"/>
            <p:cNvSpPr>
              <a:spLocks noChangeArrowheads="1"/>
            </p:cNvSpPr>
            <p:nvPr/>
          </p:nvSpPr>
          <p:spPr bwMode="auto">
            <a:xfrm>
              <a:off x="7431088" y="5745163"/>
              <a:ext cx="165100" cy="165100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4" name="Line 67"/>
            <p:cNvSpPr>
              <a:spLocks noChangeShapeType="1"/>
            </p:cNvSpPr>
            <p:nvPr/>
          </p:nvSpPr>
          <p:spPr bwMode="auto">
            <a:xfrm flipV="1">
              <a:off x="6900863" y="5167313"/>
              <a:ext cx="511175" cy="18415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05" name="Line 68"/>
            <p:cNvSpPr>
              <a:spLocks noChangeShapeType="1"/>
            </p:cNvSpPr>
            <p:nvPr/>
          </p:nvSpPr>
          <p:spPr bwMode="auto">
            <a:xfrm>
              <a:off x="6916738" y="4916488"/>
              <a:ext cx="487363" cy="18256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06" name="Line 69"/>
            <p:cNvSpPr>
              <a:spLocks noChangeShapeType="1"/>
            </p:cNvSpPr>
            <p:nvPr/>
          </p:nvSpPr>
          <p:spPr bwMode="auto">
            <a:xfrm>
              <a:off x="7608888" y="5129213"/>
              <a:ext cx="46513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07" name="Line 70"/>
            <p:cNvSpPr>
              <a:spLocks noChangeShapeType="1"/>
            </p:cNvSpPr>
            <p:nvPr/>
          </p:nvSpPr>
          <p:spPr bwMode="auto">
            <a:xfrm flipV="1">
              <a:off x="6900863" y="5853113"/>
              <a:ext cx="511175" cy="18415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08" name="Line 71"/>
            <p:cNvSpPr>
              <a:spLocks noChangeShapeType="1"/>
            </p:cNvSpPr>
            <p:nvPr/>
          </p:nvSpPr>
          <p:spPr bwMode="auto">
            <a:xfrm>
              <a:off x="6878638" y="4962526"/>
              <a:ext cx="525463" cy="7762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09" name="Line 72"/>
            <p:cNvSpPr>
              <a:spLocks noChangeShapeType="1"/>
            </p:cNvSpPr>
            <p:nvPr/>
          </p:nvSpPr>
          <p:spPr bwMode="auto">
            <a:xfrm>
              <a:off x="7608888" y="5815013"/>
              <a:ext cx="449263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10" name="Line 73"/>
            <p:cNvSpPr>
              <a:spLocks noChangeShapeType="1"/>
            </p:cNvSpPr>
            <p:nvPr/>
          </p:nvSpPr>
          <p:spPr bwMode="auto">
            <a:xfrm>
              <a:off x="7608888" y="5137151"/>
              <a:ext cx="449263" cy="20637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11" name="Arc 74"/>
            <p:cNvSpPr>
              <a:spLocks/>
            </p:cNvSpPr>
            <p:nvPr/>
          </p:nvSpPr>
          <p:spPr bwMode="auto">
            <a:xfrm>
              <a:off x="6642100" y="5375276"/>
              <a:ext cx="198438" cy="630238"/>
            </a:xfrm>
            <a:custGeom>
              <a:avLst/>
              <a:gdLst>
                <a:gd name="T0" fmla="*/ 0 w 21600"/>
                <a:gd name="T1" fmla="*/ 0 h 39107"/>
                <a:gd name="T2" fmla="*/ 0 w 21600"/>
                <a:gd name="T3" fmla="*/ 0 h 39107"/>
                <a:gd name="T4" fmla="*/ 0 w 21600"/>
                <a:gd name="T5" fmla="*/ 0 h 39107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107"/>
                <a:gd name="T11" fmla="*/ 21600 w 21600"/>
                <a:gd name="T12" fmla="*/ 39107 h 391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107" fill="none" extrusionOk="0">
                  <a:moveTo>
                    <a:pt x="12940" y="39107"/>
                  </a:moveTo>
                  <a:cubicBezTo>
                    <a:pt x="5079" y="35667"/>
                    <a:pt x="0" y="27900"/>
                    <a:pt x="0" y="19319"/>
                  </a:cubicBezTo>
                  <a:cubicBezTo>
                    <a:pt x="-1" y="11137"/>
                    <a:pt x="4622" y="3658"/>
                    <a:pt x="11939" y="-1"/>
                  </a:cubicBezTo>
                </a:path>
                <a:path w="21600" h="39107" stroke="0" extrusionOk="0">
                  <a:moveTo>
                    <a:pt x="12940" y="39107"/>
                  </a:moveTo>
                  <a:cubicBezTo>
                    <a:pt x="5079" y="35667"/>
                    <a:pt x="0" y="27900"/>
                    <a:pt x="0" y="19319"/>
                  </a:cubicBezTo>
                  <a:cubicBezTo>
                    <a:pt x="-1" y="11137"/>
                    <a:pt x="4622" y="3658"/>
                    <a:pt x="11939" y="-1"/>
                  </a:cubicBezTo>
                  <a:lnTo>
                    <a:pt x="21600" y="19319"/>
                  </a:lnTo>
                  <a:lnTo>
                    <a:pt x="12940" y="39107"/>
                  </a:lnTo>
                  <a:close/>
                </a:path>
              </a:pathLst>
            </a:custGeom>
            <a:noFill/>
            <a:ln w="25400" cap="rnd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12" name="Arc 75"/>
            <p:cNvSpPr>
              <a:spLocks/>
            </p:cNvSpPr>
            <p:nvPr/>
          </p:nvSpPr>
          <p:spPr bwMode="auto">
            <a:xfrm>
              <a:off x="7464425" y="5237163"/>
              <a:ext cx="106363" cy="488950"/>
            </a:xfrm>
            <a:custGeom>
              <a:avLst/>
              <a:gdLst>
                <a:gd name="T0" fmla="*/ 0 w 21600"/>
                <a:gd name="T1" fmla="*/ 0 h 39356"/>
                <a:gd name="T2" fmla="*/ 0 w 21600"/>
                <a:gd name="T3" fmla="*/ 0 h 39356"/>
                <a:gd name="T4" fmla="*/ 0 w 21600"/>
                <a:gd name="T5" fmla="*/ 0 h 39356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356"/>
                <a:gd name="T11" fmla="*/ 21600 w 21600"/>
                <a:gd name="T12" fmla="*/ 39356 h 393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356" fill="none" extrusionOk="0">
                  <a:moveTo>
                    <a:pt x="9367" y="-1"/>
                  </a:moveTo>
                  <a:cubicBezTo>
                    <a:pt x="16845" y="3598"/>
                    <a:pt x="21600" y="11163"/>
                    <a:pt x="21600" y="19463"/>
                  </a:cubicBezTo>
                  <a:cubicBezTo>
                    <a:pt x="21600" y="28139"/>
                    <a:pt x="16407" y="35974"/>
                    <a:pt x="8416" y="39355"/>
                  </a:cubicBezTo>
                </a:path>
                <a:path w="21600" h="39356" stroke="0" extrusionOk="0">
                  <a:moveTo>
                    <a:pt x="9367" y="-1"/>
                  </a:moveTo>
                  <a:cubicBezTo>
                    <a:pt x="16845" y="3598"/>
                    <a:pt x="21600" y="11163"/>
                    <a:pt x="21600" y="19463"/>
                  </a:cubicBezTo>
                  <a:cubicBezTo>
                    <a:pt x="21600" y="28139"/>
                    <a:pt x="16407" y="35974"/>
                    <a:pt x="8416" y="39355"/>
                  </a:cubicBezTo>
                  <a:lnTo>
                    <a:pt x="0" y="19463"/>
                  </a:lnTo>
                  <a:lnTo>
                    <a:pt x="9367" y="-1"/>
                  </a:lnTo>
                  <a:close/>
                </a:path>
              </a:pathLst>
            </a:custGeom>
            <a:noFill/>
            <a:ln w="38100" cap="rnd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8" name="Text Box 115"/>
            <p:cNvSpPr txBox="1">
              <a:spLocks noChangeArrowheads="1"/>
            </p:cNvSpPr>
            <p:nvPr/>
          </p:nvSpPr>
          <p:spPr bwMode="auto">
            <a:xfrm>
              <a:off x="6437313" y="5167313"/>
              <a:ext cx="306387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70C0"/>
                  </a:solidFill>
                  <a:latin typeface="Comic Sans MS" pitchFamily="66" charset="0"/>
                </a:rPr>
                <a:t>p</a:t>
              </a:r>
            </a:p>
          </p:txBody>
        </p:sp>
        <p:sp>
          <p:nvSpPr>
            <p:cNvPr id="35859" name="Text Box 116"/>
            <p:cNvSpPr txBox="1">
              <a:spLocks noChangeArrowheads="1"/>
            </p:cNvSpPr>
            <p:nvPr/>
          </p:nvSpPr>
          <p:spPr bwMode="auto">
            <a:xfrm>
              <a:off x="6273800" y="5849938"/>
              <a:ext cx="4699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0070C0"/>
                  </a:solidFill>
                  <a:latin typeface="Comic Sans MS" pitchFamily="66" charset="0"/>
                  <a:sym typeface="Symbol" pitchFamily="18" charset="2"/>
                </a:rPr>
                <a:t></a:t>
              </a:r>
              <a:r>
                <a:rPr lang="en-US" sz="1800">
                  <a:solidFill>
                    <a:srgbClr val="0070C0"/>
                  </a:solidFill>
                  <a:latin typeface="Comic Sans MS" pitchFamily="66" charset="0"/>
                </a:rPr>
                <a:t>p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153955" y="5310845"/>
            <a:ext cx="1854201" cy="1440598"/>
            <a:chOff x="3786188" y="5314950"/>
            <a:chExt cx="1854201" cy="1440598"/>
          </a:xfrm>
        </p:grpSpPr>
        <p:sp>
          <p:nvSpPr>
            <p:cNvPr id="117" name="Oval 80"/>
            <p:cNvSpPr>
              <a:spLocks noChangeArrowheads="1"/>
            </p:cNvSpPr>
            <p:nvPr/>
          </p:nvSpPr>
          <p:spPr bwMode="auto">
            <a:xfrm>
              <a:off x="4256088" y="5345113"/>
              <a:ext cx="96838" cy="10636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Oval 81"/>
            <p:cNvSpPr>
              <a:spLocks noChangeArrowheads="1"/>
            </p:cNvSpPr>
            <p:nvPr/>
          </p:nvSpPr>
          <p:spPr bwMode="auto">
            <a:xfrm>
              <a:off x="4256088" y="5572125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Oval 82"/>
            <p:cNvSpPr>
              <a:spLocks noChangeArrowheads="1"/>
            </p:cNvSpPr>
            <p:nvPr/>
          </p:nvSpPr>
          <p:spPr bwMode="auto">
            <a:xfrm>
              <a:off x="4256088" y="5799138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Oval 83"/>
            <p:cNvSpPr>
              <a:spLocks noChangeArrowheads="1"/>
            </p:cNvSpPr>
            <p:nvPr/>
          </p:nvSpPr>
          <p:spPr bwMode="auto">
            <a:xfrm>
              <a:off x="4256088" y="6024563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Oval 84"/>
            <p:cNvSpPr>
              <a:spLocks noChangeArrowheads="1"/>
            </p:cNvSpPr>
            <p:nvPr/>
          </p:nvSpPr>
          <p:spPr bwMode="auto">
            <a:xfrm>
              <a:off x="4256088" y="6251575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Oval 85"/>
            <p:cNvSpPr>
              <a:spLocks noChangeArrowheads="1"/>
            </p:cNvSpPr>
            <p:nvPr/>
          </p:nvSpPr>
          <p:spPr bwMode="auto">
            <a:xfrm>
              <a:off x="4256088" y="6478588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Rectangle 86"/>
            <p:cNvSpPr>
              <a:spLocks noChangeArrowheads="1"/>
            </p:cNvSpPr>
            <p:nvPr/>
          </p:nvSpPr>
          <p:spPr bwMode="auto">
            <a:xfrm>
              <a:off x="4887913" y="5680075"/>
              <a:ext cx="165100" cy="165100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Oval 87"/>
            <p:cNvSpPr>
              <a:spLocks noChangeArrowheads="1"/>
            </p:cNvSpPr>
            <p:nvPr/>
          </p:nvSpPr>
          <p:spPr bwMode="auto">
            <a:xfrm>
              <a:off x="5543551" y="5345113"/>
              <a:ext cx="96838" cy="10636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Oval 88"/>
            <p:cNvSpPr>
              <a:spLocks noChangeArrowheads="1"/>
            </p:cNvSpPr>
            <p:nvPr/>
          </p:nvSpPr>
          <p:spPr bwMode="auto">
            <a:xfrm>
              <a:off x="5543551" y="5572125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Oval 89"/>
            <p:cNvSpPr>
              <a:spLocks noChangeArrowheads="1"/>
            </p:cNvSpPr>
            <p:nvPr/>
          </p:nvSpPr>
          <p:spPr bwMode="auto">
            <a:xfrm>
              <a:off x="4519612" y="5683251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Oval 90"/>
            <p:cNvSpPr>
              <a:spLocks noChangeArrowheads="1"/>
            </p:cNvSpPr>
            <p:nvPr/>
          </p:nvSpPr>
          <p:spPr bwMode="auto">
            <a:xfrm>
              <a:off x="5543551" y="6024563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Oval 91"/>
            <p:cNvSpPr>
              <a:spLocks noChangeArrowheads="1"/>
            </p:cNvSpPr>
            <p:nvPr/>
          </p:nvSpPr>
          <p:spPr bwMode="auto">
            <a:xfrm>
              <a:off x="5543551" y="6251575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Oval 92"/>
            <p:cNvSpPr>
              <a:spLocks noChangeArrowheads="1"/>
            </p:cNvSpPr>
            <p:nvPr/>
          </p:nvSpPr>
          <p:spPr bwMode="auto">
            <a:xfrm>
              <a:off x="5543551" y="6478588"/>
              <a:ext cx="96838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Rectangle 93"/>
            <p:cNvSpPr>
              <a:spLocks noChangeArrowheads="1"/>
            </p:cNvSpPr>
            <p:nvPr/>
          </p:nvSpPr>
          <p:spPr bwMode="auto">
            <a:xfrm>
              <a:off x="4903788" y="6229350"/>
              <a:ext cx="165100" cy="165100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Line 94"/>
            <p:cNvSpPr>
              <a:spLocks noChangeShapeType="1"/>
            </p:cNvSpPr>
            <p:nvPr/>
          </p:nvSpPr>
          <p:spPr bwMode="auto">
            <a:xfrm flipV="1">
              <a:off x="4365626" y="5454650"/>
              <a:ext cx="517525" cy="14446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Line 95"/>
            <p:cNvSpPr>
              <a:spLocks noChangeShapeType="1"/>
            </p:cNvSpPr>
            <p:nvPr/>
          </p:nvSpPr>
          <p:spPr bwMode="auto">
            <a:xfrm>
              <a:off x="4365626" y="5400675"/>
              <a:ext cx="51752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Line 96"/>
            <p:cNvSpPr>
              <a:spLocks noChangeShapeType="1"/>
            </p:cNvSpPr>
            <p:nvPr/>
          </p:nvSpPr>
          <p:spPr bwMode="auto">
            <a:xfrm flipV="1">
              <a:off x="5065713" y="5622925"/>
              <a:ext cx="473075" cy="14446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Line 97"/>
            <p:cNvSpPr>
              <a:spLocks noChangeShapeType="1"/>
            </p:cNvSpPr>
            <p:nvPr/>
          </p:nvSpPr>
          <p:spPr bwMode="auto">
            <a:xfrm>
              <a:off x="4357688" y="6315075"/>
              <a:ext cx="51752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Line 98"/>
            <p:cNvSpPr>
              <a:spLocks noChangeShapeType="1"/>
            </p:cNvSpPr>
            <p:nvPr/>
          </p:nvSpPr>
          <p:spPr bwMode="auto">
            <a:xfrm>
              <a:off x="4365626" y="6094413"/>
              <a:ext cx="517525" cy="16827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Line 99"/>
            <p:cNvSpPr>
              <a:spLocks noChangeShapeType="1"/>
            </p:cNvSpPr>
            <p:nvPr/>
          </p:nvSpPr>
          <p:spPr bwMode="auto">
            <a:xfrm>
              <a:off x="5081588" y="6323013"/>
              <a:ext cx="449263" cy="1984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100"/>
            <p:cNvSpPr>
              <a:spLocks noChangeShapeType="1"/>
            </p:cNvSpPr>
            <p:nvPr/>
          </p:nvSpPr>
          <p:spPr bwMode="auto">
            <a:xfrm>
              <a:off x="5073651" y="5408613"/>
              <a:ext cx="449263" cy="1905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102"/>
            <p:cNvSpPr>
              <a:spLocks noChangeArrowheads="1"/>
            </p:cNvSpPr>
            <p:nvPr/>
          </p:nvSpPr>
          <p:spPr bwMode="auto">
            <a:xfrm>
              <a:off x="4895851" y="5314950"/>
              <a:ext cx="165100" cy="165100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Line 103"/>
            <p:cNvSpPr>
              <a:spLocks noChangeShapeType="1"/>
            </p:cNvSpPr>
            <p:nvPr/>
          </p:nvSpPr>
          <p:spPr bwMode="auto">
            <a:xfrm>
              <a:off x="4365626" y="5424488"/>
              <a:ext cx="509588" cy="312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Line 104"/>
            <p:cNvSpPr>
              <a:spLocks noChangeShapeType="1"/>
            </p:cNvSpPr>
            <p:nvPr/>
          </p:nvSpPr>
          <p:spPr bwMode="auto">
            <a:xfrm>
              <a:off x="4373563" y="5637213"/>
              <a:ext cx="501650" cy="13811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Line 105"/>
            <p:cNvSpPr>
              <a:spLocks noChangeShapeType="1"/>
            </p:cNvSpPr>
            <p:nvPr/>
          </p:nvSpPr>
          <p:spPr bwMode="auto">
            <a:xfrm>
              <a:off x="4379913" y="6529388"/>
              <a:ext cx="1143000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Arc 109"/>
            <p:cNvSpPr>
              <a:spLocks/>
            </p:cNvSpPr>
            <p:nvPr/>
          </p:nvSpPr>
          <p:spPr bwMode="auto">
            <a:xfrm flipH="1">
              <a:off x="4130986" y="5641749"/>
              <a:ext cx="160338" cy="868363"/>
            </a:xfrm>
            <a:custGeom>
              <a:avLst/>
              <a:gdLst>
                <a:gd name="T0" fmla="*/ 0 w 21600"/>
                <a:gd name="T1" fmla="*/ 0 h 39359"/>
                <a:gd name="T2" fmla="*/ 0 w 21600"/>
                <a:gd name="T3" fmla="*/ 0 h 39359"/>
                <a:gd name="T4" fmla="*/ 0 w 21600"/>
                <a:gd name="T5" fmla="*/ 0 h 39359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359"/>
                <a:gd name="T11" fmla="*/ 21600 w 21600"/>
                <a:gd name="T12" fmla="*/ 39359 h 393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359" fill="none" extrusionOk="0">
                  <a:moveTo>
                    <a:pt x="9411" y="-1"/>
                  </a:moveTo>
                  <a:cubicBezTo>
                    <a:pt x="16865" y="3608"/>
                    <a:pt x="21600" y="11160"/>
                    <a:pt x="21600" y="19442"/>
                  </a:cubicBezTo>
                  <a:cubicBezTo>
                    <a:pt x="21600" y="28141"/>
                    <a:pt x="16380" y="35992"/>
                    <a:pt x="8359" y="39359"/>
                  </a:cubicBezTo>
                </a:path>
                <a:path w="21600" h="39359" stroke="0" extrusionOk="0">
                  <a:moveTo>
                    <a:pt x="9411" y="-1"/>
                  </a:moveTo>
                  <a:cubicBezTo>
                    <a:pt x="16865" y="3608"/>
                    <a:pt x="21600" y="11160"/>
                    <a:pt x="21600" y="19442"/>
                  </a:cubicBezTo>
                  <a:cubicBezTo>
                    <a:pt x="21600" y="28141"/>
                    <a:pt x="16380" y="35992"/>
                    <a:pt x="8359" y="39359"/>
                  </a:cubicBezTo>
                  <a:lnTo>
                    <a:pt x="0" y="19442"/>
                  </a:lnTo>
                  <a:lnTo>
                    <a:pt x="9411" y="-1"/>
                  </a:lnTo>
                  <a:close/>
                </a:path>
              </a:pathLst>
            </a:custGeom>
            <a:noFill/>
            <a:ln w="38100" cap="rnd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Text Box 115"/>
            <p:cNvSpPr txBox="1">
              <a:spLocks noChangeArrowheads="1"/>
            </p:cNvSpPr>
            <p:nvPr/>
          </p:nvSpPr>
          <p:spPr bwMode="auto">
            <a:xfrm>
              <a:off x="3998364" y="5339557"/>
              <a:ext cx="306387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70C0"/>
                  </a:solidFill>
                  <a:latin typeface="Comic Sans MS" pitchFamily="66" charset="0"/>
                </a:rPr>
                <a:t>p</a:t>
              </a:r>
            </a:p>
          </p:txBody>
        </p:sp>
        <p:sp>
          <p:nvSpPr>
            <p:cNvPr id="145" name="Text Box 116"/>
            <p:cNvSpPr txBox="1">
              <a:spLocks noChangeArrowheads="1"/>
            </p:cNvSpPr>
            <p:nvPr/>
          </p:nvSpPr>
          <p:spPr bwMode="auto">
            <a:xfrm>
              <a:off x="3786188" y="6388836"/>
              <a:ext cx="4699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70C0"/>
                  </a:solidFill>
                  <a:latin typeface="Comic Sans MS" pitchFamily="66" charset="0"/>
                  <a:sym typeface="Symbol" pitchFamily="18" charset="2"/>
                </a:rPr>
                <a:t></a:t>
              </a:r>
              <a:r>
                <a:rPr lang="en-US" sz="1800" dirty="0">
                  <a:solidFill>
                    <a:srgbClr val="0070C0"/>
                  </a:solidFill>
                  <a:latin typeface="Comic Sans MS" pitchFamily="66" charset="0"/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4599127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9" grpId="0" animBg="1"/>
      <p:bldP spid="3585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5" name="AutoShape 4"/>
          <p:cNvSpPr>
            <a:spLocks noChangeArrowheads="1"/>
          </p:cNvSpPr>
          <p:nvPr/>
        </p:nvSpPr>
        <p:spPr bwMode="auto">
          <a:xfrm>
            <a:off x="1307575" y="1770360"/>
            <a:ext cx="5624348" cy="1015663"/>
          </a:xfrm>
          <a:prstGeom prst="homePlate">
            <a:avLst>
              <a:gd name="adj" fmla="val 0"/>
            </a:avLst>
          </a:prstGeom>
          <a:solidFill>
            <a:srgbClr val="E6FFFF"/>
          </a:solidFill>
          <a:ln w="12700">
            <a:solidFill>
              <a:srgbClr val="00A6A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177800" algn="l"/>
                <a:tab pos="520700" algn="l"/>
              </a:tabLst>
            </a:pPr>
            <a:r>
              <a:rPr lang="en-US" sz="2000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Light-fuse(</a:t>
            </a:r>
            <a:r>
              <a:rPr lang="en-US" sz="2000" i="1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match, bomb</a:t>
            </a:r>
            <a:r>
              <a:rPr lang="en-US" sz="2000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)</a:t>
            </a:r>
            <a:endParaRPr lang="en-US" sz="2000" dirty="0">
              <a:solidFill>
                <a:srgbClr val="081D58"/>
              </a:solidFill>
              <a:latin typeface="+mn-lt"/>
              <a:cs typeface="Times New Roman" pitchFamily="18" charset="0"/>
            </a:endParaRPr>
          </a:p>
          <a:p>
            <a:pPr>
              <a:tabLst>
                <a:tab pos="177800" algn="l"/>
                <a:tab pos="520700" algn="l"/>
              </a:tabLst>
            </a:pPr>
            <a:r>
              <a:rPr lang="en-US" sz="2000" dirty="0">
                <a:solidFill>
                  <a:srgbClr val="081D58"/>
                </a:solidFill>
                <a:latin typeface="+mn-lt"/>
                <a:cs typeface="Times New Roman" pitchFamily="18" charset="0"/>
              </a:rPr>
              <a:t>	  </a:t>
            </a:r>
            <a:r>
              <a:rPr lang="en-US" sz="2000" dirty="0" err="1">
                <a:solidFill>
                  <a:srgbClr val="081D58"/>
                </a:solidFill>
                <a:latin typeface="+mn-lt"/>
                <a:cs typeface="Times New Roman" pitchFamily="18" charset="0"/>
              </a:rPr>
              <a:t>Precond</a:t>
            </a:r>
            <a:r>
              <a:rPr lang="en-US" sz="2000" dirty="0">
                <a:solidFill>
                  <a:srgbClr val="081D58"/>
                </a:solidFill>
                <a:latin typeface="+mn-lt"/>
                <a:cs typeface="Times New Roman" pitchFamily="18" charset="0"/>
              </a:rPr>
              <a:t>:  </a:t>
            </a:r>
            <a:r>
              <a:rPr lang="en-US" sz="2000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lit(</a:t>
            </a:r>
            <a:r>
              <a:rPr lang="en-US" sz="2000" i="1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match</a:t>
            </a:r>
            <a:r>
              <a:rPr lang="en-US" sz="2000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), holding(</a:t>
            </a:r>
            <a:r>
              <a:rPr lang="en-US" sz="2000" i="1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bomb</a:t>
            </a:r>
            <a:r>
              <a:rPr lang="en-US" sz="2000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)</a:t>
            </a:r>
            <a:endParaRPr lang="en-US" sz="2000" dirty="0">
              <a:solidFill>
                <a:srgbClr val="081D58"/>
              </a:solidFill>
              <a:latin typeface="+mn-lt"/>
              <a:cs typeface="Times New Roman" pitchFamily="18" charset="0"/>
            </a:endParaRPr>
          </a:p>
          <a:p>
            <a:pPr>
              <a:tabLst>
                <a:tab pos="177800" algn="l"/>
                <a:tab pos="520700" algn="l"/>
              </a:tabLst>
            </a:pPr>
            <a:r>
              <a:rPr lang="en-US" sz="2000" dirty="0">
                <a:solidFill>
                  <a:srgbClr val="081D58"/>
                </a:solidFill>
                <a:latin typeface="+mn-lt"/>
                <a:cs typeface="Times New Roman" pitchFamily="18" charset="0"/>
              </a:rPr>
              <a:t>	  Effects: </a:t>
            </a:r>
            <a:r>
              <a:rPr lang="en-US" sz="2000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    will-explode(</a:t>
            </a:r>
            <a:r>
              <a:rPr lang="en-US" sz="2000" i="1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bomb</a:t>
            </a:r>
            <a:r>
              <a:rPr lang="en-US" sz="2000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)</a:t>
            </a:r>
            <a:endParaRPr lang="en-US" sz="2000" dirty="0">
              <a:solidFill>
                <a:srgbClr val="081D58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1016" name="AutoShape 5"/>
          <p:cNvSpPr>
            <a:spLocks noChangeArrowheads="1"/>
          </p:cNvSpPr>
          <p:nvPr/>
        </p:nvSpPr>
        <p:spPr bwMode="auto">
          <a:xfrm>
            <a:off x="1318852" y="3141960"/>
            <a:ext cx="5624348" cy="1015663"/>
          </a:xfrm>
          <a:prstGeom prst="homePlate">
            <a:avLst>
              <a:gd name="adj" fmla="val 0"/>
            </a:avLst>
          </a:prstGeom>
          <a:solidFill>
            <a:srgbClr val="E6FFFF"/>
          </a:solidFill>
          <a:ln w="12700">
            <a:solidFill>
              <a:srgbClr val="00A6A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177800" algn="l"/>
                <a:tab pos="520700" algn="l"/>
              </a:tabLst>
            </a:pPr>
            <a:r>
              <a:rPr lang="en-US" sz="2000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Extinguish(</a:t>
            </a:r>
            <a:r>
              <a:rPr lang="en-US" sz="2000" i="1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match</a:t>
            </a:r>
            <a:r>
              <a:rPr lang="en-US" sz="2000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)</a:t>
            </a:r>
            <a:endParaRPr lang="en-US" sz="2000" dirty="0">
              <a:solidFill>
                <a:srgbClr val="081D58"/>
              </a:solidFill>
              <a:latin typeface="+mn-lt"/>
              <a:cs typeface="Times New Roman" pitchFamily="18" charset="0"/>
            </a:endParaRPr>
          </a:p>
          <a:p>
            <a:pPr>
              <a:tabLst>
                <a:tab pos="177800" algn="l"/>
                <a:tab pos="520700" algn="l"/>
              </a:tabLst>
            </a:pPr>
            <a:r>
              <a:rPr lang="en-US" sz="2000" dirty="0">
                <a:solidFill>
                  <a:srgbClr val="081D58"/>
                </a:solidFill>
                <a:latin typeface="+mn-lt"/>
                <a:cs typeface="Times New Roman" pitchFamily="18" charset="0"/>
              </a:rPr>
              <a:t>	  </a:t>
            </a:r>
            <a:r>
              <a:rPr lang="en-US" sz="2000" dirty="0" err="1">
                <a:solidFill>
                  <a:srgbClr val="081D58"/>
                </a:solidFill>
                <a:latin typeface="+mn-lt"/>
                <a:cs typeface="Times New Roman" pitchFamily="18" charset="0"/>
              </a:rPr>
              <a:t>Precond</a:t>
            </a:r>
            <a:r>
              <a:rPr lang="en-US" sz="2000" dirty="0">
                <a:solidFill>
                  <a:srgbClr val="081D58"/>
                </a:solidFill>
                <a:latin typeface="+mn-lt"/>
                <a:cs typeface="Times New Roman" pitchFamily="18" charset="0"/>
              </a:rPr>
              <a:t>:   </a:t>
            </a:r>
            <a:r>
              <a:rPr lang="en-US" sz="2000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lit(</a:t>
            </a:r>
            <a:r>
              <a:rPr lang="en-US" sz="2000" i="1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match</a:t>
            </a:r>
            <a:r>
              <a:rPr lang="en-US" sz="2000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)</a:t>
            </a:r>
            <a:endParaRPr lang="en-US" sz="2000" dirty="0">
              <a:solidFill>
                <a:srgbClr val="081D58"/>
              </a:solidFill>
              <a:latin typeface="+mn-lt"/>
              <a:cs typeface="Times New Roman" pitchFamily="18" charset="0"/>
            </a:endParaRPr>
          </a:p>
          <a:p>
            <a:pPr>
              <a:tabLst>
                <a:tab pos="177800" algn="l"/>
                <a:tab pos="520700" algn="l"/>
              </a:tabLst>
            </a:pPr>
            <a:r>
              <a:rPr lang="en-US" sz="2000" dirty="0">
                <a:solidFill>
                  <a:srgbClr val="081D58"/>
                </a:solidFill>
                <a:latin typeface="+mn-lt"/>
                <a:cs typeface="Times New Roman" pitchFamily="18" charset="0"/>
              </a:rPr>
              <a:t>	  Effects:    </a:t>
            </a:r>
            <a:r>
              <a:rPr lang="en-US" sz="2000" dirty="0" smtClean="0">
                <a:latin typeface="+mn-lt"/>
                <a:cs typeface="Times New Roman" pitchFamily="18" charset="0"/>
                <a:sym typeface="Symbol" pitchFamily="-112" charset="2"/>
              </a:rPr>
              <a:t></a:t>
            </a:r>
            <a:r>
              <a:rPr lang="en-US" sz="2000" dirty="0" smtClean="0">
                <a:solidFill>
                  <a:srgbClr val="081D58"/>
                </a:solidFill>
                <a:latin typeface="+mn-lt"/>
                <a:cs typeface="Times New Roman" pitchFamily="18" charset="0"/>
                <a:sym typeface="Symbol" pitchFamily="-112" charset="2"/>
              </a:rPr>
              <a:t>lit</a:t>
            </a:r>
            <a:r>
              <a:rPr lang="en-US" sz="2000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2000" i="1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match</a:t>
            </a:r>
            <a:r>
              <a:rPr lang="en-US" sz="2000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)</a:t>
            </a:r>
            <a:endParaRPr lang="en-US" sz="2000" dirty="0">
              <a:solidFill>
                <a:srgbClr val="081D58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0963" name="Rectangle 59"/>
          <p:cNvSpPr>
            <a:spLocks noGrp="1" noChangeArrowheads="1"/>
          </p:cNvSpPr>
          <p:nvPr>
            <p:ph type="title"/>
          </p:nvPr>
        </p:nvSpPr>
        <p:spPr>
          <a:xfrm>
            <a:off x="152400" y="101600"/>
            <a:ext cx="6197600" cy="609600"/>
          </a:xfrm>
          <a:noFill/>
        </p:spPr>
        <p:txBody>
          <a:bodyPr/>
          <a:lstStyle/>
          <a:p>
            <a:pPr eaLnBrk="1" hangingPunct="1"/>
            <a:r>
              <a:rPr lang="en-US" dirty="0" smtClean="0">
                <a:latin typeface="+mn-lt"/>
                <a:cs typeface="Times New Roman" pitchFamily="18" charset="0"/>
              </a:rPr>
              <a:t>Mutual Exclusion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6607465" y="4598480"/>
            <a:ext cx="2163762" cy="1365250"/>
            <a:chOff x="6780213" y="2792413"/>
            <a:chExt cx="2163762" cy="1365250"/>
          </a:xfrm>
        </p:grpSpPr>
        <p:sp>
          <p:nvSpPr>
            <p:cNvPr id="59" name="Oval 29"/>
            <p:cNvSpPr>
              <a:spLocks noChangeArrowheads="1"/>
            </p:cNvSpPr>
            <p:nvPr/>
          </p:nvSpPr>
          <p:spPr bwMode="auto">
            <a:xfrm>
              <a:off x="7250113" y="2792413"/>
              <a:ext cx="96837" cy="10636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30"/>
            <p:cNvSpPr>
              <a:spLocks noChangeArrowheads="1"/>
            </p:cNvSpPr>
            <p:nvPr/>
          </p:nvSpPr>
          <p:spPr bwMode="auto">
            <a:xfrm>
              <a:off x="7250113" y="3019426"/>
              <a:ext cx="96837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Oval 31"/>
            <p:cNvSpPr>
              <a:spLocks noChangeArrowheads="1"/>
            </p:cNvSpPr>
            <p:nvPr/>
          </p:nvSpPr>
          <p:spPr bwMode="auto">
            <a:xfrm>
              <a:off x="7250113" y="3246438"/>
              <a:ext cx="96837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Oval 32"/>
            <p:cNvSpPr>
              <a:spLocks noChangeArrowheads="1"/>
            </p:cNvSpPr>
            <p:nvPr/>
          </p:nvSpPr>
          <p:spPr bwMode="auto">
            <a:xfrm>
              <a:off x="7250113" y="3471863"/>
              <a:ext cx="96837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33"/>
            <p:cNvSpPr>
              <a:spLocks noChangeArrowheads="1"/>
            </p:cNvSpPr>
            <p:nvPr/>
          </p:nvSpPr>
          <p:spPr bwMode="auto">
            <a:xfrm>
              <a:off x="7250113" y="3698876"/>
              <a:ext cx="96837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34"/>
            <p:cNvSpPr>
              <a:spLocks noChangeArrowheads="1"/>
            </p:cNvSpPr>
            <p:nvPr/>
          </p:nvSpPr>
          <p:spPr bwMode="auto">
            <a:xfrm>
              <a:off x="7250113" y="3925888"/>
              <a:ext cx="96837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35"/>
            <p:cNvSpPr>
              <a:spLocks noChangeArrowheads="1"/>
            </p:cNvSpPr>
            <p:nvPr/>
          </p:nvSpPr>
          <p:spPr bwMode="auto">
            <a:xfrm>
              <a:off x="7889875" y="2982913"/>
              <a:ext cx="165100" cy="165100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36"/>
            <p:cNvSpPr>
              <a:spLocks noChangeArrowheads="1"/>
            </p:cNvSpPr>
            <p:nvPr/>
          </p:nvSpPr>
          <p:spPr bwMode="auto">
            <a:xfrm>
              <a:off x="8537575" y="2792413"/>
              <a:ext cx="96837" cy="10636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37"/>
            <p:cNvSpPr>
              <a:spLocks noChangeArrowheads="1"/>
            </p:cNvSpPr>
            <p:nvPr/>
          </p:nvSpPr>
          <p:spPr bwMode="auto">
            <a:xfrm>
              <a:off x="8537575" y="3019426"/>
              <a:ext cx="96837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Oval 38"/>
            <p:cNvSpPr>
              <a:spLocks noChangeArrowheads="1"/>
            </p:cNvSpPr>
            <p:nvPr/>
          </p:nvSpPr>
          <p:spPr bwMode="auto">
            <a:xfrm>
              <a:off x="8537575" y="3246438"/>
              <a:ext cx="96837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39"/>
            <p:cNvSpPr>
              <a:spLocks noChangeArrowheads="1"/>
            </p:cNvSpPr>
            <p:nvPr/>
          </p:nvSpPr>
          <p:spPr bwMode="auto">
            <a:xfrm>
              <a:off x="8537575" y="3471863"/>
              <a:ext cx="96837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40"/>
            <p:cNvSpPr>
              <a:spLocks noChangeArrowheads="1"/>
            </p:cNvSpPr>
            <p:nvPr/>
          </p:nvSpPr>
          <p:spPr bwMode="auto">
            <a:xfrm>
              <a:off x="8537575" y="3698876"/>
              <a:ext cx="96837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41"/>
            <p:cNvSpPr>
              <a:spLocks noChangeArrowheads="1"/>
            </p:cNvSpPr>
            <p:nvPr/>
          </p:nvSpPr>
          <p:spPr bwMode="auto">
            <a:xfrm>
              <a:off x="8537575" y="3925888"/>
              <a:ext cx="96837" cy="107950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42"/>
            <p:cNvSpPr>
              <a:spLocks noChangeArrowheads="1"/>
            </p:cNvSpPr>
            <p:nvPr/>
          </p:nvSpPr>
          <p:spPr bwMode="auto">
            <a:xfrm>
              <a:off x="7889875" y="3683001"/>
              <a:ext cx="165100" cy="165100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43"/>
            <p:cNvSpPr>
              <a:spLocks noChangeShapeType="1"/>
            </p:cNvSpPr>
            <p:nvPr/>
          </p:nvSpPr>
          <p:spPr bwMode="auto">
            <a:xfrm flipV="1">
              <a:off x="7359650" y="3106738"/>
              <a:ext cx="509587" cy="18415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44"/>
            <p:cNvSpPr>
              <a:spLocks noChangeShapeType="1"/>
            </p:cNvSpPr>
            <p:nvPr/>
          </p:nvSpPr>
          <p:spPr bwMode="auto">
            <a:xfrm>
              <a:off x="7373938" y="2855913"/>
              <a:ext cx="488950" cy="18256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45"/>
            <p:cNvSpPr>
              <a:spLocks noChangeShapeType="1"/>
            </p:cNvSpPr>
            <p:nvPr/>
          </p:nvSpPr>
          <p:spPr bwMode="auto">
            <a:xfrm>
              <a:off x="8075613" y="3068638"/>
              <a:ext cx="4572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46"/>
            <p:cNvSpPr>
              <a:spLocks noChangeShapeType="1"/>
            </p:cNvSpPr>
            <p:nvPr/>
          </p:nvSpPr>
          <p:spPr bwMode="auto">
            <a:xfrm flipV="1">
              <a:off x="7359650" y="3792538"/>
              <a:ext cx="509587" cy="18256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47"/>
            <p:cNvSpPr>
              <a:spLocks noChangeShapeType="1"/>
            </p:cNvSpPr>
            <p:nvPr/>
          </p:nvSpPr>
          <p:spPr bwMode="auto">
            <a:xfrm>
              <a:off x="7343775" y="2894013"/>
              <a:ext cx="533400" cy="78422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48"/>
            <p:cNvSpPr>
              <a:spLocks noChangeShapeType="1"/>
            </p:cNvSpPr>
            <p:nvPr/>
          </p:nvSpPr>
          <p:spPr bwMode="auto">
            <a:xfrm>
              <a:off x="8075613" y="3754438"/>
              <a:ext cx="44291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49"/>
            <p:cNvSpPr>
              <a:spLocks noChangeShapeType="1"/>
            </p:cNvSpPr>
            <p:nvPr/>
          </p:nvSpPr>
          <p:spPr bwMode="auto">
            <a:xfrm>
              <a:off x="8067675" y="3084513"/>
              <a:ext cx="450850" cy="1984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Arc 50"/>
            <p:cNvSpPr>
              <a:spLocks/>
            </p:cNvSpPr>
            <p:nvPr/>
          </p:nvSpPr>
          <p:spPr bwMode="auto">
            <a:xfrm>
              <a:off x="7939088" y="3175001"/>
              <a:ext cx="92075" cy="492125"/>
            </a:xfrm>
            <a:custGeom>
              <a:avLst/>
              <a:gdLst>
                <a:gd name="T0" fmla="*/ 0 w 21600"/>
                <a:gd name="T1" fmla="*/ 0 h 39660"/>
                <a:gd name="T2" fmla="*/ 0 w 21600"/>
                <a:gd name="T3" fmla="*/ 0 h 39660"/>
                <a:gd name="T4" fmla="*/ 0 w 21600"/>
                <a:gd name="T5" fmla="*/ 0 h 3966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660"/>
                <a:gd name="T11" fmla="*/ 21600 w 21600"/>
                <a:gd name="T12" fmla="*/ 39660 h 396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660" fill="none" extrusionOk="0">
                  <a:moveTo>
                    <a:pt x="9092" y="0"/>
                  </a:moveTo>
                  <a:cubicBezTo>
                    <a:pt x="16720" y="3539"/>
                    <a:pt x="21600" y="11184"/>
                    <a:pt x="21600" y="19593"/>
                  </a:cubicBezTo>
                  <a:cubicBezTo>
                    <a:pt x="21600" y="28437"/>
                    <a:pt x="16208" y="36388"/>
                    <a:pt x="7991" y="39660"/>
                  </a:cubicBezTo>
                </a:path>
                <a:path w="21600" h="39660" stroke="0" extrusionOk="0">
                  <a:moveTo>
                    <a:pt x="9092" y="0"/>
                  </a:moveTo>
                  <a:cubicBezTo>
                    <a:pt x="16720" y="3539"/>
                    <a:pt x="21600" y="11184"/>
                    <a:pt x="21600" y="19593"/>
                  </a:cubicBezTo>
                  <a:cubicBezTo>
                    <a:pt x="21600" y="28437"/>
                    <a:pt x="16208" y="36388"/>
                    <a:pt x="7991" y="39660"/>
                  </a:cubicBezTo>
                  <a:lnTo>
                    <a:pt x="0" y="19593"/>
                  </a:lnTo>
                  <a:lnTo>
                    <a:pt x="9092" y="0"/>
                  </a:lnTo>
                  <a:close/>
                </a:path>
              </a:pathLst>
            </a:custGeom>
            <a:noFill/>
            <a:ln w="38100" cap="rnd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Arc 51"/>
            <p:cNvSpPr>
              <a:spLocks/>
            </p:cNvSpPr>
            <p:nvPr/>
          </p:nvSpPr>
          <p:spPr bwMode="auto">
            <a:xfrm rot="10800000">
              <a:off x="7400925" y="3130551"/>
              <a:ext cx="1435100" cy="1001713"/>
            </a:xfrm>
            <a:custGeom>
              <a:avLst/>
              <a:gdLst>
                <a:gd name="T0" fmla="*/ 0 w 33950"/>
                <a:gd name="T1" fmla="*/ 0 h 34857"/>
                <a:gd name="T2" fmla="*/ 0 w 33950"/>
                <a:gd name="T3" fmla="*/ 0 h 34857"/>
                <a:gd name="T4" fmla="*/ 0 w 33950"/>
                <a:gd name="T5" fmla="*/ 0 h 34857"/>
                <a:gd name="T6" fmla="*/ 0 60000 65536"/>
                <a:gd name="T7" fmla="*/ 0 60000 65536"/>
                <a:gd name="T8" fmla="*/ 0 60000 65536"/>
                <a:gd name="T9" fmla="*/ 0 w 33950"/>
                <a:gd name="T10" fmla="*/ 0 h 34857"/>
                <a:gd name="T11" fmla="*/ 33950 w 33950"/>
                <a:gd name="T12" fmla="*/ 34857 h 348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950" h="34857" fill="none" extrusionOk="0">
                  <a:moveTo>
                    <a:pt x="4546" y="34857"/>
                  </a:moveTo>
                  <a:cubicBezTo>
                    <a:pt x="1599" y="31066"/>
                    <a:pt x="0" y="2640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016" y="-1"/>
                    <a:pt x="30326" y="1353"/>
                    <a:pt x="33950" y="3878"/>
                  </a:cubicBezTo>
                </a:path>
                <a:path w="33950" h="34857" stroke="0" extrusionOk="0">
                  <a:moveTo>
                    <a:pt x="4546" y="34857"/>
                  </a:moveTo>
                  <a:cubicBezTo>
                    <a:pt x="1599" y="31066"/>
                    <a:pt x="0" y="2640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016" y="-1"/>
                    <a:pt x="30326" y="1353"/>
                    <a:pt x="33950" y="3878"/>
                  </a:cubicBezTo>
                  <a:lnTo>
                    <a:pt x="21600" y="21600"/>
                  </a:lnTo>
                  <a:lnTo>
                    <a:pt x="4546" y="34857"/>
                  </a:lnTo>
                  <a:close/>
                </a:path>
              </a:pathLst>
            </a:custGeom>
            <a:noFill/>
            <a:ln w="25400" cap="rnd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Text Box 113"/>
            <p:cNvSpPr txBox="1">
              <a:spLocks noChangeArrowheads="1"/>
            </p:cNvSpPr>
            <p:nvPr/>
          </p:nvSpPr>
          <p:spPr bwMode="auto">
            <a:xfrm>
              <a:off x="8637588" y="2840038"/>
              <a:ext cx="306387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70C0"/>
                  </a:solidFill>
                  <a:latin typeface="Comic Sans MS" pitchFamily="66" charset="0"/>
                </a:rPr>
                <a:t>p</a:t>
              </a:r>
            </a:p>
          </p:txBody>
        </p:sp>
        <p:sp>
          <p:nvSpPr>
            <p:cNvPr id="83" name="Text Box 114"/>
            <p:cNvSpPr txBox="1">
              <a:spLocks noChangeArrowheads="1"/>
            </p:cNvSpPr>
            <p:nvPr/>
          </p:nvSpPr>
          <p:spPr bwMode="auto">
            <a:xfrm>
              <a:off x="6780213" y="3790950"/>
              <a:ext cx="4699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0070C0"/>
                  </a:solidFill>
                  <a:latin typeface="Comic Sans MS" pitchFamily="66" charset="0"/>
                  <a:sym typeface="Symbol" pitchFamily="18" charset="2"/>
                </a:rPr>
                <a:t></a:t>
              </a:r>
              <a:r>
                <a:rPr lang="en-US" sz="1800">
                  <a:solidFill>
                    <a:srgbClr val="0070C0"/>
                  </a:solidFill>
                  <a:latin typeface="Comic Sans MS" pitchFamily="66" charset="0"/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413554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483350"/>
            <a:ext cx="2133600" cy="365125"/>
          </a:xfrm>
        </p:spPr>
        <p:txBody>
          <a:bodyPr/>
          <a:lstStyle/>
          <a:p>
            <a:r>
              <a:rPr lang="en-US" sz="1100" dirty="0"/>
              <a:t>© Daniel S. Weld</a:t>
            </a:r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C87914-16B2-427E-9BE3-61EA7119C05A}" type="slidenum">
              <a:rPr lang="en-US"/>
              <a:pPr/>
              <a:t>28</a:t>
            </a:fld>
            <a:endParaRPr lang="en-US"/>
          </a:p>
        </p:txBody>
      </p:sp>
      <p:sp>
        <p:nvSpPr>
          <p:cNvPr id="114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71080"/>
          </a:xfrm>
        </p:spPr>
        <p:txBody>
          <a:bodyPr/>
          <a:lstStyle/>
          <a:p>
            <a:r>
              <a:rPr lang="en-US" sz="4000" dirty="0" smtClean="0">
                <a:solidFill>
                  <a:srgbClr val="7030A0"/>
                </a:solidFill>
              </a:rPr>
              <a:t>If Result of N&gt;1 Actions is Ambiguous…</a:t>
            </a:r>
            <a:endParaRPr lang="en-US" sz="4000" dirty="0">
              <a:solidFill>
                <a:srgbClr val="7030A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38860" y="5065932"/>
            <a:ext cx="1636713" cy="1589088"/>
            <a:chOff x="2640" y="2880"/>
            <a:chExt cx="1031" cy="1001"/>
          </a:xfrm>
        </p:grpSpPr>
        <p:sp>
          <p:nvSpPr>
            <p:cNvPr id="1141764" name="Rectangle 4"/>
            <p:cNvSpPr>
              <a:spLocks noChangeArrowheads="1"/>
            </p:cNvSpPr>
            <p:nvPr/>
          </p:nvSpPr>
          <p:spPr bwMode="auto">
            <a:xfrm>
              <a:off x="2655" y="3241"/>
              <a:ext cx="418" cy="538"/>
            </a:xfrm>
            <a:prstGeom prst="rect">
              <a:avLst/>
            </a:prstGeom>
            <a:solidFill>
              <a:srgbClr val="66330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65" name="Oval 5"/>
            <p:cNvSpPr>
              <a:spLocks noChangeArrowheads="1"/>
            </p:cNvSpPr>
            <p:nvPr/>
          </p:nvSpPr>
          <p:spPr bwMode="auto">
            <a:xfrm>
              <a:off x="2640" y="2880"/>
              <a:ext cx="447" cy="344"/>
            </a:xfrm>
            <a:prstGeom prst="ellipse">
              <a:avLst/>
            </a:prstGeom>
            <a:solidFill>
              <a:srgbClr val="FE9B03"/>
            </a:solidFill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66" name="Oval 6"/>
            <p:cNvSpPr>
              <a:spLocks noChangeArrowheads="1"/>
            </p:cNvSpPr>
            <p:nvPr/>
          </p:nvSpPr>
          <p:spPr bwMode="auto">
            <a:xfrm>
              <a:off x="2729" y="3796"/>
              <a:ext cx="90" cy="8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67" name="Oval 7"/>
            <p:cNvSpPr>
              <a:spLocks noChangeArrowheads="1"/>
            </p:cNvSpPr>
            <p:nvPr/>
          </p:nvSpPr>
          <p:spPr bwMode="auto">
            <a:xfrm>
              <a:off x="2895" y="3797"/>
              <a:ext cx="90" cy="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68" name="Oval 8"/>
            <p:cNvSpPr>
              <a:spLocks noChangeArrowheads="1"/>
            </p:cNvSpPr>
            <p:nvPr/>
          </p:nvSpPr>
          <p:spPr bwMode="auto">
            <a:xfrm>
              <a:off x="2737" y="3015"/>
              <a:ext cx="67" cy="16"/>
            </a:xfrm>
            <a:prstGeom prst="ellipse">
              <a:avLst/>
            </a:prstGeom>
            <a:solidFill>
              <a:srgbClr val="063DE8"/>
            </a:solidFill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69" name="Oval 9"/>
            <p:cNvSpPr>
              <a:spLocks noChangeArrowheads="1"/>
            </p:cNvSpPr>
            <p:nvPr/>
          </p:nvSpPr>
          <p:spPr bwMode="auto">
            <a:xfrm>
              <a:off x="2934" y="3016"/>
              <a:ext cx="66" cy="17"/>
            </a:xfrm>
            <a:prstGeom prst="ellipse">
              <a:avLst/>
            </a:prstGeom>
            <a:solidFill>
              <a:srgbClr val="063DE8"/>
            </a:solidFill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70" name="AutoShape 10"/>
            <p:cNvSpPr>
              <a:spLocks noChangeArrowheads="1"/>
            </p:cNvSpPr>
            <p:nvPr/>
          </p:nvSpPr>
          <p:spPr bwMode="auto">
            <a:xfrm>
              <a:off x="2812" y="3132"/>
              <a:ext cx="119" cy="25"/>
            </a:xfrm>
            <a:prstGeom prst="roundRect">
              <a:avLst>
                <a:gd name="adj" fmla="val 12190"/>
              </a:avLst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71" name="Line 11"/>
            <p:cNvSpPr>
              <a:spLocks noChangeShapeType="1"/>
            </p:cNvSpPr>
            <p:nvPr/>
          </p:nvSpPr>
          <p:spPr bwMode="auto">
            <a:xfrm>
              <a:off x="2998" y="3385"/>
              <a:ext cx="329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72" name="Line 12"/>
            <p:cNvSpPr>
              <a:spLocks noChangeShapeType="1"/>
            </p:cNvSpPr>
            <p:nvPr/>
          </p:nvSpPr>
          <p:spPr bwMode="auto">
            <a:xfrm flipV="1">
              <a:off x="3357" y="3461"/>
              <a:ext cx="314" cy="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73" name="Line 13"/>
            <p:cNvSpPr>
              <a:spLocks noChangeShapeType="1"/>
            </p:cNvSpPr>
            <p:nvPr/>
          </p:nvSpPr>
          <p:spPr bwMode="auto">
            <a:xfrm>
              <a:off x="3349" y="3561"/>
              <a:ext cx="144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1774" name="AutoShape 14"/>
          <p:cNvSpPr>
            <a:spLocks noChangeArrowheads="1"/>
          </p:cNvSpPr>
          <p:nvPr/>
        </p:nvSpPr>
        <p:spPr bwMode="auto">
          <a:xfrm>
            <a:off x="1345980" y="1023515"/>
            <a:ext cx="4267200" cy="1752600"/>
          </a:xfrm>
          <a:prstGeom prst="irregularSeal2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bg1"/>
                </a:solidFill>
                <a:latin typeface="+mn-lt"/>
              </a:rPr>
              <a:t>Environment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24260" y="2170332"/>
            <a:ext cx="1981200" cy="3962400"/>
            <a:chOff x="864" y="1584"/>
            <a:chExt cx="1248" cy="1536"/>
          </a:xfrm>
        </p:grpSpPr>
        <p:sp>
          <p:nvSpPr>
            <p:cNvPr id="1141776" name="Arc 16"/>
            <p:cNvSpPr>
              <a:spLocks/>
            </p:cNvSpPr>
            <p:nvPr/>
          </p:nvSpPr>
          <p:spPr bwMode="auto">
            <a:xfrm flipH="1">
              <a:off x="864" y="1584"/>
              <a:ext cx="528" cy="76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77" name="Arc 17"/>
            <p:cNvSpPr>
              <a:spLocks/>
            </p:cNvSpPr>
            <p:nvPr/>
          </p:nvSpPr>
          <p:spPr bwMode="auto">
            <a:xfrm flipH="1" flipV="1">
              <a:off x="864" y="2352"/>
              <a:ext cx="1248" cy="76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 type="triangle" w="lg" len="lg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920060" y="1969610"/>
            <a:ext cx="1752600" cy="4239322"/>
            <a:chOff x="3696" y="1488"/>
            <a:chExt cx="1104" cy="1728"/>
          </a:xfrm>
        </p:grpSpPr>
        <p:sp>
          <p:nvSpPr>
            <p:cNvPr id="1141779" name="Arc 19"/>
            <p:cNvSpPr>
              <a:spLocks/>
            </p:cNvSpPr>
            <p:nvPr/>
          </p:nvSpPr>
          <p:spPr bwMode="auto">
            <a:xfrm rot="10800000" flipH="1">
              <a:off x="3696" y="2448"/>
              <a:ext cx="1104" cy="76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80" name="Arc 20"/>
            <p:cNvSpPr>
              <a:spLocks/>
            </p:cNvSpPr>
            <p:nvPr/>
          </p:nvSpPr>
          <p:spPr bwMode="auto">
            <a:xfrm rot="10800000" flipH="1" flipV="1">
              <a:off x="3936" y="1488"/>
              <a:ext cx="864" cy="9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 type="triangle" w="lg" len="lg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1782" name="Text Box 22"/>
          <p:cNvSpPr txBox="1">
            <a:spLocks noChangeArrowheads="1"/>
          </p:cNvSpPr>
          <p:nvPr/>
        </p:nvSpPr>
        <p:spPr bwMode="auto">
          <a:xfrm>
            <a:off x="6389820" y="5196107"/>
            <a:ext cx="14205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0" dirty="0">
                <a:solidFill>
                  <a:srgbClr val="0000FF"/>
                </a:solidFill>
                <a:latin typeface="+mn-lt"/>
              </a:rPr>
              <a:t>Actions</a:t>
            </a:r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786460" y="3618132"/>
            <a:ext cx="2133600" cy="1219200"/>
            <a:chOff x="2544" y="2064"/>
            <a:chExt cx="1344" cy="768"/>
          </a:xfrm>
          <a:solidFill>
            <a:srgbClr val="0000FF"/>
          </a:solidFill>
        </p:grpSpPr>
        <p:sp>
          <p:nvSpPr>
            <p:cNvPr id="1141784" name="AutoShape 24"/>
            <p:cNvSpPr>
              <a:spLocks noChangeArrowheads="1"/>
            </p:cNvSpPr>
            <p:nvPr/>
          </p:nvSpPr>
          <p:spPr bwMode="auto">
            <a:xfrm>
              <a:off x="2544" y="2064"/>
              <a:ext cx="1344" cy="768"/>
            </a:xfrm>
            <a:prstGeom prst="cloudCallout">
              <a:avLst>
                <a:gd name="adj1" fmla="val -10269"/>
                <a:gd name="adj2" fmla="val 64972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b="0">
                <a:latin typeface="Times New Roman" pitchFamily="-112" charset="0"/>
              </a:endParaRPr>
            </a:p>
          </p:txBody>
        </p:sp>
        <p:sp>
          <p:nvSpPr>
            <p:cNvPr id="1141785" name="Rectangle 25"/>
            <p:cNvSpPr>
              <a:spLocks noChangeArrowheads="1"/>
            </p:cNvSpPr>
            <p:nvPr/>
          </p:nvSpPr>
          <p:spPr bwMode="auto">
            <a:xfrm>
              <a:off x="2688" y="2256"/>
              <a:ext cx="1104" cy="44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What action next?  </a:t>
              </a:r>
            </a:p>
          </p:txBody>
        </p:sp>
      </p:grpSp>
      <p:sp>
        <p:nvSpPr>
          <p:cNvPr id="1141790" name="Rectangle 30"/>
          <p:cNvSpPr>
            <a:spLocks noChangeArrowheads="1"/>
          </p:cNvSpPr>
          <p:nvPr/>
        </p:nvSpPr>
        <p:spPr bwMode="auto">
          <a:xfrm>
            <a:off x="4483497" y="2454496"/>
            <a:ext cx="2070100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+mn-lt"/>
              </a:rPr>
              <a:t>Instantaneous 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+mn-lt"/>
              </a:rPr>
              <a:t>vs. </a:t>
            </a:r>
          </a:p>
          <a:p>
            <a:pPr algn="ctr"/>
            <a:r>
              <a:rPr lang="en-US" dirty="0">
                <a:solidFill>
                  <a:srgbClr val="FE9B03"/>
                </a:solidFill>
                <a:latin typeface="+mn-lt"/>
              </a:rPr>
              <a:t> </a:t>
            </a:r>
            <a:r>
              <a:rPr lang="en-US" dirty="0">
                <a:solidFill>
                  <a:schemeClr val="tx2"/>
                </a:solidFill>
                <a:latin typeface="+mn-lt"/>
              </a:rPr>
              <a:t>Durative</a:t>
            </a:r>
            <a:endParaRPr lang="en-US" dirty="0">
              <a:solidFill>
                <a:srgbClr val="FE9B03"/>
              </a:solidFill>
              <a:latin typeface="+mn-lt"/>
            </a:endParaRPr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6108200" y="1305770"/>
            <a:ext cx="2645038" cy="97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sz="4000" b="0" dirty="0" smtClean="0">
                <a:solidFill>
                  <a:srgbClr val="7030A0"/>
                </a:solidFill>
              </a:rPr>
              <a:t>Mark </a:t>
            </a:r>
          </a:p>
          <a:p>
            <a:pPr algn="r"/>
            <a:r>
              <a:rPr lang="en-US" sz="4000" b="0" dirty="0" smtClean="0">
                <a:solidFill>
                  <a:srgbClr val="7030A0"/>
                </a:solidFill>
              </a:rPr>
              <a:t>Them</a:t>
            </a:r>
          </a:p>
          <a:p>
            <a:pPr algn="r"/>
            <a:r>
              <a:rPr lang="en-US" sz="4000" b="0" dirty="0" smtClean="0">
                <a:solidFill>
                  <a:srgbClr val="7030A0"/>
                </a:solidFill>
              </a:rPr>
              <a:t> </a:t>
            </a:r>
            <a:r>
              <a:rPr lang="en-US" sz="4000" b="0" dirty="0" err="1" smtClean="0">
                <a:solidFill>
                  <a:srgbClr val="7030A0"/>
                </a:solidFill>
              </a:rPr>
              <a:t>Mutex</a:t>
            </a:r>
            <a:endParaRPr lang="en-US" sz="4000" b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862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1762" grpId="0"/>
      <p:bldP spid="3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PG Example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295400" y="4876800"/>
            <a:ext cx="6705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Identify </a:t>
            </a:r>
            <a:r>
              <a:rPr lang="en-US" sz="2400" i="1"/>
              <a:t>mutual exclusions</a:t>
            </a:r>
            <a:r>
              <a:rPr lang="en-US" sz="2400"/>
              <a:t> between actions and literals based on potential conflicts. </a:t>
            </a:r>
          </a:p>
        </p:txBody>
      </p:sp>
      <p:pic>
        <p:nvPicPr>
          <p:cNvPr id="36868" name="Picture 5" descr="eatcake_plangraph_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010"/>
          <a:stretch/>
        </p:blipFill>
        <p:spPr bwMode="auto">
          <a:xfrm>
            <a:off x="1447801" y="1524000"/>
            <a:ext cx="6288974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5995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dirty="0" smtClean="0"/>
              <a:t>Overview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8300"/>
            <a:ext cx="8229600" cy="3543300"/>
          </a:xfrm>
        </p:spPr>
        <p:txBody>
          <a:bodyPr rIns="132080"/>
          <a:lstStyle/>
          <a:p>
            <a:pPr marL="782638" lvl="1" eaLnBrk="1" hangingPunct="1"/>
            <a:r>
              <a:rPr lang="en-US" dirty="0" smtClean="0"/>
              <a:t>Introduction &amp; Agents</a:t>
            </a:r>
          </a:p>
          <a:p>
            <a:pPr marL="782638" lvl="1" eaLnBrk="1" hangingPunct="1"/>
            <a:r>
              <a:rPr lang="en-US" dirty="0" smtClean="0"/>
              <a:t>Search, Heuristics &amp; CSPs</a:t>
            </a:r>
          </a:p>
          <a:p>
            <a:pPr marL="782638" lvl="1" eaLnBrk="1" hangingPunct="1"/>
            <a:r>
              <a:rPr lang="en-US" dirty="0" smtClean="0"/>
              <a:t>Adversarial Search</a:t>
            </a:r>
          </a:p>
          <a:p>
            <a:pPr marL="782638" lvl="1" eaLnBrk="1" hangingPunct="1"/>
            <a:r>
              <a:rPr lang="en-US" b="1" dirty="0" smtClean="0">
                <a:solidFill>
                  <a:srgbClr val="FF0000"/>
                </a:solidFill>
              </a:rPr>
              <a:t>Logical Knowledge Representation</a:t>
            </a:r>
          </a:p>
          <a:p>
            <a:pPr marL="782638" lvl="1" eaLnBrk="1" hangingPunct="1"/>
            <a:r>
              <a:rPr lang="en-US" b="1" dirty="0" smtClean="0">
                <a:solidFill>
                  <a:srgbClr val="FF0000"/>
                </a:solidFill>
              </a:rPr>
              <a:t>Planning</a:t>
            </a:r>
            <a:r>
              <a:rPr lang="en-US" dirty="0" smtClean="0"/>
              <a:t> &amp; MDPs</a:t>
            </a:r>
          </a:p>
          <a:p>
            <a:pPr marL="782638" lvl="1" eaLnBrk="1" hangingPunct="1"/>
            <a:r>
              <a:rPr lang="en-US" dirty="0" smtClean="0"/>
              <a:t>Reinforcement Learning</a:t>
            </a:r>
          </a:p>
          <a:p>
            <a:pPr marL="782638" lvl="1" eaLnBrk="1" hangingPunct="1"/>
            <a:r>
              <a:rPr lang="en-US" dirty="0" smtClean="0"/>
              <a:t>Uncertainty &amp; Bayesian Networks</a:t>
            </a:r>
          </a:p>
          <a:p>
            <a:pPr marL="782638" lvl="1" eaLnBrk="1" hangingPunct="1"/>
            <a:r>
              <a:rPr lang="en-US" dirty="0" smtClean="0"/>
              <a:t>Machine Learning</a:t>
            </a:r>
          </a:p>
          <a:p>
            <a:pPr marL="782638" lvl="1" eaLnBrk="1" hangingPunct="1"/>
            <a:r>
              <a:rPr lang="en-US" dirty="0" smtClean="0"/>
              <a:t>NLP &amp; Special Topics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Mutual exclusion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A mutex relation holds between </a:t>
            </a:r>
            <a:r>
              <a:rPr lang="en-US" sz="2800" b="1" smtClean="0"/>
              <a:t>two actions</a:t>
            </a:r>
            <a:r>
              <a:rPr lang="en-US" sz="2800" smtClean="0"/>
              <a:t> when:</a:t>
            </a:r>
          </a:p>
          <a:p>
            <a:pPr lvl="1">
              <a:lnSpc>
                <a:spcPct val="90000"/>
              </a:lnSpc>
            </a:pPr>
            <a:r>
              <a:rPr lang="en-US" sz="2100" i="1" smtClean="0"/>
              <a:t>Inconsistent effects</a:t>
            </a:r>
            <a:r>
              <a:rPr lang="en-US" sz="2100" smtClean="0"/>
              <a:t>: one action negates the effect of another.</a:t>
            </a:r>
          </a:p>
          <a:p>
            <a:pPr lvl="1">
              <a:lnSpc>
                <a:spcPct val="90000"/>
              </a:lnSpc>
            </a:pPr>
            <a:r>
              <a:rPr lang="en-US" sz="2100" i="1" smtClean="0"/>
              <a:t>Interference</a:t>
            </a:r>
            <a:r>
              <a:rPr lang="en-US" sz="2100" smtClean="0"/>
              <a:t>: one of the effects of one action is the negation of a precondition of the other.</a:t>
            </a:r>
          </a:p>
          <a:p>
            <a:pPr lvl="1">
              <a:lnSpc>
                <a:spcPct val="90000"/>
              </a:lnSpc>
            </a:pPr>
            <a:r>
              <a:rPr lang="en-US" sz="2100" i="1" smtClean="0"/>
              <a:t>Competing needs</a:t>
            </a:r>
            <a:r>
              <a:rPr lang="en-US" sz="2100" smtClean="0"/>
              <a:t>: one of the preconditions of one action is mutually exclusive with the precondition of the other.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 mutex relation holds between </a:t>
            </a:r>
            <a:r>
              <a:rPr lang="en-US" sz="2800" b="1" smtClean="0"/>
              <a:t>two literals</a:t>
            </a:r>
            <a:r>
              <a:rPr lang="en-US" sz="2800" smtClean="0"/>
              <a:t> when: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one is the negation of the other OR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each possible action pair that could achieve the literals is mutex (inconsistent support).</a:t>
            </a:r>
            <a:r>
              <a:rPr 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2520852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Cake example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09045" y="4100513"/>
            <a:ext cx="8564315" cy="24526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Level S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 contains all literals that might result from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picking any subset of actions in A</a:t>
            </a:r>
            <a:r>
              <a:rPr lang="en-US" sz="2400" baseline="-25000" dirty="0" smtClean="0">
                <a:solidFill>
                  <a:srgbClr val="FF0000"/>
                </a:solidFill>
              </a:rPr>
              <a:t>0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Conflicts between literals that can’t occur together (as a consequence of selection action) are represented by </a:t>
            </a:r>
            <a:r>
              <a:rPr lang="en-US" sz="2000" dirty="0" err="1" smtClean="0"/>
              <a:t>mutex</a:t>
            </a:r>
            <a:r>
              <a:rPr lang="en-US" sz="2000" dirty="0" smtClean="0"/>
              <a:t> links.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S1 defines </a:t>
            </a:r>
            <a:r>
              <a:rPr lang="en-US" sz="2000" b="1" i="1" dirty="0" smtClean="0"/>
              <a:t>multiple states </a:t>
            </a:r>
            <a:r>
              <a:rPr lang="en-US" sz="2000" dirty="0" smtClean="0"/>
              <a:t>and the </a:t>
            </a:r>
            <a:r>
              <a:rPr lang="en-US" sz="2000" dirty="0" err="1" smtClean="0"/>
              <a:t>mutex</a:t>
            </a:r>
            <a:r>
              <a:rPr lang="en-US" sz="2000" dirty="0" smtClean="0"/>
              <a:t> links are the constraints that define this set of states.</a:t>
            </a:r>
          </a:p>
        </p:txBody>
      </p:sp>
      <p:pic>
        <p:nvPicPr>
          <p:cNvPr id="38916" name="Picture 6" descr="eatcake_plangraph_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010"/>
          <a:stretch/>
        </p:blipFill>
        <p:spPr bwMode="auto">
          <a:xfrm>
            <a:off x="1447801" y="1295400"/>
            <a:ext cx="6288974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99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Cake example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4100513"/>
            <a:ext cx="8229600" cy="2452687"/>
          </a:xfrm>
        </p:spPr>
        <p:txBody>
          <a:bodyPr/>
          <a:lstStyle/>
          <a:p>
            <a:r>
              <a:rPr lang="en-US" sz="2800" smtClean="0"/>
              <a:t>Repeat process until graph levels off:</a:t>
            </a:r>
          </a:p>
          <a:p>
            <a:pPr lvl="1"/>
            <a:r>
              <a:rPr lang="en-US" sz="2400" smtClean="0"/>
              <a:t>two consecutive levels are identical, or </a:t>
            </a:r>
          </a:p>
          <a:p>
            <a:pPr lvl="1"/>
            <a:r>
              <a:rPr lang="en-US" sz="2400" smtClean="0"/>
              <a:t>contain the same amount of literals </a:t>
            </a:r>
            <a:br>
              <a:rPr lang="en-US" sz="2400" smtClean="0"/>
            </a:br>
            <a:r>
              <a:rPr lang="en-US" sz="2400" smtClean="0"/>
              <a:t>(explanation follows later)</a:t>
            </a:r>
          </a:p>
        </p:txBody>
      </p:sp>
      <p:pic>
        <p:nvPicPr>
          <p:cNvPr id="39940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23875" y="1447800"/>
            <a:ext cx="8096250" cy="2452688"/>
          </a:xfrm>
        </p:spPr>
      </p:pic>
    </p:spTree>
    <p:extLst>
      <p:ext uri="{BB962C8B-B14F-4D97-AF65-F5344CB8AC3E}">
        <p14:creationId xmlns:p14="http://schemas.microsoft.com/office/powerpoint/2010/main" xmlns="" val="39307948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Cake example</a:t>
            </a:r>
          </a:p>
        </p:txBody>
      </p:sp>
      <p:pic>
        <p:nvPicPr>
          <p:cNvPr id="40963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23875" y="1447800"/>
            <a:ext cx="8096250" cy="2452688"/>
          </a:xfrm>
        </p:spPr>
      </p:pic>
    </p:spTree>
    <p:extLst>
      <p:ext uri="{BB962C8B-B14F-4D97-AF65-F5344CB8AC3E}">
        <p14:creationId xmlns:p14="http://schemas.microsoft.com/office/powerpoint/2010/main" xmlns="" val="4265712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b"/>
          <a:lstStyle/>
          <a:p>
            <a:r>
              <a:rPr lang="en-US" smtClean="0"/>
              <a:t>Observation 1</a:t>
            </a:r>
          </a:p>
        </p:txBody>
      </p:sp>
      <p:sp>
        <p:nvSpPr>
          <p:cNvPr id="4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D.  Weld, D. Fox</a:t>
            </a:r>
          </a:p>
        </p:txBody>
      </p:sp>
      <p:sp>
        <p:nvSpPr>
          <p:cNvPr id="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7D693-CD20-4822-956D-ED37A1DCA982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45061" name="Rectangle 3"/>
          <p:cNvSpPr>
            <a:spLocks noChangeArrowheads="1"/>
          </p:cNvSpPr>
          <p:nvPr/>
        </p:nvSpPr>
        <p:spPr bwMode="auto">
          <a:xfrm>
            <a:off x="2203540" y="5715000"/>
            <a:ext cx="4741685" cy="674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dirty="0" smtClean="0"/>
              <a:t>Literals </a:t>
            </a:r>
            <a:r>
              <a:rPr lang="en-US" dirty="0"/>
              <a:t>monotonically increase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 dirty="0"/>
              <a:t>(always carried forward by no-ops)</a:t>
            </a:r>
          </a:p>
        </p:txBody>
      </p:sp>
      <p:sp>
        <p:nvSpPr>
          <p:cNvPr id="45062" name="Rectangle 4"/>
          <p:cNvSpPr>
            <a:spLocks noChangeArrowheads="1"/>
          </p:cNvSpPr>
          <p:nvPr/>
        </p:nvSpPr>
        <p:spPr bwMode="auto">
          <a:xfrm>
            <a:off x="1084263" y="2095500"/>
            <a:ext cx="409575" cy="1168400"/>
          </a:xfrm>
          <a:prstGeom prst="rect">
            <a:avLst/>
          </a:prstGeom>
          <a:solidFill>
            <a:srgbClr val="C1CE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/>
              <a:t>p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¬q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¬r</a:t>
            </a:r>
          </a:p>
        </p:txBody>
      </p:sp>
      <p:sp>
        <p:nvSpPr>
          <p:cNvPr id="45063" name="Rectangle 5"/>
          <p:cNvSpPr>
            <a:spLocks noChangeArrowheads="1"/>
          </p:cNvSpPr>
          <p:nvPr/>
        </p:nvSpPr>
        <p:spPr bwMode="auto">
          <a:xfrm>
            <a:off x="3159125" y="2095500"/>
            <a:ext cx="409575" cy="1593850"/>
          </a:xfrm>
          <a:prstGeom prst="rect">
            <a:avLst/>
          </a:prstGeom>
          <a:solidFill>
            <a:srgbClr val="C1CE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p</a:t>
            </a:r>
          </a:p>
          <a:p>
            <a:pPr eaLnBrk="0" hangingPunct="0">
              <a:spcBef>
                <a:spcPct val="0"/>
              </a:spcBef>
            </a:pPr>
            <a:endParaRPr lang="en-US" sz="1400"/>
          </a:p>
          <a:p>
            <a:pPr eaLnBrk="0" hangingPunct="0">
              <a:spcBef>
                <a:spcPct val="0"/>
              </a:spcBef>
            </a:pPr>
            <a:r>
              <a:rPr lang="en-US" sz="1400"/>
              <a:t>q</a:t>
            </a:r>
          </a:p>
          <a:p>
            <a:pPr eaLnBrk="0" hangingPunct="0">
              <a:spcBef>
                <a:spcPct val="0"/>
              </a:spcBef>
            </a:pPr>
            <a:endParaRPr lang="en-US" sz="1400"/>
          </a:p>
          <a:p>
            <a:pPr eaLnBrk="0" hangingPunct="0">
              <a:spcBef>
                <a:spcPct val="0"/>
              </a:spcBef>
            </a:pPr>
            <a:r>
              <a:rPr lang="en-US" sz="1400"/>
              <a:t>¬q</a:t>
            </a:r>
          </a:p>
          <a:p>
            <a:pPr eaLnBrk="0" hangingPunct="0">
              <a:spcBef>
                <a:spcPct val="0"/>
              </a:spcBef>
            </a:pPr>
            <a:endParaRPr lang="en-US" sz="1400"/>
          </a:p>
          <a:p>
            <a:pPr eaLnBrk="0" hangingPunct="0">
              <a:spcBef>
                <a:spcPct val="0"/>
              </a:spcBef>
            </a:pPr>
            <a:r>
              <a:rPr lang="en-US" sz="1400"/>
              <a:t>¬r</a:t>
            </a:r>
          </a:p>
        </p:txBody>
      </p:sp>
      <p:sp>
        <p:nvSpPr>
          <p:cNvPr id="45064" name="Rectangle 6"/>
          <p:cNvSpPr>
            <a:spLocks noChangeArrowheads="1"/>
          </p:cNvSpPr>
          <p:nvPr/>
        </p:nvSpPr>
        <p:spPr bwMode="auto">
          <a:xfrm>
            <a:off x="5241925" y="2095500"/>
            <a:ext cx="409575" cy="2019300"/>
          </a:xfrm>
          <a:prstGeom prst="rect">
            <a:avLst/>
          </a:prstGeom>
          <a:solidFill>
            <a:srgbClr val="C1CE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/>
              <a:t>p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¬q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r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¬r</a:t>
            </a:r>
          </a:p>
        </p:txBody>
      </p:sp>
      <p:sp>
        <p:nvSpPr>
          <p:cNvPr id="45065" name="Rectangle 7"/>
          <p:cNvSpPr>
            <a:spLocks noChangeArrowheads="1"/>
          </p:cNvSpPr>
          <p:nvPr/>
        </p:nvSpPr>
        <p:spPr bwMode="auto">
          <a:xfrm>
            <a:off x="7339013" y="2095500"/>
            <a:ext cx="409575" cy="2019300"/>
          </a:xfrm>
          <a:prstGeom prst="rect">
            <a:avLst/>
          </a:prstGeom>
          <a:solidFill>
            <a:srgbClr val="C1CE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/>
              <a:t>p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¬q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r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¬r</a:t>
            </a:r>
          </a:p>
        </p:txBody>
      </p:sp>
      <p:sp>
        <p:nvSpPr>
          <p:cNvPr id="45066" name="Line 8"/>
          <p:cNvSpPr>
            <a:spLocks noChangeShapeType="1"/>
          </p:cNvSpPr>
          <p:nvPr/>
        </p:nvSpPr>
        <p:spPr bwMode="auto">
          <a:xfrm>
            <a:off x="1514475" y="2286000"/>
            <a:ext cx="163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7" name="Line 9"/>
          <p:cNvSpPr>
            <a:spLocks noChangeShapeType="1"/>
          </p:cNvSpPr>
          <p:nvPr/>
        </p:nvSpPr>
        <p:spPr bwMode="auto">
          <a:xfrm>
            <a:off x="1519238" y="2713038"/>
            <a:ext cx="1635125" cy="357187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8" name="Line 10"/>
          <p:cNvSpPr>
            <a:spLocks noChangeShapeType="1"/>
          </p:cNvSpPr>
          <p:nvPr/>
        </p:nvSpPr>
        <p:spPr bwMode="auto">
          <a:xfrm>
            <a:off x="1512888" y="3119438"/>
            <a:ext cx="1635125" cy="357187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9" name="Line 11"/>
          <p:cNvSpPr>
            <a:spLocks noChangeShapeType="1"/>
          </p:cNvSpPr>
          <p:nvPr/>
        </p:nvSpPr>
        <p:spPr bwMode="auto">
          <a:xfrm>
            <a:off x="3590925" y="3557588"/>
            <a:ext cx="1635125" cy="357187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0" name="Line 12"/>
          <p:cNvSpPr>
            <a:spLocks noChangeShapeType="1"/>
          </p:cNvSpPr>
          <p:nvPr/>
        </p:nvSpPr>
        <p:spPr bwMode="auto">
          <a:xfrm>
            <a:off x="3592513" y="2290763"/>
            <a:ext cx="1639887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1" name="Line 13"/>
          <p:cNvSpPr>
            <a:spLocks noChangeShapeType="1"/>
          </p:cNvSpPr>
          <p:nvPr/>
        </p:nvSpPr>
        <p:spPr bwMode="auto">
          <a:xfrm>
            <a:off x="3586163" y="2697163"/>
            <a:ext cx="1639887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2" name="Line 14"/>
          <p:cNvSpPr>
            <a:spLocks noChangeShapeType="1"/>
          </p:cNvSpPr>
          <p:nvPr/>
        </p:nvSpPr>
        <p:spPr bwMode="auto">
          <a:xfrm>
            <a:off x="3590925" y="3124200"/>
            <a:ext cx="163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3" name="Line 15"/>
          <p:cNvSpPr>
            <a:spLocks noChangeShapeType="1"/>
          </p:cNvSpPr>
          <p:nvPr/>
        </p:nvSpPr>
        <p:spPr bwMode="auto">
          <a:xfrm>
            <a:off x="5680075" y="2281238"/>
            <a:ext cx="163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4" name="Line 16"/>
          <p:cNvSpPr>
            <a:spLocks noChangeShapeType="1"/>
          </p:cNvSpPr>
          <p:nvPr/>
        </p:nvSpPr>
        <p:spPr bwMode="auto">
          <a:xfrm>
            <a:off x="5673725" y="2708275"/>
            <a:ext cx="163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5" name="Line 17"/>
          <p:cNvSpPr>
            <a:spLocks noChangeShapeType="1"/>
          </p:cNvSpPr>
          <p:nvPr/>
        </p:nvSpPr>
        <p:spPr bwMode="auto">
          <a:xfrm>
            <a:off x="5667375" y="3114675"/>
            <a:ext cx="163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6" name="Line 18"/>
          <p:cNvSpPr>
            <a:spLocks noChangeShapeType="1"/>
          </p:cNvSpPr>
          <p:nvPr/>
        </p:nvSpPr>
        <p:spPr bwMode="auto">
          <a:xfrm>
            <a:off x="5670550" y="3521075"/>
            <a:ext cx="163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7" name="Line 19"/>
          <p:cNvSpPr>
            <a:spLocks noChangeShapeType="1"/>
          </p:cNvSpPr>
          <p:nvPr/>
        </p:nvSpPr>
        <p:spPr bwMode="auto">
          <a:xfrm>
            <a:off x="5684838" y="3970338"/>
            <a:ext cx="1639887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8" name="Rectangle 20"/>
          <p:cNvSpPr>
            <a:spLocks noChangeArrowheads="1"/>
          </p:cNvSpPr>
          <p:nvPr/>
        </p:nvSpPr>
        <p:spPr bwMode="auto">
          <a:xfrm>
            <a:off x="2155825" y="2432050"/>
            <a:ext cx="325438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A</a:t>
            </a:r>
          </a:p>
        </p:txBody>
      </p:sp>
      <p:sp>
        <p:nvSpPr>
          <p:cNvPr id="45079" name="Line 21"/>
          <p:cNvSpPr>
            <a:spLocks noChangeShapeType="1"/>
          </p:cNvSpPr>
          <p:nvPr/>
        </p:nvSpPr>
        <p:spPr bwMode="auto">
          <a:xfrm>
            <a:off x="1503363" y="2308225"/>
            <a:ext cx="646112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0" name="Line 22"/>
          <p:cNvSpPr>
            <a:spLocks noChangeShapeType="1"/>
          </p:cNvSpPr>
          <p:nvPr/>
        </p:nvSpPr>
        <p:spPr bwMode="auto">
          <a:xfrm flipV="1">
            <a:off x="1508125" y="2646363"/>
            <a:ext cx="630238" cy="15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1" name="Line 23"/>
          <p:cNvSpPr>
            <a:spLocks noChangeShapeType="1"/>
          </p:cNvSpPr>
          <p:nvPr/>
        </p:nvSpPr>
        <p:spPr bwMode="auto">
          <a:xfrm>
            <a:off x="2487613" y="2614613"/>
            <a:ext cx="666750" cy="63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2" name="Rectangle 24"/>
          <p:cNvSpPr>
            <a:spLocks noChangeArrowheads="1"/>
          </p:cNvSpPr>
          <p:nvPr/>
        </p:nvSpPr>
        <p:spPr bwMode="auto">
          <a:xfrm>
            <a:off x="4244975" y="2425700"/>
            <a:ext cx="325438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A</a:t>
            </a:r>
          </a:p>
        </p:txBody>
      </p:sp>
      <p:sp>
        <p:nvSpPr>
          <p:cNvPr id="45083" name="Line 25"/>
          <p:cNvSpPr>
            <a:spLocks noChangeShapeType="1"/>
          </p:cNvSpPr>
          <p:nvPr/>
        </p:nvSpPr>
        <p:spPr bwMode="auto">
          <a:xfrm>
            <a:off x="3592513" y="2301875"/>
            <a:ext cx="646112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4" name="Line 26"/>
          <p:cNvSpPr>
            <a:spLocks noChangeShapeType="1"/>
          </p:cNvSpPr>
          <p:nvPr/>
        </p:nvSpPr>
        <p:spPr bwMode="auto">
          <a:xfrm flipV="1">
            <a:off x="3567113" y="2640013"/>
            <a:ext cx="660400" cy="471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5" name="Line 27"/>
          <p:cNvSpPr>
            <a:spLocks noChangeShapeType="1"/>
          </p:cNvSpPr>
          <p:nvPr/>
        </p:nvSpPr>
        <p:spPr bwMode="auto">
          <a:xfrm>
            <a:off x="4576763" y="2608263"/>
            <a:ext cx="666750" cy="63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6" name="Rectangle 28"/>
          <p:cNvSpPr>
            <a:spLocks noChangeArrowheads="1"/>
          </p:cNvSpPr>
          <p:nvPr/>
        </p:nvSpPr>
        <p:spPr bwMode="auto">
          <a:xfrm>
            <a:off x="4244975" y="3208338"/>
            <a:ext cx="325438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B</a:t>
            </a:r>
          </a:p>
        </p:txBody>
      </p:sp>
      <p:sp>
        <p:nvSpPr>
          <p:cNvPr id="45087" name="Line 29"/>
          <p:cNvSpPr>
            <a:spLocks noChangeShapeType="1"/>
          </p:cNvSpPr>
          <p:nvPr/>
        </p:nvSpPr>
        <p:spPr bwMode="auto">
          <a:xfrm>
            <a:off x="3592513" y="2735263"/>
            <a:ext cx="641350" cy="557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8" name="Line 30"/>
          <p:cNvSpPr>
            <a:spLocks noChangeShapeType="1"/>
          </p:cNvSpPr>
          <p:nvPr/>
        </p:nvSpPr>
        <p:spPr bwMode="auto">
          <a:xfrm flipV="1">
            <a:off x="3587750" y="3397250"/>
            <a:ext cx="646113" cy="136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9" name="Line 31"/>
          <p:cNvSpPr>
            <a:spLocks noChangeShapeType="1"/>
          </p:cNvSpPr>
          <p:nvPr/>
        </p:nvSpPr>
        <p:spPr bwMode="auto">
          <a:xfrm>
            <a:off x="4573588" y="3376613"/>
            <a:ext cx="679450" cy="141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0" name="Rectangle 32"/>
          <p:cNvSpPr>
            <a:spLocks noChangeArrowheads="1"/>
          </p:cNvSpPr>
          <p:nvPr/>
        </p:nvSpPr>
        <p:spPr bwMode="auto">
          <a:xfrm>
            <a:off x="6324600" y="2428875"/>
            <a:ext cx="325438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A</a:t>
            </a:r>
          </a:p>
        </p:txBody>
      </p:sp>
      <p:sp>
        <p:nvSpPr>
          <p:cNvPr id="45091" name="Line 33"/>
          <p:cNvSpPr>
            <a:spLocks noChangeShapeType="1"/>
          </p:cNvSpPr>
          <p:nvPr/>
        </p:nvSpPr>
        <p:spPr bwMode="auto">
          <a:xfrm>
            <a:off x="5672138" y="2305050"/>
            <a:ext cx="646112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2" name="Line 34"/>
          <p:cNvSpPr>
            <a:spLocks noChangeShapeType="1"/>
          </p:cNvSpPr>
          <p:nvPr/>
        </p:nvSpPr>
        <p:spPr bwMode="auto">
          <a:xfrm flipV="1">
            <a:off x="5646738" y="2643188"/>
            <a:ext cx="660400" cy="471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3" name="Line 35"/>
          <p:cNvSpPr>
            <a:spLocks noChangeShapeType="1"/>
          </p:cNvSpPr>
          <p:nvPr/>
        </p:nvSpPr>
        <p:spPr bwMode="auto">
          <a:xfrm>
            <a:off x="6656388" y="2611438"/>
            <a:ext cx="666750" cy="63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4" name="Rectangle 36"/>
          <p:cNvSpPr>
            <a:spLocks noChangeArrowheads="1"/>
          </p:cNvSpPr>
          <p:nvPr/>
        </p:nvSpPr>
        <p:spPr bwMode="auto">
          <a:xfrm>
            <a:off x="6335713" y="3222625"/>
            <a:ext cx="325437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B</a:t>
            </a:r>
          </a:p>
        </p:txBody>
      </p:sp>
      <p:sp>
        <p:nvSpPr>
          <p:cNvPr id="45095" name="Line 37"/>
          <p:cNvSpPr>
            <a:spLocks noChangeShapeType="1"/>
          </p:cNvSpPr>
          <p:nvPr/>
        </p:nvSpPr>
        <p:spPr bwMode="auto">
          <a:xfrm>
            <a:off x="5672138" y="2738438"/>
            <a:ext cx="657225" cy="5540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6" name="Line 38"/>
          <p:cNvSpPr>
            <a:spLocks noChangeShapeType="1"/>
          </p:cNvSpPr>
          <p:nvPr/>
        </p:nvSpPr>
        <p:spPr bwMode="auto">
          <a:xfrm flipV="1">
            <a:off x="5673725" y="3440113"/>
            <a:ext cx="666750" cy="5191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7" name="Line 39"/>
          <p:cNvSpPr>
            <a:spLocks noChangeShapeType="1"/>
          </p:cNvSpPr>
          <p:nvPr/>
        </p:nvSpPr>
        <p:spPr bwMode="auto">
          <a:xfrm>
            <a:off x="6678613" y="3387725"/>
            <a:ext cx="654050" cy="133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8" name="Line 40"/>
          <p:cNvSpPr>
            <a:spLocks noChangeShapeType="1"/>
          </p:cNvSpPr>
          <p:nvPr/>
        </p:nvSpPr>
        <p:spPr bwMode="auto">
          <a:xfrm flipH="1" flipV="1">
            <a:off x="1566863" y="3757613"/>
            <a:ext cx="1195387" cy="1735137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9" name="Line 41"/>
          <p:cNvSpPr>
            <a:spLocks noChangeShapeType="1"/>
          </p:cNvSpPr>
          <p:nvPr/>
        </p:nvSpPr>
        <p:spPr bwMode="auto">
          <a:xfrm flipH="1" flipV="1">
            <a:off x="3365500" y="4095750"/>
            <a:ext cx="211138" cy="13335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0" name="Line 42"/>
          <p:cNvSpPr>
            <a:spLocks noChangeShapeType="1"/>
          </p:cNvSpPr>
          <p:nvPr/>
        </p:nvSpPr>
        <p:spPr bwMode="auto">
          <a:xfrm flipV="1">
            <a:off x="5081588" y="4286250"/>
            <a:ext cx="304800" cy="1154113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1" name="Line 43"/>
          <p:cNvSpPr>
            <a:spLocks noChangeShapeType="1"/>
          </p:cNvSpPr>
          <p:nvPr/>
        </p:nvSpPr>
        <p:spPr bwMode="auto">
          <a:xfrm flipV="1">
            <a:off x="6424613" y="4265613"/>
            <a:ext cx="803275" cy="1322387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6517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b"/>
          <a:lstStyle/>
          <a:p>
            <a:r>
              <a:rPr lang="en-US" smtClean="0"/>
              <a:t>Observation 2</a:t>
            </a:r>
          </a:p>
        </p:txBody>
      </p:sp>
      <p:sp>
        <p:nvSpPr>
          <p:cNvPr id="4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D.  Weld, D. Fox</a:t>
            </a:r>
          </a:p>
        </p:txBody>
      </p:sp>
      <p:sp>
        <p:nvSpPr>
          <p:cNvPr id="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6E682-42C1-46F1-88A3-4C3A48A2AE19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46085" name="Rectangle 3"/>
          <p:cNvSpPr>
            <a:spLocks noChangeArrowheads="1"/>
          </p:cNvSpPr>
          <p:nvPr/>
        </p:nvSpPr>
        <p:spPr bwMode="auto">
          <a:xfrm>
            <a:off x="2566988" y="5472113"/>
            <a:ext cx="4010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/>
              <a:t>Actions monotonically increase</a:t>
            </a:r>
          </a:p>
        </p:txBody>
      </p:sp>
      <p:sp>
        <p:nvSpPr>
          <p:cNvPr id="46086" name="Rectangle 4"/>
          <p:cNvSpPr>
            <a:spLocks noChangeArrowheads="1"/>
          </p:cNvSpPr>
          <p:nvPr/>
        </p:nvSpPr>
        <p:spPr bwMode="auto">
          <a:xfrm>
            <a:off x="1084263" y="2095500"/>
            <a:ext cx="409575" cy="1168400"/>
          </a:xfrm>
          <a:prstGeom prst="rect">
            <a:avLst/>
          </a:prstGeom>
          <a:solidFill>
            <a:srgbClr val="C1CE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/>
              <a:t>p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¬q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¬r</a:t>
            </a:r>
          </a:p>
        </p:txBody>
      </p:sp>
      <p:sp>
        <p:nvSpPr>
          <p:cNvPr id="46087" name="Rectangle 5"/>
          <p:cNvSpPr>
            <a:spLocks noChangeArrowheads="1"/>
          </p:cNvSpPr>
          <p:nvPr/>
        </p:nvSpPr>
        <p:spPr bwMode="auto">
          <a:xfrm>
            <a:off x="3159125" y="2095500"/>
            <a:ext cx="409575" cy="1593850"/>
          </a:xfrm>
          <a:prstGeom prst="rect">
            <a:avLst/>
          </a:prstGeom>
          <a:solidFill>
            <a:srgbClr val="C1CE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p</a:t>
            </a:r>
          </a:p>
          <a:p>
            <a:pPr eaLnBrk="0" hangingPunct="0">
              <a:spcBef>
                <a:spcPct val="0"/>
              </a:spcBef>
            </a:pPr>
            <a:endParaRPr lang="en-US" sz="1400"/>
          </a:p>
          <a:p>
            <a:pPr eaLnBrk="0" hangingPunct="0">
              <a:spcBef>
                <a:spcPct val="0"/>
              </a:spcBef>
            </a:pPr>
            <a:r>
              <a:rPr lang="en-US" sz="1400"/>
              <a:t>q</a:t>
            </a:r>
          </a:p>
          <a:p>
            <a:pPr eaLnBrk="0" hangingPunct="0">
              <a:spcBef>
                <a:spcPct val="0"/>
              </a:spcBef>
            </a:pPr>
            <a:endParaRPr lang="en-US" sz="1400"/>
          </a:p>
          <a:p>
            <a:pPr eaLnBrk="0" hangingPunct="0">
              <a:spcBef>
                <a:spcPct val="0"/>
              </a:spcBef>
            </a:pPr>
            <a:r>
              <a:rPr lang="en-US" sz="1400"/>
              <a:t>¬q</a:t>
            </a:r>
          </a:p>
          <a:p>
            <a:pPr eaLnBrk="0" hangingPunct="0">
              <a:spcBef>
                <a:spcPct val="0"/>
              </a:spcBef>
            </a:pPr>
            <a:endParaRPr lang="en-US" sz="1400"/>
          </a:p>
          <a:p>
            <a:pPr eaLnBrk="0" hangingPunct="0">
              <a:spcBef>
                <a:spcPct val="0"/>
              </a:spcBef>
            </a:pPr>
            <a:r>
              <a:rPr lang="en-US" sz="1400"/>
              <a:t>¬r</a:t>
            </a:r>
          </a:p>
        </p:txBody>
      </p:sp>
      <p:sp>
        <p:nvSpPr>
          <p:cNvPr id="46088" name="Rectangle 6"/>
          <p:cNvSpPr>
            <a:spLocks noChangeArrowheads="1"/>
          </p:cNvSpPr>
          <p:nvPr/>
        </p:nvSpPr>
        <p:spPr bwMode="auto">
          <a:xfrm>
            <a:off x="5241925" y="2095500"/>
            <a:ext cx="409575" cy="2019300"/>
          </a:xfrm>
          <a:prstGeom prst="rect">
            <a:avLst/>
          </a:prstGeom>
          <a:solidFill>
            <a:srgbClr val="C1CE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/>
              <a:t>p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¬q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r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¬r</a:t>
            </a:r>
          </a:p>
        </p:txBody>
      </p:sp>
      <p:sp>
        <p:nvSpPr>
          <p:cNvPr id="46089" name="Rectangle 7"/>
          <p:cNvSpPr>
            <a:spLocks noChangeArrowheads="1"/>
          </p:cNvSpPr>
          <p:nvPr/>
        </p:nvSpPr>
        <p:spPr bwMode="auto">
          <a:xfrm>
            <a:off x="7339013" y="2095500"/>
            <a:ext cx="409575" cy="2019300"/>
          </a:xfrm>
          <a:prstGeom prst="rect">
            <a:avLst/>
          </a:prstGeom>
          <a:solidFill>
            <a:srgbClr val="C1CE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/>
              <a:t>p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¬q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r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¬r</a:t>
            </a:r>
          </a:p>
        </p:txBody>
      </p:sp>
      <p:sp>
        <p:nvSpPr>
          <p:cNvPr id="46090" name="Line 8"/>
          <p:cNvSpPr>
            <a:spLocks noChangeShapeType="1"/>
          </p:cNvSpPr>
          <p:nvPr/>
        </p:nvSpPr>
        <p:spPr bwMode="auto">
          <a:xfrm>
            <a:off x="1514475" y="2286000"/>
            <a:ext cx="163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1" name="Line 9"/>
          <p:cNvSpPr>
            <a:spLocks noChangeShapeType="1"/>
          </p:cNvSpPr>
          <p:nvPr/>
        </p:nvSpPr>
        <p:spPr bwMode="auto">
          <a:xfrm>
            <a:off x="1519238" y="2713038"/>
            <a:ext cx="1635125" cy="357187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2" name="Line 10"/>
          <p:cNvSpPr>
            <a:spLocks noChangeShapeType="1"/>
          </p:cNvSpPr>
          <p:nvPr/>
        </p:nvSpPr>
        <p:spPr bwMode="auto">
          <a:xfrm>
            <a:off x="1512888" y="3119438"/>
            <a:ext cx="1635125" cy="357187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3" name="Line 11"/>
          <p:cNvSpPr>
            <a:spLocks noChangeShapeType="1"/>
          </p:cNvSpPr>
          <p:nvPr/>
        </p:nvSpPr>
        <p:spPr bwMode="auto">
          <a:xfrm>
            <a:off x="3590925" y="3557588"/>
            <a:ext cx="1635125" cy="357187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4" name="Line 12"/>
          <p:cNvSpPr>
            <a:spLocks noChangeShapeType="1"/>
          </p:cNvSpPr>
          <p:nvPr/>
        </p:nvSpPr>
        <p:spPr bwMode="auto">
          <a:xfrm>
            <a:off x="3592513" y="2290763"/>
            <a:ext cx="1639887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5" name="Line 13"/>
          <p:cNvSpPr>
            <a:spLocks noChangeShapeType="1"/>
          </p:cNvSpPr>
          <p:nvPr/>
        </p:nvSpPr>
        <p:spPr bwMode="auto">
          <a:xfrm>
            <a:off x="3586163" y="2697163"/>
            <a:ext cx="1639887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6" name="Line 14"/>
          <p:cNvSpPr>
            <a:spLocks noChangeShapeType="1"/>
          </p:cNvSpPr>
          <p:nvPr/>
        </p:nvSpPr>
        <p:spPr bwMode="auto">
          <a:xfrm>
            <a:off x="3590925" y="3124200"/>
            <a:ext cx="163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7" name="Line 15"/>
          <p:cNvSpPr>
            <a:spLocks noChangeShapeType="1"/>
          </p:cNvSpPr>
          <p:nvPr/>
        </p:nvSpPr>
        <p:spPr bwMode="auto">
          <a:xfrm>
            <a:off x="5680075" y="2281238"/>
            <a:ext cx="163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8" name="Line 16"/>
          <p:cNvSpPr>
            <a:spLocks noChangeShapeType="1"/>
          </p:cNvSpPr>
          <p:nvPr/>
        </p:nvSpPr>
        <p:spPr bwMode="auto">
          <a:xfrm>
            <a:off x="5673725" y="2708275"/>
            <a:ext cx="163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9" name="Line 17"/>
          <p:cNvSpPr>
            <a:spLocks noChangeShapeType="1"/>
          </p:cNvSpPr>
          <p:nvPr/>
        </p:nvSpPr>
        <p:spPr bwMode="auto">
          <a:xfrm>
            <a:off x="5667375" y="3114675"/>
            <a:ext cx="163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0" name="Line 18"/>
          <p:cNvSpPr>
            <a:spLocks noChangeShapeType="1"/>
          </p:cNvSpPr>
          <p:nvPr/>
        </p:nvSpPr>
        <p:spPr bwMode="auto">
          <a:xfrm>
            <a:off x="5670550" y="3521075"/>
            <a:ext cx="163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1" name="Line 19"/>
          <p:cNvSpPr>
            <a:spLocks noChangeShapeType="1"/>
          </p:cNvSpPr>
          <p:nvPr/>
        </p:nvSpPr>
        <p:spPr bwMode="auto">
          <a:xfrm>
            <a:off x="5684838" y="3970338"/>
            <a:ext cx="1639887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2" name="Rectangle 20"/>
          <p:cNvSpPr>
            <a:spLocks noChangeArrowheads="1"/>
          </p:cNvSpPr>
          <p:nvPr/>
        </p:nvSpPr>
        <p:spPr bwMode="auto">
          <a:xfrm>
            <a:off x="2155825" y="2432050"/>
            <a:ext cx="325438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A</a:t>
            </a:r>
          </a:p>
        </p:txBody>
      </p:sp>
      <p:sp>
        <p:nvSpPr>
          <p:cNvPr id="46103" name="Line 21"/>
          <p:cNvSpPr>
            <a:spLocks noChangeShapeType="1"/>
          </p:cNvSpPr>
          <p:nvPr/>
        </p:nvSpPr>
        <p:spPr bwMode="auto">
          <a:xfrm>
            <a:off x="1503363" y="2308225"/>
            <a:ext cx="646112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4" name="Line 22"/>
          <p:cNvSpPr>
            <a:spLocks noChangeShapeType="1"/>
          </p:cNvSpPr>
          <p:nvPr/>
        </p:nvSpPr>
        <p:spPr bwMode="auto">
          <a:xfrm flipV="1">
            <a:off x="1508125" y="2646363"/>
            <a:ext cx="630238" cy="15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5" name="Line 23"/>
          <p:cNvSpPr>
            <a:spLocks noChangeShapeType="1"/>
          </p:cNvSpPr>
          <p:nvPr/>
        </p:nvSpPr>
        <p:spPr bwMode="auto">
          <a:xfrm>
            <a:off x="2487613" y="2614613"/>
            <a:ext cx="666750" cy="63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6" name="Rectangle 24"/>
          <p:cNvSpPr>
            <a:spLocks noChangeArrowheads="1"/>
          </p:cNvSpPr>
          <p:nvPr/>
        </p:nvSpPr>
        <p:spPr bwMode="auto">
          <a:xfrm>
            <a:off x="4244975" y="2425700"/>
            <a:ext cx="325438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A</a:t>
            </a:r>
          </a:p>
        </p:txBody>
      </p:sp>
      <p:sp>
        <p:nvSpPr>
          <p:cNvPr id="46107" name="Line 25"/>
          <p:cNvSpPr>
            <a:spLocks noChangeShapeType="1"/>
          </p:cNvSpPr>
          <p:nvPr/>
        </p:nvSpPr>
        <p:spPr bwMode="auto">
          <a:xfrm>
            <a:off x="3592513" y="2301875"/>
            <a:ext cx="646112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8" name="Line 26"/>
          <p:cNvSpPr>
            <a:spLocks noChangeShapeType="1"/>
          </p:cNvSpPr>
          <p:nvPr/>
        </p:nvSpPr>
        <p:spPr bwMode="auto">
          <a:xfrm flipV="1">
            <a:off x="3567113" y="2640013"/>
            <a:ext cx="660400" cy="471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9" name="Line 27"/>
          <p:cNvSpPr>
            <a:spLocks noChangeShapeType="1"/>
          </p:cNvSpPr>
          <p:nvPr/>
        </p:nvSpPr>
        <p:spPr bwMode="auto">
          <a:xfrm>
            <a:off x="4576763" y="2608263"/>
            <a:ext cx="666750" cy="63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0" name="Rectangle 28"/>
          <p:cNvSpPr>
            <a:spLocks noChangeArrowheads="1"/>
          </p:cNvSpPr>
          <p:nvPr/>
        </p:nvSpPr>
        <p:spPr bwMode="auto">
          <a:xfrm>
            <a:off x="4244975" y="3208338"/>
            <a:ext cx="325438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B</a:t>
            </a:r>
          </a:p>
        </p:txBody>
      </p:sp>
      <p:sp>
        <p:nvSpPr>
          <p:cNvPr id="46111" name="Line 29"/>
          <p:cNvSpPr>
            <a:spLocks noChangeShapeType="1"/>
          </p:cNvSpPr>
          <p:nvPr/>
        </p:nvSpPr>
        <p:spPr bwMode="auto">
          <a:xfrm>
            <a:off x="3592513" y="2735263"/>
            <a:ext cx="641350" cy="557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2" name="Line 30"/>
          <p:cNvSpPr>
            <a:spLocks noChangeShapeType="1"/>
          </p:cNvSpPr>
          <p:nvPr/>
        </p:nvSpPr>
        <p:spPr bwMode="auto">
          <a:xfrm flipV="1">
            <a:off x="3587750" y="3397250"/>
            <a:ext cx="646113" cy="136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3" name="Line 31"/>
          <p:cNvSpPr>
            <a:spLocks noChangeShapeType="1"/>
          </p:cNvSpPr>
          <p:nvPr/>
        </p:nvSpPr>
        <p:spPr bwMode="auto">
          <a:xfrm>
            <a:off x="4573588" y="3376613"/>
            <a:ext cx="679450" cy="141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4" name="Rectangle 32"/>
          <p:cNvSpPr>
            <a:spLocks noChangeArrowheads="1"/>
          </p:cNvSpPr>
          <p:nvPr/>
        </p:nvSpPr>
        <p:spPr bwMode="auto">
          <a:xfrm>
            <a:off x="6324600" y="2428875"/>
            <a:ext cx="325438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A</a:t>
            </a:r>
          </a:p>
        </p:txBody>
      </p:sp>
      <p:sp>
        <p:nvSpPr>
          <p:cNvPr id="46115" name="Line 33"/>
          <p:cNvSpPr>
            <a:spLocks noChangeShapeType="1"/>
          </p:cNvSpPr>
          <p:nvPr/>
        </p:nvSpPr>
        <p:spPr bwMode="auto">
          <a:xfrm>
            <a:off x="5672138" y="2305050"/>
            <a:ext cx="646112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6" name="Line 34"/>
          <p:cNvSpPr>
            <a:spLocks noChangeShapeType="1"/>
          </p:cNvSpPr>
          <p:nvPr/>
        </p:nvSpPr>
        <p:spPr bwMode="auto">
          <a:xfrm flipV="1">
            <a:off x="5646738" y="2643188"/>
            <a:ext cx="660400" cy="471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7" name="Line 35"/>
          <p:cNvSpPr>
            <a:spLocks noChangeShapeType="1"/>
          </p:cNvSpPr>
          <p:nvPr/>
        </p:nvSpPr>
        <p:spPr bwMode="auto">
          <a:xfrm>
            <a:off x="6656388" y="2611438"/>
            <a:ext cx="666750" cy="63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8" name="Rectangle 36"/>
          <p:cNvSpPr>
            <a:spLocks noChangeArrowheads="1"/>
          </p:cNvSpPr>
          <p:nvPr/>
        </p:nvSpPr>
        <p:spPr bwMode="auto">
          <a:xfrm>
            <a:off x="6335713" y="3222625"/>
            <a:ext cx="325437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B</a:t>
            </a:r>
          </a:p>
        </p:txBody>
      </p:sp>
      <p:sp>
        <p:nvSpPr>
          <p:cNvPr id="46119" name="Line 37"/>
          <p:cNvSpPr>
            <a:spLocks noChangeShapeType="1"/>
          </p:cNvSpPr>
          <p:nvPr/>
        </p:nvSpPr>
        <p:spPr bwMode="auto">
          <a:xfrm>
            <a:off x="5672138" y="2738438"/>
            <a:ext cx="657225" cy="5540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0" name="Line 38"/>
          <p:cNvSpPr>
            <a:spLocks noChangeShapeType="1"/>
          </p:cNvSpPr>
          <p:nvPr/>
        </p:nvSpPr>
        <p:spPr bwMode="auto">
          <a:xfrm flipV="1">
            <a:off x="5673725" y="3440113"/>
            <a:ext cx="666750" cy="5191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1" name="Line 39"/>
          <p:cNvSpPr>
            <a:spLocks noChangeShapeType="1"/>
          </p:cNvSpPr>
          <p:nvPr/>
        </p:nvSpPr>
        <p:spPr bwMode="auto">
          <a:xfrm>
            <a:off x="6678613" y="3387725"/>
            <a:ext cx="654050" cy="133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2" name="Line 40"/>
          <p:cNvSpPr>
            <a:spLocks noChangeShapeType="1"/>
          </p:cNvSpPr>
          <p:nvPr/>
        </p:nvSpPr>
        <p:spPr bwMode="auto">
          <a:xfrm flipH="1" flipV="1">
            <a:off x="2476500" y="3640138"/>
            <a:ext cx="582613" cy="1577975"/>
          </a:xfrm>
          <a:prstGeom prst="line">
            <a:avLst/>
          </a:prstGeom>
          <a:noFill/>
          <a:ln w="76200">
            <a:solidFill>
              <a:srgbClr val="CECEC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3" name="Line 41"/>
          <p:cNvSpPr>
            <a:spLocks noChangeShapeType="1"/>
          </p:cNvSpPr>
          <p:nvPr/>
        </p:nvSpPr>
        <p:spPr bwMode="auto">
          <a:xfrm flipH="1" flipV="1">
            <a:off x="4370388" y="4043363"/>
            <a:ext cx="42862" cy="1195387"/>
          </a:xfrm>
          <a:prstGeom prst="line">
            <a:avLst/>
          </a:prstGeom>
          <a:noFill/>
          <a:ln w="76200">
            <a:solidFill>
              <a:srgbClr val="CECEC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4" name="Line 42"/>
          <p:cNvSpPr>
            <a:spLocks noChangeShapeType="1"/>
          </p:cNvSpPr>
          <p:nvPr/>
        </p:nvSpPr>
        <p:spPr bwMode="auto">
          <a:xfrm flipV="1">
            <a:off x="5672138" y="4127500"/>
            <a:ext cx="603250" cy="1143000"/>
          </a:xfrm>
          <a:prstGeom prst="line">
            <a:avLst/>
          </a:prstGeom>
          <a:noFill/>
          <a:ln w="76200">
            <a:solidFill>
              <a:srgbClr val="CECEC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1199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b"/>
          <a:lstStyle/>
          <a:p>
            <a:r>
              <a:rPr lang="en-US" smtClean="0"/>
              <a:t>Observation 3</a:t>
            </a:r>
          </a:p>
        </p:txBody>
      </p:sp>
      <p:sp>
        <p:nvSpPr>
          <p:cNvPr id="2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D.  Weld, D. Fox</a:t>
            </a:r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7871EF-0785-4EC3-B6DE-70AA507A4905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47109" name="Rectangle 3"/>
          <p:cNvSpPr>
            <a:spLocks noChangeArrowheads="1"/>
          </p:cNvSpPr>
          <p:nvPr/>
        </p:nvSpPr>
        <p:spPr bwMode="auto">
          <a:xfrm>
            <a:off x="40210" y="5699582"/>
            <a:ext cx="9127500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dirty="0" err="1" smtClean="0"/>
              <a:t>mutex</a:t>
            </a:r>
            <a:r>
              <a:rPr lang="en-US" dirty="0" smtClean="0"/>
              <a:t> </a:t>
            </a:r>
            <a:r>
              <a:rPr lang="en-US" dirty="0"/>
              <a:t>relationships </a:t>
            </a:r>
            <a:r>
              <a:rPr lang="en-US" dirty="0" smtClean="0"/>
              <a:t>between literals monotonically </a:t>
            </a:r>
            <a:r>
              <a:rPr lang="en-US" dirty="0"/>
              <a:t>decrease</a:t>
            </a:r>
          </a:p>
        </p:txBody>
      </p:sp>
      <p:sp>
        <p:nvSpPr>
          <p:cNvPr id="47110" name="Rectangle 4"/>
          <p:cNvSpPr>
            <a:spLocks noChangeArrowheads="1"/>
          </p:cNvSpPr>
          <p:nvPr/>
        </p:nvSpPr>
        <p:spPr bwMode="auto">
          <a:xfrm>
            <a:off x="2287588" y="2211388"/>
            <a:ext cx="374650" cy="1593850"/>
          </a:xfrm>
          <a:prstGeom prst="rect">
            <a:avLst/>
          </a:prstGeom>
          <a:solidFill>
            <a:srgbClr val="C1CE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/>
              <a:t>p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r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…</a:t>
            </a:r>
          </a:p>
        </p:txBody>
      </p:sp>
      <p:sp>
        <p:nvSpPr>
          <p:cNvPr id="47111" name="Line 5"/>
          <p:cNvSpPr>
            <a:spLocks noChangeShapeType="1"/>
          </p:cNvSpPr>
          <p:nvPr/>
        </p:nvSpPr>
        <p:spPr bwMode="auto">
          <a:xfrm flipV="1">
            <a:off x="2671763" y="3671888"/>
            <a:ext cx="1646237" cy="1587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2" name="Line 6"/>
          <p:cNvSpPr>
            <a:spLocks noChangeShapeType="1"/>
          </p:cNvSpPr>
          <p:nvPr/>
        </p:nvSpPr>
        <p:spPr bwMode="auto">
          <a:xfrm>
            <a:off x="2673350" y="2406650"/>
            <a:ext cx="163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Line 7"/>
          <p:cNvSpPr>
            <a:spLocks noChangeShapeType="1"/>
          </p:cNvSpPr>
          <p:nvPr/>
        </p:nvSpPr>
        <p:spPr bwMode="auto">
          <a:xfrm>
            <a:off x="2667000" y="2813050"/>
            <a:ext cx="163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" name="Line 8"/>
          <p:cNvSpPr>
            <a:spLocks noChangeShapeType="1"/>
          </p:cNvSpPr>
          <p:nvPr/>
        </p:nvSpPr>
        <p:spPr bwMode="auto">
          <a:xfrm>
            <a:off x="2671763" y="3240088"/>
            <a:ext cx="1639887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" name="Line 9"/>
          <p:cNvSpPr>
            <a:spLocks noChangeShapeType="1"/>
          </p:cNvSpPr>
          <p:nvPr/>
        </p:nvSpPr>
        <p:spPr bwMode="auto">
          <a:xfrm>
            <a:off x="4741863" y="2397125"/>
            <a:ext cx="1658937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6" name="Line 10"/>
          <p:cNvSpPr>
            <a:spLocks noChangeShapeType="1"/>
          </p:cNvSpPr>
          <p:nvPr/>
        </p:nvSpPr>
        <p:spPr bwMode="auto">
          <a:xfrm>
            <a:off x="4730750" y="2824163"/>
            <a:ext cx="16637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7" name="Line 11"/>
          <p:cNvSpPr>
            <a:spLocks noChangeShapeType="1"/>
          </p:cNvSpPr>
          <p:nvPr/>
        </p:nvSpPr>
        <p:spPr bwMode="auto">
          <a:xfrm>
            <a:off x="4730750" y="3230563"/>
            <a:ext cx="168433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8" name="Line 12"/>
          <p:cNvSpPr>
            <a:spLocks noChangeShapeType="1"/>
          </p:cNvSpPr>
          <p:nvPr/>
        </p:nvSpPr>
        <p:spPr bwMode="auto">
          <a:xfrm>
            <a:off x="4719638" y="3659188"/>
            <a:ext cx="1693862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9" name="Line 13"/>
          <p:cNvSpPr>
            <a:spLocks noChangeShapeType="1"/>
          </p:cNvSpPr>
          <p:nvPr/>
        </p:nvSpPr>
        <p:spPr bwMode="auto">
          <a:xfrm flipH="1" flipV="1">
            <a:off x="2603500" y="4021138"/>
            <a:ext cx="519113" cy="1503362"/>
          </a:xfrm>
          <a:prstGeom prst="line">
            <a:avLst/>
          </a:prstGeom>
          <a:noFill/>
          <a:ln w="76200">
            <a:solidFill>
              <a:srgbClr val="FFC5C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0" name="Line 14"/>
          <p:cNvSpPr>
            <a:spLocks noChangeShapeType="1"/>
          </p:cNvSpPr>
          <p:nvPr/>
        </p:nvSpPr>
        <p:spPr bwMode="auto">
          <a:xfrm flipV="1">
            <a:off x="4508500" y="4170363"/>
            <a:ext cx="11113" cy="1374775"/>
          </a:xfrm>
          <a:prstGeom prst="line">
            <a:avLst/>
          </a:prstGeom>
          <a:noFill/>
          <a:ln w="76200">
            <a:solidFill>
              <a:srgbClr val="FFC5C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1" name="Line 15"/>
          <p:cNvSpPr>
            <a:spLocks noChangeShapeType="1"/>
          </p:cNvSpPr>
          <p:nvPr/>
        </p:nvSpPr>
        <p:spPr bwMode="auto">
          <a:xfrm flipV="1">
            <a:off x="5799138" y="4064000"/>
            <a:ext cx="603250" cy="1524000"/>
          </a:xfrm>
          <a:prstGeom prst="line">
            <a:avLst/>
          </a:prstGeom>
          <a:noFill/>
          <a:ln w="76200">
            <a:solidFill>
              <a:srgbClr val="FFC5C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2" name="Arc 16"/>
          <p:cNvSpPr>
            <a:spLocks/>
          </p:cNvSpPr>
          <p:nvPr/>
        </p:nvSpPr>
        <p:spPr bwMode="auto">
          <a:xfrm>
            <a:off x="2425700" y="2487613"/>
            <a:ext cx="95250" cy="257175"/>
          </a:xfrm>
          <a:custGeom>
            <a:avLst/>
            <a:gdLst>
              <a:gd name="T0" fmla="*/ 313968262 w 21600"/>
              <a:gd name="T1" fmla="*/ 0 h 37887"/>
              <a:gd name="T2" fmla="*/ 357225477 w 21600"/>
              <a:gd name="T3" fmla="*/ 2147483647 h 37887"/>
              <a:gd name="T4" fmla="*/ 0 w 21600"/>
              <a:gd name="T5" fmla="*/ 2147483647 h 37887"/>
              <a:gd name="T6" fmla="*/ 0 60000 65536"/>
              <a:gd name="T7" fmla="*/ 0 60000 65536"/>
              <a:gd name="T8" fmla="*/ 0 60000 65536"/>
              <a:gd name="T9" fmla="*/ 0 w 21600"/>
              <a:gd name="T10" fmla="*/ 0 h 37887"/>
              <a:gd name="T11" fmla="*/ 21600 w 21600"/>
              <a:gd name="T12" fmla="*/ 37887 h 378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887" fill="none" extrusionOk="0">
                <a:moveTo>
                  <a:pt x="9683" y="-1"/>
                </a:moveTo>
                <a:cubicBezTo>
                  <a:pt x="16987" y="3663"/>
                  <a:pt x="21600" y="11135"/>
                  <a:pt x="21600" y="19308"/>
                </a:cubicBezTo>
                <a:cubicBezTo>
                  <a:pt x="21600" y="26935"/>
                  <a:pt x="17577" y="33996"/>
                  <a:pt x="11017" y="37887"/>
                </a:cubicBezTo>
              </a:path>
              <a:path w="21600" h="37887" stroke="0" extrusionOk="0">
                <a:moveTo>
                  <a:pt x="9683" y="-1"/>
                </a:moveTo>
                <a:cubicBezTo>
                  <a:pt x="16987" y="3663"/>
                  <a:pt x="21600" y="11135"/>
                  <a:pt x="21600" y="19308"/>
                </a:cubicBezTo>
                <a:cubicBezTo>
                  <a:pt x="21600" y="26935"/>
                  <a:pt x="17577" y="33996"/>
                  <a:pt x="11017" y="37887"/>
                </a:cubicBezTo>
                <a:lnTo>
                  <a:pt x="0" y="19308"/>
                </a:lnTo>
                <a:lnTo>
                  <a:pt x="9683" y="-1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3" name="Rectangle 17"/>
          <p:cNvSpPr>
            <a:spLocks noChangeArrowheads="1"/>
          </p:cNvSpPr>
          <p:nvPr/>
        </p:nvSpPr>
        <p:spPr bwMode="auto">
          <a:xfrm>
            <a:off x="3360738" y="2857500"/>
            <a:ext cx="325437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A</a:t>
            </a:r>
          </a:p>
        </p:txBody>
      </p:sp>
      <p:sp>
        <p:nvSpPr>
          <p:cNvPr id="47124" name="Line 18"/>
          <p:cNvSpPr>
            <a:spLocks noChangeShapeType="1"/>
          </p:cNvSpPr>
          <p:nvPr/>
        </p:nvSpPr>
        <p:spPr bwMode="auto">
          <a:xfrm flipV="1">
            <a:off x="2667000" y="3048000"/>
            <a:ext cx="688975" cy="158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5" name="Line 19"/>
          <p:cNvSpPr>
            <a:spLocks noChangeShapeType="1"/>
          </p:cNvSpPr>
          <p:nvPr/>
        </p:nvSpPr>
        <p:spPr bwMode="auto">
          <a:xfrm flipV="1">
            <a:off x="3694113" y="2836863"/>
            <a:ext cx="623887" cy="168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6" name="Rectangle 20"/>
          <p:cNvSpPr>
            <a:spLocks noChangeArrowheads="1"/>
          </p:cNvSpPr>
          <p:nvPr/>
        </p:nvSpPr>
        <p:spPr bwMode="auto">
          <a:xfrm>
            <a:off x="4322763" y="2205038"/>
            <a:ext cx="401637" cy="1593850"/>
          </a:xfrm>
          <a:prstGeom prst="rect">
            <a:avLst/>
          </a:prstGeom>
          <a:solidFill>
            <a:srgbClr val="C1CE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/>
              <a:t>p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r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…</a:t>
            </a:r>
          </a:p>
        </p:txBody>
      </p:sp>
      <p:sp>
        <p:nvSpPr>
          <p:cNvPr id="47127" name="Rectangle 21"/>
          <p:cNvSpPr>
            <a:spLocks noChangeArrowheads="1"/>
          </p:cNvSpPr>
          <p:nvPr/>
        </p:nvSpPr>
        <p:spPr bwMode="auto">
          <a:xfrm>
            <a:off x="6419850" y="2205038"/>
            <a:ext cx="374650" cy="1593850"/>
          </a:xfrm>
          <a:prstGeom prst="rect">
            <a:avLst/>
          </a:prstGeom>
          <a:solidFill>
            <a:srgbClr val="C1CE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/>
              <a:t>p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r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…</a:t>
            </a:r>
          </a:p>
        </p:txBody>
      </p:sp>
      <p:sp>
        <p:nvSpPr>
          <p:cNvPr id="47128" name="Arc 22"/>
          <p:cNvSpPr>
            <a:spLocks/>
          </p:cNvSpPr>
          <p:nvPr/>
        </p:nvSpPr>
        <p:spPr bwMode="auto">
          <a:xfrm>
            <a:off x="3151188" y="2417763"/>
            <a:ext cx="130175" cy="390525"/>
          </a:xfrm>
          <a:custGeom>
            <a:avLst/>
            <a:gdLst>
              <a:gd name="T0" fmla="*/ 2147483647 w 21600"/>
              <a:gd name="T1" fmla="*/ 0 h 37778"/>
              <a:gd name="T2" fmla="*/ 2147483647 w 21600"/>
              <a:gd name="T3" fmla="*/ 2147483647 h 37778"/>
              <a:gd name="T4" fmla="*/ 0 w 21600"/>
              <a:gd name="T5" fmla="*/ 2147483647 h 37778"/>
              <a:gd name="T6" fmla="*/ 0 60000 65536"/>
              <a:gd name="T7" fmla="*/ 0 60000 65536"/>
              <a:gd name="T8" fmla="*/ 0 60000 65536"/>
              <a:gd name="T9" fmla="*/ 0 w 21600"/>
              <a:gd name="T10" fmla="*/ 0 h 37778"/>
              <a:gd name="T11" fmla="*/ 21600 w 21600"/>
              <a:gd name="T12" fmla="*/ 37778 h 377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778" fill="none" extrusionOk="0">
                <a:moveTo>
                  <a:pt x="9708" y="-1"/>
                </a:moveTo>
                <a:cubicBezTo>
                  <a:pt x="16999" y="3668"/>
                  <a:pt x="21600" y="11133"/>
                  <a:pt x="21600" y="19295"/>
                </a:cubicBezTo>
                <a:cubicBezTo>
                  <a:pt x="21600" y="26855"/>
                  <a:pt x="17646" y="33865"/>
                  <a:pt x="11177" y="37778"/>
                </a:cubicBezTo>
              </a:path>
              <a:path w="21600" h="37778" stroke="0" extrusionOk="0">
                <a:moveTo>
                  <a:pt x="9708" y="-1"/>
                </a:moveTo>
                <a:cubicBezTo>
                  <a:pt x="16999" y="3668"/>
                  <a:pt x="21600" y="11133"/>
                  <a:pt x="21600" y="19295"/>
                </a:cubicBezTo>
                <a:cubicBezTo>
                  <a:pt x="21600" y="26855"/>
                  <a:pt x="17646" y="33865"/>
                  <a:pt x="11177" y="37778"/>
                </a:cubicBezTo>
                <a:lnTo>
                  <a:pt x="0" y="19295"/>
                </a:lnTo>
                <a:lnTo>
                  <a:pt x="9708" y="-1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454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b"/>
          <a:lstStyle/>
          <a:p>
            <a:r>
              <a:rPr lang="en-US" smtClean="0"/>
              <a:t>Observation 4</a:t>
            </a:r>
          </a:p>
        </p:txBody>
      </p:sp>
      <p:sp>
        <p:nvSpPr>
          <p:cNvPr id="5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D.  Weld, D. Fox</a:t>
            </a:r>
          </a:p>
        </p:txBody>
      </p:sp>
      <p:sp>
        <p:nvSpPr>
          <p:cNvPr id="5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709C8-0392-46DF-AF64-5FEE6E53706F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48133" name="Rectangle 3"/>
          <p:cNvSpPr>
            <a:spLocks noChangeArrowheads="1"/>
          </p:cNvSpPr>
          <p:nvPr/>
        </p:nvSpPr>
        <p:spPr bwMode="auto">
          <a:xfrm>
            <a:off x="78615" y="5656490"/>
            <a:ext cx="9154751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dirty="0" err="1" smtClean="0"/>
              <a:t>Mutex</a:t>
            </a:r>
            <a:r>
              <a:rPr lang="en-US" dirty="0" smtClean="0"/>
              <a:t> </a:t>
            </a:r>
            <a:r>
              <a:rPr lang="en-US" dirty="0"/>
              <a:t>relationships </a:t>
            </a:r>
            <a:r>
              <a:rPr lang="en-US" dirty="0" smtClean="0"/>
              <a:t>between actions monotonically </a:t>
            </a:r>
            <a:r>
              <a:rPr lang="en-US" dirty="0"/>
              <a:t>decrease</a:t>
            </a:r>
          </a:p>
        </p:txBody>
      </p:sp>
      <p:sp>
        <p:nvSpPr>
          <p:cNvPr id="48134" name="Rectangle 4"/>
          <p:cNvSpPr>
            <a:spLocks noChangeArrowheads="1"/>
          </p:cNvSpPr>
          <p:nvPr/>
        </p:nvSpPr>
        <p:spPr bwMode="auto">
          <a:xfrm>
            <a:off x="1135063" y="2284413"/>
            <a:ext cx="374650" cy="1168400"/>
          </a:xfrm>
          <a:prstGeom prst="rect">
            <a:avLst/>
          </a:prstGeom>
          <a:solidFill>
            <a:srgbClr val="C1CE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/>
              <a:t>p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…</a:t>
            </a:r>
          </a:p>
        </p:txBody>
      </p:sp>
      <p:sp>
        <p:nvSpPr>
          <p:cNvPr id="48135" name="Line 5"/>
          <p:cNvSpPr>
            <a:spLocks noChangeShapeType="1"/>
          </p:cNvSpPr>
          <p:nvPr/>
        </p:nvSpPr>
        <p:spPr bwMode="auto">
          <a:xfrm>
            <a:off x="1520825" y="2479675"/>
            <a:ext cx="163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6" name="Line 6"/>
          <p:cNvSpPr>
            <a:spLocks noChangeShapeType="1"/>
          </p:cNvSpPr>
          <p:nvPr/>
        </p:nvSpPr>
        <p:spPr bwMode="auto">
          <a:xfrm>
            <a:off x="1514475" y="2886075"/>
            <a:ext cx="163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" name="Line 7"/>
          <p:cNvSpPr>
            <a:spLocks noChangeShapeType="1"/>
          </p:cNvSpPr>
          <p:nvPr/>
        </p:nvSpPr>
        <p:spPr bwMode="auto">
          <a:xfrm>
            <a:off x="3589338" y="2470150"/>
            <a:ext cx="1658937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8" name="Line 8"/>
          <p:cNvSpPr>
            <a:spLocks noChangeShapeType="1"/>
          </p:cNvSpPr>
          <p:nvPr/>
        </p:nvSpPr>
        <p:spPr bwMode="auto">
          <a:xfrm>
            <a:off x="3578225" y="2897188"/>
            <a:ext cx="16637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Line 9"/>
          <p:cNvSpPr>
            <a:spLocks noChangeShapeType="1"/>
          </p:cNvSpPr>
          <p:nvPr/>
        </p:nvSpPr>
        <p:spPr bwMode="auto">
          <a:xfrm>
            <a:off x="3578225" y="3303588"/>
            <a:ext cx="168433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0" name="Line 10"/>
          <p:cNvSpPr>
            <a:spLocks noChangeShapeType="1"/>
          </p:cNvSpPr>
          <p:nvPr/>
        </p:nvSpPr>
        <p:spPr bwMode="auto">
          <a:xfrm>
            <a:off x="3567113" y="3732213"/>
            <a:ext cx="1693862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1" name="Line 11"/>
          <p:cNvSpPr>
            <a:spLocks noChangeShapeType="1"/>
          </p:cNvSpPr>
          <p:nvPr/>
        </p:nvSpPr>
        <p:spPr bwMode="auto">
          <a:xfrm flipH="1" flipV="1">
            <a:off x="2444750" y="4064000"/>
            <a:ext cx="338138" cy="1439863"/>
          </a:xfrm>
          <a:prstGeom prst="line">
            <a:avLst/>
          </a:prstGeom>
          <a:noFill/>
          <a:ln w="76200">
            <a:solidFill>
              <a:srgbClr val="FFC5C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2" name="Line 12"/>
          <p:cNvSpPr>
            <a:spLocks noChangeShapeType="1"/>
          </p:cNvSpPr>
          <p:nvPr/>
        </p:nvSpPr>
        <p:spPr bwMode="auto">
          <a:xfrm flipV="1">
            <a:off x="4032250" y="4075113"/>
            <a:ext cx="349250" cy="1416050"/>
          </a:xfrm>
          <a:prstGeom prst="line">
            <a:avLst/>
          </a:prstGeom>
          <a:noFill/>
          <a:ln w="76200">
            <a:solidFill>
              <a:srgbClr val="FFC5C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3" name="Arc 13"/>
          <p:cNvSpPr>
            <a:spLocks/>
          </p:cNvSpPr>
          <p:nvPr/>
        </p:nvSpPr>
        <p:spPr bwMode="auto">
          <a:xfrm>
            <a:off x="1273175" y="2560638"/>
            <a:ext cx="95250" cy="257175"/>
          </a:xfrm>
          <a:custGeom>
            <a:avLst/>
            <a:gdLst>
              <a:gd name="T0" fmla="*/ 313968262 w 21600"/>
              <a:gd name="T1" fmla="*/ 0 h 37887"/>
              <a:gd name="T2" fmla="*/ 357225477 w 21600"/>
              <a:gd name="T3" fmla="*/ 2147483647 h 37887"/>
              <a:gd name="T4" fmla="*/ 0 w 21600"/>
              <a:gd name="T5" fmla="*/ 2147483647 h 37887"/>
              <a:gd name="T6" fmla="*/ 0 60000 65536"/>
              <a:gd name="T7" fmla="*/ 0 60000 65536"/>
              <a:gd name="T8" fmla="*/ 0 60000 65536"/>
              <a:gd name="T9" fmla="*/ 0 w 21600"/>
              <a:gd name="T10" fmla="*/ 0 h 37887"/>
              <a:gd name="T11" fmla="*/ 21600 w 21600"/>
              <a:gd name="T12" fmla="*/ 37887 h 378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887" fill="none" extrusionOk="0">
                <a:moveTo>
                  <a:pt x="9683" y="-1"/>
                </a:moveTo>
                <a:cubicBezTo>
                  <a:pt x="16987" y="3663"/>
                  <a:pt x="21600" y="11135"/>
                  <a:pt x="21600" y="19308"/>
                </a:cubicBezTo>
                <a:cubicBezTo>
                  <a:pt x="21600" y="26935"/>
                  <a:pt x="17577" y="33996"/>
                  <a:pt x="11017" y="37887"/>
                </a:cubicBezTo>
              </a:path>
              <a:path w="21600" h="37887" stroke="0" extrusionOk="0">
                <a:moveTo>
                  <a:pt x="9683" y="-1"/>
                </a:moveTo>
                <a:cubicBezTo>
                  <a:pt x="16987" y="3663"/>
                  <a:pt x="21600" y="11135"/>
                  <a:pt x="21600" y="19308"/>
                </a:cubicBezTo>
                <a:cubicBezTo>
                  <a:pt x="21600" y="26935"/>
                  <a:pt x="17577" y="33996"/>
                  <a:pt x="11017" y="37887"/>
                </a:cubicBezTo>
                <a:lnTo>
                  <a:pt x="0" y="19308"/>
                </a:lnTo>
                <a:lnTo>
                  <a:pt x="9683" y="-1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4" name="Rectangle 14"/>
          <p:cNvSpPr>
            <a:spLocks noChangeArrowheads="1"/>
          </p:cNvSpPr>
          <p:nvPr/>
        </p:nvSpPr>
        <p:spPr bwMode="auto">
          <a:xfrm>
            <a:off x="2197100" y="3014663"/>
            <a:ext cx="325438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B</a:t>
            </a:r>
          </a:p>
        </p:txBody>
      </p:sp>
      <p:sp>
        <p:nvSpPr>
          <p:cNvPr id="48145" name="Line 15"/>
          <p:cNvSpPr>
            <a:spLocks noChangeShapeType="1"/>
          </p:cNvSpPr>
          <p:nvPr/>
        </p:nvSpPr>
        <p:spPr bwMode="auto">
          <a:xfrm>
            <a:off x="2562225" y="1989138"/>
            <a:ext cx="603250" cy="454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6" name="Rectangle 16"/>
          <p:cNvSpPr>
            <a:spLocks noChangeArrowheads="1"/>
          </p:cNvSpPr>
          <p:nvPr/>
        </p:nvSpPr>
        <p:spPr bwMode="auto">
          <a:xfrm>
            <a:off x="3170238" y="2278063"/>
            <a:ext cx="401637" cy="2019300"/>
          </a:xfrm>
          <a:prstGeom prst="rect">
            <a:avLst/>
          </a:prstGeom>
          <a:solidFill>
            <a:srgbClr val="C1CE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/>
              <a:t>p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r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s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…</a:t>
            </a:r>
          </a:p>
        </p:txBody>
      </p:sp>
      <p:sp>
        <p:nvSpPr>
          <p:cNvPr id="48147" name="Rectangle 17"/>
          <p:cNvSpPr>
            <a:spLocks noChangeArrowheads="1"/>
          </p:cNvSpPr>
          <p:nvPr/>
        </p:nvSpPr>
        <p:spPr bwMode="auto">
          <a:xfrm>
            <a:off x="5267325" y="2278063"/>
            <a:ext cx="374650" cy="2019300"/>
          </a:xfrm>
          <a:prstGeom prst="rect">
            <a:avLst/>
          </a:prstGeom>
          <a:solidFill>
            <a:srgbClr val="C1CE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/>
              <a:t>p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r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s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…</a:t>
            </a:r>
          </a:p>
        </p:txBody>
      </p:sp>
      <p:sp>
        <p:nvSpPr>
          <p:cNvPr id="48148" name="Arc 18"/>
          <p:cNvSpPr>
            <a:spLocks/>
          </p:cNvSpPr>
          <p:nvPr/>
        </p:nvSpPr>
        <p:spPr bwMode="auto">
          <a:xfrm>
            <a:off x="2284413" y="2481263"/>
            <a:ext cx="130175" cy="390525"/>
          </a:xfrm>
          <a:custGeom>
            <a:avLst/>
            <a:gdLst>
              <a:gd name="T0" fmla="*/ 2147483647 w 21600"/>
              <a:gd name="T1" fmla="*/ 0 h 37778"/>
              <a:gd name="T2" fmla="*/ 2147483647 w 21600"/>
              <a:gd name="T3" fmla="*/ 2147483647 h 37778"/>
              <a:gd name="T4" fmla="*/ 0 w 21600"/>
              <a:gd name="T5" fmla="*/ 2147483647 h 37778"/>
              <a:gd name="T6" fmla="*/ 0 60000 65536"/>
              <a:gd name="T7" fmla="*/ 0 60000 65536"/>
              <a:gd name="T8" fmla="*/ 0 60000 65536"/>
              <a:gd name="T9" fmla="*/ 0 w 21600"/>
              <a:gd name="T10" fmla="*/ 0 h 37778"/>
              <a:gd name="T11" fmla="*/ 21600 w 21600"/>
              <a:gd name="T12" fmla="*/ 37778 h 377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778" fill="none" extrusionOk="0">
                <a:moveTo>
                  <a:pt x="9708" y="-1"/>
                </a:moveTo>
                <a:cubicBezTo>
                  <a:pt x="16999" y="3668"/>
                  <a:pt x="21600" y="11133"/>
                  <a:pt x="21600" y="19295"/>
                </a:cubicBezTo>
                <a:cubicBezTo>
                  <a:pt x="21600" y="26855"/>
                  <a:pt x="17646" y="33865"/>
                  <a:pt x="11177" y="37778"/>
                </a:cubicBezTo>
              </a:path>
              <a:path w="21600" h="37778" stroke="0" extrusionOk="0">
                <a:moveTo>
                  <a:pt x="9708" y="-1"/>
                </a:moveTo>
                <a:cubicBezTo>
                  <a:pt x="16999" y="3668"/>
                  <a:pt x="21600" y="11133"/>
                  <a:pt x="21600" y="19295"/>
                </a:cubicBezTo>
                <a:cubicBezTo>
                  <a:pt x="21600" y="26855"/>
                  <a:pt x="17646" y="33865"/>
                  <a:pt x="11177" y="37778"/>
                </a:cubicBezTo>
                <a:lnTo>
                  <a:pt x="0" y="19295"/>
                </a:lnTo>
                <a:lnTo>
                  <a:pt x="9708" y="-1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9" name="Rectangle 19"/>
          <p:cNvSpPr>
            <a:spLocks noChangeArrowheads="1"/>
          </p:cNvSpPr>
          <p:nvPr/>
        </p:nvSpPr>
        <p:spPr bwMode="auto">
          <a:xfrm>
            <a:off x="2222500" y="1822450"/>
            <a:ext cx="325438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A</a:t>
            </a:r>
          </a:p>
        </p:txBody>
      </p:sp>
      <p:sp>
        <p:nvSpPr>
          <p:cNvPr id="48150" name="Line 20"/>
          <p:cNvSpPr>
            <a:spLocks noChangeShapeType="1"/>
          </p:cNvSpPr>
          <p:nvPr/>
        </p:nvSpPr>
        <p:spPr bwMode="auto">
          <a:xfrm>
            <a:off x="2530475" y="3184525"/>
            <a:ext cx="635000" cy="74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1" name="Line 21"/>
          <p:cNvSpPr>
            <a:spLocks noChangeShapeType="1"/>
          </p:cNvSpPr>
          <p:nvPr/>
        </p:nvSpPr>
        <p:spPr bwMode="auto">
          <a:xfrm>
            <a:off x="1512888" y="2495550"/>
            <a:ext cx="668337" cy="625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2" name="Rectangle 22"/>
          <p:cNvSpPr>
            <a:spLocks noChangeArrowheads="1"/>
          </p:cNvSpPr>
          <p:nvPr/>
        </p:nvSpPr>
        <p:spPr bwMode="auto">
          <a:xfrm>
            <a:off x="2212975" y="3473450"/>
            <a:ext cx="325438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C</a:t>
            </a:r>
          </a:p>
        </p:txBody>
      </p:sp>
      <p:sp>
        <p:nvSpPr>
          <p:cNvPr id="48153" name="Line 23"/>
          <p:cNvSpPr>
            <a:spLocks noChangeShapeType="1"/>
          </p:cNvSpPr>
          <p:nvPr/>
        </p:nvSpPr>
        <p:spPr bwMode="auto">
          <a:xfrm>
            <a:off x="2541588" y="3617913"/>
            <a:ext cx="623887" cy="85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4" name="Line 24"/>
          <p:cNvSpPr>
            <a:spLocks noChangeShapeType="1"/>
          </p:cNvSpPr>
          <p:nvPr/>
        </p:nvSpPr>
        <p:spPr bwMode="auto">
          <a:xfrm>
            <a:off x="1517650" y="2901950"/>
            <a:ext cx="674688" cy="706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5" name="Arc 25"/>
          <p:cNvSpPr>
            <a:spLocks/>
          </p:cNvSpPr>
          <p:nvPr/>
        </p:nvSpPr>
        <p:spPr bwMode="auto">
          <a:xfrm>
            <a:off x="3330575" y="3368675"/>
            <a:ext cx="95250" cy="257175"/>
          </a:xfrm>
          <a:custGeom>
            <a:avLst/>
            <a:gdLst>
              <a:gd name="T0" fmla="*/ 313968262 w 21600"/>
              <a:gd name="T1" fmla="*/ 0 h 37887"/>
              <a:gd name="T2" fmla="*/ 357225477 w 21600"/>
              <a:gd name="T3" fmla="*/ 2147483647 h 37887"/>
              <a:gd name="T4" fmla="*/ 0 w 21600"/>
              <a:gd name="T5" fmla="*/ 2147483647 h 37887"/>
              <a:gd name="T6" fmla="*/ 0 60000 65536"/>
              <a:gd name="T7" fmla="*/ 0 60000 65536"/>
              <a:gd name="T8" fmla="*/ 0 60000 65536"/>
              <a:gd name="T9" fmla="*/ 0 w 21600"/>
              <a:gd name="T10" fmla="*/ 0 h 37887"/>
              <a:gd name="T11" fmla="*/ 21600 w 21600"/>
              <a:gd name="T12" fmla="*/ 37887 h 378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887" fill="none" extrusionOk="0">
                <a:moveTo>
                  <a:pt x="9683" y="-1"/>
                </a:moveTo>
                <a:cubicBezTo>
                  <a:pt x="16987" y="3663"/>
                  <a:pt x="21600" y="11135"/>
                  <a:pt x="21600" y="19308"/>
                </a:cubicBezTo>
                <a:cubicBezTo>
                  <a:pt x="21600" y="26935"/>
                  <a:pt x="17577" y="33996"/>
                  <a:pt x="11017" y="37887"/>
                </a:cubicBezTo>
              </a:path>
              <a:path w="21600" h="37887" stroke="0" extrusionOk="0">
                <a:moveTo>
                  <a:pt x="9683" y="-1"/>
                </a:moveTo>
                <a:cubicBezTo>
                  <a:pt x="16987" y="3663"/>
                  <a:pt x="21600" y="11135"/>
                  <a:pt x="21600" y="19308"/>
                </a:cubicBezTo>
                <a:cubicBezTo>
                  <a:pt x="21600" y="26935"/>
                  <a:pt x="17577" y="33996"/>
                  <a:pt x="11017" y="37887"/>
                </a:cubicBezTo>
                <a:lnTo>
                  <a:pt x="0" y="19308"/>
                </a:lnTo>
                <a:lnTo>
                  <a:pt x="9683" y="-1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6" name="Arc 26"/>
          <p:cNvSpPr>
            <a:spLocks/>
          </p:cNvSpPr>
          <p:nvPr/>
        </p:nvSpPr>
        <p:spPr bwMode="auto">
          <a:xfrm>
            <a:off x="2338388" y="3340100"/>
            <a:ext cx="85725" cy="142875"/>
          </a:xfrm>
          <a:custGeom>
            <a:avLst/>
            <a:gdLst>
              <a:gd name="T0" fmla="*/ 146664053 w 21600"/>
              <a:gd name="T1" fmla="*/ 0 h 37951"/>
              <a:gd name="T2" fmla="*/ 172099799 w 21600"/>
              <a:gd name="T3" fmla="*/ 406775218 h 37951"/>
              <a:gd name="T4" fmla="*/ 0 w 21600"/>
              <a:gd name="T5" fmla="*/ 208152427 h 37951"/>
              <a:gd name="T6" fmla="*/ 0 60000 65536"/>
              <a:gd name="T7" fmla="*/ 0 60000 65536"/>
              <a:gd name="T8" fmla="*/ 0 60000 65536"/>
              <a:gd name="T9" fmla="*/ 0 w 21600"/>
              <a:gd name="T10" fmla="*/ 0 h 37951"/>
              <a:gd name="T11" fmla="*/ 21600 w 21600"/>
              <a:gd name="T12" fmla="*/ 37951 h 379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951" fill="none" extrusionOk="0">
                <a:moveTo>
                  <a:pt x="9456" y="0"/>
                </a:moveTo>
                <a:cubicBezTo>
                  <a:pt x="16885" y="3617"/>
                  <a:pt x="21600" y="11156"/>
                  <a:pt x="21600" y="19420"/>
                </a:cubicBezTo>
                <a:cubicBezTo>
                  <a:pt x="21600" y="27013"/>
                  <a:pt x="17612" y="34049"/>
                  <a:pt x="11097" y="37951"/>
                </a:cubicBezTo>
              </a:path>
              <a:path w="21600" h="37951" stroke="0" extrusionOk="0">
                <a:moveTo>
                  <a:pt x="9456" y="0"/>
                </a:moveTo>
                <a:cubicBezTo>
                  <a:pt x="16885" y="3617"/>
                  <a:pt x="21600" y="11156"/>
                  <a:pt x="21600" y="19420"/>
                </a:cubicBezTo>
                <a:cubicBezTo>
                  <a:pt x="21600" y="27013"/>
                  <a:pt x="17612" y="34049"/>
                  <a:pt x="11097" y="37951"/>
                </a:cubicBezTo>
                <a:lnTo>
                  <a:pt x="0" y="19420"/>
                </a:lnTo>
                <a:lnTo>
                  <a:pt x="9456" y="0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7" name="Rectangle 27"/>
          <p:cNvSpPr>
            <a:spLocks noChangeArrowheads="1"/>
          </p:cNvSpPr>
          <p:nvPr/>
        </p:nvSpPr>
        <p:spPr bwMode="auto">
          <a:xfrm>
            <a:off x="4275138" y="3008313"/>
            <a:ext cx="325437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B</a:t>
            </a:r>
          </a:p>
        </p:txBody>
      </p:sp>
      <p:sp>
        <p:nvSpPr>
          <p:cNvPr id="48158" name="Line 28"/>
          <p:cNvSpPr>
            <a:spLocks noChangeShapeType="1"/>
          </p:cNvSpPr>
          <p:nvPr/>
        </p:nvSpPr>
        <p:spPr bwMode="auto">
          <a:xfrm>
            <a:off x="4608513" y="3178175"/>
            <a:ext cx="635000" cy="74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9" name="Line 29"/>
          <p:cNvSpPr>
            <a:spLocks noChangeShapeType="1"/>
          </p:cNvSpPr>
          <p:nvPr/>
        </p:nvSpPr>
        <p:spPr bwMode="auto">
          <a:xfrm>
            <a:off x="3590925" y="2489200"/>
            <a:ext cx="668338" cy="625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0" name="Rectangle 30"/>
          <p:cNvSpPr>
            <a:spLocks noChangeArrowheads="1"/>
          </p:cNvSpPr>
          <p:nvPr/>
        </p:nvSpPr>
        <p:spPr bwMode="auto">
          <a:xfrm>
            <a:off x="4291013" y="3467100"/>
            <a:ext cx="325437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C</a:t>
            </a:r>
          </a:p>
        </p:txBody>
      </p:sp>
      <p:sp>
        <p:nvSpPr>
          <p:cNvPr id="48161" name="Line 31"/>
          <p:cNvSpPr>
            <a:spLocks noChangeShapeType="1"/>
          </p:cNvSpPr>
          <p:nvPr/>
        </p:nvSpPr>
        <p:spPr bwMode="auto">
          <a:xfrm>
            <a:off x="4619625" y="3611563"/>
            <a:ext cx="623888" cy="85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2" name="Line 32"/>
          <p:cNvSpPr>
            <a:spLocks noChangeShapeType="1"/>
          </p:cNvSpPr>
          <p:nvPr/>
        </p:nvSpPr>
        <p:spPr bwMode="auto">
          <a:xfrm>
            <a:off x="3595688" y="2895600"/>
            <a:ext cx="674687" cy="706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3" name="Arc 33"/>
          <p:cNvSpPr>
            <a:spLocks/>
          </p:cNvSpPr>
          <p:nvPr/>
        </p:nvSpPr>
        <p:spPr bwMode="auto">
          <a:xfrm>
            <a:off x="3770313" y="3321050"/>
            <a:ext cx="130175" cy="390525"/>
          </a:xfrm>
          <a:custGeom>
            <a:avLst/>
            <a:gdLst>
              <a:gd name="T0" fmla="*/ 2147483647 w 21600"/>
              <a:gd name="T1" fmla="*/ 0 h 37778"/>
              <a:gd name="T2" fmla="*/ 2147483647 w 21600"/>
              <a:gd name="T3" fmla="*/ 2147483647 h 37778"/>
              <a:gd name="T4" fmla="*/ 0 w 21600"/>
              <a:gd name="T5" fmla="*/ 2147483647 h 37778"/>
              <a:gd name="T6" fmla="*/ 0 60000 65536"/>
              <a:gd name="T7" fmla="*/ 0 60000 65536"/>
              <a:gd name="T8" fmla="*/ 0 60000 65536"/>
              <a:gd name="T9" fmla="*/ 0 w 21600"/>
              <a:gd name="T10" fmla="*/ 0 h 37778"/>
              <a:gd name="T11" fmla="*/ 21600 w 21600"/>
              <a:gd name="T12" fmla="*/ 37778 h 377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778" fill="none" extrusionOk="0">
                <a:moveTo>
                  <a:pt x="9708" y="-1"/>
                </a:moveTo>
                <a:cubicBezTo>
                  <a:pt x="16999" y="3668"/>
                  <a:pt x="21600" y="11133"/>
                  <a:pt x="21600" y="19295"/>
                </a:cubicBezTo>
                <a:cubicBezTo>
                  <a:pt x="21600" y="26855"/>
                  <a:pt x="17646" y="33865"/>
                  <a:pt x="11177" y="37778"/>
                </a:cubicBezTo>
              </a:path>
              <a:path w="21600" h="37778" stroke="0" extrusionOk="0">
                <a:moveTo>
                  <a:pt x="9708" y="-1"/>
                </a:moveTo>
                <a:cubicBezTo>
                  <a:pt x="16999" y="3668"/>
                  <a:pt x="21600" y="11133"/>
                  <a:pt x="21600" y="19295"/>
                </a:cubicBezTo>
                <a:cubicBezTo>
                  <a:pt x="21600" y="26855"/>
                  <a:pt x="17646" y="33865"/>
                  <a:pt x="11177" y="37778"/>
                </a:cubicBezTo>
                <a:lnTo>
                  <a:pt x="0" y="19295"/>
                </a:lnTo>
                <a:lnTo>
                  <a:pt x="9708" y="-1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4" name="Line 34"/>
          <p:cNvSpPr>
            <a:spLocks noChangeShapeType="1"/>
          </p:cNvSpPr>
          <p:nvPr/>
        </p:nvSpPr>
        <p:spPr bwMode="auto">
          <a:xfrm>
            <a:off x="4641850" y="1993900"/>
            <a:ext cx="603250" cy="454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5" name="Rectangle 35"/>
          <p:cNvSpPr>
            <a:spLocks noChangeArrowheads="1"/>
          </p:cNvSpPr>
          <p:nvPr/>
        </p:nvSpPr>
        <p:spPr bwMode="auto">
          <a:xfrm>
            <a:off x="4302125" y="1827213"/>
            <a:ext cx="325438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A</a:t>
            </a:r>
          </a:p>
        </p:txBody>
      </p:sp>
      <p:sp>
        <p:nvSpPr>
          <p:cNvPr id="48166" name="Line 36"/>
          <p:cNvSpPr>
            <a:spLocks noChangeShapeType="1"/>
          </p:cNvSpPr>
          <p:nvPr/>
        </p:nvSpPr>
        <p:spPr bwMode="auto">
          <a:xfrm>
            <a:off x="5657850" y="2452688"/>
            <a:ext cx="165893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7" name="Line 37"/>
          <p:cNvSpPr>
            <a:spLocks noChangeShapeType="1"/>
          </p:cNvSpPr>
          <p:nvPr/>
        </p:nvSpPr>
        <p:spPr bwMode="auto">
          <a:xfrm>
            <a:off x="5646738" y="2879725"/>
            <a:ext cx="16637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8" name="Line 38"/>
          <p:cNvSpPr>
            <a:spLocks noChangeShapeType="1"/>
          </p:cNvSpPr>
          <p:nvPr/>
        </p:nvSpPr>
        <p:spPr bwMode="auto">
          <a:xfrm>
            <a:off x="5646738" y="3286125"/>
            <a:ext cx="1684337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9" name="Line 39"/>
          <p:cNvSpPr>
            <a:spLocks noChangeShapeType="1"/>
          </p:cNvSpPr>
          <p:nvPr/>
        </p:nvSpPr>
        <p:spPr bwMode="auto">
          <a:xfrm>
            <a:off x="5635625" y="3714750"/>
            <a:ext cx="1693863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0" name="Rectangle 40"/>
          <p:cNvSpPr>
            <a:spLocks noChangeArrowheads="1"/>
          </p:cNvSpPr>
          <p:nvPr/>
        </p:nvSpPr>
        <p:spPr bwMode="auto">
          <a:xfrm>
            <a:off x="7335838" y="2260600"/>
            <a:ext cx="374650" cy="2019300"/>
          </a:xfrm>
          <a:prstGeom prst="rect">
            <a:avLst/>
          </a:prstGeom>
          <a:solidFill>
            <a:srgbClr val="C1CE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/>
              <a:t>p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r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s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…</a:t>
            </a:r>
          </a:p>
        </p:txBody>
      </p:sp>
      <p:sp>
        <p:nvSpPr>
          <p:cNvPr id="48171" name="Rectangle 41"/>
          <p:cNvSpPr>
            <a:spLocks noChangeArrowheads="1"/>
          </p:cNvSpPr>
          <p:nvPr/>
        </p:nvSpPr>
        <p:spPr bwMode="auto">
          <a:xfrm>
            <a:off x="6343650" y="2990850"/>
            <a:ext cx="325438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B</a:t>
            </a:r>
          </a:p>
        </p:txBody>
      </p:sp>
      <p:sp>
        <p:nvSpPr>
          <p:cNvPr id="48172" name="Line 42"/>
          <p:cNvSpPr>
            <a:spLocks noChangeShapeType="1"/>
          </p:cNvSpPr>
          <p:nvPr/>
        </p:nvSpPr>
        <p:spPr bwMode="auto">
          <a:xfrm>
            <a:off x="6677025" y="3160713"/>
            <a:ext cx="635000" cy="74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3" name="Line 43"/>
          <p:cNvSpPr>
            <a:spLocks noChangeShapeType="1"/>
          </p:cNvSpPr>
          <p:nvPr/>
        </p:nvSpPr>
        <p:spPr bwMode="auto">
          <a:xfrm>
            <a:off x="5659438" y="2471738"/>
            <a:ext cx="668337" cy="625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4" name="Rectangle 44"/>
          <p:cNvSpPr>
            <a:spLocks noChangeArrowheads="1"/>
          </p:cNvSpPr>
          <p:nvPr/>
        </p:nvSpPr>
        <p:spPr bwMode="auto">
          <a:xfrm>
            <a:off x="6359525" y="3449638"/>
            <a:ext cx="325438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C</a:t>
            </a:r>
          </a:p>
        </p:txBody>
      </p:sp>
      <p:sp>
        <p:nvSpPr>
          <p:cNvPr id="48175" name="Line 45"/>
          <p:cNvSpPr>
            <a:spLocks noChangeShapeType="1"/>
          </p:cNvSpPr>
          <p:nvPr/>
        </p:nvSpPr>
        <p:spPr bwMode="auto">
          <a:xfrm>
            <a:off x="6688138" y="3594100"/>
            <a:ext cx="623887" cy="85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6" name="Line 46"/>
          <p:cNvSpPr>
            <a:spLocks noChangeShapeType="1"/>
          </p:cNvSpPr>
          <p:nvPr/>
        </p:nvSpPr>
        <p:spPr bwMode="auto">
          <a:xfrm>
            <a:off x="5664200" y="2878138"/>
            <a:ext cx="674688" cy="7064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7" name="Line 47"/>
          <p:cNvSpPr>
            <a:spLocks noChangeShapeType="1"/>
          </p:cNvSpPr>
          <p:nvPr/>
        </p:nvSpPr>
        <p:spPr bwMode="auto">
          <a:xfrm>
            <a:off x="6710363" y="1976438"/>
            <a:ext cx="603250" cy="454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8" name="Rectangle 48"/>
          <p:cNvSpPr>
            <a:spLocks noChangeArrowheads="1"/>
          </p:cNvSpPr>
          <p:nvPr/>
        </p:nvSpPr>
        <p:spPr bwMode="auto">
          <a:xfrm>
            <a:off x="6370638" y="1809750"/>
            <a:ext cx="325437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A</a:t>
            </a:r>
          </a:p>
        </p:txBody>
      </p:sp>
      <p:sp>
        <p:nvSpPr>
          <p:cNvPr id="48179" name="Line 49"/>
          <p:cNvSpPr>
            <a:spLocks noChangeShapeType="1"/>
          </p:cNvSpPr>
          <p:nvPr/>
        </p:nvSpPr>
        <p:spPr bwMode="auto">
          <a:xfrm flipV="1">
            <a:off x="6005513" y="4222750"/>
            <a:ext cx="407987" cy="1347788"/>
          </a:xfrm>
          <a:prstGeom prst="line">
            <a:avLst/>
          </a:prstGeom>
          <a:noFill/>
          <a:ln w="76200">
            <a:solidFill>
              <a:srgbClr val="FFC5C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7971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Observation 5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Planning Graph ‘levels off’.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After some time k, all levels are identical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Because it’s a finite space</a:t>
            </a:r>
            <a:r>
              <a:rPr lang="en-US" sz="2400" dirty="0"/>
              <a:t> </a:t>
            </a:r>
            <a:r>
              <a:rPr lang="en-US" sz="2400" dirty="0" smtClean="0"/>
              <a:t>&amp; </a:t>
            </a:r>
            <a:r>
              <a:rPr lang="en-US" sz="2400" dirty="0" err="1" smtClean="0"/>
              <a:t>montonicity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D.  Weld, D. Fox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2FB1FB-7423-4E04-8FCA-800CBBC1CCE2}" type="slidenum">
              <a:rPr lang="en-US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279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Properties of Planning Graph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3160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endParaRPr lang="en-US" sz="2800" dirty="0" smtClean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If goal is absent from last level?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Then goal cannot be achieved!</a:t>
            </a:r>
          </a:p>
          <a:p>
            <a:pPr lvl="1"/>
            <a:endParaRPr lang="en-US" sz="2400" dirty="0" smtClean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If there exists a plan to achieve goal?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Then goal is present in the last level &amp; 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No </a:t>
            </a:r>
            <a:r>
              <a:rPr lang="en-US" sz="2400" dirty="0" err="1" smtClean="0">
                <a:sym typeface="Wingdings" pitchFamily="2" charset="2"/>
              </a:rPr>
              <a:t>mutexes</a:t>
            </a:r>
            <a:r>
              <a:rPr lang="en-US" sz="2400" dirty="0" smtClean="0">
                <a:sym typeface="Wingdings" pitchFamily="2" charset="2"/>
              </a:rPr>
              <a:t> between conjuncts</a:t>
            </a:r>
          </a:p>
          <a:p>
            <a:pPr lvl="1">
              <a:buFontTx/>
              <a:buNone/>
            </a:pPr>
            <a:endParaRPr lang="en-US" sz="2400" dirty="0" smtClean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If goal is present in last level (w/ no </a:t>
            </a:r>
            <a:r>
              <a:rPr lang="en-US" sz="2800" dirty="0" err="1" smtClean="0">
                <a:sym typeface="Wingdings" pitchFamily="2" charset="2"/>
              </a:rPr>
              <a:t>mutexes</a:t>
            </a:r>
            <a:r>
              <a:rPr lang="en-US" sz="2800" dirty="0" smtClean="0">
                <a:sym typeface="Wingdings" pitchFamily="2" charset="2"/>
              </a:rPr>
              <a:t>) ?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There still may not exist any viable plan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D.  Weld, D. Fox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807CE-AD2B-415D-947A-F9CB3F3E952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95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</a:t>
            </a:r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Logic for specifying planning domains</a:t>
            </a:r>
          </a:p>
          <a:p>
            <a:r>
              <a:rPr lang="en-US" dirty="0" smtClean="0"/>
              <a:t>Planning graph for computing heuristics</a:t>
            </a:r>
          </a:p>
          <a:p>
            <a:r>
              <a:rPr lang="en-US" dirty="0" smtClean="0"/>
              <a:t>Compiling planning to SAT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437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sz="4000" smtClean="0"/>
              <a:t>Heuristics based on Planning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13" y="1119188"/>
            <a:ext cx="9144000" cy="4114800"/>
          </a:xfrm>
        </p:spPr>
        <p:txBody>
          <a:bodyPr/>
          <a:lstStyle/>
          <a:p>
            <a:r>
              <a:rPr lang="en-US" sz="2800" dirty="0" smtClean="0"/>
              <a:t>Construct planning graph starting from s</a:t>
            </a:r>
          </a:p>
          <a:p>
            <a:r>
              <a:rPr lang="en-US" sz="2800" dirty="0" smtClean="0"/>
              <a:t>h(s) = level at which goal appears non-</a:t>
            </a:r>
            <a:r>
              <a:rPr lang="en-US" sz="2800" dirty="0" err="1" smtClean="0"/>
              <a:t>mutex</a:t>
            </a:r>
            <a:endParaRPr lang="en-US" sz="2800" dirty="0" smtClean="0"/>
          </a:p>
          <a:p>
            <a:pPr lvl="1"/>
            <a:r>
              <a:rPr lang="en-US" sz="2400" dirty="0" smtClean="0"/>
              <a:t>Admissible?</a:t>
            </a:r>
          </a:p>
          <a:p>
            <a:pPr lvl="1"/>
            <a:r>
              <a:rPr lang="en-US" sz="2400" dirty="0" smtClean="0"/>
              <a:t>YES 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D.  Weld, D. Fox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7D4B75-011B-45F6-8E09-07FB3AC2C4FC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890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Planning Graph is Optimistic </a:t>
            </a:r>
            <a:endParaRPr 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92970" cy="4525963"/>
          </a:xfrm>
        </p:spPr>
        <p:txBody>
          <a:bodyPr/>
          <a:lstStyle/>
          <a:p>
            <a:pPr eaLnBrk="1" hangingPunct="1">
              <a:buNone/>
            </a:pPr>
            <a:r>
              <a:rPr lang="en-US" sz="2000" dirty="0" smtClean="0"/>
              <a:t>Suppose </a:t>
            </a:r>
            <a:r>
              <a:rPr lang="en-US" sz="2000" dirty="0" smtClean="0"/>
              <a:t>you want to prepare </a:t>
            </a:r>
            <a:r>
              <a:rPr lang="en-US" sz="2000" dirty="0" smtClean="0"/>
              <a:t>a surprise dinner for </a:t>
            </a:r>
            <a:r>
              <a:rPr lang="en-US" sz="2000" dirty="0" smtClean="0"/>
              <a:t>your </a:t>
            </a:r>
            <a:r>
              <a:rPr lang="en-US" sz="2000" dirty="0" smtClean="0"/>
              <a:t>sleeping sweetheart</a:t>
            </a:r>
            <a:endParaRPr lang="en-US" sz="2000" dirty="0" smtClean="0"/>
          </a:p>
          <a:p>
            <a:pPr lvl="1" eaLnBrk="1" hangingPunct="1">
              <a:buFont typeface="Zapf Dingbats" pitchFamily="-112" charset="2"/>
              <a:buNone/>
            </a:pPr>
            <a:r>
              <a:rPr lang="en-US" sz="2000" i="1" dirty="0" smtClean="0"/>
              <a:t>	s</a:t>
            </a:r>
            <a:r>
              <a:rPr lang="en-US" sz="2000" i="1" baseline="-25000" dirty="0" smtClean="0"/>
              <a:t>0</a:t>
            </a:r>
            <a:r>
              <a:rPr lang="en-US" sz="2000" dirty="0" smtClean="0"/>
              <a:t> = {garbage, </a:t>
            </a:r>
            <a:r>
              <a:rPr lang="en-US" sz="2000" dirty="0" err="1" smtClean="0"/>
              <a:t>cleanHands</a:t>
            </a:r>
            <a:r>
              <a:rPr lang="en-US" sz="2000" dirty="0" smtClean="0"/>
              <a:t>, quiet}</a:t>
            </a:r>
          </a:p>
          <a:p>
            <a:pPr lvl="1" eaLnBrk="1" hangingPunct="1">
              <a:buFont typeface="Zapf Dingbats" pitchFamily="-112" charset="2"/>
              <a:buNone/>
            </a:pPr>
            <a:r>
              <a:rPr lang="en-US" sz="2000" i="1" dirty="0" smtClean="0"/>
              <a:t>	g</a:t>
            </a:r>
            <a:r>
              <a:rPr lang="en-US" sz="2000" dirty="0" smtClean="0"/>
              <a:t> = {dinner, present, </a:t>
            </a:r>
            <a:r>
              <a:rPr lang="en-US" sz="1800" dirty="0" smtClean="0">
                <a:latin typeface="Arial" charset="0"/>
                <a:sym typeface="Symbol" pitchFamily="-112" charset="2"/>
              </a:rPr>
              <a:t></a:t>
            </a:r>
            <a:r>
              <a:rPr lang="en-US" sz="2000" dirty="0" smtClean="0"/>
              <a:t>garbage}</a:t>
            </a:r>
          </a:p>
          <a:p>
            <a:pPr lvl="1" eaLnBrk="1" hangingPunct="1"/>
            <a:endParaRPr lang="en-US" sz="2000" baseline="-25000" dirty="0" smtClean="0"/>
          </a:p>
          <a:p>
            <a:pPr lvl="1" eaLnBrk="1" hangingPunct="1">
              <a:buFont typeface="Zapf Dingbats" pitchFamily="-112" charset="2"/>
              <a:buNone/>
            </a:pPr>
            <a:r>
              <a:rPr lang="en-US" sz="1800" b="1" u="sng" dirty="0" smtClean="0"/>
              <a:t>	Action	Preconditions	</a:t>
            </a:r>
            <a:r>
              <a:rPr lang="en-US" sz="1800" b="1" dirty="0" smtClean="0"/>
              <a:t> </a:t>
            </a:r>
            <a:r>
              <a:rPr lang="en-US" sz="1800" b="1" u="sng" dirty="0" smtClean="0"/>
              <a:t>Effects</a:t>
            </a:r>
            <a:r>
              <a:rPr lang="en-US" sz="2000" dirty="0" smtClean="0"/>
              <a:t>	</a:t>
            </a:r>
          </a:p>
          <a:p>
            <a:pPr lvl="1" eaLnBrk="1" hangingPunct="1">
              <a:buFont typeface="Zapf Dingbats" pitchFamily="-112" charset="2"/>
              <a:buNone/>
            </a:pPr>
            <a:r>
              <a:rPr lang="en-US" sz="2000" dirty="0" smtClean="0"/>
              <a:t>	cook() 	</a:t>
            </a:r>
            <a:r>
              <a:rPr lang="en-US" sz="2000" dirty="0" err="1" smtClean="0"/>
              <a:t>cleanHands</a:t>
            </a:r>
            <a:r>
              <a:rPr lang="en-US" sz="2000" dirty="0" smtClean="0"/>
              <a:t>	dinner</a:t>
            </a:r>
          </a:p>
          <a:p>
            <a:pPr lvl="1" eaLnBrk="1" hangingPunct="1">
              <a:buFont typeface="Zapf Dingbats" pitchFamily="-112" charset="2"/>
              <a:buNone/>
            </a:pPr>
            <a:r>
              <a:rPr lang="en-US" sz="2000" dirty="0" smtClean="0"/>
              <a:t>	wrap() 	quiet		present</a:t>
            </a:r>
          </a:p>
          <a:p>
            <a:pPr lvl="1" eaLnBrk="1" hangingPunct="1">
              <a:buFont typeface="Zapf Dingbats" pitchFamily="-112" charset="2"/>
              <a:buNone/>
            </a:pPr>
            <a:r>
              <a:rPr lang="en-US" sz="2000" dirty="0" smtClean="0"/>
              <a:t>	carry() 	</a:t>
            </a:r>
            <a:r>
              <a:rPr lang="en-US" sz="2000" i="1" dirty="0" smtClean="0"/>
              <a:t>none		</a:t>
            </a:r>
            <a:r>
              <a:rPr lang="en-US" sz="2000" dirty="0" smtClean="0">
                <a:latin typeface="Arial" charset="0"/>
                <a:sym typeface="Symbol" pitchFamily="-112" charset="2"/>
              </a:rPr>
              <a:t></a:t>
            </a:r>
            <a:r>
              <a:rPr lang="en-US" sz="2000" dirty="0" smtClean="0"/>
              <a:t>garbage, </a:t>
            </a:r>
            <a:r>
              <a:rPr lang="en-US" sz="2000" dirty="0" smtClean="0">
                <a:latin typeface="Arial" charset="0"/>
                <a:sym typeface="Symbol" pitchFamily="-112" charset="2"/>
              </a:rPr>
              <a:t></a:t>
            </a:r>
            <a:r>
              <a:rPr lang="en-US" sz="2000" dirty="0" err="1" smtClean="0"/>
              <a:t>cleanHands</a:t>
            </a:r>
            <a:endParaRPr lang="en-US" sz="2000" dirty="0" smtClean="0"/>
          </a:p>
          <a:p>
            <a:pPr lvl="1" eaLnBrk="1" hangingPunct="1">
              <a:buFont typeface="Zapf Dingbats" pitchFamily="-112" charset="2"/>
              <a:buNone/>
            </a:pPr>
            <a:r>
              <a:rPr lang="en-US" sz="2000" dirty="0" smtClean="0"/>
              <a:t>	dolly() 	</a:t>
            </a:r>
            <a:r>
              <a:rPr lang="en-US" sz="2000" i="1" dirty="0" smtClean="0"/>
              <a:t>none</a:t>
            </a:r>
            <a:r>
              <a:rPr lang="en-US" sz="2000" dirty="0" smtClean="0"/>
              <a:t> 		</a:t>
            </a:r>
            <a:r>
              <a:rPr lang="en-US" sz="2000" dirty="0" smtClean="0">
                <a:latin typeface="Arial" charset="0"/>
                <a:sym typeface="Symbol" pitchFamily="-112" charset="2"/>
              </a:rPr>
              <a:t></a:t>
            </a:r>
            <a:r>
              <a:rPr lang="en-US" sz="2000" dirty="0" smtClean="0"/>
              <a:t>garbage, </a:t>
            </a:r>
            <a:r>
              <a:rPr lang="en-US" sz="2000" dirty="0" smtClean="0">
                <a:latin typeface="Arial" charset="0"/>
                <a:sym typeface="Symbol" pitchFamily="-112" charset="2"/>
              </a:rPr>
              <a:t></a:t>
            </a:r>
            <a:r>
              <a:rPr lang="en-US" sz="2000" dirty="0" smtClean="0"/>
              <a:t>quiet</a:t>
            </a:r>
          </a:p>
          <a:p>
            <a:pPr lvl="1" eaLnBrk="1" hangingPunct="1">
              <a:buFont typeface="Zapf Dingbats" pitchFamily="-112" charset="2"/>
              <a:buNone/>
            </a:pPr>
            <a:endParaRPr lang="en-US" sz="2000" dirty="0" smtClean="0"/>
          </a:p>
          <a:p>
            <a:pPr lvl="1" eaLnBrk="1" hangingPunct="1">
              <a:buFont typeface="Zapf Dingbats" pitchFamily="-112" charset="2"/>
              <a:buNone/>
            </a:pPr>
            <a:r>
              <a:rPr lang="en-US" sz="2000" dirty="0" smtClean="0"/>
              <a:t>Also </a:t>
            </a:r>
            <a:r>
              <a:rPr lang="en-US" sz="2000" dirty="0" smtClean="0"/>
              <a:t>have </a:t>
            </a:r>
            <a:r>
              <a:rPr lang="en-US" sz="2000" dirty="0" smtClean="0"/>
              <a:t>persistence actions</a:t>
            </a:r>
            <a:r>
              <a:rPr lang="en-US" sz="2000" dirty="0" smtClean="0"/>
              <a:t>: one for each literal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4"/>
          <p:cNvPicPr>
            <a:picLocks noChangeAspect="1" noChangeArrowheads="1"/>
          </p:cNvPicPr>
          <p:nvPr/>
        </p:nvPicPr>
        <p:blipFill>
          <a:blip r:embed="rId3" cstate="print"/>
          <a:srcRect t="11465"/>
          <a:stretch>
            <a:fillRect/>
          </a:stretch>
        </p:blipFill>
        <p:spPr bwMode="auto">
          <a:xfrm>
            <a:off x="5257800" y="1790700"/>
            <a:ext cx="3683000" cy="382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 Box 15"/>
          <p:cNvSpPr txBox="1">
            <a:spLocks noChangeArrowheads="1"/>
          </p:cNvSpPr>
          <p:nvPr/>
        </p:nvSpPr>
        <p:spPr bwMode="auto">
          <a:xfrm>
            <a:off x="7820025" y="5719763"/>
            <a:ext cx="1011238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sym typeface="Symbol" pitchFamily="-112" charset="2"/>
              </a:rPr>
              <a:t></a:t>
            </a:r>
            <a:r>
              <a:rPr lang="en-US" sz="1700"/>
              <a:t>dinner</a:t>
            </a:r>
          </a:p>
        </p:txBody>
      </p:sp>
      <p:sp>
        <p:nvSpPr>
          <p:cNvPr id="25604" name="Text Box 16"/>
          <p:cNvSpPr txBox="1">
            <a:spLocks noChangeArrowheads="1"/>
          </p:cNvSpPr>
          <p:nvPr/>
        </p:nvSpPr>
        <p:spPr bwMode="auto">
          <a:xfrm>
            <a:off x="7820025" y="6126163"/>
            <a:ext cx="1130300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sym typeface="Symbol" pitchFamily="-112" charset="2"/>
              </a:rPr>
              <a:t></a:t>
            </a:r>
            <a:r>
              <a:rPr lang="en-US" sz="1700"/>
              <a:t>present</a:t>
            </a:r>
          </a:p>
        </p:txBody>
      </p:sp>
      <p:sp>
        <p:nvSpPr>
          <p:cNvPr id="25605" name="Line 17"/>
          <p:cNvSpPr>
            <a:spLocks noChangeShapeType="1"/>
          </p:cNvSpPr>
          <p:nvPr/>
        </p:nvSpPr>
        <p:spPr bwMode="auto">
          <a:xfrm flipH="1">
            <a:off x="6210300" y="5969000"/>
            <a:ext cx="1612900" cy="0"/>
          </a:xfrm>
          <a:prstGeom prst="line">
            <a:avLst/>
          </a:prstGeom>
          <a:noFill/>
          <a:ln w="38100">
            <a:solidFill>
              <a:srgbClr val="9A9A9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18"/>
          <p:cNvSpPr>
            <a:spLocks noChangeShapeType="1"/>
          </p:cNvSpPr>
          <p:nvPr/>
        </p:nvSpPr>
        <p:spPr bwMode="auto">
          <a:xfrm flipH="1">
            <a:off x="6350000" y="6362700"/>
            <a:ext cx="1447800" cy="12700"/>
          </a:xfrm>
          <a:prstGeom prst="line">
            <a:avLst/>
          </a:prstGeom>
          <a:noFill/>
          <a:ln w="38100">
            <a:solidFill>
              <a:srgbClr val="9A9A9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Text Box 19"/>
          <p:cNvSpPr txBox="1">
            <a:spLocks noChangeArrowheads="1"/>
          </p:cNvSpPr>
          <p:nvPr/>
        </p:nvSpPr>
        <p:spPr bwMode="auto">
          <a:xfrm>
            <a:off x="5191125" y="5707063"/>
            <a:ext cx="1011238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sym typeface="Symbol" pitchFamily="-112" charset="2"/>
              </a:rPr>
              <a:t></a:t>
            </a:r>
            <a:r>
              <a:rPr lang="en-US" sz="1700"/>
              <a:t>dinner</a:t>
            </a:r>
          </a:p>
        </p:txBody>
      </p:sp>
      <p:sp>
        <p:nvSpPr>
          <p:cNvPr id="25608" name="Text Box 20"/>
          <p:cNvSpPr txBox="1">
            <a:spLocks noChangeArrowheads="1"/>
          </p:cNvSpPr>
          <p:nvPr/>
        </p:nvSpPr>
        <p:spPr bwMode="auto">
          <a:xfrm>
            <a:off x="5191125" y="6113463"/>
            <a:ext cx="1130300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sym typeface="Symbol" pitchFamily="-112" charset="2"/>
              </a:rPr>
              <a:t></a:t>
            </a:r>
            <a:r>
              <a:rPr lang="en-US" sz="1700"/>
              <a:t>present</a:t>
            </a:r>
          </a:p>
        </p:txBody>
      </p:sp>
      <p:sp>
        <p:nvSpPr>
          <p:cNvPr id="25609" name="Arc 21"/>
          <p:cNvSpPr>
            <a:spLocks/>
          </p:cNvSpPr>
          <p:nvPr/>
        </p:nvSpPr>
        <p:spPr bwMode="auto">
          <a:xfrm>
            <a:off x="8483600" y="5046663"/>
            <a:ext cx="355600" cy="909637"/>
          </a:xfrm>
          <a:custGeom>
            <a:avLst/>
            <a:gdLst>
              <a:gd name="T0" fmla="*/ 1287931 w 21600"/>
              <a:gd name="T1" fmla="*/ 0 h 34378"/>
              <a:gd name="T2" fmla="*/ 4610749 w 21600"/>
              <a:gd name="T3" fmla="*/ 24068866 h 34378"/>
              <a:gd name="T4" fmla="*/ 0 w 21600"/>
              <a:gd name="T5" fmla="*/ 14751609 h 34378"/>
              <a:gd name="T6" fmla="*/ 0 60000 65536"/>
              <a:gd name="T7" fmla="*/ 0 60000 65536"/>
              <a:gd name="T8" fmla="*/ 0 60000 65536"/>
              <a:gd name="T9" fmla="*/ 0 w 21600"/>
              <a:gd name="T10" fmla="*/ 0 h 34378"/>
              <a:gd name="T11" fmla="*/ 21600 w 21600"/>
              <a:gd name="T12" fmla="*/ 34378 h 343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4378" fill="none" extrusionOk="0">
                <a:moveTo>
                  <a:pt x="4752" y="-1"/>
                </a:moveTo>
                <a:cubicBezTo>
                  <a:pt x="14603" y="2220"/>
                  <a:pt x="21600" y="10971"/>
                  <a:pt x="21600" y="21070"/>
                </a:cubicBezTo>
                <a:cubicBezTo>
                  <a:pt x="21600" y="25893"/>
                  <a:pt x="19985" y="30579"/>
                  <a:pt x="17012" y="34378"/>
                </a:cubicBezTo>
              </a:path>
              <a:path w="21600" h="34378" stroke="0" extrusionOk="0">
                <a:moveTo>
                  <a:pt x="4752" y="-1"/>
                </a:moveTo>
                <a:cubicBezTo>
                  <a:pt x="14603" y="2220"/>
                  <a:pt x="21600" y="10971"/>
                  <a:pt x="21600" y="21070"/>
                </a:cubicBezTo>
                <a:cubicBezTo>
                  <a:pt x="21600" y="25893"/>
                  <a:pt x="19985" y="30579"/>
                  <a:pt x="17012" y="34378"/>
                </a:cubicBezTo>
                <a:lnTo>
                  <a:pt x="0" y="2107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Arc 22"/>
          <p:cNvSpPr>
            <a:spLocks/>
          </p:cNvSpPr>
          <p:nvPr/>
        </p:nvSpPr>
        <p:spPr bwMode="auto">
          <a:xfrm>
            <a:off x="8559800" y="5554663"/>
            <a:ext cx="419100" cy="820737"/>
          </a:xfrm>
          <a:custGeom>
            <a:avLst/>
            <a:gdLst>
              <a:gd name="T0" fmla="*/ 1788975 w 21600"/>
              <a:gd name="T1" fmla="*/ 0 h 34378"/>
              <a:gd name="T2" fmla="*/ 6404469 w 21600"/>
              <a:gd name="T3" fmla="*/ 19594195 h 34378"/>
              <a:gd name="T4" fmla="*/ 0 w 21600"/>
              <a:gd name="T5" fmla="*/ 12009122 h 34378"/>
              <a:gd name="T6" fmla="*/ 0 60000 65536"/>
              <a:gd name="T7" fmla="*/ 0 60000 65536"/>
              <a:gd name="T8" fmla="*/ 0 60000 65536"/>
              <a:gd name="T9" fmla="*/ 0 w 21600"/>
              <a:gd name="T10" fmla="*/ 0 h 34378"/>
              <a:gd name="T11" fmla="*/ 21600 w 21600"/>
              <a:gd name="T12" fmla="*/ 34378 h 343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4378" fill="none" extrusionOk="0">
                <a:moveTo>
                  <a:pt x="4752" y="-1"/>
                </a:moveTo>
                <a:cubicBezTo>
                  <a:pt x="14603" y="2220"/>
                  <a:pt x="21600" y="10971"/>
                  <a:pt x="21600" y="21070"/>
                </a:cubicBezTo>
                <a:cubicBezTo>
                  <a:pt x="21600" y="25893"/>
                  <a:pt x="19985" y="30579"/>
                  <a:pt x="17012" y="34378"/>
                </a:cubicBezTo>
              </a:path>
              <a:path w="21600" h="34378" stroke="0" extrusionOk="0">
                <a:moveTo>
                  <a:pt x="4752" y="-1"/>
                </a:moveTo>
                <a:cubicBezTo>
                  <a:pt x="14603" y="2220"/>
                  <a:pt x="21600" y="10971"/>
                  <a:pt x="21600" y="21070"/>
                </a:cubicBezTo>
                <a:cubicBezTo>
                  <a:pt x="21600" y="25893"/>
                  <a:pt x="19985" y="30579"/>
                  <a:pt x="17012" y="34378"/>
                </a:cubicBezTo>
                <a:lnTo>
                  <a:pt x="0" y="2107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Arc 23"/>
          <p:cNvSpPr>
            <a:spLocks/>
          </p:cNvSpPr>
          <p:nvPr/>
        </p:nvSpPr>
        <p:spPr bwMode="auto">
          <a:xfrm flipH="1">
            <a:off x="6286500" y="3713163"/>
            <a:ext cx="330200" cy="2268537"/>
          </a:xfrm>
          <a:custGeom>
            <a:avLst/>
            <a:gdLst>
              <a:gd name="T0" fmla="*/ 1110512 w 21600"/>
              <a:gd name="T1" fmla="*/ 0 h 41951"/>
              <a:gd name="T2" fmla="*/ 1290685 w 21600"/>
              <a:gd name="T3" fmla="*/ 122673122 h 41951"/>
              <a:gd name="T4" fmla="*/ 0 w 21600"/>
              <a:gd name="T5" fmla="*/ 61612916 h 41951"/>
              <a:gd name="T6" fmla="*/ 0 60000 65536"/>
              <a:gd name="T7" fmla="*/ 0 60000 65536"/>
              <a:gd name="T8" fmla="*/ 0 60000 65536"/>
              <a:gd name="T9" fmla="*/ 0 w 21600"/>
              <a:gd name="T10" fmla="*/ 0 h 41951"/>
              <a:gd name="T11" fmla="*/ 21600 w 21600"/>
              <a:gd name="T12" fmla="*/ 41951 h 419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1951" fill="none" extrusionOk="0">
                <a:moveTo>
                  <a:pt x="4752" y="-1"/>
                </a:moveTo>
                <a:cubicBezTo>
                  <a:pt x="14603" y="2220"/>
                  <a:pt x="21600" y="10971"/>
                  <a:pt x="21600" y="21070"/>
                </a:cubicBezTo>
                <a:cubicBezTo>
                  <a:pt x="21600" y="30872"/>
                  <a:pt x="14999" y="39445"/>
                  <a:pt x="5523" y="41951"/>
                </a:cubicBezTo>
              </a:path>
              <a:path w="21600" h="41951" stroke="0" extrusionOk="0">
                <a:moveTo>
                  <a:pt x="4752" y="-1"/>
                </a:moveTo>
                <a:cubicBezTo>
                  <a:pt x="14603" y="2220"/>
                  <a:pt x="21600" y="10971"/>
                  <a:pt x="21600" y="21070"/>
                </a:cubicBezTo>
                <a:cubicBezTo>
                  <a:pt x="21600" y="30872"/>
                  <a:pt x="14999" y="39445"/>
                  <a:pt x="5523" y="41951"/>
                </a:cubicBezTo>
                <a:lnTo>
                  <a:pt x="0" y="2107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Arc 24"/>
          <p:cNvSpPr>
            <a:spLocks/>
          </p:cNvSpPr>
          <p:nvPr/>
        </p:nvSpPr>
        <p:spPr bwMode="auto">
          <a:xfrm flipH="1">
            <a:off x="6299200" y="4233863"/>
            <a:ext cx="330200" cy="2154237"/>
          </a:xfrm>
          <a:custGeom>
            <a:avLst/>
            <a:gdLst>
              <a:gd name="T0" fmla="*/ 1110512 w 21600"/>
              <a:gd name="T1" fmla="*/ 0 h 41951"/>
              <a:gd name="T2" fmla="*/ 1290685 w 21600"/>
              <a:gd name="T3" fmla="*/ 110622799 h 41951"/>
              <a:gd name="T4" fmla="*/ 0 w 21600"/>
              <a:gd name="T5" fmla="*/ 55560582 h 41951"/>
              <a:gd name="T6" fmla="*/ 0 60000 65536"/>
              <a:gd name="T7" fmla="*/ 0 60000 65536"/>
              <a:gd name="T8" fmla="*/ 0 60000 65536"/>
              <a:gd name="T9" fmla="*/ 0 w 21600"/>
              <a:gd name="T10" fmla="*/ 0 h 41951"/>
              <a:gd name="T11" fmla="*/ 21600 w 21600"/>
              <a:gd name="T12" fmla="*/ 41951 h 419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1951" fill="none" extrusionOk="0">
                <a:moveTo>
                  <a:pt x="4752" y="-1"/>
                </a:moveTo>
                <a:cubicBezTo>
                  <a:pt x="14603" y="2220"/>
                  <a:pt x="21600" y="10971"/>
                  <a:pt x="21600" y="21070"/>
                </a:cubicBezTo>
                <a:cubicBezTo>
                  <a:pt x="21600" y="30872"/>
                  <a:pt x="14999" y="39445"/>
                  <a:pt x="5523" y="41951"/>
                </a:cubicBezTo>
              </a:path>
              <a:path w="21600" h="41951" stroke="0" extrusionOk="0">
                <a:moveTo>
                  <a:pt x="4752" y="-1"/>
                </a:moveTo>
                <a:cubicBezTo>
                  <a:pt x="14603" y="2220"/>
                  <a:pt x="21600" y="10971"/>
                  <a:pt x="21600" y="21070"/>
                </a:cubicBezTo>
                <a:cubicBezTo>
                  <a:pt x="21600" y="30872"/>
                  <a:pt x="14999" y="39445"/>
                  <a:pt x="5523" y="41951"/>
                </a:cubicBezTo>
                <a:lnTo>
                  <a:pt x="0" y="2107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01600"/>
            <a:ext cx="8839200" cy="787400"/>
          </a:xfrm>
        </p:spPr>
        <p:txBody>
          <a:bodyPr/>
          <a:lstStyle/>
          <a:p>
            <a:pPr eaLnBrk="1" hangingPunct="1"/>
            <a:r>
              <a:rPr lang="en-US" smtClean="0"/>
              <a:t>Example (continued)</a:t>
            </a:r>
          </a:p>
        </p:txBody>
      </p:sp>
      <p:sp>
        <p:nvSpPr>
          <p:cNvPr id="2561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841500"/>
            <a:ext cx="4641850" cy="4546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Recall the </a:t>
            </a:r>
            <a:r>
              <a:rPr lang="en-US" sz="2000" dirty="0" smtClean="0"/>
              <a:t>goal 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{</a:t>
            </a:r>
            <a:r>
              <a:rPr lang="en-US" sz="2000" dirty="0" smtClean="0">
                <a:latin typeface="Arial" charset="0"/>
                <a:sym typeface="Symbol" pitchFamily="-112" charset="2"/>
              </a:rPr>
              <a:t></a:t>
            </a:r>
            <a:r>
              <a:rPr lang="en-US" sz="2000" i="1" dirty="0" smtClean="0"/>
              <a:t>garbage, dinner, present</a:t>
            </a:r>
            <a:r>
              <a:rPr lang="en-US" sz="2000" dirty="0" smtClean="0"/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Note that in state-level 1,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All of them are there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None are </a:t>
            </a:r>
            <a:r>
              <a:rPr lang="en-US" sz="2000" dirty="0" err="1" smtClean="0"/>
              <a:t>mutex</a:t>
            </a:r>
            <a:r>
              <a:rPr lang="en-US" sz="2000" dirty="0" smtClean="0"/>
              <a:t> with each other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Thus, there’s a chance that a plan </a:t>
            </a:r>
            <a:r>
              <a:rPr lang="en-US" sz="2000" dirty="0" smtClean="0"/>
              <a:t>exists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But no actual plan </a:t>
            </a:r>
            <a:r>
              <a:rPr lang="en-US" sz="1600" b="1" i="1" dirty="0" smtClean="0"/>
              <a:t> does…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err="1" smtClean="0"/>
              <a:t>Pairwise</a:t>
            </a:r>
            <a:r>
              <a:rPr lang="en-US" sz="1600" dirty="0" smtClean="0"/>
              <a:t>, the goals are consistent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But no consistent way to achieve all three</a:t>
            </a:r>
          </a:p>
          <a:p>
            <a:pPr lvl="1" eaLnBrk="1" hangingPunct="1">
              <a:lnSpc>
                <a:spcPct val="90000"/>
              </a:lnSpc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Planning graph ~ k consistency</a:t>
            </a:r>
          </a:p>
          <a:p>
            <a:pPr lvl="2" eaLnBrk="1" hangingPunct="1">
              <a:lnSpc>
                <a:spcPct val="90000"/>
              </a:lnSpc>
              <a:buNone/>
            </a:pPr>
            <a:r>
              <a:rPr lang="en-US" sz="1600" dirty="0" smtClean="0"/>
              <a:t>But with no fixed limit on k</a:t>
            </a:r>
          </a:p>
          <a:p>
            <a:pPr lvl="2" eaLnBrk="1" hangingPunct="1">
              <a:lnSpc>
                <a:spcPct val="90000"/>
              </a:lnSpc>
            </a:pPr>
            <a:endParaRPr lang="en-US" sz="1200" dirty="0" smtClean="0"/>
          </a:p>
        </p:txBody>
      </p:sp>
      <p:sp>
        <p:nvSpPr>
          <p:cNvPr id="25615" name="AutoShape 37"/>
          <p:cNvSpPr>
            <a:spLocks noChangeArrowheads="1"/>
          </p:cNvSpPr>
          <p:nvPr/>
        </p:nvSpPr>
        <p:spPr bwMode="auto">
          <a:xfrm>
            <a:off x="7835900" y="2260600"/>
            <a:ext cx="711200" cy="330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AutoShape 38"/>
          <p:cNvSpPr>
            <a:spLocks noChangeArrowheads="1"/>
          </p:cNvSpPr>
          <p:nvPr/>
        </p:nvSpPr>
        <p:spPr bwMode="auto">
          <a:xfrm>
            <a:off x="7874000" y="4813300"/>
            <a:ext cx="673100" cy="330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AutoShape 39"/>
          <p:cNvSpPr>
            <a:spLocks noChangeArrowheads="1"/>
          </p:cNvSpPr>
          <p:nvPr/>
        </p:nvSpPr>
        <p:spPr bwMode="auto">
          <a:xfrm>
            <a:off x="7861300" y="5334000"/>
            <a:ext cx="800100" cy="330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Text Box 43"/>
          <p:cNvSpPr txBox="1">
            <a:spLocks noChangeArrowheads="1"/>
          </p:cNvSpPr>
          <p:nvPr/>
        </p:nvSpPr>
        <p:spPr bwMode="auto">
          <a:xfrm>
            <a:off x="4787900" y="1125538"/>
            <a:ext cx="1345048" cy="369332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81D58"/>
                </a:solidFill>
                <a:latin typeface="+mn-lt"/>
              </a:rPr>
              <a:t>state-level 0</a:t>
            </a:r>
          </a:p>
        </p:txBody>
      </p:sp>
      <p:sp>
        <p:nvSpPr>
          <p:cNvPr id="25619" name="Text Box 44"/>
          <p:cNvSpPr txBox="1">
            <a:spLocks noChangeArrowheads="1"/>
          </p:cNvSpPr>
          <p:nvPr/>
        </p:nvSpPr>
        <p:spPr bwMode="auto">
          <a:xfrm>
            <a:off x="7539038" y="1125538"/>
            <a:ext cx="1345048" cy="369332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81D58"/>
                </a:solidFill>
                <a:latin typeface="+mn-lt"/>
              </a:rPr>
              <a:t>state-level 1</a:t>
            </a:r>
          </a:p>
        </p:txBody>
      </p:sp>
      <p:sp>
        <p:nvSpPr>
          <p:cNvPr id="25620" name="Text Box 45"/>
          <p:cNvSpPr txBox="1">
            <a:spLocks noChangeArrowheads="1"/>
          </p:cNvSpPr>
          <p:nvPr/>
        </p:nvSpPr>
        <p:spPr bwMode="auto">
          <a:xfrm>
            <a:off x="6091238" y="1125538"/>
            <a:ext cx="1467005" cy="369332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81D58"/>
                </a:solidFill>
                <a:latin typeface="+mn-lt"/>
              </a:rPr>
              <a:t>action-level 1</a:t>
            </a:r>
          </a:p>
        </p:txBody>
      </p:sp>
      <p:sp>
        <p:nvSpPr>
          <p:cNvPr id="25621" name="Rectangle 51"/>
          <p:cNvSpPr>
            <a:spLocks noChangeArrowheads="1"/>
          </p:cNvSpPr>
          <p:nvPr/>
        </p:nvSpPr>
        <p:spPr bwMode="auto">
          <a:xfrm>
            <a:off x="6604000" y="1866900"/>
            <a:ext cx="457200" cy="92075"/>
          </a:xfrm>
          <a:prstGeom prst="rect">
            <a:avLst/>
          </a:prstGeom>
          <a:solidFill>
            <a:schemeClr val="accent1"/>
          </a:solidFill>
          <a:ln w="12700">
            <a:solidFill>
              <a:srgbClr val="9A9A9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Rectangle 52"/>
          <p:cNvSpPr>
            <a:spLocks noChangeArrowheads="1"/>
          </p:cNvSpPr>
          <p:nvPr/>
        </p:nvSpPr>
        <p:spPr bwMode="auto">
          <a:xfrm>
            <a:off x="6604000" y="2908300"/>
            <a:ext cx="457200" cy="92075"/>
          </a:xfrm>
          <a:prstGeom prst="rect">
            <a:avLst/>
          </a:prstGeom>
          <a:solidFill>
            <a:schemeClr val="accent1"/>
          </a:solidFill>
          <a:ln w="12700">
            <a:solidFill>
              <a:srgbClr val="9A9A9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Rectangle 53"/>
          <p:cNvSpPr>
            <a:spLocks noChangeArrowheads="1"/>
          </p:cNvSpPr>
          <p:nvPr/>
        </p:nvSpPr>
        <p:spPr bwMode="auto">
          <a:xfrm>
            <a:off x="6629400" y="3898900"/>
            <a:ext cx="457200" cy="92075"/>
          </a:xfrm>
          <a:prstGeom prst="rect">
            <a:avLst/>
          </a:prstGeom>
          <a:solidFill>
            <a:schemeClr val="accent1"/>
          </a:solidFill>
          <a:ln w="12700">
            <a:solidFill>
              <a:srgbClr val="9A9A9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Rectangle 54"/>
          <p:cNvSpPr>
            <a:spLocks noChangeArrowheads="1"/>
          </p:cNvSpPr>
          <p:nvPr/>
        </p:nvSpPr>
        <p:spPr bwMode="auto">
          <a:xfrm>
            <a:off x="6731000" y="5918200"/>
            <a:ext cx="457200" cy="92075"/>
          </a:xfrm>
          <a:prstGeom prst="rect">
            <a:avLst/>
          </a:prstGeom>
          <a:solidFill>
            <a:schemeClr val="accent1"/>
          </a:solidFill>
          <a:ln w="12700">
            <a:solidFill>
              <a:srgbClr val="9A9A9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Rectangle 55"/>
          <p:cNvSpPr>
            <a:spLocks noChangeArrowheads="1"/>
          </p:cNvSpPr>
          <p:nvPr/>
        </p:nvSpPr>
        <p:spPr bwMode="auto">
          <a:xfrm>
            <a:off x="6743700" y="6324600"/>
            <a:ext cx="457200" cy="92075"/>
          </a:xfrm>
          <a:prstGeom prst="rect">
            <a:avLst/>
          </a:prstGeom>
          <a:solidFill>
            <a:schemeClr val="accent1"/>
          </a:solidFill>
          <a:ln w="12700">
            <a:solidFill>
              <a:srgbClr val="9A9A9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3134" y="6581001"/>
            <a:ext cx="4416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>
                <a:latin typeface="+mn-lt"/>
              </a:rPr>
              <a:t>Dana </a:t>
            </a:r>
            <a:r>
              <a:rPr lang="en-US" sz="1200" b="0" dirty="0" err="1" smtClean="0">
                <a:latin typeface="+mn-lt"/>
              </a:rPr>
              <a:t>Nau</a:t>
            </a:r>
            <a:r>
              <a:rPr lang="en-US" sz="1200" b="0" dirty="0" smtClean="0">
                <a:latin typeface="+mn-lt"/>
              </a:rPr>
              <a:t>: This </a:t>
            </a:r>
            <a:r>
              <a:rPr lang="en-US" sz="1200" b="0" dirty="0">
                <a:latin typeface="+mn-lt"/>
              </a:rPr>
              <a:t>work is licensed under a </a:t>
            </a:r>
            <a:r>
              <a:rPr lang="en-US" sz="1200" b="0" dirty="0">
                <a:latin typeface="+mn-lt"/>
                <a:hlinkClick r:id="rId4"/>
              </a:rPr>
              <a:t>Creative Commons License</a:t>
            </a:r>
            <a:r>
              <a:rPr lang="en-US" sz="1200" b="0" dirty="0">
                <a:latin typeface="+mn-lt"/>
              </a:rPr>
              <a:t>.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457200" y="318"/>
            <a:ext cx="8229600" cy="932357"/>
          </a:xfrm>
        </p:spPr>
        <p:txBody>
          <a:bodyPr/>
          <a:lstStyle/>
          <a:p>
            <a:r>
              <a:rPr lang="en-US" dirty="0" smtClean="0"/>
              <a:t>Fast-Forward (FF)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78615" y="1086295"/>
            <a:ext cx="8686800" cy="4525963"/>
          </a:xfrm>
        </p:spPr>
        <p:txBody>
          <a:bodyPr/>
          <a:lstStyle/>
          <a:p>
            <a:r>
              <a:rPr lang="en-US" sz="2800" dirty="0" smtClean="0"/>
              <a:t>Fastest classical planner ~2009</a:t>
            </a:r>
          </a:p>
          <a:p>
            <a:endParaRPr lang="en-US" sz="2800" dirty="0" smtClean="0"/>
          </a:p>
          <a:p>
            <a:r>
              <a:rPr lang="en-US" sz="2800" dirty="0" smtClean="0"/>
              <a:t>State space</a:t>
            </a:r>
            <a:r>
              <a:rPr lang="en-US" sz="2800" dirty="0" smtClean="0">
                <a:solidFill>
                  <a:srgbClr val="FF0000"/>
                </a:solidFill>
              </a:rPr>
              <a:t> local </a:t>
            </a:r>
            <a:r>
              <a:rPr lang="en-US" sz="2800" dirty="0" smtClean="0"/>
              <a:t>search </a:t>
            </a:r>
          </a:p>
          <a:p>
            <a:pPr lvl="1"/>
            <a:r>
              <a:rPr lang="en-US" sz="2400" dirty="0" smtClean="0"/>
              <a:t>Guided by relaxed planning graph</a:t>
            </a:r>
          </a:p>
          <a:p>
            <a:pPr lvl="1"/>
            <a:r>
              <a:rPr lang="en-US" sz="2400" dirty="0" smtClean="0"/>
              <a:t>Full best-first search to escape plateaus</a:t>
            </a:r>
          </a:p>
          <a:p>
            <a:pPr lvl="1"/>
            <a:r>
              <a:rPr lang="en-US" sz="2400" dirty="0" smtClean="0"/>
              <a:t>A few other bells and whistles…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err="1" smtClean="0"/>
              <a:t>Mausam</a:t>
            </a:r>
            <a:endParaRPr lang="en-US" dirty="0"/>
          </a:p>
        </p:txBody>
      </p:sp>
      <p:pic>
        <p:nvPicPr>
          <p:cNvPr id="1026" name="Picture 2" descr="my pict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070" y="4480413"/>
            <a:ext cx="1838325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4630611" y="4273910"/>
            <a:ext cx="4344146" cy="2530503"/>
            <a:chOff x="4572000" y="4022696"/>
            <a:chExt cx="4344146" cy="2530503"/>
          </a:xfrm>
        </p:grpSpPr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4760843" y="4740301"/>
              <a:ext cx="566530" cy="60429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800"/>
            </a:p>
          </p:txBody>
        </p: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4798612" y="4891376"/>
              <a:ext cx="528762" cy="350934"/>
              <a:chOff x="576" y="3072"/>
              <a:chExt cx="672" cy="446"/>
            </a:xfrm>
          </p:grpSpPr>
          <p:sp>
            <p:nvSpPr>
              <p:cNvPr id="110" name="Line 5"/>
              <p:cNvSpPr>
                <a:spLocks noChangeShapeType="1"/>
              </p:cNvSpPr>
              <p:nvPr/>
            </p:nvSpPr>
            <p:spPr bwMode="auto">
              <a:xfrm>
                <a:off x="576" y="3504"/>
                <a:ext cx="67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800"/>
              </a:p>
            </p:txBody>
          </p:sp>
          <p:grpSp>
            <p:nvGrpSpPr>
              <p:cNvPr id="111" name="Group 110"/>
              <p:cNvGrpSpPr>
                <a:grpSpLocks/>
              </p:cNvGrpSpPr>
              <p:nvPr/>
            </p:nvGrpSpPr>
            <p:grpSpPr bwMode="auto">
              <a:xfrm>
                <a:off x="624" y="3264"/>
                <a:ext cx="316" cy="254"/>
                <a:chOff x="528" y="3168"/>
                <a:chExt cx="316" cy="254"/>
              </a:xfrm>
            </p:grpSpPr>
            <p:sp>
              <p:nvSpPr>
                <p:cNvPr id="118" name="Rectangle 7"/>
                <p:cNvSpPr>
                  <a:spLocks noChangeArrowheads="1"/>
                </p:cNvSpPr>
                <p:nvPr/>
              </p:nvSpPr>
              <p:spPr bwMode="auto">
                <a:xfrm>
                  <a:off x="576" y="3216"/>
                  <a:ext cx="144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800"/>
                </a:p>
              </p:txBody>
            </p:sp>
            <p:sp>
              <p:nvSpPr>
                <p:cNvPr id="119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28" y="3168"/>
                  <a:ext cx="316" cy="2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700" b="0" dirty="0">
                      <a:latin typeface="Times New Roman" pitchFamily="18" charset="0"/>
                    </a:rPr>
                    <a:t>A</a:t>
                  </a:r>
                </a:p>
              </p:txBody>
            </p:sp>
          </p:grpSp>
          <p:grpSp>
            <p:nvGrpSpPr>
              <p:cNvPr id="112" name="Group 9"/>
              <p:cNvGrpSpPr>
                <a:grpSpLocks/>
              </p:cNvGrpSpPr>
              <p:nvPr/>
            </p:nvGrpSpPr>
            <p:grpSpPr bwMode="auto">
              <a:xfrm>
                <a:off x="624" y="3072"/>
                <a:ext cx="310" cy="254"/>
                <a:chOff x="528" y="3168"/>
                <a:chExt cx="310" cy="254"/>
              </a:xfrm>
            </p:grpSpPr>
            <p:sp>
              <p:nvSpPr>
                <p:cNvPr id="116" name="Rectangle 10"/>
                <p:cNvSpPr>
                  <a:spLocks noChangeArrowheads="1"/>
                </p:cNvSpPr>
                <p:nvPr/>
              </p:nvSpPr>
              <p:spPr bwMode="auto">
                <a:xfrm>
                  <a:off x="576" y="3216"/>
                  <a:ext cx="144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800"/>
                </a:p>
              </p:txBody>
            </p:sp>
            <p:sp>
              <p:nvSpPr>
                <p:cNvPr id="11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528" y="3168"/>
                  <a:ext cx="310" cy="2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700" b="0">
                      <a:latin typeface="Times New Roman" pitchFamily="18" charset="0"/>
                    </a:rPr>
                    <a:t>C</a:t>
                  </a:r>
                </a:p>
              </p:txBody>
            </p:sp>
          </p:grpSp>
          <p:grpSp>
            <p:nvGrpSpPr>
              <p:cNvPr id="113" name="Group 12"/>
              <p:cNvGrpSpPr>
                <a:grpSpLocks/>
              </p:cNvGrpSpPr>
              <p:nvPr/>
            </p:nvGrpSpPr>
            <p:grpSpPr bwMode="auto">
              <a:xfrm>
                <a:off x="912" y="3264"/>
                <a:ext cx="310" cy="254"/>
                <a:chOff x="528" y="3168"/>
                <a:chExt cx="310" cy="254"/>
              </a:xfrm>
            </p:grpSpPr>
            <p:sp>
              <p:nvSpPr>
                <p:cNvPr id="114" name="Rectangle 13"/>
                <p:cNvSpPr>
                  <a:spLocks noChangeArrowheads="1"/>
                </p:cNvSpPr>
                <p:nvPr/>
              </p:nvSpPr>
              <p:spPr bwMode="auto">
                <a:xfrm>
                  <a:off x="576" y="3216"/>
                  <a:ext cx="144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800"/>
                </a:p>
              </p:txBody>
            </p:sp>
            <p:sp>
              <p:nvSpPr>
                <p:cNvPr id="115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28" y="3168"/>
                  <a:ext cx="310" cy="2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700" b="0">
                      <a:latin typeface="Times New Roman" pitchFamily="18" charset="0"/>
                    </a:rPr>
                    <a:t>B</a:t>
                  </a:r>
                </a:p>
              </p:txBody>
            </p:sp>
          </p:grpSp>
        </p:grpSp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4949687" y="4740301"/>
              <a:ext cx="188843" cy="75537"/>
              <a:chOff x="816" y="3120"/>
              <a:chExt cx="240" cy="96"/>
            </a:xfrm>
          </p:grpSpPr>
          <p:sp>
            <p:nvSpPr>
              <p:cNvPr id="105" name="Line 16"/>
              <p:cNvSpPr>
                <a:spLocks noChangeShapeType="1"/>
              </p:cNvSpPr>
              <p:nvPr/>
            </p:nvSpPr>
            <p:spPr bwMode="auto">
              <a:xfrm flipV="1">
                <a:off x="816" y="3168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800"/>
              </a:p>
            </p:txBody>
          </p:sp>
          <p:sp>
            <p:nvSpPr>
              <p:cNvPr id="106" name="Line 17"/>
              <p:cNvSpPr>
                <a:spLocks noChangeShapeType="1"/>
              </p:cNvSpPr>
              <p:nvPr/>
            </p:nvSpPr>
            <p:spPr bwMode="auto">
              <a:xfrm flipV="1">
                <a:off x="1056" y="3168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800"/>
              </a:p>
            </p:txBody>
          </p:sp>
          <p:sp>
            <p:nvSpPr>
              <p:cNvPr id="107" name="Line 18"/>
              <p:cNvSpPr>
                <a:spLocks noChangeShapeType="1"/>
              </p:cNvSpPr>
              <p:nvPr/>
            </p:nvSpPr>
            <p:spPr bwMode="auto">
              <a:xfrm>
                <a:off x="816" y="3168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800"/>
              </a:p>
            </p:txBody>
          </p:sp>
          <p:sp>
            <p:nvSpPr>
              <p:cNvPr id="108" name="Line 19"/>
              <p:cNvSpPr>
                <a:spLocks noChangeShapeType="1"/>
              </p:cNvSpPr>
              <p:nvPr/>
            </p:nvSpPr>
            <p:spPr bwMode="auto">
              <a:xfrm>
                <a:off x="960" y="3120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800"/>
              </a:p>
            </p:txBody>
          </p:sp>
          <p:sp>
            <p:nvSpPr>
              <p:cNvPr id="109" name="Line 20"/>
              <p:cNvSpPr>
                <a:spLocks noChangeShapeType="1"/>
              </p:cNvSpPr>
              <p:nvPr/>
            </p:nvSpPr>
            <p:spPr bwMode="auto">
              <a:xfrm>
                <a:off x="912" y="3120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800"/>
              </a:p>
            </p:txBody>
          </p:sp>
        </p:grp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742830" y="5382369"/>
              <a:ext cx="566530" cy="60429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800"/>
            </a:p>
          </p:txBody>
        </p:sp>
        <p:sp>
          <p:nvSpPr>
            <p:cNvPr id="11" name="Line 22"/>
            <p:cNvSpPr>
              <a:spLocks noChangeShapeType="1"/>
            </p:cNvSpPr>
            <p:nvPr/>
          </p:nvSpPr>
          <p:spPr bwMode="auto">
            <a:xfrm>
              <a:off x="5780598" y="5873362"/>
              <a:ext cx="4532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800"/>
            </a:p>
          </p:txBody>
        </p:sp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5931673" y="5382369"/>
              <a:ext cx="188843" cy="75537"/>
              <a:chOff x="816" y="3120"/>
              <a:chExt cx="240" cy="96"/>
            </a:xfrm>
          </p:grpSpPr>
          <p:sp>
            <p:nvSpPr>
              <p:cNvPr id="100" name="Line 24"/>
              <p:cNvSpPr>
                <a:spLocks noChangeShapeType="1"/>
              </p:cNvSpPr>
              <p:nvPr/>
            </p:nvSpPr>
            <p:spPr bwMode="auto">
              <a:xfrm flipV="1">
                <a:off x="816" y="3168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800"/>
              </a:p>
            </p:txBody>
          </p:sp>
          <p:sp>
            <p:nvSpPr>
              <p:cNvPr id="101" name="Line 25"/>
              <p:cNvSpPr>
                <a:spLocks noChangeShapeType="1"/>
              </p:cNvSpPr>
              <p:nvPr/>
            </p:nvSpPr>
            <p:spPr bwMode="auto">
              <a:xfrm flipV="1">
                <a:off x="1056" y="3168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800"/>
              </a:p>
            </p:txBody>
          </p:sp>
          <p:sp>
            <p:nvSpPr>
              <p:cNvPr id="102" name="Line 26"/>
              <p:cNvSpPr>
                <a:spLocks noChangeShapeType="1"/>
              </p:cNvSpPr>
              <p:nvPr/>
            </p:nvSpPr>
            <p:spPr bwMode="auto">
              <a:xfrm>
                <a:off x="816" y="3168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800"/>
              </a:p>
            </p:txBody>
          </p:sp>
          <p:sp>
            <p:nvSpPr>
              <p:cNvPr id="103" name="Line 27"/>
              <p:cNvSpPr>
                <a:spLocks noChangeShapeType="1"/>
              </p:cNvSpPr>
              <p:nvPr/>
            </p:nvSpPr>
            <p:spPr bwMode="auto">
              <a:xfrm>
                <a:off x="960" y="3120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800"/>
              </a:p>
            </p:txBody>
          </p:sp>
          <p:sp>
            <p:nvSpPr>
              <p:cNvPr id="104" name="Line 28"/>
              <p:cNvSpPr>
                <a:spLocks noChangeShapeType="1"/>
              </p:cNvSpPr>
              <p:nvPr/>
            </p:nvSpPr>
            <p:spPr bwMode="auto">
              <a:xfrm>
                <a:off x="912" y="3120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800"/>
              </a:p>
            </p:txBody>
          </p:sp>
        </p:grpSp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5780598" y="4287077"/>
              <a:ext cx="566530" cy="604299"/>
              <a:chOff x="1632" y="1008"/>
              <a:chExt cx="720" cy="768"/>
            </a:xfrm>
          </p:grpSpPr>
          <p:sp>
            <p:nvSpPr>
              <p:cNvPr id="92" name="Oval 91"/>
              <p:cNvSpPr>
                <a:spLocks noChangeArrowheads="1"/>
              </p:cNvSpPr>
              <p:nvPr/>
            </p:nvSpPr>
            <p:spPr bwMode="auto">
              <a:xfrm>
                <a:off x="1632" y="1008"/>
                <a:ext cx="720" cy="76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800"/>
              </a:p>
            </p:txBody>
          </p:sp>
          <p:sp>
            <p:nvSpPr>
              <p:cNvPr id="93" name="Line 31"/>
              <p:cNvSpPr>
                <a:spLocks noChangeShapeType="1"/>
              </p:cNvSpPr>
              <p:nvPr/>
            </p:nvSpPr>
            <p:spPr bwMode="auto">
              <a:xfrm>
                <a:off x="1680" y="1632"/>
                <a:ext cx="5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800"/>
              </a:p>
            </p:txBody>
          </p:sp>
          <p:grpSp>
            <p:nvGrpSpPr>
              <p:cNvPr id="94" name="Group 93"/>
              <p:cNvGrpSpPr>
                <a:grpSpLocks/>
              </p:cNvGrpSpPr>
              <p:nvPr/>
            </p:nvGrpSpPr>
            <p:grpSpPr bwMode="auto">
              <a:xfrm>
                <a:off x="1872" y="1008"/>
                <a:ext cx="240" cy="96"/>
                <a:chOff x="816" y="3120"/>
                <a:chExt cx="240" cy="96"/>
              </a:xfrm>
            </p:grpSpPr>
            <p:sp>
              <p:nvSpPr>
                <p:cNvPr id="95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816" y="3168"/>
                  <a:ext cx="0" cy="4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800"/>
                </a:p>
              </p:txBody>
            </p:sp>
            <p:sp>
              <p:nvSpPr>
                <p:cNvPr id="96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056" y="3168"/>
                  <a:ext cx="0" cy="4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800"/>
                </a:p>
              </p:txBody>
            </p:sp>
            <p:sp>
              <p:nvSpPr>
                <p:cNvPr id="97" name="Line 35"/>
                <p:cNvSpPr>
                  <a:spLocks noChangeShapeType="1"/>
                </p:cNvSpPr>
                <p:nvPr/>
              </p:nvSpPr>
              <p:spPr bwMode="auto">
                <a:xfrm>
                  <a:off x="816" y="3168"/>
                  <a:ext cx="24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800"/>
                </a:p>
              </p:txBody>
            </p:sp>
            <p:sp>
              <p:nvSpPr>
                <p:cNvPr id="98" name="Line 36"/>
                <p:cNvSpPr>
                  <a:spLocks noChangeShapeType="1"/>
                </p:cNvSpPr>
                <p:nvPr/>
              </p:nvSpPr>
              <p:spPr bwMode="auto">
                <a:xfrm>
                  <a:off x="960" y="3120"/>
                  <a:ext cx="0" cy="4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800"/>
                </a:p>
              </p:txBody>
            </p:sp>
            <p:sp>
              <p:nvSpPr>
                <p:cNvPr id="99" name="Line 37"/>
                <p:cNvSpPr>
                  <a:spLocks noChangeShapeType="1"/>
                </p:cNvSpPr>
                <p:nvPr/>
              </p:nvSpPr>
              <p:spPr bwMode="auto">
                <a:xfrm>
                  <a:off x="912" y="3120"/>
                  <a:ext cx="0" cy="4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800"/>
                </a:p>
              </p:txBody>
            </p:sp>
          </p:grpSp>
        </p:grpSp>
        <p:grpSp>
          <p:nvGrpSpPr>
            <p:cNvPr id="14" name="Group 13"/>
            <p:cNvGrpSpPr>
              <a:grpSpLocks/>
            </p:cNvGrpSpPr>
            <p:nvPr/>
          </p:nvGrpSpPr>
          <p:grpSpPr bwMode="auto">
            <a:xfrm>
              <a:off x="6913659" y="4022696"/>
              <a:ext cx="566530" cy="604299"/>
              <a:chOff x="1632" y="1008"/>
              <a:chExt cx="720" cy="768"/>
            </a:xfrm>
          </p:grpSpPr>
          <p:sp>
            <p:nvSpPr>
              <p:cNvPr id="84" name="Oval 83"/>
              <p:cNvSpPr>
                <a:spLocks noChangeArrowheads="1"/>
              </p:cNvSpPr>
              <p:nvPr/>
            </p:nvSpPr>
            <p:spPr bwMode="auto">
              <a:xfrm>
                <a:off x="1632" y="1008"/>
                <a:ext cx="720" cy="76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800"/>
              </a:p>
            </p:txBody>
          </p:sp>
          <p:sp>
            <p:nvSpPr>
              <p:cNvPr id="85" name="Line 40"/>
              <p:cNvSpPr>
                <a:spLocks noChangeShapeType="1"/>
              </p:cNvSpPr>
              <p:nvPr/>
            </p:nvSpPr>
            <p:spPr bwMode="auto">
              <a:xfrm>
                <a:off x="1680" y="1632"/>
                <a:ext cx="5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800"/>
              </a:p>
            </p:txBody>
          </p:sp>
          <p:grpSp>
            <p:nvGrpSpPr>
              <p:cNvPr id="86" name="Group 85"/>
              <p:cNvGrpSpPr>
                <a:grpSpLocks/>
              </p:cNvGrpSpPr>
              <p:nvPr/>
            </p:nvGrpSpPr>
            <p:grpSpPr bwMode="auto">
              <a:xfrm>
                <a:off x="1872" y="1008"/>
                <a:ext cx="240" cy="96"/>
                <a:chOff x="816" y="3120"/>
                <a:chExt cx="240" cy="96"/>
              </a:xfrm>
            </p:grpSpPr>
            <p:sp>
              <p:nvSpPr>
                <p:cNvPr id="87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816" y="3168"/>
                  <a:ext cx="0" cy="4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800"/>
                </a:p>
              </p:txBody>
            </p:sp>
            <p:sp>
              <p:nvSpPr>
                <p:cNvPr id="88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1056" y="3168"/>
                  <a:ext cx="0" cy="4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800"/>
                </a:p>
              </p:txBody>
            </p:sp>
            <p:sp>
              <p:nvSpPr>
                <p:cNvPr id="89" name="Line 44"/>
                <p:cNvSpPr>
                  <a:spLocks noChangeShapeType="1"/>
                </p:cNvSpPr>
                <p:nvPr/>
              </p:nvSpPr>
              <p:spPr bwMode="auto">
                <a:xfrm>
                  <a:off x="816" y="3168"/>
                  <a:ext cx="24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800"/>
                </a:p>
              </p:txBody>
            </p:sp>
            <p:sp>
              <p:nvSpPr>
                <p:cNvPr id="90" name="Line 45"/>
                <p:cNvSpPr>
                  <a:spLocks noChangeShapeType="1"/>
                </p:cNvSpPr>
                <p:nvPr/>
              </p:nvSpPr>
              <p:spPr bwMode="auto">
                <a:xfrm>
                  <a:off x="960" y="3120"/>
                  <a:ext cx="0" cy="4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800"/>
                </a:p>
              </p:txBody>
            </p:sp>
            <p:sp>
              <p:nvSpPr>
                <p:cNvPr id="91" name="Line 46"/>
                <p:cNvSpPr>
                  <a:spLocks noChangeShapeType="1"/>
                </p:cNvSpPr>
                <p:nvPr/>
              </p:nvSpPr>
              <p:spPr bwMode="auto">
                <a:xfrm>
                  <a:off x="912" y="3120"/>
                  <a:ext cx="0" cy="4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800"/>
                </a:p>
              </p:txBody>
            </p:sp>
          </p:grpSp>
        </p:grpSp>
        <p:grpSp>
          <p:nvGrpSpPr>
            <p:cNvPr id="15" name="Group 14"/>
            <p:cNvGrpSpPr>
              <a:grpSpLocks/>
            </p:cNvGrpSpPr>
            <p:nvPr/>
          </p:nvGrpSpPr>
          <p:grpSpPr bwMode="auto">
            <a:xfrm>
              <a:off x="6951428" y="4966914"/>
              <a:ext cx="566530" cy="604299"/>
              <a:chOff x="1632" y="1008"/>
              <a:chExt cx="720" cy="768"/>
            </a:xfrm>
          </p:grpSpPr>
          <p:sp>
            <p:nvSpPr>
              <p:cNvPr id="76" name="Oval 75"/>
              <p:cNvSpPr>
                <a:spLocks noChangeArrowheads="1"/>
              </p:cNvSpPr>
              <p:nvPr/>
            </p:nvSpPr>
            <p:spPr bwMode="auto">
              <a:xfrm>
                <a:off x="1632" y="1008"/>
                <a:ext cx="720" cy="76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800"/>
              </a:p>
            </p:txBody>
          </p:sp>
          <p:sp>
            <p:nvSpPr>
              <p:cNvPr id="77" name="Line 49"/>
              <p:cNvSpPr>
                <a:spLocks noChangeShapeType="1"/>
              </p:cNvSpPr>
              <p:nvPr/>
            </p:nvSpPr>
            <p:spPr bwMode="auto">
              <a:xfrm>
                <a:off x="1680" y="1632"/>
                <a:ext cx="5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800"/>
              </a:p>
            </p:txBody>
          </p:sp>
          <p:grpSp>
            <p:nvGrpSpPr>
              <p:cNvPr id="78" name="Group 77"/>
              <p:cNvGrpSpPr>
                <a:grpSpLocks/>
              </p:cNvGrpSpPr>
              <p:nvPr/>
            </p:nvGrpSpPr>
            <p:grpSpPr bwMode="auto">
              <a:xfrm>
                <a:off x="1872" y="1008"/>
                <a:ext cx="240" cy="96"/>
                <a:chOff x="816" y="3120"/>
                <a:chExt cx="240" cy="96"/>
              </a:xfrm>
            </p:grpSpPr>
            <p:sp>
              <p:nvSpPr>
                <p:cNvPr id="79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816" y="3168"/>
                  <a:ext cx="0" cy="4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800"/>
                </a:p>
              </p:txBody>
            </p:sp>
            <p:sp>
              <p:nvSpPr>
                <p:cNvPr id="80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1056" y="3168"/>
                  <a:ext cx="0" cy="4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800"/>
                </a:p>
              </p:txBody>
            </p:sp>
            <p:sp>
              <p:nvSpPr>
                <p:cNvPr id="81" name="Line 53"/>
                <p:cNvSpPr>
                  <a:spLocks noChangeShapeType="1"/>
                </p:cNvSpPr>
                <p:nvPr/>
              </p:nvSpPr>
              <p:spPr bwMode="auto">
                <a:xfrm>
                  <a:off x="816" y="3168"/>
                  <a:ext cx="24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800"/>
                </a:p>
              </p:txBody>
            </p:sp>
            <p:sp>
              <p:nvSpPr>
                <p:cNvPr id="82" name="Line 54"/>
                <p:cNvSpPr>
                  <a:spLocks noChangeShapeType="1"/>
                </p:cNvSpPr>
                <p:nvPr/>
              </p:nvSpPr>
              <p:spPr bwMode="auto">
                <a:xfrm>
                  <a:off x="960" y="3120"/>
                  <a:ext cx="0" cy="4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800"/>
                </a:p>
              </p:txBody>
            </p:sp>
            <p:sp>
              <p:nvSpPr>
                <p:cNvPr id="83" name="Line 55"/>
                <p:cNvSpPr>
                  <a:spLocks noChangeShapeType="1"/>
                </p:cNvSpPr>
                <p:nvPr/>
              </p:nvSpPr>
              <p:spPr bwMode="auto">
                <a:xfrm>
                  <a:off x="912" y="3120"/>
                  <a:ext cx="0" cy="4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800"/>
                </a:p>
              </p:txBody>
            </p:sp>
          </p:grpSp>
        </p:grpSp>
        <p:grpSp>
          <p:nvGrpSpPr>
            <p:cNvPr id="16" name="Group 15"/>
            <p:cNvGrpSpPr>
              <a:grpSpLocks/>
            </p:cNvGrpSpPr>
            <p:nvPr/>
          </p:nvGrpSpPr>
          <p:grpSpPr bwMode="auto">
            <a:xfrm>
              <a:off x="6913659" y="5948900"/>
              <a:ext cx="566530" cy="604299"/>
              <a:chOff x="1632" y="1008"/>
              <a:chExt cx="720" cy="768"/>
            </a:xfrm>
          </p:grpSpPr>
          <p:sp>
            <p:nvSpPr>
              <p:cNvPr id="68" name="Oval 67"/>
              <p:cNvSpPr>
                <a:spLocks noChangeArrowheads="1"/>
              </p:cNvSpPr>
              <p:nvPr/>
            </p:nvSpPr>
            <p:spPr bwMode="auto">
              <a:xfrm>
                <a:off x="1632" y="1008"/>
                <a:ext cx="720" cy="76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800"/>
              </a:p>
            </p:txBody>
          </p:sp>
          <p:sp>
            <p:nvSpPr>
              <p:cNvPr id="69" name="Line 58"/>
              <p:cNvSpPr>
                <a:spLocks noChangeShapeType="1"/>
              </p:cNvSpPr>
              <p:nvPr/>
            </p:nvSpPr>
            <p:spPr bwMode="auto">
              <a:xfrm>
                <a:off x="1680" y="1632"/>
                <a:ext cx="5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800"/>
              </a:p>
            </p:txBody>
          </p:sp>
          <p:grpSp>
            <p:nvGrpSpPr>
              <p:cNvPr id="70" name="Group 69"/>
              <p:cNvGrpSpPr>
                <a:grpSpLocks/>
              </p:cNvGrpSpPr>
              <p:nvPr/>
            </p:nvGrpSpPr>
            <p:grpSpPr bwMode="auto">
              <a:xfrm>
                <a:off x="1872" y="1008"/>
                <a:ext cx="240" cy="96"/>
                <a:chOff x="816" y="3120"/>
                <a:chExt cx="240" cy="96"/>
              </a:xfrm>
            </p:grpSpPr>
            <p:sp>
              <p:nvSpPr>
                <p:cNvPr id="71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816" y="3168"/>
                  <a:ext cx="0" cy="4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800"/>
                </a:p>
              </p:txBody>
            </p:sp>
            <p:sp>
              <p:nvSpPr>
                <p:cNvPr id="72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1056" y="3168"/>
                  <a:ext cx="0" cy="4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800"/>
                </a:p>
              </p:txBody>
            </p:sp>
            <p:sp>
              <p:nvSpPr>
                <p:cNvPr id="73" name="Line 62"/>
                <p:cNvSpPr>
                  <a:spLocks noChangeShapeType="1"/>
                </p:cNvSpPr>
                <p:nvPr/>
              </p:nvSpPr>
              <p:spPr bwMode="auto">
                <a:xfrm>
                  <a:off x="816" y="3168"/>
                  <a:ext cx="24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800"/>
                </a:p>
              </p:txBody>
            </p:sp>
            <p:sp>
              <p:nvSpPr>
                <p:cNvPr id="74" name="Line 63"/>
                <p:cNvSpPr>
                  <a:spLocks noChangeShapeType="1"/>
                </p:cNvSpPr>
                <p:nvPr/>
              </p:nvSpPr>
              <p:spPr bwMode="auto">
                <a:xfrm>
                  <a:off x="960" y="3120"/>
                  <a:ext cx="0" cy="4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800"/>
                </a:p>
              </p:txBody>
            </p:sp>
            <p:sp>
              <p:nvSpPr>
                <p:cNvPr id="75" name="Line 64"/>
                <p:cNvSpPr>
                  <a:spLocks noChangeShapeType="1"/>
                </p:cNvSpPr>
                <p:nvPr/>
              </p:nvSpPr>
              <p:spPr bwMode="auto">
                <a:xfrm>
                  <a:off x="912" y="3120"/>
                  <a:ext cx="0" cy="4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800"/>
                </a:p>
              </p:txBody>
            </p:sp>
          </p:grpSp>
        </p:grpSp>
        <p:sp>
          <p:nvSpPr>
            <p:cNvPr id="17" name="Line 65"/>
            <p:cNvSpPr>
              <a:spLocks noChangeShapeType="1"/>
            </p:cNvSpPr>
            <p:nvPr/>
          </p:nvSpPr>
          <p:spPr bwMode="auto">
            <a:xfrm flipV="1">
              <a:off x="5327374" y="4702533"/>
              <a:ext cx="415456" cy="226612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800"/>
            </a:p>
          </p:txBody>
        </p:sp>
        <p:sp>
          <p:nvSpPr>
            <p:cNvPr id="18" name="Line 66"/>
            <p:cNvSpPr>
              <a:spLocks noChangeShapeType="1"/>
            </p:cNvSpPr>
            <p:nvPr/>
          </p:nvSpPr>
          <p:spPr bwMode="auto">
            <a:xfrm>
              <a:off x="5289605" y="5269063"/>
              <a:ext cx="453224" cy="264381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800"/>
            </a:p>
          </p:txBody>
        </p:sp>
        <p:sp>
          <p:nvSpPr>
            <p:cNvPr id="19" name="Line 67"/>
            <p:cNvSpPr>
              <a:spLocks noChangeShapeType="1"/>
            </p:cNvSpPr>
            <p:nvPr/>
          </p:nvSpPr>
          <p:spPr bwMode="auto">
            <a:xfrm flipV="1">
              <a:off x="6347129" y="4400383"/>
              <a:ext cx="490993" cy="113306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800"/>
            </a:p>
          </p:txBody>
        </p:sp>
        <p:sp>
          <p:nvSpPr>
            <p:cNvPr id="20" name="Line 68"/>
            <p:cNvSpPr>
              <a:spLocks noChangeShapeType="1"/>
            </p:cNvSpPr>
            <p:nvPr/>
          </p:nvSpPr>
          <p:spPr bwMode="auto">
            <a:xfrm>
              <a:off x="6271591" y="5873362"/>
              <a:ext cx="566530" cy="264381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800"/>
            </a:p>
          </p:txBody>
        </p:sp>
        <p:sp>
          <p:nvSpPr>
            <p:cNvPr id="21" name="Line 69"/>
            <p:cNvSpPr>
              <a:spLocks noChangeShapeType="1"/>
            </p:cNvSpPr>
            <p:nvPr/>
          </p:nvSpPr>
          <p:spPr bwMode="auto">
            <a:xfrm>
              <a:off x="7555727" y="4287077"/>
              <a:ext cx="226612" cy="113306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800"/>
            </a:p>
          </p:txBody>
        </p:sp>
        <p:sp>
          <p:nvSpPr>
            <p:cNvPr id="22" name="Line 70"/>
            <p:cNvSpPr>
              <a:spLocks noChangeShapeType="1"/>
            </p:cNvSpPr>
            <p:nvPr/>
          </p:nvSpPr>
          <p:spPr bwMode="auto">
            <a:xfrm>
              <a:off x="7555727" y="5269063"/>
              <a:ext cx="226612" cy="113306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800"/>
            </a:p>
          </p:txBody>
        </p:sp>
        <p:sp>
          <p:nvSpPr>
            <p:cNvPr id="23" name="Line 71"/>
            <p:cNvSpPr>
              <a:spLocks noChangeShapeType="1"/>
            </p:cNvSpPr>
            <p:nvPr/>
          </p:nvSpPr>
          <p:spPr bwMode="auto">
            <a:xfrm>
              <a:off x="7517958" y="6251049"/>
              <a:ext cx="226612" cy="75537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800"/>
            </a:p>
          </p:txBody>
        </p:sp>
        <p:sp>
          <p:nvSpPr>
            <p:cNvPr id="24" name="Line 72"/>
            <p:cNvSpPr>
              <a:spLocks noChangeShapeType="1"/>
            </p:cNvSpPr>
            <p:nvPr/>
          </p:nvSpPr>
          <p:spPr bwMode="auto">
            <a:xfrm>
              <a:off x="7555727" y="6137743"/>
              <a:ext cx="264381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800"/>
            </a:p>
          </p:txBody>
        </p:sp>
        <p:sp>
          <p:nvSpPr>
            <p:cNvPr id="25" name="Line 73"/>
            <p:cNvSpPr>
              <a:spLocks noChangeShapeType="1"/>
            </p:cNvSpPr>
            <p:nvPr/>
          </p:nvSpPr>
          <p:spPr bwMode="auto">
            <a:xfrm>
              <a:off x="7555727" y="5193526"/>
              <a:ext cx="188843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800"/>
            </a:p>
          </p:txBody>
        </p:sp>
        <p:sp>
          <p:nvSpPr>
            <p:cNvPr id="26" name="Line 74"/>
            <p:cNvSpPr>
              <a:spLocks noChangeShapeType="1"/>
            </p:cNvSpPr>
            <p:nvPr/>
          </p:nvSpPr>
          <p:spPr bwMode="auto">
            <a:xfrm>
              <a:off x="7517958" y="4211540"/>
              <a:ext cx="302150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800"/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8348870" y="4853607"/>
              <a:ext cx="566530" cy="60429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800"/>
            </a:p>
          </p:txBody>
        </p:sp>
        <p:sp>
          <p:nvSpPr>
            <p:cNvPr id="28" name="Line 76"/>
            <p:cNvSpPr>
              <a:spLocks noChangeShapeType="1"/>
            </p:cNvSpPr>
            <p:nvPr/>
          </p:nvSpPr>
          <p:spPr bwMode="auto">
            <a:xfrm>
              <a:off x="8424407" y="5420138"/>
              <a:ext cx="33991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800"/>
            </a:p>
          </p:txBody>
        </p:sp>
        <p:grpSp>
          <p:nvGrpSpPr>
            <p:cNvPr id="29" name="Group 28"/>
            <p:cNvGrpSpPr>
              <a:grpSpLocks/>
            </p:cNvGrpSpPr>
            <p:nvPr/>
          </p:nvGrpSpPr>
          <p:grpSpPr bwMode="auto">
            <a:xfrm>
              <a:off x="8499944" y="5231294"/>
              <a:ext cx="243923" cy="199859"/>
              <a:chOff x="528" y="3168"/>
              <a:chExt cx="310" cy="254"/>
            </a:xfrm>
          </p:grpSpPr>
          <p:sp>
            <p:nvSpPr>
              <p:cNvPr id="66" name="Rectangle 65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800"/>
              </a:p>
            </p:txBody>
          </p:sp>
          <p:sp>
            <p:nvSpPr>
              <p:cNvPr id="67" name="Text Box 79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310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700" b="0">
                    <a:latin typeface="Times New Roman" pitchFamily="18" charset="0"/>
                  </a:rPr>
                  <a:t>C</a:t>
                </a:r>
              </a:p>
            </p:txBody>
          </p:sp>
        </p:grpSp>
        <p:grpSp>
          <p:nvGrpSpPr>
            <p:cNvPr id="30" name="Group 29"/>
            <p:cNvGrpSpPr>
              <a:grpSpLocks/>
            </p:cNvGrpSpPr>
            <p:nvPr/>
          </p:nvGrpSpPr>
          <p:grpSpPr bwMode="auto">
            <a:xfrm>
              <a:off x="8499944" y="5080220"/>
              <a:ext cx="243923" cy="199859"/>
              <a:chOff x="528" y="3168"/>
              <a:chExt cx="310" cy="254"/>
            </a:xfrm>
          </p:grpSpPr>
          <p:sp>
            <p:nvSpPr>
              <p:cNvPr id="64" name="Rectangle 63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800"/>
              </a:p>
            </p:txBody>
          </p:sp>
          <p:sp>
            <p:nvSpPr>
              <p:cNvPr id="65" name="Text Box 82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310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700" b="0">
                    <a:latin typeface="Times New Roman" pitchFamily="18" charset="0"/>
                  </a:rPr>
                  <a:t>B</a:t>
                </a:r>
              </a:p>
            </p:txBody>
          </p:sp>
        </p:grpSp>
        <p:grpSp>
          <p:nvGrpSpPr>
            <p:cNvPr id="31" name="Group 30"/>
            <p:cNvGrpSpPr>
              <a:grpSpLocks/>
            </p:cNvGrpSpPr>
            <p:nvPr/>
          </p:nvGrpSpPr>
          <p:grpSpPr bwMode="auto">
            <a:xfrm>
              <a:off x="8499944" y="4929145"/>
              <a:ext cx="248644" cy="199859"/>
              <a:chOff x="528" y="3168"/>
              <a:chExt cx="316" cy="254"/>
            </a:xfrm>
          </p:grpSpPr>
          <p:sp>
            <p:nvSpPr>
              <p:cNvPr id="62" name="Rectangle 61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800"/>
              </a:p>
            </p:txBody>
          </p:sp>
          <p:sp>
            <p:nvSpPr>
              <p:cNvPr id="63" name="Text Box 85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316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700" b="0">
                    <a:latin typeface="Times New Roman" pitchFamily="18" charset="0"/>
                  </a:rPr>
                  <a:t>A</a:t>
                </a:r>
              </a:p>
            </p:txBody>
          </p:sp>
        </p:grpSp>
        <p:grpSp>
          <p:nvGrpSpPr>
            <p:cNvPr id="32" name="Group 31"/>
            <p:cNvGrpSpPr>
              <a:grpSpLocks/>
            </p:cNvGrpSpPr>
            <p:nvPr/>
          </p:nvGrpSpPr>
          <p:grpSpPr bwMode="auto">
            <a:xfrm>
              <a:off x="8688788" y="4929145"/>
              <a:ext cx="188843" cy="75537"/>
              <a:chOff x="816" y="3120"/>
              <a:chExt cx="240" cy="96"/>
            </a:xfrm>
          </p:grpSpPr>
          <p:sp>
            <p:nvSpPr>
              <p:cNvPr id="57" name="Line 87"/>
              <p:cNvSpPr>
                <a:spLocks noChangeShapeType="1"/>
              </p:cNvSpPr>
              <p:nvPr/>
            </p:nvSpPr>
            <p:spPr bwMode="auto">
              <a:xfrm flipV="1">
                <a:off x="816" y="3168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800"/>
              </a:p>
            </p:txBody>
          </p:sp>
          <p:sp>
            <p:nvSpPr>
              <p:cNvPr id="58" name="Line 88"/>
              <p:cNvSpPr>
                <a:spLocks noChangeShapeType="1"/>
              </p:cNvSpPr>
              <p:nvPr/>
            </p:nvSpPr>
            <p:spPr bwMode="auto">
              <a:xfrm flipV="1">
                <a:off x="1056" y="3168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800"/>
              </a:p>
            </p:txBody>
          </p:sp>
          <p:sp>
            <p:nvSpPr>
              <p:cNvPr id="59" name="Line 89"/>
              <p:cNvSpPr>
                <a:spLocks noChangeShapeType="1"/>
              </p:cNvSpPr>
              <p:nvPr/>
            </p:nvSpPr>
            <p:spPr bwMode="auto">
              <a:xfrm>
                <a:off x="816" y="3168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800"/>
              </a:p>
            </p:txBody>
          </p:sp>
          <p:sp>
            <p:nvSpPr>
              <p:cNvPr id="60" name="Line 90"/>
              <p:cNvSpPr>
                <a:spLocks noChangeShapeType="1"/>
              </p:cNvSpPr>
              <p:nvPr/>
            </p:nvSpPr>
            <p:spPr bwMode="auto">
              <a:xfrm>
                <a:off x="960" y="3120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800"/>
              </a:p>
            </p:txBody>
          </p:sp>
          <p:sp>
            <p:nvSpPr>
              <p:cNvPr id="61" name="Line 91"/>
              <p:cNvSpPr>
                <a:spLocks noChangeShapeType="1"/>
              </p:cNvSpPr>
              <p:nvPr/>
            </p:nvSpPr>
            <p:spPr bwMode="auto">
              <a:xfrm>
                <a:off x="912" y="3120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800"/>
              </a:p>
            </p:txBody>
          </p:sp>
        </p:grpSp>
        <p:sp>
          <p:nvSpPr>
            <p:cNvPr id="33" name="Text Box 92"/>
            <p:cNvSpPr txBox="1">
              <a:spLocks noChangeArrowheads="1"/>
            </p:cNvSpPr>
            <p:nvPr/>
          </p:nvSpPr>
          <p:spPr bwMode="auto">
            <a:xfrm>
              <a:off x="4572000" y="4249308"/>
              <a:ext cx="511679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050" b="0" i="1" dirty="0">
                  <a:solidFill>
                    <a:srgbClr val="0000FF"/>
                  </a:solidFill>
                  <a:latin typeface="Times New Roman" pitchFamily="18" charset="0"/>
                </a:rPr>
                <a:t>Initial</a:t>
              </a:r>
            </a:p>
            <a:p>
              <a:pPr eaLnBrk="1" hangingPunct="1"/>
              <a:r>
                <a:rPr lang="en-US" sz="1050" b="0" i="1" dirty="0">
                  <a:solidFill>
                    <a:srgbClr val="0000FF"/>
                  </a:solidFill>
                  <a:latin typeface="Times New Roman" pitchFamily="18" charset="0"/>
                </a:rPr>
                <a:t>State</a:t>
              </a:r>
              <a:endParaRPr lang="en-US" sz="1050" b="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34" name="Text Box 93"/>
            <p:cNvSpPr txBox="1">
              <a:spLocks noChangeArrowheads="1"/>
            </p:cNvSpPr>
            <p:nvPr/>
          </p:nvSpPr>
          <p:spPr bwMode="auto">
            <a:xfrm>
              <a:off x="8462176" y="4400383"/>
              <a:ext cx="453970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050" b="0" i="1">
                  <a:solidFill>
                    <a:srgbClr val="0000FF"/>
                  </a:solidFill>
                  <a:latin typeface="Times New Roman" pitchFamily="18" charset="0"/>
                </a:rPr>
                <a:t>Goal</a:t>
              </a:r>
            </a:p>
            <a:p>
              <a:pPr eaLnBrk="1" hangingPunct="1"/>
              <a:r>
                <a:rPr lang="en-US" sz="1050" b="0" i="1">
                  <a:solidFill>
                    <a:srgbClr val="0000FF"/>
                  </a:solidFill>
                  <a:latin typeface="Times New Roman" pitchFamily="18" charset="0"/>
                </a:rPr>
                <a:t>State</a:t>
              </a:r>
              <a:endParaRPr lang="en-US" sz="1050" b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grpSp>
          <p:nvGrpSpPr>
            <p:cNvPr id="35" name="Group 4"/>
            <p:cNvGrpSpPr>
              <a:grpSpLocks/>
            </p:cNvGrpSpPr>
            <p:nvPr/>
          </p:nvGrpSpPr>
          <p:grpSpPr bwMode="auto">
            <a:xfrm>
              <a:off x="5799483" y="4324846"/>
              <a:ext cx="528762" cy="464240"/>
              <a:chOff x="576" y="2928"/>
              <a:chExt cx="672" cy="590"/>
            </a:xfrm>
          </p:grpSpPr>
          <p:sp>
            <p:nvSpPr>
              <p:cNvPr id="47" name="Line 5"/>
              <p:cNvSpPr>
                <a:spLocks noChangeShapeType="1"/>
              </p:cNvSpPr>
              <p:nvPr/>
            </p:nvSpPr>
            <p:spPr bwMode="auto">
              <a:xfrm>
                <a:off x="576" y="3504"/>
                <a:ext cx="67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800"/>
              </a:p>
            </p:txBody>
          </p:sp>
          <p:grpSp>
            <p:nvGrpSpPr>
              <p:cNvPr id="48" name="Group 6"/>
              <p:cNvGrpSpPr>
                <a:grpSpLocks/>
              </p:cNvGrpSpPr>
              <p:nvPr/>
            </p:nvGrpSpPr>
            <p:grpSpPr bwMode="auto">
              <a:xfrm>
                <a:off x="624" y="3264"/>
                <a:ext cx="316" cy="254"/>
                <a:chOff x="528" y="3168"/>
                <a:chExt cx="316" cy="254"/>
              </a:xfrm>
            </p:grpSpPr>
            <p:sp>
              <p:nvSpPr>
                <p:cNvPr id="55" name="Rectangle 7"/>
                <p:cNvSpPr>
                  <a:spLocks noChangeArrowheads="1"/>
                </p:cNvSpPr>
                <p:nvPr/>
              </p:nvSpPr>
              <p:spPr bwMode="auto">
                <a:xfrm>
                  <a:off x="576" y="3216"/>
                  <a:ext cx="144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800"/>
                </a:p>
              </p:txBody>
            </p:sp>
            <p:sp>
              <p:nvSpPr>
                <p:cNvPr id="5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28" y="3168"/>
                  <a:ext cx="316" cy="2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700" b="0">
                      <a:latin typeface="Times New Roman" pitchFamily="18" charset="0"/>
                    </a:rPr>
                    <a:t>A</a:t>
                  </a:r>
                </a:p>
              </p:txBody>
            </p:sp>
          </p:grpSp>
          <p:grpSp>
            <p:nvGrpSpPr>
              <p:cNvPr id="49" name="Group 9"/>
              <p:cNvGrpSpPr>
                <a:grpSpLocks/>
              </p:cNvGrpSpPr>
              <p:nvPr/>
            </p:nvGrpSpPr>
            <p:grpSpPr bwMode="auto">
              <a:xfrm>
                <a:off x="788" y="2928"/>
                <a:ext cx="310" cy="254"/>
                <a:chOff x="692" y="3024"/>
                <a:chExt cx="310" cy="254"/>
              </a:xfrm>
            </p:grpSpPr>
            <p:sp>
              <p:nvSpPr>
                <p:cNvPr id="53" name="Rectangle 10"/>
                <p:cNvSpPr>
                  <a:spLocks noChangeArrowheads="1"/>
                </p:cNvSpPr>
                <p:nvPr/>
              </p:nvSpPr>
              <p:spPr bwMode="auto">
                <a:xfrm>
                  <a:off x="744" y="3048"/>
                  <a:ext cx="144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800"/>
                </a:p>
              </p:txBody>
            </p:sp>
            <p:sp>
              <p:nvSpPr>
                <p:cNvPr id="5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692" y="3024"/>
                  <a:ext cx="310" cy="2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700" b="0">
                      <a:latin typeface="Times New Roman" pitchFamily="18" charset="0"/>
                    </a:rPr>
                    <a:t>C</a:t>
                  </a:r>
                </a:p>
              </p:txBody>
            </p:sp>
          </p:grpSp>
          <p:grpSp>
            <p:nvGrpSpPr>
              <p:cNvPr id="50" name="Group 12"/>
              <p:cNvGrpSpPr>
                <a:grpSpLocks/>
              </p:cNvGrpSpPr>
              <p:nvPr/>
            </p:nvGrpSpPr>
            <p:grpSpPr bwMode="auto">
              <a:xfrm>
                <a:off x="912" y="3264"/>
                <a:ext cx="310" cy="254"/>
                <a:chOff x="528" y="3168"/>
                <a:chExt cx="310" cy="254"/>
              </a:xfrm>
            </p:grpSpPr>
            <p:sp>
              <p:nvSpPr>
                <p:cNvPr id="51" name="Rectangle 13"/>
                <p:cNvSpPr>
                  <a:spLocks noChangeArrowheads="1"/>
                </p:cNvSpPr>
                <p:nvPr/>
              </p:nvSpPr>
              <p:spPr bwMode="auto">
                <a:xfrm>
                  <a:off x="576" y="3216"/>
                  <a:ext cx="144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800"/>
                </a:p>
              </p:txBody>
            </p:sp>
            <p:sp>
              <p:nvSpPr>
                <p:cNvPr id="5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28" y="3168"/>
                  <a:ext cx="310" cy="2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700" b="0">
                      <a:latin typeface="Times New Roman" pitchFamily="18" charset="0"/>
                    </a:rPr>
                    <a:t>B</a:t>
                  </a:r>
                </a:p>
              </p:txBody>
            </p:sp>
          </p:grpSp>
        </p:grpSp>
        <p:grpSp>
          <p:nvGrpSpPr>
            <p:cNvPr id="36" name="Group 4"/>
            <p:cNvGrpSpPr>
              <a:grpSpLocks/>
            </p:cNvGrpSpPr>
            <p:nvPr/>
          </p:nvGrpSpPr>
          <p:grpSpPr bwMode="auto">
            <a:xfrm>
              <a:off x="5780598" y="5420138"/>
              <a:ext cx="528762" cy="464240"/>
              <a:chOff x="576" y="2928"/>
              <a:chExt cx="672" cy="590"/>
            </a:xfrm>
          </p:grpSpPr>
          <p:sp>
            <p:nvSpPr>
              <p:cNvPr id="37" name="Line 5"/>
              <p:cNvSpPr>
                <a:spLocks noChangeShapeType="1"/>
              </p:cNvSpPr>
              <p:nvPr/>
            </p:nvSpPr>
            <p:spPr bwMode="auto">
              <a:xfrm>
                <a:off x="576" y="3504"/>
                <a:ext cx="67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800"/>
              </a:p>
            </p:txBody>
          </p:sp>
          <p:grpSp>
            <p:nvGrpSpPr>
              <p:cNvPr id="38" name="Group 6"/>
              <p:cNvGrpSpPr>
                <a:grpSpLocks/>
              </p:cNvGrpSpPr>
              <p:nvPr/>
            </p:nvGrpSpPr>
            <p:grpSpPr bwMode="auto">
              <a:xfrm>
                <a:off x="624" y="3264"/>
                <a:ext cx="316" cy="254"/>
                <a:chOff x="528" y="3168"/>
                <a:chExt cx="316" cy="254"/>
              </a:xfrm>
            </p:grpSpPr>
            <p:sp>
              <p:nvSpPr>
                <p:cNvPr id="45" name="Rectangle 7"/>
                <p:cNvSpPr>
                  <a:spLocks noChangeArrowheads="1"/>
                </p:cNvSpPr>
                <p:nvPr/>
              </p:nvSpPr>
              <p:spPr bwMode="auto">
                <a:xfrm>
                  <a:off x="576" y="3216"/>
                  <a:ext cx="144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800"/>
                </a:p>
              </p:txBody>
            </p:sp>
            <p:sp>
              <p:nvSpPr>
                <p:cNvPr id="4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28" y="3168"/>
                  <a:ext cx="316" cy="2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700" b="0">
                      <a:latin typeface="Times New Roman" pitchFamily="18" charset="0"/>
                    </a:rPr>
                    <a:t>A</a:t>
                  </a:r>
                </a:p>
              </p:txBody>
            </p:sp>
          </p:grpSp>
          <p:grpSp>
            <p:nvGrpSpPr>
              <p:cNvPr id="39" name="Group 9"/>
              <p:cNvGrpSpPr>
                <a:grpSpLocks/>
              </p:cNvGrpSpPr>
              <p:nvPr/>
            </p:nvGrpSpPr>
            <p:grpSpPr bwMode="auto">
              <a:xfrm>
                <a:off x="624" y="3072"/>
                <a:ext cx="310" cy="254"/>
                <a:chOff x="528" y="3168"/>
                <a:chExt cx="310" cy="254"/>
              </a:xfrm>
            </p:grpSpPr>
            <p:sp>
              <p:nvSpPr>
                <p:cNvPr id="43" name="Rectangle 10"/>
                <p:cNvSpPr>
                  <a:spLocks noChangeArrowheads="1"/>
                </p:cNvSpPr>
                <p:nvPr/>
              </p:nvSpPr>
              <p:spPr bwMode="auto">
                <a:xfrm>
                  <a:off x="576" y="3216"/>
                  <a:ext cx="144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800"/>
                </a:p>
              </p:txBody>
            </p:sp>
            <p:sp>
              <p:nvSpPr>
                <p:cNvPr id="4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528" y="3168"/>
                  <a:ext cx="310" cy="2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700" b="0">
                      <a:latin typeface="Times New Roman" pitchFamily="18" charset="0"/>
                    </a:rPr>
                    <a:t>C</a:t>
                  </a:r>
                </a:p>
              </p:txBody>
            </p:sp>
          </p:grpSp>
          <p:grpSp>
            <p:nvGrpSpPr>
              <p:cNvPr id="40" name="Group 12"/>
              <p:cNvGrpSpPr>
                <a:grpSpLocks/>
              </p:cNvGrpSpPr>
              <p:nvPr/>
            </p:nvGrpSpPr>
            <p:grpSpPr bwMode="auto">
              <a:xfrm>
                <a:off x="781" y="2928"/>
                <a:ext cx="339" cy="254"/>
                <a:chOff x="397" y="2832"/>
                <a:chExt cx="339" cy="254"/>
              </a:xfrm>
            </p:grpSpPr>
            <p:sp>
              <p:nvSpPr>
                <p:cNvPr id="41" name="Rectangle 13"/>
                <p:cNvSpPr>
                  <a:spLocks noChangeArrowheads="1"/>
                </p:cNvSpPr>
                <p:nvPr/>
              </p:nvSpPr>
              <p:spPr bwMode="auto">
                <a:xfrm>
                  <a:off x="480" y="2832"/>
                  <a:ext cx="144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800"/>
                </a:p>
              </p:txBody>
            </p:sp>
            <p:sp>
              <p:nvSpPr>
                <p:cNvPr id="4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97" y="2832"/>
                  <a:ext cx="339" cy="2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700" b="0">
                      <a:latin typeface="Times New Roman" pitchFamily="18" charset="0"/>
                    </a:rPr>
                    <a:t> B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xmlns="" val="8723312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</a:t>
            </a:r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Logic for specifying planning domains</a:t>
            </a:r>
          </a:p>
          <a:p>
            <a:r>
              <a:rPr lang="en-US" dirty="0" smtClean="0"/>
              <a:t>Planning graph for computing heuristics</a:t>
            </a:r>
          </a:p>
          <a:p>
            <a:r>
              <a:rPr lang="en-US" dirty="0" smtClean="0"/>
              <a:t>Compiling planning to SAT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437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SATPlan: Planning as SAT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235" y="1600200"/>
            <a:ext cx="8602720" cy="4525963"/>
          </a:xfrm>
        </p:spPr>
        <p:txBody>
          <a:bodyPr/>
          <a:lstStyle/>
          <a:p>
            <a:r>
              <a:rPr lang="en-US" sz="2800" dirty="0" smtClean="0"/>
              <a:t>Formulate the planning problem in propositional logic</a:t>
            </a:r>
          </a:p>
          <a:p>
            <a:r>
              <a:rPr lang="en-US" sz="2800" dirty="0" smtClean="0"/>
              <a:t>Assume that the plan has k actions</a:t>
            </a:r>
          </a:p>
          <a:p>
            <a:r>
              <a:rPr lang="en-US" sz="2800" dirty="0" smtClean="0"/>
              <a:t>Create a binary variable for each possible action a:</a:t>
            </a:r>
          </a:p>
          <a:p>
            <a:pPr lvl="1"/>
            <a:r>
              <a:rPr lang="en-US" sz="2400" dirty="0" smtClean="0"/>
              <a:t>Action(</a:t>
            </a:r>
            <a:r>
              <a:rPr lang="en-US" sz="2400" dirty="0" err="1" smtClean="0"/>
              <a:t>a,i</a:t>
            </a:r>
            <a:r>
              <a:rPr lang="en-US" sz="2400" dirty="0" smtClean="0"/>
              <a:t>) (TRUE if action a is used at step </a:t>
            </a:r>
            <a:r>
              <a:rPr lang="en-US" sz="2400" dirty="0" err="1" smtClean="0"/>
              <a:t>i</a:t>
            </a:r>
            <a:r>
              <a:rPr lang="en-US" sz="2400" dirty="0" smtClean="0"/>
              <a:t>)</a:t>
            </a:r>
          </a:p>
          <a:p>
            <a:r>
              <a:rPr lang="en-US" sz="2800" dirty="0" smtClean="0"/>
              <a:t>Create variables for each proposition that can hold at different points in time:</a:t>
            </a:r>
          </a:p>
          <a:p>
            <a:pPr lvl="1"/>
            <a:r>
              <a:rPr lang="en-US" sz="2400" dirty="0" smtClean="0"/>
              <a:t>Proposition(</a:t>
            </a:r>
            <a:r>
              <a:rPr lang="en-US" sz="2400" dirty="0" err="1" smtClean="0"/>
              <a:t>p,i</a:t>
            </a:r>
            <a:r>
              <a:rPr lang="en-US" sz="2400" dirty="0" smtClean="0"/>
              <a:t>) (TRUE if proposition p holds at step </a:t>
            </a:r>
            <a:r>
              <a:rPr lang="en-US" sz="2400" dirty="0" err="1" smtClean="0"/>
              <a:t>i</a:t>
            </a:r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1718182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213"/>
            <a:ext cx="8229600" cy="1143000"/>
          </a:xfrm>
        </p:spPr>
        <p:txBody>
          <a:bodyPr/>
          <a:lstStyle/>
          <a:p>
            <a:r>
              <a:rPr lang="en-US" smtClean="0"/>
              <a:t>Constraints	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09650"/>
            <a:ext cx="8686800" cy="5722938"/>
          </a:xfrm>
        </p:spPr>
        <p:txBody>
          <a:bodyPr/>
          <a:lstStyle/>
          <a:p>
            <a:r>
              <a:rPr lang="en-US" sz="2800" smtClean="0"/>
              <a:t>XOR: Only one action can be executed at each time step</a:t>
            </a:r>
          </a:p>
          <a:p>
            <a:r>
              <a:rPr lang="en-US" sz="2800" smtClean="0"/>
              <a:t>At least one action must be executed at each time step</a:t>
            </a:r>
          </a:p>
          <a:p>
            <a:r>
              <a:rPr lang="en-US" sz="2800" smtClean="0"/>
              <a:t>Constraints describing effects of actions</a:t>
            </a:r>
          </a:p>
          <a:p>
            <a:pPr lvl="1"/>
            <a:r>
              <a:rPr lang="en-US" sz="2400" smtClean="0"/>
              <a:t>Action(a,i) </a:t>
            </a:r>
            <a:r>
              <a:rPr lang="en-US" sz="2400" smtClean="0">
                <a:sym typeface="Wingdings" pitchFamily="2" charset="2"/>
              </a:rPr>
              <a:t> prec(a,i-1); Action(a,i)  eff(a,i)</a:t>
            </a:r>
            <a:endParaRPr lang="en-US" sz="2400" smtClean="0"/>
          </a:p>
          <a:p>
            <a:r>
              <a:rPr lang="en-US" sz="2800" smtClean="0"/>
              <a:t>Maintain action: if an action does not change a prop p, then maintain action for proposition p is true</a:t>
            </a:r>
          </a:p>
          <a:p>
            <a:pPr lvl="1"/>
            <a:r>
              <a:rPr lang="en-US" sz="2400" smtClean="0"/>
              <a:t>Action(maint_p,i) </a:t>
            </a:r>
            <a:r>
              <a:rPr lang="en-US" sz="2400" smtClean="0">
                <a:sym typeface="Wingdings" pitchFamily="2" charset="2"/>
              </a:rPr>
              <a:t> Action(a1,i) v Action(a2,i)… [for all a</a:t>
            </a:r>
            <a:r>
              <a:rPr lang="en-US" sz="2400" baseline="-25000" smtClean="0">
                <a:sym typeface="Wingdings" pitchFamily="2" charset="2"/>
              </a:rPr>
              <a:t>i</a:t>
            </a:r>
            <a:r>
              <a:rPr lang="en-US" sz="2400" smtClean="0">
                <a:sym typeface="Wingdings" pitchFamily="2" charset="2"/>
              </a:rPr>
              <a:t> that don’t effect p]</a:t>
            </a:r>
            <a:endParaRPr lang="en-US" sz="2400" smtClean="0"/>
          </a:p>
          <a:p>
            <a:r>
              <a:rPr lang="en-US" sz="2800" smtClean="0"/>
              <a:t>A proposition is true at step i only if some action (possibly a maintain action) made it true</a:t>
            </a:r>
          </a:p>
          <a:p>
            <a:r>
              <a:rPr lang="en-US" sz="2800" smtClean="0"/>
              <a:t>Constraints for initial state and goal state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err="1" smtClean="0"/>
              <a:t>Mausam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37337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0DC8B0-EB27-4D66-9180-692895FD33E1}" type="slidenum">
              <a:rPr lang="en-US"/>
              <a:pPr/>
              <a:t>47</a:t>
            </a:fld>
            <a:endParaRPr lang="en-US"/>
          </a:p>
        </p:txBody>
      </p:sp>
      <p:sp>
        <p:nvSpPr>
          <p:cNvPr id="116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Compilation to SAT</a:t>
            </a:r>
          </a:p>
        </p:txBody>
      </p:sp>
      <p:sp>
        <p:nvSpPr>
          <p:cNvPr id="1164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06513"/>
            <a:ext cx="9144000" cy="2468562"/>
          </a:xfrm>
        </p:spPr>
        <p:txBody>
          <a:bodyPr/>
          <a:lstStyle/>
          <a:p>
            <a:r>
              <a:rPr lang="en-US"/>
              <a:t>Init state</a:t>
            </a:r>
          </a:p>
          <a:p>
            <a:r>
              <a:rPr lang="en-US"/>
              <a:t>Actions</a:t>
            </a:r>
          </a:p>
          <a:p>
            <a:r>
              <a:rPr lang="en-US"/>
              <a:t>Goal</a:t>
            </a:r>
          </a:p>
        </p:txBody>
      </p:sp>
      <p:sp>
        <p:nvSpPr>
          <p:cNvPr id="1164292" name="Text Box 4"/>
          <p:cNvSpPr txBox="1">
            <a:spLocks noChangeArrowheads="1"/>
          </p:cNvSpPr>
          <p:nvPr/>
        </p:nvSpPr>
        <p:spPr bwMode="auto">
          <a:xfrm>
            <a:off x="6915150" y="1306513"/>
            <a:ext cx="1025525" cy="187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170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1164293" name="Text Box 5"/>
          <p:cNvSpPr txBox="1">
            <a:spLocks noChangeArrowheads="1"/>
          </p:cNvSpPr>
          <p:nvPr/>
        </p:nvSpPr>
        <p:spPr bwMode="auto">
          <a:xfrm>
            <a:off x="4111625" y="1662113"/>
            <a:ext cx="1004888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6600">
                <a:sym typeface="Wingdings" pitchFamily="2" charset="2"/>
              </a:rPr>
              <a:t></a:t>
            </a:r>
            <a:endParaRPr lang="en-US" sz="6600"/>
          </a:p>
        </p:txBody>
      </p:sp>
    </p:spTree>
    <p:extLst>
      <p:ext uri="{BB962C8B-B14F-4D97-AF65-F5344CB8AC3E}">
        <p14:creationId xmlns:p14="http://schemas.microsoft.com/office/powerpoint/2010/main" xmlns="" val="1348390084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FB792-B887-4952-810B-9F03E29BEE84}" type="slidenum">
              <a:rPr lang="en-US"/>
              <a:pPr/>
              <a:t>48</a:t>
            </a:fld>
            <a:endParaRPr lang="en-US"/>
          </a:p>
        </p:txBody>
      </p:sp>
      <p:sp>
        <p:nvSpPr>
          <p:cNvPr id="109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Idea</a:t>
            </a:r>
          </a:p>
        </p:txBody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Suppose a plan of length n exists</a:t>
            </a:r>
          </a:p>
          <a:p>
            <a:r>
              <a:rPr lang="en-US"/>
              <a:t>Encode this hypothesis in SAT</a:t>
            </a:r>
          </a:p>
          <a:p>
            <a:pPr lvl="1"/>
            <a:r>
              <a:rPr lang="en-US"/>
              <a:t>Init state true at t</a:t>
            </a:r>
            <a:r>
              <a:rPr lang="en-US" baseline="-25000"/>
              <a:t>0</a:t>
            </a:r>
          </a:p>
          <a:p>
            <a:pPr lvl="1"/>
            <a:r>
              <a:rPr lang="en-US"/>
              <a:t>Goal true at T</a:t>
            </a:r>
            <a:r>
              <a:rPr lang="en-US" baseline="-25000"/>
              <a:t>n</a:t>
            </a:r>
          </a:p>
          <a:p>
            <a:pPr lvl="1"/>
            <a:r>
              <a:rPr lang="en-US"/>
              <a:t>Actions imply effects, etc</a:t>
            </a:r>
          </a:p>
          <a:p>
            <a:r>
              <a:rPr lang="en-US"/>
              <a:t>Look for </a:t>
            </a:r>
            <a:r>
              <a:rPr lang="en-US" b="1"/>
              <a:t>satisfying</a:t>
            </a:r>
            <a:r>
              <a:rPr lang="en-US"/>
              <a:t> assignment</a:t>
            </a:r>
          </a:p>
          <a:p>
            <a:r>
              <a:rPr lang="en-US"/>
              <a:t>Decode into plan</a:t>
            </a:r>
          </a:p>
        </p:txBody>
      </p:sp>
      <p:sp>
        <p:nvSpPr>
          <p:cNvPr id="1091588" name="Rectangle 4"/>
          <p:cNvSpPr>
            <a:spLocks noChangeArrowheads="1"/>
          </p:cNvSpPr>
          <p:nvPr/>
        </p:nvSpPr>
        <p:spPr bwMode="auto">
          <a:xfrm>
            <a:off x="152400" y="57150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b="0">
                <a:solidFill>
                  <a:srgbClr val="FF3300"/>
                </a:solidFill>
              </a:rPr>
              <a:t>RISC: The Revolutionary Excitement</a:t>
            </a:r>
          </a:p>
        </p:txBody>
      </p:sp>
    </p:spTree>
    <p:extLst>
      <p:ext uri="{BB962C8B-B14F-4D97-AF65-F5344CB8AC3E}">
        <p14:creationId xmlns:p14="http://schemas.microsoft.com/office/powerpoint/2010/main" xmlns="" val="1294057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2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38D231-9BC1-4B93-A80C-03C7FEFD06D6}" type="slidenum">
              <a:rPr lang="en-US"/>
              <a:pPr/>
              <a:t>49</a:t>
            </a:fld>
            <a:endParaRPr lang="en-US"/>
          </a:p>
        </p:txBody>
      </p:sp>
      <p:sp>
        <p:nvSpPr>
          <p:cNvPr id="117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Axioms</a:t>
            </a:r>
          </a:p>
        </p:txBody>
      </p:sp>
      <p:graphicFrame>
        <p:nvGraphicFramePr>
          <p:cNvPr id="1171495" name="Group 39"/>
          <p:cNvGraphicFramePr>
            <a:graphicFrameLocks noGrp="1"/>
          </p:cNvGraphicFramePr>
          <p:nvPr>
            <p:ph type="tbl" idx="1"/>
          </p:nvPr>
        </p:nvGraphicFramePr>
        <p:xfrm>
          <a:off x="231775" y="1306513"/>
          <a:ext cx="8680450" cy="4472306"/>
        </p:xfrm>
        <a:graphic>
          <a:graphicData uri="http://schemas.openxmlformats.org/drawingml/2006/table">
            <a:tbl>
              <a:tblPr/>
              <a:tblGrid>
                <a:gridCol w="2662238"/>
                <a:gridCol w="6018212"/>
              </a:tblGrid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omic Sans MS" pitchFamily="66" charset="0"/>
                        </a:rPr>
                        <a:t>Axiom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omic Sans MS" pitchFamily="66" charset="0"/>
                        </a:rPr>
                        <a:t>Description / 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Init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The initial state holds at t=0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Goal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The goal holds at t=2n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 P, 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Paint(A,Red,t)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Block(A, t-1)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Paint(A,Red,t)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 Color(A, Red, t+1)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Frame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Classical / Explanatory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At-least-one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Act1(…, t)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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Act2(…, t)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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…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Exclude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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Act1(…, t)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 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Act2(…, 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71496" name="Rectangle 40"/>
          <p:cNvSpPr>
            <a:spLocks noChangeArrowheads="1"/>
          </p:cNvSpPr>
          <p:nvPr/>
        </p:nvSpPr>
        <p:spPr bwMode="auto">
          <a:xfrm>
            <a:off x="2894013" y="4119563"/>
            <a:ext cx="6018212" cy="1660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74793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14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9725"/>
            <a:ext cx="7772400" cy="1143000"/>
          </a:xfrm>
        </p:spPr>
        <p:txBody>
          <a:bodyPr/>
          <a:lstStyle/>
          <a:p>
            <a:r>
              <a:rPr lang="en-US" smtClean="0"/>
              <a:t>Planning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93825"/>
            <a:ext cx="8458200" cy="4914900"/>
          </a:xfrm>
        </p:spPr>
        <p:txBody>
          <a:bodyPr/>
          <a:lstStyle/>
          <a:p>
            <a:pPr marL="455613" indent="-455613"/>
            <a:r>
              <a:rPr lang="en-US" sz="2800" dirty="0" smtClean="0"/>
              <a:t>Given </a:t>
            </a:r>
          </a:p>
          <a:p>
            <a:pPr marL="917575" lvl="1"/>
            <a:r>
              <a:rPr lang="en-US" sz="2400" dirty="0" smtClean="0"/>
              <a:t>a </a:t>
            </a:r>
            <a:r>
              <a:rPr lang="de-DE" sz="2400" dirty="0" smtClean="0"/>
              <a:t>logical description of the </a:t>
            </a:r>
            <a:r>
              <a:rPr lang="en-US" sz="2400" b="1" dirty="0" smtClean="0">
                <a:solidFill>
                  <a:srgbClr val="FF3300"/>
                </a:solidFill>
              </a:rPr>
              <a:t>initial situation</a:t>
            </a:r>
            <a:r>
              <a:rPr lang="en-US" sz="2400" dirty="0" smtClean="0"/>
              <a:t>,</a:t>
            </a:r>
          </a:p>
          <a:p>
            <a:pPr marL="917575" lvl="1"/>
            <a:r>
              <a:rPr lang="en-US" sz="2400" dirty="0" smtClean="0"/>
              <a:t>a </a:t>
            </a:r>
            <a:r>
              <a:rPr lang="de-DE" sz="2400" dirty="0" smtClean="0"/>
              <a:t>logical </a:t>
            </a:r>
            <a:r>
              <a:rPr lang="en-US" sz="2400" dirty="0" smtClean="0"/>
              <a:t>description of the </a:t>
            </a:r>
            <a:r>
              <a:rPr lang="en-US" sz="2400" b="1" dirty="0" smtClean="0">
                <a:solidFill>
                  <a:srgbClr val="FF3300"/>
                </a:solidFill>
              </a:rPr>
              <a:t>goal conditions</a:t>
            </a:r>
            <a:r>
              <a:rPr lang="en-US" sz="2400" dirty="0" smtClean="0"/>
              <a:t>, and</a:t>
            </a:r>
          </a:p>
          <a:p>
            <a:pPr marL="917575" lvl="1"/>
            <a:r>
              <a:rPr lang="en-US" sz="2400" dirty="0" smtClean="0"/>
              <a:t>a </a:t>
            </a:r>
            <a:r>
              <a:rPr lang="de-DE" sz="2400" dirty="0" smtClean="0"/>
              <a:t>logical </a:t>
            </a:r>
            <a:r>
              <a:rPr lang="en-US" sz="2400" dirty="0" smtClean="0"/>
              <a:t>description </a:t>
            </a:r>
            <a:r>
              <a:rPr lang="de-DE" sz="2400" dirty="0" smtClean="0"/>
              <a:t> of a </a:t>
            </a:r>
            <a:r>
              <a:rPr lang="en-US" sz="2400" dirty="0" smtClean="0"/>
              <a:t>set of </a:t>
            </a:r>
            <a:r>
              <a:rPr lang="en-US" sz="2400" b="1" dirty="0" smtClean="0">
                <a:solidFill>
                  <a:srgbClr val="FF3300"/>
                </a:solidFill>
              </a:rPr>
              <a:t>possible actions</a:t>
            </a:r>
            <a:r>
              <a:rPr lang="en-US" sz="2400" dirty="0" smtClean="0"/>
              <a:t>,</a:t>
            </a:r>
          </a:p>
          <a:p>
            <a:pPr marL="917575" lvl="1"/>
            <a:endParaRPr lang="en-US" sz="2400" dirty="0" smtClean="0"/>
          </a:p>
          <a:p>
            <a:pPr marL="455613" indent="-455613"/>
            <a:r>
              <a:rPr lang="en-US" sz="2800" dirty="0"/>
              <a:t>F</a:t>
            </a:r>
            <a:r>
              <a:rPr lang="en-US" sz="2800" dirty="0" smtClean="0"/>
              <a:t>ind </a:t>
            </a:r>
          </a:p>
          <a:p>
            <a:pPr marL="917575" lvl="1"/>
            <a:r>
              <a:rPr lang="en-US" sz="2400" dirty="0" smtClean="0"/>
              <a:t>a </a:t>
            </a:r>
            <a:r>
              <a:rPr lang="en-US" sz="2400" b="1" dirty="0" smtClean="0">
                <a:solidFill>
                  <a:srgbClr val="FF3300"/>
                </a:solidFill>
              </a:rPr>
              <a:t>sequence of actions</a:t>
            </a:r>
            <a:r>
              <a:rPr lang="en-US" sz="2400" dirty="0" smtClean="0"/>
              <a:t> (a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plan </a:t>
            </a:r>
            <a:r>
              <a:rPr lang="en-US" sz="2400" b="1" dirty="0" smtClean="0"/>
              <a:t>of actions</a:t>
            </a:r>
            <a:r>
              <a:rPr lang="en-US" sz="2400" dirty="0" smtClean="0"/>
              <a:t>) that brings us from the initial situation to a situation in which the goal conditions hold.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D.  Weld, D. Fox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B44C-16CE-4CC5-8214-61FB831824F4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021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7FD9EA-818F-4E8D-9991-B2BCC6564F12}" type="slidenum">
              <a:rPr lang="en-US"/>
              <a:pPr/>
              <a:t>50</a:t>
            </a:fld>
            <a:endParaRPr lang="en-US"/>
          </a:p>
        </p:txBody>
      </p:sp>
      <p:sp>
        <p:nvSpPr>
          <p:cNvPr id="117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Space of Encodings</a:t>
            </a:r>
          </a:p>
        </p:txBody>
      </p:sp>
      <p:sp>
        <p:nvSpPr>
          <p:cNvPr id="117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Action Representations</a:t>
            </a:r>
          </a:p>
          <a:p>
            <a:pPr lvl="1"/>
            <a:r>
              <a:rPr lang="en-US"/>
              <a:t>Regular</a:t>
            </a:r>
          </a:p>
          <a:p>
            <a:pPr lvl="1"/>
            <a:r>
              <a:rPr lang="en-US"/>
              <a:t>Simply-Split</a:t>
            </a:r>
          </a:p>
          <a:p>
            <a:pPr lvl="1"/>
            <a:r>
              <a:rPr lang="en-US"/>
              <a:t>Overloaded-Split</a:t>
            </a:r>
          </a:p>
          <a:p>
            <a:pPr lvl="1"/>
            <a:r>
              <a:rPr lang="en-US"/>
              <a:t>Bitwise</a:t>
            </a:r>
          </a:p>
          <a:p>
            <a:r>
              <a:rPr lang="en-US"/>
              <a:t>Frame Axioms</a:t>
            </a:r>
          </a:p>
          <a:p>
            <a:pPr lvl="1"/>
            <a:r>
              <a:rPr lang="en-US"/>
              <a:t>Classical</a:t>
            </a:r>
          </a:p>
          <a:p>
            <a:pPr lvl="1"/>
            <a:r>
              <a:rPr lang="en-US"/>
              <a:t>Explanitory</a:t>
            </a:r>
          </a:p>
        </p:txBody>
      </p:sp>
    </p:spTree>
    <p:extLst>
      <p:ext uri="{BB962C8B-B14F-4D97-AF65-F5344CB8AC3E}">
        <p14:creationId xmlns:p14="http://schemas.microsoft.com/office/powerpoint/2010/main" xmlns="" val="1980656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CB847D-B9EE-4DA0-9643-33BAB676E280}" type="slidenum">
              <a:rPr lang="en-US"/>
              <a:pPr/>
              <a:t>51</a:t>
            </a:fld>
            <a:endParaRPr lang="en-US"/>
          </a:p>
        </p:txBody>
      </p:sp>
      <p:sp>
        <p:nvSpPr>
          <p:cNvPr id="109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 Axioms</a:t>
            </a:r>
          </a:p>
        </p:txBody>
      </p:sp>
      <p:sp>
        <p:nvSpPr>
          <p:cNvPr id="109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" y="1306513"/>
            <a:ext cx="9144000" cy="2352675"/>
          </a:xfrm>
        </p:spPr>
        <p:txBody>
          <a:bodyPr/>
          <a:lstStyle/>
          <a:p>
            <a:r>
              <a:rPr lang="en-US"/>
              <a:t>Classical</a:t>
            </a:r>
          </a:p>
          <a:p>
            <a:pPr lvl="1"/>
            <a:r>
              <a:rPr lang="en-US">
                <a:sym typeface="Symbol" pitchFamily="18" charset="2"/>
              </a:rPr>
              <a:t>P, A, t  if   P@t-1  </a:t>
            </a:r>
          </a:p>
          <a:p>
            <a:pPr lvl="1"/>
            <a:r>
              <a:rPr lang="en-US">
                <a:sym typeface="Symbol" pitchFamily="18" charset="2"/>
              </a:rPr>
              <a:t>                   A@t      </a:t>
            </a:r>
          </a:p>
          <a:p>
            <a:pPr lvl="1"/>
            <a:r>
              <a:rPr lang="en-US">
                <a:sym typeface="Symbol" pitchFamily="18" charset="2"/>
              </a:rPr>
              <a:t>                   A doesn’t affect P </a:t>
            </a:r>
          </a:p>
          <a:p>
            <a:pPr lvl="1"/>
            <a:r>
              <a:rPr lang="en-US">
                <a:sym typeface="Symbol" pitchFamily="18" charset="2"/>
              </a:rPr>
              <a:t>              then P@t+1</a:t>
            </a:r>
          </a:p>
        </p:txBody>
      </p:sp>
      <p:sp>
        <p:nvSpPr>
          <p:cNvPr id="1095684" name="Rectangle 4"/>
          <p:cNvSpPr>
            <a:spLocks noChangeArrowheads="1"/>
          </p:cNvSpPr>
          <p:nvPr/>
        </p:nvSpPr>
        <p:spPr bwMode="auto">
          <a:xfrm>
            <a:off x="41275" y="3813175"/>
            <a:ext cx="91440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r>
              <a:rPr lang="en-US" sz="3200" b="0">
                <a:solidFill>
                  <a:srgbClr val="0033CC"/>
                </a:solidFill>
              </a:rPr>
              <a:t>Explanatory</a:t>
            </a: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>
                <a:sym typeface="Symbol" pitchFamily="18" charset="2"/>
              </a:rPr>
              <a:t>P, A, t  if   P@t-1   P@t+1</a:t>
            </a: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>
                <a:sym typeface="Symbol" pitchFamily="18" charset="2"/>
              </a:rPr>
              <a:t>              then A</a:t>
            </a:r>
            <a:r>
              <a:rPr lang="en-US" sz="2800" b="0" baseline="-25000">
                <a:sym typeface="Symbol" pitchFamily="18" charset="2"/>
              </a:rPr>
              <a:t>1</a:t>
            </a:r>
            <a:r>
              <a:rPr lang="en-US" sz="2800" b="0">
                <a:sym typeface="Symbol" pitchFamily="18" charset="2"/>
              </a:rPr>
              <a:t>@t  A</a:t>
            </a:r>
            <a:r>
              <a:rPr lang="en-US" sz="2800" b="0" baseline="-25000">
                <a:sym typeface="Symbol" pitchFamily="18" charset="2"/>
              </a:rPr>
              <a:t>2</a:t>
            </a:r>
            <a:r>
              <a:rPr lang="en-US" sz="2800" b="0">
                <a:sym typeface="Symbol" pitchFamily="18" charset="2"/>
              </a:rPr>
              <a:t>@t  …</a:t>
            </a: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>
                <a:sym typeface="Symbol" pitchFamily="18" charset="2"/>
              </a:rPr>
              <a:t>                    forall A</a:t>
            </a:r>
            <a:r>
              <a:rPr lang="en-US" sz="2800" b="0" baseline="-25000">
                <a:sym typeface="Symbol" pitchFamily="18" charset="2"/>
              </a:rPr>
              <a:t>i</a:t>
            </a:r>
            <a:r>
              <a:rPr lang="en-US" sz="2800" b="0">
                <a:sym typeface="Symbol" pitchFamily="18" charset="2"/>
              </a:rPr>
              <a:t> that </a:t>
            </a:r>
            <a:r>
              <a:rPr lang="en-US" sz="2800" b="0" i="1">
                <a:sym typeface="Symbol" pitchFamily="18" charset="2"/>
              </a:rPr>
              <a:t>do</a:t>
            </a:r>
            <a:r>
              <a:rPr lang="en-US" sz="2800" b="0">
                <a:sym typeface="Symbol" pitchFamily="18" charset="2"/>
              </a:rPr>
              <a:t> affect P</a:t>
            </a:r>
          </a:p>
        </p:txBody>
      </p:sp>
      <p:sp>
        <p:nvSpPr>
          <p:cNvPr id="1095685" name="Rectangle 5"/>
          <p:cNvSpPr>
            <a:spLocks noChangeArrowheads="1"/>
          </p:cNvSpPr>
          <p:nvPr/>
        </p:nvSpPr>
        <p:spPr bwMode="auto">
          <a:xfrm>
            <a:off x="-266700" y="4273550"/>
            <a:ext cx="7988300" cy="21510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57888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68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oter Placeholder 5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79257D-EB13-402C-BADC-1D54F5FEDAC2}" type="slidenum">
              <a:rPr lang="en-US"/>
              <a:pPr/>
              <a:t>52</a:t>
            </a:fld>
            <a:endParaRPr lang="en-US"/>
          </a:p>
        </p:txBody>
      </p:sp>
      <p:sp>
        <p:nvSpPr>
          <p:cNvPr id="109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z="3200">
                <a:solidFill>
                  <a:schemeClr val="accent2"/>
                </a:solidFill>
              </a:rPr>
              <a:t>Action Representation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1094659" name="Line 3"/>
          <p:cNvSpPr>
            <a:spLocks noChangeShapeType="1"/>
          </p:cNvSpPr>
          <p:nvPr/>
        </p:nvSpPr>
        <p:spPr bwMode="auto">
          <a:xfrm>
            <a:off x="625475" y="892175"/>
            <a:ext cx="76200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94660" name="Group 4"/>
          <p:cNvGraphicFramePr>
            <a:graphicFrameLocks noGrp="1"/>
          </p:cNvGraphicFramePr>
          <p:nvPr>
            <p:ph type="tbl" idx="1"/>
          </p:nvPr>
        </p:nvGraphicFramePr>
        <p:xfrm>
          <a:off x="134938" y="2359025"/>
          <a:ext cx="8218487" cy="1039813"/>
        </p:xfrm>
        <a:graphic>
          <a:graphicData uri="http://schemas.openxmlformats.org/drawingml/2006/table">
            <a:tbl>
              <a:tblPr/>
              <a:tblGrid>
                <a:gridCol w="2540000"/>
                <a:gridCol w="3081337"/>
                <a:gridCol w="2597150"/>
              </a:tblGrid>
              <a:tr h="1039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Regular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fully-instantiated 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Paint-A-Red,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Paint-A-Blue,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Move-A-Table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94670" name="Group 14"/>
          <p:cNvGraphicFramePr>
            <a:graphicFrameLocks noGrp="1"/>
          </p:cNvGraphicFramePr>
          <p:nvPr/>
        </p:nvGraphicFramePr>
        <p:xfrm>
          <a:off x="134938" y="1577975"/>
          <a:ext cx="8186737" cy="776288"/>
        </p:xfrm>
        <a:graphic>
          <a:graphicData uri="http://schemas.openxmlformats.org/drawingml/2006/table">
            <a:tbl>
              <a:tblPr/>
              <a:tblGrid>
                <a:gridCol w="2571750"/>
                <a:gridCol w="3016250"/>
                <a:gridCol w="2598737"/>
              </a:tblGrid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Representation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One Propositional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Variable 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94680" name="Group 24"/>
          <p:cNvGraphicFramePr>
            <a:graphicFrameLocks noGrp="1"/>
          </p:cNvGraphicFramePr>
          <p:nvPr/>
        </p:nvGraphicFramePr>
        <p:xfrm>
          <a:off x="134938" y="3494088"/>
          <a:ext cx="8201025" cy="779463"/>
        </p:xfrm>
        <a:graphic>
          <a:graphicData uri="http://schemas.openxmlformats.org/drawingml/2006/table">
            <a:tbl>
              <a:tblPr/>
              <a:tblGrid>
                <a:gridCol w="2573337"/>
                <a:gridCol w="3054350"/>
                <a:gridCol w="2573338"/>
              </a:tblGrid>
              <a:tr h="779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Simply-split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fully-instantiated action’s argument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Paint-Arg1-A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Paint-Arg2-Red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94690" name="Group 34"/>
          <p:cNvGraphicFramePr>
            <a:graphicFrameLocks noGrp="1"/>
          </p:cNvGraphicFramePr>
          <p:nvPr/>
        </p:nvGraphicFramePr>
        <p:xfrm>
          <a:off x="130175" y="4273550"/>
          <a:ext cx="8191500" cy="800100"/>
        </p:xfrm>
        <a:graphic>
          <a:graphicData uri="http://schemas.openxmlformats.org/drawingml/2006/table">
            <a:tbl>
              <a:tblPr/>
              <a:tblGrid>
                <a:gridCol w="2570163"/>
                <a:gridCol w="3051175"/>
                <a:gridCol w="2570162"/>
              </a:tblGrid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Overloaded-split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fully-instantiated argument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Act-Paint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 Arg1-A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 Arg2-Red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94700" name="Group 44"/>
          <p:cNvGrpSpPr>
            <a:grpSpLocks/>
          </p:cNvGrpSpPr>
          <p:nvPr/>
        </p:nvGrpSpPr>
        <p:grpSpPr bwMode="auto">
          <a:xfrm>
            <a:off x="8229600" y="1603375"/>
            <a:ext cx="747713" cy="5045075"/>
            <a:chOff x="5184" y="768"/>
            <a:chExt cx="471" cy="3178"/>
          </a:xfrm>
        </p:grpSpPr>
        <p:sp>
          <p:nvSpPr>
            <p:cNvPr id="1094701" name="Line 45"/>
            <p:cNvSpPr>
              <a:spLocks noChangeShapeType="1"/>
            </p:cNvSpPr>
            <p:nvPr/>
          </p:nvSpPr>
          <p:spPr bwMode="auto">
            <a:xfrm>
              <a:off x="5424" y="1248"/>
              <a:ext cx="0" cy="22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4702" name="Text Box 46"/>
            <p:cNvSpPr txBox="1">
              <a:spLocks noChangeArrowheads="1"/>
            </p:cNvSpPr>
            <p:nvPr/>
          </p:nvSpPr>
          <p:spPr bwMode="auto">
            <a:xfrm>
              <a:off x="5184" y="768"/>
              <a:ext cx="47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more</a:t>
              </a:r>
            </a:p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vars</a:t>
              </a:r>
            </a:p>
          </p:txBody>
        </p:sp>
        <p:sp>
          <p:nvSpPr>
            <p:cNvPr id="1094703" name="Text Box 47"/>
            <p:cNvSpPr txBox="1">
              <a:spLocks noChangeArrowheads="1"/>
            </p:cNvSpPr>
            <p:nvPr/>
          </p:nvSpPr>
          <p:spPr bwMode="auto">
            <a:xfrm>
              <a:off x="5184" y="3504"/>
              <a:ext cx="47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more</a:t>
              </a:r>
            </a:p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clses</a:t>
              </a:r>
            </a:p>
          </p:txBody>
        </p:sp>
      </p:grpSp>
      <p:graphicFrame>
        <p:nvGraphicFramePr>
          <p:cNvPr id="1094704" name="Group 48"/>
          <p:cNvGraphicFramePr>
            <a:graphicFrameLocks noGrp="1"/>
          </p:cNvGraphicFramePr>
          <p:nvPr/>
        </p:nvGraphicFramePr>
        <p:xfrm>
          <a:off x="130175" y="5087938"/>
          <a:ext cx="8224838" cy="701040"/>
        </p:xfrm>
        <a:graphic>
          <a:graphicData uri="http://schemas.openxmlformats.org/drawingml/2006/table">
            <a:tbl>
              <a:tblPr/>
              <a:tblGrid>
                <a:gridCol w="2573338"/>
                <a:gridCol w="3078162"/>
                <a:gridCol w="2573338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Bitwise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Binary encodings of actions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Bit1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~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Bit2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Bit3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94714" name="Text Box 58"/>
          <p:cNvSpPr txBox="1">
            <a:spLocks noChangeArrowheads="1"/>
          </p:cNvSpPr>
          <p:nvPr/>
        </p:nvSpPr>
        <p:spPr bwMode="auto">
          <a:xfrm>
            <a:off x="5773738" y="5907088"/>
            <a:ext cx="22098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200" b="0" i="1">
                <a:solidFill>
                  <a:srgbClr val="FF0000"/>
                </a:solidFill>
                <a:latin typeface="Times New Roman" pitchFamily="18" charset="0"/>
              </a:rPr>
              <a:t>Paint-A-Red = 5</a:t>
            </a:r>
          </a:p>
        </p:txBody>
      </p:sp>
    </p:spTree>
    <p:extLst>
      <p:ext uri="{BB962C8B-B14F-4D97-AF65-F5344CB8AC3E}">
        <p14:creationId xmlns:p14="http://schemas.microsoft.com/office/powerpoint/2010/main" xmlns="" val="3780337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4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4714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oter Placeholder 3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C3059C-7919-4784-8621-1A6098FDFEF0}" type="slidenum">
              <a:rPr lang="en-US"/>
              <a:pPr/>
              <a:t>53</a:t>
            </a:fld>
            <a:endParaRPr lang="en-US"/>
          </a:p>
        </p:txBody>
      </p:sp>
      <p:sp>
        <p:nvSpPr>
          <p:cNvPr id="109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z="3200"/>
              <a:t>Optimization 1: Factored Splitting</a:t>
            </a:r>
          </a:p>
        </p:txBody>
      </p:sp>
      <p:sp>
        <p:nvSpPr>
          <p:cNvPr id="1098755" name="Line 3"/>
          <p:cNvSpPr>
            <a:spLocks noChangeShapeType="1"/>
          </p:cNvSpPr>
          <p:nvPr/>
        </p:nvSpPr>
        <p:spPr bwMode="auto">
          <a:xfrm>
            <a:off x="762000" y="914400"/>
            <a:ext cx="76200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8756" name="Text Box 4"/>
          <p:cNvSpPr txBox="1">
            <a:spLocks noChangeArrowheads="1"/>
          </p:cNvSpPr>
          <p:nvPr/>
        </p:nvSpPr>
        <p:spPr bwMode="auto">
          <a:xfrm>
            <a:off x="762000" y="995363"/>
            <a:ext cx="8212138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0"/>
              <a:t>    - use partially-instantiated actions</a:t>
            </a:r>
          </a:p>
          <a:p>
            <a:pPr eaLnBrk="1" hangingPunct="1"/>
            <a:endParaRPr lang="en-US" sz="1000" b="0"/>
          </a:p>
          <a:p>
            <a:pPr eaLnBrk="1" hangingPunct="1"/>
            <a:r>
              <a:rPr lang="en-US" sz="2800" b="0"/>
              <a:t>HasColor-A-Blue-(t-1) ^ Paint-Arg1-B-t </a:t>
            </a:r>
            <a:r>
              <a:rPr lang="en-US" sz="2800" b="0">
                <a:cs typeface="Times New Roman" pitchFamily="18" charset="0"/>
              </a:rPr>
              <a:t>^</a:t>
            </a:r>
          </a:p>
          <a:p>
            <a:pPr eaLnBrk="1" hangingPunct="1"/>
            <a:r>
              <a:rPr lang="en-US" sz="2800" b="0">
                <a:cs typeface="Times New Roman" pitchFamily="18" charset="0"/>
              </a:rPr>
              <a:t>	</a:t>
            </a:r>
            <a:r>
              <a:rPr lang="en-US" sz="2800" b="0">
                <a:solidFill>
                  <a:srgbClr val="FF0000"/>
                </a:solidFill>
                <a:cs typeface="Times New Roman" pitchFamily="18" charset="0"/>
              </a:rPr>
              <a:t>Paint-Arg2-Red-t</a:t>
            </a:r>
            <a:r>
              <a:rPr lang="en-US" sz="2800" b="0">
                <a:cs typeface="Times New Roman" pitchFamily="18" charset="0"/>
              </a:rPr>
              <a:t> </a:t>
            </a:r>
            <a:r>
              <a:rPr lang="en-US" sz="2800" b="0">
                <a:cs typeface="Times New Roman" pitchFamily="18" charset="0"/>
                <a:sym typeface="Symbol" pitchFamily="18" charset="2"/>
              </a:rPr>
              <a:t> HasColor-A-Blue-(t+1)</a:t>
            </a:r>
            <a:endParaRPr lang="en-US" sz="2800" b="0"/>
          </a:p>
        </p:txBody>
      </p:sp>
      <p:graphicFrame>
        <p:nvGraphicFramePr>
          <p:cNvPr id="1098757" name="Group 5"/>
          <p:cNvGraphicFramePr>
            <a:graphicFrameLocks noGrp="1"/>
          </p:cNvGraphicFramePr>
          <p:nvPr>
            <p:ph type="tbl" idx="1"/>
          </p:nvPr>
        </p:nvGraphicFramePr>
        <p:xfrm>
          <a:off x="3362325" y="3975100"/>
          <a:ext cx="4308475" cy="2033588"/>
        </p:xfrm>
        <a:graphic>
          <a:graphicData uri="http://schemas.openxmlformats.org/drawingml/2006/table">
            <a:tbl>
              <a:tblPr/>
              <a:tblGrid>
                <a:gridCol w="2154238"/>
                <a:gridCol w="2154237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.46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98771" name="Group 19"/>
          <p:cNvGraphicFramePr>
            <a:graphicFrameLocks noGrp="1"/>
          </p:cNvGraphicFramePr>
          <p:nvPr/>
        </p:nvGraphicFramePr>
        <p:xfrm>
          <a:off x="3352800" y="3403600"/>
          <a:ext cx="4318000" cy="558800"/>
        </p:xfrm>
        <a:graphic>
          <a:graphicData uri="http://schemas.openxmlformats.org/drawingml/2006/table">
            <a:tbl>
              <a:tblPr/>
              <a:tblGrid>
                <a:gridCol w="2159000"/>
                <a:gridCol w="21590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Simple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Overloaded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98779" name="Group 27"/>
          <p:cNvGraphicFramePr>
            <a:graphicFrameLocks noGrp="1"/>
          </p:cNvGraphicFramePr>
          <p:nvPr/>
        </p:nvGraphicFramePr>
        <p:xfrm>
          <a:off x="1600200" y="3937000"/>
          <a:ext cx="1752600" cy="2057400"/>
        </p:xfrm>
        <a:graphic>
          <a:graphicData uri="http://schemas.openxmlformats.org/drawingml/2006/table">
            <a:tbl>
              <a:tblPr/>
              <a:tblGrid>
                <a:gridCol w="17526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Variables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Clauses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Literals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98789" name="Text Box 37"/>
          <p:cNvSpPr txBox="1">
            <a:spLocks noChangeArrowheads="1"/>
          </p:cNvSpPr>
          <p:nvPr/>
        </p:nvSpPr>
        <p:spPr bwMode="auto">
          <a:xfrm>
            <a:off x="1422400" y="3098800"/>
            <a:ext cx="1892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0" u="sng"/>
              <a:t>factored</a:t>
            </a:r>
            <a:endParaRPr lang="en-US" b="0"/>
          </a:p>
          <a:p>
            <a:pPr algn="ctr" eaLnBrk="1" hangingPunct="1"/>
            <a:r>
              <a:rPr lang="en-US" b="0"/>
              <a:t>unfactored</a:t>
            </a:r>
            <a:endParaRPr lang="en-US" b="0" u="sng"/>
          </a:p>
        </p:txBody>
      </p:sp>
      <p:sp>
        <p:nvSpPr>
          <p:cNvPr id="1098790" name="Text Box 38"/>
          <p:cNvSpPr txBox="1">
            <a:spLocks noChangeArrowheads="1"/>
          </p:cNvSpPr>
          <p:nvPr/>
        </p:nvSpPr>
        <p:spPr bwMode="auto">
          <a:xfrm>
            <a:off x="4038600" y="2825750"/>
            <a:ext cx="3487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0">
                <a:solidFill>
                  <a:srgbClr val="FF3399"/>
                </a:solidFill>
              </a:rPr>
              <a:t>Explanatory Frames</a:t>
            </a:r>
          </a:p>
        </p:txBody>
      </p:sp>
      <p:sp>
        <p:nvSpPr>
          <p:cNvPr id="1098791" name="Line 39"/>
          <p:cNvSpPr>
            <a:spLocks noChangeShapeType="1"/>
          </p:cNvSpPr>
          <p:nvPr/>
        </p:nvSpPr>
        <p:spPr bwMode="auto">
          <a:xfrm>
            <a:off x="1651000" y="3490913"/>
            <a:ext cx="1590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93732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89" grpId="0"/>
      <p:bldP spid="1098790" grpId="0"/>
      <p:bldP spid="1098791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ooter Placeholder 4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643194-9FF2-4C58-A9DE-ABE1D23A3322}" type="slidenum">
              <a:rPr lang="en-US"/>
              <a:pPr/>
              <a:t>54</a:t>
            </a:fld>
            <a:endParaRPr lang="en-US"/>
          </a:p>
        </p:txBody>
      </p:sp>
      <p:sp>
        <p:nvSpPr>
          <p:cNvPr id="109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9148763" cy="1143000"/>
          </a:xfrm>
        </p:spPr>
        <p:txBody>
          <a:bodyPr/>
          <a:lstStyle/>
          <a:p>
            <a:r>
              <a:rPr lang="en-US" sz="3200"/>
              <a:t>Optimization 2: Types</a:t>
            </a:r>
          </a:p>
        </p:txBody>
      </p:sp>
      <p:sp>
        <p:nvSpPr>
          <p:cNvPr id="1099779" name="Line 3"/>
          <p:cNvSpPr>
            <a:spLocks noChangeShapeType="1"/>
          </p:cNvSpPr>
          <p:nvPr/>
        </p:nvSpPr>
        <p:spPr bwMode="auto">
          <a:xfrm>
            <a:off x="762000" y="914400"/>
            <a:ext cx="8224838" cy="158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9780" name="Text Box 4"/>
          <p:cNvSpPr txBox="1">
            <a:spLocks noChangeArrowheads="1"/>
          </p:cNvSpPr>
          <p:nvPr/>
        </p:nvSpPr>
        <p:spPr bwMode="auto">
          <a:xfrm>
            <a:off x="762000" y="1295400"/>
            <a:ext cx="7035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b="0"/>
              <a:t>A </a:t>
            </a:r>
            <a:r>
              <a:rPr lang="en-US" b="0" i="1">
                <a:solidFill>
                  <a:srgbClr val="FF0000"/>
                </a:solidFill>
              </a:rPr>
              <a:t>type</a:t>
            </a:r>
            <a:r>
              <a:rPr lang="en-US" b="0"/>
              <a:t> is a fluent which no actions affects.</a:t>
            </a:r>
          </a:p>
          <a:p>
            <a:pPr lvl="1" eaLnBrk="1" hangingPunct="1">
              <a:buFontTx/>
              <a:buChar char="•"/>
            </a:pPr>
            <a:r>
              <a:rPr lang="en-US" b="0"/>
              <a:t>type interference</a:t>
            </a:r>
          </a:p>
          <a:p>
            <a:pPr lvl="1" eaLnBrk="1" hangingPunct="1">
              <a:buFontTx/>
              <a:buChar char="•"/>
            </a:pPr>
            <a:r>
              <a:rPr lang="en-US" b="0"/>
              <a:t>prune impossible operator instantiations</a:t>
            </a:r>
          </a:p>
          <a:p>
            <a:pPr lvl="1" eaLnBrk="1" hangingPunct="1">
              <a:buFontTx/>
              <a:buChar char="•"/>
            </a:pPr>
            <a:r>
              <a:rPr lang="en-US" b="0"/>
              <a:t>type elimination</a:t>
            </a:r>
          </a:p>
        </p:txBody>
      </p:sp>
      <p:graphicFrame>
        <p:nvGraphicFramePr>
          <p:cNvPr id="1099781" name="Group 5"/>
          <p:cNvGraphicFramePr>
            <a:graphicFrameLocks noGrp="1"/>
          </p:cNvGraphicFramePr>
          <p:nvPr>
            <p:ph type="tbl" idx="1"/>
          </p:nvPr>
        </p:nvGraphicFramePr>
        <p:xfrm>
          <a:off x="2741613" y="5003800"/>
          <a:ext cx="6027737" cy="1143000"/>
        </p:xfrm>
        <a:graphic>
          <a:graphicData uri="http://schemas.openxmlformats.org/drawingml/2006/table">
            <a:tbl>
              <a:tblPr/>
              <a:tblGrid>
                <a:gridCol w="1343025"/>
                <a:gridCol w="1250950"/>
                <a:gridCol w="1820862"/>
                <a:gridCol w="16129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99798" name="Group 22"/>
          <p:cNvGraphicFramePr>
            <a:graphicFrameLocks noGrp="1"/>
          </p:cNvGraphicFramePr>
          <p:nvPr/>
        </p:nvGraphicFramePr>
        <p:xfrm>
          <a:off x="741363" y="5003800"/>
          <a:ext cx="2000250" cy="1143000"/>
        </p:xfrm>
        <a:graphic>
          <a:graphicData uri="http://schemas.openxmlformats.org/drawingml/2006/table">
            <a:tbl>
              <a:tblPr/>
              <a:tblGrid>
                <a:gridCol w="200025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Classical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Explanatory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99806" name="Text Box 30"/>
          <p:cNvSpPr txBox="1">
            <a:spLocks noChangeArrowheads="1"/>
          </p:cNvSpPr>
          <p:nvPr/>
        </p:nvSpPr>
        <p:spPr bwMode="auto">
          <a:xfrm>
            <a:off x="1001713" y="3632200"/>
            <a:ext cx="210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0" u="sng"/>
              <a:t>Type opts</a:t>
            </a:r>
            <a:endParaRPr lang="en-US" b="0"/>
          </a:p>
          <a:p>
            <a:pPr algn="ctr" eaLnBrk="1" hangingPunct="1"/>
            <a:r>
              <a:rPr lang="en-US" b="0"/>
              <a:t>No type opts</a:t>
            </a:r>
            <a:endParaRPr lang="en-US" b="0" u="sng"/>
          </a:p>
        </p:txBody>
      </p:sp>
      <p:graphicFrame>
        <p:nvGraphicFramePr>
          <p:cNvPr id="1099807" name="Group 31"/>
          <p:cNvGraphicFramePr>
            <a:graphicFrameLocks noGrp="1"/>
          </p:cNvGraphicFramePr>
          <p:nvPr/>
        </p:nvGraphicFramePr>
        <p:xfrm>
          <a:off x="752475" y="4470400"/>
          <a:ext cx="1989138" cy="508000"/>
        </p:xfrm>
        <a:graphic>
          <a:graphicData uri="http://schemas.openxmlformats.org/drawingml/2006/table">
            <a:tbl>
              <a:tblPr/>
              <a:tblGrid>
                <a:gridCol w="1989138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Literals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99813" name="Line 37"/>
          <p:cNvSpPr>
            <a:spLocks noChangeShapeType="1"/>
          </p:cNvSpPr>
          <p:nvPr/>
        </p:nvSpPr>
        <p:spPr bwMode="auto">
          <a:xfrm flipV="1">
            <a:off x="8770938" y="4064000"/>
            <a:ext cx="0" cy="7683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099814" name="Group 38"/>
          <p:cNvGraphicFramePr>
            <a:graphicFrameLocks noGrp="1"/>
          </p:cNvGraphicFramePr>
          <p:nvPr/>
        </p:nvGraphicFramePr>
        <p:xfrm>
          <a:off x="2754313" y="4470400"/>
          <a:ext cx="6016625" cy="533400"/>
        </p:xfrm>
        <a:graphic>
          <a:graphicData uri="http://schemas.openxmlformats.org/drawingml/2006/table">
            <a:tbl>
              <a:tblPr/>
              <a:tblGrid>
                <a:gridCol w="1331912"/>
                <a:gridCol w="1228725"/>
                <a:gridCol w="1843088"/>
                <a:gridCol w="16129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Regular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Simple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Overloaded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Bitwise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991457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980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</p:sp>
    </p:spTree>
    <p:extLst>
      <p:ext uri="{BB962C8B-B14F-4D97-AF65-F5344CB8AC3E}">
        <p14:creationId xmlns:p14="http://schemas.microsoft.com/office/powerpoint/2010/main" xmlns="" val="269231855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6470"/>
          </a:xfrm>
        </p:spPr>
        <p:txBody>
          <a:bodyPr/>
          <a:lstStyle/>
          <a:p>
            <a:r>
              <a:rPr lang="en-US" dirty="0" smtClean="0"/>
              <a:t>Ground literal whose truth value may change over time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at(</a:t>
            </a:r>
            <a:r>
              <a:rPr lang="en-US" dirty="0" err="1" smtClean="0">
                <a:solidFill>
                  <a:srgbClr val="FF0000"/>
                </a:solidFill>
              </a:rPr>
              <a:t>robbie</a:t>
            </a:r>
            <a:r>
              <a:rPr lang="en-US" dirty="0" smtClean="0">
                <a:solidFill>
                  <a:srgbClr val="FF0000"/>
                </a:solidFill>
              </a:rPr>
              <a:t>, location5)</a:t>
            </a:r>
          </a:p>
          <a:p>
            <a:r>
              <a:rPr lang="en-US" dirty="0" smtClean="0"/>
              <a:t>Not</a:t>
            </a:r>
            <a:r>
              <a:rPr lang="en-US" dirty="0" smtClean="0">
                <a:solidFill>
                  <a:srgbClr val="FF0000"/>
                </a:solidFill>
              </a:rPr>
              <a:t> robot(</a:t>
            </a:r>
            <a:r>
              <a:rPr lang="en-US" dirty="0" err="1" smtClean="0">
                <a:solidFill>
                  <a:srgbClr val="FF0000"/>
                </a:solidFill>
              </a:rPr>
              <a:t>robbie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://www.warcrafthuntersunion.com/wp-content/uploads/2011/07/robot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0765" y="4581150"/>
            <a:ext cx="792545" cy="792545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769905" y="4043480"/>
            <a:ext cx="3571665" cy="23427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192360" y="5618085"/>
            <a:ext cx="25731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499600" y="5541275"/>
            <a:ext cx="153620" cy="153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96660" y="5541275"/>
            <a:ext cx="153620" cy="153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30765" y="5771302"/>
            <a:ext cx="708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loc5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2236" y="5771302"/>
            <a:ext cx="708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loc7</a:t>
            </a:r>
            <a:endParaRPr lang="en-US" dirty="0">
              <a:latin typeface="+mn-lt"/>
            </a:endParaRPr>
          </a:p>
        </p:txBody>
      </p:sp>
      <p:pic>
        <p:nvPicPr>
          <p:cNvPr id="13" name="Picture 2" descr="http://www.warcrafthuntersunion.com/wp-content/uploads/2011/07/robot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82001" y="4581150"/>
            <a:ext cx="792545" cy="792545"/>
          </a:xfrm>
          <a:prstGeom prst="rect">
            <a:avLst/>
          </a:prstGeom>
          <a:noFill/>
        </p:spPr>
      </p:pic>
      <p:sp>
        <p:nvSpPr>
          <p:cNvPr id="14" name="Rounded Rectangle 13"/>
          <p:cNvSpPr/>
          <p:nvPr/>
        </p:nvSpPr>
        <p:spPr>
          <a:xfrm>
            <a:off x="5109670" y="4043480"/>
            <a:ext cx="3571665" cy="23427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5532125" y="5618085"/>
            <a:ext cx="25731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839365" y="5541275"/>
            <a:ext cx="153620" cy="153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836425" y="5541275"/>
            <a:ext cx="153620" cy="153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570530" y="5771302"/>
            <a:ext cx="708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loc5</a:t>
            </a:r>
            <a:endParaRPr lang="en-US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82001" y="5771302"/>
            <a:ext cx="708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loc7</a:t>
            </a:r>
            <a:endParaRPr lang="en-US" dirty="0">
              <a:latin typeface="+mn-lt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456785" y="5349250"/>
            <a:ext cx="537670" cy="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341570" y="4757115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  <a:latin typeface="+mn-lt"/>
              </a:rPr>
              <a:t>Move</a:t>
            </a:r>
            <a:endParaRPr lang="en-US" sz="2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14080" y="64578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  <a:latin typeface="+mn-lt"/>
              </a:rPr>
              <a:t>T0</a:t>
            </a:r>
            <a:endParaRPr lang="en-US" sz="2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99490" y="64578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  <a:latin typeface="+mn-lt"/>
              </a:rPr>
              <a:t>T1</a:t>
            </a:r>
            <a:endParaRPr lang="en-US" sz="2000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8" grpId="0"/>
      <p:bldP spid="19" grpId="0"/>
      <p:bldP spid="2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</a:t>
            </a:r>
            <a:r>
              <a:rPr lang="en-US" dirty="0" err="1" smtClean="0"/>
              <a:t>Fluents</a:t>
            </a:r>
            <a:r>
              <a:rPr lang="en-US" dirty="0" smtClean="0"/>
              <a:t> in Logic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647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at(</a:t>
            </a:r>
            <a:r>
              <a:rPr lang="en-US" dirty="0" err="1" smtClean="0">
                <a:solidFill>
                  <a:srgbClr val="FF0000"/>
                </a:solidFill>
              </a:rPr>
              <a:t>robbie</a:t>
            </a:r>
            <a:r>
              <a:rPr lang="en-US" dirty="0" smtClean="0">
                <a:solidFill>
                  <a:srgbClr val="FF0000"/>
                </a:solidFill>
              </a:rPr>
              <a:t>, location7, time1)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://www.warcrafthuntersunion.com/wp-content/uploads/2011/07/robot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0765" y="4581150"/>
            <a:ext cx="792545" cy="792545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769905" y="4043480"/>
            <a:ext cx="3571665" cy="23427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192360" y="5618085"/>
            <a:ext cx="25731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499600" y="5541275"/>
            <a:ext cx="153620" cy="153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96660" y="5541275"/>
            <a:ext cx="153620" cy="153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30765" y="5771302"/>
            <a:ext cx="708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loc5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2236" y="5771302"/>
            <a:ext cx="708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loc7</a:t>
            </a:r>
            <a:endParaRPr lang="en-US" dirty="0">
              <a:latin typeface="+mn-lt"/>
            </a:endParaRPr>
          </a:p>
        </p:txBody>
      </p:sp>
      <p:pic>
        <p:nvPicPr>
          <p:cNvPr id="13" name="Picture 2" descr="http://www.warcrafthuntersunion.com/wp-content/uploads/2011/07/robot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82001" y="4581150"/>
            <a:ext cx="792545" cy="792545"/>
          </a:xfrm>
          <a:prstGeom prst="rect">
            <a:avLst/>
          </a:prstGeom>
          <a:noFill/>
        </p:spPr>
      </p:pic>
      <p:sp>
        <p:nvSpPr>
          <p:cNvPr id="14" name="Rounded Rectangle 13"/>
          <p:cNvSpPr/>
          <p:nvPr/>
        </p:nvSpPr>
        <p:spPr>
          <a:xfrm>
            <a:off x="5109670" y="4043480"/>
            <a:ext cx="3571665" cy="23427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5532125" y="5618085"/>
            <a:ext cx="25731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839365" y="5541275"/>
            <a:ext cx="153620" cy="153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836425" y="5541275"/>
            <a:ext cx="153620" cy="153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570530" y="5771302"/>
            <a:ext cx="708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loc5</a:t>
            </a:r>
            <a:endParaRPr lang="en-US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82001" y="5771302"/>
            <a:ext cx="708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loc7</a:t>
            </a:r>
            <a:endParaRPr lang="en-US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14080" y="64578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  <a:latin typeface="+mn-lt"/>
              </a:rPr>
              <a:t>T0</a:t>
            </a:r>
            <a:endParaRPr lang="en-US" sz="2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99490" y="64578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  <a:latin typeface="+mn-lt"/>
              </a:rPr>
              <a:t>T1</a:t>
            </a:r>
            <a:endParaRPr lang="en-US" sz="2000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Initial Conditions &amp; 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2234" y="1143318"/>
            <a:ext cx="8794746" cy="236647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Suppose we only cared about 1-step plans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State desired end conditions: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  <a:sym typeface="Symbol"/>
              </a:rPr>
              <a:t> = </a:t>
            </a:r>
            <a:r>
              <a:rPr lang="en-US" dirty="0" smtClean="0">
                <a:solidFill>
                  <a:srgbClr val="FF0000"/>
                </a:solidFill>
              </a:rPr>
              <a:t>at(</a:t>
            </a:r>
            <a:r>
              <a:rPr lang="en-US" dirty="0" err="1" smtClean="0">
                <a:solidFill>
                  <a:srgbClr val="FF0000"/>
                </a:solidFill>
              </a:rPr>
              <a:t>robbie</a:t>
            </a:r>
            <a:r>
              <a:rPr lang="en-US" dirty="0" smtClean="0">
                <a:solidFill>
                  <a:srgbClr val="FF0000"/>
                </a:solidFill>
              </a:rPr>
              <a:t>, loc5, time0)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 </a:t>
            </a:r>
            <a:r>
              <a:rPr lang="en-US" dirty="0" smtClean="0">
                <a:solidFill>
                  <a:srgbClr val="FF0000"/>
                </a:solidFill>
              </a:rPr>
              <a:t>at(</a:t>
            </a:r>
            <a:r>
              <a:rPr lang="en-US" dirty="0" err="1" smtClean="0">
                <a:solidFill>
                  <a:srgbClr val="FF0000"/>
                </a:solidFill>
              </a:rPr>
              <a:t>robbie</a:t>
            </a:r>
            <a:r>
              <a:rPr lang="en-US" dirty="0" smtClean="0">
                <a:solidFill>
                  <a:srgbClr val="FF0000"/>
                </a:solidFill>
              </a:rPr>
              <a:t>, loc7, </a:t>
            </a:r>
            <a:r>
              <a:rPr lang="en-US" dirty="0" smtClean="0">
                <a:solidFill>
                  <a:srgbClr val="FF0000"/>
                </a:solidFill>
              </a:rPr>
              <a:t>time1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Is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 </a:t>
            </a:r>
            <a:r>
              <a:rPr lang="en-US" dirty="0" err="1" smtClean="0">
                <a:solidFill>
                  <a:schemeClr val="tx1"/>
                </a:solidFill>
              </a:rPr>
              <a:t>satisfiable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Is </a:t>
            </a:r>
            <a:r>
              <a:rPr lang="en-US" sz="2800" dirty="0" smtClean="0"/>
              <a:t>P</a:t>
            </a:r>
            <a:r>
              <a:rPr lang="en-US" sz="2800" dirty="0" smtClean="0">
                <a:sym typeface="Symbol"/>
              </a:rPr>
              <a:t> Q </a:t>
            </a:r>
            <a:r>
              <a:rPr lang="en-US" sz="2800" dirty="0" err="1" smtClean="0">
                <a:sym typeface="Symbol"/>
              </a:rPr>
              <a:t>satisfiable</a:t>
            </a:r>
            <a:r>
              <a:rPr lang="en-US" sz="2800" dirty="0" smtClean="0">
                <a:sym typeface="Symbol"/>
              </a:rPr>
              <a:t>?</a:t>
            </a:r>
            <a:endParaRPr lang="en-US" dirty="0" smtClean="0"/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://www.warcrafthuntersunion.com/wp-content/uploads/2011/07/robot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0765" y="4581150"/>
            <a:ext cx="792545" cy="792545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769905" y="4235505"/>
            <a:ext cx="3571665" cy="21506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192360" y="5618085"/>
            <a:ext cx="25731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499600" y="5541275"/>
            <a:ext cx="153620" cy="153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96660" y="5541275"/>
            <a:ext cx="153620" cy="153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30765" y="5771302"/>
            <a:ext cx="708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loc5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2236" y="5771302"/>
            <a:ext cx="708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loc7</a:t>
            </a:r>
            <a:endParaRPr lang="en-US" dirty="0">
              <a:latin typeface="+mn-lt"/>
            </a:endParaRPr>
          </a:p>
        </p:txBody>
      </p:sp>
      <p:pic>
        <p:nvPicPr>
          <p:cNvPr id="13" name="Picture 2" descr="http://www.warcrafthuntersunion.com/wp-content/uploads/2011/07/robot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82001" y="4581150"/>
            <a:ext cx="792545" cy="792545"/>
          </a:xfrm>
          <a:prstGeom prst="rect">
            <a:avLst/>
          </a:prstGeom>
          <a:noFill/>
        </p:spPr>
      </p:pic>
      <p:sp>
        <p:nvSpPr>
          <p:cNvPr id="14" name="Rounded Rectangle 13"/>
          <p:cNvSpPr/>
          <p:nvPr/>
        </p:nvSpPr>
        <p:spPr>
          <a:xfrm>
            <a:off x="5109670" y="4235505"/>
            <a:ext cx="3571665" cy="21506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5532125" y="5618085"/>
            <a:ext cx="25731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839365" y="5541275"/>
            <a:ext cx="153620" cy="153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836425" y="5541275"/>
            <a:ext cx="153620" cy="153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570530" y="5771302"/>
            <a:ext cx="708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loc5</a:t>
            </a:r>
            <a:endParaRPr lang="en-US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82001" y="5771302"/>
            <a:ext cx="708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loc7</a:t>
            </a:r>
            <a:endParaRPr lang="en-US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14080" y="64578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  <a:latin typeface="+mn-lt"/>
              </a:rPr>
              <a:t>T0</a:t>
            </a:r>
            <a:endParaRPr lang="en-US" sz="2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99490" y="64578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  <a:latin typeface="+mn-lt"/>
              </a:rPr>
              <a:t>T1</a:t>
            </a:r>
            <a:endParaRPr lang="en-US" sz="2000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Action Effects in Logic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9905" y="2238445"/>
            <a:ext cx="8229600" cy="130577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sym typeface="Symbol"/>
              </a:rPr>
              <a:t>r, l1, l2, t    </a:t>
            </a:r>
            <a:r>
              <a:rPr lang="en-US" dirty="0" smtClean="0">
                <a:solidFill>
                  <a:srgbClr val="FF0000"/>
                </a:solidFill>
              </a:rPr>
              <a:t>move(r,l1,l2,t) =&gt; at(r, l2, t+1)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://www.warcrafthuntersunion.com/wp-content/uploads/2011/07/robot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0765" y="4581150"/>
            <a:ext cx="792545" cy="792545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769905" y="4427530"/>
            <a:ext cx="3571665" cy="19586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192360" y="5618085"/>
            <a:ext cx="25731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499600" y="5541275"/>
            <a:ext cx="153620" cy="153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96660" y="5541275"/>
            <a:ext cx="153620" cy="153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30765" y="5771302"/>
            <a:ext cx="708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loc5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2236" y="5771302"/>
            <a:ext cx="708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loc7</a:t>
            </a:r>
            <a:endParaRPr lang="en-US" dirty="0">
              <a:latin typeface="+mn-lt"/>
            </a:endParaRPr>
          </a:p>
        </p:txBody>
      </p:sp>
      <p:pic>
        <p:nvPicPr>
          <p:cNvPr id="13" name="Picture 2" descr="http://www.warcrafthuntersunion.com/wp-content/uploads/2011/07/robot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82001" y="4581150"/>
            <a:ext cx="792545" cy="792545"/>
          </a:xfrm>
          <a:prstGeom prst="rect">
            <a:avLst/>
          </a:prstGeom>
          <a:noFill/>
        </p:spPr>
      </p:pic>
      <p:sp>
        <p:nvSpPr>
          <p:cNvPr id="14" name="Rounded Rectangle 13"/>
          <p:cNvSpPr/>
          <p:nvPr/>
        </p:nvSpPr>
        <p:spPr>
          <a:xfrm>
            <a:off x="5109670" y="4427530"/>
            <a:ext cx="3571665" cy="19586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5532125" y="5618085"/>
            <a:ext cx="25731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839365" y="5541275"/>
            <a:ext cx="153620" cy="153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836425" y="5541275"/>
            <a:ext cx="153620" cy="153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570530" y="5771302"/>
            <a:ext cx="708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loc5</a:t>
            </a:r>
            <a:endParaRPr lang="en-US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82001" y="5771302"/>
            <a:ext cx="708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loc7</a:t>
            </a:r>
            <a:endParaRPr lang="en-US" dirty="0">
              <a:latin typeface="+mn-lt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456785" y="5349250"/>
            <a:ext cx="537670" cy="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341570" y="4757115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  <a:latin typeface="+mn-lt"/>
              </a:rPr>
              <a:t>Move</a:t>
            </a:r>
            <a:endParaRPr lang="en-US" sz="2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14080" y="64578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  <a:latin typeface="+mn-lt"/>
              </a:rPr>
              <a:t>T1</a:t>
            </a:r>
            <a:endParaRPr lang="en-US" sz="2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99490" y="64578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  <a:latin typeface="+mn-lt"/>
              </a:rPr>
              <a:t>T2</a:t>
            </a:r>
            <a:endParaRPr lang="en-US" sz="2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5" name="AutoShape 4"/>
          <p:cNvSpPr>
            <a:spLocks noChangeArrowheads="1"/>
          </p:cNvSpPr>
          <p:nvPr/>
        </p:nvSpPr>
        <p:spPr bwMode="auto">
          <a:xfrm>
            <a:off x="1730030" y="1143318"/>
            <a:ext cx="5624348" cy="1015663"/>
          </a:xfrm>
          <a:prstGeom prst="homePlate">
            <a:avLst>
              <a:gd name="adj" fmla="val 0"/>
            </a:avLst>
          </a:prstGeom>
          <a:solidFill>
            <a:srgbClr val="E6FFFF"/>
          </a:solidFill>
          <a:ln w="12700">
            <a:solidFill>
              <a:srgbClr val="00A6A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177800" algn="l"/>
                <a:tab pos="520700" algn="l"/>
              </a:tabLst>
            </a:pPr>
            <a:r>
              <a:rPr lang="en-US" sz="2000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move(</a:t>
            </a:r>
            <a:r>
              <a:rPr lang="en-US" sz="2000" i="1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r, l1, l2</a:t>
            </a:r>
            <a:r>
              <a:rPr lang="en-US" sz="2000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)</a:t>
            </a:r>
            <a:endParaRPr lang="en-US" sz="2000" dirty="0">
              <a:solidFill>
                <a:srgbClr val="081D58"/>
              </a:solidFill>
              <a:latin typeface="+mn-lt"/>
              <a:cs typeface="Times New Roman" pitchFamily="18" charset="0"/>
            </a:endParaRPr>
          </a:p>
          <a:p>
            <a:pPr>
              <a:tabLst>
                <a:tab pos="177800" algn="l"/>
                <a:tab pos="520700" algn="l"/>
              </a:tabLst>
            </a:pPr>
            <a:r>
              <a:rPr lang="en-US" sz="2000" dirty="0">
                <a:solidFill>
                  <a:srgbClr val="081D58"/>
                </a:solidFill>
                <a:latin typeface="+mn-lt"/>
                <a:cs typeface="Times New Roman" pitchFamily="18" charset="0"/>
              </a:rPr>
              <a:t>	  </a:t>
            </a:r>
            <a:r>
              <a:rPr lang="en-US" sz="2000" dirty="0" err="1">
                <a:solidFill>
                  <a:srgbClr val="081D58"/>
                </a:solidFill>
                <a:latin typeface="+mn-lt"/>
                <a:cs typeface="Times New Roman" pitchFamily="18" charset="0"/>
              </a:rPr>
              <a:t>Precond</a:t>
            </a:r>
            <a:r>
              <a:rPr lang="en-US" sz="2000" dirty="0">
                <a:solidFill>
                  <a:srgbClr val="081D58"/>
                </a:solidFill>
                <a:latin typeface="+mn-lt"/>
                <a:cs typeface="Times New Roman" pitchFamily="18" charset="0"/>
              </a:rPr>
              <a:t>:  </a:t>
            </a:r>
            <a:r>
              <a:rPr lang="en-US" sz="2000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robot(r), at(r,l1), …</a:t>
            </a:r>
            <a:endParaRPr lang="en-US" sz="2000" dirty="0">
              <a:solidFill>
                <a:srgbClr val="081D58"/>
              </a:solidFill>
              <a:latin typeface="+mn-lt"/>
              <a:cs typeface="Times New Roman" pitchFamily="18" charset="0"/>
            </a:endParaRPr>
          </a:p>
          <a:p>
            <a:pPr>
              <a:tabLst>
                <a:tab pos="177800" algn="l"/>
                <a:tab pos="520700" algn="l"/>
              </a:tabLst>
            </a:pPr>
            <a:r>
              <a:rPr lang="en-US" sz="2000" dirty="0">
                <a:solidFill>
                  <a:srgbClr val="081D58"/>
                </a:solidFill>
                <a:latin typeface="+mn-lt"/>
                <a:cs typeface="Times New Roman" pitchFamily="18" charset="0"/>
              </a:rPr>
              <a:t>	  Effects: </a:t>
            </a:r>
            <a:r>
              <a:rPr lang="en-US" sz="2000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    </a:t>
            </a:r>
            <a:r>
              <a:rPr lang="en-US" sz="2000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at(r,l2)</a:t>
            </a:r>
            <a:endParaRPr lang="en-US" sz="2000" dirty="0">
              <a:solidFill>
                <a:srgbClr val="081D58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6" name="Content Placeholder 3"/>
          <p:cNvSpPr txBox="1">
            <a:spLocks/>
          </p:cNvSpPr>
          <p:nvPr/>
        </p:nvSpPr>
        <p:spPr bwMode="auto">
          <a:xfrm>
            <a:off x="758975" y="3121760"/>
            <a:ext cx="8229600" cy="130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r, l1, l2, t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move(r,l1,l2,t) =&gt; at(r, l, t)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b="0" dirty="0" smtClean="0">
                <a:solidFill>
                  <a:srgbClr val="FF0000"/>
                </a:solidFill>
                <a:latin typeface="+mn-lt"/>
              </a:rPr>
              <a:t>                    </a:t>
            </a:r>
            <a:r>
              <a:rPr lang="en-US" sz="3200" b="0" dirty="0" smtClean="0">
                <a:solidFill>
                  <a:srgbClr val="FF0000"/>
                </a:solidFill>
                <a:latin typeface="+mn-lt"/>
                <a:sym typeface="Symbol"/>
              </a:rPr>
              <a:t></a:t>
            </a:r>
            <a:r>
              <a:rPr lang="en-US" sz="3200" b="0" dirty="0" smtClean="0">
                <a:solidFill>
                  <a:srgbClr val="FF0000"/>
                </a:solidFill>
                <a:latin typeface="+mn-lt"/>
              </a:rPr>
              <a:t>move(r,l1,l2,t</a:t>
            </a:r>
            <a:r>
              <a:rPr lang="en-US" sz="3200" b="0" dirty="0" smtClean="0">
                <a:solidFill>
                  <a:srgbClr val="FF0000"/>
                </a:solidFill>
                <a:latin typeface="+mn-lt"/>
              </a:rPr>
              <a:t>) </a:t>
            </a:r>
            <a:r>
              <a:rPr lang="en-US" sz="3200" b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b="0" dirty="0" smtClean="0">
                <a:solidFill>
                  <a:srgbClr val="FF0000"/>
                </a:solidFill>
                <a:sym typeface="Symbol"/>
              </a:rPr>
              <a:t></a:t>
            </a:r>
            <a:r>
              <a:rPr lang="en-US" sz="3200" b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b="0" dirty="0" smtClean="0">
                <a:solidFill>
                  <a:srgbClr val="FF0000"/>
                </a:solidFill>
                <a:latin typeface="+mn-lt"/>
              </a:rPr>
              <a:t>at(r, l, t)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C87914-16B2-427E-9BE3-61EA7119C05A}" type="slidenum">
              <a:rPr lang="en-US"/>
              <a:pPr/>
              <a:t>6</a:t>
            </a:fld>
            <a:endParaRPr lang="en-US"/>
          </a:p>
        </p:txBody>
      </p:sp>
      <p:sp>
        <p:nvSpPr>
          <p:cNvPr id="114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71080"/>
          </a:xfrm>
        </p:spPr>
        <p:txBody>
          <a:bodyPr/>
          <a:lstStyle/>
          <a:p>
            <a:r>
              <a:rPr lang="en-US" sz="4000" dirty="0">
                <a:solidFill>
                  <a:srgbClr val="7030A0"/>
                </a:solidFill>
              </a:rPr>
              <a:t>Simplifying Assumptions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86200" y="5029200"/>
            <a:ext cx="1636713" cy="1589088"/>
            <a:chOff x="2640" y="2880"/>
            <a:chExt cx="1031" cy="1001"/>
          </a:xfrm>
        </p:grpSpPr>
        <p:sp>
          <p:nvSpPr>
            <p:cNvPr id="1141764" name="Rectangle 4"/>
            <p:cNvSpPr>
              <a:spLocks noChangeArrowheads="1"/>
            </p:cNvSpPr>
            <p:nvPr/>
          </p:nvSpPr>
          <p:spPr bwMode="auto">
            <a:xfrm>
              <a:off x="2655" y="3241"/>
              <a:ext cx="418" cy="538"/>
            </a:xfrm>
            <a:prstGeom prst="rect">
              <a:avLst/>
            </a:prstGeom>
            <a:solidFill>
              <a:srgbClr val="66330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65" name="Oval 5"/>
            <p:cNvSpPr>
              <a:spLocks noChangeArrowheads="1"/>
            </p:cNvSpPr>
            <p:nvPr/>
          </p:nvSpPr>
          <p:spPr bwMode="auto">
            <a:xfrm>
              <a:off x="2640" y="2880"/>
              <a:ext cx="447" cy="344"/>
            </a:xfrm>
            <a:prstGeom prst="ellipse">
              <a:avLst/>
            </a:prstGeom>
            <a:solidFill>
              <a:srgbClr val="FE9B03"/>
            </a:solidFill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66" name="Oval 6"/>
            <p:cNvSpPr>
              <a:spLocks noChangeArrowheads="1"/>
            </p:cNvSpPr>
            <p:nvPr/>
          </p:nvSpPr>
          <p:spPr bwMode="auto">
            <a:xfrm>
              <a:off x="2729" y="3796"/>
              <a:ext cx="90" cy="8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67" name="Oval 7"/>
            <p:cNvSpPr>
              <a:spLocks noChangeArrowheads="1"/>
            </p:cNvSpPr>
            <p:nvPr/>
          </p:nvSpPr>
          <p:spPr bwMode="auto">
            <a:xfrm>
              <a:off x="2895" y="3797"/>
              <a:ext cx="90" cy="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68" name="Oval 8"/>
            <p:cNvSpPr>
              <a:spLocks noChangeArrowheads="1"/>
            </p:cNvSpPr>
            <p:nvPr/>
          </p:nvSpPr>
          <p:spPr bwMode="auto">
            <a:xfrm>
              <a:off x="2737" y="3015"/>
              <a:ext cx="67" cy="16"/>
            </a:xfrm>
            <a:prstGeom prst="ellipse">
              <a:avLst/>
            </a:prstGeom>
            <a:solidFill>
              <a:srgbClr val="063DE8"/>
            </a:solidFill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69" name="Oval 9"/>
            <p:cNvSpPr>
              <a:spLocks noChangeArrowheads="1"/>
            </p:cNvSpPr>
            <p:nvPr/>
          </p:nvSpPr>
          <p:spPr bwMode="auto">
            <a:xfrm>
              <a:off x="2934" y="3016"/>
              <a:ext cx="66" cy="17"/>
            </a:xfrm>
            <a:prstGeom prst="ellipse">
              <a:avLst/>
            </a:prstGeom>
            <a:solidFill>
              <a:srgbClr val="063DE8"/>
            </a:solidFill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70" name="AutoShape 10"/>
            <p:cNvSpPr>
              <a:spLocks noChangeArrowheads="1"/>
            </p:cNvSpPr>
            <p:nvPr/>
          </p:nvSpPr>
          <p:spPr bwMode="auto">
            <a:xfrm>
              <a:off x="2812" y="3132"/>
              <a:ext cx="119" cy="25"/>
            </a:xfrm>
            <a:prstGeom prst="roundRect">
              <a:avLst>
                <a:gd name="adj" fmla="val 12190"/>
              </a:avLst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71" name="Line 11"/>
            <p:cNvSpPr>
              <a:spLocks noChangeShapeType="1"/>
            </p:cNvSpPr>
            <p:nvPr/>
          </p:nvSpPr>
          <p:spPr bwMode="auto">
            <a:xfrm>
              <a:off x="2998" y="3385"/>
              <a:ext cx="329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72" name="Line 12"/>
            <p:cNvSpPr>
              <a:spLocks noChangeShapeType="1"/>
            </p:cNvSpPr>
            <p:nvPr/>
          </p:nvSpPr>
          <p:spPr bwMode="auto">
            <a:xfrm flipV="1">
              <a:off x="3357" y="3461"/>
              <a:ext cx="314" cy="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73" name="Line 13"/>
            <p:cNvSpPr>
              <a:spLocks noChangeShapeType="1"/>
            </p:cNvSpPr>
            <p:nvPr/>
          </p:nvSpPr>
          <p:spPr bwMode="auto">
            <a:xfrm>
              <a:off x="3349" y="3561"/>
              <a:ext cx="144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1774" name="AutoShape 14"/>
          <p:cNvSpPr>
            <a:spLocks noChangeArrowheads="1"/>
          </p:cNvSpPr>
          <p:nvPr/>
        </p:nvSpPr>
        <p:spPr bwMode="auto">
          <a:xfrm>
            <a:off x="2286000" y="762000"/>
            <a:ext cx="4267200" cy="1752600"/>
          </a:xfrm>
          <a:prstGeom prst="irregularSeal2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bg1"/>
                </a:solidFill>
                <a:latin typeface="+mn-lt"/>
              </a:rPr>
              <a:t>Environment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371600" y="2133600"/>
            <a:ext cx="1981200" cy="3962400"/>
            <a:chOff x="864" y="1584"/>
            <a:chExt cx="1248" cy="1536"/>
          </a:xfrm>
        </p:grpSpPr>
        <p:sp>
          <p:nvSpPr>
            <p:cNvPr id="1141776" name="Arc 16"/>
            <p:cNvSpPr>
              <a:spLocks/>
            </p:cNvSpPr>
            <p:nvPr/>
          </p:nvSpPr>
          <p:spPr bwMode="auto">
            <a:xfrm flipH="1">
              <a:off x="864" y="1584"/>
              <a:ext cx="528" cy="76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77" name="Arc 17"/>
            <p:cNvSpPr>
              <a:spLocks/>
            </p:cNvSpPr>
            <p:nvPr/>
          </p:nvSpPr>
          <p:spPr bwMode="auto">
            <a:xfrm flipH="1" flipV="1">
              <a:off x="864" y="2352"/>
              <a:ext cx="1248" cy="76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 type="triangle" w="lg" len="lg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867400" y="1676400"/>
            <a:ext cx="1752600" cy="4495800"/>
            <a:chOff x="3696" y="1488"/>
            <a:chExt cx="1104" cy="1728"/>
          </a:xfrm>
        </p:grpSpPr>
        <p:sp>
          <p:nvSpPr>
            <p:cNvPr id="1141779" name="Arc 19"/>
            <p:cNvSpPr>
              <a:spLocks/>
            </p:cNvSpPr>
            <p:nvPr/>
          </p:nvSpPr>
          <p:spPr bwMode="auto">
            <a:xfrm rot="10800000" flipH="1">
              <a:off x="3696" y="2448"/>
              <a:ext cx="1104" cy="76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80" name="Arc 20"/>
            <p:cNvSpPr>
              <a:spLocks/>
            </p:cNvSpPr>
            <p:nvPr/>
          </p:nvSpPr>
          <p:spPr bwMode="auto">
            <a:xfrm rot="10800000" flipH="1" flipV="1">
              <a:off x="3936" y="1488"/>
              <a:ext cx="864" cy="9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 type="triangle" w="lg" len="lg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1781" name="Text Box 21"/>
          <p:cNvSpPr txBox="1">
            <a:spLocks noChangeArrowheads="1"/>
          </p:cNvSpPr>
          <p:nvPr/>
        </p:nvSpPr>
        <p:spPr bwMode="auto">
          <a:xfrm>
            <a:off x="385855" y="5179219"/>
            <a:ext cx="16177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0" dirty="0">
                <a:solidFill>
                  <a:srgbClr val="0000FF"/>
                </a:solidFill>
                <a:latin typeface="+mn-lt"/>
              </a:rPr>
              <a:t>Percepts</a:t>
            </a:r>
          </a:p>
        </p:txBody>
      </p:sp>
      <p:sp>
        <p:nvSpPr>
          <p:cNvPr id="1141782" name="Text Box 22"/>
          <p:cNvSpPr txBox="1">
            <a:spLocks noChangeArrowheads="1"/>
          </p:cNvSpPr>
          <p:nvPr/>
        </p:nvSpPr>
        <p:spPr bwMode="auto">
          <a:xfrm>
            <a:off x="7337160" y="5159375"/>
            <a:ext cx="14205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0" dirty="0">
                <a:solidFill>
                  <a:srgbClr val="0000FF"/>
                </a:solidFill>
                <a:latin typeface="+mn-lt"/>
              </a:rPr>
              <a:t>Actions</a:t>
            </a:r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3733800" y="3581400"/>
            <a:ext cx="2133600" cy="1219200"/>
            <a:chOff x="2544" y="2064"/>
            <a:chExt cx="1344" cy="768"/>
          </a:xfrm>
        </p:grpSpPr>
        <p:sp>
          <p:nvSpPr>
            <p:cNvPr id="1141784" name="AutoShape 24"/>
            <p:cNvSpPr>
              <a:spLocks noChangeArrowheads="1"/>
            </p:cNvSpPr>
            <p:nvPr/>
          </p:nvSpPr>
          <p:spPr bwMode="auto">
            <a:xfrm>
              <a:off x="2544" y="2064"/>
              <a:ext cx="1344" cy="768"/>
            </a:xfrm>
            <a:prstGeom prst="cloudCallout">
              <a:avLst>
                <a:gd name="adj1" fmla="val -10269"/>
                <a:gd name="adj2" fmla="val 64972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b="0">
                <a:latin typeface="Times New Roman" pitchFamily="-112" charset="0"/>
              </a:endParaRPr>
            </a:p>
          </p:txBody>
        </p:sp>
        <p:sp>
          <p:nvSpPr>
            <p:cNvPr id="1141785" name="Rectangle 25"/>
            <p:cNvSpPr>
              <a:spLocks noChangeArrowheads="1"/>
            </p:cNvSpPr>
            <p:nvPr/>
          </p:nvSpPr>
          <p:spPr bwMode="auto">
            <a:xfrm>
              <a:off x="2688" y="2256"/>
              <a:ext cx="1104" cy="440"/>
            </a:xfrm>
            <a:prstGeom prst="rect">
              <a:avLst/>
            </a:prstGeom>
            <a:solidFill>
              <a:srgbClr val="FF000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What action next?  </a:t>
              </a:r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314325" y="1047751"/>
            <a:ext cx="8924924" cy="3851276"/>
            <a:chOff x="198" y="660"/>
            <a:chExt cx="5622" cy="2426"/>
          </a:xfrm>
        </p:grpSpPr>
        <p:sp>
          <p:nvSpPr>
            <p:cNvPr id="1141787" name="Rectangle 27"/>
            <p:cNvSpPr>
              <a:spLocks noChangeArrowheads="1"/>
            </p:cNvSpPr>
            <p:nvPr/>
          </p:nvSpPr>
          <p:spPr bwMode="auto">
            <a:xfrm>
              <a:off x="533" y="660"/>
              <a:ext cx="815" cy="7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dirty="0">
                  <a:solidFill>
                    <a:srgbClr val="FE9B03"/>
                  </a:solidFill>
                  <a:latin typeface="+mn-lt"/>
                </a:rPr>
                <a:t>Static </a:t>
              </a:r>
            </a:p>
            <a:p>
              <a:pPr algn="ctr"/>
              <a:r>
                <a:rPr lang="en-US" dirty="0">
                  <a:solidFill>
                    <a:srgbClr val="FE9B03"/>
                  </a:solidFill>
                  <a:latin typeface="+mn-lt"/>
                </a:rPr>
                <a:t>vs. </a:t>
              </a:r>
            </a:p>
            <a:p>
              <a:pPr algn="ctr"/>
              <a:r>
                <a:rPr lang="en-US" dirty="0">
                  <a:solidFill>
                    <a:schemeClr val="tx2"/>
                  </a:solidFill>
                  <a:latin typeface="+mn-lt"/>
                </a:rPr>
                <a:t>Dynamic</a:t>
              </a:r>
              <a:endParaRPr lang="en-US" dirty="0">
                <a:solidFill>
                  <a:srgbClr val="FE9B03"/>
                </a:solidFill>
                <a:latin typeface="+mn-lt"/>
              </a:endParaRPr>
            </a:p>
          </p:txBody>
        </p:sp>
        <p:sp>
          <p:nvSpPr>
            <p:cNvPr id="1141788" name="Rectangle 28"/>
            <p:cNvSpPr>
              <a:spLocks noChangeArrowheads="1"/>
            </p:cNvSpPr>
            <p:nvPr/>
          </p:nvSpPr>
          <p:spPr bwMode="auto">
            <a:xfrm>
              <a:off x="828" y="2099"/>
              <a:ext cx="1496" cy="9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>
                  <a:solidFill>
                    <a:srgbClr val="FE9B03"/>
                  </a:solidFill>
                  <a:latin typeface="+mn-lt"/>
                </a:rPr>
                <a:t>Fully Observable </a:t>
              </a:r>
            </a:p>
            <a:p>
              <a:pPr algn="ctr"/>
              <a:r>
                <a:rPr lang="en-US">
                  <a:solidFill>
                    <a:srgbClr val="FE9B03"/>
                  </a:solidFill>
                  <a:latin typeface="+mn-lt"/>
                </a:rPr>
                <a:t>vs.</a:t>
              </a:r>
            </a:p>
            <a:p>
              <a:pPr algn="ctr"/>
              <a:r>
                <a:rPr lang="en-US">
                  <a:solidFill>
                    <a:srgbClr val="FE9B03"/>
                  </a:solidFill>
                  <a:latin typeface="+mn-lt"/>
                </a:rPr>
                <a:t> </a:t>
              </a:r>
              <a:r>
                <a:rPr lang="en-US">
                  <a:solidFill>
                    <a:schemeClr val="tx2"/>
                  </a:solidFill>
                  <a:latin typeface="+mn-lt"/>
                </a:rPr>
                <a:t>Partially </a:t>
              </a:r>
            </a:p>
            <a:p>
              <a:pPr algn="ctr"/>
              <a:r>
                <a:rPr lang="en-US">
                  <a:solidFill>
                    <a:schemeClr val="tx2"/>
                  </a:solidFill>
                  <a:latin typeface="+mn-lt"/>
                </a:rPr>
                <a:t>Observable</a:t>
              </a:r>
              <a:endParaRPr lang="en-US">
                <a:solidFill>
                  <a:srgbClr val="FE9B03"/>
                </a:solidFill>
                <a:latin typeface="+mn-lt"/>
              </a:endParaRPr>
            </a:p>
          </p:txBody>
        </p:sp>
        <p:sp>
          <p:nvSpPr>
            <p:cNvPr id="1141789" name="Rectangle 29"/>
            <p:cNvSpPr>
              <a:spLocks noChangeArrowheads="1"/>
            </p:cNvSpPr>
            <p:nvPr/>
          </p:nvSpPr>
          <p:spPr bwMode="auto">
            <a:xfrm>
              <a:off x="4583" y="1523"/>
              <a:ext cx="1237" cy="7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>
                  <a:solidFill>
                    <a:srgbClr val="FE9B03"/>
                  </a:solidFill>
                  <a:latin typeface="+mn-lt"/>
                </a:rPr>
                <a:t>Deterministic </a:t>
              </a:r>
            </a:p>
            <a:p>
              <a:pPr algn="ctr"/>
              <a:r>
                <a:rPr lang="en-US">
                  <a:solidFill>
                    <a:srgbClr val="FE9B03"/>
                  </a:solidFill>
                  <a:latin typeface="+mn-lt"/>
                </a:rPr>
                <a:t>vs. </a:t>
              </a:r>
            </a:p>
            <a:p>
              <a:pPr algn="ctr"/>
              <a:r>
                <a:rPr lang="en-US">
                  <a:solidFill>
                    <a:srgbClr val="FE9B03"/>
                  </a:solidFill>
                  <a:latin typeface="+mn-lt"/>
                </a:rPr>
                <a:t> </a:t>
              </a:r>
              <a:r>
                <a:rPr lang="en-US">
                  <a:solidFill>
                    <a:schemeClr val="tx2"/>
                  </a:solidFill>
                  <a:latin typeface="+mn-lt"/>
                </a:rPr>
                <a:t>Stochastic</a:t>
              </a:r>
              <a:endParaRPr lang="en-US">
                <a:solidFill>
                  <a:srgbClr val="FE9B03"/>
                </a:solidFill>
                <a:latin typeface="+mn-lt"/>
              </a:endParaRPr>
            </a:p>
          </p:txBody>
        </p:sp>
        <p:sp>
          <p:nvSpPr>
            <p:cNvPr id="1141790" name="Rectangle 30"/>
            <p:cNvSpPr>
              <a:spLocks noChangeArrowheads="1"/>
            </p:cNvSpPr>
            <p:nvPr/>
          </p:nvSpPr>
          <p:spPr bwMode="auto">
            <a:xfrm>
              <a:off x="3421" y="1523"/>
              <a:ext cx="1304" cy="7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E9B03"/>
                  </a:solidFill>
                  <a:latin typeface="+mn-lt"/>
                </a:rPr>
                <a:t>Instantaneous </a:t>
              </a:r>
            </a:p>
            <a:p>
              <a:pPr algn="ctr"/>
              <a:r>
                <a:rPr lang="en-US">
                  <a:solidFill>
                    <a:srgbClr val="FE9B03"/>
                  </a:solidFill>
                  <a:latin typeface="+mn-lt"/>
                </a:rPr>
                <a:t>vs. </a:t>
              </a:r>
            </a:p>
            <a:p>
              <a:pPr algn="ctr"/>
              <a:r>
                <a:rPr lang="en-US">
                  <a:solidFill>
                    <a:srgbClr val="FE9B03"/>
                  </a:solidFill>
                  <a:latin typeface="+mn-lt"/>
                </a:rPr>
                <a:t> </a:t>
              </a:r>
              <a:r>
                <a:rPr lang="en-US">
                  <a:solidFill>
                    <a:schemeClr val="tx2"/>
                  </a:solidFill>
                  <a:latin typeface="+mn-lt"/>
                </a:rPr>
                <a:t>Durative</a:t>
              </a:r>
              <a:endParaRPr lang="en-US">
                <a:solidFill>
                  <a:srgbClr val="FE9B03"/>
                </a:solidFill>
                <a:latin typeface="+mn-lt"/>
              </a:endParaRPr>
            </a:p>
          </p:txBody>
        </p:sp>
        <p:sp>
          <p:nvSpPr>
            <p:cNvPr id="1141792" name="Rectangle 32"/>
            <p:cNvSpPr>
              <a:spLocks noChangeArrowheads="1"/>
            </p:cNvSpPr>
            <p:nvPr/>
          </p:nvSpPr>
          <p:spPr bwMode="auto">
            <a:xfrm>
              <a:off x="198" y="2195"/>
              <a:ext cx="686" cy="7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>
                  <a:solidFill>
                    <a:srgbClr val="FE9B03"/>
                  </a:solidFill>
                  <a:latin typeface="+mn-lt"/>
                </a:rPr>
                <a:t>Perfect</a:t>
              </a:r>
            </a:p>
            <a:p>
              <a:pPr algn="ctr"/>
              <a:r>
                <a:rPr lang="en-US">
                  <a:solidFill>
                    <a:srgbClr val="FE9B03"/>
                  </a:solidFill>
                  <a:latin typeface="+mn-lt"/>
                </a:rPr>
                <a:t>vs.</a:t>
              </a:r>
            </a:p>
            <a:p>
              <a:pPr algn="ctr"/>
              <a:r>
                <a:rPr lang="en-US">
                  <a:solidFill>
                    <a:srgbClr val="FE9B03"/>
                  </a:solidFill>
                  <a:latin typeface="+mn-lt"/>
                </a:rPr>
                <a:t> </a:t>
              </a:r>
              <a:r>
                <a:rPr lang="en-US">
                  <a:solidFill>
                    <a:schemeClr val="tx2"/>
                  </a:solidFill>
                  <a:latin typeface="+mn-lt"/>
                </a:rPr>
                <a:t>Noisy</a:t>
              </a:r>
              <a:endParaRPr lang="en-US">
                <a:solidFill>
                  <a:srgbClr val="FE9B03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176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to Propositional Logic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9905" y="2238445"/>
            <a:ext cx="8229600" cy="130577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sym typeface="Symbol"/>
              </a:rPr>
              <a:t>r, l1, l2, t    </a:t>
            </a:r>
            <a:r>
              <a:rPr lang="en-US" dirty="0" smtClean="0">
                <a:solidFill>
                  <a:srgbClr val="FF0000"/>
                </a:solidFill>
              </a:rPr>
              <a:t>move(r,l1,l2,t) =&gt; at(r, l2, t+1)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AutoShape 4"/>
          <p:cNvSpPr>
            <a:spLocks noChangeArrowheads="1"/>
          </p:cNvSpPr>
          <p:nvPr/>
        </p:nvSpPr>
        <p:spPr bwMode="auto">
          <a:xfrm>
            <a:off x="1730030" y="1143318"/>
            <a:ext cx="5624348" cy="1015663"/>
          </a:xfrm>
          <a:prstGeom prst="homePlate">
            <a:avLst>
              <a:gd name="adj" fmla="val 0"/>
            </a:avLst>
          </a:prstGeom>
          <a:solidFill>
            <a:srgbClr val="E6FFFF"/>
          </a:solidFill>
          <a:ln w="12700">
            <a:solidFill>
              <a:srgbClr val="00A6A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177800" algn="l"/>
                <a:tab pos="520700" algn="l"/>
              </a:tabLst>
            </a:pPr>
            <a:r>
              <a:rPr lang="en-US" sz="2000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move(</a:t>
            </a:r>
            <a:r>
              <a:rPr lang="en-US" sz="2000" i="1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r, l1, l2</a:t>
            </a:r>
            <a:r>
              <a:rPr lang="en-US" sz="2000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)</a:t>
            </a:r>
            <a:endParaRPr lang="en-US" sz="2000" dirty="0">
              <a:solidFill>
                <a:srgbClr val="081D58"/>
              </a:solidFill>
              <a:latin typeface="+mn-lt"/>
              <a:cs typeface="Times New Roman" pitchFamily="18" charset="0"/>
            </a:endParaRPr>
          </a:p>
          <a:p>
            <a:pPr>
              <a:tabLst>
                <a:tab pos="177800" algn="l"/>
                <a:tab pos="520700" algn="l"/>
              </a:tabLst>
            </a:pPr>
            <a:r>
              <a:rPr lang="en-US" sz="2000" dirty="0">
                <a:solidFill>
                  <a:srgbClr val="081D58"/>
                </a:solidFill>
                <a:latin typeface="+mn-lt"/>
                <a:cs typeface="Times New Roman" pitchFamily="18" charset="0"/>
              </a:rPr>
              <a:t>	  </a:t>
            </a:r>
            <a:r>
              <a:rPr lang="en-US" sz="2000" dirty="0" err="1">
                <a:solidFill>
                  <a:srgbClr val="081D58"/>
                </a:solidFill>
                <a:latin typeface="+mn-lt"/>
                <a:cs typeface="Times New Roman" pitchFamily="18" charset="0"/>
              </a:rPr>
              <a:t>Precond</a:t>
            </a:r>
            <a:r>
              <a:rPr lang="en-US" sz="2000" dirty="0">
                <a:solidFill>
                  <a:srgbClr val="081D58"/>
                </a:solidFill>
                <a:latin typeface="+mn-lt"/>
                <a:cs typeface="Times New Roman" pitchFamily="18" charset="0"/>
              </a:rPr>
              <a:t>:  </a:t>
            </a:r>
            <a:r>
              <a:rPr lang="en-US" sz="2000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robot(r), at(r,l1), …</a:t>
            </a:r>
            <a:endParaRPr lang="en-US" sz="2000" dirty="0">
              <a:solidFill>
                <a:srgbClr val="081D58"/>
              </a:solidFill>
              <a:latin typeface="+mn-lt"/>
              <a:cs typeface="Times New Roman" pitchFamily="18" charset="0"/>
            </a:endParaRPr>
          </a:p>
          <a:p>
            <a:pPr>
              <a:tabLst>
                <a:tab pos="177800" algn="l"/>
                <a:tab pos="520700" algn="l"/>
              </a:tabLst>
            </a:pPr>
            <a:r>
              <a:rPr lang="en-US" sz="2000" dirty="0">
                <a:solidFill>
                  <a:srgbClr val="081D58"/>
                </a:solidFill>
                <a:latin typeface="+mn-lt"/>
                <a:cs typeface="Times New Roman" pitchFamily="18" charset="0"/>
              </a:rPr>
              <a:t>	  Effects: </a:t>
            </a:r>
            <a:r>
              <a:rPr lang="en-US" sz="2000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    </a:t>
            </a:r>
            <a:r>
              <a:rPr lang="en-US" sz="2000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at(r,l2)</a:t>
            </a:r>
            <a:endParaRPr lang="en-US" sz="2000" dirty="0">
              <a:solidFill>
                <a:srgbClr val="081D58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8" name="Content Placeholder 3"/>
          <p:cNvSpPr txBox="1">
            <a:spLocks/>
          </p:cNvSpPr>
          <p:nvPr/>
        </p:nvSpPr>
        <p:spPr bwMode="auto">
          <a:xfrm>
            <a:off x="155425" y="3160165"/>
            <a:ext cx="8844080" cy="130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0" dirty="0" smtClean="0">
                <a:solidFill>
                  <a:srgbClr val="7030A0"/>
                </a:solidFill>
                <a:latin typeface="+mn-lt"/>
                <a:sym typeface="Symbol"/>
              </a:rPr>
              <a:t>Infinite worlds: impossible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0" noProof="0" dirty="0" smtClean="0">
                <a:solidFill>
                  <a:srgbClr val="7030A0"/>
                </a:solidFill>
                <a:latin typeface="+mn-lt"/>
                <a:sym typeface="Symbol"/>
              </a:rPr>
              <a:t>But suppose only 2 robots (</a:t>
            </a:r>
            <a:r>
              <a:rPr lang="en-US" b="0" noProof="0" dirty="0" err="1" smtClean="0">
                <a:solidFill>
                  <a:srgbClr val="7030A0"/>
                </a:solidFill>
                <a:latin typeface="+mn-lt"/>
                <a:sym typeface="Symbol"/>
              </a:rPr>
              <a:t>robbie</a:t>
            </a:r>
            <a:r>
              <a:rPr lang="en-US" b="0" noProof="0" dirty="0" smtClean="0">
                <a:solidFill>
                  <a:srgbClr val="7030A0"/>
                </a:solidFill>
                <a:latin typeface="+mn-lt"/>
                <a:sym typeface="Symbol"/>
              </a:rPr>
              <a:t>, sue), 2 locations, 1 action time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Content Placeholder 3"/>
          <p:cNvSpPr txBox="1">
            <a:spLocks/>
          </p:cNvSpPr>
          <p:nvPr/>
        </p:nvSpPr>
        <p:spPr bwMode="auto">
          <a:xfrm>
            <a:off x="457200" y="4312315"/>
            <a:ext cx="8229600" cy="130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move(robbie,loc5,loc7,1) =&gt; at(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robbie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loc7, 2)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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b="0" dirty="0" smtClean="0">
                <a:solidFill>
                  <a:srgbClr val="FF0000"/>
                </a:solidFill>
                <a:latin typeface="+mn-lt"/>
              </a:rPr>
              <a:t>move(robbie,loc7,loc5,1</a:t>
            </a:r>
            <a:r>
              <a:rPr lang="en-US" sz="3200" b="0" dirty="0" smtClean="0">
                <a:solidFill>
                  <a:srgbClr val="FF0000"/>
                </a:solidFill>
                <a:latin typeface="+mn-lt"/>
              </a:rPr>
              <a:t>) =&gt; </a:t>
            </a:r>
            <a:r>
              <a:rPr lang="en-US" sz="3200" b="0" dirty="0" smtClean="0">
                <a:solidFill>
                  <a:srgbClr val="FF0000"/>
                </a:solidFill>
                <a:latin typeface="+mn-lt"/>
              </a:rPr>
              <a:t>at(</a:t>
            </a:r>
            <a:r>
              <a:rPr lang="en-US" sz="3200" b="0" dirty="0" err="1" smtClean="0">
                <a:solidFill>
                  <a:srgbClr val="FF0000"/>
                </a:solidFill>
                <a:latin typeface="+mn-lt"/>
              </a:rPr>
              <a:t>robbie</a:t>
            </a:r>
            <a:r>
              <a:rPr lang="en-US" sz="3200" b="0" dirty="0" smtClean="0">
                <a:solidFill>
                  <a:srgbClr val="FF0000"/>
                </a:solidFill>
                <a:latin typeface="+mn-lt"/>
              </a:rPr>
              <a:t>, loc5, 2) </a:t>
            </a:r>
            <a:r>
              <a:rPr lang="en-US" sz="3200" b="0" dirty="0" smtClean="0">
                <a:solidFill>
                  <a:srgbClr val="FF0000"/>
                </a:solidFill>
                <a:latin typeface="+mn-lt"/>
                <a:sym typeface="Symbol"/>
              </a:rPr>
              <a:t></a:t>
            </a:r>
            <a:endParaRPr lang="en-US" sz="3200" b="0" dirty="0" smtClean="0">
              <a:solidFill>
                <a:srgbClr val="FF0000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3200" b="0" dirty="0" smtClean="0">
                <a:solidFill>
                  <a:srgbClr val="FF0000"/>
                </a:solidFill>
                <a:latin typeface="+mn-lt"/>
              </a:rPr>
              <a:t>move(sue,loc5,loc7,1</a:t>
            </a:r>
            <a:r>
              <a:rPr lang="en-US" sz="3200" b="0" dirty="0" smtClean="0">
                <a:solidFill>
                  <a:srgbClr val="FF0000"/>
                </a:solidFill>
                <a:latin typeface="+mn-lt"/>
              </a:rPr>
              <a:t>) =&gt; </a:t>
            </a:r>
            <a:r>
              <a:rPr lang="en-US" sz="3200" b="0" dirty="0" smtClean="0">
                <a:solidFill>
                  <a:srgbClr val="FF0000"/>
                </a:solidFill>
                <a:latin typeface="+mn-lt"/>
              </a:rPr>
              <a:t>at(sue, </a:t>
            </a:r>
            <a:r>
              <a:rPr lang="en-US" sz="3200" b="0" dirty="0" smtClean="0">
                <a:solidFill>
                  <a:srgbClr val="FF0000"/>
                </a:solidFill>
                <a:latin typeface="+mn-lt"/>
              </a:rPr>
              <a:t>loc7, 2) </a:t>
            </a:r>
            <a:r>
              <a:rPr lang="en-US" sz="3200" b="0" dirty="0" smtClean="0">
                <a:solidFill>
                  <a:srgbClr val="FF0000"/>
                </a:solidFill>
                <a:latin typeface="+mn-lt"/>
                <a:sym typeface="Symbol"/>
              </a:rPr>
              <a:t></a:t>
            </a:r>
            <a:endParaRPr lang="en-US" sz="3200" b="0" dirty="0" smtClean="0">
              <a:solidFill>
                <a:srgbClr val="FF000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b="0" dirty="0" smtClean="0">
                <a:solidFill>
                  <a:srgbClr val="FF0000"/>
                </a:solidFill>
                <a:latin typeface="+mn-lt"/>
              </a:rPr>
              <a:t>move(sue,loc7,loc5,1</a:t>
            </a:r>
            <a:r>
              <a:rPr lang="en-US" sz="3200" b="0" dirty="0" smtClean="0">
                <a:solidFill>
                  <a:srgbClr val="FF0000"/>
                </a:solidFill>
                <a:latin typeface="+mn-lt"/>
              </a:rPr>
              <a:t>) =&gt; </a:t>
            </a:r>
            <a:r>
              <a:rPr lang="en-US" sz="3200" b="0" dirty="0" smtClean="0">
                <a:solidFill>
                  <a:srgbClr val="FF0000"/>
                </a:solidFill>
                <a:latin typeface="+mn-lt"/>
              </a:rPr>
              <a:t>at(sue, </a:t>
            </a:r>
            <a:r>
              <a:rPr lang="en-US" sz="3200" b="0" dirty="0" smtClean="0">
                <a:solidFill>
                  <a:srgbClr val="FF0000"/>
                </a:solidFill>
                <a:latin typeface="+mn-lt"/>
              </a:rPr>
              <a:t>loc5, 2</a:t>
            </a:r>
            <a:r>
              <a:rPr lang="en-US" sz="3200" b="0" dirty="0" smtClean="0">
                <a:solidFill>
                  <a:srgbClr val="FF0000"/>
                </a:solidFill>
                <a:latin typeface="+mn-lt"/>
              </a:rPr>
              <a:t>)</a:t>
            </a:r>
            <a:endParaRPr lang="en-US" sz="3200" b="0" dirty="0" smtClean="0">
              <a:solidFill>
                <a:srgbClr val="FF0000"/>
              </a:solidFill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Overall Approach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855" y="1239915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 </a:t>
            </a:r>
            <a:r>
              <a:rPr lang="en-US" sz="2800" i="1" dirty="0" smtClean="0"/>
              <a:t>bounded planning problem </a:t>
            </a:r>
            <a:r>
              <a:rPr lang="en-US" sz="2800" dirty="0" smtClean="0"/>
              <a:t>is a pair (</a:t>
            </a:r>
            <a:r>
              <a:rPr lang="en-US" sz="2800" i="1" dirty="0" err="1" smtClean="0"/>
              <a:t>P,n</a:t>
            </a:r>
            <a:r>
              <a:rPr lang="en-US" sz="2800" dirty="0" smtClean="0"/>
              <a:t>):</a:t>
            </a:r>
          </a:p>
          <a:p>
            <a:pPr lvl="1" eaLnBrk="1" hangingPunct="1"/>
            <a:r>
              <a:rPr lang="en-US" sz="2400" i="1" dirty="0" smtClean="0"/>
              <a:t>P</a:t>
            </a:r>
            <a:r>
              <a:rPr lang="en-US" sz="2400" dirty="0" smtClean="0"/>
              <a:t> is a planning problem; </a:t>
            </a:r>
            <a:r>
              <a:rPr lang="en-US" sz="2400" i="1" dirty="0" smtClean="0"/>
              <a:t>n</a:t>
            </a:r>
            <a:r>
              <a:rPr lang="en-US" sz="2400" dirty="0" smtClean="0"/>
              <a:t> is a positive integer</a:t>
            </a:r>
          </a:p>
          <a:p>
            <a:pPr lvl="1" eaLnBrk="1" hangingPunct="1"/>
            <a:r>
              <a:rPr lang="en-US" sz="2400" dirty="0" smtClean="0"/>
              <a:t>Any solution for </a:t>
            </a:r>
            <a:r>
              <a:rPr lang="en-US" sz="2400" i="1" dirty="0" smtClean="0"/>
              <a:t>P</a:t>
            </a:r>
            <a:r>
              <a:rPr lang="en-US" sz="2400" dirty="0" smtClean="0"/>
              <a:t> of length </a:t>
            </a:r>
            <a:r>
              <a:rPr lang="en-US" sz="2400" i="1" dirty="0" smtClean="0"/>
              <a:t>n</a:t>
            </a:r>
            <a:r>
              <a:rPr lang="en-US" sz="2400" dirty="0" smtClean="0"/>
              <a:t> is a solution for (</a:t>
            </a:r>
            <a:r>
              <a:rPr lang="en-US" sz="2400" i="1" dirty="0" err="1" smtClean="0"/>
              <a:t>P,n</a:t>
            </a:r>
            <a:r>
              <a:rPr lang="en-US" sz="2400" dirty="0" smtClean="0"/>
              <a:t>)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Planning algorithm:</a:t>
            </a:r>
          </a:p>
          <a:p>
            <a:pPr eaLnBrk="1" hangingPunct="1"/>
            <a:r>
              <a:rPr lang="en-US" sz="2800" dirty="0" smtClean="0"/>
              <a:t>Do iterative deepening like we did with </a:t>
            </a:r>
            <a:r>
              <a:rPr lang="en-US" sz="2800" dirty="0" err="1" smtClean="0"/>
              <a:t>Graphplan</a:t>
            </a:r>
            <a:r>
              <a:rPr lang="en-US" sz="2800" dirty="0" smtClean="0"/>
              <a:t>: </a:t>
            </a:r>
            <a:endParaRPr lang="en-US" sz="2800" baseline="-25000" dirty="0" smtClean="0"/>
          </a:p>
          <a:p>
            <a:pPr lvl="1" eaLnBrk="1" hangingPunct="1"/>
            <a:r>
              <a:rPr lang="en-US" sz="2400" dirty="0" smtClean="0"/>
              <a:t>for </a:t>
            </a:r>
            <a:r>
              <a:rPr lang="en-US" sz="2400" i="1" dirty="0" smtClean="0"/>
              <a:t>n</a:t>
            </a:r>
            <a:r>
              <a:rPr lang="en-US" sz="2400" dirty="0" smtClean="0"/>
              <a:t> = 0, 1, 2, …,</a:t>
            </a:r>
          </a:p>
          <a:p>
            <a:pPr lvl="2" eaLnBrk="1" hangingPunct="1"/>
            <a:r>
              <a:rPr lang="en-US" sz="2000" dirty="0" smtClean="0"/>
              <a:t>encode (</a:t>
            </a:r>
            <a:r>
              <a:rPr lang="en-US" sz="2000" i="1" dirty="0" err="1" smtClean="0"/>
              <a:t>P,n</a:t>
            </a:r>
            <a:r>
              <a:rPr lang="en-US" sz="2000" dirty="0" smtClean="0"/>
              <a:t>) as a </a:t>
            </a:r>
            <a:r>
              <a:rPr lang="en-US" sz="2000" dirty="0" err="1" smtClean="0"/>
              <a:t>satisfiability</a:t>
            </a:r>
            <a:r>
              <a:rPr lang="en-US" sz="2000" dirty="0" smtClean="0"/>
              <a:t> problem </a:t>
            </a:r>
            <a:r>
              <a:rPr lang="en-US" sz="2000" dirty="0" smtClean="0">
                <a:sym typeface="Symbol" pitchFamily="-112" charset="2"/>
              </a:rPr>
              <a:t></a:t>
            </a:r>
            <a:r>
              <a:rPr lang="en-US" sz="2000" dirty="0" smtClean="0"/>
              <a:t> </a:t>
            </a:r>
          </a:p>
          <a:p>
            <a:pPr lvl="2" eaLnBrk="1" hangingPunct="1"/>
            <a:r>
              <a:rPr lang="en-US" sz="2000" dirty="0" smtClean="0"/>
              <a:t>if </a:t>
            </a:r>
            <a:r>
              <a:rPr lang="en-US" sz="2000" dirty="0" smtClean="0">
                <a:sym typeface="Symbol" pitchFamily="-112" charset="2"/>
              </a:rPr>
              <a:t> is </a:t>
            </a:r>
            <a:r>
              <a:rPr lang="en-US" sz="2000" dirty="0" err="1" smtClean="0">
                <a:sym typeface="Symbol" pitchFamily="-112" charset="2"/>
              </a:rPr>
              <a:t>satisfiable</a:t>
            </a:r>
            <a:r>
              <a:rPr lang="en-US" sz="2000" dirty="0" smtClean="0">
                <a:sym typeface="Symbol" pitchFamily="-112" charset="2"/>
              </a:rPr>
              <a:t>, then</a:t>
            </a:r>
          </a:p>
          <a:p>
            <a:pPr lvl="3" eaLnBrk="1" hangingPunct="1"/>
            <a:r>
              <a:rPr lang="en-US" sz="1800" dirty="0" smtClean="0">
                <a:sym typeface="Symbol" pitchFamily="-112" charset="2"/>
              </a:rPr>
              <a:t>From the set of truth values that satisfies , a solution plan can be constructed, so return it and exit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134" y="6581001"/>
            <a:ext cx="4416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>
                <a:latin typeface="+mn-lt"/>
              </a:rPr>
              <a:t>Dana </a:t>
            </a:r>
            <a:r>
              <a:rPr lang="en-US" sz="1200" b="0" dirty="0" err="1" smtClean="0">
                <a:latin typeface="+mn-lt"/>
              </a:rPr>
              <a:t>Nau</a:t>
            </a:r>
            <a:r>
              <a:rPr lang="en-US" sz="1200" b="0" dirty="0" smtClean="0">
                <a:latin typeface="+mn-lt"/>
              </a:rPr>
              <a:t>: This </a:t>
            </a:r>
            <a:r>
              <a:rPr lang="en-US" sz="1200" b="0" dirty="0">
                <a:latin typeface="+mn-lt"/>
              </a:rPr>
              <a:t>work is licensed under a </a:t>
            </a:r>
            <a:r>
              <a:rPr lang="en-US" sz="1200" b="0" dirty="0">
                <a:latin typeface="+mn-lt"/>
                <a:hlinkClick r:id="rId3"/>
              </a:rPr>
              <a:t>Creative Commons License</a:t>
            </a:r>
            <a:r>
              <a:rPr lang="en-US" sz="1200" b="0" dirty="0">
                <a:latin typeface="+mn-lt"/>
              </a:rPr>
              <a:t>.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0" y="0"/>
            <a:ext cx="9144000" cy="1143000"/>
          </a:xfrm>
          <a:noFill/>
        </p:spPr>
        <p:txBody>
          <a:bodyPr lIns="90488" tIns="44450" rIns="90488" bIns="44450"/>
          <a:lstStyle/>
          <a:p>
            <a:r>
              <a:rPr lang="en-US" smtClean="0"/>
              <a:t>The Planning Graph</a:t>
            </a:r>
          </a:p>
        </p:txBody>
      </p:sp>
      <p:sp>
        <p:nvSpPr>
          <p:cNvPr id="1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D.  Weld, D. Fox</a:t>
            </a:r>
          </a:p>
        </p:txBody>
      </p:sp>
      <p:sp>
        <p:nvSpPr>
          <p:cNvPr id="1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08AA2-10BB-40B7-913A-5B1D477FBC51}" type="slidenum">
              <a:rPr lang="en-US"/>
              <a:pPr>
                <a:defRPr/>
              </a:pPr>
              <a:t>62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22350" y="3252788"/>
            <a:ext cx="7237413" cy="2778125"/>
            <a:chOff x="644" y="2034"/>
            <a:chExt cx="4559" cy="1750"/>
          </a:xfrm>
        </p:grpSpPr>
        <p:sp>
          <p:nvSpPr>
            <p:cNvPr id="27670" name="Line 4"/>
            <p:cNvSpPr>
              <a:spLocks noChangeShapeType="1"/>
            </p:cNvSpPr>
            <p:nvPr/>
          </p:nvSpPr>
          <p:spPr bwMode="auto">
            <a:xfrm>
              <a:off x="3343" y="2105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Line 5"/>
            <p:cNvSpPr>
              <a:spLocks noChangeShapeType="1"/>
            </p:cNvSpPr>
            <p:nvPr/>
          </p:nvSpPr>
          <p:spPr bwMode="auto">
            <a:xfrm>
              <a:off x="3358" y="3689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Line 6"/>
            <p:cNvSpPr>
              <a:spLocks noChangeShapeType="1"/>
            </p:cNvSpPr>
            <p:nvPr/>
          </p:nvSpPr>
          <p:spPr bwMode="auto">
            <a:xfrm>
              <a:off x="3354" y="3236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3" name="Line 7"/>
            <p:cNvSpPr>
              <a:spLocks noChangeShapeType="1"/>
            </p:cNvSpPr>
            <p:nvPr/>
          </p:nvSpPr>
          <p:spPr bwMode="auto">
            <a:xfrm>
              <a:off x="3356" y="2580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Line 8"/>
            <p:cNvSpPr>
              <a:spLocks noChangeShapeType="1"/>
            </p:cNvSpPr>
            <p:nvPr/>
          </p:nvSpPr>
          <p:spPr bwMode="auto">
            <a:xfrm>
              <a:off x="759" y="2364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5" name="Line 9"/>
            <p:cNvSpPr>
              <a:spLocks noChangeShapeType="1"/>
            </p:cNvSpPr>
            <p:nvPr/>
          </p:nvSpPr>
          <p:spPr bwMode="auto">
            <a:xfrm>
              <a:off x="774" y="2810"/>
              <a:ext cx="1168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Line 10"/>
            <p:cNvSpPr>
              <a:spLocks noChangeShapeType="1"/>
            </p:cNvSpPr>
            <p:nvPr/>
          </p:nvSpPr>
          <p:spPr bwMode="auto">
            <a:xfrm>
              <a:off x="765" y="3033"/>
              <a:ext cx="1168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7" name="Line 11"/>
            <p:cNvSpPr>
              <a:spLocks noChangeShapeType="1"/>
            </p:cNvSpPr>
            <p:nvPr/>
          </p:nvSpPr>
          <p:spPr bwMode="auto">
            <a:xfrm>
              <a:off x="759" y="3479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Oval 12"/>
            <p:cNvSpPr>
              <a:spLocks noChangeArrowheads="1"/>
            </p:cNvSpPr>
            <p:nvPr/>
          </p:nvSpPr>
          <p:spPr bwMode="auto">
            <a:xfrm>
              <a:off x="644" y="2303"/>
              <a:ext cx="107" cy="11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9" name="Oval 13"/>
            <p:cNvSpPr>
              <a:spLocks noChangeArrowheads="1"/>
            </p:cNvSpPr>
            <p:nvPr/>
          </p:nvSpPr>
          <p:spPr bwMode="auto">
            <a:xfrm>
              <a:off x="644" y="2747"/>
              <a:ext cx="107" cy="11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0" name="Oval 14"/>
            <p:cNvSpPr>
              <a:spLocks noChangeArrowheads="1"/>
            </p:cNvSpPr>
            <p:nvPr/>
          </p:nvSpPr>
          <p:spPr bwMode="auto">
            <a:xfrm>
              <a:off x="644" y="2968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1" name="Oval 15"/>
            <p:cNvSpPr>
              <a:spLocks noChangeArrowheads="1"/>
            </p:cNvSpPr>
            <p:nvPr/>
          </p:nvSpPr>
          <p:spPr bwMode="auto">
            <a:xfrm>
              <a:off x="644" y="3411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2" name="Rectangle 16"/>
            <p:cNvSpPr>
              <a:spLocks noChangeArrowheads="1"/>
            </p:cNvSpPr>
            <p:nvPr/>
          </p:nvSpPr>
          <p:spPr bwMode="auto">
            <a:xfrm>
              <a:off x="1283" y="2490"/>
              <a:ext cx="177" cy="170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3" name="Oval 17"/>
            <p:cNvSpPr>
              <a:spLocks noChangeArrowheads="1"/>
            </p:cNvSpPr>
            <p:nvPr/>
          </p:nvSpPr>
          <p:spPr bwMode="auto">
            <a:xfrm>
              <a:off x="1932" y="2303"/>
              <a:ext cx="107" cy="11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4" name="Oval 18"/>
            <p:cNvSpPr>
              <a:spLocks noChangeArrowheads="1"/>
            </p:cNvSpPr>
            <p:nvPr/>
          </p:nvSpPr>
          <p:spPr bwMode="auto">
            <a:xfrm>
              <a:off x="1932" y="2526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5" name="Oval 19"/>
            <p:cNvSpPr>
              <a:spLocks noChangeArrowheads="1"/>
            </p:cNvSpPr>
            <p:nvPr/>
          </p:nvSpPr>
          <p:spPr bwMode="auto">
            <a:xfrm>
              <a:off x="1932" y="2747"/>
              <a:ext cx="107" cy="11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6" name="Oval 20"/>
            <p:cNvSpPr>
              <a:spLocks noChangeArrowheads="1"/>
            </p:cNvSpPr>
            <p:nvPr/>
          </p:nvSpPr>
          <p:spPr bwMode="auto">
            <a:xfrm>
              <a:off x="1932" y="2968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7" name="Oval 21"/>
            <p:cNvSpPr>
              <a:spLocks noChangeArrowheads="1"/>
            </p:cNvSpPr>
            <p:nvPr/>
          </p:nvSpPr>
          <p:spPr bwMode="auto">
            <a:xfrm>
              <a:off x="1932" y="3188"/>
              <a:ext cx="107" cy="117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8" name="Oval 22"/>
            <p:cNvSpPr>
              <a:spLocks noChangeArrowheads="1"/>
            </p:cNvSpPr>
            <p:nvPr/>
          </p:nvSpPr>
          <p:spPr bwMode="auto">
            <a:xfrm>
              <a:off x="1932" y="3411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9" name="Rectangle 23"/>
            <p:cNvSpPr>
              <a:spLocks noChangeArrowheads="1"/>
            </p:cNvSpPr>
            <p:nvPr/>
          </p:nvSpPr>
          <p:spPr bwMode="auto">
            <a:xfrm>
              <a:off x="1283" y="3175"/>
              <a:ext cx="177" cy="170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0" name="Line 24"/>
            <p:cNvSpPr>
              <a:spLocks noChangeShapeType="1"/>
            </p:cNvSpPr>
            <p:nvPr/>
          </p:nvSpPr>
          <p:spPr bwMode="auto">
            <a:xfrm flipV="1">
              <a:off x="759" y="2616"/>
              <a:ext cx="510" cy="1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1" name="Line 25"/>
            <p:cNvSpPr>
              <a:spLocks noChangeShapeType="1"/>
            </p:cNvSpPr>
            <p:nvPr/>
          </p:nvSpPr>
          <p:spPr bwMode="auto">
            <a:xfrm>
              <a:off x="765" y="2378"/>
              <a:ext cx="495" cy="1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Line 26"/>
            <p:cNvSpPr>
              <a:spLocks noChangeShapeType="1"/>
            </p:cNvSpPr>
            <p:nvPr/>
          </p:nvSpPr>
          <p:spPr bwMode="auto">
            <a:xfrm>
              <a:off x="1468" y="2579"/>
              <a:ext cx="46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3" name="Line 27"/>
            <p:cNvSpPr>
              <a:spLocks noChangeShapeType="1"/>
            </p:cNvSpPr>
            <p:nvPr/>
          </p:nvSpPr>
          <p:spPr bwMode="auto">
            <a:xfrm flipV="1">
              <a:off x="759" y="3286"/>
              <a:ext cx="510" cy="1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4" name="Line 28"/>
            <p:cNvSpPr>
              <a:spLocks noChangeShapeType="1"/>
            </p:cNvSpPr>
            <p:nvPr/>
          </p:nvSpPr>
          <p:spPr bwMode="auto">
            <a:xfrm>
              <a:off x="750" y="2840"/>
              <a:ext cx="525" cy="3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5" name="Line 29"/>
            <p:cNvSpPr>
              <a:spLocks noChangeShapeType="1"/>
            </p:cNvSpPr>
            <p:nvPr/>
          </p:nvSpPr>
          <p:spPr bwMode="auto">
            <a:xfrm>
              <a:off x="1484" y="3245"/>
              <a:ext cx="434" cy="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6" name="Line 30"/>
            <p:cNvSpPr>
              <a:spLocks noChangeShapeType="1"/>
            </p:cNvSpPr>
            <p:nvPr/>
          </p:nvSpPr>
          <p:spPr bwMode="auto">
            <a:xfrm>
              <a:off x="1468" y="2593"/>
              <a:ext cx="456" cy="40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7" name="Line 31"/>
            <p:cNvSpPr>
              <a:spLocks noChangeShapeType="1"/>
            </p:cNvSpPr>
            <p:nvPr/>
          </p:nvSpPr>
          <p:spPr bwMode="auto">
            <a:xfrm>
              <a:off x="2057" y="2358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8" name="Line 32"/>
            <p:cNvSpPr>
              <a:spLocks noChangeShapeType="1"/>
            </p:cNvSpPr>
            <p:nvPr/>
          </p:nvSpPr>
          <p:spPr bwMode="auto">
            <a:xfrm>
              <a:off x="2072" y="2806"/>
              <a:ext cx="1167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9" name="Line 33"/>
            <p:cNvSpPr>
              <a:spLocks noChangeShapeType="1"/>
            </p:cNvSpPr>
            <p:nvPr/>
          </p:nvSpPr>
          <p:spPr bwMode="auto">
            <a:xfrm>
              <a:off x="2063" y="3029"/>
              <a:ext cx="1167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0" name="Line 34"/>
            <p:cNvSpPr>
              <a:spLocks noChangeShapeType="1"/>
            </p:cNvSpPr>
            <p:nvPr/>
          </p:nvSpPr>
          <p:spPr bwMode="auto">
            <a:xfrm>
              <a:off x="2057" y="3474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1" name="Rectangle 35"/>
            <p:cNvSpPr>
              <a:spLocks noChangeArrowheads="1"/>
            </p:cNvSpPr>
            <p:nvPr/>
          </p:nvSpPr>
          <p:spPr bwMode="auto">
            <a:xfrm>
              <a:off x="2582" y="2484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2" name="Oval 36"/>
            <p:cNvSpPr>
              <a:spLocks noChangeArrowheads="1"/>
            </p:cNvSpPr>
            <p:nvPr/>
          </p:nvSpPr>
          <p:spPr bwMode="auto">
            <a:xfrm>
              <a:off x="3230" y="2300"/>
              <a:ext cx="107" cy="111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3" name="Oval 37"/>
            <p:cNvSpPr>
              <a:spLocks noChangeArrowheads="1"/>
            </p:cNvSpPr>
            <p:nvPr/>
          </p:nvSpPr>
          <p:spPr bwMode="auto">
            <a:xfrm>
              <a:off x="3230" y="2520"/>
              <a:ext cx="107" cy="116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4" name="Oval 38"/>
            <p:cNvSpPr>
              <a:spLocks noChangeArrowheads="1"/>
            </p:cNvSpPr>
            <p:nvPr/>
          </p:nvSpPr>
          <p:spPr bwMode="auto">
            <a:xfrm>
              <a:off x="3230" y="2742"/>
              <a:ext cx="107" cy="116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5" name="Oval 39"/>
            <p:cNvSpPr>
              <a:spLocks noChangeArrowheads="1"/>
            </p:cNvSpPr>
            <p:nvPr/>
          </p:nvSpPr>
          <p:spPr bwMode="auto">
            <a:xfrm>
              <a:off x="3230" y="2965"/>
              <a:ext cx="107" cy="114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6" name="Oval 40"/>
            <p:cNvSpPr>
              <a:spLocks noChangeArrowheads="1"/>
            </p:cNvSpPr>
            <p:nvPr/>
          </p:nvSpPr>
          <p:spPr bwMode="auto">
            <a:xfrm>
              <a:off x="3230" y="3184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7" name="Oval 41"/>
            <p:cNvSpPr>
              <a:spLocks noChangeArrowheads="1"/>
            </p:cNvSpPr>
            <p:nvPr/>
          </p:nvSpPr>
          <p:spPr bwMode="auto">
            <a:xfrm>
              <a:off x="3230" y="3407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8" name="Rectangle 42"/>
            <p:cNvSpPr>
              <a:spLocks noChangeArrowheads="1"/>
            </p:cNvSpPr>
            <p:nvPr/>
          </p:nvSpPr>
          <p:spPr bwMode="auto">
            <a:xfrm>
              <a:off x="2582" y="3171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9" name="Line 43"/>
            <p:cNvSpPr>
              <a:spLocks noChangeShapeType="1"/>
            </p:cNvSpPr>
            <p:nvPr/>
          </p:nvSpPr>
          <p:spPr bwMode="auto">
            <a:xfrm flipV="1">
              <a:off x="2057" y="2612"/>
              <a:ext cx="511" cy="17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0" name="Line 44"/>
            <p:cNvSpPr>
              <a:spLocks noChangeShapeType="1"/>
            </p:cNvSpPr>
            <p:nvPr/>
          </p:nvSpPr>
          <p:spPr bwMode="auto">
            <a:xfrm>
              <a:off x="2063" y="2372"/>
              <a:ext cx="496" cy="17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1" name="Line 45"/>
            <p:cNvSpPr>
              <a:spLocks noChangeShapeType="1"/>
            </p:cNvSpPr>
            <p:nvPr/>
          </p:nvSpPr>
          <p:spPr bwMode="auto">
            <a:xfrm>
              <a:off x="2766" y="2573"/>
              <a:ext cx="46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2" name="Line 46"/>
            <p:cNvSpPr>
              <a:spLocks noChangeShapeType="1"/>
            </p:cNvSpPr>
            <p:nvPr/>
          </p:nvSpPr>
          <p:spPr bwMode="auto">
            <a:xfrm flipV="1">
              <a:off x="2057" y="3281"/>
              <a:ext cx="511" cy="1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3" name="Line 47"/>
            <p:cNvSpPr>
              <a:spLocks noChangeShapeType="1"/>
            </p:cNvSpPr>
            <p:nvPr/>
          </p:nvSpPr>
          <p:spPr bwMode="auto">
            <a:xfrm>
              <a:off x="2048" y="2834"/>
              <a:ext cx="526" cy="34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4" name="Line 48"/>
            <p:cNvSpPr>
              <a:spLocks noChangeShapeType="1"/>
            </p:cNvSpPr>
            <p:nvPr/>
          </p:nvSpPr>
          <p:spPr bwMode="auto">
            <a:xfrm>
              <a:off x="2782" y="3243"/>
              <a:ext cx="434" cy="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5" name="Line 49"/>
            <p:cNvSpPr>
              <a:spLocks noChangeShapeType="1"/>
            </p:cNvSpPr>
            <p:nvPr/>
          </p:nvSpPr>
          <p:spPr bwMode="auto">
            <a:xfrm>
              <a:off x="2766" y="2588"/>
              <a:ext cx="456" cy="40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Rectangle 50"/>
            <p:cNvSpPr>
              <a:spLocks noChangeArrowheads="1"/>
            </p:cNvSpPr>
            <p:nvPr/>
          </p:nvSpPr>
          <p:spPr bwMode="auto">
            <a:xfrm>
              <a:off x="2577" y="3613"/>
              <a:ext cx="177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7" name="Line 51"/>
            <p:cNvSpPr>
              <a:spLocks noChangeShapeType="1"/>
            </p:cNvSpPr>
            <p:nvPr/>
          </p:nvSpPr>
          <p:spPr bwMode="auto">
            <a:xfrm>
              <a:off x="2045" y="3288"/>
              <a:ext cx="526" cy="34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8" name="Line 52"/>
            <p:cNvSpPr>
              <a:spLocks noChangeShapeType="1"/>
            </p:cNvSpPr>
            <p:nvPr/>
          </p:nvSpPr>
          <p:spPr bwMode="auto">
            <a:xfrm>
              <a:off x="2060" y="3492"/>
              <a:ext cx="497" cy="2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9" name="Line 53"/>
            <p:cNvSpPr>
              <a:spLocks noChangeShapeType="1"/>
            </p:cNvSpPr>
            <p:nvPr/>
          </p:nvSpPr>
          <p:spPr bwMode="auto">
            <a:xfrm>
              <a:off x="2760" y="3694"/>
              <a:ext cx="46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0" name="Oval 54"/>
            <p:cNvSpPr>
              <a:spLocks noChangeArrowheads="1"/>
            </p:cNvSpPr>
            <p:nvPr/>
          </p:nvSpPr>
          <p:spPr bwMode="auto">
            <a:xfrm>
              <a:off x="3235" y="3621"/>
              <a:ext cx="107" cy="116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1" name="Rectangle 55"/>
            <p:cNvSpPr>
              <a:spLocks noChangeArrowheads="1"/>
            </p:cNvSpPr>
            <p:nvPr/>
          </p:nvSpPr>
          <p:spPr bwMode="auto">
            <a:xfrm>
              <a:off x="2564" y="2043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2" name="Line 56"/>
            <p:cNvSpPr>
              <a:spLocks noChangeShapeType="1"/>
            </p:cNvSpPr>
            <p:nvPr/>
          </p:nvSpPr>
          <p:spPr bwMode="auto">
            <a:xfrm>
              <a:off x="2747" y="2123"/>
              <a:ext cx="4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3" name="Oval 57"/>
            <p:cNvSpPr>
              <a:spLocks noChangeArrowheads="1"/>
            </p:cNvSpPr>
            <p:nvPr/>
          </p:nvSpPr>
          <p:spPr bwMode="auto">
            <a:xfrm>
              <a:off x="3223" y="2052"/>
              <a:ext cx="106" cy="114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4" name="Line 58"/>
            <p:cNvSpPr>
              <a:spLocks noChangeShapeType="1"/>
            </p:cNvSpPr>
            <p:nvPr/>
          </p:nvSpPr>
          <p:spPr bwMode="auto">
            <a:xfrm flipV="1">
              <a:off x="2034" y="2139"/>
              <a:ext cx="514" cy="41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5" name="Line 59"/>
            <p:cNvSpPr>
              <a:spLocks noChangeShapeType="1"/>
            </p:cNvSpPr>
            <p:nvPr/>
          </p:nvSpPr>
          <p:spPr bwMode="auto">
            <a:xfrm>
              <a:off x="3353" y="2349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6" name="Line 60"/>
            <p:cNvSpPr>
              <a:spLocks noChangeShapeType="1"/>
            </p:cNvSpPr>
            <p:nvPr/>
          </p:nvSpPr>
          <p:spPr bwMode="auto">
            <a:xfrm>
              <a:off x="3368" y="2797"/>
              <a:ext cx="1167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7" name="Line 61"/>
            <p:cNvSpPr>
              <a:spLocks noChangeShapeType="1"/>
            </p:cNvSpPr>
            <p:nvPr/>
          </p:nvSpPr>
          <p:spPr bwMode="auto">
            <a:xfrm>
              <a:off x="3359" y="3020"/>
              <a:ext cx="1167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8" name="Line 62"/>
            <p:cNvSpPr>
              <a:spLocks noChangeShapeType="1"/>
            </p:cNvSpPr>
            <p:nvPr/>
          </p:nvSpPr>
          <p:spPr bwMode="auto">
            <a:xfrm>
              <a:off x="3353" y="3465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9" name="Rectangle 63"/>
            <p:cNvSpPr>
              <a:spLocks noChangeArrowheads="1"/>
            </p:cNvSpPr>
            <p:nvPr/>
          </p:nvSpPr>
          <p:spPr bwMode="auto">
            <a:xfrm>
              <a:off x="3878" y="2475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0" name="Oval 64"/>
            <p:cNvSpPr>
              <a:spLocks noChangeArrowheads="1"/>
            </p:cNvSpPr>
            <p:nvPr/>
          </p:nvSpPr>
          <p:spPr bwMode="auto">
            <a:xfrm>
              <a:off x="4526" y="2291"/>
              <a:ext cx="107" cy="111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1" name="Oval 65"/>
            <p:cNvSpPr>
              <a:spLocks noChangeArrowheads="1"/>
            </p:cNvSpPr>
            <p:nvPr/>
          </p:nvSpPr>
          <p:spPr bwMode="auto">
            <a:xfrm>
              <a:off x="4526" y="2511"/>
              <a:ext cx="107" cy="116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2" name="Oval 66"/>
            <p:cNvSpPr>
              <a:spLocks noChangeArrowheads="1"/>
            </p:cNvSpPr>
            <p:nvPr/>
          </p:nvSpPr>
          <p:spPr bwMode="auto">
            <a:xfrm>
              <a:off x="4526" y="2733"/>
              <a:ext cx="107" cy="116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3" name="Oval 67"/>
            <p:cNvSpPr>
              <a:spLocks noChangeArrowheads="1"/>
            </p:cNvSpPr>
            <p:nvPr/>
          </p:nvSpPr>
          <p:spPr bwMode="auto">
            <a:xfrm>
              <a:off x="4526" y="2956"/>
              <a:ext cx="107" cy="114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4" name="Oval 68"/>
            <p:cNvSpPr>
              <a:spLocks noChangeArrowheads="1"/>
            </p:cNvSpPr>
            <p:nvPr/>
          </p:nvSpPr>
          <p:spPr bwMode="auto">
            <a:xfrm>
              <a:off x="4526" y="3175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5" name="Oval 69"/>
            <p:cNvSpPr>
              <a:spLocks noChangeArrowheads="1"/>
            </p:cNvSpPr>
            <p:nvPr/>
          </p:nvSpPr>
          <p:spPr bwMode="auto">
            <a:xfrm>
              <a:off x="4526" y="3398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6" name="Rectangle 70"/>
            <p:cNvSpPr>
              <a:spLocks noChangeArrowheads="1"/>
            </p:cNvSpPr>
            <p:nvPr/>
          </p:nvSpPr>
          <p:spPr bwMode="auto">
            <a:xfrm>
              <a:off x="3878" y="3162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7" name="Line 71"/>
            <p:cNvSpPr>
              <a:spLocks noChangeShapeType="1"/>
            </p:cNvSpPr>
            <p:nvPr/>
          </p:nvSpPr>
          <p:spPr bwMode="auto">
            <a:xfrm flipV="1">
              <a:off x="3353" y="2603"/>
              <a:ext cx="511" cy="17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8" name="Line 72"/>
            <p:cNvSpPr>
              <a:spLocks noChangeShapeType="1"/>
            </p:cNvSpPr>
            <p:nvPr/>
          </p:nvSpPr>
          <p:spPr bwMode="auto">
            <a:xfrm>
              <a:off x="3359" y="2363"/>
              <a:ext cx="496" cy="17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9" name="Line 73"/>
            <p:cNvSpPr>
              <a:spLocks noChangeShapeType="1"/>
            </p:cNvSpPr>
            <p:nvPr/>
          </p:nvSpPr>
          <p:spPr bwMode="auto">
            <a:xfrm>
              <a:off x="4062" y="2564"/>
              <a:ext cx="46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0" name="Line 74"/>
            <p:cNvSpPr>
              <a:spLocks noChangeShapeType="1"/>
            </p:cNvSpPr>
            <p:nvPr/>
          </p:nvSpPr>
          <p:spPr bwMode="auto">
            <a:xfrm flipV="1">
              <a:off x="3353" y="3272"/>
              <a:ext cx="511" cy="1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1" name="Line 75"/>
            <p:cNvSpPr>
              <a:spLocks noChangeShapeType="1"/>
            </p:cNvSpPr>
            <p:nvPr/>
          </p:nvSpPr>
          <p:spPr bwMode="auto">
            <a:xfrm>
              <a:off x="3344" y="2825"/>
              <a:ext cx="526" cy="34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2" name="Line 76"/>
            <p:cNvSpPr>
              <a:spLocks noChangeShapeType="1"/>
            </p:cNvSpPr>
            <p:nvPr/>
          </p:nvSpPr>
          <p:spPr bwMode="auto">
            <a:xfrm>
              <a:off x="4078" y="3234"/>
              <a:ext cx="434" cy="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3" name="Line 77"/>
            <p:cNvSpPr>
              <a:spLocks noChangeShapeType="1"/>
            </p:cNvSpPr>
            <p:nvPr/>
          </p:nvSpPr>
          <p:spPr bwMode="auto">
            <a:xfrm>
              <a:off x="4062" y="2579"/>
              <a:ext cx="456" cy="40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4" name="Rectangle 78"/>
            <p:cNvSpPr>
              <a:spLocks noChangeArrowheads="1"/>
            </p:cNvSpPr>
            <p:nvPr/>
          </p:nvSpPr>
          <p:spPr bwMode="auto">
            <a:xfrm>
              <a:off x="3873" y="3604"/>
              <a:ext cx="177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5" name="Line 79"/>
            <p:cNvSpPr>
              <a:spLocks noChangeShapeType="1"/>
            </p:cNvSpPr>
            <p:nvPr/>
          </p:nvSpPr>
          <p:spPr bwMode="auto">
            <a:xfrm>
              <a:off x="3341" y="3279"/>
              <a:ext cx="526" cy="34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6" name="Line 80"/>
            <p:cNvSpPr>
              <a:spLocks noChangeShapeType="1"/>
            </p:cNvSpPr>
            <p:nvPr/>
          </p:nvSpPr>
          <p:spPr bwMode="auto">
            <a:xfrm>
              <a:off x="3356" y="3483"/>
              <a:ext cx="497" cy="2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7" name="Line 81"/>
            <p:cNvSpPr>
              <a:spLocks noChangeShapeType="1"/>
            </p:cNvSpPr>
            <p:nvPr/>
          </p:nvSpPr>
          <p:spPr bwMode="auto">
            <a:xfrm>
              <a:off x="4056" y="3685"/>
              <a:ext cx="46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8" name="Oval 82"/>
            <p:cNvSpPr>
              <a:spLocks noChangeArrowheads="1"/>
            </p:cNvSpPr>
            <p:nvPr/>
          </p:nvSpPr>
          <p:spPr bwMode="auto">
            <a:xfrm>
              <a:off x="4531" y="3612"/>
              <a:ext cx="107" cy="116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9" name="Rectangle 83"/>
            <p:cNvSpPr>
              <a:spLocks noChangeArrowheads="1"/>
            </p:cNvSpPr>
            <p:nvPr/>
          </p:nvSpPr>
          <p:spPr bwMode="auto">
            <a:xfrm>
              <a:off x="3860" y="2034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0" name="Line 84"/>
            <p:cNvSpPr>
              <a:spLocks noChangeShapeType="1"/>
            </p:cNvSpPr>
            <p:nvPr/>
          </p:nvSpPr>
          <p:spPr bwMode="auto">
            <a:xfrm>
              <a:off x="4043" y="2114"/>
              <a:ext cx="4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51" name="Oval 85"/>
            <p:cNvSpPr>
              <a:spLocks noChangeArrowheads="1"/>
            </p:cNvSpPr>
            <p:nvPr/>
          </p:nvSpPr>
          <p:spPr bwMode="auto">
            <a:xfrm>
              <a:off x="4519" y="2043"/>
              <a:ext cx="106" cy="114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2" name="Line 86"/>
            <p:cNvSpPr>
              <a:spLocks noChangeShapeType="1"/>
            </p:cNvSpPr>
            <p:nvPr/>
          </p:nvSpPr>
          <p:spPr bwMode="auto">
            <a:xfrm flipV="1">
              <a:off x="3330" y="2130"/>
              <a:ext cx="514" cy="41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53" name="Rectangle 87"/>
            <p:cNvSpPr>
              <a:spLocks noChangeArrowheads="1"/>
            </p:cNvSpPr>
            <p:nvPr/>
          </p:nvSpPr>
          <p:spPr bwMode="auto">
            <a:xfrm>
              <a:off x="3870" y="2820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4" name="Line 88"/>
            <p:cNvSpPr>
              <a:spLocks noChangeShapeType="1"/>
            </p:cNvSpPr>
            <p:nvPr/>
          </p:nvSpPr>
          <p:spPr bwMode="auto">
            <a:xfrm flipV="1">
              <a:off x="3345" y="2936"/>
              <a:ext cx="519" cy="8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55" name="Line 89"/>
            <p:cNvSpPr>
              <a:spLocks noChangeShapeType="1"/>
            </p:cNvSpPr>
            <p:nvPr/>
          </p:nvSpPr>
          <p:spPr bwMode="auto">
            <a:xfrm>
              <a:off x="3347" y="2622"/>
              <a:ext cx="511" cy="25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56" name="Line 90"/>
            <p:cNvSpPr>
              <a:spLocks noChangeShapeType="1"/>
            </p:cNvSpPr>
            <p:nvPr/>
          </p:nvSpPr>
          <p:spPr bwMode="auto">
            <a:xfrm flipV="1">
              <a:off x="4061" y="2819"/>
              <a:ext cx="443" cy="7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57" name="Rectangle 91"/>
            <p:cNvSpPr>
              <a:spLocks noChangeArrowheads="1"/>
            </p:cNvSpPr>
            <p:nvPr/>
          </p:nvSpPr>
          <p:spPr bwMode="auto">
            <a:xfrm>
              <a:off x="4895" y="2608"/>
              <a:ext cx="308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3600">
                  <a:solidFill>
                    <a:srgbClr val="000000"/>
                  </a:solidFill>
                  <a:latin typeface="Comic Sans MS" pitchFamily="66" charset="0"/>
                </a:rPr>
                <a:t>…</a:t>
              </a:r>
            </a:p>
          </p:txBody>
        </p:sp>
        <p:sp>
          <p:nvSpPr>
            <p:cNvPr id="27758" name="Rectangle 92"/>
            <p:cNvSpPr>
              <a:spLocks noChangeArrowheads="1"/>
            </p:cNvSpPr>
            <p:nvPr/>
          </p:nvSpPr>
          <p:spPr bwMode="auto">
            <a:xfrm>
              <a:off x="4895" y="3089"/>
              <a:ext cx="308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3600">
                  <a:solidFill>
                    <a:srgbClr val="000000"/>
                  </a:solidFill>
                  <a:latin typeface="Comic Sans MS" pitchFamily="66" charset="0"/>
                </a:rPr>
                <a:t>…</a:t>
              </a:r>
            </a:p>
          </p:txBody>
        </p:sp>
        <p:sp>
          <p:nvSpPr>
            <p:cNvPr id="27759" name="Rectangle 93"/>
            <p:cNvSpPr>
              <a:spLocks noChangeArrowheads="1"/>
            </p:cNvSpPr>
            <p:nvPr/>
          </p:nvSpPr>
          <p:spPr bwMode="auto">
            <a:xfrm>
              <a:off x="4895" y="2093"/>
              <a:ext cx="308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3600">
                  <a:solidFill>
                    <a:srgbClr val="000000"/>
                  </a:solidFill>
                  <a:latin typeface="Comic Sans MS" pitchFamily="66" charset="0"/>
                </a:rPr>
                <a:t>…</a:t>
              </a:r>
            </a:p>
          </p:txBody>
        </p:sp>
      </p:grpSp>
      <p:grpSp>
        <p:nvGrpSpPr>
          <p:cNvPr id="3" name="Group 94"/>
          <p:cNvGrpSpPr>
            <a:grpSpLocks/>
          </p:cNvGrpSpPr>
          <p:nvPr/>
        </p:nvGrpSpPr>
        <p:grpSpPr bwMode="auto">
          <a:xfrm>
            <a:off x="1022350" y="2201863"/>
            <a:ext cx="7007225" cy="760412"/>
            <a:chOff x="486" y="1265"/>
            <a:chExt cx="4414" cy="479"/>
          </a:xfrm>
        </p:grpSpPr>
        <p:sp>
          <p:nvSpPr>
            <p:cNvPr id="27663" name="Rectangle 95"/>
            <p:cNvSpPr>
              <a:spLocks noChangeArrowheads="1"/>
            </p:cNvSpPr>
            <p:nvPr/>
          </p:nvSpPr>
          <p:spPr bwMode="auto">
            <a:xfrm>
              <a:off x="486" y="1265"/>
              <a:ext cx="65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800">
                  <a:solidFill>
                    <a:srgbClr val="9900CC"/>
                  </a:solidFill>
                  <a:latin typeface="Comic Sans MS" pitchFamily="66" charset="0"/>
                </a:rPr>
                <a:t>level P0</a:t>
              </a:r>
            </a:p>
          </p:txBody>
        </p:sp>
        <p:sp>
          <p:nvSpPr>
            <p:cNvPr id="27664" name="Rectangle 96"/>
            <p:cNvSpPr>
              <a:spLocks noChangeArrowheads="1"/>
            </p:cNvSpPr>
            <p:nvPr/>
          </p:nvSpPr>
          <p:spPr bwMode="auto">
            <a:xfrm>
              <a:off x="1720" y="1265"/>
              <a:ext cx="65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800">
                  <a:solidFill>
                    <a:srgbClr val="9900CC"/>
                  </a:solidFill>
                  <a:latin typeface="Comic Sans MS" pitchFamily="66" charset="0"/>
                </a:rPr>
                <a:t>level P1</a:t>
              </a:r>
            </a:p>
          </p:txBody>
        </p:sp>
        <p:sp>
          <p:nvSpPr>
            <p:cNvPr id="27665" name="Rectangle 97"/>
            <p:cNvSpPr>
              <a:spLocks noChangeArrowheads="1"/>
            </p:cNvSpPr>
            <p:nvPr/>
          </p:nvSpPr>
          <p:spPr bwMode="auto">
            <a:xfrm>
              <a:off x="2947" y="1265"/>
              <a:ext cx="65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800">
                  <a:solidFill>
                    <a:srgbClr val="9900CC"/>
                  </a:solidFill>
                  <a:latin typeface="Comic Sans MS" pitchFamily="66" charset="0"/>
                </a:rPr>
                <a:t>level P2</a:t>
              </a:r>
            </a:p>
          </p:txBody>
        </p:sp>
        <p:sp>
          <p:nvSpPr>
            <p:cNvPr id="27666" name="Rectangle 98"/>
            <p:cNvSpPr>
              <a:spLocks noChangeArrowheads="1"/>
            </p:cNvSpPr>
            <p:nvPr/>
          </p:nvSpPr>
          <p:spPr bwMode="auto">
            <a:xfrm>
              <a:off x="4243" y="1265"/>
              <a:ext cx="65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800">
                  <a:solidFill>
                    <a:srgbClr val="9900CC"/>
                  </a:solidFill>
                  <a:latin typeface="Comic Sans MS" pitchFamily="66" charset="0"/>
                </a:rPr>
                <a:t>level P3</a:t>
              </a:r>
            </a:p>
          </p:txBody>
        </p:sp>
        <p:sp>
          <p:nvSpPr>
            <p:cNvPr id="27667" name="Rectangle 99"/>
            <p:cNvSpPr>
              <a:spLocks noChangeArrowheads="1"/>
            </p:cNvSpPr>
            <p:nvPr/>
          </p:nvSpPr>
          <p:spPr bwMode="auto">
            <a:xfrm>
              <a:off x="1094" y="1513"/>
              <a:ext cx="6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800">
                  <a:solidFill>
                    <a:srgbClr val="9900CC"/>
                  </a:solidFill>
                  <a:latin typeface="Comic Sans MS" pitchFamily="66" charset="0"/>
                </a:rPr>
                <a:t>level A1</a:t>
              </a:r>
            </a:p>
          </p:txBody>
        </p:sp>
        <p:sp>
          <p:nvSpPr>
            <p:cNvPr id="27668" name="Rectangle 100"/>
            <p:cNvSpPr>
              <a:spLocks noChangeArrowheads="1"/>
            </p:cNvSpPr>
            <p:nvPr/>
          </p:nvSpPr>
          <p:spPr bwMode="auto">
            <a:xfrm>
              <a:off x="2358" y="1513"/>
              <a:ext cx="6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800">
                  <a:solidFill>
                    <a:srgbClr val="9900CC"/>
                  </a:solidFill>
                  <a:latin typeface="Comic Sans MS" pitchFamily="66" charset="0"/>
                </a:rPr>
                <a:t>level A2</a:t>
              </a:r>
            </a:p>
          </p:txBody>
        </p:sp>
        <p:sp>
          <p:nvSpPr>
            <p:cNvPr id="27669" name="Rectangle 101"/>
            <p:cNvSpPr>
              <a:spLocks noChangeArrowheads="1"/>
            </p:cNvSpPr>
            <p:nvPr/>
          </p:nvSpPr>
          <p:spPr bwMode="auto">
            <a:xfrm>
              <a:off x="3654" y="1513"/>
              <a:ext cx="6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800">
                  <a:solidFill>
                    <a:srgbClr val="9900CC"/>
                  </a:solidFill>
                  <a:latin typeface="Comic Sans MS" pitchFamily="66" charset="0"/>
                </a:rPr>
                <a:t>level A3</a:t>
              </a:r>
            </a:p>
          </p:txBody>
        </p:sp>
      </p:grpSp>
      <p:sp>
        <p:nvSpPr>
          <p:cNvPr id="27655" name="Text Box 102"/>
          <p:cNvSpPr txBox="1">
            <a:spLocks noChangeArrowheads="1"/>
          </p:cNvSpPr>
          <p:nvPr/>
        </p:nvSpPr>
        <p:spPr bwMode="auto">
          <a:xfrm rot="-3607985">
            <a:off x="1012031" y="1400970"/>
            <a:ext cx="1476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800">
                <a:solidFill>
                  <a:srgbClr val="9900CC"/>
                </a:solidFill>
                <a:latin typeface="Comic Sans MS" pitchFamily="66" charset="0"/>
              </a:rPr>
              <a:t>propositions</a:t>
            </a:r>
          </a:p>
        </p:txBody>
      </p:sp>
      <p:sp>
        <p:nvSpPr>
          <p:cNvPr id="27656" name="Text Box 103"/>
          <p:cNvSpPr txBox="1">
            <a:spLocks noChangeArrowheads="1"/>
          </p:cNvSpPr>
          <p:nvPr/>
        </p:nvSpPr>
        <p:spPr bwMode="auto">
          <a:xfrm rot="-3607985">
            <a:off x="1860551" y="2125662"/>
            <a:ext cx="9509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800">
                <a:latin typeface="Comic Sans MS" pitchFamily="66" charset="0"/>
              </a:rPr>
              <a:t>actions</a:t>
            </a:r>
          </a:p>
        </p:txBody>
      </p:sp>
      <p:sp>
        <p:nvSpPr>
          <p:cNvPr id="27657" name="Text Box 104"/>
          <p:cNvSpPr txBox="1">
            <a:spLocks noChangeArrowheads="1"/>
          </p:cNvSpPr>
          <p:nvPr/>
        </p:nvSpPr>
        <p:spPr bwMode="auto">
          <a:xfrm rot="-3607985">
            <a:off x="2985294" y="1400969"/>
            <a:ext cx="1476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800">
                <a:solidFill>
                  <a:srgbClr val="9900CC"/>
                </a:solidFill>
                <a:latin typeface="Comic Sans MS" pitchFamily="66" charset="0"/>
              </a:rPr>
              <a:t>propositions</a:t>
            </a:r>
          </a:p>
        </p:txBody>
      </p:sp>
      <p:sp>
        <p:nvSpPr>
          <p:cNvPr id="27658" name="Text Box 105"/>
          <p:cNvSpPr txBox="1">
            <a:spLocks noChangeArrowheads="1"/>
          </p:cNvSpPr>
          <p:nvPr/>
        </p:nvSpPr>
        <p:spPr bwMode="auto">
          <a:xfrm rot="-3607985">
            <a:off x="4958556" y="1400970"/>
            <a:ext cx="1476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800">
                <a:solidFill>
                  <a:srgbClr val="9900CC"/>
                </a:solidFill>
                <a:latin typeface="Comic Sans MS" pitchFamily="66" charset="0"/>
              </a:rPr>
              <a:t>propositions</a:t>
            </a:r>
          </a:p>
        </p:txBody>
      </p:sp>
      <p:sp>
        <p:nvSpPr>
          <p:cNvPr id="27659" name="Text Box 106"/>
          <p:cNvSpPr txBox="1">
            <a:spLocks noChangeArrowheads="1"/>
          </p:cNvSpPr>
          <p:nvPr/>
        </p:nvSpPr>
        <p:spPr bwMode="auto">
          <a:xfrm rot="-3607985">
            <a:off x="6680994" y="1400969"/>
            <a:ext cx="1476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800">
                <a:solidFill>
                  <a:srgbClr val="9900CC"/>
                </a:solidFill>
                <a:latin typeface="Comic Sans MS" pitchFamily="66" charset="0"/>
              </a:rPr>
              <a:t>propositions</a:t>
            </a:r>
          </a:p>
        </p:txBody>
      </p:sp>
      <p:sp>
        <p:nvSpPr>
          <p:cNvPr id="27660" name="Text Box 107"/>
          <p:cNvSpPr txBox="1">
            <a:spLocks noChangeArrowheads="1"/>
          </p:cNvSpPr>
          <p:nvPr/>
        </p:nvSpPr>
        <p:spPr bwMode="auto">
          <a:xfrm rot="-3607985">
            <a:off x="3873501" y="2125662"/>
            <a:ext cx="9509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800">
                <a:latin typeface="Comic Sans MS" pitchFamily="66" charset="0"/>
              </a:rPr>
              <a:t>actions</a:t>
            </a:r>
          </a:p>
        </p:txBody>
      </p:sp>
      <p:sp>
        <p:nvSpPr>
          <p:cNvPr id="27661" name="Text Box 108"/>
          <p:cNvSpPr txBox="1">
            <a:spLocks noChangeArrowheads="1"/>
          </p:cNvSpPr>
          <p:nvPr/>
        </p:nvSpPr>
        <p:spPr bwMode="auto">
          <a:xfrm rot="-3607985">
            <a:off x="5886451" y="2125662"/>
            <a:ext cx="9509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800">
                <a:latin typeface="Comic Sans MS" pitchFamily="66" charset="0"/>
              </a:rPr>
              <a:t>actions</a:t>
            </a:r>
          </a:p>
        </p:txBody>
      </p:sp>
      <p:sp>
        <p:nvSpPr>
          <p:cNvPr id="27662" name="Text Box 109"/>
          <p:cNvSpPr txBox="1">
            <a:spLocks noChangeArrowheads="1"/>
          </p:cNvSpPr>
          <p:nvPr/>
        </p:nvSpPr>
        <p:spPr bwMode="auto">
          <a:xfrm>
            <a:off x="369888" y="6243638"/>
            <a:ext cx="5764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>
                <a:solidFill>
                  <a:srgbClr val="9900CC"/>
                </a:solidFill>
                <a:latin typeface="Comic Sans MS" pitchFamily="66" charset="0"/>
              </a:rPr>
              <a:t>Note: a few noops missing for clarity</a:t>
            </a:r>
          </a:p>
        </p:txBody>
      </p:sp>
    </p:spTree>
    <p:extLst>
      <p:ext uri="{BB962C8B-B14F-4D97-AF65-F5344CB8AC3E}">
        <p14:creationId xmlns:p14="http://schemas.microsoft.com/office/powerpoint/2010/main" xmlns="" val="2979280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4992" y="93267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Need </a:t>
            </a:r>
            <a:r>
              <a:rPr lang="en-US" sz="2800" dirty="0" smtClean="0"/>
              <a:t>to encode ground atoms into propositions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For set-theoretic planning we encoded atoms into propositions by rewriting them as shown here: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Atom: </a:t>
            </a:r>
            <a:r>
              <a:rPr lang="en-US" sz="2000" dirty="0" smtClean="0">
                <a:latin typeface="Arial" charset="0"/>
              </a:rPr>
              <a:t>at(r1,loc1)</a:t>
            </a:r>
            <a:endParaRPr lang="en-US" sz="20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Proposition: </a:t>
            </a:r>
            <a:r>
              <a:rPr lang="en-US" sz="2000" dirty="0" smtClean="0">
                <a:latin typeface="Arial" charset="0"/>
              </a:rPr>
              <a:t>at-r1-loc1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For planning as </a:t>
            </a:r>
            <a:r>
              <a:rPr lang="en-US" sz="2800" dirty="0" err="1" smtClean="0"/>
              <a:t>satisfiability</a:t>
            </a:r>
            <a:r>
              <a:rPr lang="en-US" sz="2800" dirty="0" smtClean="0"/>
              <a:t> we’ll do the same thing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But we won’t bother to do a syntactic rewrite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Just use </a:t>
            </a:r>
            <a:r>
              <a:rPr lang="en-US" sz="2400" dirty="0" smtClean="0">
                <a:latin typeface="Arial" charset="0"/>
              </a:rPr>
              <a:t>at(r1,loc1)</a:t>
            </a:r>
            <a:r>
              <a:rPr lang="en-US" sz="2400" dirty="0" smtClean="0"/>
              <a:t> itself as the proposition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Also, we’ll write plans starting at 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rather than 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1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i="1" dirty="0" smtClean="0"/>
              <a:t>π</a:t>
            </a:r>
            <a:r>
              <a:rPr lang="en-US" sz="2400" dirty="0" smtClean="0"/>
              <a:t> = </a:t>
            </a:r>
            <a:r>
              <a:rPr lang="en-US" sz="2400" dirty="0" smtClean="0">
                <a:sym typeface="Symbol" pitchFamily="-112" charset="2"/>
              </a:rPr>
              <a:t>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n</a:t>
            </a:r>
            <a:r>
              <a:rPr lang="en-US" sz="2400" baseline="-25000" dirty="0" smtClean="0"/>
              <a:t>–1</a:t>
            </a:r>
            <a:r>
              <a:rPr lang="en-US" sz="2400" dirty="0" smtClean="0">
                <a:sym typeface="Symbol" pitchFamily="-112" charset="2"/>
              </a:rPr>
              <a:t>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3134" y="6581001"/>
            <a:ext cx="4416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>
                <a:latin typeface="+mn-lt"/>
              </a:rPr>
              <a:t>Dana </a:t>
            </a:r>
            <a:r>
              <a:rPr lang="en-US" sz="1200" b="0" dirty="0" err="1" smtClean="0">
                <a:latin typeface="+mn-lt"/>
              </a:rPr>
              <a:t>Nau</a:t>
            </a:r>
            <a:r>
              <a:rPr lang="en-US" sz="1200" b="0" dirty="0" smtClean="0">
                <a:latin typeface="+mn-lt"/>
              </a:rPr>
              <a:t>: This </a:t>
            </a:r>
            <a:r>
              <a:rPr lang="en-US" sz="1200" b="0" dirty="0">
                <a:latin typeface="+mn-lt"/>
              </a:rPr>
              <a:t>work is licensed under a </a:t>
            </a:r>
            <a:r>
              <a:rPr lang="en-US" sz="1200" b="0" dirty="0">
                <a:latin typeface="+mn-lt"/>
                <a:hlinkClick r:id="rId3"/>
              </a:rPr>
              <a:t>Creative Commons License</a:t>
            </a:r>
            <a:r>
              <a:rPr lang="en-US" sz="1200" b="0" dirty="0">
                <a:latin typeface="+mn-lt"/>
              </a:rPr>
              <a:t>.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Fluents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4992" y="1316725"/>
            <a:ext cx="8229600" cy="4525963"/>
          </a:xfrm>
        </p:spPr>
        <p:txBody>
          <a:bodyPr/>
          <a:lstStyle/>
          <a:p>
            <a:pPr eaLnBrk="1" hangingPunct="1"/>
            <a:r>
              <a:rPr lang="en-US" sz="2200" dirty="0" smtClean="0"/>
              <a:t>If </a:t>
            </a:r>
            <a:r>
              <a:rPr lang="en-US" sz="2200" i="1" dirty="0" smtClean="0"/>
              <a:t>π</a:t>
            </a:r>
            <a:r>
              <a:rPr lang="en-US" sz="2200" dirty="0" smtClean="0"/>
              <a:t> = </a:t>
            </a:r>
            <a:r>
              <a:rPr lang="en-US" sz="2200" dirty="0" smtClean="0">
                <a:sym typeface="Symbol" pitchFamily="-112" charset="2"/>
              </a:rPr>
              <a:t></a:t>
            </a:r>
            <a:r>
              <a:rPr lang="en-US" sz="2200" i="1" dirty="0" smtClean="0"/>
              <a:t>a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, </a:t>
            </a:r>
            <a:r>
              <a:rPr lang="en-US" sz="2200" i="1" dirty="0" smtClean="0"/>
              <a:t>a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, …, </a:t>
            </a:r>
            <a:r>
              <a:rPr lang="en-US" sz="2200" i="1" dirty="0" smtClean="0"/>
              <a:t>a</a:t>
            </a:r>
            <a:r>
              <a:rPr lang="en-US" sz="2200" i="1" baseline="-25000" dirty="0" smtClean="0"/>
              <a:t>n</a:t>
            </a:r>
            <a:r>
              <a:rPr lang="en-US" sz="2200" baseline="-25000" dirty="0" smtClean="0"/>
              <a:t>–1</a:t>
            </a:r>
            <a:r>
              <a:rPr lang="en-US" sz="2200" dirty="0" smtClean="0">
                <a:sym typeface="Symbol" pitchFamily="-112" charset="2"/>
              </a:rPr>
              <a:t> </a:t>
            </a:r>
            <a:r>
              <a:rPr lang="en-US" sz="2200" dirty="0" smtClean="0"/>
              <a:t>is a solution for (</a:t>
            </a:r>
            <a:r>
              <a:rPr lang="en-US" sz="2200" i="1" dirty="0" err="1" smtClean="0"/>
              <a:t>P,n</a:t>
            </a:r>
            <a:r>
              <a:rPr lang="en-US" sz="2200" dirty="0" smtClean="0"/>
              <a:t>), it generates these states:</a:t>
            </a:r>
          </a:p>
          <a:p>
            <a:pPr lvl="1" eaLnBrk="1" hangingPunct="1">
              <a:buFont typeface="Zapf Dingbats" pitchFamily="-112" charset="2"/>
              <a:buNone/>
            </a:pPr>
            <a:r>
              <a:rPr lang="en-US" sz="2200" i="1" dirty="0" smtClean="0"/>
              <a:t>s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,    </a:t>
            </a:r>
            <a:r>
              <a:rPr lang="en-US" sz="2200" i="1" dirty="0" smtClean="0"/>
              <a:t>s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= </a:t>
            </a:r>
            <a:r>
              <a:rPr lang="en-US" sz="2200" i="1" dirty="0" smtClean="0">
                <a:sym typeface="Symbol" pitchFamily="-112" charset="2"/>
              </a:rPr>
              <a:t></a:t>
            </a:r>
            <a:r>
              <a:rPr lang="en-US" sz="2200" i="1" baseline="-25000" dirty="0" smtClean="0">
                <a:sym typeface="Symbol" pitchFamily="-112" charset="2"/>
              </a:rPr>
              <a:t> </a:t>
            </a:r>
            <a:r>
              <a:rPr lang="en-US" sz="2200" dirty="0" smtClean="0"/>
              <a:t>(</a:t>
            </a:r>
            <a:r>
              <a:rPr lang="en-US" sz="2200" i="1" dirty="0" smtClean="0"/>
              <a:t>s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,</a:t>
            </a:r>
            <a:r>
              <a:rPr lang="en-US" sz="2200" i="1" dirty="0" smtClean="0"/>
              <a:t>a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),    </a:t>
            </a:r>
            <a:r>
              <a:rPr lang="en-US" sz="2200" i="1" dirty="0" smtClean="0"/>
              <a:t>s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= </a:t>
            </a:r>
            <a:r>
              <a:rPr lang="en-US" sz="2200" i="1" dirty="0" smtClean="0">
                <a:sym typeface="Symbol" pitchFamily="-112" charset="2"/>
              </a:rPr>
              <a:t></a:t>
            </a:r>
            <a:r>
              <a:rPr lang="en-US" sz="2200" i="1" baseline="-25000" dirty="0" smtClean="0">
                <a:sym typeface="Symbol" pitchFamily="-112" charset="2"/>
              </a:rPr>
              <a:t> </a:t>
            </a:r>
            <a:r>
              <a:rPr lang="en-US" sz="2200" dirty="0" smtClean="0"/>
              <a:t>(</a:t>
            </a:r>
            <a:r>
              <a:rPr lang="en-US" sz="2200" i="1" dirty="0" smtClean="0"/>
              <a:t>s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,</a:t>
            </a:r>
            <a:r>
              <a:rPr lang="en-US" sz="2200" i="1" dirty="0" smtClean="0"/>
              <a:t>a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),    …,    </a:t>
            </a:r>
            <a:r>
              <a:rPr lang="en-US" sz="2200" i="1" dirty="0" err="1" smtClean="0"/>
              <a:t>s</a:t>
            </a:r>
            <a:r>
              <a:rPr lang="en-US" sz="2200" i="1" baseline="-25000" dirty="0" err="1" smtClean="0"/>
              <a:t>n</a:t>
            </a:r>
            <a:r>
              <a:rPr lang="en-US" sz="2200" dirty="0" smtClean="0"/>
              <a:t> = </a:t>
            </a:r>
            <a:r>
              <a:rPr lang="en-US" sz="2200" i="1" dirty="0" smtClean="0">
                <a:sym typeface="Symbol" pitchFamily="-112" charset="2"/>
              </a:rPr>
              <a:t></a:t>
            </a:r>
            <a:r>
              <a:rPr lang="en-US" sz="2200" i="1" baseline="-25000" dirty="0" smtClean="0">
                <a:sym typeface="Symbol" pitchFamily="-112" charset="2"/>
              </a:rPr>
              <a:t> </a:t>
            </a:r>
            <a:r>
              <a:rPr lang="en-US" sz="2200" dirty="0" smtClean="0"/>
              <a:t>(</a:t>
            </a:r>
            <a:r>
              <a:rPr lang="en-US" sz="2200" i="1" dirty="0" err="1" smtClean="0"/>
              <a:t>s</a:t>
            </a:r>
            <a:r>
              <a:rPr lang="en-US" sz="2200" i="1" baseline="-25000" dirty="0" err="1" smtClean="0"/>
              <a:t>n</a:t>
            </a:r>
            <a:r>
              <a:rPr lang="en-US" sz="2200" baseline="-25000" dirty="0" smtClean="0"/>
              <a:t>–1</a:t>
            </a:r>
            <a:r>
              <a:rPr lang="en-US" sz="2200" dirty="0" smtClean="0"/>
              <a:t>, </a:t>
            </a:r>
            <a:r>
              <a:rPr lang="en-US" sz="2200" i="1" dirty="0" smtClean="0"/>
              <a:t>a</a:t>
            </a:r>
            <a:r>
              <a:rPr lang="en-US" sz="2200" i="1" baseline="-25000" dirty="0" smtClean="0"/>
              <a:t>n</a:t>
            </a:r>
            <a:r>
              <a:rPr lang="en-US" sz="2200" baseline="-25000" dirty="0" smtClean="0"/>
              <a:t>–1</a:t>
            </a:r>
            <a:r>
              <a:rPr lang="en-US" sz="2200" dirty="0" smtClean="0"/>
              <a:t>)</a:t>
            </a:r>
          </a:p>
          <a:p>
            <a:pPr eaLnBrk="1" hangingPunct="1"/>
            <a:endParaRPr lang="en-US" sz="2200" i="1" baseline="-25000" dirty="0" smtClean="0"/>
          </a:p>
          <a:p>
            <a:pPr eaLnBrk="1" hangingPunct="1"/>
            <a:r>
              <a:rPr lang="en-US" sz="2200" i="1" dirty="0" smtClean="0"/>
              <a:t>Fluent</a:t>
            </a:r>
            <a:r>
              <a:rPr lang="en-US" sz="2200" dirty="0" smtClean="0"/>
              <a:t>: proposition saying a particular atom is true in a particular state</a:t>
            </a:r>
          </a:p>
          <a:p>
            <a:pPr lvl="1" eaLnBrk="1" hangingPunct="1"/>
            <a:r>
              <a:rPr lang="en-US" sz="2200" dirty="0" smtClean="0">
                <a:latin typeface="Arial" charset="0"/>
              </a:rPr>
              <a:t>at(r1,loc1,</a:t>
            </a:r>
            <a:r>
              <a:rPr lang="en-US" sz="2200" i="1" dirty="0" smtClean="0"/>
              <a:t>i</a:t>
            </a:r>
            <a:r>
              <a:rPr lang="en-US" sz="2200" dirty="0" smtClean="0">
                <a:latin typeface="Arial" charset="0"/>
              </a:rPr>
              <a:t>)</a:t>
            </a:r>
            <a:r>
              <a:rPr lang="en-US" sz="2200" dirty="0" smtClean="0"/>
              <a:t> is a fluent that’s true </a:t>
            </a:r>
            <a:r>
              <a:rPr lang="en-US" sz="2200" dirty="0" err="1" smtClean="0"/>
              <a:t>iff</a:t>
            </a:r>
            <a:r>
              <a:rPr lang="en-US" sz="2200" dirty="0" smtClean="0"/>
              <a:t>  </a:t>
            </a:r>
            <a:r>
              <a:rPr lang="en-US" sz="2200" dirty="0" smtClean="0">
                <a:latin typeface="Arial" charset="0"/>
              </a:rPr>
              <a:t>at(r1,loc1)</a:t>
            </a:r>
            <a:r>
              <a:rPr lang="en-US" sz="2200" dirty="0" smtClean="0"/>
              <a:t> is in </a:t>
            </a:r>
            <a:r>
              <a:rPr lang="en-US" sz="2200" i="1" dirty="0" err="1" smtClean="0"/>
              <a:t>s</a:t>
            </a:r>
            <a:r>
              <a:rPr lang="en-US" sz="2200" i="1" baseline="-25000" dirty="0" err="1" smtClean="0"/>
              <a:t>i</a:t>
            </a:r>
            <a:r>
              <a:rPr lang="en-US" sz="2200" dirty="0" smtClean="0"/>
              <a:t> </a:t>
            </a:r>
          </a:p>
          <a:p>
            <a:pPr eaLnBrk="1" hangingPunct="1"/>
            <a:endParaRPr lang="en-US" sz="2200" i="1" baseline="-25000" dirty="0" smtClean="0"/>
          </a:p>
          <a:p>
            <a:pPr lvl="1" eaLnBrk="1" hangingPunct="1"/>
            <a:r>
              <a:rPr lang="en-US" sz="2200" dirty="0" smtClean="0"/>
              <a:t>We’ll use</a:t>
            </a:r>
            <a:r>
              <a:rPr lang="en-US" sz="2200" i="1" dirty="0" smtClean="0"/>
              <a:t> l</a:t>
            </a:r>
            <a:r>
              <a:rPr lang="en-US" sz="2200" i="1" baseline="-25000" dirty="0" smtClean="0"/>
              <a:t>i</a:t>
            </a:r>
            <a:r>
              <a:rPr lang="en-US" sz="2200" i="1" dirty="0" smtClean="0"/>
              <a:t> </a:t>
            </a:r>
            <a:r>
              <a:rPr lang="en-US" sz="2200" dirty="0" smtClean="0"/>
              <a:t>to denote the fluent for literal </a:t>
            </a:r>
            <a:r>
              <a:rPr lang="en-US" sz="2200" i="1" dirty="0" smtClean="0"/>
              <a:t>l </a:t>
            </a:r>
            <a:r>
              <a:rPr lang="en-US" sz="2200" dirty="0" smtClean="0"/>
              <a:t>in state </a:t>
            </a:r>
            <a:r>
              <a:rPr lang="en-US" sz="2200" i="1" dirty="0" err="1" smtClean="0"/>
              <a:t>s</a:t>
            </a:r>
            <a:r>
              <a:rPr lang="en-US" sz="2200" i="1" baseline="-25000" dirty="0" err="1" smtClean="0"/>
              <a:t>i</a:t>
            </a:r>
            <a:endParaRPr lang="en-US" sz="2200" dirty="0" smtClean="0"/>
          </a:p>
          <a:p>
            <a:pPr lvl="2" eaLnBrk="1" hangingPunct="1"/>
            <a:r>
              <a:rPr lang="en-US" sz="2200" dirty="0" smtClean="0"/>
              <a:t>e.g., if  </a:t>
            </a:r>
            <a:r>
              <a:rPr lang="en-US" sz="2200" i="1" dirty="0" smtClean="0"/>
              <a:t>l</a:t>
            </a:r>
            <a:r>
              <a:rPr lang="en-US" sz="2200" dirty="0" smtClean="0"/>
              <a:t> = </a:t>
            </a:r>
            <a:r>
              <a:rPr lang="en-US" sz="2200" dirty="0" smtClean="0">
                <a:latin typeface="Arial" charset="0"/>
              </a:rPr>
              <a:t>at(r1,loc1)</a:t>
            </a:r>
          </a:p>
          <a:p>
            <a:pPr lvl="2" eaLnBrk="1" hangingPunct="1">
              <a:buFontTx/>
              <a:buNone/>
            </a:pPr>
            <a:r>
              <a:rPr lang="en-US" sz="2200" dirty="0" smtClean="0"/>
              <a:t>      then </a:t>
            </a:r>
            <a:r>
              <a:rPr lang="en-US" sz="2200" i="1" dirty="0" smtClean="0"/>
              <a:t>l</a:t>
            </a:r>
            <a:r>
              <a:rPr lang="en-US" sz="2200" i="1" baseline="-25000" dirty="0" smtClean="0"/>
              <a:t>i</a:t>
            </a:r>
            <a:r>
              <a:rPr lang="en-US" sz="2200" dirty="0" smtClean="0"/>
              <a:t> = </a:t>
            </a:r>
            <a:r>
              <a:rPr lang="en-US" sz="2200" dirty="0" smtClean="0">
                <a:latin typeface="Arial" charset="0"/>
              </a:rPr>
              <a:t>at(r1,loc1,</a:t>
            </a:r>
            <a:r>
              <a:rPr lang="en-US" sz="2200" i="1" dirty="0" smtClean="0"/>
              <a:t>i</a:t>
            </a:r>
            <a:r>
              <a:rPr lang="en-US" sz="2200" dirty="0" smtClean="0">
                <a:latin typeface="Arial" charset="0"/>
              </a:rPr>
              <a:t>)</a:t>
            </a:r>
            <a:r>
              <a:rPr lang="en-US" sz="2200" dirty="0" smtClean="0"/>
              <a:t> </a:t>
            </a:r>
          </a:p>
          <a:p>
            <a:pPr lvl="2" eaLnBrk="1" hangingPunct="1">
              <a:buFontTx/>
              <a:buNone/>
            </a:pPr>
            <a:endParaRPr lang="en-US" sz="2200" baseline="-25000" dirty="0" smtClean="0"/>
          </a:p>
          <a:p>
            <a:pPr lvl="1" eaLnBrk="1" hangingPunct="1"/>
            <a:r>
              <a:rPr lang="en-US" sz="2200" i="1" dirty="0" err="1" smtClean="0"/>
              <a:t>a</a:t>
            </a:r>
            <a:r>
              <a:rPr lang="en-US" sz="2200" i="1" baseline="-25000" dirty="0" err="1" smtClean="0"/>
              <a:t>i</a:t>
            </a:r>
            <a:r>
              <a:rPr lang="en-US" sz="2200" dirty="0" smtClean="0"/>
              <a:t> is a fluent saying that </a:t>
            </a:r>
            <a:r>
              <a:rPr lang="en-US" sz="2200" i="1" dirty="0" smtClean="0"/>
              <a:t>a</a:t>
            </a:r>
            <a:r>
              <a:rPr lang="en-US" sz="2200" dirty="0" smtClean="0"/>
              <a:t> is the </a:t>
            </a:r>
            <a:r>
              <a:rPr lang="en-US" sz="2200" i="1" dirty="0" err="1" smtClean="0"/>
              <a:t>i’</a:t>
            </a:r>
            <a:r>
              <a:rPr lang="en-US" sz="2200" dirty="0" err="1" smtClean="0"/>
              <a:t>th</a:t>
            </a:r>
            <a:r>
              <a:rPr lang="en-US" sz="2200" dirty="0" smtClean="0"/>
              <a:t> step of </a:t>
            </a:r>
            <a:r>
              <a:rPr lang="en-US" sz="2200" i="1" dirty="0" smtClean="0"/>
              <a:t>π</a:t>
            </a:r>
            <a:endParaRPr lang="en-US" sz="2200" dirty="0" smtClean="0"/>
          </a:p>
          <a:p>
            <a:pPr lvl="2" eaLnBrk="1" hangingPunct="1"/>
            <a:r>
              <a:rPr lang="en-US" sz="2200" dirty="0" smtClean="0"/>
              <a:t>e.g., if  </a:t>
            </a:r>
            <a:r>
              <a:rPr lang="en-US" sz="2200" i="1" dirty="0" smtClean="0"/>
              <a:t>a</a:t>
            </a:r>
            <a:r>
              <a:rPr lang="en-US" sz="2200" dirty="0" smtClean="0"/>
              <a:t> = </a:t>
            </a:r>
            <a:r>
              <a:rPr lang="en-US" sz="2200" dirty="0" smtClean="0">
                <a:latin typeface="Arial" charset="0"/>
              </a:rPr>
              <a:t>move(r1,loc2,loc1)</a:t>
            </a:r>
            <a:endParaRPr lang="en-US" sz="2200" dirty="0" smtClean="0"/>
          </a:p>
          <a:p>
            <a:pPr lvl="2" eaLnBrk="1" hangingPunct="1">
              <a:buFontTx/>
              <a:buNone/>
            </a:pPr>
            <a:r>
              <a:rPr lang="en-US" sz="2200" dirty="0" smtClean="0"/>
              <a:t>      then </a:t>
            </a:r>
            <a:r>
              <a:rPr lang="en-US" sz="2200" i="1" dirty="0" err="1" smtClean="0"/>
              <a:t>a</a:t>
            </a:r>
            <a:r>
              <a:rPr lang="en-US" sz="2200" i="1" baseline="-25000" dirty="0" err="1" smtClean="0"/>
              <a:t>i</a:t>
            </a:r>
            <a:r>
              <a:rPr lang="en-US" sz="2200" dirty="0" smtClean="0"/>
              <a:t> = </a:t>
            </a:r>
            <a:r>
              <a:rPr lang="en-US" sz="2200" dirty="0" smtClean="0">
                <a:latin typeface="Arial" charset="0"/>
              </a:rPr>
              <a:t>move(r1,loc2,loc1,</a:t>
            </a:r>
            <a:r>
              <a:rPr lang="en-US" sz="2200" i="1" dirty="0" smtClean="0"/>
              <a:t>i</a:t>
            </a:r>
            <a:r>
              <a:rPr lang="en-US" sz="2200" dirty="0" smtClean="0">
                <a:latin typeface="Arial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134" y="6581001"/>
            <a:ext cx="4416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>
                <a:latin typeface="+mn-lt"/>
              </a:rPr>
              <a:t>Dana </a:t>
            </a:r>
            <a:r>
              <a:rPr lang="en-US" sz="1200" b="0" dirty="0" err="1" smtClean="0">
                <a:latin typeface="+mn-lt"/>
              </a:rPr>
              <a:t>Nau</a:t>
            </a:r>
            <a:r>
              <a:rPr lang="en-US" sz="1200" b="0" dirty="0" smtClean="0">
                <a:latin typeface="+mn-lt"/>
              </a:rPr>
              <a:t>: This </a:t>
            </a:r>
            <a:r>
              <a:rPr lang="en-US" sz="1200" b="0" dirty="0">
                <a:latin typeface="+mn-lt"/>
              </a:rPr>
              <a:t>work is licensed under a </a:t>
            </a:r>
            <a:r>
              <a:rPr lang="en-US" sz="1200" b="0" dirty="0">
                <a:latin typeface="+mn-lt"/>
                <a:hlinkClick r:id="rId3"/>
              </a:rPr>
              <a:t>Creative Commons License</a:t>
            </a:r>
            <a:r>
              <a:rPr lang="en-US" sz="1200" b="0" dirty="0">
                <a:latin typeface="+mn-lt"/>
              </a:rPr>
              <a:t>.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Encoding Planning Problems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425" y="1278320"/>
            <a:ext cx="8833150" cy="45259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Encode (</a:t>
            </a:r>
            <a:r>
              <a:rPr lang="en-US" sz="2800" i="1" dirty="0" err="1" smtClean="0"/>
              <a:t>P,n</a:t>
            </a:r>
            <a:r>
              <a:rPr lang="en-US" sz="2800" dirty="0" smtClean="0"/>
              <a:t>) as a formula </a:t>
            </a:r>
            <a:r>
              <a:rPr lang="en-US" sz="2800" dirty="0" smtClean="0">
                <a:sym typeface="Symbol" pitchFamily="-112" charset="2"/>
              </a:rPr>
              <a:t></a:t>
            </a:r>
            <a:r>
              <a:rPr lang="en-US" sz="2800" dirty="0" smtClean="0"/>
              <a:t> such that</a:t>
            </a:r>
            <a:endParaRPr lang="en-US" sz="2800" baseline="-25000" dirty="0" smtClean="0"/>
          </a:p>
          <a:p>
            <a:pPr lvl="1" eaLnBrk="1" hangingPunct="1">
              <a:buFont typeface="Zapf Dingbats" pitchFamily="-112" charset="2"/>
              <a:buNone/>
            </a:pPr>
            <a:r>
              <a:rPr lang="en-US" sz="2400" i="1" dirty="0" smtClean="0"/>
              <a:t>π</a:t>
            </a:r>
            <a:r>
              <a:rPr lang="en-US" sz="2400" dirty="0" smtClean="0"/>
              <a:t> =  </a:t>
            </a:r>
            <a:r>
              <a:rPr lang="en-US" sz="2400" dirty="0" smtClean="0">
                <a:sym typeface="Symbol" pitchFamily="-112" charset="2"/>
              </a:rPr>
              <a:t>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n</a:t>
            </a:r>
            <a:r>
              <a:rPr lang="en-US" sz="2400" baseline="-25000" dirty="0" smtClean="0"/>
              <a:t>–1</a:t>
            </a:r>
            <a:r>
              <a:rPr lang="en-US" sz="2400" dirty="0" smtClean="0">
                <a:sym typeface="Symbol" pitchFamily="-112" charset="2"/>
              </a:rPr>
              <a:t> </a:t>
            </a:r>
            <a:r>
              <a:rPr lang="en-US" sz="2400" dirty="0" smtClean="0"/>
              <a:t>is a solution for (</a:t>
            </a:r>
            <a:r>
              <a:rPr lang="en-US" sz="2400" i="1" dirty="0" err="1" smtClean="0"/>
              <a:t>P,n</a:t>
            </a:r>
            <a:r>
              <a:rPr lang="en-US" sz="2400" dirty="0" smtClean="0"/>
              <a:t>) if and only if</a:t>
            </a:r>
            <a:endParaRPr lang="en-US" sz="2400" baseline="-25000" dirty="0" smtClean="0"/>
          </a:p>
          <a:p>
            <a:pPr lvl="1" eaLnBrk="1" hangingPunct="1">
              <a:buFont typeface="Zapf Dingbats" pitchFamily="-112" charset="2"/>
              <a:buNone/>
            </a:pPr>
            <a:r>
              <a:rPr lang="en-US" sz="2400" dirty="0" smtClean="0">
                <a:sym typeface="Symbol" pitchFamily="-112" charset="2"/>
              </a:rPr>
              <a:t></a:t>
            </a:r>
            <a:r>
              <a:rPr lang="en-US" sz="2400" dirty="0" smtClean="0"/>
              <a:t> can be satisfied in a way that makes the </a:t>
            </a:r>
            <a:r>
              <a:rPr lang="en-US" sz="2400" dirty="0" err="1" smtClean="0"/>
              <a:t>fluents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…, 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n</a:t>
            </a:r>
            <a:r>
              <a:rPr lang="en-US" sz="2400" baseline="-25000" dirty="0" smtClean="0"/>
              <a:t>–1</a:t>
            </a:r>
            <a:r>
              <a:rPr lang="en-US" sz="2400" dirty="0" smtClean="0">
                <a:sym typeface="Symbol" pitchFamily="-112" charset="2"/>
              </a:rPr>
              <a:t> true</a:t>
            </a:r>
          </a:p>
          <a:p>
            <a:pPr eaLnBrk="1" hangingPunct="1">
              <a:buFont typeface="Zapf Dingbats" pitchFamily="-112" charset="2"/>
              <a:buNone/>
            </a:pPr>
            <a:endParaRPr lang="en-US" sz="2800" i="1" dirty="0" smtClean="0"/>
          </a:p>
          <a:p>
            <a:pPr eaLnBrk="1" hangingPunct="1"/>
            <a:r>
              <a:rPr lang="en-US" sz="2800" dirty="0" smtClean="0"/>
              <a:t>Let</a:t>
            </a:r>
            <a:endParaRPr lang="en-US" sz="2800" i="1" dirty="0" smtClean="0"/>
          </a:p>
          <a:p>
            <a:pPr lvl="1" eaLnBrk="1" hangingPunct="1"/>
            <a:r>
              <a:rPr lang="en-US" sz="2400" i="1" dirty="0" smtClean="0"/>
              <a:t>A</a:t>
            </a:r>
            <a:r>
              <a:rPr lang="en-US" sz="2400" dirty="0" smtClean="0"/>
              <a:t> = {all actions in the planning domain}</a:t>
            </a:r>
          </a:p>
          <a:p>
            <a:pPr lvl="1" eaLnBrk="1" hangingPunct="1"/>
            <a:r>
              <a:rPr lang="en-US" sz="2400" i="1" dirty="0" smtClean="0"/>
              <a:t>S</a:t>
            </a:r>
            <a:r>
              <a:rPr lang="en-US" sz="2400" dirty="0" smtClean="0"/>
              <a:t> = {all states in the planning domain}</a:t>
            </a:r>
          </a:p>
          <a:p>
            <a:pPr lvl="1" eaLnBrk="1" hangingPunct="1"/>
            <a:r>
              <a:rPr lang="en-US" sz="2400" i="1" dirty="0" smtClean="0"/>
              <a:t>L = </a:t>
            </a:r>
            <a:r>
              <a:rPr lang="en-US" sz="2400" dirty="0" smtClean="0"/>
              <a:t>{all literals in the language}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 </a:t>
            </a:r>
            <a:r>
              <a:rPr lang="en-US" sz="2800" dirty="0" smtClean="0">
                <a:sym typeface="Symbol" pitchFamily="-112" charset="2"/>
              </a:rPr>
              <a:t> is the conjunct of many other formulas 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134" y="6581001"/>
            <a:ext cx="4416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>
                <a:latin typeface="+mn-lt"/>
              </a:rPr>
              <a:t>Dana </a:t>
            </a:r>
            <a:r>
              <a:rPr lang="en-US" sz="1200" b="0" dirty="0" err="1" smtClean="0">
                <a:latin typeface="+mn-lt"/>
              </a:rPr>
              <a:t>Nau</a:t>
            </a:r>
            <a:r>
              <a:rPr lang="en-US" sz="1200" b="0" dirty="0" smtClean="0">
                <a:latin typeface="+mn-lt"/>
              </a:rPr>
              <a:t>: This </a:t>
            </a:r>
            <a:r>
              <a:rPr lang="en-US" sz="1200" b="0" dirty="0">
                <a:latin typeface="+mn-lt"/>
              </a:rPr>
              <a:t>work is licensed under a </a:t>
            </a:r>
            <a:r>
              <a:rPr lang="en-US" sz="1200" b="0" dirty="0">
                <a:latin typeface="+mn-lt"/>
                <a:hlinkClick r:id="rId3"/>
              </a:rPr>
              <a:t>Creative Commons License</a:t>
            </a:r>
            <a:r>
              <a:rPr lang="en-US" sz="1200" b="0" dirty="0">
                <a:latin typeface="+mn-lt"/>
              </a:rPr>
              <a:t>.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8"/>
            <a:ext cx="8229600" cy="932357"/>
          </a:xfrm>
        </p:spPr>
        <p:txBody>
          <a:bodyPr/>
          <a:lstStyle/>
          <a:p>
            <a:pPr eaLnBrk="1" hangingPunct="1"/>
            <a:r>
              <a:rPr lang="en-US" dirty="0" smtClean="0"/>
              <a:t>Formulas in </a:t>
            </a:r>
            <a:r>
              <a:rPr lang="en-US" dirty="0" smtClean="0">
                <a:sym typeface="Symbol" pitchFamily="-112" charset="2"/>
              </a:rPr>
              <a:t>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419" y="1009485"/>
            <a:ext cx="8794745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Formula describing the initial state:</a:t>
            </a:r>
          </a:p>
          <a:p>
            <a:pPr lvl="1" eaLnBrk="1" hangingPunct="1">
              <a:lnSpc>
                <a:spcPct val="90000"/>
              </a:lnSpc>
              <a:buFont typeface="Zapf Dingbats" pitchFamily="-112" charset="2"/>
              <a:buNone/>
            </a:pPr>
            <a:r>
              <a:rPr lang="en-US" sz="2000" b="1" dirty="0" smtClean="0"/>
              <a:t>    </a:t>
            </a:r>
            <a:r>
              <a:rPr lang="en-US" b="1" dirty="0" smtClean="0"/>
              <a:t>/\</a:t>
            </a:r>
            <a:r>
              <a:rPr lang="en-US" sz="2000" dirty="0" smtClean="0"/>
              <a:t>{</a:t>
            </a:r>
            <a:r>
              <a:rPr lang="en-US" sz="2000" i="1" dirty="0" smtClean="0"/>
              <a:t>l</a:t>
            </a:r>
            <a:r>
              <a:rPr lang="en-US" sz="2000" baseline="-25000" dirty="0" smtClean="0"/>
              <a:t>0</a:t>
            </a:r>
            <a:r>
              <a:rPr lang="en-US" sz="2000" i="1" dirty="0" smtClean="0"/>
              <a:t>  | l</a:t>
            </a:r>
            <a:r>
              <a:rPr lang="en-US" sz="2000" dirty="0" smtClean="0"/>
              <a:t> </a:t>
            </a:r>
            <a:r>
              <a:rPr lang="en-US" sz="1800" dirty="0" smtClean="0">
                <a:sym typeface="Symbol" pitchFamily="-112" charset="2"/>
              </a:rPr>
              <a:t></a:t>
            </a:r>
            <a:r>
              <a:rPr lang="en-US" sz="2000" dirty="0" smtClean="0"/>
              <a:t> </a:t>
            </a:r>
            <a:r>
              <a:rPr lang="en-US" sz="2000" i="1" dirty="0" smtClean="0"/>
              <a:t>s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}  </a:t>
            </a:r>
            <a:r>
              <a:rPr lang="en-US" sz="2000" dirty="0" smtClean="0">
                <a:sym typeface="Symbol" pitchFamily="-112" charset="2"/>
              </a:rPr>
              <a:t></a:t>
            </a:r>
            <a:r>
              <a:rPr lang="en-US" sz="2000" dirty="0" smtClean="0"/>
              <a:t>  </a:t>
            </a:r>
            <a:r>
              <a:rPr lang="en-US" b="1" dirty="0" smtClean="0"/>
              <a:t>/\</a:t>
            </a:r>
            <a:r>
              <a:rPr lang="en-US" sz="2000" dirty="0" smtClean="0"/>
              <a:t>{</a:t>
            </a:r>
            <a:r>
              <a:rPr lang="en-US" sz="2000" dirty="0" smtClean="0">
                <a:sym typeface="Symbol" pitchFamily="-112" charset="2"/>
              </a:rPr>
              <a:t></a:t>
            </a:r>
            <a:r>
              <a:rPr lang="en-US" sz="2000" i="1" dirty="0" smtClean="0"/>
              <a:t>l</a:t>
            </a:r>
            <a:r>
              <a:rPr lang="en-US" sz="2000" baseline="-25000" dirty="0" smtClean="0"/>
              <a:t>0</a:t>
            </a:r>
            <a:r>
              <a:rPr lang="en-US" sz="2000" i="1" dirty="0" smtClean="0"/>
              <a:t>  | l</a:t>
            </a:r>
            <a:r>
              <a:rPr lang="en-US" sz="2000" dirty="0" smtClean="0"/>
              <a:t> </a:t>
            </a:r>
            <a:r>
              <a:rPr lang="en-US" sz="1800" dirty="0" smtClean="0">
                <a:sym typeface="Symbol" pitchFamily="-112" charset="2"/>
              </a:rPr>
              <a:t></a:t>
            </a:r>
            <a:r>
              <a:rPr lang="en-US" sz="2000" dirty="0" smtClean="0"/>
              <a:t> </a:t>
            </a:r>
            <a:r>
              <a:rPr lang="en-US" sz="2000" i="1" dirty="0" smtClean="0"/>
              <a:t>L – s</a:t>
            </a:r>
            <a:r>
              <a:rPr lang="en-US" sz="2000" baseline="-25000" dirty="0" smtClean="0"/>
              <a:t>0</a:t>
            </a:r>
            <a:r>
              <a:rPr lang="en-US" sz="2000" i="1" dirty="0" smtClean="0"/>
              <a:t> </a:t>
            </a:r>
            <a:r>
              <a:rPr lang="en-US" sz="2000" dirty="0" smtClean="0"/>
              <a:t>}</a:t>
            </a:r>
          </a:p>
          <a:p>
            <a:pPr eaLnBrk="1" hangingPunct="1">
              <a:lnSpc>
                <a:spcPct val="90000"/>
              </a:lnSpc>
            </a:pPr>
            <a:endParaRPr lang="en-US" sz="2000" baseline="-25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Formula describing the goal:</a:t>
            </a:r>
          </a:p>
          <a:p>
            <a:pPr lvl="1" eaLnBrk="1" hangingPunct="1">
              <a:lnSpc>
                <a:spcPct val="90000"/>
              </a:lnSpc>
              <a:buFont typeface="Zapf Dingbats" pitchFamily="-112" charset="2"/>
              <a:buNone/>
            </a:pPr>
            <a:r>
              <a:rPr lang="en-US" sz="2000" b="1" dirty="0" smtClean="0"/>
              <a:t>    </a:t>
            </a:r>
            <a:r>
              <a:rPr lang="en-US" b="1" dirty="0" smtClean="0"/>
              <a:t>/\</a:t>
            </a:r>
            <a:r>
              <a:rPr lang="en-US" sz="2000" dirty="0" smtClean="0"/>
              <a:t>{</a:t>
            </a:r>
            <a:r>
              <a:rPr lang="en-US" sz="2000" i="1" dirty="0" err="1" smtClean="0"/>
              <a:t>l</a:t>
            </a:r>
            <a:r>
              <a:rPr lang="en-US" sz="2000" i="1" baseline="-25000" dirty="0" err="1" smtClean="0"/>
              <a:t>n</a:t>
            </a:r>
            <a:r>
              <a:rPr lang="en-US" sz="2000" i="1" dirty="0" smtClean="0"/>
              <a:t>  | l</a:t>
            </a:r>
            <a:r>
              <a:rPr lang="en-US" sz="2000" dirty="0" smtClean="0"/>
              <a:t> </a:t>
            </a:r>
            <a:r>
              <a:rPr lang="en-US" sz="1800" dirty="0" smtClean="0">
                <a:sym typeface="Symbol" pitchFamily="-112" charset="2"/>
              </a:rPr>
              <a:t></a:t>
            </a:r>
            <a:r>
              <a:rPr lang="en-US" sz="2000" dirty="0" smtClean="0"/>
              <a:t> </a:t>
            </a:r>
            <a:r>
              <a:rPr lang="en-US" sz="2000" i="1" dirty="0" smtClean="0"/>
              <a:t>g</a:t>
            </a:r>
            <a:r>
              <a:rPr lang="en-US" sz="2000" b="1" i="1" baseline="30000" dirty="0" smtClean="0"/>
              <a:t>+</a:t>
            </a:r>
            <a:r>
              <a:rPr lang="en-US" sz="2000" dirty="0" smtClean="0"/>
              <a:t>} </a:t>
            </a:r>
            <a:r>
              <a:rPr lang="en-US" sz="2000" dirty="0" smtClean="0">
                <a:sym typeface="Symbol" pitchFamily="-112" charset="2"/>
              </a:rPr>
              <a:t></a:t>
            </a:r>
            <a:r>
              <a:rPr lang="en-US" sz="2000" dirty="0" smtClean="0"/>
              <a:t>  </a:t>
            </a:r>
            <a:r>
              <a:rPr lang="en-US" b="1" dirty="0" smtClean="0"/>
              <a:t>/\</a:t>
            </a:r>
            <a:r>
              <a:rPr lang="en-US" sz="2000" dirty="0" smtClean="0"/>
              <a:t>{</a:t>
            </a:r>
            <a:r>
              <a:rPr lang="en-US" sz="2000" dirty="0" smtClean="0">
                <a:sym typeface="Symbol" pitchFamily="-112" charset="2"/>
              </a:rPr>
              <a:t></a:t>
            </a:r>
            <a:r>
              <a:rPr lang="en-US" sz="2000" i="1" dirty="0" err="1" smtClean="0"/>
              <a:t>l</a:t>
            </a:r>
            <a:r>
              <a:rPr lang="en-US" sz="2000" i="1" baseline="-25000" dirty="0" err="1" smtClean="0"/>
              <a:t>n</a:t>
            </a:r>
            <a:r>
              <a:rPr lang="en-US" sz="2000" i="1" dirty="0" smtClean="0"/>
              <a:t>  |  l</a:t>
            </a:r>
            <a:r>
              <a:rPr lang="en-US" sz="2000" dirty="0" smtClean="0"/>
              <a:t> </a:t>
            </a:r>
            <a:r>
              <a:rPr lang="en-US" sz="1800" dirty="0" smtClean="0">
                <a:sym typeface="Symbol" pitchFamily="-112" charset="2"/>
              </a:rPr>
              <a:t></a:t>
            </a:r>
            <a:r>
              <a:rPr lang="en-US" sz="2000" dirty="0" smtClean="0"/>
              <a:t> </a:t>
            </a:r>
            <a:r>
              <a:rPr lang="en-US" sz="2000" i="1" dirty="0" smtClean="0"/>
              <a:t>g</a:t>
            </a:r>
            <a:r>
              <a:rPr lang="en-US" sz="2000" b="1" i="1" baseline="30000" dirty="0" smtClean="0"/>
              <a:t>–</a:t>
            </a:r>
            <a:r>
              <a:rPr lang="en-US" sz="2000" dirty="0" smtClean="0"/>
              <a:t>}</a:t>
            </a:r>
          </a:p>
          <a:p>
            <a:pPr eaLnBrk="1" hangingPunct="1">
              <a:lnSpc>
                <a:spcPct val="90000"/>
              </a:lnSpc>
            </a:pPr>
            <a:endParaRPr lang="en-US" sz="2000" baseline="-25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For every action </a:t>
            </a:r>
            <a:r>
              <a:rPr lang="en-US" sz="2000" i="1" dirty="0" smtClean="0"/>
              <a:t>a</a:t>
            </a:r>
            <a:r>
              <a:rPr lang="en-US" sz="2000" dirty="0" smtClean="0"/>
              <a:t> in </a:t>
            </a:r>
            <a:r>
              <a:rPr lang="en-US" sz="2000" i="1" dirty="0" smtClean="0"/>
              <a:t>A</a:t>
            </a:r>
            <a:r>
              <a:rPr lang="en-US" sz="2000" dirty="0" smtClean="0"/>
              <a:t>, formulas describing what changes </a:t>
            </a:r>
            <a:r>
              <a:rPr lang="en-US" sz="2000" i="1" dirty="0" smtClean="0"/>
              <a:t>a</a:t>
            </a:r>
            <a:r>
              <a:rPr lang="en-US" sz="2000" dirty="0" smtClean="0"/>
              <a:t> would make if it were the </a:t>
            </a:r>
            <a:r>
              <a:rPr lang="en-US" sz="2000" i="1" dirty="0" err="1" smtClean="0"/>
              <a:t>i</a:t>
            </a:r>
            <a:r>
              <a:rPr lang="en-US" sz="2000" dirty="0" err="1" smtClean="0"/>
              <a:t>’th</a:t>
            </a:r>
            <a:r>
              <a:rPr lang="en-US" sz="2000" dirty="0" smtClean="0"/>
              <a:t> step of the plan: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i</a:t>
            </a:r>
            <a:r>
              <a:rPr lang="en-US" sz="2000" i="1" baseline="-25000" dirty="0" smtClean="0"/>
              <a:t> </a:t>
            </a:r>
            <a:r>
              <a:rPr lang="en-US" sz="2000" i="1" dirty="0" smtClean="0"/>
              <a:t>  </a:t>
            </a:r>
            <a:r>
              <a:rPr lang="en-US" sz="2000" dirty="0" smtClean="0">
                <a:sym typeface="Symbol" pitchFamily="-112" charset="2"/>
              </a:rPr>
              <a:t></a:t>
            </a:r>
            <a:r>
              <a:rPr lang="en-US" sz="2000" i="1" dirty="0" smtClean="0"/>
              <a:t> </a:t>
            </a:r>
            <a:r>
              <a:rPr lang="en-US" sz="2000" b="1" dirty="0" smtClean="0"/>
              <a:t> </a:t>
            </a:r>
            <a:r>
              <a:rPr lang="en-US" b="1" dirty="0" smtClean="0"/>
              <a:t>/\</a:t>
            </a:r>
            <a:r>
              <a:rPr lang="en-US" sz="2000" dirty="0" smtClean="0"/>
              <a:t>{</a:t>
            </a:r>
            <a:r>
              <a:rPr lang="en-US" sz="2000" i="1" dirty="0" smtClean="0"/>
              <a:t>p</a:t>
            </a:r>
            <a:r>
              <a:rPr lang="en-US" sz="2000" i="1" baseline="-25000" dirty="0" smtClean="0"/>
              <a:t>i</a:t>
            </a:r>
            <a:r>
              <a:rPr lang="en-US" sz="2000" i="1" dirty="0" smtClean="0"/>
              <a:t>  | p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itchFamily="-112" charset="2"/>
              </a:rPr>
              <a:t> </a:t>
            </a:r>
            <a:r>
              <a:rPr lang="en-US" sz="2000" dirty="0" err="1" smtClean="0">
                <a:sym typeface="Symbol" pitchFamily="-112" charset="2"/>
              </a:rPr>
              <a:t>Precond</a:t>
            </a:r>
            <a:r>
              <a:rPr lang="en-US" sz="2000" dirty="0" smtClean="0">
                <a:sym typeface="Symbol" pitchFamily="-112" charset="2"/>
              </a:rPr>
              <a:t>(</a:t>
            </a:r>
            <a:r>
              <a:rPr lang="en-US" sz="2000" i="1" dirty="0" smtClean="0">
                <a:sym typeface="Symbol" pitchFamily="-112" charset="2"/>
              </a:rPr>
              <a:t>a</a:t>
            </a:r>
            <a:r>
              <a:rPr lang="en-US" sz="2000" dirty="0" smtClean="0">
                <a:sym typeface="Symbol" pitchFamily="-112" charset="2"/>
              </a:rPr>
              <a:t>)</a:t>
            </a:r>
            <a:r>
              <a:rPr lang="en-US" sz="2000" dirty="0" smtClean="0"/>
              <a:t>} </a:t>
            </a:r>
            <a:r>
              <a:rPr lang="en-US" sz="2000" dirty="0" smtClean="0">
                <a:sym typeface="Symbol" pitchFamily="-112" charset="2"/>
              </a:rPr>
              <a:t></a:t>
            </a:r>
            <a:r>
              <a:rPr lang="en-US" sz="2000" dirty="0" smtClean="0"/>
              <a:t>  </a:t>
            </a:r>
            <a:r>
              <a:rPr lang="en-US" b="1" dirty="0" smtClean="0"/>
              <a:t>/\</a:t>
            </a:r>
            <a:r>
              <a:rPr lang="en-US" sz="2000" b="1" dirty="0" smtClean="0"/>
              <a:t> </a:t>
            </a:r>
            <a:r>
              <a:rPr lang="en-US" sz="2000" dirty="0" smtClean="0"/>
              <a:t>{</a:t>
            </a:r>
            <a:r>
              <a:rPr lang="en-US" sz="2000" i="1" dirty="0" smtClean="0"/>
              <a:t>e</a:t>
            </a:r>
            <a:r>
              <a:rPr lang="en-US" sz="2000" i="1" baseline="-25000" dirty="0" smtClean="0"/>
              <a:t>i</a:t>
            </a:r>
            <a:r>
              <a:rPr lang="en-US" sz="2000" baseline="-25000" dirty="0" smtClean="0"/>
              <a:t>+1</a:t>
            </a:r>
            <a:r>
              <a:rPr lang="en-US" sz="2000" i="1" dirty="0" smtClean="0"/>
              <a:t>  |  e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itchFamily="-112" charset="2"/>
              </a:rPr>
              <a:t> Effects(</a:t>
            </a:r>
            <a:r>
              <a:rPr lang="en-US" sz="2000" i="1" dirty="0" smtClean="0">
                <a:sym typeface="Symbol" pitchFamily="-112" charset="2"/>
              </a:rPr>
              <a:t>a</a:t>
            </a:r>
            <a:r>
              <a:rPr lang="en-US" sz="2000" dirty="0" smtClean="0">
                <a:sym typeface="Symbol" pitchFamily="-112" charset="2"/>
              </a:rPr>
              <a:t>)</a:t>
            </a:r>
            <a:r>
              <a:rPr lang="en-US" sz="2000" dirty="0" smtClean="0"/>
              <a:t>}</a:t>
            </a:r>
          </a:p>
          <a:p>
            <a:pPr eaLnBrk="1" hangingPunct="1">
              <a:lnSpc>
                <a:spcPct val="90000"/>
              </a:lnSpc>
            </a:pPr>
            <a:endParaRPr lang="en-US" sz="2000" baseline="-25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i="1" dirty="0" smtClean="0"/>
              <a:t>Complete exclusion </a:t>
            </a:r>
            <a:r>
              <a:rPr lang="en-US" sz="2000" dirty="0" smtClean="0"/>
              <a:t>axiom: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For all actions </a:t>
            </a:r>
            <a:r>
              <a:rPr lang="en-US" sz="2000" i="1" dirty="0" smtClean="0"/>
              <a:t>a</a:t>
            </a:r>
            <a:r>
              <a:rPr lang="en-US" sz="2000" dirty="0" smtClean="0"/>
              <a:t> and </a:t>
            </a:r>
            <a:r>
              <a:rPr lang="en-US" sz="2000" i="1" dirty="0" smtClean="0"/>
              <a:t>b</a:t>
            </a:r>
            <a:r>
              <a:rPr lang="en-US" sz="2000" dirty="0" smtClean="0"/>
              <a:t>, formulas saying they can’t occur at the same time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   </a:t>
            </a:r>
            <a:r>
              <a:rPr lang="en-US" sz="2000" dirty="0" smtClean="0">
                <a:sym typeface="Symbol" pitchFamily="-112" charset="2"/>
              </a:rPr>
              <a:t></a:t>
            </a:r>
            <a:r>
              <a:rPr lang="en-US" sz="2000" dirty="0" smtClean="0"/>
              <a:t> 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i</a:t>
            </a:r>
            <a:r>
              <a:rPr lang="en-US" sz="2000" i="1" baseline="-25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itchFamily="-112" charset="2"/>
              </a:rPr>
              <a:t>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itchFamily="-112" charset="2"/>
              </a:rPr>
              <a:t></a:t>
            </a:r>
            <a:r>
              <a:rPr lang="en-US" sz="2000" dirty="0" smtClean="0"/>
              <a:t> </a:t>
            </a:r>
            <a:r>
              <a:rPr lang="en-US" sz="2000" i="1" dirty="0" smtClean="0"/>
              <a:t>b</a:t>
            </a:r>
            <a:r>
              <a:rPr lang="en-US" sz="2000" i="1" baseline="-25000" dirty="0" smtClean="0"/>
              <a:t>i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this guarantees there can be only one action at a time</a:t>
            </a:r>
          </a:p>
          <a:p>
            <a:pPr eaLnBrk="1" hangingPunct="1">
              <a:lnSpc>
                <a:spcPct val="90000"/>
              </a:lnSpc>
            </a:pPr>
            <a:endParaRPr lang="en-US" sz="2000" baseline="-25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Is this enough?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134" y="6581001"/>
            <a:ext cx="4416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>
                <a:latin typeface="+mn-lt"/>
              </a:rPr>
              <a:t>Dana </a:t>
            </a:r>
            <a:r>
              <a:rPr lang="en-US" sz="1200" b="0" dirty="0" err="1" smtClean="0">
                <a:latin typeface="+mn-lt"/>
              </a:rPr>
              <a:t>Nau</a:t>
            </a:r>
            <a:r>
              <a:rPr lang="en-US" sz="1200" b="0" dirty="0" smtClean="0">
                <a:latin typeface="+mn-lt"/>
              </a:rPr>
              <a:t>: This </a:t>
            </a:r>
            <a:r>
              <a:rPr lang="en-US" sz="1200" b="0" dirty="0">
                <a:latin typeface="+mn-lt"/>
              </a:rPr>
              <a:t>work is licensed under a </a:t>
            </a:r>
            <a:r>
              <a:rPr lang="en-US" sz="1200" b="0" dirty="0">
                <a:latin typeface="+mn-lt"/>
                <a:hlinkClick r:id="rId3"/>
              </a:rPr>
              <a:t>Creative Commons License</a:t>
            </a:r>
            <a:r>
              <a:rPr lang="en-US" sz="1200" b="0" dirty="0">
                <a:latin typeface="+mn-lt"/>
              </a:rPr>
              <a:t>.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Frame Axioms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4992" y="1239915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i="1" dirty="0" smtClean="0"/>
              <a:t>Frame axioms</a:t>
            </a:r>
            <a:r>
              <a:rPr lang="en-US" sz="2800" dirty="0" smtClean="0"/>
              <a:t>:</a:t>
            </a:r>
          </a:p>
          <a:p>
            <a:pPr lvl="1" eaLnBrk="1" hangingPunct="1"/>
            <a:r>
              <a:rPr lang="en-US" sz="2400" dirty="0" smtClean="0"/>
              <a:t>Formulas describing what </a:t>
            </a:r>
            <a:r>
              <a:rPr lang="en-US" sz="2400" i="1" dirty="0" smtClean="0"/>
              <a:t>doesn’t</a:t>
            </a:r>
            <a:r>
              <a:rPr lang="en-US" sz="2400" dirty="0" smtClean="0"/>
              <a:t> change</a:t>
            </a:r>
            <a:br>
              <a:rPr lang="en-US" sz="2400" dirty="0" smtClean="0"/>
            </a:br>
            <a:r>
              <a:rPr lang="en-US" sz="2400" dirty="0" smtClean="0"/>
              <a:t>between steps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and </a:t>
            </a:r>
            <a:r>
              <a:rPr lang="en-US" sz="2400" i="1" dirty="0" smtClean="0"/>
              <a:t>i</a:t>
            </a:r>
            <a:r>
              <a:rPr lang="en-US" sz="2400" dirty="0" smtClean="0"/>
              <a:t>+1</a:t>
            </a:r>
          </a:p>
          <a:p>
            <a:pPr eaLnBrk="1" hangingPunct="1"/>
            <a:r>
              <a:rPr lang="en-US" sz="2800" dirty="0" smtClean="0"/>
              <a:t>Several ways to write these</a:t>
            </a:r>
          </a:p>
          <a:p>
            <a:pPr eaLnBrk="1" hangingPunct="1"/>
            <a:r>
              <a:rPr lang="en-US" sz="2800" dirty="0" smtClean="0"/>
              <a:t>One way: </a:t>
            </a:r>
            <a:r>
              <a:rPr lang="en-US" sz="2800" i="1" dirty="0" smtClean="0"/>
              <a:t>explanatory frame axioms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One axiom for every literal  </a:t>
            </a:r>
            <a:r>
              <a:rPr lang="en-US" sz="2400" i="1" dirty="0" smtClean="0"/>
              <a:t>l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Says that if </a:t>
            </a:r>
            <a:r>
              <a:rPr lang="en-US" sz="2400" i="1" dirty="0" smtClean="0"/>
              <a:t>l</a:t>
            </a:r>
            <a:r>
              <a:rPr lang="en-US" sz="2400" dirty="0" smtClean="0"/>
              <a:t> changes between 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and 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i</a:t>
            </a:r>
            <a:r>
              <a:rPr lang="en-US" sz="2400" baseline="-25000" dirty="0" smtClean="0"/>
              <a:t>+1</a:t>
            </a:r>
            <a:r>
              <a:rPr lang="en-US" sz="2400" dirty="0" smtClean="0"/>
              <a:t>, </a:t>
            </a:r>
          </a:p>
          <a:p>
            <a:pPr lvl="1" eaLnBrk="1" hangingPunct="1">
              <a:buFont typeface="Zapf Dingbats" pitchFamily="-112" charset="2"/>
              <a:buNone/>
            </a:pPr>
            <a:r>
              <a:rPr lang="en-US" sz="2400" dirty="0" smtClean="0"/>
              <a:t>	then the action at step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must be responsible:</a:t>
            </a:r>
          </a:p>
          <a:p>
            <a:pPr eaLnBrk="1" hangingPunct="1">
              <a:buFont typeface="Zapf Dingbats" pitchFamily="-112" charset="2"/>
              <a:buNone/>
            </a:pPr>
            <a:r>
              <a:rPr lang="en-US" sz="2800" dirty="0" smtClean="0"/>
              <a:t>		     (</a:t>
            </a:r>
            <a:r>
              <a:rPr lang="en-US" sz="2800" dirty="0" smtClean="0">
                <a:sym typeface="Symbol" pitchFamily="-112" charset="2"/>
              </a:rPr>
              <a:t></a:t>
            </a:r>
            <a:r>
              <a:rPr lang="en-US" sz="2800" i="1" dirty="0" smtClean="0"/>
              <a:t>l</a:t>
            </a:r>
            <a:r>
              <a:rPr lang="en-US" sz="2800" i="1" baseline="-250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-112" charset="2"/>
              </a:rPr>
              <a:t></a:t>
            </a:r>
            <a:r>
              <a:rPr lang="en-US" sz="2800" dirty="0" smtClean="0"/>
              <a:t> </a:t>
            </a:r>
            <a:r>
              <a:rPr lang="en-US" sz="2800" i="1" dirty="0" smtClean="0"/>
              <a:t>l</a:t>
            </a:r>
            <a:r>
              <a:rPr lang="en-US" sz="2800" i="1" baseline="-25000" dirty="0" smtClean="0"/>
              <a:t>i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-112" charset="2"/>
              </a:rPr>
              <a:t>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Arial" charset="0"/>
              </a:rPr>
              <a:t>V</a:t>
            </a:r>
            <a:r>
              <a:rPr lang="en-US" sz="2800" i="1" baseline="-25000" dirty="0" err="1" smtClean="0"/>
              <a:t>a</a:t>
            </a:r>
            <a:r>
              <a:rPr lang="en-US" sz="2800" baseline="-25000" dirty="0" smtClean="0">
                <a:latin typeface="Arial" charset="0"/>
              </a:rPr>
              <a:t> in </a:t>
            </a:r>
            <a:r>
              <a:rPr lang="en-US" sz="2800" i="1" baseline="-25000" dirty="0" smtClean="0"/>
              <a:t>A</a:t>
            </a:r>
            <a:r>
              <a:rPr lang="en-US" sz="2800" dirty="0" smtClean="0"/>
              <a:t>{</a:t>
            </a:r>
            <a:r>
              <a:rPr lang="en-US" sz="2800" i="1" dirty="0" err="1" smtClean="0"/>
              <a:t>a</a:t>
            </a:r>
            <a:r>
              <a:rPr lang="en-US" sz="2800" i="1" baseline="-25000" dirty="0" err="1" smtClean="0"/>
              <a:t>i</a:t>
            </a:r>
            <a:r>
              <a:rPr lang="en-US" sz="2800" i="1" dirty="0" smtClean="0"/>
              <a:t> |</a:t>
            </a:r>
            <a:r>
              <a:rPr lang="en-US" sz="2800" dirty="0" smtClean="0"/>
              <a:t> </a:t>
            </a:r>
            <a:r>
              <a:rPr lang="en-US" sz="2800" i="1" dirty="0" smtClean="0"/>
              <a:t>l </a:t>
            </a:r>
            <a:r>
              <a:rPr lang="en-US" sz="2800" dirty="0" smtClean="0">
                <a:sym typeface="Symbol" pitchFamily="-112" charset="2"/>
              </a:rPr>
              <a:t></a:t>
            </a:r>
            <a:r>
              <a:rPr lang="en-US" sz="2800" dirty="0" smtClean="0"/>
              <a:t> effects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(</a:t>
            </a:r>
            <a:r>
              <a:rPr lang="en-US" sz="2800" i="1" dirty="0" smtClean="0"/>
              <a:t>a</a:t>
            </a:r>
            <a:r>
              <a:rPr lang="en-US" sz="2800" dirty="0" smtClean="0"/>
              <a:t>)})</a:t>
            </a:r>
          </a:p>
          <a:p>
            <a:pPr eaLnBrk="1" hangingPunct="1">
              <a:buFont typeface="Zapf Dingbats" pitchFamily="-112" charset="2"/>
              <a:buNone/>
            </a:pPr>
            <a:r>
              <a:rPr lang="en-US" sz="2800" dirty="0" smtClean="0"/>
              <a:t>		 </a:t>
            </a:r>
            <a:r>
              <a:rPr lang="en-US" sz="2800" dirty="0" smtClean="0">
                <a:sym typeface="Symbol" pitchFamily="-112" charset="2"/>
              </a:rPr>
              <a:t></a:t>
            </a:r>
            <a:r>
              <a:rPr lang="en-US" sz="2800" b="1" dirty="0" smtClean="0"/>
              <a:t> </a:t>
            </a:r>
            <a:r>
              <a:rPr lang="en-US" sz="2800" dirty="0" smtClean="0"/>
              <a:t>(</a:t>
            </a:r>
            <a:r>
              <a:rPr lang="en-US" sz="2800" i="1" dirty="0" smtClean="0"/>
              <a:t>l</a:t>
            </a:r>
            <a:r>
              <a:rPr lang="en-US" sz="2800" i="1" baseline="-250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-112" charset="2"/>
              </a:rPr>
              <a:t>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-112" charset="2"/>
              </a:rPr>
              <a:t></a:t>
            </a:r>
            <a:r>
              <a:rPr lang="en-US" sz="2800" i="1" dirty="0" smtClean="0"/>
              <a:t>l</a:t>
            </a:r>
            <a:r>
              <a:rPr lang="en-US" sz="2800" i="1" baseline="-25000" dirty="0" smtClean="0"/>
              <a:t>i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-112" charset="2"/>
              </a:rPr>
              <a:t>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Arial" charset="0"/>
              </a:rPr>
              <a:t>V</a:t>
            </a:r>
            <a:r>
              <a:rPr lang="en-US" sz="2800" i="1" baseline="-25000" dirty="0" err="1" smtClean="0"/>
              <a:t>a</a:t>
            </a:r>
            <a:r>
              <a:rPr lang="en-US" sz="2800" baseline="-25000" dirty="0" smtClean="0">
                <a:latin typeface="Arial" charset="0"/>
              </a:rPr>
              <a:t> in </a:t>
            </a:r>
            <a:r>
              <a:rPr lang="en-US" sz="2800" i="1" baseline="-25000" dirty="0" smtClean="0"/>
              <a:t>A</a:t>
            </a:r>
            <a:r>
              <a:rPr lang="en-US" sz="2800" dirty="0" smtClean="0"/>
              <a:t>{</a:t>
            </a:r>
            <a:r>
              <a:rPr lang="en-US" sz="2800" i="1" dirty="0" err="1" smtClean="0"/>
              <a:t>a</a:t>
            </a:r>
            <a:r>
              <a:rPr lang="en-US" sz="2800" i="1" baseline="-25000" dirty="0" err="1" smtClean="0"/>
              <a:t>i</a:t>
            </a:r>
            <a:r>
              <a:rPr lang="en-US" sz="2800" i="1" dirty="0" smtClean="0"/>
              <a:t> |</a:t>
            </a:r>
            <a:r>
              <a:rPr lang="en-US" sz="2800" dirty="0" smtClean="0"/>
              <a:t> </a:t>
            </a:r>
            <a:r>
              <a:rPr lang="en-US" sz="2800" i="1" dirty="0" smtClean="0"/>
              <a:t>l </a:t>
            </a:r>
            <a:r>
              <a:rPr lang="en-US" sz="2800" dirty="0" smtClean="0">
                <a:sym typeface="Symbol" pitchFamily="-112" charset="2"/>
              </a:rPr>
              <a:t></a:t>
            </a:r>
            <a:r>
              <a:rPr lang="en-US" sz="2800" dirty="0" smtClean="0"/>
              <a:t> effects</a:t>
            </a:r>
            <a:r>
              <a:rPr lang="en-US" sz="2800" baseline="30000" dirty="0" smtClean="0"/>
              <a:t>–</a:t>
            </a:r>
            <a:r>
              <a:rPr lang="en-US" sz="2800" dirty="0" smtClean="0"/>
              <a:t>(</a:t>
            </a:r>
            <a:r>
              <a:rPr lang="en-US" sz="2800" i="1" dirty="0" smtClean="0"/>
              <a:t>a</a:t>
            </a:r>
            <a:r>
              <a:rPr lang="en-US" sz="2800" dirty="0" smtClean="0"/>
              <a:t>)})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134" y="6581001"/>
            <a:ext cx="4416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>
                <a:latin typeface="+mn-lt"/>
              </a:rPr>
              <a:t>Dana </a:t>
            </a:r>
            <a:r>
              <a:rPr lang="en-US" sz="1200" b="0" dirty="0" err="1" smtClean="0">
                <a:latin typeface="+mn-lt"/>
              </a:rPr>
              <a:t>Nau</a:t>
            </a:r>
            <a:r>
              <a:rPr lang="en-US" sz="1200" b="0" dirty="0" smtClean="0">
                <a:latin typeface="+mn-lt"/>
              </a:rPr>
              <a:t>: This </a:t>
            </a:r>
            <a:r>
              <a:rPr lang="en-US" sz="1200" b="0" dirty="0">
                <a:latin typeface="+mn-lt"/>
              </a:rPr>
              <a:t>work is licensed under a </a:t>
            </a:r>
            <a:r>
              <a:rPr lang="en-US" sz="1200" b="0" dirty="0">
                <a:latin typeface="+mn-lt"/>
                <a:hlinkClick r:id="rId3"/>
              </a:rPr>
              <a:t>Creative Commons License</a:t>
            </a:r>
            <a:r>
              <a:rPr lang="en-US" sz="1200" b="0" dirty="0">
                <a:latin typeface="+mn-lt"/>
              </a:rPr>
              <a:t>.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94270"/>
            <a:ext cx="8839200" cy="5524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Planning domain: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one robot </a:t>
            </a:r>
            <a:r>
              <a:rPr lang="en-US" sz="2400" dirty="0" smtClean="0">
                <a:latin typeface="Arial" charset="0"/>
              </a:rPr>
              <a:t>r1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two adjacent locations </a:t>
            </a:r>
            <a:r>
              <a:rPr lang="en-US" sz="2400" dirty="0" smtClean="0">
                <a:latin typeface="Arial" charset="0"/>
              </a:rPr>
              <a:t>l1, l2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one operator (move the robot)</a:t>
            </a:r>
            <a:endParaRPr lang="en-US" sz="2400" baseline="-250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Encode (</a:t>
            </a:r>
            <a:r>
              <a:rPr lang="en-US" sz="2800" i="1" dirty="0" err="1" smtClean="0"/>
              <a:t>P,n</a:t>
            </a:r>
            <a:r>
              <a:rPr lang="en-US" sz="2800" dirty="0" smtClean="0"/>
              <a:t>) where </a:t>
            </a:r>
            <a:r>
              <a:rPr lang="en-US" sz="2800" i="1" dirty="0" smtClean="0"/>
              <a:t>n</a:t>
            </a:r>
            <a:r>
              <a:rPr lang="en-US" sz="2800" dirty="0" smtClean="0"/>
              <a:t> = 1</a:t>
            </a:r>
          </a:p>
          <a:p>
            <a:pPr eaLnBrk="1" hangingPunct="1">
              <a:lnSpc>
                <a:spcPct val="90000"/>
              </a:lnSpc>
            </a:pPr>
            <a:endParaRPr lang="en-US" sz="2800" baseline="-25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Initial state:	{</a:t>
            </a:r>
            <a:r>
              <a:rPr lang="en-US" sz="2400" dirty="0" smtClean="0">
                <a:latin typeface="Arial" charset="0"/>
              </a:rPr>
              <a:t>at(r1,l1)</a:t>
            </a:r>
            <a:r>
              <a:rPr lang="en-US" sz="2400" dirty="0" smtClean="0"/>
              <a:t>}</a:t>
            </a:r>
          </a:p>
          <a:p>
            <a:pPr lvl="1" eaLnBrk="1" hangingPunct="1">
              <a:lnSpc>
                <a:spcPct val="90000"/>
              </a:lnSpc>
              <a:buFont typeface="Zapf Dingbats" pitchFamily="-112" charset="2"/>
              <a:buNone/>
            </a:pPr>
            <a:r>
              <a:rPr lang="en-US" sz="2400" dirty="0" smtClean="0"/>
              <a:t>	Encoding:	</a:t>
            </a:r>
            <a:r>
              <a:rPr lang="en-US" sz="2400" dirty="0" smtClean="0">
                <a:latin typeface="Arial" charset="0"/>
              </a:rPr>
              <a:t>at(r1,l1,0) </a:t>
            </a:r>
            <a:r>
              <a:rPr lang="en-US" sz="2400" dirty="0" smtClean="0">
                <a:sym typeface="Symbol" pitchFamily="-112" charset="2"/>
              </a:rPr>
              <a:t>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smtClean="0">
                <a:sym typeface="Symbol" pitchFamily="-112" charset="2"/>
              </a:rPr>
              <a:t></a:t>
            </a:r>
            <a:r>
              <a:rPr lang="en-US" sz="2400" dirty="0" smtClean="0">
                <a:latin typeface="Arial" charset="0"/>
              </a:rPr>
              <a:t>at(r1,l2,0)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Goal:		{</a:t>
            </a:r>
            <a:r>
              <a:rPr lang="en-US" sz="2400" dirty="0" smtClean="0">
                <a:latin typeface="Arial" charset="0"/>
              </a:rPr>
              <a:t>at(r1,l2)</a:t>
            </a:r>
            <a:r>
              <a:rPr lang="en-US" sz="2400" dirty="0" smtClean="0"/>
              <a:t>}</a:t>
            </a:r>
          </a:p>
          <a:p>
            <a:pPr lvl="1" eaLnBrk="1" hangingPunct="1">
              <a:lnSpc>
                <a:spcPct val="90000"/>
              </a:lnSpc>
              <a:buFont typeface="Zapf Dingbats" pitchFamily="-112" charset="2"/>
              <a:buNone/>
            </a:pPr>
            <a:r>
              <a:rPr lang="en-US" sz="2400" dirty="0" smtClean="0"/>
              <a:t>	Encoding:	</a:t>
            </a:r>
            <a:r>
              <a:rPr lang="en-US" sz="2400" dirty="0" smtClean="0">
                <a:latin typeface="Arial" charset="0"/>
              </a:rPr>
              <a:t>at(r1,l2,1) </a:t>
            </a:r>
            <a:r>
              <a:rPr lang="en-US" sz="2400" dirty="0" smtClean="0">
                <a:sym typeface="Symbol" pitchFamily="-112" charset="2"/>
              </a:rPr>
              <a:t>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smtClean="0">
                <a:sym typeface="Symbol" pitchFamily="-112" charset="2"/>
              </a:rPr>
              <a:t></a:t>
            </a:r>
            <a:r>
              <a:rPr lang="en-US" sz="2400" dirty="0" smtClean="0">
                <a:latin typeface="Arial" charset="0"/>
              </a:rPr>
              <a:t>at(r1,l1,1)</a:t>
            </a:r>
          </a:p>
          <a:p>
            <a:pPr lvl="1" eaLnBrk="1" hangingPunct="1">
              <a:lnSpc>
                <a:spcPct val="90000"/>
              </a:lnSpc>
            </a:pPr>
            <a:endParaRPr lang="en-US" sz="2400" baseline="-25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Operator: see next slide</a:t>
            </a:r>
            <a:endParaRPr lang="en-US" sz="2400" dirty="0" smtClean="0"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134" y="6581001"/>
            <a:ext cx="4416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>
                <a:latin typeface="+mn-lt"/>
              </a:rPr>
              <a:t>Dana </a:t>
            </a:r>
            <a:r>
              <a:rPr lang="en-US" sz="1200" b="0" dirty="0" err="1" smtClean="0">
                <a:latin typeface="+mn-lt"/>
              </a:rPr>
              <a:t>Nau</a:t>
            </a:r>
            <a:r>
              <a:rPr lang="en-US" sz="1200" b="0" dirty="0" smtClean="0">
                <a:latin typeface="+mn-lt"/>
              </a:rPr>
              <a:t>: This </a:t>
            </a:r>
            <a:r>
              <a:rPr lang="en-US" sz="1200" b="0" dirty="0">
                <a:latin typeface="+mn-lt"/>
              </a:rPr>
              <a:t>work is licensed under a </a:t>
            </a:r>
            <a:r>
              <a:rPr lang="en-US" sz="1200" b="0" dirty="0">
                <a:latin typeface="+mn-lt"/>
                <a:hlinkClick r:id="rId3"/>
              </a:rPr>
              <a:t>Creative Commons License</a:t>
            </a:r>
            <a:r>
              <a:rPr lang="en-US" sz="1200" b="0" dirty="0">
                <a:latin typeface="+mn-lt"/>
              </a:rPr>
              <a:t>.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3500"/>
            <a:ext cx="8839200" cy="596900"/>
          </a:xfrm>
        </p:spPr>
        <p:txBody>
          <a:bodyPr/>
          <a:lstStyle/>
          <a:p>
            <a:pPr eaLnBrk="1" hangingPunct="1"/>
            <a:r>
              <a:rPr lang="en-US" smtClean="0"/>
              <a:t>Example (continued)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660400"/>
            <a:ext cx="8229600" cy="5969000"/>
          </a:xfrm>
        </p:spPr>
        <p:txBody>
          <a:bodyPr/>
          <a:lstStyle/>
          <a:p>
            <a:pPr eaLnBrk="1" hangingPunct="1"/>
            <a:r>
              <a:rPr lang="en-US" sz="2000" smtClean="0"/>
              <a:t>Operator:	</a:t>
            </a:r>
            <a:r>
              <a:rPr lang="en-US" sz="2000" smtClean="0">
                <a:latin typeface="Arial" charset="0"/>
              </a:rPr>
              <a:t>move(r,l,l’)</a:t>
            </a:r>
          </a:p>
          <a:p>
            <a:pPr lvl="1" eaLnBrk="1" hangingPunct="1">
              <a:buFont typeface="Zapf Dingbats" pitchFamily="-112" charset="2"/>
              <a:buNone/>
            </a:pPr>
            <a:r>
              <a:rPr lang="en-US" sz="2000" smtClean="0"/>
              <a:t>			   precond: </a:t>
            </a:r>
            <a:r>
              <a:rPr lang="en-US" sz="2000" smtClean="0">
                <a:latin typeface="Arial" charset="0"/>
              </a:rPr>
              <a:t>at(r,l)</a:t>
            </a:r>
            <a:endParaRPr lang="en-US" sz="2000" smtClean="0"/>
          </a:p>
          <a:p>
            <a:pPr lvl="1" eaLnBrk="1" hangingPunct="1">
              <a:buFont typeface="Zapf Dingbats" pitchFamily="-112" charset="2"/>
              <a:buNone/>
            </a:pPr>
            <a:r>
              <a:rPr lang="en-US" sz="2000" smtClean="0"/>
              <a:t>			   effects:   </a:t>
            </a:r>
            <a:r>
              <a:rPr lang="en-US" sz="2000" smtClean="0">
                <a:latin typeface="Arial" charset="0"/>
              </a:rPr>
              <a:t>at(r,l’), </a:t>
            </a:r>
            <a:r>
              <a:rPr lang="en-US" sz="2000" smtClean="0">
                <a:sym typeface="Symbol" pitchFamily="-112" charset="2"/>
              </a:rPr>
              <a:t></a:t>
            </a:r>
            <a:r>
              <a:rPr lang="en-US" sz="2000" smtClean="0">
                <a:latin typeface="Arial" charset="0"/>
              </a:rPr>
              <a:t>at(r,l)</a:t>
            </a:r>
            <a:endParaRPr lang="en-US" sz="2000" smtClean="0"/>
          </a:p>
          <a:p>
            <a:pPr eaLnBrk="1" hangingPunct="1">
              <a:buFont typeface="Zapf Dingbats" pitchFamily="-112" charset="2"/>
              <a:buNone/>
            </a:pPr>
            <a:r>
              <a:rPr lang="en-US" sz="2000" smtClean="0"/>
              <a:t>	Encoding:</a:t>
            </a:r>
          </a:p>
          <a:p>
            <a:pPr lvl="1" eaLnBrk="1" hangingPunct="1">
              <a:buFont typeface="Zapf Dingbats" pitchFamily="-112" charset="2"/>
              <a:buNone/>
            </a:pPr>
            <a:r>
              <a:rPr lang="en-US" sz="2000" smtClean="0">
                <a:latin typeface="Arial" charset="0"/>
              </a:rPr>
              <a:t>	move(r1,l1,l2,0) </a:t>
            </a:r>
            <a:r>
              <a:rPr lang="en-US" sz="2000" smtClean="0">
                <a:sym typeface="Symbol" pitchFamily="-112" charset="2"/>
              </a:rPr>
              <a:t></a:t>
            </a:r>
            <a:r>
              <a:rPr lang="en-US" sz="2000" smtClean="0">
                <a:latin typeface="Arial" charset="0"/>
              </a:rPr>
              <a:t> at(r1,l1,0) </a:t>
            </a:r>
            <a:r>
              <a:rPr lang="en-US" sz="2000" smtClean="0">
                <a:sym typeface="Symbol" pitchFamily="-112" charset="2"/>
              </a:rPr>
              <a:t></a:t>
            </a:r>
            <a:r>
              <a:rPr lang="en-US" sz="2000" smtClean="0">
                <a:latin typeface="Arial" charset="0"/>
              </a:rPr>
              <a:t> at(r1,l2,1) </a:t>
            </a:r>
            <a:r>
              <a:rPr lang="en-US" sz="2000" smtClean="0">
                <a:sym typeface="Symbol" pitchFamily="-112" charset="2"/>
              </a:rPr>
              <a:t></a:t>
            </a:r>
            <a:r>
              <a:rPr lang="en-US" sz="2000" smtClean="0">
                <a:latin typeface="Arial" charset="0"/>
              </a:rPr>
              <a:t> </a:t>
            </a:r>
            <a:r>
              <a:rPr lang="en-US" sz="2000" smtClean="0">
                <a:sym typeface="Symbol" pitchFamily="-112" charset="2"/>
              </a:rPr>
              <a:t></a:t>
            </a:r>
            <a:r>
              <a:rPr lang="en-US" sz="2000" smtClean="0">
                <a:latin typeface="Arial" charset="0"/>
              </a:rPr>
              <a:t>at(r1,l1,1)</a:t>
            </a:r>
          </a:p>
          <a:p>
            <a:pPr lvl="1" eaLnBrk="1" hangingPunct="1">
              <a:buFont typeface="Zapf Dingbats" pitchFamily="-112" charset="2"/>
              <a:buNone/>
            </a:pPr>
            <a:r>
              <a:rPr lang="en-US" sz="2000" smtClean="0">
                <a:latin typeface="Arial" charset="0"/>
              </a:rPr>
              <a:t>	move(r1,l2,l1,0) </a:t>
            </a:r>
            <a:r>
              <a:rPr lang="en-US" sz="2000" smtClean="0">
                <a:sym typeface="Symbol" pitchFamily="-112" charset="2"/>
              </a:rPr>
              <a:t></a:t>
            </a:r>
            <a:r>
              <a:rPr lang="en-US" sz="2000" smtClean="0">
                <a:latin typeface="Arial" charset="0"/>
              </a:rPr>
              <a:t> at(r1,l2,0) </a:t>
            </a:r>
            <a:r>
              <a:rPr lang="en-US" sz="2000" smtClean="0">
                <a:sym typeface="Symbol" pitchFamily="-112" charset="2"/>
              </a:rPr>
              <a:t></a:t>
            </a:r>
            <a:r>
              <a:rPr lang="en-US" sz="2000" smtClean="0">
                <a:latin typeface="Arial" charset="0"/>
              </a:rPr>
              <a:t> at(r1,l1,1) </a:t>
            </a:r>
            <a:r>
              <a:rPr lang="en-US" sz="2000" smtClean="0">
                <a:sym typeface="Symbol" pitchFamily="-112" charset="2"/>
              </a:rPr>
              <a:t></a:t>
            </a:r>
            <a:r>
              <a:rPr lang="en-US" sz="2000" smtClean="0">
                <a:latin typeface="Arial" charset="0"/>
              </a:rPr>
              <a:t> </a:t>
            </a:r>
            <a:r>
              <a:rPr lang="en-US" sz="2000" smtClean="0">
                <a:sym typeface="Symbol" pitchFamily="-112" charset="2"/>
              </a:rPr>
              <a:t></a:t>
            </a:r>
            <a:r>
              <a:rPr lang="en-US" sz="2000" smtClean="0">
                <a:latin typeface="Arial" charset="0"/>
              </a:rPr>
              <a:t>at(r1,l2,1)</a:t>
            </a:r>
          </a:p>
          <a:p>
            <a:pPr lvl="1" eaLnBrk="1" hangingPunct="1">
              <a:buFont typeface="Zapf Dingbats" pitchFamily="-112" charset="2"/>
              <a:buNone/>
            </a:pPr>
            <a:r>
              <a:rPr lang="en-US" sz="2000" smtClean="0">
                <a:latin typeface="Arial" charset="0"/>
              </a:rPr>
              <a:t>	move(r1,l1,l1,0) </a:t>
            </a:r>
            <a:r>
              <a:rPr lang="en-US" sz="2000" smtClean="0">
                <a:sym typeface="Symbol" pitchFamily="-112" charset="2"/>
              </a:rPr>
              <a:t></a:t>
            </a:r>
            <a:r>
              <a:rPr lang="en-US" sz="2000" smtClean="0">
                <a:latin typeface="Arial" charset="0"/>
              </a:rPr>
              <a:t> at(r1,l1,0) </a:t>
            </a:r>
            <a:r>
              <a:rPr lang="en-US" sz="2000" smtClean="0">
                <a:sym typeface="Symbol" pitchFamily="-112" charset="2"/>
              </a:rPr>
              <a:t></a:t>
            </a:r>
            <a:r>
              <a:rPr lang="en-US" sz="2000" smtClean="0">
                <a:latin typeface="Arial" charset="0"/>
              </a:rPr>
              <a:t> at(r1,l1,1) </a:t>
            </a:r>
            <a:r>
              <a:rPr lang="en-US" sz="2000" smtClean="0">
                <a:sym typeface="Symbol" pitchFamily="-112" charset="2"/>
              </a:rPr>
              <a:t></a:t>
            </a:r>
            <a:r>
              <a:rPr lang="en-US" sz="2000" smtClean="0">
                <a:latin typeface="Arial" charset="0"/>
              </a:rPr>
              <a:t> </a:t>
            </a:r>
            <a:r>
              <a:rPr lang="en-US" sz="2000" smtClean="0">
                <a:sym typeface="Symbol" pitchFamily="-112" charset="2"/>
              </a:rPr>
              <a:t></a:t>
            </a:r>
            <a:r>
              <a:rPr lang="en-US" sz="2000" smtClean="0">
                <a:latin typeface="Arial" charset="0"/>
              </a:rPr>
              <a:t>at(r1,l1,1)</a:t>
            </a:r>
          </a:p>
          <a:p>
            <a:pPr lvl="1" eaLnBrk="1" hangingPunct="1">
              <a:buFont typeface="Zapf Dingbats" pitchFamily="-112" charset="2"/>
              <a:buNone/>
            </a:pPr>
            <a:r>
              <a:rPr lang="en-US" sz="2000" smtClean="0">
                <a:latin typeface="Arial" charset="0"/>
              </a:rPr>
              <a:t>	move(r1,l2,l2,0) </a:t>
            </a:r>
            <a:r>
              <a:rPr lang="en-US" sz="2000" smtClean="0">
                <a:sym typeface="Symbol" pitchFamily="-112" charset="2"/>
              </a:rPr>
              <a:t></a:t>
            </a:r>
            <a:r>
              <a:rPr lang="en-US" sz="2000" smtClean="0">
                <a:latin typeface="Arial" charset="0"/>
              </a:rPr>
              <a:t> at(r1,l2,0) </a:t>
            </a:r>
            <a:r>
              <a:rPr lang="en-US" sz="2000" smtClean="0">
                <a:sym typeface="Symbol" pitchFamily="-112" charset="2"/>
              </a:rPr>
              <a:t></a:t>
            </a:r>
            <a:r>
              <a:rPr lang="en-US" sz="2000" smtClean="0">
                <a:latin typeface="Arial" charset="0"/>
              </a:rPr>
              <a:t> at(r1,l2,1) </a:t>
            </a:r>
            <a:r>
              <a:rPr lang="en-US" sz="2000" smtClean="0">
                <a:sym typeface="Symbol" pitchFamily="-112" charset="2"/>
              </a:rPr>
              <a:t></a:t>
            </a:r>
            <a:r>
              <a:rPr lang="en-US" sz="2000" smtClean="0">
                <a:latin typeface="Arial" charset="0"/>
              </a:rPr>
              <a:t> </a:t>
            </a:r>
            <a:r>
              <a:rPr lang="en-US" sz="2000" smtClean="0">
                <a:sym typeface="Symbol" pitchFamily="-112" charset="2"/>
              </a:rPr>
              <a:t></a:t>
            </a:r>
            <a:r>
              <a:rPr lang="en-US" sz="2000" smtClean="0">
                <a:latin typeface="Arial" charset="0"/>
              </a:rPr>
              <a:t>at(r1,l2,1)</a:t>
            </a:r>
          </a:p>
          <a:p>
            <a:pPr lvl="1" eaLnBrk="1" hangingPunct="1">
              <a:buFont typeface="Zapf Dingbats" pitchFamily="-112" charset="2"/>
              <a:buNone/>
            </a:pPr>
            <a:r>
              <a:rPr lang="en-US" sz="2000" smtClean="0">
                <a:latin typeface="Arial" charset="0"/>
              </a:rPr>
              <a:t>	move(l1,r1,l2,0) </a:t>
            </a:r>
            <a:r>
              <a:rPr lang="en-US" sz="2000" smtClean="0">
                <a:sym typeface="Symbol" pitchFamily="-112" charset="2"/>
              </a:rPr>
              <a:t></a:t>
            </a:r>
            <a:r>
              <a:rPr lang="en-US" sz="2000" smtClean="0">
                <a:latin typeface="Arial" charset="0"/>
              </a:rPr>
              <a:t> …</a:t>
            </a:r>
          </a:p>
          <a:p>
            <a:pPr lvl="1" eaLnBrk="1" hangingPunct="1">
              <a:buFont typeface="Zapf Dingbats" pitchFamily="-112" charset="2"/>
              <a:buNone/>
            </a:pPr>
            <a:r>
              <a:rPr lang="en-US" sz="2000" smtClean="0">
                <a:latin typeface="Arial" charset="0"/>
              </a:rPr>
              <a:t>	move(l2,l1,r1,0) </a:t>
            </a:r>
            <a:r>
              <a:rPr lang="en-US" sz="2000" smtClean="0">
                <a:sym typeface="Symbol" pitchFamily="-112" charset="2"/>
              </a:rPr>
              <a:t></a:t>
            </a:r>
            <a:r>
              <a:rPr lang="en-US" sz="2000" smtClean="0">
                <a:latin typeface="Arial" charset="0"/>
              </a:rPr>
              <a:t> …</a:t>
            </a:r>
          </a:p>
          <a:p>
            <a:pPr lvl="1" eaLnBrk="1" hangingPunct="1">
              <a:buFont typeface="Zapf Dingbats" pitchFamily="-112" charset="2"/>
              <a:buNone/>
            </a:pPr>
            <a:r>
              <a:rPr lang="en-US" sz="2000" smtClean="0">
                <a:latin typeface="Arial" charset="0"/>
              </a:rPr>
              <a:t>	move(l1,l2,r1,0) </a:t>
            </a:r>
            <a:r>
              <a:rPr lang="en-US" sz="2000" smtClean="0">
                <a:sym typeface="Symbol" pitchFamily="-112" charset="2"/>
              </a:rPr>
              <a:t></a:t>
            </a:r>
            <a:r>
              <a:rPr lang="en-US" sz="2000" smtClean="0">
                <a:latin typeface="Arial" charset="0"/>
              </a:rPr>
              <a:t> …</a:t>
            </a:r>
          </a:p>
          <a:p>
            <a:pPr lvl="1" eaLnBrk="1" hangingPunct="1">
              <a:buFont typeface="Zapf Dingbats" pitchFamily="-112" charset="2"/>
              <a:buNone/>
            </a:pPr>
            <a:r>
              <a:rPr lang="en-US" sz="2000" smtClean="0">
                <a:latin typeface="Arial" charset="0"/>
              </a:rPr>
              <a:t>	move(l2,l1,r1,0) </a:t>
            </a:r>
            <a:r>
              <a:rPr lang="en-US" sz="2000" smtClean="0">
                <a:sym typeface="Symbol" pitchFamily="-112" charset="2"/>
              </a:rPr>
              <a:t></a:t>
            </a:r>
            <a:r>
              <a:rPr lang="en-US" sz="2000" smtClean="0">
                <a:latin typeface="Arial" charset="0"/>
              </a:rPr>
              <a:t> …</a:t>
            </a:r>
            <a:endParaRPr lang="en-US" sz="2000" smtClean="0"/>
          </a:p>
          <a:p>
            <a:pPr eaLnBrk="1" hangingPunct="1"/>
            <a:endParaRPr lang="en-US" sz="2000" baseline="-25000" smtClean="0"/>
          </a:p>
          <a:p>
            <a:pPr eaLnBrk="1" hangingPunct="1"/>
            <a:r>
              <a:rPr lang="en-US" sz="2000" smtClean="0"/>
              <a:t>How to avoid generating the last four actions?</a:t>
            </a:r>
          </a:p>
          <a:p>
            <a:pPr lvl="1" eaLnBrk="1" hangingPunct="1"/>
            <a:r>
              <a:rPr lang="en-US" sz="2000" smtClean="0"/>
              <a:t>Assign data types to the constant symbols</a:t>
            </a:r>
            <a:br>
              <a:rPr lang="en-US" sz="2000" smtClean="0"/>
            </a:br>
            <a:r>
              <a:rPr lang="en-US" sz="2000" smtClean="0"/>
              <a:t>like we did for state-variable representation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022725" y="4189413"/>
            <a:ext cx="15049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-112" charset="0"/>
              </a:rPr>
              <a:t>nonsensical</a:t>
            </a:r>
          </a:p>
        </p:txBody>
      </p:sp>
      <p:sp>
        <p:nvSpPr>
          <p:cNvPr id="35845" name="AutoShape 8"/>
          <p:cNvSpPr>
            <a:spLocks/>
          </p:cNvSpPr>
          <p:nvPr/>
        </p:nvSpPr>
        <p:spPr bwMode="auto">
          <a:xfrm>
            <a:off x="3606800" y="3759200"/>
            <a:ext cx="266700" cy="1219200"/>
          </a:xfrm>
          <a:prstGeom prst="rightBrace">
            <a:avLst>
              <a:gd name="adj1" fmla="val 3809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Text Box 9"/>
          <p:cNvSpPr txBox="1">
            <a:spLocks noChangeArrowheads="1"/>
          </p:cNvSpPr>
          <p:nvPr/>
        </p:nvSpPr>
        <p:spPr bwMode="auto">
          <a:xfrm>
            <a:off x="7515225" y="2881313"/>
            <a:ext cx="162877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>
                <a:latin typeface="Times New Roman" pitchFamily="-112" charset="0"/>
              </a:rPr>
              <a:t>contradictions</a:t>
            </a:r>
            <a:br>
              <a:rPr lang="en-US" sz="2000">
                <a:latin typeface="Times New Roman" pitchFamily="-112" charset="0"/>
              </a:rPr>
            </a:br>
            <a:r>
              <a:rPr lang="en-US" sz="2000">
                <a:latin typeface="Times New Roman" pitchFamily="-112" charset="0"/>
              </a:rPr>
              <a:t>(easy to detect)</a:t>
            </a:r>
          </a:p>
        </p:txBody>
      </p:sp>
      <p:sp>
        <p:nvSpPr>
          <p:cNvPr id="35847" name="AutoShape 10"/>
          <p:cNvSpPr>
            <a:spLocks/>
          </p:cNvSpPr>
          <p:nvPr/>
        </p:nvSpPr>
        <p:spPr bwMode="auto">
          <a:xfrm>
            <a:off x="7162800" y="2895600"/>
            <a:ext cx="190500" cy="685800"/>
          </a:xfrm>
          <a:prstGeom prst="rightBrace">
            <a:avLst>
              <a:gd name="adj1" fmla="val 30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134" y="6581001"/>
            <a:ext cx="4416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>
                <a:latin typeface="+mn-lt"/>
              </a:rPr>
              <a:t>Dana </a:t>
            </a:r>
            <a:r>
              <a:rPr lang="en-US" sz="1200" b="0" dirty="0" err="1" smtClean="0">
                <a:latin typeface="+mn-lt"/>
              </a:rPr>
              <a:t>Nau</a:t>
            </a:r>
            <a:r>
              <a:rPr lang="en-US" sz="1200" b="0" dirty="0" smtClean="0">
                <a:latin typeface="+mn-lt"/>
              </a:rPr>
              <a:t>: This </a:t>
            </a:r>
            <a:r>
              <a:rPr lang="en-US" sz="1200" b="0" dirty="0">
                <a:latin typeface="+mn-lt"/>
              </a:rPr>
              <a:t>work is licensed under a </a:t>
            </a:r>
            <a:r>
              <a:rPr lang="en-US" sz="1200" b="0" dirty="0">
                <a:latin typeface="+mn-lt"/>
                <a:hlinkClick r:id="rId3"/>
              </a:rPr>
              <a:t>Creative Commons License</a:t>
            </a:r>
            <a:r>
              <a:rPr lang="en-US" sz="1200" b="0" dirty="0">
                <a:latin typeface="+mn-lt"/>
              </a:rPr>
              <a:t>.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77888"/>
          </a:xfrm>
        </p:spPr>
        <p:txBody>
          <a:bodyPr/>
          <a:lstStyle/>
          <a:p>
            <a:r>
              <a:rPr lang="en-US" smtClean="0"/>
              <a:t>Classical Planning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xfrm>
            <a:off x="0" y="1081088"/>
            <a:ext cx="9144000" cy="41148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z="2800" dirty="0" smtClean="0"/>
              <a:t>Simplifying assumptions</a:t>
            </a:r>
          </a:p>
          <a:p>
            <a:pPr lvl="1">
              <a:lnSpc>
                <a:spcPct val="75000"/>
              </a:lnSpc>
            </a:pPr>
            <a:r>
              <a:rPr lang="en-US" sz="2400" dirty="0" smtClean="0"/>
              <a:t>Atomic time</a:t>
            </a:r>
          </a:p>
          <a:p>
            <a:pPr lvl="1">
              <a:lnSpc>
                <a:spcPct val="75000"/>
              </a:lnSpc>
            </a:pPr>
            <a:r>
              <a:rPr lang="en-US" sz="2400" dirty="0" smtClean="0"/>
              <a:t>Agent is omniscient (no sensing necessary). </a:t>
            </a:r>
          </a:p>
          <a:p>
            <a:pPr lvl="1">
              <a:lnSpc>
                <a:spcPct val="75000"/>
              </a:lnSpc>
            </a:pPr>
            <a:r>
              <a:rPr lang="en-US" sz="2400" dirty="0" smtClean="0"/>
              <a:t>Agent is sole cause of change</a:t>
            </a:r>
          </a:p>
          <a:p>
            <a:pPr lvl="1">
              <a:lnSpc>
                <a:spcPct val="75000"/>
              </a:lnSpc>
            </a:pPr>
            <a:r>
              <a:rPr lang="en-US" sz="2400" dirty="0" smtClean="0"/>
              <a:t>Actions have deterministic effects</a:t>
            </a:r>
          </a:p>
          <a:p>
            <a:pPr lvl="1">
              <a:lnSpc>
                <a:spcPct val="75000"/>
              </a:lnSpc>
            </a:pPr>
            <a:endParaRPr lang="en-US" sz="2400" dirty="0" smtClean="0"/>
          </a:p>
          <a:p>
            <a:pPr>
              <a:lnSpc>
                <a:spcPct val="75000"/>
              </a:lnSpc>
            </a:pPr>
            <a:r>
              <a:rPr lang="en-US" sz="2800" dirty="0" smtClean="0"/>
              <a:t>STRIPS representation</a:t>
            </a:r>
          </a:p>
          <a:p>
            <a:pPr lvl="1">
              <a:lnSpc>
                <a:spcPct val="75000"/>
              </a:lnSpc>
            </a:pPr>
            <a:r>
              <a:rPr lang="en-US" sz="2400" dirty="0" smtClean="0"/>
              <a:t>World = set of true propositions (conjunction)</a:t>
            </a:r>
          </a:p>
          <a:p>
            <a:pPr lvl="1">
              <a:lnSpc>
                <a:spcPct val="75000"/>
              </a:lnSpc>
            </a:pPr>
            <a:r>
              <a:rPr lang="en-US" sz="2400" dirty="0" smtClean="0"/>
              <a:t>Actions: </a:t>
            </a:r>
          </a:p>
          <a:p>
            <a:pPr lvl="2">
              <a:lnSpc>
                <a:spcPct val="75000"/>
              </a:lnSpc>
            </a:pPr>
            <a:r>
              <a:rPr lang="en-US" sz="2000" dirty="0" smtClean="0"/>
              <a:t>Precondition: (conjunction of </a:t>
            </a:r>
            <a:r>
              <a:rPr lang="en-US" sz="2000" i="1" dirty="0" smtClean="0"/>
              <a:t>positive</a:t>
            </a:r>
            <a:r>
              <a:rPr lang="en-US" sz="2000" dirty="0" smtClean="0"/>
              <a:t> literals, no functions)</a:t>
            </a:r>
          </a:p>
          <a:p>
            <a:pPr lvl="2">
              <a:lnSpc>
                <a:spcPct val="75000"/>
              </a:lnSpc>
            </a:pPr>
            <a:r>
              <a:rPr lang="en-US" sz="2000" dirty="0" smtClean="0"/>
              <a:t>Effects (conjunction of literals, no functions)</a:t>
            </a:r>
          </a:p>
          <a:p>
            <a:pPr lvl="1">
              <a:lnSpc>
                <a:spcPct val="75000"/>
              </a:lnSpc>
            </a:pPr>
            <a:r>
              <a:rPr lang="en-US" sz="2400" dirty="0" smtClean="0"/>
              <a:t>Goal = conjunction of </a:t>
            </a:r>
            <a:r>
              <a:rPr lang="en-US" sz="2400" i="1" dirty="0" smtClean="0"/>
              <a:t>positive</a:t>
            </a:r>
            <a:r>
              <a:rPr lang="en-US" sz="2400" dirty="0" smtClean="0"/>
              <a:t> literals</a:t>
            </a:r>
          </a:p>
          <a:p>
            <a:pPr marL="457200" lvl="1" indent="0">
              <a:lnSpc>
                <a:spcPct val="75000"/>
              </a:lnSpc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400" dirty="0" smtClean="0"/>
              <a:t>on(A,B) </a:t>
            </a:r>
            <a:r>
              <a:rPr lang="en-US" sz="2400" dirty="0" smtClean="0">
                <a:sym typeface="Symbol"/>
              </a:rPr>
              <a:t> on(B, C)</a:t>
            </a:r>
            <a:endParaRPr lang="en-US" sz="2400" dirty="0" smtClean="0"/>
          </a:p>
          <a:p>
            <a:pPr lvl="1">
              <a:lnSpc>
                <a:spcPct val="75000"/>
              </a:lnSpc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D.  Weld, D. Fox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F3792-FE9C-4835-858E-62954F45A7AF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11594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(continued)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321300"/>
          </a:xfrm>
        </p:spPr>
        <p:txBody>
          <a:bodyPr/>
          <a:lstStyle/>
          <a:p>
            <a:pPr eaLnBrk="1" hangingPunct="1"/>
            <a:r>
              <a:rPr lang="en-US" sz="2000" smtClean="0"/>
              <a:t>Locations:	</a:t>
            </a:r>
            <a:r>
              <a:rPr lang="en-US" sz="2000" smtClean="0">
                <a:latin typeface="Arial" charset="0"/>
              </a:rPr>
              <a:t>l1, l2</a:t>
            </a:r>
            <a:endParaRPr lang="en-US" sz="2000" smtClean="0"/>
          </a:p>
          <a:p>
            <a:pPr eaLnBrk="1" hangingPunct="1"/>
            <a:r>
              <a:rPr lang="en-US" sz="2000" smtClean="0"/>
              <a:t>Robots:	</a:t>
            </a:r>
            <a:r>
              <a:rPr lang="en-US" sz="2000" smtClean="0">
                <a:latin typeface="Arial" charset="0"/>
              </a:rPr>
              <a:t>r1</a:t>
            </a:r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Operator:	</a:t>
            </a:r>
            <a:r>
              <a:rPr lang="en-US" sz="2000" smtClean="0">
                <a:latin typeface="Arial" charset="0"/>
              </a:rPr>
              <a:t>move(r : robot, l : location, l’ : location)</a:t>
            </a:r>
          </a:p>
          <a:p>
            <a:pPr lvl="1" eaLnBrk="1" hangingPunct="1">
              <a:buFont typeface="Zapf Dingbats" pitchFamily="-112" charset="2"/>
              <a:buNone/>
            </a:pPr>
            <a:r>
              <a:rPr lang="en-US" sz="2000" smtClean="0"/>
              <a:t>			    precond: </a:t>
            </a:r>
            <a:r>
              <a:rPr lang="en-US" sz="2000" smtClean="0">
                <a:latin typeface="Arial" charset="0"/>
              </a:rPr>
              <a:t>at(r,l)</a:t>
            </a:r>
            <a:endParaRPr lang="en-US" sz="2000" smtClean="0"/>
          </a:p>
          <a:p>
            <a:pPr lvl="1" eaLnBrk="1" hangingPunct="1">
              <a:buFont typeface="Zapf Dingbats" pitchFamily="-112" charset="2"/>
              <a:buNone/>
            </a:pPr>
            <a:r>
              <a:rPr lang="en-US" sz="2000" smtClean="0"/>
              <a:t>			    effects:   </a:t>
            </a:r>
            <a:r>
              <a:rPr lang="en-US" sz="2000" smtClean="0">
                <a:latin typeface="Arial" charset="0"/>
              </a:rPr>
              <a:t>at(r,l’), </a:t>
            </a:r>
            <a:r>
              <a:rPr lang="en-US" sz="2000" smtClean="0">
                <a:sym typeface="Symbol" pitchFamily="-112" charset="2"/>
              </a:rPr>
              <a:t></a:t>
            </a:r>
            <a:r>
              <a:rPr lang="en-US" sz="2000" smtClean="0">
                <a:latin typeface="Arial" charset="0"/>
              </a:rPr>
              <a:t>at(r,l)</a:t>
            </a:r>
            <a:endParaRPr lang="en-US" sz="2000" smtClean="0"/>
          </a:p>
          <a:p>
            <a:pPr eaLnBrk="1" hangingPunct="1">
              <a:buFont typeface="Zapf Dingbats" pitchFamily="-112" charset="2"/>
              <a:buNone/>
            </a:pPr>
            <a:endParaRPr lang="en-US" sz="2000" baseline="-25000" smtClean="0"/>
          </a:p>
          <a:p>
            <a:pPr eaLnBrk="1" hangingPunct="1">
              <a:buFont typeface="Zapf Dingbats" pitchFamily="-112" charset="2"/>
              <a:buNone/>
            </a:pPr>
            <a:r>
              <a:rPr lang="en-US" sz="2000" smtClean="0"/>
              <a:t>	Encoding:</a:t>
            </a:r>
          </a:p>
          <a:p>
            <a:pPr lvl="1" eaLnBrk="1" hangingPunct="1">
              <a:buFont typeface="Zapf Dingbats" pitchFamily="-112" charset="2"/>
              <a:buNone/>
            </a:pPr>
            <a:r>
              <a:rPr lang="en-US" sz="2000" smtClean="0">
                <a:latin typeface="Arial" charset="0"/>
              </a:rPr>
              <a:t>	move(r1,l1,l2,0) </a:t>
            </a:r>
            <a:r>
              <a:rPr lang="en-US" sz="2000" smtClean="0">
                <a:sym typeface="Symbol" pitchFamily="-112" charset="2"/>
              </a:rPr>
              <a:t></a:t>
            </a:r>
            <a:r>
              <a:rPr lang="en-US" sz="2000" smtClean="0">
                <a:latin typeface="Arial" charset="0"/>
              </a:rPr>
              <a:t> at(r1,l1,0) </a:t>
            </a:r>
            <a:r>
              <a:rPr lang="en-US" sz="2000" smtClean="0">
                <a:sym typeface="Symbol" pitchFamily="-112" charset="2"/>
              </a:rPr>
              <a:t></a:t>
            </a:r>
            <a:r>
              <a:rPr lang="en-US" sz="2000" smtClean="0">
                <a:latin typeface="Arial" charset="0"/>
              </a:rPr>
              <a:t> at(r1,l2,1) </a:t>
            </a:r>
            <a:r>
              <a:rPr lang="en-US" sz="2000" smtClean="0">
                <a:sym typeface="Symbol" pitchFamily="-112" charset="2"/>
              </a:rPr>
              <a:t></a:t>
            </a:r>
            <a:r>
              <a:rPr lang="en-US" sz="2000" smtClean="0">
                <a:latin typeface="Arial" charset="0"/>
              </a:rPr>
              <a:t> </a:t>
            </a:r>
            <a:r>
              <a:rPr lang="en-US" sz="2000" smtClean="0">
                <a:sym typeface="Symbol" pitchFamily="-112" charset="2"/>
              </a:rPr>
              <a:t></a:t>
            </a:r>
            <a:r>
              <a:rPr lang="en-US" sz="2000" smtClean="0">
                <a:latin typeface="Arial" charset="0"/>
              </a:rPr>
              <a:t>at(r1,l1,1)</a:t>
            </a:r>
          </a:p>
          <a:p>
            <a:pPr lvl="1" eaLnBrk="1" hangingPunct="1">
              <a:buFont typeface="Zapf Dingbats" pitchFamily="-112" charset="2"/>
              <a:buNone/>
            </a:pPr>
            <a:r>
              <a:rPr lang="en-US" sz="2000" smtClean="0">
                <a:latin typeface="Arial" charset="0"/>
              </a:rPr>
              <a:t>	move(r1,l2,l1,0) </a:t>
            </a:r>
            <a:r>
              <a:rPr lang="en-US" sz="2000" smtClean="0">
                <a:sym typeface="Symbol" pitchFamily="-112" charset="2"/>
              </a:rPr>
              <a:t></a:t>
            </a:r>
            <a:r>
              <a:rPr lang="en-US" sz="2000" smtClean="0">
                <a:latin typeface="Arial" charset="0"/>
              </a:rPr>
              <a:t> at(r1,l2,0) </a:t>
            </a:r>
            <a:r>
              <a:rPr lang="en-US" sz="2000" smtClean="0">
                <a:sym typeface="Symbol" pitchFamily="-112" charset="2"/>
              </a:rPr>
              <a:t></a:t>
            </a:r>
            <a:r>
              <a:rPr lang="en-US" sz="2000" smtClean="0">
                <a:latin typeface="Arial" charset="0"/>
              </a:rPr>
              <a:t> at(r1,l1,1) </a:t>
            </a:r>
            <a:r>
              <a:rPr lang="en-US" sz="2000" smtClean="0">
                <a:sym typeface="Symbol" pitchFamily="-112" charset="2"/>
              </a:rPr>
              <a:t></a:t>
            </a:r>
            <a:r>
              <a:rPr lang="en-US" sz="2000" smtClean="0">
                <a:latin typeface="Arial" charset="0"/>
              </a:rPr>
              <a:t> </a:t>
            </a:r>
            <a:r>
              <a:rPr lang="en-US" sz="2000" smtClean="0">
                <a:sym typeface="Symbol" pitchFamily="-112" charset="2"/>
              </a:rPr>
              <a:t></a:t>
            </a:r>
            <a:r>
              <a:rPr lang="en-US" sz="2000" smtClean="0">
                <a:latin typeface="Arial" charset="0"/>
              </a:rPr>
              <a:t>at(r1,l2,1)</a:t>
            </a:r>
          </a:p>
          <a:p>
            <a:pPr lvl="1" eaLnBrk="1" hangingPunct="1">
              <a:buFont typeface="Zapf Dingbats" pitchFamily="-112" charset="2"/>
              <a:buNone/>
            </a:pPr>
            <a:r>
              <a:rPr lang="en-US" sz="2000" smtClean="0">
                <a:latin typeface="Arial" charset="0"/>
              </a:rPr>
              <a:t>	</a:t>
            </a:r>
            <a:endParaRPr lang="en-US" smtClean="0"/>
          </a:p>
        </p:txBody>
      </p:sp>
      <p:sp>
        <p:nvSpPr>
          <p:cNvPr id="4" name="TextBox 3"/>
          <p:cNvSpPr txBox="1"/>
          <p:nvPr/>
        </p:nvSpPr>
        <p:spPr>
          <a:xfrm>
            <a:off x="23134" y="6581001"/>
            <a:ext cx="4416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>
                <a:latin typeface="+mn-lt"/>
              </a:rPr>
              <a:t>Dana </a:t>
            </a:r>
            <a:r>
              <a:rPr lang="en-US" sz="1200" b="0" dirty="0" err="1" smtClean="0">
                <a:latin typeface="+mn-lt"/>
              </a:rPr>
              <a:t>Nau</a:t>
            </a:r>
            <a:r>
              <a:rPr lang="en-US" sz="1200" b="0" dirty="0" smtClean="0">
                <a:latin typeface="+mn-lt"/>
              </a:rPr>
              <a:t>: This </a:t>
            </a:r>
            <a:r>
              <a:rPr lang="en-US" sz="1200" b="0" dirty="0">
                <a:latin typeface="+mn-lt"/>
              </a:rPr>
              <a:t>work is licensed under a </a:t>
            </a:r>
            <a:r>
              <a:rPr lang="en-US" sz="1200" b="0" dirty="0">
                <a:latin typeface="+mn-lt"/>
                <a:hlinkClick r:id="rId3"/>
              </a:rPr>
              <a:t>Creative Commons License</a:t>
            </a:r>
            <a:r>
              <a:rPr lang="en-US" sz="1200" b="0" dirty="0">
                <a:latin typeface="+mn-lt"/>
              </a:rPr>
              <a:t>.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(continued)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028700"/>
            <a:ext cx="8229600" cy="5245100"/>
          </a:xfrm>
        </p:spPr>
        <p:txBody>
          <a:bodyPr/>
          <a:lstStyle/>
          <a:p>
            <a:pPr eaLnBrk="1" hangingPunct="1"/>
            <a:r>
              <a:rPr lang="en-US" sz="2000" smtClean="0"/>
              <a:t>Complete-exclusion axiom:</a:t>
            </a:r>
          </a:p>
          <a:p>
            <a:pPr lvl="1" eaLnBrk="1" hangingPunct="1">
              <a:buFont typeface="Zapf Dingbats" pitchFamily="-112" charset="2"/>
              <a:buNone/>
            </a:pPr>
            <a:r>
              <a:rPr lang="en-US" sz="2000" smtClean="0">
                <a:latin typeface="Arial" charset="0"/>
              </a:rPr>
              <a:t> </a:t>
            </a:r>
            <a:r>
              <a:rPr lang="en-US" sz="2000" smtClean="0">
                <a:sym typeface="Symbol" pitchFamily="-112" charset="2"/>
              </a:rPr>
              <a:t></a:t>
            </a:r>
            <a:r>
              <a:rPr lang="en-US" sz="2000" smtClean="0">
                <a:latin typeface="Arial" charset="0"/>
              </a:rPr>
              <a:t>move(r1,l1,l2,0) </a:t>
            </a:r>
            <a:r>
              <a:rPr lang="en-US" sz="2000" smtClean="0">
                <a:sym typeface="Symbol" pitchFamily="-112" charset="2"/>
              </a:rPr>
              <a:t></a:t>
            </a:r>
            <a:r>
              <a:rPr lang="en-US" sz="2000" smtClean="0">
                <a:latin typeface="Arial" charset="0"/>
              </a:rPr>
              <a:t> </a:t>
            </a:r>
            <a:r>
              <a:rPr lang="en-US" sz="2000" smtClean="0">
                <a:sym typeface="Symbol" pitchFamily="-112" charset="2"/>
              </a:rPr>
              <a:t></a:t>
            </a:r>
            <a:r>
              <a:rPr lang="en-US" sz="2000" smtClean="0">
                <a:latin typeface="Arial" charset="0"/>
              </a:rPr>
              <a:t>move(r1,l2,l1,0)</a:t>
            </a:r>
          </a:p>
          <a:p>
            <a:pPr eaLnBrk="1" hangingPunct="1"/>
            <a:endParaRPr lang="en-US" sz="2000" baseline="-25000" smtClean="0"/>
          </a:p>
          <a:p>
            <a:pPr eaLnBrk="1" hangingPunct="1"/>
            <a:r>
              <a:rPr lang="en-US" sz="2000" smtClean="0"/>
              <a:t>Explanatory frame axioms:</a:t>
            </a:r>
          </a:p>
          <a:p>
            <a:pPr lvl="1" eaLnBrk="1" hangingPunct="1">
              <a:buFont typeface="Zapf Dingbats" pitchFamily="-112" charset="2"/>
              <a:buNone/>
            </a:pPr>
            <a:r>
              <a:rPr lang="en-US" sz="2000" smtClean="0">
                <a:latin typeface="Arial" charset="0"/>
              </a:rPr>
              <a:t> </a:t>
            </a:r>
            <a:r>
              <a:rPr lang="en-US" sz="2000" smtClean="0">
                <a:sym typeface="Symbol" pitchFamily="-112" charset="2"/>
              </a:rPr>
              <a:t></a:t>
            </a:r>
            <a:r>
              <a:rPr lang="en-US" sz="2000" smtClean="0">
                <a:latin typeface="Arial" charset="0"/>
              </a:rPr>
              <a:t>at(r1,l1,0) </a:t>
            </a:r>
            <a:r>
              <a:rPr lang="en-US" sz="2000" smtClean="0">
                <a:sym typeface="Symbol" pitchFamily="-112" charset="2"/>
              </a:rPr>
              <a:t></a:t>
            </a:r>
            <a:r>
              <a:rPr lang="en-US" sz="2000" smtClean="0">
                <a:latin typeface="Arial" charset="0"/>
              </a:rPr>
              <a:t> at(r1,l1,1) </a:t>
            </a:r>
            <a:r>
              <a:rPr lang="en-US" sz="2000" smtClean="0">
                <a:sym typeface="Symbol" pitchFamily="-112" charset="2"/>
              </a:rPr>
              <a:t></a:t>
            </a:r>
            <a:r>
              <a:rPr lang="en-US" sz="2000" smtClean="0">
                <a:latin typeface="Arial" charset="0"/>
              </a:rPr>
              <a:t> move(r1,l2,l1,0)</a:t>
            </a:r>
          </a:p>
          <a:p>
            <a:pPr lvl="1" eaLnBrk="1" hangingPunct="1">
              <a:buFont typeface="Zapf Dingbats" pitchFamily="-112" charset="2"/>
              <a:buNone/>
            </a:pPr>
            <a:r>
              <a:rPr lang="en-US" sz="2000" smtClean="0">
                <a:latin typeface="Arial" charset="0"/>
              </a:rPr>
              <a:t> </a:t>
            </a:r>
            <a:r>
              <a:rPr lang="en-US" sz="2000" smtClean="0">
                <a:sym typeface="Symbol" pitchFamily="-112" charset="2"/>
              </a:rPr>
              <a:t></a:t>
            </a:r>
            <a:r>
              <a:rPr lang="en-US" sz="2000" smtClean="0">
                <a:latin typeface="Arial" charset="0"/>
              </a:rPr>
              <a:t>at(r1,l2,0) </a:t>
            </a:r>
            <a:r>
              <a:rPr lang="en-US" sz="2000" smtClean="0">
                <a:sym typeface="Symbol" pitchFamily="-112" charset="2"/>
              </a:rPr>
              <a:t></a:t>
            </a:r>
            <a:r>
              <a:rPr lang="en-US" sz="2000" smtClean="0">
                <a:latin typeface="Arial" charset="0"/>
              </a:rPr>
              <a:t> at(r1,l2,1) </a:t>
            </a:r>
            <a:r>
              <a:rPr lang="en-US" sz="2000" smtClean="0">
                <a:sym typeface="Symbol" pitchFamily="-112" charset="2"/>
              </a:rPr>
              <a:t></a:t>
            </a:r>
            <a:r>
              <a:rPr lang="en-US" sz="2000" smtClean="0">
                <a:latin typeface="Arial" charset="0"/>
              </a:rPr>
              <a:t> move(r1,l1,l2,0)</a:t>
            </a:r>
          </a:p>
          <a:p>
            <a:pPr lvl="1" eaLnBrk="1" hangingPunct="1">
              <a:buFont typeface="Zapf Dingbats" pitchFamily="-112" charset="2"/>
              <a:buNone/>
            </a:pPr>
            <a:r>
              <a:rPr lang="en-US" sz="2000" smtClean="0">
                <a:latin typeface="Arial" charset="0"/>
              </a:rPr>
              <a:t> at(r1,l1,0) </a:t>
            </a:r>
            <a:r>
              <a:rPr lang="en-US" sz="2000" smtClean="0">
                <a:sym typeface="Symbol" pitchFamily="-112" charset="2"/>
              </a:rPr>
              <a:t></a:t>
            </a:r>
            <a:r>
              <a:rPr lang="en-US" sz="2000" smtClean="0">
                <a:latin typeface="Arial" charset="0"/>
              </a:rPr>
              <a:t> </a:t>
            </a:r>
            <a:r>
              <a:rPr lang="en-US" sz="2000" smtClean="0">
                <a:sym typeface="Symbol" pitchFamily="-112" charset="2"/>
              </a:rPr>
              <a:t></a:t>
            </a:r>
            <a:r>
              <a:rPr lang="en-US" sz="2000" smtClean="0">
                <a:latin typeface="Arial" charset="0"/>
              </a:rPr>
              <a:t>at(r1,l1,1) </a:t>
            </a:r>
            <a:r>
              <a:rPr lang="en-US" sz="2000" smtClean="0">
                <a:sym typeface="Symbol" pitchFamily="-112" charset="2"/>
              </a:rPr>
              <a:t></a:t>
            </a:r>
            <a:r>
              <a:rPr lang="en-US" sz="2000" smtClean="0">
                <a:latin typeface="Arial" charset="0"/>
              </a:rPr>
              <a:t> move(r1,l1,l2,0)</a:t>
            </a:r>
          </a:p>
          <a:p>
            <a:pPr lvl="1" eaLnBrk="1" hangingPunct="1">
              <a:buFont typeface="Zapf Dingbats" pitchFamily="-112" charset="2"/>
              <a:buNone/>
            </a:pPr>
            <a:r>
              <a:rPr lang="en-US" sz="2000" smtClean="0">
                <a:latin typeface="Arial" charset="0"/>
              </a:rPr>
              <a:t> at(r1,l2,0) </a:t>
            </a:r>
            <a:r>
              <a:rPr lang="en-US" sz="2000" smtClean="0">
                <a:sym typeface="Symbol" pitchFamily="-112" charset="2"/>
              </a:rPr>
              <a:t></a:t>
            </a:r>
            <a:r>
              <a:rPr lang="en-US" sz="2000" smtClean="0">
                <a:latin typeface="Arial" charset="0"/>
              </a:rPr>
              <a:t> </a:t>
            </a:r>
            <a:r>
              <a:rPr lang="en-US" sz="2000" smtClean="0">
                <a:sym typeface="Symbol" pitchFamily="-112" charset="2"/>
              </a:rPr>
              <a:t></a:t>
            </a:r>
            <a:r>
              <a:rPr lang="en-US" sz="2000" smtClean="0">
                <a:latin typeface="Arial" charset="0"/>
              </a:rPr>
              <a:t>at(r1,l2,1) </a:t>
            </a:r>
            <a:r>
              <a:rPr lang="en-US" sz="2000" smtClean="0">
                <a:sym typeface="Symbol" pitchFamily="-112" charset="2"/>
              </a:rPr>
              <a:t></a:t>
            </a:r>
            <a:r>
              <a:rPr lang="en-US" sz="2000" smtClean="0">
                <a:latin typeface="Arial" charset="0"/>
              </a:rPr>
              <a:t> move(r1,l2,l1,0)</a:t>
            </a:r>
            <a:endParaRPr lang="en-US" sz="2000" smtClean="0"/>
          </a:p>
        </p:txBody>
      </p:sp>
      <p:sp>
        <p:nvSpPr>
          <p:cNvPr id="4" name="TextBox 3"/>
          <p:cNvSpPr txBox="1"/>
          <p:nvPr/>
        </p:nvSpPr>
        <p:spPr>
          <a:xfrm>
            <a:off x="23134" y="6581001"/>
            <a:ext cx="4416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>
                <a:latin typeface="+mn-lt"/>
              </a:rPr>
              <a:t>Dana </a:t>
            </a:r>
            <a:r>
              <a:rPr lang="en-US" sz="1200" b="0" dirty="0" err="1" smtClean="0">
                <a:latin typeface="+mn-lt"/>
              </a:rPr>
              <a:t>Nau</a:t>
            </a:r>
            <a:r>
              <a:rPr lang="en-US" sz="1200" b="0" dirty="0" smtClean="0">
                <a:latin typeface="+mn-lt"/>
              </a:rPr>
              <a:t>: This </a:t>
            </a:r>
            <a:r>
              <a:rPr lang="en-US" sz="1200" b="0" dirty="0">
                <a:latin typeface="+mn-lt"/>
              </a:rPr>
              <a:t>work is licensed under a </a:t>
            </a:r>
            <a:r>
              <a:rPr lang="en-US" sz="1200" b="0" dirty="0">
                <a:latin typeface="+mn-lt"/>
                <a:hlinkClick r:id="rId3"/>
              </a:rPr>
              <a:t>Creative Commons License</a:t>
            </a:r>
            <a:r>
              <a:rPr lang="en-US" sz="1200" b="0" dirty="0">
                <a:latin typeface="+mn-lt"/>
              </a:rPr>
              <a:t>.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8"/>
            <a:ext cx="8229600" cy="932357"/>
          </a:xfrm>
        </p:spPr>
        <p:txBody>
          <a:bodyPr/>
          <a:lstStyle/>
          <a:p>
            <a:pPr eaLnBrk="1" hangingPunct="1"/>
            <a:r>
              <a:rPr lang="en-US" dirty="0" smtClean="0"/>
              <a:t>Extracting a Plan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830" y="1009485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Suppose we find an assignment of truth values that satisfies </a:t>
            </a:r>
            <a:r>
              <a:rPr lang="en-US" sz="2800" dirty="0" smtClean="0">
                <a:sym typeface="Symbol" pitchFamily="-112" charset="2"/>
              </a:rPr>
              <a:t></a:t>
            </a:r>
            <a:r>
              <a:rPr lang="en-US" sz="2800" dirty="0" smtClean="0"/>
              <a:t>.</a:t>
            </a:r>
          </a:p>
          <a:p>
            <a:pPr lvl="1" eaLnBrk="1" hangingPunct="1"/>
            <a:r>
              <a:rPr lang="en-US" sz="2400" dirty="0" smtClean="0"/>
              <a:t>This means </a:t>
            </a:r>
            <a:r>
              <a:rPr lang="en-US" sz="2400" i="1" dirty="0" smtClean="0"/>
              <a:t>P</a:t>
            </a:r>
            <a:r>
              <a:rPr lang="en-US" sz="2400" dirty="0" smtClean="0"/>
              <a:t> has a solution of length </a:t>
            </a:r>
            <a:r>
              <a:rPr lang="en-US" sz="2400" i="1" dirty="0" smtClean="0"/>
              <a:t>n</a:t>
            </a:r>
            <a:endParaRPr lang="en-US" sz="24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For </a:t>
            </a:r>
            <a:r>
              <a:rPr lang="en-US" sz="2800" i="1" dirty="0" err="1" smtClean="0"/>
              <a:t>i</a:t>
            </a:r>
            <a:r>
              <a:rPr lang="en-US" sz="2800" dirty="0" smtClean="0"/>
              <a:t>=1,…,</a:t>
            </a:r>
            <a:r>
              <a:rPr lang="en-US" sz="2800" i="1" dirty="0" smtClean="0"/>
              <a:t>n</a:t>
            </a:r>
            <a:r>
              <a:rPr lang="en-US" sz="2800" dirty="0" smtClean="0"/>
              <a:t>, there will be exactly one action </a:t>
            </a:r>
            <a:r>
              <a:rPr lang="en-US" sz="2800" i="1" dirty="0" smtClean="0"/>
              <a:t>a</a:t>
            </a:r>
            <a:r>
              <a:rPr lang="en-US" sz="2800" dirty="0" smtClean="0"/>
              <a:t> such that </a:t>
            </a:r>
            <a:r>
              <a:rPr lang="en-US" sz="2800" i="1" dirty="0" err="1" smtClean="0"/>
              <a:t>a</a:t>
            </a:r>
            <a:r>
              <a:rPr lang="en-US" sz="2800" i="1" baseline="-25000" dirty="0" err="1" smtClean="0"/>
              <a:t>i</a:t>
            </a:r>
            <a:r>
              <a:rPr lang="en-US" sz="2800" i="1" dirty="0" smtClean="0"/>
              <a:t> = true</a:t>
            </a:r>
          </a:p>
          <a:p>
            <a:pPr lvl="1" eaLnBrk="1" hangingPunct="1"/>
            <a:r>
              <a:rPr lang="en-US" sz="2400" dirty="0" smtClean="0"/>
              <a:t>This is the </a:t>
            </a:r>
            <a:r>
              <a:rPr lang="en-US" sz="2400" i="1" dirty="0" err="1" smtClean="0"/>
              <a:t>i</a:t>
            </a:r>
            <a:r>
              <a:rPr lang="en-US" sz="2400" dirty="0" err="1" smtClean="0"/>
              <a:t>’th</a:t>
            </a:r>
            <a:r>
              <a:rPr lang="en-US" sz="2400" dirty="0" smtClean="0"/>
              <a:t> action of the plan.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Example (from the previous slides):</a:t>
            </a:r>
          </a:p>
          <a:p>
            <a:pPr lvl="1" eaLnBrk="1" hangingPunct="1"/>
            <a:r>
              <a:rPr lang="en-US" sz="2400" dirty="0" smtClean="0"/>
              <a:t> </a:t>
            </a:r>
            <a:r>
              <a:rPr lang="en-US" sz="2400" dirty="0" smtClean="0">
                <a:sym typeface="Symbol" pitchFamily="-112" charset="2"/>
              </a:rPr>
              <a:t></a:t>
            </a:r>
            <a:r>
              <a:rPr lang="en-US" sz="2400" dirty="0" smtClean="0"/>
              <a:t> can be satisfied with </a:t>
            </a:r>
            <a:r>
              <a:rPr lang="en-US" sz="2400" dirty="0" smtClean="0">
                <a:latin typeface="Arial" charset="0"/>
              </a:rPr>
              <a:t>move(r1,l1,l2,0)</a:t>
            </a:r>
            <a:r>
              <a:rPr lang="en-US" sz="2400" dirty="0" smtClean="0"/>
              <a:t> = </a:t>
            </a:r>
            <a:r>
              <a:rPr lang="en-US" sz="2400" i="1" dirty="0" smtClean="0"/>
              <a:t>true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Thus </a:t>
            </a:r>
            <a:r>
              <a:rPr lang="en-US" sz="2400" dirty="0" smtClean="0">
                <a:sym typeface="Symbol" pitchFamily="-112" charset="2"/>
              </a:rPr>
              <a:t></a:t>
            </a:r>
            <a:r>
              <a:rPr lang="en-US" sz="2400" dirty="0" smtClean="0">
                <a:latin typeface="Arial" charset="0"/>
              </a:rPr>
              <a:t>move(r1,l1,l2,0)</a:t>
            </a:r>
            <a:r>
              <a:rPr lang="en-US" sz="2400" dirty="0" smtClean="0">
                <a:sym typeface="Symbol" pitchFamily="-112" charset="2"/>
              </a:rPr>
              <a:t> is a solution for (</a:t>
            </a:r>
            <a:r>
              <a:rPr lang="en-US" sz="2400" i="1" dirty="0" smtClean="0">
                <a:sym typeface="Symbol" pitchFamily="-112" charset="2"/>
              </a:rPr>
              <a:t>P</a:t>
            </a:r>
            <a:r>
              <a:rPr lang="en-US" sz="2400" dirty="0" smtClean="0">
                <a:sym typeface="Symbol" pitchFamily="-112" charset="2"/>
              </a:rPr>
              <a:t>,0)</a:t>
            </a:r>
          </a:p>
          <a:p>
            <a:pPr lvl="2" eaLnBrk="1" hangingPunct="1"/>
            <a:r>
              <a:rPr lang="en-US" sz="2000" dirty="0" smtClean="0"/>
              <a:t>It’s the only solution - no other way to satisfy </a:t>
            </a:r>
            <a:r>
              <a:rPr lang="en-US" sz="2000" dirty="0" smtClean="0">
                <a:sym typeface="Symbol" pitchFamily="-112" charset="2"/>
              </a:rPr>
              <a:t></a:t>
            </a:r>
            <a:r>
              <a:rPr lang="en-US" sz="2000" dirty="0" smtClean="0"/>
              <a:t> </a:t>
            </a:r>
          </a:p>
          <a:p>
            <a:pPr lvl="1" eaLnBrk="1" hangingPunct="1"/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3134" y="6581001"/>
            <a:ext cx="4416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>
                <a:latin typeface="+mn-lt"/>
              </a:rPr>
              <a:t>Dana </a:t>
            </a:r>
            <a:r>
              <a:rPr lang="en-US" sz="1200" b="0" dirty="0" err="1" smtClean="0">
                <a:latin typeface="+mn-lt"/>
              </a:rPr>
              <a:t>Nau</a:t>
            </a:r>
            <a:r>
              <a:rPr lang="en-US" sz="1200" b="0" dirty="0" smtClean="0">
                <a:latin typeface="+mn-lt"/>
              </a:rPr>
              <a:t>: This </a:t>
            </a:r>
            <a:r>
              <a:rPr lang="en-US" sz="1200" b="0" dirty="0">
                <a:latin typeface="+mn-lt"/>
              </a:rPr>
              <a:t>work is licensed under a </a:t>
            </a:r>
            <a:r>
              <a:rPr lang="en-US" sz="1200" b="0" dirty="0">
                <a:latin typeface="+mn-lt"/>
                <a:hlinkClick r:id="rId3"/>
              </a:rPr>
              <a:t>Creative Commons License</a:t>
            </a:r>
            <a:r>
              <a:rPr lang="en-US" sz="1200" b="0" dirty="0">
                <a:latin typeface="+mn-lt"/>
              </a:rPr>
              <a:t>.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991600" cy="5397500"/>
          </a:xfrm>
        </p:spPr>
        <p:txBody>
          <a:bodyPr/>
          <a:lstStyle/>
          <a:p>
            <a:pPr eaLnBrk="1" hangingPunct="1"/>
            <a:r>
              <a:rPr lang="en-US" sz="2000" smtClean="0"/>
              <a:t>How to find an assignment of truth values that satisfies </a:t>
            </a:r>
            <a:r>
              <a:rPr lang="en-US" sz="2000" smtClean="0">
                <a:sym typeface="Symbol" pitchFamily="-112" charset="2"/>
              </a:rPr>
              <a:t></a:t>
            </a:r>
            <a:r>
              <a:rPr lang="en-US" sz="2000" smtClean="0"/>
              <a:t>?</a:t>
            </a:r>
          </a:p>
          <a:p>
            <a:pPr lvl="1" eaLnBrk="1" hangingPunct="1"/>
            <a:r>
              <a:rPr lang="en-US" sz="2000" smtClean="0"/>
              <a:t>Use a satisfiability algorithm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Example: the </a:t>
            </a:r>
            <a:r>
              <a:rPr lang="en-US" sz="2000" i="1" smtClean="0"/>
              <a:t>Davis-Putnam</a:t>
            </a:r>
            <a:r>
              <a:rPr lang="en-US" sz="2000" smtClean="0"/>
              <a:t> algorithm</a:t>
            </a:r>
          </a:p>
          <a:p>
            <a:pPr lvl="1" eaLnBrk="1" hangingPunct="1"/>
            <a:endParaRPr lang="en-US" sz="2000" smtClean="0"/>
          </a:p>
          <a:p>
            <a:pPr lvl="1" eaLnBrk="1" hangingPunct="1"/>
            <a:r>
              <a:rPr lang="en-US" sz="2000" smtClean="0"/>
              <a:t>First need to put </a:t>
            </a:r>
            <a:r>
              <a:rPr lang="en-US" sz="2000" smtClean="0">
                <a:sym typeface="Symbol" pitchFamily="-112" charset="2"/>
              </a:rPr>
              <a:t></a:t>
            </a:r>
            <a:r>
              <a:rPr lang="en-US" sz="2000" smtClean="0"/>
              <a:t> into conjunctive normal form</a:t>
            </a:r>
          </a:p>
          <a:p>
            <a:pPr lvl="1" eaLnBrk="1" hangingPunct="1">
              <a:buFont typeface="Zapf Dingbats" pitchFamily="-112" charset="2"/>
              <a:buNone/>
            </a:pPr>
            <a:r>
              <a:rPr lang="en-US" sz="2000" smtClean="0">
                <a:latin typeface="Times" pitchFamily="-112" charset="0"/>
              </a:rPr>
              <a:t>	e.g., </a:t>
            </a:r>
            <a:r>
              <a:rPr lang="en-US" sz="2000" smtClean="0">
                <a:sym typeface="Symbol" pitchFamily="-112" charset="2"/>
              </a:rPr>
              <a:t></a:t>
            </a:r>
            <a:r>
              <a:rPr lang="en-US" sz="2000" smtClean="0">
                <a:latin typeface="Times" pitchFamily="-112" charset="0"/>
              </a:rPr>
              <a:t> = </a:t>
            </a:r>
            <a:r>
              <a:rPr lang="en-US" sz="2000" smtClean="0">
                <a:latin typeface="Arial" charset="0"/>
              </a:rPr>
              <a:t>D </a:t>
            </a:r>
            <a:r>
              <a:rPr lang="en-US" sz="2000" smtClean="0">
                <a:sym typeface="Symbol" pitchFamily="-112" charset="2"/>
              </a:rPr>
              <a:t></a:t>
            </a:r>
            <a:r>
              <a:rPr lang="en-US" sz="2000" smtClean="0">
                <a:latin typeface="Arial" charset="0"/>
              </a:rPr>
              <a:t> (</a:t>
            </a:r>
            <a:r>
              <a:rPr lang="en-US" sz="2000" smtClean="0">
                <a:sym typeface="Symbol" pitchFamily="-112" charset="2"/>
              </a:rPr>
              <a:t></a:t>
            </a:r>
            <a:r>
              <a:rPr lang="en-US" sz="2000" smtClean="0">
                <a:latin typeface="Arial" charset="0"/>
              </a:rPr>
              <a:t>D </a:t>
            </a:r>
            <a:r>
              <a:rPr lang="en-US" sz="2000" smtClean="0">
                <a:sym typeface="Symbol" pitchFamily="-112" charset="2"/>
              </a:rPr>
              <a:t></a:t>
            </a:r>
            <a:r>
              <a:rPr lang="en-US" sz="2000" smtClean="0">
                <a:latin typeface="Arial" charset="0"/>
              </a:rPr>
              <a:t> A </a:t>
            </a:r>
            <a:r>
              <a:rPr lang="en-US" sz="2000" smtClean="0">
                <a:sym typeface="Symbol" pitchFamily="-112" charset="2"/>
              </a:rPr>
              <a:t></a:t>
            </a:r>
            <a:r>
              <a:rPr lang="en-US" sz="2000" smtClean="0">
                <a:latin typeface="Arial" charset="0"/>
              </a:rPr>
              <a:t> </a:t>
            </a:r>
            <a:r>
              <a:rPr lang="en-US" sz="2000" smtClean="0">
                <a:sym typeface="Symbol" pitchFamily="-112" charset="2"/>
              </a:rPr>
              <a:t></a:t>
            </a:r>
            <a:r>
              <a:rPr lang="en-US" sz="2000" smtClean="0">
                <a:latin typeface="Arial" charset="0"/>
              </a:rPr>
              <a:t>B) </a:t>
            </a:r>
            <a:r>
              <a:rPr lang="en-US" sz="2000" smtClean="0">
                <a:sym typeface="Symbol" pitchFamily="-112" charset="2"/>
              </a:rPr>
              <a:t></a:t>
            </a:r>
            <a:r>
              <a:rPr lang="en-US" sz="2000" smtClean="0">
                <a:latin typeface="Arial" charset="0"/>
              </a:rPr>
              <a:t> (</a:t>
            </a:r>
            <a:r>
              <a:rPr lang="en-US" sz="2000" smtClean="0">
                <a:sym typeface="Symbol" pitchFamily="-112" charset="2"/>
              </a:rPr>
              <a:t></a:t>
            </a:r>
            <a:r>
              <a:rPr lang="en-US" sz="2000" smtClean="0">
                <a:latin typeface="Arial" charset="0"/>
              </a:rPr>
              <a:t>D </a:t>
            </a:r>
            <a:r>
              <a:rPr lang="en-US" sz="2000" smtClean="0">
                <a:sym typeface="Symbol" pitchFamily="-112" charset="2"/>
              </a:rPr>
              <a:t></a:t>
            </a:r>
            <a:r>
              <a:rPr lang="en-US" sz="2000" smtClean="0">
                <a:latin typeface="Arial" charset="0"/>
              </a:rPr>
              <a:t> </a:t>
            </a:r>
            <a:r>
              <a:rPr lang="en-US" sz="2000" smtClean="0">
                <a:sym typeface="Symbol" pitchFamily="-112" charset="2"/>
              </a:rPr>
              <a:t></a:t>
            </a:r>
            <a:r>
              <a:rPr lang="en-US" sz="2000" smtClean="0">
                <a:latin typeface="Arial" charset="0"/>
              </a:rPr>
              <a:t>A </a:t>
            </a:r>
            <a:r>
              <a:rPr lang="en-US" sz="2000" smtClean="0">
                <a:sym typeface="Symbol" pitchFamily="-112" charset="2"/>
              </a:rPr>
              <a:t></a:t>
            </a:r>
            <a:r>
              <a:rPr lang="en-US" sz="2000" smtClean="0">
                <a:latin typeface="Arial" charset="0"/>
              </a:rPr>
              <a:t> </a:t>
            </a:r>
            <a:r>
              <a:rPr lang="en-US" sz="2000" smtClean="0">
                <a:sym typeface="Symbol" pitchFamily="-112" charset="2"/>
              </a:rPr>
              <a:t></a:t>
            </a:r>
            <a:r>
              <a:rPr lang="en-US" sz="2000" smtClean="0">
                <a:latin typeface="Arial" charset="0"/>
              </a:rPr>
              <a:t>B) </a:t>
            </a:r>
            <a:r>
              <a:rPr lang="en-US" sz="2000" smtClean="0">
                <a:sym typeface="Symbol" pitchFamily="-112" charset="2"/>
              </a:rPr>
              <a:t></a:t>
            </a:r>
            <a:r>
              <a:rPr lang="en-US" sz="2000" smtClean="0">
                <a:latin typeface="Arial" charset="0"/>
              </a:rPr>
              <a:t> (</a:t>
            </a:r>
            <a:r>
              <a:rPr lang="en-US" sz="2000" smtClean="0">
                <a:sym typeface="Symbol" pitchFamily="-112" charset="2"/>
              </a:rPr>
              <a:t></a:t>
            </a:r>
            <a:r>
              <a:rPr lang="en-US" sz="2000" smtClean="0">
                <a:latin typeface="Arial" charset="0"/>
              </a:rPr>
              <a:t>D </a:t>
            </a:r>
            <a:r>
              <a:rPr lang="en-US" sz="2000" smtClean="0">
                <a:sym typeface="Symbol" pitchFamily="-112" charset="2"/>
              </a:rPr>
              <a:t></a:t>
            </a:r>
            <a:r>
              <a:rPr lang="en-US" sz="2000" smtClean="0">
                <a:latin typeface="Arial" charset="0"/>
              </a:rPr>
              <a:t> </a:t>
            </a:r>
            <a:r>
              <a:rPr lang="en-US" sz="2000" smtClean="0">
                <a:sym typeface="Symbol" pitchFamily="-112" charset="2"/>
              </a:rPr>
              <a:t></a:t>
            </a:r>
            <a:r>
              <a:rPr lang="en-US" sz="2000" smtClean="0">
                <a:latin typeface="Arial" charset="0"/>
              </a:rPr>
              <a:t>A </a:t>
            </a:r>
            <a:r>
              <a:rPr lang="en-US" sz="2000" smtClean="0">
                <a:sym typeface="Symbol" pitchFamily="-112" charset="2"/>
              </a:rPr>
              <a:t></a:t>
            </a:r>
            <a:r>
              <a:rPr lang="en-US" sz="2000" smtClean="0">
                <a:latin typeface="Arial" charset="0"/>
              </a:rPr>
              <a:t> B) </a:t>
            </a:r>
            <a:r>
              <a:rPr lang="en-US" sz="2000" smtClean="0">
                <a:sym typeface="Symbol" pitchFamily="-112" charset="2"/>
              </a:rPr>
              <a:t></a:t>
            </a:r>
            <a:r>
              <a:rPr lang="en-US" sz="2000" smtClean="0">
                <a:latin typeface="Arial" charset="0"/>
              </a:rPr>
              <a:t> A</a:t>
            </a:r>
          </a:p>
          <a:p>
            <a:pPr lvl="1" eaLnBrk="1" hangingPunct="1"/>
            <a:endParaRPr lang="en-US" sz="2000" smtClean="0"/>
          </a:p>
          <a:p>
            <a:pPr lvl="1" eaLnBrk="1" hangingPunct="1"/>
            <a:r>
              <a:rPr lang="en-US" sz="2000" smtClean="0"/>
              <a:t>Write </a:t>
            </a:r>
            <a:r>
              <a:rPr lang="en-US" sz="2000" smtClean="0">
                <a:sym typeface="Symbol" pitchFamily="-112" charset="2"/>
              </a:rPr>
              <a:t></a:t>
            </a:r>
            <a:r>
              <a:rPr lang="en-US" sz="2000" smtClean="0">
                <a:latin typeface="Times" pitchFamily="-112" charset="0"/>
              </a:rPr>
              <a:t> </a:t>
            </a:r>
            <a:r>
              <a:rPr lang="en-US" sz="2000" smtClean="0"/>
              <a:t>as a set of </a:t>
            </a:r>
            <a:r>
              <a:rPr lang="en-US" sz="2000" i="1" smtClean="0"/>
              <a:t>clauses</a:t>
            </a:r>
            <a:r>
              <a:rPr lang="en-US" sz="2000" smtClean="0"/>
              <a:t> (disjuncts of literals)</a:t>
            </a:r>
          </a:p>
          <a:p>
            <a:pPr lvl="1" eaLnBrk="1" hangingPunct="1">
              <a:buFont typeface="Zapf Dingbats" pitchFamily="-112" charset="2"/>
              <a:buNone/>
            </a:pPr>
            <a:r>
              <a:rPr lang="en-US" sz="2000" smtClean="0">
                <a:latin typeface="Times" pitchFamily="-112" charset="0"/>
              </a:rPr>
              <a:t>	 </a:t>
            </a:r>
            <a:r>
              <a:rPr lang="en-US" sz="2000" smtClean="0">
                <a:sym typeface="Symbol" pitchFamily="-112" charset="2"/>
              </a:rPr>
              <a:t></a:t>
            </a:r>
            <a:r>
              <a:rPr lang="en-US" sz="2000" smtClean="0">
                <a:latin typeface="Times" pitchFamily="-112" charset="0"/>
              </a:rPr>
              <a:t> = {{</a:t>
            </a:r>
            <a:r>
              <a:rPr lang="en-US" sz="2000" smtClean="0">
                <a:latin typeface="Arial" charset="0"/>
              </a:rPr>
              <a:t>D},   {</a:t>
            </a:r>
            <a:r>
              <a:rPr lang="en-US" sz="2000" smtClean="0">
                <a:sym typeface="Symbol" pitchFamily="-112" charset="2"/>
              </a:rPr>
              <a:t></a:t>
            </a:r>
            <a:r>
              <a:rPr lang="en-US" sz="2000" smtClean="0">
                <a:latin typeface="Arial" charset="0"/>
              </a:rPr>
              <a:t>D, A, </a:t>
            </a:r>
            <a:r>
              <a:rPr lang="en-US" sz="2000" smtClean="0">
                <a:sym typeface="Symbol" pitchFamily="-112" charset="2"/>
              </a:rPr>
              <a:t></a:t>
            </a:r>
            <a:r>
              <a:rPr lang="en-US" sz="2000" smtClean="0">
                <a:latin typeface="Arial" charset="0"/>
              </a:rPr>
              <a:t>B},   {</a:t>
            </a:r>
            <a:r>
              <a:rPr lang="en-US" sz="2000" smtClean="0">
                <a:sym typeface="Symbol" pitchFamily="-112" charset="2"/>
              </a:rPr>
              <a:t></a:t>
            </a:r>
            <a:r>
              <a:rPr lang="en-US" sz="2000" smtClean="0">
                <a:latin typeface="Arial" charset="0"/>
              </a:rPr>
              <a:t>D, </a:t>
            </a:r>
            <a:r>
              <a:rPr lang="en-US" sz="2000" smtClean="0">
                <a:sym typeface="Symbol" pitchFamily="-112" charset="2"/>
              </a:rPr>
              <a:t></a:t>
            </a:r>
            <a:r>
              <a:rPr lang="en-US" sz="2000" smtClean="0">
                <a:latin typeface="Arial" charset="0"/>
              </a:rPr>
              <a:t>A, </a:t>
            </a:r>
            <a:r>
              <a:rPr lang="en-US" sz="2000" smtClean="0">
                <a:sym typeface="Symbol" pitchFamily="-112" charset="2"/>
              </a:rPr>
              <a:t></a:t>
            </a:r>
            <a:r>
              <a:rPr lang="en-US" sz="2000" smtClean="0">
                <a:latin typeface="Arial" charset="0"/>
              </a:rPr>
              <a:t>B},   {</a:t>
            </a:r>
            <a:r>
              <a:rPr lang="en-US" sz="2000" smtClean="0">
                <a:sym typeface="Symbol" pitchFamily="-112" charset="2"/>
              </a:rPr>
              <a:t></a:t>
            </a:r>
            <a:r>
              <a:rPr lang="en-US" sz="2000" smtClean="0">
                <a:latin typeface="Arial" charset="0"/>
              </a:rPr>
              <a:t>D, </a:t>
            </a:r>
            <a:r>
              <a:rPr lang="en-US" sz="2000" smtClean="0">
                <a:sym typeface="Symbol" pitchFamily="-112" charset="2"/>
              </a:rPr>
              <a:t></a:t>
            </a:r>
            <a:r>
              <a:rPr lang="en-US" sz="2000" smtClean="0">
                <a:latin typeface="Arial" charset="0"/>
              </a:rPr>
              <a:t>A, B},  {A}}</a:t>
            </a:r>
            <a:endParaRPr lang="en-US" sz="2000" smtClean="0"/>
          </a:p>
          <a:p>
            <a:pPr lvl="2" eaLnBrk="1" hangingPunct="1"/>
            <a:endParaRPr lang="en-US" sz="2000" i="1" smtClean="0"/>
          </a:p>
          <a:p>
            <a:pPr lvl="1" eaLnBrk="1" hangingPunct="1"/>
            <a:r>
              <a:rPr lang="en-US" sz="2000" smtClean="0"/>
              <a:t>Two special cases:</a:t>
            </a:r>
          </a:p>
          <a:p>
            <a:pPr lvl="2" eaLnBrk="1" hangingPunct="1"/>
            <a:r>
              <a:rPr lang="en-US" sz="2000" smtClean="0"/>
              <a:t>If </a:t>
            </a:r>
            <a:r>
              <a:rPr lang="en-US" sz="2000" smtClean="0">
                <a:sym typeface="Symbol" pitchFamily="-112" charset="2"/>
              </a:rPr>
              <a:t></a:t>
            </a:r>
            <a:r>
              <a:rPr lang="en-US" sz="2000" smtClean="0"/>
              <a:t> = </a:t>
            </a:r>
            <a:r>
              <a:rPr lang="en-US" sz="2000" smtClean="0">
                <a:sym typeface="Symbol" pitchFamily="-112" charset="2"/>
              </a:rPr>
              <a:t></a:t>
            </a:r>
            <a:r>
              <a:rPr lang="en-US" sz="2000" smtClean="0"/>
              <a:t> then </a:t>
            </a:r>
            <a:r>
              <a:rPr lang="en-US" sz="2000" smtClean="0">
                <a:sym typeface="Symbol" pitchFamily="-112" charset="2"/>
              </a:rPr>
              <a:t></a:t>
            </a:r>
            <a:r>
              <a:rPr lang="en-US" sz="2000" smtClean="0"/>
              <a:t> is always </a:t>
            </a:r>
            <a:r>
              <a:rPr lang="en-US" sz="2000" i="1" smtClean="0"/>
              <a:t>true</a:t>
            </a:r>
            <a:endParaRPr lang="en-US" sz="2000" smtClean="0"/>
          </a:p>
          <a:p>
            <a:pPr lvl="2" eaLnBrk="1" hangingPunct="1"/>
            <a:r>
              <a:rPr lang="en-US" sz="2000" smtClean="0"/>
              <a:t>If </a:t>
            </a:r>
            <a:r>
              <a:rPr lang="en-US" sz="2000" smtClean="0">
                <a:sym typeface="Symbol" pitchFamily="-112" charset="2"/>
              </a:rPr>
              <a:t></a:t>
            </a:r>
            <a:r>
              <a:rPr lang="en-US" sz="2000" smtClean="0"/>
              <a:t> = {…, </a:t>
            </a:r>
            <a:r>
              <a:rPr lang="en-US" sz="2000" smtClean="0">
                <a:sym typeface="Symbol" pitchFamily="-112" charset="2"/>
              </a:rPr>
              <a:t></a:t>
            </a:r>
            <a:r>
              <a:rPr lang="en-US" sz="2000" smtClean="0"/>
              <a:t>, …} then </a:t>
            </a:r>
            <a:r>
              <a:rPr lang="en-US" sz="2000" smtClean="0">
                <a:sym typeface="Symbol" pitchFamily="-112" charset="2"/>
              </a:rPr>
              <a:t></a:t>
            </a:r>
            <a:r>
              <a:rPr lang="en-US" sz="2000" smtClean="0"/>
              <a:t> is always </a:t>
            </a:r>
            <a:r>
              <a:rPr lang="en-US" sz="2000" i="1" smtClean="0"/>
              <a:t>false</a:t>
            </a:r>
            <a:r>
              <a:rPr lang="en-US" sz="2000" smtClean="0"/>
              <a:t> (hence unsatisfiable)</a:t>
            </a:r>
            <a:endParaRPr lang="en-US" sz="2000" i="1" smtClean="0"/>
          </a:p>
        </p:txBody>
      </p:sp>
      <p:sp>
        <p:nvSpPr>
          <p:cNvPr id="4" name="TextBox 3"/>
          <p:cNvSpPr txBox="1"/>
          <p:nvPr/>
        </p:nvSpPr>
        <p:spPr>
          <a:xfrm>
            <a:off x="23134" y="6581001"/>
            <a:ext cx="4416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>
                <a:latin typeface="+mn-lt"/>
              </a:rPr>
              <a:t>Dana </a:t>
            </a:r>
            <a:r>
              <a:rPr lang="en-US" sz="1200" b="0" dirty="0" err="1" smtClean="0">
                <a:latin typeface="+mn-lt"/>
              </a:rPr>
              <a:t>Nau</a:t>
            </a:r>
            <a:r>
              <a:rPr lang="en-US" sz="1200" b="0" dirty="0" smtClean="0">
                <a:latin typeface="+mn-lt"/>
              </a:rPr>
              <a:t>: This </a:t>
            </a:r>
            <a:r>
              <a:rPr lang="en-US" sz="1200" b="0" dirty="0">
                <a:latin typeface="+mn-lt"/>
              </a:rPr>
              <a:t>work is licensed under a </a:t>
            </a:r>
            <a:r>
              <a:rPr lang="en-US" sz="1200" b="0" dirty="0">
                <a:latin typeface="+mn-lt"/>
                <a:hlinkClick r:id="rId3"/>
              </a:rPr>
              <a:t>Creative Commons License</a:t>
            </a:r>
            <a:r>
              <a:rPr lang="en-US" sz="1200" b="0" dirty="0">
                <a:latin typeface="+mn-lt"/>
              </a:rPr>
              <a:t>.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0"/>
          <p:cNvGrpSpPr>
            <a:grpSpLocks/>
          </p:cNvGrpSpPr>
          <p:nvPr/>
        </p:nvGrpSpPr>
        <p:grpSpPr bwMode="auto">
          <a:xfrm>
            <a:off x="787400" y="746125"/>
            <a:ext cx="5635625" cy="5467350"/>
            <a:chOff x="104" y="470"/>
            <a:chExt cx="3998" cy="3444"/>
          </a:xfrm>
        </p:grpSpPr>
        <p:sp>
          <p:nvSpPr>
            <p:cNvPr id="41013" name="AutoShape 2"/>
            <p:cNvSpPr>
              <a:spLocks noChangeArrowheads="1"/>
            </p:cNvSpPr>
            <p:nvPr/>
          </p:nvSpPr>
          <p:spPr bwMode="auto">
            <a:xfrm>
              <a:off x="112" y="470"/>
              <a:ext cx="3990" cy="834"/>
            </a:xfrm>
            <a:prstGeom prst="homePlate">
              <a:avLst>
                <a:gd name="adj" fmla="val 59359"/>
              </a:avLst>
            </a:prstGeom>
            <a:solidFill>
              <a:srgbClr val="E6FFFF"/>
            </a:solidFill>
            <a:ln w="12700">
              <a:solidFill>
                <a:srgbClr val="00A6A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unstack(</a:t>
              </a:r>
              <a:r>
                <a:rPr lang="en-US" sz="2000" i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x,y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</a:t>
              </a:r>
            </a:p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	  Precond:  on(</a:t>
              </a:r>
              <a:r>
                <a:rPr lang="en-US" sz="2000" i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x,y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 clear(</a:t>
              </a:r>
              <a:r>
                <a:rPr lang="en-US" sz="2000" i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 handempty</a:t>
              </a:r>
            </a:p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	  Effects:   </a:t>
              </a:r>
              <a:r>
                <a:rPr lang="en-US" sz="2000">
                  <a:latin typeface="+mn-lt"/>
                  <a:cs typeface="Times New Roman" pitchFamily="18" charset="0"/>
                  <a:sym typeface="Symbol" pitchFamily="-112" charset="2"/>
                </a:rPr>
                <a:t>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on(</a:t>
              </a:r>
              <a:r>
                <a:rPr lang="en-US" sz="2000" i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x,y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 </a:t>
              </a:r>
              <a:r>
                <a:rPr lang="en-US" sz="2000">
                  <a:latin typeface="+mn-lt"/>
                  <a:cs typeface="Times New Roman" pitchFamily="18" charset="0"/>
                  <a:sym typeface="Symbol" pitchFamily="-112" charset="2"/>
                </a:rPr>
                <a:t>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clear(</a:t>
              </a:r>
              <a:r>
                <a:rPr lang="en-US" sz="2000" i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 </a:t>
              </a:r>
              <a:r>
                <a:rPr lang="en-US" sz="2000">
                  <a:latin typeface="+mn-lt"/>
                  <a:cs typeface="Times New Roman" pitchFamily="18" charset="0"/>
                  <a:sym typeface="Symbol" pitchFamily="-112" charset="2"/>
                </a:rPr>
                <a:t>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handempty,</a:t>
              </a:r>
              <a:b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</a:b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                    holding(</a:t>
              </a:r>
              <a:r>
                <a:rPr lang="en-US" sz="2000" i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 clear(</a:t>
              </a:r>
              <a:r>
                <a:rPr lang="en-US" sz="2000" i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y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</a:t>
              </a:r>
            </a:p>
          </p:txBody>
        </p:sp>
        <p:sp>
          <p:nvSpPr>
            <p:cNvPr id="41014" name="AutoShape 3"/>
            <p:cNvSpPr>
              <a:spLocks noChangeArrowheads="1"/>
            </p:cNvSpPr>
            <p:nvPr/>
          </p:nvSpPr>
          <p:spPr bwMode="auto">
            <a:xfrm>
              <a:off x="112" y="1342"/>
              <a:ext cx="3990" cy="834"/>
            </a:xfrm>
            <a:prstGeom prst="homePlate">
              <a:avLst>
                <a:gd name="adj" fmla="val 58451"/>
              </a:avLst>
            </a:prstGeom>
            <a:solidFill>
              <a:srgbClr val="E6FFFF"/>
            </a:solidFill>
            <a:ln w="12700">
              <a:solidFill>
                <a:srgbClr val="00A6A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stack(</a:t>
              </a:r>
              <a:r>
                <a:rPr lang="en-US" sz="2000" i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x,y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</a:t>
              </a:r>
            </a:p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	  Precond:   holding(</a:t>
              </a:r>
              <a:r>
                <a:rPr lang="en-US" sz="2000" i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 clear(</a:t>
              </a:r>
              <a:r>
                <a:rPr lang="en-US" sz="2000" i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y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</a:t>
              </a:r>
            </a:p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	  Effects:    </a:t>
              </a:r>
              <a:r>
                <a:rPr lang="en-US" sz="2000">
                  <a:latin typeface="+mn-lt"/>
                  <a:cs typeface="Times New Roman" pitchFamily="18" charset="0"/>
                  <a:sym typeface="Symbol" pitchFamily="-112" charset="2"/>
                </a:rPr>
                <a:t>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holding(</a:t>
              </a:r>
              <a:r>
                <a:rPr lang="en-US" sz="2000" i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 </a:t>
              </a:r>
              <a:r>
                <a:rPr lang="en-US" sz="2000">
                  <a:latin typeface="+mn-lt"/>
                  <a:cs typeface="Times New Roman" pitchFamily="18" charset="0"/>
                  <a:sym typeface="Symbol" pitchFamily="-112" charset="2"/>
                </a:rPr>
                <a:t>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clear(</a:t>
              </a:r>
              <a:r>
                <a:rPr lang="en-US" sz="2000" i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y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</a:t>
              </a:r>
              <a:b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</a:b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                     on(</a:t>
              </a:r>
              <a:r>
                <a:rPr lang="en-US" sz="2000" i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x,y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 clear(</a:t>
              </a:r>
              <a:r>
                <a:rPr lang="en-US" sz="2000" i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 handempty</a:t>
              </a:r>
            </a:p>
          </p:txBody>
        </p:sp>
        <p:sp>
          <p:nvSpPr>
            <p:cNvPr id="41015" name="AutoShape 4"/>
            <p:cNvSpPr>
              <a:spLocks noChangeArrowheads="1"/>
            </p:cNvSpPr>
            <p:nvPr/>
          </p:nvSpPr>
          <p:spPr bwMode="auto">
            <a:xfrm>
              <a:off x="104" y="2216"/>
              <a:ext cx="3990" cy="834"/>
            </a:xfrm>
            <a:prstGeom prst="homePlate">
              <a:avLst>
                <a:gd name="adj" fmla="val 58451"/>
              </a:avLst>
            </a:prstGeom>
            <a:solidFill>
              <a:srgbClr val="E6FFFF"/>
            </a:solidFill>
            <a:ln w="12700">
              <a:solidFill>
                <a:srgbClr val="00A6A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pickup(</a:t>
              </a:r>
              <a:r>
                <a:rPr lang="en-US" sz="2000" i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</a:t>
              </a:r>
            </a:p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	  Precond:  ontable(</a:t>
              </a:r>
              <a:r>
                <a:rPr lang="en-US" sz="2000" i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 clear(</a:t>
              </a:r>
              <a:r>
                <a:rPr lang="en-US" sz="2000" i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 handempty</a:t>
              </a:r>
            </a:p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	  Effects:   </a:t>
              </a:r>
              <a:r>
                <a:rPr lang="en-US" sz="2000">
                  <a:latin typeface="+mn-lt"/>
                  <a:cs typeface="Times New Roman" pitchFamily="18" charset="0"/>
                  <a:sym typeface="Symbol" pitchFamily="-112" charset="2"/>
                </a:rPr>
                <a:t>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ontable(</a:t>
              </a:r>
              <a:r>
                <a:rPr lang="en-US" sz="2000" i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 </a:t>
              </a:r>
              <a:r>
                <a:rPr lang="en-US" sz="2000">
                  <a:latin typeface="+mn-lt"/>
                  <a:cs typeface="Times New Roman" pitchFamily="18" charset="0"/>
                  <a:sym typeface="Symbol" pitchFamily="-112" charset="2"/>
                </a:rPr>
                <a:t>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clear(</a:t>
              </a:r>
              <a:r>
                <a:rPr lang="en-US" sz="2000" i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</a:t>
              </a:r>
              <a:b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</a:b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                    </a:t>
              </a:r>
              <a:r>
                <a:rPr lang="en-US" sz="2000">
                  <a:latin typeface="+mn-lt"/>
                  <a:cs typeface="Times New Roman" pitchFamily="18" charset="0"/>
                  <a:sym typeface="Symbol" pitchFamily="-112" charset="2"/>
                </a:rPr>
                <a:t>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handempty, holding(</a:t>
              </a:r>
              <a:r>
                <a:rPr lang="en-US" sz="2000" i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</a:t>
              </a:r>
            </a:p>
          </p:txBody>
        </p:sp>
        <p:sp>
          <p:nvSpPr>
            <p:cNvPr id="41016" name="AutoShape 5"/>
            <p:cNvSpPr>
              <a:spLocks noChangeArrowheads="1"/>
            </p:cNvSpPr>
            <p:nvPr/>
          </p:nvSpPr>
          <p:spPr bwMode="auto">
            <a:xfrm>
              <a:off x="112" y="3080"/>
              <a:ext cx="3990" cy="834"/>
            </a:xfrm>
            <a:prstGeom prst="homePlate">
              <a:avLst>
                <a:gd name="adj" fmla="val 58451"/>
              </a:avLst>
            </a:prstGeom>
            <a:solidFill>
              <a:srgbClr val="E6FFFF"/>
            </a:solidFill>
            <a:ln w="12700">
              <a:solidFill>
                <a:srgbClr val="00A6A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putdown(</a:t>
              </a:r>
              <a:r>
                <a:rPr lang="en-US" sz="2000" i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</a:t>
              </a:r>
            </a:p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	  Precond:   holding(</a:t>
              </a:r>
              <a:r>
                <a:rPr lang="en-US" sz="2000" i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</a:t>
              </a:r>
            </a:p>
            <a:p>
              <a:pPr>
                <a:tabLst>
                  <a:tab pos="177800" algn="l"/>
                  <a:tab pos="520700" algn="l"/>
                </a:tabLst>
              </a:pP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	  Effects:    </a:t>
              </a:r>
              <a:r>
                <a:rPr lang="en-US" sz="2000">
                  <a:latin typeface="+mn-lt"/>
                  <a:cs typeface="Times New Roman" pitchFamily="18" charset="0"/>
                  <a:sym typeface="Symbol" pitchFamily="-112" charset="2"/>
                </a:rPr>
                <a:t>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holding(</a:t>
              </a:r>
              <a:r>
                <a:rPr lang="en-US" sz="2000" i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 ontable(</a:t>
              </a:r>
              <a:r>
                <a:rPr lang="en-US" sz="2000" i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</a:t>
              </a:r>
              <a:b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</a:b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                     clear(</a:t>
              </a:r>
              <a:r>
                <a:rPr lang="en-US" sz="2000" i="1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x</a:t>
              </a:r>
              <a:r>
                <a:rPr lang="en-US" sz="2000">
                  <a:solidFill>
                    <a:srgbClr val="081D58"/>
                  </a:solidFill>
                  <a:latin typeface="+mn-lt"/>
                  <a:cs typeface="Times New Roman" pitchFamily="18" charset="0"/>
                </a:rPr>
                <a:t>), handempty</a:t>
              </a:r>
            </a:p>
          </p:txBody>
        </p:sp>
      </p:grpSp>
      <p:sp>
        <p:nvSpPr>
          <p:cNvPr id="40963" name="Rectangle 59"/>
          <p:cNvSpPr>
            <a:spLocks noGrp="1" noChangeArrowheads="1"/>
          </p:cNvSpPr>
          <p:nvPr>
            <p:ph type="title"/>
          </p:nvPr>
        </p:nvSpPr>
        <p:spPr>
          <a:xfrm>
            <a:off x="152400" y="101600"/>
            <a:ext cx="6197600" cy="609600"/>
          </a:xfrm>
          <a:noFill/>
        </p:spPr>
        <p:txBody>
          <a:bodyPr/>
          <a:lstStyle/>
          <a:p>
            <a:pPr eaLnBrk="1" hangingPunct="1"/>
            <a:r>
              <a:rPr lang="en-US" smtClean="0">
                <a:latin typeface="+mn-lt"/>
                <a:cs typeface="Times New Roman" pitchFamily="18" charset="0"/>
              </a:rPr>
              <a:t>Classical Operators</a:t>
            </a:r>
          </a:p>
        </p:txBody>
      </p:sp>
      <p:sp>
        <p:nvSpPr>
          <p:cNvPr id="40964" name="Rectangle 111"/>
          <p:cNvSpPr>
            <a:spLocks noChangeArrowheads="1"/>
          </p:cNvSpPr>
          <p:nvPr/>
        </p:nvSpPr>
        <p:spPr bwMode="auto">
          <a:xfrm>
            <a:off x="6311900" y="4368800"/>
            <a:ext cx="2468563" cy="990600"/>
          </a:xfrm>
          <a:prstGeom prst="rect">
            <a:avLst/>
          </a:prstGeom>
          <a:solidFill>
            <a:srgbClr val="E6FFE6"/>
          </a:solidFill>
          <a:ln w="12700">
            <a:solidFill>
              <a:srgbClr val="40804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0965" name="Rectangle 112"/>
          <p:cNvSpPr>
            <a:spLocks noChangeArrowheads="1"/>
          </p:cNvSpPr>
          <p:nvPr/>
        </p:nvSpPr>
        <p:spPr bwMode="auto">
          <a:xfrm>
            <a:off x="6311900" y="2984500"/>
            <a:ext cx="2468563" cy="990600"/>
          </a:xfrm>
          <a:prstGeom prst="rect">
            <a:avLst/>
          </a:prstGeom>
          <a:solidFill>
            <a:srgbClr val="E6FFE6"/>
          </a:solidFill>
          <a:ln w="12700">
            <a:solidFill>
              <a:srgbClr val="40804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0966" name="Rectangle 113"/>
          <p:cNvSpPr>
            <a:spLocks noChangeArrowheads="1"/>
          </p:cNvSpPr>
          <p:nvPr/>
        </p:nvSpPr>
        <p:spPr bwMode="auto">
          <a:xfrm>
            <a:off x="6311900" y="1600200"/>
            <a:ext cx="2468563" cy="990600"/>
          </a:xfrm>
          <a:prstGeom prst="rect">
            <a:avLst/>
          </a:prstGeom>
          <a:solidFill>
            <a:srgbClr val="E6FFE6"/>
          </a:solidFill>
          <a:ln w="12700">
            <a:solidFill>
              <a:srgbClr val="40804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0967" name="Rectangle 114"/>
          <p:cNvSpPr>
            <a:spLocks noChangeArrowheads="1"/>
          </p:cNvSpPr>
          <p:nvPr/>
        </p:nvSpPr>
        <p:spPr bwMode="auto">
          <a:xfrm>
            <a:off x="6311900" y="215900"/>
            <a:ext cx="2468563" cy="990600"/>
          </a:xfrm>
          <a:prstGeom prst="rect">
            <a:avLst/>
          </a:prstGeom>
          <a:solidFill>
            <a:srgbClr val="E6FFE6"/>
          </a:solidFill>
          <a:ln w="12700">
            <a:solidFill>
              <a:srgbClr val="40804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0968" name="Rectangle 115"/>
          <p:cNvSpPr>
            <a:spLocks noChangeArrowheads="1"/>
          </p:cNvSpPr>
          <p:nvPr/>
        </p:nvSpPr>
        <p:spPr bwMode="auto">
          <a:xfrm>
            <a:off x="7110413" y="292100"/>
            <a:ext cx="317500" cy="406400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2000">
                <a:latin typeface="+mn-lt"/>
                <a:cs typeface="Times New Roman" pitchFamily="18" charset="0"/>
              </a:rPr>
              <a:t>c</a:t>
            </a:r>
          </a:p>
        </p:txBody>
      </p:sp>
      <p:sp>
        <p:nvSpPr>
          <p:cNvPr id="40969" name="Rectangle 116"/>
          <p:cNvSpPr>
            <a:spLocks noChangeArrowheads="1"/>
          </p:cNvSpPr>
          <p:nvPr/>
        </p:nvSpPr>
        <p:spPr bwMode="auto">
          <a:xfrm>
            <a:off x="7110413" y="673100"/>
            <a:ext cx="317500" cy="406400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2000">
                <a:latin typeface="+mn-lt"/>
                <a:cs typeface="Times New Roman" pitchFamily="18" charset="0"/>
              </a:rPr>
              <a:t>a</a:t>
            </a:r>
          </a:p>
        </p:txBody>
      </p:sp>
      <p:sp>
        <p:nvSpPr>
          <p:cNvPr id="40970" name="Rectangle 117"/>
          <p:cNvSpPr>
            <a:spLocks noChangeArrowheads="1"/>
          </p:cNvSpPr>
          <p:nvPr/>
        </p:nvSpPr>
        <p:spPr bwMode="auto">
          <a:xfrm>
            <a:off x="7567613" y="673100"/>
            <a:ext cx="317500" cy="406400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2000">
                <a:latin typeface="+mn-lt"/>
                <a:cs typeface="Times New Roman" pitchFamily="18" charset="0"/>
              </a:rPr>
              <a:t>b</a:t>
            </a:r>
          </a:p>
        </p:txBody>
      </p:sp>
      <p:sp>
        <p:nvSpPr>
          <p:cNvPr id="40971" name="Line 118"/>
          <p:cNvSpPr>
            <a:spLocks noChangeShapeType="1"/>
          </p:cNvSpPr>
          <p:nvPr/>
        </p:nvSpPr>
        <p:spPr bwMode="auto">
          <a:xfrm flipV="1">
            <a:off x="8128000" y="46355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0972" name="Line 119"/>
          <p:cNvSpPr>
            <a:spLocks noChangeShapeType="1"/>
          </p:cNvSpPr>
          <p:nvPr/>
        </p:nvSpPr>
        <p:spPr bwMode="auto">
          <a:xfrm flipV="1">
            <a:off x="8585200" y="46355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0973" name="Line 120"/>
          <p:cNvSpPr>
            <a:spLocks noChangeShapeType="1"/>
          </p:cNvSpPr>
          <p:nvPr/>
        </p:nvSpPr>
        <p:spPr bwMode="auto">
          <a:xfrm>
            <a:off x="8128000" y="46355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0974" name="Line 121"/>
          <p:cNvSpPr>
            <a:spLocks noChangeShapeType="1"/>
          </p:cNvSpPr>
          <p:nvPr/>
        </p:nvSpPr>
        <p:spPr bwMode="auto">
          <a:xfrm flipV="1">
            <a:off x="8356600" y="23495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0975" name="Rectangle 122"/>
          <p:cNvSpPr>
            <a:spLocks noChangeArrowheads="1"/>
          </p:cNvSpPr>
          <p:nvPr/>
        </p:nvSpPr>
        <p:spPr bwMode="auto">
          <a:xfrm>
            <a:off x="8280400" y="1873250"/>
            <a:ext cx="317500" cy="406400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2000">
                <a:latin typeface="+mn-lt"/>
                <a:cs typeface="Times New Roman" pitchFamily="18" charset="0"/>
              </a:rPr>
              <a:t>c</a:t>
            </a:r>
          </a:p>
        </p:txBody>
      </p:sp>
      <p:sp>
        <p:nvSpPr>
          <p:cNvPr id="40976" name="Rectangle 123"/>
          <p:cNvSpPr>
            <a:spLocks noChangeArrowheads="1"/>
          </p:cNvSpPr>
          <p:nvPr/>
        </p:nvSpPr>
        <p:spPr bwMode="auto">
          <a:xfrm>
            <a:off x="7135813" y="2082800"/>
            <a:ext cx="317500" cy="406400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2000">
                <a:latin typeface="+mn-lt"/>
                <a:cs typeface="Times New Roman" pitchFamily="18" charset="0"/>
              </a:rPr>
              <a:t>a</a:t>
            </a:r>
          </a:p>
        </p:txBody>
      </p:sp>
      <p:sp>
        <p:nvSpPr>
          <p:cNvPr id="40977" name="Rectangle 124"/>
          <p:cNvSpPr>
            <a:spLocks noChangeArrowheads="1"/>
          </p:cNvSpPr>
          <p:nvPr/>
        </p:nvSpPr>
        <p:spPr bwMode="auto">
          <a:xfrm>
            <a:off x="7593013" y="2082800"/>
            <a:ext cx="317500" cy="406400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2000">
                <a:latin typeface="+mn-lt"/>
                <a:cs typeface="Times New Roman" pitchFamily="18" charset="0"/>
              </a:rPr>
              <a:t>b</a:t>
            </a:r>
          </a:p>
        </p:txBody>
      </p:sp>
      <p:sp>
        <p:nvSpPr>
          <p:cNvPr id="40978" name="Rectangle 125"/>
          <p:cNvSpPr>
            <a:spLocks noChangeArrowheads="1"/>
          </p:cNvSpPr>
          <p:nvPr/>
        </p:nvSpPr>
        <p:spPr bwMode="auto">
          <a:xfrm>
            <a:off x="6680200" y="2444750"/>
            <a:ext cx="1828800" cy="63500"/>
          </a:xfrm>
          <a:prstGeom prst="rect">
            <a:avLst/>
          </a:prstGeom>
          <a:solidFill>
            <a:srgbClr val="AD6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0979" name="Line 126"/>
          <p:cNvSpPr>
            <a:spLocks noChangeShapeType="1"/>
          </p:cNvSpPr>
          <p:nvPr/>
        </p:nvSpPr>
        <p:spPr bwMode="auto">
          <a:xfrm flipV="1">
            <a:off x="8204200" y="1828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0980" name="Line 127"/>
          <p:cNvSpPr>
            <a:spLocks noChangeShapeType="1"/>
          </p:cNvSpPr>
          <p:nvPr/>
        </p:nvSpPr>
        <p:spPr bwMode="auto">
          <a:xfrm flipV="1">
            <a:off x="8661400" y="1828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0981" name="Line 128"/>
          <p:cNvSpPr>
            <a:spLocks noChangeShapeType="1"/>
          </p:cNvSpPr>
          <p:nvPr/>
        </p:nvSpPr>
        <p:spPr bwMode="auto">
          <a:xfrm>
            <a:off x="8204200" y="18288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0982" name="Line 129"/>
          <p:cNvSpPr>
            <a:spLocks noChangeShapeType="1"/>
          </p:cNvSpPr>
          <p:nvPr/>
        </p:nvSpPr>
        <p:spPr bwMode="auto">
          <a:xfrm flipV="1">
            <a:off x="8432800" y="1600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0983" name="Rectangle 130"/>
          <p:cNvSpPr>
            <a:spLocks noChangeArrowheads="1"/>
          </p:cNvSpPr>
          <p:nvPr/>
        </p:nvSpPr>
        <p:spPr bwMode="auto">
          <a:xfrm>
            <a:off x="7123113" y="3060700"/>
            <a:ext cx="317500" cy="406400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2000">
                <a:latin typeface="+mn-lt"/>
                <a:cs typeface="Times New Roman" pitchFamily="18" charset="0"/>
              </a:rPr>
              <a:t>c</a:t>
            </a:r>
          </a:p>
        </p:txBody>
      </p:sp>
      <p:sp>
        <p:nvSpPr>
          <p:cNvPr id="40984" name="Rectangle 131"/>
          <p:cNvSpPr>
            <a:spLocks noChangeArrowheads="1"/>
          </p:cNvSpPr>
          <p:nvPr/>
        </p:nvSpPr>
        <p:spPr bwMode="auto">
          <a:xfrm>
            <a:off x="7123113" y="3441700"/>
            <a:ext cx="317500" cy="406400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2000">
                <a:latin typeface="+mn-lt"/>
                <a:cs typeface="Times New Roman" pitchFamily="18" charset="0"/>
              </a:rPr>
              <a:t>a</a:t>
            </a:r>
          </a:p>
        </p:txBody>
      </p:sp>
      <p:sp>
        <p:nvSpPr>
          <p:cNvPr id="40985" name="Rectangle 132"/>
          <p:cNvSpPr>
            <a:spLocks noChangeArrowheads="1"/>
          </p:cNvSpPr>
          <p:nvPr/>
        </p:nvSpPr>
        <p:spPr bwMode="auto">
          <a:xfrm>
            <a:off x="7580313" y="3441700"/>
            <a:ext cx="317500" cy="406400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2000">
                <a:latin typeface="+mn-lt"/>
                <a:cs typeface="Times New Roman" pitchFamily="18" charset="0"/>
              </a:rPr>
              <a:t>b</a:t>
            </a:r>
          </a:p>
        </p:txBody>
      </p:sp>
      <p:sp>
        <p:nvSpPr>
          <p:cNvPr id="40986" name="Rectangle 133"/>
          <p:cNvSpPr>
            <a:spLocks noChangeArrowheads="1"/>
          </p:cNvSpPr>
          <p:nvPr/>
        </p:nvSpPr>
        <p:spPr bwMode="auto">
          <a:xfrm>
            <a:off x="6680200" y="3803650"/>
            <a:ext cx="1828800" cy="63500"/>
          </a:xfrm>
          <a:prstGeom prst="rect">
            <a:avLst/>
          </a:prstGeom>
          <a:solidFill>
            <a:srgbClr val="AD6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0987" name="Line 134"/>
          <p:cNvSpPr>
            <a:spLocks noChangeShapeType="1"/>
          </p:cNvSpPr>
          <p:nvPr/>
        </p:nvSpPr>
        <p:spPr bwMode="auto">
          <a:xfrm flipV="1">
            <a:off x="8204200" y="32893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0988" name="Line 135"/>
          <p:cNvSpPr>
            <a:spLocks noChangeShapeType="1"/>
          </p:cNvSpPr>
          <p:nvPr/>
        </p:nvSpPr>
        <p:spPr bwMode="auto">
          <a:xfrm flipV="1">
            <a:off x="8661400" y="32893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0989" name="Line 136"/>
          <p:cNvSpPr>
            <a:spLocks noChangeShapeType="1"/>
          </p:cNvSpPr>
          <p:nvPr/>
        </p:nvSpPr>
        <p:spPr bwMode="auto">
          <a:xfrm>
            <a:off x="8204200" y="32893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0990" name="Line 137"/>
          <p:cNvSpPr>
            <a:spLocks noChangeShapeType="1"/>
          </p:cNvSpPr>
          <p:nvPr/>
        </p:nvSpPr>
        <p:spPr bwMode="auto">
          <a:xfrm flipV="1">
            <a:off x="8432800" y="30607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0991" name="Rectangle 138"/>
          <p:cNvSpPr>
            <a:spLocks noChangeArrowheads="1"/>
          </p:cNvSpPr>
          <p:nvPr/>
        </p:nvSpPr>
        <p:spPr bwMode="auto">
          <a:xfrm>
            <a:off x="7123113" y="4476750"/>
            <a:ext cx="317500" cy="406400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2000">
                <a:latin typeface="+mn-lt"/>
                <a:cs typeface="Times New Roman" pitchFamily="18" charset="0"/>
              </a:rPr>
              <a:t>c</a:t>
            </a:r>
          </a:p>
        </p:txBody>
      </p:sp>
      <p:sp>
        <p:nvSpPr>
          <p:cNvPr id="40992" name="Rectangle 139"/>
          <p:cNvSpPr>
            <a:spLocks noChangeArrowheads="1"/>
          </p:cNvSpPr>
          <p:nvPr/>
        </p:nvSpPr>
        <p:spPr bwMode="auto">
          <a:xfrm>
            <a:off x="7123113" y="4857750"/>
            <a:ext cx="317500" cy="406400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2000">
                <a:latin typeface="+mn-lt"/>
                <a:cs typeface="Times New Roman" pitchFamily="18" charset="0"/>
              </a:rPr>
              <a:t>a</a:t>
            </a:r>
          </a:p>
        </p:txBody>
      </p:sp>
      <p:sp>
        <p:nvSpPr>
          <p:cNvPr id="40993" name="Rectangle 140"/>
          <p:cNvSpPr>
            <a:spLocks noChangeArrowheads="1"/>
          </p:cNvSpPr>
          <p:nvPr/>
        </p:nvSpPr>
        <p:spPr bwMode="auto">
          <a:xfrm>
            <a:off x="7975600" y="4660900"/>
            <a:ext cx="317500" cy="406400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2000">
                <a:latin typeface="+mn-lt"/>
                <a:cs typeface="Times New Roman" pitchFamily="18" charset="0"/>
              </a:rPr>
              <a:t>b</a:t>
            </a:r>
          </a:p>
        </p:txBody>
      </p:sp>
      <p:sp>
        <p:nvSpPr>
          <p:cNvPr id="40994" name="Rectangle 141"/>
          <p:cNvSpPr>
            <a:spLocks noChangeArrowheads="1"/>
          </p:cNvSpPr>
          <p:nvPr/>
        </p:nvSpPr>
        <p:spPr bwMode="auto">
          <a:xfrm>
            <a:off x="6680200" y="5219700"/>
            <a:ext cx="1828800" cy="63500"/>
          </a:xfrm>
          <a:prstGeom prst="rect">
            <a:avLst/>
          </a:prstGeom>
          <a:solidFill>
            <a:srgbClr val="AD6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0995" name="Line 142"/>
          <p:cNvSpPr>
            <a:spLocks noChangeShapeType="1"/>
          </p:cNvSpPr>
          <p:nvPr/>
        </p:nvSpPr>
        <p:spPr bwMode="auto">
          <a:xfrm flipV="1">
            <a:off x="7899400" y="461645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0996" name="Line 143"/>
          <p:cNvSpPr>
            <a:spLocks noChangeShapeType="1"/>
          </p:cNvSpPr>
          <p:nvPr/>
        </p:nvSpPr>
        <p:spPr bwMode="auto">
          <a:xfrm flipV="1">
            <a:off x="8356600" y="461645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0997" name="Line 144"/>
          <p:cNvSpPr>
            <a:spLocks noChangeShapeType="1"/>
          </p:cNvSpPr>
          <p:nvPr/>
        </p:nvSpPr>
        <p:spPr bwMode="auto">
          <a:xfrm>
            <a:off x="7899400" y="461645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0998" name="Line 145"/>
          <p:cNvSpPr>
            <a:spLocks noChangeShapeType="1"/>
          </p:cNvSpPr>
          <p:nvPr/>
        </p:nvSpPr>
        <p:spPr bwMode="auto">
          <a:xfrm flipV="1">
            <a:off x="8128000" y="438785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0999" name="Rectangle 146"/>
          <p:cNvSpPr>
            <a:spLocks noChangeArrowheads="1"/>
          </p:cNvSpPr>
          <p:nvPr/>
        </p:nvSpPr>
        <p:spPr bwMode="auto">
          <a:xfrm>
            <a:off x="6311900" y="5740400"/>
            <a:ext cx="2468563" cy="990600"/>
          </a:xfrm>
          <a:prstGeom prst="rect">
            <a:avLst/>
          </a:prstGeom>
          <a:solidFill>
            <a:srgbClr val="E6FFE6"/>
          </a:solidFill>
          <a:ln w="12700">
            <a:solidFill>
              <a:srgbClr val="40804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1000" name="Rectangle 147"/>
          <p:cNvSpPr>
            <a:spLocks noChangeArrowheads="1"/>
          </p:cNvSpPr>
          <p:nvPr/>
        </p:nvSpPr>
        <p:spPr bwMode="auto">
          <a:xfrm>
            <a:off x="7110413" y="5816600"/>
            <a:ext cx="317500" cy="406400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2000">
                <a:latin typeface="+mn-lt"/>
                <a:cs typeface="Times New Roman" pitchFamily="18" charset="0"/>
              </a:rPr>
              <a:t>c</a:t>
            </a:r>
          </a:p>
        </p:txBody>
      </p:sp>
      <p:sp>
        <p:nvSpPr>
          <p:cNvPr id="41001" name="Rectangle 148"/>
          <p:cNvSpPr>
            <a:spLocks noChangeArrowheads="1"/>
          </p:cNvSpPr>
          <p:nvPr/>
        </p:nvSpPr>
        <p:spPr bwMode="auto">
          <a:xfrm>
            <a:off x="7110413" y="6197600"/>
            <a:ext cx="317500" cy="406400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2000">
                <a:latin typeface="+mn-lt"/>
                <a:cs typeface="Times New Roman" pitchFamily="18" charset="0"/>
              </a:rPr>
              <a:t>a</a:t>
            </a:r>
          </a:p>
        </p:txBody>
      </p:sp>
      <p:sp>
        <p:nvSpPr>
          <p:cNvPr id="41002" name="Rectangle 149"/>
          <p:cNvSpPr>
            <a:spLocks noChangeArrowheads="1"/>
          </p:cNvSpPr>
          <p:nvPr/>
        </p:nvSpPr>
        <p:spPr bwMode="auto">
          <a:xfrm>
            <a:off x="7567613" y="6197600"/>
            <a:ext cx="317500" cy="406400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2000">
                <a:latin typeface="+mn-lt"/>
                <a:cs typeface="Times New Roman" pitchFamily="18" charset="0"/>
              </a:rPr>
              <a:t>b</a:t>
            </a:r>
          </a:p>
        </p:txBody>
      </p:sp>
      <p:sp>
        <p:nvSpPr>
          <p:cNvPr id="41003" name="Rectangle 150"/>
          <p:cNvSpPr>
            <a:spLocks noChangeArrowheads="1"/>
          </p:cNvSpPr>
          <p:nvPr/>
        </p:nvSpPr>
        <p:spPr bwMode="auto">
          <a:xfrm>
            <a:off x="6680200" y="6559550"/>
            <a:ext cx="1828800" cy="63500"/>
          </a:xfrm>
          <a:prstGeom prst="rect">
            <a:avLst/>
          </a:prstGeom>
          <a:solidFill>
            <a:srgbClr val="AD6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1004" name="Line 151"/>
          <p:cNvSpPr>
            <a:spLocks noChangeShapeType="1"/>
          </p:cNvSpPr>
          <p:nvPr/>
        </p:nvSpPr>
        <p:spPr bwMode="auto">
          <a:xfrm flipV="1">
            <a:off x="8128000" y="598805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1005" name="Line 152"/>
          <p:cNvSpPr>
            <a:spLocks noChangeShapeType="1"/>
          </p:cNvSpPr>
          <p:nvPr/>
        </p:nvSpPr>
        <p:spPr bwMode="auto">
          <a:xfrm flipV="1">
            <a:off x="8585200" y="598805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1006" name="Line 153"/>
          <p:cNvSpPr>
            <a:spLocks noChangeShapeType="1"/>
          </p:cNvSpPr>
          <p:nvPr/>
        </p:nvSpPr>
        <p:spPr bwMode="auto">
          <a:xfrm>
            <a:off x="8128000" y="598805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1007" name="Line 154"/>
          <p:cNvSpPr>
            <a:spLocks noChangeShapeType="1"/>
          </p:cNvSpPr>
          <p:nvPr/>
        </p:nvSpPr>
        <p:spPr bwMode="auto">
          <a:xfrm flipV="1">
            <a:off x="8356600" y="575945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1008" name="AutoShape 155"/>
          <p:cNvSpPr>
            <a:spLocks noChangeArrowheads="1"/>
          </p:cNvSpPr>
          <p:nvPr/>
        </p:nvSpPr>
        <p:spPr bwMode="auto">
          <a:xfrm>
            <a:off x="6426200" y="12192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E1FFFF"/>
          </a:solidFill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1009" name="AutoShape 156"/>
          <p:cNvSpPr>
            <a:spLocks noChangeArrowheads="1"/>
          </p:cNvSpPr>
          <p:nvPr/>
        </p:nvSpPr>
        <p:spPr bwMode="auto">
          <a:xfrm>
            <a:off x="6426200" y="26035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E1FFFF"/>
          </a:solidFill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1010" name="AutoShape 157"/>
          <p:cNvSpPr>
            <a:spLocks noChangeArrowheads="1"/>
          </p:cNvSpPr>
          <p:nvPr/>
        </p:nvSpPr>
        <p:spPr bwMode="auto">
          <a:xfrm>
            <a:off x="6426200" y="3987800"/>
            <a:ext cx="381000" cy="384175"/>
          </a:xfrm>
          <a:prstGeom prst="downArrow">
            <a:avLst>
              <a:gd name="adj1" fmla="val 50000"/>
              <a:gd name="adj2" fmla="val 25208"/>
            </a:avLst>
          </a:prstGeom>
          <a:solidFill>
            <a:srgbClr val="E1FFFF"/>
          </a:solidFill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1011" name="AutoShape 158"/>
          <p:cNvSpPr>
            <a:spLocks noChangeArrowheads="1"/>
          </p:cNvSpPr>
          <p:nvPr/>
        </p:nvSpPr>
        <p:spPr bwMode="auto">
          <a:xfrm>
            <a:off x="6426200" y="5372100"/>
            <a:ext cx="381000" cy="384175"/>
          </a:xfrm>
          <a:prstGeom prst="downArrow">
            <a:avLst>
              <a:gd name="adj1" fmla="val 50000"/>
              <a:gd name="adj2" fmla="val 25208"/>
            </a:avLst>
          </a:prstGeom>
          <a:solidFill>
            <a:srgbClr val="E1FFFF"/>
          </a:solidFill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1012" name="Rectangle 159"/>
          <p:cNvSpPr>
            <a:spLocks noChangeArrowheads="1"/>
          </p:cNvSpPr>
          <p:nvPr/>
        </p:nvSpPr>
        <p:spPr bwMode="auto">
          <a:xfrm>
            <a:off x="6680200" y="1035050"/>
            <a:ext cx="1828800" cy="63500"/>
          </a:xfrm>
          <a:prstGeom prst="rect">
            <a:avLst/>
          </a:prstGeom>
          <a:solidFill>
            <a:srgbClr val="AD6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3134" y="6581001"/>
            <a:ext cx="4487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>
                <a:latin typeface="+mn-lt"/>
                <a:cs typeface="Times New Roman" pitchFamily="18" charset="0"/>
              </a:rPr>
              <a:t>Dana </a:t>
            </a:r>
            <a:r>
              <a:rPr lang="en-US" sz="1200" b="0" dirty="0" err="1" smtClean="0">
                <a:latin typeface="+mn-lt"/>
                <a:cs typeface="Times New Roman" pitchFamily="18" charset="0"/>
              </a:rPr>
              <a:t>Nau</a:t>
            </a:r>
            <a:r>
              <a:rPr lang="en-US" sz="1200" b="0" dirty="0" smtClean="0">
                <a:latin typeface="+mn-lt"/>
                <a:cs typeface="Times New Roman" pitchFamily="18" charset="0"/>
              </a:rPr>
              <a:t>: This </a:t>
            </a:r>
            <a:r>
              <a:rPr lang="en-US" sz="1200" b="0" dirty="0">
                <a:latin typeface="+mn-lt"/>
                <a:cs typeface="Times New Roman" pitchFamily="18" charset="0"/>
              </a:rPr>
              <a:t>work is licensed under a </a:t>
            </a:r>
            <a:r>
              <a:rPr lang="en-US" sz="1200" b="0" dirty="0">
                <a:latin typeface="+mn-lt"/>
                <a:cs typeface="Times New Roman" pitchFamily="18" charset="0"/>
                <a:hlinkClick r:id="rId3"/>
              </a:rPr>
              <a:t>Creative Commons License</a:t>
            </a:r>
            <a:r>
              <a:rPr lang="en-US" sz="1200" b="0" dirty="0">
                <a:latin typeface="+mn-lt"/>
                <a:cs typeface="Times New Roman" pitchFamily="18" charset="0"/>
              </a:rPr>
              <a:t>.</a:t>
            </a:r>
            <a:endParaRPr lang="en-US" sz="1200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Driving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692" y="1547155"/>
            <a:ext cx="8510108" cy="335676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035800" y="3505810"/>
            <a:ext cx="69129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914705" y="1278319"/>
            <a:ext cx="1568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Static facts</a:t>
            </a:r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919115" y="1355130"/>
            <a:ext cx="2851574" cy="734907"/>
          </a:xfrm>
          <a:custGeom>
            <a:avLst/>
            <a:gdLst>
              <a:gd name="connsiteX0" fmla="*/ 2851574 w 2851574"/>
              <a:gd name="connsiteY0" fmla="*/ 64347 h 734907"/>
              <a:gd name="connsiteX1" fmla="*/ 1117600 w 2851574"/>
              <a:gd name="connsiteY1" fmla="*/ 111760 h 734907"/>
              <a:gd name="connsiteX2" fmla="*/ 0 w 2851574"/>
              <a:gd name="connsiteY2" fmla="*/ 734907 h 734907"/>
              <a:gd name="connsiteX3" fmla="*/ 0 w 2851574"/>
              <a:gd name="connsiteY3" fmla="*/ 734907 h 734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1574" h="734907">
                <a:moveTo>
                  <a:pt x="2851574" y="64347"/>
                </a:moveTo>
                <a:cubicBezTo>
                  <a:pt x="2222218" y="32173"/>
                  <a:pt x="1592862" y="0"/>
                  <a:pt x="1117600" y="111760"/>
                </a:cubicBezTo>
                <a:cubicBezTo>
                  <a:pt x="642338" y="223520"/>
                  <a:pt x="0" y="734907"/>
                  <a:pt x="0" y="734907"/>
                </a:cubicBezTo>
                <a:lnTo>
                  <a:pt x="0" y="734907"/>
                </a:ln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rot="18577889" flipV="1">
            <a:off x="6260076" y="1800694"/>
            <a:ext cx="1572508" cy="734907"/>
          </a:xfrm>
          <a:custGeom>
            <a:avLst/>
            <a:gdLst>
              <a:gd name="connsiteX0" fmla="*/ 2851574 w 2851574"/>
              <a:gd name="connsiteY0" fmla="*/ 64347 h 734907"/>
              <a:gd name="connsiteX1" fmla="*/ 1117600 w 2851574"/>
              <a:gd name="connsiteY1" fmla="*/ 111760 h 734907"/>
              <a:gd name="connsiteX2" fmla="*/ 0 w 2851574"/>
              <a:gd name="connsiteY2" fmla="*/ 734907 h 734907"/>
              <a:gd name="connsiteX3" fmla="*/ 0 w 2851574"/>
              <a:gd name="connsiteY3" fmla="*/ 734907 h 734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1574" h="734907">
                <a:moveTo>
                  <a:pt x="2851574" y="64347"/>
                </a:moveTo>
                <a:cubicBezTo>
                  <a:pt x="2222218" y="32173"/>
                  <a:pt x="1592862" y="0"/>
                  <a:pt x="1117600" y="111760"/>
                </a:cubicBezTo>
                <a:cubicBezTo>
                  <a:pt x="642338" y="223520"/>
                  <a:pt x="0" y="734907"/>
                  <a:pt x="0" y="734907"/>
                </a:cubicBezTo>
                <a:lnTo>
                  <a:pt x="0" y="734907"/>
                </a:ln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035800" y="2430470"/>
            <a:ext cx="126736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35800" y="2699305"/>
            <a:ext cx="126736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64025" y="2699305"/>
            <a:ext cx="126736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34905</TotalTime>
  <Words>3347</Words>
  <Application>Microsoft Office PowerPoint</Application>
  <PresentationFormat>On-screen Show (4:3)</PresentationFormat>
  <Paragraphs>1037</Paragraphs>
  <Slides>73</Slides>
  <Notes>73</Notes>
  <HiddenSlides>18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4" baseType="lpstr">
      <vt:lpstr>Office Theme</vt:lpstr>
      <vt:lpstr>CSE 473  Automated Planning</vt:lpstr>
      <vt:lpstr>Logistics</vt:lpstr>
      <vt:lpstr>Overview</vt:lpstr>
      <vt:lpstr>Today’s Topics</vt:lpstr>
      <vt:lpstr>Planning</vt:lpstr>
      <vt:lpstr>Simplifying Assumptions</vt:lpstr>
      <vt:lpstr>Classical Planning</vt:lpstr>
      <vt:lpstr>Classical Operators</vt:lpstr>
      <vt:lpstr>Driving</vt:lpstr>
      <vt:lpstr>Planning vs. Problem-Solving ?</vt:lpstr>
      <vt:lpstr>Forward World-Space Search</vt:lpstr>
      <vt:lpstr>Heuristics for State-Space Search</vt:lpstr>
      <vt:lpstr>Heuristic Generation II</vt:lpstr>
      <vt:lpstr>Heuristic Generation III</vt:lpstr>
      <vt:lpstr>Planning Graph: Basic idea</vt:lpstr>
      <vt:lpstr>The Planning Graph</vt:lpstr>
      <vt:lpstr>Planning Graphs</vt:lpstr>
      <vt:lpstr>Planning Graphs</vt:lpstr>
      <vt:lpstr>PG Example</vt:lpstr>
      <vt:lpstr>PG Example</vt:lpstr>
      <vt:lpstr>Graph Expansion</vt:lpstr>
      <vt:lpstr>PG Example</vt:lpstr>
      <vt:lpstr>PG Example</vt:lpstr>
      <vt:lpstr>Mutual Exclusion</vt:lpstr>
      <vt:lpstr>Mutual Exclusion</vt:lpstr>
      <vt:lpstr>Mutual Exclusion</vt:lpstr>
      <vt:lpstr>Mutual Exclusion</vt:lpstr>
      <vt:lpstr>If Result of N&gt;1 Actions is Ambiguous…</vt:lpstr>
      <vt:lpstr>PG Example</vt:lpstr>
      <vt:lpstr>Mutual exclusion</vt:lpstr>
      <vt:lpstr>Cake example</vt:lpstr>
      <vt:lpstr>Cake example</vt:lpstr>
      <vt:lpstr>Cake example</vt:lpstr>
      <vt:lpstr>Observation 1</vt:lpstr>
      <vt:lpstr>Observation 2</vt:lpstr>
      <vt:lpstr>Observation 3</vt:lpstr>
      <vt:lpstr>Observation 4</vt:lpstr>
      <vt:lpstr>Observation 5</vt:lpstr>
      <vt:lpstr>Properties of Planning Graph</vt:lpstr>
      <vt:lpstr>Heuristics based on Planning Graph</vt:lpstr>
      <vt:lpstr>Planning Graph is Optimistic </vt:lpstr>
      <vt:lpstr>Example (continued)</vt:lpstr>
      <vt:lpstr>Fast-Forward (FF)</vt:lpstr>
      <vt:lpstr>Today’s Topics</vt:lpstr>
      <vt:lpstr>SATPlan: Planning as SAT</vt:lpstr>
      <vt:lpstr>Constraints </vt:lpstr>
      <vt:lpstr>Compilation to SAT</vt:lpstr>
      <vt:lpstr>The Idea</vt:lpstr>
      <vt:lpstr>Axioms</vt:lpstr>
      <vt:lpstr>Space of Encodings</vt:lpstr>
      <vt:lpstr>Frame Axioms</vt:lpstr>
      <vt:lpstr>Action Representation</vt:lpstr>
      <vt:lpstr>Optimization 1: Factored Splitting</vt:lpstr>
      <vt:lpstr>Optimization 2: Types</vt:lpstr>
      <vt:lpstr>Slide 55</vt:lpstr>
      <vt:lpstr>Fluent</vt:lpstr>
      <vt:lpstr>Encoding Fluents in Logic</vt:lpstr>
      <vt:lpstr>Encoding Initial Conditions &amp; Goals</vt:lpstr>
      <vt:lpstr>Encoding Action Effects in Logic</vt:lpstr>
      <vt:lpstr>Compiling to Propositional Logic</vt:lpstr>
      <vt:lpstr>Overall Approach</vt:lpstr>
      <vt:lpstr>The Planning Graph</vt:lpstr>
      <vt:lpstr>Notation</vt:lpstr>
      <vt:lpstr>Fluents</vt:lpstr>
      <vt:lpstr>Encoding Planning Problems</vt:lpstr>
      <vt:lpstr>Formulas in </vt:lpstr>
      <vt:lpstr>Frame Axioms</vt:lpstr>
      <vt:lpstr>Example</vt:lpstr>
      <vt:lpstr>Example (continued)</vt:lpstr>
      <vt:lpstr>Example (continued)</vt:lpstr>
      <vt:lpstr>Example (continued)</vt:lpstr>
      <vt:lpstr>Extracting a Plan</vt:lpstr>
      <vt:lpstr>Planning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Shop Scheduling</dc:title>
  <dc:creator>friedman</dc:creator>
  <cp:lastModifiedBy>cse</cp:lastModifiedBy>
  <cp:revision>271</cp:revision>
  <cp:lastPrinted>1997-10-01T22:06:05Z</cp:lastPrinted>
  <dcterms:created xsi:type="dcterms:W3CDTF">1997-07-15T00:22:33Z</dcterms:created>
  <dcterms:modified xsi:type="dcterms:W3CDTF">2012-04-27T17:44:48Z</dcterms:modified>
</cp:coreProperties>
</file>